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90" r:id="rId34"/>
    <p:sldId id="289" r:id="rId35"/>
    <p:sldId id="291" r:id="rId36"/>
    <p:sldId id="292" r:id="rId37"/>
    <p:sldId id="293" r:id="rId38"/>
    <p:sldId id="294" r:id="rId39"/>
    <p:sldId id="295" r:id="rId40"/>
    <p:sldId id="296" r:id="rId41"/>
    <p:sldId id="297" r:id="rId42"/>
    <p:sldId id="298" r:id="rId43"/>
    <p:sldId id="302"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8" r:id="rId58"/>
    <p:sldId id="319" r:id="rId59"/>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tags" Target="tags/tag12.xml" /><Relationship Id="rId61" Type="http://schemas.openxmlformats.org/officeDocument/2006/relationships/presProps" Target="presProps.xml" /><Relationship Id="rId62" Type="http://schemas.openxmlformats.org/officeDocument/2006/relationships/viewProps" Target="viewProps.xml" /><Relationship Id="rId63" Type="http://schemas.openxmlformats.org/officeDocument/2006/relationships/theme" Target="theme/theme1.xml" /><Relationship Id="rId64" Type="http://schemas.openxmlformats.org/officeDocument/2006/relationships/tableStyles" Target="tableStyles.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2.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4"/>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xml" /><Relationship Id="rId3" Type="http://schemas.openxmlformats.org/officeDocument/2006/relationships/tags" Target="../tags/tag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xml" /><Relationship Id="rId3" Type="http://schemas.openxmlformats.org/officeDocument/2006/relationships/tags" Target="../tags/tag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xml" /><Relationship Id="rId3" Type="http://schemas.openxmlformats.org/officeDocument/2006/relationships/tags" Target="../tags/tag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486535" y="1564640"/>
            <a:ext cx="9484360" cy="2553335"/>
          </a:xfrm>
          <a:prstGeom prst="rect">
            <a:avLst/>
          </a:prstGeom>
          <a:noFill/>
        </p:spPr>
        <p:txBody>
          <a:bodyPr wrap="square" rtlCol="0">
            <a:spAutoFit/>
          </a:bodyPr>
          <a:lstStyle/>
          <a:p>
            <a:r>
              <a:rPr lang="zh-CN" altLang="en-US" sz="8000" b="1">
                <a:solidFill>
                  <a:srgbClr val="FF0000"/>
                </a:solidFill>
                <a:latin typeface="华文琥珀" panose="02010800040101010101" charset="-122"/>
                <a:ea typeface="华文琥珀" panose="02010800040101010101" charset="-122"/>
                <a:cs typeface="华文琥珀" panose="02010800040101010101" charset="-122"/>
              </a:rPr>
              <a:t>高考考前冲刺</a:t>
            </a:r>
            <a:endParaRPr lang="zh-CN" altLang="en-US" sz="8000" b="1">
              <a:solidFill>
                <a:srgbClr val="FF0000"/>
              </a:solidFill>
              <a:latin typeface="华文琥珀" panose="02010800040101010101" charset="-122"/>
              <a:ea typeface="华文琥珀" panose="02010800040101010101" charset="-122"/>
              <a:cs typeface="华文琥珀" panose="02010800040101010101" charset="-122"/>
            </a:endParaRPr>
          </a:p>
          <a:p>
            <a:r>
              <a:rPr lang="en-US" altLang="zh-CN" sz="8000" b="1">
                <a:solidFill>
                  <a:srgbClr val="FF0000"/>
                </a:solidFill>
                <a:latin typeface="华文琥珀" panose="02010800040101010101" charset="-122"/>
                <a:ea typeface="华文琥珀" panose="02010800040101010101" charset="-122"/>
                <a:cs typeface="华文琥珀" panose="02010800040101010101" charset="-122"/>
              </a:rPr>
              <a:t>        </a:t>
            </a:r>
            <a:r>
              <a:rPr lang="zh-CN" altLang="en-US" sz="8000" b="1">
                <a:solidFill>
                  <a:srgbClr val="FF0000"/>
                </a:solidFill>
                <a:latin typeface="华文琥珀" panose="02010800040101010101" charset="-122"/>
                <a:ea typeface="华文琥珀" panose="02010800040101010101" charset="-122"/>
                <a:cs typeface="华文琥珀" panose="02010800040101010101" charset="-122"/>
              </a:rPr>
              <a:t>小说专题汇总</a:t>
            </a:r>
            <a:endParaRPr lang="zh-CN" altLang="en-US" sz="8000" b="1">
              <a:solidFill>
                <a:srgbClr val="FF0000"/>
              </a:solidFill>
              <a:latin typeface="华文琥珀" panose="02010800040101010101" charset="-122"/>
              <a:ea typeface="华文琥珀" panose="02010800040101010101" charset="-122"/>
              <a:cs typeface="华文琥珀" panose="02010800040101010101" charset="-122"/>
            </a:endParaRPr>
          </a:p>
        </p:txBody>
      </p:sp>
      <p:sp>
        <p:nvSpPr>
          <p:cNvPr id="5" name="文本框 4"/>
          <p:cNvSpPr txBox="1"/>
          <p:nvPr/>
        </p:nvSpPr>
        <p:spPr>
          <a:xfrm>
            <a:off x="2896870" y="5849620"/>
            <a:ext cx="4465955" cy="368300"/>
          </a:xfrm>
          <a:prstGeom prst="rect">
            <a:avLst/>
          </a:prstGeom>
          <a:noFill/>
        </p:spPr>
        <p:txBody>
          <a:bodyPr wrap="square" rtlCol="0">
            <a:spAutoFit/>
          </a:bodyPr>
          <a:lstStyle/>
          <a:p>
            <a:r>
              <a:rPr lang="zh-CN" altLang="en-US" b="1"/>
              <a:t>有趣灵魂咔嚓崔：四季、八方，都有风景</a:t>
            </a:r>
            <a:endParaRPr lang="zh-CN" altLang="en-US" b="1"/>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570230" y="1221105"/>
          <a:ext cx="11051540" cy="4116070"/>
        </p:xfrm>
        <a:graphic>
          <a:graphicData uri="http://schemas.openxmlformats.org/drawingml/2006/table">
            <a:tbl>
              <a:tblPr firstRow="1" bandRow="1">
                <a:tableStyleId>{5C22544A-7EE6-4342-B048-85BDC9FD1C3A}</a:tableStyleId>
              </a:tblPr>
              <a:tblGrid>
                <a:gridCol w="1397000"/>
                <a:gridCol w="5336540"/>
                <a:gridCol w="4318000"/>
              </a:tblGrid>
              <a:tr h="1129665">
                <a:tc>
                  <a:txBody>
                    <a:bodyPr vert="horz" wrap="square"/>
                    <a:lstStyle/>
                    <a:p>
                      <a:pPr algn="l">
                        <a:buClrTx/>
                        <a:buSzTx/>
                        <a:buFontTx/>
                        <a:buNone/>
                      </a:pPr>
                      <a:r>
                        <a:rPr lang="en-US" sz="1800" b="1">
                          <a:solidFill>
                            <a:srgbClr val="FF0000"/>
                          </a:solidFill>
                          <a:latin typeface="MingLiU" panose="02020509000000000000" charset="-122"/>
                        </a:rPr>
                        <a:t>双 线 索 式</a:t>
                      </a:r>
                      <a:endParaRPr lang="en-US" sz="18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800" b="1">
                          <a:solidFill>
                            <a:srgbClr val="FF0000"/>
                          </a:solidFill>
                          <a:latin typeface="MingLiU" panose="02020509000000000000" charset="-122"/>
                        </a:rPr>
                        <a:t>明线是文中直接呈现出来 的贯穿始终的线索，暗线 则是间接地呈现出来的贯 穿全文的线索。双线索可 分为明暗线、双主线、主 次线。</a:t>
                      </a:r>
                      <a:endParaRPr lang="en-US" sz="18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800" b="1">
                          <a:solidFill>
                            <a:srgbClr val="FF0000"/>
                          </a:solidFill>
                          <a:latin typeface="MingLiU" panose="02020509000000000000" charset="-122"/>
                        </a:rPr>
                        <a:t>① 共同完成主题的 揭示疽 ② 使小说情节紧凑。 ③ 突出人物形象。</a:t>
                      </a:r>
                      <a:endParaRPr lang="en-US" sz="18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1313180">
                <a:tc>
                  <a:txBody>
                    <a:bodyPr vert="horz" wrap="square"/>
                    <a:lstStyle/>
                    <a:p>
                      <a:pPr algn="l">
                        <a:buClrTx/>
                        <a:buSzTx/>
                        <a:buFontTx/>
                        <a:buNone/>
                      </a:pPr>
                      <a:r>
                        <a:rPr lang="en-US" sz="1800" b="1">
                          <a:solidFill>
                            <a:srgbClr val="FF0000"/>
                          </a:solidFill>
                          <a:latin typeface="MingLiU" panose="02020509000000000000" charset="-122"/>
                        </a:rPr>
                        <a:t>抑 扬 式</a:t>
                      </a:r>
                      <a:endParaRPr lang="en-US" sz="18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800" b="1">
                          <a:solidFill>
                            <a:srgbClr val="FF0000"/>
                          </a:solidFill>
                          <a:latin typeface="MingLiU" panose="02020509000000000000" charset="-122"/>
                        </a:rPr>
                        <a:t>又称褒贬式，是文章欲“扬”先有意“抑”，或欲“抑”先有意“扬”的L种叙 事方式。这种方式以退为 进，对人欲说善则先说不 善，或欲说不善则先说善。</a:t>
                      </a:r>
                      <a:endParaRPr lang="en-US" sz="18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800" b="1">
                          <a:solidFill>
                            <a:srgbClr val="FF0000"/>
                          </a:solidFill>
                          <a:latin typeface="MingLiU" panose="02020509000000000000" charset="-122"/>
                        </a:rPr>
                        <a:t>在反差的变化中突 出事物，两相对照， 形成起伏之势，给读 者留下深刻印象，增 强作品的艺术效果。</a:t>
                      </a:r>
                      <a:endParaRPr lang="en-US" sz="18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1673225">
                <a:tc>
                  <a:txBody>
                    <a:bodyPr vert="horz" wrap="square"/>
                    <a:lstStyle/>
                    <a:p>
                      <a:pPr algn="l">
                        <a:buClrTx/>
                        <a:buSzTx/>
                        <a:buFontTx/>
                        <a:buNone/>
                      </a:pPr>
                      <a:r>
                        <a:rPr lang="en-US" sz="1800" b="1">
                          <a:solidFill>
                            <a:srgbClr val="FF0000"/>
                          </a:solidFill>
                          <a:latin typeface="MingLiU" panose="02020509000000000000" charset="-122"/>
                        </a:rPr>
                        <a:t>交 叉 式</a:t>
                      </a:r>
                      <a:endParaRPr lang="en-US" sz="18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800" b="1">
                          <a:solidFill>
                            <a:srgbClr val="FF0000"/>
                          </a:solidFill>
                          <a:latin typeface="MingLiU" panose="02020509000000000000" charset="-122"/>
                        </a:rPr>
                        <a:t>主要涉及两个方面的叙 述，类型较多。如：历史与 现实、历史与文学、虚构与 真实、荒诞与真实、叙事与 写景、科学性与文学性、科 学美与人性美、自然美与 人性美、现实主义与浪漫 主义等。</a:t>
                      </a:r>
                      <a:endParaRPr lang="en-US" sz="18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800" b="1">
                          <a:solidFill>
                            <a:srgbClr val="FF0000"/>
                          </a:solidFill>
                          <a:latin typeface="MingLiU" panose="02020509000000000000" charset="-122"/>
                        </a:rPr>
                        <a:t>① 明确涉及的两个 概念。 ② 分析二者的关系 及在文中的体现。 ③ 结合人物、情节、 环境、技巧、主旨等 分析表达效果。</a:t>
                      </a:r>
                      <a:endParaRPr lang="en-US" sz="1800" b="1">
                        <a:solidFill>
                          <a:srgbClr val="FF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bl>
          </a:graphicData>
        </a:graphic>
      </p:graphicFrame>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p:cNvSpPr txBox="1"/>
          <p:nvPr/>
        </p:nvSpPr>
        <p:spPr>
          <a:xfrm>
            <a:off x="737870" y="387350"/>
            <a:ext cx="6684645" cy="706755"/>
          </a:xfrm>
          <a:prstGeom prst="rect">
            <a:avLst/>
          </a:prstGeom>
          <a:noFill/>
        </p:spPr>
        <p:txBody>
          <a:bodyPr wrap="square" rtlCol="0">
            <a:spAutoFit/>
          </a:bodyPr>
          <a:lstStyle/>
          <a:p>
            <a:r>
              <a:rPr lang="zh-CN" altLang="en-US" sz="4000" b="1">
                <a:solidFill>
                  <a:srgbClr val="FF0000"/>
                </a:solidFill>
              </a:rPr>
              <a:t>高考热点二：自我心理小说</a:t>
            </a:r>
            <a:endParaRPr lang="zh-CN" altLang="en-US" sz="4000" b="1">
              <a:solidFill>
                <a:srgbClr val="FF0000"/>
              </a:solidFill>
            </a:endParaRPr>
          </a:p>
        </p:txBody>
      </p:sp>
      <p:sp>
        <p:nvSpPr>
          <p:cNvPr id="3" name="文本框 2"/>
          <p:cNvSpPr txBox="1"/>
          <p:nvPr/>
        </p:nvSpPr>
        <p:spPr>
          <a:xfrm>
            <a:off x="4813300" y="3647440"/>
            <a:ext cx="542925" cy="181483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心理小说</a:t>
            </a:r>
            <a:endParaRPr lang="zh-CN" altLang="en-US" sz="2800" b="1">
              <a:solidFill>
                <a:srgbClr val="FF0000"/>
              </a:solidFill>
            </a:endParaRPr>
          </a:p>
        </p:txBody>
      </p:sp>
      <p:sp>
        <p:nvSpPr>
          <p:cNvPr id="2" name="右大括号 1"/>
          <p:cNvSpPr/>
          <p:nvPr/>
        </p:nvSpPr>
        <p:spPr>
          <a:xfrm>
            <a:off x="4058920" y="2273935"/>
            <a:ext cx="754380" cy="4104640"/>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文本框 35"/>
          <p:cNvSpPr txBox="1"/>
          <p:nvPr/>
        </p:nvSpPr>
        <p:spPr>
          <a:xfrm>
            <a:off x="602615" y="2001520"/>
            <a:ext cx="3455670" cy="706755"/>
          </a:xfrm>
          <a:prstGeom prst="rect">
            <a:avLst/>
          </a:prstGeom>
          <a:solidFill>
            <a:srgbClr val="FFFF00"/>
          </a:solidFill>
        </p:spPr>
        <p:txBody>
          <a:bodyPr wrap="square" rtlCol="0">
            <a:spAutoFit/>
          </a:bodyPr>
          <a:lstStyle/>
          <a:p>
            <a:r>
              <a:rPr lang="zh-CN" altLang="en-US" sz="2000" b="1">
                <a:solidFill>
                  <a:srgbClr val="FF0000"/>
                </a:solidFill>
              </a:rPr>
              <a:t>从叙述和心理文字中梳理出故事情节</a:t>
            </a:r>
            <a:endParaRPr lang="en-US" altLang="zh-CN" sz="2000" b="1">
              <a:solidFill>
                <a:srgbClr val="FF0000"/>
              </a:solidFill>
            </a:endParaRPr>
          </a:p>
        </p:txBody>
      </p:sp>
      <p:sp>
        <p:nvSpPr>
          <p:cNvPr id="5" name="文本框 4"/>
          <p:cNvSpPr txBox="1"/>
          <p:nvPr/>
        </p:nvSpPr>
        <p:spPr>
          <a:xfrm>
            <a:off x="554355" y="3972560"/>
            <a:ext cx="3551555" cy="706755"/>
          </a:xfrm>
          <a:prstGeom prst="rect">
            <a:avLst/>
          </a:prstGeom>
          <a:solidFill>
            <a:srgbClr val="FFFF00"/>
          </a:solidFill>
        </p:spPr>
        <p:txBody>
          <a:bodyPr wrap="square" rtlCol="0">
            <a:spAutoFit/>
          </a:bodyPr>
          <a:lstStyle/>
          <a:p>
            <a:r>
              <a:rPr lang="zh-CN" altLang="en-US" sz="2000" b="1">
                <a:solidFill>
                  <a:srgbClr val="FF0000"/>
                </a:solidFill>
              </a:rPr>
              <a:t>抓住提示性、过渡性文字，理解心理变化阶段</a:t>
            </a:r>
            <a:endParaRPr lang="zh-CN" altLang="en-US" sz="2000" b="1">
              <a:solidFill>
                <a:srgbClr val="FF0000"/>
              </a:solidFill>
            </a:endParaRPr>
          </a:p>
        </p:txBody>
      </p:sp>
      <p:sp>
        <p:nvSpPr>
          <p:cNvPr id="6" name="文本框 5"/>
          <p:cNvSpPr txBox="1"/>
          <p:nvPr/>
        </p:nvSpPr>
        <p:spPr>
          <a:xfrm>
            <a:off x="435610" y="5462270"/>
            <a:ext cx="3623310" cy="1014730"/>
          </a:xfrm>
          <a:prstGeom prst="rect">
            <a:avLst/>
          </a:prstGeom>
          <a:solidFill>
            <a:srgbClr val="FFFF00"/>
          </a:solidFill>
        </p:spPr>
        <p:txBody>
          <a:bodyPr wrap="square" rtlCol="0">
            <a:spAutoFit/>
          </a:bodyPr>
          <a:lstStyle/>
          <a:p>
            <a:r>
              <a:rPr lang="zh-CN" altLang="en-US" sz="2000" b="1">
                <a:solidFill>
                  <a:srgbClr val="FF0000"/>
                </a:solidFill>
              </a:rPr>
              <a:t>直击心理文字，把握心理特点及其变化原因，进而认识人物和主旨</a:t>
            </a:r>
            <a:endParaRPr lang="zh-CN" altLang="en-US" sz="2000" b="1">
              <a:solidFill>
                <a:srgbClr val="FF0000"/>
              </a:solidFill>
            </a:endParaRPr>
          </a:p>
        </p:txBody>
      </p:sp>
      <p:sp>
        <p:nvSpPr>
          <p:cNvPr id="7" name="左大括号 6"/>
          <p:cNvSpPr/>
          <p:nvPr/>
        </p:nvSpPr>
        <p:spPr>
          <a:xfrm>
            <a:off x="5356225" y="1527810"/>
            <a:ext cx="301625" cy="494919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p:cNvSpPr txBox="1"/>
          <p:nvPr/>
        </p:nvSpPr>
        <p:spPr>
          <a:xfrm>
            <a:off x="5657850" y="6201410"/>
            <a:ext cx="769620" cy="398780"/>
          </a:xfrm>
          <a:prstGeom prst="rect">
            <a:avLst/>
          </a:prstGeom>
          <a:solidFill>
            <a:srgbClr val="FFFF00"/>
          </a:solidFill>
        </p:spPr>
        <p:txBody>
          <a:bodyPr wrap="square" rtlCol="0">
            <a:spAutoFit/>
          </a:bodyPr>
          <a:lstStyle/>
          <a:p>
            <a:r>
              <a:rPr lang="zh-CN" altLang="en-US" sz="2000" b="1">
                <a:solidFill>
                  <a:srgbClr val="FF0000"/>
                </a:solidFill>
              </a:rPr>
              <a:t>手法</a:t>
            </a:r>
            <a:endParaRPr lang="zh-CN" altLang="en-US" sz="2000" b="1">
              <a:solidFill>
                <a:srgbClr val="FF0000"/>
              </a:solidFill>
            </a:endParaRPr>
          </a:p>
        </p:txBody>
      </p:sp>
      <p:sp>
        <p:nvSpPr>
          <p:cNvPr id="8" name="文本框 7"/>
          <p:cNvSpPr txBox="1"/>
          <p:nvPr/>
        </p:nvSpPr>
        <p:spPr>
          <a:xfrm>
            <a:off x="5634355" y="1404620"/>
            <a:ext cx="769620" cy="398780"/>
          </a:xfrm>
          <a:prstGeom prst="rect">
            <a:avLst/>
          </a:prstGeom>
          <a:solidFill>
            <a:srgbClr val="FFFF00"/>
          </a:solidFill>
        </p:spPr>
        <p:txBody>
          <a:bodyPr wrap="square" rtlCol="0">
            <a:spAutoFit/>
          </a:bodyPr>
          <a:lstStyle/>
          <a:p>
            <a:r>
              <a:rPr lang="zh-CN" altLang="en-US" sz="2000" b="1">
                <a:solidFill>
                  <a:srgbClr val="FF0000"/>
                </a:solidFill>
              </a:rPr>
              <a:t>特点</a:t>
            </a:r>
            <a:endParaRPr lang="zh-CN" altLang="en-US" sz="2000" b="1">
              <a:solidFill>
                <a:srgbClr val="FF0000"/>
              </a:solidFill>
            </a:endParaRPr>
          </a:p>
        </p:txBody>
      </p:sp>
      <p:sp>
        <p:nvSpPr>
          <p:cNvPr id="10" name="文本框 9"/>
          <p:cNvSpPr txBox="1"/>
          <p:nvPr/>
        </p:nvSpPr>
        <p:spPr>
          <a:xfrm>
            <a:off x="5657850" y="4126230"/>
            <a:ext cx="769620" cy="398780"/>
          </a:xfrm>
          <a:prstGeom prst="rect">
            <a:avLst/>
          </a:prstGeom>
          <a:solidFill>
            <a:srgbClr val="FFFF00"/>
          </a:solidFill>
        </p:spPr>
        <p:txBody>
          <a:bodyPr wrap="square" rtlCol="0">
            <a:spAutoFit/>
          </a:bodyPr>
          <a:lstStyle/>
          <a:p>
            <a:r>
              <a:rPr lang="zh-CN" altLang="en-US" sz="2000" b="1">
                <a:solidFill>
                  <a:srgbClr val="FF0000"/>
                </a:solidFill>
              </a:rPr>
              <a:t>结构</a:t>
            </a:r>
            <a:endParaRPr lang="zh-CN" altLang="en-US" sz="2000" b="1">
              <a:solidFill>
                <a:srgbClr val="FF0000"/>
              </a:solidFill>
            </a:endParaRPr>
          </a:p>
        </p:txBody>
      </p:sp>
      <p:sp>
        <p:nvSpPr>
          <p:cNvPr id="12" name="左大括号 11"/>
          <p:cNvSpPr/>
          <p:nvPr/>
        </p:nvSpPr>
        <p:spPr>
          <a:xfrm>
            <a:off x="6427470" y="1036955"/>
            <a:ext cx="346075" cy="1534795"/>
          </a:xfrm>
          <a:prstGeom prst="leftBrace">
            <a:avLst>
              <a:gd name="adj1" fmla="val 8333"/>
              <a:gd name="adj2" fmla="val 40215"/>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左大括号 12"/>
          <p:cNvSpPr/>
          <p:nvPr/>
        </p:nvSpPr>
        <p:spPr>
          <a:xfrm>
            <a:off x="6563360" y="2949575"/>
            <a:ext cx="407670" cy="275336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文本框 13"/>
          <p:cNvSpPr txBox="1"/>
          <p:nvPr/>
        </p:nvSpPr>
        <p:spPr>
          <a:xfrm>
            <a:off x="6773545" y="1036955"/>
            <a:ext cx="5357495" cy="398780"/>
          </a:xfrm>
          <a:prstGeom prst="rect">
            <a:avLst/>
          </a:prstGeom>
          <a:solidFill>
            <a:srgbClr val="FFFF00"/>
          </a:solidFill>
        </p:spPr>
        <p:txBody>
          <a:bodyPr wrap="square" rtlCol="0">
            <a:spAutoFit/>
          </a:bodyPr>
          <a:lstStyle/>
          <a:p>
            <a:r>
              <a:rPr lang="zh-CN" altLang="en-US" sz="2000" b="1">
                <a:solidFill>
                  <a:srgbClr val="FF0000"/>
                </a:solidFill>
              </a:rPr>
              <a:t>随着人的意识活动，通过自由联想来组织故事</a:t>
            </a:r>
            <a:endParaRPr lang="zh-CN" altLang="en-US" sz="2000" b="1">
              <a:solidFill>
                <a:srgbClr val="FF0000"/>
              </a:solidFill>
            </a:endParaRPr>
          </a:p>
        </p:txBody>
      </p:sp>
      <p:sp>
        <p:nvSpPr>
          <p:cNvPr id="15" name="文本框 14"/>
          <p:cNvSpPr txBox="1"/>
          <p:nvPr/>
        </p:nvSpPr>
        <p:spPr>
          <a:xfrm>
            <a:off x="6773545" y="1605280"/>
            <a:ext cx="4717415" cy="398780"/>
          </a:xfrm>
          <a:prstGeom prst="rect">
            <a:avLst/>
          </a:prstGeom>
          <a:solidFill>
            <a:srgbClr val="FFFF00"/>
          </a:solidFill>
        </p:spPr>
        <p:txBody>
          <a:bodyPr wrap="square" rtlCol="0">
            <a:spAutoFit/>
          </a:bodyPr>
          <a:lstStyle/>
          <a:p>
            <a:r>
              <a:rPr lang="zh-CN" altLang="en-US" sz="2000" b="1">
                <a:solidFill>
                  <a:srgbClr val="FF0000"/>
                </a:solidFill>
              </a:rPr>
              <a:t>时间常是过去、现在、将来交叉或重叠</a:t>
            </a:r>
            <a:endParaRPr lang="zh-CN" altLang="en-US" sz="2000" b="1">
              <a:solidFill>
                <a:srgbClr val="FF0000"/>
              </a:solidFill>
            </a:endParaRPr>
          </a:p>
        </p:txBody>
      </p:sp>
      <p:sp>
        <p:nvSpPr>
          <p:cNvPr id="16" name="文本框 15"/>
          <p:cNvSpPr txBox="1"/>
          <p:nvPr/>
        </p:nvSpPr>
        <p:spPr>
          <a:xfrm>
            <a:off x="6773545" y="2277110"/>
            <a:ext cx="2227580" cy="398780"/>
          </a:xfrm>
          <a:prstGeom prst="rect">
            <a:avLst/>
          </a:prstGeom>
          <a:solidFill>
            <a:srgbClr val="FFFF00"/>
          </a:solidFill>
        </p:spPr>
        <p:txBody>
          <a:bodyPr wrap="square" rtlCol="0">
            <a:spAutoFit/>
          </a:bodyPr>
          <a:lstStyle/>
          <a:p>
            <a:r>
              <a:rPr lang="zh-CN" altLang="en-US" sz="2000" b="1">
                <a:solidFill>
                  <a:srgbClr val="FF0000"/>
                </a:solidFill>
              </a:rPr>
              <a:t>空间跳跃、多变</a:t>
            </a:r>
            <a:endParaRPr lang="zh-CN" altLang="en-US" sz="2000" b="1">
              <a:solidFill>
                <a:srgbClr val="FF0000"/>
              </a:solidFill>
            </a:endParaRPr>
          </a:p>
        </p:txBody>
      </p:sp>
      <p:sp>
        <p:nvSpPr>
          <p:cNvPr id="17" name="文本框 16"/>
          <p:cNvSpPr txBox="1"/>
          <p:nvPr/>
        </p:nvSpPr>
        <p:spPr>
          <a:xfrm>
            <a:off x="6908165" y="2948940"/>
            <a:ext cx="5116830" cy="706755"/>
          </a:xfrm>
          <a:prstGeom prst="rect">
            <a:avLst/>
          </a:prstGeom>
          <a:solidFill>
            <a:srgbClr val="FFFF00"/>
          </a:solidFill>
        </p:spPr>
        <p:txBody>
          <a:bodyPr wrap="square" rtlCol="0">
            <a:spAutoFit/>
          </a:bodyPr>
          <a:lstStyle/>
          <a:p>
            <a:r>
              <a:rPr lang="zh-CN" altLang="en-US" sz="2000" b="1">
                <a:solidFill>
                  <a:srgbClr val="FF0000"/>
                </a:solidFill>
              </a:rPr>
              <a:t>引发式：以一个很小的事件为引子，以此引出大量的心理描述</a:t>
            </a:r>
            <a:endParaRPr lang="zh-CN" altLang="en-US" sz="2000" b="1">
              <a:solidFill>
                <a:srgbClr val="FF0000"/>
              </a:solidFill>
            </a:endParaRPr>
          </a:p>
        </p:txBody>
      </p:sp>
      <p:sp>
        <p:nvSpPr>
          <p:cNvPr id="18" name="文本框 17"/>
          <p:cNvSpPr txBox="1"/>
          <p:nvPr/>
        </p:nvSpPr>
        <p:spPr>
          <a:xfrm>
            <a:off x="6955155" y="4126230"/>
            <a:ext cx="5116830" cy="398780"/>
          </a:xfrm>
          <a:prstGeom prst="rect">
            <a:avLst/>
          </a:prstGeom>
          <a:solidFill>
            <a:srgbClr val="FFFF00"/>
          </a:solidFill>
        </p:spPr>
        <p:txBody>
          <a:bodyPr wrap="square" rtlCol="0">
            <a:spAutoFit/>
          </a:bodyPr>
          <a:lstStyle/>
          <a:p>
            <a:r>
              <a:rPr lang="zh-CN" altLang="en-US" sz="2000" b="1">
                <a:solidFill>
                  <a:srgbClr val="FF0000"/>
                </a:solidFill>
              </a:rPr>
              <a:t>插入式：在心理叙述中插入现实描写的细节</a:t>
            </a:r>
            <a:endParaRPr lang="zh-CN" altLang="en-US" sz="2000" b="1">
              <a:solidFill>
                <a:srgbClr val="FF0000"/>
              </a:solidFill>
            </a:endParaRPr>
          </a:p>
        </p:txBody>
      </p:sp>
      <p:sp>
        <p:nvSpPr>
          <p:cNvPr id="19" name="文本框 18"/>
          <p:cNvSpPr txBox="1"/>
          <p:nvPr/>
        </p:nvSpPr>
        <p:spPr>
          <a:xfrm>
            <a:off x="6983730" y="4996180"/>
            <a:ext cx="5116830" cy="706755"/>
          </a:xfrm>
          <a:prstGeom prst="rect">
            <a:avLst/>
          </a:prstGeom>
          <a:solidFill>
            <a:srgbClr val="FFFF00"/>
          </a:solidFill>
        </p:spPr>
        <p:txBody>
          <a:bodyPr wrap="square" rtlCol="0">
            <a:spAutoFit/>
          </a:bodyPr>
          <a:lstStyle/>
          <a:p>
            <a:r>
              <a:rPr lang="zh-CN" altLang="en-US" sz="2000" b="1">
                <a:solidFill>
                  <a:srgbClr val="FF0000"/>
                </a:solidFill>
              </a:rPr>
              <a:t>夹叙式：一边叙述情节，一边心理叙述，叙述引出心理描述，心理描述又带出情节</a:t>
            </a:r>
            <a:endParaRPr lang="zh-CN" altLang="en-US" sz="2000" b="1">
              <a:solidFill>
                <a:srgbClr val="FF0000"/>
              </a:solidFill>
            </a:endParaRPr>
          </a:p>
        </p:txBody>
      </p:sp>
      <p:sp>
        <p:nvSpPr>
          <p:cNvPr id="20" name="文本框 19"/>
          <p:cNvSpPr txBox="1"/>
          <p:nvPr/>
        </p:nvSpPr>
        <p:spPr>
          <a:xfrm>
            <a:off x="6668770" y="6201410"/>
            <a:ext cx="5116830" cy="398780"/>
          </a:xfrm>
          <a:prstGeom prst="rect">
            <a:avLst/>
          </a:prstGeom>
          <a:solidFill>
            <a:srgbClr val="FFFF00"/>
          </a:solidFill>
        </p:spPr>
        <p:txBody>
          <a:bodyPr wrap="square" rtlCol="0">
            <a:spAutoFit/>
          </a:bodyPr>
          <a:lstStyle/>
          <a:p>
            <a:r>
              <a:rPr lang="zh-CN" altLang="en-US" sz="2000" b="1">
                <a:solidFill>
                  <a:srgbClr val="FF0000"/>
                </a:solidFill>
              </a:rPr>
              <a:t>内心独白、自由联想、梦境幻觉、感官想象</a:t>
            </a:r>
            <a:endParaRPr lang="zh-CN" altLang="en-US" sz="2000" b="1">
              <a:solidFill>
                <a:srgbClr val="FF0000"/>
              </a:solidFill>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779135" y="2576195"/>
            <a:ext cx="542925" cy="181483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人物心理</a:t>
            </a:r>
            <a:endParaRPr lang="zh-CN" altLang="en-US" sz="2800" b="1">
              <a:solidFill>
                <a:srgbClr val="FF0000"/>
              </a:solidFill>
            </a:endParaRPr>
          </a:p>
        </p:txBody>
      </p:sp>
      <p:sp>
        <p:nvSpPr>
          <p:cNvPr id="2" name="右大括号 1"/>
          <p:cNvSpPr/>
          <p:nvPr/>
        </p:nvSpPr>
        <p:spPr>
          <a:xfrm>
            <a:off x="5039360" y="1708785"/>
            <a:ext cx="739775" cy="3440430"/>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左大括号 3"/>
          <p:cNvSpPr/>
          <p:nvPr/>
        </p:nvSpPr>
        <p:spPr>
          <a:xfrm>
            <a:off x="6412865" y="1708785"/>
            <a:ext cx="452120" cy="344043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p:cNvSpPr txBox="1"/>
          <p:nvPr/>
        </p:nvSpPr>
        <p:spPr>
          <a:xfrm>
            <a:off x="4284980" y="1561465"/>
            <a:ext cx="754380" cy="1014730"/>
          </a:xfrm>
          <a:prstGeom prst="rect">
            <a:avLst/>
          </a:prstGeom>
          <a:solidFill>
            <a:srgbClr val="FFFF00"/>
          </a:solidFill>
        </p:spPr>
        <p:txBody>
          <a:bodyPr wrap="square" rtlCol="0">
            <a:spAutoFit/>
          </a:bodyPr>
          <a:lstStyle/>
          <a:p>
            <a:r>
              <a:rPr lang="zh-CN" altLang="en-US" sz="2000" b="1">
                <a:solidFill>
                  <a:srgbClr val="FF0000"/>
                </a:solidFill>
              </a:rPr>
              <a:t>心理描写方法</a:t>
            </a:r>
            <a:endParaRPr lang="zh-CN" altLang="en-US" sz="2000" b="1">
              <a:solidFill>
                <a:srgbClr val="FF0000"/>
              </a:solidFill>
            </a:endParaRPr>
          </a:p>
        </p:txBody>
      </p:sp>
      <p:sp>
        <p:nvSpPr>
          <p:cNvPr id="6" name="文本框 5"/>
          <p:cNvSpPr txBox="1"/>
          <p:nvPr/>
        </p:nvSpPr>
        <p:spPr>
          <a:xfrm>
            <a:off x="4315460" y="4750435"/>
            <a:ext cx="723900" cy="1014730"/>
          </a:xfrm>
          <a:prstGeom prst="rect">
            <a:avLst/>
          </a:prstGeom>
          <a:solidFill>
            <a:srgbClr val="FFFF00"/>
          </a:solidFill>
        </p:spPr>
        <p:txBody>
          <a:bodyPr wrap="square" rtlCol="0">
            <a:spAutoFit/>
          </a:bodyPr>
          <a:lstStyle/>
          <a:p>
            <a:r>
              <a:rPr lang="zh-CN" altLang="en-US" sz="2000" b="1">
                <a:solidFill>
                  <a:srgbClr val="FF0000"/>
                </a:solidFill>
              </a:rPr>
              <a:t>心理常用词语</a:t>
            </a:r>
            <a:endParaRPr lang="zh-CN" altLang="en-US" sz="2000" b="1">
              <a:solidFill>
                <a:srgbClr val="FF0000"/>
              </a:solidFill>
            </a:endParaRPr>
          </a:p>
        </p:txBody>
      </p:sp>
      <p:sp>
        <p:nvSpPr>
          <p:cNvPr id="7" name="右大括号 6"/>
          <p:cNvSpPr/>
          <p:nvPr/>
        </p:nvSpPr>
        <p:spPr>
          <a:xfrm>
            <a:off x="3787140" y="4189730"/>
            <a:ext cx="528320" cy="2353945"/>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文本框 8"/>
          <p:cNvSpPr txBox="1"/>
          <p:nvPr/>
        </p:nvSpPr>
        <p:spPr>
          <a:xfrm>
            <a:off x="2308860" y="4189730"/>
            <a:ext cx="1478280" cy="398780"/>
          </a:xfrm>
          <a:prstGeom prst="rect">
            <a:avLst/>
          </a:prstGeom>
          <a:solidFill>
            <a:srgbClr val="FFFF00"/>
          </a:solidFill>
        </p:spPr>
        <p:txBody>
          <a:bodyPr wrap="square" rtlCol="0">
            <a:spAutoFit/>
          </a:bodyPr>
          <a:lstStyle/>
          <a:p>
            <a:r>
              <a:rPr lang="zh-CN" altLang="en-US" sz="2000" b="1">
                <a:solidFill>
                  <a:srgbClr val="FF0000"/>
                </a:solidFill>
              </a:rPr>
              <a:t>愤恨、烦恼</a:t>
            </a:r>
            <a:endParaRPr lang="zh-CN" altLang="en-US" sz="2000" b="1">
              <a:solidFill>
                <a:srgbClr val="FF0000"/>
              </a:solidFill>
            </a:endParaRPr>
          </a:p>
        </p:txBody>
      </p:sp>
      <p:sp>
        <p:nvSpPr>
          <p:cNvPr id="12" name="文本框 11"/>
          <p:cNvSpPr txBox="1"/>
          <p:nvPr/>
        </p:nvSpPr>
        <p:spPr>
          <a:xfrm>
            <a:off x="2308860" y="4750435"/>
            <a:ext cx="1478280" cy="398780"/>
          </a:xfrm>
          <a:prstGeom prst="rect">
            <a:avLst/>
          </a:prstGeom>
          <a:solidFill>
            <a:srgbClr val="FFFF00"/>
          </a:solidFill>
        </p:spPr>
        <p:txBody>
          <a:bodyPr wrap="square" rtlCol="0">
            <a:spAutoFit/>
          </a:bodyPr>
          <a:lstStyle/>
          <a:p>
            <a:r>
              <a:rPr lang="zh-CN" altLang="en-US" sz="2000" b="1">
                <a:solidFill>
                  <a:srgbClr val="FF0000"/>
                </a:solidFill>
              </a:rPr>
              <a:t>哀伤、希望</a:t>
            </a:r>
            <a:endParaRPr lang="zh-CN" altLang="en-US" sz="2000" b="1">
              <a:solidFill>
                <a:srgbClr val="FF0000"/>
              </a:solidFill>
            </a:endParaRPr>
          </a:p>
        </p:txBody>
      </p:sp>
      <p:sp>
        <p:nvSpPr>
          <p:cNvPr id="13" name="文本框 12"/>
          <p:cNvSpPr txBox="1"/>
          <p:nvPr/>
        </p:nvSpPr>
        <p:spPr>
          <a:xfrm>
            <a:off x="2308860" y="6432550"/>
            <a:ext cx="1478280" cy="398780"/>
          </a:xfrm>
          <a:prstGeom prst="rect">
            <a:avLst/>
          </a:prstGeom>
          <a:solidFill>
            <a:srgbClr val="FFFF00"/>
          </a:solidFill>
        </p:spPr>
        <p:txBody>
          <a:bodyPr wrap="square" rtlCol="0">
            <a:spAutoFit/>
          </a:bodyPr>
          <a:lstStyle/>
          <a:p>
            <a:r>
              <a:rPr lang="zh-CN" altLang="en-US" sz="2000" b="1">
                <a:solidFill>
                  <a:srgbClr val="FF0000"/>
                </a:solidFill>
              </a:rPr>
              <a:t>嫉妒、挣扎</a:t>
            </a:r>
            <a:endParaRPr lang="zh-CN" altLang="en-US" sz="2000" b="1">
              <a:solidFill>
                <a:srgbClr val="FF0000"/>
              </a:solidFill>
            </a:endParaRPr>
          </a:p>
        </p:txBody>
      </p:sp>
      <p:sp>
        <p:nvSpPr>
          <p:cNvPr id="14" name="文本框 13"/>
          <p:cNvSpPr txBox="1"/>
          <p:nvPr/>
        </p:nvSpPr>
        <p:spPr>
          <a:xfrm>
            <a:off x="2308860" y="5871845"/>
            <a:ext cx="1478280" cy="398780"/>
          </a:xfrm>
          <a:prstGeom prst="rect">
            <a:avLst/>
          </a:prstGeom>
          <a:solidFill>
            <a:srgbClr val="FFFF00"/>
          </a:solidFill>
        </p:spPr>
        <p:txBody>
          <a:bodyPr wrap="square" rtlCol="0">
            <a:spAutoFit/>
          </a:bodyPr>
          <a:lstStyle/>
          <a:p>
            <a:r>
              <a:rPr lang="zh-CN" altLang="en-US" sz="2000" b="1">
                <a:solidFill>
                  <a:srgbClr val="FF0000"/>
                </a:solidFill>
              </a:rPr>
              <a:t>爱恋、欢快</a:t>
            </a:r>
            <a:endParaRPr lang="zh-CN" altLang="en-US" sz="2000" b="1">
              <a:solidFill>
                <a:srgbClr val="FF0000"/>
              </a:solidFill>
            </a:endParaRPr>
          </a:p>
        </p:txBody>
      </p:sp>
      <p:sp>
        <p:nvSpPr>
          <p:cNvPr id="15" name="文本框 14"/>
          <p:cNvSpPr txBox="1"/>
          <p:nvPr/>
        </p:nvSpPr>
        <p:spPr>
          <a:xfrm>
            <a:off x="2308860" y="5311140"/>
            <a:ext cx="1478280" cy="398780"/>
          </a:xfrm>
          <a:prstGeom prst="rect">
            <a:avLst/>
          </a:prstGeom>
          <a:solidFill>
            <a:srgbClr val="FFFF00"/>
          </a:solidFill>
        </p:spPr>
        <p:txBody>
          <a:bodyPr wrap="square" rtlCol="0">
            <a:spAutoFit/>
          </a:bodyPr>
          <a:lstStyle/>
          <a:p>
            <a:r>
              <a:rPr lang="zh-CN" altLang="en-US" sz="2000" b="1">
                <a:solidFill>
                  <a:srgbClr val="FF0000"/>
                </a:solidFill>
              </a:rPr>
              <a:t>思虑、恐惧</a:t>
            </a:r>
            <a:endParaRPr lang="zh-CN" altLang="en-US" sz="2000" b="1">
              <a:solidFill>
                <a:srgbClr val="FF0000"/>
              </a:solidFill>
            </a:endParaRPr>
          </a:p>
        </p:txBody>
      </p:sp>
      <p:sp>
        <p:nvSpPr>
          <p:cNvPr id="16" name="右大括号 15"/>
          <p:cNvSpPr/>
          <p:nvPr/>
        </p:nvSpPr>
        <p:spPr>
          <a:xfrm>
            <a:off x="3756660" y="891540"/>
            <a:ext cx="528320" cy="2353945"/>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16"/>
          <p:cNvSpPr txBox="1"/>
          <p:nvPr/>
        </p:nvSpPr>
        <p:spPr>
          <a:xfrm>
            <a:off x="2534920" y="3004820"/>
            <a:ext cx="1252220" cy="398780"/>
          </a:xfrm>
          <a:prstGeom prst="rect">
            <a:avLst/>
          </a:prstGeom>
          <a:solidFill>
            <a:srgbClr val="FFFF00"/>
          </a:solidFill>
        </p:spPr>
        <p:txBody>
          <a:bodyPr wrap="square" rtlCol="0">
            <a:spAutoFit/>
          </a:bodyPr>
          <a:lstStyle/>
          <a:p>
            <a:r>
              <a:rPr lang="zh-CN" altLang="en-US" sz="2000" b="1">
                <a:solidFill>
                  <a:srgbClr val="FF0000"/>
                </a:solidFill>
              </a:rPr>
              <a:t>幻觉梦境</a:t>
            </a:r>
            <a:endParaRPr lang="zh-CN" altLang="en-US" sz="2000" b="1">
              <a:solidFill>
                <a:srgbClr val="FF0000"/>
              </a:solidFill>
            </a:endParaRPr>
          </a:p>
        </p:txBody>
      </p:sp>
      <p:sp>
        <p:nvSpPr>
          <p:cNvPr id="18" name="文本框 17"/>
          <p:cNvSpPr txBox="1"/>
          <p:nvPr/>
        </p:nvSpPr>
        <p:spPr>
          <a:xfrm>
            <a:off x="2504440" y="2053590"/>
            <a:ext cx="1252220" cy="398780"/>
          </a:xfrm>
          <a:prstGeom prst="rect">
            <a:avLst/>
          </a:prstGeom>
          <a:solidFill>
            <a:srgbClr val="FFFF00"/>
          </a:solidFill>
        </p:spPr>
        <p:txBody>
          <a:bodyPr wrap="square" rtlCol="0">
            <a:spAutoFit/>
          </a:bodyPr>
          <a:lstStyle/>
          <a:p>
            <a:r>
              <a:rPr lang="zh-CN" altLang="en-US" sz="2000" b="1">
                <a:solidFill>
                  <a:srgbClr val="FF0000"/>
                </a:solidFill>
              </a:rPr>
              <a:t>间接描写</a:t>
            </a:r>
            <a:endParaRPr lang="zh-CN" altLang="en-US" sz="2000" b="1">
              <a:solidFill>
                <a:srgbClr val="FF0000"/>
              </a:solidFill>
            </a:endParaRPr>
          </a:p>
        </p:txBody>
      </p:sp>
      <p:sp>
        <p:nvSpPr>
          <p:cNvPr id="19" name="文本框 18"/>
          <p:cNvSpPr txBox="1"/>
          <p:nvPr/>
        </p:nvSpPr>
        <p:spPr>
          <a:xfrm>
            <a:off x="2534920" y="891540"/>
            <a:ext cx="1252220" cy="398780"/>
          </a:xfrm>
          <a:prstGeom prst="rect">
            <a:avLst/>
          </a:prstGeom>
          <a:solidFill>
            <a:srgbClr val="FFFF00"/>
          </a:solidFill>
        </p:spPr>
        <p:txBody>
          <a:bodyPr wrap="square" rtlCol="0">
            <a:spAutoFit/>
          </a:bodyPr>
          <a:lstStyle/>
          <a:p>
            <a:r>
              <a:rPr lang="zh-CN" altLang="en-US" sz="2000" b="1">
                <a:solidFill>
                  <a:srgbClr val="FF0000"/>
                </a:solidFill>
              </a:rPr>
              <a:t>直接描写</a:t>
            </a:r>
            <a:endParaRPr lang="zh-CN" altLang="en-US" sz="2000" b="1">
              <a:solidFill>
                <a:srgbClr val="FF0000"/>
              </a:solidFill>
            </a:endParaRPr>
          </a:p>
        </p:txBody>
      </p:sp>
      <p:sp>
        <p:nvSpPr>
          <p:cNvPr id="20" name="右大括号 19"/>
          <p:cNvSpPr/>
          <p:nvPr/>
        </p:nvSpPr>
        <p:spPr>
          <a:xfrm>
            <a:off x="2037080" y="122555"/>
            <a:ext cx="497840" cy="1719580"/>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右大括号 20"/>
          <p:cNvSpPr/>
          <p:nvPr/>
        </p:nvSpPr>
        <p:spPr>
          <a:xfrm>
            <a:off x="2150110" y="2053590"/>
            <a:ext cx="264160" cy="1810385"/>
          </a:xfrm>
          <a:prstGeom prst="rightBrace">
            <a:avLst>
              <a:gd name="adj1" fmla="val 8333"/>
              <a:gd name="adj2" fmla="val 13609"/>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p:cNvSpPr txBox="1"/>
          <p:nvPr/>
        </p:nvSpPr>
        <p:spPr>
          <a:xfrm>
            <a:off x="784860" y="3081020"/>
            <a:ext cx="1252220" cy="398780"/>
          </a:xfrm>
          <a:prstGeom prst="rect">
            <a:avLst/>
          </a:prstGeom>
          <a:solidFill>
            <a:srgbClr val="FFFF00"/>
          </a:solidFill>
        </p:spPr>
        <p:txBody>
          <a:bodyPr wrap="square" rtlCol="0">
            <a:spAutoFit/>
          </a:bodyPr>
          <a:lstStyle/>
          <a:p>
            <a:r>
              <a:rPr lang="zh-CN" altLang="en-US" sz="2000" b="1">
                <a:solidFill>
                  <a:srgbClr val="FF0000"/>
                </a:solidFill>
              </a:rPr>
              <a:t>神态显示</a:t>
            </a:r>
            <a:endParaRPr lang="zh-CN" altLang="en-US" sz="2000" b="1">
              <a:solidFill>
                <a:srgbClr val="FF0000"/>
              </a:solidFill>
            </a:endParaRPr>
          </a:p>
        </p:txBody>
      </p:sp>
      <p:sp>
        <p:nvSpPr>
          <p:cNvPr id="23" name="文本框 22"/>
          <p:cNvSpPr txBox="1"/>
          <p:nvPr/>
        </p:nvSpPr>
        <p:spPr>
          <a:xfrm>
            <a:off x="784860" y="2567305"/>
            <a:ext cx="1252220" cy="398780"/>
          </a:xfrm>
          <a:prstGeom prst="rect">
            <a:avLst/>
          </a:prstGeom>
          <a:solidFill>
            <a:srgbClr val="FFFF00"/>
          </a:solidFill>
        </p:spPr>
        <p:txBody>
          <a:bodyPr wrap="square" rtlCol="0">
            <a:spAutoFit/>
          </a:bodyPr>
          <a:lstStyle/>
          <a:p>
            <a:r>
              <a:rPr lang="zh-CN" altLang="en-US" sz="2000" b="1">
                <a:solidFill>
                  <a:srgbClr val="FF0000"/>
                </a:solidFill>
              </a:rPr>
              <a:t>动作暗示</a:t>
            </a:r>
            <a:endParaRPr lang="zh-CN" altLang="en-US" sz="2000" b="1">
              <a:solidFill>
                <a:srgbClr val="FF0000"/>
              </a:solidFill>
            </a:endParaRPr>
          </a:p>
        </p:txBody>
      </p:sp>
      <p:sp>
        <p:nvSpPr>
          <p:cNvPr id="24" name="文本框 23"/>
          <p:cNvSpPr txBox="1"/>
          <p:nvPr/>
        </p:nvSpPr>
        <p:spPr>
          <a:xfrm>
            <a:off x="815340" y="2053590"/>
            <a:ext cx="1252220" cy="398780"/>
          </a:xfrm>
          <a:prstGeom prst="rect">
            <a:avLst/>
          </a:prstGeom>
          <a:solidFill>
            <a:srgbClr val="FFFF00"/>
          </a:solidFill>
        </p:spPr>
        <p:txBody>
          <a:bodyPr wrap="square" rtlCol="0">
            <a:spAutoFit/>
          </a:bodyPr>
          <a:lstStyle/>
          <a:p>
            <a:r>
              <a:rPr lang="zh-CN" altLang="en-US" sz="2000" b="1">
                <a:solidFill>
                  <a:srgbClr val="FF0000"/>
                </a:solidFill>
              </a:rPr>
              <a:t>语言描写</a:t>
            </a:r>
            <a:endParaRPr lang="zh-CN" altLang="en-US" sz="2000" b="1">
              <a:solidFill>
                <a:srgbClr val="FF0000"/>
              </a:solidFill>
            </a:endParaRPr>
          </a:p>
        </p:txBody>
      </p:sp>
      <p:sp>
        <p:nvSpPr>
          <p:cNvPr id="25" name="文本框 24"/>
          <p:cNvSpPr txBox="1"/>
          <p:nvPr/>
        </p:nvSpPr>
        <p:spPr>
          <a:xfrm>
            <a:off x="784860" y="1443355"/>
            <a:ext cx="1252220" cy="398780"/>
          </a:xfrm>
          <a:prstGeom prst="rect">
            <a:avLst/>
          </a:prstGeom>
          <a:solidFill>
            <a:srgbClr val="FFFF00"/>
          </a:solidFill>
        </p:spPr>
        <p:txBody>
          <a:bodyPr wrap="square" rtlCol="0">
            <a:spAutoFit/>
          </a:bodyPr>
          <a:lstStyle/>
          <a:p>
            <a:r>
              <a:rPr lang="zh-CN" altLang="en-US" sz="2000" b="1">
                <a:solidFill>
                  <a:srgbClr val="FF0000"/>
                </a:solidFill>
              </a:rPr>
              <a:t>心理分析</a:t>
            </a:r>
            <a:endParaRPr lang="zh-CN" altLang="en-US" sz="2000" b="1">
              <a:solidFill>
                <a:srgbClr val="FF0000"/>
              </a:solidFill>
            </a:endParaRPr>
          </a:p>
        </p:txBody>
      </p:sp>
      <p:sp>
        <p:nvSpPr>
          <p:cNvPr id="26" name="文本框 25"/>
          <p:cNvSpPr txBox="1"/>
          <p:nvPr/>
        </p:nvSpPr>
        <p:spPr>
          <a:xfrm>
            <a:off x="784860" y="782955"/>
            <a:ext cx="1252220" cy="398780"/>
          </a:xfrm>
          <a:prstGeom prst="rect">
            <a:avLst/>
          </a:prstGeom>
          <a:solidFill>
            <a:srgbClr val="FFFF00"/>
          </a:solidFill>
        </p:spPr>
        <p:txBody>
          <a:bodyPr wrap="square" rtlCol="0">
            <a:spAutoFit/>
          </a:bodyPr>
          <a:lstStyle/>
          <a:p>
            <a:r>
              <a:rPr lang="zh-CN" altLang="en-US" sz="2000" b="1">
                <a:solidFill>
                  <a:srgbClr val="FF0000"/>
                </a:solidFill>
              </a:rPr>
              <a:t>回忆往事</a:t>
            </a:r>
            <a:endParaRPr lang="zh-CN" altLang="en-US" sz="2000" b="1">
              <a:solidFill>
                <a:srgbClr val="FF0000"/>
              </a:solidFill>
            </a:endParaRPr>
          </a:p>
        </p:txBody>
      </p:sp>
      <p:sp>
        <p:nvSpPr>
          <p:cNvPr id="27" name="文本框 26"/>
          <p:cNvSpPr txBox="1"/>
          <p:nvPr/>
        </p:nvSpPr>
        <p:spPr>
          <a:xfrm>
            <a:off x="784860" y="122555"/>
            <a:ext cx="1252220" cy="398780"/>
          </a:xfrm>
          <a:prstGeom prst="rect">
            <a:avLst/>
          </a:prstGeom>
          <a:solidFill>
            <a:srgbClr val="FFFF00"/>
          </a:solidFill>
        </p:spPr>
        <p:txBody>
          <a:bodyPr wrap="square" rtlCol="0">
            <a:spAutoFit/>
          </a:bodyPr>
          <a:lstStyle/>
          <a:p>
            <a:r>
              <a:rPr lang="zh-CN" altLang="en-US" sz="2000" b="1">
                <a:solidFill>
                  <a:srgbClr val="FF0000"/>
                </a:solidFill>
              </a:rPr>
              <a:t>内心独白</a:t>
            </a:r>
            <a:endParaRPr lang="zh-CN" altLang="en-US" sz="2000" b="1">
              <a:solidFill>
                <a:srgbClr val="FF0000"/>
              </a:solidFill>
            </a:endParaRPr>
          </a:p>
        </p:txBody>
      </p:sp>
      <p:sp>
        <p:nvSpPr>
          <p:cNvPr id="28" name="文本框 27"/>
          <p:cNvSpPr txBox="1"/>
          <p:nvPr/>
        </p:nvSpPr>
        <p:spPr>
          <a:xfrm>
            <a:off x="777240" y="3691255"/>
            <a:ext cx="1252220" cy="398780"/>
          </a:xfrm>
          <a:prstGeom prst="rect">
            <a:avLst/>
          </a:prstGeom>
          <a:solidFill>
            <a:srgbClr val="FFFF00"/>
          </a:solidFill>
        </p:spPr>
        <p:txBody>
          <a:bodyPr wrap="square" rtlCol="0">
            <a:spAutoFit/>
          </a:bodyPr>
          <a:lstStyle/>
          <a:p>
            <a:r>
              <a:rPr lang="zh-CN" altLang="en-US" sz="2000" b="1">
                <a:solidFill>
                  <a:srgbClr val="FF0000"/>
                </a:solidFill>
              </a:rPr>
              <a:t>环境衬托</a:t>
            </a:r>
            <a:endParaRPr lang="zh-CN" altLang="en-US" sz="2000" b="1">
              <a:solidFill>
                <a:srgbClr val="FF0000"/>
              </a:solidFill>
            </a:endParaRPr>
          </a:p>
        </p:txBody>
      </p:sp>
      <p:sp>
        <p:nvSpPr>
          <p:cNvPr id="29" name="文本框 28"/>
          <p:cNvSpPr txBox="1"/>
          <p:nvPr/>
        </p:nvSpPr>
        <p:spPr>
          <a:xfrm>
            <a:off x="6789420" y="1561465"/>
            <a:ext cx="754380" cy="1014730"/>
          </a:xfrm>
          <a:prstGeom prst="rect">
            <a:avLst/>
          </a:prstGeom>
          <a:solidFill>
            <a:srgbClr val="FFFF00"/>
          </a:solidFill>
        </p:spPr>
        <p:txBody>
          <a:bodyPr wrap="square" rtlCol="0">
            <a:spAutoFit/>
          </a:bodyPr>
          <a:lstStyle/>
          <a:p>
            <a:r>
              <a:rPr lang="zh-CN" altLang="en-US" sz="2000" b="1">
                <a:solidFill>
                  <a:srgbClr val="FF0000"/>
                </a:solidFill>
              </a:rPr>
              <a:t>心理描写作用</a:t>
            </a:r>
            <a:endParaRPr lang="zh-CN" altLang="en-US" sz="2000" b="1">
              <a:solidFill>
                <a:srgbClr val="FF0000"/>
              </a:solidFill>
            </a:endParaRPr>
          </a:p>
        </p:txBody>
      </p:sp>
      <p:sp>
        <p:nvSpPr>
          <p:cNvPr id="30" name="文本框 29"/>
          <p:cNvSpPr txBox="1"/>
          <p:nvPr/>
        </p:nvSpPr>
        <p:spPr>
          <a:xfrm>
            <a:off x="6864985" y="4391025"/>
            <a:ext cx="754380" cy="1014730"/>
          </a:xfrm>
          <a:prstGeom prst="rect">
            <a:avLst/>
          </a:prstGeom>
          <a:solidFill>
            <a:srgbClr val="FFFF00"/>
          </a:solidFill>
        </p:spPr>
        <p:txBody>
          <a:bodyPr wrap="square" rtlCol="0">
            <a:spAutoFit/>
          </a:bodyPr>
          <a:lstStyle/>
          <a:p>
            <a:r>
              <a:rPr lang="zh-CN" altLang="en-US" sz="2000" b="1">
                <a:solidFill>
                  <a:srgbClr val="FF0000"/>
                </a:solidFill>
              </a:rPr>
              <a:t>如何揣摩心理</a:t>
            </a:r>
            <a:endParaRPr lang="zh-CN" altLang="en-US" sz="2000" b="1">
              <a:solidFill>
                <a:srgbClr val="FF0000"/>
              </a:solidFill>
            </a:endParaRPr>
          </a:p>
        </p:txBody>
      </p:sp>
      <p:sp>
        <p:nvSpPr>
          <p:cNvPr id="31" name="左大括号 30"/>
          <p:cNvSpPr/>
          <p:nvPr/>
        </p:nvSpPr>
        <p:spPr>
          <a:xfrm>
            <a:off x="7559040" y="280035"/>
            <a:ext cx="361950" cy="357632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左大括号 31"/>
          <p:cNvSpPr/>
          <p:nvPr/>
        </p:nvSpPr>
        <p:spPr>
          <a:xfrm>
            <a:off x="7785735" y="4356100"/>
            <a:ext cx="256540" cy="2399030"/>
          </a:xfrm>
          <a:prstGeom prst="leftBrace">
            <a:avLst>
              <a:gd name="adj1" fmla="val 8333"/>
              <a:gd name="adj2" fmla="val 31762"/>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文本框 32"/>
          <p:cNvSpPr txBox="1"/>
          <p:nvPr/>
        </p:nvSpPr>
        <p:spPr>
          <a:xfrm>
            <a:off x="7920990" y="280035"/>
            <a:ext cx="1961515" cy="398780"/>
          </a:xfrm>
          <a:prstGeom prst="rect">
            <a:avLst/>
          </a:prstGeom>
          <a:solidFill>
            <a:srgbClr val="FFFF00"/>
          </a:solidFill>
        </p:spPr>
        <p:txBody>
          <a:bodyPr wrap="square" rtlCol="0">
            <a:spAutoFit/>
          </a:bodyPr>
          <a:lstStyle/>
          <a:p>
            <a:r>
              <a:rPr lang="zh-CN" altLang="en-US" sz="2000" b="1">
                <a:solidFill>
                  <a:srgbClr val="FF0000"/>
                </a:solidFill>
              </a:rPr>
              <a:t>刻画人物性格</a:t>
            </a:r>
            <a:endParaRPr lang="zh-CN" altLang="en-US" sz="2000" b="1">
              <a:solidFill>
                <a:srgbClr val="FF0000"/>
              </a:solidFill>
            </a:endParaRPr>
          </a:p>
        </p:txBody>
      </p:sp>
      <p:sp>
        <p:nvSpPr>
          <p:cNvPr id="34" name="文本框 33"/>
          <p:cNvSpPr txBox="1"/>
          <p:nvPr/>
        </p:nvSpPr>
        <p:spPr>
          <a:xfrm>
            <a:off x="8162290" y="4351655"/>
            <a:ext cx="2308225" cy="398780"/>
          </a:xfrm>
          <a:prstGeom prst="rect">
            <a:avLst/>
          </a:prstGeom>
          <a:solidFill>
            <a:srgbClr val="FFFF00"/>
          </a:solidFill>
        </p:spPr>
        <p:txBody>
          <a:bodyPr wrap="square" rtlCol="0">
            <a:spAutoFit/>
          </a:bodyPr>
          <a:lstStyle/>
          <a:p>
            <a:r>
              <a:rPr lang="zh-CN" altLang="en-US" sz="2000" b="1">
                <a:solidFill>
                  <a:srgbClr val="FF0000"/>
                </a:solidFill>
              </a:rPr>
              <a:t>紧扣情节发展变化</a:t>
            </a:r>
            <a:endParaRPr lang="zh-CN" altLang="en-US" sz="2000" b="1">
              <a:solidFill>
                <a:srgbClr val="FF0000"/>
              </a:solidFill>
            </a:endParaRPr>
          </a:p>
        </p:txBody>
      </p:sp>
      <p:sp>
        <p:nvSpPr>
          <p:cNvPr id="35" name="文本框 34"/>
          <p:cNvSpPr txBox="1"/>
          <p:nvPr/>
        </p:nvSpPr>
        <p:spPr>
          <a:xfrm>
            <a:off x="7936230" y="891540"/>
            <a:ext cx="1961515" cy="398780"/>
          </a:xfrm>
          <a:prstGeom prst="rect">
            <a:avLst/>
          </a:prstGeom>
          <a:solidFill>
            <a:srgbClr val="FFFF00"/>
          </a:solidFill>
        </p:spPr>
        <p:txBody>
          <a:bodyPr wrap="square" rtlCol="0">
            <a:spAutoFit/>
          </a:bodyPr>
          <a:lstStyle/>
          <a:p>
            <a:r>
              <a:rPr lang="zh-CN" altLang="en-US" sz="2000" b="1">
                <a:solidFill>
                  <a:srgbClr val="FF0000"/>
                </a:solidFill>
              </a:rPr>
              <a:t>反映思想变化</a:t>
            </a:r>
            <a:endParaRPr lang="zh-CN" altLang="en-US" sz="2000" b="1">
              <a:solidFill>
                <a:srgbClr val="FF0000"/>
              </a:solidFill>
            </a:endParaRPr>
          </a:p>
        </p:txBody>
      </p:sp>
      <p:sp>
        <p:nvSpPr>
          <p:cNvPr id="37" name="文本框 36"/>
          <p:cNvSpPr txBox="1"/>
          <p:nvPr/>
        </p:nvSpPr>
        <p:spPr>
          <a:xfrm>
            <a:off x="7936230" y="1563370"/>
            <a:ext cx="1961515" cy="398780"/>
          </a:xfrm>
          <a:prstGeom prst="rect">
            <a:avLst/>
          </a:prstGeom>
          <a:solidFill>
            <a:srgbClr val="FFFF00"/>
          </a:solidFill>
        </p:spPr>
        <p:txBody>
          <a:bodyPr wrap="square" rtlCol="0">
            <a:spAutoFit/>
          </a:bodyPr>
          <a:lstStyle/>
          <a:p>
            <a:r>
              <a:rPr lang="zh-CN" altLang="en-US" sz="2000" b="1">
                <a:solidFill>
                  <a:srgbClr val="FF0000"/>
                </a:solidFill>
              </a:rPr>
              <a:t>推动情节发展</a:t>
            </a:r>
            <a:endParaRPr lang="zh-CN" altLang="en-US" sz="2000" b="1">
              <a:solidFill>
                <a:srgbClr val="FF0000"/>
              </a:solidFill>
            </a:endParaRPr>
          </a:p>
        </p:txBody>
      </p:sp>
      <p:sp>
        <p:nvSpPr>
          <p:cNvPr id="38" name="文本框 37"/>
          <p:cNvSpPr txBox="1"/>
          <p:nvPr/>
        </p:nvSpPr>
        <p:spPr>
          <a:xfrm>
            <a:off x="7936230" y="2204720"/>
            <a:ext cx="1961515" cy="398780"/>
          </a:xfrm>
          <a:prstGeom prst="rect">
            <a:avLst/>
          </a:prstGeom>
          <a:solidFill>
            <a:srgbClr val="FFFF00"/>
          </a:solidFill>
        </p:spPr>
        <p:txBody>
          <a:bodyPr wrap="square" rtlCol="0">
            <a:spAutoFit/>
          </a:bodyPr>
          <a:lstStyle/>
          <a:p>
            <a:r>
              <a:rPr lang="zh-CN" altLang="en-US" sz="2000" b="1">
                <a:solidFill>
                  <a:srgbClr val="FF0000"/>
                </a:solidFill>
              </a:rPr>
              <a:t>突出深化主题</a:t>
            </a:r>
            <a:endParaRPr lang="zh-CN" altLang="en-US" sz="2000" b="1">
              <a:solidFill>
                <a:srgbClr val="FF0000"/>
              </a:solidFill>
            </a:endParaRPr>
          </a:p>
        </p:txBody>
      </p:sp>
      <p:sp>
        <p:nvSpPr>
          <p:cNvPr id="40" name="文本框 39"/>
          <p:cNvSpPr txBox="1"/>
          <p:nvPr/>
        </p:nvSpPr>
        <p:spPr>
          <a:xfrm>
            <a:off x="7936230" y="2846705"/>
            <a:ext cx="1961515" cy="398780"/>
          </a:xfrm>
          <a:prstGeom prst="rect">
            <a:avLst/>
          </a:prstGeom>
          <a:solidFill>
            <a:srgbClr val="FFFF00"/>
          </a:solidFill>
        </p:spPr>
        <p:txBody>
          <a:bodyPr wrap="square" rtlCol="0">
            <a:spAutoFit/>
          </a:bodyPr>
          <a:lstStyle/>
          <a:p>
            <a:r>
              <a:rPr lang="zh-CN" altLang="en-US" sz="2000" b="1">
                <a:solidFill>
                  <a:srgbClr val="FF0000"/>
                </a:solidFill>
              </a:rPr>
              <a:t>勾勒精神面貌</a:t>
            </a:r>
            <a:endParaRPr lang="zh-CN" altLang="en-US" sz="2000" b="1">
              <a:solidFill>
                <a:srgbClr val="FF0000"/>
              </a:solidFill>
            </a:endParaRPr>
          </a:p>
        </p:txBody>
      </p:sp>
      <p:sp>
        <p:nvSpPr>
          <p:cNvPr id="41" name="文本框 40"/>
          <p:cNvSpPr txBox="1"/>
          <p:nvPr/>
        </p:nvSpPr>
        <p:spPr>
          <a:xfrm>
            <a:off x="7920990" y="3403600"/>
            <a:ext cx="1961515" cy="398780"/>
          </a:xfrm>
          <a:prstGeom prst="rect">
            <a:avLst/>
          </a:prstGeom>
          <a:solidFill>
            <a:srgbClr val="FFFF00"/>
          </a:solidFill>
        </p:spPr>
        <p:txBody>
          <a:bodyPr wrap="square" rtlCol="0">
            <a:spAutoFit/>
          </a:bodyPr>
          <a:lstStyle/>
          <a:p>
            <a:r>
              <a:rPr lang="zh-CN" altLang="en-US" sz="2000" b="1">
                <a:solidFill>
                  <a:srgbClr val="FF0000"/>
                </a:solidFill>
              </a:rPr>
              <a:t>交代身份遭遇</a:t>
            </a:r>
            <a:endParaRPr lang="zh-CN" altLang="en-US" sz="2000" b="1">
              <a:solidFill>
                <a:srgbClr val="FF0000"/>
              </a:solidFill>
            </a:endParaRPr>
          </a:p>
        </p:txBody>
      </p:sp>
      <p:sp>
        <p:nvSpPr>
          <p:cNvPr id="42" name="文本框 41"/>
          <p:cNvSpPr txBox="1"/>
          <p:nvPr/>
        </p:nvSpPr>
        <p:spPr>
          <a:xfrm>
            <a:off x="8208645" y="5662295"/>
            <a:ext cx="2473960" cy="398780"/>
          </a:xfrm>
          <a:prstGeom prst="rect">
            <a:avLst/>
          </a:prstGeom>
          <a:solidFill>
            <a:srgbClr val="FFFF00"/>
          </a:solidFill>
        </p:spPr>
        <p:txBody>
          <a:bodyPr wrap="square" rtlCol="0">
            <a:spAutoFit/>
          </a:bodyPr>
          <a:lstStyle/>
          <a:p>
            <a:r>
              <a:rPr lang="zh-CN" altLang="en-US" sz="2000" b="1">
                <a:solidFill>
                  <a:srgbClr val="FF0000"/>
                </a:solidFill>
              </a:rPr>
              <a:t>掌握描写人物的方法</a:t>
            </a:r>
            <a:endParaRPr lang="zh-CN" altLang="en-US" sz="2000" b="1">
              <a:solidFill>
                <a:srgbClr val="FF0000"/>
              </a:solidFill>
            </a:endParaRPr>
          </a:p>
        </p:txBody>
      </p:sp>
      <p:sp>
        <p:nvSpPr>
          <p:cNvPr id="43" name="文本框 42"/>
          <p:cNvSpPr txBox="1"/>
          <p:nvPr/>
        </p:nvSpPr>
        <p:spPr>
          <a:xfrm>
            <a:off x="8162290" y="5006975"/>
            <a:ext cx="2473960" cy="398780"/>
          </a:xfrm>
          <a:prstGeom prst="rect">
            <a:avLst/>
          </a:prstGeom>
          <a:solidFill>
            <a:srgbClr val="FFFF00"/>
          </a:solidFill>
        </p:spPr>
        <p:txBody>
          <a:bodyPr wrap="square" rtlCol="0">
            <a:spAutoFit/>
          </a:bodyPr>
          <a:lstStyle/>
          <a:p>
            <a:r>
              <a:rPr lang="zh-CN" altLang="en-US" sz="2000" b="1">
                <a:solidFill>
                  <a:srgbClr val="FF0000"/>
                </a:solidFill>
              </a:rPr>
              <a:t>结合上下文的语境</a:t>
            </a:r>
            <a:endParaRPr lang="zh-CN" altLang="en-US" sz="2000" b="1">
              <a:solidFill>
                <a:srgbClr val="FF0000"/>
              </a:solidFill>
            </a:endParaRPr>
          </a:p>
        </p:txBody>
      </p:sp>
      <p:sp>
        <p:nvSpPr>
          <p:cNvPr id="44" name="文本框 43"/>
          <p:cNvSpPr txBox="1"/>
          <p:nvPr/>
        </p:nvSpPr>
        <p:spPr>
          <a:xfrm>
            <a:off x="8123555" y="6317615"/>
            <a:ext cx="2503805" cy="398780"/>
          </a:xfrm>
          <a:prstGeom prst="rect">
            <a:avLst/>
          </a:prstGeom>
          <a:solidFill>
            <a:srgbClr val="FFFF00"/>
          </a:solidFill>
        </p:spPr>
        <p:txBody>
          <a:bodyPr wrap="square" rtlCol="0">
            <a:spAutoFit/>
          </a:bodyPr>
          <a:lstStyle/>
          <a:p>
            <a:r>
              <a:rPr lang="zh-CN" altLang="en-US" sz="2000" b="1">
                <a:solidFill>
                  <a:srgbClr val="FF0000"/>
                </a:solidFill>
              </a:rPr>
              <a:t>分析作者的感情倾向</a:t>
            </a:r>
            <a:endParaRPr lang="zh-CN" altLang="en-US" sz="2000" b="1">
              <a:solidFill>
                <a:srgbClr val="FF0000"/>
              </a:solidFill>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61315" y="213360"/>
            <a:ext cx="11528425" cy="6062345"/>
          </a:xfrm>
          <a:prstGeom prst="rect">
            <a:avLst/>
          </a:prstGeom>
          <a:noFill/>
        </p:spPr>
        <p:txBody>
          <a:bodyPr wrap="square" rtlCol="0">
            <a:spAutoFit/>
          </a:bodyPr>
          <a:lstStyle/>
          <a:p>
            <a:pPr algn="l">
              <a:buClrTx/>
              <a:buSzTx/>
              <a:buFontTx/>
            </a:pPr>
            <a:r>
              <a:rPr lang="zh-CN" altLang="en-US" sz="2800" b="1"/>
              <a:t>一、心理小说阅读要点</a:t>
            </a:r>
            <a:endParaRPr lang="zh-CN" altLang="en-US" sz="2800" b="1"/>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心理小说致力于表现深埋于内心的精神世界的意识活动，抛弃了原先小说中从外部描述人物思想感情的方法，而广泛采用自由联想、内心独白和旁白等技法，从而在揭示人的意识活动方面达到了相当的深度。正是因为这一点，心理小说呈现出远比传统小说更丰富复杂的内涵，在一定程度上，也造成了理解上的困难。如王安忆的小说《从黑夜出发》颠覆了传统小说的表达形式，主要由联想、想象、感受和意象描写等多方面组成，呈现出较强的意识流特征。那么如何才能读懂这类作品呢?</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1.体悟心理小说与传统小说的本质区别</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传统小说反映客观存在着的人和物，将客观世界看作小说反映的对象，力图再现外部世界的真实，而心理小说则强调表现内心生活和心理真实，后者的真实比前者的真实更为深刻。传统小说的心理描写，只是表现作品内容的一个环节，是为了说明、推进故事和表现人物的性格服务的。心理小说则把意识的流动视为作品内容的主体，把表现人物的意识作为目的。</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传统小说的故事情节是在特定的时间和空间中，以一个中心事件为核心，按因果关系组织起来的一连串事件。心理小说则完全用人物的意识世界取代了此前的外部世界，而情节则退居到极次要的地位，甚至完全消失</a:t>
            </a:r>
            <a:r>
              <a:rPr lang="zh-CN" altLang="en-US"/>
              <a:t>。</a:t>
            </a:r>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07035" y="428625"/>
            <a:ext cx="11377295" cy="6000750"/>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（3）在主题上，传统小说的主旨、作者的主观意识和人格特征都较为明晰，易于把握。心理小说，着力表现现代人的自我感受，较之传统小说，主题隐蔽得更深，表现手法更多样，从而使得作品主题见仁见智。</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2.从艺术手法的运用上理解作品</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心理小说较多地采用了内心独白、时序颠倒的叙述方法，象征性的艺术结构，自由</a:t>
            </a: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联想，包括事实与梦幻、现实与回忆的相互交织、流动，类似蒙太奇的衔接技巧。内心独白是最主要的思维和表现模式，从朦胧迷离的梦呓、支离破碎的断想、生命冲动的狂热，到清醒的理智思想，相互渗透，连成整体，表现出不受逻辑思维限制的特征。从某种意义上讲，心理小说就是倾听人物絮语不止的内心独白。</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3.注意探究作品中意象的象征义</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心理小说作家认为明确的表意语言不能揭示潜意识的隐秘，不能准确地传达出意识活动中复杂朦胧具有多重意义交织的内容，难以表达各种意识间深层的内在联系，因此他们选择了象征手法作为表现潜意识和隐秘意识内容的主要手段之一。</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象征，是常用的一种手法，它是以一定事物，显示深远、丰富的认识、情感、思想、哲理。这种手法，是以实寓虚，利用象征物的某些特点，引申、扩展开去，最后显示出被象征本体的内在含义。</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5425" y="508000"/>
            <a:ext cx="11558270" cy="5231130"/>
          </a:xfrm>
          <a:prstGeom prst="rect">
            <a:avLst/>
          </a:prstGeom>
          <a:noFill/>
        </p:spPr>
        <p:txBody>
          <a:bodyPr wrap="square" rtlCol="0">
            <a:spAutoFit/>
          </a:bodyPr>
          <a:lstStyle/>
          <a:p>
            <a:pPr algn="l">
              <a:buClrTx/>
              <a:buSzTx/>
              <a:buFontTx/>
            </a:pPr>
            <a:r>
              <a:rPr lang="zh-CN" altLang="en-US" sz="2800" b="1"/>
              <a:t>二、如何准确分析人物心理</a:t>
            </a:r>
            <a:endParaRPr lang="zh-CN" altLang="en-US" sz="2800" b="1"/>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（一）掌握分析心理描写的方法</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1.直击心理描写-—抓住显性心理</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有的文学作品，本身就有对人物心理的直接描写。遇到这样的文学作品，就要抓住这些描写，深入进去，向更深处剖析，掌握人物的心理轨迹，从而直面人物内心的真正想法，把握人物形象。这样的分析方法由浅入深，符合文学作品情节发展的轨迹。这种心理描写包括抒情独白式、梦境描绘式、心理分析式等。</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2.挖掘间接描写----抓住隐性心理</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（1）抓住动作描写</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人物的行为通常是受其心理支配的，所以通过抓取人物的动作描写，也可以来帮助我们还原人物的心理状况，进而把握人物形象的特征。如《林教头风雪山神庙》中，当林冲听说陆谦追杀至沧州，不觉大怒，作者用了"买""带""寻"等几个连续的动词，，表现出林冲报仇急切的激愤心理。</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84810" y="462915"/>
            <a:ext cx="11422380" cy="4431030"/>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（2）紧扣神态描写</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人物的神态许多时候就是人物心理的晴雨表，所以扣住神态描写不放，也可以弄清楚人物的心理，进而把握人物的性格与品质。</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（3）注重环境描写品</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文学作品中，作者为了取得一定的文学艺术效果，在刻画人物形象的时候，往往会运用环境描写加以侧面烘托。恰当的环境描写既对刻画人物、反映主题起到很好的作用，又能增添文章的美感。同时，还能衬托出人物的心理。</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（4）揣摩语言描写</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言为心声，可以从人物的语言中揣摩出人物的心理活动。当然，需要注意的是人物语言是否能真实反映人物的心态，如在特定环境下说的假话、违心话，就不能直接判断，需要进一步揣摩人物言心不一的真实原因。</a:t>
            </a:r>
            <a:endParaRPr lang="zh-CN" altLang="en-US" sz="2400" b="1">
              <a:latin typeface="楷体" panose="02010609060101010101" charset="-122"/>
              <a:ea typeface="楷体" panose="02010609060101010101" charset="-122"/>
              <a:cs typeface="楷体" panose="02010609060101010101" charset="-122"/>
            </a:endParaRPr>
          </a:p>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76555" y="327660"/>
            <a:ext cx="10924540" cy="645160"/>
          </a:xfrm>
          <a:prstGeom prst="rect">
            <a:avLst/>
          </a:prstGeom>
          <a:noFill/>
        </p:spPr>
        <p:txBody>
          <a:bodyPr wrap="square" rtlCol="0">
            <a:spAutoFit/>
          </a:bodyPr>
          <a:lstStyle/>
          <a:p>
            <a:r>
              <a:rPr lang="zh-CN" altLang="en-US" b="1">
                <a:latin typeface="楷体" panose="02010609060101010101" charset="-122"/>
                <a:ea typeface="楷体" panose="02010609060101010101" charset="-122"/>
                <a:cs typeface="楷体" panose="02010609060101010101" charset="-122"/>
                <a:sym typeface="+mn-ea"/>
              </a:rPr>
              <a:t>（二）掌握分析人物心理的审答规范</a:t>
            </a:r>
            <a:endParaRPr lang="zh-CN" altLang="en-US" b="1">
              <a:latin typeface="楷体" panose="02010609060101010101" charset="-122"/>
              <a:ea typeface="楷体" panose="02010609060101010101" charset="-122"/>
              <a:cs typeface="楷体" panose="02010609060101010101" charset="-122"/>
            </a:endParaRPr>
          </a:p>
          <a:p>
            <a:endParaRPr lang="zh-CN" altLang="en-US"/>
          </a:p>
        </p:txBody>
      </p:sp>
      <p:graphicFrame>
        <p:nvGraphicFramePr>
          <p:cNvPr id="3" name="表格 2"/>
          <p:cNvGraphicFramePr>
            <a:graphicFrameLocks noGrp="1"/>
          </p:cNvGraphicFramePr>
          <p:nvPr>
            <p:custDataLst>
              <p:tags r:id="rId2"/>
            </p:custDataLst>
          </p:nvPr>
        </p:nvGraphicFramePr>
        <p:xfrm>
          <a:off x="498475" y="972820"/>
          <a:ext cx="10999470" cy="2125980"/>
        </p:xfrm>
        <a:graphic>
          <a:graphicData uri="http://schemas.openxmlformats.org/drawingml/2006/table">
            <a:tbl>
              <a:tblPr firstRow="1" bandRow="1">
                <a:tableStyleId>{5C22544A-7EE6-4342-B048-85BDC9FD1C3A}</a:tableStyleId>
              </a:tblPr>
              <a:tblGrid>
                <a:gridCol w="1405255"/>
                <a:gridCol w="4701540"/>
                <a:gridCol w="4892675"/>
              </a:tblGrid>
              <a:tr h="210820">
                <a:tc gridSpan="2">
                  <a:txBody>
                    <a:bodyPr vert="horz" wrap="square"/>
                    <a:lstStyle/>
                    <a:p>
                      <a:pPr indent="0" algn="ctr">
                        <a:buNone/>
                      </a:pPr>
                      <a:r>
                        <a:rPr lang="en-US" sz="1600" b="1">
                          <a:solidFill>
                            <a:srgbClr val="FF0000"/>
                          </a:solidFill>
                          <a:latin typeface="MingLiU" panose="02020509000000000000" charset="-122"/>
                        </a:rPr>
                        <a:t>审题</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hMerge="1">
                  <a:txBody>
                    <a:bodyPr vert="horz" wrap="square"/>
                    <a:lstStyle/>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vert="horz" wrap="square"/>
                    <a:lstStyle/>
                    <a:p>
                      <a:pPr indent="0" algn="ctr">
                        <a:buNone/>
                      </a:pPr>
                      <a:r>
                        <a:rPr lang="en-US" sz="1600" b="1">
                          <a:solidFill>
                            <a:srgbClr val="FF0000"/>
                          </a:solidFill>
                          <a:latin typeface="MingLiU" panose="02020509000000000000" charset="-122"/>
                        </a:rPr>
                        <a:t>答题</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302260">
                <a:tc>
                  <a:txBody>
                    <a:bodyPr vert="horz" wrap="square"/>
                    <a:lstStyle/>
                    <a:p>
                      <a:pPr indent="0">
                        <a:buNone/>
                      </a:pPr>
                      <a:r>
                        <a:rPr lang="en-US" sz="1600" b="1">
                          <a:solidFill>
                            <a:srgbClr val="FF0000"/>
                          </a:solidFill>
                          <a:latin typeface="MingLiU" panose="02020509000000000000" charset="-122"/>
                        </a:rPr>
                        <a:t>设问</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ctr">
                        <a:buNone/>
                      </a:pPr>
                      <a:r>
                        <a:rPr lang="en-US" sz="1600" b="1">
                          <a:solidFill>
                            <a:srgbClr val="FF0000"/>
                          </a:solidFill>
                          <a:latin typeface="MingLiU" panose="02020509000000000000" charset="-122"/>
                        </a:rPr>
                        <a:t>题干示例</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1384300">
                <a:tc>
                  <a:txBody>
                    <a:bodyPr vert="horz" wrap="square"/>
                    <a:lstStyle/>
                    <a:p>
                      <a:pPr indent="0" algn="r">
                        <a:buNone/>
                      </a:pPr>
                      <a:r>
                        <a:rPr lang="en-US" sz="1600" b="1">
                          <a:solidFill>
                            <a:srgbClr val="FF0000"/>
                          </a:solidFill>
                          <a:latin typeface="MingLiU" panose="02020509000000000000" charset="-122"/>
                        </a:rPr>
                        <a:t>分析 人物 心理</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1400" b="1">
                          <a:solidFill>
                            <a:srgbClr val="FF0000"/>
                          </a:solidFill>
                          <a:latin typeface="Arial"/>
                        </a:rPr>
                        <a:t>（1）</a:t>
                      </a:r>
                      <a:r>
                        <a:rPr lang="en-US" sz="1600" b="1">
                          <a:solidFill>
                            <a:srgbClr val="FF0000"/>
                          </a:solidFill>
                          <a:latin typeface="MingLiU" panose="02020509000000000000" charset="-122"/>
                        </a:rPr>
                        <a:t>本文画线部分表达 了老董怎样的心情？请 结合本文简要分析。</a:t>
                      </a:r>
                      <a:r>
                        <a:rPr lang="en-US" sz="1400" b="1">
                          <a:solidFill>
                            <a:srgbClr val="FF0000"/>
                          </a:solidFill>
                          <a:latin typeface="Arial"/>
                        </a:rPr>
                        <a:t>（2020</a:t>
                      </a:r>
                      <a:r>
                        <a:rPr lang="en-US" sz="1600" b="1">
                          <a:solidFill>
                            <a:srgbClr val="FF0000"/>
                          </a:solidFill>
                          <a:latin typeface="MingLiU" panose="02020509000000000000" charset="-122"/>
                        </a:rPr>
                        <a:t>年全国卷</a:t>
                      </a:r>
                      <a:r>
                        <a:rPr lang="en-US" sz="1400" b="1">
                          <a:solidFill>
                            <a:srgbClr val="FF0000"/>
                          </a:solidFill>
                          <a:latin typeface="Arial"/>
                        </a:rPr>
                        <a:t>U</a:t>
                      </a:r>
                      <a:r>
                        <a:rPr lang="en-US" sz="1600" b="1">
                          <a:solidFill>
                            <a:srgbClr val="FF0000"/>
                          </a:solidFill>
                          <a:latin typeface="MingLiU" panose="02020509000000000000" charset="-122"/>
                        </a:rPr>
                        <a:t>第</a:t>
                      </a:r>
                      <a:r>
                        <a:rPr lang="en-US" sz="1400" b="1">
                          <a:solidFill>
                            <a:srgbClr val="FF0000"/>
                          </a:solidFill>
                          <a:latin typeface="Arial"/>
                        </a:rPr>
                        <a:t>8</a:t>
                      </a:r>
                      <a:r>
                        <a:rPr lang="en-US" sz="1600" b="1">
                          <a:solidFill>
                            <a:srgbClr val="FF0000"/>
                          </a:solidFill>
                          <a:latin typeface="MingLiU" panose="02020509000000000000" charset="-122"/>
                        </a:rPr>
                        <a:t>题）</a:t>
                      </a:r>
                      <a:r>
                        <a:rPr lang="en-US" sz="1600" b="1">
                          <a:solidFill>
                            <a:srgbClr val="FF0000"/>
                          </a:solidFill>
                          <a:latin typeface="宋体" panose="02010600030101010101" pitchFamily="2" charset="-122"/>
                        </a:rPr>
                        <a:t>（</a:t>
                      </a:r>
                      <a:r>
                        <a:rPr lang="en-US" sz="1400" b="1">
                          <a:solidFill>
                            <a:srgbClr val="FF0000"/>
                          </a:solidFill>
                          <a:latin typeface="Arial"/>
                        </a:rPr>
                        <a:t>2）</a:t>
                      </a:r>
                      <a:r>
                        <a:rPr lang="en-US" sz="1600" b="1">
                          <a:solidFill>
                            <a:srgbClr val="FF0000"/>
                          </a:solidFill>
                          <a:latin typeface="MingLiU" panose="02020509000000000000" charset="-122"/>
                        </a:rPr>
                        <a:t>两人在喝完酒离开客 栈前有一段一再相约的 对话，请结合上下文分析 对话者的心理。</a:t>
                      </a:r>
                      <a:r>
                        <a:rPr lang="en-US" sz="1600" b="1">
                          <a:solidFill>
                            <a:srgbClr val="FF0000"/>
                          </a:solidFill>
                          <a:latin typeface="宋体" panose="02010600030101010101" pitchFamily="2" charset="-122"/>
                        </a:rPr>
                        <a:t>（</a:t>
                      </a:r>
                      <a:r>
                        <a:rPr lang="en-US" sz="1400" b="1">
                          <a:solidFill>
                            <a:srgbClr val="FF0000"/>
                          </a:solidFill>
                          <a:latin typeface="Arial"/>
                        </a:rPr>
                        <a:t>2020</a:t>
                      </a:r>
                      <a:r>
                        <a:rPr lang="en-US" sz="1600" b="1">
                          <a:solidFill>
                            <a:srgbClr val="FF0000"/>
                          </a:solidFill>
                          <a:latin typeface="MingLiU" panose="02020509000000000000" charset="-122"/>
                        </a:rPr>
                        <a:t>年 全国卷</a:t>
                      </a:r>
                      <a:r>
                        <a:rPr lang="en-US" sz="1400" b="1">
                          <a:solidFill>
                            <a:srgbClr val="FF0000"/>
                          </a:solidFill>
                          <a:latin typeface="Arial"/>
                        </a:rPr>
                        <a:t>I</a:t>
                      </a:r>
                      <a:r>
                        <a:rPr lang="en-US" sz="1600" b="1">
                          <a:solidFill>
                            <a:srgbClr val="FF0000"/>
                          </a:solidFill>
                          <a:latin typeface="MingLiU" panose="02020509000000000000" charset="-122"/>
                        </a:rPr>
                        <a:t>第</a:t>
                      </a:r>
                      <a:r>
                        <a:rPr lang="en-US" sz="1400" b="1">
                          <a:solidFill>
                            <a:srgbClr val="FF0000"/>
                          </a:solidFill>
                          <a:latin typeface="Arial"/>
                        </a:rPr>
                        <a:t>8</a:t>
                      </a:r>
                      <a:r>
                        <a:rPr lang="en-US" sz="1600" b="1">
                          <a:solidFill>
                            <a:srgbClr val="FF0000"/>
                          </a:solidFill>
                          <a:latin typeface="MingLiU" panose="02020509000000000000" charset="-122"/>
                        </a:rPr>
                        <a:t>题）</a:t>
                      </a:r>
                      <a:r>
                        <a:rPr lang="en-US" sz="1400" b="1">
                          <a:solidFill>
                            <a:srgbClr val="FF0000"/>
                          </a:solidFill>
                          <a:latin typeface="Arial"/>
                        </a:rPr>
                        <a:t>（3）</a:t>
                      </a:r>
                      <a:r>
                        <a:rPr lang="en-US" sz="1600" b="1">
                          <a:solidFill>
                            <a:srgbClr val="FF0000"/>
                          </a:solidFill>
                          <a:latin typeface="MingLiU" panose="02020509000000000000" charset="-122"/>
                        </a:rPr>
                        <a:t>画线句子体现了人 物怎样的精神状态？</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1600" b="1">
                          <a:solidFill>
                            <a:srgbClr val="FF0000"/>
                          </a:solidFill>
                          <a:latin typeface="MingLiU" panose="02020509000000000000" charset="-122"/>
                        </a:rPr>
                        <a:t>① 多层面地联系人物关 系和小说的主题。 ② 结合上下文语境，搞 清楚这种心理或行为产 生的背景。 ③ 充分估计人物内心活 动的复杂性和情感的丰 富性。 ④ 进入情境来假想揣 摩。假想自己就是其中 的人物，用人之常情去 揣摩。</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bl>
          </a:graphicData>
        </a:graphic>
      </p:graphicFrame>
      <p:graphicFrame>
        <p:nvGraphicFramePr>
          <p:cNvPr id="4" name="表格 3"/>
          <p:cNvGraphicFramePr>
            <a:graphicFrameLocks noGrp="1"/>
          </p:cNvGraphicFramePr>
          <p:nvPr>
            <p:custDataLst>
              <p:tags r:id="rId3"/>
            </p:custDataLst>
          </p:nvPr>
        </p:nvGraphicFramePr>
        <p:xfrm>
          <a:off x="498475" y="3098800"/>
          <a:ext cx="11000105" cy="3335020"/>
        </p:xfrm>
        <a:graphic>
          <a:graphicData uri="http://schemas.openxmlformats.org/drawingml/2006/table">
            <a:tbl>
              <a:tblPr firstRow="1" bandRow="1">
                <a:tableStyleId>{5C22544A-7EE6-4342-B048-85BDC9FD1C3A}</a:tableStyleId>
              </a:tblPr>
              <a:tblGrid>
                <a:gridCol w="1393190"/>
                <a:gridCol w="4693920"/>
                <a:gridCol w="4912995"/>
              </a:tblGrid>
              <a:tr h="1277620">
                <a:tc>
                  <a:txBody>
                    <a:bodyPr vert="horz" wrap="square"/>
                    <a:lstStyle/>
                    <a:p>
                      <a:pPr indent="0">
                        <a:buNone/>
                      </a:pPr>
                      <a:r>
                        <a:rPr lang="en-US" sz="1600" b="1">
                          <a:solidFill>
                            <a:srgbClr val="FF0000"/>
                          </a:solidFill>
                          <a:latin typeface="MingLiU" panose="02020509000000000000" charset="-122"/>
                        </a:rPr>
                        <a:t>梳理 心理 变化</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1600" b="1">
                          <a:solidFill>
                            <a:srgbClr val="FF0000"/>
                          </a:solidFill>
                          <a:latin typeface="PMingLiU" panose="02020500000000000000" charset="-122"/>
                        </a:rPr>
                        <a:t>(1)</a:t>
                      </a:r>
                      <a:r>
                        <a:rPr lang="en-US" sz="1600" b="1">
                          <a:solidFill>
                            <a:srgbClr val="FF0000"/>
                          </a:solidFill>
                          <a:latin typeface="MingLiU" panose="02020509000000000000" charset="-122"/>
                        </a:rPr>
                        <a:t>买卖瓷盘的过程中， 杨成岳的心理发生了哪 些变化？请结合作品简 要说明。</a:t>
                      </a:r>
                      <a:r>
                        <a:rPr lang="en-US" sz="1600" b="1">
                          <a:solidFill>
                            <a:srgbClr val="FF0000"/>
                          </a:solidFill>
                          <a:latin typeface="PMingLiU" panose="02020500000000000000" charset="-122"/>
                        </a:rPr>
                        <a:t>(2021</a:t>
                      </a:r>
                      <a:r>
                        <a:rPr lang="en-US" sz="1600" b="1">
                          <a:solidFill>
                            <a:srgbClr val="FF0000"/>
                          </a:solidFill>
                          <a:latin typeface="MingLiU" panose="02020509000000000000" charset="-122"/>
                        </a:rPr>
                        <a:t>年全国 卷</a:t>
                      </a:r>
                      <a:r>
                        <a:rPr lang="en-US" sz="1600" b="1">
                          <a:solidFill>
                            <a:srgbClr val="FF0000"/>
                          </a:solidFill>
                          <a:latin typeface="PMingLiU" panose="02020500000000000000" charset="-122"/>
                        </a:rPr>
                        <a:t>I</a:t>
                      </a:r>
                      <a:r>
                        <a:rPr lang="en-US" sz="1600" b="1">
                          <a:solidFill>
                            <a:srgbClr val="FF0000"/>
                          </a:solidFill>
                          <a:latin typeface="MingLiU" panose="02020509000000000000" charset="-122"/>
                        </a:rPr>
                        <a:t>第</a:t>
                      </a:r>
                      <a:r>
                        <a:rPr lang="en-US" sz="1600" b="1">
                          <a:solidFill>
                            <a:srgbClr val="FF0000"/>
                          </a:solidFill>
                          <a:latin typeface="PMingLiU" panose="02020500000000000000" charset="-122"/>
                        </a:rPr>
                        <a:t>9</a:t>
                      </a:r>
                      <a:r>
                        <a:rPr lang="en-US" sz="1600" b="1">
                          <a:solidFill>
                            <a:srgbClr val="FF0000"/>
                          </a:solidFill>
                          <a:latin typeface="MingLiU" panose="02020509000000000000" charset="-122"/>
                        </a:rPr>
                        <a:t>题)</a:t>
                      </a:r>
                      <a:r>
                        <a:rPr lang="en-US" sz="1600" b="1">
                          <a:solidFill>
                            <a:srgbClr val="FF0000"/>
                          </a:solidFill>
                          <a:latin typeface="PMingLiU" panose="02020500000000000000" charset="-122"/>
                        </a:rPr>
                        <a:t>(2)</a:t>
                      </a:r>
                      <a:r>
                        <a:rPr lang="en-US" sz="1600" b="1">
                          <a:solidFill>
                            <a:srgbClr val="FF0000"/>
                          </a:solidFill>
                          <a:latin typeface="MingLiU" panose="02020509000000000000" charset="-122"/>
                        </a:rPr>
                        <a:t>结合文中内容，分析</a:t>
                      </a:r>
                      <a:r>
                        <a:rPr lang="en-US" sz="1600" b="1">
                          <a:solidFill>
                            <a:srgbClr val="FF0000"/>
                          </a:solidFill>
                          <a:latin typeface="PMingLiU" panose="02020500000000000000" charset="-122"/>
                        </a:rPr>
                        <a:t>X X</a:t>
                      </a:r>
                      <a:r>
                        <a:rPr lang="en-US" sz="1600" b="1">
                          <a:solidFill>
                            <a:srgbClr val="FF0000"/>
                          </a:solidFill>
                          <a:latin typeface="MingLiU" panose="02020509000000000000" charset="-122"/>
                        </a:rPr>
                        <a:t>(人)的心理变化 过程。</a:t>
                      </a:r>
                      <a:r>
                        <a:rPr lang="en-US" sz="1600" b="1">
                          <a:solidFill>
                            <a:srgbClr val="FF0000"/>
                          </a:solidFill>
                          <a:latin typeface="PMingLiU" panose="02020500000000000000" charset="-122"/>
                        </a:rPr>
                        <a:t>(3)</a:t>
                      </a:r>
                      <a:r>
                        <a:rPr lang="en-US" sz="1600" b="1">
                          <a:solidFill>
                            <a:srgbClr val="FF0000"/>
                          </a:solidFill>
                          <a:latin typeface="MingLiU" panose="02020509000000000000" charset="-122"/>
                        </a:rPr>
                        <a:t>梳理</a:t>
                      </a:r>
                      <a:r>
                        <a:rPr lang="en-US" sz="1600" b="1">
                          <a:solidFill>
                            <a:srgbClr val="FF0000"/>
                          </a:solidFill>
                          <a:latin typeface="PMingLiU" panose="02020500000000000000" charset="-122"/>
                        </a:rPr>
                        <a:t>X X</a:t>
                      </a:r>
                      <a:r>
                        <a:rPr lang="en-US" sz="1600" b="1">
                          <a:solidFill>
                            <a:srgbClr val="FF0000"/>
                          </a:solidFill>
                          <a:latin typeface="MingLiU" panose="02020509000000000000" charset="-122"/>
                        </a:rPr>
                        <a:t>人物的感 情变化过程。</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1600" b="1">
                          <a:solidFill>
                            <a:srgbClr val="FF0000"/>
                          </a:solidFill>
                          <a:latin typeface="MingLiU" panose="02020509000000000000" charset="-122"/>
                        </a:rPr>
                        <a:t>① 选准答题区域。理清 其中的层次，抓住其中 的关键词语。注重筛 选、概括。有时分层分 段，层意段意就是答案。 ② 参照情节的发展变 化，透视人物活动和情 感变化。 ③ 答案要点一般为三 个，每个要点由心理词 语加心理内容或原因 组成。</a:t>
                      </a:r>
                      <a:endParaRPr lang="en-US" altLang="en-US" sz="1600" b="1">
                        <a:solidFill>
                          <a:srgbClr val="FF0000"/>
                        </a:solidFill>
                        <a:latin typeface="MingLiU" panose="02020509000000000000"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6350" cap="flat" cmpd="sng">
                      <a:solidFill>
                        <a:srgbClr val="000000"/>
                      </a:solidFill>
                      <a:prstDash val="solid"/>
                      <a:headEnd type="none" w="med" len="med"/>
                      <a:tailEnd type="none" w="med" len="med"/>
                    </a:lnB>
                    <a:lnTlToBr>
                      <a:noFill/>
                    </a:lnTlToBr>
                    <a:lnBlToTr>
                      <a:noFill/>
                    </a:lnBlToTr>
                    <a:solidFill>
                      <a:srgbClr val="FFFF00"/>
                    </a:solidFill>
                  </a:tcPr>
                </a:tc>
              </a:tr>
              <a:tr h="302260">
                <a:tc>
                  <a:txBody>
                    <a:bodyPr vert="horz" wrap="square"/>
                    <a:lstStyle/>
                    <a:p>
                      <a:pPr indent="0">
                        <a:buNone/>
                      </a:pPr>
                      <a:endParaRPr lang="en-US" altLang="en-US" sz="1600" b="1">
                        <a:solidFill>
                          <a:srgbClr val="FF0000"/>
                        </a:solidFill>
                        <a:latin typeface="Arial"/>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rgbClr val="FFFF00"/>
                    </a:solidFill>
                  </a:tcPr>
                </a:tc>
                <a:tc>
                  <a:txBody>
                    <a:bodyPr vert="horz" wrap="square"/>
                    <a:lstStyle/>
                    <a:p>
                      <a:pPr indent="0">
                        <a:buNone/>
                      </a:pPr>
                      <a:r>
                        <a:rPr lang="en-US" sz="1600" b="1">
                          <a:solidFill>
                            <a:srgbClr val="FF0000"/>
                          </a:solidFill>
                          <a:latin typeface="PMingLiU" panose="02020500000000000000" charset="-122"/>
                        </a:rPr>
                        <a:t>(DXX</a:t>
                      </a:r>
                      <a:r>
                        <a:rPr lang="en-US" sz="1600" b="1">
                          <a:solidFill>
                            <a:srgbClr val="FF0000"/>
                          </a:solidFill>
                          <a:latin typeface="MingLiU" panose="02020509000000000000" charset="-122"/>
                        </a:rPr>
                        <a:t>有什么样的内 心活动？这样写有什么 意义？</a:t>
                      </a:r>
                      <a:endParaRPr lang="en-US" altLang="en-US" sz="1600" b="1">
                        <a:solidFill>
                          <a:srgbClr val="FF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rgbClr val="FFFF00"/>
                    </a:solidFill>
                  </a:tcPr>
                </a:tc>
                <a:tc rowSpan="6">
                  <a:txBody>
                    <a:bodyPr vert="horz" wrap="square"/>
                    <a:lstStyle/>
                    <a:p>
                      <a:pPr indent="0">
                        <a:buNone/>
                      </a:pPr>
                      <a:r>
                        <a:rPr lang="en-US" sz="1600" b="1">
                          <a:solidFill>
                            <a:srgbClr val="FF0000"/>
                          </a:solidFill>
                          <a:latin typeface="MingLiU" panose="02020509000000000000" charset="-122"/>
                        </a:rPr>
                        <a:t>①表现心理活动，展示</a:t>
                      </a:r>
                      <a:r>
                        <a:rPr lang="zh-CN" altLang="en-US" sz="1600" b="1">
                          <a:solidFill>
                            <a:srgbClr val="FF0000"/>
                          </a:solidFill>
                          <a:latin typeface="MingLiU" panose="02020509000000000000" charset="-122"/>
                        </a:rPr>
                        <a:t>人物性格特征。</a:t>
                      </a:r>
                      <a:endParaRPr lang="zh-CN" altLang="en-US" sz="1600" b="1">
                        <a:solidFill>
                          <a:srgbClr val="FF0000"/>
                        </a:solidFill>
                        <a:latin typeface="MingLiU" panose="02020509000000000000" charset="-122"/>
                      </a:endParaRPr>
                    </a:p>
                    <a:p>
                      <a:pPr indent="0">
                        <a:buNone/>
                      </a:pPr>
                      <a:r>
                        <a:rPr lang="zh-CN" altLang="en-US" sz="1600" b="1">
                          <a:solidFill>
                            <a:srgbClr val="FF0000"/>
                          </a:solidFill>
                          <a:latin typeface="Calibri"/>
                        </a:rPr>
                        <a:t>②深化主题思想，反映社会生活本质。</a:t>
                      </a:r>
                      <a:endParaRPr lang="zh-CN" altLang="en-US" sz="1600" b="1">
                        <a:solidFill>
                          <a:srgbClr val="FF0000"/>
                        </a:solidFill>
                        <a:latin typeface="Calibri"/>
                      </a:endParaRPr>
                    </a:p>
                    <a:p>
                      <a:pPr indent="0">
                        <a:buNone/>
                      </a:pPr>
                      <a:r>
                        <a:rPr lang="zh-CN" altLang="en-US" sz="1600" b="1">
                          <a:solidFill>
                            <a:srgbClr val="FF0000"/>
                          </a:solidFill>
                          <a:latin typeface="Calibri"/>
                        </a:rPr>
                        <a:t>③推动情节发展，勾勒组合文学故事。</a:t>
                      </a:r>
                      <a:endParaRPr lang="zh-CN" altLang="en-US" sz="1600" b="1">
                        <a:solidFill>
                          <a:srgbClr val="FF0000"/>
                        </a:solidFill>
                        <a:latin typeface="Calibri"/>
                      </a:endParaRPr>
                    </a:p>
                    <a:p>
                      <a:pPr indent="0">
                        <a:buNone/>
                      </a:pPr>
                      <a:endParaRPr lang="zh-CN" altLang="en-US" sz="1600" b="1">
                        <a:solidFill>
                          <a:srgbClr val="FF0000"/>
                        </a:solidFill>
                        <a:latin typeface="Calibri"/>
                      </a:endParaRPr>
                    </a:p>
                    <a:p>
                      <a:pPr indent="0">
                        <a:buNone/>
                      </a:pPr>
                      <a:endParaRPr lang="zh-CN" altLang="en-US" sz="1600" b="1">
                        <a:solidFill>
                          <a:srgbClr val="FF0000"/>
                        </a:solidFill>
                        <a:latin typeface="Calibri"/>
                      </a:endParaRPr>
                    </a:p>
                    <a:p>
                      <a:pPr indent="0">
                        <a:buNone/>
                      </a:pPr>
                      <a:endParaRPr lang="zh-CN" altLang="en-US" sz="1600" b="1">
                        <a:solidFill>
                          <a:srgbClr val="FF0000"/>
                        </a:solidFill>
                        <a:latin typeface="Calibri"/>
                      </a:endParaRPr>
                    </a:p>
                    <a:p>
                      <a:pPr indent="0">
                        <a:buNone/>
                      </a:pPr>
                      <a:endParaRPr lang="zh-CN" altLang="en-US" sz="1600" b="1">
                        <a:solidFill>
                          <a:srgbClr val="FF0000"/>
                        </a:solidFill>
                        <a:latin typeface="Calibri"/>
                      </a:endParaRPr>
                    </a:p>
                    <a:p>
                      <a:pPr indent="0">
                        <a:buNone/>
                      </a:pPr>
                      <a:endParaRPr lang="zh-CN" altLang="en-US" sz="1600" b="1">
                        <a:solidFill>
                          <a:srgbClr val="FF0000"/>
                        </a:solidFill>
                        <a:latin typeface="Calibri"/>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FFFF00"/>
                    </a:solidFill>
                  </a:tcPr>
                </a:tc>
              </a:tr>
              <a:tr h="302260">
                <a:tc>
                  <a:txBody>
                    <a:bodyPr vert="horz" wrap="square"/>
                    <a:lstStyle/>
                    <a:p>
                      <a:pPr indent="0">
                        <a:buNone/>
                      </a:pPr>
                      <a:r>
                        <a:rPr lang="en-US" sz="1600" b="1">
                          <a:solidFill>
                            <a:srgbClr val="FF0000"/>
                          </a:solidFill>
                          <a:latin typeface="MingLiU" panose="02020509000000000000" charset="-122"/>
                        </a:rPr>
                        <a:t>心理</a:t>
                      </a:r>
                      <a:endParaRPr lang="en-US" altLang="en-US" sz="1600" b="1">
                        <a:solidFill>
                          <a:srgbClr val="FF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FFFF00"/>
                    </a:solidFill>
                  </a:tcPr>
                </a:tc>
                <a:tc>
                  <a:txBody>
                    <a:bodyPr vert="horz" wrap="square"/>
                    <a:lstStyle/>
                    <a:p>
                      <a:pPr indent="0">
                        <a:buNone/>
                      </a:pPr>
                      <a:r>
                        <a:rPr lang="en-US" sz="1600" b="1">
                          <a:solidFill>
                            <a:srgbClr val="FF0000"/>
                          </a:solidFill>
                          <a:latin typeface="PMingLiU" panose="02020500000000000000" charset="-122"/>
                        </a:rPr>
                        <a:t>(2)</a:t>
                      </a:r>
                      <a:r>
                        <a:rPr lang="en-US" sz="1600" b="1">
                          <a:solidFill>
                            <a:srgbClr val="FF0000"/>
                          </a:solidFill>
                          <a:latin typeface="MingLiU" panose="02020509000000000000" charset="-122"/>
                        </a:rPr>
                        <a:t>这些心理描写有何</a:t>
                      </a:r>
                      <a:r>
                        <a:rPr lang="en-US" sz="1600" b="1">
                          <a:solidFill>
                            <a:srgbClr val="FF0000"/>
                          </a:solidFill>
                          <a:latin typeface="MingLiU" panose="02020509000000000000" charset="-122"/>
                          <a:sym typeface="+mn-ea"/>
                        </a:rPr>
                        <a:t>作用？</a:t>
                      </a:r>
                      <a:endParaRPr lang="en-US" altLang="en-US" sz="1600" b="1">
                        <a:solidFill>
                          <a:srgbClr val="FF0000"/>
                        </a:solidFill>
                        <a:latin typeface="MingLiU" panose="02020509000000000000" charset="-122"/>
                        <a:sym typeface="+mn-ea"/>
                      </a:endParaRPr>
                    </a:p>
                  </a:txBody>
                  <a:tcPr marL="12700" marR="12700" marT="12700" anchor="b">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cap="flat">
                      <a:noFill/>
                    </a:lnB>
                    <a:lnTlToBr>
                      <a:noFill/>
                    </a:lnTlToBr>
                    <a:lnBlToTr>
                      <a:noFill/>
                    </a:lnBlToTr>
                    <a:solidFill>
                      <a:srgbClr val="FFFF00"/>
                    </a:solidFill>
                  </a:tcPr>
                </a:tc>
                <a:tc vMerge="1">
                  <a:txBody>
                    <a:bodyPr vert="horz" wrap="square"/>
                    <a:lstStyle/>
                    <a:p/>
                  </a:txBody>
                  <a:tcPr marL="12700" marR="12700" marT="1270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46100">
                <a:tc>
                  <a:txBody>
                    <a:bodyPr vert="horz" wrap="square"/>
                    <a:lstStyle/>
                    <a:p>
                      <a:pPr indent="0">
                        <a:buNone/>
                      </a:pPr>
                      <a:r>
                        <a:rPr lang="en-US" sz="1600" b="1">
                          <a:solidFill>
                            <a:srgbClr val="FF0000"/>
                          </a:solidFill>
                          <a:latin typeface="MingLiU" panose="02020509000000000000" charset="-122"/>
                        </a:rPr>
                        <a:t>作用</a:t>
                      </a:r>
                      <a:endParaRPr lang="en-US" altLang="en-US" sz="1600" b="1">
                        <a:solidFill>
                          <a:srgbClr val="FF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FFFF00"/>
                    </a:solidFill>
                  </a:tcPr>
                </a:tc>
                <a:tc>
                  <a:txBody>
                    <a:bodyPr vert="horz" wrap="square"/>
                    <a:lstStyle/>
                    <a:p>
                      <a:pPr indent="0">
                        <a:buNone/>
                      </a:pPr>
                      <a:r>
                        <a:rPr lang="en-US" sz="1600" b="1">
                          <a:solidFill>
                            <a:srgbClr val="FF0000"/>
                          </a:solidFill>
                          <a:latin typeface="PMingLiU" panose="02020500000000000000" charset="-122"/>
                        </a:rPr>
                        <a:t>(3)</a:t>
                      </a:r>
                      <a:r>
                        <a:rPr lang="en-US" sz="1600" b="1">
                          <a:solidFill>
                            <a:srgbClr val="FF0000"/>
                          </a:solidFill>
                          <a:latin typeface="MingLiU" panose="02020509000000000000" charset="-122"/>
                        </a:rPr>
                        <a:t>你如何理解这些心</a:t>
                      </a:r>
                      <a:r>
                        <a:rPr lang="en-US" sz="1600" b="1">
                          <a:solidFill>
                            <a:srgbClr val="FF0000"/>
                          </a:solidFill>
                          <a:latin typeface="MingLiU" panose="02020509000000000000" charset="-122"/>
                          <a:sym typeface="+mn-ea"/>
                        </a:rPr>
                        <a:t>理描写对塑造人物形象和揭示小说主题的作用？</a:t>
                      </a:r>
                      <a:endParaRPr lang="en-US" altLang="en-US" sz="1600" b="1">
                        <a:solidFill>
                          <a:srgbClr val="FF0000"/>
                        </a:solidFill>
                        <a:latin typeface="MingLiU" panose="02020509000000000000" charset="-122"/>
                        <a:sym typeface="+mn-ea"/>
                      </a:endParaRPr>
                    </a:p>
                  </a:txBody>
                  <a:tcPr marL="12700" marR="12700" marT="12700" anchor="b">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cap="flat">
                      <a:noFill/>
                    </a:lnB>
                    <a:lnTlToBr>
                      <a:noFill/>
                    </a:lnTlToBr>
                    <a:lnBlToTr>
                      <a:noFill/>
                    </a:lnBlToTr>
                    <a:solidFill>
                      <a:srgbClr val="FFFF00"/>
                    </a:solidFill>
                  </a:tcPr>
                </a:tc>
                <a:tc vMerge="1">
                  <a:txBody>
                    <a:bodyPr vert="horz" wrap="square"/>
                    <a:lstStyle/>
                    <a:p/>
                  </a:txBody>
                  <a:tcPr marL="12700" marR="12700" marT="1270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2260">
                <a:tc>
                  <a:txBody>
                    <a:bodyPr vert="horz" wrap="square"/>
                    <a:lstStyle/>
                    <a:p>
                      <a:pPr indent="0">
                        <a:buNone/>
                      </a:pPr>
                      <a:endParaRPr lang="en-US" altLang="en-US" sz="1600" b="1">
                        <a:solidFill>
                          <a:srgbClr val="FF0000"/>
                        </a:solidFill>
                        <a:latin typeface="Arial"/>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FFFF00"/>
                    </a:solidFill>
                  </a:tcPr>
                </a:tc>
                <a:tc>
                  <a:txBody>
                    <a:bodyPr vert="horz" wrap="square"/>
                    <a:lstStyle/>
                    <a:p>
                      <a:pPr indent="0">
                        <a:buNone/>
                      </a:pPr>
                      <a:endParaRPr lang="en-US" altLang="en-US" sz="1600" b="1">
                        <a:solidFill>
                          <a:srgbClr val="FF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cap="flat">
                      <a:noFill/>
                    </a:lnB>
                    <a:lnTlToBr>
                      <a:noFill/>
                    </a:lnTlToBr>
                    <a:lnBlToTr>
                      <a:noFill/>
                    </a:lnBlToTr>
                    <a:solidFill>
                      <a:srgbClr val="FFFF00"/>
                    </a:solidFill>
                  </a:tcPr>
                </a:tc>
                <a:tc vMerge="1">
                  <a:txBody>
                    <a:bodyPr vert="horz" wrap="square"/>
                    <a:lstStyle/>
                    <a:p/>
                  </a:txBody>
                  <a:tcPr marL="12700" marR="12700" marT="1270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2260">
                <a:tc>
                  <a:txBody>
                    <a:bodyPr vert="horz" wrap="square"/>
                    <a:lstStyle/>
                    <a:p>
                      <a:pPr indent="0">
                        <a:buNone/>
                      </a:pPr>
                      <a:endParaRPr lang="en-US" altLang="en-US" sz="1600" b="1">
                        <a:solidFill>
                          <a:srgbClr val="FF0000"/>
                        </a:solidFill>
                        <a:latin typeface="Arial"/>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FFFF00"/>
                    </a:solidFill>
                  </a:tcPr>
                </a:tc>
                <a:tc>
                  <a:txBody>
                    <a:bodyPr vert="horz" wrap="square"/>
                    <a:lstStyle/>
                    <a:p>
                      <a:pPr indent="0">
                        <a:buNone/>
                      </a:pPr>
                      <a:endParaRPr lang="en-US" altLang="en-US" sz="1600" b="1">
                        <a:solidFill>
                          <a:srgbClr val="FF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cap="flat">
                      <a:noFill/>
                    </a:lnB>
                    <a:lnTlToBr>
                      <a:noFill/>
                    </a:lnTlToBr>
                    <a:lnBlToTr>
                      <a:noFill/>
                    </a:lnBlToTr>
                    <a:solidFill>
                      <a:srgbClr val="FFFF00"/>
                    </a:solidFill>
                  </a:tcPr>
                </a:tc>
                <a:tc vMerge="1">
                  <a:txBody>
                    <a:bodyPr vert="horz" wrap="square"/>
                    <a:lstStyle/>
                    <a:p/>
                  </a:txBody>
                  <a:tcPr marL="12700" marR="12700" marT="1270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02260">
                <a:tc>
                  <a:txBody>
                    <a:bodyPr vert="horz" wrap="square"/>
                    <a:lstStyle/>
                    <a:p>
                      <a:pPr indent="0">
                        <a:buNone/>
                      </a:pPr>
                      <a:endParaRPr lang="en-US" altLang="en-US" sz="1600" b="1">
                        <a:solidFill>
                          <a:srgbClr val="FF0000"/>
                        </a:solidFill>
                        <a:latin typeface="Arial"/>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endParaRPr lang="en-US" altLang="en-US" sz="1600" b="1">
                        <a:solidFill>
                          <a:srgbClr val="FF0000"/>
                        </a:solidFill>
                        <a:latin typeface="MingLiU" panose="02020509000000000000" charset="-122"/>
                      </a:endParaRPr>
                    </a:p>
                  </a:txBody>
                  <a:tcPr marL="12700" marR="12700" marT="1270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cap="flat">
                      <a:noFill/>
                    </a:lnT>
                    <a:lnB w="12700" cap="flat" cmpd="sng">
                      <a:solidFill>
                        <a:srgbClr val="000000"/>
                      </a:solidFill>
                      <a:prstDash val="solid"/>
                      <a:headEnd type="none" w="med" len="med"/>
                      <a:tailEnd type="none" w="med" len="med"/>
                    </a:lnB>
                    <a:lnTlToBr>
                      <a:noFill/>
                    </a:lnTlToBr>
                    <a:lnBlToTr>
                      <a:noFill/>
                    </a:lnBlToTr>
                    <a:solidFill>
                      <a:srgbClr val="FFFF00"/>
                    </a:solidFill>
                  </a:tcPr>
                </a:tc>
                <a:tc vMerge="1">
                  <a:txBody>
                    <a:bodyPr vert="horz" wrap="square"/>
                    <a:lstStyle/>
                    <a:p/>
                  </a:txBody>
                  <a:tcPr marL="12700" marR="12700" marT="1270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p:cNvSpPr txBox="1"/>
          <p:nvPr/>
        </p:nvSpPr>
        <p:spPr>
          <a:xfrm>
            <a:off x="678815" y="267335"/>
            <a:ext cx="10833735" cy="706755"/>
          </a:xfrm>
          <a:prstGeom prst="rect">
            <a:avLst/>
          </a:prstGeom>
          <a:noFill/>
        </p:spPr>
        <p:txBody>
          <a:bodyPr wrap="square" rtlCol="0">
            <a:spAutoFit/>
          </a:bodyPr>
          <a:lstStyle/>
          <a:p>
            <a:r>
              <a:rPr lang="zh-CN" altLang="en-US" sz="4000" b="1">
                <a:solidFill>
                  <a:srgbClr val="FF0000"/>
                </a:solidFill>
              </a:rPr>
              <a:t>高考热点三：散文化小说</a:t>
            </a:r>
            <a:endParaRPr lang="zh-CN" altLang="en-US" sz="4000" b="1">
              <a:solidFill>
                <a:srgbClr val="FF0000"/>
              </a:solidFill>
            </a:endParaRPr>
          </a:p>
        </p:txBody>
      </p:sp>
      <p:sp>
        <p:nvSpPr>
          <p:cNvPr id="3" name="文本框 2"/>
          <p:cNvSpPr txBox="1"/>
          <p:nvPr/>
        </p:nvSpPr>
        <p:spPr>
          <a:xfrm>
            <a:off x="5779135" y="2576195"/>
            <a:ext cx="542925" cy="224536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散文化小说</a:t>
            </a:r>
            <a:endParaRPr lang="zh-CN" altLang="en-US" sz="2800" b="1">
              <a:solidFill>
                <a:srgbClr val="FF0000"/>
              </a:solidFill>
            </a:endParaRPr>
          </a:p>
        </p:txBody>
      </p:sp>
      <p:sp>
        <p:nvSpPr>
          <p:cNvPr id="2" name="左大括号 1"/>
          <p:cNvSpPr/>
          <p:nvPr/>
        </p:nvSpPr>
        <p:spPr>
          <a:xfrm>
            <a:off x="6412230" y="1458595"/>
            <a:ext cx="920750" cy="4481195"/>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7332980" y="1458595"/>
            <a:ext cx="1252220" cy="398780"/>
          </a:xfrm>
          <a:prstGeom prst="rect">
            <a:avLst/>
          </a:prstGeom>
          <a:solidFill>
            <a:srgbClr val="FFFF00"/>
          </a:solidFill>
        </p:spPr>
        <p:txBody>
          <a:bodyPr wrap="square" rtlCol="0">
            <a:spAutoFit/>
          </a:bodyPr>
          <a:lstStyle/>
          <a:p>
            <a:r>
              <a:rPr lang="zh-CN" altLang="en-US" sz="2000" b="1">
                <a:solidFill>
                  <a:srgbClr val="FF0000"/>
                </a:solidFill>
              </a:rPr>
              <a:t>淡化情节</a:t>
            </a:r>
            <a:endParaRPr lang="zh-CN" altLang="en-US" sz="2000" b="1">
              <a:solidFill>
                <a:srgbClr val="FF0000"/>
              </a:solidFill>
            </a:endParaRPr>
          </a:p>
        </p:txBody>
      </p:sp>
      <p:sp>
        <p:nvSpPr>
          <p:cNvPr id="8" name="文本框 7"/>
          <p:cNvSpPr txBox="1"/>
          <p:nvPr/>
        </p:nvSpPr>
        <p:spPr>
          <a:xfrm>
            <a:off x="7332980" y="2848610"/>
            <a:ext cx="1252220" cy="398780"/>
          </a:xfrm>
          <a:prstGeom prst="rect">
            <a:avLst/>
          </a:prstGeom>
          <a:solidFill>
            <a:srgbClr val="FFFF00"/>
          </a:solidFill>
        </p:spPr>
        <p:txBody>
          <a:bodyPr wrap="square" rtlCol="0">
            <a:spAutoFit/>
          </a:bodyPr>
          <a:lstStyle/>
          <a:p>
            <a:r>
              <a:rPr lang="zh-CN" altLang="en-US" sz="2000" b="1">
                <a:solidFill>
                  <a:srgbClr val="FF0000"/>
                </a:solidFill>
              </a:rPr>
              <a:t>虚化人物</a:t>
            </a:r>
            <a:endParaRPr lang="zh-CN" altLang="en-US" sz="2000" b="1">
              <a:solidFill>
                <a:srgbClr val="FF0000"/>
              </a:solidFill>
            </a:endParaRPr>
          </a:p>
        </p:txBody>
      </p:sp>
      <p:sp>
        <p:nvSpPr>
          <p:cNvPr id="9" name="文本框 8"/>
          <p:cNvSpPr txBox="1"/>
          <p:nvPr/>
        </p:nvSpPr>
        <p:spPr>
          <a:xfrm>
            <a:off x="7348220" y="4238625"/>
            <a:ext cx="1252220" cy="398780"/>
          </a:xfrm>
          <a:prstGeom prst="rect">
            <a:avLst/>
          </a:prstGeom>
          <a:solidFill>
            <a:srgbClr val="FFFF00"/>
          </a:solidFill>
        </p:spPr>
        <p:txBody>
          <a:bodyPr wrap="square" rtlCol="0">
            <a:spAutoFit/>
          </a:bodyPr>
          <a:lstStyle/>
          <a:p>
            <a:r>
              <a:rPr lang="zh-CN" altLang="en-US" sz="2000" b="1">
                <a:solidFill>
                  <a:srgbClr val="FF0000"/>
                </a:solidFill>
              </a:rPr>
              <a:t>营造意境</a:t>
            </a:r>
            <a:endParaRPr lang="zh-CN" altLang="en-US" sz="2000" b="1">
              <a:solidFill>
                <a:srgbClr val="FF0000"/>
              </a:solidFill>
            </a:endParaRPr>
          </a:p>
        </p:txBody>
      </p:sp>
      <p:sp>
        <p:nvSpPr>
          <p:cNvPr id="10" name="文本框 9"/>
          <p:cNvSpPr txBox="1"/>
          <p:nvPr/>
        </p:nvSpPr>
        <p:spPr>
          <a:xfrm>
            <a:off x="7332980" y="5541010"/>
            <a:ext cx="1252220" cy="398780"/>
          </a:xfrm>
          <a:prstGeom prst="rect">
            <a:avLst/>
          </a:prstGeom>
          <a:solidFill>
            <a:srgbClr val="FFFF00"/>
          </a:solidFill>
        </p:spPr>
        <p:txBody>
          <a:bodyPr wrap="square" rtlCol="0">
            <a:spAutoFit/>
          </a:bodyPr>
          <a:lstStyle/>
          <a:p>
            <a:r>
              <a:rPr lang="zh-CN" altLang="en-US" sz="2000" b="1">
                <a:solidFill>
                  <a:srgbClr val="FF0000"/>
                </a:solidFill>
              </a:rPr>
              <a:t>突出情节</a:t>
            </a:r>
            <a:endParaRPr lang="zh-CN" altLang="en-US" sz="2000" b="1">
              <a:solidFill>
                <a:srgbClr val="FF0000"/>
              </a:solidFill>
            </a:endParaRPr>
          </a:p>
        </p:txBody>
      </p:sp>
      <p:sp>
        <p:nvSpPr>
          <p:cNvPr id="13" name="左大括号 12"/>
          <p:cNvSpPr/>
          <p:nvPr/>
        </p:nvSpPr>
        <p:spPr>
          <a:xfrm>
            <a:off x="6609715" y="2960370"/>
            <a:ext cx="738505" cy="1478280"/>
          </a:xfrm>
          <a:prstGeom prst="leftBrace">
            <a:avLst>
              <a:gd name="adj1" fmla="val 8333"/>
              <a:gd name="adj2" fmla="val 51030"/>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右大括号 13"/>
          <p:cNvSpPr/>
          <p:nvPr/>
        </p:nvSpPr>
        <p:spPr>
          <a:xfrm>
            <a:off x="4859020" y="1263015"/>
            <a:ext cx="829945" cy="3175635"/>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文本框 35"/>
          <p:cNvSpPr txBox="1"/>
          <p:nvPr/>
        </p:nvSpPr>
        <p:spPr>
          <a:xfrm>
            <a:off x="544830" y="1263015"/>
            <a:ext cx="4224020" cy="398780"/>
          </a:xfrm>
          <a:prstGeom prst="rect">
            <a:avLst/>
          </a:prstGeom>
          <a:solidFill>
            <a:srgbClr val="FFFF00"/>
          </a:solidFill>
        </p:spPr>
        <p:txBody>
          <a:bodyPr wrap="square" rtlCol="0">
            <a:spAutoFit/>
          </a:bodyPr>
          <a:lstStyle/>
          <a:p>
            <a:r>
              <a:rPr lang="zh-CN" altLang="en-US" sz="2000" b="1">
                <a:solidFill>
                  <a:srgbClr val="FF0000"/>
                </a:solidFill>
              </a:rPr>
              <a:t>判断并把握散文化小说的文体特征</a:t>
            </a:r>
            <a:endParaRPr lang="zh-CN" altLang="en-US" sz="2000" b="1">
              <a:solidFill>
                <a:srgbClr val="FF0000"/>
              </a:solidFill>
            </a:endParaRPr>
          </a:p>
        </p:txBody>
      </p:sp>
      <p:sp>
        <p:nvSpPr>
          <p:cNvPr id="15" name="文本框 14"/>
          <p:cNvSpPr txBox="1"/>
          <p:nvPr/>
        </p:nvSpPr>
        <p:spPr>
          <a:xfrm>
            <a:off x="1403985" y="2449830"/>
            <a:ext cx="3348990" cy="398780"/>
          </a:xfrm>
          <a:prstGeom prst="rect">
            <a:avLst/>
          </a:prstGeom>
          <a:solidFill>
            <a:srgbClr val="FFFF00"/>
          </a:solidFill>
        </p:spPr>
        <p:txBody>
          <a:bodyPr wrap="square" rtlCol="0">
            <a:spAutoFit/>
          </a:bodyPr>
          <a:lstStyle/>
          <a:p>
            <a:r>
              <a:rPr lang="zh-CN" altLang="en-US" sz="2000" b="1">
                <a:solidFill>
                  <a:srgbClr val="FF0000"/>
                </a:solidFill>
              </a:rPr>
              <a:t>体味小说营造的意境氛围</a:t>
            </a:r>
            <a:endParaRPr lang="zh-CN" altLang="en-US" sz="2000" b="1">
              <a:solidFill>
                <a:srgbClr val="FF0000"/>
              </a:solidFill>
            </a:endParaRPr>
          </a:p>
        </p:txBody>
      </p:sp>
      <p:sp>
        <p:nvSpPr>
          <p:cNvPr id="16" name="文本框 15"/>
          <p:cNvSpPr txBox="1"/>
          <p:nvPr/>
        </p:nvSpPr>
        <p:spPr>
          <a:xfrm>
            <a:off x="3049270" y="4238625"/>
            <a:ext cx="1809750" cy="398780"/>
          </a:xfrm>
          <a:prstGeom prst="rect">
            <a:avLst/>
          </a:prstGeom>
          <a:solidFill>
            <a:srgbClr val="FFFF00"/>
          </a:solidFill>
        </p:spPr>
        <p:txBody>
          <a:bodyPr wrap="square" rtlCol="0">
            <a:spAutoFit/>
          </a:bodyPr>
          <a:lstStyle/>
          <a:p>
            <a:r>
              <a:rPr lang="zh-CN" altLang="en-US" sz="2000" b="1">
                <a:solidFill>
                  <a:srgbClr val="FF0000"/>
                </a:solidFill>
              </a:rPr>
              <a:t>揣摩含蓄主题</a:t>
            </a:r>
            <a:endParaRPr lang="zh-CN" altLang="en-US" sz="2000" b="1">
              <a:solidFill>
                <a:srgbClr val="FF0000"/>
              </a:solidFill>
            </a:endParaRPr>
          </a:p>
        </p:txBody>
      </p:sp>
      <p:sp>
        <p:nvSpPr>
          <p:cNvPr id="17" name="右大括号 16"/>
          <p:cNvSpPr/>
          <p:nvPr/>
        </p:nvSpPr>
        <p:spPr>
          <a:xfrm>
            <a:off x="2594610" y="3556000"/>
            <a:ext cx="438150" cy="1962150"/>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nvSpPr>
        <p:spPr>
          <a:xfrm>
            <a:off x="784860" y="3385185"/>
            <a:ext cx="1809750" cy="398780"/>
          </a:xfrm>
          <a:prstGeom prst="rect">
            <a:avLst/>
          </a:prstGeom>
          <a:solidFill>
            <a:srgbClr val="FFFF00"/>
          </a:solidFill>
        </p:spPr>
        <p:txBody>
          <a:bodyPr wrap="square" rtlCol="0">
            <a:spAutoFit/>
          </a:bodyPr>
          <a:lstStyle/>
          <a:p>
            <a:r>
              <a:rPr lang="zh-CN" altLang="en-US" sz="2000" b="1">
                <a:solidFill>
                  <a:srgbClr val="FF0000"/>
                </a:solidFill>
              </a:rPr>
              <a:t>人与自然关系</a:t>
            </a:r>
            <a:endParaRPr lang="zh-CN" altLang="en-US" sz="2000" b="1">
              <a:solidFill>
                <a:srgbClr val="FF0000"/>
              </a:solidFill>
            </a:endParaRPr>
          </a:p>
        </p:txBody>
      </p:sp>
      <p:sp>
        <p:nvSpPr>
          <p:cNvPr id="19" name="文本框 18"/>
          <p:cNvSpPr txBox="1"/>
          <p:nvPr/>
        </p:nvSpPr>
        <p:spPr>
          <a:xfrm>
            <a:off x="784860" y="4236720"/>
            <a:ext cx="1809750" cy="706755"/>
          </a:xfrm>
          <a:prstGeom prst="rect">
            <a:avLst/>
          </a:prstGeom>
          <a:solidFill>
            <a:srgbClr val="FFFF00"/>
          </a:solidFill>
        </p:spPr>
        <p:txBody>
          <a:bodyPr wrap="square" rtlCol="0">
            <a:spAutoFit/>
          </a:bodyPr>
          <a:lstStyle/>
          <a:p>
            <a:r>
              <a:rPr lang="zh-CN" altLang="en-US" sz="2000" b="1">
                <a:solidFill>
                  <a:srgbClr val="FF0000"/>
                </a:solidFill>
              </a:rPr>
              <a:t>人在社会中的生存状态</a:t>
            </a:r>
            <a:endParaRPr lang="zh-CN" altLang="en-US" sz="2000" b="1">
              <a:solidFill>
                <a:srgbClr val="FF0000"/>
              </a:solidFill>
            </a:endParaRPr>
          </a:p>
        </p:txBody>
      </p:sp>
      <p:sp>
        <p:nvSpPr>
          <p:cNvPr id="20" name="文本框 19"/>
          <p:cNvSpPr txBox="1"/>
          <p:nvPr/>
        </p:nvSpPr>
        <p:spPr>
          <a:xfrm>
            <a:off x="556895" y="5396230"/>
            <a:ext cx="2021205" cy="398780"/>
          </a:xfrm>
          <a:prstGeom prst="rect">
            <a:avLst/>
          </a:prstGeom>
          <a:solidFill>
            <a:srgbClr val="FFFF00"/>
          </a:solidFill>
        </p:spPr>
        <p:txBody>
          <a:bodyPr wrap="square" rtlCol="0">
            <a:spAutoFit/>
          </a:bodyPr>
          <a:lstStyle/>
          <a:p>
            <a:r>
              <a:rPr lang="zh-CN" altLang="en-US" sz="2000" b="1">
                <a:solidFill>
                  <a:srgbClr val="FF0000"/>
                </a:solidFill>
              </a:rPr>
              <a:t>人性的复杂多变</a:t>
            </a:r>
            <a:endParaRPr lang="zh-CN" altLang="en-US" sz="2000" b="1">
              <a:solidFill>
                <a:srgbClr val="FF0000"/>
              </a:solidFill>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779135" y="2576195"/>
            <a:ext cx="542925" cy="181483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描写技巧</a:t>
            </a:r>
            <a:endParaRPr lang="zh-CN" altLang="en-US" sz="2800" b="1">
              <a:solidFill>
                <a:srgbClr val="FF0000"/>
              </a:solidFill>
            </a:endParaRPr>
          </a:p>
        </p:txBody>
      </p:sp>
      <p:sp>
        <p:nvSpPr>
          <p:cNvPr id="2" name="左大括号 1"/>
          <p:cNvSpPr/>
          <p:nvPr/>
        </p:nvSpPr>
        <p:spPr>
          <a:xfrm>
            <a:off x="6322060" y="2048510"/>
            <a:ext cx="256540" cy="276098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p:cNvSpPr txBox="1"/>
          <p:nvPr/>
        </p:nvSpPr>
        <p:spPr>
          <a:xfrm>
            <a:off x="6578600" y="4670425"/>
            <a:ext cx="408305" cy="1322070"/>
          </a:xfrm>
          <a:prstGeom prst="rect">
            <a:avLst/>
          </a:prstGeom>
          <a:solidFill>
            <a:srgbClr val="FFFF00"/>
          </a:solidFill>
        </p:spPr>
        <p:txBody>
          <a:bodyPr wrap="square" rtlCol="0">
            <a:spAutoFit/>
          </a:bodyPr>
          <a:lstStyle/>
          <a:p>
            <a:r>
              <a:rPr lang="zh-CN" altLang="en-US" sz="2000" b="1">
                <a:solidFill>
                  <a:srgbClr val="FF0000"/>
                </a:solidFill>
              </a:rPr>
              <a:t>景物描写</a:t>
            </a:r>
            <a:endParaRPr lang="zh-CN" altLang="en-US" sz="2000" b="1">
              <a:solidFill>
                <a:srgbClr val="FF0000"/>
              </a:solidFill>
            </a:endParaRPr>
          </a:p>
        </p:txBody>
      </p:sp>
      <p:sp>
        <p:nvSpPr>
          <p:cNvPr id="4" name="文本框 3"/>
          <p:cNvSpPr txBox="1"/>
          <p:nvPr/>
        </p:nvSpPr>
        <p:spPr>
          <a:xfrm>
            <a:off x="6578600" y="1565275"/>
            <a:ext cx="436880" cy="1322070"/>
          </a:xfrm>
          <a:prstGeom prst="rect">
            <a:avLst/>
          </a:prstGeom>
          <a:solidFill>
            <a:srgbClr val="FFFF00"/>
          </a:solidFill>
        </p:spPr>
        <p:txBody>
          <a:bodyPr wrap="square" rtlCol="0">
            <a:spAutoFit/>
          </a:bodyPr>
          <a:lstStyle/>
          <a:p>
            <a:r>
              <a:rPr lang="zh-CN" altLang="en-US" sz="2000" b="1">
                <a:solidFill>
                  <a:srgbClr val="FF0000"/>
                </a:solidFill>
              </a:rPr>
              <a:t>人物描写</a:t>
            </a:r>
            <a:endParaRPr lang="zh-CN" altLang="en-US" sz="2000" b="1">
              <a:solidFill>
                <a:srgbClr val="FF0000"/>
              </a:solidFill>
            </a:endParaRPr>
          </a:p>
        </p:txBody>
      </p:sp>
      <p:sp>
        <p:nvSpPr>
          <p:cNvPr id="5" name="左大括号 4"/>
          <p:cNvSpPr/>
          <p:nvPr/>
        </p:nvSpPr>
        <p:spPr>
          <a:xfrm>
            <a:off x="7136130" y="1194435"/>
            <a:ext cx="241935" cy="1900555"/>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左大括号 5"/>
          <p:cNvSpPr/>
          <p:nvPr/>
        </p:nvSpPr>
        <p:spPr>
          <a:xfrm>
            <a:off x="7121525" y="4071620"/>
            <a:ext cx="256540" cy="2520315"/>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文本框 38"/>
          <p:cNvSpPr txBox="1"/>
          <p:nvPr/>
        </p:nvSpPr>
        <p:spPr>
          <a:xfrm>
            <a:off x="7378065" y="1054735"/>
            <a:ext cx="1252220" cy="398780"/>
          </a:xfrm>
          <a:prstGeom prst="rect">
            <a:avLst/>
          </a:prstGeom>
          <a:solidFill>
            <a:srgbClr val="FFFF00"/>
          </a:solidFill>
        </p:spPr>
        <p:txBody>
          <a:bodyPr wrap="square" rtlCol="0">
            <a:spAutoFit/>
          </a:bodyPr>
          <a:lstStyle/>
          <a:p>
            <a:r>
              <a:rPr lang="zh-CN" altLang="en-US" sz="2000" b="1">
                <a:solidFill>
                  <a:srgbClr val="FF0000"/>
                </a:solidFill>
              </a:rPr>
              <a:t>正面描写</a:t>
            </a:r>
            <a:endParaRPr lang="zh-CN" altLang="en-US" sz="2000" b="1">
              <a:solidFill>
                <a:srgbClr val="FF0000"/>
              </a:solidFill>
            </a:endParaRPr>
          </a:p>
        </p:txBody>
      </p:sp>
      <p:sp>
        <p:nvSpPr>
          <p:cNvPr id="7" name="文本框 6"/>
          <p:cNvSpPr txBox="1"/>
          <p:nvPr/>
        </p:nvSpPr>
        <p:spPr>
          <a:xfrm>
            <a:off x="7378065" y="2887345"/>
            <a:ext cx="1252220" cy="398780"/>
          </a:xfrm>
          <a:prstGeom prst="rect">
            <a:avLst/>
          </a:prstGeom>
          <a:solidFill>
            <a:srgbClr val="FFFF00"/>
          </a:solidFill>
        </p:spPr>
        <p:txBody>
          <a:bodyPr wrap="square" rtlCol="0">
            <a:spAutoFit/>
          </a:bodyPr>
          <a:lstStyle/>
          <a:p>
            <a:r>
              <a:rPr lang="zh-CN" altLang="en-US" sz="2000" b="1">
                <a:solidFill>
                  <a:srgbClr val="FF0000"/>
                </a:solidFill>
              </a:rPr>
              <a:t>侧面描写</a:t>
            </a:r>
            <a:endParaRPr lang="zh-CN" altLang="en-US" sz="2000" b="1">
              <a:solidFill>
                <a:srgbClr val="FF0000"/>
              </a:solidFill>
            </a:endParaRPr>
          </a:p>
        </p:txBody>
      </p:sp>
      <p:sp>
        <p:nvSpPr>
          <p:cNvPr id="9" name="文本框 8"/>
          <p:cNvSpPr txBox="1"/>
          <p:nvPr/>
        </p:nvSpPr>
        <p:spPr>
          <a:xfrm>
            <a:off x="9210040" y="114935"/>
            <a:ext cx="1252220" cy="398780"/>
          </a:xfrm>
          <a:prstGeom prst="rect">
            <a:avLst/>
          </a:prstGeom>
          <a:solidFill>
            <a:srgbClr val="FFFF00"/>
          </a:solidFill>
        </p:spPr>
        <p:txBody>
          <a:bodyPr wrap="square" rtlCol="0">
            <a:spAutoFit/>
          </a:bodyPr>
          <a:lstStyle/>
          <a:p>
            <a:r>
              <a:rPr lang="zh-CN" altLang="en-US" sz="2000" b="1">
                <a:solidFill>
                  <a:srgbClr val="FF0000"/>
                </a:solidFill>
              </a:rPr>
              <a:t>肖像描写</a:t>
            </a:r>
            <a:endParaRPr lang="zh-CN" altLang="en-US" sz="2000" b="1">
              <a:solidFill>
                <a:srgbClr val="FF0000"/>
              </a:solidFill>
            </a:endParaRPr>
          </a:p>
        </p:txBody>
      </p:sp>
      <p:sp>
        <p:nvSpPr>
          <p:cNvPr id="10" name="文本框 9"/>
          <p:cNvSpPr txBox="1"/>
          <p:nvPr/>
        </p:nvSpPr>
        <p:spPr>
          <a:xfrm>
            <a:off x="9222740" y="563245"/>
            <a:ext cx="1252220" cy="398780"/>
          </a:xfrm>
          <a:prstGeom prst="rect">
            <a:avLst/>
          </a:prstGeom>
          <a:solidFill>
            <a:srgbClr val="FFFF00"/>
          </a:solidFill>
        </p:spPr>
        <p:txBody>
          <a:bodyPr wrap="square" rtlCol="0">
            <a:spAutoFit/>
          </a:bodyPr>
          <a:lstStyle/>
          <a:p>
            <a:r>
              <a:rPr lang="zh-CN" altLang="en-US" sz="2000" b="1">
                <a:solidFill>
                  <a:srgbClr val="FF0000"/>
                </a:solidFill>
              </a:rPr>
              <a:t>语言描写</a:t>
            </a:r>
            <a:endParaRPr lang="zh-CN" altLang="en-US" sz="2000" b="1">
              <a:solidFill>
                <a:srgbClr val="FF0000"/>
              </a:solidFill>
            </a:endParaRPr>
          </a:p>
        </p:txBody>
      </p:sp>
      <p:sp>
        <p:nvSpPr>
          <p:cNvPr id="11" name="文本框 10"/>
          <p:cNvSpPr txBox="1"/>
          <p:nvPr/>
        </p:nvSpPr>
        <p:spPr>
          <a:xfrm>
            <a:off x="9210040" y="1010920"/>
            <a:ext cx="1252220" cy="398780"/>
          </a:xfrm>
          <a:prstGeom prst="rect">
            <a:avLst/>
          </a:prstGeom>
          <a:solidFill>
            <a:srgbClr val="FFFF00"/>
          </a:solidFill>
        </p:spPr>
        <p:txBody>
          <a:bodyPr wrap="square" rtlCol="0">
            <a:spAutoFit/>
          </a:bodyPr>
          <a:lstStyle/>
          <a:p>
            <a:r>
              <a:rPr lang="zh-CN" altLang="en-US" sz="2000" b="1">
                <a:solidFill>
                  <a:srgbClr val="FF0000"/>
                </a:solidFill>
              </a:rPr>
              <a:t>动作描写</a:t>
            </a:r>
            <a:endParaRPr lang="zh-CN" altLang="en-US" sz="2000" b="1">
              <a:solidFill>
                <a:srgbClr val="FF0000"/>
              </a:solidFill>
            </a:endParaRPr>
          </a:p>
        </p:txBody>
      </p:sp>
      <p:sp>
        <p:nvSpPr>
          <p:cNvPr id="12" name="文本框 11"/>
          <p:cNvSpPr txBox="1"/>
          <p:nvPr/>
        </p:nvSpPr>
        <p:spPr>
          <a:xfrm>
            <a:off x="9103360" y="2459355"/>
            <a:ext cx="2926715" cy="398780"/>
          </a:xfrm>
          <a:prstGeom prst="rect">
            <a:avLst/>
          </a:prstGeom>
          <a:solidFill>
            <a:srgbClr val="FFFF00"/>
          </a:solidFill>
        </p:spPr>
        <p:txBody>
          <a:bodyPr wrap="square" rtlCol="0">
            <a:spAutoFit/>
          </a:bodyPr>
          <a:lstStyle/>
          <a:p>
            <a:r>
              <a:rPr lang="zh-CN" altLang="en-US" sz="2000" b="1">
                <a:solidFill>
                  <a:srgbClr val="FF0000"/>
                </a:solidFill>
              </a:rPr>
              <a:t>借助其他人物对比衬托</a:t>
            </a:r>
            <a:endParaRPr lang="zh-CN" altLang="en-US" sz="2000" b="1">
              <a:solidFill>
                <a:srgbClr val="FF0000"/>
              </a:solidFill>
            </a:endParaRPr>
          </a:p>
        </p:txBody>
      </p:sp>
      <p:sp>
        <p:nvSpPr>
          <p:cNvPr id="13" name="文本框 12"/>
          <p:cNvSpPr txBox="1"/>
          <p:nvPr/>
        </p:nvSpPr>
        <p:spPr>
          <a:xfrm>
            <a:off x="9210040" y="1466850"/>
            <a:ext cx="1252220" cy="398780"/>
          </a:xfrm>
          <a:prstGeom prst="rect">
            <a:avLst/>
          </a:prstGeom>
          <a:solidFill>
            <a:srgbClr val="FFFF00"/>
          </a:solidFill>
        </p:spPr>
        <p:txBody>
          <a:bodyPr wrap="square" rtlCol="0">
            <a:spAutoFit/>
          </a:bodyPr>
          <a:lstStyle/>
          <a:p>
            <a:r>
              <a:rPr lang="zh-CN" altLang="en-US" sz="2000" b="1">
                <a:solidFill>
                  <a:srgbClr val="FF0000"/>
                </a:solidFill>
              </a:rPr>
              <a:t>心理描写</a:t>
            </a:r>
            <a:endParaRPr lang="zh-CN" altLang="en-US" sz="2000" b="1">
              <a:solidFill>
                <a:srgbClr val="FF0000"/>
              </a:solidFill>
            </a:endParaRPr>
          </a:p>
        </p:txBody>
      </p:sp>
      <p:sp>
        <p:nvSpPr>
          <p:cNvPr id="14" name="左大括号 13"/>
          <p:cNvSpPr/>
          <p:nvPr/>
        </p:nvSpPr>
        <p:spPr>
          <a:xfrm>
            <a:off x="8862060" y="304165"/>
            <a:ext cx="241935" cy="1900555"/>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左大括号 14"/>
          <p:cNvSpPr/>
          <p:nvPr/>
        </p:nvSpPr>
        <p:spPr>
          <a:xfrm>
            <a:off x="8798560" y="2576195"/>
            <a:ext cx="305435" cy="114935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16"/>
          <p:cNvSpPr txBox="1"/>
          <p:nvPr/>
        </p:nvSpPr>
        <p:spPr>
          <a:xfrm>
            <a:off x="7378065" y="4071620"/>
            <a:ext cx="1252220" cy="398780"/>
          </a:xfrm>
          <a:prstGeom prst="rect">
            <a:avLst/>
          </a:prstGeom>
          <a:solidFill>
            <a:srgbClr val="FFFF00"/>
          </a:solidFill>
        </p:spPr>
        <p:txBody>
          <a:bodyPr wrap="square" rtlCol="0">
            <a:spAutoFit/>
          </a:bodyPr>
          <a:lstStyle/>
          <a:p>
            <a:r>
              <a:rPr lang="zh-CN" altLang="en-US" sz="2000" b="1">
                <a:solidFill>
                  <a:srgbClr val="FF0000"/>
                </a:solidFill>
              </a:rPr>
              <a:t>描写角度</a:t>
            </a:r>
            <a:endParaRPr lang="zh-CN" altLang="en-US" sz="2000" b="1">
              <a:solidFill>
                <a:srgbClr val="FF0000"/>
              </a:solidFill>
            </a:endParaRPr>
          </a:p>
        </p:txBody>
      </p:sp>
      <p:sp>
        <p:nvSpPr>
          <p:cNvPr id="18" name="文本框 17"/>
          <p:cNvSpPr txBox="1"/>
          <p:nvPr/>
        </p:nvSpPr>
        <p:spPr>
          <a:xfrm>
            <a:off x="7393305" y="5255895"/>
            <a:ext cx="1252220" cy="398780"/>
          </a:xfrm>
          <a:prstGeom prst="rect">
            <a:avLst/>
          </a:prstGeom>
          <a:solidFill>
            <a:srgbClr val="FFFF00"/>
          </a:solidFill>
        </p:spPr>
        <p:txBody>
          <a:bodyPr wrap="square" rtlCol="0">
            <a:spAutoFit/>
          </a:bodyPr>
          <a:lstStyle/>
          <a:p>
            <a:r>
              <a:rPr lang="zh-CN" altLang="en-US" sz="2000" b="1">
                <a:solidFill>
                  <a:srgbClr val="FF0000"/>
                </a:solidFill>
              </a:rPr>
              <a:t>描写技巧</a:t>
            </a:r>
            <a:endParaRPr lang="zh-CN" altLang="en-US" sz="2000" b="1">
              <a:solidFill>
                <a:srgbClr val="FF0000"/>
              </a:solidFill>
            </a:endParaRPr>
          </a:p>
        </p:txBody>
      </p:sp>
      <p:sp>
        <p:nvSpPr>
          <p:cNvPr id="19" name="文本框 18"/>
          <p:cNvSpPr txBox="1"/>
          <p:nvPr/>
        </p:nvSpPr>
        <p:spPr>
          <a:xfrm>
            <a:off x="7378065" y="6193155"/>
            <a:ext cx="1252220" cy="398780"/>
          </a:xfrm>
          <a:prstGeom prst="rect">
            <a:avLst/>
          </a:prstGeom>
          <a:solidFill>
            <a:srgbClr val="FFFF00"/>
          </a:solidFill>
        </p:spPr>
        <p:txBody>
          <a:bodyPr wrap="square" rtlCol="0">
            <a:spAutoFit/>
          </a:bodyPr>
          <a:lstStyle/>
          <a:p>
            <a:r>
              <a:rPr lang="zh-CN" altLang="en-US" sz="2000" b="1">
                <a:solidFill>
                  <a:srgbClr val="FF0000"/>
                </a:solidFill>
              </a:rPr>
              <a:t>描写作用</a:t>
            </a:r>
            <a:endParaRPr lang="zh-CN" altLang="en-US" sz="2000" b="1">
              <a:solidFill>
                <a:srgbClr val="FF0000"/>
              </a:solidFill>
            </a:endParaRPr>
          </a:p>
        </p:txBody>
      </p:sp>
      <p:sp>
        <p:nvSpPr>
          <p:cNvPr id="20" name="左大括号 19"/>
          <p:cNvSpPr/>
          <p:nvPr/>
        </p:nvSpPr>
        <p:spPr>
          <a:xfrm>
            <a:off x="8797925" y="4006850"/>
            <a:ext cx="306070" cy="80264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左大括号 20"/>
          <p:cNvSpPr/>
          <p:nvPr/>
        </p:nvSpPr>
        <p:spPr>
          <a:xfrm>
            <a:off x="8797925" y="5045075"/>
            <a:ext cx="305435" cy="93980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左大括号 21"/>
          <p:cNvSpPr/>
          <p:nvPr/>
        </p:nvSpPr>
        <p:spPr>
          <a:xfrm>
            <a:off x="8797925" y="6149340"/>
            <a:ext cx="305435" cy="70866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文本框 24"/>
          <p:cNvSpPr txBox="1"/>
          <p:nvPr/>
        </p:nvSpPr>
        <p:spPr>
          <a:xfrm>
            <a:off x="9210040" y="1906905"/>
            <a:ext cx="1252220" cy="398780"/>
          </a:xfrm>
          <a:prstGeom prst="rect">
            <a:avLst/>
          </a:prstGeom>
          <a:solidFill>
            <a:srgbClr val="FFFF00"/>
          </a:solidFill>
        </p:spPr>
        <p:txBody>
          <a:bodyPr wrap="square" rtlCol="0">
            <a:spAutoFit/>
          </a:bodyPr>
          <a:lstStyle/>
          <a:p>
            <a:r>
              <a:rPr lang="zh-CN" altLang="en-US" sz="2000" b="1">
                <a:solidFill>
                  <a:srgbClr val="FF0000"/>
                </a:solidFill>
              </a:rPr>
              <a:t>细节描写</a:t>
            </a:r>
            <a:endParaRPr lang="zh-CN" altLang="en-US" sz="2000" b="1">
              <a:solidFill>
                <a:srgbClr val="FF0000"/>
              </a:solidFill>
            </a:endParaRPr>
          </a:p>
        </p:txBody>
      </p:sp>
      <p:sp>
        <p:nvSpPr>
          <p:cNvPr id="26" name="文本框 25"/>
          <p:cNvSpPr txBox="1"/>
          <p:nvPr/>
        </p:nvSpPr>
        <p:spPr>
          <a:xfrm>
            <a:off x="9103995" y="2907030"/>
            <a:ext cx="1838960" cy="398780"/>
          </a:xfrm>
          <a:prstGeom prst="rect">
            <a:avLst/>
          </a:prstGeom>
          <a:solidFill>
            <a:srgbClr val="FFFF00"/>
          </a:solidFill>
        </p:spPr>
        <p:txBody>
          <a:bodyPr wrap="square" rtlCol="0">
            <a:spAutoFit/>
          </a:bodyPr>
          <a:lstStyle/>
          <a:p>
            <a:r>
              <a:rPr lang="zh-CN" altLang="en-US" sz="2000" b="1">
                <a:solidFill>
                  <a:srgbClr val="FF0000"/>
                </a:solidFill>
              </a:rPr>
              <a:t>借助物象衬托</a:t>
            </a:r>
            <a:endParaRPr lang="zh-CN" altLang="en-US" sz="2000" b="1">
              <a:solidFill>
                <a:srgbClr val="FF0000"/>
              </a:solidFill>
            </a:endParaRPr>
          </a:p>
        </p:txBody>
      </p:sp>
      <p:sp>
        <p:nvSpPr>
          <p:cNvPr id="27" name="文本框 26"/>
          <p:cNvSpPr txBox="1"/>
          <p:nvPr/>
        </p:nvSpPr>
        <p:spPr>
          <a:xfrm>
            <a:off x="9103995" y="3354705"/>
            <a:ext cx="1839595" cy="398780"/>
          </a:xfrm>
          <a:prstGeom prst="rect">
            <a:avLst/>
          </a:prstGeom>
          <a:solidFill>
            <a:srgbClr val="FFFF00"/>
          </a:solidFill>
        </p:spPr>
        <p:txBody>
          <a:bodyPr wrap="square" rtlCol="0">
            <a:spAutoFit/>
          </a:bodyPr>
          <a:lstStyle/>
          <a:p>
            <a:r>
              <a:rPr lang="zh-CN" altLang="en-US" sz="2000" b="1">
                <a:solidFill>
                  <a:srgbClr val="FF0000"/>
                </a:solidFill>
              </a:rPr>
              <a:t>借助环境衬托</a:t>
            </a:r>
            <a:endParaRPr lang="zh-CN" altLang="en-US" sz="2000" b="1">
              <a:solidFill>
                <a:srgbClr val="FF0000"/>
              </a:solidFill>
            </a:endParaRPr>
          </a:p>
        </p:txBody>
      </p:sp>
      <p:sp>
        <p:nvSpPr>
          <p:cNvPr id="28" name="文本框 27"/>
          <p:cNvSpPr txBox="1"/>
          <p:nvPr/>
        </p:nvSpPr>
        <p:spPr>
          <a:xfrm>
            <a:off x="9103995" y="3809365"/>
            <a:ext cx="2926715" cy="337185"/>
          </a:xfrm>
          <a:prstGeom prst="rect">
            <a:avLst/>
          </a:prstGeom>
          <a:solidFill>
            <a:srgbClr val="FFFF00"/>
          </a:solidFill>
        </p:spPr>
        <p:txBody>
          <a:bodyPr wrap="square" rtlCol="0">
            <a:spAutoFit/>
          </a:bodyPr>
          <a:lstStyle/>
          <a:p>
            <a:r>
              <a:rPr lang="zh-CN" altLang="en-US" sz="1600" b="1">
                <a:solidFill>
                  <a:srgbClr val="FF0000"/>
                </a:solidFill>
              </a:rPr>
              <a:t>观察角度：定点、移步</a:t>
            </a:r>
            <a:endParaRPr lang="zh-CN" altLang="en-US" sz="1600" b="1">
              <a:solidFill>
                <a:srgbClr val="FF0000"/>
              </a:solidFill>
            </a:endParaRPr>
          </a:p>
        </p:txBody>
      </p:sp>
      <p:sp>
        <p:nvSpPr>
          <p:cNvPr id="29" name="文本框 28"/>
          <p:cNvSpPr txBox="1"/>
          <p:nvPr/>
        </p:nvSpPr>
        <p:spPr>
          <a:xfrm>
            <a:off x="9103360" y="4185920"/>
            <a:ext cx="2488565" cy="337185"/>
          </a:xfrm>
          <a:prstGeom prst="rect">
            <a:avLst/>
          </a:prstGeom>
          <a:solidFill>
            <a:srgbClr val="FFFF00"/>
          </a:solidFill>
        </p:spPr>
        <p:txBody>
          <a:bodyPr wrap="square" rtlCol="0">
            <a:spAutoFit/>
          </a:bodyPr>
          <a:lstStyle/>
          <a:p>
            <a:r>
              <a:rPr lang="zh-CN" altLang="en-US" sz="1600" b="1">
                <a:solidFill>
                  <a:srgbClr val="FF0000"/>
                </a:solidFill>
              </a:rPr>
              <a:t>感官角度：视听嗅触</a:t>
            </a:r>
            <a:endParaRPr lang="zh-CN" altLang="en-US" sz="1600" b="1">
              <a:solidFill>
                <a:srgbClr val="FF0000"/>
              </a:solidFill>
            </a:endParaRPr>
          </a:p>
        </p:txBody>
      </p:sp>
      <p:sp>
        <p:nvSpPr>
          <p:cNvPr id="31" name="文本框 30"/>
          <p:cNvSpPr txBox="1"/>
          <p:nvPr/>
        </p:nvSpPr>
        <p:spPr>
          <a:xfrm>
            <a:off x="9103995" y="6002655"/>
            <a:ext cx="2972435" cy="829945"/>
          </a:xfrm>
          <a:prstGeom prst="rect">
            <a:avLst/>
          </a:prstGeom>
          <a:solidFill>
            <a:srgbClr val="FFFF00"/>
          </a:solidFill>
        </p:spPr>
        <p:txBody>
          <a:bodyPr wrap="square" rtlCol="0">
            <a:spAutoFit/>
          </a:bodyPr>
          <a:lstStyle/>
          <a:p>
            <a:r>
              <a:rPr lang="zh-CN" altLang="en-US" sz="1600" b="1">
                <a:solidFill>
                  <a:srgbClr val="FF0000"/>
                </a:solidFill>
              </a:rPr>
              <a:t>交代时代背景、烘托人物心情、渲染故事气氛、推动故事发展、突出小说主题</a:t>
            </a:r>
            <a:endParaRPr lang="zh-CN" altLang="en-US" sz="1600" b="1">
              <a:solidFill>
                <a:srgbClr val="FF0000"/>
              </a:solidFill>
            </a:endParaRPr>
          </a:p>
        </p:txBody>
      </p:sp>
      <p:sp>
        <p:nvSpPr>
          <p:cNvPr id="32" name="文本框 31"/>
          <p:cNvSpPr txBox="1"/>
          <p:nvPr/>
        </p:nvSpPr>
        <p:spPr>
          <a:xfrm>
            <a:off x="9103995" y="4991100"/>
            <a:ext cx="2941320" cy="829945"/>
          </a:xfrm>
          <a:prstGeom prst="rect">
            <a:avLst/>
          </a:prstGeom>
          <a:solidFill>
            <a:srgbClr val="FFFF00"/>
          </a:solidFill>
        </p:spPr>
        <p:txBody>
          <a:bodyPr wrap="square" rtlCol="0">
            <a:spAutoFit/>
          </a:bodyPr>
          <a:lstStyle/>
          <a:p>
            <a:r>
              <a:rPr lang="zh-CN" altLang="en-US" sz="1600" b="1">
                <a:solidFill>
                  <a:srgbClr val="FF0000"/>
                </a:solidFill>
              </a:rPr>
              <a:t>动静结合、虚实结合、正侧结合、点面结合、色彩渲染、细描、白描、比喻、拟人、夸张</a:t>
            </a:r>
            <a:endParaRPr lang="zh-CN" altLang="en-US" sz="1600" b="1">
              <a:solidFill>
                <a:srgbClr val="FF0000"/>
              </a:solidFill>
            </a:endParaRPr>
          </a:p>
        </p:txBody>
      </p:sp>
      <p:sp>
        <p:nvSpPr>
          <p:cNvPr id="34" name="文本框 33"/>
          <p:cNvSpPr txBox="1"/>
          <p:nvPr/>
        </p:nvSpPr>
        <p:spPr>
          <a:xfrm>
            <a:off x="9103360" y="4588510"/>
            <a:ext cx="2927350" cy="337185"/>
          </a:xfrm>
          <a:prstGeom prst="rect">
            <a:avLst/>
          </a:prstGeom>
          <a:solidFill>
            <a:srgbClr val="FFFF00"/>
          </a:solidFill>
        </p:spPr>
        <p:txBody>
          <a:bodyPr wrap="square" rtlCol="0">
            <a:spAutoFit/>
          </a:bodyPr>
          <a:lstStyle/>
          <a:p>
            <a:r>
              <a:rPr lang="zh-CN" altLang="en-US" sz="1600" b="1">
                <a:solidFill>
                  <a:srgbClr val="FF0000"/>
                </a:solidFill>
              </a:rPr>
              <a:t>写景顺序：远近、高低、内外</a:t>
            </a:r>
            <a:endParaRPr lang="zh-CN" altLang="en-US" sz="1600" b="1">
              <a:solidFill>
                <a:srgbClr val="FF0000"/>
              </a:solidFill>
            </a:endParaRPr>
          </a:p>
        </p:txBody>
      </p:sp>
      <p:sp>
        <p:nvSpPr>
          <p:cNvPr id="35" name="文本框 34"/>
          <p:cNvSpPr txBox="1"/>
          <p:nvPr/>
        </p:nvSpPr>
        <p:spPr>
          <a:xfrm>
            <a:off x="5215255" y="2824480"/>
            <a:ext cx="436880" cy="1322070"/>
          </a:xfrm>
          <a:prstGeom prst="rect">
            <a:avLst/>
          </a:prstGeom>
          <a:solidFill>
            <a:srgbClr val="FFFF00"/>
          </a:solidFill>
        </p:spPr>
        <p:txBody>
          <a:bodyPr wrap="square" rtlCol="0">
            <a:spAutoFit/>
          </a:bodyPr>
          <a:lstStyle/>
          <a:p>
            <a:r>
              <a:rPr lang="zh-CN" altLang="en-US" sz="2000" b="1">
                <a:solidFill>
                  <a:srgbClr val="FF0000"/>
                </a:solidFill>
              </a:rPr>
              <a:t>语言描写</a:t>
            </a:r>
            <a:endParaRPr lang="zh-CN" altLang="en-US" sz="2000" b="1">
              <a:solidFill>
                <a:srgbClr val="FF0000"/>
              </a:solidFill>
            </a:endParaRPr>
          </a:p>
        </p:txBody>
      </p:sp>
      <p:cxnSp>
        <p:nvCxnSpPr>
          <p:cNvPr id="36" name="直接连接符 35"/>
          <p:cNvCxnSpPr>
            <a:endCxn id="35" idx="3"/>
          </p:cNvCxnSpPr>
          <p:nvPr/>
        </p:nvCxnSpPr>
        <p:spPr>
          <a:xfrm flipH="1" flipV="1">
            <a:off x="5652135" y="3485515"/>
            <a:ext cx="172085" cy="3175"/>
          </a:xfrm>
          <a:prstGeom prst="lin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8" name="右大括号 37"/>
          <p:cNvSpPr/>
          <p:nvPr/>
        </p:nvSpPr>
        <p:spPr>
          <a:xfrm>
            <a:off x="4927600" y="884555"/>
            <a:ext cx="307975" cy="4617720"/>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文本框 39"/>
          <p:cNvSpPr txBox="1"/>
          <p:nvPr/>
        </p:nvSpPr>
        <p:spPr>
          <a:xfrm>
            <a:off x="3675380" y="795655"/>
            <a:ext cx="1252220" cy="398780"/>
          </a:xfrm>
          <a:prstGeom prst="rect">
            <a:avLst/>
          </a:prstGeom>
          <a:solidFill>
            <a:srgbClr val="FFFF00"/>
          </a:solidFill>
        </p:spPr>
        <p:txBody>
          <a:bodyPr wrap="square" rtlCol="0">
            <a:spAutoFit/>
          </a:bodyPr>
          <a:lstStyle/>
          <a:p>
            <a:r>
              <a:rPr lang="zh-CN" altLang="en-US" sz="2000" b="1">
                <a:solidFill>
                  <a:srgbClr val="FF0000"/>
                </a:solidFill>
              </a:rPr>
              <a:t>用词之美</a:t>
            </a:r>
            <a:endParaRPr lang="zh-CN" altLang="en-US" sz="2000" b="1">
              <a:solidFill>
                <a:srgbClr val="FF0000"/>
              </a:solidFill>
            </a:endParaRPr>
          </a:p>
        </p:txBody>
      </p:sp>
      <p:sp>
        <p:nvSpPr>
          <p:cNvPr id="41" name="文本框 40"/>
          <p:cNvSpPr txBox="1"/>
          <p:nvPr/>
        </p:nvSpPr>
        <p:spPr>
          <a:xfrm>
            <a:off x="3727450" y="2907030"/>
            <a:ext cx="1252220" cy="398780"/>
          </a:xfrm>
          <a:prstGeom prst="rect">
            <a:avLst/>
          </a:prstGeom>
          <a:solidFill>
            <a:srgbClr val="FFFF00"/>
          </a:solidFill>
        </p:spPr>
        <p:txBody>
          <a:bodyPr wrap="square" rtlCol="0">
            <a:spAutoFit/>
          </a:bodyPr>
          <a:lstStyle/>
          <a:p>
            <a:r>
              <a:rPr lang="zh-CN" altLang="en-US" sz="2000" b="1">
                <a:solidFill>
                  <a:srgbClr val="FF0000"/>
                </a:solidFill>
              </a:rPr>
              <a:t>句式之美</a:t>
            </a:r>
            <a:endParaRPr lang="zh-CN" altLang="en-US" sz="2000" b="1">
              <a:solidFill>
                <a:srgbClr val="FF0000"/>
              </a:solidFill>
            </a:endParaRPr>
          </a:p>
        </p:txBody>
      </p:sp>
      <p:sp>
        <p:nvSpPr>
          <p:cNvPr id="42" name="文本框 41"/>
          <p:cNvSpPr txBox="1"/>
          <p:nvPr/>
        </p:nvSpPr>
        <p:spPr>
          <a:xfrm>
            <a:off x="3727450" y="3747770"/>
            <a:ext cx="1252220" cy="398780"/>
          </a:xfrm>
          <a:prstGeom prst="rect">
            <a:avLst/>
          </a:prstGeom>
          <a:solidFill>
            <a:srgbClr val="FFFF00"/>
          </a:solidFill>
        </p:spPr>
        <p:txBody>
          <a:bodyPr wrap="square" rtlCol="0">
            <a:spAutoFit/>
          </a:bodyPr>
          <a:lstStyle/>
          <a:p>
            <a:r>
              <a:rPr lang="zh-CN" altLang="en-US" sz="2000" b="1">
                <a:solidFill>
                  <a:srgbClr val="FF0000"/>
                </a:solidFill>
              </a:rPr>
              <a:t>修辞之美</a:t>
            </a:r>
            <a:endParaRPr lang="zh-CN" altLang="en-US" sz="2000" b="1">
              <a:solidFill>
                <a:srgbClr val="FF0000"/>
              </a:solidFill>
            </a:endParaRPr>
          </a:p>
        </p:txBody>
      </p:sp>
      <p:sp>
        <p:nvSpPr>
          <p:cNvPr id="43" name="文本框 42"/>
          <p:cNvSpPr txBox="1"/>
          <p:nvPr/>
        </p:nvSpPr>
        <p:spPr>
          <a:xfrm>
            <a:off x="3675380" y="5315585"/>
            <a:ext cx="1252220" cy="398780"/>
          </a:xfrm>
          <a:prstGeom prst="rect">
            <a:avLst/>
          </a:prstGeom>
          <a:solidFill>
            <a:srgbClr val="FFFF00"/>
          </a:solidFill>
        </p:spPr>
        <p:txBody>
          <a:bodyPr wrap="square" rtlCol="0">
            <a:spAutoFit/>
          </a:bodyPr>
          <a:lstStyle/>
          <a:p>
            <a:r>
              <a:rPr lang="zh-CN" altLang="en-US" sz="2000" b="1">
                <a:solidFill>
                  <a:srgbClr val="FF0000"/>
                </a:solidFill>
              </a:rPr>
              <a:t>风格之美</a:t>
            </a:r>
            <a:endParaRPr lang="zh-CN" altLang="en-US" sz="2000" b="1">
              <a:solidFill>
                <a:srgbClr val="FF0000"/>
              </a:solidFill>
            </a:endParaRPr>
          </a:p>
        </p:txBody>
      </p:sp>
      <p:sp>
        <p:nvSpPr>
          <p:cNvPr id="44" name="右大括号 43"/>
          <p:cNvSpPr/>
          <p:nvPr/>
        </p:nvSpPr>
        <p:spPr>
          <a:xfrm>
            <a:off x="3313430" y="233045"/>
            <a:ext cx="361950" cy="1524000"/>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右大括号 44"/>
          <p:cNvSpPr/>
          <p:nvPr/>
        </p:nvSpPr>
        <p:spPr>
          <a:xfrm>
            <a:off x="3328670" y="2459355"/>
            <a:ext cx="361950" cy="1144270"/>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右大括号 45"/>
          <p:cNvSpPr/>
          <p:nvPr/>
        </p:nvSpPr>
        <p:spPr>
          <a:xfrm>
            <a:off x="3313430" y="4519930"/>
            <a:ext cx="361950" cy="2084070"/>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文本框 46"/>
          <p:cNvSpPr txBox="1"/>
          <p:nvPr/>
        </p:nvSpPr>
        <p:spPr>
          <a:xfrm>
            <a:off x="2061210" y="114935"/>
            <a:ext cx="1252220" cy="398780"/>
          </a:xfrm>
          <a:prstGeom prst="rect">
            <a:avLst/>
          </a:prstGeom>
          <a:solidFill>
            <a:srgbClr val="FFFF00"/>
          </a:solidFill>
        </p:spPr>
        <p:txBody>
          <a:bodyPr wrap="square" rtlCol="0">
            <a:spAutoFit/>
          </a:bodyPr>
          <a:lstStyle/>
          <a:p>
            <a:r>
              <a:rPr lang="zh-CN" altLang="en-US" sz="2000" b="1">
                <a:solidFill>
                  <a:srgbClr val="FF0000"/>
                </a:solidFill>
              </a:rPr>
              <a:t>感情色彩</a:t>
            </a:r>
            <a:endParaRPr lang="zh-CN" altLang="en-US" sz="2000" b="1">
              <a:solidFill>
                <a:srgbClr val="FF0000"/>
              </a:solidFill>
            </a:endParaRPr>
          </a:p>
        </p:txBody>
      </p:sp>
      <p:sp>
        <p:nvSpPr>
          <p:cNvPr id="48" name="文本框 47"/>
          <p:cNvSpPr txBox="1"/>
          <p:nvPr/>
        </p:nvSpPr>
        <p:spPr>
          <a:xfrm>
            <a:off x="2076450" y="565150"/>
            <a:ext cx="1252220" cy="398780"/>
          </a:xfrm>
          <a:prstGeom prst="rect">
            <a:avLst/>
          </a:prstGeom>
          <a:solidFill>
            <a:srgbClr val="FFFF00"/>
          </a:solidFill>
        </p:spPr>
        <p:txBody>
          <a:bodyPr wrap="square" rtlCol="0">
            <a:spAutoFit/>
          </a:bodyPr>
          <a:lstStyle/>
          <a:p>
            <a:r>
              <a:rPr lang="zh-CN" altLang="en-US" sz="2000" b="1">
                <a:solidFill>
                  <a:srgbClr val="FF0000"/>
                </a:solidFill>
              </a:rPr>
              <a:t>语体色彩</a:t>
            </a:r>
            <a:endParaRPr lang="zh-CN" altLang="en-US" sz="2000" b="1">
              <a:solidFill>
                <a:srgbClr val="FF0000"/>
              </a:solidFill>
            </a:endParaRPr>
          </a:p>
        </p:txBody>
      </p:sp>
      <p:sp>
        <p:nvSpPr>
          <p:cNvPr id="49" name="文本框 48"/>
          <p:cNvSpPr txBox="1"/>
          <p:nvPr/>
        </p:nvSpPr>
        <p:spPr>
          <a:xfrm>
            <a:off x="614045" y="1054735"/>
            <a:ext cx="2714625" cy="398780"/>
          </a:xfrm>
          <a:prstGeom prst="rect">
            <a:avLst/>
          </a:prstGeom>
          <a:solidFill>
            <a:srgbClr val="FFFF00"/>
          </a:solidFill>
        </p:spPr>
        <p:txBody>
          <a:bodyPr wrap="square" rtlCol="0">
            <a:spAutoFit/>
          </a:bodyPr>
          <a:lstStyle/>
          <a:p>
            <a:r>
              <a:rPr lang="zh-CN" altLang="en-US" sz="2000" b="1">
                <a:solidFill>
                  <a:srgbClr val="FF0000"/>
                </a:solidFill>
              </a:rPr>
              <a:t>叠词、形容词、动词</a:t>
            </a:r>
            <a:endParaRPr lang="zh-CN" altLang="en-US" sz="2000" b="1">
              <a:solidFill>
                <a:srgbClr val="FF0000"/>
              </a:solidFill>
            </a:endParaRPr>
          </a:p>
        </p:txBody>
      </p:sp>
      <p:sp>
        <p:nvSpPr>
          <p:cNvPr id="50" name="文本框 49"/>
          <p:cNvSpPr txBox="1"/>
          <p:nvPr/>
        </p:nvSpPr>
        <p:spPr>
          <a:xfrm>
            <a:off x="462280" y="1565275"/>
            <a:ext cx="2866390" cy="398780"/>
          </a:xfrm>
          <a:prstGeom prst="rect">
            <a:avLst/>
          </a:prstGeom>
          <a:solidFill>
            <a:srgbClr val="FFFF00"/>
          </a:solidFill>
        </p:spPr>
        <p:txBody>
          <a:bodyPr wrap="square" rtlCol="0">
            <a:spAutoFit/>
          </a:bodyPr>
          <a:lstStyle/>
          <a:p>
            <a:r>
              <a:rPr lang="zh-CN" altLang="en-US" sz="2000" b="1">
                <a:solidFill>
                  <a:srgbClr val="FF0000"/>
                </a:solidFill>
              </a:rPr>
              <a:t>地域、时代、职业特色</a:t>
            </a:r>
            <a:endParaRPr lang="zh-CN" altLang="en-US" sz="2000" b="1">
              <a:solidFill>
                <a:srgbClr val="FF0000"/>
              </a:solidFill>
            </a:endParaRPr>
          </a:p>
        </p:txBody>
      </p:sp>
      <p:sp>
        <p:nvSpPr>
          <p:cNvPr id="51" name="文本框 50"/>
          <p:cNvSpPr txBox="1"/>
          <p:nvPr/>
        </p:nvSpPr>
        <p:spPr>
          <a:xfrm>
            <a:off x="1698625" y="2425700"/>
            <a:ext cx="1614805" cy="398780"/>
          </a:xfrm>
          <a:prstGeom prst="rect">
            <a:avLst/>
          </a:prstGeom>
          <a:solidFill>
            <a:srgbClr val="FFFF00"/>
          </a:solidFill>
        </p:spPr>
        <p:txBody>
          <a:bodyPr wrap="square" rtlCol="0">
            <a:spAutoFit/>
          </a:bodyPr>
          <a:lstStyle/>
          <a:p>
            <a:r>
              <a:rPr lang="zh-CN" altLang="en-US" sz="2000" b="1">
                <a:solidFill>
                  <a:srgbClr val="FF0000"/>
                </a:solidFill>
              </a:rPr>
              <a:t>整句、散句</a:t>
            </a:r>
            <a:endParaRPr lang="zh-CN" altLang="en-US" sz="2000" b="1">
              <a:solidFill>
                <a:srgbClr val="FF0000"/>
              </a:solidFill>
            </a:endParaRPr>
          </a:p>
        </p:txBody>
      </p:sp>
      <p:sp>
        <p:nvSpPr>
          <p:cNvPr id="52" name="文本框 51"/>
          <p:cNvSpPr txBox="1"/>
          <p:nvPr/>
        </p:nvSpPr>
        <p:spPr>
          <a:xfrm>
            <a:off x="1699260" y="3086735"/>
            <a:ext cx="1629410" cy="398780"/>
          </a:xfrm>
          <a:prstGeom prst="rect">
            <a:avLst/>
          </a:prstGeom>
          <a:solidFill>
            <a:srgbClr val="FFFF00"/>
          </a:solidFill>
        </p:spPr>
        <p:txBody>
          <a:bodyPr wrap="square" rtlCol="0">
            <a:spAutoFit/>
          </a:bodyPr>
          <a:lstStyle/>
          <a:p>
            <a:r>
              <a:rPr lang="zh-CN" altLang="en-US" sz="2000" b="1">
                <a:solidFill>
                  <a:srgbClr val="FF0000"/>
                </a:solidFill>
              </a:rPr>
              <a:t>长句、短句</a:t>
            </a:r>
            <a:endParaRPr lang="zh-CN" altLang="en-US" sz="2000" b="1">
              <a:solidFill>
                <a:srgbClr val="FF0000"/>
              </a:solidFill>
            </a:endParaRPr>
          </a:p>
        </p:txBody>
      </p:sp>
      <p:sp>
        <p:nvSpPr>
          <p:cNvPr id="53" name="文本框 52"/>
          <p:cNvSpPr txBox="1"/>
          <p:nvPr/>
        </p:nvSpPr>
        <p:spPr>
          <a:xfrm>
            <a:off x="1697990" y="4271645"/>
            <a:ext cx="1630680" cy="398780"/>
          </a:xfrm>
          <a:prstGeom prst="rect">
            <a:avLst/>
          </a:prstGeom>
          <a:solidFill>
            <a:srgbClr val="FFFF00"/>
          </a:solidFill>
        </p:spPr>
        <p:txBody>
          <a:bodyPr wrap="square" rtlCol="0">
            <a:spAutoFit/>
          </a:bodyPr>
          <a:lstStyle/>
          <a:p>
            <a:r>
              <a:rPr lang="zh-CN" altLang="en-US" sz="2000" b="1">
                <a:solidFill>
                  <a:srgbClr val="FF0000"/>
                </a:solidFill>
              </a:rPr>
              <a:t>豪放与柔婉</a:t>
            </a:r>
            <a:endParaRPr lang="zh-CN" altLang="en-US" sz="2000" b="1">
              <a:solidFill>
                <a:srgbClr val="FF0000"/>
              </a:solidFill>
            </a:endParaRPr>
          </a:p>
        </p:txBody>
      </p:sp>
      <p:sp>
        <p:nvSpPr>
          <p:cNvPr id="54" name="文本框 53"/>
          <p:cNvSpPr txBox="1"/>
          <p:nvPr/>
        </p:nvSpPr>
        <p:spPr>
          <a:xfrm>
            <a:off x="1699895" y="4809490"/>
            <a:ext cx="1613535" cy="398780"/>
          </a:xfrm>
          <a:prstGeom prst="rect">
            <a:avLst/>
          </a:prstGeom>
          <a:solidFill>
            <a:srgbClr val="FFFF00"/>
          </a:solidFill>
        </p:spPr>
        <p:txBody>
          <a:bodyPr wrap="square" rtlCol="0">
            <a:spAutoFit/>
          </a:bodyPr>
          <a:lstStyle/>
          <a:p>
            <a:r>
              <a:rPr lang="zh-CN" altLang="en-US" sz="2000" b="1">
                <a:solidFill>
                  <a:srgbClr val="FF0000"/>
                </a:solidFill>
              </a:rPr>
              <a:t>直露与含蓄</a:t>
            </a:r>
            <a:endParaRPr lang="zh-CN" altLang="en-US" sz="2000" b="1">
              <a:solidFill>
                <a:srgbClr val="FF0000"/>
              </a:solidFill>
            </a:endParaRPr>
          </a:p>
        </p:txBody>
      </p:sp>
      <p:sp>
        <p:nvSpPr>
          <p:cNvPr id="55" name="文本框 54"/>
          <p:cNvSpPr txBox="1"/>
          <p:nvPr/>
        </p:nvSpPr>
        <p:spPr>
          <a:xfrm>
            <a:off x="1700530" y="5362575"/>
            <a:ext cx="1628140" cy="398780"/>
          </a:xfrm>
          <a:prstGeom prst="rect">
            <a:avLst/>
          </a:prstGeom>
          <a:solidFill>
            <a:srgbClr val="FFFF00"/>
          </a:solidFill>
        </p:spPr>
        <p:txBody>
          <a:bodyPr wrap="square" rtlCol="0">
            <a:spAutoFit/>
          </a:bodyPr>
          <a:lstStyle/>
          <a:p>
            <a:r>
              <a:rPr lang="zh-CN" altLang="en-US" sz="2000" b="1">
                <a:solidFill>
                  <a:srgbClr val="FF0000"/>
                </a:solidFill>
              </a:rPr>
              <a:t>质朴与华丽</a:t>
            </a:r>
            <a:endParaRPr lang="zh-CN" altLang="en-US" sz="2000" b="1">
              <a:solidFill>
                <a:srgbClr val="FF0000"/>
              </a:solidFill>
            </a:endParaRPr>
          </a:p>
        </p:txBody>
      </p:sp>
      <p:sp>
        <p:nvSpPr>
          <p:cNvPr id="56" name="文本框 55"/>
          <p:cNvSpPr txBox="1"/>
          <p:nvPr/>
        </p:nvSpPr>
        <p:spPr>
          <a:xfrm>
            <a:off x="1701165" y="5821045"/>
            <a:ext cx="1612265" cy="398780"/>
          </a:xfrm>
          <a:prstGeom prst="rect">
            <a:avLst/>
          </a:prstGeom>
          <a:solidFill>
            <a:srgbClr val="FFFF00"/>
          </a:solidFill>
        </p:spPr>
        <p:txBody>
          <a:bodyPr wrap="square" rtlCol="0">
            <a:spAutoFit/>
          </a:bodyPr>
          <a:lstStyle/>
          <a:p>
            <a:r>
              <a:rPr lang="zh-CN" altLang="en-US" sz="2000" b="1">
                <a:solidFill>
                  <a:srgbClr val="FF0000"/>
                </a:solidFill>
              </a:rPr>
              <a:t>庄重与诙谐</a:t>
            </a:r>
            <a:endParaRPr lang="zh-CN" altLang="en-US" sz="2000" b="1">
              <a:solidFill>
                <a:srgbClr val="FF0000"/>
              </a:solidFill>
            </a:endParaRPr>
          </a:p>
        </p:txBody>
      </p:sp>
      <p:sp>
        <p:nvSpPr>
          <p:cNvPr id="57" name="文本框 56"/>
          <p:cNvSpPr txBox="1"/>
          <p:nvPr/>
        </p:nvSpPr>
        <p:spPr>
          <a:xfrm>
            <a:off x="1701165" y="6304280"/>
            <a:ext cx="1612265" cy="398780"/>
          </a:xfrm>
          <a:prstGeom prst="rect">
            <a:avLst/>
          </a:prstGeom>
          <a:solidFill>
            <a:srgbClr val="FFFF00"/>
          </a:solidFill>
        </p:spPr>
        <p:txBody>
          <a:bodyPr wrap="square" rtlCol="0">
            <a:spAutoFit/>
          </a:bodyPr>
          <a:lstStyle/>
          <a:p>
            <a:r>
              <a:rPr lang="zh-CN" altLang="en-US" sz="2000" b="1">
                <a:solidFill>
                  <a:srgbClr val="FF0000"/>
                </a:solidFill>
              </a:rPr>
              <a:t>简洁与细腻</a:t>
            </a:r>
            <a:endParaRPr lang="zh-CN" altLang="en-US" sz="2000" b="1">
              <a:solidFill>
                <a:srgbClr val="FF0000"/>
              </a:solidFill>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673725" y="2787015"/>
            <a:ext cx="543560" cy="181483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红色小说</a:t>
            </a:r>
            <a:endParaRPr lang="zh-CN" altLang="en-US" sz="2800" b="1">
              <a:solidFill>
                <a:srgbClr val="FF0000"/>
              </a:solidFill>
            </a:endParaRPr>
          </a:p>
        </p:txBody>
      </p:sp>
      <p:sp>
        <p:nvSpPr>
          <p:cNvPr id="4" name="右大括号 3"/>
          <p:cNvSpPr/>
          <p:nvPr/>
        </p:nvSpPr>
        <p:spPr>
          <a:xfrm>
            <a:off x="5055235" y="2570480"/>
            <a:ext cx="618490" cy="2248535"/>
          </a:xfrm>
          <a:prstGeom prst="rightBrace">
            <a:avLst/>
          </a:prstGeom>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文本框 35"/>
          <p:cNvSpPr txBox="1"/>
          <p:nvPr/>
        </p:nvSpPr>
        <p:spPr>
          <a:xfrm>
            <a:off x="1482090" y="2571115"/>
            <a:ext cx="3573145" cy="398780"/>
          </a:xfrm>
          <a:prstGeom prst="rect">
            <a:avLst/>
          </a:prstGeom>
          <a:solidFill>
            <a:srgbClr val="FFFF00"/>
          </a:solidFill>
        </p:spPr>
        <p:txBody>
          <a:bodyPr wrap="square" rtlCol="0">
            <a:spAutoFit/>
          </a:bodyPr>
          <a:lstStyle/>
          <a:p>
            <a:r>
              <a:rPr lang="zh-CN" altLang="en-US" sz="2000" b="1">
                <a:solidFill>
                  <a:srgbClr val="FF0000"/>
                </a:solidFill>
              </a:rPr>
              <a:t>了解革命斗争发生的具体时空</a:t>
            </a:r>
            <a:endParaRPr lang="zh-CN" altLang="en-US" sz="2000" b="1">
              <a:solidFill>
                <a:srgbClr val="FF0000"/>
              </a:solidFill>
            </a:endParaRPr>
          </a:p>
        </p:txBody>
      </p:sp>
      <p:sp>
        <p:nvSpPr>
          <p:cNvPr id="5" name="文本框 4"/>
          <p:cNvSpPr txBox="1"/>
          <p:nvPr/>
        </p:nvSpPr>
        <p:spPr>
          <a:xfrm>
            <a:off x="1812290" y="3495675"/>
            <a:ext cx="3242945" cy="398780"/>
          </a:xfrm>
          <a:prstGeom prst="rect">
            <a:avLst/>
          </a:prstGeom>
          <a:solidFill>
            <a:srgbClr val="FFFF00"/>
          </a:solidFill>
        </p:spPr>
        <p:txBody>
          <a:bodyPr wrap="square" rtlCol="0">
            <a:spAutoFit/>
          </a:bodyPr>
          <a:lstStyle/>
          <a:p>
            <a:r>
              <a:rPr lang="zh-CN" altLang="en-US" sz="2000" b="1">
                <a:solidFill>
                  <a:srgbClr val="FF0000"/>
                </a:solidFill>
              </a:rPr>
              <a:t>把握革命人物的类型与品质</a:t>
            </a:r>
            <a:endParaRPr lang="zh-CN" altLang="en-US" sz="2000" b="1">
              <a:solidFill>
                <a:srgbClr val="FF0000"/>
              </a:solidFill>
            </a:endParaRPr>
          </a:p>
        </p:txBody>
      </p:sp>
      <p:sp>
        <p:nvSpPr>
          <p:cNvPr id="6" name="文本框 5"/>
          <p:cNvSpPr txBox="1"/>
          <p:nvPr/>
        </p:nvSpPr>
        <p:spPr>
          <a:xfrm>
            <a:off x="3154045" y="4420235"/>
            <a:ext cx="1901190" cy="398780"/>
          </a:xfrm>
          <a:prstGeom prst="rect">
            <a:avLst/>
          </a:prstGeom>
          <a:solidFill>
            <a:srgbClr val="FFFF00"/>
          </a:solidFill>
        </p:spPr>
        <p:txBody>
          <a:bodyPr wrap="square" rtlCol="0">
            <a:spAutoFit/>
          </a:bodyPr>
          <a:lstStyle/>
          <a:p>
            <a:r>
              <a:rPr lang="zh-CN" altLang="en-US" sz="2000" b="1">
                <a:solidFill>
                  <a:srgbClr val="FF0000"/>
                </a:solidFill>
              </a:rPr>
              <a:t>领悟主旨内涵</a:t>
            </a:r>
            <a:endParaRPr lang="zh-CN" altLang="en-US" sz="2000" b="1">
              <a:solidFill>
                <a:srgbClr val="FF0000"/>
              </a:solidFill>
            </a:endParaRPr>
          </a:p>
        </p:txBody>
      </p:sp>
      <p:sp>
        <p:nvSpPr>
          <p:cNvPr id="7" name="左大括号 6"/>
          <p:cNvSpPr/>
          <p:nvPr/>
        </p:nvSpPr>
        <p:spPr>
          <a:xfrm>
            <a:off x="6217285" y="2517140"/>
            <a:ext cx="768985" cy="2353945"/>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p:cNvSpPr txBox="1"/>
          <p:nvPr/>
        </p:nvSpPr>
        <p:spPr>
          <a:xfrm>
            <a:off x="6986270" y="2517140"/>
            <a:ext cx="3573145" cy="706755"/>
          </a:xfrm>
          <a:prstGeom prst="rect">
            <a:avLst/>
          </a:prstGeom>
          <a:solidFill>
            <a:srgbClr val="FFFF00"/>
          </a:solidFill>
        </p:spPr>
        <p:txBody>
          <a:bodyPr wrap="square" rtlCol="0">
            <a:spAutoFit/>
          </a:bodyPr>
          <a:lstStyle/>
          <a:p>
            <a:r>
              <a:rPr lang="zh-CN" altLang="en-US" sz="2000" b="1">
                <a:solidFill>
                  <a:srgbClr val="FF0000"/>
                </a:solidFill>
              </a:rPr>
              <a:t>题材：反映新中国成立前后的革命斗争</a:t>
            </a:r>
            <a:endParaRPr lang="zh-CN" altLang="en-US" sz="2000" b="1">
              <a:solidFill>
                <a:srgbClr val="FF0000"/>
              </a:solidFill>
            </a:endParaRPr>
          </a:p>
        </p:txBody>
      </p:sp>
      <p:sp>
        <p:nvSpPr>
          <p:cNvPr id="9" name="文本框 8"/>
          <p:cNvSpPr txBox="1"/>
          <p:nvPr/>
        </p:nvSpPr>
        <p:spPr>
          <a:xfrm>
            <a:off x="6986270" y="3495675"/>
            <a:ext cx="3573145" cy="706755"/>
          </a:xfrm>
          <a:prstGeom prst="rect">
            <a:avLst/>
          </a:prstGeom>
          <a:solidFill>
            <a:srgbClr val="FFFF00"/>
          </a:solidFill>
        </p:spPr>
        <p:txBody>
          <a:bodyPr wrap="square" rtlCol="0">
            <a:spAutoFit/>
          </a:bodyPr>
          <a:lstStyle/>
          <a:p>
            <a:r>
              <a:rPr lang="zh-CN" altLang="en-US" sz="2000" b="1">
                <a:solidFill>
                  <a:srgbClr val="FF0000"/>
                </a:solidFill>
              </a:rPr>
              <a:t>人物：革命志士（战士、工人、农民、知识分子）</a:t>
            </a:r>
            <a:endParaRPr lang="zh-CN" altLang="en-US" sz="2000" b="1">
              <a:solidFill>
                <a:srgbClr val="FF0000"/>
              </a:solidFill>
            </a:endParaRPr>
          </a:p>
        </p:txBody>
      </p:sp>
      <p:sp>
        <p:nvSpPr>
          <p:cNvPr id="10" name="文本框 9"/>
          <p:cNvSpPr txBox="1"/>
          <p:nvPr/>
        </p:nvSpPr>
        <p:spPr>
          <a:xfrm>
            <a:off x="6986270" y="4474210"/>
            <a:ext cx="3573145" cy="706755"/>
          </a:xfrm>
          <a:prstGeom prst="rect">
            <a:avLst/>
          </a:prstGeom>
          <a:solidFill>
            <a:srgbClr val="FFFF00"/>
          </a:solidFill>
        </p:spPr>
        <p:txBody>
          <a:bodyPr wrap="square" rtlCol="0">
            <a:spAutoFit/>
          </a:bodyPr>
          <a:lstStyle/>
          <a:p>
            <a:r>
              <a:rPr lang="zh-CN" altLang="en-US" sz="2000" b="1">
                <a:solidFill>
                  <a:srgbClr val="FF0000"/>
                </a:solidFill>
              </a:rPr>
              <a:t>主题：革命英雄主义、乐观主义、军民鱼水情、革命人情）</a:t>
            </a:r>
            <a:endParaRPr lang="zh-CN" altLang="en-US" sz="2000" b="1">
              <a:solidFill>
                <a:srgbClr val="FF0000"/>
              </a:solidFill>
            </a:endParaRPr>
          </a:p>
        </p:txBody>
      </p:sp>
      <p:sp>
        <p:nvSpPr>
          <p:cNvPr id="11" name="文本框 10"/>
          <p:cNvSpPr txBox="1"/>
          <p:nvPr/>
        </p:nvSpPr>
        <p:spPr>
          <a:xfrm>
            <a:off x="859155" y="930910"/>
            <a:ext cx="6684645" cy="706755"/>
          </a:xfrm>
          <a:prstGeom prst="rect">
            <a:avLst/>
          </a:prstGeom>
          <a:noFill/>
        </p:spPr>
        <p:txBody>
          <a:bodyPr wrap="square" rtlCol="0">
            <a:spAutoFit/>
          </a:bodyPr>
          <a:lstStyle/>
          <a:p>
            <a:r>
              <a:rPr lang="zh-CN" altLang="en-US" sz="4000" b="1">
                <a:solidFill>
                  <a:srgbClr val="FF0000"/>
                </a:solidFill>
              </a:rPr>
              <a:t>高考热点一：抗战红色小说</a:t>
            </a:r>
            <a:endParaRPr lang="zh-CN" altLang="en-US" sz="4000" b="1">
              <a:solidFill>
                <a:srgbClr val="FF0000"/>
              </a:solidFil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59740" y="582295"/>
            <a:ext cx="11513185" cy="5692775"/>
          </a:xfrm>
          <a:prstGeom prst="rect">
            <a:avLst/>
          </a:prstGeom>
          <a:noFill/>
        </p:spPr>
        <p:txBody>
          <a:bodyPr wrap="square" rtlCol="0">
            <a:spAutoFit/>
          </a:bodyPr>
          <a:lstStyle/>
          <a:p>
            <a:r>
              <a:rPr lang="zh-CN" altLang="en-US" sz="2800" b="1"/>
              <a:t>一、散文化小说阅读要点</a:t>
            </a:r>
            <a:endParaRPr lang="zh-CN" altLang="en-US" sz="2800" b="1"/>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不管什么类型的小说，都要注重对文本的阅读，都要改变重刷题、轻阅读的不良习惯，散文化小说亦然。阅读时，既要对所给文本进行整体把握，又要对文本局部进行精读。另外，小说这类文本答题有其特殊的规律，很多时候，一道题，常常需要结合情节、人物、环境、主题等多个要素进行思考，因此在阅读答题时需要读者具有"统合"意识。</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1.把握散文化小说的文体特征</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考查小说阅读时，命题者通常会在题干中告诉我们选文是一篇小说，但究竟是否为散文化小说，则需要靠读者去判断。在这种情况下，小说作者可以作为我们判断的依据，小说具有"散文化"特征的作家有沈从文、师陀、汪曾祺、阿城等人，然而最主要的还是应该依据散文化小说的基本特征做出判断。</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阅读时，既要关注散文化小说的"散文"与"小说"的特征，又要认真细致地品读文本，因为小说命题总体上虽然从情节、人物、环境、主旨等基本要素展开，但从不程式化，它特别讲究命题的具体性和文本的针对性。所以，确认文体固然重要，但更主要的是读懂具体的文本。</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46710" y="357505"/>
            <a:ext cx="11362055" cy="6277610"/>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2.品鉴散文化小说渗透的散文艺术美</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艺术之美，是散文中一个非常重要的特征。在散文中，它的主旨可能会比较含蓄，多通过作者自然流露的情感来表现。在散文化小说中，虽然小说的三个要素——-人物、背景、情节被虚化了，但依然存在，只不过在情节的复杂性、人物的典型性甚至主题的宏大性上，不如传统小说那么强烈而已，这是因为三要素在一定程度上被散文的艺术之美冲淡了。</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3.玩味散文化小说营造的意境氛围</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意境氛围，是散文中又一个非常重要的特征。在阅读散文时，往往需要借助各种方式来模拟、重现散文所营造的意境氛围，从而更好地理解与领悟作者所要抒发的感情，散文化小说也是如此。阅读散文化小说时，应当重视玩味散文化小说所营造的意境氛围之调。具体来讲，在散文化小说中，意境大部分是通过营造气氛来实现的。</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4.揣摩散文化小说的主旨</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zh-CN" altLang="en-US" sz="2400" b="1">
                <a:latin typeface="楷体" panose="02010609060101010101" charset="-122"/>
                <a:ea typeface="楷体" panose="02010609060101010101" charset="-122"/>
                <a:cs typeface="楷体" panose="02010609060101010101" charset="-122"/>
                <a:sym typeface="+mn-ea"/>
              </a:rPr>
              <a:t>散文化小说的主旨往往比较含蓄，较多的是通过作者情感、情绪的自然流露，也包括自然风光、民情风俗、生存状态的客观再现，反映人与自然关系、人在社会中的生存状态，突出人与人之间的情感纠葛、人性的复杂多变等主旨。</a:t>
            </a:r>
            <a:endParaRPr lang="zh-CN" altLang="en-US" sz="2400" b="1">
              <a:latin typeface="楷体" panose="02010609060101010101" charset="-122"/>
              <a:ea typeface="楷体" panose="02010609060101010101" charset="-122"/>
              <a:cs typeface="楷体" panose="02010609060101010101" charset="-122"/>
            </a:endParaRPr>
          </a:p>
          <a:p>
            <a:endParaRPr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36880" y="372745"/>
            <a:ext cx="11226800" cy="6062345"/>
          </a:xfrm>
          <a:prstGeom prst="rect">
            <a:avLst/>
          </a:prstGeom>
          <a:noFill/>
        </p:spPr>
        <p:txBody>
          <a:bodyPr wrap="square" rtlCol="0">
            <a:spAutoFit/>
          </a:bodyPr>
          <a:lstStyle/>
          <a:p>
            <a:pPr algn="l">
              <a:buClrTx/>
              <a:buSzTx/>
              <a:buFontTx/>
            </a:pPr>
            <a:r>
              <a:rPr lang="zh-CN" altLang="en-US" sz="2800" b="1"/>
              <a:t>二、重点突破写人手法赏析题和语言艺术赏析题</a:t>
            </a:r>
            <a:endParaRPr lang="zh-CN" altLang="en-US" sz="2800" b="1"/>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（一）突破写人手法赏析题</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1、抓住写人手法赏析题的“两头”------判断技巧和分析效果</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（1）判断写人手法准确、全面</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写人手法无非就是正面描写和侧面描写两种，这是考生所熟知的，在具体运用时还是要注意一些易混点、变化点：</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①正面描写中的细节描写和心理描写</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a.细节描写。不少考生把细节描写等同于动作描写，这是片面的。细节描写固然多表现在动作描写上，但同时也表现在服饰、神态和心理上。细节描写肯定是一种细致描写，但描写细致不能等同于细节描写，只有那些描写细致而又非常具有表现力的描写才叫细节描写。</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b.心理描写。这种描写要引起考生注意，高考命题正趋向这一点。心理描写又分为直接心理描写（如内心独白、意识流、梦幻等方式）和间接心理描写（主要通过语言、动作来体现心理），是对人物内心世界的真实展现，是一种层次很高的描写艺术。</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endParaRPr lang="zh-CN" altLang="en-US"/>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16865" y="337185"/>
            <a:ext cx="11211560" cy="6369685"/>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sym typeface="+mn-ea"/>
              </a:rPr>
              <a:t>②侧面描写</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a.侧面描写手法易被忽视，因为它特别需要结合主体临材料，尤其是主人公才能判断出来，答题时需要时刻提醒自己。</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b.侧面描写中描写他人、描写自然环境这两点易被重视，而社会环境的烘托易被忽视，这一点也需要答题时予以重视。</a:t>
            </a:r>
            <a:endParaRPr lang="en-US" altLang="zh-CN"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③描写人物手法与其他表现手法相结合</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随着考查的深入，写人手法题呈现出变化性与复杂性。如在题干上加些特殊要求，例如"请结合情节，分析刻画人物的手法"，这时就不能囿于固有的正侧结合上，而应拓宽视野，考虑其他方法，如对比、抑扬、铺垫等结构技巧，如在尖锐的矛盾冲突中刻画等，或者一些其他较为冷僻的手法，如主观描写与客观描写相结合等;或者要求写人手法的异塑w共投同比较等。</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（2）精准答出表达效果</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①牢记最主要的一点∶答出人物形象特点。这类题实质上是一道人物形象分析概括题，或者说侧面考查考生对人物形象的把握。因此，答其表达效果时必须具体而对应地答出∶使用语言描写，表现出人物什么样的形象特点;使用动作描写，又表现出人物什么样的形象特点。</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②其他效果可以兼及情节、主题、环境方面的作用。</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1487170" y="621665"/>
          <a:ext cx="6592570" cy="485140"/>
        </p:xfrm>
        <a:graphic>
          <a:graphicData uri="http://schemas.openxmlformats.org/drawingml/2006/table">
            <a:tbl>
              <a:tblPr firstRow="1" bandRow="1">
                <a:tableStyleId>{5C22544A-7EE6-4342-B048-85BDC9FD1C3A}</a:tableStyleId>
              </a:tblPr>
              <a:tblGrid>
                <a:gridCol w="6592570"/>
              </a:tblGrid>
              <a:tr h="349250">
                <a:tc>
                  <a:txBody>
                    <a:bodyPr vert="horz" wrap="square"/>
                    <a:lstStyle/>
                    <a:p>
                      <a:pPr indent="0">
                        <a:buNone/>
                      </a:pPr>
                      <a:r>
                        <a:rPr lang="en-US" sz="2800" b="1">
                          <a:solidFill>
                            <a:srgbClr val="000000"/>
                          </a:solidFill>
                          <a:latin typeface="宋体" panose="02010600030101010101" pitchFamily="2" charset="-122"/>
                        </a:rPr>
                        <a:t>2.</a:t>
                      </a:r>
                      <a:r>
                        <a:rPr lang="en-US" sz="2400" b="1">
                          <a:solidFill>
                            <a:srgbClr val="000000"/>
                          </a:solidFill>
                          <a:latin typeface="MingLiU" panose="02020509000000000000" charset="-122"/>
                        </a:rPr>
                        <a:t>掌握写人手法赏析题的审答规范</a:t>
                      </a:r>
                      <a:endParaRPr lang="en-US" altLang="en-US" sz="2400" b="1">
                        <a:solidFill>
                          <a:srgbClr val="000000"/>
                        </a:solidFill>
                        <a:latin typeface="MingLiU" panose="02020509000000000000" charset="-122"/>
                      </a:endParaRPr>
                    </a:p>
                  </a:txBody>
                  <a:tcPr marL="12700" marR="12700" marT="12700">
                    <a:lnL>
                      <a:noFill/>
                    </a:lnL>
                    <a:lnR cap="flat">
                      <a:noFill/>
                    </a:lnR>
                    <a:lnT cap="flat">
                      <a:noFill/>
                    </a:lnT>
                    <a:lnB cap="flat">
                      <a:noFill/>
                    </a:lnB>
                    <a:lnTlToBr>
                      <a:noFill/>
                    </a:lnTlToBr>
                    <a:lnBlToTr>
                      <a:noFill/>
                    </a:lnBlToTr>
                    <a:noFill/>
                  </a:tcPr>
                </a:tc>
              </a:tr>
            </a:tbl>
          </a:graphicData>
        </a:graphic>
      </p:graphicFrame>
      <p:graphicFrame>
        <p:nvGraphicFramePr>
          <p:cNvPr id="3" name="表格 2"/>
          <p:cNvGraphicFramePr>
            <a:graphicFrameLocks noGrp="1"/>
          </p:cNvGraphicFramePr>
          <p:nvPr>
            <p:custDataLst>
              <p:tags r:id="rId3"/>
            </p:custDataLst>
          </p:nvPr>
        </p:nvGraphicFramePr>
        <p:xfrm>
          <a:off x="1107440" y="1457960"/>
          <a:ext cx="10203815" cy="4575810"/>
        </p:xfrm>
        <a:graphic>
          <a:graphicData uri="http://schemas.openxmlformats.org/drawingml/2006/table">
            <a:tbl>
              <a:tblPr firstRow="1" bandRow="1">
                <a:tableStyleId>{5C22544A-7EE6-4342-B048-85BDC9FD1C3A}</a:tableStyleId>
              </a:tblPr>
              <a:tblGrid>
                <a:gridCol w="4440555"/>
                <a:gridCol w="2792730"/>
                <a:gridCol w="2970530"/>
              </a:tblGrid>
              <a:tr h="428625">
                <a:tc gridSpan="2">
                  <a:txBody>
                    <a:bodyPr vert="horz" wrap="square"/>
                    <a:lstStyle/>
                    <a:p>
                      <a:pPr indent="0" algn="ctr">
                        <a:buNone/>
                      </a:pPr>
                      <a:r>
                        <a:rPr lang="en-US" sz="2000" b="1">
                          <a:solidFill>
                            <a:srgbClr val="000000"/>
                          </a:solidFill>
                          <a:latin typeface="MingLiU" panose="02020509000000000000" charset="-122"/>
                        </a:rPr>
                        <a:t>审题</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hMerge="1">
                  <a:txBody>
                    <a:bodyPr vert="horz" wrap="square"/>
                    <a:lstStyle/>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vert="horz" wrap="square"/>
                    <a:lstStyle/>
                    <a:p>
                      <a:pPr indent="0" algn="ctr">
                        <a:buNone/>
                      </a:pPr>
                      <a:r>
                        <a:rPr lang="en-US" sz="2000" b="1">
                          <a:solidFill>
                            <a:srgbClr val="000000"/>
                          </a:solidFill>
                          <a:latin typeface="MingLiU" panose="02020509000000000000" charset="-122"/>
                        </a:rPr>
                        <a:t>答题</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347345">
                <a:tc>
                  <a:txBody>
                    <a:bodyPr vert="horz" wrap="square"/>
                    <a:lstStyle/>
                    <a:p>
                      <a:pPr indent="0" algn="ctr">
                        <a:buNone/>
                      </a:pPr>
                      <a:r>
                        <a:rPr lang="en-US" sz="2000" b="1">
                          <a:solidFill>
                            <a:srgbClr val="000000"/>
                          </a:solidFill>
                          <a:latin typeface="MingLiU" panose="02020509000000000000" charset="-122"/>
                        </a:rPr>
                        <a:t>题干示例</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ctr">
                        <a:buNone/>
                      </a:pPr>
                      <a:r>
                        <a:rPr lang="en-US" sz="2000" b="1">
                          <a:solidFill>
                            <a:srgbClr val="000000"/>
                          </a:solidFill>
                          <a:latin typeface="MingLiU" panose="02020509000000000000" charset="-122"/>
                        </a:rPr>
                        <a:t>题型特点</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3783965">
                <a:tc>
                  <a:txBody>
                    <a:bodyPr vert="horz" wrap="square"/>
                    <a:lstStyle/>
                    <a:p>
                      <a:pPr indent="0">
                        <a:buNone/>
                      </a:pPr>
                      <a:r>
                        <a:rPr lang="en-US" sz="2400" b="1">
                          <a:solidFill>
                            <a:srgbClr val="000000"/>
                          </a:solidFill>
                          <a:latin typeface="宋体" panose="02010600030101010101" pitchFamily="2" charset="-122"/>
                        </a:rPr>
                        <a:t>（1）</a:t>
                      </a:r>
                      <a:r>
                        <a:rPr lang="en-US" sz="2000" b="1">
                          <a:solidFill>
                            <a:srgbClr val="000000"/>
                          </a:solidFill>
                          <a:latin typeface="MingLiU" panose="02020509000000000000" charset="-122"/>
                        </a:rPr>
                        <a:t>鲁迅说：“我们从古 以来，就有埋头苦干的 人，有拼命硬干的人， 有为民请命的人，有舍 身求法的人，......这就 是中国的脊梁。”请谈 谈本文是如何具体塑 造这样的“中国的脊 梁''的。</a:t>
                      </a:r>
                      <a:r>
                        <a:rPr lang="en-US" sz="2400" b="1">
                          <a:solidFill>
                            <a:srgbClr val="000000"/>
                          </a:solidFill>
                          <a:latin typeface="宋体" panose="02010600030101010101" pitchFamily="2" charset="-122"/>
                        </a:rPr>
                        <a:t>（2019</a:t>
                      </a:r>
                      <a:r>
                        <a:rPr lang="en-US" sz="2000" b="1">
                          <a:solidFill>
                            <a:srgbClr val="000000"/>
                          </a:solidFill>
                          <a:latin typeface="MingLiU" panose="02020509000000000000" charset="-122"/>
                        </a:rPr>
                        <a:t>年全国 卷</a:t>
                      </a:r>
                      <a:r>
                        <a:rPr lang="en-US" sz="2400" b="1">
                          <a:solidFill>
                            <a:srgbClr val="000000"/>
                          </a:solidFill>
                          <a:latin typeface="宋体" panose="02010600030101010101" pitchFamily="2" charset="-122"/>
                        </a:rPr>
                        <a:t>I</a:t>
                      </a:r>
                      <a:r>
                        <a:rPr lang="en-US" sz="2000" b="1">
                          <a:solidFill>
                            <a:srgbClr val="000000"/>
                          </a:solidFill>
                          <a:latin typeface="MingLiU" panose="02020509000000000000" charset="-122"/>
                        </a:rPr>
                        <a:t>第</a:t>
                      </a:r>
                      <a:r>
                        <a:rPr lang="en-US" sz="2400" b="1">
                          <a:solidFill>
                            <a:srgbClr val="000000"/>
                          </a:solidFill>
                          <a:latin typeface="宋体" panose="02010600030101010101" pitchFamily="2" charset="-122"/>
                        </a:rPr>
                        <a:t>8</a:t>
                      </a:r>
                      <a:r>
                        <a:rPr lang="en-US" sz="2000" b="1">
                          <a:solidFill>
                            <a:srgbClr val="000000"/>
                          </a:solidFill>
                          <a:latin typeface="MingLiU" panose="02020509000000000000" charset="-122"/>
                        </a:rPr>
                        <a:t>题）</a:t>
                      </a:r>
                      <a:r>
                        <a:rPr lang="en-US" sz="2400" b="1">
                          <a:solidFill>
                            <a:srgbClr val="000000"/>
                          </a:solidFill>
                          <a:latin typeface="宋体" panose="02010600030101010101" pitchFamily="2" charset="-122"/>
                        </a:rPr>
                        <a:t>（2）</a:t>
                      </a:r>
                      <a:r>
                        <a:rPr lang="en-US" sz="2000" b="1">
                          <a:solidFill>
                            <a:srgbClr val="000000"/>
                          </a:solidFill>
                          <a:latin typeface="MingLiU" panose="02020509000000000000" charset="-122"/>
                        </a:rPr>
                        <a:t>请以老舞蹈师形象 为例，谈谈小说塑造人 物形象时运用了哪些 表现手法。</a:t>
                      </a:r>
                      <a:r>
                        <a:rPr lang="en-US" sz="2400" b="1">
                          <a:solidFill>
                            <a:srgbClr val="000000"/>
                          </a:solidFill>
                          <a:latin typeface="宋体" panose="02010600030101010101" pitchFamily="2" charset="-122"/>
                        </a:rPr>
                        <a:t>（2019</a:t>
                      </a:r>
                      <a:r>
                        <a:rPr lang="en-US" sz="2000" b="1">
                          <a:solidFill>
                            <a:srgbClr val="000000"/>
                          </a:solidFill>
                          <a:latin typeface="MingLiU" panose="02020509000000000000" charset="-122"/>
                        </a:rPr>
                        <a:t>年全 国卷</a:t>
                      </a:r>
                      <a:r>
                        <a:rPr lang="en-US" sz="2400" b="1">
                          <a:solidFill>
                            <a:srgbClr val="000000"/>
                          </a:solidFill>
                          <a:latin typeface="宋体" panose="02010600030101010101" pitchFamily="2" charset="-122"/>
                        </a:rPr>
                        <a:t>II</a:t>
                      </a:r>
                      <a:r>
                        <a:rPr lang="en-US" sz="2000" b="1">
                          <a:solidFill>
                            <a:srgbClr val="000000"/>
                          </a:solidFill>
                          <a:latin typeface="MingLiU" panose="02020509000000000000" charset="-122"/>
                        </a:rPr>
                        <a:t>第</a:t>
                      </a:r>
                      <a:r>
                        <a:rPr lang="en-US" sz="2400" b="1">
                          <a:solidFill>
                            <a:srgbClr val="000000"/>
                          </a:solidFill>
                          <a:latin typeface="宋体" panose="02010600030101010101" pitchFamily="2" charset="-122"/>
                        </a:rPr>
                        <a:t>8</a:t>
                      </a:r>
                      <a:r>
                        <a:rPr lang="en-US" sz="2000" b="1">
                          <a:solidFill>
                            <a:srgbClr val="000000"/>
                          </a:solidFill>
                          <a:latin typeface="MingLiU" panose="02020509000000000000" charset="-122"/>
                        </a:rPr>
                        <a:t>题）</a:t>
                      </a:r>
                      <a:r>
                        <a:rPr lang="en-US" sz="2400" b="1">
                          <a:solidFill>
                            <a:srgbClr val="000000"/>
                          </a:solidFill>
                          <a:latin typeface="宋体" panose="02010600030101010101" pitchFamily="2" charset="-122"/>
                        </a:rPr>
                        <a:t>（3）</a:t>
                      </a:r>
                      <a:r>
                        <a:rPr lang="en-US" sz="2000" b="1">
                          <a:solidFill>
                            <a:srgbClr val="000000"/>
                          </a:solidFill>
                          <a:latin typeface="MingLiU" panose="02020509000000000000" charset="-122"/>
                        </a:rPr>
                        <a:t>请赏析文中画线的句子。</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2000" b="1">
                          <a:solidFill>
                            <a:srgbClr val="000000"/>
                          </a:solidFill>
                          <a:latin typeface="MingLiU" panose="02020509000000000000" charset="-122"/>
                        </a:rPr>
                        <a:t>① 题干有明显 的指向性，如“写人手法”“如何塑造（表 现）”等。② 多涉及全文。 ③ 题干没有 明确的赏析 方向，只能根 据所给文字 的内容判断， 涉及写人文 字才要思考 写人手法。</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2000" b="1">
                          <a:solidFill>
                            <a:srgbClr val="000000"/>
                          </a:solidFill>
                          <a:latin typeface="MingLiU" panose="02020509000000000000" charset="-122"/>
                        </a:rPr>
                        <a:t>第一步:明确指 出运用了哪种 手法。.第二步：结合 文本具体分析 运用这种手法 从哪个角度表 现了人物的哪 种特点。 第三步：指出 运用这种手法 所达到的艺术 效果。</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bl>
          </a:graphicData>
        </a:graphic>
      </p:graphicFrame>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1015365"/>
            <a:ext cx="11166475" cy="460375"/>
          </a:xfrm>
          <a:prstGeom prst="rect">
            <a:avLst/>
          </a:prstGeom>
          <a:noFill/>
        </p:spPr>
        <p:txBody>
          <a:bodyPr wrap="square" rtlCol="0">
            <a:spAutoFit/>
          </a:bodyPr>
          <a:lstStyle/>
          <a:p>
            <a:r>
              <a:rPr lang="zh-CN" altLang="en-US" sz="2400" b="1"/>
              <a:t>（二）突破语言艺术赏析题</a:t>
            </a:r>
            <a:endParaRPr lang="zh-CN" altLang="en-US" sz="2400" b="1"/>
          </a:p>
        </p:txBody>
      </p:sp>
      <p:sp>
        <p:nvSpPr>
          <p:cNvPr id="3" name="文本框 2"/>
          <p:cNvSpPr txBox="1"/>
          <p:nvPr/>
        </p:nvSpPr>
        <p:spPr>
          <a:xfrm>
            <a:off x="693420" y="1721485"/>
            <a:ext cx="10245725" cy="3415030"/>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1、掌握三类小题的答题方法</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（1）分析作品中人物语言特点题</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这种题型是对作品中某一人物说话特点（形式）的分析，不是对作品中作者的叙事描写语言的风格的分析。作品中人物语言的特点∶说话幽默风趣，或简截明快，或温文尔雅。要抓住人物的身份、职业特点去分析，尤其要抓住人物的个性语言。如 2021 年浙江卷小说《麦子》中的那位守疆戍边的老战士的语言，时而质朴，时而诗化，时而含蓄，不同的风格体现出他的性格中的不同侧面。解答这种题型的关键在于准确判断人物语言特点（风格），这种特点表现出怎样的人物个性。</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99465" y="402590"/>
            <a:ext cx="10773410" cy="1198880"/>
          </a:xfrm>
          <a:prstGeom prst="rect">
            <a:avLst/>
          </a:prstGeom>
          <a:noFill/>
        </p:spPr>
        <p:txBody>
          <a:bodyPr wrap="square" rtlCol="0">
            <a:spAutoFit/>
          </a:bodyPr>
          <a:lstStyle/>
          <a:p>
            <a:pPr>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（2）局部语言特点赏析题</a:t>
            </a:r>
            <a:endParaRPr lang="zh-CN" altLang="en-US" sz="2400" b="1">
              <a:latin typeface="楷体" panose="02010609060101010101" charset="-122"/>
              <a:ea typeface="楷体" panose="02010609060101010101" charset="-122"/>
              <a:cs typeface="楷体" panose="02010609060101010101" charset="-122"/>
            </a:endParaRPr>
          </a:p>
          <a:p>
            <a:pPr>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根据句子（段）内容，判定其特色和运用了什么技巧。作答时，可以采用“三角度”法全面赏析语言艺术，具体做法如下：</a:t>
            </a:r>
            <a:endParaRPr lang="zh-CN" altLang="en-US" sz="2400" b="1">
              <a:latin typeface="楷体" panose="02010609060101010101" charset="-122"/>
              <a:ea typeface="楷体" panose="02010609060101010101" charset="-122"/>
              <a:cs typeface="楷体" panose="02010609060101010101" charset="-122"/>
            </a:endParaRPr>
          </a:p>
        </p:txBody>
      </p:sp>
      <p:sp>
        <p:nvSpPr>
          <p:cNvPr id="6" name="Shape 1"/>
          <p:cNvSpPr txBox="1"/>
          <p:nvPr/>
        </p:nvSpPr>
        <p:spPr>
          <a:xfrm>
            <a:off x="1845310" y="2503805"/>
            <a:ext cx="1229360" cy="914400"/>
          </a:xfrm>
          <a:prstGeom prst="rect">
            <a:avLst/>
          </a:prstGeom>
          <a:solidFill>
            <a:srgbClr val="ABA8A3"/>
          </a:solidFill>
        </p:spPr>
        <p:txBody>
          <a:bodyPr lIns="0" tIns="0" rIns="0" bIns="0">
            <a:noAutofit/>
          </a:bodyPr>
          <a:lstStyle/>
          <a:p>
            <a:pPr marR="0" indent="0">
              <a:lnSpc>
                <a:spcPts val="2370"/>
              </a:lnSpc>
              <a:spcBef>
                <a:spcPct val="0"/>
              </a:spcBef>
              <a:spcAft>
                <a:spcPct val="0"/>
              </a:spcAft>
            </a:pPr>
            <a:r>
              <a:rPr lang="en-US" altLang="zh-CN" sz="2000" b="1" kern="100" spc="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从描写技巧角度判定分析</a:t>
            </a:r>
            <a:endParaRPr lang="en-US" altLang="zh-CN" sz="2000" b="1" kern="100" spc="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7" name="Shape 3"/>
          <p:cNvSpPr txBox="1"/>
          <p:nvPr/>
        </p:nvSpPr>
        <p:spPr>
          <a:xfrm>
            <a:off x="1850708" y="3785235"/>
            <a:ext cx="1223645" cy="916940"/>
          </a:xfrm>
          <a:prstGeom prst="rect">
            <a:avLst/>
          </a:prstGeom>
          <a:solidFill>
            <a:srgbClr val="ABA8A3"/>
          </a:solidFill>
        </p:spPr>
        <p:txBody>
          <a:bodyPr lIns="0" tIns="0" rIns="0" bIns="0">
            <a:noAutofit/>
          </a:bodyPr>
          <a:lstStyle/>
          <a:p>
            <a:pPr marR="0" indent="0" algn="just">
              <a:lnSpc>
                <a:spcPts val="2380"/>
              </a:lnSpc>
              <a:spcBef>
                <a:spcPct val="0"/>
              </a:spcBef>
              <a:spcAft>
                <a:spcPct val="0"/>
              </a:spcAft>
            </a:pPr>
            <a:r>
              <a:rPr lang="en-US" altLang="zh-CN" b="1" kern="100" spc="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从语言运用 的手法角度 判定分析</a:t>
            </a:r>
            <a:endParaRPr lang="en-US" altLang="zh-CN" b="1" kern="100" spc="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8" name="Shape 5"/>
          <p:cNvSpPr txBox="1"/>
          <p:nvPr/>
        </p:nvSpPr>
        <p:spPr>
          <a:xfrm>
            <a:off x="1850708" y="5069205"/>
            <a:ext cx="1232535" cy="951230"/>
          </a:xfrm>
          <a:prstGeom prst="rect">
            <a:avLst/>
          </a:prstGeom>
          <a:solidFill>
            <a:srgbClr val="ABA8A3"/>
          </a:solidFill>
        </p:spPr>
        <p:txBody>
          <a:bodyPr lIns="0" tIns="0" rIns="0" bIns="0">
            <a:noAutofit/>
          </a:bodyPr>
          <a:lstStyle/>
          <a:p>
            <a:pPr marR="0" indent="0">
              <a:lnSpc>
                <a:spcPts val="2470"/>
              </a:lnSpc>
              <a:spcBef>
                <a:spcPct val="0"/>
              </a:spcBef>
              <a:spcAft>
                <a:spcPct val="0"/>
              </a:spcAft>
            </a:pPr>
            <a:r>
              <a:rPr lang="en-US" altLang="zh-CN" sz="2000" b="1" kern="100" spc="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rPr>
              <a:t>从语言风格角度判定分析</a:t>
            </a:r>
            <a:endParaRPr lang="en-US" altLang="zh-CN" sz="2000" b="1" kern="100" spc="0">
              <a:solidFill>
                <a:srgbClr val="000000"/>
              </a:solidFill>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01" name="文本框 100"/>
          <p:cNvSpPr txBox="1"/>
          <p:nvPr/>
        </p:nvSpPr>
        <p:spPr>
          <a:xfrm>
            <a:off x="3893185" y="2503488"/>
            <a:ext cx="5080000" cy="1014730"/>
          </a:xfrm>
          <a:prstGeom prst="rect">
            <a:avLst/>
          </a:prstGeom>
          <a:noFill/>
          <a:ln w="9525">
            <a:solidFill>
              <a:schemeClr val="accent1"/>
            </a:solidFill>
          </a:ln>
        </p:spPr>
        <p:txBody>
          <a:bodyPr>
            <a:spAutoFit/>
          </a:bodyPr>
          <a:lstStyle/>
          <a:p>
            <a:pPr indent="0"/>
            <a:r>
              <a:rPr lang="zh-CN" sz="2000" b="1">
                <a:solidFill>
                  <a:srgbClr val="000000"/>
                </a:solidFill>
                <a:ea typeface="宋体" panose="02010600030101010101" pitchFamily="2" charset="-122"/>
              </a:rPr>
              <a:t>分析语言在简洁传神、细腻逼真、生动形</a:t>
            </a:r>
            <a:r>
              <a:rPr lang="en-US" sz="2000" b="1">
                <a:solidFill>
                  <a:srgbClr val="000000"/>
                </a:solidFill>
                <a:latin typeface="宋体" panose="02010600030101010101" pitchFamily="2" charset="-122"/>
              </a:rPr>
              <a:t> </a:t>
            </a:r>
            <a:r>
              <a:rPr lang="zh-CN" sz="2000" b="1">
                <a:solidFill>
                  <a:srgbClr val="000000"/>
                </a:solidFill>
                <a:ea typeface="宋体" panose="02010600030101010101" pitchFamily="2" charset="-122"/>
              </a:rPr>
              <a:t>象地描摹人物动作、神态与内心世界，表</a:t>
            </a:r>
            <a:r>
              <a:rPr lang="en-US" sz="2000" b="1">
                <a:solidFill>
                  <a:srgbClr val="000000"/>
                </a:solidFill>
                <a:latin typeface="宋体" panose="02010600030101010101" pitchFamily="2" charset="-122"/>
              </a:rPr>
              <a:t> </a:t>
            </a:r>
            <a:r>
              <a:rPr lang="zh-CN" sz="2000" b="1">
                <a:solidFill>
                  <a:srgbClr val="000000"/>
                </a:solidFill>
                <a:ea typeface="宋体" panose="02010600030101010101" pitchFamily="2" charset="-122"/>
              </a:rPr>
              <a:t>现出独特个性特征这一方面的魅力。</a:t>
            </a:r>
            <a:endParaRPr lang="zh-CN" altLang="en-US" sz="2000" b="1">
              <a:solidFill>
                <a:srgbClr val="000000"/>
              </a:solidFill>
              <a:ea typeface="宋体" panose="02010600030101010101" pitchFamily="2" charset="-122"/>
            </a:endParaRPr>
          </a:p>
        </p:txBody>
      </p:sp>
      <p:sp>
        <p:nvSpPr>
          <p:cNvPr id="102" name="文本框 101"/>
          <p:cNvSpPr txBox="1"/>
          <p:nvPr/>
        </p:nvSpPr>
        <p:spPr>
          <a:xfrm>
            <a:off x="3893185" y="3739515"/>
            <a:ext cx="5668010" cy="1014730"/>
          </a:xfrm>
          <a:prstGeom prst="rect">
            <a:avLst/>
          </a:prstGeom>
          <a:noFill/>
          <a:ln w="9525">
            <a:solidFill>
              <a:schemeClr val="accent1"/>
            </a:solidFill>
          </a:ln>
        </p:spPr>
        <p:txBody>
          <a:bodyPr wrap="square">
            <a:spAutoFit/>
          </a:bodyPr>
          <a:lstStyle/>
          <a:p>
            <a:pPr algn="l">
              <a:buClrTx/>
              <a:buSzTx/>
              <a:buFontTx/>
            </a:pPr>
            <a:r>
              <a:rPr lang="zh-CN" sz="2000" b="1">
                <a:solidFill>
                  <a:srgbClr val="000000"/>
                </a:solidFill>
                <a:ea typeface="宋体" panose="02010600030101010101" pitchFamily="2" charset="-122"/>
              </a:rPr>
              <a:t>分析语言运用的修辞手法及作用;分析词 语（动词、形容词、副词等）的锤炼，句式 （长短句的交错运用、整句与散句的运用 等）特点及效果。</a:t>
            </a:r>
            <a:endParaRPr lang="zh-CN" sz="2000" b="1">
              <a:solidFill>
                <a:srgbClr val="000000"/>
              </a:solidFill>
              <a:ea typeface="宋体" panose="02010600030101010101" pitchFamily="2" charset="-122"/>
            </a:endParaRPr>
          </a:p>
        </p:txBody>
      </p:sp>
      <p:sp>
        <p:nvSpPr>
          <p:cNvPr id="103" name="文本框 102"/>
          <p:cNvSpPr txBox="1"/>
          <p:nvPr/>
        </p:nvSpPr>
        <p:spPr>
          <a:xfrm>
            <a:off x="3893185" y="5046980"/>
            <a:ext cx="4612640" cy="1014730"/>
          </a:xfrm>
          <a:prstGeom prst="rect">
            <a:avLst/>
          </a:prstGeom>
          <a:noFill/>
          <a:ln w="9525">
            <a:solidFill>
              <a:schemeClr val="accent1"/>
            </a:solidFill>
          </a:ln>
        </p:spPr>
        <p:txBody>
          <a:bodyPr wrap="square">
            <a:spAutoFit/>
          </a:bodyPr>
          <a:lstStyle/>
          <a:p>
            <a:pPr algn="l">
              <a:buClrTx/>
              <a:buSzTx/>
              <a:buFontTx/>
            </a:pPr>
            <a:r>
              <a:rPr lang="zh-CN" sz="2000" b="1">
                <a:solidFill>
                  <a:srgbClr val="000000"/>
                </a:solidFill>
                <a:ea typeface="宋体" panose="02010600030101010101" pitchFamily="2" charset="-122"/>
              </a:rPr>
              <a:t>分析语言的幽默风趣、典雅庄重、含蓄蕴 藉、清新明快、自然质朴、绚丽华美等特点。</a:t>
            </a:r>
            <a:endParaRPr lang="zh-CN" sz="2000" b="1">
              <a:solidFill>
                <a:srgbClr val="000000"/>
              </a:solidFill>
              <a:ea typeface="宋体" panose="02010600030101010101" pitchFamily="2" charset="-122"/>
            </a:endParaRPr>
          </a:p>
        </p:txBody>
      </p:sp>
      <p:cxnSp>
        <p:nvCxnSpPr>
          <p:cNvPr id="11" name="直接连接符 10"/>
          <p:cNvCxnSpPr>
            <a:stCxn id="6" idx="3"/>
          </p:cNvCxnSpPr>
          <p:nvPr/>
        </p:nvCxnSpPr>
        <p:spPr>
          <a:xfrm>
            <a:off x="3074670" y="2961005"/>
            <a:ext cx="712470" cy="69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127375" y="4239895"/>
            <a:ext cx="712470" cy="69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131820" y="5518785"/>
            <a:ext cx="712470" cy="69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63575" y="1232535"/>
            <a:ext cx="10864215" cy="3046095"/>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（3）整体语言特点（风格）赏析题</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这种题型又分两小类∶一类是赏析全文的语言特点（风格），主要从两方面入手∶①语言自身内部要素，主要从用词、炼句、修辞手法和整体语言风格四个要素去思考、判断其特点。②小说内部语言要素。小说的语言从功能上看主要有四种类型∶a.叙事语言，是简洁明快还是内含张力;b.描写语言，是否生动形象、逼真或者诙谐幽默;c.对话语言，是否简洁、传神，富有个性化;d.议论抒情语言，重点是描写语言，这个方面很少考到，但也不妨综合考虑，同样能判断其特点。此外，语言风格的分析还要注意四个特色：</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1092200" y="648335"/>
          <a:ext cx="10233660" cy="5560695"/>
        </p:xfrm>
        <a:graphic>
          <a:graphicData uri="http://schemas.openxmlformats.org/drawingml/2006/table">
            <a:tbl>
              <a:tblPr firstRow="1" bandRow="1">
                <a:tableStyleId>{5C22544A-7EE6-4342-B048-85BDC9FD1C3A}</a:tableStyleId>
              </a:tblPr>
              <a:tblGrid>
                <a:gridCol w="2440940"/>
                <a:gridCol w="7792720"/>
              </a:tblGrid>
              <a:tr h="1971675">
                <a:tc>
                  <a:txBody>
                    <a:bodyPr vert="horz" wrap="square"/>
                    <a:lstStyle/>
                    <a:p>
                      <a:pPr marL="127000" indent="0">
                        <a:buNone/>
                      </a:pPr>
                      <a:r>
                        <a:rPr lang="en-US" sz="2800" b="1">
                          <a:solidFill>
                            <a:srgbClr val="000000"/>
                          </a:solidFill>
                          <a:latin typeface="楷体" panose="02010609060101010101" charset="-122"/>
                          <a:ea typeface="楷体" panose="02010609060101010101" charset="-122"/>
                        </a:rPr>
                        <a:t>时代特色</a:t>
                      </a:r>
                      <a:endParaRPr lang="en-US" altLang="en-US" sz="28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2800" b="1">
                          <a:solidFill>
                            <a:srgbClr val="000000"/>
                          </a:solidFill>
                          <a:latin typeface="楷体" panose="02010609060101010101" charset="-122"/>
                          <a:ea typeface="楷体" panose="02010609060101010101" charset="-122"/>
                          <a:cs typeface="楷体" panose="02010609060101010101" charset="-122"/>
                        </a:rPr>
                        <a:t>常表现为文章的一些词语只在某一些特定 的时代使用，有明显的时代气息。如“开斗争会！今天下午开斗争会！”等词语反映了“文化大革命”的时代风貌。</a:t>
                      </a:r>
                      <a:endParaRPr lang="en-US" altLang="en-US" sz="28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1177925">
                <a:tc>
                  <a:txBody>
                    <a:bodyPr vert="horz" wrap="square"/>
                    <a:lstStyle/>
                    <a:p>
                      <a:pPr marL="127000" indent="0">
                        <a:buNone/>
                      </a:pPr>
                      <a:r>
                        <a:rPr lang="en-US" sz="2800" b="1">
                          <a:solidFill>
                            <a:srgbClr val="000000"/>
                          </a:solidFill>
                          <a:latin typeface="楷体" panose="02010609060101010101" charset="-122"/>
                          <a:ea typeface="楷体" panose="02010609060101010101" charset="-122"/>
                        </a:rPr>
                        <a:t>地域特色</a:t>
                      </a:r>
                      <a:endParaRPr lang="en-US" altLang="en-US" sz="28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2800" b="1">
                          <a:solidFill>
                            <a:srgbClr val="000000"/>
                          </a:solidFill>
                          <a:latin typeface="楷体" panose="02010609060101010101" charset="-122"/>
                          <a:ea typeface="楷体" panose="02010609060101010101" charset="-122"/>
                          <a:cs typeface="楷体" panose="02010609060101010101" charset="-122"/>
                        </a:rPr>
                        <a:t>常表现为大量使用方言、俾语等。比如老 舍出生并长期生活在北京，他的《骆驼祥 子》中就带有浓郁的北京口语化的词汇。</a:t>
                      </a:r>
                      <a:endParaRPr lang="en-US" altLang="en-US" sz="28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793750">
                <a:tc>
                  <a:txBody>
                    <a:bodyPr vert="horz" wrap="square"/>
                    <a:lstStyle/>
                    <a:p>
                      <a:pPr marL="127000" indent="0">
                        <a:buNone/>
                      </a:pPr>
                      <a:r>
                        <a:rPr lang="en-US" sz="2800" b="1">
                          <a:solidFill>
                            <a:srgbClr val="000000"/>
                          </a:solidFill>
                          <a:latin typeface="楷体" panose="02010609060101010101" charset="-122"/>
                          <a:ea typeface="楷体" panose="02010609060101010101" charset="-122"/>
                        </a:rPr>
                        <a:t>语体特色</a:t>
                      </a:r>
                      <a:endParaRPr lang="en-US" altLang="en-US" sz="28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2800" b="1">
                          <a:solidFill>
                            <a:srgbClr val="000000"/>
                          </a:solidFill>
                          <a:latin typeface="楷体" panose="02010609060101010101" charset="-122"/>
                          <a:ea typeface="楷体" panose="02010609060101010101" charset="-122"/>
                        </a:rPr>
                        <a:t>分为口语和书面语。前者充满生活气息，：后者则典雅庄重。</a:t>
                      </a:r>
                      <a:endParaRPr lang="en-US" altLang="en-US" sz="28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1177925">
                <a:tc>
                  <a:txBody>
                    <a:bodyPr vert="horz" wrap="square"/>
                    <a:lstStyle/>
                    <a:p>
                      <a:pPr marL="127000" indent="0">
                        <a:buNone/>
                      </a:pPr>
                      <a:r>
                        <a:rPr lang="en-US" sz="2800" b="1">
                          <a:solidFill>
                            <a:srgbClr val="000000"/>
                          </a:solidFill>
                          <a:latin typeface="楷体" panose="02010609060101010101" charset="-122"/>
                          <a:ea typeface="楷体" panose="02010609060101010101" charset="-122"/>
                        </a:rPr>
                        <a:t>职业特色</a:t>
                      </a:r>
                      <a:endParaRPr lang="en-US" altLang="en-US" sz="28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buNone/>
                      </a:pPr>
                      <a:r>
                        <a:rPr lang="en-US" sz="2800" b="1">
                          <a:solidFill>
                            <a:srgbClr val="000000"/>
                          </a:solidFill>
                          <a:latin typeface="楷体" panose="02010609060101010101" charset="-122"/>
                          <a:ea typeface="楷体" panose="02010609060101010101" charset="-122"/>
                          <a:cs typeface="楷体" panose="02010609060101010101" charset="-122"/>
                        </a:rPr>
                        <a:t>我们生活在社会的各个阶层，从事着许多 不同的职业，久而久之，我们的言行各方面 就染上了不同的职业特点。</a:t>
                      </a:r>
                      <a:endParaRPr lang="en-US" altLang="en-US" sz="28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bl>
          </a:graphicData>
        </a:graphic>
      </p:graphicFrame>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542290" y="923290"/>
          <a:ext cx="11196955" cy="5842635"/>
        </p:xfrm>
        <a:graphic>
          <a:graphicData uri="http://schemas.openxmlformats.org/drawingml/2006/table">
            <a:tbl>
              <a:tblPr firstRow="1" bandRow="1">
                <a:tableStyleId>{5C22544A-7EE6-4342-B048-85BDC9FD1C3A}</a:tableStyleId>
              </a:tblPr>
              <a:tblGrid>
                <a:gridCol w="2670175"/>
                <a:gridCol w="1713865"/>
                <a:gridCol w="6812915"/>
              </a:tblGrid>
              <a:tr h="511175">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语言特点 （风格）</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gridSpan="2">
                  <a:txBody>
                    <a:bodyPr vert="horz" wrap="square"/>
                    <a:lstStyle/>
                    <a:p>
                      <a:pPr indent="0" algn="l">
                        <a:buNone/>
                      </a:pPr>
                      <a:r>
                        <a:rPr lang="en-US" sz="2000" b="1">
                          <a:solidFill>
                            <a:srgbClr val="000000"/>
                          </a:solidFill>
                          <a:latin typeface="楷体" panose="02010609060101010101" charset="-122"/>
                          <a:ea typeface="楷体" panose="02010609060101010101" charset="-122"/>
                        </a:rPr>
                        <a:t>形成因素、手法</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hMerge="1">
                  <a:txBody>
                    <a:bodyPr vert="horz" wrap="square"/>
                    <a:lstStyle/>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004570">
                <a:tc rowSpan="2">
                  <a:txBody>
                    <a:bodyPr vert="horz" wrap="square"/>
                    <a:lstStyle/>
                    <a:p>
                      <a:pPr indent="0" algn="l">
                        <a:buNone/>
                      </a:pPr>
                      <a:r>
                        <a:rPr lang="en-US" sz="2000" b="1">
                          <a:solidFill>
                            <a:srgbClr val="000000"/>
                          </a:solidFill>
                          <a:latin typeface="楷体" panose="02010609060101010101" charset="-122"/>
                          <a:ea typeface="楷体" panose="02010609060101010101" charset="-122"/>
                        </a:rPr>
                        <a:t>豪放与柔婉</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marL="127000" indent="0" algn="l">
                        <a:buNone/>
                      </a:pPr>
                      <a:r>
                        <a:rPr lang="en-US" sz="2000" b="1">
                          <a:solidFill>
                            <a:srgbClr val="000000"/>
                          </a:solidFill>
                          <a:latin typeface="楷体" panose="02010609060101010101" charset="-122"/>
                          <a:ea typeface="楷体" panose="02010609060101010101" charset="-122"/>
                        </a:rPr>
                        <a:t>豪放</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景象-境界开阔 动词</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富有力度 形容词和副词</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色彩鲜明 </a:t>
                      </a:r>
                      <a:endParaRPr lang="en-US" sz="2000" b="1">
                        <a:solidFill>
                          <a:srgbClr val="000000"/>
                        </a:solidFill>
                        <a:latin typeface="楷体" panose="02010609060101010101" charset="-122"/>
                        <a:ea typeface="楷体" panose="02010609060101010101" charset="-122"/>
                        <a:cs typeface="楷体" panose="02010609060101010101" charset="-122"/>
                      </a:endParaRPr>
                    </a:p>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抒情</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大多激越昂扬 修辞手法-多用排比、夸张、反 复、反问等</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757555">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marL="127000" indent="0" algn="l">
                        <a:buNone/>
                      </a:pPr>
                      <a:r>
                        <a:rPr lang="en-US" sz="2000" b="1">
                          <a:solidFill>
                            <a:srgbClr val="000000"/>
                          </a:solidFill>
                          <a:latin typeface="楷体" panose="02010609060101010101" charset="-122"/>
                          <a:ea typeface="楷体" panose="02010609060101010101" charset="-122"/>
                        </a:rPr>
                        <a:t>柔婉</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对象</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纤巧细致 情感</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细腻缠绵 画面</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色调柔和 </a:t>
                      </a:r>
                      <a:endParaRPr lang="en-US" sz="2000" b="1">
                        <a:solidFill>
                          <a:srgbClr val="000000"/>
                        </a:solidFill>
                        <a:latin typeface="楷体" panose="02010609060101010101" charset="-122"/>
                        <a:ea typeface="楷体" panose="02010609060101010101" charset="-122"/>
                        <a:cs typeface="楷体" panose="02010609060101010101" charset="-122"/>
                      </a:endParaRPr>
                    </a:p>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修辞手法</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少用排比、夸张、设问</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292735">
                <a:tc rowSpan="2">
                  <a:txBody>
                    <a:bodyPr vert="horz" wrap="square"/>
                    <a:lstStyle/>
                    <a:p>
                      <a:pPr indent="0" algn="l">
                        <a:buNone/>
                      </a:pPr>
                      <a:r>
                        <a:rPr lang="en-US" sz="2000" b="1">
                          <a:solidFill>
                            <a:srgbClr val="000000"/>
                          </a:solidFill>
                          <a:latin typeface="楷体" panose="02010609060101010101" charset="-122"/>
                          <a:ea typeface="楷体" panose="02010609060101010101" charset="-122"/>
                        </a:rPr>
                        <a:t>直露与含蓄</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marL="127000" indent="0" algn="l">
                        <a:buNone/>
                      </a:pPr>
                      <a:r>
                        <a:rPr lang="en-US" sz="2000" b="1">
                          <a:solidFill>
                            <a:srgbClr val="000000"/>
                          </a:solidFill>
                          <a:latin typeface="楷体" panose="02010609060101010101" charset="-122"/>
                          <a:ea typeface="楷体" panose="02010609060101010101" charset="-122"/>
                        </a:rPr>
                        <a:t>直露</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marL="254000" indent="0" algn="l">
                        <a:buNone/>
                      </a:pPr>
                      <a:r>
                        <a:rPr lang="en-US" sz="2000" b="1">
                          <a:solidFill>
                            <a:srgbClr val="000000"/>
                          </a:solidFill>
                          <a:latin typeface="楷体" panose="02010609060101010101" charset="-122"/>
                          <a:ea typeface="楷体" panose="02010609060101010101" charset="-122"/>
                          <a:cs typeface="楷体" panose="02010609060101010101" charset="-122"/>
                        </a:rPr>
                        <a:t>表达感受和观点</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比较直接</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511175">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marL="127000" indent="0" algn="l">
                        <a:buNone/>
                      </a:pPr>
                      <a:r>
                        <a:rPr lang="en-US" sz="2000" b="1">
                          <a:solidFill>
                            <a:srgbClr val="000000"/>
                          </a:solidFill>
                          <a:latin typeface="楷体" panose="02010609060101010101" charset="-122"/>
                          <a:ea typeface="楷体" panose="02010609060101010101" charset="-122"/>
                        </a:rPr>
                        <a:t>含蓄</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托物言志；借景抒情；多用 象征、设问、比喻等</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511175">
                <a:tc rowSpan="2">
                  <a:txBody>
                    <a:bodyPr vert="horz" wrap="square"/>
                    <a:lstStyle/>
                    <a:p>
                      <a:pPr indent="0" algn="l">
                        <a:buNone/>
                      </a:pPr>
                      <a:r>
                        <a:rPr lang="en-US" sz="2000" b="1">
                          <a:solidFill>
                            <a:srgbClr val="000000"/>
                          </a:solidFill>
                          <a:latin typeface="楷体" panose="02010609060101010101" charset="-122"/>
                          <a:ea typeface="楷体" panose="02010609060101010101" charset="-122"/>
                        </a:rPr>
                        <a:t>质朴与华丽</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质朴 平实</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通俗化、口语化，少用修辞，少描 绘性语言</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758190">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marL="127000" indent="0" algn="l">
                        <a:buNone/>
                      </a:pPr>
                      <a:r>
                        <a:rPr lang="en-US" sz="2000" b="1">
                          <a:solidFill>
                            <a:srgbClr val="000000"/>
                          </a:solidFill>
                          <a:latin typeface="楷体" panose="02010609060101010101" charset="-122"/>
                          <a:ea typeface="楷体" panose="02010609060101010101" charset="-122"/>
                          <a:cs typeface="楷体" panose="02010609060101010101" charset="-122"/>
                        </a:rPr>
                        <a:t>华丽 典雅</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多描绘性语言</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讲究节奏韵律 </a:t>
                      </a:r>
                      <a:endParaRPr lang="en-US" sz="2000" b="1">
                        <a:solidFill>
                          <a:srgbClr val="000000"/>
                        </a:solidFill>
                        <a:latin typeface="楷体" panose="02010609060101010101" charset="-122"/>
                        <a:ea typeface="楷体" panose="02010609060101010101" charset="-122"/>
                        <a:cs typeface="楷体" panose="02010609060101010101" charset="-122"/>
                      </a:endParaRPr>
                    </a:p>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修辞手法</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多用引用、排比、对 偶、用典等</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757555">
                <a:tc rowSpan="2">
                  <a:txBody>
                    <a:bodyPr vert="horz" wrap="square"/>
                    <a:lstStyle/>
                    <a:p>
                      <a:pPr indent="0" algn="l">
                        <a:buNone/>
                      </a:pPr>
                      <a:r>
                        <a:rPr lang="en-US" sz="2000" b="1">
                          <a:solidFill>
                            <a:srgbClr val="000000"/>
                          </a:solidFill>
                          <a:latin typeface="楷体" panose="02010609060101010101" charset="-122"/>
                          <a:ea typeface="楷体" panose="02010609060101010101" charset="-122"/>
                        </a:rPr>
                        <a:t>庄重与诙谐</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marL="127000" indent="0" algn="l">
                        <a:buNone/>
                      </a:pPr>
                      <a:r>
                        <a:rPr lang="en-US" sz="2000" b="1">
                          <a:solidFill>
                            <a:srgbClr val="000000"/>
                          </a:solidFill>
                          <a:latin typeface="楷体" panose="02010609060101010101" charset="-122"/>
                          <a:ea typeface="楷体" panose="02010609060101010101" charset="-122"/>
                        </a:rPr>
                        <a:t>庄重</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话题</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较为严肃 语言</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凝重 句式</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整齐、完整而绵长 </a:t>
                      </a:r>
                      <a:endParaRPr lang="en-US" sz="2000" b="1">
                        <a:solidFill>
                          <a:srgbClr val="000000"/>
                        </a:solidFill>
                        <a:latin typeface="楷体" panose="02010609060101010101" charset="-122"/>
                        <a:ea typeface="楷体" panose="02010609060101010101" charset="-122"/>
                        <a:cs typeface="楷体" panose="02010609060101010101" charset="-122"/>
                      </a:endParaRPr>
                    </a:p>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关联词运用</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完整准确</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511175">
                <a:tc vMerge="1">
                  <a:txBody>
                    <a:bodyPr vert="horz" wrap="square"/>
                    <a:lstStyle/>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vert="horz" wrap="square"/>
                    <a:lstStyle/>
                    <a:p>
                      <a:pPr marL="127000" indent="0" algn="l">
                        <a:buNone/>
                      </a:pPr>
                      <a:r>
                        <a:rPr lang="en-US" sz="2000" b="1">
                          <a:solidFill>
                            <a:srgbClr val="000000"/>
                          </a:solidFill>
                          <a:latin typeface="楷体" panose="02010609060101010101" charset="-122"/>
                          <a:ea typeface="楷体" panose="02010609060101010101" charset="-122"/>
                        </a:rPr>
                        <a:t>诙谐</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语气</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轻松幽默 修辞手法</a:t>
                      </a:r>
                      <a:r>
                        <a:rPr lang="en-US" sz="2000" b="1">
                          <a:solidFill>
                            <a:srgbClr val="000000"/>
                          </a:solidFill>
                          <a:latin typeface="楷体" panose="02010609060101010101" charset="-122"/>
                          <a:ea typeface="楷体" panose="02010609060101010101" charset="-122"/>
                          <a:cs typeface="楷体" panose="02010609060101010101" charset="-122"/>
                          <a:sym typeface="+mn-ea"/>
                        </a:rPr>
                        <a:t>-</a:t>
                      </a:r>
                      <a:r>
                        <a:rPr lang="en-US" sz="2000" b="1">
                          <a:solidFill>
                            <a:srgbClr val="000000"/>
                          </a:solidFill>
                          <a:latin typeface="楷体" panose="02010609060101010101" charset="-122"/>
                          <a:ea typeface="楷体" panose="02010609060101010101" charset="-122"/>
                          <a:cs typeface="楷体" panose="02010609060101010101" charset="-122"/>
                        </a:rPr>
                        <a:t>多用夸张、 反语、比喻（有趣味）等</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bl>
          </a:graphicData>
        </a:graphic>
      </p:graphicFrame>
      <p:sp>
        <p:nvSpPr>
          <p:cNvPr id="3" name="文本框 2"/>
          <p:cNvSpPr txBox="1"/>
          <p:nvPr/>
        </p:nvSpPr>
        <p:spPr>
          <a:xfrm>
            <a:off x="542925" y="161290"/>
            <a:ext cx="6125210" cy="583565"/>
          </a:xfrm>
          <a:prstGeom prst="rect">
            <a:avLst/>
          </a:prstGeom>
          <a:noFill/>
        </p:spPr>
        <p:txBody>
          <a:bodyPr wrap="square" rtlCol="0">
            <a:spAutoFit/>
          </a:bodyPr>
          <a:lstStyle/>
          <a:p>
            <a:r>
              <a:rPr lang="zh-CN" altLang="en-US" sz="3200" b="1">
                <a:solidFill>
                  <a:srgbClr val="FF0000"/>
                </a:solidFill>
              </a:rPr>
              <a:t>语言风格</a:t>
            </a:r>
            <a:r>
              <a:rPr lang="en-US" altLang="zh-CN" sz="3200" b="1">
                <a:solidFill>
                  <a:srgbClr val="FF0000"/>
                </a:solidFill>
              </a:rPr>
              <a:t>+</a:t>
            </a:r>
            <a:r>
              <a:rPr lang="zh-CN" altLang="en-US" sz="3200" b="1">
                <a:solidFill>
                  <a:srgbClr val="FF0000"/>
                </a:solidFill>
              </a:rPr>
              <a:t>形成因素</a:t>
            </a:r>
            <a:r>
              <a:rPr lang="en-US" altLang="zh-CN" sz="3200" b="1">
                <a:solidFill>
                  <a:srgbClr val="FF0000"/>
                </a:solidFill>
              </a:rPr>
              <a:t>+</a:t>
            </a:r>
            <a:r>
              <a:rPr lang="zh-CN" altLang="en-US" sz="3200" b="1">
                <a:solidFill>
                  <a:srgbClr val="FF0000"/>
                </a:solidFill>
              </a:rPr>
              <a:t>手法对照</a:t>
            </a:r>
            <a:endParaRPr lang="zh-CN" altLang="en-US" sz="3200" b="1">
              <a:solidFill>
                <a:srgbClr val="FF0000"/>
              </a:solidFill>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628005" y="2817495"/>
            <a:ext cx="543560" cy="181483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叙事艺术</a:t>
            </a:r>
            <a:endParaRPr lang="zh-CN" altLang="en-US" sz="2800" b="1">
              <a:solidFill>
                <a:srgbClr val="FF0000"/>
              </a:solidFill>
            </a:endParaRPr>
          </a:p>
        </p:txBody>
      </p:sp>
      <p:sp>
        <p:nvSpPr>
          <p:cNvPr id="2" name="右大括号 1"/>
          <p:cNvSpPr/>
          <p:nvPr/>
        </p:nvSpPr>
        <p:spPr>
          <a:xfrm>
            <a:off x="4737735" y="1288415"/>
            <a:ext cx="799465" cy="4873625"/>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文本框 38"/>
          <p:cNvSpPr txBox="1"/>
          <p:nvPr/>
        </p:nvSpPr>
        <p:spPr>
          <a:xfrm>
            <a:off x="3394710" y="3346450"/>
            <a:ext cx="1252220" cy="398780"/>
          </a:xfrm>
          <a:prstGeom prst="rect">
            <a:avLst/>
          </a:prstGeom>
          <a:solidFill>
            <a:srgbClr val="FFFF00"/>
          </a:solidFill>
        </p:spPr>
        <p:txBody>
          <a:bodyPr wrap="square" rtlCol="0">
            <a:spAutoFit/>
          </a:bodyPr>
          <a:lstStyle/>
          <a:p>
            <a:r>
              <a:rPr lang="zh-CN" altLang="en-US" sz="2000" b="1">
                <a:solidFill>
                  <a:srgbClr val="FF0000"/>
                </a:solidFill>
              </a:rPr>
              <a:t>叙事人称</a:t>
            </a:r>
            <a:endParaRPr lang="zh-CN" altLang="en-US" sz="2000" b="1">
              <a:solidFill>
                <a:srgbClr val="FF0000"/>
              </a:solidFill>
            </a:endParaRPr>
          </a:p>
        </p:txBody>
      </p:sp>
      <p:sp>
        <p:nvSpPr>
          <p:cNvPr id="4" name="文本框 3"/>
          <p:cNvSpPr txBox="1"/>
          <p:nvPr/>
        </p:nvSpPr>
        <p:spPr>
          <a:xfrm>
            <a:off x="3445510" y="4808855"/>
            <a:ext cx="1252220" cy="398780"/>
          </a:xfrm>
          <a:prstGeom prst="rect">
            <a:avLst/>
          </a:prstGeom>
          <a:solidFill>
            <a:srgbClr val="FFFF00"/>
          </a:solidFill>
        </p:spPr>
        <p:txBody>
          <a:bodyPr wrap="square" rtlCol="0">
            <a:spAutoFit/>
          </a:bodyPr>
          <a:lstStyle/>
          <a:p>
            <a:r>
              <a:rPr lang="zh-CN" altLang="en-US" sz="2000" b="1">
                <a:solidFill>
                  <a:srgbClr val="FF0000"/>
                </a:solidFill>
              </a:rPr>
              <a:t>叙事节奏</a:t>
            </a:r>
            <a:endParaRPr lang="zh-CN" altLang="en-US" sz="2000" b="1">
              <a:solidFill>
                <a:srgbClr val="FF0000"/>
              </a:solidFill>
            </a:endParaRPr>
          </a:p>
        </p:txBody>
      </p:sp>
      <p:sp>
        <p:nvSpPr>
          <p:cNvPr id="5" name="文本框 4"/>
          <p:cNvSpPr txBox="1"/>
          <p:nvPr/>
        </p:nvSpPr>
        <p:spPr>
          <a:xfrm>
            <a:off x="3467100" y="5918200"/>
            <a:ext cx="1252220" cy="398780"/>
          </a:xfrm>
          <a:prstGeom prst="rect">
            <a:avLst/>
          </a:prstGeom>
          <a:solidFill>
            <a:srgbClr val="FFFF00"/>
          </a:solidFill>
        </p:spPr>
        <p:txBody>
          <a:bodyPr wrap="square" rtlCol="0">
            <a:spAutoFit/>
          </a:bodyPr>
          <a:lstStyle/>
          <a:p>
            <a:r>
              <a:rPr lang="zh-CN" altLang="en-US" sz="2000" b="1">
                <a:solidFill>
                  <a:srgbClr val="FF0000"/>
                </a:solidFill>
              </a:rPr>
              <a:t>叙事腔调</a:t>
            </a:r>
            <a:endParaRPr lang="zh-CN" altLang="en-US" sz="2000" b="1">
              <a:solidFill>
                <a:srgbClr val="FF0000"/>
              </a:solidFill>
            </a:endParaRPr>
          </a:p>
        </p:txBody>
      </p:sp>
      <p:sp>
        <p:nvSpPr>
          <p:cNvPr id="6" name="文本框 5"/>
          <p:cNvSpPr txBox="1"/>
          <p:nvPr/>
        </p:nvSpPr>
        <p:spPr>
          <a:xfrm>
            <a:off x="3485515" y="1288415"/>
            <a:ext cx="1252220" cy="398780"/>
          </a:xfrm>
          <a:prstGeom prst="rect">
            <a:avLst/>
          </a:prstGeom>
          <a:solidFill>
            <a:srgbClr val="FFFF00"/>
          </a:solidFill>
        </p:spPr>
        <p:txBody>
          <a:bodyPr wrap="square" rtlCol="0">
            <a:spAutoFit/>
          </a:bodyPr>
          <a:lstStyle/>
          <a:p>
            <a:r>
              <a:rPr lang="zh-CN" altLang="en-US" sz="2000" b="1">
                <a:solidFill>
                  <a:srgbClr val="FF0000"/>
                </a:solidFill>
              </a:rPr>
              <a:t>叙事顺序</a:t>
            </a:r>
            <a:endParaRPr lang="zh-CN" altLang="en-US" sz="2000" b="1">
              <a:solidFill>
                <a:srgbClr val="FF0000"/>
              </a:solidFill>
            </a:endParaRPr>
          </a:p>
        </p:txBody>
      </p:sp>
      <p:sp>
        <p:nvSpPr>
          <p:cNvPr id="7" name="右大括号 6"/>
          <p:cNvSpPr/>
          <p:nvPr/>
        </p:nvSpPr>
        <p:spPr>
          <a:xfrm>
            <a:off x="4707255" y="3482340"/>
            <a:ext cx="680085" cy="1511935"/>
          </a:xfrm>
          <a:prstGeom prst="rightBrace">
            <a:avLst>
              <a:gd name="adj1" fmla="val 8333"/>
              <a:gd name="adj2" fmla="val 16250"/>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右大括号 7"/>
          <p:cNvSpPr/>
          <p:nvPr/>
        </p:nvSpPr>
        <p:spPr>
          <a:xfrm>
            <a:off x="2866390" y="401320"/>
            <a:ext cx="573405" cy="217297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16"/>
          <p:cNvSpPr txBox="1"/>
          <p:nvPr/>
        </p:nvSpPr>
        <p:spPr>
          <a:xfrm>
            <a:off x="2112010" y="2354580"/>
            <a:ext cx="754380" cy="398780"/>
          </a:xfrm>
          <a:prstGeom prst="rect">
            <a:avLst/>
          </a:prstGeom>
          <a:solidFill>
            <a:srgbClr val="FFFF00"/>
          </a:solidFill>
        </p:spPr>
        <p:txBody>
          <a:bodyPr wrap="square" rtlCol="0">
            <a:spAutoFit/>
          </a:bodyPr>
          <a:lstStyle/>
          <a:p>
            <a:r>
              <a:rPr lang="zh-CN" altLang="en-US" sz="2000" b="1">
                <a:solidFill>
                  <a:srgbClr val="FF0000"/>
                </a:solidFill>
              </a:rPr>
              <a:t>平叙</a:t>
            </a:r>
            <a:endParaRPr lang="zh-CN" altLang="en-US" sz="2000" b="1">
              <a:solidFill>
                <a:srgbClr val="FF0000"/>
              </a:solidFill>
            </a:endParaRPr>
          </a:p>
        </p:txBody>
      </p:sp>
      <p:sp>
        <p:nvSpPr>
          <p:cNvPr id="9" name="文本框 8"/>
          <p:cNvSpPr txBox="1"/>
          <p:nvPr/>
        </p:nvSpPr>
        <p:spPr>
          <a:xfrm>
            <a:off x="2112010" y="1866265"/>
            <a:ext cx="754380" cy="398780"/>
          </a:xfrm>
          <a:prstGeom prst="rect">
            <a:avLst/>
          </a:prstGeom>
          <a:solidFill>
            <a:srgbClr val="FFFF00"/>
          </a:solidFill>
        </p:spPr>
        <p:txBody>
          <a:bodyPr wrap="square" rtlCol="0">
            <a:spAutoFit/>
          </a:bodyPr>
          <a:lstStyle/>
          <a:p>
            <a:r>
              <a:rPr lang="zh-CN" altLang="en-US" sz="2000" b="1">
                <a:solidFill>
                  <a:srgbClr val="FF0000"/>
                </a:solidFill>
              </a:rPr>
              <a:t>补叙</a:t>
            </a:r>
            <a:endParaRPr lang="zh-CN" altLang="en-US" sz="2000" b="1">
              <a:solidFill>
                <a:srgbClr val="FF0000"/>
              </a:solidFill>
            </a:endParaRPr>
          </a:p>
        </p:txBody>
      </p:sp>
      <p:sp>
        <p:nvSpPr>
          <p:cNvPr id="10" name="文本框 9"/>
          <p:cNvSpPr txBox="1"/>
          <p:nvPr/>
        </p:nvSpPr>
        <p:spPr>
          <a:xfrm>
            <a:off x="2112010" y="1377950"/>
            <a:ext cx="754380" cy="398780"/>
          </a:xfrm>
          <a:prstGeom prst="rect">
            <a:avLst/>
          </a:prstGeom>
          <a:solidFill>
            <a:srgbClr val="FFFF00"/>
          </a:solidFill>
        </p:spPr>
        <p:txBody>
          <a:bodyPr wrap="square" rtlCol="0">
            <a:spAutoFit/>
          </a:bodyPr>
          <a:lstStyle/>
          <a:p>
            <a:r>
              <a:rPr lang="zh-CN" altLang="en-US" sz="2000" b="1">
                <a:solidFill>
                  <a:srgbClr val="FF0000"/>
                </a:solidFill>
              </a:rPr>
              <a:t>插叙</a:t>
            </a:r>
            <a:endParaRPr lang="zh-CN" altLang="en-US" sz="2000" b="1">
              <a:solidFill>
                <a:srgbClr val="FF0000"/>
              </a:solidFill>
            </a:endParaRPr>
          </a:p>
        </p:txBody>
      </p:sp>
      <p:sp>
        <p:nvSpPr>
          <p:cNvPr id="11" name="文本框 10"/>
          <p:cNvSpPr txBox="1"/>
          <p:nvPr/>
        </p:nvSpPr>
        <p:spPr>
          <a:xfrm>
            <a:off x="2112010" y="889635"/>
            <a:ext cx="754380" cy="398780"/>
          </a:xfrm>
          <a:prstGeom prst="rect">
            <a:avLst/>
          </a:prstGeom>
          <a:solidFill>
            <a:srgbClr val="FFFF00"/>
          </a:solidFill>
        </p:spPr>
        <p:txBody>
          <a:bodyPr wrap="square" rtlCol="0">
            <a:spAutoFit/>
          </a:bodyPr>
          <a:lstStyle/>
          <a:p>
            <a:r>
              <a:rPr lang="zh-CN" altLang="en-US" sz="2000" b="1">
                <a:solidFill>
                  <a:srgbClr val="FF0000"/>
                </a:solidFill>
              </a:rPr>
              <a:t>倒叙</a:t>
            </a:r>
            <a:endParaRPr lang="zh-CN" altLang="en-US" sz="2000" b="1">
              <a:solidFill>
                <a:srgbClr val="FF0000"/>
              </a:solidFill>
            </a:endParaRPr>
          </a:p>
        </p:txBody>
      </p:sp>
      <p:sp>
        <p:nvSpPr>
          <p:cNvPr id="12" name="文本框 11"/>
          <p:cNvSpPr txBox="1"/>
          <p:nvPr/>
        </p:nvSpPr>
        <p:spPr>
          <a:xfrm>
            <a:off x="2112010" y="401320"/>
            <a:ext cx="754380" cy="398780"/>
          </a:xfrm>
          <a:prstGeom prst="rect">
            <a:avLst/>
          </a:prstGeom>
          <a:solidFill>
            <a:srgbClr val="FFFF00"/>
          </a:solidFill>
        </p:spPr>
        <p:txBody>
          <a:bodyPr wrap="square" rtlCol="0">
            <a:spAutoFit/>
          </a:bodyPr>
          <a:lstStyle/>
          <a:p>
            <a:r>
              <a:rPr lang="zh-CN" altLang="en-US" sz="2000" b="1">
                <a:solidFill>
                  <a:srgbClr val="FF0000"/>
                </a:solidFill>
              </a:rPr>
              <a:t>顺叙</a:t>
            </a:r>
            <a:endParaRPr lang="zh-CN" altLang="en-US" sz="2000" b="1">
              <a:solidFill>
                <a:srgbClr val="FF0000"/>
              </a:solidFill>
            </a:endParaRPr>
          </a:p>
        </p:txBody>
      </p:sp>
      <p:sp>
        <p:nvSpPr>
          <p:cNvPr id="14" name="右大括号 13"/>
          <p:cNvSpPr/>
          <p:nvPr/>
        </p:nvSpPr>
        <p:spPr>
          <a:xfrm>
            <a:off x="2820670" y="2889250"/>
            <a:ext cx="573405" cy="1313815"/>
          </a:xfrm>
          <a:prstGeom prst="rightBrace">
            <a:avLst>
              <a:gd name="adj1" fmla="val 8333"/>
              <a:gd name="adj2" fmla="val 5118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文本框 14"/>
          <p:cNvSpPr txBox="1"/>
          <p:nvPr/>
        </p:nvSpPr>
        <p:spPr>
          <a:xfrm>
            <a:off x="1614170" y="2884805"/>
            <a:ext cx="1252220" cy="398780"/>
          </a:xfrm>
          <a:prstGeom prst="rect">
            <a:avLst/>
          </a:prstGeom>
          <a:solidFill>
            <a:srgbClr val="FFFF00"/>
          </a:solidFill>
        </p:spPr>
        <p:txBody>
          <a:bodyPr wrap="square" rtlCol="0">
            <a:spAutoFit/>
          </a:bodyPr>
          <a:lstStyle/>
          <a:p>
            <a:r>
              <a:rPr lang="zh-CN" altLang="en-US" sz="2000" b="1">
                <a:solidFill>
                  <a:srgbClr val="FF0000"/>
                </a:solidFill>
              </a:rPr>
              <a:t>第一人称</a:t>
            </a:r>
            <a:endParaRPr lang="zh-CN" altLang="en-US" sz="2000" b="1">
              <a:solidFill>
                <a:srgbClr val="FF0000"/>
              </a:solidFill>
            </a:endParaRPr>
          </a:p>
        </p:txBody>
      </p:sp>
      <p:sp>
        <p:nvSpPr>
          <p:cNvPr id="16" name="文本框 15"/>
          <p:cNvSpPr txBox="1"/>
          <p:nvPr/>
        </p:nvSpPr>
        <p:spPr>
          <a:xfrm>
            <a:off x="1614170" y="3415030"/>
            <a:ext cx="1252220" cy="398780"/>
          </a:xfrm>
          <a:prstGeom prst="rect">
            <a:avLst/>
          </a:prstGeom>
          <a:solidFill>
            <a:srgbClr val="FFFF00"/>
          </a:solidFill>
        </p:spPr>
        <p:txBody>
          <a:bodyPr wrap="square" rtlCol="0">
            <a:spAutoFit/>
          </a:bodyPr>
          <a:lstStyle/>
          <a:p>
            <a:r>
              <a:rPr lang="zh-CN" altLang="en-US" sz="2000" b="1">
                <a:solidFill>
                  <a:srgbClr val="FF0000"/>
                </a:solidFill>
              </a:rPr>
              <a:t>第二人称</a:t>
            </a:r>
            <a:endParaRPr lang="zh-CN" altLang="en-US" sz="2000" b="1">
              <a:solidFill>
                <a:srgbClr val="FF0000"/>
              </a:solidFill>
            </a:endParaRPr>
          </a:p>
        </p:txBody>
      </p:sp>
      <p:sp>
        <p:nvSpPr>
          <p:cNvPr id="18" name="文本框 17"/>
          <p:cNvSpPr txBox="1"/>
          <p:nvPr/>
        </p:nvSpPr>
        <p:spPr>
          <a:xfrm>
            <a:off x="1567815" y="3945255"/>
            <a:ext cx="1252220" cy="398780"/>
          </a:xfrm>
          <a:prstGeom prst="rect">
            <a:avLst/>
          </a:prstGeom>
          <a:solidFill>
            <a:srgbClr val="FFFF00"/>
          </a:solidFill>
        </p:spPr>
        <p:txBody>
          <a:bodyPr wrap="square" rtlCol="0">
            <a:spAutoFit/>
          </a:bodyPr>
          <a:lstStyle/>
          <a:p>
            <a:r>
              <a:rPr lang="zh-CN" altLang="en-US" sz="2000" b="1">
                <a:solidFill>
                  <a:srgbClr val="FF0000"/>
                </a:solidFill>
              </a:rPr>
              <a:t>第三人称</a:t>
            </a:r>
            <a:endParaRPr lang="zh-CN" altLang="en-US" sz="2000" b="1">
              <a:solidFill>
                <a:srgbClr val="FF0000"/>
              </a:solidFill>
            </a:endParaRPr>
          </a:p>
        </p:txBody>
      </p:sp>
      <p:sp>
        <p:nvSpPr>
          <p:cNvPr id="19" name="右大括号 18"/>
          <p:cNvSpPr/>
          <p:nvPr/>
        </p:nvSpPr>
        <p:spPr>
          <a:xfrm>
            <a:off x="2912110" y="4599940"/>
            <a:ext cx="573405" cy="921385"/>
          </a:xfrm>
          <a:prstGeom prst="rightBrace">
            <a:avLst>
              <a:gd name="adj1" fmla="val 8333"/>
              <a:gd name="adj2" fmla="val 5118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文本框 19"/>
          <p:cNvSpPr txBox="1"/>
          <p:nvPr/>
        </p:nvSpPr>
        <p:spPr>
          <a:xfrm>
            <a:off x="2157730" y="4624705"/>
            <a:ext cx="754380" cy="398780"/>
          </a:xfrm>
          <a:prstGeom prst="rect">
            <a:avLst/>
          </a:prstGeom>
          <a:solidFill>
            <a:srgbClr val="FFFF00"/>
          </a:solidFill>
        </p:spPr>
        <p:txBody>
          <a:bodyPr wrap="square" rtlCol="0">
            <a:spAutoFit/>
          </a:bodyPr>
          <a:lstStyle/>
          <a:p>
            <a:r>
              <a:rPr lang="zh-CN" altLang="en-US" sz="2000" b="1">
                <a:solidFill>
                  <a:srgbClr val="FF0000"/>
                </a:solidFill>
              </a:rPr>
              <a:t>快速</a:t>
            </a:r>
            <a:endParaRPr lang="zh-CN" altLang="en-US" sz="2000" b="1">
              <a:solidFill>
                <a:srgbClr val="FF0000"/>
              </a:solidFill>
            </a:endParaRPr>
          </a:p>
        </p:txBody>
      </p:sp>
      <p:sp>
        <p:nvSpPr>
          <p:cNvPr id="21" name="文本框 20"/>
          <p:cNvSpPr txBox="1"/>
          <p:nvPr/>
        </p:nvSpPr>
        <p:spPr>
          <a:xfrm>
            <a:off x="2157730" y="5207635"/>
            <a:ext cx="754380" cy="398780"/>
          </a:xfrm>
          <a:prstGeom prst="rect">
            <a:avLst/>
          </a:prstGeom>
          <a:solidFill>
            <a:srgbClr val="FFFF00"/>
          </a:solidFill>
        </p:spPr>
        <p:txBody>
          <a:bodyPr wrap="square" rtlCol="0">
            <a:spAutoFit/>
          </a:bodyPr>
          <a:lstStyle/>
          <a:p>
            <a:r>
              <a:rPr lang="zh-CN" altLang="en-US" sz="2000" b="1">
                <a:solidFill>
                  <a:srgbClr val="FF0000"/>
                </a:solidFill>
              </a:rPr>
              <a:t>慢速</a:t>
            </a:r>
            <a:endParaRPr lang="zh-CN" altLang="en-US" sz="2000" b="1">
              <a:solidFill>
                <a:srgbClr val="FF0000"/>
              </a:solidFill>
            </a:endParaRPr>
          </a:p>
        </p:txBody>
      </p:sp>
      <p:sp>
        <p:nvSpPr>
          <p:cNvPr id="22" name="右大括号 21"/>
          <p:cNvSpPr/>
          <p:nvPr/>
        </p:nvSpPr>
        <p:spPr>
          <a:xfrm>
            <a:off x="2820035" y="5790565"/>
            <a:ext cx="573405" cy="921385"/>
          </a:xfrm>
          <a:prstGeom prst="rightBrace">
            <a:avLst>
              <a:gd name="adj1" fmla="val 8333"/>
              <a:gd name="adj2" fmla="val 5118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文本框 22"/>
          <p:cNvSpPr txBox="1"/>
          <p:nvPr/>
        </p:nvSpPr>
        <p:spPr>
          <a:xfrm>
            <a:off x="328295" y="5834380"/>
            <a:ext cx="2468880" cy="398780"/>
          </a:xfrm>
          <a:prstGeom prst="rect">
            <a:avLst/>
          </a:prstGeom>
          <a:solidFill>
            <a:srgbClr val="FFFF00"/>
          </a:solidFill>
        </p:spPr>
        <p:txBody>
          <a:bodyPr wrap="square" rtlCol="0">
            <a:spAutoFit/>
          </a:bodyPr>
          <a:lstStyle/>
          <a:p>
            <a:r>
              <a:rPr lang="zh-CN" altLang="en-US" sz="2000" b="1">
                <a:solidFill>
                  <a:srgbClr val="FF0000"/>
                </a:solidFill>
              </a:rPr>
              <a:t>讲述（有议论抒情）</a:t>
            </a:r>
            <a:endParaRPr lang="zh-CN" altLang="en-US" sz="2000" b="1">
              <a:solidFill>
                <a:srgbClr val="FF0000"/>
              </a:solidFill>
            </a:endParaRPr>
          </a:p>
        </p:txBody>
      </p:sp>
      <p:sp>
        <p:nvSpPr>
          <p:cNvPr id="24" name="文本框 23"/>
          <p:cNvSpPr txBox="1"/>
          <p:nvPr/>
        </p:nvSpPr>
        <p:spPr>
          <a:xfrm>
            <a:off x="328295" y="6364605"/>
            <a:ext cx="2492375" cy="398780"/>
          </a:xfrm>
          <a:prstGeom prst="rect">
            <a:avLst/>
          </a:prstGeom>
          <a:solidFill>
            <a:srgbClr val="FFFF00"/>
          </a:solidFill>
        </p:spPr>
        <p:txBody>
          <a:bodyPr wrap="square" rtlCol="0">
            <a:spAutoFit/>
          </a:bodyPr>
          <a:lstStyle/>
          <a:p>
            <a:r>
              <a:rPr lang="zh-CN" altLang="en-US" sz="2000" b="1">
                <a:solidFill>
                  <a:srgbClr val="FF0000"/>
                </a:solidFill>
              </a:rPr>
              <a:t>显示（客观叙述）</a:t>
            </a:r>
            <a:endParaRPr lang="zh-CN" altLang="en-US" sz="2000" b="1">
              <a:solidFill>
                <a:srgbClr val="FF0000"/>
              </a:solidFill>
            </a:endParaRPr>
          </a:p>
        </p:txBody>
      </p:sp>
      <p:sp>
        <p:nvSpPr>
          <p:cNvPr id="25" name="左大括号 24"/>
          <p:cNvSpPr/>
          <p:nvPr/>
        </p:nvSpPr>
        <p:spPr>
          <a:xfrm>
            <a:off x="6262370" y="782320"/>
            <a:ext cx="694055" cy="5884545"/>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p:cNvSpPr txBox="1"/>
          <p:nvPr/>
        </p:nvSpPr>
        <p:spPr>
          <a:xfrm>
            <a:off x="6956425" y="782320"/>
            <a:ext cx="1252220" cy="398780"/>
          </a:xfrm>
          <a:prstGeom prst="rect">
            <a:avLst/>
          </a:prstGeom>
          <a:solidFill>
            <a:srgbClr val="FFFF00"/>
          </a:solidFill>
        </p:spPr>
        <p:txBody>
          <a:bodyPr wrap="square" rtlCol="0">
            <a:spAutoFit/>
          </a:bodyPr>
          <a:lstStyle/>
          <a:p>
            <a:r>
              <a:rPr lang="zh-CN" altLang="en-US" sz="2000" b="1">
                <a:solidFill>
                  <a:srgbClr val="FF0000"/>
                </a:solidFill>
              </a:rPr>
              <a:t>叙事视角</a:t>
            </a:r>
            <a:endParaRPr lang="zh-CN" altLang="en-US" sz="2000" b="1">
              <a:solidFill>
                <a:srgbClr val="FF0000"/>
              </a:solidFill>
            </a:endParaRPr>
          </a:p>
        </p:txBody>
      </p:sp>
      <p:sp>
        <p:nvSpPr>
          <p:cNvPr id="27" name="文本框 26"/>
          <p:cNvSpPr txBox="1"/>
          <p:nvPr/>
        </p:nvSpPr>
        <p:spPr>
          <a:xfrm>
            <a:off x="6957060" y="3745230"/>
            <a:ext cx="1252220" cy="398780"/>
          </a:xfrm>
          <a:prstGeom prst="rect">
            <a:avLst/>
          </a:prstGeom>
          <a:solidFill>
            <a:srgbClr val="FFFF00"/>
          </a:solidFill>
        </p:spPr>
        <p:txBody>
          <a:bodyPr wrap="square" rtlCol="0">
            <a:spAutoFit/>
          </a:bodyPr>
          <a:lstStyle/>
          <a:p>
            <a:r>
              <a:rPr lang="zh-CN" altLang="en-US" sz="2000" b="1">
                <a:solidFill>
                  <a:srgbClr val="FF0000"/>
                </a:solidFill>
              </a:rPr>
              <a:t>叙事方式</a:t>
            </a:r>
            <a:endParaRPr lang="zh-CN" altLang="en-US" sz="2000" b="1">
              <a:solidFill>
                <a:srgbClr val="FF0000"/>
              </a:solidFill>
            </a:endParaRPr>
          </a:p>
        </p:txBody>
      </p:sp>
      <p:sp>
        <p:nvSpPr>
          <p:cNvPr id="28" name="文本框 27"/>
          <p:cNvSpPr txBox="1"/>
          <p:nvPr/>
        </p:nvSpPr>
        <p:spPr>
          <a:xfrm>
            <a:off x="6956425" y="6233160"/>
            <a:ext cx="1252220" cy="398780"/>
          </a:xfrm>
          <a:prstGeom prst="rect">
            <a:avLst/>
          </a:prstGeom>
          <a:solidFill>
            <a:srgbClr val="FFFF00"/>
          </a:solidFill>
        </p:spPr>
        <p:txBody>
          <a:bodyPr wrap="square" rtlCol="0">
            <a:spAutoFit/>
          </a:bodyPr>
          <a:lstStyle/>
          <a:p>
            <a:r>
              <a:rPr lang="zh-CN" altLang="en-US" sz="2000" b="1">
                <a:solidFill>
                  <a:srgbClr val="FF0000"/>
                </a:solidFill>
              </a:rPr>
              <a:t>叙事技巧</a:t>
            </a:r>
            <a:endParaRPr lang="zh-CN" altLang="en-US" sz="2000" b="1">
              <a:solidFill>
                <a:srgbClr val="FF0000"/>
              </a:solidFill>
            </a:endParaRPr>
          </a:p>
        </p:txBody>
      </p:sp>
      <p:cxnSp>
        <p:nvCxnSpPr>
          <p:cNvPr id="29" name="直接连接符 28"/>
          <p:cNvCxnSpPr>
            <a:endCxn id="27" idx="1"/>
          </p:cNvCxnSpPr>
          <p:nvPr/>
        </p:nvCxnSpPr>
        <p:spPr>
          <a:xfrm>
            <a:off x="6412230" y="3707130"/>
            <a:ext cx="544830" cy="237490"/>
          </a:xfrm>
          <a:prstGeom prst="lin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0" name="左大括号 29"/>
          <p:cNvSpPr/>
          <p:nvPr/>
        </p:nvSpPr>
        <p:spPr>
          <a:xfrm>
            <a:off x="8313420" y="252095"/>
            <a:ext cx="452755" cy="2322830"/>
          </a:xfrm>
          <a:prstGeom prst="leftBrace">
            <a:avLst>
              <a:gd name="adj1" fmla="val 8333"/>
              <a:gd name="adj2" fmla="val 3247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左大括号 30"/>
          <p:cNvSpPr/>
          <p:nvPr/>
        </p:nvSpPr>
        <p:spPr>
          <a:xfrm>
            <a:off x="8209280" y="3129915"/>
            <a:ext cx="452755" cy="2390775"/>
          </a:xfrm>
          <a:prstGeom prst="leftBrace">
            <a:avLst>
              <a:gd name="adj1" fmla="val 8333"/>
              <a:gd name="adj2" fmla="val 3864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文本框 31"/>
          <p:cNvSpPr txBox="1"/>
          <p:nvPr/>
        </p:nvSpPr>
        <p:spPr>
          <a:xfrm>
            <a:off x="8766175" y="2175510"/>
            <a:ext cx="1252220" cy="398780"/>
          </a:xfrm>
          <a:prstGeom prst="rect">
            <a:avLst/>
          </a:prstGeom>
          <a:solidFill>
            <a:srgbClr val="FFFF00"/>
          </a:solidFill>
        </p:spPr>
        <p:txBody>
          <a:bodyPr wrap="square" rtlCol="0">
            <a:spAutoFit/>
          </a:bodyPr>
          <a:lstStyle/>
          <a:p>
            <a:r>
              <a:rPr lang="zh-CN" altLang="en-US" sz="2000" b="1">
                <a:solidFill>
                  <a:srgbClr val="FF0000"/>
                </a:solidFill>
              </a:rPr>
              <a:t>转换视角</a:t>
            </a:r>
            <a:endParaRPr lang="zh-CN" altLang="en-US" sz="2000" b="1">
              <a:solidFill>
                <a:srgbClr val="FF0000"/>
              </a:solidFill>
            </a:endParaRPr>
          </a:p>
        </p:txBody>
      </p:sp>
      <p:sp>
        <p:nvSpPr>
          <p:cNvPr id="33" name="文本框 32"/>
          <p:cNvSpPr txBox="1"/>
          <p:nvPr/>
        </p:nvSpPr>
        <p:spPr>
          <a:xfrm>
            <a:off x="8662035" y="1214120"/>
            <a:ext cx="1252220" cy="398780"/>
          </a:xfrm>
          <a:prstGeom prst="rect">
            <a:avLst/>
          </a:prstGeom>
          <a:solidFill>
            <a:srgbClr val="FFFF00"/>
          </a:solidFill>
        </p:spPr>
        <p:txBody>
          <a:bodyPr wrap="square" rtlCol="0">
            <a:spAutoFit/>
          </a:bodyPr>
          <a:lstStyle/>
          <a:p>
            <a:r>
              <a:rPr lang="zh-CN" altLang="en-US" sz="2000" b="1">
                <a:solidFill>
                  <a:srgbClr val="FF0000"/>
                </a:solidFill>
              </a:rPr>
              <a:t>有限视角</a:t>
            </a:r>
            <a:endParaRPr lang="zh-CN" altLang="en-US" sz="2000" b="1">
              <a:solidFill>
                <a:srgbClr val="FF0000"/>
              </a:solidFill>
            </a:endParaRPr>
          </a:p>
        </p:txBody>
      </p:sp>
      <p:sp>
        <p:nvSpPr>
          <p:cNvPr id="34" name="文本框 33"/>
          <p:cNvSpPr txBox="1"/>
          <p:nvPr/>
        </p:nvSpPr>
        <p:spPr>
          <a:xfrm>
            <a:off x="8662035" y="252095"/>
            <a:ext cx="1252220" cy="398780"/>
          </a:xfrm>
          <a:prstGeom prst="rect">
            <a:avLst/>
          </a:prstGeom>
          <a:solidFill>
            <a:srgbClr val="FFFF00"/>
          </a:solidFill>
        </p:spPr>
        <p:txBody>
          <a:bodyPr wrap="square" rtlCol="0">
            <a:spAutoFit/>
          </a:bodyPr>
          <a:lstStyle/>
          <a:p>
            <a:r>
              <a:rPr lang="zh-CN" altLang="en-US" sz="2000" b="1">
                <a:solidFill>
                  <a:srgbClr val="FF0000"/>
                </a:solidFill>
              </a:rPr>
              <a:t>全知视角</a:t>
            </a:r>
            <a:endParaRPr lang="zh-CN" altLang="en-US" sz="2000" b="1">
              <a:solidFill>
                <a:srgbClr val="FF0000"/>
              </a:solidFill>
            </a:endParaRPr>
          </a:p>
        </p:txBody>
      </p:sp>
      <p:sp>
        <p:nvSpPr>
          <p:cNvPr id="35" name="文本框 34"/>
          <p:cNvSpPr txBox="1"/>
          <p:nvPr/>
        </p:nvSpPr>
        <p:spPr>
          <a:xfrm>
            <a:off x="8662035" y="3136900"/>
            <a:ext cx="3409950" cy="398780"/>
          </a:xfrm>
          <a:prstGeom prst="rect">
            <a:avLst/>
          </a:prstGeom>
          <a:solidFill>
            <a:srgbClr val="FFFF00"/>
          </a:solidFill>
        </p:spPr>
        <p:txBody>
          <a:bodyPr wrap="square" rtlCol="0">
            <a:spAutoFit/>
          </a:bodyPr>
          <a:lstStyle/>
          <a:p>
            <a:r>
              <a:rPr lang="zh-CN" altLang="en-US" sz="2000" b="1">
                <a:solidFill>
                  <a:srgbClr val="FF0000"/>
                </a:solidFill>
              </a:rPr>
              <a:t>双线索式、对话式、对比式</a:t>
            </a:r>
            <a:endParaRPr lang="zh-CN" altLang="en-US" sz="2000" b="1">
              <a:solidFill>
                <a:srgbClr val="FF0000"/>
              </a:solidFill>
            </a:endParaRPr>
          </a:p>
        </p:txBody>
      </p:sp>
      <p:sp>
        <p:nvSpPr>
          <p:cNvPr id="36" name="文本框 35"/>
          <p:cNvSpPr txBox="1"/>
          <p:nvPr/>
        </p:nvSpPr>
        <p:spPr>
          <a:xfrm>
            <a:off x="8662035" y="3813810"/>
            <a:ext cx="2248535" cy="706755"/>
          </a:xfrm>
          <a:prstGeom prst="rect">
            <a:avLst/>
          </a:prstGeom>
          <a:solidFill>
            <a:srgbClr val="FFFF00"/>
          </a:solidFill>
        </p:spPr>
        <p:txBody>
          <a:bodyPr wrap="square" rtlCol="0">
            <a:spAutoFit/>
          </a:bodyPr>
          <a:lstStyle/>
          <a:p>
            <a:r>
              <a:rPr lang="zh-CN" altLang="en-US" sz="2000" b="1">
                <a:solidFill>
                  <a:srgbClr val="FF0000"/>
                </a:solidFill>
              </a:rPr>
              <a:t>独白式、重复式、片段式、抑扬式</a:t>
            </a:r>
            <a:endParaRPr lang="zh-CN" altLang="en-US" sz="2000" b="1">
              <a:solidFill>
                <a:srgbClr val="FF0000"/>
              </a:solidFill>
            </a:endParaRPr>
          </a:p>
        </p:txBody>
      </p:sp>
      <p:sp>
        <p:nvSpPr>
          <p:cNvPr id="37" name="文本框 36"/>
          <p:cNvSpPr txBox="1"/>
          <p:nvPr/>
        </p:nvSpPr>
        <p:spPr>
          <a:xfrm>
            <a:off x="8646795" y="4632325"/>
            <a:ext cx="3394710" cy="1322070"/>
          </a:xfrm>
          <a:prstGeom prst="rect">
            <a:avLst/>
          </a:prstGeom>
          <a:solidFill>
            <a:srgbClr val="FFFF00"/>
          </a:solidFill>
        </p:spPr>
        <p:txBody>
          <a:bodyPr wrap="square" rtlCol="0">
            <a:spAutoFit/>
          </a:bodyPr>
          <a:lstStyle/>
          <a:p>
            <a:r>
              <a:rPr lang="zh-CN" altLang="en-US" sz="2000" b="1">
                <a:solidFill>
                  <a:srgbClr val="FF0000"/>
                </a:solidFill>
              </a:rPr>
              <a:t>交叉式：历史与现实、历史与文学、真实与虚构、真实与荒诞、现实主义与浪漫主主义、魔幻与现实</a:t>
            </a:r>
            <a:endParaRPr lang="zh-CN" altLang="en-US" sz="2000" b="1">
              <a:solidFill>
                <a:srgbClr val="FF0000"/>
              </a:solidFill>
            </a:endParaRPr>
          </a:p>
        </p:txBody>
      </p:sp>
      <p:sp>
        <p:nvSpPr>
          <p:cNvPr id="38" name="文本框 37"/>
          <p:cNvSpPr txBox="1"/>
          <p:nvPr/>
        </p:nvSpPr>
        <p:spPr>
          <a:xfrm>
            <a:off x="8313420" y="6233160"/>
            <a:ext cx="3877945" cy="398780"/>
          </a:xfrm>
          <a:prstGeom prst="rect">
            <a:avLst/>
          </a:prstGeom>
          <a:solidFill>
            <a:srgbClr val="FFFF00"/>
          </a:solidFill>
        </p:spPr>
        <p:txBody>
          <a:bodyPr wrap="square" rtlCol="0">
            <a:spAutoFit/>
          </a:bodyPr>
          <a:lstStyle/>
          <a:p>
            <a:r>
              <a:rPr lang="zh-CN" altLang="en-US" sz="2000" b="1">
                <a:solidFill>
                  <a:srgbClr val="FF0000"/>
                </a:solidFill>
              </a:rPr>
              <a:t>悬念、突转、照应、铺垫、伏笔</a:t>
            </a:r>
            <a:endParaRPr lang="zh-CN" altLang="en-US" sz="2000" b="1">
              <a:solidFill>
                <a:srgbClr val="FF0000"/>
              </a:solidFill>
            </a:endParaRPr>
          </a:p>
        </p:txBody>
      </p:sp>
      <p:sp>
        <p:nvSpPr>
          <p:cNvPr id="40" name="文本框 39"/>
          <p:cNvSpPr txBox="1"/>
          <p:nvPr/>
        </p:nvSpPr>
        <p:spPr>
          <a:xfrm>
            <a:off x="328295" y="401320"/>
            <a:ext cx="603885" cy="3046095"/>
          </a:xfrm>
          <a:prstGeom prst="rect">
            <a:avLst/>
          </a:prstGeom>
          <a:noFill/>
        </p:spPr>
        <p:txBody>
          <a:bodyPr wrap="square" rtlCol="0">
            <a:spAutoFit/>
          </a:bodyPr>
          <a:lstStyle/>
          <a:p>
            <a:r>
              <a:rPr lang="zh-CN" altLang="en-US" sz="4800" b="1">
                <a:solidFill>
                  <a:srgbClr val="FF0000"/>
                </a:solidFill>
              </a:rPr>
              <a:t>知识框架</a:t>
            </a:r>
            <a:endParaRPr lang="zh-CN" altLang="en-US" sz="4800" b="1">
              <a:solidFill>
                <a:srgbClr val="FF0000"/>
              </a:solidFill>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p:cNvSpPr txBox="1"/>
          <p:nvPr/>
        </p:nvSpPr>
        <p:spPr>
          <a:xfrm>
            <a:off x="678815" y="267335"/>
            <a:ext cx="10833735" cy="706755"/>
          </a:xfrm>
          <a:prstGeom prst="rect">
            <a:avLst/>
          </a:prstGeom>
          <a:noFill/>
        </p:spPr>
        <p:txBody>
          <a:bodyPr wrap="square" rtlCol="0">
            <a:spAutoFit/>
          </a:bodyPr>
          <a:lstStyle/>
          <a:p>
            <a:r>
              <a:rPr lang="zh-CN" altLang="en-US" sz="4000" b="1">
                <a:solidFill>
                  <a:srgbClr val="FF0000"/>
                </a:solidFill>
              </a:rPr>
              <a:t>高考热点四：乡土小说</a:t>
            </a:r>
            <a:r>
              <a:rPr lang="en-US" altLang="zh-CN" sz="4000" b="1">
                <a:solidFill>
                  <a:srgbClr val="FF0000"/>
                </a:solidFill>
              </a:rPr>
              <a:t>+</a:t>
            </a:r>
            <a:r>
              <a:rPr lang="zh-CN" altLang="en-US" sz="4000" b="1">
                <a:solidFill>
                  <a:srgbClr val="FF0000"/>
                </a:solidFill>
              </a:rPr>
              <a:t>文本意蕴</a:t>
            </a:r>
            <a:endParaRPr lang="zh-CN" altLang="en-US" sz="4000" b="1">
              <a:solidFill>
                <a:srgbClr val="FF0000"/>
              </a:solidFill>
            </a:endParaRPr>
          </a:p>
        </p:txBody>
      </p:sp>
      <p:sp>
        <p:nvSpPr>
          <p:cNvPr id="3" name="文本框 2"/>
          <p:cNvSpPr txBox="1"/>
          <p:nvPr/>
        </p:nvSpPr>
        <p:spPr>
          <a:xfrm>
            <a:off x="5779135" y="2576195"/>
            <a:ext cx="542925" cy="181483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乡土小说</a:t>
            </a:r>
            <a:r>
              <a:rPr lang="en-US" altLang="zh-CN" sz="2800" b="1">
                <a:solidFill>
                  <a:srgbClr val="FF0000"/>
                </a:solidFill>
              </a:rPr>
              <a:t> </a:t>
            </a:r>
            <a:endParaRPr lang="en-US" altLang="zh-CN" sz="2800" b="1">
              <a:solidFill>
                <a:srgbClr val="FF0000"/>
              </a:solidFill>
            </a:endParaRPr>
          </a:p>
        </p:txBody>
      </p:sp>
      <p:sp>
        <p:nvSpPr>
          <p:cNvPr id="2" name="左大括号 1"/>
          <p:cNvSpPr/>
          <p:nvPr/>
        </p:nvSpPr>
        <p:spPr>
          <a:xfrm>
            <a:off x="6322060" y="2167890"/>
            <a:ext cx="256540" cy="307848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文本框 14"/>
          <p:cNvSpPr txBox="1"/>
          <p:nvPr/>
        </p:nvSpPr>
        <p:spPr>
          <a:xfrm>
            <a:off x="6578600" y="2283460"/>
            <a:ext cx="754380" cy="398780"/>
          </a:xfrm>
          <a:prstGeom prst="rect">
            <a:avLst/>
          </a:prstGeom>
          <a:solidFill>
            <a:srgbClr val="FFFF00"/>
          </a:solidFill>
        </p:spPr>
        <p:txBody>
          <a:bodyPr wrap="square" rtlCol="0">
            <a:spAutoFit/>
          </a:bodyPr>
          <a:lstStyle/>
          <a:p>
            <a:r>
              <a:rPr lang="zh-CN" altLang="en-US" sz="2000" b="1">
                <a:solidFill>
                  <a:srgbClr val="FF0000"/>
                </a:solidFill>
              </a:rPr>
              <a:t>特点</a:t>
            </a:r>
            <a:endParaRPr lang="zh-CN" altLang="en-US" sz="2000" b="1">
              <a:solidFill>
                <a:srgbClr val="FF0000"/>
              </a:solidFill>
            </a:endParaRPr>
          </a:p>
        </p:txBody>
      </p:sp>
      <p:sp>
        <p:nvSpPr>
          <p:cNvPr id="4" name="文本框 3"/>
          <p:cNvSpPr txBox="1"/>
          <p:nvPr/>
        </p:nvSpPr>
        <p:spPr>
          <a:xfrm>
            <a:off x="6578600" y="4683125"/>
            <a:ext cx="754380" cy="398780"/>
          </a:xfrm>
          <a:prstGeom prst="rect">
            <a:avLst/>
          </a:prstGeom>
          <a:solidFill>
            <a:srgbClr val="FFFF00"/>
          </a:solidFill>
        </p:spPr>
        <p:txBody>
          <a:bodyPr wrap="square" rtlCol="0">
            <a:spAutoFit/>
          </a:bodyPr>
          <a:lstStyle/>
          <a:p>
            <a:r>
              <a:rPr lang="zh-CN" altLang="en-US" sz="2000" b="1">
                <a:solidFill>
                  <a:srgbClr val="FF0000"/>
                </a:solidFill>
              </a:rPr>
              <a:t>主旨</a:t>
            </a:r>
            <a:endParaRPr lang="zh-CN" altLang="en-US" sz="2000" b="1">
              <a:solidFill>
                <a:srgbClr val="FF0000"/>
              </a:solidFill>
            </a:endParaRPr>
          </a:p>
        </p:txBody>
      </p:sp>
      <p:sp>
        <p:nvSpPr>
          <p:cNvPr id="5" name="左大括号 4"/>
          <p:cNvSpPr/>
          <p:nvPr/>
        </p:nvSpPr>
        <p:spPr>
          <a:xfrm>
            <a:off x="7483475" y="1419225"/>
            <a:ext cx="362585" cy="2127885"/>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左大括号 5"/>
          <p:cNvSpPr/>
          <p:nvPr/>
        </p:nvSpPr>
        <p:spPr>
          <a:xfrm>
            <a:off x="7506335" y="3992245"/>
            <a:ext cx="316865" cy="1943100"/>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文本框 35"/>
          <p:cNvSpPr txBox="1"/>
          <p:nvPr/>
        </p:nvSpPr>
        <p:spPr>
          <a:xfrm>
            <a:off x="7846060" y="1419225"/>
            <a:ext cx="3046730" cy="398780"/>
          </a:xfrm>
          <a:prstGeom prst="rect">
            <a:avLst/>
          </a:prstGeom>
          <a:solidFill>
            <a:srgbClr val="FFFF00"/>
          </a:solidFill>
        </p:spPr>
        <p:txBody>
          <a:bodyPr wrap="square" rtlCol="0">
            <a:spAutoFit/>
          </a:bodyPr>
          <a:lstStyle/>
          <a:p>
            <a:r>
              <a:rPr lang="zh-CN" altLang="en-US" sz="2000" b="1">
                <a:solidFill>
                  <a:srgbClr val="FF0000"/>
                </a:solidFill>
              </a:rPr>
              <a:t>以故乡风土人情为题材</a:t>
            </a:r>
            <a:endParaRPr lang="zh-CN" altLang="en-US" sz="2000" b="1">
              <a:solidFill>
                <a:srgbClr val="FF0000"/>
              </a:solidFill>
            </a:endParaRPr>
          </a:p>
        </p:txBody>
      </p:sp>
      <p:sp>
        <p:nvSpPr>
          <p:cNvPr id="7" name="文本框 6"/>
          <p:cNvSpPr txBox="1"/>
          <p:nvPr/>
        </p:nvSpPr>
        <p:spPr>
          <a:xfrm>
            <a:off x="7823200" y="2284095"/>
            <a:ext cx="2835910" cy="398780"/>
          </a:xfrm>
          <a:prstGeom prst="rect">
            <a:avLst/>
          </a:prstGeom>
          <a:solidFill>
            <a:srgbClr val="FFFF00"/>
          </a:solidFill>
        </p:spPr>
        <p:txBody>
          <a:bodyPr wrap="square" rtlCol="0">
            <a:spAutoFit/>
          </a:bodyPr>
          <a:lstStyle/>
          <a:p>
            <a:r>
              <a:rPr lang="zh-CN" altLang="en-US" sz="2000" b="1">
                <a:solidFill>
                  <a:srgbClr val="FF0000"/>
                </a:solidFill>
              </a:rPr>
              <a:t>描绘诗意的田园风光</a:t>
            </a:r>
            <a:endParaRPr lang="zh-CN" altLang="en-US" sz="2000" b="1">
              <a:solidFill>
                <a:srgbClr val="FF0000"/>
              </a:solidFill>
            </a:endParaRPr>
          </a:p>
        </p:txBody>
      </p:sp>
      <p:sp>
        <p:nvSpPr>
          <p:cNvPr id="8" name="文本框 7"/>
          <p:cNvSpPr txBox="1"/>
          <p:nvPr/>
        </p:nvSpPr>
        <p:spPr>
          <a:xfrm>
            <a:off x="7823200" y="3148965"/>
            <a:ext cx="3167380" cy="398780"/>
          </a:xfrm>
          <a:prstGeom prst="rect">
            <a:avLst/>
          </a:prstGeom>
          <a:solidFill>
            <a:srgbClr val="FFFF00"/>
          </a:solidFill>
        </p:spPr>
        <p:txBody>
          <a:bodyPr wrap="square" rtlCol="0">
            <a:spAutoFit/>
          </a:bodyPr>
          <a:lstStyle/>
          <a:p>
            <a:r>
              <a:rPr lang="zh-CN" altLang="en-US" sz="2000" b="1">
                <a:solidFill>
                  <a:srgbClr val="FF0000"/>
                </a:solidFill>
              </a:rPr>
              <a:t>叙事具有浓厚的乡土气息</a:t>
            </a:r>
            <a:endParaRPr lang="zh-CN" altLang="en-US" sz="2000" b="1">
              <a:solidFill>
                <a:srgbClr val="FF0000"/>
              </a:solidFill>
            </a:endParaRPr>
          </a:p>
        </p:txBody>
      </p:sp>
      <p:sp>
        <p:nvSpPr>
          <p:cNvPr id="9" name="文本框 8"/>
          <p:cNvSpPr txBox="1"/>
          <p:nvPr/>
        </p:nvSpPr>
        <p:spPr>
          <a:xfrm>
            <a:off x="7846060" y="3992880"/>
            <a:ext cx="3273425" cy="398780"/>
          </a:xfrm>
          <a:prstGeom prst="rect">
            <a:avLst/>
          </a:prstGeom>
          <a:solidFill>
            <a:srgbClr val="FFFF00"/>
          </a:solidFill>
        </p:spPr>
        <p:txBody>
          <a:bodyPr wrap="square" rtlCol="0">
            <a:spAutoFit/>
          </a:bodyPr>
          <a:lstStyle/>
          <a:p>
            <a:r>
              <a:rPr lang="zh-CN" altLang="en-US" sz="2000" b="1">
                <a:solidFill>
                  <a:srgbClr val="FF0000"/>
                </a:solidFill>
              </a:rPr>
              <a:t>以批判眼光审视故乡风习</a:t>
            </a:r>
            <a:endParaRPr lang="zh-CN" altLang="en-US" sz="2000" b="1">
              <a:solidFill>
                <a:srgbClr val="FF0000"/>
              </a:solidFill>
            </a:endParaRPr>
          </a:p>
        </p:txBody>
      </p:sp>
      <p:sp>
        <p:nvSpPr>
          <p:cNvPr id="10" name="文本框 9"/>
          <p:cNvSpPr txBox="1"/>
          <p:nvPr/>
        </p:nvSpPr>
        <p:spPr>
          <a:xfrm>
            <a:off x="7823200" y="4762500"/>
            <a:ext cx="3167380" cy="398780"/>
          </a:xfrm>
          <a:prstGeom prst="rect">
            <a:avLst/>
          </a:prstGeom>
          <a:solidFill>
            <a:srgbClr val="FFFF00"/>
          </a:solidFill>
        </p:spPr>
        <p:txBody>
          <a:bodyPr wrap="square" rtlCol="0">
            <a:spAutoFit/>
          </a:bodyPr>
          <a:lstStyle/>
          <a:p>
            <a:r>
              <a:rPr lang="zh-CN" altLang="en-US" sz="2000" b="1">
                <a:solidFill>
                  <a:srgbClr val="FF0000"/>
                </a:solidFill>
              </a:rPr>
              <a:t>表达对故乡的眷恋之情</a:t>
            </a:r>
            <a:endParaRPr lang="zh-CN" altLang="en-US" sz="2000" b="1">
              <a:solidFill>
                <a:srgbClr val="FF0000"/>
              </a:solidFill>
            </a:endParaRPr>
          </a:p>
        </p:txBody>
      </p:sp>
      <p:sp>
        <p:nvSpPr>
          <p:cNvPr id="12" name="文本框 11"/>
          <p:cNvSpPr txBox="1"/>
          <p:nvPr/>
        </p:nvSpPr>
        <p:spPr>
          <a:xfrm>
            <a:off x="7823200" y="5441315"/>
            <a:ext cx="2413635" cy="706755"/>
          </a:xfrm>
          <a:prstGeom prst="rect">
            <a:avLst/>
          </a:prstGeom>
          <a:solidFill>
            <a:srgbClr val="FFFF00"/>
          </a:solidFill>
        </p:spPr>
        <p:txBody>
          <a:bodyPr wrap="square" rtlCol="0">
            <a:spAutoFit/>
          </a:bodyPr>
          <a:lstStyle/>
          <a:p>
            <a:r>
              <a:rPr lang="zh-CN" altLang="en-US" sz="2000" b="1">
                <a:solidFill>
                  <a:srgbClr val="FF0000"/>
                </a:solidFill>
              </a:rPr>
              <a:t>体现传统文化与现代文明的冲突</a:t>
            </a:r>
            <a:endParaRPr lang="zh-CN" altLang="en-US" sz="2000" b="1">
              <a:solidFill>
                <a:srgbClr val="FF0000"/>
              </a:solidFill>
            </a:endParaRPr>
          </a:p>
        </p:txBody>
      </p:sp>
      <p:sp>
        <p:nvSpPr>
          <p:cNvPr id="13" name="右大括号 12"/>
          <p:cNvSpPr/>
          <p:nvPr/>
        </p:nvSpPr>
        <p:spPr>
          <a:xfrm>
            <a:off x="4827905" y="2666365"/>
            <a:ext cx="875030" cy="1825625"/>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文本框 13"/>
          <p:cNvSpPr txBox="1"/>
          <p:nvPr/>
        </p:nvSpPr>
        <p:spPr>
          <a:xfrm>
            <a:off x="2204085" y="2469515"/>
            <a:ext cx="2413635" cy="398780"/>
          </a:xfrm>
          <a:prstGeom prst="rect">
            <a:avLst/>
          </a:prstGeom>
          <a:solidFill>
            <a:srgbClr val="FFFF00"/>
          </a:solidFill>
        </p:spPr>
        <p:txBody>
          <a:bodyPr wrap="square" rtlCol="0">
            <a:spAutoFit/>
          </a:bodyPr>
          <a:lstStyle/>
          <a:p>
            <a:r>
              <a:rPr lang="zh-CN" altLang="en-US" sz="2000" b="1">
                <a:solidFill>
                  <a:srgbClr val="FF0000"/>
                </a:solidFill>
              </a:rPr>
              <a:t>抓住乡土内容</a:t>
            </a:r>
            <a:endParaRPr lang="zh-CN" altLang="en-US" sz="2000" b="1">
              <a:solidFill>
                <a:srgbClr val="FF0000"/>
              </a:solidFill>
            </a:endParaRPr>
          </a:p>
        </p:txBody>
      </p:sp>
      <p:sp>
        <p:nvSpPr>
          <p:cNvPr id="16" name="文本框 15"/>
          <p:cNvSpPr txBox="1"/>
          <p:nvPr/>
        </p:nvSpPr>
        <p:spPr>
          <a:xfrm>
            <a:off x="2181225" y="3379470"/>
            <a:ext cx="2413635" cy="706755"/>
          </a:xfrm>
          <a:prstGeom prst="rect">
            <a:avLst/>
          </a:prstGeom>
          <a:solidFill>
            <a:srgbClr val="FFFF00"/>
          </a:solidFill>
        </p:spPr>
        <p:txBody>
          <a:bodyPr wrap="square" rtlCol="0">
            <a:spAutoFit/>
          </a:bodyPr>
          <a:lstStyle/>
          <a:p>
            <a:r>
              <a:rPr lang="zh-CN" altLang="en-US" sz="2000" b="1">
                <a:solidFill>
                  <a:srgbClr val="FF0000"/>
                </a:solidFill>
              </a:rPr>
              <a:t>立足体验、建立与文本的内在联系</a:t>
            </a:r>
            <a:endParaRPr lang="zh-CN" altLang="en-US" sz="2000" b="1">
              <a:solidFill>
                <a:srgbClr val="FF0000"/>
              </a:solidFill>
            </a:endParaRPr>
          </a:p>
        </p:txBody>
      </p:sp>
      <p:sp>
        <p:nvSpPr>
          <p:cNvPr id="17" name="文本框 16"/>
          <p:cNvSpPr txBox="1"/>
          <p:nvPr/>
        </p:nvSpPr>
        <p:spPr>
          <a:xfrm>
            <a:off x="2181225" y="4289425"/>
            <a:ext cx="2413635" cy="706755"/>
          </a:xfrm>
          <a:prstGeom prst="rect">
            <a:avLst/>
          </a:prstGeom>
          <a:solidFill>
            <a:srgbClr val="FFFF00"/>
          </a:solidFill>
        </p:spPr>
        <p:txBody>
          <a:bodyPr wrap="square" rtlCol="0">
            <a:spAutoFit/>
          </a:bodyPr>
          <a:lstStyle/>
          <a:p>
            <a:r>
              <a:rPr lang="zh-CN" altLang="en-US" sz="2000" b="1">
                <a:solidFill>
                  <a:srgbClr val="FF0000"/>
                </a:solidFill>
              </a:rPr>
              <a:t>思考作品世界，读出问题</a:t>
            </a:r>
            <a:endParaRPr lang="zh-CN" altLang="en-US" sz="2000" b="1">
              <a:solidFill>
                <a:srgbClr val="FF0000"/>
              </a:solidFill>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779135" y="2576195"/>
            <a:ext cx="542925" cy="181483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主旨意蕴</a:t>
            </a:r>
            <a:r>
              <a:rPr lang="en-US" altLang="zh-CN" sz="2800" b="1">
                <a:solidFill>
                  <a:srgbClr val="FF0000"/>
                </a:solidFill>
              </a:rPr>
              <a:t> </a:t>
            </a:r>
            <a:endParaRPr lang="en-US" altLang="zh-CN" sz="2800" b="1">
              <a:solidFill>
                <a:srgbClr val="FF0000"/>
              </a:solidFill>
            </a:endParaRPr>
          </a:p>
        </p:txBody>
      </p:sp>
      <p:sp>
        <p:nvSpPr>
          <p:cNvPr id="2" name="左大括号 1"/>
          <p:cNvSpPr/>
          <p:nvPr/>
        </p:nvSpPr>
        <p:spPr>
          <a:xfrm>
            <a:off x="6322060" y="1730375"/>
            <a:ext cx="256540" cy="3515995"/>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文本框 38"/>
          <p:cNvSpPr txBox="1"/>
          <p:nvPr/>
        </p:nvSpPr>
        <p:spPr>
          <a:xfrm>
            <a:off x="6578600" y="4847590"/>
            <a:ext cx="1252220" cy="398780"/>
          </a:xfrm>
          <a:prstGeom prst="rect">
            <a:avLst/>
          </a:prstGeom>
          <a:solidFill>
            <a:srgbClr val="FFFF00"/>
          </a:solidFill>
        </p:spPr>
        <p:txBody>
          <a:bodyPr wrap="square" rtlCol="0">
            <a:spAutoFit/>
          </a:bodyPr>
          <a:lstStyle/>
          <a:p>
            <a:r>
              <a:rPr lang="zh-CN" altLang="en-US" sz="2000" b="1">
                <a:solidFill>
                  <a:srgbClr val="FF0000"/>
                </a:solidFill>
              </a:rPr>
              <a:t>思考角度</a:t>
            </a:r>
            <a:endParaRPr lang="zh-CN" altLang="en-US" sz="2000" b="1">
              <a:solidFill>
                <a:srgbClr val="FF0000"/>
              </a:solidFill>
            </a:endParaRPr>
          </a:p>
        </p:txBody>
      </p:sp>
      <p:sp>
        <p:nvSpPr>
          <p:cNvPr id="4" name="文本框 3"/>
          <p:cNvSpPr txBox="1"/>
          <p:nvPr/>
        </p:nvSpPr>
        <p:spPr>
          <a:xfrm>
            <a:off x="6578600" y="1624330"/>
            <a:ext cx="1252220" cy="398780"/>
          </a:xfrm>
          <a:prstGeom prst="rect">
            <a:avLst/>
          </a:prstGeom>
          <a:solidFill>
            <a:srgbClr val="FFFF00"/>
          </a:solidFill>
        </p:spPr>
        <p:txBody>
          <a:bodyPr wrap="square" rtlCol="0">
            <a:spAutoFit/>
          </a:bodyPr>
          <a:lstStyle/>
          <a:p>
            <a:r>
              <a:rPr lang="zh-CN" altLang="en-US" sz="2000" b="1">
                <a:solidFill>
                  <a:srgbClr val="FF0000"/>
                </a:solidFill>
              </a:rPr>
              <a:t>常见母题</a:t>
            </a:r>
            <a:endParaRPr lang="zh-CN" altLang="en-US" sz="2000" b="1">
              <a:solidFill>
                <a:srgbClr val="FF0000"/>
              </a:solidFill>
            </a:endParaRPr>
          </a:p>
        </p:txBody>
      </p:sp>
      <p:sp>
        <p:nvSpPr>
          <p:cNvPr id="5" name="左大括号 4"/>
          <p:cNvSpPr/>
          <p:nvPr/>
        </p:nvSpPr>
        <p:spPr>
          <a:xfrm>
            <a:off x="7973060" y="126365"/>
            <a:ext cx="271780" cy="3039745"/>
          </a:xfrm>
          <a:prstGeom prst="leftBrace">
            <a:avLst>
              <a:gd name="adj1" fmla="val 8333"/>
              <a:gd name="adj2" fmla="val 50430"/>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左大括号 5"/>
          <p:cNvSpPr/>
          <p:nvPr/>
        </p:nvSpPr>
        <p:spPr>
          <a:xfrm>
            <a:off x="7988300" y="3516630"/>
            <a:ext cx="256540" cy="3220085"/>
          </a:xfrm>
          <a:prstGeom prst="lef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文本框 6"/>
          <p:cNvSpPr txBox="1"/>
          <p:nvPr/>
        </p:nvSpPr>
        <p:spPr>
          <a:xfrm>
            <a:off x="8244840" y="126365"/>
            <a:ext cx="1252220" cy="398780"/>
          </a:xfrm>
          <a:prstGeom prst="rect">
            <a:avLst/>
          </a:prstGeom>
          <a:solidFill>
            <a:srgbClr val="FFFF00"/>
          </a:solidFill>
        </p:spPr>
        <p:txBody>
          <a:bodyPr wrap="square" rtlCol="0">
            <a:spAutoFit/>
          </a:bodyPr>
          <a:lstStyle/>
          <a:p>
            <a:r>
              <a:rPr lang="zh-CN" altLang="en-US" sz="2000" b="1">
                <a:solidFill>
                  <a:srgbClr val="FF0000"/>
                </a:solidFill>
              </a:rPr>
              <a:t>人性美丑</a:t>
            </a:r>
            <a:endParaRPr lang="zh-CN" altLang="en-US" sz="2000" b="1">
              <a:solidFill>
                <a:srgbClr val="FF0000"/>
              </a:solidFill>
            </a:endParaRPr>
          </a:p>
        </p:txBody>
      </p:sp>
      <p:sp>
        <p:nvSpPr>
          <p:cNvPr id="8" name="文本框 7"/>
          <p:cNvSpPr txBox="1"/>
          <p:nvPr/>
        </p:nvSpPr>
        <p:spPr>
          <a:xfrm>
            <a:off x="8244840" y="640080"/>
            <a:ext cx="1252220" cy="398780"/>
          </a:xfrm>
          <a:prstGeom prst="rect">
            <a:avLst/>
          </a:prstGeom>
          <a:solidFill>
            <a:srgbClr val="FFFF00"/>
          </a:solidFill>
        </p:spPr>
        <p:txBody>
          <a:bodyPr wrap="square" rtlCol="0">
            <a:spAutoFit/>
          </a:bodyPr>
          <a:lstStyle/>
          <a:p>
            <a:r>
              <a:rPr lang="zh-CN" altLang="en-US" sz="2000" b="1">
                <a:solidFill>
                  <a:srgbClr val="FF0000"/>
                </a:solidFill>
              </a:rPr>
              <a:t>社会沉思</a:t>
            </a:r>
            <a:endParaRPr lang="zh-CN" altLang="en-US" sz="2000" b="1">
              <a:solidFill>
                <a:srgbClr val="FF0000"/>
              </a:solidFill>
            </a:endParaRPr>
          </a:p>
        </p:txBody>
      </p:sp>
      <p:sp>
        <p:nvSpPr>
          <p:cNvPr id="9" name="文本框 8"/>
          <p:cNvSpPr txBox="1"/>
          <p:nvPr/>
        </p:nvSpPr>
        <p:spPr>
          <a:xfrm>
            <a:off x="8244840" y="1153795"/>
            <a:ext cx="1252220" cy="398780"/>
          </a:xfrm>
          <a:prstGeom prst="rect">
            <a:avLst/>
          </a:prstGeom>
          <a:solidFill>
            <a:srgbClr val="FFFF00"/>
          </a:solidFill>
        </p:spPr>
        <p:txBody>
          <a:bodyPr wrap="square" rtlCol="0">
            <a:spAutoFit/>
          </a:bodyPr>
          <a:lstStyle/>
          <a:p>
            <a:r>
              <a:rPr lang="zh-CN" altLang="en-US" sz="2000" b="1">
                <a:solidFill>
                  <a:srgbClr val="FF0000"/>
                </a:solidFill>
              </a:rPr>
              <a:t>传统现代</a:t>
            </a:r>
            <a:endParaRPr lang="zh-CN" altLang="en-US" sz="2000" b="1">
              <a:solidFill>
                <a:srgbClr val="FF0000"/>
              </a:solidFill>
            </a:endParaRPr>
          </a:p>
        </p:txBody>
      </p:sp>
      <p:sp>
        <p:nvSpPr>
          <p:cNvPr id="10" name="文本框 9"/>
          <p:cNvSpPr txBox="1"/>
          <p:nvPr/>
        </p:nvSpPr>
        <p:spPr>
          <a:xfrm>
            <a:off x="8244840" y="1673860"/>
            <a:ext cx="1252220" cy="398780"/>
          </a:xfrm>
          <a:prstGeom prst="rect">
            <a:avLst/>
          </a:prstGeom>
          <a:solidFill>
            <a:srgbClr val="FFFF00"/>
          </a:solidFill>
        </p:spPr>
        <p:txBody>
          <a:bodyPr wrap="square" rtlCol="0">
            <a:spAutoFit/>
          </a:bodyPr>
          <a:lstStyle/>
          <a:p>
            <a:r>
              <a:rPr lang="zh-CN" altLang="en-US" sz="2000" b="1">
                <a:solidFill>
                  <a:srgbClr val="FF0000"/>
                </a:solidFill>
              </a:rPr>
              <a:t>战争和平</a:t>
            </a:r>
            <a:endParaRPr lang="zh-CN" altLang="en-US" sz="2000" b="1">
              <a:solidFill>
                <a:srgbClr val="FF0000"/>
              </a:solidFill>
            </a:endParaRPr>
          </a:p>
        </p:txBody>
      </p:sp>
      <p:sp>
        <p:nvSpPr>
          <p:cNvPr id="11" name="文本框 10"/>
          <p:cNvSpPr txBox="1"/>
          <p:nvPr/>
        </p:nvSpPr>
        <p:spPr>
          <a:xfrm>
            <a:off x="8244840" y="2193290"/>
            <a:ext cx="1252220" cy="398780"/>
          </a:xfrm>
          <a:prstGeom prst="rect">
            <a:avLst/>
          </a:prstGeom>
          <a:solidFill>
            <a:srgbClr val="FFFF00"/>
          </a:solidFill>
        </p:spPr>
        <p:txBody>
          <a:bodyPr wrap="square" rtlCol="0">
            <a:spAutoFit/>
          </a:bodyPr>
          <a:lstStyle/>
          <a:p>
            <a:r>
              <a:rPr lang="zh-CN" altLang="en-US" sz="2000" b="1">
                <a:solidFill>
                  <a:srgbClr val="FF0000"/>
                </a:solidFill>
              </a:rPr>
              <a:t>人生成长</a:t>
            </a:r>
            <a:endParaRPr lang="zh-CN" altLang="en-US" sz="2000" b="1">
              <a:solidFill>
                <a:srgbClr val="FF0000"/>
              </a:solidFill>
            </a:endParaRPr>
          </a:p>
        </p:txBody>
      </p:sp>
      <p:sp>
        <p:nvSpPr>
          <p:cNvPr id="12" name="文本框 11"/>
          <p:cNvSpPr txBox="1"/>
          <p:nvPr/>
        </p:nvSpPr>
        <p:spPr>
          <a:xfrm>
            <a:off x="8244840" y="2766695"/>
            <a:ext cx="1252220" cy="398780"/>
          </a:xfrm>
          <a:prstGeom prst="rect">
            <a:avLst/>
          </a:prstGeom>
          <a:solidFill>
            <a:srgbClr val="FFFF00"/>
          </a:solidFill>
        </p:spPr>
        <p:txBody>
          <a:bodyPr wrap="square" rtlCol="0">
            <a:spAutoFit/>
          </a:bodyPr>
          <a:lstStyle/>
          <a:p>
            <a:r>
              <a:rPr lang="zh-CN" altLang="en-US" sz="2000" b="1">
                <a:solidFill>
                  <a:srgbClr val="FF0000"/>
                </a:solidFill>
              </a:rPr>
              <a:t>家庭伦理</a:t>
            </a:r>
            <a:endParaRPr lang="zh-CN" altLang="en-US" sz="2000" b="1">
              <a:solidFill>
                <a:srgbClr val="FF0000"/>
              </a:solidFill>
            </a:endParaRPr>
          </a:p>
        </p:txBody>
      </p:sp>
      <p:sp>
        <p:nvSpPr>
          <p:cNvPr id="13" name="文本框 12"/>
          <p:cNvSpPr txBox="1"/>
          <p:nvPr/>
        </p:nvSpPr>
        <p:spPr>
          <a:xfrm>
            <a:off x="8244840" y="3343910"/>
            <a:ext cx="1252220" cy="398780"/>
          </a:xfrm>
          <a:prstGeom prst="rect">
            <a:avLst/>
          </a:prstGeom>
          <a:solidFill>
            <a:srgbClr val="FFFF00"/>
          </a:solidFill>
        </p:spPr>
        <p:txBody>
          <a:bodyPr wrap="square" rtlCol="0">
            <a:spAutoFit/>
          </a:bodyPr>
          <a:lstStyle/>
          <a:p>
            <a:r>
              <a:rPr lang="zh-CN" altLang="en-US" sz="2000" b="1">
                <a:solidFill>
                  <a:srgbClr val="FF0000"/>
                </a:solidFill>
              </a:rPr>
              <a:t>小说标题</a:t>
            </a:r>
            <a:endParaRPr lang="zh-CN" altLang="en-US" sz="2000" b="1">
              <a:solidFill>
                <a:srgbClr val="FF0000"/>
              </a:solidFill>
            </a:endParaRPr>
          </a:p>
        </p:txBody>
      </p:sp>
      <p:sp>
        <p:nvSpPr>
          <p:cNvPr id="14" name="文本框 13"/>
          <p:cNvSpPr txBox="1"/>
          <p:nvPr/>
        </p:nvSpPr>
        <p:spPr>
          <a:xfrm>
            <a:off x="8244840" y="3786505"/>
            <a:ext cx="1252220" cy="398780"/>
          </a:xfrm>
          <a:prstGeom prst="rect">
            <a:avLst/>
          </a:prstGeom>
          <a:solidFill>
            <a:srgbClr val="FFFF00"/>
          </a:solidFill>
        </p:spPr>
        <p:txBody>
          <a:bodyPr wrap="square" rtlCol="0">
            <a:spAutoFit/>
          </a:bodyPr>
          <a:lstStyle/>
          <a:p>
            <a:r>
              <a:rPr lang="zh-CN" altLang="en-US" sz="2000" b="1">
                <a:solidFill>
                  <a:srgbClr val="FF0000"/>
                </a:solidFill>
              </a:rPr>
              <a:t>时代背景</a:t>
            </a:r>
            <a:endParaRPr lang="zh-CN" altLang="en-US" sz="2000" b="1">
              <a:solidFill>
                <a:srgbClr val="FF0000"/>
              </a:solidFill>
            </a:endParaRPr>
          </a:p>
        </p:txBody>
      </p:sp>
      <p:sp>
        <p:nvSpPr>
          <p:cNvPr id="15" name="文本框 14"/>
          <p:cNvSpPr txBox="1"/>
          <p:nvPr/>
        </p:nvSpPr>
        <p:spPr>
          <a:xfrm>
            <a:off x="8244840" y="4243705"/>
            <a:ext cx="1252220" cy="398780"/>
          </a:xfrm>
          <a:prstGeom prst="rect">
            <a:avLst/>
          </a:prstGeom>
          <a:solidFill>
            <a:srgbClr val="FFFF00"/>
          </a:solidFill>
        </p:spPr>
        <p:txBody>
          <a:bodyPr wrap="square" rtlCol="0">
            <a:spAutoFit/>
          </a:bodyPr>
          <a:lstStyle/>
          <a:p>
            <a:r>
              <a:rPr lang="zh-CN" altLang="en-US" sz="2000" b="1">
                <a:solidFill>
                  <a:srgbClr val="FF0000"/>
                </a:solidFill>
              </a:rPr>
              <a:t>人物形象</a:t>
            </a:r>
            <a:endParaRPr lang="zh-CN" altLang="en-US" sz="2000" b="1">
              <a:solidFill>
                <a:srgbClr val="FF0000"/>
              </a:solidFill>
            </a:endParaRPr>
          </a:p>
        </p:txBody>
      </p:sp>
      <p:sp>
        <p:nvSpPr>
          <p:cNvPr id="16" name="文本框 15"/>
          <p:cNvSpPr txBox="1"/>
          <p:nvPr/>
        </p:nvSpPr>
        <p:spPr>
          <a:xfrm>
            <a:off x="8244840" y="4700905"/>
            <a:ext cx="1252220" cy="398780"/>
          </a:xfrm>
          <a:prstGeom prst="rect">
            <a:avLst/>
          </a:prstGeom>
          <a:solidFill>
            <a:srgbClr val="FFFF00"/>
          </a:solidFill>
        </p:spPr>
        <p:txBody>
          <a:bodyPr wrap="square" rtlCol="0">
            <a:spAutoFit/>
          </a:bodyPr>
          <a:lstStyle/>
          <a:p>
            <a:r>
              <a:rPr lang="zh-CN" altLang="en-US" sz="2000" b="1">
                <a:solidFill>
                  <a:srgbClr val="FF0000"/>
                </a:solidFill>
              </a:rPr>
              <a:t>情节发展</a:t>
            </a:r>
            <a:endParaRPr lang="zh-CN" altLang="en-US" sz="2000" b="1">
              <a:solidFill>
                <a:srgbClr val="FF0000"/>
              </a:solidFill>
            </a:endParaRPr>
          </a:p>
        </p:txBody>
      </p:sp>
      <p:sp>
        <p:nvSpPr>
          <p:cNvPr id="17" name="文本框 16"/>
          <p:cNvSpPr txBox="1"/>
          <p:nvPr/>
        </p:nvSpPr>
        <p:spPr>
          <a:xfrm>
            <a:off x="8244840" y="5143500"/>
            <a:ext cx="1252220" cy="398780"/>
          </a:xfrm>
          <a:prstGeom prst="rect">
            <a:avLst/>
          </a:prstGeom>
          <a:solidFill>
            <a:srgbClr val="FFFF00"/>
          </a:solidFill>
        </p:spPr>
        <p:txBody>
          <a:bodyPr wrap="square" rtlCol="0">
            <a:spAutoFit/>
          </a:bodyPr>
          <a:lstStyle/>
          <a:p>
            <a:r>
              <a:rPr lang="zh-CN" altLang="en-US" sz="2000" b="1">
                <a:solidFill>
                  <a:srgbClr val="FF0000"/>
                </a:solidFill>
              </a:rPr>
              <a:t>环境描写</a:t>
            </a:r>
            <a:endParaRPr lang="zh-CN" altLang="en-US" sz="2000" b="1">
              <a:solidFill>
                <a:srgbClr val="FF0000"/>
              </a:solidFill>
            </a:endParaRPr>
          </a:p>
        </p:txBody>
      </p:sp>
      <p:sp>
        <p:nvSpPr>
          <p:cNvPr id="18" name="文本框 17"/>
          <p:cNvSpPr txBox="1"/>
          <p:nvPr/>
        </p:nvSpPr>
        <p:spPr>
          <a:xfrm>
            <a:off x="8244840" y="5586095"/>
            <a:ext cx="1252220" cy="398780"/>
          </a:xfrm>
          <a:prstGeom prst="rect">
            <a:avLst/>
          </a:prstGeom>
          <a:solidFill>
            <a:srgbClr val="FFFF00"/>
          </a:solidFill>
        </p:spPr>
        <p:txBody>
          <a:bodyPr wrap="square" rtlCol="0">
            <a:spAutoFit/>
          </a:bodyPr>
          <a:lstStyle/>
          <a:p>
            <a:r>
              <a:rPr lang="zh-CN" altLang="en-US" sz="2000" b="1">
                <a:solidFill>
                  <a:srgbClr val="FF0000"/>
                </a:solidFill>
              </a:rPr>
              <a:t>重要语句</a:t>
            </a:r>
            <a:endParaRPr lang="zh-CN" altLang="en-US" sz="2000" b="1">
              <a:solidFill>
                <a:srgbClr val="FF0000"/>
              </a:solidFill>
            </a:endParaRPr>
          </a:p>
        </p:txBody>
      </p:sp>
      <p:sp>
        <p:nvSpPr>
          <p:cNvPr id="19" name="文本框 18"/>
          <p:cNvSpPr txBox="1"/>
          <p:nvPr/>
        </p:nvSpPr>
        <p:spPr>
          <a:xfrm>
            <a:off x="8244840" y="6437630"/>
            <a:ext cx="1252220" cy="398780"/>
          </a:xfrm>
          <a:prstGeom prst="rect">
            <a:avLst/>
          </a:prstGeom>
          <a:solidFill>
            <a:srgbClr val="FFFF00"/>
          </a:solidFill>
        </p:spPr>
        <p:txBody>
          <a:bodyPr wrap="square" rtlCol="0">
            <a:spAutoFit/>
          </a:bodyPr>
          <a:lstStyle/>
          <a:p>
            <a:r>
              <a:rPr lang="zh-CN" altLang="en-US" sz="2000" b="1">
                <a:solidFill>
                  <a:srgbClr val="FF0000"/>
                </a:solidFill>
              </a:rPr>
              <a:t>思想倾向</a:t>
            </a:r>
            <a:endParaRPr lang="zh-CN" altLang="en-US" sz="2000" b="1">
              <a:solidFill>
                <a:srgbClr val="FF0000"/>
              </a:solidFill>
            </a:endParaRPr>
          </a:p>
        </p:txBody>
      </p:sp>
      <p:sp>
        <p:nvSpPr>
          <p:cNvPr id="20" name="文本框 19"/>
          <p:cNvSpPr txBox="1"/>
          <p:nvPr/>
        </p:nvSpPr>
        <p:spPr>
          <a:xfrm>
            <a:off x="8244840" y="6014085"/>
            <a:ext cx="1252220" cy="398780"/>
          </a:xfrm>
          <a:prstGeom prst="rect">
            <a:avLst/>
          </a:prstGeom>
          <a:solidFill>
            <a:srgbClr val="FFFF00"/>
          </a:solidFill>
        </p:spPr>
        <p:txBody>
          <a:bodyPr wrap="square" rtlCol="0">
            <a:spAutoFit/>
          </a:bodyPr>
          <a:lstStyle/>
          <a:p>
            <a:r>
              <a:rPr lang="zh-CN" altLang="en-US" sz="2000" b="1">
                <a:solidFill>
                  <a:srgbClr val="FF0000"/>
                </a:solidFill>
              </a:rPr>
              <a:t>精巧构思</a:t>
            </a:r>
            <a:endParaRPr lang="zh-CN" altLang="en-US" sz="2000" b="1">
              <a:solidFill>
                <a:srgbClr val="FF0000"/>
              </a:solidFill>
            </a:endParaRPr>
          </a:p>
        </p:txBody>
      </p:sp>
      <p:sp>
        <p:nvSpPr>
          <p:cNvPr id="21" name="右大括号 20"/>
          <p:cNvSpPr/>
          <p:nvPr/>
        </p:nvSpPr>
        <p:spPr>
          <a:xfrm>
            <a:off x="5144770" y="1730375"/>
            <a:ext cx="513080" cy="3531235"/>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p:cNvSpPr txBox="1"/>
          <p:nvPr/>
        </p:nvSpPr>
        <p:spPr>
          <a:xfrm>
            <a:off x="4359910" y="1624330"/>
            <a:ext cx="784860" cy="706755"/>
          </a:xfrm>
          <a:prstGeom prst="rect">
            <a:avLst/>
          </a:prstGeom>
          <a:solidFill>
            <a:srgbClr val="FFFF00"/>
          </a:solidFill>
        </p:spPr>
        <p:txBody>
          <a:bodyPr wrap="square" rtlCol="0">
            <a:spAutoFit/>
          </a:bodyPr>
          <a:lstStyle/>
          <a:p>
            <a:r>
              <a:rPr lang="zh-CN" altLang="en-US" sz="2000" b="1">
                <a:solidFill>
                  <a:srgbClr val="FF0000"/>
                </a:solidFill>
              </a:rPr>
              <a:t>常见题型</a:t>
            </a:r>
            <a:endParaRPr lang="zh-CN" altLang="en-US" sz="2000" b="1">
              <a:solidFill>
                <a:srgbClr val="FF0000"/>
              </a:solidFill>
            </a:endParaRPr>
          </a:p>
        </p:txBody>
      </p:sp>
      <p:sp>
        <p:nvSpPr>
          <p:cNvPr id="23" name="文本框 22"/>
          <p:cNvSpPr txBox="1"/>
          <p:nvPr/>
        </p:nvSpPr>
        <p:spPr>
          <a:xfrm>
            <a:off x="4360545" y="4927600"/>
            <a:ext cx="784225" cy="706755"/>
          </a:xfrm>
          <a:prstGeom prst="rect">
            <a:avLst/>
          </a:prstGeom>
          <a:solidFill>
            <a:srgbClr val="FFFF00"/>
          </a:solidFill>
        </p:spPr>
        <p:txBody>
          <a:bodyPr wrap="square" rtlCol="0">
            <a:spAutoFit/>
          </a:bodyPr>
          <a:lstStyle/>
          <a:p>
            <a:r>
              <a:rPr lang="zh-CN" altLang="en-US" sz="2000" b="1">
                <a:solidFill>
                  <a:srgbClr val="FF0000"/>
                </a:solidFill>
              </a:rPr>
              <a:t>答题特点</a:t>
            </a:r>
            <a:endParaRPr lang="zh-CN" altLang="en-US" sz="2000" b="1">
              <a:solidFill>
                <a:srgbClr val="FF0000"/>
              </a:solidFill>
            </a:endParaRPr>
          </a:p>
        </p:txBody>
      </p:sp>
      <p:sp>
        <p:nvSpPr>
          <p:cNvPr id="24" name="右大括号 23"/>
          <p:cNvSpPr/>
          <p:nvPr/>
        </p:nvSpPr>
        <p:spPr>
          <a:xfrm>
            <a:off x="3847465" y="765175"/>
            <a:ext cx="482600" cy="2001520"/>
          </a:xfrm>
          <a:prstGeom prst="rightBrace">
            <a:avLst>
              <a:gd name="adj1" fmla="val 8333"/>
              <a:gd name="adj2" fmla="val 59803"/>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右大括号 24"/>
          <p:cNvSpPr/>
          <p:nvPr/>
        </p:nvSpPr>
        <p:spPr>
          <a:xfrm>
            <a:off x="2153285" y="5741035"/>
            <a:ext cx="482600" cy="753745"/>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文本框 26"/>
          <p:cNvSpPr txBox="1"/>
          <p:nvPr/>
        </p:nvSpPr>
        <p:spPr>
          <a:xfrm>
            <a:off x="2595245" y="640080"/>
            <a:ext cx="1252220" cy="398780"/>
          </a:xfrm>
          <a:prstGeom prst="rect">
            <a:avLst/>
          </a:prstGeom>
          <a:solidFill>
            <a:srgbClr val="FFFF00"/>
          </a:solidFill>
        </p:spPr>
        <p:txBody>
          <a:bodyPr wrap="square" rtlCol="0">
            <a:spAutoFit/>
          </a:bodyPr>
          <a:lstStyle/>
          <a:p>
            <a:r>
              <a:rPr lang="zh-CN" altLang="en-US" sz="2000" b="1">
                <a:solidFill>
                  <a:srgbClr val="FF0000"/>
                </a:solidFill>
              </a:rPr>
              <a:t>句子意蕴</a:t>
            </a:r>
            <a:endParaRPr lang="zh-CN" altLang="en-US" sz="2000" b="1">
              <a:solidFill>
                <a:srgbClr val="FF0000"/>
              </a:solidFill>
            </a:endParaRPr>
          </a:p>
        </p:txBody>
      </p:sp>
      <p:sp>
        <p:nvSpPr>
          <p:cNvPr id="28" name="文本框 27"/>
          <p:cNvSpPr txBox="1"/>
          <p:nvPr/>
        </p:nvSpPr>
        <p:spPr>
          <a:xfrm>
            <a:off x="2593975" y="1225550"/>
            <a:ext cx="1252220" cy="398780"/>
          </a:xfrm>
          <a:prstGeom prst="rect">
            <a:avLst/>
          </a:prstGeom>
          <a:solidFill>
            <a:srgbClr val="FFFF00"/>
          </a:solidFill>
        </p:spPr>
        <p:txBody>
          <a:bodyPr wrap="square" rtlCol="0">
            <a:spAutoFit/>
          </a:bodyPr>
          <a:lstStyle/>
          <a:p>
            <a:r>
              <a:rPr lang="zh-CN" altLang="en-US" sz="2000" b="1">
                <a:solidFill>
                  <a:srgbClr val="FF0000"/>
                </a:solidFill>
              </a:rPr>
              <a:t>物象意蕴</a:t>
            </a:r>
            <a:endParaRPr lang="zh-CN" altLang="en-US" sz="2000" b="1">
              <a:solidFill>
                <a:srgbClr val="FF0000"/>
              </a:solidFill>
            </a:endParaRPr>
          </a:p>
        </p:txBody>
      </p:sp>
      <p:sp>
        <p:nvSpPr>
          <p:cNvPr id="29" name="文本框 28"/>
          <p:cNvSpPr txBox="1"/>
          <p:nvPr/>
        </p:nvSpPr>
        <p:spPr>
          <a:xfrm>
            <a:off x="2595245" y="1771015"/>
            <a:ext cx="1252220" cy="398780"/>
          </a:xfrm>
          <a:prstGeom prst="rect">
            <a:avLst/>
          </a:prstGeom>
          <a:solidFill>
            <a:srgbClr val="FFFF00"/>
          </a:solidFill>
        </p:spPr>
        <p:txBody>
          <a:bodyPr wrap="square" rtlCol="0">
            <a:spAutoFit/>
          </a:bodyPr>
          <a:lstStyle/>
          <a:p>
            <a:r>
              <a:rPr lang="zh-CN" altLang="en-US" sz="2000" b="1">
                <a:solidFill>
                  <a:srgbClr val="FF0000"/>
                </a:solidFill>
              </a:rPr>
              <a:t>标题意蕴</a:t>
            </a:r>
            <a:endParaRPr lang="zh-CN" altLang="en-US" sz="2000" b="1">
              <a:solidFill>
                <a:srgbClr val="FF0000"/>
              </a:solidFill>
            </a:endParaRPr>
          </a:p>
        </p:txBody>
      </p:sp>
      <p:sp>
        <p:nvSpPr>
          <p:cNvPr id="30" name="文本框 29"/>
          <p:cNvSpPr txBox="1"/>
          <p:nvPr/>
        </p:nvSpPr>
        <p:spPr>
          <a:xfrm>
            <a:off x="1260475" y="2316480"/>
            <a:ext cx="2595880" cy="398780"/>
          </a:xfrm>
          <a:prstGeom prst="rect">
            <a:avLst/>
          </a:prstGeom>
          <a:solidFill>
            <a:srgbClr val="FFFF00"/>
          </a:solidFill>
        </p:spPr>
        <p:txBody>
          <a:bodyPr wrap="square" rtlCol="0">
            <a:spAutoFit/>
          </a:bodyPr>
          <a:lstStyle/>
          <a:p>
            <a:r>
              <a:rPr lang="zh-CN" altLang="en-US" sz="2000" b="1">
                <a:solidFill>
                  <a:srgbClr val="FF0000"/>
                </a:solidFill>
              </a:rPr>
              <a:t>思想意蕴和情感意蕴</a:t>
            </a:r>
            <a:endParaRPr lang="zh-CN" altLang="en-US" sz="2000" b="1">
              <a:solidFill>
                <a:srgbClr val="FF0000"/>
              </a:solidFill>
            </a:endParaRPr>
          </a:p>
        </p:txBody>
      </p:sp>
      <p:sp>
        <p:nvSpPr>
          <p:cNvPr id="31" name="文本框 30"/>
          <p:cNvSpPr txBox="1"/>
          <p:nvPr/>
        </p:nvSpPr>
        <p:spPr>
          <a:xfrm>
            <a:off x="2604135" y="3844925"/>
            <a:ext cx="1252220" cy="398780"/>
          </a:xfrm>
          <a:prstGeom prst="rect">
            <a:avLst/>
          </a:prstGeom>
          <a:solidFill>
            <a:srgbClr val="FFFF00"/>
          </a:solidFill>
        </p:spPr>
        <p:txBody>
          <a:bodyPr wrap="square" rtlCol="0">
            <a:spAutoFit/>
          </a:bodyPr>
          <a:lstStyle/>
          <a:p>
            <a:r>
              <a:rPr lang="zh-CN" altLang="en-US" sz="2000" b="1">
                <a:solidFill>
                  <a:srgbClr val="FF0000"/>
                </a:solidFill>
              </a:rPr>
              <a:t>角度深广</a:t>
            </a:r>
            <a:endParaRPr lang="zh-CN" altLang="en-US" sz="2000" b="1">
              <a:solidFill>
                <a:srgbClr val="FF0000"/>
              </a:solidFill>
            </a:endParaRPr>
          </a:p>
        </p:txBody>
      </p:sp>
      <p:sp>
        <p:nvSpPr>
          <p:cNvPr id="32" name="文本框 31"/>
          <p:cNvSpPr txBox="1"/>
          <p:nvPr/>
        </p:nvSpPr>
        <p:spPr>
          <a:xfrm>
            <a:off x="2604135" y="5918835"/>
            <a:ext cx="1252220" cy="398780"/>
          </a:xfrm>
          <a:prstGeom prst="rect">
            <a:avLst/>
          </a:prstGeom>
          <a:solidFill>
            <a:srgbClr val="FFFF00"/>
          </a:solidFill>
        </p:spPr>
        <p:txBody>
          <a:bodyPr wrap="square" rtlCol="0">
            <a:spAutoFit/>
          </a:bodyPr>
          <a:lstStyle/>
          <a:p>
            <a:r>
              <a:rPr lang="zh-CN" altLang="en-US" sz="2000" b="1">
                <a:solidFill>
                  <a:srgbClr val="FF0000"/>
                </a:solidFill>
              </a:rPr>
              <a:t>规范作答</a:t>
            </a:r>
            <a:endParaRPr lang="zh-CN" altLang="en-US" sz="2000" b="1">
              <a:solidFill>
                <a:srgbClr val="FF0000"/>
              </a:solidFill>
            </a:endParaRPr>
          </a:p>
        </p:txBody>
      </p:sp>
      <p:sp>
        <p:nvSpPr>
          <p:cNvPr id="33" name="右大括号 32"/>
          <p:cNvSpPr/>
          <p:nvPr/>
        </p:nvSpPr>
        <p:spPr>
          <a:xfrm>
            <a:off x="2217420" y="2996565"/>
            <a:ext cx="418465" cy="2095500"/>
          </a:xfrm>
          <a:prstGeom prst="rightBrace">
            <a:avLst>
              <a:gd name="adj1" fmla="val 8333"/>
              <a:gd name="adj2" fmla="val 50000"/>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右大括号 33"/>
          <p:cNvSpPr/>
          <p:nvPr/>
        </p:nvSpPr>
        <p:spPr>
          <a:xfrm>
            <a:off x="3966210" y="4238625"/>
            <a:ext cx="482600" cy="2052320"/>
          </a:xfrm>
          <a:prstGeom prst="rightBrace">
            <a:avLst/>
          </a:prstGeom>
          <a:ln w="28575" cmpd="thickThin">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文本框 34"/>
          <p:cNvSpPr txBox="1"/>
          <p:nvPr/>
        </p:nvSpPr>
        <p:spPr>
          <a:xfrm>
            <a:off x="584200" y="2996565"/>
            <a:ext cx="1569085" cy="706755"/>
          </a:xfrm>
          <a:prstGeom prst="rect">
            <a:avLst/>
          </a:prstGeom>
          <a:solidFill>
            <a:srgbClr val="FFFF00"/>
          </a:solidFill>
        </p:spPr>
        <p:txBody>
          <a:bodyPr wrap="square" rtlCol="0">
            <a:spAutoFit/>
          </a:bodyPr>
          <a:lstStyle/>
          <a:p>
            <a:r>
              <a:rPr lang="zh-CN" altLang="en-US" sz="2000" b="1">
                <a:solidFill>
                  <a:srgbClr val="FF0000"/>
                </a:solidFill>
              </a:rPr>
              <a:t>多角度、多层面探究</a:t>
            </a:r>
            <a:endParaRPr lang="zh-CN" altLang="en-US" sz="2000" b="1">
              <a:solidFill>
                <a:srgbClr val="FF0000"/>
              </a:solidFill>
            </a:endParaRPr>
          </a:p>
        </p:txBody>
      </p:sp>
      <p:sp>
        <p:nvSpPr>
          <p:cNvPr id="36" name="文本框 35"/>
          <p:cNvSpPr txBox="1"/>
          <p:nvPr/>
        </p:nvSpPr>
        <p:spPr>
          <a:xfrm>
            <a:off x="901065" y="3839845"/>
            <a:ext cx="1252220" cy="706755"/>
          </a:xfrm>
          <a:prstGeom prst="rect">
            <a:avLst/>
          </a:prstGeom>
          <a:solidFill>
            <a:srgbClr val="FFFF00"/>
          </a:solidFill>
        </p:spPr>
        <p:txBody>
          <a:bodyPr wrap="square" rtlCol="0">
            <a:spAutoFit/>
          </a:bodyPr>
          <a:lstStyle/>
          <a:p>
            <a:r>
              <a:rPr lang="zh-CN" altLang="en-US" sz="2000" b="1">
                <a:solidFill>
                  <a:srgbClr val="FF0000"/>
                </a:solidFill>
              </a:rPr>
              <a:t>由表及里、由内而外</a:t>
            </a:r>
            <a:endParaRPr lang="zh-CN" altLang="en-US" sz="2000" b="1">
              <a:solidFill>
                <a:srgbClr val="FF0000"/>
              </a:solidFill>
            </a:endParaRPr>
          </a:p>
        </p:txBody>
      </p:sp>
      <p:sp>
        <p:nvSpPr>
          <p:cNvPr id="37" name="文本框 36"/>
          <p:cNvSpPr txBox="1"/>
          <p:nvPr/>
        </p:nvSpPr>
        <p:spPr>
          <a:xfrm>
            <a:off x="346710" y="4642485"/>
            <a:ext cx="1870710" cy="706755"/>
          </a:xfrm>
          <a:prstGeom prst="rect">
            <a:avLst/>
          </a:prstGeom>
          <a:solidFill>
            <a:srgbClr val="FFFF00"/>
          </a:solidFill>
        </p:spPr>
        <p:txBody>
          <a:bodyPr wrap="square" rtlCol="0">
            <a:spAutoFit/>
          </a:bodyPr>
          <a:lstStyle/>
          <a:p>
            <a:r>
              <a:rPr lang="zh-CN" altLang="en-US" sz="2000" b="1">
                <a:solidFill>
                  <a:srgbClr val="FF0000"/>
                </a:solidFill>
              </a:rPr>
              <a:t>深至文化、民族心理等层面</a:t>
            </a:r>
            <a:endParaRPr lang="zh-CN" altLang="en-US" sz="2000" b="1">
              <a:solidFill>
                <a:srgbClr val="FF0000"/>
              </a:solidFill>
            </a:endParaRPr>
          </a:p>
        </p:txBody>
      </p:sp>
      <p:sp>
        <p:nvSpPr>
          <p:cNvPr id="38" name="文本框 37"/>
          <p:cNvSpPr txBox="1"/>
          <p:nvPr/>
        </p:nvSpPr>
        <p:spPr>
          <a:xfrm>
            <a:off x="584835" y="5603875"/>
            <a:ext cx="1556385" cy="706755"/>
          </a:xfrm>
          <a:prstGeom prst="rect">
            <a:avLst/>
          </a:prstGeom>
          <a:solidFill>
            <a:srgbClr val="FFFF00"/>
          </a:solidFill>
        </p:spPr>
        <p:txBody>
          <a:bodyPr wrap="square" rtlCol="0">
            <a:spAutoFit/>
          </a:bodyPr>
          <a:lstStyle/>
          <a:p>
            <a:r>
              <a:rPr lang="zh-CN" altLang="en-US" sz="2000" b="1">
                <a:solidFill>
                  <a:srgbClr val="FF0000"/>
                </a:solidFill>
              </a:rPr>
              <a:t>分点作答、不可交叉</a:t>
            </a:r>
            <a:endParaRPr lang="zh-CN" altLang="en-US" sz="2000" b="1">
              <a:solidFill>
                <a:srgbClr val="FF0000"/>
              </a:solidFill>
            </a:endParaRPr>
          </a:p>
        </p:txBody>
      </p:sp>
      <p:sp>
        <p:nvSpPr>
          <p:cNvPr id="40" name="文本框 39"/>
          <p:cNvSpPr txBox="1"/>
          <p:nvPr/>
        </p:nvSpPr>
        <p:spPr>
          <a:xfrm>
            <a:off x="889000" y="6358255"/>
            <a:ext cx="1252220" cy="398780"/>
          </a:xfrm>
          <a:prstGeom prst="rect">
            <a:avLst/>
          </a:prstGeom>
          <a:solidFill>
            <a:srgbClr val="FFFF00"/>
          </a:solidFill>
        </p:spPr>
        <p:txBody>
          <a:bodyPr wrap="square" rtlCol="0">
            <a:spAutoFit/>
          </a:bodyPr>
          <a:lstStyle/>
          <a:p>
            <a:r>
              <a:rPr lang="zh-CN" altLang="en-US" sz="2000" b="1">
                <a:solidFill>
                  <a:srgbClr val="FF0000"/>
                </a:solidFill>
              </a:rPr>
              <a:t>争三保四</a:t>
            </a:r>
            <a:endParaRPr lang="zh-CN" altLang="en-US" sz="2000" b="1">
              <a:solidFill>
                <a:srgbClr val="FF0000"/>
              </a:solidFill>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46075" y="951865"/>
            <a:ext cx="11301730" cy="4954270"/>
          </a:xfrm>
          <a:prstGeom prst="rect">
            <a:avLst/>
          </a:prstGeom>
          <a:noFill/>
        </p:spPr>
        <p:txBody>
          <a:bodyPr wrap="square" rtlCol="0">
            <a:spAutoFit/>
          </a:bodyPr>
          <a:lstStyle/>
          <a:p>
            <a:r>
              <a:rPr lang="zh-CN" altLang="en-US" sz="2800" b="1"/>
              <a:t>一、乡土小说的阅读要点</a:t>
            </a:r>
            <a:endParaRPr lang="zh-CN" altLang="en-US" sz="2800" b="1"/>
          </a:p>
          <a:p>
            <a:r>
              <a:rPr lang="en-US" altLang="zh-CN"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乡土小说是我国现当代小说史上别具特色的一种小说类型，创作乡土题材小说不仅是作家们表情达意的手段，更多的是对故土、对家乡的期盼和向往。乡土题材小说与其他题材类型的小说最显著的区别在于，它根植于中国传统的农耕文明，与中国传统文化一脉相承，也符合中国人传统的审美习惯。</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1.抓住文本特色内容</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特色内容不仅包括自然风光与风景，也包括有代表性的人物角色、能够体现社会风气的风俗习惯和文化传统等。乡土文本中包括体现乡土小说特色、具有人性与人情之美的典型人物，如《边城》中的翠翠、爷爷等，还有典型情节与环境描写，如《平凡的世界》一书中有多处关于黄土高原的景色描写。这些典型内容描写极具地域特色，能够帮助我们领略民风民俗，体会不一样的乡土风貌，能够丰富情感体验、增加对自己本土文化以外的其他地域文化的认同感。</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en-US" altLang="zh-CN" b="1">
                <a:latin typeface="楷体" panose="02010609060101010101" charset="-122"/>
                <a:ea typeface="楷体" panose="02010609060101010101" charset="-122"/>
                <a:cs typeface="楷体" panose="02010609060101010101" charset="-122"/>
              </a:rPr>
              <a:t>    </a:t>
            </a:r>
            <a:endParaRPr lang="zh-CN" altLang="en-US"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52120" y="553720"/>
            <a:ext cx="10924540" cy="5692775"/>
          </a:xfrm>
          <a:prstGeom prst="rect">
            <a:avLst/>
          </a:prstGeom>
          <a:noFill/>
        </p:spPr>
        <p:txBody>
          <a:bodyPr wrap="square" rtlCol="0">
            <a:spAutoFit/>
          </a:bodyPr>
          <a:lstStyle/>
          <a:p>
            <a:r>
              <a:rPr lang="en-US" altLang="zh-CN" sz="2800" b="1">
                <a:latin typeface="楷体" panose="02010609060101010101" charset="-122"/>
                <a:ea typeface="楷体" panose="02010609060101010101" charset="-122"/>
                <a:cs typeface="楷体" panose="02010609060101010101" charset="-122"/>
                <a:sym typeface="+mn-ea"/>
              </a:rPr>
              <a:t>    </a:t>
            </a:r>
            <a:r>
              <a:rPr lang="zh-CN" altLang="en-US" sz="2800" b="1">
                <a:latin typeface="楷体" panose="02010609060101010101" charset="-122"/>
                <a:ea typeface="楷体" panose="02010609060101010101" charset="-122"/>
                <a:cs typeface="楷体" panose="02010609060101010101" charset="-122"/>
                <a:sym typeface="+mn-ea"/>
              </a:rPr>
              <a:t>2.建立自我经验与文本的链接</a:t>
            </a:r>
            <a:endParaRPr lang="zh-CN" altLang="en-US" sz="2800" b="1">
              <a:latin typeface="楷体" panose="02010609060101010101" charset="-122"/>
              <a:ea typeface="楷体" panose="02010609060101010101" charset="-122"/>
              <a:cs typeface="楷体" panose="02010609060101010101" charset="-122"/>
            </a:endParaRPr>
          </a:p>
          <a:p>
            <a:r>
              <a:rPr lang="en-US" altLang="zh-CN" sz="2800" b="1">
                <a:latin typeface="楷体" panose="02010609060101010101" charset="-122"/>
                <a:ea typeface="楷体" panose="02010609060101010101" charset="-122"/>
                <a:cs typeface="楷体" panose="02010609060101010101" charset="-122"/>
                <a:sym typeface="+mn-ea"/>
              </a:rPr>
              <a:t>    </a:t>
            </a:r>
            <a:r>
              <a:rPr lang="zh-CN" altLang="en-US" sz="2800" b="1">
                <a:latin typeface="楷体" panose="02010609060101010101" charset="-122"/>
                <a:ea typeface="楷体" panose="02010609060101010101" charset="-122"/>
                <a:cs typeface="楷体" panose="02010609060101010101" charset="-122"/>
                <a:sym typeface="+mn-ea"/>
              </a:rPr>
              <a:t>读者作为作品接受的主体，不仅仅只是阅读作品的人，还是走进作品，能与作者共处的活生生的人，可以通过作品与创作者产生"共情"，所以，在阅读时，要善于利用生活与阅读经验来理解文本，建立读者与作者、文本之间的内在联系。</a:t>
            </a:r>
            <a:endParaRPr lang="zh-CN" altLang="en-US" sz="2800" b="1">
              <a:latin typeface="楷体" panose="02010609060101010101" charset="-122"/>
              <a:ea typeface="楷体" panose="02010609060101010101" charset="-122"/>
              <a:cs typeface="楷体" panose="02010609060101010101" charset="-122"/>
              <a:sym typeface="+mn-ea"/>
            </a:endParaRPr>
          </a:p>
          <a:p>
            <a:r>
              <a:rPr lang="en-US" altLang="zh-CN" sz="2800" b="1">
                <a:latin typeface="楷体" panose="02010609060101010101" charset="-122"/>
                <a:ea typeface="楷体" panose="02010609060101010101" charset="-122"/>
                <a:cs typeface="楷体" panose="02010609060101010101" charset="-122"/>
                <a:sym typeface="+mn-ea"/>
              </a:rPr>
              <a:t>    </a:t>
            </a:r>
            <a:r>
              <a:rPr lang="zh-CN" altLang="en-US" sz="2800" b="1">
                <a:latin typeface="楷体" panose="02010609060101010101" charset="-122"/>
                <a:ea typeface="楷体" panose="02010609060101010101" charset="-122"/>
                <a:cs typeface="楷体" panose="02010609060101010101" charset="-122"/>
                <a:sym typeface="+mn-ea"/>
              </a:rPr>
              <a:t>面对陌生的农村生活，最好的方式就是从自己已经存在的经验出发，结合文本理解，生长出新的经验。读者作为生活中活生生的人，深受民俗文化的影响，并对不同地域与民族的民俗文化充满好奇，让自己从已有的民俗文化经验出发，建立与乡土小说文本沟通的链接，必然会使读者读出自己。只有读懂乡土小说，才能读懂过去的中国，也才能明白现在的中国所走的道路。</a:t>
            </a:r>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9725" y="982345"/>
            <a:ext cx="11513185" cy="4892675"/>
          </a:xfrm>
          <a:prstGeom prst="rect">
            <a:avLst/>
          </a:prstGeom>
          <a:noFill/>
        </p:spPr>
        <p:txBody>
          <a:bodyPr wrap="square" rtlCol="0">
            <a:spAutoFit/>
          </a:bodyPr>
          <a:lstStyle/>
          <a:p>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3.关注作品世界，读出问题</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每一个作家在作品中总会创造一个独特的文学世界，体现作者自己的观点与看法，这个作品世界是作者情感表达的对象，也是读者与作者沟通的场所。</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阅读乡土小说，不仅仅只是关注它表面呈现的是什么，更重要的是，在小说中是否读懂了作者的创作意图、作品呈现的世界、读出了自己。当看懂了以叙事为主的小说之后，就要发问，作者写这样一个故事到底是为了表达什么，有什么样的情感蕴含其中?当读到以写人为主的小说时，能够从中找到作者对人物的描写部分，但是作者为何会花大量笔墨写这个人物，到底有何用意?当读到一篇非常著名的小说时，会关注小说中人物的一举一动，以及环境塑造和时代背景的铺垫到底对整篇文章有何影响，它为何会成为著名文章，其中有何魅力?其实，对于小说的阅读，更多应该关注的是读的过程，是在这个过程中体味人物的酸甜苦辣，表现自己的喜怒哀乐，是让作者的情感以及作品中人物的经历感触到读者，感受"移情"。</a:t>
            </a:r>
            <a:endParaRPr lang="zh-CN" altLang="en-US" sz="2400" b="1">
              <a:latin typeface="楷体" panose="02010609060101010101" charset="-122"/>
              <a:ea typeface="楷体" panose="02010609060101010101" charset="-122"/>
              <a:cs typeface="楷体" panose="02010609060101010101" charset="-122"/>
            </a:endParaRPr>
          </a:p>
          <a:p>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2600" y="885825"/>
            <a:ext cx="11226800" cy="4677410"/>
          </a:xfrm>
          <a:prstGeom prst="rect">
            <a:avLst/>
          </a:prstGeom>
          <a:noFill/>
        </p:spPr>
        <p:txBody>
          <a:bodyPr wrap="square" rtlCol="0">
            <a:spAutoFit/>
          </a:bodyPr>
          <a:lstStyle/>
          <a:p>
            <a:r>
              <a:rPr lang="zh-CN" altLang="en-US" sz="2800" b="1"/>
              <a:t>二、如何多角度、多层次分析意蕴</a:t>
            </a:r>
            <a:endParaRPr lang="zh-CN" altLang="en-US" sz="2800" b="1"/>
          </a:p>
          <a:p>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（一）多层面、多角度展开分析</a:t>
            </a:r>
            <a:endParaRPr lang="zh-CN" altLang="en-US" b="1">
              <a:latin typeface="楷体" panose="02010609060101010101" charset="-122"/>
              <a:ea typeface="楷体" panose="02010609060101010101" charset="-122"/>
              <a:cs typeface="楷体" panose="02010609060101010101" charset="-122"/>
            </a:endParaRPr>
          </a:p>
          <a:p>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分析总是要求多层面、多角度展开。而分析主题意蕴的多层面、多角度则表现在∶</a:t>
            </a:r>
            <a:endParaRPr lang="zh-CN" altLang="en-US" b="1">
              <a:latin typeface="楷体" panose="02010609060101010101" charset="-122"/>
              <a:ea typeface="楷体" panose="02010609060101010101" charset="-122"/>
              <a:cs typeface="楷体" panose="02010609060101010101" charset="-122"/>
            </a:endParaRPr>
          </a:p>
          <a:p>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1.文本层面</a:t>
            </a:r>
            <a:endParaRPr lang="zh-CN" altLang="en-US" b="1">
              <a:latin typeface="楷体" panose="02010609060101010101" charset="-122"/>
              <a:ea typeface="楷体" panose="02010609060101010101" charset="-122"/>
              <a:cs typeface="楷体" panose="02010609060101010101" charset="-122"/>
            </a:endParaRPr>
          </a:p>
          <a:p>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分析主题意蕴必须立足于文本，在文本内寻找多角度∶（1）形象角度。意蕴总是附着于小说的具体形象中，小说中不同的人物形象、事物形象就是两个可以展开的小角度。人物形象有主要人物、次要人物，主要人物的经历命运、不同性格侧面、性格变化原因、性格形成与环境的关系以及典型意义，是分析的具体抓手。</a:t>
            </a:r>
            <a:endParaRPr lang="zh-CN" altLang="en-US" b="1">
              <a:latin typeface="楷体" panose="02010609060101010101" charset="-122"/>
              <a:ea typeface="楷体" panose="02010609060101010101" charset="-122"/>
              <a:cs typeface="楷体" panose="02010609060101010101" charset="-122"/>
            </a:endParaRPr>
          </a:p>
          <a:p>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（2）情节角度。主要有这么几个具体抓手∶情节的高潮和结局，尤其是高潮部分;情节中的矛盾冲突;情节发展变化的原因。</a:t>
            </a:r>
            <a:endParaRPr lang="zh-CN" altLang="en-US" b="1">
              <a:latin typeface="楷体" panose="02010609060101010101" charset="-122"/>
              <a:ea typeface="楷体" panose="02010609060101010101" charset="-122"/>
              <a:cs typeface="楷体" panose="02010609060101010101" charset="-122"/>
            </a:endParaRPr>
          </a:p>
          <a:p>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（3）环境角度。主要有两个抓手∶一是从环境对人物性格的形成、命运的影响去破译主题意蕴;二是探寻时代背景、社会特点去发现主题意蕴。</a:t>
            </a:r>
            <a:endParaRPr lang="zh-CN" altLang="en-US" b="1">
              <a:latin typeface="楷体" panose="02010609060101010101" charset="-122"/>
              <a:ea typeface="楷体" panose="02010609060101010101" charset="-122"/>
              <a:cs typeface="楷体" panose="02010609060101010101" charset="-122"/>
            </a:endParaRPr>
          </a:p>
          <a:p>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其他如标题、语言、表现手法等，也是不可忽视的角度。</a:t>
            </a:r>
            <a:endParaRPr lang="zh-CN" altLang="en-US" b="1">
              <a:latin typeface="楷体" panose="02010609060101010101" charset="-122"/>
              <a:ea typeface="楷体" panose="02010609060101010101" charset="-122"/>
              <a:cs typeface="楷体" panose="02010609060101010101" charset="-122"/>
            </a:endParaRPr>
          </a:p>
          <a:p>
            <a:r>
              <a:rPr lang="zh-CN" altLang="en-US" b="1">
                <a:latin typeface="楷体" panose="02010609060101010101" charset="-122"/>
                <a:ea typeface="楷体" panose="02010609060101010101" charset="-122"/>
                <a:cs typeface="楷体" panose="02010609060101010101" charset="-122"/>
              </a:rPr>
              <a:t> </a:t>
            </a:r>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2.文外层面</a:t>
            </a:r>
            <a:endParaRPr lang="zh-CN" altLang="en-US" b="1">
              <a:latin typeface="楷体" panose="02010609060101010101" charset="-122"/>
              <a:ea typeface="楷体" panose="02010609060101010101" charset="-122"/>
              <a:cs typeface="楷体" panose="02010609060101010101" charset="-122"/>
            </a:endParaRPr>
          </a:p>
          <a:p>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（1）从人与自然的角度分析小说的环境观。</a:t>
            </a:r>
            <a:endParaRPr lang="zh-CN" altLang="en-US" b="1">
              <a:latin typeface="楷体" panose="02010609060101010101" charset="-122"/>
              <a:ea typeface="楷体" panose="02010609060101010101" charset="-122"/>
              <a:cs typeface="楷体" panose="02010609060101010101" charset="-122"/>
            </a:endParaRPr>
          </a:p>
          <a:p>
            <a:r>
              <a:rPr lang="zh-CN" altLang="en-US" b="1">
                <a:latin typeface="楷体" panose="02010609060101010101" charset="-122"/>
                <a:ea typeface="楷体" panose="02010609060101010101" charset="-122"/>
                <a:cs typeface="楷体" panose="02010609060101010101" charset="-122"/>
              </a:rPr>
              <a:t> </a:t>
            </a:r>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（2）从人与历史的角度分析小说体现的民族心理与传统文化。</a:t>
            </a:r>
            <a:endParaRPr lang="zh-CN" altLang="en-US" b="1">
              <a:latin typeface="楷体" panose="02010609060101010101" charset="-122"/>
              <a:ea typeface="楷体" panose="02010609060101010101" charset="-122"/>
              <a:cs typeface="楷体" panose="02010609060101010101" charset="-122"/>
            </a:endParaRPr>
          </a:p>
          <a:p>
            <a:r>
              <a:rPr lang="zh-CN" altLang="en-US" b="1">
                <a:latin typeface="楷体" panose="02010609060101010101" charset="-122"/>
                <a:ea typeface="楷体" panose="02010609060101010101" charset="-122"/>
                <a:cs typeface="楷体" panose="02010609060101010101" charset="-122"/>
              </a:rPr>
              <a:t> </a:t>
            </a:r>
            <a:r>
              <a:rPr lang="en-US" altLang="zh-CN" b="1">
                <a:latin typeface="楷体" panose="02010609060101010101" charset="-122"/>
                <a:ea typeface="楷体" panose="02010609060101010101" charset="-122"/>
                <a:cs typeface="楷体" panose="02010609060101010101" charset="-122"/>
              </a:rPr>
              <a:t>  </a:t>
            </a:r>
            <a:r>
              <a:rPr lang="zh-CN" altLang="en-US" b="1">
                <a:latin typeface="楷体" panose="02010609060101010101" charset="-122"/>
                <a:ea typeface="楷体" panose="02010609060101010101" charset="-122"/>
                <a:cs typeface="楷体" panose="02010609060101010101" charset="-122"/>
              </a:rPr>
              <a:t>（3）从人与人的角度分析小说的人生启示。</a:t>
            </a:r>
            <a:endParaRPr lang="zh-CN" altLang="en-US"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87985"/>
            <a:ext cx="10939780" cy="5323205"/>
          </a:xfrm>
          <a:prstGeom prst="rect">
            <a:avLst/>
          </a:prstGeom>
          <a:noFill/>
        </p:spPr>
        <p:txBody>
          <a:bodyPr wrap="square" rtlCol="0">
            <a:spAutoFit/>
          </a:bodyPr>
          <a:lstStyle/>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（4）从人与时代的角度分析小说对现实问题的思考与认识。</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（5）透过现象看本质，注意文本的深层意义，如象征义、双关义等。</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（二）掌握主要题型的分析要点</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1.分析重要句子（词语）意蕴题</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第一，抓住特征。</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高考题中所给的句子总是不同的，不同的句子有不同的分析方法。因此，分析句子意蕴的前提是要把握住所给句子的具体特征，然后才有理解句子含意的抓手。</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（1）无论什么句子，都要抓住句子的描写对象（或主语）;抓住了对象，就抓住了探究的方向。</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 </a:t>
            </a:r>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（2）抓住句子的具体特征，找准探究突破口。</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①抓住句子的关键词语突破。</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②分析句子的结构层次。</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③抓住句子的表达特色，如使用比喻、象征、反语及双关等手法，需要还原它们的本意。</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针对结构复杂而含意较难理解的句子，可以分析其结构。如果是单句，先找准主、谓、宾;如果是复句，先找准第一层次，把握句子的基本意思，再找出第二甚至第三层次，逐层理解。</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第二，适当归类。</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将要分析的句子归到适当的类型中。</a:t>
            </a:r>
            <a:endParaRPr lang="zh-CN" altLang="en-US" sz="2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97840" y="1202055"/>
            <a:ext cx="10923905" cy="4154170"/>
          </a:xfrm>
          <a:prstGeom prst="rect">
            <a:avLst/>
          </a:prstGeom>
          <a:noFill/>
        </p:spPr>
        <p:txBody>
          <a:bodyPr wrap="square" rtlCol="0">
            <a:spAutoFit/>
          </a:bodyPr>
          <a:lstStyle/>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（1）情感复杂、矛盾、变化的句子。应多揣摩人物的情感，注意小说中的情感往往通过动作、神态、语言、心理、环境等体现出来，多与主旨相联系。</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含意蕴藉、意味深长的修辞句、象征句。既要联系表层意思（字面意思），又要联系深层含意（语境临时义），这些句子不仅有比喻义、象征义，还有抽象方面的含义，如精神层面、文化层面，应尽可能地深人下去。</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（3）位置特殊的结构句子。这类题所选句子多是能体现行文脉络的总起句、过渡句、总结句，且多选文章尾部。需要梳理行文脉络，依据句子所在位置加以回答。</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（4）含蓄、隽永的写景句。多由景入情，个别景物或有线索作用，或有象征作用，对此也应关注到。</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当然，上述四类句子在实战中有时分得不是如此清晰，应灵活归类。</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84225" y="478155"/>
            <a:ext cx="10758170" cy="5262245"/>
          </a:xfrm>
          <a:prstGeom prst="rect">
            <a:avLst/>
          </a:prstGeom>
          <a:noFill/>
        </p:spPr>
        <p:txBody>
          <a:bodyPr wrap="square" rtlCol="0">
            <a:spAutoFit/>
          </a:bodyPr>
          <a:lstStyle/>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第三，注重联系。</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看看该句与主旨之间的联系。所给句子都是与全文主旨相联系的，所以，在弄清句子的具体含意后，还要看它与全文主旨有怎样的关系，或者说，它体现了怎样的主旨。联系主旨分析句子，一定能分析出句外意蕴、更深层的意蕴。</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在联系主旨这一点上还可以再深人开掘。看该句是否体现了"民族心理和人文精神"。</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（2）看看该句与作者所要表达的思想感情之间的联系。对于所给句子的深层意蕴，要特别善于抓住它背后所寄托的作者的思想感情，要善抓"作者"要素。散文自不必说，小说也应如此。</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3）看看该句与时代背景的联系。要求从作者经历、所处时代、创作动机及作品影响等方面进行分析，这就意味着可能要求考生结合作者和相关背景等资料对作品、作品中特别重要的句子进行合理的解读、分析。当然，要反对机械、生硬的联系。</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14655" y="118745"/>
            <a:ext cx="11362055" cy="6739255"/>
          </a:xfrm>
          <a:prstGeom prst="rect">
            <a:avLst/>
          </a:prstGeom>
          <a:noFill/>
        </p:spPr>
        <p:txBody>
          <a:bodyPr wrap="square" rtlCol="0">
            <a:spAutoFit/>
          </a:bodyPr>
          <a:lstStyle/>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2.分析物象意蕴题</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小说中的物象虽然不常是其中心内容，但也是小说艺术世界、艺术构思中的有机组成部分。高考经常在此设题，或考意蕴，或考作用。如何准确、全面地分析物象的意蕴呢?</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（1）准确判断物象的种类。小说中的物象种类很多，就其内容看，有自然物象、社会物象;就其性质讲，有具体物象、抽象物象;就其地位而言，有主体物象（贯穿全文）和次要物象（只出现在文中某处）。</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（2）圈点散见文字，化零为整地思考。</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描写物象的文字在小说中几乎有一个共同特点∶不成片出现，散见于文本各处。因此，首先要把散见在各处的文字圈点起来，集中起来，通过阅读，形成对物象的整体印象。这里尤其强调要把描写物象的文字找足找全，不能有任何遗漏，遗漏一点就有可能理解不全。</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（3）掌握分析方法路径。</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物象的意蕴有很多，有实指义、指代义、双关义、象征义、主题义，一般要结合小说的情节、人物、环境和主题来思考。首先，看文中有无揭示意蕴的提示性词语、句子。如果有，找出来既准又快;更多的情况下是没有，要靠读者品读、感悟。可以循着以下思路思考、概括∶</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①由外到内。由物象的外在特征到其内在精神气质。</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41300" y="447675"/>
            <a:ext cx="11754485" cy="4215765"/>
          </a:xfrm>
          <a:prstGeom prst="rect">
            <a:avLst/>
          </a:prstGeom>
          <a:noFill/>
        </p:spPr>
        <p:txBody>
          <a:bodyPr wrap="square" rtlCol="0">
            <a:spAutoFit/>
          </a:bodyPr>
          <a:lstStyle/>
          <a:p>
            <a:r>
              <a:rPr lang="zh-CN" altLang="en-US" sz="2800" b="1"/>
              <a:t>一、红色小说阅读要点</a:t>
            </a:r>
            <a:endParaRPr lang="zh-CN" altLang="en-US" sz="2800" b="1"/>
          </a:p>
          <a:p>
            <a:r>
              <a:rPr lang="en-US" altLang="zh-CN"/>
              <a:t>         </a:t>
            </a:r>
            <a:r>
              <a:rPr lang="zh-CN" altLang="en-US" sz="2400" b="1">
                <a:latin typeface="楷体" panose="02010609060101010101" charset="-122"/>
                <a:ea typeface="楷体" panose="02010609060101010101" charset="-122"/>
                <a:cs typeface="楷体" panose="02010609060101010101" charset="-122"/>
              </a:rPr>
              <a:t>红色小说呈现了社会政治的变革和变革时期人们的生活状态，并通过人物塑造来完成革命历史的讲述，揭示现代民族国家的艰难孕育过程，彰显人格典范，起到了将革命历史经典化，整合思想，统一认识和树立新生共和国威信的作用。典型作品∶反映抗日战争的《风云初记》，反映解放战争的《红岩》，反映抗美援朝的《东方》。</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1.了解革命斗争发生的具体时空</a:t>
            </a:r>
            <a:endParaRPr lang="zh-CN" altLang="en-US" sz="2400" b="1">
              <a:latin typeface="楷体" panose="02010609060101010101" charset="-122"/>
              <a:ea typeface="楷体" panose="02010609060101010101" charset="-122"/>
              <a:cs typeface="楷体" panose="02010609060101010101" charset="-122"/>
            </a:endParaRPr>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中国共产党领导的革命斗争历史很长，自从它诞生至今，前后百年。阅读红色小说首先要了解清楚小说反映的革命斗争发生在哪个时期或哪个地域（地方）。如果不了解这一点，恐怕对小说的主体情节甚至主题也把握不了。这些革命时空因素大多数通过小说中的一些关键词可以了解清楚，例如"自测反思"中的红色小说的历史时空为∶</a:t>
            </a:r>
            <a:endParaRPr lang="zh-CN" altLang="en-US" sz="2400" b="1">
              <a:latin typeface="楷体" panose="02010609060101010101" charset="-122"/>
              <a:ea typeface="楷体" panose="02010609060101010101" charset="-122"/>
              <a:cs typeface="楷体" panose="02010609060101010101" charset="-122"/>
            </a:endParaRPr>
          </a:p>
        </p:txBody>
      </p:sp>
      <p:graphicFrame>
        <p:nvGraphicFramePr>
          <p:cNvPr id="4" name="表格 3"/>
          <p:cNvGraphicFramePr>
            <a:graphicFrameLocks noGrp="1"/>
          </p:cNvGraphicFramePr>
          <p:nvPr>
            <p:custDataLst>
              <p:tags r:id="rId2"/>
            </p:custDataLst>
          </p:nvPr>
        </p:nvGraphicFramePr>
        <p:xfrm>
          <a:off x="817245" y="4779645"/>
          <a:ext cx="10556875" cy="1280160"/>
        </p:xfrm>
        <a:graphic>
          <a:graphicData uri="http://schemas.openxmlformats.org/drawingml/2006/table">
            <a:tbl>
              <a:tblPr firstRow="1" bandRow="1">
                <a:tableStyleId>{5C22544A-7EE6-4342-B048-85BDC9FD1C3A}</a:tableStyleId>
              </a:tblPr>
              <a:tblGrid>
                <a:gridCol w="2938780"/>
                <a:gridCol w="3438525"/>
                <a:gridCol w="4179570"/>
              </a:tblGrid>
              <a:tr h="426720">
                <a:tc>
                  <a:txBody>
                    <a:bodyPr vert="horz" wrap="square"/>
                    <a:lstStyle/>
                    <a:p>
                      <a:pPr indent="0" algn="ctr">
                        <a:buNone/>
                      </a:pPr>
                      <a:r>
                        <a:rPr lang="en-US" sz="2000" b="1">
                          <a:solidFill>
                            <a:srgbClr val="000000"/>
                          </a:solidFill>
                          <a:latin typeface="MingLiU" panose="02020509000000000000" charset="-122"/>
                        </a:rPr>
                        <a:t>篇名</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1">
                          <a:solidFill>
                            <a:srgbClr val="000000"/>
                          </a:solidFill>
                          <a:latin typeface="MingLiU" panose="02020509000000000000" charset="-122"/>
                        </a:rPr>
                        <a:t>革命时期</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000" b="1">
                          <a:solidFill>
                            <a:srgbClr val="000000"/>
                          </a:solidFill>
                          <a:latin typeface="Arial" panose="020b0604020202020204" pitchFamily="34" charset="0"/>
                          <a:ea typeface="MingLiU" panose="02020509000000000000" charset="-122"/>
                        </a:rPr>
                        <a:t>革命地方</a:t>
                      </a:r>
                      <a:r>
                        <a:rPr lang="en-US" sz="2000" b="1">
                          <a:solidFill>
                            <a:srgbClr val="000000"/>
                          </a:solidFill>
                          <a:latin typeface="MingLiU" panose="02020509000000000000" charset="-122"/>
                        </a:rPr>
                        <a:t> </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6720">
                <a:tc>
                  <a:txBody>
                    <a:bodyPr vert="horz" wrap="square"/>
                    <a:lstStyle/>
                    <a:p>
                      <a:pPr indent="0" algn="ctr">
                        <a:buNone/>
                      </a:pPr>
                      <a:r>
                        <a:rPr lang="en-US" sz="2000" b="1">
                          <a:solidFill>
                            <a:srgbClr val="000000"/>
                          </a:solidFill>
                          <a:latin typeface="MingLiU" panose="02020509000000000000" charset="-122"/>
                        </a:rPr>
                        <a:t>《战士》</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1">
                          <a:solidFill>
                            <a:srgbClr val="000000"/>
                          </a:solidFill>
                          <a:latin typeface="MingLiU" panose="02020509000000000000" charset="-122"/>
                        </a:rPr>
                        <a:t>抗日战争中期</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marL="114300" indent="0" algn="ctr">
                        <a:buNone/>
                      </a:pPr>
                      <a:r>
                        <a:rPr lang="en-US" sz="2000" b="1">
                          <a:solidFill>
                            <a:srgbClr val="000000"/>
                          </a:solidFill>
                          <a:latin typeface="MingLiU" panose="02020509000000000000" charset="-122"/>
                        </a:rPr>
                        <a:t>北方某抗日根据地</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6720">
                <a:tc>
                  <a:txBody>
                    <a:bodyPr vert="horz" wrap="square"/>
                    <a:lstStyle/>
                    <a:p>
                      <a:pPr indent="0" algn="ctr">
                        <a:buNone/>
                      </a:pPr>
                      <a:r>
                        <a:rPr lang="en-US" sz="2000" b="1">
                          <a:solidFill>
                            <a:srgbClr val="000000"/>
                          </a:solidFill>
                          <a:latin typeface="MingLiU" panose="02020509000000000000" charset="-122"/>
                        </a:rPr>
                        <a:t>《红岩（节选）》</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1" u="sng">
                          <a:solidFill>
                            <a:srgbClr val="000000"/>
                          </a:solidFill>
                          <a:latin typeface="MingLiU" panose="02020509000000000000" charset="-122"/>
                        </a:rPr>
                        <a:t>解放战争时期</a:t>
                      </a:r>
                      <a:endParaRPr lang="en-US" altLang="en-US" sz="2000" b="1" u="sng">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000" b="1">
                          <a:solidFill>
                            <a:srgbClr val="000000"/>
                          </a:solidFill>
                          <a:latin typeface="MingLiU" panose="02020509000000000000" charset="-122"/>
                        </a:rPr>
                        <a:t>国民党统治下的重庆</a:t>
                      </a:r>
                      <a:endParaRPr lang="en-US" altLang="en-US" sz="20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72770" y="417830"/>
            <a:ext cx="10969625" cy="6369685"/>
          </a:xfrm>
          <a:prstGeom prst="rect">
            <a:avLst/>
          </a:prstGeom>
          <a:noFill/>
        </p:spPr>
        <p:txBody>
          <a:bodyPr wrap="square" rtlCol="0">
            <a:spAutoFit/>
          </a:bodyPr>
          <a:lstStyle/>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②由实及虚。由物象的自身意思到附着在其身的虚指意思，如象征义、比喻义、情感义。</a:t>
            </a:r>
            <a:endParaRPr lang="zh-CN" altLang="en-US" sz="2400" b="1">
              <a:latin typeface="楷体" panose="02010609060101010101" charset="-122"/>
              <a:ea typeface="楷体" panose="02010609060101010101" charset="-122"/>
            </a:endParaRPr>
          </a:p>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③由表入里。先由该物象最表层的意思人手再到其语境义，尤其是深层含义。也可以循着横向路径去分析先就物象自身分析其表层义，再就小说内部要素分析其深层义，即情节义、人物义、主旨义等方面。</a:t>
            </a:r>
            <a:endParaRPr lang="zh-CN" altLang="en-US" sz="2400" b="1">
              <a:latin typeface="楷体" panose="02010609060101010101" charset="-122"/>
              <a:ea typeface="楷体" panose="02010609060101010101" charset="-122"/>
            </a:endParaRPr>
          </a:p>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3.分析标题意蕴题</a:t>
            </a:r>
            <a:endParaRPr lang="zh-CN" altLang="en-US" sz="2400" b="1">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标题是文章的灵魂，好的标题往往包含着丰富的信息，会起到摄人心魄的作用。要分析标题意蕴，首先要了解一些常见的拟题方式。有的以人物为题，有的以事件为题，有的以物象为题，有的以地点、时间为题，有的以问题为题，有的以主旨为题，等等。</a:t>
            </a:r>
            <a:endParaRPr lang="zh-CN" altLang="en-US" sz="2400" b="1">
              <a:latin typeface="楷体" panose="02010609060101010101" charset="-122"/>
              <a:ea typeface="楷体" panose="02010609060101010101" charset="-122"/>
            </a:endParaRPr>
          </a:p>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其次，要从以下几个层面进行解读</a:t>
            </a:r>
            <a:endParaRPr lang="zh-CN" altLang="en-US" sz="2400" b="1">
              <a:latin typeface="楷体" panose="02010609060101010101" charset="-122"/>
              <a:ea typeface="楷体" panose="02010609060101010101" charset="-122"/>
            </a:endParaRPr>
          </a:p>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（1）联系表层含义在文中具体的意思。标题是否交代时间、地点、环境等。</a:t>
            </a:r>
            <a:endParaRPr lang="zh-CN" altLang="en-US" sz="2400" b="1">
              <a:latin typeface="楷体" panose="02010609060101010101" charset="-122"/>
              <a:ea typeface="楷体" panose="02010609060101010101" charset="-122"/>
            </a:endParaRPr>
          </a:p>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（2）体会深层含义在理解标题本义的基础上，首先要注意它在文中是否有指代义、比喻义、象征义或双关义等。</a:t>
            </a:r>
            <a:endParaRPr lang="zh-CN" altLang="en-US" sz="2400" b="1">
              <a:latin typeface="楷体" panose="02010609060101010101" charset="-122"/>
              <a:ea typeface="楷体" panose="02010609060101010101" charset="-122"/>
            </a:endParaRPr>
          </a:p>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（3）揭示全文主旨看它在揭示主旨、表明情感态度方面的意义。</a:t>
            </a:r>
            <a:endParaRPr lang="zh-CN" altLang="en-US" sz="2400" b="1">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最后，要注意它同标题作用、妙处题的区别，不要答成标题作用题。</a:t>
            </a:r>
            <a:endParaRPr lang="zh-CN" altLang="en-US" sz="2400" b="1">
              <a:latin typeface="楷体" panose="02010609060101010101" charset="-122"/>
              <a:ea typeface="楷体" panose="02010609060101010101" charset="-122"/>
            </a:endParaRPr>
          </a:p>
          <a:p>
            <a:endParaRPr lang="zh-CN" altLang="en-US" sz="2400" b="1">
              <a:latin typeface="楷体" panose="02010609060101010101" charset="-122"/>
              <a:ea typeface="楷体" panose="02010609060101010101" charset="-122"/>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61950" y="342265"/>
            <a:ext cx="11226165" cy="5323205"/>
          </a:xfrm>
          <a:prstGeom prst="rect">
            <a:avLst/>
          </a:prstGeom>
          <a:noFill/>
        </p:spPr>
        <p:txBody>
          <a:bodyPr wrap="square" rtlCol="0">
            <a:spAutoFit/>
          </a:bodyPr>
          <a:lstStyle/>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4.分析思想意蕴与情感意蕴题</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所谓思想意蕴，是指文本表现出来的思想意义或价值，重在指文本给读者的思考和认识所谓情感意蕴，是指文本的情感意义或取向，说白了，就是作者的情感态度、喜怒褒贬等。无论哪种意蕴，都必须从文本的内容、材料人手，因为它总是附着于文本的内容、材料之中的。</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 </a:t>
            </a:r>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（1）围绕主要形象（主人公、物象）</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小说都是围绕一个主要形象展开的，这个主要形象在情节中的不同时段有不同的意蕴，或者其形象的不同特征富有不同的意蕴。答题时应抓住这个主要形象的不同时段、不同特征的表现这个切入点，挖掘其不同意蕴。</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（2）分辨相关事物</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分析意蕴除了要抓主要对象外，还要分辨与主要对象相关联的其他事物。文本中，与主要对象相关的事物可分成四类，即“人、事、物、景”。我们应按照“人、事、物、景”四个思路（方向）明确文中的具体写作内容，分析作者对这四类事物及其相互关系赋予的不同意蕴。</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（3）将事物抽象化</a:t>
            </a:r>
            <a:endParaRPr lang="zh-CN" altLang="en-US" sz="2000" b="1">
              <a:latin typeface="楷体" panose="02010609060101010101" charset="-122"/>
              <a:ea typeface="楷体" panose="02010609060101010101" charset="-122"/>
              <a:cs typeface="楷体" panose="02010609060101010101" charset="-122"/>
            </a:endParaRPr>
          </a:p>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分析时我们还必须关注人文精神，将文本呈现出来的人、事、物、景抽象化、符号化，这样就可以获得具有更宽广的普遍适用的一般意义，就可以实现从更多角度和层面发掘文本思想意蕴和情感倾向的目的。所谓人文精神，就是一种普遍的人类自我关怀，表现为对人的尊严、价值，命运的维护、追求及关切，对人类精神文化现象的高度珍视，对全面发展的理想人格的肯定和塑造。</a:t>
            </a:r>
            <a:endParaRPr lang="en-US" altLang="zh-CN" sz="2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18490" y="2168525"/>
            <a:ext cx="10426065" cy="3415030"/>
          </a:xfrm>
          <a:prstGeom prst="rect">
            <a:avLst/>
          </a:prstGeom>
          <a:noFill/>
        </p:spPr>
        <p:txBody>
          <a:bodyPr wrap="square" rtlCol="0">
            <a:spAutoFit/>
          </a:bodyPr>
          <a:lstStyle/>
          <a:p>
            <a:r>
              <a:rPr lang="en-US" altLang="zh-CN" sz="7200" b="1">
                <a:solidFill>
                  <a:schemeClr val="tx1"/>
                </a:solidFill>
              </a:rPr>
              <a:t>                   </a:t>
            </a:r>
            <a:r>
              <a:rPr lang="zh-CN" altLang="en-US" sz="7200" b="1">
                <a:solidFill>
                  <a:srgbClr val="FF0000"/>
                </a:solidFill>
              </a:rPr>
              <a:t>跳出去</a:t>
            </a:r>
            <a:endParaRPr lang="zh-CN" altLang="en-US" sz="7200" b="1">
              <a:solidFill>
                <a:schemeClr val="tx1"/>
              </a:solidFill>
            </a:endParaRPr>
          </a:p>
          <a:p>
            <a:r>
              <a:rPr lang="en-US" altLang="zh-CN" sz="7200" b="1">
                <a:solidFill>
                  <a:schemeClr val="tx1"/>
                </a:solidFill>
              </a:rPr>
              <a:t>         </a:t>
            </a:r>
            <a:r>
              <a:rPr lang="zh-CN" altLang="en-US" sz="7200" b="1">
                <a:solidFill>
                  <a:schemeClr val="tx1"/>
                </a:solidFill>
                <a:latin typeface="楷体" panose="02010609060101010101" charset="-122"/>
                <a:ea typeface="楷体" panose="02010609060101010101" charset="-122"/>
              </a:rPr>
              <a:t>没有材料，只有题目，试寻答题点。</a:t>
            </a:r>
            <a:endParaRPr lang="zh-CN" altLang="en-US" sz="7200" b="1">
              <a:solidFill>
                <a:schemeClr val="tx1"/>
              </a:solidFill>
              <a:latin typeface="楷体" panose="02010609060101010101" charset="-122"/>
              <a:ea typeface="楷体" panose="02010609060101010101" charset="-122"/>
            </a:endParaRPr>
          </a:p>
        </p:txBody>
      </p:sp>
      <p:sp>
        <p:nvSpPr>
          <p:cNvPr id="3" name="文本框 2"/>
          <p:cNvSpPr txBox="1"/>
          <p:nvPr/>
        </p:nvSpPr>
        <p:spPr>
          <a:xfrm>
            <a:off x="784225" y="538480"/>
            <a:ext cx="6609080" cy="1106805"/>
          </a:xfrm>
          <a:prstGeom prst="rect">
            <a:avLst/>
          </a:prstGeom>
          <a:noFill/>
        </p:spPr>
        <p:txBody>
          <a:bodyPr wrap="square" rtlCol="0">
            <a:spAutoFit/>
          </a:bodyPr>
          <a:lstStyle/>
          <a:p>
            <a:r>
              <a:rPr lang="zh-CN" altLang="en-US" sz="6600" b="1">
                <a:solidFill>
                  <a:srgbClr val="FF0000"/>
                </a:solidFill>
                <a:latin typeface="华文琥珀" panose="02010800040101010101" charset="-122"/>
                <a:ea typeface="华文琥珀" panose="02010800040101010101" charset="-122"/>
              </a:rPr>
              <a:t>真题演练</a:t>
            </a:r>
            <a:endParaRPr lang="zh-CN" altLang="en-US" sz="6600" b="1">
              <a:solidFill>
                <a:srgbClr val="FF0000"/>
              </a:solidFill>
              <a:latin typeface="华文琥珀" panose="02010800040101010101" charset="-122"/>
              <a:ea typeface="华文琥珀" panose="02010800040101010101"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31875" y="1075055"/>
            <a:ext cx="10936605" cy="4707890"/>
          </a:xfrm>
          <a:prstGeom prst="rect">
            <a:avLst/>
          </a:prstGeom>
          <a:noFill/>
        </p:spPr>
        <p:txBody>
          <a:bodyPr wrap="square" rtlCol="0">
            <a:spAutoFit/>
          </a:bodyPr>
          <a:lstStyle/>
          <a:p>
            <a:r>
              <a:rPr lang="zh-CN" altLang="en-US" sz="6000" b="1"/>
              <a:t>主观题答题思维步骤：</a:t>
            </a:r>
            <a:endParaRPr lang="zh-CN" altLang="en-US" sz="6000" b="1"/>
          </a:p>
          <a:p>
            <a:r>
              <a:rPr lang="zh-CN" altLang="en-US" sz="6000" b="1">
                <a:latin typeface="楷体" panose="02010609060101010101" charset="-122"/>
                <a:ea typeface="楷体" panose="02010609060101010101" charset="-122"/>
              </a:rPr>
              <a:t>一、</a:t>
            </a:r>
            <a:r>
              <a:rPr lang="zh-CN" altLang="en-US" sz="6000" b="1">
                <a:solidFill>
                  <a:srgbClr val="FF0000"/>
                </a:solidFill>
                <a:latin typeface="楷体" panose="02010609060101010101" charset="-122"/>
                <a:ea typeface="楷体" panose="02010609060101010101" charset="-122"/>
              </a:rPr>
              <a:t>先概括：得分点</a:t>
            </a:r>
            <a:endParaRPr lang="zh-CN" altLang="en-US" sz="6000" b="1">
              <a:latin typeface="楷体" panose="02010609060101010101" charset="-122"/>
              <a:ea typeface="楷体" panose="02010609060101010101" charset="-122"/>
            </a:endParaRPr>
          </a:p>
          <a:p>
            <a:r>
              <a:rPr lang="en-US" altLang="zh-CN" sz="6000" b="1">
                <a:latin typeface="楷体" panose="02010609060101010101" charset="-122"/>
                <a:ea typeface="楷体" panose="02010609060101010101" charset="-122"/>
              </a:rPr>
              <a:t>    </a:t>
            </a:r>
            <a:r>
              <a:rPr lang="zh-CN" altLang="en-US" sz="6000" b="1">
                <a:latin typeface="楷体" panose="02010609060101010101" charset="-122"/>
                <a:ea typeface="楷体" panose="02010609060101010101" charset="-122"/>
              </a:rPr>
              <a:t>小说考点：人物、情节、主旨、环境、效果、结构</a:t>
            </a:r>
            <a:endParaRPr lang="zh-CN" altLang="en-US" sz="6000" b="1">
              <a:latin typeface="楷体" panose="02010609060101010101" charset="-122"/>
              <a:ea typeface="楷体" panose="02010609060101010101" charset="-122"/>
            </a:endParaRPr>
          </a:p>
          <a:p>
            <a:r>
              <a:rPr lang="zh-CN" altLang="en-US" sz="6000" b="1">
                <a:latin typeface="楷体" panose="02010609060101010101" charset="-122"/>
                <a:ea typeface="楷体" panose="02010609060101010101" charset="-122"/>
              </a:rPr>
              <a:t>二、再分析：析材料</a:t>
            </a:r>
            <a:endParaRPr lang="zh-CN" altLang="en-US" sz="6000" b="1">
              <a:latin typeface="楷体" panose="02010609060101010101" charset="-122"/>
              <a:ea typeface="楷体" panose="02010609060101010101" charset="-122"/>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1940" y="681990"/>
            <a:ext cx="11910060" cy="4154170"/>
          </a:xfrm>
          <a:prstGeom prst="rect">
            <a:avLst/>
          </a:prstGeom>
          <a:noFill/>
        </p:spPr>
        <p:txBody>
          <a:bodyPr wrap="square" rtlCol="0">
            <a:spAutoFit/>
          </a:bodyPr>
          <a:lstStyle/>
          <a:p>
            <a:r>
              <a:rPr lang="en-US" altLang="zh-CN" sz="6600" b="1"/>
              <a:t>1</a:t>
            </a:r>
            <a:r>
              <a:rPr lang="zh-CN" altLang="en-US" sz="6600" b="1"/>
              <a:t>、文本二提到，一位</a:t>
            </a:r>
            <a:r>
              <a:rPr lang="en-US" altLang="zh-CN" sz="6600" b="1"/>
              <a:t>18</a:t>
            </a:r>
            <a:r>
              <a:rPr lang="zh-CN" altLang="en-US" sz="6600" b="1"/>
              <a:t>岁志愿军战士的照片让作者产生强烈的</a:t>
            </a:r>
            <a:r>
              <a:rPr lang="zh-CN" altLang="en-US" sz="6600" b="1">
                <a:solidFill>
                  <a:srgbClr val="FF0000"/>
                </a:solidFill>
              </a:rPr>
              <a:t>创作欲望</a:t>
            </a:r>
            <a:r>
              <a:rPr lang="zh-CN" altLang="en-US" sz="6600" b="1"/>
              <a:t>。请分析其创作</a:t>
            </a:r>
            <a:r>
              <a:rPr lang="zh-CN" altLang="en-US" sz="6600" b="1">
                <a:solidFill>
                  <a:srgbClr val="FF0000"/>
                </a:solidFill>
              </a:rPr>
              <a:t>动机</a:t>
            </a:r>
            <a:r>
              <a:rPr lang="zh-CN" altLang="en-US" sz="6600" b="1"/>
              <a:t>是如何在文本一体现的。</a:t>
            </a:r>
            <a:endParaRPr lang="zh-CN" altLang="en-US" sz="6600" b="1"/>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10210" y="379095"/>
            <a:ext cx="11196955" cy="5908040"/>
          </a:xfrm>
          <a:prstGeom prst="rect">
            <a:avLst/>
          </a:prstGeom>
          <a:noFill/>
        </p:spPr>
        <p:txBody>
          <a:bodyPr wrap="square" rtlCol="0">
            <a:spAutoFit/>
          </a:bodyPr>
          <a:lstStyle/>
          <a:p>
            <a:r>
              <a:rPr lang="zh-CN" altLang="en-US" sz="5400" b="1">
                <a:latin typeface="华文楷体" panose="02010600040101010101" charset="-122"/>
                <a:ea typeface="华文楷体" panose="02010600040101010101" charset="-122"/>
                <a:cs typeface="华文楷体" panose="02010600040101010101" charset="-122"/>
              </a:rPr>
              <a:t>解题：</a:t>
            </a:r>
            <a:endParaRPr lang="zh-CN" altLang="en-US" sz="5400" b="1">
              <a:latin typeface="华文楷体" panose="02010600040101010101" charset="-122"/>
              <a:ea typeface="华文楷体" panose="02010600040101010101" charset="-122"/>
              <a:cs typeface="华文楷体" panose="02010600040101010101" charset="-122"/>
            </a:endParaRPr>
          </a:p>
          <a:p>
            <a:r>
              <a:rPr lang="zh-CN" altLang="en-US" sz="5400" b="1">
                <a:latin typeface="华文楷体" panose="02010600040101010101" charset="-122"/>
                <a:ea typeface="华文楷体" panose="02010600040101010101" charset="-122"/>
                <a:cs typeface="华文楷体" panose="02010600040101010101" charset="-122"/>
              </a:rPr>
              <a:t>什么是动机？</a:t>
            </a:r>
            <a:endParaRPr lang="zh-CN" altLang="en-US" sz="5400" b="1">
              <a:latin typeface="华文楷体" panose="02010600040101010101" charset="-122"/>
              <a:ea typeface="华文楷体" panose="02010600040101010101" charset="-122"/>
              <a:cs typeface="华文楷体" panose="02010600040101010101" charset="-122"/>
            </a:endParaRPr>
          </a:p>
          <a:p>
            <a:r>
              <a:rPr lang="zh-CN" altLang="en-US" sz="5400" b="1">
                <a:latin typeface="华文楷体" panose="02010600040101010101" charset="-122"/>
                <a:ea typeface="华文楷体" panose="02010600040101010101" charset="-122"/>
                <a:cs typeface="华文楷体" panose="02010600040101010101" charset="-122"/>
              </a:rPr>
              <a:t>什么是创作动机？</a:t>
            </a:r>
            <a:endParaRPr lang="zh-CN" altLang="en-US" sz="5400" b="1">
              <a:latin typeface="华文楷体" panose="02010600040101010101" charset="-122"/>
              <a:ea typeface="华文楷体" panose="02010600040101010101" charset="-122"/>
              <a:cs typeface="华文楷体" panose="02010600040101010101" charset="-122"/>
            </a:endParaRPr>
          </a:p>
          <a:p>
            <a:r>
              <a:rPr lang="zh-CN" altLang="en-US" sz="5400" b="1">
                <a:latin typeface="华文楷体" panose="02010600040101010101" charset="-122"/>
                <a:ea typeface="华文楷体" panose="02010600040101010101" charset="-122"/>
                <a:cs typeface="华文楷体" panose="02010600040101010101" charset="-122"/>
              </a:rPr>
              <a:t>动机是目的，想法，欲望的表达</a:t>
            </a:r>
            <a:r>
              <a:rPr lang="en-US" altLang="zh-CN" sz="5400" b="1">
                <a:latin typeface="华文楷体" panose="02010600040101010101" charset="-122"/>
                <a:ea typeface="华文楷体" panose="02010600040101010101" charset="-122"/>
                <a:cs typeface="华文楷体" panose="02010600040101010101" charset="-122"/>
              </a:rPr>
              <a:t>……</a:t>
            </a:r>
            <a:r>
              <a:rPr lang="zh-CN" altLang="en-US" sz="5400" b="1">
                <a:latin typeface="华文楷体" panose="02010600040101010101" charset="-122"/>
                <a:ea typeface="华文楷体" panose="02010600040101010101" charset="-122"/>
                <a:cs typeface="华文楷体" panose="02010600040101010101" charset="-122"/>
              </a:rPr>
              <a:t>在文本一里是怎么样通过文字表达的？也就是说一张图是如何通过文字来表达出来的？</a:t>
            </a:r>
            <a:endParaRPr lang="zh-CN" altLang="en-US" sz="5400" b="1">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12090" y="454025"/>
            <a:ext cx="11979910" cy="4892675"/>
          </a:xfrm>
          <a:prstGeom prst="rect">
            <a:avLst/>
          </a:prstGeom>
          <a:noFill/>
        </p:spPr>
        <p:txBody>
          <a:bodyPr wrap="square" rtlCol="0">
            <a:spAutoFit/>
          </a:bodyPr>
          <a:lstStyle/>
          <a:p>
            <a:pPr algn="l">
              <a:buClrTx/>
              <a:buSzTx/>
              <a:buFontTx/>
            </a:pPr>
            <a:r>
              <a:rPr lang="zh-CN" altLang="en-US" sz="7200" b="1">
                <a:latin typeface="华文楷体" panose="02010600040101010101" charset="-122"/>
                <a:ea typeface="华文楷体" panose="02010600040101010101" charset="-122"/>
                <a:cs typeface="华文楷体" panose="02010600040101010101" charset="-122"/>
                <a:sym typeface="+mn-ea"/>
              </a:rPr>
              <a:t>照片内容：</a:t>
            </a:r>
            <a:endParaRPr lang="zh-CN" altLang="en-US" sz="7200" b="1">
              <a:latin typeface="华文楷体" panose="02010600040101010101" charset="-122"/>
              <a:ea typeface="华文楷体" panose="02010600040101010101" charset="-122"/>
              <a:cs typeface="华文楷体" panose="02010600040101010101" charset="-122"/>
              <a:sym typeface="+mn-ea"/>
            </a:endParaRPr>
          </a:p>
          <a:p>
            <a:pPr algn="l">
              <a:buClrTx/>
              <a:buSzTx/>
              <a:buFontTx/>
            </a:pPr>
            <a:r>
              <a:rPr lang="zh-CN" altLang="en-US" sz="7200" b="1">
                <a:latin typeface="华文楷体" panose="02010600040101010101" charset="-122"/>
                <a:ea typeface="华文楷体" panose="02010600040101010101" charset="-122"/>
                <a:cs typeface="华文楷体" panose="02010600040101010101" charset="-122"/>
                <a:sym typeface="+mn-ea"/>
              </a:rPr>
              <a:t> </a:t>
            </a:r>
            <a:r>
              <a:rPr lang="en-US" altLang="zh-CN" sz="7200" b="1">
                <a:latin typeface="华文楷体" panose="02010600040101010101" charset="-122"/>
                <a:ea typeface="华文楷体" panose="02010600040101010101" charset="-122"/>
                <a:cs typeface="华文楷体" panose="02010600040101010101" charset="-122"/>
                <a:sym typeface="+mn-ea"/>
              </a:rPr>
              <a:t>        </a:t>
            </a:r>
            <a:r>
              <a:rPr lang="zh-CN" altLang="en-US" sz="7200" b="1">
                <a:latin typeface="华文楷体" panose="02010600040101010101" charset="-122"/>
                <a:ea typeface="华文楷体" panose="02010600040101010101" charset="-122"/>
                <a:cs typeface="华文楷体" panose="02010600040101010101" charset="-122"/>
                <a:sym typeface="+mn-ea"/>
              </a:rPr>
              <a:t>一位</a:t>
            </a:r>
            <a:r>
              <a:rPr lang="en-US" altLang="zh-CN" sz="7200" b="1">
                <a:solidFill>
                  <a:srgbClr val="FF0000"/>
                </a:solidFill>
                <a:latin typeface="华文楷体" panose="02010600040101010101" charset="-122"/>
                <a:ea typeface="华文楷体" panose="02010600040101010101" charset="-122"/>
                <a:cs typeface="华文楷体" panose="02010600040101010101" charset="-122"/>
                <a:sym typeface="+mn-ea"/>
              </a:rPr>
              <a:t>18</a:t>
            </a:r>
            <a:r>
              <a:rPr lang="zh-CN" altLang="en-US" sz="7200" b="1">
                <a:solidFill>
                  <a:srgbClr val="FF0000"/>
                </a:solidFill>
                <a:latin typeface="华文楷体" panose="02010600040101010101" charset="-122"/>
                <a:ea typeface="华文楷体" panose="02010600040101010101" charset="-122"/>
                <a:cs typeface="华文楷体" panose="02010600040101010101" charset="-122"/>
                <a:sym typeface="+mn-ea"/>
              </a:rPr>
              <a:t>岁</a:t>
            </a:r>
            <a:r>
              <a:rPr lang="zh-CN" altLang="en-US" sz="7200" b="1">
                <a:solidFill>
                  <a:srgbClr val="00B0F0"/>
                </a:solidFill>
                <a:latin typeface="华文楷体" panose="02010600040101010101" charset="-122"/>
                <a:ea typeface="华文楷体" panose="02010600040101010101" charset="-122"/>
                <a:cs typeface="华文楷体" panose="02010600040101010101" charset="-122"/>
                <a:sym typeface="+mn-ea"/>
              </a:rPr>
              <a:t>志愿军</a:t>
            </a:r>
            <a:r>
              <a:rPr lang="zh-CN" altLang="en-US" sz="7200" b="1">
                <a:latin typeface="华文楷体" panose="02010600040101010101" charset="-122"/>
                <a:ea typeface="华文楷体" panose="02010600040101010101" charset="-122"/>
                <a:cs typeface="华文楷体" panose="02010600040101010101" charset="-122"/>
                <a:sym typeface="+mn-ea"/>
              </a:rPr>
              <a:t>战士的照片让作者产生强烈的</a:t>
            </a:r>
            <a:r>
              <a:rPr lang="zh-CN" altLang="en-US" sz="7200" b="1">
                <a:solidFill>
                  <a:srgbClr val="FFC000"/>
                </a:solidFill>
                <a:latin typeface="华文楷体" panose="02010600040101010101" charset="-122"/>
                <a:ea typeface="华文楷体" panose="02010600040101010101" charset="-122"/>
                <a:cs typeface="华文楷体" panose="02010600040101010101" charset="-122"/>
                <a:sym typeface="+mn-ea"/>
              </a:rPr>
              <a:t>创作欲望</a:t>
            </a:r>
            <a:r>
              <a:rPr lang="en-US" altLang="zh-CN" sz="9600" b="1">
                <a:solidFill>
                  <a:schemeClr val="tx1"/>
                </a:solidFill>
                <a:latin typeface="华文楷体" panose="02010600040101010101" charset="-122"/>
                <a:ea typeface="华文楷体" panose="02010600040101010101" charset="-122"/>
                <a:cs typeface="华文楷体" panose="02010600040101010101" charset="-122"/>
                <a:sym typeface="+mn-ea"/>
              </a:rPr>
              <a:t>+</a:t>
            </a:r>
            <a:r>
              <a:rPr lang="zh-CN" altLang="en-US" sz="7200" b="1">
                <a:solidFill>
                  <a:schemeClr val="tx1"/>
                </a:solidFill>
                <a:latin typeface="华文楷体" panose="02010600040101010101" charset="-122"/>
                <a:ea typeface="华文楷体" panose="02010600040101010101" charset="-122"/>
                <a:cs typeface="华文楷体" panose="02010600040101010101" charset="-122"/>
                <a:sym typeface="+mn-ea"/>
              </a:rPr>
              <a:t>材料内容生机盎然</a:t>
            </a:r>
            <a:endParaRPr lang="zh-CN" altLang="en-US" sz="7200" b="1">
              <a:solidFill>
                <a:schemeClr val="tx1"/>
              </a:solidFill>
              <a:latin typeface="华文楷体" panose="02010600040101010101" charset="-122"/>
              <a:ea typeface="华文楷体" panose="02010600040101010101" charset="-122"/>
              <a:cs typeface="华文楷体" panose="02010600040101010101" charset="-122"/>
              <a:sym typeface="+mn-ea"/>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6365" y="140970"/>
            <a:ext cx="11966575" cy="6739255"/>
          </a:xfrm>
          <a:prstGeom prst="rect">
            <a:avLst/>
          </a:prstGeom>
          <a:noFill/>
        </p:spPr>
        <p:txBody>
          <a:bodyPr wrap="square" rtlCol="0">
            <a:spAutoFit/>
          </a:bodyPr>
          <a:lstStyle/>
          <a:p>
            <a:pPr algn="l">
              <a:buClrTx/>
              <a:buSzTx/>
              <a:buFontTx/>
            </a:pPr>
            <a:r>
              <a:rPr lang="zh-CN" altLang="en-US" sz="5400" b="1">
                <a:sym typeface="+mn-ea"/>
              </a:rPr>
              <a:t>照片内容：</a:t>
            </a:r>
            <a:endParaRPr lang="zh-CN" altLang="en-US" sz="5400" b="1">
              <a:sym typeface="+mn-ea"/>
            </a:endParaRPr>
          </a:p>
          <a:p>
            <a:pPr algn="l">
              <a:buClrTx/>
              <a:buSzTx/>
              <a:buFontTx/>
            </a:pPr>
            <a:r>
              <a:rPr lang="zh-CN" altLang="en-US" sz="5400" b="1">
                <a:sym typeface="+mn-ea"/>
              </a:rPr>
              <a:t> </a:t>
            </a:r>
            <a:r>
              <a:rPr lang="en-US" altLang="zh-CN" sz="5400" b="1">
                <a:sym typeface="+mn-ea"/>
              </a:rPr>
              <a:t>    </a:t>
            </a:r>
            <a:r>
              <a:rPr lang="zh-CN" altLang="en-US" sz="5400" b="1">
                <a:sym typeface="+mn-ea"/>
              </a:rPr>
              <a:t>一位</a:t>
            </a:r>
            <a:r>
              <a:rPr lang="en-US" altLang="zh-CN" sz="5400" b="1">
                <a:solidFill>
                  <a:srgbClr val="FF0000"/>
                </a:solidFill>
                <a:sym typeface="+mn-ea"/>
              </a:rPr>
              <a:t>18</a:t>
            </a:r>
            <a:r>
              <a:rPr lang="zh-CN" altLang="en-US" sz="5400" b="1">
                <a:solidFill>
                  <a:srgbClr val="FF0000"/>
                </a:solidFill>
                <a:sym typeface="+mn-ea"/>
              </a:rPr>
              <a:t>岁</a:t>
            </a:r>
            <a:r>
              <a:rPr lang="zh-CN" altLang="en-US" sz="5400" b="1">
                <a:solidFill>
                  <a:srgbClr val="00B0F0"/>
                </a:solidFill>
                <a:sym typeface="+mn-ea"/>
              </a:rPr>
              <a:t>志愿军</a:t>
            </a:r>
            <a:r>
              <a:rPr lang="zh-CN" altLang="en-US" sz="5400" b="1">
                <a:sym typeface="+mn-ea"/>
              </a:rPr>
              <a:t>战士的照片让作者产生强烈的</a:t>
            </a:r>
            <a:r>
              <a:rPr lang="zh-CN" altLang="en-US" sz="5400" b="1">
                <a:solidFill>
                  <a:srgbClr val="FFC000"/>
                </a:solidFill>
                <a:sym typeface="+mn-ea"/>
              </a:rPr>
              <a:t>创作欲望</a:t>
            </a:r>
            <a:r>
              <a:rPr lang="en-US" altLang="zh-CN" sz="5400" b="1">
                <a:sym typeface="+mn-ea"/>
              </a:rPr>
              <a:t>+</a:t>
            </a:r>
            <a:r>
              <a:rPr lang="zh-CN" altLang="en-US" sz="5400" b="1">
                <a:sym typeface="+mn-ea"/>
              </a:rPr>
              <a:t>材料内容生机盎然</a:t>
            </a:r>
            <a:endParaRPr lang="zh-CN" altLang="en-US" sz="5400" b="1">
              <a:solidFill>
                <a:schemeClr val="tx1"/>
              </a:solidFill>
              <a:sym typeface="+mn-ea"/>
            </a:endParaRPr>
          </a:p>
          <a:p>
            <a:endParaRPr lang="zh-CN" altLang="en-US" sz="5400" b="1">
              <a:solidFill>
                <a:schemeClr val="tx1"/>
              </a:solidFill>
              <a:sym typeface="+mn-ea"/>
            </a:endParaRPr>
          </a:p>
          <a:p>
            <a:r>
              <a:rPr lang="en-US" altLang="zh-CN" sz="5400" b="1">
                <a:solidFill>
                  <a:schemeClr val="tx1"/>
                </a:solidFill>
                <a:sym typeface="+mn-ea"/>
              </a:rPr>
              <a:t>1</a:t>
            </a:r>
            <a:r>
              <a:rPr lang="zh-CN" altLang="en-US" sz="5400" b="1">
                <a:solidFill>
                  <a:schemeClr val="tx1"/>
                </a:solidFill>
                <a:sym typeface="+mn-ea"/>
              </a:rPr>
              <a:t>、</a:t>
            </a:r>
            <a:r>
              <a:rPr lang="en-US" altLang="zh-CN" sz="5400" b="1">
                <a:solidFill>
                  <a:schemeClr val="tx1"/>
                </a:solidFill>
                <a:sym typeface="+mn-ea"/>
              </a:rPr>
              <a:t>18</a:t>
            </a:r>
            <a:r>
              <a:rPr lang="zh-CN" altLang="en-US" sz="5400" b="1">
                <a:solidFill>
                  <a:schemeClr val="tx1"/>
                </a:solidFill>
                <a:sym typeface="+mn-ea"/>
              </a:rPr>
              <a:t>岁：文本一是怎么体现的</a:t>
            </a:r>
            <a:endParaRPr lang="zh-CN" altLang="en-US" sz="5400" b="1">
              <a:solidFill>
                <a:schemeClr val="tx1"/>
              </a:solidFill>
              <a:sym typeface="+mn-ea"/>
            </a:endParaRPr>
          </a:p>
          <a:p>
            <a:r>
              <a:rPr lang="en-US" altLang="zh-CN" sz="5400" b="1">
                <a:solidFill>
                  <a:schemeClr val="tx1"/>
                </a:solidFill>
                <a:sym typeface="+mn-ea"/>
              </a:rPr>
              <a:t>2</a:t>
            </a:r>
            <a:r>
              <a:rPr lang="zh-CN" altLang="en-US" sz="5400" b="1">
                <a:solidFill>
                  <a:schemeClr val="tx1"/>
                </a:solidFill>
                <a:sym typeface="+mn-ea"/>
              </a:rPr>
              <a:t>、志愿军：文本一是怎么体现的</a:t>
            </a:r>
            <a:endParaRPr lang="zh-CN" altLang="en-US" sz="5400" b="1">
              <a:solidFill>
                <a:schemeClr val="tx1"/>
              </a:solidFill>
              <a:sym typeface="+mn-ea"/>
            </a:endParaRPr>
          </a:p>
          <a:p>
            <a:r>
              <a:rPr lang="en-US" altLang="zh-CN" sz="5400" b="1">
                <a:solidFill>
                  <a:schemeClr val="tx1"/>
                </a:solidFill>
                <a:sym typeface="+mn-ea"/>
              </a:rPr>
              <a:t>3</a:t>
            </a:r>
            <a:r>
              <a:rPr lang="zh-CN" altLang="en-US" sz="5400" b="1">
                <a:solidFill>
                  <a:schemeClr val="tx1"/>
                </a:solidFill>
                <a:sym typeface="+mn-ea"/>
              </a:rPr>
              <a:t>、欲望：文本一体现了什么欲望（主旨）</a:t>
            </a:r>
            <a:endParaRPr lang="zh-CN" altLang="en-US" sz="5400" b="1">
              <a:solidFill>
                <a:schemeClr val="tx1"/>
              </a:solidFill>
              <a:sym typeface="+mn-ea"/>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12750" y="828675"/>
            <a:ext cx="11365865" cy="5200650"/>
          </a:xfrm>
          <a:prstGeom prst="rect">
            <a:avLst/>
          </a:prstGeom>
          <a:noFill/>
        </p:spPr>
        <p:txBody>
          <a:bodyPr wrap="square" rtlCol="0">
            <a:spAutoFit/>
          </a:bodyPr>
          <a:lstStyle/>
          <a:p>
            <a:r>
              <a:rPr lang="zh-CN" altLang="en-US" sz="2400" b="1">
                <a:latin typeface="楷体" panose="02010609060101010101" charset="-122"/>
                <a:ea typeface="楷体" panose="02010609060101010101" charset="-122"/>
                <a:cs typeface="楷体" panose="02010609060101010101" charset="-122"/>
              </a:rPr>
              <a:t>答案：</a:t>
            </a:r>
            <a:endParaRPr lang="zh-CN" altLang="en-US" sz="2400" b="1">
              <a:latin typeface="楷体" panose="02010609060101010101" charset="-122"/>
              <a:ea typeface="楷体" panose="02010609060101010101" charset="-122"/>
              <a:cs typeface="楷体" panose="02010609060101010101" charset="-122"/>
            </a:endParaRPr>
          </a:p>
          <a:p>
            <a:r>
              <a:rPr lang="en-US" altLang="zh-CN" sz="4400" b="1">
                <a:latin typeface="楷体" panose="02010609060101010101" charset="-122"/>
                <a:ea typeface="楷体" panose="02010609060101010101" charset="-122"/>
                <a:cs typeface="楷体" panose="02010609060101010101" charset="-122"/>
              </a:rPr>
              <a:t>1</a:t>
            </a:r>
            <a:r>
              <a:rPr lang="zh-CN" altLang="en-US" sz="4400" b="1">
                <a:latin typeface="楷体" panose="02010609060101010101" charset="-122"/>
                <a:ea typeface="楷体" panose="02010609060101010101" charset="-122"/>
                <a:cs typeface="楷体" panose="02010609060101010101" charset="-122"/>
              </a:rPr>
              <a:t>、从</a:t>
            </a:r>
            <a:r>
              <a:rPr lang="zh-CN" altLang="en-US" sz="4400" b="1">
                <a:solidFill>
                  <a:srgbClr val="FF0000"/>
                </a:solidFill>
                <a:latin typeface="楷体" panose="02010609060101010101" charset="-122"/>
                <a:ea typeface="楷体" panose="02010609060101010101" charset="-122"/>
                <a:cs typeface="楷体" panose="02010609060101010101" charset="-122"/>
              </a:rPr>
              <a:t>选材</a:t>
            </a:r>
            <a:r>
              <a:rPr lang="zh-CN" altLang="en-US" sz="4400" b="1">
                <a:latin typeface="楷体" panose="02010609060101010101" charset="-122"/>
                <a:ea typeface="楷体" panose="02010609060101010101" charset="-122"/>
                <a:cs typeface="楷体" panose="02010609060101010101" charset="-122"/>
              </a:rPr>
              <a:t>上：</a:t>
            </a:r>
            <a:r>
              <a:rPr lang="zh-CN" altLang="en-US" sz="4400" b="1">
                <a:solidFill>
                  <a:srgbClr val="FF0000"/>
                </a:solidFill>
                <a:latin typeface="楷体" panose="02010609060101010101" charset="-122"/>
                <a:ea typeface="楷体" panose="02010609060101010101" charset="-122"/>
                <a:cs typeface="楷体" panose="02010609060101010101" charset="-122"/>
              </a:rPr>
              <a:t>文本一</a:t>
            </a:r>
            <a:r>
              <a:rPr lang="zh-CN" altLang="en-US" sz="4400" b="1">
                <a:latin typeface="楷体" panose="02010609060101010101" charset="-122"/>
                <a:ea typeface="楷体" panose="02010609060101010101" charset="-122"/>
                <a:cs typeface="楷体" panose="02010609060101010101" charset="-122"/>
              </a:rPr>
              <a:t>以</a:t>
            </a:r>
            <a:r>
              <a:rPr lang="zh-CN" altLang="en-US" sz="4400" b="1">
                <a:solidFill>
                  <a:srgbClr val="FF0000"/>
                </a:solidFill>
                <a:latin typeface="楷体" panose="02010609060101010101" charset="-122"/>
                <a:ea typeface="楷体" panose="02010609060101010101" charset="-122"/>
                <a:cs typeface="楷体" panose="02010609060101010101" charset="-122"/>
              </a:rPr>
              <a:t>战场</a:t>
            </a:r>
            <a:r>
              <a:rPr lang="zh-CN" altLang="en-US" sz="4400" b="1">
                <a:latin typeface="楷体" panose="02010609060101010101" charset="-122"/>
                <a:ea typeface="楷体" panose="02010609060101010101" charset="-122"/>
                <a:cs typeface="楷体" panose="02010609060101010101" charset="-122"/>
              </a:rPr>
              <a:t>上</a:t>
            </a:r>
            <a:r>
              <a:rPr lang="zh-CN" altLang="en-US" sz="4400" b="1">
                <a:solidFill>
                  <a:srgbClr val="FF0000"/>
                </a:solidFill>
                <a:latin typeface="楷体" panose="02010609060101010101" charset="-122"/>
                <a:ea typeface="楷体" panose="02010609060101010101" charset="-122"/>
                <a:cs typeface="楷体" panose="02010609060101010101" charset="-122"/>
              </a:rPr>
              <a:t>年轻</a:t>
            </a:r>
            <a:r>
              <a:rPr lang="zh-CN" altLang="en-US" sz="4400" b="1">
                <a:solidFill>
                  <a:srgbClr val="FFC000"/>
                </a:solidFill>
                <a:latin typeface="楷体" panose="02010609060101010101" charset="-122"/>
                <a:ea typeface="楷体" panose="02010609060101010101" charset="-122"/>
                <a:cs typeface="楷体" panose="02010609060101010101" charset="-122"/>
              </a:rPr>
              <a:t>战士</a:t>
            </a:r>
            <a:r>
              <a:rPr lang="zh-CN" altLang="en-US" sz="4400" b="1">
                <a:latin typeface="楷体" panose="02010609060101010101" charset="-122"/>
                <a:ea typeface="楷体" panose="02010609060101010101" charset="-122"/>
                <a:cs typeface="楷体" panose="02010609060101010101" charset="-122"/>
              </a:rPr>
              <a:t>为主体形象，</a:t>
            </a:r>
            <a:r>
              <a:rPr lang="zh-CN" altLang="en-US" sz="4400" b="1">
                <a:solidFill>
                  <a:srgbClr val="FFC000"/>
                </a:solidFill>
                <a:latin typeface="楷体" panose="02010609060101010101" charset="-122"/>
                <a:ea typeface="楷体" panose="02010609060101010101" charset="-122"/>
                <a:cs typeface="楷体" panose="02010609060101010101" charset="-122"/>
              </a:rPr>
              <a:t>如</a:t>
            </a:r>
            <a:r>
              <a:rPr lang="zh-CN" altLang="en-US" sz="4400" b="1">
                <a:latin typeface="楷体" panose="02010609060101010101" charset="-122"/>
                <a:ea typeface="楷体" panose="02010609060101010101" charset="-122"/>
                <a:cs typeface="楷体" panose="02010609060101010101" charset="-122"/>
              </a:rPr>
              <a:t>伍万里、伍千里、传令兵。他们体现了</a:t>
            </a:r>
            <a:r>
              <a:rPr lang="en-US" altLang="zh-CN" sz="4400" b="1">
                <a:latin typeface="楷体" panose="02010609060101010101" charset="-122"/>
                <a:ea typeface="楷体" panose="02010609060101010101" charset="-122"/>
                <a:cs typeface="楷体" panose="02010609060101010101" charset="-122"/>
              </a:rPr>
              <a:t>“</a:t>
            </a:r>
            <a:r>
              <a:rPr lang="zh-CN" altLang="en-US" sz="4400" b="1">
                <a:solidFill>
                  <a:srgbClr val="FF0000"/>
                </a:solidFill>
                <a:latin typeface="楷体" panose="02010609060101010101" charset="-122"/>
                <a:ea typeface="楷体" panose="02010609060101010101" charset="-122"/>
                <a:cs typeface="楷体" panose="02010609060101010101" charset="-122"/>
              </a:rPr>
              <a:t>年轻</a:t>
            </a:r>
            <a:r>
              <a:rPr lang="en-US" altLang="zh-CN" sz="4400" b="1">
                <a:latin typeface="楷体" panose="02010609060101010101" charset="-122"/>
                <a:ea typeface="楷体" panose="02010609060101010101" charset="-122"/>
                <a:cs typeface="楷体" panose="02010609060101010101" charset="-122"/>
              </a:rPr>
              <a:t>”</a:t>
            </a:r>
            <a:r>
              <a:rPr lang="zh-CN" altLang="en-US" sz="4400" b="1">
                <a:latin typeface="楷体" panose="02010609060101010101" charset="-122"/>
                <a:ea typeface="楷体" panose="02010609060101010101" charset="-122"/>
                <a:cs typeface="楷体" panose="02010609060101010101" charset="-122"/>
              </a:rPr>
              <a:t>而又</a:t>
            </a:r>
            <a:r>
              <a:rPr lang="en-US" altLang="zh-CN" sz="4400" b="1">
                <a:latin typeface="楷体" panose="02010609060101010101" charset="-122"/>
                <a:ea typeface="楷体" panose="02010609060101010101" charset="-122"/>
                <a:cs typeface="楷体" panose="02010609060101010101" charset="-122"/>
              </a:rPr>
              <a:t>“</a:t>
            </a:r>
            <a:r>
              <a:rPr lang="zh-CN" altLang="en-US" sz="4400" b="1">
                <a:solidFill>
                  <a:srgbClr val="FF0000"/>
                </a:solidFill>
                <a:latin typeface="楷体" panose="02010609060101010101" charset="-122"/>
                <a:ea typeface="楷体" panose="02010609060101010101" charset="-122"/>
                <a:cs typeface="楷体" panose="02010609060101010101" charset="-122"/>
              </a:rPr>
              <a:t>生机盎然</a:t>
            </a:r>
            <a:r>
              <a:rPr lang="en-US" altLang="zh-CN" sz="4400" b="1">
                <a:latin typeface="楷体" panose="02010609060101010101" charset="-122"/>
                <a:ea typeface="楷体" panose="02010609060101010101" charset="-122"/>
                <a:cs typeface="楷体" panose="02010609060101010101" charset="-122"/>
              </a:rPr>
              <a:t>”</a:t>
            </a:r>
            <a:r>
              <a:rPr lang="zh-CN" altLang="en-US" sz="4400" b="1">
                <a:latin typeface="楷体" panose="02010609060101010101" charset="-122"/>
                <a:ea typeface="楷体" panose="02010609060101010101" charset="-122"/>
                <a:cs typeface="楷体" panose="02010609060101010101" charset="-122"/>
              </a:rPr>
              <a:t>的</a:t>
            </a:r>
            <a:r>
              <a:rPr lang="zh-CN" altLang="en-US" sz="4400" b="1">
                <a:solidFill>
                  <a:srgbClr val="FF0000"/>
                </a:solidFill>
                <a:latin typeface="楷体" panose="02010609060101010101" charset="-122"/>
                <a:ea typeface="楷体" panose="02010609060101010101" charset="-122"/>
                <a:cs typeface="楷体" panose="02010609060101010101" charset="-122"/>
              </a:rPr>
              <a:t>形象</a:t>
            </a:r>
            <a:r>
              <a:rPr lang="zh-CN" altLang="en-US" sz="4400" b="1">
                <a:latin typeface="楷体" panose="02010609060101010101" charset="-122"/>
                <a:ea typeface="楷体" panose="02010609060101010101" charset="-122"/>
                <a:cs typeface="楷体" panose="02010609060101010101" charset="-122"/>
              </a:rPr>
              <a:t>特点。（</a:t>
            </a:r>
            <a:r>
              <a:rPr lang="en-US" altLang="zh-CN" sz="4400" b="1">
                <a:latin typeface="楷体" panose="02010609060101010101" charset="-122"/>
                <a:ea typeface="楷体" panose="02010609060101010101" charset="-122"/>
                <a:cs typeface="楷体" panose="02010609060101010101" charset="-122"/>
              </a:rPr>
              <a:t>18</a:t>
            </a:r>
            <a:r>
              <a:rPr lang="zh-CN" altLang="en-US" sz="4400" b="1">
                <a:latin typeface="楷体" panose="02010609060101010101" charset="-122"/>
                <a:ea typeface="楷体" panose="02010609060101010101" charset="-122"/>
                <a:cs typeface="楷体" panose="02010609060101010101" charset="-122"/>
              </a:rPr>
              <a:t>岁</a:t>
            </a:r>
            <a:r>
              <a:rPr lang="en-US" altLang="zh-CN" sz="4400" b="1">
                <a:latin typeface="楷体" panose="02010609060101010101" charset="-122"/>
                <a:ea typeface="楷体" panose="02010609060101010101" charset="-122"/>
                <a:cs typeface="楷体" panose="02010609060101010101" charset="-122"/>
              </a:rPr>
              <a:t>+</a:t>
            </a:r>
            <a:r>
              <a:rPr lang="zh-CN" altLang="en-US" sz="4400" b="1">
                <a:latin typeface="楷体" panose="02010609060101010101" charset="-122"/>
                <a:ea typeface="楷体" panose="02010609060101010101" charset="-122"/>
                <a:cs typeface="楷体" panose="02010609060101010101" charset="-122"/>
              </a:rPr>
              <a:t>志愿军）</a:t>
            </a:r>
            <a:endParaRPr lang="zh-CN" altLang="en-US" sz="4400" b="1">
              <a:latin typeface="楷体" panose="02010609060101010101" charset="-122"/>
              <a:ea typeface="楷体" panose="02010609060101010101" charset="-122"/>
              <a:cs typeface="楷体" panose="02010609060101010101" charset="-122"/>
            </a:endParaRPr>
          </a:p>
          <a:p>
            <a:r>
              <a:rPr lang="en-US" altLang="zh-CN" sz="4400" b="1">
                <a:latin typeface="楷体" panose="02010609060101010101" charset="-122"/>
                <a:ea typeface="楷体" panose="02010609060101010101" charset="-122"/>
                <a:cs typeface="楷体" panose="02010609060101010101" charset="-122"/>
              </a:rPr>
              <a:t>2</a:t>
            </a:r>
            <a:r>
              <a:rPr lang="zh-CN" altLang="en-US" sz="4400" b="1">
                <a:latin typeface="楷体" panose="02010609060101010101" charset="-122"/>
                <a:ea typeface="楷体" panose="02010609060101010101" charset="-122"/>
                <a:cs typeface="楷体" panose="02010609060101010101" charset="-122"/>
              </a:rPr>
              <a:t>、人</a:t>
            </a:r>
            <a:r>
              <a:rPr lang="zh-CN" altLang="en-US" sz="4400" b="1">
                <a:solidFill>
                  <a:srgbClr val="FF0000"/>
                </a:solidFill>
                <a:latin typeface="楷体" panose="02010609060101010101" charset="-122"/>
                <a:ea typeface="楷体" panose="02010609060101010101" charset="-122"/>
                <a:cs typeface="楷体" panose="02010609060101010101" charset="-122"/>
              </a:rPr>
              <a:t>主题</a:t>
            </a:r>
            <a:r>
              <a:rPr lang="zh-CN" altLang="en-US" sz="4400" b="1">
                <a:latin typeface="楷体" panose="02010609060101010101" charset="-122"/>
                <a:ea typeface="楷体" panose="02010609060101010101" charset="-122"/>
                <a:cs typeface="楷体" panose="02010609060101010101" charset="-122"/>
              </a:rPr>
              <a:t>上：</a:t>
            </a:r>
            <a:r>
              <a:rPr lang="zh-CN" altLang="en-US" sz="4400" b="1">
                <a:solidFill>
                  <a:srgbClr val="FF0000"/>
                </a:solidFill>
                <a:latin typeface="楷体" panose="02010609060101010101" charset="-122"/>
                <a:ea typeface="楷体" panose="02010609060101010101" charset="-122"/>
                <a:cs typeface="楷体" panose="02010609060101010101" charset="-122"/>
              </a:rPr>
              <a:t>文本一</a:t>
            </a:r>
            <a:r>
              <a:rPr lang="zh-CN" altLang="en-US" sz="44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歌颂了</a:t>
            </a:r>
            <a:r>
              <a:rPr lang="zh-CN" altLang="en-US" sz="4400" b="1">
                <a:latin typeface="楷体" panose="02010609060101010101" charset="-122"/>
                <a:ea typeface="楷体" panose="02010609060101010101" charset="-122"/>
                <a:cs typeface="楷体" panose="02010609060101010101" charset="-122"/>
              </a:rPr>
              <a:t>他们舍生忘死革命英雄主义业，</a:t>
            </a:r>
            <a:r>
              <a:rPr lang="zh-CN" altLang="en-US" sz="4400" b="1">
                <a:solidFill>
                  <a:srgbClr val="FF0000"/>
                </a:solidFill>
                <a:latin typeface="楷体" panose="02010609060101010101" charset="-122"/>
                <a:ea typeface="楷体" panose="02010609060101010101" charset="-122"/>
                <a:cs typeface="楷体" panose="02010609060101010101" charset="-122"/>
              </a:rPr>
              <a:t>诠释了</a:t>
            </a:r>
            <a:r>
              <a:rPr lang="zh-CN" altLang="en-US" sz="4400" b="1">
                <a:latin typeface="楷体" panose="02010609060101010101" charset="-122"/>
                <a:ea typeface="楷体" panose="02010609060101010101" charset="-122"/>
                <a:cs typeface="楷体" panose="02010609060101010101" charset="-122"/>
              </a:rPr>
              <a:t>爱国主义精神，</a:t>
            </a:r>
            <a:r>
              <a:rPr lang="zh-CN" altLang="en-US" sz="4400" b="1">
                <a:solidFill>
                  <a:srgbClr val="FF0000"/>
                </a:solidFill>
                <a:latin typeface="楷体" panose="02010609060101010101" charset="-122"/>
                <a:ea typeface="楷体" panose="02010609060101010101" charset="-122"/>
                <a:cs typeface="楷体" panose="02010609060101010101" charset="-122"/>
              </a:rPr>
              <a:t>表达了</a:t>
            </a:r>
            <a:r>
              <a:rPr lang="zh-CN" altLang="en-US" sz="4400" b="1">
                <a:latin typeface="楷体" panose="02010609060101010101" charset="-122"/>
                <a:ea typeface="楷体" panose="02010609060101010101" charset="-122"/>
                <a:cs typeface="楷体" panose="02010609060101010101" charset="-122"/>
              </a:rPr>
              <a:t>对先烈的崇高敬意。</a:t>
            </a:r>
            <a:endParaRPr lang="zh-CN" altLang="en-US" sz="4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1305" y="615950"/>
            <a:ext cx="11811000" cy="2122805"/>
          </a:xfrm>
          <a:prstGeom prst="rect">
            <a:avLst/>
          </a:prstGeom>
          <a:noFill/>
        </p:spPr>
        <p:txBody>
          <a:bodyPr wrap="square" rtlCol="0">
            <a:spAutoFit/>
          </a:bodyPr>
          <a:lstStyle/>
          <a:p>
            <a:r>
              <a:rPr lang="en-US" altLang="zh-CN" sz="6600" b="1"/>
              <a:t>2</a:t>
            </a:r>
            <a:r>
              <a:rPr lang="zh-CN" altLang="en-US" sz="6600" b="1"/>
              <a:t>、</a:t>
            </a:r>
            <a:r>
              <a:rPr lang="zh-CN" altLang="en-US" sz="6600" b="1">
                <a:solidFill>
                  <a:srgbClr val="FF0000"/>
                </a:solidFill>
              </a:rPr>
              <a:t>结尾</a:t>
            </a:r>
            <a:r>
              <a:rPr lang="zh-CN" altLang="en-US" sz="6600" b="1">
                <a:solidFill>
                  <a:srgbClr val="00B050"/>
                </a:solidFill>
              </a:rPr>
              <a:t>景物</a:t>
            </a:r>
            <a:r>
              <a:rPr lang="zh-CN" altLang="en-US" sz="6600" b="1"/>
              <a:t>描定</a:t>
            </a:r>
            <a:r>
              <a:rPr lang="zh-CN" altLang="en-US" sz="6600" b="1">
                <a:solidFill>
                  <a:schemeClr val="accent4"/>
                </a:solidFill>
              </a:rPr>
              <a:t>朦胧淡雅</a:t>
            </a:r>
            <a:r>
              <a:rPr lang="zh-CN" altLang="en-US" sz="6600" b="1"/>
              <a:t>，分析其</a:t>
            </a:r>
            <a:r>
              <a:rPr lang="zh-CN" altLang="en-US" sz="6600" b="1">
                <a:solidFill>
                  <a:srgbClr val="FF0000"/>
                </a:solidFill>
              </a:rPr>
              <a:t>作用</a:t>
            </a:r>
            <a:r>
              <a:rPr lang="zh-CN" altLang="en-US" sz="6600" b="1"/>
              <a:t>。（</a:t>
            </a:r>
            <a:r>
              <a:rPr lang="en-US" altLang="zh-CN" sz="6600" b="1"/>
              <a:t>4</a:t>
            </a:r>
            <a:r>
              <a:rPr lang="zh-CN" altLang="en-US" sz="6600" b="1"/>
              <a:t>分）</a:t>
            </a:r>
            <a:endParaRPr lang="zh-CN" altLang="en-US" sz="6600" b="1"/>
          </a:p>
        </p:txBody>
      </p:sp>
      <p:sp>
        <p:nvSpPr>
          <p:cNvPr id="3" name="文本框 2"/>
          <p:cNvSpPr txBox="1"/>
          <p:nvPr/>
        </p:nvSpPr>
        <p:spPr>
          <a:xfrm>
            <a:off x="87630" y="2738755"/>
            <a:ext cx="11909425" cy="2306955"/>
          </a:xfrm>
          <a:prstGeom prst="rect">
            <a:avLst/>
          </a:prstGeom>
          <a:noFill/>
        </p:spPr>
        <p:txBody>
          <a:bodyPr wrap="square" rtlCol="0">
            <a:spAutoFit/>
          </a:bodyPr>
          <a:lstStyle/>
          <a:p>
            <a:r>
              <a:rPr lang="zh-CN" altLang="en-US" sz="3600" b="1"/>
              <a:t>结尾</a:t>
            </a:r>
            <a:r>
              <a:rPr lang="en-US" altLang="zh-CN" sz="3600" b="1"/>
              <a:t>---</a:t>
            </a:r>
            <a:r>
              <a:rPr lang="zh-CN" altLang="en-US" sz="3600" b="1"/>
              <a:t>结构：总结收束全文，照应前文题目开头。</a:t>
            </a:r>
            <a:endParaRPr lang="zh-CN" altLang="en-US" sz="3600" b="1"/>
          </a:p>
          <a:p>
            <a:r>
              <a:rPr lang="zh-CN" altLang="en-US" sz="3600" b="1"/>
              <a:t>景物</a:t>
            </a:r>
            <a:r>
              <a:rPr lang="en-US" altLang="zh-CN" sz="3600" b="1"/>
              <a:t>---</a:t>
            </a:r>
            <a:r>
              <a:rPr lang="zh-CN" altLang="en-US" sz="3600" b="1"/>
              <a:t>环境：交代、渲染、烘托、奠定</a:t>
            </a:r>
            <a:endParaRPr lang="zh-CN" altLang="en-US" sz="3600" b="1"/>
          </a:p>
          <a:p>
            <a:r>
              <a:rPr lang="zh-CN" altLang="en-US" sz="3600" b="1"/>
              <a:t>朦胧淡雅</a:t>
            </a:r>
            <a:r>
              <a:rPr lang="en-US" altLang="zh-CN" sz="3600" b="1"/>
              <a:t>-----</a:t>
            </a:r>
            <a:r>
              <a:rPr lang="zh-CN" altLang="en-US" sz="3600" b="1"/>
              <a:t>词语的表深意。</a:t>
            </a:r>
            <a:endParaRPr lang="zh-CN" altLang="en-US" sz="3600" b="1"/>
          </a:p>
          <a:p>
            <a:r>
              <a:rPr lang="zh-CN" altLang="en-US" sz="3600" b="1"/>
              <a:t>作用：人物、情切、主旨、结构、环境、象征、效果</a:t>
            </a:r>
            <a:endParaRPr lang="zh-CN" altLang="en-US" sz="3600" b="1"/>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8" name="表格 7"/>
          <p:cNvGraphicFramePr>
            <a:graphicFrameLocks noGrp="1"/>
          </p:cNvGraphicFramePr>
          <p:nvPr>
            <p:custDataLst>
              <p:tags r:id="rId2"/>
            </p:custDataLst>
          </p:nvPr>
        </p:nvGraphicFramePr>
        <p:xfrm>
          <a:off x="528320" y="1864995"/>
          <a:ext cx="11134725" cy="1740535"/>
        </p:xfrm>
        <a:graphic>
          <a:graphicData uri="http://schemas.openxmlformats.org/drawingml/2006/table">
            <a:tbl>
              <a:tblPr firstRow="1" bandRow="1">
                <a:tableStyleId>{5C22544A-7EE6-4342-B048-85BDC9FD1C3A}</a:tableStyleId>
              </a:tblPr>
              <a:tblGrid>
                <a:gridCol w="913765"/>
                <a:gridCol w="3954145"/>
                <a:gridCol w="6266815"/>
              </a:tblGrid>
              <a:tr h="424180">
                <a:tc>
                  <a:txBody>
                    <a:bodyPr vert="horz" wrap="square"/>
                    <a:lstStyle/>
                    <a:p>
                      <a:pPr indent="0" algn="ctr">
                        <a:buNone/>
                      </a:pPr>
                      <a:r>
                        <a:rPr lang="en-US" sz="2400" b="1">
                          <a:solidFill>
                            <a:srgbClr val="000000"/>
                          </a:solidFill>
                          <a:latin typeface="MingLiU" panose="02020509000000000000" charset="-122"/>
                        </a:rPr>
                        <a:t>人物</a:t>
                      </a:r>
                      <a:endParaRPr lang="en-US" altLang="en-US" sz="2400" b="1">
                        <a:solidFill>
                          <a:srgbClr val="00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solidFill>
                            <a:srgbClr val="000000"/>
                          </a:solidFill>
                          <a:latin typeface="MingLiU" panose="02020509000000000000" charset="-122"/>
                        </a:rPr>
                        <a:t>类型</a:t>
                      </a:r>
                      <a:endParaRPr lang="en-US" altLang="en-US" sz="2400" b="1">
                        <a:solidFill>
                          <a:srgbClr val="000000"/>
                        </a:solidFill>
                        <a:latin typeface="MingLiU" panose="02020509000000000000"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solidFill>
                            <a:srgbClr val="000000"/>
                          </a:solidFill>
                          <a:latin typeface="MingLiU" panose="02020509000000000000" charset="-122"/>
                        </a:rPr>
                        <a:t>革命精神与品质</a:t>
                      </a:r>
                      <a:endParaRPr lang="en-US" altLang="en-US" sz="2400" b="1">
                        <a:solidFill>
                          <a:srgbClr val="000000"/>
                        </a:solidFill>
                        <a:latin typeface="MingLiU" panose="02020509000000000000"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4180">
                <a:tc>
                  <a:txBody>
                    <a:bodyPr vert="horz" wrap="square"/>
                    <a:lstStyle/>
                    <a:p>
                      <a:pPr indent="0" algn="ctr">
                        <a:buNone/>
                      </a:pPr>
                      <a:r>
                        <a:rPr lang="en-US" altLang="en-US" sz="2400" b="1">
                          <a:solidFill>
                            <a:srgbClr val="000000"/>
                          </a:solidFill>
                          <a:latin typeface="MingLiU" panose="02020509000000000000" charset="-122"/>
                        </a:rPr>
                        <a:t>1</a:t>
                      </a:r>
                      <a:endParaRPr lang="en-US" altLang="en-US" sz="2400" b="1">
                        <a:solidFill>
                          <a:srgbClr val="000000"/>
                        </a:solidFill>
                        <a:latin typeface="MingLiU" panose="02020509000000000000"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solidFill>
                            <a:srgbClr val="000000"/>
                          </a:solidFill>
                          <a:latin typeface="MingLiU" panose="02020509000000000000" charset="-122"/>
                        </a:rPr>
                        <a:t>八路军抗日战士</a:t>
                      </a:r>
                      <a:endParaRPr lang="en-US" altLang="en-US" sz="2400" b="1">
                        <a:solidFill>
                          <a:srgbClr val="000000"/>
                        </a:solidFill>
                        <a:latin typeface="MingLiU" panose="02020509000000000000"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solidFill>
                            <a:srgbClr val="000000"/>
                          </a:solidFill>
                          <a:latin typeface="MingLiU" panose="02020509000000000000" charset="-122"/>
                        </a:rPr>
                        <a:t>英勇顽强、奋不顾身</a:t>
                      </a:r>
                      <a:endParaRPr lang="en-US" altLang="en-US" sz="2400" b="1">
                        <a:solidFill>
                          <a:srgbClr val="000000"/>
                        </a:solidFill>
                        <a:latin typeface="MingLiU" panose="02020509000000000000"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4180">
                <a:tc>
                  <a:txBody>
                    <a:bodyPr vert="horz" wrap="square"/>
                    <a:lstStyle/>
                    <a:p>
                      <a:pPr indent="0" algn="ctr">
                        <a:buNone/>
                      </a:pPr>
                      <a:r>
                        <a:rPr lang="en-US" altLang="en-US" sz="2400" b="1">
                          <a:solidFill>
                            <a:srgbClr val="000000"/>
                          </a:solidFill>
                          <a:latin typeface="MingLiU" panose="02020509000000000000" charset="-122"/>
                        </a:rPr>
                        <a:t>2</a:t>
                      </a:r>
                      <a:endParaRPr lang="en-US" altLang="en-US" sz="24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solidFill>
                            <a:srgbClr val="000000"/>
                          </a:solidFill>
                          <a:latin typeface="MingLiU" panose="02020509000000000000" charset="-122"/>
                        </a:rPr>
                        <a:t>共产党地下工作者</a:t>
                      </a:r>
                      <a:endParaRPr lang="en-US" altLang="en-US" sz="24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solidFill>
                            <a:srgbClr val="000000"/>
                          </a:solidFill>
                          <a:latin typeface="MingLiU" panose="02020509000000000000" charset="-122"/>
                        </a:rPr>
                        <a:t>忠诚革命、沉着 冷静、理智成熟</a:t>
                      </a:r>
                      <a:endParaRPr lang="en-US" altLang="en-US" sz="2400" b="1">
                        <a:solidFill>
                          <a:srgbClr val="000000"/>
                        </a:solidFill>
                        <a:latin typeface="MingLiU" panose="02020509000000000000"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67995">
                <a:tc>
                  <a:txBody>
                    <a:bodyPr vert="horz" wrap="square"/>
                    <a:lstStyle/>
                    <a:p>
                      <a:pPr indent="0" algn="ctr">
                        <a:buNone/>
                      </a:pPr>
                      <a:r>
                        <a:rPr lang="en-US" altLang="en-US" sz="2400" b="1">
                          <a:solidFill>
                            <a:srgbClr val="000000"/>
                          </a:solidFill>
                          <a:latin typeface="MingLiU" panose="02020509000000000000" charset="-122"/>
                        </a:rPr>
                        <a:t>3</a:t>
                      </a:r>
                      <a:endParaRPr lang="en-US" altLang="en-US" sz="24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1">
                          <a:solidFill>
                            <a:srgbClr val="000000"/>
                          </a:solidFill>
                          <a:latin typeface="MingLiU" panose="02020509000000000000" charset="-122"/>
                        </a:rPr>
                        <a:t>向往革命的青年学生</a:t>
                      </a:r>
                      <a:endParaRPr lang="en-US" altLang="en-US" sz="2400" b="1">
                        <a:solidFill>
                          <a:srgbClr val="00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algn="ctr">
                        <a:buClrTx/>
                        <a:buSzTx/>
                        <a:buFontTx/>
                        <a:buNone/>
                      </a:pPr>
                      <a:r>
                        <a:rPr lang="en-US" sz="2400" b="1">
                          <a:solidFill>
                            <a:srgbClr val="000000"/>
                          </a:solidFill>
                          <a:latin typeface="MingLiU" panose="02020509000000000000" charset="-122"/>
                        </a:rPr>
                        <a:t>渴望并积极投身革命；热情，由幼稚走向成熟</a:t>
                      </a:r>
                      <a:endParaRPr lang="en-US" sz="2400" b="1">
                        <a:solidFill>
                          <a:srgbClr val="00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9" name="文本框 8"/>
          <p:cNvSpPr txBox="1"/>
          <p:nvPr/>
        </p:nvSpPr>
        <p:spPr>
          <a:xfrm>
            <a:off x="333375" y="296545"/>
            <a:ext cx="11541125" cy="1568450"/>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2、把握革命人物的类型与品质</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人物形象的分析与概括始终是小说阅读的重心，红色小说也不例外。阅读时要善于对文中的人物分类，尤其要把握住他们身上的革命精神与品质，这是有别于其他小说的显著特征。如下，试着列表概括：</a:t>
            </a:r>
            <a:endParaRPr lang="zh-CN" altLang="en-US" sz="2400" b="1">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333375" y="3695065"/>
            <a:ext cx="11541125" cy="3046095"/>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3、领悟主旨内涵</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领悟红色小说的主旨内涵除了要结合革命时代精神外，还要从主要情节和革命人物入手，如孙犁的《战士》讲述了在抗战中遇到的几位受伤而致残的战士的故事，生动地展现了这一特殊群体的精神风貌，讴歌了根据地军民昂扬奋斗、不怕牺牲的革命精神。</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红色小说的主旨内涵并不是单一的，而是丰富的，这一点需要根据具体小说而定，如《战士》与《红岩》的主旨内涵并不完全相同。另外，像对小说技巧的赏析、文本特征的分析等考点题型，如果建立在上述三个方面之上，答题就相对容易多了。</a:t>
            </a:r>
            <a:endParaRPr lang="zh-CN" altLang="en-US"/>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0500" y="0"/>
            <a:ext cx="11811000" cy="2122805"/>
          </a:xfrm>
          <a:prstGeom prst="rect">
            <a:avLst/>
          </a:prstGeom>
          <a:noFill/>
        </p:spPr>
        <p:txBody>
          <a:bodyPr wrap="square" rtlCol="0">
            <a:spAutoFit/>
          </a:bodyPr>
          <a:lstStyle/>
          <a:p>
            <a:r>
              <a:rPr lang="en-US" altLang="zh-CN" sz="6600" b="1"/>
              <a:t>2</a:t>
            </a:r>
            <a:r>
              <a:rPr lang="zh-CN" altLang="en-US" sz="6600" b="1"/>
              <a:t>、</a:t>
            </a:r>
            <a:r>
              <a:rPr lang="zh-CN" altLang="en-US" sz="6600" b="1">
                <a:solidFill>
                  <a:srgbClr val="FF0000"/>
                </a:solidFill>
              </a:rPr>
              <a:t>结尾</a:t>
            </a:r>
            <a:r>
              <a:rPr lang="zh-CN" altLang="en-US" sz="6600" b="1">
                <a:solidFill>
                  <a:srgbClr val="00B050"/>
                </a:solidFill>
              </a:rPr>
              <a:t>景物</a:t>
            </a:r>
            <a:r>
              <a:rPr lang="zh-CN" altLang="en-US" sz="6600" b="1"/>
              <a:t>描定</a:t>
            </a:r>
            <a:r>
              <a:rPr lang="zh-CN" altLang="en-US" sz="6600" b="1">
                <a:solidFill>
                  <a:schemeClr val="accent4"/>
                </a:solidFill>
              </a:rPr>
              <a:t>朦胧淡雅</a:t>
            </a:r>
            <a:r>
              <a:rPr lang="zh-CN" altLang="en-US" sz="6600" b="1"/>
              <a:t>，分析其</a:t>
            </a:r>
            <a:r>
              <a:rPr lang="zh-CN" altLang="en-US" sz="6600" b="1">
                <a:solidFill>
                  <a:srgbClr val="FF0000"/>
                </a:solidFill>
              </a:rPr>
              <a:t>作用</a:t>
            </a:r>
            <a:r>
              <a:rPr lang="zh-CN" altLang="en-US" sz="6600" b="1"/>
              <a:t>。（</a:t>
            </a:r>
            <a:r>
              <a:rPr lang="en-US" altLang="zh-CN" sz="6600" b="1"/>
              <a:t>4</a:t>
            </a:r>
            <a:r>
              <a:rPr lang="zh-CN" altLang="en-US" sz="6600" b="1"/>
              <a:t>分）</a:t>
            </a:r>
            <a:endParaRPr lang="zh-CN" altLang="en-US" sz="6600" b="1"/>
          </a:p>
        </p:txBody>
      </p:sp>
      <p:sp>
        <p:nvSpPr>
          <p:cNvPr id="3" name="文本框 2"/>
          <p:cNvSpPr txBox="1"/>
          <p:nvPr/>
        </p:nvSpPr>
        <p:spPr>
          <a:xfrm>
            <a:off x="87630" y="2738755"/>
            <a:ext cx="11909425" cy="2306955"/>
          </a:xfrm>
          <a:prstGeom prst="rect">
            <a:avLst/>
          </a:prstGeom>
          <a:noFill/>
        </p:spPr>
        <p:txBody>
          <a:bodyPr wrap="square" rtlCol="0">
            <a:spAutoFit/>
          </a:bodyPr>
          <a:lstStyle/>
          <a:p>
            <a:r>
              <a:rPr lang="zh-CN" altLang="en-US" sz="3600" b="1"/>
              <a:t>结尾</a:t>
            </a:r>
            <a:r>
              <a:rPr lang="en-US" altLang="zh-CN" sz="3600" b="1"/>
              <a:t>---</a:t>
            </a:r>
            <a:r>
              <a:rPr lang="zh-CN" altLang="en-US" sz="3600" b="1"/>
              <a:t>结构：总结收束全文，照应前文题目开头。</a:t>
            </a:r>
            <a:endParaRPr lang="zh-CN" altLang="en-US" sz="3600" b="1"/>
          </a:p>
          <a:p>
            <a:r>
              <a:rPr lang="zh-CN" altLang="en-US" sz="3600" b="1"/>
              <a:t>景物</a:t>
            </a:r>
            <a:r>
              <a:rPr lang="en-US" altLang="zh-CN" sz="3600" b="1"/>
              <a:t>---</a:t>
            </a:r>
            <a:r>
              <a:rPr lang="zh-CN" altLang="en-US" sz="3600" b="1"/>
              <a:t>环境：</a:t>
            </a:r>
            <a:r>
              <a:rPr lang="zh-CN" altLang="en-US" sz="3600" b="1" strike="dblStrike">
                <a:solidFill>
                  <a:srgbClr val="FF0000"/>
                </a:solidFill>
                <a:uFillTx/>
              </a:rPr>
              <a:t>交代、</a:t>
            </a:r>
            <a:r>
              <a:rPr lang="zh-CN" altLang="en-US" sz="3600" b="1"/>
              <a:t>渲染、烘托、</a:t>
            </a:r>
            <a:r>
              <a:rPr lang="zh-CN" altLang="en-US" sz="3600" b="1" strike="dblStrike">
                <a:solidFill>
                  <a:srgbClr val="FF0000"/>
                </a:solidFill>
                <a:uFillTx/>
              </a:rPr>
              <a:t>奠定</a:t>
            </a:r>
            <a:endParaRPr lang="zh-CN" altLang="en-US" sz="3600" b="1"/>
          </a:p>
          <a:p>
            <a:r>
              <a:rPr lang="zh-CN" altLang="en-US" sz="3600" b="1"/>
              <a:t>朦胧淡雅</a:t>
            </a:r>
            <a:r>
              <a:rPr lang="en-US" altLang="zh-CN" sz="3600" b="1"/>
              <a:t>-----</a:t>
            </a:r>
            <a:r>
              <a:rPr lang="zh-CN" altLang="en-US" sz="3600" b="1"/>
              <a:t>词语的表深意。</a:t>
            </a:r>
            <a:endParaRPr lang="zh-CN" altLang="en-US" sz="3600" b="1"/>
          </a:p>
          <a:p>
            <a:r>
              <a:rPr lang="zh-CN" altLang="en-US" sz="3600" b="1"/>
              <a:t>作用：人物、</a:t>
            </a:r>
            <a:r>
              <a:rPr lang="zh-CN" altLang="en-US" sz="3600" b="1" strike="dblStrike">
                <a:solidFill>
                  <a:schemeClr val="tx1"/>
                </a:solidFill>
                <a:uFillTx/>
              </a:rPr>
              <a:t>情切、主旨、结构、环境、象征、</a:t>
            </a:r>
            <a:r>
              <a:rPr lang="zh-CN" altLang="en-US" sz="3600" b="1"/>
              <a:t>效果</a:t>
            </a:r>
            <a:endParaRPr lang="zh-CN" altLang="en-US" sz="3600" b="1"/>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0500" y="0"/>
            <a:ext cx="11811000" cy="2122805"/>
          </a:xfrm>
          <a:prstGeom prst="rect">
            <a:avLst/>
          </a:prstGeom>
          <a:noFill/>
        </p:spPr>
        <p:txBody>
          <a:bodyPr wrap="square" rtlCol="0">
            <a:spAutoFit/>
          </a:bodyPr>
          <a:lstStyle/>
          <a:p>
            <a:r>
              <a:rPr lang="en-US" altLang="zh-CN" sz="6600" b="1"/>
              <a:t>2</a:t>
            </a:r>
            <a:r>
              <a:rPr lang="zh-CN" altLang="en-US" sz="6600" b="1"/>
              <a:t>、</a:t>
            </a:r>
            <a:r>
              <a:rPr lang="zh-CN" altLang="en-US" sz="6600" b="1">
                <a:solidFill>
                  <a:srgbClr val="FF0000"/>
                </a:solidFill>
              </a:rPr>
              <a:t>结尾</a:t>
            </a:r>
            <a:r>
              <a:rPr lang="zh-CN" altLang="en-US" sz="6600" b="1">
                <a:solidFill>
                  <a:srgbClr val="00B050"/>
                </a:solidFill>
              </a:rPr>
              <a:t>景物</a:t>
            </a:r>
            <a:r>
              <a:rPr lang="zh-CN" altLang="en-US" sz="6600" b="1"/>
              <a:t>描定</a:t>
            </a:r>
            <a:r>
              <a:rPr lang="zh-CN" altLang="en-US" sz="6600" b="1">
                <a:solidFill>
                  <a:schemeClr val="accent4"/>
                </a:solidFill>
              </a:rPr>
              <a:t>朦胧淡雅</a:t>
            </a:r>
            <a:r>
              <a:rPr lang="zh-CN" altLang="en-US" sz="6600" b="1"/>
              <a:t>，分析其</a:t>
            </a:r>
            <a:r>
              <a:rPr lang="zh-CN" altLang="en-US" sz="6600" b="1">
                <a:solidFill>
                  <a:srgbClr val="FF0000"/>
                </a:solidFill>
              </a:rPr>
              <a:t>作用</a:t>
            </a:r>
            <a:r>
              <a:rPr lang="zh-CN" altLang="en-US" sz="6600" b="1"/>
              <a:t>。（</a:t>
            </a:r>
            <a:r>
              <a:rPr lang="en-US" altLang="zh-CN" sz="6600" b="1"/>
              <a:t>4</a:t>
            </a:r>
            <a:r>
              <a:rPr lang="zh-CN" altLang="en-US" sz="6600" b="1"/>
              <a:t>分）</a:t>
            </a:r>
            <a:endParaRPr lang="zh-CN" altLang="en-US" sz="6600" b="1"/>
          </a:p>
        </p:txBody>
      </p:sp>
      <p:sp>
        <p:nvSpPr>
          <p:cNvPr id="3" name="文本框 2"/>
          <p:cNvSpPr txBox="1"/>
          <p:nvPr/>
        </p:nvSpPr>
        <p:spPr>
          <a:xfrm>
            <a:off x="87630" y="2738755"/>
            <a:ext cx="11909425" cy="2306955"/>
          </a:xfrm>
          <a:prstGeom prst="rect">
            <a:avLst/>
          </a:prstGeom>
          <a:noFill/>
        </p:spPr>
        <p:txBody>
          <a:bodyPr wrap="square" rtlCol="0">
            <a:spAutoFit/>
          </a:bodyPr>
          <a:lstStyle/>
          <a:p>
            <a:r>
              <a:rPr lang="zh-CN" altLang="en-US" sz="3600" b="1"/>
              <a:t>结尾</a:t>
            </a:r>
            <a:r>
              <a:rPr lang="en-US" altLang="zh-CN" sz="3600" b="1"/>
              <a:t>---</a:t>
            </a:r>
            <a:r>
              <a:rPr lang="zh-CN" altLang="en-US" sz="3600" b="1"/>
              <a:t>结构：总结收束全文，照应前文题目开头。</a:t>
            </a:r>
            <a:endParaRPr lang="zh-CN" altLang="en-US" sz="3600" b="1"/>
          </a:p>
          <a:p>
            <a:r>
              <a:rPr lang="zh-CN" altLang="en-US" sz="3600" b="1"/>
              <a:t>景物</a:t>
            </a:r>
            <a:r>
              <a:rPr lang="en-US" altLang="zh-CN" sz="3600" b="1"/>
              <a:t>---</a:t>
            </a:r>
            <a:r>
              <a:rPr lang="zh-CN" altLang="en-US" sz="3600" b="1"/>
              <a:t>环境：渲染、烘托</a:t>
            </a:r>
            <a:endParaRPr lang="zh-CN" altLang="en-US" sz="3600" b="1"/>
          </a:p>
          <a:p>
            <a:r>
              <a:rPr lang="zh-CN" altLang="en-US" sz="3600" b="1"/>
              <a:t>朦胧淡雅</a:t>
            </a:r>
            <a:r>
              <a:rPr lang="en-US" altLang="zh-CN" sz="3600" b="1"/>
              <a:t>-----</a:t>
            </a:r>
            <a:r>
              <a:rPr lang="zh-CN" altLang="en-US" sz="3600" b="1"/>
              <a:t>词语的表深意。</a:t>
            </a:r>
            <a:endParaRPr lang="zh-CN" altLang="en-US" sz="3600" b="1"/>
          </a:p>
          <a:p>
            <a:r>
              <a:rPr lang="zh-CN" altLang="en-US" sz="3600" b="1"/>
              <a:t>作用：人物、效果</a:t>
            </a:r>
            <a:endParaRPr lang="zh-CN" altLang="en-US" sz="3600" b="1"/>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0500" y="0"/>
            <a:ext cx="11811000" cy="1445260"/>
          </a:xfrm>
          <a:prstGeom prst="rect">
            <a:avLst/>
          </a:prstGeom>
          <a:noFill/>
        </p:spPr>
        <p:txBody>
          <a:bodyPr wrap="square" rtlCol="0">
            <a:spAutoFit/>
          </a:bodyPr>
          <a:lstStyle/>
          <a:p>
            <a:r>
              <a:rPr lang="en-US" altLang="zh-CN" sz="4400" b="1"/>
              <a:t>2</a:t>
            </a:r>
            <a:r>
              <a:rPr lang="zh-CN" altLang="en-US" sz="4400" b="1"/>
              <a:t>、</a:t>
            </a:r>
            <a:r>
              <a:rPr lang="zh-CN" altLang="en-US" sz="4400" b="1">
                <a:solidFill>
                  <a:srgbClr val="FF0000"/>
                </a:solidFill>
              </a:rPr>
              <a:t>结尾</a:t>
            </a:r>
            <a:r>
              <a:rPr lang="zh-CN" altLang="en-US" sz="4400" b="1">
                <a:solidFill>
                  <a:srgbClr val="00B050"/>
                </a:solidFill>
              </a:rPr>
              <a:t>景物</a:t>
            </a:r>
            <a:r>
              <a:rPr lang="zh-CN" altLang="en-US" sz="4400" b="1"/>
              <a:t>描定</a:t>
            </a:r>
            <a:r>
              <a:rPr lang="zh-CN" altLang="en-US" sz="4400" b="1">
                <a:solidFill>
                  <a:schemeClr val="accent4"/>
                </a:solidFill>
              </a:rPr>
              <a:t>朦胧淡雅</a:t>
            </a:r>
            <a:r>
              <a:rPr lang="zh-CN" altLang="en-US" sz="4400" b="1"/>
              <a:t>，分析其</a:t>
            </a:r>
            <a:r>
              <a:rPr lang="zh-CN" altLang="en-US" sz="4400" b="1">
                <a:solidFill>
                  <a:srgbClr val="FF0000"/>
                </a:solidFill>
              </a:rPr>
              <a:t>作用</a:t>
            </a:r>
            <a:r>
              <a:rPr lang="zh-CN" altLang="en-US" sz="4400" b="1"/>
              <a:t>。（</a:t>
            </a:r>
            <a:r>
              <a:rPr lang="en-US" altLang="zh-CN" sz="4400" b="1"/>
              <a:t>4</a:t>
            </a:r>
            <a:r>
              <a:rPr lang="zh-CN" altLang="en-US" sz="4400" b="1"/>
              <a:t>分）</a:t>
            </a:r>
            <a:endParaRPr lang="zh-CN" altLang="en-US" sz="4400" b="1"/>
          </a:p>
        </p:txBody>
      </p:sp>
      <p:sp>
        <p:nvSpPr>
          <p:cNvPr id="3" name="文本框 2"/>
          <p:cNvSpPr txBox="1"/>
          <p:nvPr/>
        </p:nvSpPr>
        <p:spPr>
          <a:xfrm>
            <a:off x="0" y="1920240"/>
            <a:ext cx="11909425" cy="3415030"/>
          </a:xfrm>
          <a:prstGeom prst="rect">
            <a:avLst/>
          </a:prstGeom>
          <a:noFill/>
        </p:spPr>
        <p:txBody>
          <a:bodyPr wrap="square" rtlCol="0">
            <a:spAutoFit/>
          </a:bodyPr>
          <a:lstStyle/>
          <a:p>
            <a:r>
              <a:rPr lang="zh-CN" altLang="en-US" sz="3600" b="1"/>
              <a:t>结构：总结收束全文，照应前文题目开头。</a:t>
            </a:r>
            <a:endParaRPr lang="zh-CN" altLang="en-US" sz="3600" b="1"/>
          </a:p>
          <a:p>
            <a:r>
              <a:rPr lang="zh-CN" altLang="en-US" sz="3600" b="1"/>
              <a:t>环境：渲染、烘托</a:t>
            </a:r>
            <a:endParaRPr lang="zh-CN" altLang="en-US" sz="3600" b="1"/>
          </a:p>
          <a:p>
            <a:r>
              <a:rPr lang="zh-CN" altLang="en-US" sz="3600" b="1"/>
              <a:t>朦胧淡雅：想家，对前途憧憬模糊。</a:t>
            </a:r>
            <a:endParaRPr lang="zh-CN" altLang="en-US" sz="3600" b="1"/>
          </a:p>
          <a:p>
            <a:r>
              <a:rPr lang="zh-CN" altLang="en-US" sz="3600" b="1"/>
              <a:t>人物：暗示文笙心情，丰富人物形象。</a:t>
            </a:r>
            <a:endParaRPr lang="zh-CN" altLang="en-US" sz="3600" b="1"/>
          </a:p>
          <a:p>
            <a:r>
              <a:rPr lang="zh-CN" altLang="en-US" sz="3600" b="1"/>
              <a:t>效果：留白式结尾（</a:t>
            </a:r>
            <a:r>
              <a:rPr lang="en-US" altLang="zh-CN" sz="3600" b="1"/>
              <a:t>1</a:t>
            </a:r>
            <a:r>
              <a:rPr lang="zh-CN" altLang="en-US" sz="3600" b="1"/>
              <a:t>、结尾省略号；</a:t>
            </a:r>
            <a:r>
              <a:rPr lang="en-US" altLang="zh-CN" sz="3600" b="1"/>
              <a:t>2</a:t>
            </a:r>
            <a:r>
              <a:rPr lang="zh-CN" altLang="en-US" sz="3600" b="1"/>
              <a:t>、环境描写结尾），留悬念，耐人寻味，言有尽意无穷，引读者联想共鸣。</a:t>
            </a:r>
            <a:endParaRPr lang="zh-CN" altLang="en-US" sz="3600" b="1"/>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5880" y="154940"/>
            <a:ext cx="11910060" cy="1753235"/>
          </a:xfrm>
          <a:prstGeom prst="rect">
            <a:avLst/>
          </a:prstGeom>
          <a:noFill/>
        </p:spPr>
        <p:txBody>
          <a:bodyPr wrap="square" rtlCol="0">
            <a:spAutoFit/>
          </a:bodyPr>
          <a:lstStyle/>
          <a:p>
            <a:r>
              <a:rPr lang="en-US" altLang="zh-CN" sz="3600" b="1"/>
              <a:t>3</a:t>
            </a:r>
            <a:r>
              <a:rPr lang="zh-CN" altLang="en-US" sz="3600" b="1"/>
              <a:t>、《北鸢》叙述民国商贾世家子弟文笙成长经历，历史跨度大，人物塑造丰满，试从节选部分谈谈作者是如何</a:t>
            </a:r>
            <a:r>
              <a:rPr lang="zh-CN" altLang="en-US" sz="3600" b="1">
                <a:solidFill>
                  <a:srgbClr val="FF0000"/>
                </a:solidFill>
              </a:rPr>
              <a:t>塑造（刻画、描写）人物</a:t>
            </a:r>
            <a:r>
              <a:rPr lang="zh-CN" altLang="en-US" sz="3600" b="1"/>
              <a:t>的。</a:t>
            </a:r>
            <a:endParaRPr lang="zh-CN" altLang="en-US" sz="3600" b="1"/>
          </a:p>
        </p:txBody>
      </p:sp>
      <p:sp>
        <p:nvSpPr>
          <p:cNvPr id="3" name="文本框 2"/>
          <p:cNvSpPr txBox="1"/>
          <p:nvPr/>
        </p:nvSpPr>
        <p:spPr>
          <a:xfrm>
            <a:off x="126365" y="2595880"/>
            <a:ext cx="11852910" cy="3476625"/>
          </a:xfrm>
          <a:prstGeom prst="rect">
            <a:avLst/>
          </a:prstGeom>
          <a:noFill/>
        </p:spPr>
        <p:txBody>
          <a:bodyPr wrap="square" rtlCol="0">
            <a:spAutoFit/>
          </a:bodyPr>
          <a:lstStyle/>
          <a:p>
            <a:r>
              <a:rPr lang="zh-CN" altLang="en-US" sz="4400" b="1">
                <a:latin typeface="楷体" panose="02010609060101010101" charset="-122"/>
                <a:ea typeface="楷体" panose="02010609060101010101" charset="-122"/>
                <a:cs typeface="楷体" panose="02010609060101010101" charset="-122"/>
              </a:rPr>
              <a:t>（</a:t>
            </a:r>
            <a:r>
              <a:rPr lang="en-US" altLang="zh-CN" sz="4400" b="1">
                <a:latin typeface="楷体" panose="02010609060101010101" charset="-122"/>
                <a:ea typeface="楷体" panose="02010609060101010101" charset="-122"/>
                <a:cs typeface="楷体" panose="02010609060101010101" charset="-122"/>
              </a:rPr>
              <a:t>1</a:t>
            </a:r>
            <a:r>
              <a:rPr lang="zh-CN" altLang="en-US" sz="4400" b="1">
                <a:latin typeface="楷体" panose="02010609060101010101" charset="-122"/>
                <a:ea typeface="楷体" panose="02010609060101010101" charset="-122"/>
                <a:cs typeface="楷体" panose="02010609060101010101" charset="-122"/>
              </a:rPr>
              <a:t>）正面描写：动作、神态、语言、肖像、细节、心理、外貌</a:t>
            </a:r>
            <a:endParaRPr lang="zh-CN" altLang="en-US" sz="4400" b="1">
              <a:latin typeface="楷体" panose="02010609060101010101" charset="-122"/>
              <a:ea typeface="楷体" panose="02010609060101010101" charset="-122"/>
              <a:cs typeface="楷体" panose="02010609060101010101" charset="-122"/>
            </a:endParaRPr>
          </a:p>
          <a:p>
            <a:r>
              <a:rPr lang="zh-CN" altLang="en-US" sz="4400" b="1">
                <a:latin typeface="楷体" panose="02010609060101010101" charset="-122"/>
                <a:ea typeface="楷体" panose="02010609060101010101" charset="-122"/>
                <a:cs typeface="楷体" panose="02010609060101010101" charset="-122"/>
              </a:rPr>
              <a:t>（</a:t>
            </a:r>
            <a:r>
              <a:rPr lang="en-US" altLang="zh-CN" sz="4400" b="1">
                <a:latin typeface="楷体" panose="02010609060101010101" charset="-122"/>
                <a:ea typeface="楷体" panose="02010609060101010101" charset="-122"/>
                <a:cs typeface="楷体" panose="02010609060101010101" charset="-122"/>
              </a:rPr>
              <a:t>2</a:t>
            </a:r>
            <a:r>
              <a:rPr lang="zh-CN" altLang="en-US" sz="4400" b="1">
                <a:latin typeface="楷体" panose="02010609060101010101" charset="-122"/>
                <a:ea typeface="楷体" panose="02010609060101010101" charset="-122"/>
                <a:cs typeface="楷体" panose="02010609060101010101" charset="-122"/>
              </a:rPr>
              <a:t>）侧面描写：他人、他物、他环境的衬托（正反衬）</a:t>
            </a:r>
            <a:endParaRPr lang="zh-CN" altLang="en-US" sz="4400" b="1">
              <a:latin typeface="楷体" panose="02010609060101010101" charset="-122"/>
              <a:ea typeface="楷体" panose="02010609060101010101" charset="-122"/>
              <a:cs typeface="楷体" panose="02010609060101010101" charset="-122"/>
            </a:endParaRPr>
          </a:p>
          <a:p>
            <a:r>
              <a:rPr lang="zh-CN" altLang="en-US" sz="4400" b="1">
                <a:latin typeface="楷体" panose="02010609060101010101" charset="-122"/>
                <a:ea typeface="楷体" panose="02010609060101010101" charset="-122"/>
                <a:cs typeface="楷体" panose="02010609060101010101" charset="-122"/>
              </a:rPr>
              <a:t>（</a:t>
            </a:r>
            <a:r>
              <a:rPr lang="en-US" altLang="zh-CN" sz="4400" b="1">
                <a:latin typeface="楷体" panose="02010609060101010101" charset="-122"/>
                <a:ea typeface="楷体" panose="02010609060101010101" charset="-122"/>
                <a:cs typeface="楷体" panose="02010609060101010101" charset="-122"/>
              </a:rPr>
              <a:t>3</a:t>
            </a:r>
            <a:r>
              <a:rPr lang="zh-CN" altLang="en-US" sz="4400" b="1">
                <a:latin typeface="楷体" panose="02010609060101010101" charset="-122"/>
                <a:ea typeface="楷体" panose="02010609060101010101" charset="-122"/>
                <a:cs typeface="楷体" panose="02010609060101010101" charset="-122"/>
              </a:rPr>
              <a:t>）对比：</a:t>
            </a:r>
            <a:endParaRPr lang="zh-CN" altLang="en-US" sz="4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4455" y="0"/>
            <a:ext cx="11965940" cy="1568450"/>
          </a:xfrm>
          <a:prstGeom prst="rect">
            <a:avLst/>
          </a:prstGeom>
          <a:noFill/>
        </p:spPr>
        <p:txBody>
          <a:bodyPr wrap="square" rtlCol="0">
            <a:spAutoFit/>
          </a:bodyPr>
          <a:lstStyle/>
          <a:p>
            <a:r>
              <a:rPr lang="en-US" altLang="zh-CN" sz="4800" b="1"/>
              <a:t>4</a:t>
            </a:r>
            <a:r>
              <a:rPr lang="zh-CN" altLang="en-US" sz="4800" b="1"/>
              <a:t>．在小说</a:t>
            </a:r>
            <a:r>
              <a:rPr lang="zh-CN" altLang="en-US" sz="4800" b="1">
                <a:solidFill>
                  <a:srgbClr val="FF0000"/>
                </a:solidFill>
              </a:rPr>
              <a:t>开头</a:t>
            </a:r>
            <a:r>
              <a:rPr lang="zh-CN" altLang="en-US" sz="4800" b="1"/>
              <a:t>部分，作者为什么要对“</a:t>
            </a:r>
            <a:r>
              <a:rPr lang="zh-CN" altLang="en-US" sz="4800" b="1">
                <a:solidFill>
                  <a:srgbClr val="FF0000"/>
                </a:solidFill>
              </a:rPr>
              <a:t>狗</a:t>
            </a:r>
            <a:r>
              <a:rPr lang="zh-CN" altLang="en-US" sz="4800" b="1"/>
              <a:t>”进行</a:t>
            </a:r>
            <a:r>
              <a:rPr lang="zh-CN" altLang="en-US" sz="4800" b="1">
                <a:solidFill>
                  <a:srgbClr val="FF0000"/>
                </a:solidFill>
              </a:rPr>
              <a:t>细致的描写</a:t>
            </a:r>
            <a:r>
              <a:rPr lang="zh-CN" altLang="en-US" sz="4800" b="1"/>
              <a:t>?(4分)</a:t>
            </a:r>
            <a:endParaRPr lang="zh-CN" altLang="en-US" sz="4800" b="1"/>
          </a:p>
        </p:txBody>
      </p:sp>
      <p:sp>
        <p:nvSpPr>
          <p:cNvPr id="4" name="文本框 3"/>
          <p:cNvSpPr txBox="1"/>
          <p:nvPr/>
        </p:nvSpPr>
        <p:spPr>
          <a:xfrm>
            <a:off x="239395" y="2130425"/>
            <a:ext cx="11656060" cy="316928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cs typeface="楷体" panose="02010609060101010101" charset="-122"/>
              </a:rPr>
              <a:t>物（</a:t>
            </a:r>
            <a:r>
              <a:rPr lang="en-US" altLang="zh-CN" sz="4000" b="1">
                <a:solidFill>
                  <a:srgbClr val="FF0000"/>
                </a:solidFill>
                <a:latin typeface="楷体" panose="02010609060101010101" charset="-122"/>
                <a:ea typeface="楷体" panose="02010609060101010101" charset="-122"/>
                <a:cs typeface="楷体" panose="02010609060101010101" charset="-122"/>
              </a:rPr>
              <a:t>“</a:t>
            </a:r>
            <a:r>
              <a:rPr lang="zh-CN" altLang="en-US" sz="4000" b="1">
                <a:solidFill>
                  <a:srgbClr val="FF0000"/>
                </a:solidFill>
                <a:latin typeface="楷体" panose="02010609060101010101" charset="-122"/>
                <a:ea typeface="楷体" panose="02010609060101010101" charset="-122"/>
                <a:cs typeface="楷体" panose="02010609060101010101" charset="-122"/>
              </a:rPr>
              <a:t>狗</a:t>
            </a:r>
            <a:r>
              <a:rPr lang="en-US" altLang="zh-CN" sz="4000" b="1">
                <a:solidFill>
                  <a:srgbClr val="FF0000"/>
                </a:solidFill>
                <a:latin typeface="楷体" panose="02010609060101010101" charset="-122"/>
                <a:ea typeface="楷体" panose="02010609060101010101" charset="-122"/>
                <a:cs typeface="楷体" panose="02010609060101010101" charset="-122"/>
              </a:rPr>
              <a:t>”</a:t>
            </a:r>
            <a:r>
              <a:rPr lang="zh-CN" altLang="en-US" sz="4000" b="1">
                <a:solidFill>
                  <a:srgbClr val="FF0000"/>
                </a:solidFill>
                <a:latin typeface="楷体" panose="02010609060101010101" charset="-122"/>
                <a:ea typeface="楷体" panose="02010609060101010101" charset="-122"/>
                <a:cs typeface="楷体" panose="02010609060101010101" charset="-122"/>
              </a:rPr>
              <a:t>，社会环境）</a:t>
            </a:r>
            <a:r>
              <a:rPr lang="zh-CN" altLang="en-US" sz="4000" b="1">
                <a:latin typeface="楷体" panose="02010609060101010101" charset="-122"/>
                <a:ea typeface="楷体" panose="02010609060101010101" charset="-122"/>
                <a:cs typeface="楷体" panose="02010609060101010101" charset="-122"/>
              </a:rPr>
              <a:t>的作用题：</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人物：</a:t>
            </a:r>
            <a:r>
              <a:rPr lang="en-US" altLang="zh-CN" sz="4000" b="1">
                <a:latin typeface="楷体" panose="02010609060101010101" charset="-122"/>
                <a:ea typeface="楷体" panose="02010609060101010101" charset="-122"/>
                <a:cs typeface="楷体" panose="02010609060101010101" charset="-122"/>
              </a:rPr>
              <a:t>“</a:t>
            </a:r>
            <a:r>
              <a:rPr lang="zh-CN" altLang="en-US" sz="4000" b="1">
                <a:latin typeface="楷体" panose="02010609060101010101" charset="-122"/>
                <a:ea typeface="楷体" panose="02010609060101010101" charset="-122"/>
                <a:cs typeface="楷体" panose="02010609060101010101" charset="-122"/>
              </a:rPr>
              <a:t>狗</a:t>
            </a:r>
            <a:r>
              <a:rPr lang="en-US" altLang="zh-CN" sz="4000" b="1">
                <a:latin typeface="楷体" panose="02010609060101010101" charset="-122"/>
                <a:ea typeface="楷体" panose="02010609060101010101" charset="-122"/>
                <a:cs typeface="楷体" panose="02010609060101010101" charset="-122"/>
              </a:rPr>
              <a:t>”</a:t>
            </a:r>
            <a:r>
              <a:rPr lang="zh-CN" altLang="en-US" sz="4000" b="1">
                <a:latin typeface="楷体" panose="02010609060101010101" charset="-122"/>
                <a:ea typeface="楷体" panose="02010609060101010101" charset="-122"/>
                <a:cs typeface="楷体" panose="02010609060101010101" charset="-122"/>
              </a:rPr>
              <a:t>是护林员伴侣，交流对象，情感寄托，体现他的孤寂之感。</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主旨：人生观照，折射人的生命异化生存状态。</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结构</a:t>
            </a:r>
            <a:r>
              <a:rPr lang="en-US" altLang="zh-CN" sz="4000" b="1">
                <a:latin typeface="楷体" panose="02010609060101010101" charset="-122"/>
                <a:ea typeface="楷体" panose="02010609060101010101" charset="-122"/>
                <a:cs typeface="楷体" panose="02010609060101010101" charset="-122"/>
              </a:rPr>
              <a:t>+</a:t>
            </a:r>
            <a:r>
              <a:rPr lang="zh-CN" altLang="en-US" sz="4000" b="1">
                <a:latin typeface="楷体" panose="02010609060101010101" charset="-122"/>
                <a:ea typeface="楷体" panose="02010609060101010101" charset="-122"/>
                <a:cs typeface="楷体" panose="02010609060101010101" charset="-122"/>
              </a:rPr>
              <a:t>情节：推动，丰富情节；铺垫、悬念。</a:t>
            </a:r>
            <a:endParaRPr lang="zh-CN" altLang="en-US" sz="4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7000" y="0"/>
            <a:ext cx="11938000" cy="1198880"/>
          </a:xfrm>
          <a:prstGeom prst="rect">
            <a:avLst/>
          </a:prstGeom>
          <a:noFill/>
        </p:spPr>
        <p:txBody>
          <a:bodyPr wrap="square" rtlCol="0">
            <a:spAutoFit/>
          </a:bodyPr>
          <a:lstStyle/>
          <a:p>
            <a:r>
              <a:rPr lang="en-US" altLang="zh-CN" sz="3600" b="1"/>
              <a:t>5</a:t>
            </a:r>
            <a:r>
              <a:rPr lang="zh-CN" altLang="en-US" sz="3600" b="1"/>
              <a:t>.小说着意描写姐姐想象中"小鸡惹人喜爱的模样"，其</a:t>
            </a:r>
            <a:r>
              <a:rPr lang="zh-CN" altLang="en-US" sz="3600" b="1">
                <a:solidFill>
                  <a:srgbClr val="FF0000"/>
                </a:solidFill>
              </a:rPr>
              <a:t>用意</a:t>
            </a:r>
            <a:r>
              <a:rPr lang="zh-CN" altLang="en-US" sz="3600" b="1"/>
              <a:t>是什么?请简要分析。（4分）</a:t>
            </a:r>
            <a:endParaRPr lang="zh-CN" altLang="en-US" sz="3600" b="1"/>
          </a:p>
        </p:txBody>
      </p:sp>
      <p:sp>
        <p:nvSpPr>
          <p:cNvPr id="3" name="文本框 2"/>
          <p:cNvSpPr txBox="1"/>
          <p:nvPr/>
        </p:nvSpPr>
        <p:spPr>
          <a:xfrm>
            <a:off x="217805" y="1283335"/>
            <a:ext cx="11472545" cy="1568450"/>
          </a:xfrm>
          <a:prstGeom prst="rect">
            <a:avLst/>
          </a:prstGeom>
          <a:noFill/>
        </p:spPr>
        <p:txBody>
          <a:bodyPr wrap="square" rtlCol="0">
            <a:spAutoFit/>
          </a:bodyPr>
          <a:lstStyle/>
          <a:p>
            <a:r>
              <a:rPr lang="zh-CN" altLang="en-US" sz="3200" b="1"/>
              <a:t>用意：作者的目的，意图，这么写的作用。</a:t>
            </a:r>
            <a:endParaRPr lang="zh-CN" altLang="en-US" sz="3200" b="1"/>
          </a:p>
          <a:p>
            <a:r>
              <a:rPr lang="zh-CN" altLang="en-US" sz="3200" b="1"/>
              <a:t>确定为作用题。</a:t>
            </a:r>
            <a:endParaRPr lang="zh-CN" altLang="en-US" sz="3200" b="1"/>
          </a:p>
          <a:p>
            <a:r>
              <a:rPr lang="zh-CN" altLang="en-US" sz="3200" b="1"/>
              <a:t>入手：人物、情节、效果、主旨、结构、环境、象征</a:t>
            </a:r>
            <a:endParaRPr lang="zh-CN" altLang="en-US" sz="3200" b="1"/>
          </a:p>
        </p:txBody>
      </p:sp>
      <p:sp>
        <p:nvSpPr>
          <p:cNvPr id="4" name="文本框 3"/>
          <p:cNvSpPr txBox="1"/>
          <p:nvPr/>
        </p:nvSpPr>
        <p:spPr>
          <a:xfrm>
            <a:off x="217805" y="2851785"/>
            <a:ext cx="11875135" cy="4523105"/>
          </a:xfrm>
          <a:prstGeom prst="rect">
            <a:avLst/>
          </a:prstGeom>
          <a:noFill/>
        </p:spPr>
        <p:txBody>
          <a:bodyPr wrap="square" rtlCol="0">
            <a:spAutoFit/>
          </a:bodyPr>
          <a:lstStyle/>
          <a:p>
            <a:r>
              <a:rPr lang="zh-CN" altLang="en-US" sz="3200" b="1">
                <a:latin typeface="楷体" panose="02010609060101010101" charset="-122"/>
                <a:ea typeface="楷体" panose="02010609060101010101" charset="-122"/>
                <a:cs typeface="楷体" panose="02010609060101010101" charset="-122"/>
              </a:rPr>
              <a:t>①</a:t>
            </a:r>
            <a:r>
              <a:rPr lang="zh-CN" altLang="en-US" sz="3200" b="1">
                <a:solidFill>
                  <a:srgbClr val="FF0000"/>
                </a:solidFill>
                <a:latin typeface="楷体" panose="02010609060101010101" charset="-122"/>
                <a:ea typeface="楷体" panose="02010609060101010101" charset="-122"/>
                <a:cs typeface="楷体" panose="02010609060101010101" charset="-122"/>
              </a:rPr>
              <a:t>推动情节发展</a:t>
            </a:r>
            <a:r>
              <a:rPr lang="zh-CN" altLang="en-US" sz="3200" b="1">
                <a:latin typeface="楷体" panose="02010609060101010101" charset="-122"/>
                <a:ea typeface="楷体" panose="02010609060101010101" charset="-122"/>
                <a:cs typeface="楷体" panose="02010609060101010101" charset="-122"/>
              </a:rPr>
              <a:t>，</a:t>
            </a:r>
            <a:r>
              <a:rPr lang="zh-CN" altLang="en-US" sz="3200" b="1">
                <a:solidFill>
                  <a:srgbClr val="FF0000"/>
                </a:solidFill>
                <a:latin typeface="楷体" panose="02010609060101010101" charset="-122"/>
                <a:ea typeface="楷体" panose="02010609060101010101" charset="-122"/>
                <a:cs typeface="楷体" panose="02010609060101010101" charset="-122"/>
              </a:rPr>
              <a:t>引出下文</a:t>
            </a:r>
            <a:r>
              <a:rPr lang="zh-CN" altLang="en-US" sz="3200" b="1">
                <a:latin typeface="楷体" panose="02010609060101010101" charset="-122"/>
                <a:ea typeface="楷体" panose="02010609060101010101" charset="-122"/>
                <a:cs typeface="楷体" panose="02010609060101010101" charset="-122"/>
              </a:rPr>
              <a:t>姐姐和祖母关于小鸡的问答，以及祖母开始和姐姐生气的</a:t>
            </a:r>
            <a:r>
              <a:rPr lang="zh-CN" altLang="en-US" sz="3200" b="1">
                <a:solidFill>
                  <a:srgbClr val="FF0000"/>
                </a:solidFill>
                <a:latin typeface="楷体" panose="02010609060101010101" charset="-122"/>
                <a:ea typeface="楷体" panose="02010609060101010101" charset="-122"/>
                <a:cs typeface="楷体" panose="02010609060101010101" charset="-122"/>
              </a:rPr>
              <a:t>情节</a:t>
            </a:r>
            <a:r>
              <a:rPr lang="zh-CN" altLang="en-US" sz="3200" b="1">
                <a:latin typeface="楷体" panose="02010609060101010101" charset="-122"/>
                <a:ea typeface="楷体" panose="02010609060101010101" charset="-122"/>
                <a:cs typeface="楷体" panose="02010609060101010101" charset="-122"/>
              </a:rPr>
              <a:t>（1分）; ②表现姐姐作为女孩子，内心对可爱、纯真、美好事物的喜爱与追求（1 分）;③进一步</a:t>
            </a:r>
            <a:r>
              <a:rPr lang="zh-CN" altLang="en-US" sz="3200" b="1">
                <a:solidFill>
                  <a:srgbClr val="FF0000"/>
                </a:solidFill>
                <a:latin typeface="楷体" panose="02010609060101010101" charset="-122"/>
                <a:ea typeface="楷体" panose="02010609060101010101" charset="-122"/>
                <a:cs typeface="楷体" panose="02010609060101010101" charset="-122"/>
              </a:rPr>
              <a:t>突出</a:t>
            </a:r>
            <a:r>
              <a:rPr lang="zh-CN" altLang="en-US" sz="3200" b="1">
                <a:latin typeface="楷体" panose="02010609060101010101" charset="-122"/>
                <a:ea typeface="楷体" panose="02010609060101010101" charset="-122"/>
                <a:cs typeface="楷体" panose="02010609060101010101" charset="-122"/>
              </a:rPr>
              <a:t>姐姐与祖母在生活和情感上的</a:t>
            </a:r>
            <a:r>
              <a:rPr lang="zh-CN" altLang="en-US" sz="3200" b="1">
                <a:solidFill>
                  <a:srgbClr val="FF0000"/>
                </a:solidFill>
                <a:latin typeface="楷体" panose="02010609060101010101" charset="-122"/>
                <a:ea typeface="楷体" panose="02010609060101010101" charset="-122"/>
                <a:cs typeface="楷体" panose="02010609060101010101" charset="-122"/>
              </a:rPr>
              <a:t>隔膜</a:t>
            </a:r>
            <a:r>
              <a:rPr lang="zh-CN" altLang="en-US" sz="3200" b="1">
                <a:latin typeface="楷体" panose="02010609060101010101" charset="-122"/>
                <a:ea typeface="楷体" panose="02010609060101010101" charset="-122"/>
                <a:cs typeface="楷体" panose="02010609060101010101" charset="-122"/>
              </a:rPr>
              <a:t>（2分）。</a:t>
            </a:r>
            <a:endParaRPr lang="zh-CN" altLang="en-US" sz="3200" b="1">
              <a:latin typeface="楷体" panose="02010609060101010101" charset="-122"/>
              <a:ea typeface="楷体" panose="02010609060101010101" charset="-122"/>
              <a:cs typeface="楷体" panose="02010609060101010101" charset="-122"/>
            </a:endParaRPr>
          </a:p>
          <a:p>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答案改：①情节：推动情节发展</a:t>
            </a:r>
            <a:r>
              <a:rPr lang="zh-CN" altLang="en-US" sz="3200" b="1">
                <a:latin typeface="楷体" panose="02010609060101010101" charset="-122"/>
                <a:ea typeface="楷体" panose="02010609060101010101" charset="-122"/>
                <a:cs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引出下文</a:t>
            </a:r>
            <a:r>
              <a:rPr lang="zh-CN" altLang="en-US" sz="3200" b="1">
                <a:latin typeface="楷体" panose="02010609060101010101" charset="-122"/>
                <a:ea typeface="楷体" panose="02010609060101010101" charset="-122"/>
                <a:cs typeface="楷体" panose="02010609060101010101" charset="-122"/>
                <a:sym typeface="+mn-ea"/>
              </a:rPr>
              <a:t>姐姐和祖母关于小鸡的问答，以及祖母开始和姐姐生气的</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情节</a:t>
            </a:r>
            <a:r>
              <a:rPr lang="zh-CN" altLang="en-US" sz="3200" b="1">
                <a:latin typeface="楷体" panose="02010609060101010101" charset="-122"/>
                <a:ea typeface="楷体" panose="02010609060101010101" charset="-122"/>
                <a:cs typeface="楷体" panose="02010609060101010101" charset="-122"/>
                <a:sym typeface="+mn-ea"/>
              </a:rPr>
              <a:t> </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②人物：</a:t>
            </a:r>
            <a:r>
              <a:rPr lang="zh-CN" altLang="en-US" sz="3200" b="1">
                <a:latin typeface="楷体" panose="02010609060101010101" charset="-122"/>
                <a:ea typeface="楷体" panose="02010609060101010101" charset="-122"/>
                <a:cs typeface="楷体" panose="02010609060101010101" charset="-122"/>
                <a:sym typeface="+mn-ea"/>
              </a:rPr>
              <a:t>表现姐姐作为女孩子，内心对可爱、纯真、美好事物的喜爱与追求</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③主旨</a:t>
            </a:r>
            <a:r>
              <a:rPr lang="zh-CN" altLang="en-US" sz="3200" b="1">
                <a:latin typeface="楷体" panose="02010609060101010101" charset="-122"/>
                <a:ea typeface="楷体" panose="02010609060101010101" charset="-122"/>
                <a:cs typeface="楷体" panose="02010609060101010101" charset="-122"/>
                <a:sym typeface="+mn-ea"/>
              </a:rPr>
              <a:t>：进一步</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突出</a:t>
            </a:r>
            <a:r>
              <a:rPr lang="zh-CN" altLang="en-US" sz="3200" b="1">
                <a:latin typeface="楷体" panose="02010609060101010101" charset="-122"/>
                <a:ea typeface="楷体" panose="02010609060101010101" charset="-122"/>
                <a:cs typeface="楷体" panose="02010609060101010101" charset="-122"/>
                <a:sym typeface="+mn-ea"/>
              </a:rPr>
              <a:t>姐姐与祖母在生活和情感上的</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隔膜</a:t>
            </a:r>
            <a:r>
              <a:rPr lang="zh-CN" altLang="en-US" sz="3200" b="1">
                <a:latin typeface="楷体" panose="02010609060101010101" charset="-122"/>
                <a:ea typeface="楷体" panose="02010609060101010101" charset="-122"/>
                <a:cs typeface="楷体" panose="02010609060101010101" charset="-122"/>
                <a:sym typeface="+mn-ea"/>
              </a:rPr>
              <a:t>（2分）。</a:t>
            </a:r>
            <a:endParaRPr lang="zh-CN" altLang="en-US" sz="3200" b="1">
              <a:latin typeface="楷体" panose="02010609060101010101" charset="-122"/>
              <a:ea typeface="楷体" panose="02010609060101010101" charset="-122"/>
              <a:cs typeface="楷体" panose="02010609060101010101" charset="-122"/>
            </a:endParaRPr>
          </a:p>
          <a:p>
            <a:endParaRPr lang="zh-CN" altLang="en-US" sz="32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0485" y="112395"/>
            <a:ext cx="11909425" cy="2553335"/>
          </a:xfrm>
          <a:prstGeom prst="rect">
            <a:avLst/>
          </a:prstGeom>
          <a:noFill/>
        </p:spPr>
        <p:txBody>
          <a:bodyPr wrap="square" rtlCol="0">
            <a:spAutoFit/>
          </a:bodyPr>
          <a:lstStyle/>
          <a:p>
            <a:r>
              <a:rPr lang="en-US" altLang="zh-CN" sz="3200" b="1"/>
              <a:t>6</a:t>
            </a:r>
            <a:r>
              <a:rPr lang="zh-CN" altLang="en-US" sz="3200" b="1"/>
              <a:t>、</a:t>
            </a:r>
            <a:r>
              <a:rPr lang="zh-CN" altLang="en-US" sz="3200" b="1" strike="dblStrike">
                <a:solidFill>
                  <a:schemeClr val="tx1"/>
                </a:solidFill>
                <a:uFillTx/>
              </a:rPr>
              <a:t>“有经验的小说家在创作小说时总是善于‘截取’‘选择’，虽写人生中的一角、一段，却可以窥见整个人生。从而做到以少少许胜多多许，以一斑而窥全豹。”</a:t>
            </a:r>
            <a:r>
              <a:rPr lang="zh-CN" altLang="en-US" sz="3200" b="1"/>
              <a:t>如欲</a:t>
            </a:r>
            <a:r>
              <a:rPr lang="zh-CN" altLang="en-US" sz="3200" b="1">
                <a:solidFill>
                  <a:srgbClr val="FF0000"/>
                </a:solidFill>
              </a:rPr>
              <a:t>以“有限与丰富”为题</a:t>
            </a:r>
            <a:r>
              <a:rPr lang="zh-CN" altLang="en-US" sz="3200" b="1"/>
              <a:t>写一则评论来赏析小说对</a:t>
            </a:r>
            <a:r>
              <a:rPr lang="zh-CN" altLang="en-US" sz="3200" b="1">
                <a:solidFill>
                  <a:srgbClr val="FF0000"/>
                </a:solidFill>
              </a:rPr>
              <a:t>祖母形象的塑造</a:t>
            </a:r>
            <a:r>
              <a:rPr lang="zh-CN" altLang="en-US" sz="3200" b="1"/>
              <a:t>，请结合文本，列出</a:t>
            </a:r>
            <a:r>
              <a:rPr lang="zh-CN" altLang="en-US" sz="3200" b="1">
                <a:solidFill>
                  <a:srgbClr val="FF0000"/>
                </a:solidFill>
              </a:rPr>
              <a:t>评论要点</a:t>
            </a:r>
            <a:r>
              <a:rPr lang="zh-CN" altLang="en-US" sz="3200" b="1"/>
              <a:t>。</a:t>
            </a:r>
            <a:endParaRPr lang="zh-CN" altLang="en-US" sz="3200" b="1"/>
          </a:p>
        </p:txBody>
      </p:sp>
      <p:sp>
        <p:nvSpPr>
          <p:cNvPr id="4" name="文本框 3"/>
          <p:cNvSpPr txBox="1"/>
          <p:nvPr/>
        </p:nvSpPr>
        <p:spPr>
          <a:xfrm>
            <a:off x="147955" y="2665730"/>
            <a:ext cx="11754485" cy="1198880"/>
          </a:xfrm>
          <a:prstGeom prst="rect">
            <a:avLst/>
          </a:prstGeom>
          <a:noFill/>
        </p:spPr>
        <p:txBody>
          <a:bodyPr wrap="square" rtlCol="0">
            <a:spAutoFit/>
          </a:bodyPr>
          <a:lstStyle/>
          <a:p>
            <a:r>
              <a:rPr lang="zh-CN" altLang="en-US" sz="3600" b="1">
                <a:solidFill>
                  <a:srgbClr val="FF0000"/>
                </a:solidFill>
                <a:sym typeface="+mn-ea"/>
              </a:rPr>
              <a:t>缩题：</a:t>
            </a:r>
            <a:r>
              <a:rPr lang="zh-CN" altLang="en-US" sz="3600" b="1">
                <a:gradFill>
                  <a:gsLst>
                    <a:gs pos="0">
                      <a:srgbClr val="14CD68"/>
                    </a:gs>
                    <a:gs pos="100000">
                      <a:srgbClr val="035C7D"/>
                    </a:gs>
                  </a:gsLst>
                  <a:lin scaled="0"/>
                </a:gradFill>
                <a:sym typeface="+mn-ea"/>
              </a:rPr>
              <a:t>以“有限与丰富”为题</a:t>
            </a:r>
            <a:r>
              <a:rPr lang="en-US" altLang="zh-CN" sz="3600" b="1">
                <a:solidFill>
                  <a:srgbClr val="FF0000"/>
                </a:solidFill>
                <a:sym typeface="+mn-ea"/>
              </a:rPr>
              <a:t> +</a:t>
            </a:r>
            <a:r>
              <a:rPr lang="zh-CN" altLang="en-US" sz="3600" b="1">
                <a:solidFill>
                  <a:srgbClr val="FF0000"/>
                </a:solidFill>
                <a:sym typeface="+mn-ea"/>
              </a:rPr>
              <a:t>祖母形象的塑造</a:t>
            </a:r>
            <a:r>
              <a:rPr lang="en-US" altLang="zh-CN" sz="3600" b="1">
                <a:solidFill>
                  <a:srgbClr val="FF0000"/>
                </a:solidFill>
                <a:sym typeface="+mn-ea"/>
              </a:rPr>
              <a:t>=</a:t>
            </a:r>
            <a:r>
              <a:rPr lang="zh-CN" altLang="en-US" sz="3600" b="1">
                <a:solidFill>
                  <a:schemeClr val="tx1"/>
                </a:solidFill>
                <a:sym typeface="+mn-ea"/>
              </a:rPr>
              <a:t>评论</a:t>
            </a:r>
            <a:endParaRPr lang="zh-CN" altLang="en-US" sz="3600" b="1">
              <a:solidFill>
                <a:srgbClr val="FF0000"/>
              </a:solidFill>
              <a:sym typeface="+mn-ea"/>
            </a:endParaRPr>
          </a:p>
          <a:p>
            <a:r>
              <a:rPr lang="zh-CN" altLang="en-US" sz="3600" b="1">
                <a:solidFill>
                  <a:srgbClr val="FF0000"/>
                </a:solidFill>
                <a:sym typeface="+mn-ea"/>
              </a:rPr>
              <a:t>解题：对祖母形象的塑造，有限性在哪里？丰富性在哪里？</a:t>
            </a:r>
            <a:endParaRPr lang="zh-CN" altLang="en-US" sz="3600" b="1">
              <a:solidFill>
                <a:srgbClr val="FF0000"/>
              </a:solidFill>
              <a:sym typeface="+mn-ea"/>
            </a:endParaRPr>
          </a:p>
        </p:txBody>
      </p:sp>
      <p:sp>
        <p:nvSpPr>
          <p:cNvPr id="5" name="文本框 4"/>
          <p:cNvSpPr txBox="1"/>
          <p:nvPr/>
        </p:nvSpPr>
        <p:spPr>
          <a:xfrm>
            <a:off x="0" y="3950970"/>
            <a:ext cx="12121515" cy="267652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①</a:t>
            </a:r>
            <a:r>
              <a:rPr lang="zh-CN" altLang="en-US" sz="2800" b="1">
                <a:solidFill>
                  <a:srgbClr val="FF0000"/>
                </a:solidFill>
                <a:latin typeface="楷体" panose="02010609060101010101" charset="-122"/>
                <a:ea typeface="楷体" panose="02010609060101010101" charset="-122"/>
              </a:rPr>
              <a:t>截取祖母</a:t>
            </a:r>
            <a:r>
              <a:rPr lang="zh-CN" altLang="en-US" sz="2800" b="1">
                <a:latin typeface="楷体" panose="02010609060101010101" charset="-122"/>
                <a:ea typeface="楷体" panose="02010609060101010101" charset="-122"/>
              </a:rPr>
              <a:t>乘坐火车的生活</a:t>
            </a:r>
            <a:r>
              <a:rPr lang="zh-CN" altLang="en-US" sz="2800" b="1">
                <a:solidFill>
                  <a:srgbClr val="FF0000"/>
                </a:solidFill>
                <a:latin typeface="楷体" panose="02010609060101010101" charset="-122"/>
                <a:ea typeface="楷体" panose="02010609060101010101" charset="-122"/>
              </a:rPr>
              <a:t>片段</a:t>
            </a:r>
            <a:r>
              <a:rPr lang="zh-CN" altLang="en-US" sz="2800" b="1">
                <a:latin typeface="楷体" panose="02010609060101010101" charset="-122"/>
                <a:ea typeface="楷体" panose="02010609060101010101" charset="-122"/>
              </a:rPr>
              <a:t>，巧妙勾连起</a:t>
            </a:r>
            <a:r>
              <a:rPr lang="zh-CN" altLang="en-US" sz="2800" b="1">
                <a:solidFill>
                  <a:srgbClr val="FF0000"/>
                </a:solidFill>
                <a:latin typeface="楷体" panose="02010609060101010101" charset="-122"/>
                <a:ea typeface="楷体" panose="02010609060101010101" charset="-122"/>
              </a:rPr>
              <a:t>祖母的人生经历</a:t>
            </a:r>
            <a:r>
              <a:rPr lang="zh-CN" altLang="en-US" sz="2800" b="1">
                <a:latin typeface="楷体" panose="02010609060101010101" charset="-122"/>
                <a:ea typeface="楷体" panose="02010609060101010101" charset="-122"/>
              </a:rPr>
              <a:t>，使作品有了</a:t>
            </a:r>
            <a:r>
              <a:rPr lang="zh-CN" altLang="en-US" sz="2800" b="1">
                <a:gradFill>
                  <a:gsLst>
                    <a:gs pos="0">
                      <a:srgbClr val="14CD68"/>
                    </a:gs>
                    <a:gs pos="100000">
                      <a:srgbClr val="035C7D"/>
                    </a:gs>
                  </a:gsLst>
                  <a:lin scaled="0"/>
                </a:gradFill>
                <a:latin typeface="楷体" panose="02010609060101010101" charset="-122"/>
                <a:ea typeface="楷体" panose="02010609060101010101" charset="-122"/>
              </a:rPr>
              <a:t>历史纵深感</a:t>
            </a:r>
            <a:r>
              <a:rPr lang="zh-CN" altLang="en-US" sz="2800" b="1">
                <a:latin typeface="楷体" panose="02010609060101010101" charset="-122"/>
                <a:ea typeface="楷体" panose="02010609060101010101" charset="-122"/>
              </a:rPr>
              <a:t>；</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②通过对</a:t>
            </a:r>
            <a:r>
              <a:rPr lang="zh-CN" altLang="en-US" sz="2800" b="1">
                <a:gradFill>
                  <a:gsLst>
                    <a:gs pos="0">
                      <a:srgbClr val="14CD68"/>
                    </a:gs>
                    <a:gs pos="100000">
                      <a:srgbClr val="035C7D"/>
                    </a:gs>
                  </a:gsLst>
                  <a:lin scaled="0"/>
                </a:gradFill>
                <a:latin typeface="楷体" panose="02010609060101010101" charset="-122"/>
                <a:ea typeface="楷体" panose="02010609060101010101" charset="-122"/>
              </a:rPr>
              <a:t>有限的</a:t>
            </a:r>
            <a:r>
              <a:rPr lang="zh-CN" altLang="en-US" sz="2800" b="1">
                <a:latin typeface="楷体" panose="02010609060101010101" charset="-122"/>
                <a:ea typeface="楷体" panose="02010609060101010101" charset="-122"/>
              </a:rPr>
              <a:t>琐碎事件和日常生活细节的</a:t>
            </a:r>
            <a:r>
              <a:rPr lang="zh-CN" altLang="en-US" sz="2800" b="1">
                <a:gradFill>
                  <a:gsLst>
                    <a:gs pos="0">
                      <a:srgbClr val="14CD68"/>
                    </a:gs>
                    <a:gs pos="100000">
                      <a:srgbClr val="035C7D"/>
                    </a:gs>
                  </a:gsLst>
                  <a:lin scaled="0"/>
                </a:gradFill>
                <a:latin typeface="楷体" panose="02010609060101010101" charset="-122"/>
                <a:ea typeface="楷体" panose="02010609060101010101" charset="-122"/>
              </a:rPr>
              <a:t>描写</a:t>
            </a:r>
            <a:r>
              <a:rPr lang="zh-CN" altLang="en-US" sz="2800" b="1">
                <a:latin typeface="楷体" panose="02010609060101010101" charset="-122"/>
                <a:ea typeface="楷体" panose="02010609060101010101" charset="-122"/>
              </a:rPr>
              <a:t>，表现出</a:t>
            </a:r>
            <a:r>
              <a:rPr lang="zh-CN" altLang="en-US" sz="2800" b="1">
                <a:solidFill>
                  <a:srgbClr val="FF0000"/>
                </a:solidFill>
                <a:latin typeface="楷体" panose="02010609060101010101" charset="-122"/>
                <a:ea typeface="楷体" panose="02010609060101010101" charset="-122"/>
              </a:rPr>
              <a:t>祖母的</a:t>
            </a:r>
            <a:r>
              <a:rPr lang="zh-CN" altLang="en-US" sz="2800" b="1">
                <a:latin typeface="楷体" panose="02010609060101010101" charset="-122"/>
                <a:ea typeface="楷体" panose="02010609060101010101" charset="-122"/>
              </a:rPr>
              <a:t>性格和</a:t>
            </a:r>
            <a:r>
              <a:rPr lang="zh-CN" altLang="en-US" sz="2800" b="1">
                <a:gradFill>
                  <a:gsLst>
                    <a:gs pos="0">
                      <a:srgbClr val="14CD68"/>
                    </a:gs>
                    <a:gs pos="100000">
                      <a:srgbClr val="035C7D"/>
                    </a:gs>
                  </a:gsLst>
                  <a:lin scaled="0"/>
                </a:gradFill>
                <a:latin typeface="楷体" panose="02010609060101010101" charset="-122"/>
                <a:ea typeface="楷体" panose="02010609060101010101" charset="-122"/>
              </a:rPr>
              <a:t>精神世界</a:t>
            </a:r>
            <a:r>
              <a:rPr lang="zh-CN" altLang="en-US" sz="2800" b="1">
                <a:latin typeface="楷体" panose="02010609060101010101" charset="-122"/>
                <a:ea typeface="楷体" panose="02010609060101010101" charset="-122"/>
              </a:rPr>
              <a:t>；</a:t>
            </a:r>
            <a:endParaRPr lang="zh-CN" altLang="en-US" sz="2800" b="1">
              <a:latin typeface="楷体" panose="02010609060101010101" charset="-122"/>
              <a:ea typeface="楷体" panose="02010609060101010101" charset="-122"/>
            </a:endParaRPr>
          </a:p>
          <a:p>
            <a:r>
              <a:rPr lang="zh-CN" altLang="en-US" sz="2800" b="1">
                <a:latin typeface="楷体" panose="02010609060101010101" charset="-122"/>
                <a:ea typeface="楷体" panose="02010609060101010101" charset="-122"/>
              </a:rPr>
              <a:t>③</a:t>
            </a:r>
            <a:r>
              <a:rPr lang="zh-CN" altLang="en-US" sz="2800" b="1">
                <a:gradFill>
                  <a:gsLst>
                    <a:gs pos="0">
                      <a:srgbClr val="14CD68"/>
                    </a:gs>
                    <a:gs pos="100000">
                      <a:srgbClr val="035C7D"/>
                    </a:gs>
                  </a:gsLst>
                  <a:lin scaled="0"/>
                </a:gradFill>
                <a:latin typeface="楷体" panose="02010609060101010101" charset="-122"/>
                <a:ea typeface="楷体" panose="02010609060101010101" charset="-122"/>
              </a:rPr>
              <a:t>有限时空</a:t>
            </a:r>
            <a:r>
              <a:rPr lang="zh-CN" altLang="en-US" sz="2800" b="1">
                <a:latin typeface="楷体" panose="02010609060101010101" charset="-122"/>
                <a:ea typeface="楷体" panose="02010609060101010101" charset="-122"/>
              </a:rPr>
              <a:t>中祖母与姐姐、老妇人、乘客</a:t>
            </a:r>
            <a:r>
              <a:rPr lang="zh-CN" altLang="en-US" sz="2800" b="1">
                <a:solidFill>
                  <a:srgbClr val="FF0000"/>
                </a:solidFill>
                <a:latin typeface="楷体" panose="02010609060101010101" charset="-122"/>
                <a:ea typeface="楷体" panose="02010609060101010101" charset="-122"/>
              </a:rPr>
              <a:t>等人物</a:t>
            </a:r>
            <a:r>
              <a:rPr lang="zh-CN" altLang="en-US" sz="2800" b="1">
                <a:latin typeface="楷体" panose="02010609060101010101" charset="-122"/>
                <a:ea typeface="楷体" panose="02010609060101010101" charset="-122"/>
              </a:rPr>
              <a:t>的互动，折射出</a:t>
            </a:r>
            <a:r>
              <a:rPr lang="zh-CN" altLang="en-US" sz="2800" b="1">
                <a:solidFill>
                  <a:srgbClr val="FF0000"/>
                </a:solidFill>
                <a:latin typeface="楷体" panose="02010609060101010101" charset="-122"/>
                <a:ea typeface="楷体" panose="02010609060101010101" charset="-122"/>
              </a:rPr>
              <a:t>祖母的</a:t>
            </a:r>
            <a:r>
              <a:rPr lang="zh-CN" altLang="en-US" sz="2800" b="1">
                <a:latin typeface="楷体" panose="02010609060101010101" charset="-122"/>
                <a:ea typeface="楷体" panose="02010609060101010101" charset="-122"/>
              </a:rPr>
              <a:t>生存境遇，</a:t>
            </a:r>
            <a:r>
              <a:rPr lang="zh-CN" altLang="en-US" sz="2800" b="1">
                <a:gradFill>
                  <a:gsLst>
                    <a:gs pos="0">
                      <a:srgbClr val="14CD68"/>
                    </a:gs>
                    <a:gs pos="100000">
                      <a:srgbClr val="035C7D"/>
                    </a:gs>
                  </a:gsLst>
                  <a:lin scaled="0"/>
                </a:gradFill>
                <a:latin typeface="楷体" panose="02010609060101010101" charset="-122"/>
                <a:ea typeface="楷体" panose="02010609060101010101" charset="-122"/>
              </a:rPr>
              <a:t>丰富了作品的意蕴</a:t>
            </a:r>
            <a:r>
              <a:rPr lang="zh-CN" altLang="en-US" sz="2800" b="1">
                <a:latin typeface="楷体" panose="02010609060101010101" charset="-122"/>
                <a:ea typeface="楷体" panose="02010609060101010101" charset="-122"/>
              </a:rPr>
              <a:t>。</a:t>
            </a:r>
            <a:endParaRPr lang="zh-CN" altLang="en-US" sz="2800" b="1">
              <a:latin typeface="楷体" panose="02010609060101010101" charset="-122"/>
              <a:ea typeface="楷体" panose="02010609060101010101" charset="-122"/>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135255" y="57150"/>
            <a:ext cx="12056745" cy="6800850"/>
          </a:xfrm>
          <a:prstGeom prst="rect">
            <a:avLst/>
          </a:prstGeom>
          <a:noFill/>
        </p:spPr>
        <p:txBody>
          <a:bodyPr wrap="square" rtlCol="0">
            <a:spAutoFit/>
          </a:bodyPr>
          <a:lstStyle/>
          <a:p>
            <a:r>
              <a:rPr lang="en-US" altLang="zh-CN" sz="4400" b="1"/>
              <a:t>7</a:t>
            </a:r>
            <a:r>
              <a:rPr lang="zh-CN" altLang="en-US" sz="4400" b="1"/>
              <a:t>、</a:t>
            </a:r>
            <a:r>
              <a:rPr lang="en-US" altLang="zh-CN" sz="4400" b="1"/>
              <a:t>“</a:t>
            </a:r>
            <a:r>
              <a:rPr lang="zh-CN" altLang="en-US" sz="4400" b="1"/>
              <a:t>姜庄子斧头战</a:t>
            </a:r>
            <a:r>
              <a:rPr lang="en-US" altLang="zh-CN" sz="4400" b="1"/>
              <a:t>”</a:t>
            </a:r>
            <a:r>
              <a:rPr lang="zh-CN" altLang="en-US" sz="4400" b="1"/>
              <a:t>是搞日战争最激烈时的一次直他之前的模范战例。本文作为一篇小说，在</a:t>
            </a:r>
            <a:endParaRPr lang="zh-CN" altLang="en-US" sz="4400" b="1"/>
          </a:p>
          <a:p>
            <a:r>
              <a:rPr lang="zh-CN" altLang="en-US" sz="4400" b="1">
                <a:solidFill>
                  <a:srgbClr val="FF0000"/>
                </a:solidFill>
              </a:rPr>
              <a:t>叙述上</a:t>
            </a:r>
            <a:r>
              <a:rPr lang="zh-CN" altLang="en-US" sz="4400" b="1"/>
              <a:t>别具匠心，请结合文本分析其</a:t>
            </a:r>
            <a:r>
              <a:rPr lang="zh-CN" altLang="en-US" sz="4400" b="1">
                <a:solidFill>
                  <a:srgbClr val="FF0000"/>
                </a:solidFill>
              </a:rPr>
              <a:t>特色及作用</a:t>
            </a:r>
            <a:r>
              <a:rPr lang="zh-CN" altLang="en-US" sz="4400" b="1"/>
              <a:t>。</a:t>
            </a:r>
            <a:endParaRPr lang="zh-CN" altLang="en-US" sz="4400" b="1"/>
          </a:p>
          <a:p>
            <a:r>
              <a:rPr lang="zh-CN" altLang="en-US" sz="4400" b="1">
                <a:latin typeface="楷体" panose="02010609060101010101" charset="-122"/>
                <a:ea typeface="楷体" panose="02010609060101010101" charset="-122"/>
              </a:rPr>
              <a:t>叙述有关考点：叙述人称、叙述视角、叙述顺序、叙事脉络</a:t>
            </a:r>
            <a:r>
              <a:rPr lang="zh-CN" altLang="en-US" sz="4400" b="1"/>
              <a:t>、</a:t>
            </a:r>
            <a:r>
              <a:rPr lang="zh-CN" altLang="en-US" sz="4400" b="1">
                <a:latin typeface="楷体" panose="02010609060101010101" charset="-122"/>
                <a:ea typeface="楷体" panose="02010609060101010101" charset="-122"/>
              </a:rPr>
              <a:t>叙事风格</a:t>
            </a:r>
            <a:endParaRPr lang="zh-CN" altLang="en-US" sz="4400" b="1"/>
          </a:p>
          <a:p>
            <a:r>
              <a:rPr lang="zh-CN" altLang="en-US" sz="3600" b="1">
                <a:latin typeface="Calibri"/>
                <a:ea typeface="楷体" panose="02010609060101010101" charset="-122"/>
              </a:rPr>
              <a:t>①</a:t>
            </a:r>
            <a:r>
              <a:rPr lang="zh-CN" altLang="en-US" sz="3600" b="1">
                <a:latin typeface="楷体" panose="02010609060101010101" charset="-122"/>
                <a:ea typeface="楷体" panose="02010609060101010101" charset="-122"/>
              </a:rPr>
              <a:t>小说别具匠心地以一把斧头独特</a:t>
            </a:r>
            <a:r>
              <a:rPr lang="zh-CN" altLang="en-US" sz="3600" b="1">
                <a:solidFill>
                  <a:srgbClr val="FF0000"/>
                </a:solidFill>
                <a:latin typeface="楷体" panose="02010609060101010101" charset="-122"/>
                <a:ea typeface="楷体" panose="02010609060101010101" charset="-122"/>
              </a:rPr>
              <a:t>视角</a:t>
            </a:r>
            <a:r>
              <a:rPr lang="zh-CN" altLang="en-US" sz="3600" b="1">
                <a:latin typeface="楷体" panose="02010609060101010101" charset="-122"/>
                <a:ea typeface="楷体" panose="02010609060101010101" charset="-122"/>
              </a:rPr>
              <a:t>来讲述见闻，叙述故事、寄寓情感，使故事更加</a:t>
            </a:r>
            <a:r>
              <a:rPr lang="zh-CN" altLang="en-US" sz="3600" b="1">
                <a:solidFill>
                  <a:srgbClr val="FF0000"/>
                </a:solidFill>
                <a:latin typeface="楷体" panose="02010609060101010101" charset="-122"/>
                <a:ea typeface="楷体" panose="02010609060101010101" charset="-122"/>
              </a:rPr>
              <a:t>真实</a:t>
            </a:r>
            <a:r>
              <a:rPr lang="zh-CN" altLang="en-US" sz="3600" b="1">
                <a:latin typeface="楷体" panose="02010609060101010101" charset="-122"/>
                <a:ea typeface="楷体" panose="02010609060101010101" charset="-122"/>
              </a:rPr>
              <a:t>、自然、亲切，增强了</a:t>
            </a:r>
            <a:r>
              <a:rPr lang="zh-CN" altLang="en-US" sz="3600" b="1">
                <a:solidFill>
                  <a:srgbClr val="FF0000"/>
                </a:solidFill>
                <a:latin typeface="楷体" panose="02010609060101010101" charset="-122"/>
                <a:ea typeface="楷体" panose="02010609060101010101" charset="-122"/>
              </a:rPr>
              <a:t>阅读兴趣。</a:t>
            </a:r>
            <a:r>
              <a:rPr lang="zh-CN" altLang="en-US" sz="3600" b="1">
                <a:latin typeface="Calibri"/>
                <a:ea typeface="楷体" panose="02010609060101010101" charset="-122"/>
              </a:rPr>
              <a:t>②</a:t>
            </a:r>
            <a:r>
              <a:rPr lang="zh-CN" altLang="en-US" sz="3600" b="1">
                <a:latin typeface="楷体" panose="02010609060101010101" charset="-122"/>
                <a:ea typeface="楷体" panose="02010609060101010101" charset="-122"/>
              </a:rPr>
              <a:t>小说以一把斧头回忆为</a:t>
            </a:r>
            <a:r>
              <a:rPr lang="zh-CN" altLang="en-US" sz="3600" b="1">
                <a:solidFill>
                  <a:srgbClr val="FF0000"/>
                </a:solidFill>
                <a:latin typeface="楷体" panose="02010609060101010101" charset="-122"/>
                <a:ea typeface="楷体" panose="02010609060101010101" charset="-122"/>
              </a:rPr>
              <a:t>线索</a:t>
            </a:r>
            <a:r>
              <a:rPr lang="zh-CN" altLang="en-US" sz="3600" b="1">
                <a:latin typeface="楷体" panose="02010609060101010101" charset="-122"/>
                <a:ea typeface="楷体" panose="02010609060101010101" charset="-122"/>
              </a:rPr>
              <a:t>，以作战时间为</a:t>
            </a:r>
            <a:r>
              <a:rPr lang="zh-CN" altLang="en-US" sz="3600" b="1">
                <a:solidFill>
                  <a:srgbClr val="FF0000"/>
                </a:solidFill>
                <a:latin typeface="楷体" panose="02010609060101010101" charset="-122"/>
                <a:ea typeface="楷体" panose="02010609060101010101" charset="-122"/>
              </a:rPr>
              <a:t>顺序</a:t>
            </a:r>
            <a:r>
              <a:rPr lang="zh-CN" altLang="en-US" sz="3600" b="1">
                <a:latin typeface="楷体" panose="02010609060101010101" charset="-122"/>
                <a:ea typeface="楷体" panose="02010609060101010101" charset="-122"/>
              </a:rPr>
              <a:t>自然展开，情节结构清晰，</a:t>
            </a:r>
            <a:r>
              <a:rPr lang="zh-CN" altLang="en-US" sz="3600" b="1">
                <a:solidFill>
                  <a:srgbClr val="FF0000"/>
                </a:solidFill>
                <a:latin typeface="楷体" panose="02010609060101010101" charset="-122"/>
                <a:ea typeface="楷体" panose="02010609060101010101" charset="-122"/>
              </a:rPr>
              <a:t>叙事脉络</a:t>
            </a:r>
            <a:r>
              <a:rPr lang="zh-CN" altLang="en-US" sz="3600" b="1">
                <a:latin typeface="楷体" panose="02010609060101010101" charset="-122"/>
                <a:ea typeface="楷体" panose="02010609060101010101" charset="-122"/>
              </a:rPr>
              <a:t>分明。</a:t>
            </a:r>
            <a:r>
              <a:rPr lang="zh-CN" altLang="en-US" sz="3600" b="1">
                <a:latin typeface="Calibri"/>
                <a:ea typeface="楷体" panose="02010609060101010101" charset="-122"/>
              </a:rPr>
              <a:t>③</a:t>
            </a:r>
            <a:r>
              <a:rPr lang="zh-CN" altLang="en-US" sz="3600" b="1">
                <a:latin typeface="楷体" panose="02010609060101010101" charset="-122"/>
                <a:ea typeface="楷体" panose="02010609060101010101" charset="-122"/>
              </a:rPr>
              <a:t>叙事中注重场景描绘和人物细节描写，使小说的</a:t>
            </a:r>
            <a:r>
              <a:rPr lang="zh-CN" altLang="en-US" sz="3600" b="1">
                <a:solidFill>
                  <a:srgbClr val="FF0000"/>
                </a:solidFill>
                <a:latin typeface="楷体" panose="02010609060101010101" charset="-122"/>
                <a:ea typeface="楷体" panose="02010609060101010101" charset="-122"/>
              </a:rPr>
              <a:t>叙事更加细腻、生动、传神</a:t>
            </a:r>
            <a:endParaRPr lang="zh-CN" altLang="en-US" sz="3600" b="1">
              <a:solidFill>
                <a:srgbClr val="FF0000"/>
              </a:solidFill>
              <a:latin typeface="楷体" panose="02010609060101010101" charset="-122"/>
              <a:ea typeface="楷体" panose="02010609060101010101" charset="-122"/>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141855" y="870585"/>
            <a:ext cx="8630920" cy="4399915"/>
          </a:xfrm>
          <a:prstGeom prst="rect">
            <a:avLst/>
          </a:prstGeom>
          <a:noFill/>
        </p:spPr>
        <p:txBody>
          <a:bodyPr wrap="square" rtlCol="0">
            <a:spAutoFit/>
          </a:bodyPr>
          <a:lstStyle/>
          <a:p>
            <a:r>
              <a:rPr lang="zh-CN" altLang="en-US" sz="4000" b="1">
                <a:latin typeface="楷体" panose="02010609060101010101" charset="-122"/>
                <a:ea typeface="楷体" panose="02010609060101010101" charset="-122"/>
                <a:cs typeface="楷体" panose="02010609060101010101" charset="-122"/>
              </a:rPr>
              <a:t>总结：</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小说设题点与答题点是一样的。</a:t>
            </a:r>
            <a:endParaRPr lang="zh-CN" altLang="en-US" sz="4000" b="1">
              <a:latin typeface="楷体" panose="02010609060101010101" charset="-122"/>
              <a:ea typeface="楷体" panose="02010609060101010101" charset="-122"/>
              <a:cs typeface="楷体" panose="02010609060101010101" charset="-122"/>
            </a:endParaRPr>
          </a:p>
          <a:p>
            <a:r>
              <a:rPr lang="en-US" altLang="zh-CN" sz="4000" b="1">
                <a:latin typeface="楷体" panose="02010609060101010101" charset="-122"/>
                <a:ea typeface="楷体" panose="02010609060101010101" charset="-122"/>
                <a:cs typeface="楷体" panose="02010609060101010101" charset="-122"/>
              </a:rPr>
              <a:t>1</a:t>
            </a:r>
            <a:r>
              <a:rPr lang="zh-CN" altLang="en-US" sz="4000" b="1">
                <a:latin typeface="楷体" panose="02010609060101010101" charset="-122"/>
                <a:ea typeface="楷体" panose="02010609060101010101" charset="-122"/>
                <a:cs typeface="楷体" panose="02010609060101010101" charset="-122"/>
              </a:rPr>
              <a:t>、情节</a:t>
            </a:r>
            <a:endParaRPr lang="zh-CN" altLang="en-US" sz="4000" b="1">
              <a:latin typeface="楷体" panose="02010609060101010101" charset="-122"/>
              <a:ea typeface="楷体" panose="02010609060101010101" charset="-122"/>
              <a:cs typeface="楷体" panose="02010609060101010101" charset="-122"/>
            </a:endParaRPr>
          </a:p>
          <a:p>
            <a:r>
              <a:rPr lang="en-US" altLang="zh-CN" sz="4000" b="1">
                <a:latin typeface="楷体" panose="02010609060101010101" charset="-122"/>
                <a:ea typeface="楷体" panose="02010609060101010101" charset="-122"/>
                <a:cs typeface="楷体" panose="02010609060101010101" charset="-122"/>
              </a:rPr>
              <a:t>2</a:t>
            </a:r>
            <a:r>
              <a:rPr lang="zh-CN" altLang="en-US" sz="4000" b="1">
                <a:latin typeface="楷体" panose="02010609060101010101" charset="-122"/>
                <a:ea typeface="楷体" panose="02010609060101010101" charset="-122"/>
                <a:cs typeface="楷体" panose="02010609060101010101" charset="-122"/>
              </a:rPr>
              <a:t>、人物</a:t>
            </a:r>
            <a:endParaRPr lang="zh-CN" altLang="en-US" sz="4000" b="1">
              <a:latin typeface="楷体" panose="02010609060101010101" charset="-122"/>
              <a:ea typeface="楷体" panose="02010609060101010101" charset="-122"/>
              <a:cs typeface="楷体" panose="02010609060101010101" charset="-122"/>
            </a:endParaRPr>
          </a:p>
          <a:p>
            <a:r>
              <a:rPr lang="en-US" altLang="zh-CN" sz="4000" b="1">
                <a:latin typeface="楷体" panose="02010609060101010101" charset="-122"/>
                <a:ea typeface="楷体" panose="02010609060101010101" charset="-122"/>
                <a:cs typeface="楷体" panose="02010609060101010101" charset="-122"/>
              </a:rPr>
              <a:t>3</a:t>
            </a:r>
            <a:r>
              <a:rPr lang="zh-CN" altLang="en-US" sz="4000" b="1">
                <a:latin typeface="楷体" panose="02010609060101010101" charset="-122"/>
                <a:ea typeface="楷体" panose="02010609060101010101" charset="-122"/>
                <a:cs typeface="楷体" panose="02010609060101010101" charset="-122"/>
              </a:rPr>
              <a:t>、主旨</a:t>
            </a:r>
            <a:endParaRPr lang="zh-CN" altLang="en-US" sz="4000" b="1">
              <a:latin typeface="楷体" panose="02010609060101010101" charset="-122"/>
              <a:ea typeface="楷体" panose="02010609060101010101" charset="-122"/>
              <a:cs typeface="楷体" panose="02010609060101010101" charset="-122"/>
            </a:endParaRPr>
          </a:p>
          <a:p>
            <a:r>
              <a:rPr lang="en-US" altLang="zh-CN" sz="4000" b="1">
                <a:latin typeface="楷体" panose="02010609060101010101" charset="-122"/>
                <a:ea typeface="楷体" panose="02010609060101010101" charset="-122"/>
                <a:cs typeface="楷体" panose="02010609060101010101" charset="-122"/>
              </a:rPr>
              <a:t>4</a:t>
            </a:r>
            <a:r>
              <a:rPr lang="zh-CN" altLang="en-US" sz="4000" b="1">
                <a:latin typeface="楷体" panose="02010609060101010101" charset="-122"/>
                <a:ea typeface="楷体" panose="02010609060101010101" charset="-122"/>
                <a:cs typeface="楷体" panose="02010609060101010101" charset="-122"/>
              </a:rPr>
              <a:t>、环境</a:t>
            </a:r>
            <a:endParaRPr lang="zh-CN" altLang="en-US" sz="4000" b="1">
              <a:latin typeface="楷体" panose="02010609060101010101" charset="-122"/>
              <a:ea typeface="楷体" panose="02010609060101010101" charset="-122"/>
              <a:cs typeface="楷体" panose="02010609060101010101" charset="-122"/>
            </a:endParaRPr>
          </a:p>
          <a:p>
            <a:r>
              <a:rPr lang="en-US" altLang="zh-CN" sz="4000" b="1">
                <a:latin typeface="楷体" panose="02010609060101010101" charset="-122"/>
                <a:ea typeface="楷体" panose="02010609060101010101" charset="-122"/>
                <a:cs typeface="楷体" panose="02010609060101010101" charset="-122"/>
              </a:rPr>
              <a:t>5</a:t>
            </a:r>
            <a:r>
              <a:rPr lang="zh-CN" altLang="en-US" sz="4000" b="1">
                <a:latin typeface="楷体" panose="02010609060101010101" charset="-122"/>
                <a:ea typeface="楷体" panose="02010609060101010101" charset="-122"/>
                <a:cs typeface="楷体" panose="02010609060101010101" charset="-122"/>
              </a:rPr>
              <a:t>、结构</a:t>
            </a:r>
            <a:endParaRPr lang="zh-CN" altLang="en-US" sz="4000" b="1">
              <a:latin typeface="楷体" panose="02010609060101010101" charset="-122"/>
              <a:ea typeface="楷体" panose="02010609060101010101" charset="-122"/>
              <a:cs typeface="楷体" panose="02010609060101010101" charset="-122"/>
            </a:endParaRPr>
          </a:p>
        </p:txBody>
      </p:sp>
      <p:pic>
        <p:nvPicPr>
          <p:cNvPr id="5" name="New picture"/>
          <p:cNvPicPr/>
          <p:nvPr/>
        </p:nvPicPr>
        <p:blipFill>
          <a:blip r:embed="rId2"/>
          <a:stretch>
            <a:fillRect/>
          </a:stretch>
        </p:blipFill>
        <p:spPr>
          <a:xfrm>
            <a:off x="11417300" y="12103100"/>
            <a:ext cx="304800" cy="2159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93065" y="813435"/>
            <a:ext cx="11405870" cy="5231130"/>
          </a:xfrm>
          <a:prstGeom prst="rect">
            <a:avLst/>
          </a:prstGeom>
          <a:noFill/>
        </p:spPr>
        <p:txBody>
          <a:bodyPr wrap="square" rtlCol="0">
            <a:spAutoFit/>
          </a:bodyPr>
          <a:lstStyle/>
          <a:p>
            <a:pPr algn="l">
              <a:buClrTx/>
              <a:buSzTx/>
              <a:buFontTx/>
            </a:pPr>
            <a:r>
              <a:rPr lang="zh-CN" altLang="en-US" sz="2800" b="1"/>
              <a:t>二、如何精准分析叙事艺术</a:t>
            </a:r>
            <a:endParaRPr lang="zh-CN" altLang="en-US" sz="2800" b="1"/>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（一）突破叙事艺术分析的重点</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1.如何分析叙述者、人称视角及其作用</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（1）强化必备知识</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①第一人称叙事-有限视角</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在第一人称视角小说中，"我"既是故事情节的讲述者又是其中的参与者、见证者、亲历者。选用这样的角度开展叙述，小说读起来会真实可感而亲切，当然也会有叙述视野受限这样的缺点。如果再对这些文章中的"我"进行分类，可以发现它们可以分为两类∶"主人公型"和"非主人公型"。"非主人公型"，"我"是故事的讲述者，故事由"我"来叙述，显得真实可信;"我"是故事的参与者，"我"可以在一定程度上推动情节的发展;"我"还可以衬托主人公，使主人公某些方面的性格更加鲜明。</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特别强调，分析“我”的作用、效果时还要考虑叙述者的身份，是参与者、见证者还是亲历者。</a:t>
            </a:r>
            <a:endParaRPr lang="zh-CN" altLang="en-US" sz="2400" b="1">
              <a:latin typeface="楷体" panose="02010609060101010101" charset="-122"/>
              <a:ea typeface="楷体" panose="02010609060101010101" charset="-122"/>
              <a:cs typeface="楷体" panose="02010609060101010101" charset="-122"/>
            </a:endParaRPr>
          </a:p>
          <a:p>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3680" y="303530"/>
            <a:ext cx="11724005" cy="6554470"/>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②第三人称叙事——全知视角</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叙述者是主人公命运的旁观者、故事情节的讲述者，而并非参与者。因其为旁观者，所以在讲述故事时往往无视角限制，即通常所说的“全知视角”“上帝俯瞰”。叙述者如同无所不知的上帝，可以随时进行时空穿梭，对所有已发生甚至未发生的事件了如指掌，还可随意进入任何一个人物的心灵深处挖掘隐私。</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值得注意的是，第三人称不全是无限视角，也有有限视角————叙述者只是对某个人物无所不知，而对其他人物却并不了解，这就是第三人称有限叙事。</a:t>
            </a:r>
            <a:endParaRPr lang="zh-CN" altLang="en-US" sz="2400" b="1">
              <a:latin typeface="楷体" panose="02010609060101010101" charset="-122"/>
              <a:ea typeface="楷体" panose="02010609060101010101" charset="-122"/>
              <a:cs typeface="楷体" panose="02010609060101010101" charset="-122"/>
              <a:sym typeface="+mn-ea"/>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③叙述视角的变换防</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我们先来看《祝福》中叙事"越界"的现象∶开头采用第一人称有限视角，中间部分采用第三人称全知视角，结尾再以有限视角写"我"的感受。小说就是这样不断变换视角，更全面地见证祥林嫂被封建制度戕害致死的事实。同时激起读者对祥林嫂深沉而无尽的同情，以及对现实更为理性而深刻的批判。</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所以灵活交替使用多种视角，可以更好地表达作者丰富的思想意图。传统小说大多采用全知视角来叙事，叙述者自己处于故事之外，叙事视角转换的组合是多样化的，如果选用得当，能有"尺寸千里，攒蹙累积"的效果，给作品营造无限深意。</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endParaRPr lang="zh-CN" altLang="en-US" sz="2400" b="1">
              <a:latin typeface="楷体" panose="02010609060101010101" charset="-122"/>
              <a:ea typeface="楷体" panose="02010609060101010101" charset="-122"/>
              <a:cs typeface="楷体" panose="02010609060101010101" charset="-122"/>
            </a:endParaRPr>
          </a:p>
          <a:p>
            <a:endParaRPr lang="zh-CN" altLang="en-US"/>
          </a:p>
          <a:p>
            <a:endParaRPr lang="zh-CN" altLang="en-US"/>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67995" y="252095"/>
            <a:ext cx="11256645" cy="3415030"/>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（2）依据叙述人特征，分析其作用效果</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小说叙事学知识很多很复杂，其实都是紧密联系的。从写作学角度看，一个作家开始写故事，首先考虑选择谁来叙述故事，也就是确定一个叙述者—"讲故事的人"，确定叙述人称，进而确定是有限视角还是全知视角。这个叙述者如果时不时以议论抒情流露情感，那就是讲述为主，反之就是显示为主，这便是叙事腔调。这里，最难的就在于叙述者特点、视角、情感态度与作者意图（作品主旨）之间的关系，能直接考查考生是否读懂文本及对文本的整体把握的能力，也是考生应具备的阅读素养。实际上考生在作答这方面题时很空泛，不知道思考路径是什么。如果依据叙述人特征来分析，则相对容易多了，如图所示∶</a:t>
            </a:r>
            <a:endParaRPr lang="zh-CN" altLang="en-US" sz="2400" b="1">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2"/>
          <a:stretch>
            <a:fillRect/>
          </a:stretch>
        </p:blipFill>
        <p:spPr>
          <a:xfrm rot="16200000">
            <a:off x="4277995" y="1928495"/>
            <a:ext cx="3001645" cy="6478270"/>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18440" y="357505"/>
            <a:ext cx="11392535" cy="460375"/>
          </a:xfrm>
          <a:prstGeom prst="rect">
            <a:avLst/>
          </a:prstGeom>
          <a:noFill/>
        </p:spPr>
        <p:txBody>
          <a:bodyPr wrap="square" rtlCol="0">
            <a:spAutoFit/>
          </a:bodyPr>
          <a:lstStyle/>
          <a:p>
            <a:pPr>
              <a:buClrTx/>
              <a:buSzTx/>
              <a:buFontTx/>
            </a:pPr>
            <a:r>
              <a:rPr lang="zh-CN" altLang="en-US" sz="2400" b="1">
                <a:latin typeface="楷体" panose="02010609060101010101" charset="-122"/>
                <a:ea typeface="楷体" panose="02010609060101010101" charset="-122"/>
                <a:cs typeface="楷体" panose="02010609060101010101" charset="-122"/>
              </a:rPr>
              <a:t>2、如何分析叙事方式及其作用</a:t>
            </a:r>
            <a:endParaRPr lang="zh-CN" altLang="en-US" sz="2400" b="1">
              <a:latin typeface="楷体" panose="02010609060101010101" charset="-122"/>
              <a:ea typeface="楷体" panose="02010609060101010101" charset="-122"/>
              <a:cs typeface="楷体" panose="02010609060101010101" charset="-122"/>
            </a:endParaRPr>
          </a:p>
        </p:txBody>
      </p:sp>
      <p:graphicFrame>
        <p:nvGraphicFramePr>
          <p:cNvPr id="3" name="表格 2"/>
          <p:cNvGraphicFramePr>
            <a:graphicFrameLocks noGrp="1"/>
          </p:cNvGraphicFramePr>
          <p:nvPr>
            <p:custDataLst>
              <p:tags r:id="rId2"/>
            </p:custDataLst>
          </p:nvPr>
        </p:nvGraphicFramePr>
        <p:xfrm>
          <a:off x="407035" y="1021715"/>
          <a:ext cx="11203305" cy="3145155"/>
        </p:xfrm>
        <a:graphic>
          <a:graphicData uri="http://schemas.openxmlformats.org/drawingml/2006/table">
            <a:tbl>
              <a:tblPr firstRow="1" bandRow="1">
                <a:tableStyleId>{5C22544A-7EE6-4342-B048-85BDC9FD1C3A}</a:tableStyleId>
              </a:tblPr>
              <a:tblGrid>
                <a:gridCol w="1319530"/>
                <a:gridCol w="5581015"/>
                <a:gridCol w="4302760"/>
              </a:tblGrid>
              <a:tr h="302260">
                <a:tc>
                  <a:txBody>
                    <a:bodyPr vert="horz" wrap="square"/>
                    <a:lstStyle/>
                    <a:p>
                      <a:pPr indent="0" algn="l">
                        <a:buNone/>
                      </a:pPr>
                      <a:r>
                        <a:rPr lang="en-US" sz="1600" b="1">
                          <a:solidFill>
                            <a:srgbClr val="FF0000"/>
                          </a:solidFill>
                          <a:latin typeface="MingLiU" panose="02020509000000000000" charset="-122"/>
                        </a:rPr>
                        <a:t>类别</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1600" b="1">
                          <a:solidFill>
                            <a:srgbClr val="FF0000"/>
                          </a:solidFill>
                          <a:latin typeface="MingLiU" panose="02020509000000000000" charset="-122"/>
                        </a:rPr>
                        <a:t>释义</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1600" b="1">
                          <a:solidFill>
                            <a:srgbClr val="FF0000"/>
                          </a:solidFill>
                          <a:latin typeface="MingLiU" panose="02020509000000000000" charset="-122"/>
                        </a:rPr>
                        <a:t>效果</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1033780">
                <a:tc>
                  <a:txBody>
                    <a:bodyPr vert="horz" wrap="square"/>
                    <a:lstStyle/>
                    <a:p>
                      <a:pPr indent="0" algn="l">
                        <a:buNone/>
                      </a:pPr>
                      <a:r>
                        <a:rPr lang="en-US" sz="1600" b="1">
                          <a:solidFill>
                            <a:srgbClr val="FF0000"/>
                          </a:solidFill>
                          <a:latin typeface="MingLiU" panose="02020509000000000000" charset="-122"/>
                        </a:rPr>
                        <a:t>对 话 式</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1600" b="1">
                          <a:solidFill>
                            <a:srgbClr val="FF0000"/>
                          </a:solidFill>
                          <a:latin typeface="MingLiU" panose="02020509000000000000" charset="-122"/>
                        </a:rPr>
                        <a:t>对话体小说是基本上以人 物对话为基本结构方式和 表现形式而写成的一种小 说类型。内容可以是对话 人亲身经历的叙述和感受 心理的自白，也可以是转 述别人的生活见闻，可以 是两人对话，也可以是一 人自白。</a:t>
                      </a:r>
                      <a:endParaRPr lang="en-US" altLang="en-US" sz="1600" b="1">
                        <a:solidFill>
                          <a:srgbClr val="FF0000"/>
                        </a:solidFill>
                        <a:latin typeface="MingLiU" panose="02020509000000000000" charset="-122"/>
                      </a:endParaRPr>
                    </a:p>
                  </a:txBody>
                  <a:tcPr marL="12700" marR="12700" marT="1270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1600" b="1">
                          <a:solidFill>
                            <a:srgbClr val="FF0000"/>
                          </a:solidFill>
                          <a:latin typeface="MingLiU" panose="02020509000000000000" charset="-122"/>
                        </a:rPr>
                        <a:t>① 展开和推动故事 情节，使故事情节的 叙述更加紧凑和 集中。 ② 可以使小说中人 物的性格特征充分 地刻画和表现。 ③ 凸显主题。</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789940">
                <a:tc>
                  <a:txBody>
                    <a:bodyPr vert="horz" wrap="square"/>
                    <a:lstStyle/>
                    <a:p>
                      <a:pPr marL="127000" indent="0" algn="l">
                        <a:buNone/>
                      </a:pPr>
                      <a:r>
                        <a:rPr lang="en-US" sz="1600" b="1">
                          <a:solidFill>
                            <a:srgbClr val="FF0000"/>
                          </a:solidFill>
                          <a:latin typeface="MingLiU" panose="02020509000000000000" charset="-122"/>
                        </a:rPr>
                        <a:t>对 比 式</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1600" b="1">
                          <a:solidFill>
                            <a:srgbClr val="FF0000"/>
                          </a:solidFill>
                          <a:latin typeface="MingLiU" panose="02020509000000000000" charset="-122"/>
                        </a:rPr>
                        <a:t>对比是隐含在小说情节背 后的基本叙事结构，是小 说意义呈现的基本方式。 对比分显性和隐性两种， 分别显示出小说的“表面意义”和“深层意义”。</a:t>
                      </a:r>
                      <a:endParaRPr lang="en-US" altLang="en-US" sz="1600" b="1">
                        <a:solidFill>
                          <a:srgbClr val="FF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1600" b="1">
                          <a:solidFill>
                            <a:srgbClr val="FF0000"/>
                          </a:solidFill>
                          <a:latin typeface="MingLiU" panose="02020509000000000000" charset="-122"/>
                        </a:rPr>
                        <a:t>① 突显人际关系和 人物形象。 ② 突出主题。 ③ 结构全篇。</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1019175">
                <a:tc>
                  <a:txBody>
                    <a:bodyPr vert="horz" wrap="square"/>
                    <a:lstStyle/>
                    <a:p>
                      <a:pPr marL="127000" indent="0" algn="l">
                        <a:buNone/>
                      </a:pPr>
                      <a:r>
                        <a:rPr lang="en-US" sz="1600" b="1">
                          <a:solidFill>
                            <a:srgbClr val="FF0000"/>
                          </a:solidFill>
                          <a:latin typeface="MingLiU" panose="02020509000000000000" charset="-122"/>
                        </a:rPr>
                        <a:t>独 白 式</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1600" b="1">
                          <a:solidFill>
                            <a:srgbClr val="FF0000"/>
                          </a:solidFill>
                          <a:latin typeface="MingLiU" panose="02020509000000000000" charset="-122"/>
                        </a:rPr>
                        <a:t>独白式小说是以作者独白 占主导地位的小说。着力 描写人物心理的种种感 受，开掘深层的意识来展 露隐蔽的灵魂和内心世 界。淡化情节以至取消情 节，事件极其微小。</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indent="0" algn="l">
                        <a:buNone/>
                      </a:pPr>
                      <a:r>
                        <a:rPr lang="en-US" sz="1600" b="1">
                          <a:solidFill>
                            <a:srgbClr val="FF0000"/>
                          </a:solidFill>
                          <a:latin typeface="MingLiU" panose="02020509000000000000" charset="-122"/>
                        </a:rPr>
                        <a:t>① 可以使小说的结 构更紧凑。 ② 展示人物内心世界 和真实情感。 ③ 可以展现更广阔 的社会背景，丰富作 品多层次的内涵。</a:t>
                      </a:r>
                      <a:endParaRPr lang="en-US" alt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bl>
          </a:graphicData>
        </a:graphic>
      </p:graphicFrame>
      <p:graphicFrame>
        <p:nvGraphicFramePr>
          <p:cNvPr id="4" name="表格 3"/>
          <p:cNvGraphicFramePr>
            <a:graphicFrameLocks noGrp="1"/>
          </p:cNvGraphicFramePr>
          <p:nvPr>
            <p:custDataLst>
              <p:tags r:id="rId3"/>
            </p:custDataLst>
          </p:nvPr>
        </p:nvGraphicFramePr>
        <p:xfrm>
          <a:off x="407035" y="4166870"/>
          <a:ext cx="11202670" cy="1955800"/>
        </p:xfrm>
        <a:graphic>
          <a:graphicData uri="http://schemas.openxmlformats.org/drawingml/2006/table">
            <a:tbl>
              <a:tblPr firstRow="1" bandRow="1">
                <a:tableStyleId>{5C22544A-7EE6-4342-B048-85BDC9FD1C3A}</a:tableStyleId>
              </a:tblPr>
              <a:tblGrid>
                <a:gridCol w="1340485"/>
                <a:gridCol w="5560695"/>
                <a:gridCol w="4301490"/>
              </a:tblGrid>
              <a:tr h="1051560">
                <a:tc>
                  <a:txBody>
                    <a:bodyPr vert="horz" wrap="square"/>
                    <a:lstStyle/>
                    <a:p>
                      <a:pPr algn="l">
                        <a:buClrTx/>
                        <a:buSzTx/>
                        <a:buFontTx/>
                        <a:buNone/>
                      </a:pPr>
                      <a:r>
                        <a:rPr lang="en-US" sz="1600">
                          <a:solidFill>
                            <a:srgbClr val="FF0000"/>
                          </a:solidFill>
                          <a:latin typeface="MingLiU" panose="02020509000000000000" charset="-122"/>
                        </a:rPr>
                        <a:t>重 复 式</a:t>
                      </a:r>
                      <a:endParaRPr lang="en-US" sz="1600">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600">
                          <a:solidFill>
                            <a:srgbClr val="FF0000"/>
                          </a:solidFill>
                          <a:latin typeface="MingLiU" panose="02020509000000000000" charset="-122"/>
                        </a:rPr>
                        <a:t>所谓重复叙述是指“讲述数次只发生了一次的事 件”。重复是小说叙事的 重要手段之一，它包括事 件重复和话语重复两种基 本类型。</a:t>
                      </a:r>
                      <a:endParaRPr lang="en-US" sz="1600">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600">
                          <a:solidFill>
                            <a:srgbClr val="FF0000"/>
                          </a:solidFill>
                          <a:latin typeface="MingLiU" panose="02020509000000000000" charset="-122"/>
                        </a:rPr>
                        <a:t>① 突出人物形象。 ② 加强主旨的悲 （喜）剧色彩。 ③ 缓和叙事节奏，使 小说有了循环往复之 美，增强艺术感染力。</a:t>
                      </a:r>
                      <a:endParaRPr lang="en-US" sz="1600">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r h="904240">
                <a:tc>
                  <a:txBody>
                    <a:bodyPr vert="horz" wrap="square"/>
                    <a:lstStyle/>
                    <a:p>
                      <a:pPr algn="l">
                        <a:buClrTx/>
                        <a:buSzTx/>
                        <a:buFontTx/>
                        <a:buNone/>
                      </a:pPr>
                      <a:r>
                        <a:rPr lang="en-US" sz="1600" b="1">
                          <a:solidFill>
                            <a:srgbClr val="FF0000"/>
                          </a:solidFill>
                          <a:latin typeface="MingLiU" panose="02020509000000000000" charset="-122"/>
                        </a:rPr>
                        <a:t>片 段 式</a:t>
                      </a:r>
                      <a:endParaRPr 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600" b="1">
                          <a:solidFill>
                            <a:srgbClr val="FF0000"/>
                          </a:solidFill>
                          <a:latin typeface="MingLiU" panose="02020509000000000000" charset="-122"/>
                        </a:rPr>
                        <a:t>短篇小说往往人物少，情 节简单，所以常常聚焦生 活的一个小“镜头”，截取 生活中具有特殊意义的某 个片段或某个场景进行横 断面的描写，见微知著。</a:t>
                      </a:r>
                      <a:endParaRPr lang="en-US" sz="1600" b="1">
                        <a:solidFill>
                          <a:srgbClr val="FF0000"/>
                        </a:solidFill>
                        <a:latin typeface="MingLiU" panose="02020509000000000000"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c>
                  <a:txBody>
                    <a:bodyPr vert="horz" wrap="square"/>
                    <a:lstStyle/>
                    <a:p>
                      <a:pPr algn="l">
                        <a:buClrTx/>
                        <a:buSzTx/>
                        <a:buFontTx/>
                        <a:buNone/>
                      </a:pPr>
                      <a:r>
                        <a:rPr lang="en-US" sz="1600" b="1">
                          <a:solidFill>
                            <a:srgbClr val="FF0000"/>
                          </a:solidFill>
                          <a:latin typeface="MingLiU" panose="02020509000000000000" charset="-122"/>
                        </a:rPr>
                        <a:t>①小中见大，使叙事 相对集中紧凑。 ②从不同角度展示 社会生活状态和人 物心理。</a:t>
                      </a:r>
                      <a:endParaRPr lang="en-US" sz="1600" b="1">
                        <a:solidFill>
                          <a:srgbClr val="FF0000"/>
                        </a:solidFill>
                        <a:latin typeface="MingLiU" panose="02020509000000000000" charset="-122"/>
                      </a:endParaRPr>
                    </a:p>
                  </a:txBody>
                  <a:tcPr marL="12700" marR="12700" marT="12700"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00"/>
                    </a:solidFill>
                  </a:tcPr>
                </a:tc>
              </a:tr>
            </a:tbl>
          </a:graphicData>
        </a:graphic>
      </p:graphicFrame>
    </p:spTree>
  </p:cSld>
  <p:clrMapOvr>
    <a:masterClrMapping/>
  </p:clrMapOvr>
  <p:transition/>
  <p:timing/>
</p:sld>
</file>

<file path=ppt/tags/tag1.xml><?xml version="1.0" encoding="utf-8"?>
<p:tagLst xmlns:p="http://schemas.openxmlformats.org/presentationml/2006/main">
  <p:tag name="KSO_WM_UNIT_TABLE_BEAUTIFY" val="smartTable{375a4c87-588b-4258-81e5-a3c3077d851f}"/>
  <p:tag name="TABLE_ENDDRAG_ORIGIN_RECT" val="831*100"/>
  <p:tag name="TABLE_ENDDRAG_RECT" val="59*268*831*100"/>
</p:tagLst>
</file>

<file path=ppt/tags/tag10.xml><?xml version="1.0" encoding="utf-8"?>
<p:tagLst xmlns:p="http://schemas.openxmlformats.org/presentationml/2006/main">
  <p:tag name="KSO_WM_UNIT_TABLE_BEAUTIFY" val="smartTable{a6cdbe41-c918-4d7e-bccc-4821a631e6fc}"/>
  <p:tag name="TABLE_ENDDRAG_ORIGIN_RECT" val="805*403"/>
  <p:tag name="TABLE_ENDDRAG_RECT" val="86*54*805*403"/>
</p:tagLst>
</file>

<file path=ppt/tags/tag11.xml><?xml version="1.0" encoding="utf-8"?>
<p:tagLst xmlns:p="http://schemas.openxmlformats.org/presentationml/2006/main">
  <p:tag name="KSO_WM_UNIT_TABLE_BEAUTIFY" val="smartTable{357398c1-b9be-4989-b368-e5fe1209c803}"/>
  <p:tag name="TABLE_ENDDRAG_ORIGIN_RECT" val="881*442"/>
  <p:tag name="TABLE_ENDDRAG_RECT" val="42*72*881*442"/>
</p:tagLst>
</file>

<file path=ppt/tags/tag12.xml><?xml version="1.0" encoding="utf-8"?>
<p:tagLst xmlns:p="http://schemas.openxmlformats.org/presentationml/2006/main">
  <p:tag name="AS_OS" val="Unix 3.10 unknown"/>
  <p:tag name="AS_RELEASE_DATE" val="2020.11.30"/>
  <p:tag name="AS_TITLE" val="Aspose.Slides for Java"/>
  <p:tag name="AS_VERSION" val="20.11"/>
  <p:tag name="COMMONDATA" val="eyJoZGlkIjoiZDAxMjRhNmE3NDQ1Yjg5ODgyZDYyMmIwZDM1NDhmZmEifQ=="/>
</p:tagLst>
</file>

<file path=ppt/tags/tag2.xml><?xml version="1.0" encoding="utf-8"?>
<p:tagLst xmlns:p="http://schemas.openxmlformats.org/presentationml/2006/main">
  <p:tag name="KSO_WM_UNIT_TABLE_BEAUTIFY" val="smartTable{c28b729c-cd2a-45f5-8fa4-d1a0f914a026}"/>
  <p:tag name="TABLE_ENDDRAG_ORIGIN_RECT" val="876*134"/>
  <p:tag name="TABLE_ENDDRAG_RECT" val="41*163*876*134"/>
</p:tagLst>
</file>

<file path=ppt/tags/tag3.xml><?xml version="1.0" encoding="utf-8"?>
<p:tagLst xmlns:p="http://schemas.openxmlformats.org/presentationml/2006/main">
  <p:tag name="KSO_WM_UNIT_TABLE_BEAUTIFY" val="smartTable{44f8e9a0-a1cc-4d3a-b3b1-ba1dcb3a260b}"/>
  <p:tag name="TABLE_ENDDRAG_ORIGIN_RECT" val="882*245"/>
  <p:tag name="TABLE_ENDDRAG_RECT" val="32*80*882*245"/>
</p:tagLst>
</file>

<file path=ppt/tags/tag4.xml><?xml version="1.0" encoding="utf-8"?>
<p:tagLst xmlns:p="http://schemas.openxmlformats.org/presentationml/2006/main">
  <p:tag name="KSO_WM_UNIT_TABLE_BEAUTIFY" val="smartTable{0d2ca8dc-fa22-4678-bacf-898c861454bf}"/>
</p:tagLst>
</file>

<file path=ppt/tags/tag5.xml><?xml version="1.0" encoding="utf-8"?>
<p:tagLst xmlns:p="http://schemas.openxmlformats.org/presentationml/2006/main">
  <p:tag name="KSO_WM_UNIT_TABLE_BEAUTIFY" val="smartTable{9dad462b-6826-4606-bd58-7107289243ae}"/>
  <p:tag name="TABLE_ENDDRAG_ORIGIN_RECT" val="870*324"/>
  <p:tag name="TABLE_ENDDRAG_RECT" val="48*99*870*324"/>
</p:tagLst>
</file>

<file path=ppt/tags/tag6.xml><?xml version="1.0" encoding="utf-8"?>
<p:tagLst xmlns:p="http://schemas.openxmlformats.org/presentationml/2006/main">
  <p:tag name="KSO_WM_UNIT_TABLE_BEAUTIFY" val="smartTable{c4efcc53-bfc4-4836-b7b7-44a2aa0f3918}"/>
  <p:tag name="TABLE_ENDDRAG_ORIGIN_RECT" val="866*139"/>
  <p:tag name="TABLE_ENDDRAG_RECT" val="39*76*866*139"/>
</p:tagLst>
</file>

<file path=ppt/tags/tag7.xml><?xml version="1.0" encoding="utf-8"?>
<p:tagLst xmlns:p="http://schemas.openxmlformats.org/presentationml/2006/main">
  <p:tag name="KSO_WM_UNIT_TABLE_BEAUTIFY" val="smartTable{814975d0-932f-42b9-92b6-d9b2187be09a}"/>
  <p:tag name="TABLE_ENDDRAG_ORIGIN_RECT" val="866*221"/>
  <p:tag name="TABLE_ENDDRAG_RECT" val="39*244*866*221"/>
</p:tagLst>
</file>

<file path=ppt/tags/tag8.xml><?xml version="1.0" encoding="utf-8"?>
<p:tagLst xmlns:p="http://schemas.openxmlformats.org/presentationml/2006/main">
  <p:tag name="TABLE_ENDDRAG_ORIGIN_RECT" val="519*27"/>
  <p:tag name="TABLE_ENDDRAG_RECT" val="117*48*519*27"/>
</p:tagLst>
</file>

<file path=ppt/tags/tag9.xml><?xml version="1.0" encoding="utf-8"?>
<p:tagLst xmlns:p="http://schemas.openxmlformats.org/presentationml/2006/main">
  <p:tag name="KSO_WM_UNIT_TABLE_BEAUTIFY" val="smartTable{89d770e6-e69c-4402-8e00-6c4489f625b1}"/>
  <p:tag name="TABLE_ENDDRAG_ORIGIN_RECT" val="803*359"/>
  <p:tag name="TABLE_ENDDRAG_RECT" val="87*114*803*35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416</Paragraphs>
  <Slides>58</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58</vt:i4>
      </vt:variant>
    </vt:vector>
  </HeadingPairs>
  <TitlesOfParts>
    <vt:vector baseType="lpstr" size="68">
      <vt:lpstr>Arial</vt:lpstr>
      <vt:lpstr>Calibri</vt:lpstr>
      <vt:lpstr>华文琥珀</vt:lpstr>
      <vt:lpstr>楷体</vt:lpstr>
      <vt:lpstr>MingLiU</vt:lpstr>
      <vt:lpstr>宋体</vt:lpstr>
      <vt:lpstr>PMingLiU</vt:lpstr>
      <vt:lpstr>Times New Roman</vt:lpstr>
      <vt:lpstr>华文楷体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2022-05-19T18:28:58.393</cp:lastPrinted>
  <dcterms:created xsi:type="dcterms:W3CDTF">2022-05-19T18:28:58Z</dcterms:created>
  <dcterms:modified xsi:type="dcterms:W3CDTF">2022-05-19T10:28:59Z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