
<file path=[Content_Types].xml><?xml version="1.0" encoding="utf-8"?>
<Types xmlns="http://schemas.openxmlformats.org/package/2006/content-types">
  <Default Extension="wav" ContentType="audio/x-wav"/>
  <Default Extension="png" ContentType="image/png"/>
  <Default Extension="wdp" ContentType="image/vnd.ms-photo"/>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23" r:id="rId3"/>
    <p:sldId id="322" r:id="rId4"/>
    <p:sldId id="324" r:id="rId6"/>
    <p:sldId id="559" r:id="rId7"/>
    <p:sldId id="342" r:id="rId8"/>
    <p:sldId id="373" r:id="rId9"/>
    <p:sldId id="393" r:id="rId10"/>
    <p:sldId id="668" r:id="rId11"/>
    <p:sldId id="330" r:id="rId12"/>
    <p:sldId id="332" r:id="rId13"/>
    <p:sldId id="336" r:id="rId14"/>
    <p:sldId id="337" r:id="rId15"/>
    <p:sldId id="339" r:id="rId16"/>
    <p:sldId id="671" r:id="rId17"/>
    <p:sldId id="672" r:id="rId18"/>
    <p:sldId id="341" r:id="rId19"/>
    <p:sldId id="760" r:id="rId20"/>
    <p:sldId id="413" r:id="rId21"/>
    <p:sldId id="414" r:id="rId22"/>
    <p:sldId id="416" r:id="rId23"/>
    <p:sldId id="419" r:id="rId24"/>
    <p:sldId id="420" r:id="rId25"/>
    <p:sldId id="422" r:id="rId26"/>
    <p:sldId id="425" r:id="rId27"/>
    <p:sldId id="426" r:id="rId28"/>
    <p:sldId id="429" r:id="rId29"/>
    <p:sldId id="431" r:id="rId30"/>
    <p:sldId id="434" r:id="rId31"/>
    <p:sldId id="435" r:id="rId32"/>
    <p:sldId id="436" r:id="rId33"/>
    <p:sldId id="439" r:id="rId34"/>
    <p:sldId id="441" r:id="rId35"/>
    <p:sldId id="443" r:id="rId36"/>
    <p:sldId id="444" r:id="rId37"/>
    <p:sldId id="445" r:id="rId38"/>
    <p:sldId id="447" r:id="rId39"/>
    <p:sldId id="449" r:id="rId40"/>
    <p:sldId id="450" r:id="rId41"/>
    <p:sldId id="451" r:id="rId42"/>
    <p:sldId id="453" r:id="rId43"/>
    <p:sldId id="455" r:id="rId44"/>
    <p:sldId id="457" r:id="rId45"/>
    <p:sldId id="458" r:id="rId46"/>
    <p:sldId id="459" r:id="rId47"/>
    <p:sldId id="462" r:id="rId48"/>
    <p:sldId id="464" r:id="rId49"/>
    <p:sldId id="466" r:id="rId50"/>
    <p:sldId id="468" r:id="rId51"/>
    <p:sldId id="841" r:id="rId52"/>
    <p:sldId id="674" r:id="rId53"/>
    <p:sldId id="675" r:id="rId54"/>
    <p:sldId id="482" r:id="rId55"/>
    <p:sldId id="483" r:id="rId56"/>
    <p:sldId id="478" r:id="rId57"/>
    <p:sldId id="479" r:id="rId58"/>
    <p:sldId id="480" r:id="rId59"/>
    <p:sldId id="677" r:id="rId60"/>
    <p:sldId id="484" r:id="rId61"/>
    <p:sldId id="487" r:id="rId62"/>
    <p:sldId id="485" r:id="rId63"/>
    <p:sldId id="551" r:id="rId64"/>
    <p:sldId id="552" r:id="rId65"/>
    <p:sldId id="554" r:id="rId66"/>
    <p:sldId id="556" r:id="rId67"/>
    <p:sldId id="557" r:id="rId68"/>
    <p:sldId id="394" r:id="rId69"/>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62F3"/>
    <a:srgbClr val="202E4A"/>
    <a:srgbClr val="FF7124"/>
    <a:srgbClr val="EF7509"/>
    <a:srgbClr val="8CC5B1"/>
    <a:srgbClr val="68BC9E"/>
    <a:srgbClr val="FEFEFE"/>
    <a:srgbClr val="009459"/>
    <a:srgbClr val="0086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987"/>
    <p:restoredTop sz="94676"/>
  </p:normalViewPr>
  <p:slideViewPr>
    <p:cSldViewPr snapToGrid="0" showGuides="1">
      <p:cViewPr varScale="1">
        <p:scale>
          <a:sx n="88" d="100"/>
          <a:sy n="88" d="100"/>
        </p:scale>
        <p:origin x="606" y="96"/>
      </p:cViewPr>
      <p:guideLst>
        <p:guide orient="horz" pos="2159"/>
        <p:guide pos="3840"/>
      </p:guideLst>
    </p:cSldViewPr>
  </p:slideViewPr>
  <p:notesTextViewPr>
    <p:cViewPr>
      <p:scale>
        <a:sx n="1" d="1"/>
        <a:sy n="1" d="1"/>
      </p:scale>
      <p:origin x="0" y="0"/>
    </p:cViewPr>
  </p:notesTextViewPr>
  <p:sorterViewPr showFormatting="0">
    <p:cViewPr varScale="1">
      <p:scale>
        <a:sx n="100" d="100"/>
        <a:sy n="100"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2" Type="http://schemas.openxmlformats.org/officeDocument/2006/relationships/tableStyles" Target="tableStyles.xml"/><Relationship Id="rId71" Type="http://schemas.openxmlformats.org/officeDocument/2006/relationships/viewProps" Target="viewProps.xml"/><Relationship Id="rId70" Type="http://schemas.openxmlformats.org/officeDocument/2006/relationships/presProps" Target="presProps.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0" hangingPunct="0">
              <a:buFontTx/>
              <a:buNone/>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0" hangingPunct="0">
              <a:buFontTx/>
              <a:buNone/>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0" hangingPunct="0">
              <a:buFontTx/>
              <a:buNone/>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None/>
              <a:defRPr sz="1200" noProof="1"/>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6D5D20B-C9C8-4D59-9DE0-EFEFE0BDD008}" type="slidenum">
              <a:rPr kumimoji="0" altLang="en-US" sz="12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041D5B3-7B78-4DB5-A89A-6889953BD788}" type="slidenum">
              <a:rPr lang="zh-CN" altLang="en-US" smtClean="0"/>
            </a:fld>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en-US" strike="noStrike"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en-US" strike="noStrike" noProof="1"/>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pPr fontAlgn="base"/>
            <a:r>
              <a:rPr lang="zh-CN" altLang="en-US" strike="noStrike" noProof="1" smtClean="0"/>
              <a:t>单击此处编辑母版标题样式</a:t>
            </a:r>
            <a:endParaRPr lang="en-US" strike="noStrike" noProof="1"/>
          </a:p>
        </p:txBody>
      </p:sp>
      <p:sp>
        <p:nvSpPr>
          <p:cNvPr id="3" name="Vertical Text Placeholder 2"/>
          <p:cNvSpPr>
            <a:spLocks noGrp="1"/>
          </p:cNvSpPr>
          <p:nvPr>
            <p:ph type="body" orient="vert" idx="1"/>
          </p:nvPr>
        </p:nvSpPr>
        <p:spPr>
          <a:xfrm>
            <a:off x="838201" y="365125"/>
            <a:ext cx="7734300" cy="5811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ctr" anchorCtr="0" compatLnSpc="1"/>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8CD88EB-536A-4DA4-BAEE-4B6927029F68}"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F31EDF0-8FB7-453E-96BA-6099484DF56D}"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09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sndAc>
          <p:stSnd>
            <p:snd r:embed="rId2" name="camera.wav"/>
          </p:stSnd>
        </p:sndAc>
      </p:transition>
    </mc:Choice>
    <mc:Fallback>
      <p:transition>
        <p:sndAc>
          <p:stSnd>
            <p:snd r:embed="rId2" name="camera.wav"/>
          </p:stSnd>
        </p:sndAc>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Content Placeholder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pPr fontAlgn="base"/>
            <a:r>
              <a:rPr lang="zh-CN" altLang="en-US" strike="noStrike" noProof="1" smtClean="0"/>
              <a:t>单击此处编辑母版标题样式</a:t>
            </a:r>
            <a:endParaRPr lang="en-US" strike="noStrike" noProof="1"/>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Content Placeholder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Content Placeholder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pPr fontAlgn="base"/>
            <a:r>
              <a:rPr lang="zh-CN" altLang="en-US" strike="noStrike" noProof="1" smtClean="0"/>
              <a:t>单击此处编辑母版标题样式</a:t>
            </a:r>
            <a:endParaRPr lang="en-US" strike="noStrike"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Content Placeholder 3"/>
          <p:cNvSpPr>
            <a:spLocks noGrp="1"/>
          </p:cNvSpPr>
          <p:nvPr>
            <p:ph sz="half" idx="2"/>
          </p:nvPr>
        </p:nvSpPr>
        <p:spPr>
          <a:xfrm>
            <a:off x="839789"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Content Placeholder 5"/>
          <p:cNvSpPr>
            <a:spLocks noGrp="1"/>
          </p:cNvSpPr>
          <p:nvPr>
            <p:ph sz="quarter" idx="4"/>
          </p:nvPr>
        </p:nvSpPr>
        <p:spPr>
          <a:xfrm>
            <a:off x="6172201"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7" name="日期占位符 6"/>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日期占位符 2"/>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pPr fontAlgn="base"/>
            <a:r>
              <a:rPr lang="zh-CN" altLang="en-US" strike="noStrike" noProof="1" smtClean="0"/>
              <a:t>单击此处编辑母版标题样式</a:t>
            </a:r>
            <a:endParaRPr lang="en-US" strike="noStrike" noProof="1"/>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pPr fontAlgn="base"/>
            <a:r>
              <a:rPr lang="zh-CN" altLang="en-US" strike="noStrike" noProof="1" smtClean="0"/>
              <a:t>单击此处编辑母版标题样式</a:t>
            </a:r>
            <a:endParaRPr lang="en-US" strike="noStrike" noProof="1"/>
          </a:p>
        </p:txBody>
      </p:sp>
      <p:sp>
        <p:nvSpPr>
          <p:cNvPr id="3" name="Picture Placeholder 2"/>
          <p:cNvSpPr>
            <a:spLocks noGrp="1" noChangeAspect="1"/>
          </p:cNvSpPr>
          <p:nvPr>
            <p:ph type="pic" idx="1"/>
          </p:nvPr>
        </p:nvSpPr>
        <p:spPr>
          <a:xfrm>
            <a:off x="5183188" y="987427"/>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image" Target="../media/image3.jpeg"/><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20"/>
          <a:stretch>
            <a:fillRect/>
          </a:stretch>
        </a:blipFill>
        <a:effectLst/>
      </p:bgPr>
    </p:bg>
    <p:spTree>
      <p:nvGrpSpPr>
        <p:cNvPr id="1" name=""/>
        <p:cNvGrpSpPr/>
        <p:nvPr/>
      </p:nvGrpSpPr>
      <p:grpSpPr/>
      <p:sp>
        <p:nvSpPr>
          <p:cNvPr id="1026" name="Title Placeholder 1"/>
          <p:cNvSpPr>
            <a:spLocks noGrp="1"/>
          </p:cNvSpPr>
          <p:nvPr>
            <p:ph type="title"/>
          </p:nvPr>
        </p:nvSpPr>
        <p:spPr>
          <a:xfrm>
            <a:off x="838200" y="365125"/>
            <a:ext cx="10515600" cy="1325563"/>
          </a:xfrm>
          <a:prstGeom prst="rect">
            <a:avLst/>
          </a:prstGeom>
          <a:noFill/>
          <a:ln w="9525">
            <a:noFill/>
          </a:ln>
        </p:spPr>
        <p:txBody>
          <a:bodyPr anchor="ctr"/>
          <a:p>
            <a:pPr lvl="0"/>
            <a:r>
              <a:rPr lang="zh-CN" altLang="en-US" dirty="0"/>
              <a:t>单击此处编辑母版标题样式</a:t>
            </a:r>
            <a:endParaRPr lang="en-US" altLang="zh-CN" dirty="0"/>
          </a:p>
        </p:txBody>
      </p:sp>
      <p:sp>
        <p:nvSpPr>
          <p:cNvPr id="1027" name="Text Placeholder 2"/>
          <p:cNvSpPr>
            <a:spLocks noGrp="1"/>
          </p:cNvSpPr>
          <p:nvPr>
            <p:ph type="body"/>
          </p:nvPr>
        </p:nvSpPr>
        <p:spPr>
          <a:xfrm>
            <a:off x="838200" y="1825625"/>
            <a:ext cx="10515600" cy="4351338"/>
          </a:xfrm>
          <a:prstGeom prst="rect">
            <a:avLst/>
          </a:prstGeom>
          <a:noFill/>
          <a:ln w="9525">
            <a:noFill/>
          </a:ln>
        </p:spPr>
        <p:txBody>
          <a:bodyPr anchor="t"/>
          <a:p>
            <a:pPr lvl="0" indent="-227330"/>
            <a:r>
              <a:rPr lang="zh-CN" altLang="en-US" dirty="0"/>
              <a:t>单击此处编辑母版文本样式</a:t>
            </a:r>
            <a:endParaRPr lang="zh-CN" altLang="en-US" dirty="0"/>
          </a:p>
          <a:p>
            <a:pPr lvl="1" indent="-227330"/>
            <a:r>
              <a:rPr lang="zh-CN" altLang="en-US" dirty="0"/>
              <a:t>第二级</a:t>
            </a:r>
            <a:endParaRPr lang="zh-CN" altLang="en-US" dirty="0"/>
          </a:p>
          <a:p>
            <a:pPr lvl="2" indent="-227330"/>
            <a:r>
              <a:rPr lang="zh-CN" altLang="en-US" dirty="0"/>
              <a:t>第三级</a:t>
            </a:r>
            <a:endParaRPr lang="zh-CN" altLang="en-US" dirty="0"/>
          </a:p>
          <a:p>
            <a:pPr lvl="3" indent="-227330"/>
            <a:r>
              <a:rPr lang="zh-CN" altLang="en-US" dirty="0"/>
              <a:t>第四级</a:t>
            </a:r>
            <a:endParaRPr lang="zh-CN" altLang="en-US" dirty="0"/>
          </a:p>
          <a:p>
            <a:pPr lvl="4" indent="-227330"/>
            <a:r>
              <a:rPr lang="zh-CN" altLang="en-US" dirty="0"/>
              <a:t>第五级</a:t>
            </a:r>
            <a:endParaRPr lang="en-US" altLang="zh-CN"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D16FA71-E5A1-4B22-877B-790B2D8CCF13}"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hyperlink" Target="http://baike.baidu.com/view/42285.htm" TargetMode="External"/><Relationship Id="rId3" Type="http://schemas.openxmlformats.org/officeDocument/2006/relationships/hyperlink" Target="http://baike.baidu.com/view/260851.htm" TargetMode="External"/><Relationship Id="rId2" Type="http://schemas.openxmlformats.org/officeDocument/2006/relationships/hyperlink" Target="http://baike.baidu.com/view/567.htm" TargetMode="External"/><Relationship Id="rId1" Type="http://schemas.openxmlformats.org/officeDocument/2006/relationships/hyperlink" Target="http://baike.baidu.com/view/378183.htm" TargetMode="Externa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hyperlink" Target="http://baike.baidu.com/view/375055.htm" TargetMode="External"/><Relationship Id="rId4" Type="http://schemas.openxmlformats.org/officeDocument/2006/relationships/hyperlink" Target="http://baike.baidu.com/view/39908.htm" TargetMode="External"/><Relationship Id="rId3" Type="http://schemas.openxmlformats.org/officeDocument/2006/relationships/hyperlink" Target="http://baike.baidu.com/view/378161.htm" TargetMode="External"/><Relationship Id="rId2" Type="http://schemas.openxmlformats.org/officeDocument/2006/relationships/hyperlink" Target="http://baike.baidu.com/view/1166807.htm" TargetMode="External"/><Relationship Id="rId1" Type="http://schemas.openxmlformats.org/officeDocument/2006/relationships/hyperlink" Target="http://baike.baidu.com/view/20442.htm"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7.xml"/><Relationship Id="rId2" Type="http://schemas.openxmlformats.org/officeDocument/2006/relationships/image" Target="../media/image6.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image" Target="../media/image17.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4.png"/><Relationship Id="rId2" Type="http://schemas.microsoft.com/office/2007/relationships/hdphoto" Target="../media/image23.wdp"/><Relationship Id="rId1" Type="http://schemas.openxmlformats.org/officeDocument/2006/relationships/image" Target="../media/image2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28.wdp"/><Relationship Id="rId1" Type="http://schemas.openxmlformats.org/officeDocument/2006/relationships/image" Target="../media/image2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microsoft.com/office/2007/relationships/hdphoto" Target="../media/image12.wdp"/><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pn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6.png"/><Relationship Id="rId1" Type="http://schemas.openxmlformats.org/officeDocument/2006/relationships/image" Target="../media/image3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矩形 1"/>
          <p:cNvSpPr>
            <a:spLocks noChangeArrowheads="1"/>
          </p:cNvSpPr>
          <p:nvPr/>
        </p:nvSpPr>
        <p:spPr bwMode="auto">
          <a:xfrm>
            <a:off x="854075" y="1611630"/>
            <a:ext cx="7593330" cy="457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lnSpc>
                <a:spcPct val="130000"/>
              </a:lnSpc>
              <a:spcBef>
                <a:spcPts val="600"/>
              </a:spcBef>
            </a:pPr>
            <a:r>
              <a:rPr lang="zh-CN" altLang="en-US" sz="2500" b="1" dirty="0">
                <a:latin typeface="楷体_GB2312" pitchFamily="49" charset="-122"/>
                <a:ea typeface="楷体_GB2312" pitchFamily="49" charset="-122"/>
              </a:rPr>
              <a:t>      </a:t>
            </a:r>
            <a:r>
              <a:rPr lang="zh-CN" altLang="en-US" sz="3200" b="1" dirty="0">
                <a:latin typeface="楷体_GB2312" pitchFamily="49" charset="-122"/>
                <a:ea typeface="楷体_GB2312" pitchFamily="49" charset="-122"/>
              </a:rPr>
              <a:t>同学们，在我们学习</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从百草堂到三味书屋</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时，我们从中了解到了关于鲁迅小时候的许多童年趣事，而我也交给同学们一项在课外阅读</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朝花夕拾</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的小任务，今天我们就一起聊一聊这本</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朝花夕拾</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，大家一起分享一下关于这本书的阅读感受。</a:t>
            </a:r>
            <a:endParaRPr lang="zh-CN" altLang="en-US" sz="3200" b="1" dirty="0">
              <a:latin typeface="楷体_GB2312" pitchFamily="49" charset="-122"/>
              <a:ea typeface="楷体_GB2312" pitchFamily="49" charset="-122"/>
            </a:endParaRPr>
          </a:p>
        </p:txBody>
      </p:sp>
      <p:sp>
        <p:nvSpPr>
          <p:cNvPr id="3" name="矩形 2"/>
          <p:cNvSpPr/>
          <p:nvPr/>
        </p:nvSpPr>
        <p:spPr>
          <a:xfrm>
            <a:off x="973628" y="843330"/>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dirty="0">
                <a:ln w="11430"/>
                <a:solidFill>
                  <a:srgbClr val="FF0000"/>
                </a:solidFill>
                <a:latin typeface="楷体" panose="02010609060101010101" pitchFamily="49" charset="-122"/>
                <a:ea typeface="楷体" panose="02010609060101010101" pitchFamily="49" charset="-122"/>
              </a:rPr>
              <a:t>导入新课</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8625205" y="1611630"/>
            <a:ext cx="2885440" cy="40906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516890" y="501650"/>
            <a:ext cx="11158220" cy="2510155"/>
          </a:xfrm>
        </p:spPr>
        <p:txBody>
          <a:bodyPr>
            <a:normAutofit/>
          </a:bodyPr>
          <a:lstStyle/>
          <a:p>
            <a:pPr marL="0" indent="0">
              <a:lnSpc>
                <a:spcPct val="110000"/>
              </a:lnSpc>
              <a:buNone/>
            </a:pPr>
            <a:r>
              <a:rPr lang="en-US" altLang="zh-CN" sz="4000" b="1" dirty="0"/>
              <a:t> </a:t>
            </a:r>
            <a:r>
              <a:rPr lang="zh-CN" altLang="en-US" sz="3200" b="1" dirty="0"/>
              <a:t>（</a:t>
            </a:r>
            <a:r>
              <a:rPr lang="en-US" altLang="zh-CN" sz="3200" b="1" dirty="0"/>
              <a:t>2</a:t>
            </a:r>
            <a:r>
              <a:rPr lang="zh-CN" altLang="en-US" sz="3200" b="1" dirty="0"/>
              <a:t>）</a:t>
            </a:r>
            <a:r>
              <a:rPr lang="zh-CN" altLang="en-US" sz="3200" b="1" dirty="0" smtClean="0"/>
              <a:t>选段</a:t>
            </a:r>
            <a:r>
              <a:rPr lang="zh-CN" altLang="en-US" sz="3200" b="1" dirty="0"/>
              <a:t>出自《朝花夕拾》</a:t>
            </a:r>
            <a:r>
              <a:rPr lang="en-US" altLang="zh-CN" sz="3200" b="1" dirty="0"/>
              <a:t>“</a:t>
            </a:r>
            <a:r>
              <a:rPr lang="zh-CN" altLang="en-US" sz="3200" b="1" dirty="0"/>
              <a:t>小引</a:t>
            </a:r>
            <a:r>
              <a:rPr lang="en-US" altLang="zh-CN" sz="3200" b="1" dirty="0"/>
              <a:t>”</a:t>
            </a:r>
            <a:r>
              <a:rPr lang="zh-CN" altLang="en-US" sz="3200" b="1" dirty="0"/>
              <a:t>部分，请根据你的理解，说说什么是小引。</a:t>
            </a:r>
            <a:endParaRPr lang="zh-CN" altLang="en-US" sz="5000" b="1" dirty="0">
              <a:solidFill>
                <a:srgbClr val="0070C0"/>
              </a:solidFill>
            </a:endParaRPr>
          </a:p>
        </p:txBody>
      </p:sp>
      <p:sp>
        <p:nvSpPr>
          <p:cNvPr id="4" name="内容占位符 2"/>
          <p:cNvSpPr>
            <a:spLocks noGrp="1"/>
          </p:cNvSpPr>
          <p:nvPr/>
        </p:nvSpPr>
        <p:spPr>
          <a:xfrm>
            <a:off x="609600" y="1547495"/>
            <a:ext cx="10972800" cy="21926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altLang="zh-CN" sz="5000" b="1"/>
              <a:t>     </a:t>
            </a:r>
            <a:r>
              <a:rPr lang="zh-CN" altLang="en-US" sz="3200" b="1">
                <a:solidFill>
                  <a:srgbClr val="FF0000"/>
                </a:solidFill>
              </a:rPr>
              <a:t>小引，即写在诗、文前面的简短说明；叙述著作缘起并引起下文。</a:t>
            </a:r>
            <a:endParaRPr lang="zh-CN" altLang="en-US" sz="3200" b="1">
              <a:solidFill>
                <a:srgbClr val="FF0000"/>
              </a:solidFill>
            </a:endParaRPr>
          </a:p>
        </p:txBody>
      </p:sp>
      <p:sp>
        <p:nvSpPr>
          <p:cNvPr id="2" name="内容占位符 2"/>
          <p:cNvSpPr>
            <a:spLocks noGrp="1"/>
          </p:cNvSpPr>
          <p:nvPr/>
        </p:nvSpPr>
        <p:spPr>
          <a:xfrm>
            <a:off x="680720" y="2903220"/>
            <a:ext cx="10901680" cy="1250950"/>
          </a:xfrm>
          <a:prstGeom prst="rect">
            <a:avLst/>
          </a:prstGeom>
          <a:noFill/>
          <a:ln w="9525">
            <a:noFill/>
          </a:ln>
        </p:spPr>
        <p:txBody>
          <a:bodyPr anchor="t">
            <a:normAutofit lnSpcReduction="20000"/>
          </a:bodyPr>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zh-CN" altLang="en-US" sz="3200" b="1"/>
              <a:t>（</a:t>
            </a:r>
            <a:r>
              <a:rPr lang="en-US" altLang="zh-CN" sz="3200" b="1"/>
              <a:t>3</a:t>
            </a:r>
            <a:r>
              <a:rPr lang="zh-CN" altLang="en-US" sz="3200" b="1"/>
              <a:t>）作者在</a:t>
            </a:r>
            <a:r>
              <a:rPr lang="en-US" altLang="zh-CN" sz="3200" b="1"/>
              <a:t>“</a:t>
            </a:r>
            <a:r>
              <a:rPr lang="zh-CN" altLang="en-US" sz="3200" b="1"/>
              <a:t>小引</a:t>
            </a:r>
            <a:r>
              <a:rPr lang="en-US" altLang="zh-CN" sz="3200" b="1"/>
              <a:t>”</a:t>
            </a:r>
            <a:r>
              <a:rPr lang="zh-CN" altLang="en-US" sz="3200" b="1"/>
              <a:t>中叙述他的</a:t>
            </a:r>
            <a:r>
              <a:rPr lang="en-US" altLang="zh-CN" sz="3200" b="1"/>
              <a:t>“</a:t>
            </a:r>
            <a:r>
              <a:rPr lang="zh-CN" altLang="en-US" sz="3200" b="1"/>
              <a:t>著作缘由</a:t>
            </a:r>
            <a:r>
              <a:rPr lang="en-US" altLang="zh-CN" sz="3200" b="1"/>
              <a:t>”</a:t>
            </a:r>
            <a:r>
              <a:rPr lang="zh-CN" altLang="en-US" sz="3200" b="1"/>
              <a:t>了吗？请勾画相关语句。</a:t>
            </a:r>
            <a:r>
              <a:rPr lang="en-US" altLang="zh-CN" sz="3200" b="1"/>
              <a:t>    </a:t>
            </a:r>
            <a:r>
              <a:rPr lang="en-US" altLang="zh-CN" sz="4000" b="1"/>
              <a:t>  </a:t>
            </a:r>
            <a:endParaRPr lang="zh-CN" altLang="en-US" sz="5000" b="1">
              <a:solidFill>
                <a:srgbClr val="0070C0"/>
              </a:solidFill>
            </a:endParaRPr>
          </a:p>
        </p:txBody>
      </p:sp>
      <p:sp>
        <p:nvSpPr>
          <p:cNvPr id="5" name="内容占位符 2"/>
          <p:cNvSpPr>
            <a:spLocks noGrp="1"/>
          </p:cNvSpPr>
          <p:nvPr/>
        </p:nvSpPr>
        <p:spPr>
          <a:xfrm>
            <a:off x="554990" y="3568700"/>
            <a:ext cx="11120120" cy="3050540"/>
          </a:xfrm>
          <a:prstGeom prst="rect">
            <a:avLst/>
          </a:prstGeom>
          <a:noFill/>
          <a:ln w="9525">
            <a:noFill/>
          </a:ln>
        </p:spPr>
        <p:txBody>
          <a:bodyPr anchor="t">
            <a:noAutofit/>
          </a:bodyPr>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altLang="zh-CN" sz="4000" b="1"/>
              <a:t> </a:t>
            </a:r>
            <a:r>
              <a:rPr lang="en-US" altLang="zh-CN" b="1">
                <a:solidFill>
                  <a:srgbClr val="2962F3"/>
                </a:solidFill>
              </a:rPr>
              <a:t> </a:t>
            </a:r>
            <a:r>
              <a:rPr lang="en-US" altLang="zh-CN" b="1">
                <a:solidFill>
                  <a:srgbClr val="2962F3"/>
                </a:solidFill>
                <a:latin typeface="宋体" panose="02010600030101010101" pitchFamily="2" charset="-122"/>
                <a:ea typeface="宋体" panose="02010600030101010101" pitchFamily="2" charset="-122"/>
              </a:rPr>
              <a:t>①</a:t>
            </a:r>
            <a:r>
              <a:rPr lang="zh-CN" altLang="en-US" b="1">
                <a:solidFill>
                  <a:srgbClr val="2962F3"/>
                </a:solidFill>
                <a:latin typeface="楷体" panose="02010609060101010101" pitchFamily="49" charset="-122"/>
                <a:ea typeface="楷体" panose="02010609060101010101" pitchFamily="49" charset="-122"/>
                <a:cs typeface="楷体" panose="02010609060101010101" pitchFamily="49" charset="-122"/>
              </a:rPr>
              <a:t>我</a:t>
            </a:r>
            <a:r>
              <a:rPr lang="zh-CN" altLang="en-US" b="1">
                <a:solidFill>
                  <a:srgbClr val="2962F3"/>
                </a:solidFill>
                <a:latin typeface="楷体" panose="02010609060101010101" pitchFamily="49" charset="-122"/>
                <a:ea typeface="楷体" panose="02010609060101010101" pitchFamily="49" charset="-122"/>
                <a:cs typeface="楷体" panose="02010609060101010101" pitchFamily="49" charset="-122"/>
              </a:rPr>
              <a:t>常想在纷扰中寻出一点闲静来，然而委实不容易。目前是这么离奇，心里是这么芜杂。</a:t>
            </a:r>
            <a:endParaRPr lang="zh-CN" altLang="en-US" b="1">
              <a:solidFill>
                <a:srgbClr val="2962F3"/>
              </a:solidFill>
              <a:latin typeface="楷体" panose="02010609060101010101" pitchFamily="49" charset="-122"/>
              <a:ea typeface="楷体" panose="02010609060101010101" pitchFamily="49" charset="-122"/>
              <a:cs typeface="楷体" panose="02010609060101010101" pitchFamily="49" charset="-122"/>
            </a:endParaRPr>
          </a:p>
          <a:p>
            <a:pPr marL="0" indent="0">
              <a:lnSpc>
                <a:spcPct val="100000"/>
              </a:lnSpc>
              <a:buNone/>
            </a:pPr>
            <a:r>
              <a:rPr lang="zh-CN" altLang="en-US" b="1">
                <a:solidFill>
                  <a:srgbClr val="2962F3"/>
                </a:solidFill>
                <a:latin typeface="楷体" panose="02010609060101010101" pitchFamily="49" charset="-122"/>
                <a:ea typeface="楷体" panose="02010609060101010101" pitchFamily="49" charset="-122"/>
                <a:cs typeface="楷体" panose="02010609060101010101" pitchFamily="49" charset="-122"/>
              </a:rPr>
              <a:t> </a:t>
            </a:r>
            <a:r>
              <a:rPr lang="zh-CN" altLang="en-US" b="1">
                <a:solidFill>
                  <a:srgbClr val="2962F3"/>
                </a:solidFill>
                <a:latin typeface="宋体" panose="02010600030101010101" pitchFamily="2" charset="-122"/>
                <a:ea typeface="宋体" panose="02010600030101010101" pitchFamily="2" charset="-122"/>
                <a:cs typeface="楷体" panose="02010609060101010101" pitchFamily="49" charset="-122"/>
              </a:rPr>
              <a:t>②</a:t>
            </a:r>
            <a:r>
              <a:rPr lang="zh-CN" altLang="en-US" b="1">
                <a:solidFill>
                  <a:srgbClr val="2962F3"/>
                </a:solidFill>
                <a:latin typeface="楷体" panose="02010609060101010101" pitchFamily="49" charset="-122"/>
                <a:ea typeface="楷体" panose="02010609060101010101" pitchFamily="49" charset="-122"/>
                <a:cs typeface="楷体" panose="02010609060101010101" pitchFamily="49" charset="-122"/>
              </a:rPr>
              <a:t>我有一时，曾经屡次忆起儿时在故乡所吃的蔬果：菱角、罗汉豆、茭白、香瓜。凡这些，都是极其鲜美可口的；都曾是使我思乡的蛊惑。后来，我在久别之后尝到了，也不过如此；惟独在记忆上，还有旧来的意味存留。</a:t>
            </a:r>
            <a:endParaRPr lang="zh-CN" altLang="en-US" b="1">
              <a:solidFill>
                <a:srgbClr val="2962F3"/>
              </a:solidFill>
              <a:latin typeface="楷体" panose="02010609060101010101" pitchFamily="49" charset="-122"/>
              <a:ea typeface="楷体" panose="02010609060101010101" pitchFamily="49" charset="-122"/>
              <a:cs typeface="楷体" panose="02010609060101010101" pitchFamily="49" charset="-122"/>
            </a:endParaRPr>
          </a:p>
        </p:txBody>
      </p:sp>
      <p:sp>
        <p:nvSpPr>
          <p:cNvPr id="6" name="标题 5"/>
          <p:cNvSpPr>
            <a:spLocks noGrp="1"/>
          </p:cNvSpPr>
          <p:nvPr>
            <p:ph type="title"/>
          </p:nvPr>
        </p:nvSpPr>
        <p:spPr>
          <a:xfrm>
            <a:off x="6478270" y="3510280"/>
            <a:ext cx="4272915" cy="798830"/>
          </a:xfrm>
          <a:solidFill>
            <a:schemeClr val="accent4">
              <a:lumMod val="20000"/>
              <a:lumOff val="80000"/>
            </a:schemeClr>
          </a:solidFill>
        </p:spPr>
        <p:txBody>
          <a:bodyPr/>
          <a:p>
            <a:r>
              <a:rPr lang="zh-CN" altLang="en-US" sz="4000" b="1">
                <a:solidFill>
                  <a:srgbClr val="FF0000"/>
                </a:solidFill>
              </a:rPr>
              <a:t>作者的写作缘由：</a:t>
            </a:r>
            <a:endParaRPr lang="zh-CN" altLang="en-US" sz="4000" b="1">
              <a:solidFill>
                <a:srgbClr val="FF0000"/>
              </a:solidFill>
            </a:endParaRPr>
          </a:p>
        </p:txBody>
      </p:sp>
      <p:sp>
        <p:nvSpPr>
          <p:cNvPr id="7" name="内容占位符 2"/>
          <p:cNvSpPr>
            <a:spLocks noGrp="1"/>
          </p:cNvSpPr>
          <p:nvPr/>
        </p:nvSpPr>
        <p:spPr>
          <a:xfrm>
            <a:off x="6878955" y="4471035"/>
            <a:ext cx="3472180" cy="1128395"/>
          </a:xfrm>
          <a:prstGeom prst="rect">
            <a:avLst/>
          </a:prstGeom>
          <a:solidFill>
            <a:schemeClr val="accent6">
              <a:lumMod val="40000"/>
              <a:lumOff val="60000"/>
            </a:schemeClr>
          </a:solidFill>
          <a:ln w="9525">
            <a:noFill/>
          </a:ln>
        </p:spPr>
        <p:txBody>
          <a:bodyPr anchor="t"/>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zh-CN" altLang="en-US" sz="3200" b="1">
                <a:solidFill>
                  <a:srgbClr val="FF0000"/>
                </a:solidFill>
              </a:rPr>
              <a:t>①寻找一份宁静</a:t>
            </a:r>
            <a:r>
              <a:rPr lang="zh-CN" altLang="en-US" sz="3200" b="1">
                <a:solidFill>
                  <a:srgbClr val="FF0000"/>
                </a:solidFill>
                <a:sym typeface="+mn-ea"/>
              </a:rPr>
              <a:t>。</a:t>
            </a:r>
            <a:endParaRPr lang="zh-CN" altLang="en-US" sz="3200" b="1">
              <a:solidFill>
                <a:srgbClr val="FF0000"/>
              </a:solidFill>
              <a:sym typeface="+mn-ea"/>
            </a:endParaRPr>
          </a:p>
          <a:p>
            <a:pPr marL="0" indent="0">
              <a:lnSpc>
                <a:spcPct val="90000"/>
              </a:lnSpc>
              <a:buNone/>
            </a:pPr>
            <a:r>
              <a:rPr lang="zh-CN" altLang="en-US" sz="3200" b="1">
                <a:solidFill>
                  <a:srgbClr val="FF0000"/>
                </a:solidFill>
              </a:rPr>
              <a:t>②对儿时的回忆。</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randombar(horizontal)">
                                      <p:cBhvr>
                                        <p:cTn id="13" dur="500"/>
                                        <p:tgtEl>
                                          <p:spTgt spid="5">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randombar(horizontal)">
                                      <p:cBhvr>
                                        <p:cTn id="18" dur="500"/>
                                        <p:tgtEl>
                                          <p:spTgt spid="5">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4" grpId="0"/>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746125" y="3194050"/>
            <a:ext cx="7562850" cy="2614295"/>
          </a:xfrm>
        </p:spPr>
        <p:txBody>
          <a:bodyPr>
            <a:normAutofit fontScale="80000"/>
          </a:bodyPr>
          <a:lstStyle/>
          <a:p>
            <a:pPr marL="0" indent="0">
              <a:lnSpc>
                <a:spcPct val="120000"/>
              </a:lnSpc>
              <a:buNone/>
            </a:pPr>
            <a:r>
              <a:rPr lang="zh-CN" altLang="en-US" sz="4000" b="1" dirty="0" smtClean="0">
                <a:solidFill>
                  <a:srgbClr val="FF0000"/>
                </a:solidFill>
              </a:rPr>
              <a:t>明确：因为</a:t>
            </a:r>
            <a:r>
              <a:rPr lang="zh-CN" altLang="en-US" sz="4000" b="1" dirty="0">
                <a:solidFill>
                  <a:srgbClr val="FF0000"/>
                </a:solidFill>
              </a:rPr>
              <a:t>年幼，对当时的社会现状认识不清，难以记录，只好</a:t>
            </a:r>
            <a:r>
              <a:rPr lang="en-US" altLang="zh-CN" sz="4000" b="1" dirty="0">
                <a:solidFill>
                  <a:srgbClr val="FF0000"/>
                </a:solidFill>
              </a:rPr>
              <a:t>“</a:t>
            </a:r>
            <a:r>
              <a:rPr lang="zh-CN" altLang="en-US" sz="4000" b="1" dirty="0">
                <a:solidFill>
                  <a:srgbClr val="FF0000"/>
                </a:solidFill>
              </a:rPr>
              <a:t>朝花夕拾</a:t>
            </a:r>
            <a:r>
              <a:rPr lang="en-US" altLang="zh-CN" sz="4000" b="1" dirty="0">
                <a:solidFill>
                  <a:srgbClr val="FF0000"/>
                </a:solidFill>
              </a:rPr>
              <a:t>”</a:t>
            </a:r>
            <a:r>
              <a:rPr lang="zh-CN" altLang="en-US" sz="4000" b="1" dirty="0">
                <a:solidFill>
                  <a:srgbClr val="FF0000"/>
                </a:solidFill>
              </a:rPr>
              <a:t>，借此表达自己的观点。同时，也可以看出来，不是所有的回忆都是美好的。</a:t>
            </a:r>
            <a:r>
              <a:rPr lang="en-US" altLang="zh-CN" sz="5000" b="1" dirty="0">
                <a:solidFill>
                  <a:srgbClr val="FF0000"/>
                </a:solidFill>
              </a:rPr>
              <a:t> </a:t>
            </a:r>
            <a:endParaRPr lang="zh-CN" altLang="en-US" sz="5000" b="1" dirty="0">
              <a:solidFill>
                <a:srgbClr val="FF0000"/>
              </a:solidFill>
            </a:endParaRPr>
          </a:p>
        </p:txBody>
      </p:sp>
      <p:sp>
        <p:nvSpPr>
          <p:cNvPr id="4" name="文本框 3"/>
          <p:cNvSpPr txBox="1"/>
          <p:nvPr/>
        </p:nvSpPr>
        <p:spPr>
          <a:xfrm>
            <a:off x="746125" y="1204595"/>
            <a:ext cx="10699750" cy="583565"/>
          </a:xfrm>
          <a:prstGeom prst="rect">
            <a:avLst/>
          </a:prstGeom>
          <a:noFill/>
        </p:spPr>
        <p:txBody>
          <a:bodyPr wrap="square" rtlCol="0">
            <a:spAutoFit/>
          </a:bodyPr>
          <a:lstStyle/>
          <a:p>
            <a:r>
              <a:rPr lang="en-US" altLang="zh-CN" sz="3200" b="1"/>
              <a:t>1.</a:t>
            </a:r>
            <a:r>
              <a:rPr lang="zh-CN" altLang="en-US" sz="3200" b="1"/>
              <a:t>以</a:t>
            </a:r>
            <a:r>
              <a:rPr lang="en-US" altLang="zh-CN" sz="3200" b="1"/>
              <a:t>“</a:t>
            </a:r>
            <a:r>
              <a:rPr lang="zh-CN" altLang="en-US" sz="3200" b="1"/>
              <a:t>后记</a:t>
            </a:r>
            <a:r>
              <a:rPr lang="en-US" altLang="zh-CN" sz="3200" b="1"/>
              <a:t>”</a:t>
            </a:r>
            <a:r>
              <a:rPr lang="zh-CN" altLang="en-US" sz="3200" b="1"/>
              <a:t>为结，深挖写作缘由。</a:t>
            </a:r>
            <a:endParaRPr lang="zh-CN" altLang="en-US" sz="3200" b="1"/>
          </a:p>
        </p:txBody>
      </p:sp>
      <p:sp>
        <p:nvSpPr>
          <p:cNvPr id="5" name="标题 1"/>
          <p:cNvSpPr>
            <a:spLocks noGrp="1"/>
          </p:cNvSpPr>
          <p:nvPr/>
        </p:nvSpPr>
        <p:spPr>
          <a:xfrm>
            <a:off x="4318635" y="452120"/>
            <a:ext cx="3554730" cy="93599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solidFill>
                  <a:schemeClr val="accent1"/>
                </a:solidFill>
                <a:latin typeface="楷体" panose="02010609060101010101" pitchFamily="49" charset="-122"/>
                <a:ea typeface="楷体" panose="02010609060101010101" pitchFamily="49" charset="-122"/>
                <a:sym typeface="+mn-ea"/>
              </a:rPr>
              <a:t>三、读后记</a:t>
            </a:r>
            <a:endParaRPr lang="zh-CN" altLang="en-US" dirty="0">
              <a:solidFill>
                <a:schemeClr val="accent1"/>
              </a:solidFill>
              <a:latin typeface="楷体" panose="02010609060101010101" pitchFamily="49" charset="-122"/>
              <a:ea typeface="楷体" panose="02010609060101010101" pitchFamily="49" charset="-122"/>
            </a:endParaRPr>
          </a:p>
        </p:txBody>
      </p:sp>
      <p:sp>
        <p:nvSpPr>
          <p:cNvPr id="6" name="文本框 5"/>
          <p:cNvSpPr txBox="1"/>
          <p:nvPr/>
        </p:nvSpPr>
        <p:spPr>
          <a:xfrm>
            <a:off x="746125" y="1788160"/>
            <a:ext cx="10919460" cy="1272540"/>
          </a:xfrm>
          <a:prstGeom prst="rect">
            <a:avLst/>
          </a:prstGeom>
          <a:noFill/>
        </p:spPr>
        <p:txBody>
          <a:bodyPr wrap="square" rtlCol="0">
            <a:spAutoFit/>
          </a:bodyPr>
          <a:p>
            <a:pPr algn="l">
              <a:lnSpc>
                <a:spcPct val="120000"/>
              </a:lnSpc>
            </a:pPr>
            <a:r>
              <a:rPr lang="zh-CN" altLang="en-US" sz="3200" b="1" dirty="0" smtClean="0">
                <a:sym typeface="+mn-ea"/>
              </a:rPr>
              <a:t>在</a:t>
            </a:r>
            <a:r>
              <a:rPr lang="en-US" altLang="zh-CN" sz="3200" b="1" dirty="0">
                <a:sym typeface="+mn-ea"/>
              </a:rPr>
              <a:t>“</a:t>
            </a:r>
            <a:r>
              <a:rPr lang="zh-CN" altLang="en-US" sz="3200" b="1" dirty="0">
                <a:sym typeface="+mn-ea"/>
              </a:rPr>
              <a:t>小引</a:t>
            </a:r>
            <a:r>
              <a:rPr lang="en-US" altLang="zh-CN" sz="3200" b="1" dirty="0">
                <a:sym typeface="+mn-ea"/>
              </a:rPr>
              <a:t>”</a:t>
            </a:r>
            <a:r>
              <a:rPr lang="zh-CN" altLang="en-US" sz="3200" b="1" dirty="0">
                <a:sym typeface="+mn-ea"/>
              </a:rPr>
              <a:t>部分，作者还说</a:t>
            </a:r>
            <a:r>
              <a:rPr lang="en-US" altLang="zh-CN" sz="3200" b="1" dirty="0">
                <a:sym typeface="+mn-ea"/>
              </a:rPr>
              <a:t>“</a:t>
            </a:r>
            <a:r>
              <a:rPr lang="zh-CN" altLang="en-US" sz="3200" b="1" dirty="0">
                <a:sym typeface="+mn-ea"/>
              </a:rPr>
              <a:t>带露折花，色香自然要好的多，但是我不能够。</a:t>
            </a:r>
            <a:r>
              <a:rPr lang="en-US" altLang="zh-CN" sz="3200" b="1" dirty="0">
                <a:sym typeface="+mn-ea"/>
              </a:rPr>
              <a:t>”</a:t>
            </a:r>
            <a:r>
              <a:rPr lang="zh-CN" altLang="en-US" sz="3200" b="1" dirty="0">
                <a:sym typeface="+mn-ea"/>
              </a:rPr>
              <a:t>大家如何解读这句话。</a:t>
            </a:r>
            <a:endParaRPr lang="zh-CN" altLang="en-US" sz="3200" b="1" dirty="0">
              <a:solidFill>
                <a:schemeClr val="tx1"/>
              </a:solidFill>
            </a:endParaRPr>
          </a:p>
        </p:txBody>
      </p:sp>
      <p:pic>
        <p:nvPicPr>
          <p:cNvPr id="7" name="图片 6"/>
          <p:cNvPicPr>
            <a:picLocks noChangeAspect="1"/>
          </p:cNvPicPr>
          <p:nvPr/>
        </p:nvPicPr>
        <p:blipFill>
          <a:blip r:embed="rId1"/>
          <a:srcRect l="10502" t="12204" r="6375" b="5844"/>
          <a:stretch>
            <a:fillRect/>
          </a:stretch>
        </p:blipFill>
        <p:spPr>
          <a:xfrm>
            <a:off x="8183880" y="2373630"/>
            <a:ext cx="3261995" cy="4216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53085" y="351155"/>
            <a:ext cx="11192510" cy="1503045"/>
          </a:xfrm>
        </p:spPr>
        <p:txBody>
          <a:bodyPr>
            <a:noAutofit/>
          </a:bodyPr>
          <a:lstStyle/>
          <a:p>
            <a:r>
              <a:rPr lang="en-US" altLang="zh-CN" sz="4000" b="1" dirty="0"/>
              <a:t> </a:t>
            </a:r>
            <a:r>
              <a:rPr lang="en-US" altLang="zh-CN" sz="3200" b="1" dirty="0" smtClean="0"/>
              <a:t>2 .</a:t>
            </a:r>
            <a:r>
              <a:rPr lang="zh-CN" altLang="en-US" sz="3200" b="1" dirty="0" smtClean="0"/>
              <a:t>研读</a:t>
            </a:r>
            <a:r>
              <a:rPr lang="zh-CN" altLang="en-US" sz="3200" b="1" dirty="0"/>
              <a:t>后记选文，勾画阐述作者观点的议论句，并说说自己的发现。</a:t>
            </a:r>
            <a:endParaRPr lang="zh-CN" altLang="en-US" sz="3200" b="1" dirty="0"/>
          </a:p>
        </p:txBody>
      </p:sp>
      <p:sp>
        <p:nvSpPr>
          <p:cNvPr id="3" name="内容占位符 2"/>
          <p:cNvSpPr>
            <a:spLocks noGrp="1"/>
          </p:cNvSpPr>
          <p:nvPr>
            <p:ph idx="1"/>
          </p:nvPr>
        </p:nvSpPr>
        <p:spPr>
          <a:xfrm>
            <a:off x="553085" y="1529080"/>
            <a:ext cx="11326495" cy="3800475"/>
          </a:xfrm>
        </p:spPr>
        <p:txBody>
          <a:bodyPr>
            <a:noAutofit/>
          </a:bodyPr>
          <a:lstStyle/>
          <a:p>
            <a:pPr marL="0" indent="0">
              <a:lnSpc>
                <a:spcPct val="110000"/>
              </a:lnSpc>
              <a:buNone/>
            </a:pPr>
            <a:r>
              <a:rPr lang="en-US" altLang="zh-CN" sz="4000" b="1"/>
              <a:t> </a:t>
            </a:r>
            <a:r>
              <a:rPr lang="zh-CN" altLang="en-US" b="1">
                <a:solidFill>
                  <a:srgbClr val="0070C0"/>
                </a:solidFill>
              </a:rPr>
              <a:t>原文一：</a:t>
            </a:r>
            <a:r>
              <a:rPr lang="zh-CN" altLang="en-US" b="1">
                <a:solidFill>
                  <a:srgbClr val="0070C0"/>
                </a:solidFill>
                <a:latin typeface="楷体" panose="02010609060101010101" pitchFamily="49" charset="-122"/>
                <a:ea typeface="楷体" panose="02010609060101010101" pitchFamily="49" charset="-122"/>
              </a:rPr>
              <a:t>这位肃州胡老先生的勇决，委实令我佩服了。但这种意见，恐怕是怀抱者不乏其人，而且由来已久的，不过大抵不敢毅然删改，笔之于书。</a:t>
            </a:r>
            <a:endParaRPr lang="zh-CN" altLang="en-US" b="1">
              <a:solidFill>
                <a:srgbClr val="0070C0"/>
              </a:solidFill>
              <a:latin typeface="楷体" panose="02010609060101010101" pitchFamily="49" charset="-122"/>
              <a:ea typeface="楷体" panose="02010609060101010101" pitchFamily="49" charset="-122"/>
            </a:endParaRPr>
          </a:p>
          <a:p>
            <a:pPr marL="0" indent="0">
              <a:lnSpc>
                <a:spcPct val="110000"/>
              </a:lnSpc>
              <a:buNone/>
            </a:pPr>
            <a:r>
              <a:rPr lang="zh-CN" altLang="en-US" b="1">
                <a:solidFill>
                  <a:srgbClr val="0070C0"/>
                </a:solidFill>
              </a:rPr>
              <a:t> 原文二：</a:t>
            </a:r>
            <a:r>
              <a:rPr lang="zh-CN" altLang="en-US" b="1">
                <a:solidFill>
                  <a:srgbClr val="0070C0"/>
                </a:solidFill>
                <a:latin typeface="楷体" panose="02010609060101010101" pitchFamily="49" charset="-122"/>
                <a:ea typeface="楷体" panose="02010609060101010101" pitchFamily="49" charset="-122"/>
                <a:cs typeface="楷体" panose="02010609060101010101" pitchFamily="49" charset="-122"/>
              </a:rPr>
              <a:t>好！在礼义之邦里，连一个年幼－－呜呼，“娥年十四”而已－－的死孝女要和死父亲一同浮出，也有这么艰难！</a:t>
            </a:r>
            <a:endParaRPr lang="zh-CN" altLang="en-US" b="1">
              <a:solidFill>
                <a:srgbClr val="0070C0"/>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内容占位符 2"/>
          <p:cNvSpPr>
            <a:spLocks noGrp="1"/>
          </p:cNvSpPr>
          <p:nvPr/>
        </p:nvSpPr>
        <p:spPr>
          <a:xfrm>
            <a:off x="493395" y="4116705"/>
            <a:ext cx="11312525" cy="2167255"/>
          </a:xfrm>
          <a:prstGeom prst="rect">
            <a:avLst/>
          </a:prstGeom>
          <a:noFill/>
          <a:ln w="9525">
            <a:noFill/>
          </a:ln>
        </p:spPr>
        <p:txBody>
          <a:bodyPr anchor="t">
            <a:noAutofit/>
          </a:bodyPr>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en-US" altLang="zh-CN" sz="4000" b="1"/>
              <a:t> </a:t>
            </a:r>
            <a:r>
              <a:rPr lang="zh-CN" altLang="en-US" b="1">
                <a:solidFill>
                  <a:srgbClr val="FF0000"/>
                </a:solidFill>
              </a:rPr>
              <a:t>发现：原文一，认为郭巨埋儿的故事过于残忍的不乏其人，且由来已久。但无人敢改。胡老先生毅然删改，使得鲁迅由衷佩服。</a:t>
            </a:r>
            <a:endParaRPr lang="zh-CN" altLang="en-US" b="1">
              <a:solidFill>
                <a:srgbClr val="FF0000"/>
              </a:solidFill>
            </a:endParaRPr>
          </a:p>
          <a:p>
            <a:pPr marL="0" indent="0">
              <a:lnSpc>
                <a:spcPct val="110000"/>
              </a:lnSpc>
              <a:buNone/>
            </a:pPr>
            <a:r>
              <a:rPr lang="zh-CN" altLang="en-US" b="1">
                <a:solidFill>
                  <a:srgbClr val="FF0000"/>
                </a:solidFill>
              </a:rPr>
              <a:t> 原文二，在礼义之邦里，人们将死时只有十二岁的孝女和父亲拉到</a:t>
            </a:r>
            <a:r>
              <a:rPr lang="en-US" altLang="zh-CN" b="1">
                <a:solidFill>
                  <a:srgbClr val="FF0000"/>
                </a:solidFill>
              </a:rPr>
              <a:t>“</a:t>
            </a:r>
            <a:r>
              <a:rPr lang="zh-CN" altLang="en-US" b="1">
                <a:solidFill>
                  <a:srgbClr val="FF0000"/>
                </a:solidFill>
              </a:rPr>
              <a:t>男女</a:t>
            </a:r>
            <a:r>
              <a:rPr lang="en-US" altLang="zh-CN" b="1">
                <a:solidFill>
                  <a:srgbClr val="FF0000"/>
                </a:solidFill>
              </a:rPr>
              <a:t>”</a:t>
            </a:r>
            <a:r>
              <a:rPr lang="zh-CN" altLang="en-US" b="1">
                <a:solidFill>
                  <a:srgbClr val="FF0000"/>
                </a:solidFill>
              </a:rPr>
              <a:t>上去，并在</a:t>
            </a:r>
            <a:r>
              <a:rPr lang="en-US" altLang="zh-CN" b="1">
                <a:solidFill>
                  <a:srgbClr val="FF0000"/>
                </a:solidFill>
              </a:rPr>
              <a:t>“</a:t>
            </a:r>
            <a:r>
              <a:rPr lang="zh-CN" altLang="en-US" b="1">
                <a:solidFill>
                  <a:srgbClr val="FF0000"/>
                </a:solidFill>
              </a:rPr>
              <a:t>抱</a:t>
            </a:r>
            <a:r>
              <a:rPr lang="en-US" altLang="zh-CN" b="1">
                <a:solidFill>
                  <a:srgbClr val="FF0000"/>
                </a:solidFill>
              </a:rPr>
              <a:t>”</a:t>
            </a:r>
            <a:r>
              <a:rPr lang="zh-CN" altLang="en-US" b="1">
                <a:solidFill>
                  <a:srgbClr val="FF0000"/>
                </a:solidFill>
              </a:rPr>
              <a:t>字上做文章，作者讽刺了人们思想的虚伪与肮脏。</a:t>
            </a:r>
            <a:endParaRPr lang="zh-CN" altLang="en-US"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randombar(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randombar(horizontal)">
                                      <p:cBhvr>
                                        <p:cTn id="2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0850" y="476885"/>
            <a:ext cx="11485880" cy="1280160"/>
          </a:xfrm>
        </p:spPr>
        <p:txBody>
          <a:bodyPr>
            <a:noAutofit/>
          </a:bodyPr>
          <a:lstStyle/>
          <a:p>
            <a:r>
              <a:rPr lang="en-US" altLang="zh-CN" sz="4000" b="1"/>
              <a:t>[</a:t>
            </a:r>
            <a:r>
              <a:rPr lang="zh-CN" altLang="en-US" sz="4000" b="1"/>
              <a:t>资料</a:t>
            </a:r>
            <a:r>
              <a:rPr lang="en-US" altLang="zh-CN" sz="4000" b="1"/>
              <a:t>]</a:t>
            </a:r>
            <a:endParaRPr lang="en-US" altLang="zh-CN" sz="4000" b="1"/>
          </a:p>
        </p:txBody>
      </p:sp>
      <p:sp>
        <p:nvSpPr>
          <p:cNvPr id="3" name="内容占位符 2"/>
          <p:cNvSpPr>
            <a:spLocks noGrp="1"/>
          </p:cNvSpPr>
          <p:nvPr>
            <p:ph idx="1"/>
          </p:nvPr>
        </p:nvSpPr>
        <p:spPr>
          <a:xfrm>
            <a:off x="360045" y="2600960"/>
            <a:ext cx="11576685" cy="3800475"/>
          </a:xfrm>
        </p:spPr>
        <p:txBody>
          <a:bodyPr>
            <a:noAutofit/>
          </a:bodyPr>
          <a:lstStyle/>
          <a:p>
            <a:pPr marL="0" indent="0">
              <a:lnSpc>
                <a:spcPct val="100000"/>
              </a:lnSpc>
              <a:buNone/>
            </a:pPr>
            <a:r>
              <a:rPr lang="en-US" altLang="zh-CN" sz="4000" b="1"/>
              <a:t> </a:t>
            </a:r>
            <a:endParaRPr lang="zh-CN" altLang="en-US" sz="4000" b="1">
              <a:solidFill>
                <a:srgbClr val="FF0000"/>
              </a:solidFill>
            </a:endParaRPr>
          </a:p>
        </p:txBody>
      </p:sp>
      <p:sp>
        <p:nvSpPr>
          <p:cNvPr id="4" name="文本框 3"/>
          <p:cNvSpPr txBox="1"/>
          <p:nvPr/>
        </p:nvSpPr>
        <p:spPr>
          <a:xfrm>
            <a:off x="612140" y="1330325"/>
            <a:ext cx="10847705" cy="2933065"/>
          </a:xfrm>
          <a:prstGeom prst="rect">
            <a:avLst/>
          </a:prstGeom>
          <a:noFill/>
        </p:spPr>
        <p:txBody>
          <a:bodyPr wrap="square" rtlCol="0" anchor="t">
            <a:spAutoFit/>
          </a:bodyPr>
          <a:lstStyle/>
          <a:p>
            <a:pPr>
              <a:lnSpc>
                <a:spcPct val="110000"/>
              </a:lnSpc>
            </a:pPr>
            <a:r>
              <a:rPr lang="en-US" altLang="zh-CN" sz="4000" b="1">
                <a:solidFill>
                  <a:srgbClr val="0070C0"/>
                </a:solidFill>
              </a:rPr>
              <a:t>        </a:t>
            </a:r>
            <a:r>
              <a:rPr lang="zh-CN" altLang="en-US" sz="3200" b="1">
                <a:solidFill>
                  <a:srgbClr val="0070C0"/>
                </a:solidFill>
                <a:latin typeface="楷体" panose="02010609060101010101" pitchFamily="49" charset="-122"/>
                <a:ea typeface="楷体" panose="02010609060101010101" pitchFamily="49" charset="-122"/>
              </a:rPr>
              <a:t>曹娥，东汉时期会稽上虞人，其父曹盱在五月五日迎伍神（伍子胥）的祭祀活动中溺于舜江（今曹娥江）中，数日不见尸体，当时孝女曹娥年仅十四岁，昼夜沿江号哭。过了十七天，在五月二十二日也投江，五日后曹娥的尸体抱父尸浮出水面。</a:t>
            </a:r>
            <a:endParaRPr lang="zh-CN" altLang="en-US" sz="3200" b="1">
              <a:solidFill>
                <a:srgbClr val="0070C0"/>
              </a:solidFill>
              <a:latin typeface="楷体" panose="02010609060101010101" pitchFamily="49" charset="-122"/>
              <a:ea typeface="楷体" panose="02010609060101010101" pitchFamily="49" charset="-122"/>
            </a:endParaRPr>
          </a:p>
        </p:txBody>
      </p:sp>
      <p:sp>
        <p:nvSpPr>
          <p:cNvPr id="5" name="标题 1"/>
          <p:cNvSpPr>
            <a:spLocks noGrp="1"/>
          </p:cNvSpPr>
          <p:nvPr/>
        </p:nvSpPr>
        <p:spPr>
          <a:xfrm>
            <a:off x="612140" y="4263390"/>
            <a:ext cx="10956290" cy="1280160"/>
          </a:xfrm>
          <a:prstGeom prst="rect">
            <a:avLst/>
          </a:prstGeom>
          <a:noFill/>
          <a:ln w="9525">
            <a:noFill/>
          </a:ln>
        </p:spPr>
        <p:txBody>
          <a:bodyPr anchor="ctr">
            <a:noAutofit/>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r>
              <a:rPr lang="en-US" altLang="zh-CN" sz="4000" b="1"/>
              <a:t> </a:t>
            </a:r>
            <a:r>
              <a:rPr lang="en-US" altLang="zh-CN" sz="3200" b="1"/>
              <a:t>3.</a:t>
            </a:r>
            <a:r>
              <a:rPr lang="zh-CN" altLang="en-US" sz="3200" b="1"/>
              <a:t>结合勾画出的议论句，说说它们所体现出的作者的</a:t>
            </a:r>
            <a:r>
              <a:rPr lang="en-US" altLang="zh-CN" sz="3200" b="1"/>
              <a:t>“</a:t>
            </a:r>
            <a:r>
              <a:rPr lang="zh-CN" altLang="en-US" sz="3200" b="1"/>
              <a:t>著作缘由</a:t>
            </a:r>
            <a:r>
              <a:rPr lang="en-US" altLang="zh-CN" sz="3200" b="1"/>
              <a:t>”</a:t>
            </a:r>
            <a:r>
              <a:rPr lang="zh-CN" altLang="en-US" sz="3200" b="1"/>
              <a:t>。</a:t>
            </a:r>
            <a:endParaRPr lang="zh-CN" altLang="en-US" sz="3200" b="1"/>
          </a:p>
        </p:txBody>
      </p:sp>
      <p:sp>
        <p:nvSpPr>
          <p:cNvPr id="6" name="内容占位符 2"/>
          <p:cNvSpPr>
            <a:spLocks noGrp="1"/>
          </p:cNvSpPr>
          <p:nvPr/>
        </p:nvSpPr>
        <p:spPr>
          <a:xfrm>
            <a:off x="934085" y="5425440"/>
            <a:ext cx="9708515" cy="739140"/>
          </a:xfrm>
          <a:prstGeom prst="rect">
            <a:avLst/>
          </a:prstGeom>
          <a:noFill/>
          <a:ln w="9525">
            <a:noFill/>
          </a:ln>
        </p:spPr>
        <p:txBody>
          <a:bodyPr anchor="t">
            <a:noAutofit/>
          </a:bodyPr>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altLang="zh-CN" sz="4000" b="1"/>
              <a:t> </a:t>
            </a:r>
            <a:r>
              <a:rPr lang="zh-CN" altLang="en-US" sz="3200" b="1">
                <a:solidFill>
                  <a:srgbClr val="FF0000"/>
                </a:solidFill>
              </a:rPr>
              <a:t>著作缘由：对虚伪，假道等黑暗现状进行抨击。</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28355" name="文本占位符 228354"/>
          <p:cNvSpPr>
            <a:spLocks noGrp="1"/>
          </p:cNvSpPr>
          <p:nvPr>
            <p:ph idx="1"/>
          </p:nvPr>
        </p:nvSpPr>
        <p:spPr>
          <a:xfrm>
            <a:off x="648970" y="844550"/>
            <a:ext cx="10894695" cy="4787265"/>
          </a:xfrm>
        </p:spPr>
        <p:txBody>
          <a:bodyPr/>
          <a:p>
            <a:pPr fontAlgn="base">
              <a:lnSpc>
                <a:spcPct val="100000"/>
              </a:lnSpc>
            </a:pPr>
            <a:r>
              <a:rPr lang="en-US" altLang="zh-CN" b="1" strike="noStrike" noProof="1" dirty="0">
                <a:latin typeface="仿宋" panose="02010609060101010101" pitchFamily="49" charset="-122"/>
                <a:ea typeface="仿宋" panose="02010609060101010101" pitchFamily="49" charset="-122"/>
              </a:rPr>
              <a:t>《</a:t>
            </a:r>
            <a:r>
              <a:rPr lang="zh-CN" altLang="en-US" b="1" strike="noStrike" noProof="1" dirty="0">
                <a:latin typeface="仿宋" panose="02010609060101010101" pitchFamily="49" charset="-122"/>
                <a:ea typeface="仿宋" panose="02010609060101010101" pitchFamily="49" charset="-122"/>
              </a:rPr>
              <a:t>小引</a:t>
            </a:r>
            <a:r>
              <a:rPr lang="en-US" altLang="zh-CN" b="1" strike="noStrike" noProof="1">
                <a:latin typeface="仿宋" panose="02010609060101010101" pitchFamily="49" charset="-122"/>
                <a:ea typeface="仿宋" panose="02010609060101010101" pitchFamily="49" charset="-122"/>
              </a:rPr>
              <a:t>》</a:t>
            </a:r>
            <a:endParaRPr lang="en-US" altLang="zh-CN" b="1" strike="noStrike" noProof="1">
              <a:latin typeface="仿宋" panose="02010609060101010101" pitchFamily="49" charset="-122"/>
              <a:ea typeface="仿宋" panose="02010609060101010101" pitchFamily="49" charset="-122"/>
            </a:endParaRPr>
          </a:p>
          <a:p>
            <a:pPr fontAlgn="base">
              <a:lnSpc>
                <a:spcPct val="100000"/>
              </a:lnSpc>
            </a:pPr>
            <a:r>
              <a:rPr lang="en-US" altLang="zh-CN" b="1" strike="noStrike" noProof="1" dirty="0">
                <a:latin typeface="仿宋" panose="02010609060101010101" pitchFamily="49" charset="-122"/>
                <a:ea typeface="仿宋" panose="02010609060101010101" pitchFamily="49" charset="-122"/>
              </a:rPr>
              <a:t>《</a:t>
            </a:r>
            <a:r>
              <a:rPr lang="zh-CN" altLang="en-US" b="1" strike="noStrike" noProof="1" dirty="0">
                <a:latin typeface="仿宋" panose="02010609060101010101" pitchFamily="49" charset="-122"/>
                <a:ea typeface="仿宋" panose="02010609060101010101" pitchFamily="49" charset="-122"/>
                <a:hlinkClick r:id="rId1"/>
              </a:rPr>
              <a:t>狗</a:t>
            </a:r>
            <a:r>
              <a:rPr lang="en-US" altLang="zh-CN" b="1" strike="noStrike" noProof="1" dirty="0">
                <a:latin typeface="仿宋" panose="02010609060101010101" pitchFamily="49" charset="-122"/>
                <a:ea typeface="仿宋" panose="02010609060101010101" pitchFamily="49" charset="-122"/>
                <a:hlinkClick r:id="rId1"/>
              </a:rPr>
              <a:t>·</a:t>
            </a:r>
            <a:r>
              <a:rPr lang="zh-CN" altLang="en-US" b="1" strike="noStrike" noProof="1" dirty="0">
                <a:latin typeface="仿宋" panose="02010609060101010101" pitchFamily="49" charset="-122"/>
                <a:ea typeface="仿宋" panose="02010609060101010101" pitchFamily="49" charset="-122"/>
                <a:hlinkClick r:id="rId1"/>
              </a:rPr>
              <a:t>猫</a:t>
            </a:r>
            <a:r>
              <a:rPr lang="en-US" altLang="zh-CN" b="1" strike="noStrike" noProof="1" dirty="0">
                <a:latin typeface="仿宋" panose="02010609060101010101" pitchFamily="49" charset="-122"/>
                <a:ea typeface="仿宋" panose="02010609060101010101" pitchFamily="49" charset="-122"/>
                <a:hlinkClick r:id="rId1"/>
              </a:rPr>
              <a:t>·</a:t>
            </a:r>
            <a:r>
              <a:rPr lang="zh-CN" altLang="en-US" b="1" strike="noStrike" noProof="1" dirty="0">
                <a:latin typeface="仿宋" panose="02010609060101010101" pitchFamily="49" charset="-122"/>
                <a:ea typeface="仿宋" panose="02010609060101010101" pitchFamily="49" charset="-122"/>
                <a:hlinkClick r:id="rId1"/>
              </a:rPr>
              <a:t>鼠</a:t>
            </a:r>
            <a:r>
              <a:rPr lang="en-US" altLang="zh-CN" b="1" strike="noStrike" noProof="1" dirty="0">
                <a:latin typeface="仿宋" panose="02010609060101010101" pitchFamily="49" charset="-122"/>
                <a:ea typeface="仿宋" panose="02010609060101010101" pitchFamily="49" charset="-122"/>
              </a:rPr>
              <a:t>》——</a:t>
            </a:r>
            <a:r>
              <a:rPr lang="zh-CN" altLang="en-US" b="1" strike="noStrike" noProof="1" dirty="0">
                <a:latin typeface="仿宋" panose="02010609060101010101" pitchFamily="49" charset="-122"/>
                <a:ea typeface="仿宋" panose="02010609060101010101" pitchFamily="49" charset="-122"/>
              </a:rPr>
              <a:t>通过对猫和鼠的一些秉性、行为的描写来比喻某些人。阐述作者仇猫的原因。</a:t>
            </a:r>
            <a:endParaRPr lang="zh-CN" altLang="en-US" b="1" strike="noStrike" noProof="1" dirty="0">
              <a:latin typeface="仿宋" panose="02010609060101010101" pitchFamily="49" charset="-122"/>
              <a:ea typeface="仿宋" panose="02010609060101010101" pitchFamily="49" charset="-122"/>
            </a:endParaRPr>
          </a:p>
          <a:p>
            <a:pPr fontAlgn="base">
              <a:lnSpc>
                <a:spcPct val="100000"/>
              </a:lnSpc>
            </a:pPr>
            <a:r>
              <a:rPr lang="en-US" altLang="zh-CN" b="1" strike="noStrike" noProof="1" dirty="0">
                <a:latin typeface="仿宋" panose="02010609060101010101" pitchFamily="49" charset="-122"/>
                <a:ea typeface="仿宋" panose="02010609060101010101" pitchFamily="49" charset="-122"/>
              </a:rPr>
              <a:t>《</a:t>
            </a:r>
            <a:r>
              <a:rPr lang="zh-CN" altLang="en-US" b="1" strike="noStrike" noProof="1" dirty="0">
                <a:latin typeface="仿宋" panose="02010609060101010101" pitchFamily="49" charset="-122"/>
                <a:ea typeface="仿宋" panose="02010609060101010101" pitchFamily="49" charset="-122"/>
                <a:hlinkClick r:id="rId2"/>
              </a:rPr>
              <a:t>二十四孝图</a:t>
            </a:r>
            <a:r>
              <a:rPr lang="en-US" altLang="zh-CN" b="1" strike="noStrike" noProof="1" dirty="0">
                <a:latin typeface="仿宋" panose="02010609060101010101" pitchFamily="49" charset="-122"/>
                <a:ea typeface="仿宋" panose="02010609060101010101" pitchFamily="49" charset="-122"/>
              </a:rPr>
              <a:t>》——</a:t>
            </a:r>
            <a:r>
              <a:rPr lang="zh-CN" altLang="en-US" b="1" strike="noStrike" noProof="1" dirty="0">
                <a:latin typeface="仿宋" panose="02010609060101010101" pitchFamily="49" charset="-122"/>
                <a:ea typeface="仿宋" panose="02010609060101010101" pitchFamily="49" charset="-122"/>
              </a:rPr>
              <a:t>批评封建孝道的虚伪和残酷</a:t>
            </a:r>
            <a:endParaRPr lang="zh-CN" altLang="en-US" b="1" strike="noStrike" noProof="1" dirty="0">
              <a:latin typeface="仿宋" panose="02010609060101010101" pitchFamily="49" charset="-122"/>
              <a:ea typeface="仿宋" panose="02010609060101010101" pitchFamily="49" charset="-122"/>
            </a:endParaRPr>
          </a:p>
          <a:p>
            <a:pPr fontAlgn="base">
              <a:lnSpc>
                <a:spcPct val="100000"/>
              </a:lnSpc>
            </a:pPr>
            <a:r>
              <a:rPr lang="en-US" altLang="zh-CN" b="1" strike="noStrike" noProof="1" dirty="0">
                <a:latin typeface="仿宋" panose="02010609060101010101" pitchFamily="49" charset="-122"/>
                <a:ea typeface="仿宋" panose="02010609060101010101" pitchFamily="49" charset="-122"/>
              </a:rPr>
              <a:t>《</a:t>
            </a:r>
            <a:r>
              <a:rPr lang="zh-CN" altLang="en-US" b="1" strike="noStrike" noProof="1" dirty="0">
                <a:latin typeface="仿宋" panose="02010609060101010101" pitchFamily="49" charset="-122"/>
                <a:ea typeface="仿宋" panose="02010609060101010101" pitchFamily="49" charset="-122"/>
                <a:hlinkClick r:id="rId3"/>
              </a:rPr>
              <a:t>五猖会</a:t>
            </a:r>
            <a:r>
              <a:rPr lang="en-US" altLang="zh-CN" b="1" strike="noStrike" noProof="1" dirty="0">
                <a:latin typeface="仿宋" panose="02010609060101010101" pitchFamily="49" charset="-122"/>
                <a:ea typeface="仿宋" panose="02010609060101010101" pitchFamily="49" charset="-122"/>
              </a:rPr>
              <a:t>》————</a:t>
            </a:r>
            <a:r>
              <a:rPr lang="zh-CN" altLang="en-US" b="1" strike="noStrike" noProof="1" dirty="0">
                <a:latin typeface="仿宋" panose="02010609060101010101" pitchFamily="49" charset="-122"/>
                <a:ea typeface="仿宋" panose="02010609060101010101" pitchFamily="49" charset="-122"/>
              </a:rPr>
              <a:t>描绘封建家长对儿童的压制和摧残</a:t>
            </a:r>
            <a:endParaRPr lang="zh-CN" altLang="en-US" b="1" strike="noStrike" noProof="1" dirty="0">
              <a:latin typeface="仿宋" panose="02010609060101010101" pitchFamily="49" charset="-122"/>
              <a:ea typeface="仿宋" panose="02010609060101010101" pitchFamily="49" charset="-122"/>
            </a:endParaRPr>
          </a:p>
          <a:p>
            <a:pPr fontAlgn="base">
              <a:lnSpc>
                <a:spcPct val="100000"/>
              </a:lnSpc>
            </a:pPr>
            <a:r>
              <a:rPr lang="en-US" altLang="zh-CN" b="1" strike="noStrike" noProof="1" dirty="0">
                <a:latin typeface="仿宋" panose="02010609060101010101" pitchFamily="49" charset="-122"/>
                <a:ea typeface="仿宋" panose="02010609060101010101" pitchFamily="49" charset="-122"/>
              </a:rPr>
              <a:t>《</a:t>
            </a:r>
            <a:r>
              <a:rPr lang="zh-CN" altLang="en-US" b="1" strike="noStrike" noProof="1" dirty="0">
                <a:latin typeface="仿宋" panose="02010609060101010101" pitchFamily="49" charset="-122"/>
                <a:ea typeface="仿宋" panose="02010609060101010101" pitchFamily="49" charset="-122"/>
                <a:hlinkClick r:id="rId4"/>
              </a:rPr>
              <a:t>无常</a:t>
            </a:r>
            <a:r>
              <a:rPr lang="en-US" altLang="zh-CN" b="1" strike="noStrike" noProof="1" dirty="0">
                <a:latin typeface="仿宋" panose="02010609060101010101" pitchFamily="49" charset="-122"/>
                <a:ea typeface="仿宋" panose="02010609060101010101" pitchFamily="49" charset="-122"/>
              </a:rPr>
              <a:t>》—————</a:t>
            </a:r>
            <a:r>
              <a:rPr lang="zh-CN" altLang="en-US" b="1" strike="noStrike" noProof="1" dirty="0">
                <a:latin typeface="仿宋" panose="02010609060101010101" pitchFamily="49" charset="-122"/>
                <a:ea typeface="仿宋" panose="02010609060101010101" pitchFamily="49" charset="-122"/>
              </a:rPr>
              <a:t>描绘迷信传说的勾魂使者，讽刺了当时自称“正人君子”的军阀统治文人。</a:t>
            </a:r>
            <a:endParaRPr lang="zh-CN" altLang="en-US" b="1" strike="noStrike" noProof="1" dirty="0">
              <a:latin typeface="仿宋" panose="02010609060101010101" pitchFamily="49" charset="-122"/>
              <a:ea typeface="仿宋" panose="02010609060101010101" pitchFamily="49" charset="-122"/>
            </a:endParaRPr>
          </a:p>
          <a:p>
            <a:pPr fontAlgn="base">
              <a:lnSpc>
                <a:spcPct val="100000"/>
              </a:lnSpc>
            </a:pPr>
            <a:r>
              <a:rPr lang="en-US" altLang="zh-CN" b="1" strike="noStrike" noProof="1" dirty="0">
                <a:latin typeface="仿宋" panose="02010609060101010101" pitchFamily="49" charset="-122"/>
                <a:ea typeface="仿宋" panose="02010609060101010101" pitchFamily="49" charset="-122"/>
              </a:rPr>
              <a:t>《</a:t>
            </a:r>
            <a:r>
              <a:rPr lang="zh-CN" altLang="en-US" b="1" strike="noStrike" noProof="1" dirty="0">
                <a:latin typeface="仿宋" panose="02010609060101010101" pitchFamily="49" charset="-122"/>
                <a:ea typeface="仿宋" panose="02010609060101010101" pitchFamily="49" charset="-122"/>
              </a:rPr>
              <a:t>阿长与</a:t>
            </a:r>
            <a:r>
              <a:rPr lang="en-US" altLang="zh-CN" b="1" strike="noStrike" noProof="1" dirty="0">
                <a:latin typeface="仿宋" panose="02010609060101010101" pitchFamily="49" charset="-122"/>
                <a:ea typeface="仿宋" panose="02010609060101010101" pitchFamily="49" charset="-122"/>
              </a:rPr>
              <a:t>&lt;</a:t>
            </a:r>
            <a:r>
              <a:rPr lang="zh-CN" altLang="en-US" b="1" strike="noStrike" noProof="1" dirty="0">
                <a:latin typeface="仿宋" panose="02010609060101010101" pitchFamily="49" charset="-122"/>
                <a:ea typeface="仿宋" panose="02010609060101010101" pitchFamily="49" charset="-122"/>
              </a:rPr>
              <a:t>山海经</a:t>
            </a:r>
            <a:r>
              <a:rPr lang="en-US" altLang="zh-CN" b="1" strike="noStrike" noProof="1" dirty="0">
                <a:latin typeface="仿宋" panose="02010609060101010101" pitchFamily="49" charset="-122"/>
                <a:ea typeface="仿宋" panose="02010609060101010101" pitchFamily="49" charset="-122"/>
              </a:rPr>
              <a:t>&gt;》——</a:t>
            </a:r>
            <a:r>
              <a:rPr lang="zh-CN" altLang="en-US" b="1" strike="noStrike" noProof="1" dirty="0">
                <a:latin typeface="仿宋" panose="02010609060101010101" pitchFamily="49" charset="-122"/>
                <a:ea typeface="仿宋" panose="02010609060101010101" pitchFamily="49" charset="-122"/>
              </a:rPr>
              <a:t>本文通过记叙“我”儿时与长妈妈相处的八件事，刻画了一位虽然没有文化、粗俗、好事，但心地善良，乐于助人，对生活有着美好希望，热心帮助孩子解决疑难的普通保姆形象，表达了作者对长妈妈的尊敬、感激和怀念，祝愿之情。</a:t>
            </a:r>
            <a:endParaRPr lang="zh-CN" altLang="en-US" b="1" strike="noStrike" noProof="1" dirty="0">
              <a:latin typeface="仿宋" panose="02010609060101010101" pitchFamily="49" charset="-122"/>
              <a:ea typeface="仿宋" panose="02010609060101010101" pitchFamily="49" charset="-122"/>
            </a:endParaRPr>
          </a:p>
        </p:txBody>
      </p:sp>
      <p:sp>
        <p:nvSpPr>
          <p:cNvPr id="4" name="矩形 3"/>
          <p:cNvSpPr/>
          <p:nvPr/>
        </p:nvSpPr>
        <p:spPr>
          <a:xfrm>
            <a:off x="4779183" y="596950"/>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仿宋" panose="02010609060101010101" pitchFamily="49" charset="-122"/>
                <a:ea typeface="仿宋" panose="02010609060101010101" pitchFamily="49" charset="-122"/>
              </a:rPr>
              <a:t>单篇梗概</a:t>
            </a:r>
            <a:endParaRPr lang="zh-CN" altLang="en-US" sz="4400" b="1" cap="none" spc="0" dirty="0">
              <a:ln w="11430"/>
              <a:solidFill>
                <a:srgbClr val="FF0000"/>
              </a:solidFill>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8355">
                                            <p:txEl>
                                              <p:pRg st="0" end="0"/>
                                            </p:txEl>
                                          </p:spTgt>
                                        </p:tgtEl>
                                        <p:attrNameLst>
                                          <p:attrName>style.visibility</p:attrName>
                                        </p:attrNameLst>
                                      </p:cBhvr>
                                      <p:to>
                                        <p:strVal val="visible"/>
                                      </p:to>
                                    </p:set>
                                    <p:anim calcmode="lin" valueType="num">
                                      <p:cBhvr additive="base">
                                        <p:cTn id="7" dur="500" fill="hold"/>
                                        <p:tgtEl>
                                          <p:spTgt spid="2283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83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8355">
                                            <p:txEl>
                                              <p:pRg st="1" end="1"/>
                                            </p:txEl>
                                          </p:spTgt>
                                        </p:tgtEl>
                                        <p:attrNameLst>
                                          <p:attrName>style.visibility</p:attrName>
                                        </p:attrNameLst>
                                      </p:cBhvr>
                                      <p:to>
                                        <p:strVal val="visible"/>
                                      </p:to>
                                    </p:set>
                                    <p:anim calcmode="lin" valueType="num">
                                      <p:cBhvr additive="base">
                                        <p:cTn id="13" dur="500" fill="hold"/>
                                        <p:tgtEl>
                                          <p:spTgt spid="22835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83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8355">
                                            <p:txEl>
                                              <p:pRg st="2" end="2"/>
                                            </p:txEl>
                                          </p:spTgt>
                                        </p:tgtEl>
                                        <p:attrNameLst>
                                          <p:attrName>style.visibility</p:attrName>
                                        </p:attrNameLst>
                                      </p:cBhvr>
                                      <p:to>
                                        <p:strVal val="visible"/>
                                      </p:to>
                                    </p:set>
                                    <p:anim calcmode="lin" valueType="num">
                                      <p:cBhvr additive="base">
                                        <p:cTn id="19" dur="500" fill="hold"/>
                                        <p:tgtEl>
                                          <p:spTgt spid="22835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83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8355">
                                            <p:txEl>
                                              <p:pRg st="3" end="3"/>
                                            </p:txEl>
                                          </p:spTgt>
                                        </p:tgtEl>
                                        <p:attrNameLst>
                                          <p:attrName>style.visibility</p:attrName>
                                        </p:attrNameLst>
                                      </p:cBhvr>
                                      <p:to>
                                        <p:strVal val="visible"/>
                                      </p:to>
                                    </p:set>
                                    <p:anim calcmode="lin" valueType="num">
                                      <p:cBhvr additive="base">
                                        <p:cTn id="25" dur="500" fill="hold"/>
                                        <p:tgtEl>
                                          <p:spTgt spid="22835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83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28355">
                                            <p:txEl>
                                              <p:pRg st="4" end="4"/>
                                            </p:txEl>
                                          </p:spTgt>
                                        </p:tgtEl>
                                        <p:attrNameLst>
                                          <p:attrName>style.visibility</p:attrName>
                                        </p:attrNameLst>
                                      </p:cBhvr>
                                      <p:to>
                                        <p:strVal val="visible"/>
                                      </p:to>
                                    </p:set>
                                    <p:anim calcmode="lin" valueType="num">
                                      <p:cBhvr additive="base">
                                        <p:cTn id="31" dur="500" fill="hold"/>
                                        <p:tgtEl>
                                          <p:spTgt spid="22835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835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28355">
                                            <p:txEl>
                                              <p:pRg st="5" end="5"/>
                                            </p:txEl>
                                          </p:spTgt>
                                        </p:tgtEl>
                                        <p:attrNameLst>
                                          <p:attrName>style.visibility</p:attrName>
                                        </p:attrNameLst>
                                      </p:cBhvr>
                                      <p:to>
                                        <p:strVal val="visible"/>
                                      </p:to>
                                    </p:set>
                                    <p:anim calcmode="lin" valueType="num">
                                      <p:cBhvr additive="base">
                                        <p:cTn id="37" dur="500" fill="hold"/>
                                        <p:tgtEl>
                                          <p:spTgt spid="22835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2835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5"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36547" name="文本占位符 236546"/>
          <p:cNvSpPr>
            <a:spLocks noGrp="1"/>
          </p:cNvSpPr>
          <p:nvPr>
            <p:ph idx="1"/>
          </p:nvPr>
        </p:nvSpPr>
        <p:spPr>
          <a:xfrm>
            <a:off x="553085" y="557530"/>
            <a:ext cx="11257280" cy="4729480"/>
          </a:xfrm>
        </p:spPr>
        <p:txBody>
          <a:bodyPr/>
          <a:p>
            <a:pPr fontAlgn="base">
              <a:lnSpc>
                <a:spcPct val="110000"/>
              </a:lnSpc>
            </a:pPr>
            <a:r>
              <a:rPr lang="en-US" altLang="zh-CN" sz="3200" b="1" strike="noStrike" noProof="1" dirty="0">
                <a:latin typeface="仿宋" panose="02010609060101010101" pitchFamily="49" charset="-122"/>
                <a:ea typeface="仿宋" panose="02010609060101010101" pitchFamily="49" charset="-122"/>
              </a:rPr>
              <a:t>《</a:t>
            </a:r>
            <a:r>
              <a:rPr lang="zh-CN" altLang="en-US" sz="3200" b="1" strike="noStrike" noProof="1" dirty="0">
                <a:latin typeface="仿宋" panose="02010609060101010101" pitchFamily="49" charset="-122"/>
                <a:ea typeface="仿宋" panose="02010609060101010101" pitchFamily="49" charset="-122"/>
                <a:hlinkClick r:id="rId1"/>
              </a:rPr>
              <a:t>从百草园到三味书屋</a:t>
            </a:r>
            <a:r>
              <a:rPr lang="en-US" altLang="zh-CN" sz="3200" b="1" strike="noStrike" noProof="1" dirty="0">
                <a:latin typeface="仿宋" panose="02010609060101010101" pitchFamily="49" charset="-122"/>
                <a:ea typeface="仿宋" panose="02010609060101010101" pitchFamily="49" charset="-122"/>
              </a:rPr>
              <a:t>》——</a:t>
            </a:r>
            <a:r>
              <a:rPr lang="zh-CN" altLang="en-US" sz="3200" b="1" strike="noStrike" noProof="1" dirty="0">
                <a:latin typeface="仿宋" panose="02010609060101010101" pitchFamily="49" charset="-122"/>
                <a:ea typeface="仿宋" panose="02010609060101010101" pitchFamily="49" charset="-122"/>
              </a:rPr>
              <a:t>描写作者对百草园和三味书屋的回忆以及儿童时代对自然的热爱，写出了对百草园的喜爱以及对三味书屋的学习生活的感受。</a:t>
            </a:r>
            <a:endParaRPr lang="zh-CN" altLang="en-US" sz="3200" b="1" strike="noStrike" noProof="1" dirty="0">
              <a:latin typeface="仿宋" panose="02010609060101010101" pitchFamily="49" charset="-122"/>
              <a:ea typeface="仿宋" panose="02010609060101010101" pitchFamily="49" charset="-122"/>
            </a:endParaRPr>
          </a:p>
          <a:p>
            <a:pPr fontAlgn="base">
              <a:lnSpc>
                <a:spcPct val="110000"/>
              </a:lnSpc>
            </a:pPr>
            <a:r>
              <a:rPr lang="en-US" altLang="zh-CN" sz="3200" b="1" strike="noStrike" noProof="1" dirty="0">
                <a:latin typeface="仿宋" panose="02010609060101010101" pitchFamily="49" charset="-122"/>
                <a:ea typeface="仿宋" panose="02010609060101010101" pitchFamily="49" charset="-122"/>
              </a:rPr>
              <a:t>《</a:t>
            </a:r>
            <a:r>
              <a:rPr lang="zh-CN" altLang="en-US" sz="3200" b="1" strike="noStrike" noProof="1" dirty="0">
                <a:latin typeface="仿宋" panose="02010609060101010101" pitchFamily="49" charset="-122"/>
                <a:ea typeface="仿宋" panose="02010609060101010101" pitchFamily="49" charset="-122"/>
                <a:hlinkClick r:id="rId2"/>
              </a:rPr>
              <a:t>父亲的病</a:t>
            </a:r>
            <a:r>
              <a:rPr lang="en-US" altLang="zh-CN" sz="3200" b="1" strike="noStrike" noProof="1" dirty="0">
                <a:latin typeface="仿宋" panose="02010609060101010101" pitchFamily="49" charset="-122"/>
                <a:ea typeface="仿宋" panose="02010609060101010101" pitchFamily="49" charset="-122"/>
              </a:rPr>
              <a:t>》——</a:t>
            </a:r>
            <a:r>
              <a:rPr lang="zh-CN" altLang="en-US" sz="3200" b="1" strike="noStrike" noProof="1" dirty="0">
                <a:latin typeface="仿宋" panose="02010609060101010101" pitchFamily="49" charset="-122"/>
                <a:ea typeface="仿宋" panose="02010609060101010101" pitchFamily="49" charset="-122"/>
              </a:rPr>
              <a:t>揭露庸医害人和对封建孝道的不认同。</a:t>
            </a:r>
            <a:endParaRPr lang="zh-CN" altLang="en-US" sz="3200" b="1" strike="noStrike" noProof="1" dirty="0">
              <a:latin typeface="仿宋" panose="02010609060101010101" pitchFamily="49" charset="-122"/>
              <a:ea typeface="仿宋" panose="02010609060101010101" pitchFamily="49" charset="-122"/>
            </a:endParaRPr>
          </a:p>
          <a:p>
            <a:pPr fontAlgn="base">
              <a:lnSpc>
                <a:spcPct val="110000"/>
              </a:lnSpc>
            </a:pPr>
            <a:r>
              <a:rPr lang="en-US" altLang="zh-CN" sz="3200" b="1" strike="noStrike" noProof="1" dirty="0">
                <a:latin typeface="仿宋" panose="02010609060101010101" pitchFamily="49" charset="-122"/>
                <a:ea typeface="仿宋" panose="02010609060101010101" pitchFamily="49" charset="-122"/>
              </a:rPr>
              <a:t>《</a:t>
            </a:r>
            <a:r>
              <a:rPr lang="zh-CN" altLang="en-US" sz="3200" b="1" strike="noStrike" noProof="1" dirty="0">
                <a:latin typeface="仿宋" panose="02010609060101010101" pitchFamily="49" charset="-122"/>
                <a:ea typeface="仿宋" panose="02010609060101010101" pitchFamily="49" charset="-122"/>
                <a:hlinkClick r:id="rId3"/>
              </a:rPr>
              <a:t>琐记</a:t>
            </a:r>
            <a:r>
              <a:rPr lang="en-US" altLang="zh-CN" sz="3200" b="1" strike="noStrike" noProof="1" dirty="0">
                <a:latin typeface="仿宋" panose="02010609060101010101" pitchFamily="49" charset="-122"/>
                <a:ea typeface="仿宋" panose="02010609060101010101" pitchFamily="49" charset="-122"/>
              </a:rPr>
              <a:t>》——</a:t>
            </a:r>
            <a:r>
              <a:rPr lang="zh-CN" altLang="en-US" sz="3200" b="1" strike="noStrike" noProof="1" dirty="0">
                <a:latin typeface="仿宋" panose="02010609060101010101" pitchFamily="49" charset="-122"/>
                <a:ea typeface="仿宋" panose="02010609060101010101" pitchFamily="49" charset="-122"/>
              </a:rPr>
              <a:t>介绍鲁迅先生冲破封建束缚，追求新知识，离家求学的一段故事。</a:t>
            </a:r>
            <a:endParaRPr lang="zh-CN" altLang="en-US" sz="3200" b="1" strike="noStrike" noProof="1" dirty="0">
              <a:latin typeface="仿宋" panose="02010609060101010101" pitchFamily="49" charset="-122"/>
              <a:ea typeface="仿宋" panose="02010609060101010101" pitchFamily="49" charset="-122"/>
            </a:endParaRPr>
          </a:p>
          <a:p>
            <a:pPr fontAlgn="base">
              <a:lnSpc>
                <a:spcPct val="110000"/>
              </a:lnSpc>
            </a:pPr>
            <a:r>
              <a:rPr lang="en-US" altLang="zh-CN" sz="3200" b="1" strike="noStrike" noProof="1" dirty="0">
                <a:latin typeface="仿宋" panose="02010609060101010101" pitchFamily="49" charset="-122"/>
                <a:ea typeface="仿宋" panose="02010609060101010101" pitchFamily="49" charset="-122"/>
              </a:rPr>
              <a:t>《</a:t>
            </a:r>
            <a:r>
              <a:rPr lang="zh-CN" altLang="en-US" sz="3200" b="1" strike="noStrike" noProof="1" dirty="0">
                <a:latin typeface="仿宋" panose="02010609060101010101" pitchFamily="49" charset="-122"/>
                <a:ea typeface="仿宋" panose="02010609060101010101" pitchFamily="49" charset="-122"/>
                <a:hlinkClick r:id="rId4"/>
              </a:rPr>
              <a:t>藤野先生</a:t>
            </a:r>
            <a:r>
              <a:rPr lang="en-US" altLang="zh-CN" sz="3200" b="1" strike="noStrike" noProof="1" dirty="0">
                <a:latin typeface="仿宋" panose="02010609060101010101" pitchFamily="49" charset="-122"/>
                <a:ea typeface="仿宋" panose="02010609060101010101" pitchFamily="49" charset="-122"/>
              </a:rPr>
              <a:t>》——</a:t>
            </a:r>
            <a:r>
              <a:rPr lang="zh-CN" altLang="en-US" sz="3200" b="1" strike="noStrike" noProof="1" dirty="0">
                <a:latin typeface="仿宋" panose="02010609060101010101" pitchFamily="49" charset="-122"/>
                <a:ea typeface="仿宋" panose="02010609060101010101" pitchFamily="49" charset="-122"/>
              </a:rPr>
              <a:t>写让鲁迅感激的日本仙台医专解剖学老师藤野先生（主要）和弃医从文思想转变的重要原因。</a:t>
            </a:r>
            <a:endParaRPr lang="zh-CN" altLang="en-US" sz="3200" b="1" strike="noStrike" noProof="1" dirty="0">
              <a:latin typeface="仿宋" panose="02010609060101010101" pitchFamily="49" charset="-122"/>
              <a:ea typeface="仿宋" panose="02010609060101010101" pitchFamily="49" charset="-122"/>
            </a:endParaRPr>
          </a:p>
          <a:p>
            <a:pPr fontAlgn="base">
              <a:lnSpc>
                <a:spcPct val="110000"/>
              </a:lnSpc>
            </a:pPr>
            <a:r>
              <a:rPr lang="en-US" altLang="zh-CN" sz="3200" b="1" strike="noStrike" noProof="1" dirty="0">
                <a:latin typeface="仿宋" panose="02010609060101010101" pitchFamily="49" charset="-122"/>
                <a:ea typeface="仿宋" panose="02010609060101010101" pitchFamily="49" charset="-122"/>
              </a:rPr>
              <a:t>《</a:t>
            </a:r>
            <a:r>
              <a:rPr lang="zh-CN" altLang="en-US" sz="3200" b="1" strike="noStrike" noProof="1" dirty="0">
                <a:latin typeface="仿宋" panose="02010609060101010101" pitchFamily="49" charset="-122"/>
                <a:ea typeface="仿宋" panose="02010609060101010101" pitchFamily="49" charset="-122"/>
                <a:hlinkClick r:id="rId5"/>
              </a:rPr>
              <a:t>范爱农</a:t>
            </a:r>
            <a:r>
              <a:rPr lang="en-US" altLang="zh-CN" sz="3200" b="1" strike="noStrike" noProof="1" dirty="0">
                <a:latin typeface="仿宋" panose="02010609060101010101" pitchFamily="49" charset="-122"/>
                <a:ea typeface="仿宋" panose="02010609060101010101" pitchFamily="49" charset="-122"/>
              </a:rPr>
              <a:t>》——</a:t>
            </a:r>
            <a:r>
              <a:rPr lang="zh-CN" altLang="en-US" sz="3200" b="1" strike="noStrike" noProof="1" dirty="0">
                <a:latin typeface="仿宋" panose="02010609060101010101" pitchFamily="49" charset="-122"/>
                <a:ea typeface="仿宋" panose="02010609060101010101" pitchFamily="49" charset="-122"/>
              </a:rPr>
              <a:t>写一个潦倒一生的同乡好友的故事。</a:t>
            </a:r>
            <a:endParaRPr lang="zh-CN" altLang="en-US" sz="3200" b="1" strike="noStrike" noProof="1" dirty="0">
              <a:latin typeface="仿宋" panose="02010609060101010101" pitchFamily="49" charset="-122"/>
              <a:ea typeface="仿宋" panose="02010609060101010101" pitchFamily="49" charset="-122"/>
            </a:endParaRPr>
          </a:p>
          <a:p>
            <a:pPr fontAlgn="base">
              <a:lnSpc>
                <a:spcPct val="110000"/>
              </a:lnSpc>
            </a:pPr>
            <a:r>
              <a:rPr lang="en-US" altLang="zh-CN" sz="3200" b="1" strike="noStrike" noProof="1" dirty="0">
                <a:latin typeface="仿宋" panose="02010609060101010101" pitchFamily="49" charset="-122"/>
                <a:ea typeface="仿宋" panose="02010609060101010101" pitchFamily="49" charset="-122"/>
              </a:rPr>
              <a:t>《</a:t>
            </a:r>
            <a:r>
              <a:rPr lang="zh-CN" altLang="en-US" sz="3200" b="1" strike="noStrike" noProof="1" dirty="0">
                <a:latin typeface="仿宋" panose="02010609060101010101" pitchFamily="49" charset="-122"/>
                <a:ea typeface="仿宋" panose="02010609060101010101" pitchFamily="49" charset="-122"/>
              </a:rPr>
              <a:t>后记</a:t>
            </a:r>
            <a:r>
              <a:rPr lang="en-US" altLang="zh-CN" sz="3200" b="1" strike="noStrike" noProof="1">
                <a:latin typeface="仿宋" panose="02010609060101010101" pitchFamily="49" charset="-122"/>
                <a:ea typeface="仿宋" panose="02010609060101010101" pitchFamily="49" charset="-122"/>
              </a:rPr>
              <a:t>》 </a:t>
            </a:r>
            <a:endParaRPr lang="en-US" altLang="zh-CN" sz="3200" b="1" strike="noStrike" noProof="1">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6547">
                                            <p:txEl>
                                              <p:pRg st="0" end="0"/>
                                            </p:txEl>
                                          </p:spTgt>
                                        </p:tgtEl>
                                        <p:attrNameLst>
                                          <p:attrName>style.visibility</p:attrName>
                                        </p:attrNameLst>
                                      </p:cBhvr>
                                      <p:to>
                                        <p:strVal val="visible"/>
                                      </p:to>
                                    </p:set>
                                    <p:anim calcmode="lin" valueType="num">
                                      <p:cBhvr additive="base">
                                        <p:cTn id="7" dur="500" fill="hold"/>
                                        <p:tgtEl>
                                          <p:spTgt spid="2365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65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6547">
                                            <p:txEl>
                                              <p:pRg st="1" end="1"/>
                                            </p:txEl>
                                          </p:spTgt>
                                        </p:tgtEl>
                                        <p:attrNameLst>
                                          <p:attrName>style.visibility</p:attrName>
                                        </p:attrNameLst>
                                      </p:cBhvr>
                                      <p:to>
                                        <p:strVal val="visible"/>
                                      </p:to>
                                    </p:set>
                                    <p:anim calcmode="lin" valueType="num">
                                      <p:cBhvr additive="base">
                                        <p:cTn id="13" dur="500" fill="hold"/>
                                        <p:tgtEl>
                                          <p:spTgt spid="23654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65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6547">
                                            <p:txEl>
                                              <p:pRg st="2" end="2"/>
                                            </p:txEl>
                                          </p:spTgt>
                                        </p:tgtEl>
                                        <p:attrNameLst>
                                          <p:attrName>style.visibility</p:attrName>
                                        </p:attrNameLst>
                                      </p:cBhvr>
                                      <p:to>
                                        <p:strVal val="visible"/>
                                      </p:to>
                                    </p:set>
                                    <p:anim calcmode="lin" valueType="num">
                                      <p:cBhvr additive="base">
                                        <p:cTn id="19" dur="500" fill="hold"/>
                                        <p:tgtEl>
                                          <p:spTgt spid="23654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654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36547">
                                            <p:txEl>
                                              <p:pRg st="3" end="3"/>
                                            </p:txEl>
                                          </p:spTgt>
                                        </p:tgtEl>
                                        <p:attrNameLst>
                                          <p:attrName>style.visibility</p:attrName>
                                        </p:attrNameLst>
                                      </p:cBhvr>
                                      <p:to>
                                        <p:strVal val="visible"/>
                                      </p:to>
                                    </p:set>
                                    <p:anim calcmode="lin" valueType="num">
                                      <p:cBhvr additive="base">
                                        <p:cTn id="25" dur="500" fill="hold"/>
                                        <p:tgtEl>
                                          <p:spTgt spid="23654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654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36547">
                                            <p:txEl>
                                              <p:pRg st="4" end="4"/>
                                            </p:txEl>
                                          </p:spTgt>
                                        </p:tgtEl>
                                        <p:attrNameLst>
                                          <p:attrName>style.visibility</p:attrName>
                                        </p:attrNameLst>
                                      </p:cBhvr>
                                      <p:to>
                                        <p:strVal val="visible"/>
                                      </p:to>
                                    </p:set>
                                    <p:anim calcmode="lin" valueType="num">
                                      <p:cBhvr additive="base">
                                        <p:cTn id="31" dur="500" fill="hold"/>
                                        <p:tgtEl>
                                          <p:spTgt spid="23654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3654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36547">
                                            <p:txEl>
                                              <p:pRg st="5" end="5"/>
                                            </p:txEl>
                                          </p:spTgt>
                                        </p:tgtEl>
                                        <p:attrNameLst>
                                          <p:attrName>style.visibility</p:attrName>
                                        </p:attrNameLst>
                                      </p:cBhvr>
                                      <p:to>
                                        <p:strVal val="visible"/>
                                      </p:to>
                                    </p:set>
                                    <p:anim calcmode="lin" valueType="num">
                                      <p:cBhvr additive="base">
                                        <p:cTn id="37" dur="500" fill="hold"/>
                                        <p:tgtEl>
                                          <p:spTgt spid="23654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3654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547"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873760" y="1570990"/>
            <a:ext cx="10609580" cy="4351655"/>
          </a:xfrm>
        </p:spPr>
        <p:txBody>
          <a:bodyPr>
            <a:normAutofit fontScale="90000"/>
          </a:bodyPr>
          <a:lstStyle/>
          <a:p>
            <a:pPr marL="0" indent="0">
              <a:lnSpc>
                <a:spcPct val="140000"/>
              </a:lnSpc>
              <a:buNone/>
            </a:pPr>
            <a:r>
              <a:rPr lang="en-US" altLang="zh-CN" sz="4570" b="1" dirty="0" smtClean="0">
                <a:sym typeface="+mn-ea"/>
              </a:rPr>
              <a:t>1</a:t>
            </a:r>
            <a:r>
              <a:rPr lang="en-US" altLang="zh-CN" sz="4570" b="1" dirty="0">
                <a:sym typeface="+mn-ea"/>
              </a:rPr>
              <a:t>.</a:t>
            </a:r>
            <a:r>
              <a:rPr lang="zh-CN" altLang="en-US" sz="4570" b="1" dirty="0" smtClean="0">
                <a:sym typeface="+mn-ea"/>
              </a:rPr>
              <a:t>《朝花夕拾》</a:t>
            </a:r>
            <a:r>
              <a:rPr lang="zh-CN" altLang="en-US" sz="4570" b="1" dirty="0">
                <a:sym typeface="+mn-ea"/>
              </a:rPr>
              <a:t>通过对</a:t>
            </a:r>
            <a:r>
              <a:rPr lang="en-US" altLang="zh-CN" sz="4570" b="1" dirty="0">
                <a:sym typeface="+mn-ea"/>
              </a:rPr>
              <a:t>“</a:t>
            </a:r>
            <a:r>
              <a:rPr lang="zh-CN" altLang="en-US" sz="4570" b="1" dirty="0">
                <a:sym typeface="+mn-ea"/>
              </a:rPr>
              <a:t>一些人</a:t>
            </a:r>
            <a:r>
              <a:rPr lang="en-US" altLang="zh-CN" sz="4570" b="1" dirty="0">
                <a:sym typeface="+mn-ea"/>
              </a:rPr>
              <a:t>”“</a:t>
            </a:r>
            <a:r>
              <a:rPr lang="zh-CN" altLang="en-US" sz="4570" b="1" dirty="0">
                <a:sym typeface="+mn-ea"/>
              </a:rPr>
              <a:t>一些事</a:t>
            </a:r>
            <a:r>
              <a:rPr lang="en-US" altLang="zh-CN" sz="4570" b="1" dirty="0">
                <a:sym typeface="+mn-ea"/>
              </a:rPr>
              <a:t>”</a:t>
            </a:r>
            <a:r>
              <a:rPr lang="zh-CN" altLang="en-US" sz="4570" b="1" dirty="0">
                <a:sym typeface="+mn-ea"/>
              </a:rPr>
              <a:t>的生动记叙，写出</a:t>
            </a:r>
            <a:r>
              <a:rPr lang="en-US" altLang="zh-CN" sz="4570" b="1" dirty="0">
                <a:sym typeface="+mn-ea"/>
              </a:rPr>
              <a:t>“</a:t>
            </a:r>
            <a:r>
              <a:rPr lang="zh-CN" altLang="en-US" sz="4570" b="1" dirty="0">
                <a:sym typeface="+mn-ea"/>
              </a:rPr>
              <a:t>朝花</a:t>
            </a:r>
            <a:r>
              <a:rPr lang="en-US" altLang="zh-CN" sz="4570" b="1" dirty="0">
                <a:sym typeface="+mn-ea"/>
              </a:rPr>
              <a:t>”</a:t>
            </a:r>
            <a:r>
              <a:rPr lang="zh-CN" altLang="en-US" sz="4570" b="1" dirty="0">
                <a:sym typeface="+mn-ea"/>
              </a:rPr>
              <a:t>之美，</a:t>
            </a:r>
            <a:r>
              <a:rPr lang="en-US" altLang="zh-CN" sz="4570" b="1" dirty="0">
                <a:sym typeface="+mn-ea"/>
              </a:rPr>
              <a:t>“</a:t>
            </a:r>
            <a:r>
              <a:rPr lang="zh-CN" altLang="en-US" sz="4570" b="1" dirty="0">
                <a:sym typeface="+mn-ea"/>
              </a:rPr>
              <a:t>夕拾</a:t>
            </a:r>
            <a:r>
              <a:rPr lang="en-US" altLang="zh-CN" sz="4570" b="1" dirty="0">
                <a:sym typeface="+mn-ea"/>
              </a:rPr>
              <a:t>”</a:t>
            </a:r>
            <a:r>
              <a:rPr lang="zh-CN" altLang="en-US" sz="4570" b="1" dirty="0">
                <a:sym typeface="+mn-ea"/>
              </a:rPr>
              <a:t>之痛。</a:t>
            </a:r>
            <a:endParaRPr lang="zh-CN" altLang="en-US" sz="4570" b="1" dirty="0">
              <a:sym typeface="+mn-ea"/>
            </a:endParaRPr>
          </a:p>
          <a:p>
            <a:pPr marL="0" indent="0">
              <a:lnSpc>
                <a:spcPct val="140000"/>
              </a:lnSpc>
              <a:buNone/>
            </a:pPr>
            <a:r>
              <a:rPr lang="en-US" altLang="zh-CN" sz="4570" b="1" smtClean="0">
                <a:sym typeface="+mn-ea"/>
              </a:rPr>
              <a:t>2</a:t>
            </a:r>
            <a:r>
              <a:rPr lang="en-US" altLang="zh-CN" sz="4570" b="1" dirty="0">
                <a:sym typeface="+mn-ea"/>
              </a:rPr>
              <a:t>.</a:t>
            </a:r>
            <a:r>
              <a:rPr lang="zh-CN" altLang="en-US" sz="4570" b="1" smtClean="0">
                <a:sym typeface="+mn-ea"/>
              </a:rPr>
              <a:t>写作</a:t>
            </a:r>
            <a:r>
              <a:rPr lang="zh-CN" altLang="en-US" sz="4570" b="1" dirty="0">
                <a:sym typeface="+mn-ea"/>
              </a:rPr>
              <a:t>缘由：</a:t>
            </a:r>
            <a:r>
              <a:rPr lang="zh-CN" altLang="en-US" sz="4570" b="1" dirty="0"/>
              <a:t>寻找一份宁静；对儿时的回忆；对虚伪、假道等黑暗现状进行抨击。</a:t>
            </a:r>
            <a:endParaRPr lang="zh-CN" altLang="en-US" sz="4570" b="1" dirty="0"/>
          </a:p>
        </p:txBody>
      </p:sp>
      <p:sp>
        <p:nvSpPr>
          <p:cNvPr id="4" name="矩形 3"/>
          <p:cNvSpPr/>
          <p:nvPr/>
        </p:nvSpPr>
        <p:spPr>
          <a:xfrm>
            <a:off x="1026333" y="802690"/>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本课小结</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2" name="图片 1"/>
          <p:cNvPicPr>
            <a:picLocks noChangeAspect="1"/>
          </p:cNvPicPr>
          <p:nvPr/>
        </p:nvPicPr>
        <p:blipFill>
          <a:blip r:embed="rId1"/>
          <a:srcRect l="41028" t="54224" b="30321"/>
          <a:stretch>
            <a:fillRect/>
          </a:stretch>
        </p:blipFill>
        <p:spPr>
          <a:xfrm>
            <a:off x="5648325" y="2091055"/>
            <a:ext cx="5319395" cy="844550"/>
          </a:xfrm>
          <a:prstGeom prst="rect">
            <a:avLst/>
          </a:prstGeom>
        </p:spPr>
      </p:pic>
      <p:pic>
        <p:nvPicPr>
          <p:cNvPr id="3" name="图片 2"/>
          <p:cNvPicPr>
            <a:picLocks noChangeAspect="1"/>
          </p:cNvPicPr>
          <p:nvPr/>
        </p:nvPicPr>
        <p:blipFill>
          <a:blip r:embed="rId2"/>
          <a:srcRect t="6557" b="5738"/>
          <a:stretch>
            <a:fillRect/>
          </a:stretch>
        </p:blipFill>
        <p:spPr>
          <a:xfrm>
            <a:off x="885825" y="814705"/>
            <a:ext cx="4762500" cy="3057525"/>
          </a:xfrm>
          <a:prstGeom prst="rect">
            <a:avLst/>
          </a:prstGeom>
        </p:spPr>
      </p:pic>
      <p:sp>
        <p:nvSpPr>
          <p:cNvPr id="4097" name="Text Box 3"/>
          <p:cNvSpPr/>
          <p:nvPr/>
        </p:nvSpPr>
        <p:spPr>
          <a:xfrm>
            <a:off x="1535430" y="3406775"/>
            <a:ext cx="8607425" cy="663575"/>
          </a:xfrm>
          <a:prstGeom prst="rect">
            <a:avLst/>
          </a:prstGeom>
          <a:noFill/>
          <a:ln w="9525">
            <a:noFill/>
          </a:ln>
        </p:spPr>
        <p:txBody>
          <a:bodyPr wrap="square" anchor="t"/>
          <a:p>
            <a:pPr>
              <a:spcBef>
                <a:spcPct val="50000"/>
              </a:spcBef>
            </a:pPr>
            <a:r>
              <a:rPr lang="zh-CN" altLang="en-US" sz="3600" b="1">
                <a:solidFill>
                  <a:srgbClr val="1D41D5"/>
                </a:solidFill>
                <a:latin typeface="黑体" panose="02010609060101010101" charset="-122"/>
                <a:ea typeface="黑体" panose="02010609060101010101" charset="-122"/>
              </a:rPr>
              <a:t>            </a:t>
            </a:r>
            <a:r>
              <a:rPr lang="zh-CN" altLang="en-US" sz="8800">
                <a:solidFill>
                  <a:srgbClr val="1D41D5"/>
                </a:solidFill>
                <a:latin typeface="华文隶书" panose="02010800040101010101" pitchFamily="2" charset="-122"/>
                <a:ea typeface="华文隶书" panose="02010800040101010101" pitchFamily="2" charset="-122"/>
              </a:rPr>
              <a:t>第二课时</a:t>
            </a:r>
            <a:endParaRPr lang="zh-CN" altLang="en-US" sz="8800">
              <a:solidFill>
                <a:srgbClr val="1D41D5"/>
              </a:solidFill>
              <a:latin typeface="华文隶书" panose="02010800040101010101" pitchFamily="2" charset="-122"/>
              <a:ea typeface="华文隶书" panose="0201080004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123" name="文本占位符 5122"/>
          <p:cNvSpPr>
            <a:spLocks noGrp="1"/>
          </p:cNvSpPr>
          <p:nvPr>
            <p:ph type="body" idx="1"/>
          </p:nvPr>
        </p:nvSpPr>
        <p:spPr>
          <a:xfrm>
            <a:off x="743585" y="1945005"/>
            <a:ext cx="10844530" cy="4401820"/>
          </a:xfrm>
        </p:spPr>
        <p:txBody>
          <a:bodyPr/>
          <a:p>
            <a:pPr>
              <a:lnSpc>
                <a:spcPct val="110000"/>
              </a:lnSpc>
            </a:pPr>
            <a:r>
              <a:rPr lang="en-US" altLang="zh-CN" b="1" dirty="0"/>
              <a:t>《</a:t>
            </a:r>
            <a:r>
              <a:rPr lang="zh-CN" altLang="en-US" b="1" dirty="0"/>
              <a:t>狗</a:t>
            </a:r>
            <a:r>
              <a:rPr lang="en-US" altLang="zh-CN" b="1">
                <a:latin typeface="Arial" panose="020B0604020202020204" pitchFamily="34" charset="0"/>
              </a:rPr>
              <a:t>•</a:t>
            </a:r>
            <a:r>
              <a:rPr lang="zh-CN" altLang="en-US" b="1" dirty="0"/>
              <a:t>猫</a:t>
            </a:r>
            <a:r>
              <a:rPr lang="en-US" altLang="zh-CN" b="1">
                <a:latin typeface="Arial" panose="020B0604020202020204" pitchFamily="34" charset="0"/>
              </a:rPr>
              <a:t>•</a:t>
            </a:r>
            <a:r>
              <a:rPr lang="zh-CN" altLang="en-US" b="1" dirty="0"/>
              <a:t>鼠</a:t>
            </a:r>
            <a:r>
              <a:rPr lang="en-US" altLang="zh-CN" b="1"/>
              <a:t>》</a:t>
            </a:r>
            <a:r>
              <a:rPr lang="en-US" altLang="zh-CN" b="1">
                <a:latin typeface="Arial" panose="020B0604020202020204" pitchFamily="34" charset="0"/>
              </a:rPr>
              <a:t>——</a:t>
            </a:r>
            <a:r>
              <a:rPr lang="zh-CN" altLang="en-US" b="1" dirty="0"/>
              <a:t>在这篇文章里，鲁迅先生清算猫的罪行：</a:t>
            </a:r>
            <a:endParaRPr lang="zh-CN" altLang="en-US" b="1" dirty="0"/>
          </a:p>
          <a:p>
            <a:pPr>
              <a:lnSpc>
                <a:spcPct val="110000"/>
              </a:lnSpc>
            </a:pPr>
            <a:r>
              <a:rPr lang="zh-CN" altLang="en-US" b="1" dirty="0"/>
              <a:t>第一，猫对自己捉到的猎物，总是尽情玩弄够了，才吃下去；</a:t>
            </a:r>
            <a:endParaRPr lang="zh-CN" altLang="en-US" b="1" dirty="0"/>
          </a:p>
          <a:p>
            <a:pPr>
              <a:lnSpc>
                <a:spcPct val="110000"/>
              </a:lnSpc>
            </a:pPr>
            <a:r>
              <a:rPr lang="zh-CN" altLang="en-US" b="1" dirty="0"/>
              <a:t>第二，它与狮虎同族，却天生一副媚态；</a:t>
            </a:r>
            <a:endParaRPr lang="zh-CN" altLang="en-US" b="1" dirty="0"/>
          </a:p>
          <a:p>
            <a:pPr>
              <a:lnSpc>
                <a:spcPct val="110000"/>
              </a:lnSpc>
            </a:pPr>
            <a:r>
              <a:rPr lang="zh-CN" altLang="en-US" b="1" dirty="0"/>
              <a:t>第三，它老在配合时嗥叫，令人心烦；</a:t>
            </a:r>
            <a:endParaRPr lang="zh-CN" altLang="en-US" b="1" dirty="0"/>
          </a:p>
          <a:p>
            <a:pPr>
              <a:lnSpc>
                <a:spcPct val="110000"/>
              </a:lnSpc>
            </a:pPr>
            <a:r>
              <a:rPr lang="zh-CN" altLang="en-US" b="1" dirty="0"/>
              <a:t>第四，它吃了我小时侯心爱的一只小隐鼠。</a:t>
            </a:r>
            <a:endParaRPr lang="zh-CN" altLang="en-US" b="1" dirty="0"/>
          </a:p>
          <a:p>
            <a:pPr marL="0" indent="0">
              <a:lnSpc>
                <a:spcPct val="110000"/>
              </a:lnSpc>
              <a:buNone/>
            </a:pPr>
            <a:r>
              <a:rPr lang="zh-CN" altLang="en-US" b="1" dirty="0"/>
              <a:t>虽然后来证实并非猫所害，但我对猫是不会产生好感的，何况它后来确实吃了小兔子！这篇文章取了“猫”这样一个类型，尖锐而又形象地讽刺了生活中与猫相似的人。 </a:t>
            </a:r>
            <a:endParaRPr lang="zh-CN" altLang="en-US" b="1" dirty="0"/>
          </a:p>
        </p:txBody>
      </p:sp>
      <p:sp>
        <p:nvSpPr>
          <p:cNvPr id="4" name="矩形 3"/>
          <p:cNvSpPr/>
          <p:nvPr/>
        </p:nvSpPr>
        <p:spPr>
          <a:xfrm>
            <a:off x="4440728" y="574725"/>
            <a:ext cx="411480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cs typeface="楷体" panose="02010609060101010101" pitchFamily="49" charset="-122"/>
              </a:rPr>
              <a:t>内容+思想+赏析</a:t>
            </a:r>
            <a:endParaRPr lang="zh-CN" altLang="en-US" sz="4400" b="1" cap="none" spc="0" dirty="0">
              <a:ln w="1143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1"/>
          <p:cNvSpPr txBox="1"/>
          <p:nvPr/>
        </p:nvSpPr>
        <p:spPr>
          <a:xfrm>
            <a:off x="977900" y="871220"/>
            <a:ext cx="10375900" cy="1173480"/>
          </a:xfrm>
          <a:prstGeom prst="rect">
            <a:avLst/>
          </a:prstGeom>
          <a:noFill/>
        </p:spPr>
        <p:txBody>
          <a:bodyPr wrap="square" rtlCol="0" anchor="t">
            <a:spAutoFit/>
          </a:bodyPr>
          <a:p>
            <a:pPr>
              <a:lnSpc>
                <a:spcPct val="110000"/>
              </a:lnSpc>
            </a:pPr>
            <a:r>
              <a:rPr lang="zh-CN" altLang="en-US" sz="3200" b="1" dirty="0">
                <a:solidFill>
                  <a:srgbClr val="2962F3"/>
                </a:solidFill>
                <a:sym typeface="+mn-ea"/>
              </a:rPr>
              <a:t>一、</a:t>
            </a:r>
            <a:r>
              <a:rPr lang="en-US" altLang="zh-CN" sz="3200" b="1" dirty="0">
                <a:solidFill>
                  <a:srgbClr val="2962F3"/>
                </a:solidFill>
                <a:sym typeface="+mn-ea"/>
              </a:rPr>
              <a:t>《</a:t>
            </a:r>
            <a:r>
              <a:rPr lang="zh-CN" altLang="en-US" sz="3200" b="1" dirty="0">
                <a:solidFill>
                  <a:srgbClr val="2962F3"/>
                </a:solidFill>
                <a:sym typeface="+mn-ea"/>
              </a:rPr>
              <a:t>狗</a:t>
            </a:r>
            <a:r>
              <a:rPr lang="en-US" altLang="zh-CN" sz="3200" b="1">
                <a:solidFill>
                  <a:srgbClr val="2962F3"/>
                </a:solidFill>
                <a:latin typeface="Arial" panose="020B0604020202020204" pitchFamily="34" charset="0"/>
                <a:sym typeface="+mn-ea"/>
              </a:rPr>
              <a:t>•</a:t>
            </a:r>
            <a:r>
              <a:rPr lang="zh-CN" altLang="en-US" sz="3200" b="1" dirty="0">
                <a:solidFill>
                  <a:srgbClr val="2962F3"/>
                </a:solidFill>
                <a:sym typeface="+mn-ea"/>
              </a:rPr>
              <a:t>猫</a:t>
            </a:r>
            <a:r>
              <a:rPr lang="en-US" altLang="zh-CN" sz="3200" b="1">
                <a:solidFill>
                  <a:srgbClr val="2962F3"/>
                </a:solidFill>
                <a:latin typeface="Arial" panose="020B0604020202020204" pitchFamily="34" charset="0"/>
                <a:sym typeface="+mn-ea"/>
              </a:rPr>
              <a:t>•</a:t>
            </a:r>
            <a:r>
              <a:rPr lang="zh-CN" altLang="en-US" sz="3200" b="1" dirty="0">
                <a:solidFill>
                  <a:srgbClr val="2962F3"/>
                </a:solidFill>
                <a:sym typeface="+mn-ea"/>
              </a:rPr>
              <a:t>鼠</a:t>
            </a:r>
            <a:r>
              <a:rPr lang="en-US" altLang="zh-CN" sz="3200" b="1">
                <a:solidFill>
                  <a:srgbClr val="2962F3"/>
                </a:solidFill>
                <a:sym typeface="+mn-ea"/>
              </a:rPr>
              <a:t>》</a:t>
            </a:r>
            <a:endParaRPr lang="en-US" altLang="zh-CN" sz="3200" b="1">
              <a:solidFill>
                <a:srgbClr val="2962F3"/>
              </a:solidFill>
              <a:sym typeface="+mn-ea"/>
            </a:endParaRPr>
          </a:p>
          <a:p>
            <a:pPr>
              <a:lnSpc>
                <a:spcPct val="110000"/>
              </a:lnSpc>
            </a:pPr>
            <a:r>
              <a:rPr lang="en-US" altLang="zh-CN" sz="3200" b="1">
                <a:solidFill>
                  <a:srgbClr val="2962F3"/>
                </a:solidFill>
                <a:sym typeface="+mn-ea"/>
              </a:rPr>
              <a:t>1.</a:t>
            </a:r>
            <a:r>
              <a:rPr lang="zh-CN" altLang="en-US" sz="3200" b="1">
                <a:solidFill>
                  <a:srgbClr val="2962F3"/>
                </a:solidFill>
                <a:sym typeface="+mn-ea"/>
              </a:rPr>
              <a:t>主要内容及表达的思想情感。</a:t>
            </a:r>
            <a:endParaRPr lang="zh-CN" altLang="en-US" sz="3200" b="1">
              <a:solidFill>
                <a:srgbClr val="2962F3"/>
              </a:solidFill>
              <a:sym typeface="+mn-ea"/>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838434" y="3031712"/>
            <a:ext cx="2910573" cy="191915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3">
                                            <p:txEl>
                                              <p:pRg st="0" end="0"/>
                                            </p:txEl>
                                          </p:spTgt>
                                        </p:tgtEl>
                                        <p:attrNameLst>
                                          <p:attrName>style.visibility</p:attrName>
                                        </p:attrNameLst>
                                      </p:cBhvr>
                                      <p:to>
                                        <p:strVal val="visible"/>
                                      </p:to>
                                    </p:set>
                                    <p:anim calcmode="lin" valueType="num">
                                      <p:cBhvr additive="base">
                                        <p:cTn id="13" dur="500" fill="hold"/>
                                        <p:tgtEl>
                                          <p:spTgt spid="512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123">
                                            <p:txEl>
                                              <p:pRg st="1" end="1"/>
                                            </p:txEl>
                                          </p:spTgt>
                                        </p:tgtEl>
                                        <p:attrNameLst>
                                          <p:attrName>style.visibility</p:attrName>
                                        </p:attrNameLst>
                                      </p:cBhvr>
                                      <p:to>
                                        <p:strVal val="visible"/>
                                      </p:to>
                                    </p:set>
                                    <p:anim calcmode="lin" valueType="num">
                                      <p:cBhvr additive="base">
                                        <p:cTn id="19" dur="500" fill="hold"/>
                                        <p:tgtEl>
                                          <p:spTgt spid="512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123">
                                            <p:txEl>
                                              <p:pRg st="2" end="2"/>
                                            </p:txEl>
                                          </p:spTgt>
                                        </p:tgtEl>
                                        <p:attrNameLst>
                                          <p:attrName>style.visibility</p:attrName>
                                        </p:attrNameLst>
                                      </p:cBhvr>
                                      <p:to>
                                        <p:strVal val="visible"/>
                                      </p:to>
                                    </p:set>
                                    <p:anim calcmode="lin" valueType="num">
                                      <p:cBhvr additive="base">
                                        <p:cTn id="25" dur="500" fill="hold"/>
                                        <p:tgtEl>
                                          <p:spTgt spid="512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1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123">
                                            <p:txEl>
                                              <p:pRg st="3" end="3"/>
                                            </p:txEl>
                                          </p:spTgt>
                                        </p:tgtEl>
                                        <p:attrNameLst>
                                          <p:attrName>style.visibility</p:attrName>
                                        </p:attrNameLst>
                                      </p:cBhvr>
                                      <p:to>
                                        <p:strVal val="visible"/>
                                      </p:to>
                                    </p:set>
                                    <p:anim calcmode="lin" valueType="num">
                                      <p:cBhvr additive="base">
                                        <p:cTn id="31" dur="500" fill="hold"/>
                                        <p:tgtEl>
                                          <p:spTgt spid="512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12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123">
                                            <p:txEl>
                                              <p:pRg st="4" end="4"/>
                                            </p:txEl>
                                          </p:spTgt>
                                        </p:tgtEl>
                                        <p:attrNameLst>
                                          <p:attrName>style.visibility</p:attrName>
                                        </p:attrNameLst>
                                      </p:cBhvr>
                                      <p:to>
                                        <p:strVal val="visible"/>
                                      </p:to>
                                    </p:set>
                                    <p:anim calcmode="lin" valueType="num">
                                      <p:cBhvr additive="base">
                                        <p:cTn id="37" dur="500" fill="hold"/>
                                        <p:tgtEl>
                                          <p:spTgt spid="512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12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123">
                                            <p:txEl>
                                              <p:pRg st="5" end="5"/>
                                            </p:txEl>
                                          </p:spTgt>
                                        </p:tgtEl>
                                        <p:attrNameLst>
                                          <p:attrName>style.visibility</p:attrName>
                                        </p:attrNameLst>
                                      </p:cBhvr>
                                      <p:to>
                                        <p:strVal val="visible"/>
                                      </p:to>
                                    </p:set>
                                    <p:anim calcmode="lin" valueType="num">
                                      <p:cBhvr additive="base">
                                        <p:cTn id="43" dur="500" fill="hold"/>
                                        <p:tgtEl>
                                          <p:spTgt spid="512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12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123"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3554" name="标题 23553"/>
          <p:cNvSpPr>
            <a:spLocks noGrp="1"/>
          </p:cNvSpPr>
          <p:nvPr>
            <p:ph type="title"/>
          </p:nvPr>
        </p:nvSpPr>
        <p:spPr/>
        <p:txBody>
          <a:bodyPr anchor="ctr"/>
          <a:p>
            <a:pPr algn="l">
              <a:lnSpc>
                <a:spcPct val="100000"/>
              </a:lnSpc>
            </a:pPr>
            <a:r>
              <a:rPr lang="en-US" altLang="zh-CN" sz="3200" b="1" dirty="0">
                <a:solidFill>
                  <a:srgbClr val="2962F3"/>
                </a:solidFill>
              </a:rPr>
              <a:t>2.</a:t>
            </a:r>
            <a:r>
              <a:rPr lang="zh-CN" altLang="en-US" sz="3200" b="1" dirty="0">
                <a:solidFill>
                  <a:srgbClr val="2962F3"/>
                </a:solidFill>
              </a:rPr>
              <a:t>《狗</a:t>
            </a:r>
            <a:r>
              <a:rPr lang="en-US" altLang="zh-CN" sz="3200" b="1">
                <a:solidFill>
                  <a:srgbClr val="2962F3"/>
                </a:solidFill>
                <a:latin typeface="Arial" panose="020B0604020202020204" pitchFamily="34" charset="0"/>
              </a:rPr>
              <a:t>•</a:t>
            </a:r>
            <a:r>
              <a:rPr lang="zh-CN" altLang="en-US" sz="3200" b="1" dirty="0">
                <a:solidFill>
                  <a:srgbClr val="2962F3"/>
                </a:solidFill>
              </a:rPr>
              <a:t>猫</a:t>
            </a:r>
            <a:r>
              <a:rPr lang="en-US" altLang="zh-CN" sz="3200" b="1">
                <a:solidFill>
                  <a:srgbClr val="2962F3"/>
                </a:solidFill>
                <a:latin typeface="Arial" panose="020B0604020202020204" pitchFamily="34" charset="0"/>
              </a:rPr>
              <a:t>•</a:t>
            </a:r>
            <a:r>
              <a:rPr lang="zh-CN" altLang="en-US" sz="3200" b="1" dirty="0">
                <a:solidFill>
                  <a:srgbClr val="2962F3"/>
                </a:solidFill>
              </a:rPr>
              <a:t>鼠》精彩片段及赏析。</a:t>
            </a:r>
            <a:br>
              <a:rPr lang="zh-CN" altLang="en-US" sz="3200" b="1" dirty="0">
                <a:solidFill>
                  <a:srgbClr val="2962F3"/>
                </a:solidFill>
              </a:rPr>
            </a:br>
            <a:r>
              <a:rPr lang="zh-CN" altLang="en-US" sz="3200" b="1" dirty="0">
                <a:solidFill>
                  <a:srgbClr val="FF0000"/>
                </a:solidFill>
                <a:sym typeface="+mn-ea"/>
              </a:rPr>
              <a:t>片段</a:t>
            </a:r>
            <a:r>
              <a:rPr lang="zh-CN" altLang="en-US" sz="3200" b="1" dirty="0">
                <a:solidFill>
                  <a:srgbClr val="FF0000"/>
                </a:solidFill>
              </a:rPr>
              <a:t>一：</a:t>
            </a:r>
            <a:endParaRPr lang="zh-CN" altLang="en-US" sz="3200" b="1" dirty="0">
              <a:solidFill>
                <a:srgbClr val="FF0000"/>
              </a:solidFill>
            </a:endParaRPr>
          </a:p>
        </p:txBody>
      </p:sp>
      <p:sp>
        <p:nvSpPr>
          <p:cNvPr id="23555" name="文本占位符 23554"/>
          <p:cNvSpPr>
            <a:spLocks noGrp="1"/>
          </p:cNvSpPr>
          <p:nvPr>
            <p:ph type="body" idx="1"/>
          </p:nvPr>
        </p:nvSpPr>
        <p:spPr>
          <a:xfrm>
            <a:off x="388620" y="1124585"/>
            <a:ext cx="11803380" cy="880110"/>
          </a:xfrm>
        </p:spPr>
        <p:txBody>
          <a:bodyPr/>
          <a:p>
            <a:pPr>
              <a:lnSpc>
                <a:spcPct val="110000"/>
              </a:lnSpc>
              <a:buNone/>
            </a:pPr>
            <a:br>
              <a:rPr lang="en-US" altLang="zh-CN" sz="2000" dirty="0"/>
            </a:br>
            <a:r>
              <a:rPr lang="zh-CN" altLang="en-US" sz="3200" b="1" dirty="0">
                <a:solidFill>
                  <a:srgbClr val="2962F3"/>
                </a:solidFill>
                <a:latin typeface="楷体" panose="02010609060101010101" pitchFamily="49" charset="-122"/>
                <a:ea typeface="楷体" panose="02010609060101010101" pitchFamily="49" charset="-122"/>
                <a:cs typeface="楷体" panose="02010609060101010101" pitchFamily="49" charset="-122"/>
              </a:rPr>
              <a:t>现在说起我仇猫的原因来，……我便要用长竹竿去攻击它们。</a:t>
            </a:r>
            <a:br>
              <a:rPr lang="zh-CN" altLang="en-US" sz="3200" dirty="0"/>
            </a:br>
            <a:br>
              <a:rPr lang="zh-CN" altLang="en-US" sz="2000" dirty="0"/>
            </a:br>
            <a:br>
              <a:rPr lang="zh-CN" altLang="en-US" sz="2000" dirty="0"/>
            </a:br>
            <a:br>
              <a:rPr lang="zh-CN" altLang="en-US" sz="2000" dirty="0"/>
            </a:br>
            <a:br>
              <a:rPr lang="zh-CN" altLang="en-US" sz="2000" dirty="0"/>
            </a:br>
            <a:endParaRPr lang="zh-CN" altLang="en-US" sz="2000" dirty="0"/>
          </a:p>
        </p:txBody>
      </p:sp>
      <p:sp>
        <p:nvSpPr>
          <p:cNvPr id="25603" name="文本占位符 25602"/>
          <p:cNvSpPr>
            <a:spLocks noGrp="1"/>
          </p:cNvSpPr>
          <p:nvPr/>
        </p:nvSpPr>
        <p:spPr>
          <a:xfrm>
            <a:off x="660400" y="2673985"/>
            <a:ext cx="10871835" cy="2494915"/>
          </a:xfrm>
          <a:prstGeom prst="rect">
            <a:avLst/>
          </a:prstGeom>
          <a:noFill/>
          <a:ln w="9525">
            <a:noFill/>
          </a:ln>
        </p:spPr>
        <p:txBody>
          <a:bodyPr anchor="t"/>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zh-CN" altLang="en-US" dirty="0"/>
              <a:t>这一段主要分析了自己仇猫的原因。一是由于猫要吃比它弱小的动物，比如雀、鼠，既要吃它，又不一下子吃它，先得反复盘弄、戏谑，“直待自己玩厌了，这才吃下去”。二是猫有一副媚态，它看见比它厉害的动物会害怕甚至献殷勤。鲁迅在其他文章里也讽刺了猫的貌似折中、公允。鲁迅实际上还分析了仇猫的第三个原因，即讨厌猫在人需要安静时它却吵吵嚷嚷。今人拍摄的电视连续剧</a:t>
            </a:r>
            <a:r>
              <a:rPr lang="en-US" altLang="zh-CN" dirty="0"/>
              <a:t>《</a:t>
            </a:r>
            <a:r>
              <a:rPr lang="zh-CN" altLang="en-US" dirty="0"/>
              <a:t>鲁迅与许广平</a:t>
            </a:r>
            <a:r>
              <a:rPr lang="en-US" altLang="zh-CN" dirty="0"/>
              <a:t>》</a:t>
            </a:r>
            <a:r>
              <a:rPr lang="zh-CN" altLang="en-US" dirty="0"/>
              <a:t>中还特地加了鲁迅夜间看书心境被猫搅得不安宁时，特地出来用长竹竿赶猫的镜头。</a:t>
            </a:r>
            <a:br>
              <a:rPr lang="zh-CN" altLang="en-US" sz="2400" dirty="0"/>
            </a:br>
            <a:endParaRPr lang="zh-CN" altLang="en-US" sz="2400" dirty="0"/>
          </a:p>
        </p:txBody>
      </p:sp>
      <p:sp>
        <p:nvSpPr>
          <p:cNvPr id="25602" name="标题 25601"/>
          <p:cNvSpPr>
            <a:spLocks noGrp="1"/>
          </p:cNvSpPr>
          <p:nvPr/>
        </p:nvSpPr>
        <p:spPr>
          <a:xfrm>
            <a:off x="695325" y="2004695"/>
            <a:ext cx="1814195" cy="826135"/>
          </a:xfrm>
          <a:prstGeom prst="rect">
            <a:avLst/>
          </a:prstGeom>
          <a:noFill/>
          <a:ln w="9525">
            <a:noFill/>
          </a:ln>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algn="l"/>
            <a:r>
              <a:rPr lang="zh-CN" altLang="en-US" sz="3600" b="1" dirty="0">
                <a:solidFill>
                  <a:srgbClr val="FF0000"/>
                </a:solidFill>
              </a:rPr>
              <a:t>赏析：</a:t>
            </a:r>
            <a:endParaRPr lang="zh-CN" altLang="en-US"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 calcmode="lin" valueType="num">
                                      <p:cBhvr additive="base">
                                        <p:cTn id="7" dur="500" fill="hold"/>
                                        <p:tgtEl>
                                          <p:spTgt spid="235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602"/>
                                        </p:tgtEl>
                                        <p:attrNameLst>
                                          <p:attrName>style.visibility</p:attrName>
                                        </p:attrNameLst>
                                      </p:cBhvr>
                                      <p:to>
                                        <p:strVal val="visible"/>
                                      </p:to>
                                    </p:set>
                                    <p:anim calcmode="lin" valueType="num">
                                      <p:cBhvr additive="base">
                                        <p:cTn id="13" dur="500" fill="hold"/>
                                        <p:tgtEl>
                                          <p:spTgt spid="25602"/>
                                        </p:tgtEl>
                                        <p:attrNameLst>
                                          <p:attrName>ppt_x</p:attrName>
                                        </p:attrNameLst>
                                      </p:cBhvr>
                                      <p:tavLst>
                                        <p:tav tm="0">
                                          <p:val>
                                            <p:strVal val="#ppt_x"/>
                                          </p:val>
                                        </p:tav>
                                        <p:tav tm="100000">
                                          <p:val>
                                            <p:strVal val="#ppt_x"/>
                                          </p:val>
                                        </p:tav>
                                      </p:tavLst>
                                    </p:anim>
                                    <p:anim calcmode="lin" valueType="num">
                                      <p:cBhvr additive="base">
                                        <p:cTn id="14" dur="500" fill="hold"/>
                                        <p:tgtEl>
                                          <p:spTgt spid="2560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603"/>
                                        </p:tgtEl>
                                        <p:attrNameLst>
                                          <p:attrName>style.visibility</p:attrName>
                                        </p:attrNameLst>
                                      </p:cBhvr>
                                      <p:to>
                                        <p:strVal val="visible"/>
                                      </p:to>
                                    </p:set>
                                    <p:anim calcmode="lin" valueType="num">
                                      <p:cBhvr additive="base">
                                        <p:cTn id="19" dur="500" fill="hold"/>
                                        <p:tgtEl>
                                          <p:spTgt spid="25603"/>
                                        </p:tgtEl>
                                        <p:attrNameLst>
                                          <p:attrName>ppt_x</p:attrName>
                                        </p:attrNameLst>
                                      </p:cBhvr>
                                      <p:tavLst>
                                        <p:tav tm="0">
                                          <p:val>
                                            <p:strVal val="#ppt_x"/>
                                          </p:val>
                                        </p:tav>
                                        <p:tav tm="100000">
                                          <p:val>
                                            <p:strVal val="#ppt_x"/>
                                          </p:val>
                                        </p:tav>
                                      </p:tavLst>
                                    </p:anim>
                                    <p:anim calcmode="lin" valueType="num">
                                      <p:cBhvr additive="base">
                                        <p:cTn id="20" dur="500" fill="hold"/>
                                        <p:tgtEl>
                                          <p:spTgt spid="256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P spid="25602" grpId="0"/>
      <p:bldP spid="2560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3423285" y="504825"/>
            <a:ext cx="8768715" cy="6248400"/>
          </a:xfrm>
          <a:prstGeom prst="rect">
            <a:avLst/>
          </a:prstGeom>
        </p:spPr>
      </p:pic>
      <p:sp>
        <p:nvSpPr>
          <p:cNvPr id="3" name="矩形 2"/>
          <p:cNvSpPr/>
          <p:nvPr/>
        </p:nvSpPr>
        <p:spPr>
          <a:xfrm>
            <a:off x="60644" y="5267325"/>
            <a:ext cx="8196580" cy="768350"/>
          </a:xfrm>
          <a:prstGeom prst="rect">
            <a:avLst/>
          </a:prstGeom>
          <a:solidFill>
            <a:schemeClr val="bg1"/>
          </a:solidFill>
        </p:spPr>
        <p:txBody>
          <a:bodyPr wrap="none">
            <a:spAutoFit/>
          </a:bodyPr>
          <a:lstStyle/>
          <a:p>
            <a:pPr eaLnBrk="1" hangingPunct="1">
              <a:defRPr/>
            </a:pPr>
            <a:r>
              <a:rPr lang="en-US" altLang="zh-CN" sz="4400" b="1" dirty="0">
                <a:solidFill>
                  <a:srgbClr val="FF0000"/>
                </a:solidFill>
                <a:latin typeface="+mj-ea"/>
                <a:ea typeface="+mj-ea"/>
              </a:rPr>
              <a:t>《</a:t>
            </a:r>
            <a:r>
              <a:rPr lang="zh-CN" altLang="en-US" sz="4400" b="1" dirty="0">
                <a:solidFill>
                  <a:srgbClr val="FF0000"/>
                </a:solidFill>
                <a:latin typeface="+mj-ea"/>
                <a:ea typeface="+mj-ea"/>
              </a:rPr>
              <a:t>朝花夕拾</a:t>
            </a:r>
            <a:r>
              <a:rPr lang="en-US" altLang="zh-CN" sz="4400" b="1" dirty="0">
                <a:solidFill>
                  <a:srgbClr val="FF0000"/>
                </a:solidFill>
                <a:latin typeface="+mj-ea"/>
                <a:ea typeface="+mj-ea"/>
              </a:rPr>
              <a:t>》</a:t>
            </a:r>
            <a:r>
              <a:rPr lang="zh-CN" altLang="en-US" sz="4400" b="1" dirty="0">
                <a:solidFill>
                  <a:srgbClr val="FF0000"/>
                </a:solidFill>
                <a:latin typeface="+mj-ea"/>
                <a:ea typeface="+mj-ea"/>
              </a:rPr>
              <a:t>：</a:t>
            </a:r>
            <a:r>
              <a:rPr lang="zh-CN" altLang="en-US" sz="4000" b="1" dirty="0">
                <a:solidFill>
                  <a:srgbClr val="FF0000"/>
                </a:solidFill>
                <a:latin typeface="+mj-ea"/>
                <a:ea typeface="+mj-ea"/>
              </a:rPr>
              <a:t>消除与经典的隔膜</a:t>
            </a:r>
            <a:endParaRPr lang="zh-CN" altLang="en-US" sz="4000" b="1" dirty="0">
              <a:solidFill>
                <a:srgbClr val="FF0000"/>
              </a:solidFill>
              <a:latin typeface="+mj-ea"/>
              <a:ea typeface="+mj-ea"/>
            </a:endParaRPr>
          </a:p>
        </p:txBody>
      </p:sp>
      <p:pic>
        <p:nvPicPr>
          <p:cNvPr id="5" name="图片 4"/>
          <p:cNvPicPr>
            <a:picLocks noChangeAspect="1"/>
          </p:cNvPicPr>
          <p:nvPr/>
        </p:nvPicPr>
        <p:blipFill>
          <a:blip r:embed="rId2"/>
          <a:srcRect l="14400" r="15000"/>
          <a:stretch>
            <a:fillRect/>
          </a:stretch>
        </p:blipFill>
        <p:spPr>
          <a:xfrm>
            <a:off x="60960" y="504825"/>
            <a:ext cx="3362325" cy="4762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7650" name="标题 27649"/>
          <p:cNvSpPr>
            <a:spLocks noGrp="1"/>
          </p:cNvSpPr>
          <p:nvPr>
            <p:ph type="title"/>
          </p:nvPr>
        </p:nvSpPr>
        <p:spPr>
          <a:xfrm>
            <a:off x="838200" y="121920"/>
            <a:ext cx="10515600" cy="1325563"/>
          </a:xfrm>
        </p:spPr>
        <p:txBody>
          <a:bodyPr anchor="ctr"/>
          <a:p>
            <a:pPr algn="l"/>
            <a:r>
              <a:rPr lang="zh-CN" altLang="en-US" sz="3200" b="1" dirty="0">
                <a:solidFill>
                  <a:srgbClr val="FF0000"/>
                </a:solidFill>
              </a:rPr>
              <a:t>片段二：</a:t>
            </a:r>
            <a:endParaRPr lang="zh-CN" altLang="en-US" sz="3200" b="1" dirty="0">
              <a:solidFill>
                <a:srgbClr val="FF0000"/>
              </a:solidFill>
            </a:endParaRPr>
          </a:p>
        </p:txBody>
      </p:sp>
      <p:sp>
        <p:nvSpPr>
          <p:cNvPr id="27651" name="文本占位符 27650"/>
          <p:cNvSpPr>
            <a:spLocks noGrp="1"/>
          </p:cNvSpPr>
          <p:nvPr>
            <p:ph type="body" idx="1"/>
          </p:nvPr>
        </p:nvSpPr>
        <p:spPr>
          <a:xfrm>
            <a:off x="652780" y="953770"/>
            <a:ext cx="10915015" cy="4351655"/>
          </a:xfrm>
        </p:spPr>
        <p:txBody>
          <a:bodyPr/>
          <a:p>
            <a:pPr>
              <a:lnSpc>
                <a:spcPct val="110000"/>
              </a:lnSpc>
            </a:pPr>
            <a:r>
              <a:rPr lang="zh-CN" altLang="en-US" sz="3200" b="1" dirty="0">
                <a:solidFill>
                  <a:srgbClr val="2962F3"/>
                </a:solidFill>
                <a:latin typeface="楷体" panose="02010609060101010101" pitchFamily="49" charset="-122"/>
                <a:ea typeface="楷体" panose="02010609060101010101" pitchFamily="49" charset="-122"/>
                <a:cs typeface="楷体" panose="02010609060101010101" pitchFamily="49" charset="-122"/>
              </a:rPr>
              <a:t>老鼠的大敌其实并不是猫。……</a:t>
            </a:r>
            <a:r>
              <a:rPr lang="zh-CN" altLang="en-US" sz="3200" b="1" dirty="0">
                <a:solidFill>
                  <a:srgbClr val="2962F3"/>
                </a:solidFill>
                <a:latin typeface="楷体" panose="02010609060101010101" pitchFamily="49" charset="-122"/>
                <a:ea typeface="楷体" panose="02010609060101010101" pitchFamily="49" charset="-122"/>
                <a:cs typeface="楷体" panose="02010609060101010101" pitchFamily="49" charset="-122"/>
                <a:sym typeface="+mn-ea"/>
              </a:rPr>
              <a:t>虽然它舔吃墨汁，并不一定肯等到我写完字。</a:t>
            </a:r>
            <a:br>
              <a:rPr lang="zh-CN" altLang="en-US" sz="3200" b="1" dirty="0">
                <a:solidFill>
                  <a:srgbClr val="2962F3"/>
                </a:solidFill>
                <a:latin typeface="楷体" panose="02010609060101010101" pitchFamily="49" charset="-122"/>
                <a:ea typeface="楷体" panose="02010609060101010101" pitchFamily="49" charset="-122"/>
                <a:cs typeface="楷体" panose="02010609060101010101" pitchFamily="49" charset="-122"/>
                <a:sym typeface="+mn-ea"/>
              </a:rPr>
            </a:br>
            <a:endParaRPr lang="zh-CN" altLang="en-US" sz="3200" b="1" dirty="0">
              <a:solidFill>
                <a:srgbClr val="2962F3"/>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6627" name="文本占位符 26626"/>
          <p:cNvSpPr>
            <a:spLocks noGrp="1"/>
          </p:cNvSpPr>
          <p:nvPr/>
        </p:nvSpPr>
        <p:spPr>
          <a:xfrm>
            <a:off x="652780" y="2090420"/>
            <a:ext cx="10915015" cy="3086100"/>
          </a:xfrm>
          <a:prstGeom prst="rect">
            <a:avLst/>
          </a:prstGeom>
          <a:noFill/>
          <a:ln w="9525">
            <a:noFill/>
          </a:ln>
        </p:spPr>
        <p:txBody>
          <a:bodyPr anchor="t"/>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zh-CN" altLang="en-US" b="1" dirty="0">
                <a:solidFill>
                  <a:srgbClr val="FF0000"/>
                </a:solidFill>
              </a:rPr>
              <a:t>赏析：</a:t>
            </a:r>
            <a:r>
              <a:rPr lang="zh-CN" altLang="en-US" dirty="0"/>
              <a:t>开春以后，夜里往往可以听到老鼠发出“咋咋咋咋”的叫声，好像人数铜钱的声音，绍兴人称之为“老鼠数铜钱”。其实，这往往是蛇在追它了，它才发出这种惊恐绝望的叫声。鲁迅有一次看见一只受伤的隐鼠，起初以为是伏在横梁上的那条蛇咬的，后来才知道是长妈妈踏的。鲁迅此间同情小隐鼠（鲁迅当时不知道，隐鼠，即鼷鼠，又称甘口鼠。虽是一种很小的家鼠，但啮人有毒），还是为了反衬他的仇猫。</a:t>
            </a:r>
            <a:br>
              <a:rPr lang="zh-CN" altLang="en-US" dirty="0"/>
            </a:br>
            <a:r>
              <a:rPr lang="zh-CN" altLang="en-US" dirty="0"/>
              <a:t>这一段写得最有趣的是墨猴。上海辞书出版社出版的大型工具书</a:t>
            </a:r>
            <a:r>
              <a:rPr lang="en-US" altLang="zh-CN" dirty="0"/>
              <a:t>《</a:t>
            </a:r>
            <a:r>
              <a:rPr lang="zh-CN" altLang="en-US" dirty="0"/>
              <a:t>辞海</a:t>
            </a:r>
            <a:r>
              <a:rPr lang="en-US" altLang="zh-CN" dirty="0"/>
              <a:t>》</a:t>
            </a:r>
            <a:r>
              <a:rPr lang="zh-CN" altLang="en-US" dirty="0"/>
              <a:t>中未见“墨猴”条。鲁迅所知道的关于墨猴的趣闻是听他父亲说的。鲁迅未见过墨猴，见隐鼠舐吃墨汁，就权当它墨猴了。</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 calcmode="lin" valueType="num">
                                      <p:cBhvr additive="base">
                                        <p:cTn id="7" dur="5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627">
                                            <p:txEl>
                                              <p:pRg st="0" end="0"/>
                                            </p:txEl>
                                          </p:spTgt>
                                        </p:tgtEl>
                                        <p:attrNameLst>
                                          <p:attrName>style.visibility</p:attrName>
                                        </p:attrNameLst>
                                      </p:cBhvr>
                                      <p:to>
                                        <p:strVal val="visible"/>
                                      </p:to>
                                    </p:set>
                                    <p:anim calcmode="lin" valueType="num">
                                      <p:cBhvr additive="base">
                                        <p:cTn id="13" dur="500" fill="hold"/>
                                        <p:tgtEl>
                                          <p:spTgt spid="2662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62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6147" name="文本占位符 6146"/>
          <p:cNvSpPr>
            <a:spLocks noGrp="1"/>
          </p:cNvSpPr>
          <p:nvPr>
            <p:ph type="body" idx="1"/>
          </p:nvPr>
        </p:nvSpPr>
        <p:spPr>
          <a:xfrm>
            <a:off x="539750" y="1784350"/>
            <a:ext cx="11126470" cy="4003040"/>
          </a:xfrm>
        </p:spPr>
        <p:txBody>
          <a:bodyPr/>
          <a:p>
            <a:pPr>
              <a:lnSpc>
                <a:spcPct val="120000"/>
              </a:lnSpc>
            </a:pPr>
            <a:r>
              <a:rPr lang="en-US" altLang="zh-CN" sz="3200" b="1" dirty="0"/>
              <a:t>《</a:t>
            </a:r>
            <a:r>
              <a:rPr lang="zh-CN" altLang="en-US" sz="3200" b="1" dirty="0"/>
              <a:t>阿长与〈山海经</a:t>
            </a:r>
            <a:r>
              <a:rPr lang="zh-CN" altLang="en-US" sz="3200" b="1"/>
              <a:t>〉</a:t>
            </a:r>
            <a:r>
              <a:rPr lang="en-US" altLang="zh-CN" sz="3200" b="1"/>
              <a:t>》</a:t>
            </a:r>
            <a:r>
              <a:rPr lang="en-US" altLang="zh-CN" sz="3200" b="1">
                <a:latin typeface="Arial" panose="020B0604020202020204" pitchFamily="34" charset="0"/>
              </a:rPr>
              <a:t>——</a:t>
            </a:r>
            <a:r>
              <a:rPr lang="zh-CN" altLang="en-US" sz="3200" b="1" dirty="0"/>
              <a:t>阿长是鲁迅小时侯的保姆。记述儿时与阿长相处的情景，描写了长妈妈善良、朴实而又迷信、唠叨、“满肚子是麻烦的礼节”的性格；对她寻购赠送自己渴求已久的绘图</a:t>
            </a:r>
            <a:r>
              <a:rPr lang="en-US" altLang="zh-CN" sz="3200" b="1" dirty="0"/>
              <a:t>《</a:t>
            </a:r>
            <a:r>
              <a:rPr lang="zh-CN" altLang="en-US" sz="3200" b="1" dirty="0"/>
              <a:t>山海经</a:t>
            </a:r>
            <a:r>
              <a:rPr lang="en-US" altLang="zh-CN" sz="3200" b="1" dirty="0"/>
              <a:t>》</a:t>
            </a:r>
            <a:r>
              <a:rPr lang="zh-CN" altLang="en-US" sz="3200" b="1" dirty="0"/>
              <a:t>之情，</a:t>
            </a:r>
            <a:endParaRPr lang="zh-CN" altLang="en-US" sz="3200" b="1" dirty="0"/>
          </a:p>
          <a:p>
            <a:pPr marL="0" indent="0">
              <a:lnSpc>
                <a:spcPct val="110000"/>
              </a:lnSpc>
              <a:buNone/>
            </a:pPr>
            <a:r>
              <a:rPr lang="zh-CN" altLang="en-US" sz="3200" b="1" dirty="0"/>
              <a:t>充满了尊敬和感激。文章用深情的语</a:t>
            </a:r>
            <a:endParaRPr lang="zh-CN" altLang="en-US" sz="3200" b="1" dirty="0"/>
          </a:p>
          <a:p>
            <a:pPr marL="0" indent="0">
              <a:lnSpc>
                <a:spcPct val="110000"/>
              </a:lnSpc>
              <a:buNone/>
            </a:pPr>
            <a:r>
              <a:rPr lang="zh-CN" altLang="en-US" sz="3200" b="1" dirty="0"/>
              <a:t>言，表达了对这位劳动妇女的真诚的</a:t>
            </a:r>
            <a:endParaRPr lang="zh-CN" altLang="en-US" sz="3200" b="1" dirty="0"/>
          </a:p>
          <a:p>
            <a:pPr marL="0" indent="0">
              <a:lnSpc>
                <a:spcPct val="110000"/>
              </a:lnSpc>
              <a:buNone/>
            </a:pPr>
            <a:r>
              <a:rPr lang="zh-CN" altLang="en-US" sz="3200" b="1" dirty="0"/>
              <a:t>怀念。 </a:t>
            </a:r>
            <a:endParaRPr lang="zh-CN" altLang="en-US" sz="3200" b="1" dirty="0"/>
          </a:p>
        </p:txBody>
      </p:sp>
      <p:sp>
        <p:nvSpPr>
          <p:cNvPr id="2" name="文本框 1"/>
          <p:cNvSpPr txBox="1"/>
          <p:nvPr/>
        </p:nvSpPr>
        <p:spPr>
          <a:xfrm>
            <a:off x="746125" y="511810"/>
            <a:ext cx="10375900" cy="1272540"/>
          </a:xfrm>
          <a:prstGeom prst="rect">
            <a:avLst/>
          </a:prstGeom>
          <a:noFill/>
        </p:spPr>
        <p:txBody>
          <a:bodyPr wrap="square" rtlCol="0" anchor="t">
            <a:spAutoFit/>
          </a:bodyPr>
          <a:p>
            <a:pPr>
              <a:lnSpc>
                <a:spcPct val="120000"/>
              </a:lnSpc>
            </a:pPr>
            <a:r>
              <a:rPr lang="zh-CN" altLang="en-US" sz="3200" b="1" dirty="0">
                <a:solidFill>
                  <a:srgbClr val="2962F3"/>
                </a:solidFill>
                <a:sym typeface="+mn-ea"/>
              </a:rPr>
              <a:t>二、</a:t>
            </a:r>
            <a:r>
              <a:rPr lang="en-US" altLang="zh-CN" sz="3200" b="1">
                <a:solidFill>
                  <a:srgbClr val="2962F3"/>
                </a:solidFill>
                <a:sym typeface="+mn-ea"/>
              </a:rPr>
              <a:t>《阿长与〈山海经〉》</a:t>
            </a:r>
            <a:endParaRPr lang="en-US" altLang="zh-CN" sz="3200" b="1">
              <a:solidFill>
                <a:srgbClr val="2962F3"/>
              </a:solidFill>
              <a:sym typeface="+mn-ea"/>
            </a:endParaRPr>
          </a:p>
          <a:p>
            <a:pPr>
              <a:lnSpc>
                <a:spcPct val="120000"/>
              </a:lnSpc>
            </a:pPr>
            <a:r>
              <a:rPr lang="en-US" altLang="zh-CN" sz="3200" b="1">
                <a:solidFill>
                  <a:srgbClr val="2962F3"/>
                </a:solidFill>
                <a:sym typeface="+mn-ea"/>
              </a:rPr>
              <a:t>1.</a:t>
            </a:r>
            <a:r>
              <a:rPr lang="zh-CN" altLang="en-US" sz="3200" b="1">
                <a:solidFill>
                  <a:srgbClr val="2962F3"/>
                </a:solidFill>
                <a:sym typeface="+mn-ea"/>
              </a:rPr>
              <a:t>主要内容及表达的思想情感。</a:t>
            </a:r>
            <a:endParaRPr lang="zh-CN" altLang="en-US" sz="3200" b="1">
              <a:solidFill>
                <a:srgbClr val="2962F3"/>
              </a:solidFill>
              <a:sym typeface="+mn-ea"/>
            </a:endParaRPr>
          </a:p>
        </p:txBody>
      </p:sp>
      <p:pic>
        <p:nvPicPr>
          <p:cNvPr id="4" name="Picture 3"/>
          <p:cNvPicPr>
            <a:picLocks noChangeAspect="1"/>
          </p:cNvPicPr>
          <p:nvPr/>
        </p:nvPicPr>
        <p:blipFill>
          <a:blip r:embed="rId1"/>
          <a:stretch>
            <a:fillRect/>
          </a:stretch>
        </p:blipFill>
        <p:spPr>
          <a:xfrm>
            <a:off x="7452360" y="3629025"/>
            <a:ext cx="4214495" cy="28956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 calcmode="lin" valueType="num">
                                      <p:cBhvr additive="base">
                                        <p:cTn id="7" dur="500" fill="hold"/>
                                        <p:tgtEl>
                                          <p:spTgt spid="61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47">
                                            <p:txEl>
                                              <p:pRg st="1" end="1"/>
                                            </p:txEl>
                                          </p:spTgt>
                                        </p:tgtEl>
                                        <p:attrNameLst>
                                          <p:attrName>style.visibility</p:attrName>
                                        </p:attrNameLst>
                                      </p:cBhvr>
                                      <p:to>
                                        <p:strVal val="visible"/>
                                      </p:to>
                                    </p:set>
                                    <p:anim calcmode="lin" valueType="num">
                                      <p:cBhvr additive="base">
                                        <p:cTn id="13" dur="500" fill="hold"/>
                                        <p:tgtEl>
                                          <p:spTgt spid="614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1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147">
                                            <p:txEl>
                                              <p:pRg st="2" end="2"/>
                                            </p:txEl>
                                          </p:spTgt>
                                        </p:tgtEl>
                                        <p:attrNameLst>
                                          <p:attrName>style.visibility</p:attrName>
                                        </p:attrNameLst>
                                      </p:cBhvr>
                                      <p:to>
                                        <p:strVal val="visible"/>
                                      </p:to>
                                    </p:set>
                                    <p:anim calcmode="lin" valueType="num">
                                      <p:cBhvr additive="base">
                                        <p:cTn id="19" dur="500" fill="hold"/>
                                        <p:tgtEl>
                                          <p:spTgt spid="614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4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147">
                                            <p:txEl>
                                              <p:pRg st="3" end="3"/>
                                            </p:txEl>
                                          </p:spTgt>
                                        </p:tgtEl>
                                        <p:attrNameLst>
                                          <p:attrName>style.visibility</p:attrName>
                                        </p:attrNameLst>
                                      </p:cBhvr>
                                      <p:to>
                                        <p:strVal val="visible"/>
                                      </p:to>
                                    </p:set>
                                    <p:anim calcmode="lin" valueType="num">
                                      <p:cBhvr additive="base">
                                        <p:cTn id="25" dur="500" fill="hold"/>
                                        <p:tgtEl>
                                          <p:spTgt spid="614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14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1747" name="文本占位符 31746"/>
          <p:cNvSpPr>
            <a:spLocks noGrp="1"/>
          </p:cNvSpPr>
          <p:nvPr>
            <p:ph type="body" idx="1"/>
          </p:nvPr>
        </p:nvSpPr>
        <p:spPr>
          <a:xfrm>
            <a:off x="665480" y="1640205"/>
            <a:ext cx="10515600" cy="4351338"/>
          </a:xfrm>
        </p:spPr>
        <p:txBody>
          <a:bodyPr/>
          <a:p>
            <a:pPr>
              <a:lnSpc>
                <a:spcPct val="100000"/>
              </a:lnSpc>
            </a:pPr>
            <a:r>
              <a:rPr lang="zh-CN" altLang="en-US" b="1" dirty="0">
                <a:solidFill>
                  <a:srgbClr val="2962F3"/>
                </a:solidFill>
                <a:latin typeface="楷体" panose="02010609060101010101" pitchFamily="49" charset="-122"/>
                <a:ea typeface="楷体" panose="02010609060101010101" pitchFamily="49" charset="-122"/>
                <a:cs typeface="楷体" panose="02010609060101010101" pitchFamily="49" charset="-122"/>
              </a:rPr>
              <a:t>一到夏天，</a:t>
            </a:r>
            <a:r>
              <a:rPr lang="en-US" altLang="zh-CN" b="1">
                <a:solidFill>
                  <a:srgbClr val="2962F3"/>
                </a:solidFill>
                <a:latin typeface="楷体" panose="02010609060101010101" pitchFamily="49" charset="-122"/>
                <a:ea typeface="楷体" panose="02010609060101010101" pitchFamily="49" charset="-122"/>
                <a:cs typeface="楷体" panose="02010609060101010101" pitchFamily="49" charset="-122"/>
                <a:sym typeface="+mn-ea"/>
              </a:rPr>
              <a:t>……</a:t>
            </a:r>
            <a:br>
              <a:rPr lang="zh-CN" altLang="en-US" b="1" dirty="0">
                <a:solidFill>
                  <a:srgbClr val="2962F3"/>
                </a:solidFill>
                <a:latin typeface="楷体" panose="02010609060101010101" pitchFamily="49" charset="-122"/>
                <a:ea typeface="楷体" panose="02010609060101010101" pitchFamily="49" charset="-122"/>
                <a:cs typeface="楷体" panose="02010609060101010101" pitchFamily="49" charset="-122"/>
              </a:rPr>
            </a:br>
            <a:r>
              <a:rPr lang="zh-CN" altLang="en-US" b="1" dirty="0">
                <a:solidFill>
                  <a:srgbClr val="2962F3"/>
                </a:solidFill>
                <a:latin typeface="楷体" panose="02010609060101010101" pitchFamily="49" charset="-122"/>
                <a:ea typeface="楷体" panose="02010609060101010101" pitchFamily="49" charset="-122"/>
                <a:cs typeface="楷体" panose="02010609060101010101" pitchFamily="49" charset="-122"/>
              </a:rPr>
              <a:t>“长妈妈生得那么胖，</a:t>
            </a:r>
            <a:r>
              <a:rPr lang="en-US" altLang="zh-CN" b="1">
                <a:solidFill>
                  <a:srgbClr val="2962F3"/>
                </a:solidFill>
                <a:latin typeface="楷体" panose="02010609060101010101" pitchFamily="49" charset="-122"/>
                <a:ea typeface="楷体" panose="02010609060101010101" pitchFamily="49" charset="-122"/>
                <a:cs typeface="楷体" panose="02010609060101010101" pitchFamily="49" charset="-122"/>
              </a:rPr>
              <a:t>……</a:t>
            </a:r>
            <a:r>
              <a:rPr lang="en-US" altLang="zh-CN" b="1" dirty="0">
                <a:solidFill>
                  <a:srgbClr val="2962F3"/>
                </a:solidFill>
                <a:latin typeface="楷体" panose="02010609060101010101" pitchFamily="49" charset="-122"/>
                <a:ea typeface="楷体" panose="02010609060101010101" pitchFamily="49" charset="-122"/>
                <a:cs typeface="楷体" panose="02010609060101010101" pitchFamily="49" charset="-122"/>
              </a:rPr>
              <a:t>”</a:t>
            </a:r>
            <a:br>
              <a:rPr lang="en-US" altLang="zh-CN" b="1" dirty="0">
                <a:solidFill>
                  <a:srgbClr val="2962F3"/>
                </a:solidFill>
                <a:latin typeface="楷体" panose="02010609060101010101" pitchFamily="49" charset="-122"/>
                <a:ea typeface="楷体" panose="02010609060101010101" pitchFamily="49" charset="-122"/>
                <a:cs typeface="楷体" panose="02010609060101010101" pitchFamily="49" charset="-122"/>
              </a:rPr>
            </a:br>
            <a:r>
              <a:rPr lang="zh-CN" altLang="en-US" b="1" dirty="0">
                <a:solidFill>
                  <a:srgbClr val="2962F3"/>
                </a:solidFill>
                <a:latin typeface="楷体" panose="02010609060101010101" pitchFamily="49" charset="-122"/>
                <a:ea typeface="楷体" panose="02010609060101010101" pitchFamily="49" charset="-122"/>
                <a:cs typeface="楷体" panose="02010609060101010101" pitchFamily="49" charset="-122"/>
              </a:rPr>
              <a:t>母亲听到我多回诉苦之后，</a:t>
            </a:r>
            <a:r>
              <a:rPr lang="en-US" altLang="zh-CN" b="1">
                <a:solidFill>
                  <a:srgbClr val="2962F3"/>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b="1" dirty="0">
                <a:solidFill>
                  <a:srgbClr val="2962F3"/>
                </a:solidFill>
                <a:latin typeface="楷体" panose="02010609060101010101" pitchFamily="49" charset="-122"/>
                <a:ea typeface="楷体" panose="02010609060101010101" pitchFamily="49" charset="-122"/>
                <a:cs typeface="楷体" panose="02010609060101010101" pitchFamily="49" charset="-122"/>
              </a:rPr>
              <a:t>我想，这实在是无法可想了。</a:t>
            </a:r>
            <a:r>
              <a:rPr lang="zh-CN" altLang="en-US" b="1" dirty="0">
                <a:latin typeface="楷体" panose="02010609060101010101" pitchFamily="49" charset="-122"/>
                <a:ea typeface="楷体" panose="02010609060101010101" pitchFamily="49" charset="-122"/>
                <a:cs typeface="楷体" panose="02010609060101010101" pitchFamily="49" charset="-122"/>
              </a:rPr>
              <a:t> </a:t>
            </a:r>
            <a:endParaRPr lang="zh-CN" altLang="en-US" b="1" dirty="0">
              <a:latin typeface="楷体" panose="02010609060101010101" pitchFamily="49" charset="-122"/>
              <a:ea typeface="楷体" panose="02010609060101010101" pitchFamily="49" charset="-122"/>
              <a:cs typeface="楷体" panose="02010609060101010101" pitchFamily="49" charset="-122"/>
            </a:endParaRPr>
          </a:p>
        </p:txBody>
      </p:sp>
      <p:sp>
        <p:nvSpPr>
          <p:cNvPr id="23554" name="标题 23553"/>
          <p:cNvSpPr>
            <a:spLocks noGrp="1"/>
          </p:cNvSpPr>
          <p:nvPr/>
        </p:nvSpPr>
        <p:spPr>
          <a:xfrm>
            <a:off x="665480" y="499745"/>
            <a:ext cx="10515600" cy="1325563"/>
          </a:xfrm>
          <a:prstGeom prst="rect">
            <a:avLst/>
          </a:prstGeom>
          <a:noFill/>
          <a:ln w="9525">
            <a:noFill/>
          </a:ln>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algn="l">
              <a:lnSpc>
                <a:spcPct val="110000"/>
              </a:lnSpc>
            </a:pPr>
            <a:r>
              <a:rPr lang="en-US" altLang="zh-CN" sz="3200" b="1" dirty="0">
                <a:solidFill>
                  <a:srgbClr val="2962F3"/>
                </a:solidFill>
              </a:rPr>
              <a:t>2.</a:t>
            </a:r>
            <a:r>
              <a:rPr lang="zh-CN" altLang="en-US" sz="3200" b="1" dirty="0">
                <a:solidFill>
                  <a:srgbClr val="2962F3"/>
                </a:solidFill>
              </a:rPr>
              <a:t>《阿长与〈山海经〉》精彩片段及赏析。</a:t>
            </a:r>
            <a:br>
              <a:rPr lang="zh-CN" altLang="en-US" sz="3200" b="1" dirty="0">
                <a:solidFill>
                  <a:srgbClr val="2962F3"/>
                </a:solidFill>
              </a:rPr>
            </a:br>
            <a:r>
              <a:rPr lang="zh-CN" altLang="en-US" sz="3200" b="1" dirty="0">
                <a:solidFill>
                  <a:srgbClr val="FF0000"/>
                </a:solidFill>
                <a:sym typeface="+mn-ea"/>
              </a:rPr>
              <a:t>片段</a:t>
            </a:r>
            <a:r>
              <a:rPr lang="zh-CN" altLang="en-US" sz="3200" b="1" dirty="0">
                <a:solidFill>
                  <a:srgbClr val="FF0000"/>
                </a:solidFill>
              </a:rPr>
              <a:t>一：</a:t>
            </a:r>
            <a:endParaRPr lang="zh-CN" altLang="en-US" sz="3200" b="1" dirty="0">
              <a:solidFill>
                <a:srgbClr val="FF0000"/>
              </a:solidFill>
            </a:endParaRPr>
          </a:p>
        </p:txBody>
      </p:sp>
      <p:sp>
        <p:nvSpPr>
          <p:cNvPr id="30723" name="文本占位符 30722"/>
          <p:cNvSpPr>
            <a:spLocks noGrp="1"/>
          </p:cNvSpPr>
          <p:nvPr/>
        </p:nvSpPr>
        <p:spPr>
          <a:xfrm>
            <a:off x="579755" y="3039110"/>
            <a:ext cx="11014710" cy="2823845"/>
          </a:xfrm>
          <a:prstGeom prst="rect">
            <a:avLst/>
          </a:prstGeom>
          <a:noFill/>
          <a:ln w="9525">
            <a:noFill/>
          </a:ln>
        </p:spPr>
        <p:txBody>
          <a:bodyPr anchor="t"/>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zh-CN" altLang="en-US" sz="2400" b="1" dirty="0">
                <a:solidFill>
                  <a:srgbClr val="FF0000"/>
                </a:solidFill>
              </a:rPr>
              <a:t>赏析：</a:t>
            </a:r>
            <a:r>
              <a:rPr lang="zh-CN" altLang="en-US" sz="2400" b="1" dirty="0"/>
              <a:t>夏天睡觉的时候，人往往不盖被褥，所以睡觉的姿态在近边的人可以一览无余。长妈妈作为一个来自农村的妇女，不太检点自己睡觉的姿势。也可能由于太疲劳或有利于散发体热的原故，她两脚两手伸开，“在床中间摆成一个‘大’字”。这个描写真是太形象生动了，以至看过这篇散文的人最难忘的一个细节大概就是这个了。长妈妈既然“在床中间摆成一个‘大’字”，这就势必“挤得我没有余地翻身”。“推她呢，不动；叫她呢，也不闻。”这一大一小、一“主”一仆的夜间细节也太有趣了，虽然未见任何对话，但长妈妈的性格已从床上见出一斑了。</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 calcmode="lin" valueType="num">
                                      <p:cBhvr additive="base">
                                        <p:cTn id="7" dur="500" fill="hold"/>
                                        <p:tgtEl>
                                          <p:spTgt spid="317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723"/>
                                        </p:tgtEl>
                                        <p:attrNameLst>
                                          <p:attrName>style.visibility</p:attrName>
                                        </p:attrNameLst>
                                      </p:cBhvr>
                                      <p:to>
                                        <p:strVal val="visible"/>
                                      </p:to>
                                    </p:set>
                                    <p:anim calcmode="lin" valueType="num">
                                      <p:cBhvr additive="base">
                                        <p:cTn id="13" dur="500" fill="hold"/>
                                        <p:tgtEl>
                                          <p:spTgt spid="30723"/>
                                        </p:tgtEl>
                                        <p:attrNameLst>
                                          <p:attrName>ppt_x</p:attrName>
                                        </p:attrNameLst>
                                      </p:cBhvr>
                                      <p:tavLst>
                                        <p:tav tm="0">
                                          <p:val>
                                            <p:strVal val="#ppt_x"/>
                                          </p:val>
                                        </p:tav>
                                        <p:tav tm="100000">
                                          <p:val>
                                            <p:strVal val="#ppt_x"/>
                                          </p:val>
                                        </p:tav>
                                      </p:tavLst>
                                    </p:anim>
                                    <p:anim calcmode="lin" valueType="num">
                                      <p:cBhvr additive="base">
                                        <p:cTn id="14" dur="500" fill="hold"/>
                                        <p:tgtEl>
                                          <p:spTgt spid="307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p:bldP spid="3072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2770" name="标题 32769"/>
          <p:cNvSpPr>
            <a:spLocks noGrp="1"/>
          </p:cNvSpPr>
          <p:nvPr>
            <p:ph type="title"/>
          </p:nvPr>
        </p:nvSpPr>
        <p:spPr>
          <a:xfrm>
            <a:off x="938530" y="222250"/>
            <a:ext cx="10515600" cy="1325563"/>
          </a:xfrm>
        </p:spPr>
        <p:txBody>
          <a:bodyPr anchor="ctr"/>
          <a:p>
            <a:pPr algn="l"/>
            <a:r>
              <a:rPr lang="zh-CN" altLang="en-US" sz="3600" b="1" dirty="0">
                <a:solidFill>
                  <a:srgbClr val="FF0000"/>
                </a:solidFill>
              </a:rPr>
              <a:t>片段二：</a:t>
            </a:r>
            <a:endParaRPr lang="zh-CN" altLang="en-US" sz="3600" b="1" dirty="0">
              <a:solidFill>
                <a:srgbClr val="FF0000"/>
              </a:solidFill>
            </a:endParaRPr>
          </a:p>
        </p:txBody>
      </p:sp>
      <p:sp>
        <p:nvSpPr>
          <p:cNvPr id="32771" name="文本占位符 32770"/>
          <p:cNvSpPr>
            <a:spLocks noGrp="1"/>
          </p:cNvSpPr>
          <p:nvPr>
            <p:ph type="body" idx="1"/>
          </p:nvPr>
        </p:nvSpPr>
        <p:spPr>
          <a:xfrm>
            <a:off x="467995" y="1096645"/>
            <a:ext cx="11243310" cy="451485"/>
          </a:xfrm>
        </p:spPr>
        <p:txBody>
          <a:bodyPr/>
          <a:p>
            <a:pPr>
              <a:lnSpc>
                <a:spcPct val="80000"/>
              </a:lnSpc>
            </a:pPr>
            <a:r>
              <a:rPr lang="zh-CN" altLang="en-US" sz="3200" b="1" dirty="0">
                <a:solidFill>
                  <a:srgbClr val="2962F3"/>
                </a:solidFill>
                <a:latin typeface="楷体" panose="02010609060101010101" pitchFamily="49" charset="-122"/>
                <a:ea typeface="楷体" panose="02010609060101010101" pitchFamily="49" charset="-122"/>
                <a:cs typeface="楷体" panose="02010609060101010101" pitchFamily="49" charset="-122"/>
              </a:rPr>
              <a:t>但当我哀悼隐鼠，……</a:t>
            </a:r>
            <a:r>
              <a:rPr lang="zh-CN" altLang="en-US" sz="3200" b="1" dirty="0">
                <a:solidFill>
                  <a:srgbClr val="2962F3"/>
                </a:solidFill>
                <a:latin typeface="楷体" panose="02010609060101010101" pitchFamily="49" charset="-122"/>
                <a:ea typeface="楷体" panose="02010609060101010101" pitchFamily="49" charset="-122"/>
                <a:cs typeface="楷体" panose="02010609060101010101" pitchFamily="49" charset="-122"/>
                <a:sym typeface="+mn-ea"/>
              </a:rPr>
              <a:t>乃是我最初得到，最为心爱的宝书。</a:t>
            </a:r>
            <a:br>
              <a:rPr lang="zh-CN" altLang="en-US" sz="3200" dirty="0">
                <a:latin typeface="楷体" panose="02010609060101010101" pitchFamily="49" charset="-122"/>
                <a:ea typeface="楷体" panose="02010609060101010101" pitchFamily="49" charset="-122"/>
                <a:cs typeface="楷体" panose="02010609060101010101" pitchFamily="49" charset="-122"/>
              </a:rPr>
            </a:br>
            <a:endParaRPr lang="zh-CN" altLang="en-US" sz="3200" dirty="0">
              <a:latin typeface="楷体" panose="02010609060101010101" pitchFamily="49" charset="-122"/>
              <a:ea typeface="楷体" panose="02010609060101010101" pitchFamily="49" charset="-122"/>
              <a:cs typeface="楷体" panose="02010609060101010101" pitchFamily="49" charset="-122"/>
            </a:endParaRPr>
          </a:p>
        </p:txBody>
      </p:sp>
      <p:sp>
        <p:nvSpPr>
          <p:cNvPr id="29699" name="文本占位符 29698"/>
          <p:cNvSpPr>
            <a:spLocks noGrp="1"/>
          </p:cNvSpPr>
          <p:nvPr/>
        </p:nvSpPr>
        <p:spPr>
          <a:xfrm>
            <a:off x="467995" y="1548130"/>
            <a:ext cx="11156315" cy="2594610"/>
          </a:xfrm>
          <a:prstGeom prst="rect">
            <a:avLst/>
          </a:prstGeom>
          <a:noFill/>
          <a:ln w="9525">
            <a:noFill/>
          </a:ln>
        </p:spPr>
        <p:txBody>
          <a:bodyPr anchor="t"/>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dirty="0">
                <a:solidFill>
                  <a:srgbClr val="FF0000"/>
                </a:solidFill>
              </a:rPr>
              <a:t>赏析：</a:t>
            </a:r>
            <a:r>
              <a:rPr lang="zh-CN" altLang="en-US" sz="2400" dirty="0"/>
              <a:t>鲁迅童年时渴慕绘图的</a:t>
            </a:r>
            <a:r>
              <a:rPr lang="en-US" altLang="zh-CN" sz="2400" dirty="0"/>
              <a:t>《</a:t>
            </a:r>
            <a:r>
              <a:rPr lang="zh-CN" altLang="en-US" sz="2400" dirty="0"/>
              <a:t>山海经</a:t>
            </a:r>
            <a:r>
              <a:rPr lang="en-US" altLang="zh-CN" sz="2400" dirty="0"/>
              <a:t>》</a:t>
            </a:r>
            <a:r>
              <a:rPr lang="zh-CN" altLang="en-US" sz="2400" dirty="0"/>
              <a:t>，“是从一个远房的叔祖惹起的”。这位叔祖指周兆蓝。字玉田（有的资料上说字玉泉），别字琴逸。清末秀才。鲁迅叫他蓝爷爷。他与鲁迅祖父周介孚是同曾祖的兄弟。他爱种花木，又喜看书、填词赋诗。他的书房里有不少配上画图的书。“他说给我听，曾经有过一部绘图的</a:t>
            </a:r>
            <a:r>
              <a:rPr lang="en-US" altLang="zh-CN" sz="2400" dirty="0"/>
              <a:t>《</a:t>
            </a:r>
            <a:r>
              <a:rPr lang="zh-CN" altLang="en-US" sz="2400" dirty="0"/>
              <a:t>山海经</a:t>
            </a:r>
            <a:r>
              <a:rPr lang="en-US" altLang="zh-CN" sz="2400" dirty="0"/>
              <a:t>》</a:t>
            </a:r>
            <a:r>
              <a:rPr lang="zh-CN" altLang="en-US" sz="2400" dirty="0"/>
              <a:t>，画着人面的兽，九头的蛇，三脚的鸟，生着翅膀的人，没有头而以两乳当作眼睛的怪物，</a:t>
            </a:r>
            <a:r>
              <a:rPr lang="en-US" altLang="zh-CN" sz="2400" dirty="0"/>
              <a:t>------</a:t>
            </a:r>
            <a:r>
              <a:rPr lang="zh-CN" altLang="en-US" sz="2400" dirty="0"/>
              <a:t>可惜现在不知道放在那里了。”这一说就更加增添了童年鲁迅的好奇感、神秘感、向往感。</a:t>
            </a:r>
            <a:r>
              <a:rPr lang="en-US" altLang="zh-CN" sz="2400" dirty="0"/>
              <a:t>《</a:t>
            </a:r>
            <a:r>
              <a:rPr lang="zh-CN" altLang="en-US" sz="2400" dirty="0"/>
              <a:t>山海经</a:t>
            </a:r>
            <a:r>
              <a:rPr lang="en-US" altLang="zh-CN" sz="2400" dirty="0"/>
              <a:t>》</a:t>
            </a:r>
            <a:r>
              <a:rPr lang="zh-CN" altLang="en-US" sz="2400" dirty="0"/>
              <a:t>是古代地理著作，共</a:t>
            </a:r>
            <a:r>
              <a:rPr lang="en-US" altLang="zh-CN" sz="2400" dirty="0"/>
              <a:t>18</a:t>
            </a:r>
            <a:r>
              <a:rPr lang="zh-CN" altLang="en-US" sz="2400" dirty="0"/>
              <a:t>篇。作者不详。内容主要为民间传说中的地理知识，其中保存了不少远古的神话故事，比如没有头而“以乳为目，以脐为口”，还要“执干戚而舞”的刑天的故事。长妈妈颇费周折买来她误听为“三哼经”的这本书后，童年的鲁迅就更爱搜集绘图的书了。这有利于他培养多方面的爱好。</a:t>
            </a:r>
            <a:br>
              <a:rPr lang="zh-CN" altLang="en-US" sz="2000" dirty="0"/>
            </a:br>
            <a:endParaRPr lang="zh-CN" alt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 calcmode="lin" valueType="num">
                                      <p:cBhvr additive="base">
                                        <p:cTn id="7" dur="500" fill="hold"/>
                                        <p:tgtEl>
                                          <p:spTgt spid="327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7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699"/>
                                        </p:tgtEl>
                                        <p:attrNameLst>
                                          <p:attrName>style.visibility</p:attrName>
                                        </p:attrNameLst>
                                      </p:cBhvr>
                                      <p:to>
                                        <p:strVal val="visible"/>
                                      </p:to>
                                    </p:set>
                                    <p:anim calcmode="lin" valueType="num">
                                      <p:cBhvr additive="base">
                                        <p:cTn id="13" dur="500" fill="hold"/>
                                        <p:tgtEl>
                                          <p:spTgt spid="29699"/>
                                        </p:tgtEl>
                                        <p:attrNameLst>
                                          <p:attrName>ppt_x</p:attrName>
                                        </p:attrNameLst>
                                      </p:cBhvr>
                                      <p:tavLst>
                                        <p:tav tm="0">
                                          <p:val>
                                            <p:strVal val="#ppt_x"/>
                                          </p:val>
                                        </p:tav>
                                        <p:tav tm="100000">
                                          <p:val>
                                            <p:strVal val="#ppt_x"/>
                                          </p:val>
                                        </p:tav>
                                      </p:tavLst>
                                    </p:anim>
                                    <p:anim calcmode="lin" valueType="num">
                                      <p:cBhvr additive="base">
                                        <p:cTn id="14" dur="500" fill="hold"/>
                                        <p:tgtEl>
                                          <p:spTgt spid="296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P spid="2969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7171" name="文本占位符 7170"/>
          <p:cNvSpPr>
            <a:spLocks noGrp="1"/>
          </p:cNvSpPr>
          <p:nvPr>
            <p:ph type="body" idx="1"/>
          </p:nvPr>
        </p:nvSpPr>
        <p:spPr>
          <a:xfrm>
            <a:off x="749300" y="1758950"/>
            <a:ext cx="7216775" cy="2865755"/>
          </a:xfrm>
        </p:spPr>
        <p:txBody>
          <a:bodyPr/>
          <a:p>
            <a:pPr>
              <a:lnSpc>
                <a:spcPct val="130000"/>
              </a:lnSpc>
            </a:pPr>
            <a:r>
              <a:rPr lang="en-US" altLang="zh-CN" b="1" dirty="0"/>
              <a:t>《</a:t>
            </a:r>
            <a:r>
              <a:rPr lang="zh-CN" altLang="en-US" b="1" dirty="0"/>
              <a:t>二十四孝图</a:t>
            </a:r>
            <a:r>
              <a:rPr lang="en-US" altLang="zh-CN" b="1"/>
              <a:t>》</a:t>
            </a:r>
            <a:r>
              <a:rPr lang="en-US" altLang="zh-CN" b="1">
                <a:latin typeface="Arial" panose="020B0604020202020204" pitchFamily="34" charset="0"/>
              </a:rPr>
              <a:t>——</a:t>
            </a:r>
            <a:r>
              <a:rPr lang="zh-CN" altLang="en-US" b="1" dirty="0"/>
              <a:t>所谓</a:t>
            </a:r>
            <a:r>
              <a:rPr lang="en-US" altLang="zh-CN" b="1" dirty="0"/>
              <a:t>《</a:t>
            </a:r>
            <a:r>
              <a:rPr lang="zh-CN" altLang="en-US" b="1" dirty="0"/>
              <a:t>二十四孝图</a:t>
            </a:r>
            <a:r>
              <a:rPr lang="en-US" altLang="zh-CN" b="1" dirty="0"/>
              <a:t>》</a:t>
            </a:r>
            <a:r>
              <a:rPr lang="zh-CN" altLang="en-US" b="1" dirty="0"/>
              <a:t>是一本讲中国古代二十四个孝子故事的书，配有图画，主要目的是宣扬封建的孝道。鲁迅先生从自己小时阅读</a:t>
            </a:r>
            <a:r>
              <a:rPr lang="en-US" altLang="zh-CN" b="1" dirty="0"/>
              <a:t>《</a:t>
            </a:r>
            <a:r>
              <a:rPr lang="zh-CN" altLang="en-US" b="1" dirty="0"/>
              <a:t>二十四孝图</a:t>
            </a:r>
            <a:r>
              <a:rPr lang="en-US" altLang="zh-CN" b="1" dirty="0"/>
              <a:t>》</a:t>
            </a:r>
            <a:r>
              <a:rPr lang="zh-CN" altLang="en-US" b="1" dirty="0"/>
              <a:t>的感受入手，重点描写了在阅读“老莱娱亲”和“郭巨埋儿”两个故事时所引起的强烈反感，形象地揭露了封建孝道的虚伪和残酷，揭示了中国儿童的可怜。</a:t>
            </a:r>
            <a:endParaRPr lang="zh-CN" altLang="en-US" b="1" dirty="0"/>
          </a:p>
        </p:txBody>
      </p:sp>
      <p:sp>
        <p:nvSpPr>
          <p:cNvPr id="2" name="文本框 1"/>
          <p:cNvSpPr txBox="1"/>
          <p:nvPr/>
        </p:nvSpPr>
        <p:spPr>
          <a:xfrm>
            <a:off x="749300" y="585470"/>
            <a:ext cx="10375900" cy="1173480"/>
          </a:xfrm>
          <a:prstGeom prst="rect">
            <a:avLst/>
          </a:prstGeom>
          <a:noFill/>
        </p:spPr>
        <p:txBody>
          <a:bodyPr wrap="square" rtlCol="0" anchor="t">
            <a:spAutoFit/>
          </a:bodyPr>
          <a:p>
            <a:pPr>
              <a:lnSpc>
                <a:spcPct val="110000"/>
              </a:lnSpc>
            </a:pPr>
            <a:r>
              <a:rPr lang="zh-CN" altLang="en-US" sz="3200" b="1" dirty="0">
                <a:solidFill>
                  <a:srgbClr val="2962F3"/>
                </a:solidFill>
                <a:sym typeface="+mn-ea"/>
              </a:rPr>
              <a:t>三、</a:t>
            </a:r>
            <a:r>
              <a:rPr lang="en-US" altLang="zh-CN" sz="3200" b="1">
                <a:solidFill>
                  <a:srgbClr val="2962F3"/>
                </a:solidFill>
                <a:sym typeface="+mn-ea"/>
              </a:rPr>
              <a:t>《二十四孝图》</a:t>
            </a:r>
            <a:endParaRPr lang="en-US" altLang="zh-CN" sz="3200" b="1">
              <a:solidFill>
                <a:srgbClr val="2962F3"/>
              </a:solidFill>
              <a:sym typeface="+mn-ea"/>
            </a:endParaRPr>
          </a:p>
          <a:p>
            <a:pPr>
              <a:lnSpc>
                <a:spcPct val="110000"/>
              </a:lnSpc>
            </a:pPr>
            <a:r>
              <a:rPr lang="en-US" altLang="zh-CN" sz="3200" b="1">
                <a:solidFill>
                  <a:srgbClr val="2962F3"/>
                </a:solidFill>
                <a:sym typeface="+mn-ea"/>
              </a:rPr>
              <a:t>1.</a:t>
            </a:r>
            <a:r>
              <a:rPr lang="zh-CN" altLang="en-US" sz="3200" b="1">
                <a:solidFill>
                  <a:srgbClr val="2962F3"/>
                </a:solidFill>
                <a:sym typeface="+mn-ea"/>
              </a:rPr>
              <a:t>主要内容及表达的思想情感。</a:t>
            </a:r>
            <a:endParaRPr lang="zh-CN" altLang="en-US" sz="3200" b="1">
              <a:solidFill>
                <a:srgbClr val="2962F3"/>
              </a:solidFill>
              <a:sym typeface="+mn-ea"/>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153400" y="680720"/>
            <a:ext cx="3475990" cy="3169285"/>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3400" y="3849370"/>
            <a:ext cx="3475990" cy="25253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additive="base">
                                        <p:cTn id="7" dur="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1987" name="文本占位符 41986"/>
          <p:cNvSpPr>
            <a:spLocks noGrp="1"/>
          </p:cNvSpPr>
          <p:nvPr>
            <p:ph type="body" idx="1"/>
          </p:nvPr>
        </p:nvSpPr>
        <p:spPr>
          <a:xfrm>
            <a:off x="838200" y="1554480"/>
            <a:ext cx="10515600" cy="4351338"/>
          </a:xfrm>
        </p:spPr>
        <p:txBody>
          <a:bodyPr/>
          <a:p>
            <a:pPr>
              <a:lnSpc>
                <a:spcPct val="90000"/>
              </a:lnSpc>
            </a:pPr>
            <a:r>
              <a:rPr lang="zh-CN" altLang="en-US" sz="3200" dirty="0">
                <a:solidFill>
                  <a:srgbClr val="2962F3"/>
                </a:solidFill>
                <a:latin typeface="楷体" panose="02010609060101010101" pitchFamily="49" charset="-122"/>
                <a:ea typeface="楷体" panose="02010609060101010101" pitchFamily="49" charset="-122"/>
                <a:cs typeface="楷体" panose="02010609060101010101" pitchFamily="49" charset="-122"/>
              </a:rPr>
              <a:t>我所看到的那些阴间的图画，……完全绝望了。</a:t>
            </a:r>
            <a:br>
              <a:rPr lang="zh-CN" altLang="en-US" sz="3200" dirty="0">
                <a:solidFill>
                  <a:srgbClr val="2962F3"/>
                </a:solidFill>
                <a:latin typeface="楷体" panose="02010609060101010101" pitchFamily="49" charset="-122"/>
                <a:ea typeface="楷体" panose="02010609060101010101" pitchFamily="49" charset="-122"/>
                <a:cs typeface="楷体" panose="02010609060101010101" pitchFamily="49" charset="-122"/>
              </a:rPr>
            </a:br>
            <a:br>
              <a:rPr lang="zh-CN" altLang="en-US" sz="3200" dirty="0"/>
            </a:br>
            <a:endParaRPr lang="zh-CN" altLang="en-US" sz="3200" dirty="0"/>
          </a:p>
        </p:txBody>
      </p:sp>
      <p:sp>
        <p:nvSpPr>
          <p:cNvPr id="39939" name="文本占位符 39938"/>
          <p:cNvSpPr>
            <a:spLocks noGrp="1"/>
          </p:cNvSpPr>
          <p:nvPr/>
        </p:nvSpPr>
        <p:spPr>
          <a:xfrm>
            <a:off x="838200" y="2148205"/>
            <a:ext cx="10515600" cy="351790"/>
          </a:xfrm>
          <a:prstGeom prst="rect">
            <a:avLst/>
          </a:prstGeom>
          <a:noFill/>
          <a:ln w="9525">
            <a:noFill/>
          </a:ln>
        </p:spPr>
        <p:txBody>
          <a:bodyPr anchor="t"/>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0000"/>
              </a:lnSpc>
            </a:pPr>
            <a:r>
              <a:rPr lang="en-US" altLang="zh-CN" sz="3200" dirty="0">
                <a:solidFill>
                  <a:srgbClr val="2962F3"/>
                </a:solidFill>
                <a:latin typeface="楷体" panose="02010609060101010101" pitchFamily="49" charset="-122"/>
                <a:ea typeface="楷体" panose="02010609060101010101" pitchFamily="49" charset="-122"/>
                <a:cs typeface="楷体" panose="02010609060101010101" pitchFamily="49" charset="-122"/>
              </a:rPr>
              <a:t>“</a:t>
            </a:r>
            <a:r>
              <a:rPr lang="zh-CN" altLang="en-US" sz="3200" dirty="0">
                <a:solidFill>
                  <a:srgbClr val="2962F3"/>
                </a:solidFill>
                <a:latin typeface="楷体" panose="02010609060101010101" pitchFamily="49" charset="-122"/>
                <a:ea typeface="楷体" panose="02010609060101010101" pitchFamily="49" charset="-122"/>
                <a:cs typeface="楷体" panose="02010609060101010101" pitchFamily="49" charset="-122"/>
              </a:rPr>
              <a:t>人之初，性本善”么？……实在不明白这些。</a:t>
            </a:r>
            <a:br>
              <a:rPr lang="zh-CN" altLang="en-US" sz="3200" dirty="0">
                <a:solidFill>
                  <a:srgbClr val="2962F3"/>
                </a:solidFill>
                <a:latin typeface="楷体" panose="02010609060101010101" pitchFamily="49" charset="-122"/>
                <a:ea typeface="楷体" panose="02010609060101010101" pitchFamily="49" charset="-122"/>
                <a:cs typeface="楷体" panose="02010609060101010101" pitchFamily="49" charset="-122"/>
              </a:rPr>
            </a:br>
            <a:br>
              <a:rPr lang="zh-CN" altLang="en-US" sz="3200" dirty="0">
                <a:solidFill>
                  <a:srgbClr val="2962F3"/>
                </a:solidFill>
                <a:latin typeface="楷体" panose="02010609060101010101" pitchFamily="49" charset="-122"/>
                <a:ea typeface="楷体" panose="02010609060101010101" pitchFamily="49" charset="-122"/>
                <a:cs typeface="楷体" panose="02010609060101010101" pitchFamily="49" charset="-122"/>
              </a:rPr>
            </a:br>
            <a:endParaRPr lang="zh-CN" altLang="en-US" sz="3200" dirty="0">
              <a:solidFill>
                <a:srgbClr val="2962F3"/>
              </a:solidFill>
              <a:latin typeface="楷体" panose="02010609060101010101" pitchFamily="49" charset="-122"/>
              <a:ea typeface="楷体" panose="02010609060101010101" pitchFamily="49" charset="-122"/>
              <a:cs typeface="楷体" panose="02010609060101010101" pitchFamily="49" charset="-122"/>
            </a:endParaRPr>
          </a:p>
        </p:txBody>
      </p:sp>
      <p:sp>
        <p:nvSpPr>
          <p:cNvPr id="38915" name="文本占位符 38914"/>
          <p:cNvSpPr>
            <a:spLocks noGrp="1"/>
          </p:cNvSpPr>
          <p:nvPr/>
        </p:nvSpPr>
        <p:spPr>
          <a:xfrm>
            <a:off x="594995" y="2661285"/>
            <a:ext cx="11001375" cy="2994660"/>
          </a:xfrm>
          <a:prstGeom prst="rect">
            <a:avLst/>
          </a:prstGeom>
          <a:noFill/>
          <a:ln w="9525">
            <a:noFill/>
          </a:ln>
        </p:spPr>
        <p:txBody>
          <a:bodyPr anchor="t"/>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zh-CN" altLang="en-US" sz="2400" b="1" dirty="0">
                <a:solidFill>
                  <a:srgbClr val="FF0000"/>
                </a:solidFill>
              </a:rPr>
              <a:t>赏析：</a:t>
            </a:r>
            <a:r>
              <a:rPr lang="zh-CN" altLang="en-US" sz="2400" dirty="0"/>
              <a:t>鲁迅先生为什么说，童年时请人讲了</a:t>
            </a:r>
            <a:r>
              <a:rPr lang="en-US" altLang="zh-CN" sz="2400" dirty="0"/>
              <a:t>《</a:t>
            </a:r>
            <a:r>
              <a:rPr lang="zh-CN" altLang="en-US" sz="2400" dirty="0"/>
              <a:t>二十四孝图</a:t>
            </a:r>
            <a:r>
              <a:rPr lang="en-US" altLang="zh-CN" sz="2400" dirty="0"/>
              <a:t>》</a:t>
            </a:r>
            <a:r>
              <a:rPr lang="zh-CN" altLang="en-US" sz="2400" dirty="0"/>
              <a:t>中的二十四个故事后，“才知道‘孝’有如此之难，对于先前痴心妄想，想作孝子的计划，完全绝望了。”因为二十四孝中有些故事实在荒谬。比如</a:t>
            </a:r>
            <a:r>
              <a:rPr lang="en-US" altLang="zh-CN" sz="2400" dirty="0"/>
              <a:t>《</a:t>
            </a:r>
            <a:r>
              <a:rPr lang="zh-CN" altLang="en-US" sz="2400" dirty="0"/>
              <a:t>尝粪心忧</a:t>
            </a:r>
            <a:r>
              <a:rPr lang="en-US" altLang="zh-CN" sz="2400" dirty="0"/>
              <a:t>》</a:t>
            </a:r>
            <a:r>
              <a:rPr lang="zh-CN" altLang="en-US" sz="2400" dirty="0"/>
              <a:t>说：“南齐庾黔娄，为孱陵令。到县未旬日，忽心惊汗流，即弃官归，其父疾始二日。医曰：‘欲知瘥（</a:t>
            </a:r>
            <a:r>
              <a:rPr lang="en-US" altLang="zh-CN" sz="2400" err="1"/>
              <a:t>cuó</a:t>
            </a:r>
            <a:r>
              <a:rPr lang="zh-CN" altLang="en-US" sz="2400" dirty="0"/>
              <a:t>病）剧，但尝粪苦则佳。’黔娄尝之甜，心甚忧之。至夕，稽颡（</a:t>
            </a:r>
            <a:r>
              <a:rPr lang="en-US" altLang="zh-CN" sz="2400" err="1"/>
              <a:t>qǐsǎng</a:t>
            </a:r>
            <a:r>
              <a:rPr lang="en-US" altLang="zh-CN" sz="2400" dirty="0"/>
              <a:t> </a:t>
            </a:r>
            <a:r>
              <a:rPr lang="zh-CN" altLang="en-US" sz="2400" dirty="0"/>
              <a:t>古代一种跪拜礼</a:t>
            </a:r>
            <a:r>
              <a:rPr lang="en-US" altLang="zh-CN" sz="2400" dirty="0"/>
              <a:t>,</a:t>
            </a:r>
            <a:r>
              <a:rPr lang="zh-CN" altLang="en-US" sz="2400" dirty="0"/>
              <a:t>屈膝下拜</a:t>
            </a:r>
            <a:r>
              <a:rPr lang="en-US" altLang="zh-CN" sz="2400" dirty="0"/>
              <a:t>,</a:t>
            </a:r>
            <a:r>
              <a:rPr lang="zh-CN" altLang="en-US" sz="2400" dirty="0"/>
              <a:t>以额触地</a:t>
            </a:r>
            <a:r>
              <a:rPr lang="en-US" altLang="zh-CN" sz="2400" dirty="0"/>
              <a:t>,</a:t>
            </a:r>
            <a:r>
              <a:rPr lang="zh-CN" altLang="en-US" sz="2400" dirty="0"/>
              <a:t>表示极度的虔诚）北辰求以身代父死。”医学上只听说有观粪便看病情的，而没听说过尝粪便的。父亲病重，儿子尝粪便，难道是为医生提供配方根据吗？父亲病重，儿子拜北斗星辰又有何用呢？鲁迅认为，二十四孝中有些好学，有些实在难学或者说不能去学。</a:t>
            </a:r>
            <a:br>
              <a:rPr lang="zh-CN" altLang="en-US" dirty="0"/>
            </a:br>
            <a:endParaRPr lang="zh-CN" altLang="en-US" dirty="0"/>
          </a:p>
        </p:txBody>
      </p:sp>
      <p:sp>
        <p:nvSpPr>
          <p:cNvPr id="23554" name="标题 23553"/>
          <p:cNvSpPr>
            <a:spLocks noGrp="1"/>
          </p:cNvSpPr>
          <p:nvPr/>
        </p:nvSpPr>
        <p:spPr>
          <a:xfrm>
            <a:off x="838200" y="414020"/>
            <a:ext cx="10515600" cy="1325563"/>
          </a:xfrm>
          <a:prstGeom prst="rect">
            <a:avLst/>
          </a:prstGeom>
          <a:noFill/>
          <a:ln w="9525">
            <a:noFill/>
          </a:ln>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algn="l">
              <a:lnSpc>
                <a:spcPct val="110000"/>
              </a:lnSpc>
            </a:pPr>
            <a:r>
              <a:rPr lang="en-US" altLang="zh-CN" sz="3200" b="1" dirty="0">
                <a:solidFill>
                  <a:srgbClr val="2962F3"/>
                </a:solidFill>
              </a:rPr>
              <a:t>2.《二十四孝图》</a:t>
            </a:r>
            <a:r>
              <a:rPr lang="zh-CN" altLang="en-US" sz="3200" b="1" dirty="0">
                <a:solidFill>
                  <a:srgbClr val="2962F3"/>
                </a:solidFill>
              </a:rPr>
              <a:t>精彩片段及赏析。</a:t>
            </a:r>
            <a:br>
              <a:rPr lang="zh-CN" altLang="en-US" sz="3200" b="1" dirty="0">
                <a:solidFill>
                  <a:srgbClr val="2962F3"/>
                </a:solidFill>
              </a:rPr>
            </a:br>
            <a:r>
              <a:rPr lang="zh-CN" altLang="en-US" sz="3200" b="1" dirty="0">
                <a:solidFill>
                  <a:srgbClr val="FF0000"/>
                </a:solidFill>
                <a:sym typeface="+mn-ea"/>
              </a:rPr>
              <a:t>片段</a:t>
            </a:r>
            <a:r>
              <a:rPr lang="zh-CN" altLang="en-US" sz="3200" b="1" dirty="0">
                <a:solidFill>
                  <a:srgbClr val="FF0000"/>
                </a:solidFill>
              </a:rPr>
              <a:t>一：</a:t>
            </a:r>
            <a:endParaRPr lang="zh-CN" altLang="en-US"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 calcmode="lin" valueType="num">
                                      <p:cBhvr additive="base">
                                        <p:cTn id="7" dur="500" fill="hold"/>
                                        <p:tgtEl>
                                          <p:spTgt spid="419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9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9939"/>
                                        </p:tgtEl>
                                        <p:attrNameLst>
                                          <p:attrName>style.visibility</p:attrName>
                                        </p:attrNameLst>
                                      </p:cBhvr>
                                      <p:to>
                                        <p:strVal val="visible"/>
                                      </p:to>
                                    </p:set>
                                    <p:anim calcmode="lin" valueType="num">
                                      <p:cBhvr additive="base">
                                        <p:cTn id="13" dur="500" fill="hold"/>
                                        <p:tgtEl>
                                          <p:spTgt spid="39939"/>
                                        </p:tgtEl>
                                        <p:attrNameLst>
                                          <p:attrName>ppt_x</p:attrName>
                                        </p:attrNameLst>
                                      </p:cBhvr>
                                      <p:tavLst>
                                        <p:tav tm="0">
                                          <p:val>
                                            <p:strVal val="#ppt_x"/>
                                          </p:val>
                                        </p:tav>
                                        <p:tav tm="100000">
                                          <p:val>
                                            <p:strVal val="#ppt_x"/>
                                          </p:val>
                                        </p:tav>
                                      </p:tavLst>
                                    </p:anim>
                                    <p:anim calcmode="lin" valueType="num">
                                      <p:cBhvr additive="base">
                                        <p:cTn id="14" dur="500" fill="hold"/>
                                        <p:tgtEl>
                                          <p:spTgt spid="3993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8915"/>
                                        </p:tgtEl>
                                        <p:attrNameLst>
                                          <p:attrName>style.visibility</p:attrName>
                                        </p:attrNameLst>
                                      </p:cBhvr>
                                      <p:to>
                                        <p:strVal val="visible"/>
                                      </p:to>
                                    </p:set>
                                    <p:anim calcmode="lin" valueType="num">
                                      <p:cBhvr additive="base">
                                        <p:cTn id="19" dur="500" fill="hold"/>
                                        <p:tgtEl>
                                          <p:spTgt spid="38915"/>
                                        </p:tgtEl>
                                        <p:attrNameLst>
                                          <p:attrName>ppt_x</p:attrName>
                                        </p:attrNameLst>
                                      </p:cBhvr>
                                      <p:tavLst>
                                        <p:tav tm="0">
                                          <p:val>
                                            <p:strVal val="#ppt_x"/>
                                          </p:val>
                                        </p:tav>
                                        <p:tav tm="100000">
                                          <p:val>
                                            <p:strVal val="#ppt_x"/>
                                          </p:val>
                                        </p:tav>
                                      </p:tavLst>
                                    </p:anim>
                                    <p:anim calcmode="lin" valueType="num">
                                      <p:cBhvr additive="base">
                                        <p:cTn id="20" dur="500" fill="hold"/>
                                        <p:tgtEl>
                                          <p:spTgt spid="389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uild="p"/>
      <p:bldP spid="38915" grpId="0"/>
      <p:bldP spid="39939"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0962" name="标题 40961"/>
          <p:cNvSpPr>
            <a:spLocks noGrp="1"/>
          </p:cNvSpPr>
          <p:nvPr>
            <p:ph type="title"/>
          </p:nvPr>
        </p:nvSpPr>
        <p:spPr>
          <a:xfrm>
            <a:off x="838200" y="150495"/>
            <a:ext cx="10515600" cy="1325563"/>
          </a:xfrm>
        </p:spPr>
        <p:txBody>
          <a:bodyPr anchor="ctr"/>
          <a:p>
            <a:pPr algn="l"/>
            <a:r>
              <a:rPr lang="zh-CN" altLang="en-US" sz="3600" b="1" dirty="0">
                <a:solidFill>
                  <a:srgbClr val="FF0000"/>
                </a:solidFill>
              </a:rPr>
              <a:t>片段二：</a:t>
            </a:r>
            <a:endParaRPr lang="zh-CN" altLang="en-US" sz="3600" b="1" dirty="0">
              <a:solidFill>
                <a:srgbClr val="FF0000"/>
              </a:solidFill>
            </a:endParaRPr>
          </a:p>
        </p:txBody>
      </p:sp>
      <p:sp>
        <p:nvSpPr>
          <p:cNvPr id="40963" name="文本占位符 40962"/>
          <p:cNvSpPr>
            <a:spLocks noGrp="1"/>
          </p:cNvSpPr>
          <p:nvPr>
            <p:ph type="body" idx="1"/>
          </p:nvPr>
        </p:nvSpPr>
        <p:spPr>
          <a:xfrm>
            <a:off x="695325" y="1097280"/>
            <a:ext cx="10915015" cy="4351655"/>
          </a:xfrm>
        </p:spPr>
        <p:txBody>
          <a:bodyPr/>
          <a:p>
            <a:pPr>
              <a:lnSpc>
                <a:spcPct val="100000"/>
              </a:lnSpc>
            </a:pPr>
            <a:r>
              <a:rPr lang="zh-CN" altLang="en-US" b="1" dirty="0">
                <a:solidFill>
                  <a:srgbClr val="2962F3"/>
                </a:solidFill>
                <a:latin typeface="楷体" panose="02010609060101010101" pitchFamily="49" charset="-122"/>
                <a:ea typeface="楷体" panose="02010609060101010101" pitchFamily="49" charset="-122"/>
                <a:cs typeface="楷体" panose="02010609060101010101" pitchFamily="49" charset="-122"/>
              </a:rPr>
              <a:t>现在想起来，实在很觉得傻气。这是因为现在已经知道了这些老玩意，本来谁也不实行。整饬（</a:t>
            </a:r>
            <a:r>
              <a:rPr lang="en-US" altLang="zh-CN" sz="1800" b="1" err="1">
                <a:solidFill>
                  <a:srgbClr val="2962F3"/>
                </a:solidFill>
                <a:latin typeface="楷体" panose="02010609060101010101" pitchFamily="49" charset="-122"/>
                <a:ea typeface="楷体" panose="02010609060101010101" pitchFamily="49" charset="-122"/>
                <a:cs typeface="楷体" panose="02010609060101010101" pitchFamily="49" charset="-122"/>
              </a:rPr>
              <a:t>zhěng chì</a:t>
            </a:r>
            <a:r>
              <a:rPr lang="zh-CN" altLang="en-US" sz="1800" b="1" dirty="0">
                <a:solidFill>
                  <a:srgbClr val="2962F3"/>
                </a:solidFill>
                <a:latin typeface="楷体" panose="02010609060101010101" pitchFamily="49" charset="-122"/>
                <a:ea typeface="楷体" panose="02010609060101010101" pitchFamily="49" charset="-122"/>
                <a:cs typeface="楷体" panose="02010609060101010101" pitchFamily="49" charset="-122"/>
              </a:rPr>
              <a:t>整顿使有条理）</a:t>
            </a:r>
            <a:r>
              <a:rPr lang="zh-CN" altLang="en-US" b="1" dirty="0">
                <a:solidFill>
                  <a:srgbClr val="2962F3"/>
                </a:solidFill>
                <a:latin typeface="楷体" panose="02010609060101010101" pitchFamily="49" charset="-122"/>
                <a:ea typeface="楷体" panose="02010609060101010101" pitchFamily="49" charset="-122"/>
                <a:cs typeface="楷体" panose="02010609060101010101" pitchFamily="49" charset="-122"/>
              </a:rPr>
              <a:t>伦纪的文电是常有的，却很少见绅士赤条条地躺在冰上面，将军跳上汽车去负米。 </a:t>
            </a:r>
            <a:endParaRPr lang="zh-CN" altLang="en-US" b="1" dirty="0">
              <a:solidFill>
                <a:srgbClr val="2962F3"/>
              </a:solidFill>
              <a:latin typeface="楷体" panose="02010609060101010101" pitchFamily="49" charset="-122"/>
              <a:ea typeface="楷体" panose="02010609060101010101" pitchFamily="49" charset="-122"/>
              <a:cs typeface="楷体" panose="02010609060101010101" pitchFamily="49" charset="-122"/>
            </a:endParaRPr>
          </a:p>
        </p:txBody>
      </p:sp>
      <p:sp>
        <p:nvSpPr>
          <p:cNvPr id="37891" name="文本占位符 37890"/>
          <p:cNvSpPr>
            <a:spLocks noGrp="1"/>
          </p:cNvSpPr>
          <p:nvPr/>
        </p:nvSpPr>
        <p:spPr>
          <a:xfrm>
            <a:off x="695960" y="2568575"/>
            <a:ext cx="10914380" cy="3651885"/>
          </a:xfrm>
          <a:prstGeom prst="rect">
            <a:avLst/>
          </a:prstGeom>
          <a:noFill/>
          <a:ln w="9525">
            <a:noFill/>
          </a:ln>
        </p:spPr>
        <p:txBody>
          <a:bodyPr anchor="t"/>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zh-CN" altLang="en-US" dirty="0">
                <a:solidFill>
                  <a:srgbClr val="FF0000"/>
                </a:solidFill>
                <a:sym typeface="+mn-ea"/>
              </a:rPr>
              <a:t>赏析：</a:t>
            </a:r>
            <a:r>
              <a:rPr lang="en-US" altLang="zh-CN" sz="2800" dirty="0"/>
              <a:t>“</a:t>
            </a:r>
            <a:r>
              <a:rPr lang="zh-CN" altLang="en-US" sz="2800" dirty="0"/>
              <a:t>绅士赤条条的躺在冰上面”借用的是“卧冰求鲤”的故事。</a:t>
            </a:r>
            <a:r>
              <a:rPr lang="en-US" altLang="zh-CN" sz="2800" dirty="0"/>
              <a:t>《</a:t>
            </a:r>
            <a:r>
              <a:rPr lang="zh-CN" altLang="en-US" sz="2800" dirty="0"/>
              <a:t>晋书</a:t>
            </a:r>
            <a:r>
              <a:rPr lang="en-US" altLang="zh-CN" sz="2800">
                <a:latin typeface="Arial" panose="020B0604020202020204" pitchFamily="34" charset="0"/>
              </a:rPr>
              <a:t>•</a:t>
            </a:r>
            <a:r>
              <a:rPr lang="zh-CN" altLang="en-US" sz="2800" dirty="0"/>
              <a:t>王祥传</a:t>
            </a:r>
            <a:r>
              <a:rPr lang="en-US" altLang="zh-CN" sz="2800" dirty="0"/>
              <a:t>》</a:t>
            </a:r>
            <a:r>
              <a:rPr lang="zh-CN" altLang="en-US" sz="2800" dirty="0"/>
              <a:t>说他后母“常欲生鱼，时天寒冰冻，祥解衣将剖冰求之，冰忽自解，双鲤跃出，持之而归”。“将军跳下汽车去负米”，借用的是“子路负米”的传说。子路，姓仲名由，孔丘的学生。他服侍父母时，自己只吃粗劣的饭菜，为父母到百里以外去背米。”鲁迅在前文已说过，学“子路负米”并不难，而“卧冰求鲤”则有点危险。这里讽刺国民党反动派统治时期的社会状况，“整饬伦纪的文电是常有的”，但却很少看见那些“绅士”、“将军”为老百姓做出类似“卧冰求鲤”、“子路负米”这样的善事来。 </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anim calcmode="lin" valueType="num">
                                      <p:cBhvr additive="base">
                                        <p:cTn id="7" dur="500" fill="hold"/>
                                        <p:tgtEl>
                                          <p:spTgt spid="409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7891"/>
                                        </p:tgtEl>
                                        <p:attrNameLst>
                                          <p:attrName>style.visibility</p:attrName>
                                        </p:attrNameLst>
                                      </p:cBhvr>
                                      <p:to>
                                        <p:strVal val="visible"/>
                                      </p:to>
                                    </p:set>
                                    <p:anim calcmode="lin" valueType="num">
                                      <p:cBhvr additive="base">
                                        <p:cTn id="13" dur="500" fill="hold"/>
                                        <p:tgtEl>
                                          <p:spTgt spid="37891"/>
                                        </p:tgtEl>
                                        <p:attrNameLst>
                                          <p:attrName>ppt_x</p:attrName>
                                        </p:attrNameLst>
                                      </p:cBhvr>
                                      <p:tavLst>
                                        <p:tav tm="0">
                                          <p:val>
                                            <p:strVal val="#ppt_x"/>
                                          </p:val>
                                        </p:tav>
                                        <p:tav tm="100000">
                                          <p:val>
                                            <p:strVal val="#ppt_x"/>
                                          </p:val>
                                        </p:tav>
                                      </p:tavLst>
                                    </p:anim>
                                    <p:anim calcmode="lin" valueType="num">
                                      <p:cBhvr additive="base">
                                        <p:cTn id="14" dur="500" fill="hold"/>
                                        <p:tgtEl>
                                          <p:spTgt spid="378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p:bldP spid="37891"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4035" name="文本占位符 44034"/>
          <p:cNvSpPr>
            <a:spLocks noGrp="1"/>
          </p:cNvSpPr>
          <p:nvPr>
            <p:ph type="body" idx="1"/>
          </p:nvPr>
        </p:nvSpPr>
        <p:spPr>
          <a:xfrm>
            <a:off x="720725" y="1672590"/>
            <a:ext cx="10515600" cy="4351338"/>
          </a:xfrm>
        </p:spPr>
        <p:txBody>
          <a:bodyPr/>
          <a:p>
            <a:pPr>
              <a:lnSpc>
                <a:spcPct val="110000"/>
              </a:lnSpc>
            </a:pPr>
            <a:r>
              <a:rPr lang="en-US" altLang="zh-CN" dirty="0"/>
              <a:t>《</a:t>
            </a:r>
            <a:r>
              <a:rPr lang="zh-CN" altLang="en-US" dirty="0"/>
              <a:t>五猖会</a:t>
            </a:r>
            <a:r>
              <a:rPr lang="en-US" altLang="zh-CN" dirty="0"/>
              <a:t>》</a:t>
            </a:r>
            <a:r>
              <a:rPr lang="zh-CN" altLang="en-US" dirty="0"/>
              <a:t>记述儿时盼望观看迎神赛会的急切、兴奋的心情，和被父亲强迫背诵</a:t>
            </a:r>
            <a:r>
              <a:rPr lang="en-US" altLang="zh-CN" dirty="0"/>
              <a:t>《</a:t>
            </a:r>
            <a:r>
              <a:rPr lang="zh-CN" altLang="en-US" dirty="0"/>
              <a:t>鉴略</a:t>
            </a:r>
            <a:r>
              <a:rPr lang="en-US" altLang="zh-CN" dirty="0"/>
              <a:t>》</a:t>
            </a:r>
            <a:r>
              <a:rPr lang="zh-CN" altLang="en-US" dirty="0"/>
              <a:t>的扫兴而痛苦的感受。指出强制的封建教育对儿童天性的压制和摧残。 </a:t>
            </a:r>
            <a:br>
              <a:rPr lang="zh-CN" altLang="en-US" dirty="0"/>
            </a:br>
            <a:br>
              <a:rPr lang="zh-CN" altLang="en-US" dirty="0"/>
            </a:br>
            <a:endParaRPr lang="zh-CN" altLang="en-US" dirty="0"/>
          </a:p>
        </p:txBody>
      </p:sp>
      <p:sp>
        <p:nvSpPr>
          <p:cNvPr id="2" name="文本框 1"/>
          <p:cNvSpPr txBox="1"/>
          <p:nvPr/>
        </p:nvSpPr>
        <p:spPr>
          <a:xfrm>
            <a:off x="720725" y="499110"/>
            <a:ext cx="10375900" cy="1173480"/>
          </a:xfrm>
          <a:prstGeom prst="rect">
            <a:avLst/>
          </a:prstGeom>
          <a:noFill/>
        </p:spPr>
        <p:txBody>
          <a:bodyPr wrap="square" rtlCol="0" anchor="t">
            <a:spAutoFit/>
          </a:bodyPr>
          <a:p>
            <a:pPr>
              <a:lnSpc>
                <a:spcPct val="110000"/>
              </a:lnSpc>
            </a:pPr>
            <a:r>
              <a:rPr lang="zh-CN" altLang="en-US" sz="3200" b="1" dirty="0">
                <a:solidFill>
                  <a:srgbClr val="2962F3"/>
                </a:solidFill>
                <a:sym typeface="+mn-ea"/>
              </a:rPr>
              <a:t>四、《五猖会》</a:t>
            </a:r>
            <a:endParaRPr lang="en-US" altLang="zh-CN" sz="3200" b="1">
              <a:solidFill>
                <a:srgbClr val="2962F3"/>
              </a:solidFill>
              <a:sym typeface="+mn-ea"/>
            </a:endParaRPr>
          </a:p>
          <a:p>
            <a:pPr>
              <a:lnSpc>
                <a:spcPct val="110000"/>
              </a:lnSpc>
            </a:pPr>
            <a:r>
              <a:rPr lang="en-US" altLang="zh-CN" sz="3200" b="1">
                <a:solidFill>
                  <a:srgbClr val="2962F3"/>
                </a:solidFill>
                <a:sym typeface="+mn-ea"/>
              </a:rPr>
              <a:t>1.</a:t>
            </a:r>
            <a:r>
              <a:rPr lang="zh-CN" altLang="en-US" sz="3200" b="1">
                <a:solidFill>
                  <a:srgbClr val="2962F3"/>
                </a:solidFill>
                <a:sym typeface="+mn-ea"/>
              </a:rPr>
              <a:t>主要内容及表达的思想情感。</a:t>
            </a:r>
            <a:endParaRPr lang="zh-CN" altLang="en-US" sz="3200" b="1">
              <a:solidFill>
                <a:srgbClr val="2962F3"/>
              </a:solidFill>
              <a:sym typeface="+mn-ea"/>
            </a:endParaRPr>
          </a:p>
        </p:txBody>
      </p:sp>
      <p:sp>
        <p:nvSpPr>
          <p:cNvPr id="23554" name="标题 23553"/>
          <p:cNvSpPr>
            <a:spLocks noGrp="1"/>
          </p:cNvSpPr>
          <p:nvPr/>
        </p:nvSpPr>
        <p:spPr>
          <a:xfrm>
            <a:off x="650875" y="3042920"/>
            <a:ext cx="10515600" cy="1325563"/>
          </a:xfrm>
          <a:prstGeom prst="rect">
            <a:avLst/>
          </a:prstGeom>
          <a:noFill/>
          <a:ln w="9525">
            <a:noFill/>
          </a:ln>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algn="l">
              <a:lnSpc>
                <a:spcPct val="110000"/>
              </a:lnSpc>
            </a:pPr>
            <a:r>
              <a:rPr lang="en-US" altLang="zh-CN" sz="3200" b="1" dirty="0">
                <a:solidFill>
                  <a:srgbClr val="2962F3"/>
                </a:solidFill>
              </a:rPr>
              <a:t>2.《五猖会》</a:t>
            </a:r>
            <a:r>
              <a:rPr lang="zh-CN" altLang="en-US" sz="3200" b="1" dirty="0">
                <a:solidFill>
                  <a:srgbClr val="2962F3"/>
                </a:solidFill>
              </a:rPr>
              <a:t>精彩片段及赏析。</a:t>
            </a:r>
            <a:br>
              <a:rPr lang="zh-CN" altLang="en-US" sz="3200" b="1" dirty="0">
                <a:solidFill>
                  <a:srgbClr val="2962F3"/>
                </a:solidFill>
              </a:rPr>
            </a:br>
            <a:endParaRPr lang="zh-CN" altLang="en-US" sz="3200" b="1" dirty="0">
              <a:solidFill>
                <a:srgbClr val="FF0000"/>
              </a:solidFill>
            </a:endParaRPr>
          </a:p>
        </p:txBody>
      </p:sp>
      <p:sp>
        <p:nvSpPr>
          <p:cNvPr id="35843" name="文本占位符 35842"/>
          <p:cNvSpPr>
            <a:spLocks noGrp="1"/>
          </p:cNvSpPr>
          <p:nvPr/>
        </p:nvSpPr>
        <p:spPr>
          <a:xfrm>
            <a:off x="549275" y="3749675"/>
            <a:ext cx="11101705" cy="2809240"/>
          </a:xfrm>
          <a:prstGeom prst="rect">
            <a:avLst/>
          </a:prstGeom>
          <a:noFill/>
          <a:ln w="9525">
            <a:noFill/>
          </a:ln>
        </p:spPr>
        <p:txBody>
          <a:bodyPr anchor="t"/>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zh-CN" altLang="en-US" b="1" dirty="0">
                <a:solidFill>
                  <a:srgbClr val="FF0000"/>
                </a:solidFill>
                <a:sym typeface="+mn-ea"/>
              </a:rPr>
              <a:t>片段：</a:t>
            </a:r>
            <a:r>
              <a:rPr lang="zh-CN" altLang="en-US" sz="2400" b="1" dirty="0">
                <a:solidFill>
                  <a:srgbClr val="2962F3"/>
                </a:solidFill>
                <a:latin typeface="楷体" panose="02010609060101010101" pitchFamily="49" charset="-122"/>
                <a:ea typeface="楷体" panose="02010609060101010101" pitchFamily="49" charset="-122"/>
                <a:cs typeface="楷体" panose="02010609060101010101" pitchFamily="49" charset="-122"/>
              </a:rPr>
              <a:t>因为东关离城远，……</a:t>
            </a:r>
            <a:r>
              <a:rPr lang="en-US" altLang="zh-CN" sz="2400" b="1" dirty="0">
                <a:solidFill>
                  <a:srgbClr val="2962F3"/>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b="1" dirty="0">
                <a:solidFill>
                  <a:srgbClr val="2962F3"/>
                </a:solidFill>
                <a:latin typeface="楷体" panose="02010609060101010101" pitchFamily="49" charset="-122"/>
                <a:ea typeface="楷体" panose="02010609060101010101" pitchFamily="49" charset="-122"/>
                <a:cs typeface="楷体" panose="02010609060101010101" pitchFamily="49" charset="-122"/>
                <a:sym typeface="+mn-ea"/>
              </a:rPr>
              <a:t>而且要背出来。</a:t>
            </a:r>
            <a:endParaRPr lang="zh-CN" altLang="en-US" sz="2400" b="1" dirty="0">
              <a:solidFill>
                <a:srgbClr val="2962F3"/>
              </a:solidFill>
              <a:latin typeface="楷体" panose="02010609060101010101" pitchFamily="49" charset="-122"/>
              <a:ea typeface="楷体" panose="02010609060101010101" pitchFamily="49" charset="-122"/>
              <a:cs typeface="楷体" panose="02010609060101010101" pitchFamily="49" charset="-122"/>
            </a:endParaRPr>
          </a:p>
          <a:p>
            <a:pPr>
              <a:lnSpc>
                <a:spcPct val="110000"/>
              </a:lnSpc>
            </a:pPr>
            <a:r>
              <a:rPr lang="en-US" altLang="zh-CN" sz="2400" b="1">
                <a:solidFill>
                  <a:srgbClr val="2962F3"/>
                </a:solidFill>
                <a:latin typeface="楷体" panose="02010609060101010101" pitchFamily="49" charset="-122"/>
                <a:ea typeface="楷体" panose="02010609060101010101" pitchFamily="49" charset="-122"/>
                <a:cs typeface="楷体" panose="02010609060101010101" pitchFamily="49" charset="-122"/>
                <a:sym typeface="+mn-ea"/>
              </a:rPr>
              <a:t>……</a:t>
            </a:r>
            <a:br>
              <a:rPr lang="en-US" altLang="zh-CN" sz="2400" b="1" dirty="0">
                <a:solidFill>
                  <a:srgbClr val="2962F3"/>
                </a:solidFill>
                <a:latin typeface="楷体" panose="02010609060101010101" pitchFamily="49" charset="-122"/>
                <a:ea typeface="楷体" panose="02010609060101010101" pitchFamily="49" charset="-122"/>
                <a:cs typeface="楷体" panose="02010609060101010101" pitchFamily="49" charset="-122"/>
                <a:sym typeface="+mn-ea"/>
              </a:rPr>
            </a:br>
            <a:r>
              <a:rPr lang="zh-CN" altLang="en-US" sz="2400" b="1" dirty="0">
                <a:solidFill>
                  <a:srgbClr val="2962F3"/>
                </a:solidFill>
                <a:latin typeface="楷体" panose="02010609060101010101" pitchFamily="49" charset="-122"/>
                <a:ea typeface="楷体" panose="02010609060101010101" pitchFamily="49" charset="-122"/>
                <a:cs typeface="楷体" panose="02010609060101010101" pitchFamily="49" charset="-122"/>
                <a:sym typeface="+mn-ea"/>
              </a:rPr>
              <a:t>应用的物件已经搬完，家中由忙乱转成静肃了。朝阳照着西墙，天气很清朗。母亲、工人、长妈妈即阿长，都无法营救，只默默地静候着我读熟，而且背出来。在百静中，我似乎头里要伸出许多铁钳，将什么“生于太荒”之流夹住；也听到自己急急诵读的声音发着抖，仿佛深秋的蟋蟀，在夜中鸣叫似的。</a:t>
            </a:r>
            <a:endParaRPr lang="zh-CN" altLang="en-US" sz="2400" b="1" dirty="0">
              <a:solidFill>
                <a:srgbClr val="2962F3"/>
              </a:solidFill>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890510" y="2736215"/>
            <a:ext cx="3520440" cy="20104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 calcmode="lin" valueType="num">
                                      <p:cBhvr additive="base">
                                        <p:cTn id="7" dur="500" fill="hold"/>
                                        <p:tgtEl>
                                          <p:spTgt spid="440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40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554"/>
                                        </p:tgtEl>
                                        <p:attrNameLst>
                                          <p:attrName>style.visibility</p:attrName>
                                        </p:attrNameLst>
                                      </p:cBhvr>
                                      <p:to>
                                        <p:strVal val="visible"/>
                                      </p:to>
                                    </p:set>
                                    <p:anim calcmode="lin" valueType="num">
                                      <p:cBhvr additive="base">
                                        <p:cTn id="13" dur="500" fill="hold"/>
                                        <p:tgtEl>
                                          <p:spTgt spid="23554"/>
                                        </p:tgtEl>
                                        <p:attrNameLst>
                                          <p:attrName>ppt_x</p:attrName>
                                        </p:attrNameLst>
                                      </p:cBhvr>
                                      <p:tavLst>
                                        <p:tav tm="0">
                                          <p:val>
                                            <p:strVal val="#ppt_x"/>
                                          </p:val>
                                        </p:tav>
                                        <p:tav tm="100000">
                                          <p:val>
                                            <p:strVal val="#ppt_x"/>
                                          </p:val>
                                        </p:tav>
                                      </p:tavLst>
                                    </p:anim>
                                    <p:anim calcmode="lin" valueType="num">
                                      <p:cBhvr additive="base">
                                        <p:cTn id="14" dur="500" fill="hold"/>
                                        <p:tgtEl>
                                          <p:spTgt spid="2355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5843"/>
                                        </p:tgtEl>
                                        <p:attrNameLst>
                                          <p:attrName>style.visibility</p:attrName>
                                        </p:attrNameLst>
                                      </p:cBhvr>
                                      <p:to>
                                        <p:strVal val="visible"/>
                                      </p:to>
                                    </p:set>
                                    <p:anim calcmode="lin" valueType="num">
                                      <p:cBhvr additive="base">
                                        <p:cTn id="19" dur="500" fill="hold"/>
                                        <p:tgtEl>
                                          <p:spTgt spid="35843"/>
                                        </p:tgtEl>
                                        <p:attrNameLst>
                                          <p:attrName>ppt_x</p:attrName>
                                        </p:attrNameLst>
                                      </p:cBhvr>
                                      <p:tavLst>
                                        <p:tav tm="0">
                                          <p:val>
                                            <p:strVal val="#ppt_x"/>
                                          </p:val>
                                        </p:tav>
                                        <p:tav tm="100000">
                                          <p:val>
                                            <p:strVal val="#ppt_x"/>
                                          </p:val>
                                        </p:tav>
                                      </p:tavLst>
                                    </p:anim>
                                    <p:anim calcmode="lin" valueType="num">
                                      <p:cBhvr additive="base">
                                        <p:cTn id="20" dur="500" fill="hold"/>
                                        <p:tgtEl>
                                          <p:spTgt spid="358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build="p"/>
      <p:bldP spid="35843" grpId="0"/>
      <p:bldP spid="2355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3011" name="文本占位符 43010"/>
          <p:cNvSpPr>
            <a:spLocks noGrp="1"/>
          </p:cNvSpPr>
          <p:nvPr>
            <p:ph type="body" idx="1"/>
          </p:nvPr>
        </p:nvSpPr>
        <p:spPr>
          <a:xfrm>
            <a:off x="631190" y="496570"/>
            <a:ext cx="10929620" cy="4351655"/>
          </a:xfrm>
        </p:spPr>
        <p:txBody>
          <a:bodyPr/>
          <a:p>
            <a:pPr>
              <a:lnSpc>
                <a:spcPct val="80000"/>
              </a:lnSpc>
            </a:pPr>
            <a:r>
              <a:rPr lang="zh-CN" altLang="en-US" b="1" dirty="0">
                <a:solidFill>
                  <a:srgbClr val="FF0000"/>
                </a:solidFill>
                <a:sym typeface="+mn-ea"/>
              </a:rPr>
              <a:t>赏析：</a:t>
            </a:r>
            <a:endParaRPr lang="zh-CN" altLang="en-US" b="1" dirty="0">
              <a:solidFill>
                <a:srgbClr val="FF0000"/>
              </a:solidFill>
            </a:endParaRPr>
          </a:p>
          <a:p>
            <a:pPr>
              <a:lnSpc>
                <a:spcPct val="100000"/>
              </a:lnSpc>
            </a:pPr>
            <a:r>
              <a:rPr lang="zh-CN" altLang="en-US" dirty="0"/>
              <a:t>这里首先突出了“我”如何想看五猖会的心情，因为五猖会“是我儿时所罕见的一件盛事”。五猖，“据有考据癖的人说：这就是五通神”。这句话语意有些歧义，歧义来自“有考据癖的人”话语的本身。它也许指一个神的名字，也许指五个神的总称。鲁迅接着讲，如果只指一个“五通神”“并无确据”。鲁迅知道或看过的五通神则是五个男人，面目神态“也不见有什么猖獗之状”。少年的鲁迅大清早起来，而且已经高高兴兴看见工人已把船椅、饭菜、茶炊、点心盒子陆续搬下大船了，可偏偏在这个时候，父亲要他回到房里去背</a:t>
            </a:r>
            <a:r>
              <a:rPr lang="en-US" altLang="zh-CN" dirty="0"/>
              <a:t>《</a:t>
            </a:r>
            <a:r>
              <a:rPr lang="zh-CN" altLang="en-US" dirty="0"/>
              <a:t>鉴略</a:t>
            </a:r>
            <a:r>
              <a:rPr lang="en-US" altLang="zh-CN" dirty="0"/>
              <a:t>》</a:t>
            </a:r>
            <a:r>
              <a:rPr lang="zh-CN" altLang="en-US" dirty="0"/>
              <a:t>，这就使少年鲁迅刚才的喜悦之情到此形成了极大的反差，正如书中所说，“我似乎从头上浇了一盆冷水”。“我”苦苦背书的时候，“母亲、工人、长妈妈即阿长，都无法营救”。这就不能不使我们联想到：这简直有点类似</a:t>
            </a:r>
            <a:r>
              <a:rPr lang="en-US" altLang="zh-CN" dirty="0"/>
              <a:t>《</a:t>
            </a:r>
            <a:r>
              <a:rPr lang="zh-CN" altLang="en-US" dirty="0"/>
              <a:t>红楼梦</a:t>
            </a:r>
            <a:r>
              <a:rPr lang="en-US" altLang="zh-CN" dirty="0"/>
              <a:t>》</a:t>
            </a:r>
            <a:r>
              <a:rPr lang="zh-CN" altLang="en-US" dirty="0"/>
              <a:t>中贾政要打贾宝玉的场面了。难怪后来“我”虽然去了，兴致却大减。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anim calcmode="lin" valueType="num">
                                      <p:cBhvr additive="base">
                                        <p:cTn id="7" dur="500" fill="hold"/>
                                        <p:tgtEl>
                                          <p:spTgt spid="430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30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3011">
                                            <p:txEl>
                                              <p:pRg st="1" end="1"/>
                                            </p:txEl>
                                          </p:spTgt>
                                        </p:tgtEl>
                                        <p:attrNameLst>
                                          <p:attrName>style.visibility</p:attrName>
                                        </p:attrNameLst>
                                      </p:cBhvr>
                                      <p:to>
                                        <p:strVal val="visible"/>
                                      </p:to>
                                    </p:set>
                                    <p:anim calcmode="lin" valueType="num">
                                      <p:cBhvr additive="base">
                                        <p:cTn id="13" dur="500" fill="hold"/>
                                        <p:tgtEl>
                                          <p:spTgt spid="4301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301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uild="p"/>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195" name="文本占位符 8194"/>
          <p:cNvSpPr>
            <a:spLocks noGrp="1"/>
          </p:cNvSpPr>
          <p:nvPr>
            <p:ph type="body" idx="1"/>
          </p:nvPr>
        </p:nvSpPr>
        <p:spPr>
          <a:xfrm>
            <a:off x="720725" y="1672590"/>
            <a:ext cx="7715250" cy="3951605"/>
          </a:xfrm>
        </p:spPr>
        <p:txBody>
          <a:bodyPr/>
          <a:p>
            <a:pPr>
              <a:lnSpc>
                <a:spcPct val="120000"/>
              </a:lnSpc>
            </a:pPr>
            <a:r>
              <a:rPr lang="en-US" altLang="zh-CN" sz="3200" b="1" dirty="0"/>
              <a:t>《</a:t>
            </a:r>
            <a:r>
              <a:rPr lang="zh-CN" altLang="en-US" sz="3200" b="1" dirty="0"/>
              <a:t>无常</a:t>
            </a:r>
            <a:r>
              <a:rPr lang="en-US" altLang="zh-CN" sz="3200" b="1"/>
              <a:t>》</a:t>
            </a:r>
            <a:r>
              <a:rPr lang="en-US" altLang="zh-CN" sz="3200" b="1">
                <a:latin typeface="Arial" panose="020B0604020202020204" pitchFamily="34" charset="0"/>
              </a:rPr>
              <a:t>——</a:t>
            </a:r>
            <a:r>
              <a:rPr lang="zh-CN" altLang="en-US" sz="3200" b="1" dirty="0"/>
              <a:t>无常是个具有人情味的鬼，去勾魂的时候，看到母亲哭死去的儿子那么悲伤，决定放儿子“还阳半刻”，结果被顶头上司阎罗王打了四十大棒。文章在回忆无常的时候，时不时加进几句对现实所谓正人君子的讽刺，虚幻的无常给予当时鲁迅寂寞悲凉的心些许的安慰。</a:t>
            </a:r>
            <a:r>
              <a:rPr lang="en-US" altLang="zh-CN" sz="3200" b="1" dirty="0"/>
              <a:t> </a:t>
            </a:r>
            <a:endParaRPr lang="en-US" altLang="zh-CN" sz="3200" b="1" dirty="0"/>
          </a:p>
        </p:txBody>
      </p:sp>
      <p:sp>
        <p:nvSpPr>
          <p:cNvPr id="2" name="文本框 1"/>
          <p:cNvSpPr txBox="1"/>
          <p:nvPr/>
        </p:nvSpPr>
        <p:spPr>
          <a:xfrm>
            <a:off x="720725" y="499110"/>
            <a:ext cx="10375900" cy="1173480"/>
          </a:xfrm>
          <a:prstGeom prst="rect">
            <a:avLst/>
          </a:prstGeom>
          <a:noFill/>
        </p:spPr>
        <p:txBody>
          <a:bodyPr wrap="square" rtlCol="0" anchor="t">
            <a:spAutoFit/>
          </a:bodyPr>
          <a:p>
            <a:pPr>
              <a:lnSpc>
                <a:spcPct val="110000"/>
              </a:lnSpc>
            </a:pPr>
            <a:r>
              <a:rPr lang="zh-CN" altLang="en-US" sz="3200" b="1" dirty="0">
                <a:solidFill>
                  <a:srgbClr val="2962F3"/>
                </a:solidFill>
                <a:sym typeface="+mn-ea"/>
              </a:rPr>
              <a:t>五、《无常》</a:t>
            </a:r>
            <a:endParaRPr lang="en-US" altLang="zh-CN" sz="3200" b="1">
              <a:solidFill>
                <a:srgbClr val="2962F3"/>
              </a:solidFill>
              <a:sym typeface="+mn-ea"/>
            </a:endParaRPr>
          </a:p>
          <a:p>
            <a:pPr>
              <a:lnSpc>
                <a:spcPct val="110000"/>
              </a:lnSpc>
            </a:pPr>
            <a:r>
              <a:rPr lang="en-US" altLang="zh-CN" sz="3200" b="1">
                <a:solidFill>
                  <a:srgbClr val="2962F3"/>
                </a:solidFill>
                <a:sym typeface="+mn-ea"/>
              </a:rPr>
              <a:t>1.</a:t>
            </a:r>
            <a:r>
              <a:rPr lang="zh-CN" altLang="en-US" sz="3200" b="1">
                <a:solidFill>
                  <a:srgbClr val="2962F3"/>
                </a:solidFill>
                <a:sym typeface="+mn-ea"/>
              </a:rPr>
              <a:t>主要内容及表达的思想情感。</a:t>
            </a:r>
            <a:endParaRPr lang="zh-CN" altLang="en-US" sz="3200" b="1">
              <a:solidFill>
                <a:srgbClr val="2962F3"/>
              </a:solidFill>
              <a:sym typeface="+mn-ea"/>
            </a:endParaRPr>
          </a:p>
        </p:txBody>
      </p:sp>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l="10360" t="5600" r="6762" b="6202"/>
          <a:stretch>
            <a:fillRect/>
          </a:stretch>
        </p:blipFill>
        <p:spPr>
          <a:xfrm>
            <a:off x="8267700" y="1274445"/>
            <a:ext cx="3415030" cy="46780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 calcmode="lin" valueType="num">
                                      <p:cBhvr additive="base">
                                        <p:cTn id="7" dur="500" fill="hold"/>
                                        <p:tgtEl>
                                          <p:spTgt spid="81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93539" name="文本占位符 193538"/>
          <p:cNvSpPr>
            <a:spLocks noGrp="1"/>
          </p:cNvSpPr>
          <p:nvPr>
            <p:ph idx="1"/>
          </p:nvPr>
        </p:nvSpPr>
        <p:spPr>
          <a:xfrm>
            <a:off x="930275" y="1433830"/>
            <a:ext cx="10488295" cy="4716780"/>
          </a:xfrm>
        </p:spPr>
        <p:txBody>
          <a:bodyPr/>
          <a:p>
            <a:pPr fontAlgn="base">
              <a:lnSpc>
                <a:spcPct val="120000"/>
              </a:lnSpc>
            </a:pPr>
            <a:r>
              <a:rPr lang="en-US" altLang="zh-CN" sz="4000" strike="noStrike" noProof="1" dirty="0"/>
              <a:t>1</a:t>
            </a:r>
            <a:r>
              <a:rPr lang="en-US" altLang="zh-CN" sz="4000" dirty="0">
                <a:sym typeface="+mn-ea"/>
              </a:rPr>
              <a:t>.</a:t>
            </a:r>
            <a:r>
              <a:rPr lang="zh-CN" altLang="en-US" sz="4000" strike="noStrike" noProof="1" dirty="0"/>
              <a:t>学会用粗读和细读相结合的方法，了解全书的内容，</a:t>
            </a:r>
            <a:r>
              <a:rPr lang="zh-CN" altLang="en-US" sz="4000" dirty="0">
                <a:sym typeface="+mn-ea"/>
              </a:rPr>
              <a:t>提高读整本书的能力。</a:t>
            </a:r>
            <a:endParaRPr lang="zh-CN" altLang="en-US" sz="4000" strike="noStrike" noProof="1" dirty="0"/>
          </a:p>
          <a:p>
            <a:pPr fontAlgn="base">
              <a:lnSpc>
                <a:spcPct val="120000"/>
              </a:lnSpc>
            </a:pPr>
            <a:r>
              <a:rPr lang="en-US" altLang="zh-CN" sz="4000" dirty="0">
                <a:sym typeface="+mn-ea"/>
              </a:rPr>
              <a:t>2.</a:t>
            </a:r>
            <a:r>
              <a:rPr lang="zh-CN" altLang="en-US" sz="4000" dirty="0">
                <a:sym typeface="+mn-ea"/>
              </a:rPr>
              <a:t>熟悉精彩片断，</a:t>
            </a:r>
            <a:r>
              <a:rPr lang="zh-CN" altLang="en-US" sz="4000" strike="noStrike" noProof="1" dirty="0"/>
              <a:t>学习分析人物的方法，把握作品的思想内涵。</a:t>
            </a:r>
            <a:endParaRPr lang="zh-CN" altLang="en-US" sz="4000" strike="noStrike" noProof="1" dirty="0"/>
          </a:p>
          <a:p>
            <a:pPr fontAlgn="base">
              <a:lnSpc>
                <a:spcPct val="120000"/>
              </a:lnSpc>
            </a:pPr>
            <a:r>
              <a:rPr lang="en-US" altLang="zh-CN" sz="4000" strike="noStrike" noProof="1" dirty="0"/>
              <a:t>3.</a:t>
            </a:r>
            <a:r>
              <a:rPr lang="zh-CN" altLang="en-US" sz="4000" strike="noStrike" noProof="1" dirty="0"/>
              <a:t>通过寻找共鸣、知人论世、探究疑问，消除与经典的隔膜。</a:t>
            </a:r>
            <a:endParaRPr lang="zh-CN" altLang="en-US" sz="4000" strike="noStrike" noProof="1" dirty="0"/>
          </a:p>
        </p:txBody>
      </p:sp>
      <p:sp>
        <p:nvSpPr>
          <p:cNvPr id="3" name="矩形 2"/>
          <p:cNvSpPr/>
          <p:nvPr/>
        </p:nvSpPr>
        <p:spPr>
          <a:xfrm>
            <a:off x="1046653" y="665530"/>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dirty="0">
                <a:ln w="11430"/>
                <a:solidFill>
                  <a:srgbClr val="FF0000"/>
                </a:solidFill>
                <a:latin typeface="楷体" panose="02010609060101010101" pitchFamily="49" charset="-122"/>
                <a:ea typeface="楷体" panose="02010609060101010101" pitchFamily="49" charset="-122"/>
              </a:rPr>
              <a:t>导读目标</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3539">
                                            <p:txEl>
                                              <p:pRg st="0" end="0"/>
                                            </p:txEl>
                                          </p:spTgt>
                                        </p:tgtEl>
                                        <p:attrNameLst>
                                          <p:attrName>style.visibility</p:attrName>
                                        </p:attrNameLst>
                                      </p:cBhvr>
                                      <p:to>
                                        <p:strVal val="visible"/>
                                      </p:to>
                                    </p:set>
                                    <p:anim calcmode="lin" valueType="num">
                                      <p:cBhvr additive="base">
                                        <p:cTn id="7" dur="500" fill="hold"/>
                                        <p:tgtEl>
                                          <p:spTgt spid="1935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35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3539">
                                            <p:txEl>
                                              <p:pRg st="1" end="1"/>
                                            </p:txEl>
                                          </p:spTgt>
                                        </p:tgtEl>
                                        <p:attrNameLst>
                                          <p:attrName>style.visibility</p:attrName>
                                        </p:attrNameLst>
                                      </p:cBhvr>
                                      <p:to>
                                        <p:strVal val="visible"/>
                                      </p:to>
                                    </p:set>
                                    <p:anim calcmode="lin" valueType="num">
                                      <p:cBhvr additive="base">
                                        <p:cTn id="13" dur="500" fill="hold"/>
                                        <p:tgtEl>
                                          <p:spTgt spid="19353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353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3539">
                                            <p:txEl>
                                              <p:pRg st="2" end="2"/>
                                            </p:txEl>
                                          </p:spTgt>
                                        </p:tgtEl>
                                        <p:attrNameLst>
                                          <p:attrName>style.visibility</p:attrName>
                                        </p:attrNameLst>
                                      </p:cBhvr>
                                      <p:to>
                                        <p:strVal val="visible"/>
                                      </p:to>
                                    </p:set>
                                    <p:anim calcmode="lin" valueType="num">
                                      <p:cBhvr additive="base">
                                        <p:cTn id="19" dur="500" fill="hold"/>
                                        <p:tgtEl>
                                          <p:spTgt spid="19353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353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39"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9155" name="文本占位符 49154"/>
          <p:cNvSpPr>
            <a:spLocks noGrp="1"/>
          </p:cNvSpPr>
          <p:nvPr>
            <p:ph type="body" idx="1"/>
          </p:nvPr>
        </p:nvSpPr>
        <p:spPr>
          <a:xfrm>
            <a:off x="2381250" y="1040130"/>
            <a:ext cx="9359265" cy="1022985"/>
          </a:xfrm>
        </p:spPr>
        <p:txBody>
          <a:bodyPr/>
          <a:p>
            <a:pPr>
              <a:lnSpc>
                <a:spcPct val="90000"/>
              </a:lnSpc>
            </a:pPr>
            <a:r>
              <a:rPr lang="zh-CN" altLang="en-US" sz="3200" dirty="0">
                <a:solidFill>
                  <a:srgbClr val="2962F3"/>
                </a:solidFill>
                <a:latin typeface="楷体" panose="02010609060101010101" pitchFamily="49" charset="-122"/>
                <a:ea typeface="楷体" panose="02010609060101010101" pitchFamily="49" charset="-122"/>
                <a:cs typeface="楷体" panose="02010609060101010101" pitchFamily="49" charset="-122"/>
              </a:rPr>
              <a:t>至于我们</a:t>
            </a:r>
            <a:r>
              <a:rPr lang="en-US" altLang="zh-CN" sz="3200" dirty="0">
                <a:solidFill>
                  <a:srgbClr val="2962F3"/>
                </a:solidFill>
                <a:latin typeface="楷体" panose="02010609060101010101" pitchFamily="49" charset="-122"/>
                <a:ea typeface="楷体" panose="02010609060101010101" pitchFamily="49" charset="-122"/>
                <a:cs typeface="楷体" panose="02010609060101010101" pitchFamily="49" charset="-122"/>
              </a:rPr>
              <a:t>――</a:t>
            </a:r>
            <a:r>
              <a:rPr lang="zh-CN" altLang="en-US" sz="3200" dirty="0">
                <a:solidFill>
                  <a:srgbClr val="2962F3"/>
                </a:solidFill>
                <a:latin typeface="楷体" panose="02010609060101010101" pitchFamily="49" charset="-122"/>
                <a:ea typeface="楷体" panose="02010609060101010101" pitchFamily="49" charset="-122"/>
                <a:cs typeface="楷体" panose="02010609060101010101" pitchFamily="49" charset="-122"/>
              </a:rPr>
              <a:t>我相信：……</a:t>
            </a:r>
            <a:r>
              <a:rPr lang="zh-CN" altLang="en-US" sz="3200" dirty="0">
                <a:solidFill>
                  <a:srgbClr val="2962F3"/>
                </a:solidFill>
                <a:latin typeface="楷体" panose="02010609060101010101" pitchFamily="49" charset="-122"/>
                <a:ea typeface="楷体" panose="02010609060101010101" pitchFamily="49" charset="-122"/>
                <a:cs typeface="楷体" panose="02010609060101010101" pitchFamily="49" charset="-122"/>
                <a:sym typeface="+mn-ea"/>
              </a:rPr>
              <a:t>于是乎这活的活无常便在戏台上出现。</a:t>
            </a:r>
            <a:r>
              <a:rPr lang="zh-CN" altLang="en-US" sz="3200" dirty="0">
                <a:solidFill>
                  <a:srgbClr val="2962F3"/>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dirty="0">
                <a:solidFill>
                  <a:srgbClr val="2962F3"/>
                </a:solidFill>
                <a:latin typeface="楷体" panose="02010609060101010101" pitchFamily="49" charset="-122"/>
                <a:ea typeface="楷体" panose="02010609060101010101" pitchFamily="49" charset="-122"/>
                <a:cs typeface="楷体" panose="02010609060101010101" pitchFamily="49" charset="-122"/>
                <a:sym typeface="+mn-ea"/>
              </a:rPr>
              <a:t>阎王出票来勾摄了。 </a:t>
            </a:r>
            <a:endParaRPr lang="zh-CN" altLang="en-US" sz="3200" dirty="0">
              <a:solidFill>
                <a:srgbClr val="2962F3"/>
              </a:solidFill>
              <a:latin typeface="楷体" panose="02010609060101010101" pitchFamily="49" charset="-122"/>
              <a:ea typeface="楷体" panose="02010609060101010101" pitchFamily="49" charset="-122"/>
              <a:cs typeface="楷体" panose="02010609060101010101" pitchFamily="49" charset="-122"/>
            </a:endParaRPr>
          </a:p>
          <a:p>
            <a:pPr marL="0" indent="0">
              <a:lnSpc>
                <a:spcPct val="90000"/>
              </a:lnSpc>
              <a:buNone/>
            </a:pPr>
            <a:br>
              <a:rPr lang="zh-CN" altLang="en-US" sz="3200" dirty="0">
                <a:solidFill>
                  <a:srgbClr val="2962F3"/>
                </a:solidFill>
                <a:latin typeface="楷体" panose="02010609060101010101" pitchFamily="49" charset="-122"/>
                <a:ea typeface="楷体" panose="02010609060101010101" pitchFamily="49" charset="-122"/>
                <a:cs typeface="楷体" panose="02010609060101010101" pitchFamily="49" charset="-122"/>
              </a:rPr>
            </a:br>
            <a:endParaRPr lang="zh-CN" altLang="en-US" sz="3200" dirty="0">
              <a:solidFill>
                <a:srgbClr val="2962F3"/>
              </a:solidFill>
              <a:latin typeface="楷体" panose="02010609060101010101" pitchFamily="49" charset="-122"/>
              <a:ea typeface="楷体" panose="02010609060101010101" pitchFamily="49" charset="-122"/>
              <a:cs typeface="楷体" panose="02010609060101010101" pitchFamily="49" charset="-122"/>
            </a:endParaRPr>
          </a:p>
        </p:txBody>
      </p:sp>
      <p:sp>
        <p:nvSpPr>
          <p:cNvPr id="23554" name="标题 23553"/>
          <p:cNvSpPr>
            <a:spLocks noGrp="1"/>
          </p:cNvSpPr>
          <p:nvPr/>
        </p:nvSpPr>
        <p:spPr>
          <a:xfrm>
            <a:off x="838200" y="356870"/>
            <a:ext cx="10515600" cy="1325563"/>
          </a:xfrm>
          <a:prstGeom prst="rect">
            <a:avLst/>
          </a:prstGeom>
          <a:noFill/>
          <a:ln w="9525">
            <a:noFill/>
          </a:ln>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algn="l">
              <a:lnSpc>
                <a:spcPct val="110000"/>
              </a:lnSpc>
            </a:pPr>
            <a:r>
              <a:rPr lang="en-US" altLang="zh-CN" sz="3200" b="1" dirty="0">
                <a:solidFill>
                  <a:srgbClr val="2962F3"/>
                </a:solidFill>
              </a:rPr>
              <a:t>2.</a:t>
            </a:r>
            <a:r>
              <a:rPr lang="zh-CN" altLang="en-US" sz="3200" b="1" dirty="0">
                <a:solidFill>
                  <a:srgbClr val="2962F3"/>
                </a:solidFill>
                <a:sym typeface="+mn-ea"/>
              </a:rPr>
              <a:t>《无常》</a:t>
            </a:r>
            <a:r>
              <a:rPr lang="zh-CN" altLang="en-US" sz="3200" b="1" dirty="0">
                <a:solidFill>
                  <a:srgbClr val="2962F3"/>
                </a:solidFill>
              </a:rPr>
              <a:t>精彩片段及赏析。</a:t>
            </a:r>
            <a:br>
              <a:rPr lang="zh-CN" altLang="en-US" sz="3200" b="1" dirty="0">
                <a:solidFill>
                  <a:srgbClr val="2962F3"/>
                </a:solidFill>
              </a:rPr>
            </a:br>
            <a:r>
              <a:rPr lang="zh-CN" altLang="en-US" sz="3200" b="1" dirty="0">
                <a:solidFill>
                  <a:srgbClr val="FF0000"/>
                </a:solidFill>
                <a:sym typeface="+mn-ea"/>
              </a:rPr>
              <a:t>片段</a:t>
            </a:r>
            <a:r>
              <a:rPr lang="zh-CN" altLang="en-US" sz="3200" b="1" dirty="0">
                <a:solidFill>
                  <a:srgbClr val="FF0000"/>
                </a:solidFill>
              </a:rPr>
              <a:t>一：</a:t>
            </a:r>
            <a:endParaRPr lang="zh-CN" altLang="en-US" sz="3200" b="1" dirty="0">
              <a:solidFill>
                <a:srgbClr val="FF0000"/>
              </a:solidFill>
            </a:endParaRPr>
          </a:p>
        </p:txBody>
      </p:sp>
      <p:sp>
        <p:nvSpPr>
          <p:cNvPr id="48131" name="文本占位符 48130"/>
          <p:cNvSpPr>
            <a:spLocks noGrp="1"/>
          </p:cNvSpPr>
          <p:nvPr/>
        </p:nvSpPr>
        <p:spPr>
          <a:xfrm>
            <a:off x="527050" y="1939290"/>
            <a:ext cx="11137900" cy="2980055"/>
          </a:xfrm>
          <a:prstGeom prst="rect">
            <a:avLst/>
          </a:prstGeom>
          <a:noFill/>
          <a:ln w="9525">
            <a:noFill/>
          </a:ln>
        </p:spPr>
        <p:txBody>
          <a:bodyPr anchor="t"/>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zh-CN" altLang="en-US" b="1" dirty="0">
                <a:solidFill>
                  <a:srgbClr val="FF0000"/>
                </a:solidFill>
              </a:rPr>
              <a:t>赏析：</a:t>
            </a:r>
            <a:r>
              <a:rPr lang="zh-CN" altLang="en-US" dirty="0"/>
              <a:t>本书前文已说过，绍兴人呼无常鬼有两种。一种活无常，一种死无常（或称“死有分”）。那时人们最愿意看的是活无常，原因大致有两个：一是活无常“活泼而诙谐”，二是形象奇特。“单是混身雪白这一点，在红红绿绿中就有‘鹤立鸡群’之概”，头上的特征更为明显，戴着“一顶白纸的高帽子”。此外，还有一个明显的特征是，手里拿着一把破芭蕉扇，活像济公。据旧时民间的说法，无常的职能是“勾摄生魂的使者”，面孔当然不可能是慈善的、温和的。他绝不包庇任何人，始终是铁面无私的。少年鲁迅对于“死”，还不可能像晚年那么坦然。他对无常的兴趣不过是出于少年的好奇心理。</a:t>
            </a:r>
            <a:br>
              <a:rPr lang="zh-CN" altLang="en-US" sz="2400" dirty="0"/>
            </a:b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155">
                                            <p:txEl>
                                              <p:pRg st="0" end="0"/>
                                            </p:txEl>
                                          </p:spTgt>
                                        </p:tgtEl>
                                        <p:attrNameLst>
                                          <p:attrName>style.visibility</p:attrName>
                                        </p:attrNameLst>
                                      </p:cBhvr>
                                      <p:to>
                                        <p:strVal val="visible"/>
                                      </p:to>
                                    </p:set>
                                    <p:anim calcmode="lin" valueType="num">
                                      <p:cBhvr additive="base">
                                        <p:cTn id="7" dur="500" fill="hold"/>
                                        <p:tgtEl>
                                          <p:spTgt spid="491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91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9155">
                                            <p:txEl>
                                              <p:pRg st="1" end="1"/>
                                            </p:txEl>
                                          </p:spTgt>
                                        </p:tgtEl>
                                        <p:attrNameLst>
                                          <p:attrName>style.visibility</p:attrName>
                                        </p:attrNameLst>
                                      </p:cBhvr>
                                      <p:to>
                                        <p:strVal val="visible"/>
                                      </p:to>
                                    </p:set>
                                    <p:anim calcmode="lin" valueType="num">
                                      <p:cBhvr additive="base">
                                        <p:cTn id="13" dur="500" fill="hold"/>
                                        <p:tgtEl>
                                          <p:spTgt spid="4915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91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8131"/>
                                        </p:tgtEl>
                                        <p:attrNameLst>
                                          <p:attrName>style.visibility</p:attrName>
                                        </p:attrNameLst>
                                      </p:cBhvr>
                                      <p:to>
                                        <p:strVal val="visible"/>
                                      </p:to>
                                    </p:set>
                                    <p:anim calcmode="lin" valueType="num">
                                      <p:cBhvr additive="base">
                                        <p:cTn id="19" dur="500" fill="hold"/>
                                        <p:tgtEl>
                                          <p:spTgt spid="48131"/>
                                        </p:tgtEl>
                                        <p:attrNameLst>
                                          <p:attrName>ppt_x</p:attrName>
                                        </p:attrNameLst>
                                      </p:cBhvr>
                                      <p:tavLst>
                                        <p:tav tm="0">
                                          <p:val>
                                            <p:strVal val="#ppt_x"/>
                                          </p:val>
                                        </p:tav>
                                        <p:tav tm="100000">
                                          <p:val>
                                            <p:strVal val="#ppt_x"/>
                                          </p:val>
                                        </p:tav>
                                      </p:tavLst>
                                    </p:anim>
                                    <p:anim calcmode="lin" valueType="num">
                                      <p:cBhvr additive="base">
                                        <p:cTn id="20" dur="500" fill="hold"/>
                                        <p:tgtEl>
                                          <p:spTgt spid="481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uild="p"/>
      <p:bldP spid="48131"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0178" name="标题 50177"/>
          <p:cNvSpPr>
            <a:spLocks noGrp="1"/>
          </p:cNvSpPr>
          <p:nvPr>
            <p:ph type="title"/>
          </p:nvPr>
        </p:nvSpPr>
        <p:spPr>
          <a:xfrm>
            <a:off x="838200" y="236220"/>
            <a:ext cx="10515600" cy="1325563"/>
          </a:xfrm>
        </p:spPr>
        <p:txBody>
          <a:bodyPr anchor="ctr"/>
          <a:p>
            <a:pPr algn="l"/>
            <a:r>
              <a:rPr lang="zh-CN" altLang="en-US" sz="3600" b="1" dirty="0">
                <a:solidFill>
                  <a:srgbClr val="FF0000"/>
                </a:solidFill>
              </a:rPr>
              <a:t>片段二： </a:t>
            </a:r>
            <a:endParaRPr lang="zh-CN" altLang="en-US" sz="3600" b="1" dirty="0">
              <a:solidFill>
                <a:srgbClr val="FF0000"/>
              </a:solidFill>
            </a:endParaRPr>
          </a:p>
        </p:txBody>
      </p:sp>
      <p:sp>
        <p:nvSpPr>
          <p:cNvPr id="50179" name="文本占位符 50178"/>
          <p:cNvSpPr>
            <a:spLocks noGrp="1"/>
          </p:cNvSpPr>
          <p:nvPr>
            <p:ph type="body" idx="1"/>
          </p:nvPr>
        </p:nvSpPr>
        <p:spPr>
          <a:xfrm>
            <a:off x="838200" y="1124585"/>
            <a:ext cx="10515600" cy="4351338"/>
          </a:xfrm>
        </p:spPr>
        <p:txBody>
          <a:bodyPr/>
          <a:p>
            <a:pPr>
              <a:lnSpc>
                <a:spcPct val="90000"/>
              </a:lnSpc>
            </a:pPr>
            <a:r>
              <a:rPr lang="zh-CN" altLang="en-US" dirty="0">
                <a:solidFill>
                  <a:srgbClr val="2962F3"/>
                </a:solidFill>
                <a:latin typeface="楷体" panose="02010609060101010101" pitchFamily="49" charset="-122"/>
                <a:ea typeface="楷体" panose="02010609060101010101" pitchFamily="49" charset="-122"/>
                <a:cs typeface="楷体" panose="02010609060101010101" pitchFamily="49" charset="-122"/>
              </a:rPr>
              <a:t>在许多人期待着恶人的没落的凝望中，他出来了，……其中有一段大概是这样：</a:t>
            </a:r>
            <a:br>
              <a:rPr lang="zh-CN" altLang="en-US" dirty="0">
                <a:solidFill>
                  <a:srgbClr val="2962F3"/>
                </a:solidFill>
                <a:latin typeface="楷体" panose="02010609060101010101" pitchFamily="49" charset="-122"/>
                <a:ea typeface="楷体" panose="02010609060101010101" pitchFamily="49" charset="-122"/>
                <a:cs typeface="楷体" panose="02010609060101010101" pitchFamily="49" charset="-122"/>
              </a:rPr>
            </a:br>
            <a:r>
              <a:rPr lang="zh-CN" altLang="en-US" dirty="0">
                <a:solidFill>
                  <a:srgbClr val="2962F3"/>
                </a:solidFill>
                <a:latin typeface="楷体" panose="02010609060101010101" pitchFamily="49" charset="-122"/>
                <a:ea typeface="楷体" panose="02010609060101010101" pitchFamily="49" charset="-122"/>
                <a:cs typeface="楷体" panose="02010609060101010101" pitchFamily="49" charset="-122"/>
              </a:rPr>
              <a:t>“</a:t>
            </a:r>
            <a:r>
              <a:rPr lang="en-US" altLang="zh-CN">
                <a:solidFill>
                  <a:srgbClr val="2962F3"/>
                </a:solidFill>
                <a:latin typeface="楷体" panose="02010609060101010101" pitchFamily="49" charset="-122"/>
                <a:ea typeface="楷体" panose="02010609060101010101" pitchFamily="49" charset="-122"/>
                <a:cs typeface="楷体" panose="02010609060101010101" pitchFamily="49" charset="-122"/>
              </a:rPr>
              <a:t>………</a:t>
            </a:r>
            <a:r>
              <a:rPr lang="zh-CN" altLang="en-US" dirty="0">
                <a:solidFill>
                  <a:srgbClr val="2962F3"/>
                </a:solidFill>
                <a:latin typeface="楷体" panose="02010609060101010101" pitchFamily="49" charset="-122"/>
                <a:ea typeface="楷体" panose="02010609060101010101" pitchFamily="49" charset="-122"/>
                <a:cs typeface="楷体" panose="02010609060101010101" pitchFamily="49" charset="-122"/>
              </a:rPr>
              <a:t>大王出了牌票，叫我去拿隔壁的癞子。问了起来呢，原来是我堂房的阿侄。生的是什么病？伤寒，还带痢疾。</a:t>
            </a:r>
            <a:br>
              <a:rPr lang="zh-CN" altLang="en-US" dirty="0">
                <a:solidFill>
                  <a:srgbClr val="2962F3"/>
                </a:solidFill>
                <a:latin typeface="楷体" panose="02010609060101010101" pitchFamily="49" charset="-122"/>
                <a:ea typeface="楷体" panose="02010609060101010101" pitchFamily="49" charset="-122"/>
                <a:cs typeface="楷体" panose="02010609060101010101" pitchFamily="49" charset="-122"/>
              </a:rPr>
            </a:br>
            <a:br>
              <a:rPr lang="zh-CN" altLang="en-US" sz="2000" dirty="0"/>
            </a:br>
            <a:br>
              <a:rPr lang="zh-CN" altLang="en-US" sz="2000" dirty="0"/>
            </a:br>
            <a:endParaRPr lang="zh-CN" altLang="en-US" sz="2000" dirty="0"/>
          </a:p>
        </p:txBody>
      </p:sp>
      <p:sp>
        <p:nvSpPr>
          <p:cNvPr id="47107" name="文本占位符 47106"/>
          <p:cNvSpPr>
            <a:spLocks noGrp="1"/>
          </p:cNvSpPr>
          <p:nvPr/>
        </p:nvSpPr>
        <p:spPr>
          <a:xfrm>
            <a:off x="702310" y="2696845"/>
            <a:ext cx="10786745" cy="3779520"/>
          </a:xfrm>
          <a:prstGeom prst="rect">
            <a:avLst/>
          </a:prstGeom>
          <a:noFill/>
          <a:ln w="9525">
            <a:noFill/>
          </a:ln>
        </p:spPr>
        <p:txBody>
          <a:bodyPr anchor="t"/>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zh-CN" altLang="en-US" sz="2400" b="1" dirty="0">
                <a:solidFill>
                  <a:srgbClr val="FF0000"/>
                </a:solidFill>
              </a:rPr>
              <a:t>赏析：</a:t>
            </a:r>
            <a:r>
              <a:rPr lang="zh-CN" altLang="en-US" sz="2400" dirty="0"/>
              <a:t>这里写戏中的无常。因为，要看动态的无常形象，最好是看舞台上的无常了。看戏的场景还是像</a:t>
            </a:r>
            <a:r>
              <a:rPr lang="en-US" altLang="zh-CN" sz="2400" dirty="0"/>
              <a:t>《</a:t>
            </a:r>
            <a:r>
              <a:rPr lang="zh-CN" altLang="en-US" sz="2400" dirty="0"/>
              <a:t>社戏</a:t>
            </a:r>
            <a:r>
              <a:rPr lang="en-US" altLang="zh-CN" sz="2400" dirty="0"/>
              <a:t>》</a:t>
            </a:r>
            <a:r>
              <a:rPr lang="zh-CN" altLang="en-US" sz="2400" dirty="0"/>
              <a:t>中所描绘的那样，是在船上看的。戏中的无常“一出台就须打一百零八个嚏，同时也放一百零八个屁，这才自述他的履历。”不知鲁迅是否运用了夸张？演无常的演员一出台如何打一百零八个嚏，同时也放一百零八个屁？“一百零八”在中国古代虽然是一个神秘的数字，但小丑做这种“打喷嚏”、“放屁”的假动作，要作那么多，观众耐烦吗？由于旧社会文化生活贫乏，所以人们看这些戏也十分来劲，甚至通宵去看。</a:t>
            </a:r>
            <a:br>
              <a:rPr lang="zh-CN" altLang="en-US" sz="2400" dirty="0"/>
            </a:br>
            <a:r>
              <a:rPr lang="zh-CN" altLang="en-US" sz="2400" dirty="0"/>
              <a:t>      </a:t>
            </a:r>
            <a:r>
              <a:rPr lang="en-US" altLang="zh-CN" sz="2400" dirty="0"/>
              <a:t>《</a:t>
            </a:r>
            <a:r>
              <a:rPr lang="zh-CN" altLang="en-US" sz="2400" dirty="0"/>
              <a:t>无常</a:t>
            </a:r>
            <a:r>
              <a:rPr lang="en-US" altLang="zh-CN" sz="2400" dirty="0"/>
              <a:t>》</a:t>
            </a:r>
            <a:r>
              <a:rPr lang="zh-CN" altLang="en-US" sz="2400" dirty="0"/>
              <a:t>中引了一段无常的唱词，这段唱词，全部是用绍兴方言写成的。是鲁迅对当时民间文艺的生动采录。他突现了无常“鬼而人，理而情，可怖而可爱”的内心世界。</a:t>
            </a:r>
            <a:endParaRPr lang="zh-CN" alt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179">
                                            <p:txEl>
                                              <p:pRg st="0" end="0"/>
                                            </p:txEl>
                                          </p:spTgt>
                                        </p:tgtEl>
                                        <p:attrNameLst>
                                          <p:attrName>style.visibility</p:attrName>
                                        </p:attrNameLst>
                                      </p:cBhvr>
                                      <p:to>
                                        <p:strVal val="visible"/>
                                      </p:to>
                                    </p:set>
                                    <p:anim calcmode="lin" valueType="num">
                                      <p:cBhvr additive="base">
                                        <p:cTn id="7" dur="500" fill="hold"/>
                                        <p:tgtEl>
                                          <p:spTgt spid="501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01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7107"/>
                                        </p:tgtEl>
                                        <p:attrNameLst>
                                          <p:attrName>style.visibility</p:attrName>
                                        </p:attrNameLst>
                                      </p:cBhvr>
                                      <p:to>
                                        <p:strVal val="visible"/>
                                      </p:to>
                                    </p:set>
                                    <p:anim calcmode="lin" valueType="num">
                                      <p:cBhvr additive="base">
                                        <p:cTn id="13" dur="500" fill="hold"/>
                                        <p:tgtEl>
                                          <p:spTgt spid="47107"/>
                                        </p:tgtEl>
                                        <p:attrNameLst>
                                          <p:attrName>ppt_x</p:attrName>
                                        </p:attrNameLst>
                                      </p:cBhvr>
                                      <p:tavLst>
                                        <p:tav tm="0">
                                          <p:val>
                                            <p:strVal val="#ppt_x"/>
                                          </p:val>
                                        </p:tav>
                                        <p:tav tm="100000">
                                          <p:val>
                                            <p:strVal val="#ppt_x"/>
                                          </p:val>
                                        </p:tav>
                                      </p:tavLst>
                                    </p:anim>
                                    <p:anim calcmode="lin" valueType="num">
                                      <p:cBhvr additive="base">
                                        <p:cTn id="14" dur="500" fill="hold"/>
                                        <p:tgtEl>
                                          <p:spTgt spid="471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build="p"/>
      <p:bldP spid="47107"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1202" name="标题 51201"/>
          <p:cNvSpPr>
            <a:spLocks noGrp="1"/>
          </p:cNvSpPr>
          <p:nvPr>
            <p:ph type="title"/>
          </p:nvPr>
        </p:nvSpPr>
        <p:spPr>
          <a:xfrm>
            <a:off x="838200" y="179070"/>
            <a:ext cx="10515600" cy="1325563"/>
          </a:xfrm>
        </p:spPr>
        <p:txBody>
          <a:bodyPr anchor="ctr"/>
          <a:p>
            <a:pPr algn="l"/>
            <a:r>
              <a:rPr lang="zh-CN" altLang="en-US" sz="3600" b="1" dirty="0">
                <a:solidFill>
                  <a:srgbClr val="FF0000"/>
                </a:solidFill>
              </a:rPr>
              <a:t>片段三：</a:t>
            </a:r>
            <a:endParaRPr lang="zh-CN" altLang="en-US" sz="3600" b="1" dirty="0">
              <a:solidFill>
                <a:srgbClr val="FF0000"/>
              </a:solidFill>
            </a:endParaRPr>
          </a:p>
        </p:txBody>
      </p:sp>
      <p:sp>
        <p:nvSpPr>
          <p:cNvPr id="51203" name="文本占位符 51202"/>
          <p:cNvSpPr>
            <a:spLocks noGrp="1"/>
          </p:cNvSpPr>
          <p:nvPr>
            <p:ph type="body" idx="1"/>
          </p:nvPr>
        </p:nvSpPr>
        <p:spPr>
          <a:xfrm>
            <a:off x="838200" y="1111250"/>
            <a:ext cx="10515600" cy="4351338"/>
          </a:xfrm>
        </p:spPr>
        <p:txBody>
          <a:bodyPr/>
          <a:p>
            <a:pPr>
              <a:lnSpc>
                <a:spcPct val="100000"/>
              </a:lnSpc>
            </a:pPr>
            <a:r>
              <a:rPr lang="zh-CN" altLang="en-US" sz="3200" dirty="0">
                <a:solidFill>
                  <a:srgbClr val="2962F3"/>
                </a:solidFill>
                <a:latin typeface="楷体" panose="02010609060101010101" pitchFamily="49" charset="-122"/>
                <a:ea typeface="楷体" panose="02010609060101010101" pitchFamily="49" charset="-122"/>
                <a:cs typeface="楷体" panose="02010609060101010101" pitchFamily="49" charset="-122"/>
              </a:rPr>
              <a:t>迎神时候的无常，可和演剧上又有些不同了。……但不知何以相貌又和无常有这么像？ </a:t>
            </a:r>
            <a:endParaRPr lang="zh-CN" altLang="en-US" sz="3200" dirty="0">
              <a:solidFill>
                <a:srgbClr val="2962F3"/>
              </a:solidFill>
              <a:latin typeface="楷体" panose="02010609060101010101" pitchFamily="49" charset="-122"/>
              <a:ea typeface="楷体" panose="02010609060101010101" pitchFamily="49" charset="-122"/>
              <a:cs typeface="楷体" panose="02010609060101010101" pitchFamily="49" charset="-122"/>
            </a:endParaRPr>
          </a:p>
        </p:txBody>
      </p:sp>
      <p:sp>
        <p:nvSpPr>
          <p:cNvPr id="46083" name="文本占位符 46082"/>
          <p:cNvSpPr>
            <a:spLocks noGrp="1"/>
          </p:cNvSpPr>
          <p:nvPr/>
        </p:nvSpPr>
        <p:spPr>
          <a:xfrm>
            <a:off x="738505" y="2202815"/>
            <a:ext cx="10844530" cy="2452370"/>
          </a:xfrm>
          <a:prstGeom prst="rect">
            <a:avLst/>
          </a:prstGeom>
          <a:noFill/>
          <a:ln w="9525">
            <a:noFill/>
          </a:ln>
        </p:spPr>
        <p:txBody>
          <a:bodyPr anchor="t"/>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zh-CN" altLang="en-US" sz="3200" b="1" dirty="0">
                <a:solidFill>
                  <a:srgbClr val="FF0000"/>
                </a:solidFill>
              </a:rPr>
              <a:t>赏析：</a:t>
            </a:r>
            <a:r>
              <a:rPr lang="zh-CN" altLang="en-US" sz="3200" dirty="0"/>
              <a:t>如前所述，这一段，又顺及刺了一下陈西滢之流。这里需要对“阿领”解释一下。“阿领”是绍兴地区的一种称谓，指前夫的儿子，是母亲再嫁时带领来的。绍兴人习惯在一些人的姓氏或名字前加一“阿”字，如阿桂、阿长、阿二等，故称阿领（绍兴俗称“拖油瓶”，含贬义）。绍兴赛会中的阿领，实际上是小无常，衣服容貌与活无常一样，只是年岁很小。</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 calcmode="lin" valueType="num">
                                      <p:cBhvr additive="base">
                                        <p:cTn id="7" dur="500" fill="hold"/>
                                        <p:tgtEl>
                                          <p:spTgt spid="512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6083"/>
                                        </p:tgtEl>
                                        <p:attrNameLst>
                                          <p:attrName>style.visibility</p:attrName>
                                        </p:attrNameLst>
                                      </p:cBhvr>
                                      <p:to>
                                        <p:strVal val="visible"/>
                                      </p:to>
                                    </p:set>
                                    <p:anim calcmode="lin" valueType="num">
                                      <p:cBhvr additive="base">
                                        <p:cTn id="13" dur="500" fill="hold"/>
                                        <p:tgtEl>
                                          <p:spTgt spid="46083"/>
                                        </p:tgtEl>
                                        <p:attrNameLst>
                                          <p:attrName>ppt_x</p:attrName>
                                        </p:attrNameLst>
                                      </p:cBhvr>
                                      <p:tavLst>
                                        <p:tav tm="0">
                                          <p:val>
                                            <p:strVal val="#ppt_x"/>
                                          </p:val>
                                        </p:tav>
                                        <p:tav tm="100000">
                                          <p:val>
                                            <p:strVal val="#ppt_x"/>
                                          </p:val>
                                        </p:tav>
                                      </p:tavLst>
                                    </p:anim>
                                    <p:anim calcmode="lin" valueType="num">
                                      <p:cBhvr additive="base">
                                        <p:cTn id="14" dur="500" fill="hold"/>
                                        <p:tgtEl>
                                          <p:spTgt spid="460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p:bldP spid="46083"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9218" name="标题 9217"/>
          <p:cNvSpPr>
            <a:spLocks noGrp="1"/>
          </p:cNvSpPr>
          <p:nvPr>
            <p:ph type="title"/>
          </p:nvPr>
        </p:nvSpPr>
        <p:spPr>
          <a:xfrm>
            <a:off x="1009650" y="784225"/>
            <a:ext cx="10515600" cy="1325563"/>
          </a:xfrm>
        </p:spPr>
        <p:txBody>
          <a:bodyPr anchor="ctr"/>
          <a:p>
            <a:pPr algn="l"/>
            <a:r>
              <a:rPr lang="zh-CN" altLang="en-US" dirty="0"/>
              <a:t>教材已经学过</a:t>
            </a:r>
            <a:endParaRPr lang="zh-CN" altLang="en-US" dirty="0"/>
          </a:p>
        </p:txBody>
      </p:sp>
      <p:sp>
        <p:nvSpPr>
          <p:cNvPr id="9219" name="文本占位符 9218"/>
          <p:cNvSpPr>
            <a:spLocks noGrp="1"/>
          </p:cNvSpPr>
          <p:nvPr>
            <p:ph type="body" idx="1"/>
          </p:nvPr>
        </p:nvSpPr>
        <p:spPr>
          <a:xfrm>
            <a:off x="838200" y="1842135"/>
            <a:ext cx="10515600" cy="4641850"/>
          </a:xfrm>
        </p:spPr>
        <p:txBody>
          <a:bodyPr/>
          <a:p>
            <a:pPr>
              <a:lnSpc>
                <a:spcPct val="120000"/>
              </a:lnSpc>
            </a:pPr>
            <a:r>
              <a:rPr lang="zh-CN" altLang="en-US" sz="3200" b="1" dirty="0">
                <a:solidFill>
                  <a:srgbClr val="2962F3"/>
                </a:solidFill>
              </a:rPr>
              <a:t>六、</a:t>
            </a:r>
            <a:r>
              <a:rPr lang="en-US" altLang="zh-CN" sz="3200" b="1" dirty="0">
                <a:solidFill>
                  <a:srgbClr val="2962F3"/>
                </a:solidFill>
              </a:rPr>
              <a:t>《</a:t>
            </a:r>
            <a:r>
              <a:rPr lang="zh-CN" altLang="en-US" sz="3200" b="1" dirty="0">
                <a:solidFill>
                  <a:srgbClr val="2962F3"/>
                </a:solidFill>
              </a:rPr>
              <a:t>从百草园到三味书屋</a:t>
            </a:r>
            <a:r>
              <a:rPr lang="en-US" altLang="zh-CN" sz="3200" b="1">
                <a:solidFill>
                  <a:srgbClr val="2962F3"/>
                </a:solidFill>
              </a:rPr>
              <a:t>》</a:t>
            </a:r>
            <a:endParaRPr lang="en-US" altLang="zh-CN" sz="3200" b="1">
              <a:solidFill>
                <a:srgbClr val="2962F3"/>
              </a:solidFill>
            </a:endParaRPr>
          </a:p>
          <a:p>
            <a:pPr>
              <a:lnSpc>
                <a:spcPct val="140000"/>
              </a:lnSpc>
            </a:pPr>
            <a:r>
              <a:rPr lang="en-US" altLang="zh-CN" sz="3200" b="1">
                <a:latin typeface="Arial" panose="020B0604020202020204" pitchFamily="34" charset="0"/>
              </a:rPr>
              <a:t>——</a:t>
            </a:r>
            <a:r>
              <a:rPr lang="zh-CN" altLang="en-US" sz="3200" b="1" dirty="0"/>
              <a:t>描述了儿时在家中百草园得到的乐趣和在三味书屋读书的乏味生活，揭示儿童广阔的生活趣味于束缚儿童天性的封建书橱教育的尖锐矛盾，表达了应让儿童健康活泼地成长的合理要求。</a:t>
            </a:r>
            <a:r>
              <a:rPr lang="en-US" altLang="zh-CN" sz="3200" b="1" dirty="0"/>
              <a:t> </a:t>
            </a:r>
            <a:br>
              <a:rPr lang="en-US" altLang="zh-CN" sz="3200" b="1" dirty="0"/>
            </a:br>
            <a:r>
              <a:rPr lang="en-US" altLang="zh-CN" b="1" dirty="0"/>
              <a:t>   </a:t>
            </a:r>
            <a:endParaRPr lang="en-US" altLang="zh-CN" b="1" dirty="0"/>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00804" y="669812"/>
            <a:ext cx="2993529" cy="199568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 calcmode="lin" valueType="num">
                                      <p:cBhvr additive="base">
                                        <p:cTn id="7" dur="500" fill="hold"/>
                                        <p:tgtEl>
                                          <p:spTgt spid="92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9">
                                            <p:txEl>
                                              <p:pRg st="1" end="1"/>
                                            </p:txEl>
                                          </p:spTgt>
                                        </p:tgtEl>
                                        <p:attrNameLst>
                                          <p:attrName>style.visibility</p:attrName>
                                        </p:attrNameLst>
                                      </p:cBhvr>
                                      <p:to>
                                        <p:strVal val="visible"/>
                                      </p:to>
                                    </p:set>
                                    <p:anim calcmode="lin" valueType="num">
                                      <p:cBhvr additive="base">
                                        <p:cTn id="13" dur="500" fill="hold"/>
                                        <p:tgtEl>
                                          <p:spTgt spid="921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1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3251" name="文本占位符 53250"/>
          <p:cNvSpPr>
            <a:spLocks noGrp="1"/>
          </p:cNvSpPr>
          <p:nvPr>
            <p:ph type="body" idx="1"/>
          </p:nvPr>
        </p:nvSpPr>
        <p:spPr>
          <a:xfrm>
            <a:off x="638175" y="1814830"/>
            <a:ext cx="8101330" cy="4351655"/>
          </a:xfrm>
        </p:spPr>
        <p:txBody>
          <a:bodyPr/>
          <a:p>
            <a:pPr>
              <a:lnSpc>
                <a:spcPct val="130000"/>
              </a:lnSpc>
            </a:pPr>
            <a:r>
              <a:rPr lang="en-US" altLang="zh-CN" sz="3200" b="1" dirty="0"/>
              <a:t>《</a:t>
            </a:r>
            <a:r>
              <a:rPr lang="zh-CN" altLang="en-US" sz="3200" b="1" dirty="0"/>
              <a:t>父亲的病</a:t>
            </a:r>
            <a:r>
              <a:rPr lang="en-US" altLang="zh-CN" sz="3200" b="1"/>
              <a:t>》</a:t>
            </a:r>
            <a:r>
              <a:rPr lang="en-US" altLang="zh-CN" sz="3200" b="1">
                <a:latin typeface="Arial" panose="020B0604020202020204" pitchFamily="34" charset="0"/>
              </a:rPr>
              <a:t>——</a:t>
            </a:r>
            <a:r>
              <a:rPr lang="zh-CN" altLang="en-US" sz="3200" b="1" dirty="0"/>
              <a:t>父亲被庸医治死，一直是埋在鲁迅心中的痛苦。文章重点回忆儿时为父亲延医治病的情景，描述了几位“名医”的行医态度、作风、开方等种种表现，揭示了这些人巫医不分、故弄玄虚、勒索钱财、草菅人命的实质。</a:t>
            </a:r>
            <a:r>
              <a:rPr lang="en-US" altLang="zh-CN" sz="3200" b="1" dirty="0"/>
              <a:t> </a:t>
            </a:r>
            <a:br>
              <a:rPr lang="en-US" altLang="zh-CN" sz="3200" b="1" dirty="0"/>
            </a:br>
            <a:endParaRPr lang="en-US" altLang="zh-CN" b="1" dirty="0"/>
          </a:p>
          <a:p>
            <a:endParaRPr lang="en-US" altLang="zh-CN" dirty="0"/>
          </a:p>
        </p:txBody>
      </p:sp>
      <p:sp>
        <p:nvSpPr>
          <p:cNvPr id="2" name="文本框 1"/>
          <p:cNvSpPr txBox="1"/>
          <p:nvPr/>
        </p:nvSpPr>
        <p:spPr>
          <a:xfrm>
            <a:off x="908050" y="542290"/>
            <a:ext cx="10375900" cy="1272540"/>
          </a:xfrm>
          <a:prstGeom prst="rect">
            <a:avLst/>
          </a:prstGeom>
          <a:noFill/>
        </p:spPr>
        <p:txBody>
          <a:bodyPr wrap="square" rtlCol="0" anchor="t">
            <a:spAutoFit/>
          </a:bodyPr>
          <a:p>
            <a:pPr>
              <a:lnSpc>
                <a:spcPct val="120000"/>
              </a:lnSpc>
            </a:pPr>
            <a:r>
              <a:rPr lang="zh-CN" altLang="en-US" sz="3200" b="1" dirty="0">
                <a:solidFill>
                  <a:srgbClr val="2962F3"/>
                </a:solidFill>
                <a:sym typeface="+mn-ea"/>
              </a:rPr>
              <a:t>七、《父亲的病》</a:t>
            </a:r>
            <a:endParaRPr lang="en-US" altLang="zh-CN" sz="3200" b="1">
              <a:solidFill>
                <a:srgbClr val="2962F3"/>
              </a:solidFill>
              <a:sym typeface="+mn-ea"/>
            </a:endParaRPr>
          </a:p>
          <a:p>
            <a:pPr>
              <a:lnSpc>
                <a:spcPct val="120000"/>
              </a:lnSpc>
            </a:pPr>
            <a:r>
              <a:rPr lang="en-US" altLang="zh-CN" sz="3200" b="1">
                <a:solidFill>
                  <a:srgbClr val="2962F3"/>
                </a:solidFill>
                <a:sym typeface="+mn-ea"/>
              </a:rPr>
              <a:t>1.</a:t>
            </a:r>
            <a:r>
              <a:rPr lang="zh-CN" altLang="en-US" sz="3200" b="1">
                <a:solidFill>
                  <a:srgbClr val="2962F3"/>
                </a:solidFill>
                <a:sym typeface="+mn-ea"/>
              </a:rPr>
              <a:t>主要内容及表达的思想情感。</a:t>
            </a:r>
            <a:endParaRPr lang="zh-CN" altLang="en-US" sz="3200" b="1">
              <a:solidFill>
                <a:srgbClr val="2962F3"/>
              </a:solidFill>
              <a:sym typeface="+mn-ea"/>
            </a:endParaRPr>
          </a:p>
        </p:txBody>
      </p:sp>
      <p:pic>
        <p:nvPicPr>
          <p:cNvPr id="3" name="图片 2"/>
          <p:cNvPicPr>
            <a:picLocks noChangeAspect="1"/>
          </p:cNvPicPr>
          <p:nvPr/>
        </p:nvPicPr>
        <p:blipFill>
          <a:blip r:embed="rId1">
            <a:extLst>
              <a:ext uri="{BEBA8EAE-BF5A-486C-A8C5-ECC9F3942E4B}">
                <a14:imgProps xmlns:a14="http://schemas.microsoft.com/office/drawing/2010/main">
                  <a14:imgLayer r:embed="rId2">
                    <a14:imgEffect>
                      <a14:backgroundRemoval t="3810" b="97857" l="1111" r="88148"/>
                    </a14:imgEffect>
                  </a14:imgLayer>
                </a14:imgProps>
              </a:ext>
              <a:ext uri="{28A0092B-C50C-407E-A947-70E740481C1C}">
                <a14:useLocalDpi xmlns:a14="http://schemas.microsoft.com/office/drawing/2010/main" val="0"/>
              </a:ext>
            </a:extLst>
          </a:blip>
          <a:stretch>
            <a:fillRect/>
          </a:stretch>
        </p:blipFill>
        <p:spPr>
          <a:xfrm>
            <a:off x="9008745" y="542290"/>
            <a:ext cx="2089785" cy="2940050"/>
          </a:xfrm>
          <a:prstGeom prst="rect">
            <a:avLst/>
          </a:prstGeom>
        </p:spPr>
      </p:pic>
      <p:pic>
        <p:nvPicPr>
          <p:cNvPr id="11268" name="图片 1"/>
          <p:cNvPicPr>
            <a:picLocks noChangeAspect="1"/>
          </p:cNvPicPr>
          <p:nvPr/>
        </p:nvPicPr>
        <p:blipFill>
          <a:blip r:embed="rId3"/>
          <a:stretch>
            <a:fillRect/>
          </a:stretch>
        </p:blipFill>
        <p:spPr>
          <a:xfrm>
            <a:off x="8916353" y="3482023"/>
            <a:ext cx="2674937" cy="30734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 calcmode="lin" valueType="num">
                                      <p:cBhvr additive="base">
                                        <p:cTn id="7" dur="500" fill="hold"/>
                                        <p:tgtEl>
                                          <p:spTgt spid="532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325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7347" name="文本占位符 57346"/>
          <p:cNvSpPr>
            <a:spLocks noGrp="1"/>
          </p:cNvSpPr>
          <p:nvPr>
            <p:ph type="body" idx="1"/>
          </p:nvPr>
        </p:nvSpPr>
        <p:spPr>
          <a:xfrm>
            <a:off x="838200" y="1525905"/>
            <a:ext cx="10515600" cy="4351338"/>
          </a:xfrm>
        </p:spPr>
        <p:txBody>
          <a:bodyPr/>
          <a:p>
            <a:pPr>
              <a:lnSpc>
                <a:spcPct val="100000"/>
              </a:lnSpc>
            </a:pPr>
            <a:r>
              <a:rPr lang="zh-CN" altLang="en-US" b="1" dirty="0">
                <a:solidFill>
                  <a:srgbClr val="2962F3"/>
                </a:solidFill>
                <a:latin typeface="楷体" panose="02010609060101010101" pitchFamily="49" charset="-122"/>
                <a:ea typeface="楷体" panose="02010609060101010101" pitchFamily="49" charset="-122"/>
                <a:cs typeface="楷体" panose="02010609060101010101" pitchFamily="49" charset="-122"/>
              </a:rPr>
              <a:t>陈莲河的诊金也是一元四角。……总兼有一种特别的丸散和一种奇特的药引。</a:t>
            </a:r>
            <a:br>
              <a:rPr lang="zh-CN" altLang="en-US" b="1" dirty="0">
                <a:solidFill>
                  <a:srgbClr val="2962F3"/>
                </a:solidFill>
                <a:latin typeface="楷体" panose="02010609060101010101" pitchFamily="49" charset="-122"/>
                <a:ea typeface="楷体" panose="02010609060101010101" pitchFamily="49" charset="-122"/>
                <a:cs typeface="楷体" panose="02010609060101010101" pitchFamily="49" charset="-122"/>
              </a:rPr>
            </a:br>
            <a:r>
              <a:rPr lang="zh-CN" altLang="en-US" b="1" dirty="0">
                <a:solidFill>
                  <a:srgbClr val="2962F3"/>
                </a:solidFill>
                <a:latin typeface="楷体" panose="02010609060101010101" pitchFamily="49" charset="-122"/>
                <a:ea typeface="楷体" panose="02010609060101010101" pitchFamily="49" charset="-122"/>
                <a:cs typeface="楷体" panose="02010609060101010101" pitchFamily="49" charset="-122"/>
              </a:rPr>
              <a:t>芦根和经霜三年的甘蔗，……普通都称为“老弗大”。</a:t>
            </a:r>
            <a:br>
              <a:rPr lang="zh-CN" altLang="en-US" b="1" dirty="0">
                <a:solidFill>
                  <a:srgbClr val="2962F3"/>
                </a:solidFill>
                <a:latin typeface="楷体" panose="02010609060101010101" pitchFamily="49" charset="-122"/>
                <a:ea typeface="楷体" panose="02010609060101010101" pitchFamily="49" charset="-122"/>
                <a:cs typeface="楷体" panose="02010609060101010101" pitchFamily="49" charset="-122"/>
              </a:rPr>
            </a:br>
            <a:br>
              <a:rPr lang="zh-CN" altLang="en-US" sz="2000" dirty="0"/>
            </a:br>
            <a:endParaRPr lang="zh-CN" altLang="en-US" sz="2000" dirty="0"/>
          </a:p>
        </p:txBody>
      </p:sp>
      <p:sp>
        <p:nvSpPr>
          <p:cNvPr id="23554" name="标题 23553"/>
          <p:cNvSpPr>
            <a:spLocks noGrp="1"/>
          </p:cNvSpPr>
          <p:nvPr/>
        </p:nvSpPr>
        <p:spPr>
          <a:xfrm>
            <a:off x="838200" y="385445"/>
            <a:ext cx="10515600" cy="1325563"/>
          </a:xfrm>
          <a:prstGeom prst="rect">
            <a:avLst/>
          </a:prstGeom>
          <a:noFill/>
          <a:ln w="9525">
            <a:noFill/>
          </a:ln>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algn="l">
              <a:lnSpc>
                <a:spcPct val="110000"/>
              </a:lnSpc>
            </a:pPr>
            <a:r>
              <a:rPr lang="en-US" altLang="zh-CN" sz="3200" b="1" dirty="0">
                <a:solidFill>
                  <a:srgbClr val="2962F3"/>
                </a:solidFill>
              </a:rPr>
              <a:t>2.</a:t>
            </a:r>
            <a:r>
              <a:rPr lang="zh-CN" altLang="en-US" sz="3200" b="1" dirty="0">
                <a:solidFill>
                  <a:srgbClr val="2962F3"/>
                </a:solidFill>
                <a:sym typeface="+mn-ea"/>
              </a:rPr>
              <a:t>《父亲的病》</a:t>
            </a:r>
            <a:r>
              <a:rPr lang="zh-CN" altLang="en-US" sz="3200" b="1" dirty="0">
                <a:solidFill>
                  <a:srgbClr val="2962F3"/>
                </a:solidFill>
              </a:rPr>
              <a:t>精彩片段及赏析。</a:t>
            </a:r>
            <a:br>
              <a:rPr lang="zh-CN" altLang="en-US" sz="3200" b="1" dirty="0">
                <a:solidFill>
                  <a:srgbClr val="2962F3"/>
                </a:solidFill>
              </a:rPr>
            </a:br>
            <a:r>
              <a:rPr lang="zh-CN" altLang="en-US" sz="3200" b="1" dirty="0">
                <a:solidFill>
                  <a:srgbClr val="FF0000"/>
                </a:solidFill>
                <a:sym typeface="+mn-ea"/>
              </a:rPr>
              <a:t>片段</a:t>
            </a:r>
            <a:r>
              <a:rPr lang="zh-CN" altLang="en-US" sz="3200" b="1" dirty="0">
                <a:solidFill>
                  <a:srgbClr val="FF0000"/>
                </a:solidFill>
              </a:rPr>
              <a:t>一：</a:t>
            </a:r>
            <a:endParaRPr lang="zh-CN" altLang="en-US" sz="3200" b="1" dirty="0">
              <a:solidFill>
                <a:srgbClr val="FF0000"/>
              </a:solidFill>
            </a:endParaRPr>
          </a:p>
        </p:txBody>
      </p:sp>
      <p:sp>
        <p:nvSpPr>
          <p:cNvPr id="55299" name="文本占位符 55298"/>
          <p:cNvSpPr>
            <a:spLocks noGrp="1"/>
          </p:cNvSpPr>
          <p:nvPr/>
        </p:nvSpPr>
        <p:spPr>
          <a:xfrm>
            <a:off x="594995" y="2911475"/>
            <a:ext cx="10958195" cy="3138170"/>
          </a:xfrm>
          <a:prstGeom prst="rect">
            <a:avLst/>
          </a:prstGeom>
          <a:noFill/>
          <a:ln w="9525">
            <a:noFill/>
          </a:ln>
        </p:spPr>
        <p:txBody>
          <a:bodyPr anchor="t"/>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zh-CN" altLang="en-US" sz="2400" b="1" dirty="0">
                <a:solidFill>
                  <a:srgbClr val="FF0000"/>
                </a:solidFill>
              </a:rPr>
              <a:t>赏析：</a:t>
            </a:r>
            <a:r>
              <a:rPr lang="en-US" altLang="zh-CN" sz="2400" dirty="0"/>
              <a:t>《</a:t>
            </a:r>
            <a:r>
              <a:rPr lang="zh-CN" altLang="en-US" sz="2400" dirty="0"/>
              <a:t>朝花夕拾</a:t>
            </a:r>
            <a:r>
              <a:rPr lang="en-US" altLang="zh-CN" sz="2400" dirty="0"/>
              <a:t>》</a:t>
            </a:r>
            <a:r>
              <a:rPr lang="zh-CN" altLang="en-US" sz="2400" dirty="0"/>
              <a:t>中有好几篇充分显示了鲁迅幽默讽刺的拿手本领。</a:t>
            </a:r>
            <a:r>
              <a:rPr lang="en-US" altLang="zh-CN" sz="2400" dirty="0"/>
              <a:t>《</a:t>
            </a:r>
            <a:r>
              <a:rPr lang="zh-CN" altLang="en-US" sz="2400" dirty="0"/>
              <a:t>父亲的病</a:t>
            </a:r>
            <a:r>
              <a:rPr lang="en-US" altLang="zh-CN" sz="2400" dirty="0"/>
              <a:t>》</a:t>
            </a:r>
            <a:r>
              <a:rPr lang="zh-CN" altLang="en-US" sz="2400" dirty="0"/>
              <a:t>本来是一个很沉重的题材，但正因为鲁迅非常不满当年那些所谓“名医”的折腾人，拐弄人，所以行文充满了幽默，使得一个本来是沉甸甸的题材变得十分耐看，甚至令人时而想笑了。这种幽默也就成了西方人所说的“黑色幽默”了。在中药中，有些“药引子”是需要的，但有些“药引子”，如“蟋蟀一对”，而且还要是原配，“即本在一窠中者”，这就有点玄了。所以鲁迅顺便又讽刺道“似乎昆虫也要贞节，续弦或再醮，连做药资格也丧失了。”难怪“父亲”对这些药方、药引子以至医生也怀疑起来了，几次“摇摇头”，远非只是对高昂药费的非议。 </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7347">
                                            <p:txEl>
                                              <p:pRg st="0" end="0"/>
                                            </p:txEl>
                                          </p:spTgt>
                                        </p:tgtEl>
                                        <p:attrNameLst>
                                          <p:attrName>style.visibility</p:attrName>
                                        </p:attrNameLst>
                                      </p:cBhvr>
                                      <p:to>
                                        <p:strVal val="visible"/>
                                      </p:to>
                                    </p:set>
                                    <p:anim calcmode="lin" valueType="num">
                                      <p:cBhvr additive="base">
                                        <p:cTn id="7" dur="500" fill="hold"/>
                                        <p:tgtEl>
                                          <p:spTgt spid="573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73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5299"/>
                                        </p:tgtEl>
                                        <p:attrNameLst>
                                          <p:attrName>style.visibility</p:attrName>
                                        </p:attrNameLst>
                                      </p:cBhvr>
                                      <p:to>
                                        <p:strVal val="visible"/>
                                      </p:to>
                                    </p:set>
                                    <p:anim calcmode="lin" valueType="num">
                                      <p:cBhvr additive="base">
                                        <p:cTn id="13" dur="500" fill="hold"/>
                                        <p:tgtEl>
                                          <p:spTgt spid="55299"/>
                                        </p:tgtEl>
                                        <p:attrNameLst>
                                          <p:attrName>ppt_x</p:attrName>
                                        </p:attrNameLst>
                                      </p:cBhvr>
                                      <p:tavLst>
                                        <p:tav tm="0">
                                          <p:val>
                                            <p:strVal val="#ppt_x"/>
                                          </p:val>
                                        </p:tav>
                                        <p:tav tm="100000">
                                          <p:val>
                                            <p:strVal val="#ppt_x"/>
                                          </p:val>
                                        </p:tav>
                                      </p:tavLst>
                                    </p:anim>
                                    <p:anim calcmode="lin" valueType="num">
                                      <p:cBhvr additive="base">
                                        <p:cTn id="14" dur="500" fill="hold"/>
                                        <p:tgtEl>
                                          <p:spTgt spid="552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build="p"/>
      <p:bldP spid="55299"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6322" name="标题 56321"/>
          <p:cNvSpPr>
            <a:spLocks noGrp="1"/>
          </p:cNvSpPr>
          <p:nvPr>
            <p:ph type="title"/>
          </p:nvPr>
        </p:nvSpPr>
        <p:spPr>
          <a:xfrm>
            <a:off x="838200" y="107950"/>
            <a:ext cx="10515600" cy="1325563"/>
          </a:xfrm>
        </p:spPr>
        <p:txBody>
          <a:bodyPr anchor="ctr"/>
          <a:p>
            <a:pPr algn="l"/>
            <a:r>
              <a:rPr lang="zh-CN" altLang="en-US" sz="3600" b="1" dirty="0">
                <a:solidFill>
                  <a:srgbClr val="FF0000"/>
                </a:solidFill>
              </a:rPr>
              <a:t>片段二：</a:t>
            </a:r>
            <a:endParaRPr lang="zh-CN" altLang="en-US" sz="3600" b="1" dirty="0">
              <a:solidFill>
                <a:srgbClr val="FF0000"/>
              </a:solidFill>
            </a:endParaRPr>
          </a:p>
        </p:txBody>
      </p:sp>
      <p:sp>
        <p:nvSpPr>
          <p:cNvPr id="56323" name="文本占位符 56322"/>
          <p:cNvSpPr>
            <a:spLocks noGrp="1"/>
          </p:cNvSpPr>
          <p:nvPr>
            <p:ph type="body" idx="1"/>
          </p:nvPr>
        </p:nvSpPr>
        <p:spPr>
          <a:xfrm>
            <a:off x="752475" y="982980"/>
            <a:ext cx="10515600" cy="4351338"/>
          </a:xfrm>
        </p:spPr>
        <p:txBody>
          <a:bodyPr/>
          <a:p>
            <a:pPr>
              <a:lnSpc>
                <a:spcPct val="100000"/>
              </a:lnSpc>
            </a:pPr>
            <a:r>
              <a:rPr lang="zh-CN" altLang="en-US" sz="2400" dirty="0">
                <a:solidFill>
                  <a:srgbClr val="2962F3"/>
                </a:solidFill>
                <a:latin typeface="楷体" panose="02010609060101010101" pitchFamily="49" charset="-122"/>
                <a:ea typeface="楷体" panose="02010609060101010101" pitchFamily="49" charset="-122"/>
                <a:cs typeface="楷体" panose="02010609060101010101" pitchFamily="49" charset="-122"/>
              </a:rPr>
              <a:t>早晨，住在一门里的衍太太进来了。她是一个精通礼节的妇人，说我们不应该空等着。于是给他换衣服；又将纸锭和一种什么</a:t>
            </a:r>
            <a:r>
              <a:rPr lang="en-US" altLang="zh-CN" sz="2400" dirty="0">
                <a:solidFill>
                  <a:srgbClr val="2962F3"/>
                </a:solidFill>
                <a:latin typeface="楷体" panose="02010609060101010101" pitchFamily="49" charset="-122"/>
                <a:ea typeface="楷体" panose="02010609060101010101" pitchFamily="49" charset="-122"/>
                <a:cs typeface="楷体" panose="02010609060101010101" pitchFamily="49" charset="-122"/>
              </a:rPr>
              <a:t>《</a:t>
            </a:r>
            <a:r>
              <a:rPr lang="zh-CN" altLang="en-US" sz="2400" dirty="0">
                <a:solidFill>
                  <a:srgbClr val="2962F3"/>
                </a:solidFill>
                <a:latin typeface="楷体" panose="02010609060101010101" pitchFamily="49" charset="-122"/>
                <a:ea typeface="楷体" panose="02010609060101010101" pitchFamily="49" charset="-122"/>
                <a:cs typeface="楷体" panose="02010609060101010101" pitchFamily="49" charset="-122"/>
              </a:rPr>
              <a:t>高王经</a:t>
            </a:r>
            <a:r>
              <a:rPr lang="en-US" altLang="zh-CN" sz="2400" dirty="0">
                <a:solidFill>
                  <a:srgbClr val="2962F3"/>
                </a:solidFill>
                <a:latin typeface="楷体" panose="02010609060101010101" pitchFamily="49" charset="-122"/>
                <a:ea typeface="楷体" panose="02010609060101010101" pitchFamily="49" charset="-122"/>
                <a:cs typeface="楷体" panose="02010609060101010101" pitchFamily="49" charset="-122"/>
              </a:rPr>
              <a:t>》</a:t>
            </a:r>
            <a:r>
              <a:rPr lang="zh-CN" altLang="en-US" sz="2400" dirty="0">
                <a:solidFill>
                  <a:srgbClr val="2962F3"/>
                </a:solidFill>
                <a:latin typeface="楷体" panose="02010609060101010101" pitchFamily="49" charset="-122"/>
                <a:ea typeface="楷体" panose="02010609060101010101" pitchFamily="49" charset="-122"/>
                <a:cs typeface="楷体" panose="02010609060101010101" pitchFamily="49" charset="-122"/>
              </a:rPr>
              <a:t>烧成灰，用纸包了给他捏在拳头里</a:t>
            </a:r>
            <a:r>
              <a:rPr lang="en-US" altLang="zh-CN" sz="2400">
                <a:solidFill>
                  <a:srgbClr val="2962F3"/>
                </a:solidFill>
                <a:latin typeface="楷体" panose="02010609060101010101" pitchFamily="49" charset="-122"/>
                <a:ea typeface="楷体" panose="02010609060101010101" pitchFamily="49" charset="-122"/>
                <a:cs typeface="楷体" panose="02010609060101010101" pitchFamily="49" charset="-122"/>
              </a:rPr>
              <a:t>……</a:t>
            </a:r>
            <a:br>
              <a:rPr lang="en-US" altLang="zh-CN" sz="2400" dirty="0">
                <a:solidFill>
                  <a:srgbClr val="2962F3"/>
                </a:solidFill>
                <a:latin typeface="楷体" panose="02010609060101010101" pitchFamily="49" charset="-122"/>
                <a:ea typeface="楷体" panose="02010609060101010101" pitchFamily="49" charset="-122"/>
                <a:cs typeface="楷体" panose="02010609060101010101" pitchFamily="49" charset="-122"/>
              </a:rPr>
            </a:br>
            <a:r>
              <a:rPr lang="en-US" altLang="zh-CN" sz="2400" dirty="0">
                <a:solidFill>
                  <a:srgbClr val="2962F3"/>
                </a:solidFill>
                <a:latin typeface="楷体" panose="02010609060101010101" pitchFamily="49" charset="-122"/>
                <a:ea typeface="楷体" panose="02010609060101010101" pitchFamily="49" charset="-122"/>
                <a:cs typeface="楷体" panose="02010609060101010101" pitchFamily="49" charset="-122"/>
              </a:rPr>
              <a:t>“</a:t>
            </a:r>
            <a:r>
              <a:rPr lang="zh-CN" altLang="en-US" sz="2400" dirty="0">
                <a:solidFill>
                  <a:srgbClr val="2962F3"/>
                </a:solidFill>
                <a:latin typeface="楷体" panose="02010609060101010101" pitchFamily="49" charset="-122"/>
                <a:ea typeface="楷体" panose="02010609060101010101" pitchFamily="49" charset="-122"/>
                <a:cs typeface="楷体" panose="02010609060101010101" pitchFamily="49" charset="-122"/>
              </a:rPr>
              <a:t>叫呀，你父亲要断气了。快叫呀！”衍太太说。</a:t>
            </a:r>
            <a:br>
              <a:rPr lang="zh-CN" altLang="en-US" sz="2400" dirty="0">
                <a:solidFill>
                  <a:srgbClr val="2962F3"/>
                </a:solidFill>
                <a:latin typeface="楷体" panose="02010609060101010101" pitchFamily="49" charset="-122"/>
                <a:ea typeface="楷体" panose="02010609060101010101" pitchFamily="49" charset="-122"/>
                <a:cs typeface="楷体" panose="02010609060101010101" pitchFamily="49" charset="-122"/>
              </a:rPr>
            </a:br>
            <a:r>
              <a:rPr lang="zh-CN" altLang="en-US" sz="2400" dirty="0">
                <a:solidFill>
                  <a:srgbClr val="2962F3"/>
                </a:solidFill>
                <a:latin typeface="楷体" panose="02010609060101010101" pitchFamily="49" charset="-122"/>
                <a:ea typeface="楷体" panose="02010609060101010101" pitchFamily="49" charset="-122"/>
                <a:cs typeface="楷体" panose="02010609060101010101" pitchFamily="49" charset="-122"/>
              </a:rPr>
              <a:t>“父亲！父亲！”我就叫起来。</a:t>
            </a:r>
            <a:br>
              <a:rPr lang="zh-CN" altLang="en-US" sz="2400" dirty="0">
                <a:solidFill>
                  <a:srgbClr val="2962F3"/>
                </a:solidFill>
                <a:latin typeface="楷体" panose="02010609060101010101" pitchFamily="49" charset="-122"/>
                <a:ea typeface="楷体" panose="02010609060101010101" pitchFamily="49" charset="-122"/>
                <a:cs typeface="楷体" panose="02010609060101010101" pitchFamily="49" charset="-122"/>
              </a:rPr>
            </a:br>
            <a:r>
              <a:rPr lang="zh-CN" altLang="en-US" sz="2400" dirty="0">
                <a:solidFill>
                  <a:srgbClr val="2962F3"/>
                </a:solidFill>
                <a:latin typeface="楷体" panose="02010609060101010101" pitchFamily="49" charset="-122"/>
                <a:ea typeface="楷体" panose="02010609060101010101" pitchFamily="49" charset="-122"/>
                <a:cs typeface="楷体" panose="02010609060101010101" pitchFamily="49" charset="-122"/>
              </a:rPr>
              <a:t>“大声！他听不见。还不快叫？！”</a:t>
            </a:r>
            <a:br>
              <a:rPr lang="zh-CN" altLang="en-US" sz="2400" dirty="0">
                <a:solidFill>
                  <a:srgbClr val="2962F3"/>
                </a:solidFill>
                <a:latin typeface="楷体" panose="02010609060101010101" pitchFamily="49" charset="-122"/>
                <a:ea typeface="楷体" panose="02010609060101010101" pitchFamily="49" charset="-122"/>
                <a:cs typeface="楷体" panose="02010609060101010101" pitchFamily="49" charset="-122"/>
              </a:rPr>
            </a:br>
            <a:r>
              <a:rPr lang="zh-CN" altLang="en-US" sz="2400" dirty="0">
                <a:solidFill>
                  <a:srgbClr val="2962F3"/>
                </a:solidFill>
                <a:latin typeface="楷体" panose="02010609060101010101" pitchFamily="49" charset="-122"/>
                <a:ea typeface="楷体" panose="02010609060101010101" pitchFamily="49" charset="-122"/>
                <a:cs typeface="楷体" panose="02010609060101010101" pitchFamily="49" charset="-122"/>
              </a:rPr>
              <a:t>“父亲！父亲！！”</a:t>
            </a:r>
            <a:br>
              <a:rPr lang="zh-CN" altLang="en-US" sz="2400" dirty="0">
                <a:solidFill>
                  <a:srgbClr val="2962F3"/>
                </a:solidFill>
                <a:latin typeface="楷体" panose="02010609060101010101" pitchFamily="49" charset="-122"/>
                <a:ea typeface="楷体" panose="02010609060101010101" pitchFamily="49" charset="-122"/>
                <a:cs typeface="楷体" panose="02010609060101010101" pitchFamily="49" charset="-122"/>
              </a:rPr>
            </a:br>
            <a:r>
              <a:rPr lang="zh-CN" altLang="en-US" sz="2400" dirty="0">
                <a:solidFill>
                  <a:srgbClr val="2962F3"/>
                </a:solidFill>
                <a:latin typeface="楷体" panose="02010609060101010101" pitchFamily="49" charset="-122"/>
                <a:ea typeface="楷体" panose="02010609060101010101" pitchFamily="49" charset="-122"/>
                <a:cs typeface="楷体" panose="02010609060101010101" pitchFamily="49" charset="-122"/>
              </a:rPr>
              <a:t>他已经平静下去的脸，忽然紧张了，将眼微微一睁，仿佛有一些苦痛。</a:t>
            </a:r>
            <a:br>
              <a:rPr lang="zh-CN" altLang="en-US" sz="2400" dirty="0">
                <a:solidFill>
                  <a:srgbClr val="2962F3"/>
                </a:solidFill>
                <a:latin typeface="楷体" panose="02010609060101010101" pitchFamily="49" charset="-122"/>
                <a:ea typeface="楷体" panose="02010609060101010101" pitchFamily="49" charset="-122"/>
                <a:cs typeface="楷体" panose="02010609060101010101" pitchFamily="49" charset="-122"/>
              </a:rPr>
            </a:br>
            <a:r>
              <a:rPr lang="zh-CN" altLang="en-US" sz="2400" dirty="0">
                <a:solidFill>
                  <a:srgbClr val="2962F3"/>
                </a:solidFill>
                <a:latin typeface="楷体" panose="02010609060101010101" pitchFamily="49" charset="-122"/>
                <a:ea typeface="楷体" panose="02010609060101010101" pitchFamily="49" charset="-122"/>
                <a:cs typeface="楷体" panose="02010609060101010101" pitchFamily="49" charset="-122"/>
              </a:rPr>
              <a:t>“叫呀！快叫呀！”她催促说。</a:t>
            </a:r>
            <a:br>
              <a:rPr lang="zh-CN" altLang="en-US" sz="2400" dirty="0">
                <a:solidFill>
                  <a:srgbClr val="2962F3"/>
                </a:solidFill>
                <a:latin typeface="楷体" panose="02010609060101010101" pitchFamily="49" charset="-122"/>
                <a:ea typeface="楷体" panose="02010609060101010101" pitchFamily="49" charset="-122"/>
                <a:cs typeface="楷体" panose="02010609060101010101" pitchFamily="49" charset="-122"/>
              </a:rPr>
            </a:br>
            <a:r>
              <a:rPr lang="zh-CN" altLang="en-US" sz="2400" dirty="0">
                <a:solidFill>
                  <a:srgbClr val="2962F3"/>
                </a:solidFill>
                <a:latin typeface="楷体" panose="02010609060101010101" pitchFamily="49" charset="-122"/>
                <a:ea typeface="楷体" panose="02010609060101010101" pitchFamily="49" charset="-122"/>
                <a:cs typeface="楷体" panose="02010609060101010101" pitchFamily="49" charset="-122"/>
              </a:rPr>
              <a:t>“父亲！！”</a:t>
            </a:r>
            <a:br>
              <a:rPr lang="zh-CN" altLang="en-US" sz="2400" dirty="0">
                <a:solidFill>
                  <a:srgbClr val="2962F3"/>
                </a:solidFill>
                <a:latin typeface="楷体" panose="02010609060101010101" pitchFamily="49" charset="-122"/>
                <a:ea typeface="楷体" panose="02010609060101010101" pitchFamily="49" charset="-122"/>
                <a:cs typeface="楷体" panose="02010609060101010101" pitchFamily="49" charset="-122"/>
              </a:rPr>
            </a:br>
            <a:r>
              <a:rPr lang="zh-CN" altLang="en-US" sz="2400" dirty="0">
                <a:solidFill>
                  <a:srgbClr val="2962F3"/>
                </a:solidFill>
                <a:latin typeface="楷体" panose="02010609060101010101" pitchFamily="49" charset="-122"/>
                <a:ea typeface="楷体" panose="02010609060101010101" pitchFamily="49" charset="-122"/>
                <a:cs typeface="楷体" panose="02010609060101010101" pitchFamily="49" charset="-122"/>
              </a:rPr>
              <a:t>“什么呢？……不要嚷。……不……。”他低低地说，又较急地在喘着气，好一会，这才复了原状，平静下去了。</a:t>
            </a:r>
            <a:br>
              <a:rPr lang="zh-CN" altLang="en-US" sz="2400" dirty="0">
                <a:solidFill>
                  <a:srgbClr val="2962F3"/>
                </a:solidFill>
                <a:latin typeface="楷体" panose="02010609060101010101" pitchFamily="49" charset="-122"/>
                <a:ea typeface="楷体" panose="02010609060101010101" pitchFamily="49" charset="-122"/>
                <a:cs typeface="楷体" panose="02010609060101010101" pitchFamily="49" charset="-122"/>
              </a:rPr>
            </a:br>
            <a:r>
              <a:rPr lang="zh-CN" altLang="en-US" sz="2400" dirty="0">
                <a:solidFill>
                  <a:srgbClr val="2962F3"/>
                </a:solidFill>
                <a:latin typeface="楷体" panose="02010609060101010101" pitchFamily="49" charset="-122"/>
                <a:ea typeface="楷体" panose="02010609060101010101" pitchFamily="49" charset="-122"/>
                <a:cs typeface="楷体" panose="02010609060101010101" pitchFamily="49" charset="-122"/>
              </a:rPr>
              <a:t>“父亲！！”我还叫到他，一直到他咽了气。</a:t>
            </a:r>
            <a:br>
              <a:rPr lang="zh-CN" altLang="en-US" sz="2400" dirty="0">
                <a:solidFill>
                  <a:srgbClr val="2962F3"/>
                </a:solidFill>
                <a:latin typeface="楷体" panose="02010609060101010101" pitchFamily="49" charset="-122"/>
                <a:ea typeface="楷体" panose="02010609060101010101" pitchFamily="49" charset="-122"/>
                <a:cs typeface="楷体" panose="02010609060101010101" pitchFamily="49" charset="-122"/>
              </a:rPr>
            </a:br>
            <a:r>
              <a:rPr lang="zh-CN" altLang="en-US" sz="2400" dirty="0">
                <a:solidFill>
                  <a:srgbClr val="2962F3"/>
                </a:solidFill>
                <a:latin typeface="楷体" panose="02010609060101010101" pitchFamily="49" charset="-122"/>
                <a:ea typeface="楷体" panose="02010609060101010101" pitchFamily="49" charset="-122"/>
                <a:cs typeface="楷体" panose="02010609060101010101" pitchFamily="49" charset="-122"/>
              </a:rPr>
              <a:t>我现在还听到那时的自己的这声音，每听到时，就觉得这却是我对于父亲的最大的错处。</a:t>
            </a:r>
            <a:br>
              <a:rPr lang="zh-CN" altLang="en-US" sz="2400" dirty="0"/>
            </a:b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 calcmode="lin" valueType="num">
                                      <p:cBhvr additive="base">
                                        <p:cTn id="7" dur="500" fill="hold"/>
                                        <p:tgtEl>
                                          <p:spTgt spid="563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632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build="p"/>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4274" name="标题 54273"/>
          <p:cNvSpPr>
            <a:spLocks noGrp="1"/>
          </p:cNvSpPr>
          <p:nvPr>
            <p:ph type="title"/>
          </p:nvPr>
        </p:nvSpPr>
        <p:spPr>
          <a:xfrm>
            <a:off x="838200" y="279400"/>
            <a:ext cx="10515600" cy="1325563"/>
          </a:xfrm>
        </p:spPr>
        <p:txBody>
          <a:bodyPr anchor="ctr"/>
          <a:p>
            <a:pPr algn="l"/>
            <a:r>
              <a:rPr lang="zh-CN" altLang="en-US" sz="4000" b="1" dirty="0">
                <a:solidFill>
                  <a:srgbClr val="FF0000"/>
                </a:solidFill>
              </a:rPr>
              <a:t>赏析： </a:t>
            </a:r>
            <a:endParaRPr lang="zh-CN" altLang="en-US" sz="4000" b="1" dirty="0">
              <a:solidFill>
                <a:srgbClr val="FF0000"/>
              </a:solidFill>
            </a:endParaRPr>
          </a:p>
        </p:txBody>
      </p:sp>
      <p:sp>
        <p:nvSpPr>
          <p:cNvPr id="54275" name="文本占位符 54274"/>
          <p:cNvSpPr>
            <a:spLocks noGrp="1"/>
          </p:cNvSpPr>
          <p:nvPr>
            <p:ph type="body" idx="1"/>
          </p:nvPr>
        </p:nvSpPr>
        <p:spPr>
          <a:xfrm>
            <a:off x="610235" y="1096645"/>
            <a:ext cx="10986770" cy="4351655"/>
          </a:xfrm>
        </p:spPr>
        <p:txBody>
          <a:bodyPr/>
          <a:p>
            <a:pPr>
              <a:lnSpc>
                <a:spcPct val="110000"/>
              </a:lnSpc>
            </a:pPr>
            <a:r>
              <a:rPr lang="zh-CN" altLang="en-US" sz="3200" dirty="0"/>
              <a:t>这一段是令人十分感动和揪心的。虽然带有迷信色彩，但也包含着真实的父子情感。戏剧作家、电影电视作家最看重和要抓取的大概就是这种相反相成的感人细节了。儿子喊声越高，悲剧力量越强。不过，鲁迅本人对当年在父亲临终时自己的高喊，又持忏悔态度，他怪恨衍太太，如果不是她的怂恿，他不会那样大喊大叫，而应该让父亲安安静静地死去。因此“我现在还听到那时的自己的这声音，每听到时，就觉得这却是我对于父亲的最大的错处。”看了这些充满真情的句子，还有谁相信周作人对其中真实性的怀疑呢？ </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 calcmode="lin" valueType="num">
                                      <p:cBhvr additive="base">
                                        <p:cTn id="7" dur="500" fill="hold"/>
                                        <p:tgtEl>
                                          <p:spTgt spid="542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427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0243" name="文本占位符 10242"/>
          <p:cNvSpPr>
            <a:spLocks noGrp="1"/>
          </p:cNvSpPr>
          <p:nvPr>
            <p:ph type="body" idx="1"/>
          </p:nvPr>
        </p:nvSpPr>
        <p:spPr>
          <a:xfrm>
            <a:off x="765175" y="1913255"/>
            <a:ext cx="10429240" cy="3498850"/>
          </a:xfrm>
        </p:spPr>
        <p:txBody>
          <a:bodyPr/>
          <a:p>
            <a:pPr>
              <a:lnSpc>
                <a:spcPct val="100000"/>
              </a:lnSpc>
            </a:pPr>
            <a:r>
              <a:rPr lang="en-US" altLang="zh-CN" sz="3200" b="1" dirty="0"/>
              <a:t>《</a:t>
            </a:r>
            <a:r>
              <a:rPr lang="zh-CN" altLang="en-US" sz="3200" b="1" dirty="0"/>
              <a:t>锁记</a:t>
            </a:r>
            <a:r>
              <a:rPr lang="en-US" altLang="zh-CN" sz="3200" b="1"/>
              <a:t>》</a:t>
            </a:r>
            <a:r>
              <a:rPr lang="en-US" altLang="zh-CN" sz="3200" b="1">
                <a:latin typeface="Arial" panose="020B0604020202020204" pitchFamily="34" charset="0"/>
              </a:rPr>
              <a:t>——</a:t>
            </a:r>
            <a:r>
              <a:rPr lang="zh-CN" altLang="en-US" sz="3200" b="1" dirty="0"/>
              <a:t>鲁迅在这篇文章里主要回忆了</a:t>
            </a:r>
            <a:endParaRPr lang="zh-CN" altLang="en-US" sz="3200" b="1" dirty="0"/>
          </a:p>
          <a:p>
            <a:pPr marL="0" indent="0">
              <a:lnSpc>
                <a:spcPct val="100000"/>
              </a:lnSpc>
              <a:buNone/>
            </a:pPr>
            <a:r>
              <a:rPr lang="zh-CN" altLang="en-US" sz="3200" b="1" dirty="0"/>
              <a:t>自己离开绍兴去南京求学的过程。作品描述了</a:t>
            </a:r>
            <a:endParaRPr lang="zh-CN" altLang="en-US" sz="3200" b="1" dirty="0"/>
          </a:p>
          <a:p>
            <a:pPr>
              <a:lnSpc>
                <a:spcPct val="130000"/>
              </a:lnSpc>
            </a:pPr>
            <a:r>
              <a:rPr lang="zh-CN" altLang="en-US" sz="3200" b="1" dirty="0"/>
              <a:t>当时的江南水师学堂和矿务铁路学堂的种种弊端和求知的艰难，批评了洋务派办学的“乌烟瘴气”。作者记述了最初接触进化论的兴奋心情和不顾老辈反对，如饥如渴地阅读</a:t>
            </a:r>
            <a:r>
              <a:rPr lang="en-US" altLang="zh-CN" sz="3200" b="1" dirty="0"/>
              <a:t>《</a:t>
            </a:r>
            <a:r>
              <a:rPr lang="zh-CN" altLang="en-US" sz="3200" b="1" dirty="0"/>
              <a:t>天演论</a:t>
            </a:r>
            <a:r>
              <a:rPr lang="en-US" altLang="zh-CN" sz="3200" b="1" dirty="0"/>
              <a:t>》</a:t>
            </a:r>
            <a:r>
              <a:rPr lang="zh-CN" altLang="en-US" sz="3200" b="1" dirty="0"/>
              <a:t>的情景，表现出探求真理的强烈欲望。</a:t>
            </a:r>
            <a:r>
              <a:rPr lang="en-US" altLang="zh-CN" sz="3200" b="1" dirty="0"/>
              <a:t>  </a:t>
            </a:r>
            <a:endParaRPr lang="en-US" altLang="zh-CN" sz="3200" b="1" dirty="0"/>
          </a:p>
        </p:txBody>
      </p:sp>
      <p:sp>
        <p:nvSpPr>
          <p:cNvPr id="2" name="文本框 1"/>
          <p:cNvSpPr txBox="1"/>
          <p:nvPr/>
        </p:nvSpPr>
        <p:spPr>
          <a:xfrm>
            <a:off x="908050" y="542290"/>
            <a:ext cx="10375900" cy="1272540"/>
          </a:xfrm>
          <a:prstGeom prst="rect">
            <a:avLst/>
          </a:prstGeom>
          <a:noFill/>
        </p:spPr>
        <p:txBody>
          <a:bodyPr wrap="square" rtlCol="0" anchor="t">
            <a:spAutoFit/>
          </a:bodyPr>
          <a:p>
            <a:pPr>
              <a:lnSpc>
                <a:spcPct val="120000"/>
              </a:lnSpc>
            </a:pPr>
            <a:r>
              <a:rPr lang="zh-CN" altLang="en-US" sz="3200" b="1" dirty="0">
                <a:solidFill>
                  <a:srgbClr val="2962F3"/>
                </a:solidFill>
                <a:sym typeface="+mn-ea"/>
              </a:rPr>
              <a:t>八、《锁记》</a:t>
            </a:r>
            <a:endParaRPr lang="en-US" altLang="zh-CN" sz="3200" b="1">
              <a:solidFill>
                <a:srgbClr val="2962F3"/>
              </a:solidFill>
              <a:sym typeface="+mn-ea"/>
            </a:endParaRPr>
          </a:p>
          <a:p>
            <a:pPr>
              <a:lnSpc>
                <a:spcPct val="120000"/>
              </a:lnSpc>
            </a:pPr>
            <a:r>
              <a:rPr lang="en-US" altLang="zh-CN" sz="3200" b="1">
                <a:solidFill>
                  <a:srgbClr val="2962F3"/>
                </a:solidFill>
                <a:sym typeface="+mn-ea"/>
              </a:rPr>
              <a:t>1.</a:t>
            </a:r>
            <a:r>
              <a:rPr lang="zh-CN" altLang="en-US" sz="3200" b="1">
                <a:solidFill>
                  <a:srgbClr val="2962F3"/>
                </a:solidFill>
                <a:sym typeface="+mn-ea"/>
              </a:rPr>
              <a:t>主要内容及表达的思想情感。</a:t>
            </a:r>
            <a:endParaRPr lang="zh-CN" altLang="en-US" sz="3200" b="1">
              <a:solidFill>
                <a:srgbClr val="2962F3"/>
              </a:solidFill>
              <a:sym typeface="+mn-ea"/>
            </a:endParaRPr>
          </a:p>
        </p:txBody>
      </p:sp>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2572" r="2287"/>
          <a:stretch>
            <a:fillRect/>
          </a:stretch>
        </p:blipFill>
        <p:spPr>
          <a:xfrm>
            <a:off x="9013190" y="542290"/>
            <a:ext cx="2878455" cy="27616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 calcmode="lin" valueType="num">
                                      <p:cBhvr additive="base">
                                        <p:cTn id="7" dur="5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3">
                                            <p:txEl>
                                              <p:pRg st="1" end="1"/>
                                            </p:txEl>
                                          </p:spTgt>
                                        </p:tgtEl>
                                        <p:attrNameLst>
                                          <p:attrName>style.visibility</p:attrName>
                                        </p:attrNameLst>
                                      </p:cBhvr>
                                      <p:to>
                                        <p:strVal val="visible"/>
                                      </p:to>
                                    </p:set>
                                    <p:anim calcmode="lin" valueType="num">
                                      <p:cBhvr additive="base">
                                        <p:cTn id="13" dur="500" fill="hold"/>
                                        <p:tgtEl>
                                          <p:spTgt spid="1024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43">
                                            <p:txEl>
                                              <p:pRg st="2" end="2"/>
                                            </p:txEl>
                                          </p:spTgt>
                                        </p:tgtEl>
                                        <p:attrNameLst>
                                          <p:attrName>style.visibility</p:attrName>
                                        </p:attrNameLst>
                                      </p:cBhvr>
                                      <p:to>
                                        <p:strVal val="visible"/>
                                      </p:to>
                                    </p:set>
                                    <p:anim calcmode="lin" valueType="num">
                                      <p:cBhvr additive="base">
                                        <p:cTn id="19" dur="500" fill="hold"/>
                                        <p:tgtEl>
                                          <p:spTgt spid="1024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4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70659" name="文本占位符 70658"/>
          <p:cNvSpPr>
            <a:spLocks noGrp="1"/>
          </p:cNvSpPr>
          <p:nvPr>
            <p:ph type="body" idx="1"/>
          </p:nvPr>
        </p:nvSpPr>
        <p:spPr>
          <a:xfrm>
            <a:off x="723900" y="1525270"/>
            <a:ext cx="10515600" cy="4351338"/>
          </a:xfrm>
        </p:spPr>
        <p:txBody>
          <a:bodyPr/>
          <a:p>
            <a:pPr>
              <a:lnSpc>
                <a:spcPct val="90000"/>
              </a:lnSpc>
            </a:pPr>
            <a:r>
              <a:rPr lang="zh-CN" altLang="en-US" sz="3200" dirty="0">
                <a:solidFill>
                  <a:srgbClr val="2962F3"/>
                </a:solidFill>
                <a:latin typeface="楷体" panose="02010609060101010101" pitchFamily="49" charset="-122"/>
                <a:ea typeface="楷体" panose="02010609060101010101" pitchFamily="49" charset="-122"/>
                <a:cs typeface="楷体" panose="02010609060101010101" pitchFamily="49" charset="-122"/>
              </a:rPr>
              <a:t>举一个例说罢，……我记着，看谁吃的多。”</a:t>
            </a:r>
            <a:br>
              <a:rPr lang="zh-CN" altLang="en-US" sz="3200" dirty="0">
                <a:solidFill>
                  <a:srgbClr val="2962F3"/>
                </a:solidFill>
                <a:latin typeface="楷体" panose="02010609060101010101" pitchFamily="49" charset="-122"/>
                <a:ea typeface="楷体" panose="02010609060101010101" pitchFamily="49" charset="-122"/>
                <a:cs typeface="楷体" panose="02010609060101010101" pitchFamily="49" charset="-122"/>
              </a:rPr>
            </a:br>
            <a:br>
              <a:rPr lang="zh-CN" altLang="en-US" sz="2400" dirty="0"/>
            </a:br>
            <a:endParaRPr lang="zh-CN" altLang="en-US" sz="2400" dirty="0"/>
          </a:p>
        </p:txBody>
      </p:sp>
      <p:sp>
        <p:nvSpPr>
          <p:cNvPr id="23554" name="标题 23553"/>
          <p:cNvSpPr>
            <a:spLocks noGrp="1"/>
          </p:cNvSpPr>
          <p:nvPr/>
        </p:nvSpPr>
        <p:spPr>
          <a:xfrm>
            <a:off x="838200" y="385445"/>
            <a:ext cx="10515600" cy="1325563"/>
          </a:xfrm>
          <a:prstGeom prst="rect">
            <a:avLst/>
          </a:prstGeom>
          <a:noFill/>
          <a:ln w="9525">
            <a:noFill/>
          </a:ln>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algn="l">
              <a:lnSpc>
                <a:spcPct val="110000"/>
              </a:lnSpc>
            </a:pPr>
            <a:r>
              <a:rPr lang="en-US" altLang="zh-CN" sz="3200" b="1" dirty="0">
                <a:solidFill>
                  <a:srgbClr val="2962F3"/>
                </a:solidFill>
              </a:rPr>
              <a:t>2.</a:t>
            </a:r>
            <a:r>
              <a:rPr lang="zh-CN" altLang="en-US" sz="3200" b="1" dirty="0">
                <a:solidFill>
                  <a:srgbClr val="2962F3"/>
                </a:solidFill>
                <a:sym typeface="+mn-ea"/>
              </a:rPr>
              <a:t>《锁记》</a:t>
            </a:r>
            <a:r>
              <a:rPr lang="zh-CN" altLang="en-US" sz="3200" b="1" dirty="0">
                <a:solidFill>
                  <a:srgbClr val="2962F3"/>
                </a:solidFill>
              </a:rPr>
              <a:t>精彩片段及赏析。</a:t>
            </a:r>
            <a:br>
              <a:rPr lang="zh-CN" altLang="en-US" sz="3200" b="1" dirty="0">
                <a:solidFill>
                  <a:srgbClr val="2962F3"/>
                </a:solidFill>
              </a:rPr>
            </a:br>
            <a:r>
              <a:rPr lang="zh-CN" altLang="en-US" sz="3200" b="1" dirty="0">
                <a:solidFill>
                  <a:srgbClr val="FF0000"/>
                </a:solidFill>
                <a:sym typeface="+mn-ea"/>
              </a:rPr>
              <a:t>片段</a:t>
            </a:r>
            <a:r>
              <a:rPr lang="zh-CN" altLang="en-US" sz="3200" b="1" dirty="0">
                <a:solidFill>
                  <a:srgbClr val="FF0000"/>
                </a:solidFill>
              </a:rPr>
              <a:t>一：</a:t>
            </a:r>
            <a:endParaRPr lang="zh-CN" altLang="en-US" sz="3200" b="1" dirty="0">
              <a:solidFill>
                <a:srgbClr val="FF0000"/>
              </a:solidFill>
            </a:endParaRPr>
          </a:p>
        </p:txBody>
      </p:sp>
      <p:sp>
        <p:nvSpPr>
          <p:cNvPr id="63491" name="文本占位符 63490"/>
          <p:cNvSpPr>
            <a:spLocks noGrp="1"/>
          </p:cNvSpPr>
          <p:nvPr/>
        </p:nvSpPr>
        <p:spPr>
          <a:xfrm>
            <a:off x="723900" y="2054225"/>
            <a:ext cx="10843260" cy="3679825"/>
          </a:xfrm>
          <a:prstGeom prst="rect">
            <a:avLst/>
          </a:prstGeom>
          <a:noFill/>
          <a:ln w="9525">
            <a:noFill/>
          </a:ln>
        </p:spPr>
        <p:txBody>
          <a:bodyPr anchor="t"/>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zh-CN" altLang="en-US" sz="3200" b="1" dirty="0">
                <a:solidFill>
                  <a:srgbClr val="FF0000"/>
                </a:solidFill>
              </a:rPr>
              <a:t>赏析：</a:t>
            </a:r>
            <a:r>
              <a:rPr lang="zh-CN" altLang="en-US" sz="3200" dirty="0"/>
              <a:t>衍太太一开始给“我”的印象是“她对自己的儿子虽然狠，对别家的孩子却是好的。”这里，“我”称赞衍太太“对别家孩子却是好的”，并非反话。而是设身处地于当年而发自童稚之心的直感。但后来逐渐发现衍太太实际上是个很丑恶、很会捉弄人的人。这样的事例，文中写了好几桩。比如曾一面教唆“我”去偷母亲的首饰来变卖，一面放出流言诬“我”已经行窃，文章采取了欲抑先扬的写法，就把衍太太两面三刀的性格，揭露得入木三分。 </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0659">
                                            <p:txEl>
                                              <p:pRg st="0" end="0"/>
                                            </p:txEl>
                                          </p:spTgt>
                                        </p:tgtEl>
                                        <p:attrNameLst>
                                          <p:attrName>style.visibility</p:attrName>
                                        </p:attrNameLst>
                                      </p:cBhvr>
                                      <p:to>
                                        <p:strVal val="visible"/>
                                      </p:to>
                                    </p:set>
                                    <p:anim calcmode="lin" valueType="num">
                                      <p:cBhvr additive="base">
                                        <p:cTn id="7" dur="500" fill="hold"/>
                                        <p:tgtEl>
                                          <p:spTgt spid="706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06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3491"/>
                                        </p:tgtEl>
                                        <p:attrNameLst>
                                          <p:attrName>style.visibility</p:attrName>
                                        </p:attrNameLst>
                                      </p:cBhvr>
                                      <p:to>
                                        <p:strVal val="visible"/>
                                      </p:to>
                                    </p:set>
                                    <p:anim calcmode="lin" valueType="num">
                                      <p:cBhvr additive="base">
                                        <p:cTn id="13" dur="500" fill="hold"/>
                                        <p:tgtEl>
                                          <p:spTgt spid="63491"/>
                                        </p:tgtEl>
                                        <p:attrNameLst>
                                          <p:attrName>ppt_x</p:attrName>
                                        </p:attrNameLst>
                                      </p:cBhvr>
                                      <p:tavLst>
                                        <p:tav tm="0">
                                          <p:val>
                                            <p:strVal val="#ppt_x"/>
                                          </p:val>
                                        </p:tav>
                                        <p:tav tm="100000">
                                          <p:val>
                                            <p:strVal val="#ppt_x"/>
                                          </p:val>
                                        </p:tav>
                                      </p:tavLst>
                                    </p:anim>
                                    <p:anim calcmode="lin" valueType="num">
                                      <p:cBhvr additive="base">
                                        <p:cTn id="14" dur="500" fill="hold"/>
                                        <p:tgtEl>
                                          <p:spTgt spid="634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build="p"/>
      <p:bldP spid="6349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2" name="图片 1"/>
          <p:cNvPicPr>
            <a:picLocks noChangeAspect="1"/>
          </p:cNvPicPr>
          <p:nvPr/>
        </p:nvPicPr>
        <p:blipFill>
          <a:blip r:embed="rId1"/>
          <a:srcRect l="41028" t="54224" b="30321"/>
          <a:stretch>
            <a:fillRect/>
          </a:stretch>
        </p:blipFill>
        <p:spPr>
          <a:xfrm>
            <a:off x="5648325" y="2091055"/>
            <a:ext cx="5319395" cy="844550"/>
          </a:xfrm>
          <a:prstGeom prst="rect">
            <a:avLst/>
          </a:prstGeom>
        </p:spPr>
      </p:pic>
      <p:pic>
        <p:nvPicPr>
          <p:cNvPr id="3" name="图片 2"/>
          <p:cNvPicPr>
            <a:picLocks noChangeAspect="1"/>
          </p:cNvPicPr>
          <p:nvPr/>
        </p:nvPicPr>
        <p:blipFill>
          <a:blip r:embed="rId2"/>
          <a:srcRect t="6557" b="5738"/>
          <a:stretch>
            <a:fillRect/>
          </a:stretch>
        </p:blipFill>
        <p:spPr>
          <a:xfrm>
            <a:off x="885825" y="814705"/>
            <a:ext cx="4762500" cy="3057525"/>
          </a:xfrm>
          <a:prstGeom prst="rect">
            <a:avLst/>
          </a:prstGeom>
        </p:spPr>
      </p:pic>
      <p:sp>
        <p:nvSpPr>
          <p:cNvPr id="4097" name="Text Box 3"/>
          <p:cNvSpPr/>
          <p:nvPr/>
        </p:nvSpPr>
        <p:spPr>
          <a:xfrm>
            <a:off x="1535430" y="3406775"/>
            <a:ext cx="8607425" cy="663575"/>
          </a:xfrm>
          <a:prstGeom prst="rect">
            <a:avLst/>
          </a:prstGeom>
          <a:noFill/>
          <a:ln w="9525">
            <a:noFill/>
          </a:ln>
        </p:spPr>
        <p:txBody>
          <a:bodyPr wrap="square" anchor="t"/>
          <a:p>
            <a:pPr>
              <a:spcBef>
                <a:spcPct val="50000"/>
              </a:spcBef>
            </a:pPr>
            <a:r>
              <a:rPr lang="zh-CN" altLang="en-US" sz="3600" b="1">
                <a:solidFill>
                  <a:srgbClr val="1D41D5"/>
                </a:solidFill>
                <a:latin typeface="黑体" panose="02010609060101010101" charset="-122"/>
                <a:ea typeface="黑体" panose="02010609060101010101" charset="-122"/>
              </a:rPr>
              <a:t>            </a:t>
            </a:r>
            <a:r>
              <a:rPr lang="zh-CN" altLang="en-US" sz="8800">
                <a:solidFill>
                  <a:srgbClr val="1D41D5"/>
                </a:solidFill>
                <a:latin typeface="华文隶书" panose="02010800040101010101" pitchFamily="2" charset="-122"/>
                <a:ea typeface="华文隶书" panose="02010800040101010101" pitchFamily="2" charset="-122"/>
              </a:rPr>
              <a:t>第一课时</a:t>
            </a:r>
            <a:endParaRPr lang="zh-CN" altLang="en-US" sz="8800">
              <a:solidFill>
                <a:srgbClr val="1D41D5"/>
              </a:solidFill>
              <a:latin typeface="华文隶书" panose="02010800040101010101" pitchFamily="2" charset="-122"/>
              <a:ea typeface="华文隶书" panose="02010800040101010101"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72706" name="标题 72705"/>
          <p:cNvSpPr>
            <a:spLocks noGrp="1"/>
          </p:cNvSpPr>
          <p:nvPr>
            <p:ph type="title"/>
          </p:nvPr>
        </p:nvSpPr>
        <p:spPr>
          <a:xfrm>
            <a:off x="849630" y="151130"/>
            <a:ext cx="10515600" cy="1325563"/>
          </a:xfrm>
        </p:spPr>
        <p:txBody>
          <a:bodyPr anchor="ctr"/>
          <a:p>
            <a:pPr algn="l"/>
            <a:r>
              <a:rPr lang="zh-CN" altLang="en-US" sz="3600" b="1" dirty="0">
                <a:solidFill>
                  <a:srgbClr val="FF0000"/>
                </a:solidFill>
              </a:rPr>
              <a:t>片段二</a:t>
            </a:r>
            <a:r>
              <a:rPr lang="en-US" altLang="zh-CN" sz="3600" b="1" dirty="0">
                <a:solidFill>
                  <a:srgbClr val="FF0000"/>
                </a:solidFill>
              </a:rPr>
              <a:t>:</a:t>
            </a:r>
            <a:endParaRPr lang="en-US" altLang="zh-CN" sz="3600" b="1" dirty="0">
              <a:solidFill>
                <a:srgbClr val="FF0000"/>
              </a:solidFill>
            </a:endParaRPr>
          </a:p>
        </p:txBody>
      </p:sp>
      <p:sp>
        <p:nvSpPr>
          <p:cNvPr id="72707" name="文本占位符 72706"/>
          <p:cNvSpPr>
            <a:spLocks noGrp="1"/>
          </p:cNvSpPr>
          <p:nvPr>
            <p:ph type="body" idx="1"/>
          </p:nvPr>
        </p:nvSpPr>
        <p:spPr>
          <a:xfrm>
            <a:off x="678815" y="1165860"/>
            <a:ext cx="10986135" cy="4526280"/>
          </a:xfrm>
        </p:spPr>
        <p:txBody>
          <a:bodyPr/>
          <a:p>
            <a:pPr>
              <a:lnSpc>
                <a:spcPct val="100000"/>
              </a:lnSpc>
            </a:pPr>
            <a:r>
              <a:rPr lang="zh-CN" altLang="en-US" sz="3200" dirty="0">
                <a:solidFill>
                  <a:srgbClr val="2962F3"/>
                </a:solidFill>
                <a:latin typeface="楷体" panose="02010609060101010101" pitchFamily="49" charset="-122"/>
                <a:ea typeface="楷体" panose="02010609060101010101" pitchFamily="49" charset="-122"/>
                <a:cs typeface="楷体" panose="02010609060101010101" pitchFamily="49" charset="-122"/>
              </a:rPr>
              <a:t>原先还有一个池，给学生学游泳的，……念咒：“回资罗，普弥耶口牛！口奄！耶！口牛！！！ </a:t>
            </a:r>
            <a:endParaRPr lang="zh-CN" altLang="en-US" sz="3200" dirty="0">
              <a:solidFill>
                <a:srgbClr val="2962F3"/>
              </a:solidFill>
              <a:latin typeface="楷体" panose="02010609060101010101" pitchFamily="49" charset="-122"/>
              <a:ea typeface="楷体" panose="02010609060101010101" pitchFamily="49" charset="-122"/>
              <a:cs typeface="楷体" panose="02010609060101010101" pitchFamily="49" charset="-122"/>
            </a:endParaRPr>
          </a:p>
        </p:txBody>
      </p:sp>
      <p:sp>
        <p:nvSpPr>
          <p:cNvPr id="62467" name="文本占位符 62466"/>
          <p:cNvSpPr>
            <a:spLocks noGrp="1"/>
          </p:cNvSpPr>
          <p:nvPr/>
        </p:nvSpPr>
        <p:spPr>
          <a:xfrm>
            <a:off x="678180" y="2211705"/>
            <a:ext cx="10986770" cy="3723640"/>
          </a:xfrm>
          <a:prstGeom prst="rect">
            <a:avLst/>
          </a:prstGeom>
          <a:noFill/>
          <a:ln w="9525">
            <a:noFill/>
          </a:ln>
        </p:spPr>
        <p:txBody>
          <a:bodyPr anchor="t"/>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2800" b="1" dirty="0">
                <a:solidFill>
                  <a:srgbClr val="FF0000"/>
                </a:solidFill>
              </a:rPr>
              <a:t>赏析：</a:t>
            </a:r>
            <a:r>
              <a:rPr lang="en-US" altLang="zh-CN" sz="2800" dirty="0"/>
              <a:t>《</a:t>
            </a:r>
            <a:r>
              <a:rPr lang="zh-CN" altLang="en-US" sz="2800" dirty="0"/>
              <a:t>琐记</a:t>
            </a:r>
            <a:r>
              <a:rPr lang="en-US" altLang="zh-CN" sz="2800" dirty="0"/>
              <a:t>》</a:t>
            </a:r>
            <a:r>
              <a:rPr lang="zh-CN" altLang="en-US" sz="2800" dirty="0"/>
              <a:t>的时空跳跃性比较大。开始写的是童年在故乡绍兴的事，后来主要写在南京读书的事情，最后还点到初到日本的情景。中间着重写在矿路学堂的所见所闻。“只可惜那两个淹死鬼失了池子难讨替代”，这句话特别需要解释一下。旧时迷信传说，落水淹死的人做了水鬼，必须设法使别人淹死来替代他，才得以投生，教做“讨替代”。</a:t>
            </a:r>
            <a:r>
              <a:rPr lang="en-US" altLang="zh-CN" sz="2800" dirty="0"/>
              <a:t>《</a:t>
            </a:r>
            <a:r>
              <a:rPr lang="zh-CN" altLang="en-US" sz="2800" dirty="0"/>
              <a:t>琐记</a:t>
            </a:r>
            <a:r>
              <a:rPr lang="en-US" altLang="zh-CN" sz="2800" dirty="0"/>
              <a:t>》</a:t>
            </a:r>
            <a:r>
              <a:rPr lang="zh-CN" altLang="en-US" sz="2800" dirty="0"/>
              <a:t>中说，由于这里的池子已被填平，因而“那两个淹死鬼失了池子难讨替代”了。迷信思想中包含的损人利己的阴暗心理，从这种“讨替代”的说法中已可略见一斑。 </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2707">
                                            <p:txEl>
                                              <p:pRg st="0" end="0"/>
                                            </p:txEl>
                                          </p:spTgt>
                                        </p:tgtEl>
                                        <p:attrNameLst>
                                          <p:attrName>style.visibility</p:attrName>
                                        </p:attrNameLst>
                                      </p:cBhvr>
                                      <p:to>
                                        <p:strVal val="visible"/>
                                      </p:to>
                                    </p:set>
                                    <p:anim calcmode="lin" valueType="num">
                                      <p:cBhvr additive="base">
                                        <p:cTn id="7" dur="500" fill="hold"/>
                                        <p:tgtEl>
                                          <p:spTgt spid="727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27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2467"/>
                                        </p:tgtEl>
                                        <p:attrNameLst>
                                          <p:attrName>style.visibility</p:attrName>
                                        </p:attrNameLst>
                                      </p:cBhvr>
                                      <p:to>
                                        <p:strVal val="visible"/>
                                      </p:to>
                                    </p:set>
                                    <p:anim calcmode="lin" valueType="num">
                                      <p:cBhvr additive="base">
                                        <p:cTn id="13" dur="500" fill="hold"/>
                                        <p:tgtEl>
                                          <p:spTgt spid="62467"/>
                                        </p:tgtEl>
                                        <p:attrNameLst>
                                          <p:attrName>ppt_x</p:attrName>
                                        </p:attrNameLst>
                                      </p:cBhvr>
                                      <p:tavLst>
                                        <p:tav tm="0">
                                          <p:val>
                                            <p:strVal val="#ppt_x"/>
                                          </p:val>
                                        </p:tav>
                                        <p:tav tm="100000">
                                          <p:val>
                                            <p:strVal val="#ppt_x"/>
                                          </p:val>
                                        </p:tav>
                                      </p:tavLst>
                                    </p:anim>
                                    <p:anim calcmode="lin" valueType="num">
                                      <p:cBhvr additive="base">
                                        <p:cTn id="14" dur="500" fill="hold"/>
                                        <p:tgtEl>
                                          <p:spTgt spid="624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build="p"/>
      <p:bldP spid="62467"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74754" name="标题 74753"/>
          <p:cNvSpPr>
            <a:spLocks noGrp="1"/>
          </p:cNvSpPr>
          <p:nvPr>
            <p:ph type="title"/>
          </p:nvPr>
        </p:nvSpPr>
        <p:spPr>
          <a:xfrm>
            <a:off x="581660" y="179705"/>
            <a:ext cx="10515600" cy="1325563"/>
          </a:xfrm>
        </p:spPr>
        <p:txBody>
          <a:bodyPr anchor="ctr"/>
          <a:p>
            <a:pPr algn="l"/>
            <a:r>
              <a:rPr lang="zh-CN" altLang="en-US" sz="3600" b="1" dirty="0">
                <a:solidFill>
                  <a:srgbClr val="FF0000"/>
                </a:solidFill>
              </a:rPr>
              <a:t>片段三</a:t>
            </a:r>
            <a:r>
              <a:rPr lang="en-US" altLang="zh-CN" sz="3600" b="1" dirty="0">
                <a:solidFill>
                  <a:srgbClr val="FF0000"/>
                </a:solidFill>
              </a:rPr>
              <a:t>:</a:t>
            </a:r>
            <a:endParaRPr lang="en-US" altLang="zh-CN" sz="3600" b="1" dirty="0">
              <a:solidFill>
                <a:srgbClr val="FF0000"/>
              </a:solidFill>
            </a:endParaRPr>
          </a:p>
        </p:txBody>
      </p:sp>
      <p:sp>
        <p:nvSpPr>
          <p:cNvPr id="74755" name="文本占位符 74754"/>
          <p:cNvSpPr>
            <a:spLocks noGrp="1"/>
          </p:cNvSpPr>
          <p:nvPr>
            <p:ph type="body" idx="1"/>
          </p:nvPr>
        </p:nvSpPr>
        <p:spPr>
          <a:xfrm>
            <a:off x="2138045" y="496570"/>
            <a:ext cx="9686925" cy="4351655"/>
          </a:xfrm>
        </p:spPr>
        <p:txBody>
          <a:bodyPr/>
          <a:p>
            <a:pPr>
              <a:lnSpc>
                <a:spcPct val="100000"/>
              </a:lnSpc>
            </a:pPr>
            <a:r>
              <a:rPr lang="zh-CN" altLang="en-US" dirty="0">
                <a:solidFill>
                  <a:srgbClr val="2962F3"/>
                </a:solidFill>
                <a:latin typeface="楷体" panose="02010609060101010101" pitchFamily="49" charset="-122"/>
                <a:ea typeface="楷体" panose="02010609060101010101" pitchFamily="49" charset="-122"/>
                <a:cs typeface="楷体" panose="02010609060101010101" pitchFamily="49" charset="-122"/>
              </a:rPr>
              <a:t>毕业，自然大家都盼望的，但一到毕业，却又有些爽然若失。……我看纸票也不好，你们带去的钱不如都换了现银。”</a:t>
            </a:r>
            <a:br>
              <a:rPr lang="zh-CN" altLang="en-US" dirty="0">
                <a:solidFill>
                  <a:srgbClr val="2962F3"/>
                </a:solidFill>
                <a:latin typeface="楷体" panose="02010609060101010101" pitchFamily="49" charset="-122"/>
                <a:ea typeface="楷体" panose="02010609060101010101" pitchFamily="49" charset="-122"/>
                <a:cs typeface="楷体" panose="02010609060101010101" pitchFamily="49" charset="-122"/>
              </a:rPr>
            </a:br>
            <a:br>
              <a:rPr lang="zh-CN" altLang="en-US" sz="2000" dirty="0"/>
            </a:br>
            <a:endParaRPr lang="zh-CN" altLang="en-US" sz="2000" dirty="0"/>
          </a:p>
        </p:txBody>
      </p:sp>
      <p:sp>
        <p:nvSpPr>
          <p:cNvPr id="61443" name="文本占位符 61442"/>
          <p:cNvSpPr>
            <a:spLocks noGrp="1"/>
          </p:cNvSpPr>
          <p:nvPr/>
        </p:nvSpPr>
        <p:spPr>
          <a:xfrm>
            <a:off x="581660" y="1505585"/>
            <a:ext cx="11029315" cy="2366645"/>
          </a:xfrm>
          <a:prstGeom prst="rect">
            <a:avLst/>
          </a:prstGeom>
          <a:noFill/>
          <a:ln w="9525">
            <a:noFill/>
          </a:ln>
        </p:spPr>
        <p:txBody>
          <a:bodyPr anchor="t"/>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pPr>
            <a:r>
              <a:rPr lang="zh-CN" altLang="en-US" b="1" dirty="0">
                <a:solidFill>
                  <a:srgbClr val="FF0000"/>
                </a:solidFill>
              </a:rPr>
              <a:t>赏析：</a:t>
            </a:r>
            <a:r>
              <a:rPr lang="zh-CN" altLang="en-US" dirty="0"/>
              <a:t>鲁迅于</a:t>
            </a:r>
            <a:r>
              <a:rPr lang="en-US" altLang="zh-CN" dirty="0"/>
              <a:t>18</a:t>
            </a:r>
            <a:r>
              <a:rPr lang="zh-CN" altLang="en-US" dirty="0"/>
              <a:t>岁那年（</a:t>
            </a:r>
            <a:r>
              <a:rPr lang="en-US" altLang="zh-CN" dirty="0"/>
              <a:t>1898</a:t>
            </a:r>
            <a:r>
              <a:rPr lang="zh-CN" altLang="en-US" dirty="0"/>
              <a:t>年）往南京入江南水师学堂，在机关科学习。次年春，因不满水师学堂的“乌烟瘴气”，改入江南陆师学堂附设的矿务铁路学堂学习。在这里开始接受了进化论和资产阶级民主主义思想。当时的江南水师学堂有一根桅杆。在学生的心目中，它还是“可爱的”。鲁迅也爬过几次。但他说，“爬了几次桅，不消说不配做半个水兵”，在矿路学堂“听了几年讲，下了几回矿洞”，也谈不上“能掘出金、银、铜、铁、锡”。“所余的还只有一条路：到外国去。”于是，经过“官僚”的许可，它成了被“派定五名到日本去”的学生之一。去之前，考虑带些什么。“比我们早一年毕业，曾经游历过日本”的人，“郑重地”要“我们”多带些中国袜和换些现银。谁知到日本求学时“要穿制服和皮鞋，中国袜完全无用；一元的银圆日本早已废置不用了。”说明外边的世界变化之快。</a:t>
            </a:r>
            <a:endParaRPr lang="zh-CN" alt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4755">
                                            <p:txEl>
                                              <p:pRg st="0" end="0"/>
                                            </p:txEl>
                                          </p:spTgt>
                                        </p:tgtEl>
                                        <p:attrNameLst>
                                          <p:attrName>style.visibility</p:attrName>
                                        </p:attrNameLst>
                                      </p:cBhvr>
                                      <p:to>
                                        <p:strVal val="visible"/>
                                      </p:to>
                                    </p:set>
                                    <p:anim calcmode="lin" valueType="num">
                                      <p:cBhvr additive="base">
                                        <p:cTn id="7" dur="500" fill="hold"/>
                                        <p:tgtEl>
                                          <p:spTgt spid="747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47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443"/>
                                        </p:tgtEl>
                                        <p:attrNameLst>
                                          <p:attrName>style.visibility</p:attrName>
                                        </p:attrNameLst>
                                      </p:cBhvr>
                                      <p:to>
                                        <p:strVal val="visible"/>
                                      </p:to>
                                    </p:set>
                                    <p:anim calcmode="lin" valueType="num">
                                      <p:cBhvr additive="base">
                                        <p:cTn id="13" dur="500" fill="hold"/>
                                        <p:tgtEl>
                                          <p:spTgt spid="61443"/>
                                        </p:tgtEl>
                                        <p:attrNameLst>
                                          <p:attrName>ppt_x</p:attrName>
                                        </p:attrNameLst>
                                      </p:cBhvr>
                                      <p:tavLst>
                                        <p:tav tm="0">
                                          <p:val>
                                            <p:strVal val="#ppt_x"/>
                                          </p:val>
                                        </p:tav>
                                        <p:tav tm="100000">
                                          <p:val>
                                            <p:strVal val="#ppt_x"/>
                                          </p:val>
                                        </p:tav>
                                      </p:tavLst>
                                    </p:anim>
                                    <p:anim calcmode="lin" valueType="num">
                                      <p:cBhvr additive="base">
                                        <p:cTn id="14" dur="500" fill="hold"/>
                                        <p:tgtEl>
                                          <p:spTgt spid="614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build="p"/>
      <p:bldP spid="61443"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1266" name="标题 11265"/>
          <p:cNvSpPr>
            <a:spLocks noGrp="1"/>
          </p:cNvSpPr>
          <p:nvPr>
            <p:ph type="title"/>
          </p:nvPr>
        </p:nvSpPr>
        <p:spPr/>
        <p:txBody>
          <a:bodyPr anchor="ctr"/>
          <a:p>
            <a:pPr algn="l"/>
            <a:r>
              <a:rPr lang="zh-CN" altLang="en-US" dirty="0"/>
              <a:t>教材将要学</a:t>
            </a:r>
            <a:endParaRPr lang="zh-CN" altLang="en-US" dirty="0"/>
          </a:p>
        </p:txBody>
      </p:sp>
      <p:sp>
        <p:nvSpPr>
          <p:cNvPr id="11267" name="文本占位符 11266"/>
          <p:cNvSpPr>
            <a:spLocks noGrp="1"/>
          </p:cNvSpPr>
          <p:nvPr>
            <p:ph type="body" idx="1"/>
          </p:nvPr>
        </p:nvSpPr>
        <p:spPr>
          <a:xfrm>
            <a:off x="837883" y="1469708"/>
            <a:ext cx="8229600" cy="4857750"/>
          </a:xfrm>
        </p:spPr>
        <p:txBody>
          <a:bodyPr/>
          <a:p>
            <a:r>
              <a:rPr lang="zh-CN" altLang="en-US" sz="3600" b="1" dirty="0">
                <a:solidFill>
                  <a:srgbClr val="2962F3"/>
                </a:solidFill>
              </a:rPr>
              <a:t>九、</a:t>
            </a:r>
            <a:r>
              <a:rPr lang="en-US" altLang="zh-CN" sz="3600" b="1" dirty="0">
                <a:solidFill>
                  <a:srgbClr val="2962F3"/>
                </a:solidFill>
              </a:rPr>
              <a:t>《</a:t>
            </a:r>
            <a:r>
              <a:rPr lang="zh-CN" altLang="en-US" sz="3600" b="1" dirty="0">
                <a:solidFill>
                  <a:srgbClr val="2962F3"/>
                </a:solidFill>
              </a:rPr>
              <a:t>藤野先生</a:t>
            </a:r>
            <a:r>
              <a:rPr lang="en-US" altLang="zh-CN" sz="3600" b="1">
                <a:solidFill>
                  <a:srgbClr val="2962F3"/>
                </a:solidFill>
              </a:rPr>
              <a:t>》</a:t>
            </a:r>
            <a:endParaRPr lang="en-US" altLang="zh-CN" sz="3600" b="1">
              <a:solidFill>
                <a:srgbClr val="2962F3"/>
              </a:solidFill>
            </a:endParaRPr>
          </a:p>
          <a:p>
            <a:pPr>
              <a:lnSpc>
                <a:spcPct val="110000"/>
              </a:lnSpc>
            </a:pPr>
            <a:r>
              <a:rPr lang="en-US" altLang="zh-CN" sz="3600" b="1">
                <a:latin typeface="Arial" panose="020B0604020202020204" pitchFamily="34" charset="0"/>
              </a:rPr>
              <a:t>——</a:t>
            </a:r>
            <a:r>
              <a:rPr lang="zh-CN" altLang="en-US" sz="3600" b="1" dirty="0"/>
              <a:t>记录作者在日本留学时期的学习生活，叙述在仙台医专受日本学生歧视、侮辱和决定弃医从文的经过。作者突出地记述了日本老师藤野先生的严谨、正直、热诚、没有民族偏见的高尚品格，表达了对藤野先生深情的怀念</a:t>
            </a:r>
            <a:r>
              <a:rPr lang="zh-CN" altLang="en-US" sz="4400" b="1" dirty="0"/>
              <a:t>。</a:t>
            </a:r>
            <a:r>
              <a:rPr lang="en-US" altLang="zh-CN" sz="4400" b="1" dirty="0"/>
              <a:t> </a:t>
            </a:r>
            <a:br>
              <a:rPr lang="en-US" altLang="zh-CN" sz="4400" b="1" dirty="0"/>
            </a:br>
            <a:endParaRPr lang="en-US" altLang="zh-CN" sz="4400" b="1" dirty="0"/>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217025" y="2005330"/>
            <a:ext cx="2544445" cy="35737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additive="base">
                                        <p:cTn id="7" dur="5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7">
                                            <p:txEl>
                                              <p:pRg st="1" end="1"/>
                                            </p:txEl>
                                          </p:spTgt>
                                        </p:tgtEl>
                                        <p:attrNameLst>
                                          <p:attrName>style.visibility</p:attrName>
                                        </p:attrNameLst>
                                      </p:cBhvr>
                                      <p:to>
                                        <p:strVal val="visible"/>
                                      </p:to>
                                    </p:set>
                                    <p:anim calcmode="lin" valueType="num">
                                      <p:cBhvr additive="base">
                                        <p:cTn id="13" dur="500" fill="hold"/>
                                        <p:tgtEl>
                                          <p:spTgt spid="1126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2291" name="文本占位符 12290"/>
          <p:cNvSpPr>
            <a:spLocks noGrp="1"/>
          </p:cNvSpPr>
          <p:nvPr>
            <p:ph type="body" idx="1"/>
          </p:nvPr>
        </p:nvSpPr>
        <p:spPr>
          <a:xfrm>
            <a:off x="803275" y="2110740"/>
            <a:ext cx="8229600" cy="4090670"/>
          </a:xfrm>
        </p:spPr>
        <p:txBody>
          <a:bodyPr/>
          <a:p>
            <a:pPr>
              <a:lnSpc>
                <a:spcPct val="130000"/>
              </a:lnSpc>
            </a:pPr>
            <a:r>
              <a:rPr lang="en-US" altLang="zh-CN" sz="3200" b="1" dirty="0"/>
              <a:t>《</a:t>
            </a:r>
            <a:r>
              <a:rPr lang="zh-CN" altLang="en-US" sz="3200" b="1" dirty="0"/>
              <a:t>范爱农</a:t>
            </a:r>
            <a:r>
              <a:rPr lang="en-US" altLang="zh-CN" sz="3200" b="1"/>
              <a:t>》</a:t>
            </a:r>
            <a:r>
              <a:rPr lang="en-US" altLang="zh-CN" sz="3200" b="1">
                <a:latin typeface="Arial" panose="020B0604020202020204" pitchFamily="34" charset="0"/>
              </a:rPr>
              <a:t>——</a:t>
            </a:r>
            <a:r>
              <a:rPr lang="zh-CN" altLang="en-US" sz="3200" b="1" dirty="0"/>
              <a:t>追叙作者在日留学时和回国后与范爱农接触的几个生活片段，描述了范爱农在革命前不满黑暗社会、追求革命，辛亥革命后又备受打击迫害的遭遇，表现了对旧民主革命的失望和对这位正直倔强的爱国者的同情和悼念。 </a:t>
            </a:r>
            <a:endParaRPr lang="zh-CN" altLang="en-US" sz="3200" b="1" dirty="0"/>
          </a:p>
        </p:txBody>
      </p:sp>
      <p:sp>
        <p:nvSpPr>
          <p:cNvPr id="2" name="文本框 1"/>
          <p:cNvSpPr txBox="1"/>
          <p:nvPr/>
        </p:nvSpPr>
        <p:spPr>
          <a:xfrm>
            <a:off x="908050" y="542290"/>
            <a:ext cx="10375900" cy="1568450"/>
          </a:xfrm>
          <a:prstGeom prst="rect">
            <a:avLst/>
          </a:prstGeom>
          <a:noFill/>
        </p:spPr>
        <p:txBody>
          <a:bodyPr wrap="square" rtlCol="0" anchor="t">
            <a:spAutoFit/>
          </a:bodyPr>
          <a:p>
            <a:pPr>
              <a:lnSpc>
                <a:spcPct val="120000"/>
              </a:lnSpc>
            </a:pPr>
            <a:r>
              <a:rPr lang="zh-CN" altLang="en-US" sz="4000" b="1" dirty="0">
                <a:solidFill>
                  <a:srgbClr val="2962F3"/>
                </a:solidFill>
                <a:sym typeface="+mn-ea"/>
              </a:rPr>
              <a:t>十、《范爱农》</a:t>
            </a:r>
            <a:endParaRPr lang="en-US" altLang="zh-CN" sz="4000" b="1">
              <a:solidFill>
                <a:srgbClr val="2962F3"/>
              </a:solidFill>
              <a:sym typeface="+mn-ea"/>
            </a:endParaRPr>
          </a:p>
          <a:p>
            <a:pPr>
              <a:lnSpc>
                <a:spcPct val="120000"/>
              </a:lnSpc>
            </a:pPr>
            <a:r>
              <a:rPr lang="en-US" altLang="zh-CN" sz="4000" b="1">
                <a:solidFill>
                  <a:srgbClr val="2962F3"/>
                </a:solidFill>
                <a:sym typeface="+mn-ea"/>
              </a:rPr>
              <a:t>1.</a:t>
            </a:r>
            <a:r>
              <a:rPr lang="zh-CN" altLang="en-US" sz="4000" b="1">
                <a:solidFill>
                  <a:srgbClr val="2962F3"/>
                </a:solidFill>
                <a:sym typeface="+mn-ea"/>
              </a:rPr>
              <a:t>主要内容及表达的思想情感。</a:t>
            </a:r>
            <a:endParaRPr lang="zh-CN" altLang="en-US" sz="4000" b="1">
              <a:solidFill>
                <a:srgbClr val="2962F3"/>
              </a:solidFill>
              <a:sym typeface="+mn-ea"/>
            </a:endParaRPr>
          </a:p>
        </p:txBody>
      </p:sp>
      <p:pic>
        <p:nvPicPr>
          <p:cNvPr id="8" name="图片 7"/>
          <p:cNvPicPr>
            <a:picLocks noChangeAspect="1"/>
          </p:cNvPicPr>
          <p:nvPr/>
        </p:nvPicPr>
        <p:blipFill>
          <a:blip r:embed="rId1">
            <a:extLst>
              <a:ext uri="{BEBA8EAE-BF5A-486C-A8C5-ECC9F3942E4B}">
                <a14:imgProps xmlns:a14="http://schemas.microsoft.com/office/drawing/2010/main">
                  <a14:imgLayer r:embed="rId2">
                    <a14:imgEffect>
                      <a14:backgroundRemoval t="0" b="100000" l="0" r="99713">
                        <a14:backgroundMark x1="39828" y1="17427" x2="17192" y2="51245"/>
                        <a14:backgroundMark x1="44413" y1="32158" x2="16332" y2="64523"/>
                        <a14:backgroundMark x1="18338" y1="80705" x2="9456" y2="96680"/>
                      </a14:backgroundRemoval>
                    </a14:imgEffect>
                  </a14:imgLayer>
                </a14:imgProps>
              </a:ext>
              <a:ext uri="{28A0092B-C50C-407E-A947-70E740481C1C}">
                <a14:useLocalDpi xmlns:a14="http://schemas.microsoft.com/office/drawing/2010/main" val="0"/>
              </a:ext>
            </a:extLst>
          </a:blip>
          <a:stretch>
            <a:fillRect/>
          </a:stretch>
        </p:blipFill>
        <p:spPr>
          <a:xfrm>
            <a:off x="9032875" y="1350645"/>
            <a:ext cx="2712720" cy="3896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 calcmode="lin" valueType="num">
                                      <p:cBhvr additive="base">
                                        <p:cTn id="7" dur="5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9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76803" name="文本占位符 76802"/>
          <p:cNvSpPr>
            <a:spLocks noGrp="1"/>
          </p:cNvSpPr>
          <p:nvPr>
            <p:ph type="body" idx="1"/>
          </p:nvPr>
        </p:nvSpPr>
        <p:spPr>
          <a:xfrm>
            <a:off x="2339340" y="1031875"/>
            <a:ext cx="9309735" cy="4351655"/>
          </a:xfrm>
        </p:spPr>
        <p:txBody>
          <a:bodyPr/>
          <a:p>
            <a:pPr>
              <a:lnSpc>
                <a:spcPct val="90000"/>
              </a:lnSpc>
            </a:pPr>
            <a:r>
              <a:rPr lang="zh-CN" altLang="en-US" b="1" dirty="0">
                <a:solidFill>
                  <a:srgbClr val="2962F3"/>
                </a:solidFill>
                <a:latin typeface="楷体" panose="02010609060101010101" pitchFamily="49" charset="-122"/>
                <a:ea typeface="楷体" panose="02010609060101010101" pitchFamily="49" charset="-122"/>
                <a:cs typeface="楷体" panose="02010609060101010101" pitchFamily="49" charset="-122"/>
              </a:rPr>
              <a:t>照例还有一个同乡会，吊烈士，骂满洲；……</a:t>
            </a:r>
            <a:r>
              <a:rPr lang="zh-CN" altLang="en-US" b="1" dirty="0">
                <a:solidFill>
                  <a:srgbClr val="2962F3"/>
                </a:solidFill>
                <a:latin typeface="楷体" panose="02010609060101010101" pitchFamily="49" charset="-122"/>
                <a:ea typeface="楷体" panose="02010609060101010101" pitchFamily="49" charset="-122"/>
                <a:cs typeface="楷体" panose="02010609060101010101" pitchFamily="49" charset="-122"/>
                <a:sym typeface="+mn-ea"/>
              </a:rPr>
              <a:t>我们醉后常谈些愚不可及的疯话，连母亲偶然听到了也发笑。</a:t>
            </a:r>
            <a:br>
              <a:rPr lang="zh-CN" altLang="en-US" b="1" dirty="0">
                <a:solidFill>
                  <a:srgbClr val="2962F3"/>
                </a:solidFill>
                <a:latin typeface="楷体" panose="02010609060101010101" pitchFamily="49" charset="-122"/>
                <a:ea typeface="楷体" panose="02010609060101010101" pitchFamily="49" charset="-122"/>
                <a:cs typeface="楷体" panose="02010609060101010101" pitchFamily="49" charset="-122"/>
                <a:sym typeface="+mn-ea"/>
              </a:rPr>
            </a:br>
            <a:br>
              <a:rPr lang="zh-CN" altLang="en-US" dirty="0"/>
            </a:br>
            <a:endParaRPr lang="zh-CN" altLang="en-US" dirty="0"/>
          </a:p>
        </p:txBody>
      </p:sp>
      <p:sp>
        <p:nvSpPr>
          <p:cNvPr id="23554" name="标题 23553"/>
          <p:cNvSpPr>
            <a:spLocks noGrp="1"/>
          </p:cNvSpPr>
          <p:nvPr/>
        </p:nvSpPr>
        <p:spPr>
          <a:xfrm>
            <a:off x="838200" y="341630"/>
            <a:ext cx="10515600" cy="1325563"/>
          </a:xfrm>
          <a:prstGeom prst="rect">
            <a:avLst/>
          </a:prstGeom>
          <a:noFill/>
          <a:ln w="9525">
            <a:noFill/>
          </a:ln>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algn="l">
              <a:lnSpc>
                <a:spcPct val="110000"/>
              </a:lnSpc>
            </a:pPr>
            <a:r>
              <a:rPr lang="en-US" altLang="zh-CN" sz="3200" b="1" dirty="0">
                <a:solidFill>
                  <a:srgbClr val="2962F3"/>
                </a:solidFill>
              </a:rPr>
              <a:t>2.《范爱农》</a:t>
            </a:r>
            <a:r>
              <a:rPr lang="zh-CN" altLang="en-US" sz="3200" b="1" dirty="0">
                <a:solidFill>
                  <a:srgbClr val="2962F3"/>
                </a:solidFill>
              </a:rPr>
              <a:t>精彩片段及赏析。</a:t>
            </a:r>
            <a:br>
              <a:rPr lang="zh-CN" altLang="en-US" sz="3200" b="1" dirty="0">
                <a:solidFill>
                  <a:srgbClr val="2962F3"/>
                </a:solidFill>
              </a:rPr>
            </a:br>
            <a:r>
              <a:rPr lang="zh-CN" altLang="en-US" sz="3200" b="1" dirty="0">
                <a:solidFill>
                  <a:srgbClr val="FF0000"/>
                </a:solidFill>
                <a:sym typeface="+mn-ea"/>
              </a:rPr>
              <a:t>片段</a:t>
            </a:r>
            <a:r>
              <a:rPr lang="zh-CN" altLang="en-US" sz="3200" b="1" dirty="0">
                <a:solidFill>
                  <a:srgbClr val="FF0000"/>
                </a:solidFill>
              </a:rPr>
              <a:t>一：</a:t>
            </a:r>
            <a:endParaRPr lang="zh-CN" altLang="en-US" sz="3200" b="1" dirty="0">
              <a:solidFill>
                <a:srgbClr val="FF0000"/>
              </a:solidFill>
            </a:endParaRPr>
          </a:p>
        </p:txBody>
      </p:sp>
      <p:sp>
        <p:nvSpPr>
          <p:cNvPr id="64515" name="文本占位符 64514"/>
          <p:cNvSpPr>
            <a:spLocks noGrp="1"/>
          </p:cNvSpPr>
          <p:nvPr/>
        </p:nvSpPr>
        <p:spPr>
          <a:xfrm>
            <a:off x="544195" y="1886585"/>
            <a:ext cx="11104880" cy="3085465"/>
          </a:xfrm>
          <a:prstGeom prst="rect">
            <a:avLst/>
          </a:prstGeom>
          <a:noFill/>
          <a:ln w="9525">
            <a:noFill/>
          </a:ln>
        </p:spPr>
        <p:txBody>
          <a:bodyPr anchor="t"/>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zh-CN" altLang="en-US" b="1" dirty="0">
                <a:solidFill>
                  <a:srgbClr val="FF0000"/>
                </a:solidFill>
              </a:rPr>
              <a:t>赏析：</a:t>
            </a:r>
            <a:r>
              <a:rPr lang="zh-CN" altLang="en-US" dirty="0"/>
              <a:t>鲁迅第一次认识或者说见识范爱农，是在一个特定的情境下。徐锡麟等革命党人被杀的消息传到了日本。浙江同乡会准备打电报到北京，“吊烈士，骂满洲”；徐锡麟，字伯荪。认识范爱农的人告诉鲁迅，范爱农是徐伯荪的学生。这就更加激起鲁迅对范爱农的愤慨了，“自己的先生被杀了”，别人要发一个电报，竟如此阻拦吗？</a:t>
            </a:r>
            <a:br>
              <a:rPr lang="zh-CN" altLang="en-US" dirty="0"/>
            </a:br>
            <a:r>
              <a:rPr lang="zh-CN" altLang="en-US" dirty="0"/>
              <a:t>但回国以后，过了几年两人再重逢的时候，感情又发生了新的变化。鲁迅为了生计而在故乡做教员，而范爱农也是“教着几个小学生糊口”。范爱农的形象更加寒素，“很旧的布马褂，破布鞋”，头上有了白发。作者简洁的几笔就把范爱农现今的寒素像描绘出来了。“何以解忧，唯有杜康”，两人就经常聚到一起饮酒解闷。于是，两人又逐渐成了知己。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6803">
                                            <p:txEl>
                                              <p:pRg st="0" end="0"/>
                                            </p:txEl>
                                          </p:spTgt>
                                        </p:tgtEl>
                                        <p:attrNameLst>
                                          <p:attrName>style.visibility</p:attrName>
                                        </p:attrNameLst>
                                      </p:cBhvr>
                                      <p:to>
                                        <p:strVal val="visible"/>
                                      </p:to>
                                    </p:set>
                                    <p:anim calcmode="lin" valueType="num">
                                      <p:cBhvr additive="base">
                                        <p:cTn id="7" dur="500" fill="hold"/>
                                        <p:tgtEl>
                                          <p:spTgt spid="768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68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4515"/>
                                        </p:tgtEl>
                                        <p:attrNameLst>
                                          <p:attrName>style.visibility</p:attrName>
                                        </p:attrNameLst>
                                      </p:cBhvr>
                                      <p:to>
                                        <p:strVal val="visible"/>
                                      </p:to>
                                    </p:set>
                                    <p:anim calcmode="lin" valueType="num">
                                      <p:cBhvr additive="base">
                                        <p:cTn id="13" dur="500" fill="hold"/>
                                        <p:tgtEl>
                                          <p:spTgt spid="64515"/>
                                        </p:tgtEl>
                                        <p:attrNameLst>
                                          <p:attrName>ppt_x</p:attrName>
                                        </p:attrNameLst>
                                      </p:cBhvr>
                                      <p:tavLst>
                                        <p:tav tm="0">
                                          <p:val>
                                            <p:strVal val="#ppt_x"/>
                                          </p:val>
                                        </p:tav>
                                        <p:tav tm="100000">
                                          <p:val>
                                            <p:strVal val="#ppt_x"/>
                                          </p:val>
                                        </p:tav>
                                      </p:tavLst>
                                    </p:anim>
                                    <p:anim calcmode="lin" valueType="num">
                                      <p:cBhvr additive="base">
                                        <p:cTn id="14" dur="500" fill="hold"/>
                                        <p:tgtEl>
                                          <p:spTgt spid="645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3" grpId="0" build="p"/>
      <p:bldP spid="64515"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79874" name="标题 79873"/>
          <p:cNvSpPr>
            <a:spLocks noGrp="1"/>
          </p:cNvSpPr>
          <p:nvPr>
            <p:ph type="title"/>
          </p:nvPr>
        </p:nvSpPr>
        <p:spPr>
          <a:xfrm>
            <a:off x="690880" y="159385"/>
            <a:ext cx="10515600" cy="1325563"/>
          </a:xfrm>
        </p:spPr>
        <p:txBody>
          <a:bodyPr anchor="ctr"/>
          <a:p>
            <a:pPr algn="l"/>
            <a:r>
              <a:rPr lang="zh-CN" altLang="en-US" sz="3600" b="1" dirty="0">
                <a:solidFill>
                  <a:srgbClr val="FF0000"/>
                </a:solidFill>
              </a:rPr>
              <a:t>片段二</a:t>
            </a:r>
            <a:r>
              <a:rPr lang="en-US" altLang="zh-CN" sz="3600" b="1" dirty="0">
                <a:solidFill>
                  <a:srgbClr val="FF0000"/>
                </a:solidFill>
              </a:rPr>
              <a:t>:</a:t>
            </a:r>
            <a:endParaRPr lang="en-US" altLang="zh-CN" sz="3600" b="1" dirty="0">
              <a:solidFill>
                <a:srgbClr val="FF0000"/>
              </a:solidFill>
            </a:endParaRPr>
          </a:p>
        </p:txBody>
      </p:sp>
      <p:sp>
        <p:nvSpPr>
          <p:cNvPr id="79875" name="文本占位符 79874"/>
          <p:cNvSpPr>
            <a:spLocks noGrp="1"/>
          </p:cNvSpPr>
          <p:nvPr>
            <p:ph type="body" idx="1"/>
          </p:nvPr>
        </p:nvSpPr>
        <p:spPr>
          <a:xfrm>
            <a:off x="2368550" y="545465"/>
            <a:ext cx="9073515" cy="4351655"/>
          </a:xfrm>
        </p:spPr>
        <p:txBody>
          <a:bodyPr/>
          <a:p>
            <a:pPr>
              <a:lnSpc>
                <a:spcPct val="110000"/>
              </a:lnSpc>
            </a:pPr>
            <a:r>
              <a:rPr lang="zh-CN" altLang="en-US" b="1" dirty="0">
                <a:solidFill>
                  <a:srgbClr val="2962F3"/>
                </a:solidFill>
                <a:latin typeface="楷体" panose="02010609060101010101" pitchFamily="49" charset="-122"/>
                <a:ea typeface="楷体" panose="02010609060101010101" pitchFamily="49" charset="-122"/>
                <a:cs typeface="楷体" panose="02010609060101010101" pitchFamily="49" charset="-122"/>
              </a:rPr>
              <a:t>到冬初，我们的景况更拮据了，……不上十天也大概换上皮袍子了，天气还并不冷。 </a:t>
            </a:r>
            <a:endParaRPr lang="zh-CN" altLang="en-US" b="1" dirty="0">
              <a:solidFill>
                <a:srgbClr val="2962F3"/>
              </a:solidFill>
              <a:latin typeface="楷体" panose="02010609060101010101" pitchFamily="49" charset="-122"/>
              <a:ea typeface="楷体" panose="02010609060101010101" pitchFamily="49" charset="-122"/>
              <a:cs typeface="楷体" panose="02010609060101010101" pitchFamily="49" charset="-122"/>
            </a:endParaRPr>
          </a:p>
        </p:txBody>
      </p:sp>
      <p:sp>
        <p:nvSpPr>
          <p:cNvPr id="65539" name="文本占位符 65538"/>
          <p:cNvSpPr>
            <a:spLocks noGrp="1"/>
          </p:cNvSpPr>
          <p:nvPr/>
        </p:nvSpPr>
        <p:spPr>
          <a:xfrm>
            <a:off x="690880" y="1485265"/>
            <a:ext cx="10897235" cy="3424555"/>
          </a:xfrm>
          <a:prstGeom prst="rect">
            <a:avLst/>
          </a:prstGeom>
          <a:noFill/>
          <a:ln w="9525">
            <a:noFill/>
          </a:ln>
        </p:spPr>
        <p:txBody>
          <a:bodyPr anchor="t"/>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b="1" dirty="0">
                <a:solidFill>
                  <a:srgbClr val="FF0000"/>
                </a:solidFill>
              </a:rPr>
              <a:t>赏析：</a:t>
            </a:r>
            <a:r>
              <a:rPr lang="zh-CN" altLang="en-US" dirty="0"/>
              <a:t>这一段很重要。是能够充分反映典型环境的重要段落。辛亥革命虽然推翻了满清政府，但整个国家机器并没有多少实质性的变化。“貌虽如此，肉骨子是依旧的”。这真是一针见血！鲁迅以他敏锐的目光，深刻地批判了辛亥革命的不彻底性。王金发，又名逸，浙江嵊县人。浙东洪门会党平阳党的首领，后加入光复会。辛亥革命时，他首先率领会党队伍进入绍兴，任绍兴军政分府都督。但似乎已有躺在安乐椅上的感觉，所以鲁迅说他“大做‘王都督’”了。王金发后来被袁世凯的走狗浙江都督朱瑞杀害。鲁迅在其他教学设计文章中曾多次提及王金发被杀的教训。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9875">
                                            <p:txEl>
                                              <p:pRg st="0" end="0"/>
                                            </p:txEl>
                                          </p:spTgt>
                                        </p:tgtEl>
                                        <p:attrNameLst>
                                          <p:attrName>style.visibility</p:attrName>
                                        </p:attrNameLst>
                                      </p:cBhvr>
                                      <p:to>
                                        <p:strVal val="visible"/>
                                      </p:to>
                                    </p:set>
                                    <p:anim calcmode="lin" valueType="num">
                                      <p:cBhvr additive="base">
                                        <p:cTn id="7" dur="500" fill="hold"/>
                                        <p:tgtEl>
                                          <p:spTgt spid="798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98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5539"/>
                                        </p:tgtEl>
                                        <p:attrNameLst>
                                          <p:attrName>style.visibility</p:attrName>
                                        </p:attrNameLst>
                                      </p:cBhvr>
                                      <p:to>
                                        <p:strVal val="visible"/>
                                      </p:to>
                                    </p:set>
                                    <p:anim calcmode="lin" valueType="num">
                                      <p:cBhvr additive="base">
                                        <p:cTn id="13" dur="500" fill="hold"/>
                                        <p:tgtEl>
                                          <p:spTgt spid="65539"/>
                                        </p:tgtEl>
                                        <p:attrNameLst>
                                          <p:attrName>ppt_x</p:attrName>
                                        </p:attrNameLst>
                                      </p:cBhvr>
                                      <p:tavLst>
                                        <p:tav tm="0">
                                          <p:val>
                                            <p:strVal val="#ppt_x"/>
                                          </p:val>
                                        </p:tav>
                                        <p:tav tm="100000">
                                          <p:val>
                                            <p:strVal val="#ppt_x"/>
                                          </p:val>
                                        </p:tav>
                                      </p:tavLst>
                                    </p:anim>
                                    <p:anim calcmode="lin" valueType="num">
                                      <p:cBhvr additive="base">
                                        <p:cTn id="14" dur="500" fill="hold"/>
                                        <p:tgtEl>
                                          <p:spTgt spid="655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build="p"/>
      <p:bldP spid="65539"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0898" name="标题 80897"/>
          <p:cNvSpPr>
            <a:spLocks noGrp="1"/>
          </p:cNvSpPr>
          <p:nvPr>
            <p:ph type="title"/>
          </p:nvPr>
        </p:nvSpPr>
        <p:spPr>
          <a:xfrm>
            <a:off x="838200" y="218440"/>
            <a:ext cx="10515600" cy="1325563"/>
          </a:xfrm>
        </p:spPr>
        <p:txBody>
          <a:bodyPr anchor="ctr"/>
          <a:p>
            <a:pPr algn="l"/>
            <a:r>
              <a:rPr lang="zh-CN" altLang="en-US" sz="3600" b="1" dirty="0">
                <a:solidFill>
                  <a:srgbClr val="FF0000"/>
                </a:solidFill>
              </a:rPr>
              <a:t>片段三</a:t>
            </a:r>
            <a:r>
              <a:rPr lang="en-US" altLang="zh-CN" sz="3600" b="1" dirty="0">
                <a:solidFill>
                  <a:srgbClr val="FF0000"/>
                </a:solidFill>
              </a:rPr>
              <a:t>:</a:t>
            </a:r>
            <a:endParaRPr lang="en-US" altLang="zh-CN" sz="3600" b="1" dirty="0">
              <a:solidFill>
                <a:srgbClr val="FF0000"/>
              </a:solidFill>
            </a:endParaRPr>
          </a:p>
        </p:txBody>
      </p:sp>
      <p:sp>
        <p:nvSpPr>
          <p:cNvPr id="80899" name="文本占位符 80898"/>
          <p:cNvSpPr>
            <a:spLocks noGrp="1"/>
          </p:cNvSpPr>
          <p:nvPr>
            <p:ph type="body" idx="1"/>
          </p:nvPr>
        </p:nvSpPr>
        <p:spPr>
          <a:xfrm>
            <a:off x="2457450" y="487680"/>
            <a:ext cx="9043670" cy="4351655"/>
          </a:xfrm>
        </p:spPr>
        <p:txBody>
          <a:bodyPr/>
          <a:p>
            <a:pPr>
              <a:lnSpc>
                <a:spcPct val="110000"/>
              </a:lnSpc>
            </a:pPr>
            <a:r>
              <a:rPr lang="zh-CN" altLang="en-US" b="1" dirty="0">
                <a:solidFill>
                  <a:srgbClr val="2962F3"/>
                </a:solidFill>
                <a:latin typeface="楷体" panose="02010609060101010101" pitchFamily="49" charset="-122"/>
                <a:ea typeface="楷体" panose="02010609060101010101" pitchFamily="49" charset="-122"/>
                <a:cs typeface="楷体" panose="02010609060101010101" pitchFamily="49" charset="-122"/>
              </a:rPr>
              <a:t>一天，几个新的朋友约他坐船去看戏，……倘在上学，中学已该毕业了罢。</a:t>
            </a:r>
            <a:br>
              <a:rPr lang="zh-CN" altLang="en-US" b="1" dirty="0">
                <a:solidFill>
                  <a:srgbClr val="2962F3"/>
                </a:solidFill>
                <a:latin typeface="楷体" panose="02010609060101010101" pitchFamily="49" charset="-122"/>
                <a:ea typeface="楷体" panose="02010609060101010101" pitchFamily="49" charset="-122"/>
                <a:cs typeface="楷体" panose="02010609060101010101" pitchFamily="49" charset="-122"/>
              </a:rPr>
            </a:br>
            <a:br>
              <a:rPr lang="zh-CN" altLang="en-US" sz="2000" dirty="0"/>
            </a:br>
            <a:br>
              <a:rPr lang="zh-CN" altLang="en-US" sz="2000" dirty="0"/>
            </a:br>
            <a:endParaRPr lang="zh-CN" altLang="en-US" sz="2000" dirty="0"/>
          </a:p>
        </p:txBody>
      </p:sp>
      <p:sp>
        <p:nvSpPr>
          <p:cNvPr id="66563" name="文本占位符 66562"/>
          <p:cNvSpPr>
            <a:spLocks noGrp="1"/>
          </p:cNvSpPr>
          <p:nvPr/>
        </p:nvSpPr>
        <p:spPr>
          <a:xfrm>
            <a:off x="426085" y="1442720"/>
            <a:ext cx="11339195" cy="4351655"/>
          </a:xfrm>
          <a:prstGeom prst="rect">
            <a:avLst/>
          </a:prstGeom>
          <a:noFill/>
          <a:ln w="9525">
            <a:noFill/>
          </a:ln>
        </p:spPr>
        <p:txBody>
          <a:bodyPr anchor="t"/>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zh-CN" altLang="en-US" b="1" dirty="0">
                <a:solidFill>
                  <a:srgbClr val="FF0000"/>
                </a:solidFill>
              </a:rPr>
              <a:t>赏析：</a:t>
            </a:r>
            <a:r>
              <a:rPr lang="zh-CN" altLang="en-US" dirty="0"/>
              <a:t>范爱农在</a:t>
            </a:r>
            <a:r>
              <a:rPr lang="en-US" altLang="zh-CN" dirty="0"/>
              <a:t>1912</a:t>
            </a:r>
            <a:r>
              <a:rPr lang="zh-CN" altLang="en-US" dirty="0"/>
              <a:t>年夏历三月二十七日写信给鲁迅时，其中曾提及：“如此世界，实何生为？盖吾辈生成傲骨，未能随波逐流，惟死而已，端无生理。”范爱农是能浮水的，但又是饮酒之后。基于这些复杂的因素，所以鲁迅说：“我至今不明白他究竟是失足还是自杀。”教学设计</a:t>
            </a:r>
            <a:r>
              <a:rPr lang="en-US" altLang="zh-CN" dirty="0"/>
              <a:t>&gt;</a:t>
            </a:r>
            <a:r>
              <a:rPr lang="zh-CN" altLang="en-US" dirty="0"/>
              <a:t>文章的最后写得非常富有人情味，“现在不知他唯一的女儿景况如何？倘在上学，中学已该毕业了吧。”这种平实而不加任何修辞的深情语言，不能不使我们联想到</a:t>
            </a:r>
            <a:r>
              <a:rPr lang="en-US" altLang="zh-CN" dirty="0"/>
              <a:t>《</a:t>
            </a:r>
            <a:r>
              <a:rPr lang="zh-CN" altLang="en-US" dirty="0"/>
              <a:t>为了忘却的记念</a:t>
            </a:r>
            <a:r>
              <a:rPr lang="en-US" altLang="zh-CN" dirty="0"/>
              <a:t>》</a:t>
            </a:r>
            <a:r>
              <a:rPr lang="zh-CN" altLang="en-US" dirty="0"/>
              <a:t>中那几句话；“天气愈冷了，我不知道柔石在那里有被褥不？我们是有的。洋铁碗可曾收到了没有？”同样是不加任何修辞却深深地牵动着人的感情。鲁迅在</a:t>
            </a:r>
            <a:r>
              <a:rPr lang="en-US" altLang="zh-CN" dirty="0"/>
              <a:t>《</a:t>
            </a:r>
            <a:r>
              <a:rPr lang="zh-CN" altLang="en-US" dirty="0"/>
              <a:t>范爱农</a:t>
            </a:r>
            <a:r>
              <a:rPr lang="en-US" altLang="zh-CN" dirty="0"/>
              <a:t>》</a:t>
            </a:r>
            <a:r>
              <a:rPr lang="zh-CN" altLang="en-US" dirty="0"/>
              <a:t>的结尾前，还讽刺了有些人简直有点无聊。当有人提议“集一点钱作他女孩将来的学费的基金”，“即有族人来争这笔款的保管权”。“大家觉得无聊，便无形消散了。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0899">
                                            <p:txEl>
                                              <p:pRg st="0" end="0"/>
                                            </p:txEl>
                                          </p:spTgt>
                                        </p:tgtEl>
                                        <p:attrNameLst>
                                          <p:attrName>style.visibility</p:attrName>
                                        </p:attrNameLst>
                                      </p:cBhvr>
                                      <p:to>
                                        <p:strVal val="visible"/>
                                      </p:to>
                                    </p:set>
                                    <p:anim calcmode="lin" valueType="num">
                                      <p:cBhvr additive="base">
                                        <p:cTn id="7" dur="500" fill="hold"/>
                                        <p:tgtEl>
                                          <p:spTgt spid="808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08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6563"/>
                                        </p:tgtEl>
                                        <p:attrNameLst>
                                          <p:attrName>style.visibility</p:attrName>
                                        </p:attrNameLst>
                                      </p:cBhvr>
                                      <p:to>
                                        <p:strVal val="visible"/>
                                      </p:to>
                                    </p:set>
                                    <p:anim calcmode="lin" valueType="num">
                                      <p:cBhvr additive="base">
                                        <p:cTn id="13" dur="500" fill="hold"/>
                                        <p:tgtEl>
                                          <p:spTgt spid="66563"/>
                                        </p:tgtEl>
                                        <p:attrNameLst>
                                          <p:attrName>ppt_x</p:attrName>
                                        </p:attrNameLst>
                                      </p:cBhvr>
                                      <p:tavLst>
                                        <p:tav tm="0">
                                          <p:val>
                                            <p:strVal val="#ppt_x"/>
                                          </p:val>
                                        </p:tav>
                                        <p:tav tm="100000">
                                          <p:val>
                                            <p:strVal val="#ppt_x"/>
                                          </p:val>
                                        </p:tav>
                                      </p:tavLst>
                                    </p:anim>
                                    <p:anim calcmode="lin" valueType="num">
                                      <p:cBhvr additive="base">
                                        <p:cTn id="14" dur="500" fill="hold"/>
                                        <p:tgtEl>
                                          <p:spTgt spid="665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build="p"/>
      <p:bldP spid="66563"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1922" name="标题 81921"/>
          <p:cNvSpPr>
            <a:spLocks noGrp="1"/>
          </p:cNvSpPr>
          <p:nvPr>
            <p:ph type="title"/>
          </p:nvPr>
        </p:nvSpPr>
        <p:spPr>
          <a:xfrm>
            <a:off x="838200" y="321310"/>
            <a:ext cx="10515600" cy="1325563"/>
          </a:xfrm>
        </p:spPr>
        <p:txBody>
          <a:bodyPr anchor="ctr"/>
          <a:p>
            <a:pPr algn="l"/>
            <a:r>
              <a:rPr lang="en-US" altLang="zh-CN" sz="3600" b="1" dirty="0">
                <a:solidFill>
                  <a:srgbClr val="2962F3"/>
                </a:solidFill>
              </a:rPr>
              <a:t>《</a:t>
            </a:r>
            <a:r>
              <a:rPr lang="zh-CN" altLang="en-US" sz="3600" b="1" dirty="0">
                <a:solidFill>
                  <a:srgbClr val="2962F3"/>
                </a:solidFill>
              </a:rPr>
              <a:t>后记</a:t>
            </a:r>
            <a:r>
              <a:rPr lang="en-US" altLang="zh-CN" sz="3600" b="1" dirty="0">
                <a:solidFill>
                  <a:srgbClr val="2962F3"/>
                </a:solidFill>
              </a:rPr>
              <a:t>》</a:t>
            </a:r>
            <a:r>
              <a:rPr lang="zh-CN" altLang="en-US" sz="3600" b="1" dirty="0">
                <a:solidFill>
                  <a:srgbClr val="2962F3"/>
                </a:solidFill>
              </a:rPr>
              <a:t>精彩片段一</a:t>
            </a:r>
            <a:endParaRPr lang="zh-CN" altLang="en-US" sz="3600" b="1" dirty="0">
              <a:solidFill>
                <a:srgbClr val="2962F3"/>
              </a:solidFill>
            </a:endParaRPr>
          </a:p>
        </p:txBody>
      </p:sp>
      <p:sp>
        <p:nvSpPr>
          <p:cNvPr id="81923" name="文本占位符 81922"/>
          <p:cNvSpPr>
            <a:spLocks noGrp="1"/>
          </p:cNvSpPr>
          <p:nvPr>
            <p:ph type="body" idx="1"/>
          </p:nvPr>
        </p:nvSpPr>
        <p:spPr>
          <a:xfrm>
            <a:off x="735330" y="1253490"/>
            <a:ext cx="10913110" cy="4351655"/>
          </a:xfrm>
        </p:spPr>
        <p:txBody>
          <a:bodyPr/>
          <a:p>
            <a:pPr>
              <a:lnSpc>
                <a:spcPct val="110000"/>
              </a:lnSpc>
            </a:pPr>
            <a:r>
              <a:rPr lang="zh-CN" altLang="en-US" sz="2800" dirty="0">
                <a:latin typeface="楷体" panose="02010609060101010101" pitchFamily="49" charset="-122"/>
                <a:ea typeface="楷体" panose="02010609060101010101" pitchFamily="49" charset="-122"/>
                <a:cs typeface="楷体" panose="02010609060101010101" pitchFamily="49" charset="-122"/>
              </a:rPr>
              <a:t>人说，讽刺和冷嘲只隔一张纸，我以为有趣和肉麻也一样。孩子对父母撒娇可以看得有趣，若是成人，便未免有些不顺眼。放达的夫妻在人面前的互相爱怜的态度，有时略一跨出有趣的界线，也容易变为肉麻。老莱子的作态的图，正无怪谁也画不好。像这些图画上似的家庭里，我是一天也住不舒服的，你看这样一位七十多负的老太爷整年假惺惺地玩着一个“摇咕咚”。</a:t>
            </a:r>
            <a:br>
              <a:rPr lang="zh-CN" altLang="en-US" sz="2800" dirty="0">
                <a:latin typeface="楷体" panose="02010609060101010101" pitchFamily="49" charset="-122"/>
                <a:ea typeface="楷体" panose="02010609060101010101" pitchFamily="49" charset="-122"/>
                <a:cs typeface="楷体" panose="02010609060101010101" pitchFamily="49" charset="-122"/>
              </a:rPr>
            </a:br>
            <a:br>
              <a:rPr lang="zh-CN" altLang="en-US" sz="2800" dirty="0"/>
            </a:br>
            <a:endParaRPr lang="zh-CN" altLang="en-US" sz="2800" dirty="0"/>
          </a:p>
        </p:txBody>
      </p:sp>
      <p:sp>
        <p:nvSpPr>
          <p:cNvPr id="67587" name="文本占位符 67586"/>
          <p:cNvSpPr>
            <a:spLocks noGrp="1"/>
          </p:cNvSpPr>
          <p:nvPr/>
        </p:nvSpPr>
        <p:spPr>
          <a:xfrm>
            <a:off x="735330" y="4135755"/>
            <a:ext cx="10456545" cy="1776730"/>
          </a:xfrm>
          <a:prstGeom prst="rect">
            <a:avLst/>
          </a:prstGeom>
          <a:noFill/>
          <a:ln w="9525">
            <a:noFill/>
          </a:ln>
        </p:spPr>
        <p:txBody>
          <a:bodyPr anchor="t"/>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30000"/>
              </a:lnSpc>
            </a:pPr>
            <a:r>
              <a:rPr lang="zh-CN" altLang="en-US" b="1" dirty="0">
                <a:solidFill>
                  <a:srgbClr val="FF0000"/>
                </a:solidFill>
              </a:rPr>
              <a:t>赏析：</a:t>
            </a:r>
            <a:r>
              <a:rPr lang="zh-CN" altLang="en-US" dirty="0"/>
              <a:t>鲁迅在</a:t>
            </a:r>
            <a:r>
              <a:rPr lang="en-US" altLang="zh-CN" dirty="0"/>
              <a:t>《</a:t>
            </a:r>
            <a:r>
              <a:rPr lang="zh-CN" altLang="en-US" dirty="0"/>
              <a:t>朝花夕拾</a:t>
            </a:r>
            <a:r>
              <a:rPr lang="en-US" altLang="zh-CN" dirty="0"/>
              <a:t>》</a:t>
            </a:r>
            <a:r>
              <a:rPr lang="zh-CN" altLang="en-US" dirty="0"/>
              <a:t>中主要谈了如何配制</a:t>
            </a:r>
            <a:r>
              <a:rPr lang="en-US" altLang="zh-CN" dirty="0"/>
              <a:t>《</a:t>
            </a:r>
            <a:r>
              <a:rPr lang="zh-CN" altLang="en-US" dirty="0"/>
              <a:t>二十四孝图</a:t>
            </a:r>
            <a:r>
              <a:rPr lang="en-US" altLang="zh-CN" dirty="0"/>
              <a:t>》《</a:t>
            </a:r>
            <a:r>
              <a:rPr lang="zh-CN" altLang="en-US" dirty="0"/>
              <a:t>无常</a:t>
            </a:r>
            <a:r>
              <a:rPr lang="en-US" altLang="zh-CN" dirty="0"/>
              <a:t>》</a:t>
            </a:r>
            <a:r>
              <a:rPr lang="zh-CN" altLang="en-US" dirty="0"/>
              <a:t>的一些插图的。他在这里再次讥讽了那个“摇咕咚”、装着老玩童逗父母一乐的老莱子，说他是拿有趣当肉麻。“有时略一跨出有趣的界线，也容易变为肉麻。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23">
                                            <p:txEl>
                                              <p:pRg st="0" end="0"/>
                                            </p:txEl>
                                          </p:spTgt>
                                        </p:tgtEl>
                                        <p:attrNameLst>
                                          <p:attrName>style.visibility</p:attrName>
                                        </p:attrNameLst>
                                      </p:cBhvr>
                                      <p:to>
                                        <p:strVal val="visible"/>
                                      </p:to>
                                    </p:set>
                                    <p:anim calcmode="lin" valueType="num">
                                      <p:cBhvr additive="base">
                                        <p:cTn id="7" dur="500" fill="hold"/>
                                        <p:tgtEl>
                                          <p:spTgt spid="819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7587"/>
                                        </p:tgtEl>
                                        <p:attrNameLst>
                                          <p:attrName>style.visibility</p:attrName>
                                        </p:attrNameLst>
                                      </p:cBhvr>
                                      <p:to>
                                        <p:strVal val="visible"/>
                                      </p:to>
                                    </p:set>
                                    <p:anim calcmode="lin" valueType="num">
                                      <p:cBhvr additive="base">
                                        <p:cTn id="13" dur="500" fill="hold"/>
                                        <p:tgtEl>
                                          <p:spTgt spid="67587"/>
                                        </p:tgtEl>
                                        <p:attrNameLst>
                                          <p:attrName>ppt_x</p:attrName>
                                        </p:attrNameLst>
                                      </p:cBhvr>
                                      <p:tavLst>
                                        <p:tav tm="0">
                                          <p:val>
                                            <p:strVal val="#ppt_x"/>
                                          </p:val>
                                        </p:tav>
                                        <p:tav tm="100000">
                                          <p:val>
                                            <p:strVal val="#ppt_x"/>
                                          </p:val>
                                        </p:tav>
                                      </p:tavLst>
                                    </p:anim>
                                    <p:anim calcmode="lin" valueType="num">
                                      <p:cBhvr additive="base">
                                        <p:cTn id="14" dur="500" fill="hold"/>
                                        <p:tgtEl>
                                          <p:spTgt spid="675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build="p"/>
      <p:bldP spid="67587"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2946" name="标题 82945"/>
          <p:cNvSpPr>
            <a:spLocks noGrp="1"/>
          </p:cNvSpPr>
          <p:nvPr>
            <p:ph type="title"/>
          </p:nvPr>
        </p:nvSpPr>
        <p:spPr>
          <a:xfrm>
            <a:off x="838200" y="276860"/>
            <a:ext cx="10515600" cy="1325563"/>
          </a:xfrm>
        </p:spPr>
        <p:txBody>
          <a:bodyPr anchor="ctr"/>
          <a:p>
            <a:pPr algn="l"/>
            <a:r>
              <a:rPr lang="en-US" altLang="zh-CN" sz="3600" b="1" dirty="0">
                <a:solidFill>
                  <a:srgbClr val="2962F3"/>
                </a:solidFill>
              </a:rPr>
              <a:t>《</a:t>
            </a:r>
            <a:r>
              <a:rPr lang="zh-CN" altLang="en-US" sz="3600" b="1" dirty="0">
                <a:solidFill>
                  <a:srgbClr val="2962F3"/>
                </a:solidFill>
              </a:rPr>
              <a:t>后记</a:t>
            </a:r>
            <a:r>
              <a:rPr lang="en-US" altLang="zh-CN" sz="3600" b="1" dirty="0">
                <a:solidFill>
                  <a:srgbClr val="2962F3"/>
                </a:solidFill>
              </a:rPr>
              <a:t>》</a:t>
            </a:r>
            <a:r>
              <a:rPr lang="zh-CN" altLang="en-US" sz="3600" b="1" dirty="0">
                <a:solidFill>
                  <a:srgbClr val="2962F3"/>
                </a:solidFill>
              </a:rPr>
              <a:t>精彩片段二</a:t>
            </a:r>
            <a:endParaRPr lang="zh-CN" altLang="en-US" sz="3600" b="1" dirty="0">
              <a:solidFill>
                <a:srgbClr val="2962F3"/>
              </a:solidFill>
            </a:endParaRPr>
          </a:p>
        </p:txBody>
      </p:sp>
      <p:sp>
        <p:nvSpPr>
          <p:cNvPr id="82947" name="文本占位符 82946"/>
          <p:cNvSpPr>
            <a:spLocks noGrp="1"/>
          </p:cNvSpPr>
          <p:nvPr>
            <p:ph type="body" idx="1"/>
          </p:nvPr>
        </p:nvSpPr>
        <p:spPr>
          <a:xfrm>
            <a:off x="501015" y="1253490"/>
            <a:ext cx="11102975" cy="4351655"/>
          </a:xfrm>
        </p:spPr>
        <p:txBody>
          <a:bodyPr/>
          <a:p>
            <a:pPr>
              <a:lnSpc>
                <a:spcPct val="110000"/>
              </a:lnSpc>
            </a:pPr>
            <a:r>
              <a:rPr lang="zh-CN" altLang="en-US" dirty="0">
                <a:latin typeface="楷体" panose="02010609060101010101" pitchFamily="49" charset="-122"/>
                <a:ea typeface="楷体" panose="02010609060101010101" pitchFamily="49" charset="-122"/>
                <a:cs typeface="楷体" panose="02010609060101010101" pitchFamily="49" charset="-122"/>
              </a:rPr>
              <a:t>我本来并不准备做什么后记，只想寻几张旧画像来做插图，不料目的不达，便变成一面比较，剪贴，一面乱发议论了。那一点本文或作或辍地几乎做了一年，这一点后记也或作或辍地几乎做了两个月。天热如此，汗流浃背，是亦不可以已乎：爰为结。</a:t>
            </a:r>
            <a:br>
              <a:rPr lang="zh-CN" altLang="en-US" dirty="0">
                <a:latin typeface="楷体" panose="02010609060101010101" pitchFamily="49" charset="-122"/>
                <a:ea typeface="楷体" panose="02010609060101010101" pitchFamily="49" charset="-122"/>
                <a:cs typeface="楷体" panose="02010609060101010101" pitchFamily="49" charset="-122"/>
              </a:rPr>
            </a:br>
            <a:r>
              <a:rPr lang="zh-CN" altLang="en-US" dirty="0">
                <a:latin typeface="楷体" panose="02010609060101010101" pitchFamily="49" charset="-122"/>
                <a:ea typeface="楷体" panose="02010609060101010101" pitchFamily="49" charset="-122"/>
                <a:cs typeface="楷体" panose="02010609060101010101" pitchFamily="49" charset="-122"/>
              </a:rPr>
              <a:t>    一九二七年七月十一日，写完于广州东堤寓楼之西窗下。</a:t>
            </a:r>
            <a:r>
              <a:rPr lang="zh-CN" altLang="en-US" dirty="0"/>
              <a:t> </a:t>
            </a:r>
            <a:endParaRPr lang="zh-CN" altLang="en-US" dirty="0"/>
          </a:p>
        </p:txBody>
      </p:sp>
      <p:sp>
        <p:nvSpPr>
          <p:cNvPr id="68611" name="文本占位符 68610"/>
          <p:cNvSpPr>
            <a:spLocks noGrp="1"/>
          </p:cNvSpPr>
          <p:nvPr/>
        </p:nvSpPr>
        <p:spPr>
          <a:xfrm>
            <a:off x="690880" y="3679825"/>
            <a:ext cx="10913745" cy="2042160"/>
          </a:xfrm>
          <a:prstGeom prst="rect">
            <a:avLst/>
          </a:prstGeom>
          <a:noFill/>
          <a:ln w="9525">
            <a:noFill/>
          </a:ln>
        </p:spPr>
        <p:txBody>
          <a:bodyPr anchor="t"/>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b="1" dirty="0">
                <a:solidFill>
                  <a:srgbClr val="FF0000"/>
                </a:solidFill>
              </a:rPr>
              <a:t>赏析：</a:t>
            </a:r>
            <a:r>
              <a:rPr lang="zh-CN" altLang="en-US" dirty="0"/>
              <a:t>爰</a:t>
            </a:r>
            <a:r>
              <a:rPr lang="en-US" altLang="zh-CN" sz="1800" err="1"/>
              <a:t>yuán</a:t>
            </a:r>
            <a:r>
              <a:rPr lang="en-US" altLang="zh-CN" dirty="0"/>
              <a:t> </a:t>
            </a:r>
            <a:r>
              <a:rPr lang="zh-CN" altLang="en-US" dirty="0"/>
              <a:t>：于是。“爰为结”意即：于是写此后记，作为全书的总结。时值阳历七月，天气十分炎热，鲁迅汗流浃背，刻苦写作，其精神非常令人感动。次外，从这短短的几行文字中，我们可以看到“旧事重提”系列教学设计</a:t>
            </a:r>
            <a:r>
              <a:rPr lang="en-US" altLang="zh-CN" dirty="0"/>
              <a:t>&gt;</a:t>
            </a:r>
            <a:r>
              <a:rPr lang="zh-CN" altLang="en-US" dirty="0"/>
              <a:t>文章（即后来的</a:t>
            </a:r>
            <a:r>
              <a:rPr lang="en-US" altLang="zh-CN" dirty="0"/>
              <a:t>《</a:t>
            </a:r>
            <a:r>
              <a:rPr lang="zh-CN" altLang="en-US" dirty="0"/>
              <a:t>朝花夕拾</a:t>
            </a:r>
            <a:r>
              <a:rPr lang="en-US" altLang="zh-CN" dirty="0"/>
              <a:t>》</a:t>
            </a:r>
            <a:r>
              <a:rPr lang="zh-CN" altLang="en-US" dirty="0"/>
              <a:t>）写成及配图的不易。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8611"/>
                                        </p:tgtEl>
                                        <p:attrNameLst>
                                          <p:attrName>style.visibility</p:attrName>
                                        </p:attrNameLst>
                                      </p:cBhvr>
                                      <p:to>
                                        <p:strVal val="visible"/>
                                      </p:to>
                                    </p:set>
                                    <p:anim calcmode="lin" valueType="num">
                                      <p:cBhvr additive="base">
                                        <p:cTn id="7" dur="500" fill="hold"/>
                                        <p:tgtEl>
                                          <p:spTgt spid="68611"/>
                                        </p:tgtEl>
                                        <p:attrNameLst>
                                          <p:attrName>ppt_x</p:attrName>
                                        </p:attrNameLst>
                                      </p:cBhvr>
                                      <p:tavLst>
                                        <p:tav tm="0">
                                          <p:val>
                                            <p:strVal val="#ppt_x"/>
                                          </p:val>
                                        </p:tav>
                                        <p:tav tm="100000">
                                          <p:val>
                                            <p:strVal val="#ppt_x"/>
                                          </p:val>
                                        </p:tav>
                                      </p:tavLst>
                                    </p:anim>
                                    <p:anim calcmode="lin" valueType="num">
                                      <p:cBhvr additive="base">
                                        <p:cTn id="8" dur="500" fill="hold"/>
                                        <p:tgtEl>
                                          <p:spTgt spid="686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pic>
        <p:nvPicPr>
          <p:cNvPr id="2" name="图片 1"/>
          <p:cNvPicPr>
            <a:picLocks noChangeAspect="1"/>
          </p:cNvPicPr>
          <p:nvPr/>
        </p:nvPicPr>
        <p:blipFill>
          <a:blip r:embed="rId1"/>
          <a:srcRect l="41028" t="54224" b="30321"/>
          <a:stretch>
            <a:fillRect/>
          </a:stretch>
        </p:blipFill>
        <p:spPr>
          <a:xfrm>
            <a:off x="5648325" y="2091055"/>
            <a:ext cx="5319395" cy="844550"/>
          </a:xfrm>
          <a:prstGeom prst="rect">
            <a:avLst/>
          </a:prstGeom>
        </p:spPr>
      </p:pic>
      <p:pic>
        <p:nvPicPr>
          <p:cNvPr id="3" name="图片 2"/>
          <p:cNvPicPr>
            <a:picLocks noChangeAspect="1"/>
          </p:cNvPicPr>
          <p:nvPr/>
        </p:nvPicPr>
        <p:blipFill>
          <a:blip r:embed="rId2"/>
          <a:srcRect t="6557" b="5738"/>
          <a:stretch>
            <a:fillRect/>
          </a:stretch>
        </p:blipFill>
        <p:spPr>
          <a:xfrm>
            <a:off x="885825" y="814705"/>
            <a:ext cx="4762500" cy="3057525"/>
          </a:xfrm>
          <a:prstGeom prst="rect">
            <a:avLst/>
          </a:prstGeom>
        </p:spPr>
      </p:pic>
      <p:sp>
        <p:nvSpPr>
          <p:cNvPr id="4097" name="Text Box 3"/>
          <p:cNvSpPr/>
          <p:nvPr/>
        </p:nvSpPr>
        <p:spPr>
          <a:xfrm>
            <a:off x="1535430" y="3406775"/>
            <a:ext cx="8607425" cy="663575"/>
          </a:xfrm>
          <a:prstGeom prst="rect">
            <a:avLst/>
          </a:prstGeom>
          <a:noFill/>
          <a:ln w="9525">
            <a:noFill/>
          </a:ln>
        </p:spPr>
        <p:txBody>
          <a:bodyPr wrap="square" anchor="t"/>
          <a:p>
            <a:pPr>
              <a:spcBef>
                <a:spcPct val="50000"/>
              </a:spcBef>
            </a:pPr>
            <a:r>
              <a:rPr lang="zh-CN" altLang="en-US" sz="3600" b="1">
                <a:solidFill>
                  <a:srgbClr val="1D41D5"/>
                </a:solidFill>
                <a:latin typeface="黑体" panose="02010609060101010101" charset="-122"/>
                <a:ea typeface="黑体" panose="02010609060101010101" charset="-122"/>
              </a:rPr>
              <a:t>            </a:t>
            </a:r>
            <a:r>
              <a:rPr lang="zh-CN" altLang="en-US" sz="8800">
                <a:solidFill>
                  <a:srgbClr val="1D41D5"/>
                </a:solidFill>
                <a:latin typeface="华文隶书" panose="02010800040101010101" pitchFamily="2" charset="-122"/>
                <a:ea typeface="华文隶书" panose="02010800040101010101" pitchFamily="2" charset="-122"/>
              </a:rPr>
              <a:t>第三课时</a:t>
            </a:r>
            <a:endParaRPr lang="zh-CN" altLang="en-US" sz="8800">
              <a:solidFill>
                <a:srgbClr val="1D41D5"/>
              </a:solidFill>
              <a:latin typeface="华文隶书" panose="02010800040101010101" pitchFamily="2" charset="-122"/>
              <a:ea typeface="华文隶书" panose="0201080004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7409" name="内容占位符 2"/>
          <p:cNvSpPr>
            <a:spLocks noGrp="1"/>
          </p:cNvSpPr>
          <p:nvPr>
            <p:ph idx="1"/>
          </p:nvPr>
        </p:nvSpPr>
        <p:spPr>
          <a:xfrm>
            <a:off x="852170" y="1570990"/>
            <a:ext cx="10158095" cy="4526280"/>
          </a:xfrm>
        </p:spPr>
        <p:txBody>
          <a:bodyPr/>
          <a:lstStyle/>
          <a:p>
            <a:pPr eaLnBrk="1" hangingPunct="1">
              <a:lnSpc>
                <a:spcPct val="130000"/>
              </a:lnSpc>
              <a:buFont typeface="Arial" panose="020B0604020202020204" pitchFamily="34" charset="0"/>
              <a:buNone/>
            </a:pPr>
            <a:r>
              <a:rPr lang="zh-CN" altLang="en-US" sz="3600" b="1" smtClean="0">
                <a:solidFill>
                  <a:srgbClr val="7030A0"/>
                </a:solidFill>
              </a:rPr>
              <a:t>         “读名著起码要读三遍。第一遍最好很快把它读完，这好像在飞机上鸟瞰桂林全景；</a:t>
            </a:r>
            <a:r>
              <a:rPr lang="zh-CN" altLang="en-US" sz="3600" b="1" smtClean="0">
                <a:solidFill>
                  <a:srgbClr val="FF0000"/>
                </a:solidFill>
              </a:rPr>
              <a:t>第二遍要慢慢地读，细细地咀嚼，注意各章节段落的结构；第三遍就要一段一段地读，领会运用，这时要注意记忆精炼的字句。”</a:t>
            </a:r>
            <a:endParaRPr lang="en-US" altLang="zh-CN" sz="3600" b="1" smtClean="0">
              <a:solidFill>
                <a:srgbClr val="FF0000"/>
              </a:solidFill>
            </a:endParaRPr>
          </a:p>
          <a:p>
            <a:pPr algn="r" eaLnBrk="1" hangingPunct="1">
              <a:lnSpc>
                <a:spcPct val="130000"/>
              </a:lnSpc>
              <a:buFont typeface="Arial" panose="020B0604020202020204" pitchFamily="34" charset="0"/>
              <a:buNone/>
            </a:pPr>
            <a:r>
              <a:rPr lang="en-US" altLang="zh-CN" sz="3600" b="1" smtClean="0">
                <a:solidFill>
                  <a:srgbClr val="FF0000"/>
                </a:solidFill>
                <a:latin typeface="宋体" panose="02010600030101010101" pitchFamily="2" charset="-122"/>
                <a:ea typeface="宋体" panose="02010600030101010101" pitchFamily="2" charset="-122"/>
              </a:rPr>
              <a:t>——</a:t>
            </a:r>
            <a:r>
              <a:rPr lang="zh-CN" altLang="en-US" sz="3600" b="1" smtClean="0">
                <a:solidFill>
                  <a:srgbClr val="FF0000"/>
                </a:solidFill>
              </a:rPr>
              <a:t>茅盾</a:t>
            </a:r>
            <a:endParaRPr lang="en-US" altLang="zh-CN" sz="3600" b="1" smtClean="0">
              <a:solidFill>
                <a:srgbClr val="FF0000"/>
              </a:solidFill>
            </a:endParaRPr>
          </a:p>
          <a:p>
            <a:pPr eaLnBrk="1" hangingPunct="1">
              <a:buFont typeface="Arial" panose="020B0604020202020204" pitchFamily="34" charset="0"/>
              <a:buNone/>
            </a:pPr>
            <a:endParaRPr lang="zh-CN" altLang="en-US" sz="3600" b="1" smtClean="0">
              <a:solidFill>
                <a:srgbClr val="FF0000"/>
              </a:solidFill>
            </a:endParaRPr>
          </a:p>
        </p:txBody>
      </p:sp>
      <p:sp>
        <p:nvSpPr>
          <p:cNvPr id="3" name="矩形 2"/>
          <p:cNvSpPr/>
          <p:nvPr/>
        </p:nvSpPr>
        <p:spPr>
          <a:xfrm>
            <a:off x="1026333" y="802690"/>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dirty="0">
                <a:ln w="11430"/>
                <a:solidFill>
                  <a:srgbClr val="FF0000"/>
                </a:solidFill>
                <a:latin typeface="楷体" panose="02010609060101010101" pitchFamily="49" charset="-122"/>
                <a:ea typeface="楷体" panose="02010609060101010101" pitchFamily="49" charset="-122"/>
              </a:rPr>
              <a:t>阅读方法</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09">
                                            <p:txEl>
                                              <p:pRg st="0" end="0"/>
                                            </p:txEl>
                                          </p:spTgt>
                                        </p:tgtEl>
                                        <p:attrNameLst>
                                          <p:attrName>style.visibility</p:attrName>
                                        </p:attrNameLst>
                                      </p:cBhvr>
                                      <p:to>
                                        <p:strVal val="visible"/>
                                      </p:to>
                                    </p:set>
                                    <p:anim calcmode="lin" valueType="num">
                                      <p:cBhvr additive="base">
                                        <p:cTn id="7" dur="500" fill="hold"/>
                                        <p:tgtEl>
                                          <p:spTgt spid="1740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0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09">
                                            <p:txEl>
                                              <p:pRg st="1" end="1"/>
                                            </p:txEl>
                                          </p:spTgt>
                                        </p:tgtEl>
                                        <p:attrNameLst>
                                          <p:attrName>style.visibility</p:attrName>
                                        </p:attrNameLst>
                                      </p:cBhvr>
                                      <p:to>
                                        <p:strVal val="visible"/>
                                      </p:to>
                                    </p:set>
                                    <p:anim calcmode="lin" valueType="num">
                                      <p:cBhvr additive="base">
                                        <p:cTn id="13" dur="500" fill="hold"/>
                                        <p:tgtEl>
                                          <p:spTgt spid="1740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0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9"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945515" y="1350010"/>
            <a:ext cx="4191635" cy="666750"/>
          </a:xfrm>
        </p:spPr>
        <p:style>
          <a:lnRef idx="1">
            <a:schemeClr val="accent2"/>
          </a:lnRef>
          <a:fillRef idx="2">
            <a:schemeClr val="accent2"/>
          </a:fillRef>
          <a:effectRef idx="1">
            <a:schemeClr val="accent2"/>
          </a:effectRef>
          <a:fontRef idx="minor">
            <a:schemeClr val="dk1"/>
          </a:fontRef>
        </p:style>
        <p:txBody>
          <a:bodyPr>
            <a:noAutofit/>
          </a:bodyPr>
          <a:lstStyle/>
          <a:p>
            <a:r>
              <a:rPr lang="zh-CN" altLang="en-US" sz="3735" b="1" dirty="0" smtClean="0">
                <a:solidFill>
                  <a:srgbClr val="0000FF"/>
                </a:solidFill>
                <a:latin typeface="宋体" panose="02010600030101010101" pitchFamily="2" charset="-122"/>
                <a:ea typeface="宋体" panose="02010600030101010101" pitchFamily="2" charset="-122"/>
              </a:rPr>
              <a:t>按表达方式分类：</a:t>
            </a:r>
            <a:endParaRPr lang="zh-CN" altLang="en-US" sz="3735" b="1" dirty="0">
              <a:solidFill>
                <a:srgbClr val="0000FF"/>
              </a:solidFill>
              <a:latin typeface="宋体" panose="02010600030101010101" pitchFamily="2" charset="-122"/>
              <a:ea typeface="宋体" panose="02010600030101010101" pitchFamily="2" charset="-122"/>
            </a:endParaRPr>
          </a:p>
        </p:txBody>
      </p:sp>
      <p:sp>
        <p:nvSpPr>
          <p:cNvPr id="5" name="Rectangle 3"/>
          <p:cNvSpPr txBox="1">
            <a:spLocks noChangeArrowheads="1"/>
          </p:cNvSpPr>
          <p:nvPr/>
        </p:nvSpPr>
        <p:spPr>
          <a:xfrm>
            <a:off x="692150" y="2013585"/>
            <a:ext cx="10807065" cy="4269105"/>
          </a:xfrm>
          <a:prstGeom prst="rect">
            <a:avLst/>
          </a:prstGeom>
        </p:spPr>
        <p:txBody>
          <a:bodyPr>
            <a:normAutofit fontScale="90000" lnSpcReduction="10000"/>
          </a:bodyPr>
          <a:lstStyle/>
          <a:p>
            <a:pPr marL="0" marR="0" lvl="0" indent="0" algn="l" defTabSz="685800" rtl="0" eaLnBrk="0" fontAlgn="base" latinLnBrk="0" hangingPunct="0">
              <a:lnSpc>
                <a:spcPct val="130000"/>
              </a:lnSpc>
              <a:spcBef>
                <a:spcPct val="2000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1. </a:t>
            </a:r>
            <a:r>
              <a:rPr kumimoji="0" lang="zh-CN" altLang="en-US" sz="3200" b="1" i="0" u="none" strike="noStrike" kern="1200" cap="none" spc="0" normalizeH="0" baseline="0" noProof="0" dirty="0" smtClean="0">
                <a:ln>
                  <a:noFill/>
                </a:ln>
                <a:solidFill>
                  <a:srgbClr val="3333FF"/>
                </a:solidFill>
                <a:effectLst/>
                <a:uLnTx/>
                <a:uFillTx/>
                <a:latin typeface="楷体" panose="02010609060101010101" pitchFamily="49" charset="-122"/>
                <a:ea typeface="楷体" panose="02010609060101010101" pitchFamily="49" charset="-122"/>
              </a:rPr>
              <a:t>以议论为中心线索，同所描述的生活片断穿插在一起，有较浓的杂文色彩 </a:t>
            </a:r>
            <a:r>
              <a:rPr kumimoji="0" lang="zh-CN" altLang="en-US"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en-US" altLang="zh-CN"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lang="zh-CN" altLang="en-US" sz="3200" b="1"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sym typeface="+mn-ea"/>
              </a:rPr>
              <a:t>狗</a:t>
            </a:r>
            <a:r>
              <a:rPr lang="en-US" altLang="zh-CN" sz="3200" b="1"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sym typeface="+mn-ea"/>
              </a:rPr>
              <a:t>·</a:t>
            </a:r>
            <a:r>
              <a:rPr kumimoji="0" lang="zh-CN" altLang="en-US"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猫</a:t>
            </a:r>
            <a:r>
              <a:rPr kumimoji="0" lang="en-US" altLang="zh-CN"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zh-CN" altLang="en-US"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鼠</a:t>
            </a:r>
            <a:r>
              <a:rPr kumimoji="0" lang="en-US" altLang="zh-CN"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zh-CN" altLang="en-US"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二十四孝图</a:t>
            </a:r>
            <a:r>
              <a:rPr kumimoji="0" lang="en-US" altLang="zh-CN"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zh-CN" altLang="en-US"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无常</a:t>
            </a:r>
            <a:r>
              <a:rPr kumimoji="0" lang="en-US" altLang="zh-CN"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zh-CN" altLang="en-US"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endParaRPr kumimoji="0" lang="en-US" altLang="zh-CN"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endParaRPr>
          </a:p>
          <a:p>
            <a:pPr marL="0" marR="0" lvl="0" indent="0" algn="l" defTabSz="685800" rtl="0" eaLnBrk="0" fontAlgn="base" latinLnBrk="0" hangingPunct="0">
              <a:lnSpc>
                <a:spcPct val="130000"/>
              </a:lnSpc>
              <a:spcBef>
                <a:spcPct val="2000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2. </a:t>
            </a:r>
            <a:r>
              <a:rPr kumimoji="0" lang="zh-CN" altLang="en-US" sz="3200" b="1" i="0" u="none" strike="noStrike" kern="1200" cap="none" spc="0" normalizeH="0" baseline="0" noProof="0" dirty="0" smtClean="0">
                <a:ln>
                  <a:noFill/>
                </a:ln>
                <a:solidFill>
                  <a:srgbClr val="3333FF"/>
                </a:solidFill>
                <a:effectLst/>
                <a:uLnTx/>
                <a:uFillTx/>
                <a:latin typeface="楷体" panose="02010609060101010101" pitchFamily="49" charset="-122"/>
                <a:ea typeface="楷体" panose="02010609060101010101" pitchFamily="49" charset="-122"/>
              </a:rPr>
              <a:t>以描写一个人物为中心，同描述个人的感受密切结合，有传记文的特点</a:t>
            </a:r>
            <a:r>
              <a:rPr kumimoji="0" lang="zh-CN" altLang="en-US"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 </a:t>
            </a:r>
            <a:r>
              <a:rPr kumimoji="0" lang="en-US" altLang="zh-CN"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zh-CN" altLang="en-US"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阿长与</a:t>
            </a:r>
            <a:r>
              <a:rPr kumimoji="0" lang="en-US" altLang="zh-CN"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&lt;</a:t>
            </a:r>
            <a:r>
              <a:rPr kumimoji="0" lang="zh-CN" altLang="en-US"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山海经</a:t>
            </a:r>
            <a:r>
              <a:rPr kumimoji="0" lang="en-US" altLang="zh-CN"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&gt;》《</a:t>
            </a:r>
            <a:r>
              <a:rPr kumimoji="0" lang="zh-CN" altLang="en-US"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藤野先生</a:t>
            </a:r>
            <a:r>
              <a:rPr kumimoji="0" lang="en-US" altLang="zh-CN"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zh-CN" altLang="en-US"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范爱农</a:t>
            </a:r>
            <a:r>
              <a:rPr kumimoji="0" lang="en-US" altLang="zh-CN"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a:t>
            </a:r>
            <a:endParaRPr kumimoji="0" lang="en-US" altLang="zh-CN"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endParaRPr>
          </a:p>
          <a:p>
            <a:pPr marL="257175" marR="0" lvl="0" indent="-257175" algn="l" defTabSz="685800" rtl="0" eaLnBrk="0" fontAlgn="base" latinLnBrk="0" hangingPunct="0">
              <a:lnSpc>
                <a:spcPct val="130000"/>
              </a:lnSpc>
              <a:spcBef>
                <a:spcPct val="20000"/>
              </a:spcBef>
              <a:spcAft>
                <a:spcPct val="0"/>
              </a:spcAft>
              <a:buClrTx/>
              <a:buSzTx/>
              <a:buFontTx/>
              <a:buNone/>
              <a:defRPr/>
            </a:pPr>
            <a:r>
              <a:rPr kumimoji="0" lang="en-US" altLang="zh-CN"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3. </a:t>
            </a:r>
            <a:r>
              <a:rPr kumimoji="0" lang="zh-CN" altLang="en-US" sz="3200" b="1" i="0" u="none" strike="noStrike" kern="1200" cap="none" spc="0" normalizeH="0" baseline="0" noProof="0" dirty="0" smtClean="0">
                <a:ln>
                  <a:noFill/>
                </a:ln>
                <a:solidFill>
                  <a:srgbClr val="3333FF"/>
                </a:solidFill>
                <a:effectLst/>
                <a:uLnTx/>
                <a:uFillTx/>
                <a:latin typeface="楷体" panose="02010609060101010101" pitchFamily="49" charset="-122"/>
                <a:ea typeface="楷体" panose="02010609060101010101" pitchFamily="49" charset="-122"/>
              </a:rPr>
              <a:t>以叙述一段生活为中心，同描写穿插起来，将议论、抒情寓于描述之中</a:t>
            </a:r>
            <a:r>
              <a:rPr kumimoji="0" lang="zh-CN" altLang="en-US"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en-US" altLang="zh-CN"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zh-CN" altLang="en-US"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五猖会</a:t>
            </a:r>
            <a:r>
              <a:rPr kumimoji="0" lang="en-US" altLang="zh-CN"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zh-CN" altLang="en-US"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从百草园到三味书屋</a:t>
            </a:r>
            <a:r>
              <a:rPr kumimoji="0" lang="en-US" altLang="zh-CN"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zh-CN" altLang="en-US"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父亲的病</a:t>
            </a:r>
            <a:r>
              <a:rPr kumimoji="0" lang="en-US" altLang="zh-CN"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endParaRPr kumimoji="0" lang="en-US" altLang="zh-CN"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endParaRPr>
          </a:p>
          <a:p>
            <a:pPr marL="257175" marR="0" lvl="0" indent="-257175" algn="l" defTabSz="685800" rtl="0" eaLnBrk="0" fontAlgn="base" latinLnBrk="0" hangingPunct="0">
              <a:lnSpc>
                <a:spcPct val="130000"/>
              </a:lnSpc>
              <a:spcBef>
                <a:spcPct val="20000"/>
              </a:spcBef>
              <a:spcAft>
                <a:spcPct val="0"/>
              </a:spcAft>
              <a:buClrTx/>
              <a:buSzTx/>
              <a:buFontTx/>
              <a:buNone/>
              <a:defRPr/>
            </a:pPr>
            <a:r>
              <a:rPr kumimoji="0" lang="en-US" altLang="zh-CN"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zh-CN" altLang="en-US"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琐记</a:t>
            </a:r>
            <a:r>
              <a:rPr kumimoji="0" lang="en-US" altLang="zh-CN"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zh-CN" altLang="en-US" sz="32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endParaRPr kumimoji="0" lang="zh-CN" altLang="en-US" sz="32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endParaRPr>
          </a:p>
        </p:txBody>
      </p:sp>
      <p:sp>
        <p:nvSpPr>
          <p:cNvPr id="2" name="矩形 1"/>
          <p:cNvSpPr/>
          <p:nvPr/>
        </p:nvSpPr>
        <p:spPr>
          <a:xfrm>
            <a:off x="820593" y="581710"/>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专题探究</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
        <p:nvSpPr>
          <p:cNvPr id="28674" name="矩形 14338"/>
          <p:cNvSpPr/>
          <p:nvPr/>
        </p:nvSpPr>
        <p:spPr>
          <a:xfrm>
            <a:off x="3243580" y="674370"/>
            <a:ext cx="7052945" cy="583565"/>
          </a:xfrm>
          <a:prstGeom prst="rect">
            <a:avLst/>
          </a:prstGeom>
          <a:solidFill>
            <a:srgbClr val="008651"/>
          </a:solidFill>
          <a:ln w="9525">
            <a:noFill/>
          </a:ln>
        </p:spPr>
        <p:txBody>
          <a:bodyPr wrap="square" anchor="ctr">
            <a:spAutoFit/>
          </a:bodyPr>
          <a:p>
            <a:pPr indent="142875"/>
            <a:r>
              <a:rPr lang="zh-CN" altLang="en-US" sz="3200" b="1" dirty="0">
                <a:solidFill>
                  <a:schemeClr val="bg1"/>
                </a:solidFill>
                <a:latin typeface="楷体" panose="02010609060101010101" pitchFamily="49" charset="-122"/>
                <a:ea typeface="楷体" panose="02010609060101010101" pitchFamily="49" charset="-122"/>
              </a:rPr>
              <a:t>专题一：</a:t>
            </a:r>
            <a:r>
              <a:rPr lang="en-US" altLang="zh-CN" sz="3200" b="1" dirty="0">
                <a:solidFill>
                  <a:schemeClr val="bg1"/>
                </a:solidFill>
                <a:latin typeface="楷体" panose="02010609060101010101" pitchFamily="49" charset="-122"/>
                <a:ea typeface="楷体" panose="02010609060101010101" pitchFamily="49" charset="-122"/>
              </a:rPr>
              <a:t>《</a:t>
            </a:r>
            <a:r>
              <a:rPr lang="zh-CN" altLang="en-US" sz="3200" b="1" dirty="0">
                <a:solidFill>
                  <a:schemeClr val="bg1"/>
                </a:solidFill>
                <a:latin typeface="楷体" panose="02010609060101010101" pitchFamily="49" charset="-122"/>
                <a:ea typeface="楷体" panose="02010609060101010101" pitchFamily="49" charset="-122"/>
              </a:rPr>
              <a:t>朝花夕拾</a:t>
            </a:r>
            <a:r>
              <a:rPr lang="en-US" altLang="zh-CN" sz="3200" b="1" dirty="0">
                <a:solidFill>
                  <a:schemeClr val="bg1"/>
                </a:solidFill>
                <a:latin typeface="楷体" panose="02010609060101010101" pitchFamily="49" charset="-122"/>
                <a:ea typeface="楷体" panose="02010609060101010101" pitchFamily="49" charset="-122"/>
              </a:rPr>
              <a:t>》</a:t>
            </a:r>
            <a:r>
              <a:rPr lang="zh-CN" altLang="en-US" sz="3200" b="1" dirty="0">
                <a:solidFill>
                  <a:schemeClr val="bg1"/>
                </a:solidFill>
                <a:latin typeface="楷体" panose="02010609060101010101" pitchFamily="49" charset="-122"/>
                <a:ea typeface="楷体" panose="02010609060101010101" pitchFamily="49" charset="-122"/>
              </a:rPr>
              <a:t>中的篇目分类</a:t>
            </a:r>
            <a:endParaRPr lang="zh-CN" altLang="en-US" sz="3200" b="1" dirty="0">
              <a:solidFill>
                <a:schemeClr val="bg1"/>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Rectangle 3"/>
          <p:cNvSpPr txBox="1">
            <a:spLocks noChangeArrowheads="1"/>
          </p:cNvSpPr>
          <p:nvPr/>
        </p:nvSpPr>
        <p:spPr>
          <a:xfrm>
            <a:off x="671830" y="1223010"/>
            <a:ext cx="11098530" cy="3714750"/>
          </a:xfrm>
          <a:prstGeom prst="rect">
            <a:avLst/>
          </a:prstGeom>
        </p:spPr>
        <p:txBody>
          <a:bodyPr>
            <a:noAutofit/>
          </a:bodyPr>
          <a:lstStyle/>
          <a:p>
            <a:pPr marL="0" marR="0" lvl="0" indent="0" algn="l" defTabSz="685800" rtl="0" eaLnBrk="0" fontAlgn="base" latinLnBrk="0" hangingPunct="0">
              <a:lnSpc>
                <a:spcPct val="115000"/>
              </a:lnSpc>
              <a:spcBef>
                <a:spcPts val="0"/>
              </a:spcBef>
              <a:spcAft>
                <a:spcPct val="0"/>
              </a:spcAft>
              <a:buClrTx/>
              <a:buSzTx/>
              <a:buFont typeface="Arial" panose="020B0604020202020204" pitchFamily="34" charset="0"/>
              <a:buNone/>
              <a:defRPr/>
            </a:pP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1</a:t>
            </a:r>
            <a:r>
              <a:rPr lang="en-US" altLang="zh-CN" sz="2800" b="1" dirty="0" smtClean="0">
                <a:solidFill>
                  <a:schemeClr val="tx1">
                    <a:lumMod val="95000"/>
                    <a:lumOff val="5000"/>
                  </a:schemeClr>
                </a:solidFill>
                <a:latin typeface="楷体" panose="02010609060101010101" pitchFamily="49" charset="-122"/>
                <a:ea typeface="楷体" panose="02010609060101010101" pitchFamily="49" charset="-122"/>
              </a:rPr>
              <a:t>. </a:t>
            </a:r>
            <a:r>
              <a:rPr kumimoji="0" lang="zh-CN" altLang="en-US" sz="2800" b="1" i="0" u="none" strike="noStrike" kern="1200" cap="none" spc="0" normalizeH="0" baseline="0" noProof="0" dirty="0" smtClean="0">
                <a:ln>
                  <a:noFill/>
                </a:ln>
                <a:solidFill>
                  <a:srgbClr val="3333FF"/>
                </a:solidFill>
                <a:effectLst/>
                <a:uLnTx/>
                <a:uFillTx/>
                <a:latin typeface="楷体" panose="02010609060101010101" pitchFamily="49" charset="-122"/>
                <a:ea typeface="楷体" panose="02010609060101010101" pitchFamily="49" charset="-122"/>
              </a:rPr>
              <a:t>抨击正人君子的</a:t>
            </a:r>
            <a:r>
              <a:rPr kumimoji="0" lang="zh-CN" altLang="en-US"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zh-CN" altLang="en-US"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狗</a:t>
            </a: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zh-CN" altLang="en-US"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猫</a:t>
            </a: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zh-CN" altLang="en-US"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鼠</a:t>
            </a: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zh-CN" altLang="en-US"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无常</a:t>
            </a: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zh-CN" altLang="en-US"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endParaRPr kumimoji="0" lang="zh-CN" altLang="en-US"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endParaRPr>
          </a:p>
          <a:p>
            <a:pPr lvl="0" defTabSz="685800" eaLnBrk="0" hangingPunct="0">
              <a:lnSpc>
                <a:spcPct val="115000"/>
              </a:lnSpc>
              <a:spcBef>
                <a:spcPts val="0"/>
              </a:spcBef>
              <a:defRPr/>
            </a:pP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2</a:t>
            </a:r>
            <a:r>
              <a:rPr lang="en-US" altLang="zh-CN" sz="2800" b="1" noProof="0" dirty="0" smtClean="0">
                <a:solidFill>
                  <a:schemeClr val="tx1">
                    <a:lumMod val="95000"/>
                    <a:lumOff val="5000"/>
                  </a:schemeClr>
                </a:solidFill>
                <a:latin typeface="楷体" panose="02010609060101010101" pitchFamily="49" charset="-122"/>
                <a:ea typeface="楷体" panose="02010609060101010101" pitchFamily="49" charset="-122"/>
              </a:rPr>
              <a:t>. </a:t>
            </a:r>
            <a:r>
              <a:rPr kumimoji="0" lang="zh-CN" altLang="en-US" sz="2800" b="1" i="0" u="none" strike="noStrike" kern="1200" cap="none" spc="0" normalizeH="0" baseline="0" noProof="0" dirty="0" smtClean="0">
                <a:ln>
                  <a:noFill/>
                </a:ln>
                <a:solidFill>
                  <a:srgbClr val="3333FF"/>
                </a:solidFill>
                <a:effectLst/>
                <a:uLnTx/>
                <a:uFillTx/>
                <a:latin typeface="楷体" panose="02010609060101010101" pitchFamily="49" charset="-122"/>
                <a:ea typeface="楷体" panose="02010609060101010101" pitchFamily="49" charset="-122"/>
              </a:rPr>
              <a:t>控诉封建孝道虚伪残酷的</a:t>
            </a:r>
            <a:r>
              <a:rPr kumimoji="0" lang="zh-CN" altLang="en-US"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lang="zh-CN" altLang="en-US" sz="2800" b="1" dirty="0">
                <a:solidFill>
                  <a:schemeClr val="tx1">
                    <a:lumMod val="95000"/>
                    <a:lumOff val="5000"/>
                  </a:schemeClr>
                </a:solidFill>
                <a:latin typeface="楷体" panose="02010609060101010101" pitchFamily="49" charset="-122"/>
                <a:ea typeface="楷体" panose="02010609060101010101" pitchFamily="49" charset="-122"/>
              </a:rPr>
              <a:t>二十四孝图</a:t>
            </a: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zh-CN" altLang="en-US"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endParaRPr kumimoji="0" lang="zh-CN" altLang="en-US"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endParaRPr>
          </a:p>
          <a:p>
            <a:pPr marL="0" marR="0" lvl="0" indent="0" algn="l" defTabSz="685800" rtl="0" eaLnBrk="0" fontAlgn="base" latinLnBrk="0" hangingPunct="0">
              <a:lnSpc>
                <a:spcPct val="115000"/>
              </a:lnSpc>
              <a:spcBef>
                <a:spcPts val="0"/>
              </a:spcBef>
              <a:spcAft>
                <a:spcPct val="0"/>
              </a:spcAft>
              <a:buClrTx/>
              <a:buSzTx/>
              <a:buFont typeface="Arial" panose="020B0604020202020204" pitchFamily="34" charset="0"/>
              <a:buNone/>
              <a:defRPr/>
            </a:pP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3. </a:t>
            </a:r>
            <a:r>
              <a:rPr kumimoji="0" lang="zh-CN" altLang="en-US" sz="2800" b="1" i="0" u="none" strike="noStrike" kern="1200" cap="none" spc="0" normalizeH="0" baseline="0" noProof="0" dirty="0" smtClean="0">
                <a:ln>
                  <a:noFill/>
                </a:ln>
                <a:solidFill>
                  <a:srgbClr val="3333FF"/>
                </a:solidFill>
                <a:effectLst/>
                <a:uLnTx/>
                <a:uFillTx/>
                <a:latin typeface="楷体" panose="02010609060101010101" pitchFamily="49" charset="-122"/>
                <a:ea typeface="楷体" panose="02010609060101010101" pitchFamily="49" charset="-122"/>
              </a:rPr>
              <a:t>批判封建教育对儿童身心摧残的</a:t>
            </a:r>
            <a:r>
              <a:rPr kumimoji="0" lang="zh-CN" altLang="en-US"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zh-CN" altLang="en-US"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五猖会</a:t>
            </a: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endPar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endParaRPr>
          </a:p>
          <a:p>
            <a:pPr marL="0" marR="0" lvl="0" indent="0" algn="l" defTabSz="685800" rtl="0" eaLnBrk="0" fontAlgn="base" latinLnBrk="0" hangingPunct="0">
              <a:lnSpc>
                <a:spcPct val="115000"/>
              </a:lnSpc>
              <a:spcBef>
                <a:spcPts val="0"/>
              </a:spcBef>
              <a:spcAft>
                <a:spcPct val="0"/>
              </a:spcAft>
              <a:buClrTx/>
              <a:buSzTx/>
              <a:buFont typeface="Arial" panose="020B0604020202020204" pitchFamily="34" charset="0"/>
              <a:buNone/>
              <a:defRPr/>
            </a:pP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                                《</a:t>
            </a:r>
            <a:r>
              <a:rPr kumimoji="0" lang="zh-CN" altLang="en-US"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从百草园到三味书屋</a:t>
            </a: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zh-CN" altLang="en-US"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 </a:t>
            </a:r>
            <a:endParaRPr kumimoji="0" lang="zh-CN" altLang="en-US"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endParaRPr>
          </a:p>
          <a:p>
            <a:pPr lvl="0" defTabSz="685800" eaLnBrk="0" hangingPunct="0">
              <a:lnSpc>
                <a:spcPct val="115000"/>
              </a:lnSpc>
              <a:spcBef>
                <a:spcPts val="0"/>
              </a:spcBef>
              <a:defRPr/>
            </a:pP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4</a:t>
            </a:r>
            <a:r>
              <a:rPr lang="en-US" altLang="zh-CN" sz="2800" b="1" dirty="0" smtClean="0">
                <a:solidFill>
                  <a:schemeClr val="tx1">
                    <a:lumMod val="95000"/>
                    <a:lumOff val="5000"/>
                  </a:schemeClr>
                </a:solidFill>
                <a:latin typeface="楷体" panose="02010609060101010101" pitchFamily="49" charset="-122"/>
                <a:ea typeface="楷体" panose="02010609060101010101" pitchFamily="49" charset="-122"/>
              </a:rPr>
              <a:t>. </a:t>
            </a:r>
            <a:r>
              <a:rPr kumimoji="0" lang="zh-CN" altLang="en-US" sz="2800" b="1" i="0" strike="noStrike" kern="1200" cap="none" spc="0" normalizeH="0" baseline="0" noProof="0" dirty="0" smtClean="0">
                <a:ln>
                  <a:noFill/>
                </a:ln>
                <a:solidFill>
                  <a:srgbClr val="3333FF"/>
                </a:solidFill>
                <a:effectLst/>
                <a:uLnTx/>
                <a:uFillTx/>
                <a:latin typeface="楷体" panose="02010609060101010101" pitchFamily="49" charset="-122"/>
                <a:ea typeface="楷体" panose="02010609060101010101" pitchFamily="49" charset="-122"/>
              </a:rPr>
              <a:t>表现童年的乐趣，对大自然的热爱，对知识的追求，又有</a:t>
            </a:r>
            <a:r>
              <a:rPr lang="zh-CN" altLang="en-US" sz="2800" b="1" dirty="0" smtClean="0">
                <a:solidFill>
                  <a:srgbClr val="3333FF"/>
                </a:solidFill>
                <a:latin typeface="楷体" panose="02010609060101010101" pitchFamily="49" charset="-122"/>
                <a:ea typeface="楷体" panose="02010609060101010101" pitchFamily="49" charset="-122"/>
              </a:rPr>
              <a:t>批判</a:t>
            </a:r>
            <a:r>
              <a:rPr lang="zh-CN" altLang="en-US" sz="2800" b="1" dirty="0">
                <a:solidFill>
                  <a:srgbClr val="3333FF"/>
                </a:solidFill>
                <a:latin typeface="楷体" panose="02010609060101010101" pitchFamily="49" charset="-122"/>
                <a:ea typeface="楷体" panose="02010609060101010101" pitchFamily="49" charset="-122"/>
              </a:rPr>
              <a:t>封建教育的</a:t>
            </a:r>
            <a:r>
              <a:rPr kumimoji="0" lang="zh-CN" altLang="en-US"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 </a:t>
            </a: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zh-CN" altLang="en-US"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从百草园到三味书屋</a:t>
            </a: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 </a:t>
            </a:r>
            <a:r>
              <a:rPr kumimoji="0" lang="zh-CN" altLang="en-US"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endParaRPr kumimoji="0" lang="en-US" altLang="zh-CN" sz="28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endParaRPr>
          </a:p>
        </p:txBody>
      </p:sp>
      <p:sp>
        <p:nvSpPr>
          <p:cNvPr id="5" name="Rectangle 2"/>
          <p:cNvSpPr>
            <a:spLocks noGrp="1" noChangeArrowheads="1"/>
          </p:cNvSpPr>
          <p:nvPr>
            <p:ph type="title"/>
          </p:nvPr>
        </p:nvSpPr>
        <p:spPr>
          <a:xfrm>
            <a:off x="857250" y="651510"/>
            <a:ext cx="5533390" cy="571500"/>
          </a:xfrm>
        </p:spPr>
        <p:style>
          <a:lnRef idx="1">
            <a:schemeClr val="accent2"/>
          </a:lnRef>
          <a:fillRef idx="2">
            <a:schemeClr val="accent2"/>
          </a:fillRef>
          <a:effectRef idx="1">
            <a:schemeClr val="accent2"/>
          </a:effectRef>
          <a:fontRef idx="minor">
            <a:schemeClr val="dk1"/>
          </a:fontRef>
        </p:style>
        <p:txBody>
          <a:bodyPr>
            <a:normAutofit/>
          </a:bodyPr>
          <a:lstStyle/>
          <a:p>
            <a:r>
              <a:rPr lang="zh-CN" altLang="en-US" sz="3200" b="1" dirty="0" smtClean="0">
                <a:solidFill>
                  <a:srgbClr val="0000FF"/>
                </a:solidFill>
                <a:latin typeface="宋体" panose="02010600030101010101" pitchFamily="2" charset="-122"/>
                <a:ea typeface="宋体" panose="02010600030101010101" pitchFamily="2" charset="-122"/>
              </a:rPr>
              <a:t>按表达的思想情感分类：</a:t>
            </a:r>
            <a:endParaRPr lang="zh-CN" altLang="en-US" sz="3200" b="1" dirty="0">
              <a:solidFill>
                <a:srgbClr val="0000FF"/>
              </a:solidFill>
              <a:latin typeface="宋体" panose="02010600030101010101" pitchFamily="2" charset="-122"/>
              <a:ea typeface="宋体" panose="02010600030101010101" pitchFamily="2" charset="-122"/>
            </a:endParaRPr>
          </a:p>
        </p:txBody>
      </p:sp>
      <p:sp>
        <p:nvSpPr>
          <p:cNvPr id="2" name="Rectangle 3"/>
          <p:cNvSpPr txBox="1">
            <a:spLocks noChangeArrowheads="1"/>
          </p:cNvSpPr>
          <p:nvPr/>
        </p:nvSpPr>
        <p:spPr>
          <a:xfrm>
            <a:off x="672465" y="4069080"/>
            <a:ext cx="10793095" cy="2558415"/>
          </a:xfrm>
          <a:prstGeom prst="rect">
            <a:avLst/>
          </a:prstGeom>
        </p:spPr>
        <p:txBody>
          <a:bodyPr>
            <a:noAutofit/>
          </a:bodyPr>
          <a:p>
            <a:pPr marL="0" marR="0" lvl="0" indent="0" algn="l" defTabSz="685800" rtl="0" eaLnBrk="0" fontAlgn="base" latinLnBrk="0" hangingPunct="0">
              <a:lnSpc>
                <a:spcPct val="115000"/>
              </a:lnSpc>
              <a:spcBef>
                <a:spcPts val="0"/>
              </a:spcBef>
              <a:spcAft>
                <a:spcPct val="0"/>
              </a:spcAft>
              <a:buClrTx/>
              <a:buSzTx/>
              <a:buFont typeface="Arial" panose="020B0604020202020204" pitchFamily="34" charset="0"/>
              <a:buNone/>
              <a:defRPr/>
            </a:pP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5. </a:t>
            </a:r>
            <a:r>
              <a:rPr kumimoji="0" lang="zh-CN" altLang="en-US" sz="2800" b="1" i="0" u="none" strike="noStrike" kern="1200" cap="none" spc="0" normalizeH="0" baseline="0" noProof="0" dirty="0" smtClean="0">
                <a:ln>
                  <a:noFill/>
                </a:ln>
                <a:solidFill>
                  <a:srgbClr val="3333FF"/>
                </a:solidFill>
                <a:effectLst/>
                <a:uLnTx/>
                <a:uFillTx/>
                <a:latin typeface="楷体" panose="02010609060101010101" pitchFamily="49" charset="-122"/>
                <a:ea typeface="楷体" panose="02010609060101010101" pitchFamily="49" charset="-122"/>
              </a:rPr>
              <a:t>对庸医误人的愤慨，批判迷信，弘扬科学的</a:t>
            </a:r>
            <a:r>
              <a:rPr kumimoji="0" lang="zh-CN" altLang="en-US"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 </a:t>
            </a: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zh-CN" altLang="en-US"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父亲的病</a:t>
            </a: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endPar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endParaRPr>
          </a:p>
          <a:p>
            <a:pPr marL="0" marR="0" lvl="0" indent="0" algn="l" defTabSz="685800" rtl="0" eaLnBrk="0" fontAlgn="base" latinLnBrk="0" hangingPunct="0">
              <a:lnSpc>
                <a:spcPct val="115000"/>
              </a:lnSpc>
              <a:spcBef>
                <a:spcPts val="0"/>
              </a:spcBef>
              <a:spcAft>
                <a:spcPct val="0"/>
              </a:spcAft>
              <a:buClrTx/>
              <a:buSzTx/>
              <a:buFont typeface="Arial" panose="020B0604020202020204" pitchFamily="34" charset="0"/>
              <a:buNone/>
              <a:defRPr/>
            </a:pP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6. </a:t>
            </a:r>
            <a:r>
              <a:rPr kumimoji="0" lang="zh-CN" altLang="en-US" sz="2800" b="1" i="0" u="none" strike="noStrike" kern="1200" cap="none" spc="0" normalizeH="0" baseline="0" noProof="0" dirty="0" smtClean="0">
                <a:ln>
                  <a:noFill/>
                </a:ln>
                <a:solidFill>
                  <a:srgbClr val="3333FF"/>
                </a:solidFill>
                <a:effectLst/>
                <a:uLnTx/>
                <a:uFillTx/>
                <a:latin typeface="楷体" panose="02010609060101010101" pitchFamily="49" charset="-122"/>
                <a:ea typeface="楷体" panose="02010609060101010101" pitchFamily="49" charset="-122"/>
              </a:rPr>
              <a:t>写家道衰落，饱受人冷眼。表现世态的炎凉，与封建主义决裂的</a:t>
            </a:r>
            <a:r>
              <a:rPr kumimoji="0" lang="zh-CN" altLang="en-US"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zh-CN" altLang="en-US"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琐记</a:t>
            </a: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endParaRPr kumimoji="0" lang="zh-CN" altLang="en-US"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endParaRPr>
          </a:p>
          <a:p>
            <a:pPr marL="0" marR="0" lvl="0" indent="0" algn="l" defTabSz="685800" rtl="0" eaLnBrk="0" fontAlgn="base" latinLnBrk="0" hangingPunct="0">
              <a:lnSpc>
                <a:spcPct val="115000"/>
              </a:lnSpc>
              <a:spcBef>
                <a:spcPts val="0"/>
              </a:spcBef>
              <a:spcAft>
                <a:spcPct val="0"/>
              </a:spcAft>
              <a:buClrTx/>
              <a:buSzTx/>
              <a:buFont typeface="Arial" panose="020B0604020202020204" pitchFamily="34" charset="0"/>
              <a:buNone/>
              <a:defRPr/>
            </a:pP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7. </a:t>
            </a:r>
            <a:r>
              <a:rPr kumimoji="0" lang="zh-CN" altLang="en-US" sz="2800" b="1" i="0" u="none" strike="noStrike" kern="1200" cap="none" spc="0" normalizeH="0" baseline="0" noProof="0" dirty="0" smtClean="0">
                <a:ln>
                  <a:noFill/>
                </a:ln>
                <a:solidFill>
                  <a:srgbClr val="3333FF"/>
                </a:solidFill>
                <a:effectLst/>
                <a:uLnTx/>
                <a:uFillTx/>
                <a:latin typeface="楷体" panose="02010609060101010101" pitchFamily="49" charset="-122"/>
                <a:ea typeface="楷体" panose="02010609060101010101" pitchFamily="49" charset="-122"/>
              </a:rPr>
              <a:t>追念师恩的</a:t>
            </a:r>
            <a:r>
              <a:rPr kumimoji="0" lang="zh-CN" altLang="en-US"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zh-CN" altLang="en-US"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藤野先生</a:t>
            </a: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endPar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endParaRPr>
          </a:p>
          <a:p>
            <a:pPr marL="0" marR="0" lvl="0" indent="0" algn="l" defTabSz="685800" rtl="0" eaLnBrk="0" fontAlgn="base" latinLnBrk="0" hangingPunct="0">
              <a:lnSpc>
                <a:spcPct val="115000"/>
              </a:lnSpc>
              <a:spcBef>
                <a:spcPts val="0"/>
              </a:spcBef>
              <a:spcAft>
                <a:spcPct val="0"/>
              </a:spcAft>
              <a:buClrTx/>
              <a:buSzTx/>
              <a:buFont typeface="Arial" panose="020B0604020202020204" pitchFamily="34" charset="0"/>
              <a:buNone/>
              <a:defRPr/>
            </a:pP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8. </a:t>
            </a:r>
            <a:r>
              <a:rPr kumimoji="0" lang="zh-CN" altLang="en-US" sz="2800" b="1" i="0" u="none" strike="noStrike" kern="1200" cap="none" spc="0" normalizeH="0" baseline="0" noProof="0" dirty="0" smtClean="0">
                <a:ln>
                  <a:noFill/>
                </a:ln>
                <a:solidFill>
                  <a:srgbClr val="3333FF"/>
                </a:solidFill>
                <a:effectLst/>
                <a:uLnTx/>
                <a:uFillTx/>
                <a:latin typeface="楷体" panose="02010609060101010101" pitchFamily="49" charset="-122"/>
                <a:ea typeface="楷体" panose="02010609060101010101" pitchFamily="49" charset="-122"/>
              </a:rPr>
              <a:t>怀念友人的</a:t>
            </a:r>
            <a:r>
              <a:rPr kumimoji="0" lang="zh-CN" altLang="en-US"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r>
              <a:rPr kumimoji="0" lang="zh-CN" altLang="en-US"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范爱农</a:t>
            </a:r>
            <a:r>
              <a:rPr kumimoji="0" lang="en-US" altLang="zh-CN" sz="2800" b="1" i="0" u="none" strike="noStrike" kern="1200" cap="none" spc="0" normalizeH="0" baseline="0" noProof="0" dirty="0" smtClean="0">
                <a:ln>
                  <a:noFill/>
                </a:ln>
                <a:solidFill>
                  <a:schemeClr val="tx1">
                    <a:lumMod val="95000"/>
                    <a:lumOff val="5000"/>
                  </a:schemeClr>
                </a:solidFill>
                <a:effectLst/>
                <a:uLnTx/>
                <a:uFillTx/>
                <a:latin typeface="楷体" panose="02010609060101010101" pitchFamily="49" charset="-122"/>
                <a:ea typeface="楷体" panose="02010609060101010101" pitchFamily="49" charset="-122"/>
              </a:rPr>
              <a:t>》</a:t>
            </a:r>
            <a:endParaRPr kumimoji="0" lang="zh-CN" altLang="en-US" sz="28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8674" name="矩形 14338"/>
          <p:cNvSpPr/>
          <p:nvPr/>
        </p:nvSpPr>
        <p:spPr>
          <a:xfrm>
            <a:off x="661035" y="1222058"/>
            <a:ext cx="7563485" cy="3536315"/>
          </a:xfrm>
          <a:prstGeom prst="rect">
            <a:avLst/>
          </a:prstGeom>
          <a:noFill/>
          <a:ln w="9525">
            <a:noFill/>
          </a:ln>
        </p:spPr>
        <p:txBody>
          <a:bodyPr wrap="square" anchor="ctr">
            <a:spAutoFit/>
          </a:bodyPr>
          <a:lstStyle/>
          <a:p>
            <a:pPr indent="142875"/>
            <a:endParaRPr lang="zh-CN" altLang="en-US" sz="3200" dirty="0">
              <a:latin typeface="楷体" panose="02010609060101010101" pitchFamily="49" charset="-122"/>
              <a:ea typeface="楷体" panose="02010609060101010101" pitchFamily="49" charset="-122"/>
            </a:endParaRPr>
          </a:p>
          <a:p>
            <a:pPr indent="142875">
              <a:lnSpc>
                <a:spcPct val="120000"/>
              </a:lnSpc>
            </a:pPr>
            <a:r>
              <a:rPr lang="zh-CN" altLang="en-US" sz="3200" dirty="0">
                <a:latin typeface="楷体" panose="02010609060101010101" pitchFamily="49" charset="-122"/>
                <a:ea typeface="楷体" panose="02010609060101010101" pitchFamily="49" charset="-122"/>
              </a:rPr>
              <a:t>   </a:t>
            </a:r>
            <a:r>
              <a:rPr lang="zh-CN" altLang="en-US" sz="3200" dirty="0" smtClean="0">
                <a:latin typeface="楷体" panose="02010609060101010101" pitchFamily="49" charset="-122"/>
                <a:ea typeface="楷体" panose="02010609060101010101" pitchFamily="49" charset="-122"/>
              </a:rPr>
              <a:t>书</a:t>
            </a:r>
            <a:r>
              <a:rPr lang="zh-CN" altLang="en-US" sz="3200" dirty="0">
                <a:latin typeface="楷体" panose="02010609060101010101" pitchFamily="49" charset="-122"/>
                <a:ea typeface="楷体" panose="02010609060101010101" pitchFamily="49" charset="-122"/>
              </a:rPr>
              <a:t>中写了很多那个年代的独</a:t>
            </a:r>
            <a:endParaRPr lang="zh-CN" altLang="en-US" sz="3200" dirty="0">
              <a:latin typeface="楷体" panose="02010609060101010101" pitchFamily="49" charset="-122"/>
              <a:ea typeface="楷体" panose="02010609060101010101" pitchFamily="49" charset="-122"/>
            </a:endParaRPr>
          </a:p>
          <a:p>
            <a:pPr indent="142875">
              <a:lnSpc>
                <a:spcPct val="120000"/>
              </a:lnSpc>
            </a:pPr>
            <a:r>
              <a:rPr lang="zh-CN" altLang="en-US" sz="3200" dirty="0">
                <a:latin typeface="楷体" panose="02010609060101010101" pitchFamily="49" charset="-122"/>
                <a:ea typeface="楷体" panose="02010609060101010101" pitchFamily="49" charset="-122"/>
              </a:rPr>
              <a:t>特风俗，如</a:t>
            </a:r>
            <a:r>
              <a:rPr lang="zh-CN" altLang="en-US" sz="3200" dirty="0">
                <a:solidFill>
                  <a:srgbClr val="FF0000"/>
                </a:solidFill>
                <a:latin typeface="楷体" panose="02010609060101010101" pitchFamily="49" charset="-122"/>
                <a:ea typeface="楷体" panose="02010609060101010101" pitchFamily="49" charset="-122"/>
              </a:rPr>
              <a:t>迎神赛会，如给病危</a:t>
            </a:r>
            <a:endParaRPr lang="zh-CN" altLang="en-US" sz="3200" dirty="0">
              <a:solidFill>
                <a:srgbClr val="FF0000"/>
              </a:solidFill>
              <a:latin typeface="楷体" panose="02010609060101010101" pitchFamily="49" charset="-122"/>
              <a:ea typeface="楷体" panose="02010609060101010101" pitchFamily="49" charset="-122"/>
            </a:endParaRPr>
          </a:p>
          <a:p>
            <a:pPr indent="142875">
              <a:lnSpc>
                <a:spcPct val="120000"/>
              </a:lnSpc>
            </a:pPr>
            <a:r>
              <a:rPr lang="zh-CN" altLang="en-US" sz="3200" dirty="0">
                <a:solidFill>
                  <a:srgbClr val="FF0000"/>
                </a:solidFill>
                <a:latin typeface="楷体" panose="02010609060101010101" pitchFamily="49" charset="-122"/>
                <a:ea typeface="楷体" panose="02010609060101010101" pitchFamily="49" charset="-122"/>
              </a:rPr>
              <a:t>的父亲喊魂</a:t>
            </a:r>
            <a:r>
              <a:rPr lang="zh-CN" altLang="en-US" sz="3200" dirty="0">
                <a:latin typeface="楷体" panose="02010609060101010101" pitchFamily="49" charset="-122"/>
                <a:ea typeface="楷体" panose="02010609060101010101" pitchFamily="49" charset="-122"/>
              </a:rPr>
              <a:t>等等，请你仔细研读</a:t>
            </a:r>
            <a:endParaRPr lang="zh-CN" altLang="en-US" sz="3200" dirty="0">
              <a:latin typeface="楷体" panose="02010609060101010101" pitchFamily="49" charset="-122"/>
              <a:ea typeface="楷体" panose="02010609060101010101" pitchFamily="49" charset="-122"/>
            </a:endParaRPr>
          </a:p>
          <a:p>
            <a:pPr indent="142875">
              <a:lnSpc>
                <a:spcPct val="120000"/>
              </a:lnSpc>
            </a:pPr>
            <a:r>
              <a:rPr lang="zh-CN" altLang="en-US" sz="3200" dirty="0">
                <a:latin typeface="楷体" panose="02010609060101010101" pitchFamily="49" charset="-122"/>
                <a:ea typeface="楷体" panose="02010609060101010101" pitchFamily="49" charset="-122"/>
              </a:rPr>
              <a:t>，找出其中的风俗，并探究鲁迅</a:t>
            </a:r>
            <a:endParaRPr lang="zh-CN" altLang="en-US" sz="3200" dirty="0">
              <a:latin typeface="楷体" panose="02010609060101010101" pitchFamily="49" charset="-122"/>
              <a:ea typeface="楷体" panose="02010609060101010101" pitchFamily="49" charset="-122"/>
            </a:endParaRPr>
          </a:p>
          <a:p>
            <a:pPr indent="142875">
              <a:lnSpc>
                <a:spcPct val="120000"/>
              </a:lnSpc>
            </a:pPr>
            <a:r>
              <a:rPr lang="zh-CN" altLang="en-US" sz="3200" dirty="0">
                <a:latin typeface="楷体" panose="02010609060101010101" pitchFamily="49" charset="-122"/>
                <a:ea typeface="楷体" panose="02010609060101010101" pitchFamily="49" charset="-122"/>
              </a:rPr>
              <a:t>对其的态度及理由。</a:t>
            </a:r>
            <a:endParaRPr lang="zh-CN" altLang="en-US" sz="3200" dirty="0">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1"/>
          <a:stretch>
            <a:fillRect/>
          </a:stretch>
        </p:blipFill>
        <p:spPr>
          <a:xfrm>
            <a:off x="7162165" y="1423035"/>
            <a:ext cx="4752975" cy="2876550"/>
          </a:xfrm>
          <a:prstGeom prst="rect">
            <a:avLst/>
          </a:prstGeom>
        </p:spPr>
      </p:pic>
      <p:pic>
        <p:nvPicPr>
          <p:cNvPr id="3" name="图片 2"/>
          <p:cNvPicPr>
            <a:picLocks noChangeAspect="1"/>
          </p:cNvPicPr>
          <p:nvPr/>
        </p:nvPicPr>
        <p:blipFill>
          <a:blip r:embed="rId2"/>
          <a:srcRect t="9119" b="7500"/>
          <a:stretch>
            <a:fillRect/>
          </a:stretch>
        </p:blipFill>
        <p:spPr>
          <a:xfrm>
            <a:off x="4624070" y="4299585"/>
            <a:ext cx="3495675" cy="2338070"/>
          </a:xfrm>
          <a:prstGeom prst="rect">
            <a:avLst/>
          </a:prstGeom>
        </p:spPr>
      </p:pic>
      <p:pic>
        <p:nvPicPr>
          <p:cNvPr id="4" name="图片 3"/>
          <p:cNvPicPr>
            <a:picLocks noChangeAspect="1"/>
          </p:cNvPicPr>
          <p:nvPr/>
        </p:nvPicPr>
        <p:blipFill>
          <a:blip r:embed="rId3"/>
          <a:stretch>
            <a:fillRect/>
          </a:stretch>
        </p:blipFill>
        <p:spPr>
          <a:xfrm>
            <a:off x="8224520" y="4495165"/>
            <a:ext cx="3329305" cy="1529715"/>
          </a:xfrm>
          <a:prstGeom prst="rect">
            <a:avLst/>
          </a:prstGeom>
        </p:spPr>
      </p:pic>
      <p:sp>
        <p:nvSpPr>
          <p:cNvPr id="5" name="矩形 14338"/>
          <p:cNvSpPr/>
          <p:nvPr/>
        </p:nvSpPr>
        <p:spPr>
          <a:xfrm>
            <a:off x="661035" y="977900"/>
            <a:ext cx="6252845" cy="583565"/>
          </a:xfrm>
          <a:prstGeom prst="rect">
            <a:avLst/>
          </a:prstGeom>
          <a:solidFill>
            <a:srgbClr val="008651"/>
          </a:solidFill>
          <a:ln w="9525">
            <a:noFill/>
          </a:ln>
        </p:spPr>
        <p:txBody>
          <a:bodyPr wrap="square" anchor="ctr">
            <a:spAutoFit/>
          </a:bodyPr>
          <a:p>
            <a:pPr indent="142875"/>
            <a:r>
              <a:rPr lang="zh-CN" altLang="en-US" sz="3200" b="1" dirty="0">
                <a:solidFill>
                  <a:schemeClr val="bg1"/>
                </a:solidFill>
                <a:latin typeface="楷体" panose="02010609060101010101" pitchFamily="49" charset="-122"/>
                <a:ea typeface="楷体" panose="02010609060101010101" pitchFamily="49" charset="-122"/>
              </a:rPr>
              <a:t>专题二：《朝花夕拾》中的风俗</a:t>
            </a:r>
            <a:endParaRPr lang="zh-CN" altLang="en-US" sz="3200" b="1" dirty="0">
              <a:solidFill>
                <a:schemeClr val="bg1"/>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 calcmode="lin" valueType="num">
                                      <p:cBhvr additive="base">
                                        <p:cTn id="7" dur="500" fill="hold"/>
                                        <p:tgtEl>
                                          <p:spTgt spid="28674"/>
                                        </p:tgtEl>
                                        <p:attrNameLst>
                                          <p:attrName>ppt_x</p:attrName>
                                        </p:attrNameLst>
                                      </p:cBhvr>
                                      <p:tavLst>
                                        <p:tav tm="0">
                                          <p:val>
                                            <p:strVal val="#ppt_x"/>
                                          </p:val>
                                        </p:tav>
                                        <p:tav tm="100000">
                                          <p:val>
                                            <p:strVal val="#ppt_x"/>
                                          </p:val>
                                        </p:tav>
                                      </p:tavLst>
                                    </p:anim>
                                    <p:anim calcmode="lin" valueType="num">
                                      <p:cBhvr additive="base">
                                        <p:cTn id="8" dur="500" fill="hold"/>
                                        <p:tgtEl>
                                          <p:spTgt spid="286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27810" y="506557"/>
            <a:ext cx="4866409" cy="516515"/>
          </a:xfrm>
        </p:spPr>
        <p:txBody>
          <a:bodyPr>
            <a:normAutofit fontScale="90000"/>
          </a:bodyPr>
          <a:lstStyle/>
          <a:p>
            <a:r>
              <a:rPr lang="zh-CN" altLang="en-US" sz="3200" dirty="0">
                <a:solidFill>
                  <a:srgbClr val="0070C0"/>
                </a:solidFill>
                <a:latin typeface="楷体" panose="02010609060101010101" pitchFamily="49" charset="-122"/>
                <a:ea typeface="楷体" panose="02010609060101010101" pitchFamily="49" charset="-122"/>
              </a:rPr>
              <a:t>《朝花夕拾》之风俗篇</a:t>
            </a:r>
            <a:endParaRPr lang="zh-CN" altLang="en-US" sz="3200" dirty="0">
              <a:solidFill>
                <a:srgbClr val="0070C0"/>
              </a:solidFill>
              <a:latin typeface="楷体" panose="02010609060101010101" pitchFamily="49" charset="-122"/>
              <a:ea typeface="楷体" panose="02010609060101010101" pitchFamily="49" charset="-122"/>
            </a:endParaRPr>
          </a:p>
        </p:txBody>
      </p:sp>
      <p:graphicFrame>
        <p:nvGraphicFramePr>
          <p:cNvPr id="4" name="表格 3"/>
          <p:cNvGraphicFramePr/>
          <p:nvPr>
            <p:custDataLst>
              <p:tags r:id="rId1"/>
            </p:custDataLst>
          </p:nvPr>
        </p:nvGraphicFramePr>
        <p:xfrm>
          <a:off x="575310" y="1022985"/>
          <a:ext cx="11131550" cy="5249545"/>
        </p:xfrm>
        <a:graphic>
          <a:graphicData uri="http://schemas.openxmlformats.org/drawingml/2006/table">
            <a:tbl>
              <a:tblPr firstRow="1" bandRow="1">
                <a:tableStyleId>{5940675A-B579-460E-94D1-54222C63F5DA}</a:tableStyleId>
              </a:tblPr>
              <a:tblGrid>
                <a:gridCol w="1670050"/>
                <a:gridCol w="5384165"/>
                <a:gridCol w="4077335"/>
              </a:tblGrid>
              <a:tr h="494607">
                <a:tc>
                  <a:txBody>
                    <a:bodyPr/>
                    <a:lstStyle/>
                    <a:p>
                      <a:pPr indent="0" algn="ctr" fontAlgn="auto">
                        <a:buNone/>
                      </a:pPr>
                      <a:r>
                        <a:rPr lang="en-US" sz="2400" b="0" dirty="0" err="1">
                          <a:solidFill>
                            <a:srgbClr val="FF0000"/>
                          </a:solidFill>
                          <a:latin typeface="楷体" panose="02010609060101010101" pitchFamily="49" charset="-122"/>
                          <a:ea typeface="楷体" panose="02010609060101010101" pitchFamily="49" charset="-122"/>
                          <a:cs typeface="宋体" panose="02010600030101010101" pitchFamily="2" charset="-122"/>
                        </a:rPr>
                        <a:t>篇名</a:t>
                      </a:r>
                      <a:endParaRPr lang="en-US" altLang="en-US" sz="2400" b="0" dirty="0" err="1">
                        <a:solidFill>
                          <a:srgbClr val="FF0000"/>
                        </a:solidFill>
                        <a:latin typeface="楷体" panose="02010609060101010101" pitchFamily="49" charset="-122"/>
                        <a:ea typeface="楷体" panose="0201060906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buNone/>
                      </a:pPr>
                      <a:r>
                        <a:rPr lang="en-US" sz="2400" b="0" dirty="0" err="1">
                          <a:solidFill>
                            <a:srgbClr val="FF0000"/>
                          </a:solidFill>
                          <a:latin typeface="楷体" panose="02010609060101010101" pitchFamily="49" charset="-122"/>
                          <a:ea typeface="楷体" panose="02010609060101010101" pitchFamily="49" charset="-122"/>
                          <a:cs typeface="宋体" panose="02010600030101010101" pitchFamily="2" charset="-122"/>
                        </a:rPr>
                        <a:t>有关内容</a:t>
                      </a:r>
                      <a:endParaRPr lang="en-US" altLang="en-US" sz="2400" b="0" dirty="0" err="1">
                        <a:solidFill>
                          <a:srgbClr val="FF0000"/>
                        </a:solidFill>
                        <a:latin typeface="楷体" panose="02010609060101010101" pitchFamily="49" charset="-122"/>
                        <a:ea typeface="楷体" panose="0201060906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buNone/>
                      </a:pPr>
                      <a:r>
                        <a:rPr lang="en-US" sz="2400" b="0" dirty="0" err="1">
                          <a:solidFill>
                            <a:srgbClr val="FF0000"/>
                          </a:solidFill>
                          <a:latin typeface="楷体" panose="02010609060101010101" pitchFamily="49" charset="-122"/>
                          <a:ea typeface="楷体" panose="02010609060101010101" pitchFamily="49" charset="-122"/>
                          <a:cs typeface="宋体" panose="02010600030101010101" pitchFamily="2" charset="-122"/>
                        </a:rPr>
                        <a:t>作者评论摘录</a:t>
                      </a:r>
                      <a:endParaRPr lang="en-US" altLang="en-US" sz="2400" b="0" dirty="0" err="1">
                        <a:solidFill>
                          <a:srgbClr val="FF0000"/>
                        </a:solidFill>
                        <a:latin typeface="楷体" panose="02010609060101010101" pitchFamily="49" charset="-122"/>
                        <a:ea typeface="楷体" panose="0201060906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893731">
                <a:tc>
                  <a:txBody>
                    <a:bodyPr/>
                    <a:lstStyle/>
                    <a:p>
                      <a:pPr indent="0">
                        <a:buNone/>
                      </a:pPr>
                      <a:endParaRPr lang="en-US" sz="2400" b="0" dirty="0">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400" b="0" dirty="0">
                        <a:latin typeface="宋体" panose="02010600030101010101" pitchFamily="2" charset="-122"/>
                        <a:ea typeface="宋体" panose="02010600030101010101" pitchFamily="2" charset="-122"/>
                        <a:cs typeface="宋体" panose="02010600030101010101" pitchFamily="2" charset="-122"/>
                      </a:endParaRPr>
                    </a:p>
                    <a:p>
                      <a:pPr indent="0">
                        <a:buNone/>
                      </a:pPr>
                      <a:r>
                        <a:rPr lang="en-US" sz="2400" b="0" dirty="0">
                          <a:latin typeface="楷体" panose="02010609060101010101" pitchFamily="49" charset="-122"/>
                          <a:ea typeface="楷体" panose="02010609060101010101" pitchFamily="49" charset="-122"/>
                          <a:cs typeface="宋体" panose="02010600030101010101" pitchFamily="2" charset="-122"/>
                        </a:rPr>
                        <a:t>《</a:t>
                      </a:r>
                      <a:r>
                        <a:rPr lang="en-US" sz="2400" b="0" dirty="0" err="1">
                          <a:latin typeface="楷体" panose="02010609060101010101" pitchFamily="49" charset="-122"/>
                          <a:ea typeface="楷体" panose="02010609060101010101" pitchFamily="49" charset="-122"/>
                          <a:cs typeface="宋体" panose="02010600030101010101" pitchFamily="2" charset="-122"/>
                        </a:rPr>
                        <a:t>无常</a:t>
                      </a:r>
                      <a:r>
                        <a:rPr lang="en-US" sz="2400" b="0" dirty="0">
                          <a:latin typeface="楷体" panose="02010609060101010101" pitchFamily="49" charset="-122"/>
                          <a:ea typeface="楷体" panose="02010609060101010101" pitchFamily="49" charset="-122"/>
                          <a:cs typeface="宋体" panose="02010600030101010101" pitchFamily="2" charset="-122"/>
                        </a:rPr>
                        <a:t>》</a:t>
                      </a:r>
                      <a:endParaRPr lang="en-US" altLang="en-US" sz="2400" b="0" dirty="0">
                        <a:latin typeface="楷体" panose="02010609060101010101" pitchFamily="49" charset="-122"/>
                        <a:ea typeface="楷体" panose="02010609060101010101" pitchFamily="49"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endParaRPr lang="en-US" sz="2400" b="0" dirty="0">
                        <a:solidFill>
                          <a:srgbClr val="000000"/>
                        </a:solidFill>
                        <a:latin typeface="Arial" panose="020B0604020202020204" pitchFamily="34" charset="0"/>
                        <a:cs typeface="Arial" panose="020B0604020202020204" pitchFamily="34" charset="0"/>
                      </a:endParaRPr>
                    </a:p>
                    <a:p>
                      <a:pPr indent="0">
                        <a:buNone/>
                      </a:pPr>
                      <a:r>
                        <a:rPr lang="en-US" sz="2400" b="0" dirty="0">
                          <a:solidFill>
                            <a:srgbClr val="000000"/>
                          </a:solidFill>
                          <a:latin typeface="Arial" panose="020B0604020202020204" pitchFamily="34" charset="0"/>
                          <a:cs typeface="Arial" panose="020B0604020202020204" pitchFamily="34" charset="0"/>
                        </a:rPr>
                        <a:t>      </a:t>
                      </a:r>
                      <a:r>
                        <a:rPr lang="en-US" sz="2400" b="0" dirty="0">
                          <a:solidFill>
                            <a:srgbClr val="000000"/>
                          </a:solidFill>
                          <a:latin typeface="楷体" panose="02010609060101010101" pitchFamily="49" charset="-122"/>
                          <a:ea typeface="楷体" panose="02010609060101010101" pitchFamily="49" charset="-122"/>
                          <a:cs typeface="Arial" panose="020B0604020202020204" pitchFamily="34" charset="0"/>
                        </a:rPr>
                        <a:t>在许多人期待着恶人的没落的凝望中,他出来了,粉饰比画上还简单,不拿铁索,也不带算盘,就是雪白的一条莽汉,粉面朱唇,眉黑如漆,蹙着,不知是哭还是笑。</a:t>
                      </a:r>
                      <a:endParaRPr lang="en-US" altLang="en-US" sz="2400" b="0" dirty="0">
                        <a:solidFill>
                          <a:srgbClr val="000000"/>
                        </a:solidFill>
                        <a:latin typeface="楷体" panose="02010609060101010101" pitchFamily="49" charset="-122"/>
                        <a:ea typeface="楷体" panose="02010609060101010101" pitchFamily="49" charset="-122"/>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endParaRPr lang="en-US" sz="2400" b="0" dirty="0">
                        <a:latin typeface="宋体" panose="02010600030101010101" pitchFamily="2" charset="-122"/>
                        <a:ea typeface="宋体" panose="02010600030101010101" pitchFamily="2" charset="-122"/>
                        <a:cs typeface="宋体" panose="02010600030101010101" pitchFamily="2" charset="-122"/>
                      </a:endParaRPr>
                    </a:p>
                    <a:p>
                      <a:pPr indent="0">
                        <a:buNone/>
                      </a:pPr>
                      <a:r>
                        <a:rPr lang="en-US" sz="2400" b="0" dirty="0">
                          <a:latin typeface="宋体" panose="02010600030101010101" pitchFamily="2" charset="-122"/>
                          <a:ea typeface="宋体" panose="02010600030101010101" pitchFamily="2" charset="-122"/>
                          <a:cs typeface="宋体" panose="02010600030101010101" pitchFamily="2" charset="-122"/>
                        </a:rPr>
                        <a:t> </a:t>
                      </a:r>
                      <a:endParaRPr lang="en-US" sz="2400" b="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376933">
                <a:tc>
                  <a:txBody>
                    <a:bodyPr/>
                    <a:lstStyle/>
                    <a:p>
                      <a:pPr indent="0">
                        <a:buNone/>
                      </a:pPr>
                      <a:endParaRPr lang="en-US" sz="2400" b="0" dirty="0">
                        <a:latin typeface="宋体" panose="02010600030101010101" pitchFamily="2" charset="-122"/>
                        <a:ea typeface="宋体" panose="02010600030101010101" pitchFamily="2" charset="-122"/>
                        <a:cs typeface="宋体" panose="02010600030101010101" pitchFamily="2" charset="-122"/>
                      </a:endParaRPr>
                    </a:p>
                    <a:p>
                      <a:pPr indent="0">
                        <a:buNone/>
                      </a:pPr>
                      <a:endParaRPr lang="en-US" altLang="en-US" sz="2400" b="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endParaRPr lang="en-US" sz="2400" b="0" dirty="0">
                        <a:latin typeface="Calibri" panose="020F0502020204030204" pitchFamily="34" charset="0"/>
                        <a:cs typeface="Calibri" panose="020F0502020204030204" pitchFamily="34" charset="0"/>
                      </a:endParaRPr>
                    </a:p>
                    <a:p>
                      <a:pPr indent="0">
                        <a:buNone/>
                      </a:pPr>
                      <a:r>
                        <a:rPr lang="en-US" sz="2400" b="0" dirty="0">
                          <a:latin typeface="Calibri" panose="020F0502020204030204" pitchFamily="34" charset="0"/>
                          <a:cs typeface="Calibri" panose="020F0502020204030204" pitchFamily="34" charset="0"/>
                        </a:rPr>
                        <a:t>      </a:t>
                      </a:r>
                      <a:r>
                        <a:rPr lang="en-US" sz="2400" b="0" dirty="0">
                          <a:latin typeface="楷体" panose="02010609060101010101" pitchFamily="49" charset="-122"/>
                          <a:ea typeface="楷体" panose="02010609060101010101" pitchFamily="49" charset="-122"/>
                          <a:cs typeface="Calibri" panose="020F0502020204030204" pitchFamily="34" charset="0"/>
                        </a:rPr>
                        <a:t>早晨，住在一门里的衍太太进来了。她是一个精通礼节的妇人，说我们不应该空等着。于是给他换衣服；又将纸锭和一种什么《高王经》烧成灰，用纸包了给他捏在拳头里</a:t>
                      </a:r>
                      <a:r>
                        <a:rPr lang="en-US" sz="2400" b="0" dirty="0" smtClean="0">
                          <a:latin typeface="楷体" panose="02010609060101010101" pitchFamily="49" charset="-122"/>
                          <a:ea typeface="楷体" panose="02010609060101010101" pitchFamily="49" charset="-122"/>
                          <a:cs typeface="Calibri" panose="020F0502020204030204" pitchFamily="34" charset="0"/>
                        </a:rPr>
                        <a:t>……</a:t>
                      </a:r>
                      <a:r>
                        <a:rPr lang="en-US" sz="2400" b="0" dirty="0" smtClean="0">
                          <a:latin typeface="楷体" panose="02010609060101010101" pitchFamily="49" charset="-122"/>
                          <a:ea typeface="楷体" panose="02010609060101010101" pitchFamily="49" charset="-122"/>
                          <a:cs typeface="宋体" panose="02010600030101010101" pitchFamily="2" charset="-122"/>
                        </a:rPr>
                        <a:t>  </a:t>
                      </a:r>
                      <a:r>
                        <a:rPr lang="en-US" sz="2400" b="0" dirty="0">
                          <a:latin typeface="楷体" panose="02010609060101010101" pitchFamily="49" charset="-122"/>
                          <a:ea typeface="楷体" panose="02010609060101010101" pitchFamily="49" charset="-122"/>
                          <a:cs typeface="Calibri" panose="020F0502020204030204" pitchFamily="34" charset="0"/>
                        </a:rPr>
                        <a:t>“</a:t>
                      </a:r>
                      <a:r>
                        <a:rPr lang="en-US" sz="2400" b="0" dirty="0" err="1">
                          <a:latin typeface="楷体" panose="02010609060101010101" pitchFamily="49" charset="-122"/>
                          <a:ea typeface="楷体" panose="02010609060101010101" pitchFamily="49" charset="-122"/>
                          <a:cs typeface="Calibri" panose="020F0502020204030204" pitchFamily="34" charset="0"/>
                        </a:rPr>
                        <a:t>叫呀，你父亲要断气了。快叫呀</a:t>
                      </a:r>
                      <a:r>
                        <a:rPr lang="en-US" sz="2400" b="0" dirty="0">
                          <a:latin typeface="楷体" panose="02010609060101010101" pitchFamily="49" charset="-122"/>
                          <a:ea typeface="楷体" panose="02010609060101010101" pitchFamily="49" charset="-122"/>
                          <a:cs typeface="Calibri" panose="020F0502020204030204" pitchFamily="34" charset="0"/>
                        </a:rPr>
                        <a:t>！”</a:t>
                      </a:r>
                      <a:r>
                        <a:rPr lang="en-US" sz="2400" b="0" dirty="0" err="1">
                          <a:latin typeface="楷体" panose="02010609060101010101" pitchFamily="49" charset="-122"/>
                          <a:ea typeface="楷体" panose="02010609060101010101" pitchFamily="49" charset="-122"/>
                          <a:cs typeface="Calibri" panose="020F0502020204030204" pitchFamily="34" charset="0"/>
                        </a:rPr>
                        <a:t>衍太太说</a:t>
                      </a:r>
                      <a:r>
                        <a:rPr lang="en-US" sz="2400" b="0" dirty="0">
                          <a:latin typeface="楷体" panose="02010609060101010101" pitchFamily="49" charset="-122"/>
                          <a:ea typeface="楷体" panose="02010609060101010101" pitchFamily="49" charset="-122"/>
                          <a:cs typeface="Calibri" panose="020F0502020204030204" pitchFamily="34" charset="0"/>
                        </a:rPr>
                        <a:t>。</a:t>
                      </a:r>
                      <a:endParaRPr lang="en-US" altLang="en-US" sz="2400" b="0" dirty="0">
                        <a:latin typeface="楷体" panose="02010609060101010101" pitchFamily="49" charset="-122"/>
                        <a:ea typeface="楷体" panose="02010609060101010101" pitchFamily="49" charset="-122"/>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endParaRPr lang="en-US" sz="2400" b="0" dirty="0">
                        <a:latin typeface="宋体" panose="02010600030101010101" pitchFamily="2" charset="-122"/>
                        <a:ea typeface="宋体" panose="02010600030101010101" pitchFamily="2" charset="-122"/>
                        <a:cs typeface="宋体" panose="02010600030101010101" pitchFamily="2" charset="-122"/>
                      </a:endParaRPr>
                    </a:p>
                    <a:p>
                      <a:pPr indent="0">
                        <a:buNone/>
                      </a:pPr>
                      <a:r>
                        <a:rPr lang="en-US" sz="2400" b="0" dirty="0">
                          <a:latin typeface="宋体" panose="02010600030101010101" pitchFamily="2" charset="-122"/>
                          <a:ea typeface="宋体" panose="02010600030101010101" pitchFamily="2" charset="-122"/>
                          <a:cs typeface="宋体" panose="02010600030101010101" pitchFamily="2" charset="-122"/>
                        </a:rPr>
                        <a:t> </a:t>
                      </a:r>
                      <a:endParaRPr lang="en-US" altLang="en-US" sz="2400" b="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6" name="TextBox 5"/>
          <p:cNvSpPr txBox="1"/>
          <p:nvPr/>
        </p:nvSpPr>
        <p:spPr>
          <a:xfrm>
            <a:off x="474980" y="4312285"/>
            <a:ext cx="1891030" cy="460375"/>
          </a:xfrm>
          <a:prstGeom prst="rect">
            <a:avLst/>
          </a:prstGeom>
          <a:noFill/>
        </p:spPr>
        <p:txBody>
          <a:bodyPr wrap="square" rtlCol="0">
            <a:spAutoFit/>
          </a:bodyPr>
          <a:lstStyle/>
          <a:p>
            <a:r>
              <a:rPr lang="zh-CN" altLang="zh-CN" sz="2400" dirty="0">
                <a:solidFill>
                  <a:srgbClr val="FF0000"/>
                </a:solidFill>
                <a:latin typeface="华文行楷" panose="02010800040101010101" pitchFamily="2" charset="-122"/>
                <a:ea typeface="华文行楷" panose="02010800040101010101" pitchFamily="2" charset="-122"/>
              </a:rPr>
              <a:t>《父亲的病》</a:t>
            </a:r>
            <a:endParaRPr lang="zh-CN" altLang="zh-CN" sz="2400" dirty="0">
              <a:solidFill>
                <a:srgbClr val="FF0000"/>
              </a:solidFill>
              <a:latin typeface="华文行楷" panose="02010800040101010101" pitchFamily="2" charset="-122"/>
              <a:ea typeface="华文行楷" panose="02010800040101010101" pitchFamily="2" charset="-122"/>
            </a:endParaRPr>
          </a:p>
        </p:txBody>
      </p:sp>
      <p:sp>
        <p:nvSpPr>
          <p:cNvPr id="5" name="TextBox 5"/>
          <p:cNvSpPr txBox="1"/>
          <p:nvPr/>
        </p:nvSpPr>
        <p:spPr>
          <a:xfrm flipH="1">
            <a:off x="7703185" y="1520190"/>
            <a:ext cx="3914140" cy="1938020"/>
          </a:xfrm>
          <a:prstGeom prst="rect">
            <a:avLst/>
          </a:prstGeom>
          <a:noFill/>
        </p:spPr>
        <p:txBody>
          <a:bodyPr wrap="square" rtlCol="0">
            <a:spAutoFit/>
          </a:bodyPr>
          <a:lstStyle/>
          <a:p>
            <a:r>
              <a:rPr lang="en-US" sz="2000" dirty="0">
                <a:latin typeface="宋体" panose="02010600030101010101" pitchFamily="2" charset="-122"/>
                <a:ea typeface="宋体" panose="02010600030101010101" pitchFamily="2" charset="-122"/>
                <a:cs typeface="宋体" panose="02010600030101010101" pitchFamily="2" charset="-122"/>
                <a:sym typeface="+mn-ea"/>
              </a:rPr>
              <a:t>   </a:t>
            </a:r>
            <a:r>
              <a:rPr lang="en-US" sz="2400" dirty="0" err="1">
                <a:solidFill>
                  <a:srgbClr val="FF0000"/>
                </a:solidFill>
                <a:latin typeface="华文行楷" panose="02010800040101010101" pitchFamily="2" charset="-122"/>
                <a:ea typeface="华文行楷" panose="02010800040101010101" pitchFamily="2" charset="-122"/>
                <a:sym typeface="+mn-ea"/>
              </a:rPr>
              <a:t>人是大抵自以为衔些冤抑的；活的“正人君子”们只能骗鸟，若问愚民，他就可以不假思索地回答你：公正的裁判是在阴间</a:t>
            </a:r>
            <a:r>
              <a:rPr lang="en-US" sz="2400" dirty="0" smtClean="0">
                <a:solidFill>
                  <a:srgbClr val="FF0000"/>
                </a:solidFill>
                <a:latin typeface="华文行楷" panose="02010800040101010101" pitchFamily="2" charset="-122"/>
                <a:ea typeface="华文行楷" panose="02010800040101010101" pitchFamily="2" charset="-122"/>
                <a:sym typeface="+mn-ea"/>
              </a:rPr>
              <a:t>！</a:t>
            </a:r>
            <a:endParaRPr lang="en-US" sz="2400" dirty="0">
              <a:solidFill>
                <a:srgbClr val="FF0000"/>
              </a:solidFill>
              <a:latin typeface="华文行楷" panose="02010800040101010101" pitchFamily="2" charset="-122"/>
              <a:ea typeface="华文行楷" panose="02010800040101010101" pitchFamily="2" charset="-122"/>
              <a:sym typeface="+mn-ea"/>
            </a:endParaRPr>
          </a:p>
        </p:txBody>
      </p:sp>
      <p:sp>
        <p:nvSpPr>
          <p:cNvPr id="7" name="TextBox 5"/>
          <p:cNvSpPr txBox="1"/>
          <p:nvPr/>
        </p:nvSpPr>
        <p:spPr>
          <a:xfrm flipH="1">
            <a:off x="7703185" y="3768725"/>
            <a:ext cx="3914140" cy="2306955"/>
          </a:xfrm>
          <a:prstGeom prst="rect">
            <a:avLst/>
          </a:prstGeom>
          <a:noFill/>
        </p:spPr>
        <p:txBody>
          <a:bodyPr wrap="square" rtlCol="0">
            <a:spAutoFit/>
          </a:bodyPr>
          <a:lstStyle/>
          <a:p>
            <a:r>
              <a:rPr lang="en-US" altLang="zh-CN" sz="2000" dirty="0">
                <a:solidFill>
                  <a:srgbClr val="FF0000"/>
                </a:solidFill>
                <a:latin typeface="华文行楷" panose="02010800040101010101" pitchFamily="2" charset="-122"/>
                <a:ea typeface="华文行楷" panose="02010800040101010101" pitchFamily="2" charset="-122"/>
              </a:rPr>
              <a:t>         </a:t>
            </a:r>
            <a:r>
              <a:rPr lang="zh-CN" altLang="zh-CN" sz="2400" dirty="0">
                <a:solidFill>
                  <a:srgbClr val="FF0000"/>
                </a:solidFill>
                <a:latin typeface="华文行楷" panose="02010800040101010101" pitchFamily="2" charset="-122"/>
                <a:ea typeface="华文行楷" panose="02010800040101010101" pitchFamily="2" charset="-122"/>
              </a:rPr>
              <a:t>我的一位教医学的先生却教给我医生的职务道：</a:t>
            </a:r>
            <a:endParaRPr lang="zh-CN" altLang="zh-CN" sz="2400" dirty="0">
              <a:solidFill>
                <a:srgbClr val="FF0000"/>
              </a:solidFill>
              <a:latin typeface="华文行楷" panose="02010800040101010101" pitchFamily="2" charset="-122"/>
              <a:ea typeface="华文行楷" panose="02010800040101010101" pitchFamily="2" charset="-122"/>
            </a:endParaRPr>
          </a:p>
          <a:p>
            <a:r>
              <a:rPr lang="zh-CN" altLang="zh-CN" sz="2400" dirty="0">
                <a:solidFill>
                  <a:srgbClr val="FF0000"/>
                </a:solidFill>
                <a:latin typeface="华文行楷" panose="02010800040101010101" pitchFamily="2" charset="-122"/>
                <a:ea typeface="华文行楷" panose="02010800040101010101" pitchFamily="2" charset="-122"/>
              </a:rPr>
              <a:t>可医的应该给他医治，不</a:t>
            </a:r>
            <a:endParaRPr lang="zh-CN" altLang="zh-CN" sz="2400" dirty="0">
              <a:solidFill>
                <a:srgbClr val="FF0000"/>
              </a:solidFill>
              <a:latin typeface="华文行楷" panose="02010800040101010101" pitchFamily="2" charset="-122"/>
              <a:ea typeface="华文行楷" panose="02010800040101010101" pitchFamily="2" charset="-122"/>
            </a:endParaRPr>
          </a:p>
          <a:p>
            <a:r>
              <a:rPr lang="zh-CN" altLang="zh-CN" sz="2400" dirty="0">
                <a:solidFill>
                  <a:srgbClr val="FF0000"/>
                </a:solidFill>
                <a:latin typeface="华文行楷" panose="02010800040101010101" pitchFamily="2" charset="-122"/>
                <a:ea typeface="华文行楷" panose="02010800040101010101" pitchFamily="2" charset="-122"/>
              </a:rPr>
              <a:t>可医的应该给他死得没有</a:t>
            </a:r>
            <a:endParaRPr lang="zh-CN" altLang="zh-CN" sz="2400" dirty="0">
              <a:solidFill>
                <a:srgbClr val="FF0000"/>
              </a:solidFill>
              <a:latin typeface="华文行楷" panose="02010800040101010101" pitchFamily="2" charset="-122"/>
              <a:ea typeface="华文行楷" panose="02010800040101010101" pitchFamily="2" charset="-122"/>
            </a:endParaRPr>
          </a:p>
          <a:p>
            <a:r>
              <a:rPr lang="zh-CN" altLang="zh-CN" sz="2400" dirty="0">
                <a:solidFill>
                  <a:srgbClr val="FF0000"/>
                </a:solidFill>
                <a:latin typeface="华文行楷" panose="02010800040101010101" pitchFamily="2" charset="-122"/>
                <a:ea typeface="华文行楷" panose="02010800040101010101" pitchFamily="2" charset="-122"/>
              </a:rPr>
              <a:t>痛苦。——但这先生自然</a:t>
            </a:r>
            <a:endParaRPr lang="zh-CN" altLang="zh-CN" sz="2400" dirty="0">
              <a:solidFill>
                <a:srgbClr val="FF0000"/>
              </a:solidFill>
              <a:latin typeface="华文行楷" panose="02010800040101010101" pitchFamily="2" charset="-122"/>
              <a:ea typeface="华文行楷" panose="02010800040101010101" pitchFamily="2" charset="-122"/>
            </a:endParaRPr>
          </a:p>
          <a:p>
            <a:r>
              <a:rPr lang="zh-CN" altLang="zh-CN" sz="2400" dirty="0">
                <a:solidFill>
                  <a:srgbClr val="FF0000"/>
                </a:solidFill>
                <a:latin typeface="华文行楷" panose="02010800040101010101" pitchFamily="2" charset="-122"/>
                <a:ea typeface="华文行楷" panose="02010800040101010101" pitchFamily="2" charset="-122"/>
              </a:rPr>
              <a:t>是西医。</a:t>
            </a:r>
            <a:endParaRPr lang="zh-CN" altLang="zh-CN" sz="2400" dirty="0">
              <a:solidFill>
                <a:srgbClr val="FF0000"/>
              </a:solidFill>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 name="TextBox 6"/>
          <p:cNvSpPr txBox="1"/>
          <p:nvPr/>
        </p:nvSpPr>
        <p:spPr bwMode="auto">
          <a:xfrm>
            <a:off x="6539179" y="441042"/>
            <a:ext cx="3429024" cy="707390"/>
          </a:xfrm>
          <a:prstGeom prst="rect">
            <a:avLst/>
          </a:prstGeom>
          <a:noFill/>
          <a:ln w="9525">
            <a:noFill/>
            <a:miter lim="800000"/>
          </a:ln>
        </p:spPr>
        <p:txBody>
          <a:bodyPr wrap="square" lIns="91440" tIns="45720" rIns="91440" bIns="45720" rtlCol="0">
            <a:spAutoFit/>
          </a:bodyPr>
          <a:lstStyle/>
          <a:p>
            <a:pPr eaLnBrk="1" hangingPunct="1">
              <a:lnSpc>
                <a:spcPct val="150000"/>
              </a:lnSpc>
            </a:pPr>
            <a:r>
              <a:rPr lang="zh-CN" altLang="en-US" sz="2665" b="1" dirty="0" smtClean="0">
                <a:solidFill>
                  <a:srgbClr val="0000FF"/>
                </a:solidFill>
                <a:latin typeface="宋体" panose="02010600030101010101" pitchFamily="2" charset="-122"/>
              </a:rPr>
              <a:t>联系作品，分析人物</a:t>
            </a:r>
            <a:endParaRPr lang="zh-CN" altLang="en-US" sz="2665" b="1" dirty="0">
              <a:solidFill>
                <a:srgbClr val="0000FF"/>
              </a:solidFill>
              <a:latin typeface="宋体" panose="02010600030101010101" pitchFamily="2" charset="-122"/>
            </a:endParaRPr>
          </a:p>
        </p:txBody>
      </p:sp>
      <p:sp>
        <p:nvSpPr>
          <p:cNvPr id="11" name="TextBox 10"/>
          <p:cNvSpPr txBox="1"/>
          <p:nvPr/>
        </p:nvSpPr>
        <p:spPr bwMode="auto">
          <a:xfrm>
            <a:off x="476210" y="1148634"/>
            <a:ext cx="11430080" cy="1631950"/>
          </a:xfrm>
          <a:prstGeom prst="rect">
            <a:avLst/>
          </a:prstGeom>
          <a:noFill/>
          <a:ln w="9525">
            <a:noFill/>
            <a:miter lim="800000"/>
          </a:ln>
        </p:spPr>
        <p:txBody>
          <a:bodyPr wrap="square" lIns="91440" tIns="45720" rIns="91440" bIns="45720" rtlCol="0">
            <a:spAutoFit/>
          </a:bodyPr>
          <a:lstStyle/>
          <a:p>
            <a:pPr indent="457200">
              <a:lnSpc>
                <a:spcPct val="125000"/>
              </a:lnSpc>
            </a:pPr>
            <a:r>
              <a:rPr lang="en-US" altLang="zh-CN" sz="2665" dirty="0" smtClean="0">
                <a:solidFill>
                  <a:srgbClr val="FF0000"/>
                </a:solidFill>
                <a:latin typeface="宋体" panose="02010600030101010101" pitchFamily="2" charset="-122"/>
              </a:rPr>
              <a:t>《</a:t>
            </a:r>
            <a:r>
              <a:rPr lang="zh-CN" altLang="en-US" sz="2665" dirty="0" smtClean="0">
                <a:solidFill>
                  <a:srgbClr val="FF0000"/>
                </a:solidFill>
                <a:latin typeface="宋体" panose="02010600030101010101" pitchFamily="2" charset="-122"/>
              </a:rPr>
              <a:t>朝花夕拾</a:t>
            </a:r>
            <a:r>
              <a:rPr lang="en-US" altLang="zh-CN" sz="2665" dirty="0" smtClean="0">
                <a:solidFill>
                  <a:srgbClr val="FF0000"/>
                </a:solidFill>
                <a:latin typeface="宋体" panose="02010600030101010101" pitchFamily="2" charset="-122"/>
              </a:rPr>
              <a:t>》</a:t>
            </a:r>
            <a:r>
              <a:rPr lang="zh-CN" altLang="en-US" sz="2665" dirty="0" smtClean="0">
                <a:solidFill>
                  <a:srgbClr val="FF0000"/>
                </a:solidFill>
                <a:latin typeface="宋体" panose="02010600030101010101" pitchFamily="2" charset="-122"/>
              </a:rPr>
              <a:t>中出现的主要人物有六个</a:t>
            </a:r>
            <a:r>
              <a:rPr lang="en-US" altLang="zh-CN" sz="2665" dirty="0" smtClean="0">
                <a:solidFill>
                  <a:srgbClr val="FF0000"/>
                </a:solidFill>
                <a:latin typeface="宋体" panose="02010600030101010101" pitchFamily="2" charset="-122"/>
              </a:rPr>
              <a:t>,</a:t>
            </a:r>
            <a:r>
              <a:rPr lang="zh-CN" altLang="en-US" sz="2665" dirty="0" smtClean="0">
                <a:solidFill>
                  <a:srgbClr val="FF0000"/>
                </a:solidFill>
                <a:latin typeface="宋体" panose="02010600030101010101" pitchFamily="2" charset="-122"/>
              </a:rPr>
              <a:t>分别是作者的保姆</a:t>
            </a:r>
            <a:r>
              <a:rPr lang="en-US" altLang="zh-CN" sz="2665" dirty="0" smtClean="0">
                <a:solidFill>
                  <a:srgbClr val="FF0000"/>
                </a:solidFill>
                <a:latin typeface="宋体" panose="02010600030101010101" pitchFamily="2" charset="-122"/>
              </a:rPr>
              <a:t>(</a:t>
            </a:r>
            <a:r>
              <a:rPr lang="zh-CN" altLang="en-US" sz="2665" dirty="0" smtClean="0">
                <a:solidFill>
                  <a:srgbClr val="FF0000"/>
                </a:solidFill>
                <a:latin typeface="宋体" panose="02010600030101010101" pitchFamily="2" charset="-122"/>
              </a:rPr>
              <a:t>长妈妈</a:t>
            </a:r>
            <a:r>
              <a:rPr lang="en-US" altLang="zh-CN" sz="2665" dirty="0" smtClean="0">
                <a:solidFill>
                  <a:srgbClr val="FF0000"/>
                </a:solidFill>
                <a:latin typeface="宋体" panose="02010600030101010101" pitchFamily="2" charset="-122"/>
              </a:rPr>
              <a:t>)</a:t>
            </a:r>
            <a:r>
              <a:rPr lang="zh-CN" altLang="en-US" sz="2665" dirty="0" smtClean="0">
                <a:solidFill>
                  <a:srgbClr val="FF0000"/>
                </a:solidFill>
                <a:latin typeface="宋体" panose="02010600030101010101" pitchFamily="2" charset="-122"/>
              </a:rPr>
              <a:t>、恩师</a:t>
            </a:r>
            <a:r>
              <a:rPr lang="en-US" altLang="zh-CN" sz="2665" dirty="0" smtClean="0">
                <a:solidFill>
                  <a:srgbClr val="FF0000"/>
                </a:solidFill>
                <a:latin typeface="宋体" panose="02010600030101010101" pitchFamily="2" charset="-122"/>
              </a:rPr>
              <a:t>(</a:t>
            </a:r>
            <a:r>
              <a:rPr lang="zh-CN" altLang="en-US" sz="2665" dirty="0" smtClean="0">
                <a:solidFill>
                  <a:srgbClr val="FF0000"/>
                </a:solidFill>
                <a:latin typeface="宋体" panose="02010600030101010101" pitchFamily="2" charset="-122"/>
              </a:rPr>
              <a:t>藤野先生</a:t>
            </a:r>
            <a:r>
              <a:rPr lang="en-US" altLang="zh-CN" sz="2665" dirty="0" smtClean="0">
                <a:solidFill>
                  <a:srgbClr val="FF0000"/>
                </a:solidFill>
                <a:latin typeface="宋体" panose="02010600030101010101" pitchFamily="2" charset="-122"/>
              </a:rPr>
              <a:t>)</a:t>
            </a:r>
            <a:r>
              <a:rPr lang="zh-CN" altLang="en-US" sz="2665" dirty="0" smtClean="0">
                <a:solidFill>
                  <a:srgbClr val="FF0000"/>
                </a:solidFill>
                <a:latin typeface="宋体" panose="02010600030101010101" pitchFamily="2" charset="-122"/>
              </a:rPr>
              <a:t>、朋友</a:t>
            </a:r>
            <a:r>
              <a:rPr lang="en-US" altLang="zh-CN" sz="2665" dirty="0" smtClean="0">
                <a:solidFill>
                  <a:srgbClr val="FF0000"/>
                </a:solidFill>
                <a:latin typeface="宋体" panose="02010600030101010101" pitchFamily="2" charset="-122"/>
              </a:rPr>
              <a:t>(</a:t>
            </a:r>
            <a:r>
              <a:rPr lang="zh-CN" altLang="en-US" sz="2665" dirty="0" smtClean="0">
                <a:solidFill>
                  <a:srgbClr val="FF0000"/>
                </a:solidFill>
                <a:latin typeface="宋体" panose="02010600030101010101" pitchFamily="2" charset="-122"/>
              </a:rPr>
              <a:t>范爱农</a:t>
            </a:r>
            <a:r>
              <a:rPr lang="en-US" altLang="zh-CN" sz="2665" dirty="0" smtClean="0">
                <a:solidFill>
                  <a:srgbClr val="FF0000"/>
                </a:solidFill>
                <a:latin typeface="宋体" panose="02010600030101010101" pitchFamily="2" charset="-122"/>
              </a:rPr>
              <a:t>)</a:t>
            </a:r>
            <a:r>
              <a:rPr lang="zh-CN" altLang="en-US" sz="2665" dirty="0" smtClean="0">
                <a:solidFill>
                  <a:srgbClr val="FF0000"/>
                </a:solidFill>
                <a:latin typeface="宋体" panose="02010600030101010101" pitchFamily="2" charset="-122"/>
              </a:rPr>
              <a:t>、父亲和邻居</a:t>
            </a:r>
            <a:r>
              <a:rPr lang="en-US" altLang="zh-CN" sz="2665" dirty="0" smtClean="0">
                <a:solidFill>
                  <a:srgbClr val="FF0000"/>
                </a:solidFill>
                <a:latin typeface="宋体" panose="02010600030101010101" pitchFamily="2" charset="-122"/>
              </a:rPr>
              <a:t>(</a:t>
            </a:r>
            <a:r>
              <a:rPr lang="zh-CN" altLang="en-US" sz="2665" dirty="0" smtClean="0">
                <a:solidFill>
                  <a:srgbClr val="FF0000"/>
                </a:solidFill>
                <a:latin typeface="宋体" panose="02010600030101010101" pitchFamily="2" charset="-122"/>
              </a:rPr>
              <a:t>衍太太</a:t>
            </a:r>
            <a:r>
              <a:rPr lang="en-US" altLang="zh-CN" sz="2665" dirty="0" smtClean="0">
                <a:solidFill>
                  <a:srgbClr val="FF0000"/>
                </a:solidFill>
                <a:latin typeface="宋体" panose="02010600030101010101" pitchFamily="2" charset="-122"/>
              </a:rPr>
              <a:t>)</a:t>
            </a:r>
            <a:r>
              <a:rPr lang="zh-CN" altLang="en-US" sz="2665" dirty="0" smtClean="0">
                <a:solidFill>
                  <a:srgbClr val="FF0000"/>
                </a:solidFill>
                <a:latin typeface="宋体" panose="02010600030101010101" pitchFamily="2" charset="-122"/>
              </a:rPr>
              <a:t>、作者儿时的私塾老师</a:t>
            </a:r>
            <a:r>
              <a:rPr lang="en-US" altLang="zh-CN" sz="2665" dirty="0" smtClean="0">
                <a:solidFill>
                  <a:srgbClr val="FF0000"/>
                </a:solidFill>
                <a:latin typeface="宋体" panose="02010600030101010101" pitchFamily="2" charset="-122"/>
              </a:rPr>
              <a:t>(</a:t>
            </a:r>
            <a:r>
              <a:rPr lang="zh-CN" altLang="en-US" sz="2665" dirty="0" smtClean="0">
                <a:solidFill>
                  <a:srgbClr val="FF0000"/>
                </a:solidFill>
                <a:latin typeface="宋体" panose="02010600030101010101" pitchFamily="2" charset="-122"/>
              </a:rPr>
              <a:t>寿镜吾</a:t>
            </a:r>
            <a:r>
              <a:rPr lang="en-US" altLang="zh-CN" sz="2665" dirty="0" smtClean="0">
                <a:solidFill>
                  <a:srgbClr val="FF0000"/>
                </a:solidFill>
                <a:latin typeface="宋体" panose="02010600030101010101" pitchFamily="2" charset="-122"/>
              </a:rPr>
              <a:t>)</a:t>
            </a:r>
            <a:r>
              <a:rPr lang="zh-CN" altLang="en-US" sz="2665" dirty="0" smtClean="0">
                <a:solidFill>
                  <a:srgbClr val="FF0000"/>
                </a:solidFill>
                <a:latin typeface="宋体" panose="02010600030101010101" pitchFamily="2" charset="-122"/>
              </a:rPr>
              <a:t>，你觉得他们是怎样的人？</a:t>
            </a:r>
            <a:endParaRPr lang="zh-CN" altLang="en-US" sz="2665" dirty="0" smtClean="0">
              <a:solidFill>
                <a:srgbClr val="FF0000"/>
              </a:solidFill>
              <a:latin typeface="宋体" panose="02010600030101010101" pitchFamily="2" charset="-122"/>
            </a:endParaRPr>
          </a:p>
        </p:txBody>
      </p:sp>
      <p:sp>
        <p:nvSpPr>
          <p:cNvPr id="12" name="Text Box 2"/>
          <p:cNvSpPr txBox="1">
            <a:spLocks noChangeArrowheads="1"/>
          </p:cNvSpPr>
          <p:nvPr/>
        </p:nvSpPr>
        <p:spPr bwMode="auto">
          <a:xfrm>
            <a:off x="533361" y="2780520"/>
            <a:ext cx="11125200" cy="1576070"/>
          </a:xfrm>
          <a:prstGeom prst="rect">
            <a:avLst/>
          </a:prstGeom>
          <a:noFill/>
          <a:ln w="9525">
            <a:noFill/>
            <a:miter lim="800000"/>
          </a:ln>
        </p:spPr>
        <p:txBody>
          <a:bodyPr>
            <a:spAutoFit/>
          </a:bodyPr>
          <a:lstStyle/>
          <a:p>
            <a:pPr>
              <a:lnSpc>
                <a:spcPct val="115000"/>
              </a:lnSpc>
            </a:pPr>
            <a:r>
              <a:rPr lang="en-US" altLang="zh-CN" sz="2800" dirty="0" smtClean="0">
                <a:latin typeface="楷体" panose="02010609060101010101" pitchFamily="49" charset="-122"/>
                <a:ea typeface="楷体" panose="02010609060101010101" pitchFamily="49" charset="-122"/>
              </a:rPr>
              <a:t>1. </a:t>
            </a:r>
            <a:r>
              <a:rPr lang="zh-CN" altLang="en-US" sz="2800" b="1" dirty="0" smtClean="0">
                <a:solidFill>
                  <a:srgbClr val="3399FF"/>
                </a:solidFill>
                <a:latin typeface="楷体" panose="02010609060101010101" pitchFamily="49" charset="-122"/>
                <a:ea typeface="楷体" panose="02010609060101010101" pitchFamily="49" charset="-122"/>
              </a:rPr>
              <a:t>长</a:t>
            </a:r>
            <a:r>
              <a:rPr lang="zh-CN" altLang="en-US" sz="2800" b="1" dirty="0">
                <a:solidFill>
                  <a:srgbClr val="3399FF"/>
                </a:solidFill>
                <a:latin typeface="楷体" panose="02010609060101010101" pitchFamily="49" charset="-122"/>
                <a:ea typeface="楷体" panose="02010609060101010101" pitchFamily="49" charset="-122"/>
              </a:rPr>
              <a:t>妈妈</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质朴善良、愚昧麻木、勤劳</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是鲁迅儿时的保姆。</a:t>
            </a:r>
            <a:endParaRPr lang="zh-CN" altLang="en-US" sz="2800" dirty="0">
              <a:latin typeface="楷体" panose="02010609060101010101" pitchFamily="49" charset="-122"/>
              <a:ea typeface="楷体" panose="02010609060101010101" pitchFamily="49" charset="-122"/>
            </a:endParaRPr>
          </a:p>
          <a:p>
            <a:pPr>
              <a:lnSpc>
                <a:spcPct val="115000"/>
              </a:lnSpc>
            </a:pPr>
            <a:r>
              <a:rPr lang="zh-CN" altLang="en-US" sz="2800" dirty="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她</a:t>
            </a:r>
            <a:r>
              <a:rPr lang="zh-CN" altLang="en-US" sz="2800" dirty="0">
                <a:latin typeface="楷体" panose="02010609060101010101" pitchFamily="49" charset="-122"/>
                <a:ea typeface="楷体" panose="02010609060101010101" pitchFamily="49" charset="-122"/>
              </a:rPr>
              <a:t>虽然有愚昧迷信的</a:t>
            </a:r>
            <a:r>
              <a:rPr lang="zh-CN" altLang="en-US" sz="2800" dirty="0" smtClean="0">
                <a:latin typeface="楷体" panose="02010609060101010101" pitchFamily="49" charset="-122"/>
                <a:ea typeface="楷体" panose="02010609060101010101" pitchFamily="49" charset="-122"/>
              </a:rPr>
              <a:t>一面，但</a:t>
            </a:r>
            <a:r>
              <a:rPr lang="zh-CN" altLang="en-US" sz="2800" dirty="0">
                <a:latin typeface="楷体" panose="02010609060101010101" pitchFamily="49" charset="-122"/>
                <a:ea typeface="楷体" panose="02010609060101010101" pitchFamily="49" charset="-122"/>
              </a:rPr>
              <a:t>她身上保存着朴实善良的爱</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她质朴、</a:t>
            </a:r>
            <a:r>
              <a:rPr lang="zh-CN" altLang="en-US" sz="2800" dirty="0" smtClean="0">
                <a:latin typeface="楷体" panose="02010609060101010101" pitchFamily="49" charset="-122"/>
                <a:ea typeface="楷体" panose="02010609060101010101" pitchFamily="49" charset="-122"/>
              </a:rPr>
              <a:t>率真，对</a:t>
            </a:r>
            <a:r>
              <a:rPr lang="zh-CN" altLang="en-US" sz="2800" dirty="0">
                <a:latin typeface="楷体" panose="02010609060101010101" pitchFamily="49" charset="-122"/>
                <a:ea typeface="楷体" panose="02010609060101010101" pitchFamily="49" charset="-122"/>
              </a:rPr>
              <a:t>孩子充满关心和</a:t>
            </a:r>
            <a:r>
              <a:rPr lang="zh-CN" altLang="en-US" sz="2800" dirty="0" smtClean="0">
                <a:latin typeface="楷体" panose="02010609060101010101" pitchFamily="49" charset="-122"/>
                <a:ea typeface="楷体" panose="02010609060101010101" pitchFamily="49" charset="-122"/>
              </a:rPr>
              <a:t>爱护，是</a:t>
            </a:r>
            <a:r>
              <a:rPr lang="zh-CN" altLang="en-US" sz="2800" dirty="0">
                <a:latin typeface="楷体" panose="02010609060101010101" pitchFamily="49" charset="-122"/>
                <a:ea typeface="楷体" panose="02010609060101010101" pitchFamily="49" charset="-122"/>
              </a:rPr>
              <a:t>令作者永生难忘的劳动妇女形象</a:t>
            </a:r>
            <a:r>
              <a:rPr lang="zh-CN" altLang="en-US" sz="2800" dirty="0" smtClean="0">
                <a:latin typeface="楷体" panose="02010609060101010101" pitchFamily="49" charset="-122"/>
                <a:ea typeface="楷体" panose="02010609060101010101" pitchFamily="49" charset="-122"/>
              </a:rPr>
              <a:t>。    </a:t>
            </a:r>
            <a:endParaRPr lang="zh-CN" altLang="en-US" sz="2800" dirty="0">
              <a:latin typeface="楷体" panose="02010609060101010101" pitchFamily="49" charset="-122"/>
              <a:ea typeface="楷体" panose="02010609060101010101" pitchFamily="49" charset="-122"/>
            </a:endParaRPr>
          </a:p>
        </p:txBody>
      </p:sp>
      <p:sp>
        <p:nvSpPr>
          <p:cNvPr id="28674" name="矩形 14338"/>
          <p:cNvSpPr/>
          <p:nvPr/>
        </p:nvSpPr>
        <p:spPr>
          <a:xfrm>
            <a:off x="846455" y="565150"/>
            <a:ext cx="5692140" cy="583565"/>
          </a:xfrm>
          <a:prstGeom prst="rect">
            <a:avLst/>
          </a:prstGeom>
          <a:solidFill>
            <a:srgbClr val="008651"/>
          </a:solidFill>
          <a:ln w="9525">
            <a:noFill/>
          </a:ln>
        </p:spPr>
        <p:txBody>
          <a:bodyPr wrap="square" anchor="ctr">
            <a:spAutoFit/>
          </a:bodyPr>
          <a:p>
            <a:pPr indent="142875"/>
            <a:r>
              <a:rPr lang="zh-CN" altLang="en-US" sz="3200" b="1" dirty="0">
                <a:solidFill>
                  <a:schemeClr val="bg1"/>
                </a:solidFill>
                <a:latin typeface="楷体" panose="02010609060101010101" pitchFamily="49" charset="-122"/>
                <a:ea typeface="楷体" panose="02010609060101010101" pitchFamily="49" charset="-122"/>
              </a:rPr>
              <a:t>专题三：</a:t>
            </a:r>
            <a:r>
              <a:rPr lang="en-US" altLang="zh-CN" sz="3200" b="1" dirty="0">
                <a:solidFill>
                  <a:schemeClr val="bg1"/>
                </a:solidFill>
                <a:latin typeface="楷体" panose="02010609060101010101" pitchFamily="49" charset="-122"/>
                <a:ea typeface="楷体" panose="02010609060101010101" pitchFamily="49" charset="-122"/>
              </a:rPr>
              <a:t>《</a:t>
            </a:r>
            <a:r>
              <a:rPr lang="zh-CN" altLang="en-US" sz="3200" b="1" dirty="0">
                <a:solidFill>
                  <a:schemeClr val="bg1"/>
                </a:solidFill>
                <a:latin typeface="楷体" panose="02010609060101010101" pitchFamily="49" charset="-122"/>
                <a:ea typeface="楷体" panose="02010609060101010101" pitchFamily="49" charset="-122"/>
              </a:rPr>
              <a:t>朝花夕拾</a:t>
            </a:r>
            <a:r>
              <a:rPr lang="en-US" altLang="zh-CN" sz="3200" b="1" dirty="0">
                <a:solidFill>
                  <a:schemeClr val="bg1"/>
                </a:solidFill>
                <a:latin typeface="楷体" panose="02010609060101010101" pitchFamily="49" charset="-122"/>
                <a:ea typeface="楷体" panose="02010609060101010101" pitchFamily="49" charset="-122"/>
              </a:rPr>
              <a:t>》</a:t>
            </a:r>
            <a:r>
              <a:rPr lang="zh-CN" altLang="en-US" sz="3200" b="1" dirty="0">
                <a:solidFill>
                  <a:schemeClr val="bg1"/>
                </a:solidFill>
                <a:latin typeface="楷体" panose="02010609060101010101" pitchFamily="49" charset="-122"/>
                <a:ea typeface="楷体" panose="02010609060101010101" pitchFamily="49" charset="-122"/>
              </a:rPr>
              <a:t>中的人</a:t>
            </a:r>
            <a:endParaRPr lang="zh-CN" altLang="en-US" sz="3200" b="1" dirty="0">
              <a:solidFill>
                <a:schemeClr val="bg1"/>
              </a:solidFill>
              <a:latin typeface="楷体" panose="02010609060101010101" pitchFamily="49" charset="-122"/>
              <a:ea typeface="楷体" panose="02010609060101010101" pitchFamily="49" charset="-122"/>
            </a:endParaRPr>
          </a:p>
        </p:txBody>
      </p:sp>
      <p:sp>
        <p:nvSpPr>
          <p:cNvPr id="17" name="TextBox 16"/>
          <p:cNvSpPr txBox="1"/>
          <p:nvPr/>
        </p:nvSpPr>
        <p:spPr bwMode="auto">
          <a:xfrm>
            <a:off x="323868" y="4356840"/>
            <a:ext cx="11141749" cy="1986280"/>
          </a:xfrm>
          <a:prstGeom prst="rect">
            <a:avLst/>
          </a:prstGeom>
          <a:noFill/>
          <a:ln w="9525">
            <a:noFill/>
            <a:miter lim="800000"/>
          </a:ln>
        </p:spPr>
        <p:txBody>
          <a:bodyPr wrap="square" lIns="91440" tIns="45720" rIns="91440" bIns="45720" rtlCol="0">
            <a:spAutoFit/>
          </a:bodyPr>
          <a:p>
            <a:pPr indent="457200">
              <a:lnSpc>
                <a:spcPct val="110000"/>
              </a:lnSpc>
            </a:pPr>
            <a:r>
              <a:rPr lang="en-US" altLang="zh-CN" sz="2800" dirty="0" smtClean="0">
                <a:latin typeface="楷体" panose="02010609060101010101" pitchFamily="49" charset="-122"/>
                <a:ea typeface="楷体" panose="02010609060101010101" pitchFamily="49" charset="-122"/>
              </a:rPr>
              <a:t>2. </a:t>
            </a:r>
            <a:r>
              <a:rPr lang="zh-CN" altLang="en-US" sz="2800" b="1" dirty="0" smtClean="0">
                <a:solidFill>
                  <a:srgbClr val="3399FF"/>
                </a:solidFill>
                <a:latin typeface="楷体" panose="02010609060101010101" pitchFamily="49" charset="-122"/>
                <a:ea typeface="楷体" panose="02010609060101010101" pitchFamily="49" charset="-122"/>
              </a:rPr>
              <a:t>藤野先生</a:t>
            </a:r>
            <a:r>
              <a:rPr lang="en-US"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严谨认真、平等待人、和蔼可亲</a:t>
            </a:r>
            <a:r>
              <a:rPr lang="zh-CN" altLang="en-US" sz="2800" u="sng" dirty="0" smtClean="0">
                <a:solidFill>
                  <a:srgbClr val="00B050"/>
                </a:solidFill>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毫无民族偏见</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是鲁迅在仙台医学专门学校学医时的老师。</a:t>
            </a:r>
            <a:endParaRPr lang="en-US" sz="2800" dirty="0" smtClean="0">
              <a:latin typeface="楷体" panose="02010609060101010101" pitchFamily="49" charset="-122"/>
              <a:ea typeface="楷体" panose="02010609060101010101" pitchFamily="49" charset="-122"/>
            </a:endParaRPr>
          </a:p>
          <a:p>
            <a:pPr indent="457200">
              <a:lnSpc>
                <a:spcPct val="110000"/>
              </a:lnSpc>
            </a:pPr>
            <a:r>
              <a:rPr lang="zh-CN" altLang="en-US" sz="2800" dirty="0" smtClean="0">
                <a:latin typeface="楷体" panose="02010609060101010101" pitchFamily="49" charset="-122"/>
                <a:ea typeface="楷体" panose="02010609060101010101" pitchFamily="49" charset="-122"/>
              </a:rPr>
              <a:t> 一位异国医学教授，因为表现出平等待人的态度，因为关心弱国子民的学业，他朴素而伟大的人格令人肃然起敬。</a:t>
            </a:r>
            <a:endParaRPr lang="zh-CN" altLang="en-US" sz="2800" dirty="0" smtClean="0">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P spid="11"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 name="TextBox 9"/>
          <p:cNvSpPr txBox="1"/>
          <p:nvPr/>
        </p:nvSpPr>
        <p:spPr bwMode="auto">
          <a:xfrm>
            <a:off x="418824" y="529033"/>
            <a:ext cx="10953827" cy="2553335"/>
          </a:xfrm>
          <a:prstGeom prst="rect">
            <a:avLst/>
          </a:prstGeom>
          <a:noFill/>
          <a:ln w="9525">
            <a:noFill/>
            <a:miter lim="800000"/>
          </a:ln>
        </p:spPr>
        <p:txBody>
          <a:bodyPr wrap="square" lIns="91440" tIns="45720" rIns="91440" bIns="45720" rtlCol="0">
            <a:spAutoFit/>
          </a:bodyPr>
          <a:lstStyle/>
          <a:p>
            <a:pPr indent="457200">
              <a:lnSpc>
                <a:spcPct val="125000"/>
              </a:lnSpc>
            </a:pPr>
            <a:r>
              <a:rPr lang="en-US" altLang="zh-CN" sz="3200" dirty="0" smtClean="0">
                <a:latin typeface="楷体" panose="02010609060101010101" pitchFamily="49" charset="-122"/>
                <a:ea typeface="楷体" panose="02010609060101010101" pitchFamily="49" charset="-122"/>
              </a:rPr>
              <a:t>3. </a:t>
            </a:r>
            <a:r>
              <a:rPr lang="zh-CN" altLang="en-US" sz="3200" b="1" dirty="0" smtClean="0">
                <a:solidFill>
                  <a:srgbClr val="3399FF"/>
                </a:solidFill>
                <a:latin typeface="楷体" panose="02010609060101010101" pitchFamily="49" charset="-122"/>
                <a:ea typeface="楷体" panose="02010609060101010101" pitchFamily="49" charset="-122"/>
              </a:rPr>
              <a:t>范爱农</a:t>
            </a:r>
            <a:r>
              <a:rPr lang="en-US" sz="3200" dirty="0" smtClean="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妥协、懦弱</a:t>
            </a:r>
            <a:r>
              <a:rPr lang="en-US" altLang="zh-CN" sz="3200" dirty="0" smtClean="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是一个觉醒的知识分子</a:t>
            </a:r>
            <a:r>
              <a:rPr lang="en-US" altLang="zh-CN" sz="3200" dirty="0" smtClean="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进步却不合时宜</a:t>
            </a:r>
            <a:r>
              <a:rPr lang="en-US" altLang="zh-CN" sz="3200" dirty="0" smtClean="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无法在黑暗的社会立足</a:t>
            </a:r>
            <a:r>
              <a:rPr lang="en-US" altLang="zh-CN" sz="3200" dirty="0" smtClean="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是鲁迅在日本求学时的同学。他无法和狂人一样，最终与这个社会妥协，也无法像</a:t>
            </a:r>
            <a:r>
              <a:rPr lang="en-US" sz="3200" dirty="0" smtClean="0">
                <a:latin typeface="楷体" panose="02010609060101010101" pitchFamily="49" charset="-122"/>
                <a:ea typeface="楷体" panose="02010609060101010101" pitchFamily="49" charset="-122"/>
              </a:rPr>
              <a:t>N</a:t>
            </a:r>
            <a:r>
              <a:rPr lang="zh-CN" altLang="en-US" sz="3200" dirty="0" smtClean="0">
                <a:latin typeface="楷体" panose="02010609060101010101" pitchFamily="49" charset="-122"/>
                <a:ea typeface="楷体" panose="02010609060101010101" pitchFamily="49" charset="-122"/>
              </a:rPr>
              <a:t>先生一样忘却，所以他的内心痛苦、悲凉。</a:t>
            </a:r>
            <a:endParaRPr lang="zh-CN" altLang="en-US" sz="3200" dirty="0">
              <a:solidFill>
                <a:srgbClr val="0000FF"/>
              </a:solidFill>
              <a:latin typeface="楷体" panose="02010609060101010101" pitchFamily="49" charset="-122"/>
              <a:ea typeface="楷体" panose="02010609060101010101" pitchFamily="49" charset="-122"/>
            </a:endParaRPr>
          </a:p>
        </p:txBody>
      </p:sp>
      <p:sp>
        <p:nvSpPr>
          <p:cNvPr id="2" name="文本框 1"/>
          <p:cNvSpPr txBox="1"/>
          <p:nvPr/>
        </p:nvSpPr>
        <p:spPr>
          <a:xfrm>
            <a:off x="419100" y="3082290"/>
            <a:ext cx="11354435" cy="3169285"/>
          </a:xfrm>
          <a:prstGeom prst="rect">
            <a:avLst/>
          </a:prstGeom>
          <a:noFill/>
        </p:spPr>
        <p:txBody>
          <a:bodyPr wrap="square" rtlCol="0" anchor="t">
            <a:spAutoFit/>
          </a:bodyPr>
          <a:p>
            <a:pPr indent="457200">
              <a:lnSpc>
                <a:spcPct val="125000"/>
              </a:lnSpc>
            </a:pPr>
            <a:r>
              <a:rPr lang="en-US" altLang="zh-CN" sz="3200" dirty="0" smtClean="0">
                <a:latin typeface="楷体" panose="02010609060101010101" pitchFamily="49" charset="-122"/>
                <a:ea typeface="楷体" panose="02010609060101010101" pitchFamily="49" charset="-122"/>
                <a:sym typeface="+mn-ea"/>
              </a:rPr>
              <a:t>4. </a:t>
            </a:r>
            <a:r>
              <a:rPr lang="zh-CN" altLang="en-US" sz="3200" b="1" dirty="0" smtClean="0">
                <a:solidFill>
                  <a:srgbClr val="3399FF"/>
                </a:solidFill>
                <a:latin typeface="楷体" panose="02010609060101010101" pitchFamily="49" charset="-122"/>
                <a:ea typeface="楷体" panose="02010609060101010101" pitchFamily="49" charset="-122"/>
                <a:sym typeface="+mn-ea"/>
              </a:rPr>
              <a:t>父亲</a:t>
            </a:r>
            <a:r>
              <a:rPr lang="en-US" sz="3200" dirty="0" smtClean="0">
                <a:latin typeface="楷体" panose="02010609060101010101" pitchFamily="49" charset="-122"/>
                <a:ea typeface="楷体" panose="02010609060101010101" pitchFamily="49" charset="-122"/>
                <a:sym typeface="+mn-ea"/>
              </a:rPr>
              <a:t>——</a:t>
            </a:r>
            <a:r>
              <a:rPr lang="zh-CN" altLang="en-US" sz="3200" dirty="0" smtClean="0">
                <a:latin typeface="楷体" panose="02010609060101010101" pitchFamily="49" charset="-122"/>
                <a:ea typeface="楷体" panose="02010609060101010101" pitchFamily="49" charset="-122"/>
                <a:sym typeface="+mn-ea"/>
              </a:rPr>
              <a:t>严厉、慈爱</a:t>
            </a:r>
            <a:r>
              <a:rPr lang="en-US" altLang="zh-CN" sz="3200" dirty="0" smtClean="0">
                <a:latin typeface="楷体" panose="02010609060101010101" pitchFamily="49" charset="-122"/>
                <a:ea typeface="楷体" panose="02010609060101010101" pitchFamily="49" charset="-122"/>
                <a:sym typeface="+mn-ea"/>
              </a:rPr>
              <a:t>,</a:t>
            </a:r>
            <a:r>
              <a:rPr lang="zh-CN" altLang="en-US" sz="3200" dirty="0" smtClean="0">
                <a:latin typeface="楷体" panose="02010609060101010101" pitchFamily="49" charset="-122"/>
                <a:ea typeface="楷体" panose="02010609060101010101" pitchFamily="49" charset="-122"/>
                <a:sym typeface="+mn-ea"/>
              </a:rPr>
              <a:t>是一位封建式家长</a:t>
            </a:r>
            <a:r>
              <a:rPr lang="en-US" altLang="zh-CN" sz="3200" dirty="0" smtClean="0">
                <a:latin typeface="楷体" panose="02010609060101010101" pitchFamily="49" charset="-122"/>
                <a:ea typeface="楷体" panose="02010609060101010101" pitchFamily="49" charset="-122"/>
                <a:sym typeface="+mn-ea"/>
              </a:rPr>
              <a:t>,</a:t>
            </a:r>
            <a:r>
              <a:rPr lang="zh-CN" altLang="en-US" sz="3200" dirty="0" smtClean="0">
                <a:latin typeface="楷体" panose="02010609060101010101" pitchFamily="49" charset="-122"/>
                <a:ea typeface="楷体" panose="02010609060101010101" pitchFamily="49" charset="-122"/>
                <a:sym typeface="+mn-ea"/>
              </a:rPr>
              <a:t>教育孩子时往往压抑孩子的天性。因为在他兴高采烈地要去看五猖会时，父亲勒令他</a:t>
            </a:r>
            <a:r>
              <a:rPr lang="zh-CN" altLang="en-US" sz="3200" dirty="0">
                <a:latin typeface="楷体" panose="02010609060101010101" pitchFamily="49" charset="-122"/>
                <a:ea typeface="楷体" panose="02010609060101010101" pitchFamily="49" charset="-122"/>
                <a:sym typeface="+mn-ea"/>
              </a:rPr>
              <a:t>背书</a:t>
            </a:r>
            <a:r>
              <a:rPr lang="zh-CN" altLang="en-US" sz="3200" dirty="0" smtClean="0">
                <a:latin typeface="楷体" panose="02010609060101010101" pitchFamily="49" charset="-122"/>
                <a:ea typeface="楷体" panose="02010609060101010101" pitchFamily="49" charset="-122"/>
                <a:sym typeface="+mn-ea"/>
              </a:rPr>
              <a:t>，这曾让童年的鲁迅有过困惑，</a:t>
            </a:r>
            <a:r>
              <a:rPr lang="zh-CN" altLang="en-US" sz="3200" dirty="0">
                <a:latin typeface="楷体" panose="02010609060101010101" pitchFamily="49" charset="-122"/>
                <a:ea typeface="楷体" panose="02010609060101010101" pitchFamily="49" charset="-122"/>
                <a:sym typeface="+mn-ea"/>
              </a:rPr>
              <a:t>但是</a:t>
            </a:r>
            <a:r>
              <a:rPr lang="zh-CN" altLang="en-US" sz="3200" dirty="0" smtClean="0">
                <a:latin typeface="楷体" panose="02010609060101010101" pitchFamily="49" charset="-122"/>
                <a:ea typeface="楷体" panose="02010609060101010101" pitchFamily="49" charset="-122"/>
                <a:sym typeface="+mn-ea"/>
              </a:rPr>
              <a:t>，鲁迅从来没有指责过自己的父亲，他忏悔的是自己没有让父亲安静地死去，这让他的心灵永远不安、永远痛苦。</a:t>
            </a:r>
            <a:endParaRPr lang="zh-CN" altLang="en-US" sz="320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 name="矩形 6"/>
          <p:cNvSpPr/>
          <p:nvPr/>
        </p:nvSpPr>
        <p:spPr>
          <a:xfrm>
            <a:off x="619087" y="466719"/>
            <a:ext cx="10953827" cy="1863090"/>
          </a:xfrm>
          <a:prstGeom prst="rect">
            <a:avLst/>
          </a:prstGeom>
        </p:spPr>
        <p:txBody>
          <a:bodyPr wrap="square">
            <a:spAutoFit/>
          </a:bodyPr>
          <a:lstStyle/>
          <a:p>
            <a:pPr>
              <a:lnSpc>
                <a:spcPct val="120000"/>
              </a:lnSpc>
            </a:pPr>
            <a:r>
              <a:rPr lang="en-US" altLang="zh-CN" sz="3200" dirty="0">
                <a:latin typeface="楷体" panose="02010609060101010101" pitchFamily="49" charset="-122"/>
                <a:ea typeface="楷体" panose="02010609060101010101" pitchFamily="49" charset="-122"/>
              </a:rPr>
              <a:t> </a:t>
            </a:r>
            <a:r>
              <a:rPr lang="en-US" altLang="zh-CN" sz="3200" dirty="0" smtClean="0">
                <a:latin typeface="楷体" panose="02010609060101010101" pitchFamily="49" charset="-122"/>
                <a:ea typeface="楷体" panose="02010609060101010101" pitchFamily="49" charset="-122"/>
              </a:rPr>
              <a:t>  5. </a:t>
            </a:r>
            <a:r>
              <a:rPr lang="zh-CN" altLang="en-US" sz="3200" dirty="0" smtClean="0">
                <a:solidFill>
                  <a:srgbClr val="3399FF"/>
                </a:solidFill>
                <a:latin typeface="楷体" panose="02010609060101010101" pitchFamily="49" charset="-122"/>
                <a:ea typeface="楷体" panose="02010609060101010101" pitchFamily="49" charset="-122"/>
              </a:rPr>
              <a:t>衍</a:t>
            </a:r>
            <a:r>
              <a:rPr lang="zh-CN" altLang="en-US" sz="3200" dirty="0">
                <a:solidFill>
                  <a:srgbClr val="3399FF"/>
                </a:solidFill>
                <a:latin typeface="楷体" panose="02010609060101010101" pitchFamily="49" charset="-122"/>
                <a:ea typeface="楷体" panose="02010609060101010101" pitchFamily="49" charset="-122"/>
              </a:rPr>
              <a:t>太太</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自私自利、多嘴多舌、喜欢</a:t>
            </a:r>
            <a:r>
              <a:rPr lang="zh-CN" altLang="en-US" sz="3200" dirty="0" smtClean="0">
                <a:latin typeface="楷体" panose="02010609060101010101" pitchFamily="49" charset="-122"/>
                <a:ea typeface="楷体" panose="02010609060101010101" pitchFamily="49" charset="-122"/>
              </a:rPr>
              <a:t>使坏</a:t>
            </a:r>
            <a:r>
              <a:rPr lang="zh-CN" altLang="en-US" sz="3200" dirty="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她</a:t>
            </a:r>
            <a:r>
              <a:rPr lang="zh-CN" altLang="en-US" sz="3200" dirty="0">
                <a:latin typeface="楷体" panose="02010609060101010101" pitchFamily="49" charset="-122"/>
                <a:ea typeface="楷体" panose="02010609060101010101" pitchFamily="49" charset="-122"/>
              </a:rPr>
              <a:t>给鲁迅看</a:t>
            </a:r>
            <a:r>
              <a:rPr lang="zh-CN" altLang="en-US" sz="3200" dirty="0" smtClean="0">
                <a:latin typeface="楷体" panose="02010609060101010101" pitchFamily="49" charset="-122"/>
                <a:ea typeface="楷体" panose="02010609060101010101" pitchFamily="49" charset="-122"/>
              </a:rPr>
              <a:t>不该看的</a:t>
            </a:r>
            <a:r>
              <a:rPr lang="zh-CN" altLang="en-US" sz="3200" dirty="0">
                <a:latin typeface="楷体" panose="02010609060101010101" pitchFamily="49" charset="-122"/>
                <a:ea typeface="楷体" panose="02010609060101010101" pitchFamily="49" charset="-122"/>
              </a:rPr>
              <a:t>画</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唆使鲁迅偷母亲的</a:t>
            </a:r>
            <a:r>
              <a:rPr lang="zh-CN" altLang="en-US" sz="3200" dirty="0" smtClean="0">
                <a:latin typeface="楷体" panose="02010609060101010101" pitchFamily="49" charset="-122"/>
                <a:ea typeface="楷体" panose="02010609060101010101" pitchFamily="49" charset="-122"/>
              </a:rPr>
              <a:t>首饰拿去变卖</a:t>
            </a:r>
            <a:r>
              <a:rPr lang="zh-CN" altLang="en-US" sz="3200" dirty="0">
                <a:latin typeface="楷体" panose="02010609060101010101" pitchFamily="49" charset="-122"/>
                <a:ea typeface="楷体" panose="02010609060101010101" pitchFamily="49" charset="-122"/>
              </a:rPr>
              <a:t>。总盼着邻家小孩干坏事。鲁迅表面上赞扬她</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实际心中却是鄙视</a:t>
            </a:r>
            <a:r>
              <a:rPr lang="zh-CN" altLang="en-US" sz="3200" dirty="0" smtClean="0">
                <a:latin typeface="楷体" panose="02010609060101010101" pitchFamily="49" charset="-122"/>
                <a:ea typeface="楷体" panose="02010609060101010101" pitchFamily="49" charset="-122"/>
              </a:rPr>
              <a:t>她的。</a:t>
            </a:r>
            <a:endParaRPr lang="zh-CN" altLang="en-US" sz="3200" dirty="0" smtClean="0">
              <a:latin typeface="楷体" panose="02010609060101010101" pitchFamily="49" charset="-122"/>
              <a:ea typeface="楷体" panose="02010609060101010101" pitchFamily="49" charset="-122"/>
            </a:endParaRPr>
          </a:p>
        </p:txBody>
      </p:sp>
      <p:sp>
        <p:nvSpPr>
          <p:cNvPr id="6" name="Text Box 2"/>
          <p:cNvSpPr txBox="1">
            <a:spLocks noChangeArrowheads="1"/>
          </p:cNvSpPr>
          <p:nvPr/>
        </p:nvSpPr>
        <p:spPr bwMode="auto">
          <a:xfrm>
            <a:off x="574675" y="2226945"/>
            <a:ext cx="11042650" cy="4225290"/>
          </a:xfrm>
          <a:prstGeom prst="rect">
            <a:avLst/>
          </a:prstGeom>
          <a:noFill/>
          <a:ln w="9525">
            <a:noFill/>
            <a:miter lim="800000"/>
          </a:ln>
        </p:spPr>
        <p:txBody>
          <a:bodyPr wrap="square">
            <a:spAutoFit/>
          </a:bodyPr>
          <a:p>
            <a:pPr>
              <a:lnSpc>
                <a:spcPct val="120000"/>
              </a:lnSpc>
            </a:pPr>
            <a:r>
              <a:rPr lang="en-US" altLang="zh-CN" sz="3200" dirty="0" smtClean="0">
                <a:latin typeface="楷体" panose="02010609060101010101" pitchFamily="49" charset="-122"/>
                <a:ea typeface="楷体" panose="02010609060101010101" pitchFamily="49" charset="-122"/>
              </a:rPr>
              <a:t>   6. </a:t>
            </a:r>
            <a:r>
              <a:rPr lang="zh-CN" altLang="en-US" sz="3200" b="1" dirty="0" smtClean="0">
                <a:solidFill>
                  <a:srgbClr val="3399FF"/>
                </a:solidFill>
                <a:latin typeface="楷体" panose="02010609060101010101" pitchFamily="49" charset="-122"/>
                <a:ea typeface="楷体" panose="02010609060101010101" pitchFamily="49" charset="-122"/>
              </a:rPr>
              <a:t>寿镜吾</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方正、质朴、</a:t>
            </a:r>
            <a:r>
              <a:rPr lang="zh-CN" altLang="en-US" sz="3200" dirty="0" smtClean="0">
                <a:latin typeface="楷体" panose="02010609060101010101" pitchFamily="49" charset="-122"/>
                <a:ea typeface="楷体" panose="02010609060101010101" pitchFamily="49" charset="-122"/>
              </a:rPr>
              <a:t>博学、严而不</a:t>
            </a:r>
            <a:r>
              <a:rPr lang="zh-CN" altLang="en-US" sz="3200" dirty="0">
                <a:latin typeface="楷体" panose="02010609060101010101" pitchFamily="49" charset="-122"/>
                <a:ea typeface="楷体" panose="02010609060101010101" pitchFamily="49" charset="-122"/>
              </a:rPr>
              <a:t>厉</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对学生充满慈爱和关心</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是鲁迅的私塾老师。</a:t>
            </a:r>
            <a:endParaRPr lang="zh-CN" altLang="en-US" sz="3200" dirty="0">
              <a:latin typeface="楷体" panose="02010609060101010101" pitchFamily="49" charset="-122"/>
              <a:ea typeface="楷体" panose="02010609060101010101" pitchFamily="49" charset="-122"/>
            </a:endParaRPr>
          </a:p>
          <a:p>
            <a:pPr indent="457200">
              <a:lnSpc>
                <a:spcPct val="120000"/>
              </a:lnSpc>
            </a:pPr>
            <a:r>
              <a:rPr lang="zh-CN" altLang="en-US" sz="3200" dirty="0">
                <a:latin typeface="楷体" panose="02010609060101010101" pitchFamily="49" charset="-122"/>
                <a:ea typeface="楷体" panose="02010609060101010101" pitchFamily="49" charset="-122"/>
              </a:rPr>
              <a:t> </a:t>
            </a:r>
            <a:r>
              <a:rPr lang="zh-CN" altLang="en-US" sz="3200" dirty="0" smtClean="0">
                <a:latin typeface="楷体" panose="02010609060101010101" pitchFamily="49" charset="-122"/>
                <a:ea typeface="楷体" panose="02010609060101010101" pitchFamily="49" charset="-122"/>
              </a:rPr>
              <a:t>寿镜吾</a:t>
            </a:r>
            <a:r>
              <a:rPr lang="zh-CN" altLang="en-US" sz="3200" dirty="0">
                <a:latin typeface="楷体" panose="02010609060101010101" pitchFamily="49" charset="-122"/>
                <a:ea typeface="楷体" panose="02010609060101010101" pitchFamily="49" charset="-122"/>
              </a:rPr>
              <a:t>是一个渊博的宿儒</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对学生很严格但不厉害</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他也不缺乏对学生的慈爱和关心。例如鲁迅在文中写到“他有一条戒尺</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但是不常用</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也有罚跪的规则</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但也不常用</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普通总不过瞪几眼</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大声道</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读书</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并且</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鲁迅也自己评价过寿镜吾先生是一个“极方正</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质朴</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博学”的人。</a:t>
            </a:r>
            <a:endParaRPr lang="zh-CN" altLang="en-US" sz="3200" dirty="0">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 calcmode="lin" valueType="num">
                                      <p:cBhvr additive="base">
                                        <p:cTn id="1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5297" name="标题 18433"/>
          <p:cNvSpPr>
            <a:spLocks noGrp="1"/>
          </p:cNvSpPr>
          <p:nvPr>
            <p:ph type="title"/>
          </p:nvPr>
        </p:nvSpPr>
        <p:spPr/>
        <p:txBody>
          <a:bodyPr anchor="ctr"/>
          <a:lstStyle/>
          <a:p>
            <a:r>
              <a:rPr lang="en-US" altLang="zh-CN" dirty="0"/>
              <a:t>                 </a:t>
            </a:r>
            <a:endParaRPr lang="zh-CN" altLang="en-US" b="1" dirty="0">
              <a:solidFill>
                <a:srgbClr val="FF0000"/>
              </a:solidFill>
              <a:ea typeface="黑体" panose="02010609060101010101" charset="-122"/>
            </a:endParaRPr>
          </a:p>
        </p:txBody>
      </p:sp>
      <p:sp>
        <p:nvSpPr>
          <p:cNvPr id="55298" name="文本占位符 18434"/>
          <p:cNvSpPr>
            <a:spLocks noGrp="1"/>
          </p:cNvSpPr>
          <p:nvPr>
            <p:ph idx="1"/>
          </p:nvPr>
        </p:nvSpPr>
        <p:spPr>
          <a:xfrm>
            <a:off x="511810" y="3860800"/>
            <a:ext cx="11215370" cy="2371725"/>
          </a:xfrm>
        </p:spPr>
        <p:txBody>
          <a:bodyPr anchor="t"/>
          <a:lstStyle/>
          <a:p>
            <a:pPr>
              <a:buNone/>
            </a:pPr>
            <a:r>
              <a:rPr lang="zh-CN" altLang="en-US" b="1" dirty="0">
                <a:solidFill>
                  <a:srgbClr val="FF0000"/>
                </a:solidFill>
                <a:ea typeface="黑体" panose="02010609060101010101" charset="-122"/>
                <a:sym typeface="+mn-ea"/>
              </a:rPr>
              <a:t>理性批判：</a:t>
            </a:r>
            <a:endParaRPr lang="zh-CN" altLang="en-US" b="1" dirty="0">
              <a:solidFill>
                <a:srgbClr val="FF0000"/>
              </a:solidFill>
              <a:ea typeface="黑体" panose="02010609060101010101" charset="-122"/>
            </a:endParaRPr>
          </a:p>
          <a:p>
            <a:pPr>
              <a:buNone/>
            </a:pPr>
            <a:r>
              <a:rPr lang="en-US" altLang="en-US" b="1" dirty="0" smtClean="0">
                <a:latin typeface="黑体" panose="02010609060101010101" charset="-122"/>
                <a:ea typeface="黑体" panose="02010609060101010101" charset="-122"/>
              </a:rPr>
              <a:t>1.对封建旧俗及文化糟粕进行了深刻地揭露</a:t>
            </a:r>
            <a:r>
              <a:rPr lang="en-US" altLang="en-US" b="1" dirty="0">
                <a:latin typeface="黑体" panose="02010609060101010101" charset="-122"/>
                <a:ea typeface="黑体" panose="02010609060101010101" charset="-122"/>
              </a:rPr>
              <a:t>、讽刺和批判。</a:t>
            </a:r>
            <a:endParaRPr lang="en-US" altLang="en-US" b="1" dirty="0">
              <a:latin typeface="黑体" panose="02010609060101010101" charset="-122"/>
              <a:ea typeface="黑体" panose="02010609060101010101" charset="-122"/>
            </a:endParaRPr>
          </a:p>
          <a:p>
            <a:pPr>
              <a:buNone/>
            </a:pPr>
            <a:r>
              <a:rPr lang="en-US" altLang="en-US" b="1" dirty="0" smtClean="0">
                <a:latin typeface="黑体" panose="02010609060101010101" charset="-122"/>
                <a:ea typeface="黑体" panose="02010609060101010101" charset="-122"/>
              </a:rPr>
              <a:t>2.形象地揭露了封建孝道的虚伪和残酷</a:t>
            </a:r>
            <a:r>
              <a:rPr lang="en-US" altLang="en-US" b="1" dirty="0">
                <a:latin typeface="黑体" panose="02010609060101010101" charset="-122"/>
                <a:ea typeface="黑体" panose="02010609060101010101" charset="-122"/>
              </a:rPr>
              <a:t>。</a:t>
            </a:r>
            <a:endParaRPr lang="en-US" altLang="en-US" b="1" dirty="0">
              <a:latin typeface="黑体" panose="02010609060101010101" charset="-122"/>
              <a:ea typeface="黑体" panose="02010609060101010101" charset="-122"/>
            </a:endParaRPr>
          </a:p>
          <a:p>
            <a:pPr>
              <a:buNone/>
            </a:pPr>
            <a:r>
              <a:rPr lang="en-US" altLang="en-US" b="1" dirty="0" smtClean="0">
                <a:latin typeface="黑体" panose="02010609060101010101" charset="-122"/>
                <a:ea typeface="黑体" panose="02010609060101010101" charset="-122"/>
              </a:rPr>
              <a:t>3.对现实所谓正人君子的讽刺</a:t>
            </a:r>
            <a:r>
              <a:rPr lang="en-US" altLang="en-US" b="1" dirty="0">
                <a:latin typeface="黑体" panose="02010609060101010101" charset="-122"/>
                <a:ea typeface="黑体" panose="02010609060101010101" charset="-122"/>
              </a:rPr>
              <a:t>。</a:t>
            </a:r>
            <a:endParaRPr lang="en-US" altLang="en-US" b="1" dirty="0">
              <a:latin typeface="黑体" panose="02010609060101010101" charset="-122"/>
              <a:ea typeface="黑体" panose="02010609060101010101" charset="-122"/>
            </a:endParaRPr>
          </a:p>
          <a:p>
            <a:pPr>
              <a:buNone/>
            </a:pPr>
            <a:r>
              <a:rPr lang="en-US" altLang="en-US" b="1" dirty="0" smtClean="0">
                <a:latin typeface="黑体" panose="02010609060101010101" charset="-122"/>
                <a:ea typeface="黑体" panose="02010609060101010101" charset="-122"/>
              </a:rPr>
              <a:t>4.揭示了这些人巫医不分</a:t>
            </a:r>
            <a:r>
              <a:rPr lang="en-US" altLang="en-US" b="1" dirty="0">
                <a:latin typeface="黑体" panose="02010609060101010101" charset="-122"/>
                <a:ea typeface="黑体" panose="02010609060101010101" charset="-122"/>
              </a:rPr>
              <a:t>、故弄玄虚、勒索钱财、草菅人命的实质。</a:t>
            </a:r>
            <a:endParaRPr lang="en-US" altLang="zh-CN" b="1" dirty="0">
              <a:latin typeface="黑体" panose="02010609060101010101" charset="-122"/>
              <a:ea typeface="黑体" panose="02010609060101010101" charset="-122"/>
            </a:endParaRPr>
          </a:p>
        </p:txBody>
      </p:sp>
      <p:sp>
        <p:nvSpPr>
          <p:cNvPr id="38914" name="文本占位符 13314"/>
          <p:cNvSpPr>
            <a:spLocks noGrp="1"/>
          </p:cNvSpPr>
          <p:nvPr/>
        </p:nvSpPr>
        <p:spPr>
          <a:xfrm>
            <a:off x="511810" y="665480"/>
            <a:ext cx="11008995" cy="2035175"/>
          </a:xfrm>
          <a:prstGeom prst="rect">
            <a:avLst/>
          </a:prstGeom>
          <a:noFill/>
          <a:ln w="9525">
            <a:noFill/>
          </a:ln>
        </p:spPr>
        <p:txBody>
          <a:bodyPr anchor="t"/>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a:buNone/>
            </a:pPr>
            <a:r>
              <a:rPr lang="en-US" altLang="zh-CN" dirty="0">
                <a:ea typeface="PMingLiU" panose="02020500000000000000" pitchFamily="18" charset="-120"/>
              </a:rPr>
              <a:t> </a:t>
            </a:r>
            <a:r>
              <a:rPr lang="en-US" altLang="en-US" dirty="0">
                <a:ea typeface="PMingLiU" panose="02020500000000000000" pitchFamily="18" charset="-120"/>
              </a:rPr>
              <a:t> </a:t>
            </a:r>
            <a:r>
              <a:rPr lang="en-US" altLang="zh-CN" dirty="0">
                <a:ea typeface="PMingLiU" panose="02020500000000000000" pitchFamily="18" charset="-120"/>
              </a:rPr>
              <a:t> </a:t>
            </a:r>
            <a:r>
              <a:rPr lang="en-US" altLang="en-US" dirty="0">
                <a:ea typeface="PMingLiU" panose="02020500000000000000" pitchFamily="18" charset="-120"/>
              </a:rPr>
              <a:t> </a:t>
            </a:r>
            <a:r>
              <a:rPr lang="en-US" altLang="en-US" sz="2800" b="1" dirty="0" err="1">
                <a:solidFill>
                  <a:srgbClr val="FF0000"/>
                </a:solidFill>
                <a:latin typeface="楷体" panose="02010609060101010101" pitchFamily="49" charset="-122"/>
                <a:ea typeface="楷体" panose="02010609060101010101" pitchFamily="49" charset="-122"/>
                <a:sym typeface="+mn-ea"/>
              </a:rPr>
              <a:t>温馨回忆</a:t>
            </a:r>
            <a:r>
              <a:rPr lang="zh-CN" altLang="en-US" sz="2800" b="1" dirty="0" err="1">
                <a:solidFill>
                  <a:srgbClr val="FF0000"/>
                </a:solidFill>
                <a:latin typeface="楷体" panose="02010609060101010101" pitchFamily="49" charset="-122"/>
                <a:ea typeface="楷体" panose="02010609060101010101" pitchFamily="49" charset="-122"/>
                <a:sym typeface="+mn-ea"/>
              </a:rPr>
              <a:t>：</a:t>
            </a:r>
            <a:r>
              <a:rPr lang="en-US" altLang="en-US" sz="2800" dirty="0">
                <a:latin typeface="楷体" panose="02010609060101010101" pitchFamily="49" charset="-122"/>
                <a:ea typeface="楷体" panose="02010609060101010101" pitchFamily="49" charset="-122"/>
              </a:rPr>
              <a:t> </a:t>
            </a:r>
            <a:r>
              <a:rPr lang="en-US" altLang="zh-CN" sz="2800" dirty="0">
                <a:latin typeface="楷体" panose="02010609060101010101" pitchFamily="49" charset="-122"/>
                <a:ea typeface="楷体" panose="02010609060101010101" pitchFamily="49" charset="-122"/>
              </a:rPr>
              <a:t> </a:t>
            </a:r>
            <a:r>
              <a:rPr lang="en-US" altLang="en-US" sz="2800" dirty="0">
                <a:latin typeface="楷体" panose="02010609060101010101" pitchFamily="49" charset="-122"/>
                <a:ea typeface="楷体" panose="02010609060101010101" pitchFamily="49" charset="-122"/>
              </a:rPr>
              <a:t> </a:t>
            </a:r>
            <a:r>
              <a:rPr lang="en-US" altLang="zh-CN" sz="2800" dirty="0">
                <a:latin typeface="楷体" panose="02010609060101010101" pitchFamily="49" charset="-122"/>
                <a:ea typeface="楷体" panose="02010609060101010101" pitchFamily="49" charset="-122"/>
              </a:rPr>
              <a:t> </a:t>
            </a:r>
            <a:r>
              <a:rPr lang="en-US" altLang="en-US" sz="2800" dirty="0">
                <a:latin typeface="楷体" panose="02010609060101010101" pitchFamily="49" charset="-122"/>
                <a:ea typeface="楷体" panose="02010609060101010101" pitchFamily="49" charset="-122"/>
              </a:rPr>
              <a:t>  </a:t>
            </a:r>
            <a:endParaRPr lang="en-US" altLang="en-US" sz="2800" dirty="0" smtClean="0">
              <a:latin typeface="楷体" panose="02010609060101010101" pitchFamily="49" charset="-122"/>
              <a:ea typeface="楷体" panose="02010609060101010101" pitchFamily="49" charset="-122"/>
            </a:endParaRPr>
          </a:p>
          <a:p>
            <a:pPr>
              <a:lnSpc>
                <a:spcPct val="110000"/>
              </a:lnSpc>
              <a:buNone/>
            </a:pPr>
            <a:r>
              <a:rPr lang="en-US" altLang="en-US" sz="2800" b="1" dirty="0">
                <a:latin typeface="楷体" panose="02010609060101010101" pitchFamily="49" charset="-122"/>
                <a:ea typeface="楷体" panose="02010609060101010101" pitchFamily="49" charset="-122"/>
              </a:rPr>
              <a:t> </a:t>
            </a:r>
            <a:r>
              <a:rPr lang="en-US" altLang="en-US" sz="2800" b="1" dirty="0" smtClean="0">
                <a:latin typeface="楷体" panose="02010609060101010101" pitchFamily="49" charset="-122"/>
                <a:ea typeface="楷体" panose="02010609060101010101" pitchFamily="49" charset="-122"/>
              </a:rPr>
              <a:t>     从</a:t>
            </a:r>
            <a:r>
              <a:rPr lang="en-US" altLang="en-US" sz="2800" b="1" dirty="0" smtClean="0">
                <a:solidFill>
                  <a:srgbClr val="0000FF"/>
                </a:solidFill>
                <a:latin typeface="楷体" panose="02010609060101010101" pitchFamily="49" charset="-122"/>
                <a:ea typeface="楷体" panose="02010609060101010101" pitchFamily="49" charset="-122"/>
              </a:rPr>
              <a:t>长妈妈</a:t>
            </a:r>
            <a:r>
              <a:rPr lang="en-US" altLang="en-US" sz="2800" b="1" dirty="0" smtClean="0">
                <a:latin typeface="楷体" panose="02010609060101010101" pitchFamily="49" charset="-122"/>
                <a:ea typeface="楷体" panose="02010609060101010101" pitchFamily="49" charset="-122"/>
              </a:rPr>
              <a:t>身上</a:t>
            </a:r>
            <a:r>
              <a:rPr lang="en-US" altLang="en-US" sz="2800" b="1" dirty="0">
                <a:latin typeface="楷体" panose="02010609060101010101" pitchFamily="49" charset="-122"/>
                <a:ea typeface="楷体" panose="02010609060101010101" pitchFamily="49" charset="-122"/>
              </a:rPr>
              <a:t>，我们看到了鲁迅对这位淳朴、善良的劳动妇女深情赞美；从</a:t>
            </a:r>
            <a:r>
              <a:rPr lang="en-US" altLang="en-US" sz="2800" b="1" dirty="0">
                <a:solidFill>
                  <a:srgbClr val="0000FF"/>
                </a:solidFill>
                <a:latin typeface="楷体" panose="02010609060101010101" pitchFamily="49" charset="-122"/>
                <a:ea typeface="楷体" panose="02010609060101010101" pitchFamily="49" charset="-122"/>
              </a:rPr>
              <a:t>寿镜吾、藤野先生</a:t>
            </a:r>
            <a:r>
              <a:rPr lang="en-US" altLang="en-US" sz="2800" b="1" dirty="0">
                <a:latin typeface="楷体" panose="02010609060101010101" pitchFamily="49" charset="-122"/>
                <a:ea typeface="楷体" panose="02010609060101010101" pitchFamily="49" charset="-122"/>
              </a:rPr>
              <a:t>身上我们看到了鲁迅对老师深深的敬意，从</a:t>
            </a:r>
            <a:r>
              <a:rPr lang="en-US" altLang="en-US" sz="2800" b="1" dirty="0">
                <a:solidFill>
                  <a:srgbClr val="0000FF"/>
                </a:solidFill>
                <a:latin typeface="楷体" panose="02010609060101010101" pitchFamily="49" charset="-122"/>
                <a:ea typeface="楷体" panose="02010609060101010101" pitchFamily="49" charset="-122"/>
              </a:rPr>
              <a:t>父亲</a:t>
            </a:r>
            <a:r>
              <a:rPr lang="en-US" altLang="en-US" sz="2800" b="1" dirty="0">
                <a:latin typeface="楷体" panose="02010609060101010101" pitchFamily="49" charset="-122"/>
                <a:ea typeface="楷体" panose="02010609060101010101" pitchFamily="49" charset="-122"/>
              </a:rPr>
              <a:t>身上我们感到了他对父亲那种强烈的爱。正是从这一个个鲜活的人物身上，我们感到了鲁迅对青少年时代生活的</a:t>
            </a:r>
            <a:r>
              <a:rPr lang="en-US" altLang="en-US" sz="2800" b="1" dirty="0">
                <a:solidFill>
                  <a:srgbClr val="FF0000"/>
                </a:solidFill>
                <a:latin typeface="楷体" panose="02010609060101010101" pitchFamily="49" charset="-122"/>
                <a:ea typeface="楷体" panose="02010609060101010101" pitchFamily="49" charset="-122"/>
              </a:rPr>
              <a:t>温馨回忆</a:t>
            </a:r>
            <a:r>
              <a:rPr lang="en-US" altLang="en-US" sz="2800" b="1" dirty="0">
                <a:latin typeface="楷体" panose="02010609060101010101" pitchFamily="49" charset="-122"/>
                <a:ea typeface="楷体" panose="02010609060101010101" pitchFamily="49" charset="-122"/>
              </a:rPr>
              <a:t>。</a:t>
            </a:r>
            <a:endParaRPr lang="en-US" altLang="zh-CN" sz="2800" b="1" dirty="0">
              <a:latin typeface="楷体" panose="02010609060101010101" pitchFamily="49" charset="-122"/>
              <a:ea typeface="楷体" panose="02010609060101010101" pitchFamily="49" charset="-122"/>
            </a:endParaRPr>
          </a:p>
        </p:txBody>
      </p:sp>
      <p:sp>
        <p:nvSpPr>
          <p:cNvPr id="86020" name="WordArt 4"/>
          <p:cNvSpPr>
            <a:spLocks noChangeArrowheads="1" noChangeShapeType="1" noTextEdit="1"/>
          </p:cNvSpPr>
          <p:nvPr/>
        </p:nvSpPr>
        <p:spPr bwMode="auto">
          <a:xfrm>
            <a:off x="3030220" y="3364865"/>
            <a:ext cx="6131560" cy="612140"/>
          </a:xfrm>
          <a:prstGeom prst="rect">
            <a:avLst/>
          </a:prstGeom>
        </p:spPr>
        <p:txBody>
          <a:bodyPr wrap="none" numCol="1" fromWordArt="1">
            <a:prstTxWarp prst="textPlain">
              <a:avLst>
                <a:gd name="adj" fmla="val 51009"/>
              </a:avLst>
            </a:prstTxWarp>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0" cap="none" spc="0" normalizeH="0" baseline="0" noProof="0" smtClean="0">
                <a:ln w="19050">
                  <a:solidFill>
                    <a:schemeClr val="tx1"/>
                  </a:solidFill>
                  <a:round/>
                </a:ln>
                <a:solidFill>
                  <a:srgbClr val="993366"/>
                </a:solidFill>
                <a:effectLst>
                  <a:outerShdw dist="35921" dir="2700000" algn="ctr" rotWithShape="0">
                    <a:srgbClr val="990000"/>
                  </a:outerShdw>
                </a:effectLst>
                <a:uLnTx/>
                <a:uFillTx/>
                <a:latin typeface="楷体_GB2312"/>
                <a:ea typeface="宋体" panose="02010600030101010101" pitchFamily="2" charset="-122"/>
                <a:cs typeface="+mn-cs"/>
              </a:rPr>
              <a:t>温馨的回忆与理性的批判</a:t>
            </a:r>
            <a:endParaRPr kumimoji="0" lang="zh-CN" altLang="en-US" sz="3600" b="1" i="0" u="none" strike="noStrike" kern="10" cap="none" spc="0" normalizeH="0" baseline="0" noProof="0" smtClean="0">
              <a:ln w="19050">
                <a:solidFill>
                  <a:schemeClr val="tx1"/>
                </a:solidFill>
                <a:round/>
              </a:ln>
              <a:solidFill>
                <a:srgbClr val="993366"/>
              </a:solidFill>
              <a:effectLst>
                <a:outerShdw dist="35921" dir="2700000" algn="ctr" rotWithShape="0">
                  <a:srgbClr val="990000"/>
                </a:outerShdw>
              </a:effectLst>
              <a:uLnTx/>
              <a:uFillTx/>
              <a:latin typeface="楷体_GB2312"/>
              <a:ea typeface="宋体" panose="02010600030101010101" pitchFamily="2" charset="-122"/>
              <a:cs typeface="+mn-cs"/>
            </a:endParaRPr>
          </a:p>
        </p:txBody>
      </p:sp>
      <p:sp>
        <p:nvSpPr>
          <p:cNvPr id="28674" name="矩形 14338"/>
          <p:cNvSpPr/>
          <p:nvPr/>
        </p:nvSpPr>
        <p:spPr>
          <a:xfrm>
            <a:off x="2620010" y="665480"/>
            <a:ext cx="7596505" cy="583565"/>
          </a:xfrm>
          <a:prstGeom prst="rect">
            <a:avLst/>
          </a:prstGeom>
          <a:solidFill>
            <a:srgbClr val="008651"/>
          </a:solidFill>
          <a:ln w="9525">
            <a:noFill/>
          </a:ln>
        </p:spPr>
        <p:txBody>
          <a:bodyPr wrap="square" anchor="ctr">
            <a:spAutoFit/>
          </a:bodyPr>
          <a:p>
            <a:pPr indent="142875"/>
            <a:r>
              <a:rPr lang="zh-CN" altLang="en-US" sz="3200" b="1" dirty="0">
                <a:solidFill>
                  <a:schemeClr val="bg1"/>
                </a:solidFill>
                <a:latin typeface="楷体" panose="02010609060101010101" pitchFamily="49" charset="-122"/>
                <a:ea typeface="楷体" panose="02010609060101010101" pitchFamily="49" charset="-122"/>
              </a:rPr>
              <a:t>专题四：</a:t>
            </a:r>
            <a:r>
              <a:rPr lang="en-US" altLang="zh-CN" sz="3200" b="1" dirty="0">
                <a:solidFill>
                  <a:schemeClr val="bg1"/>
                </a:solidFill>
                <a:latin typeface="楷体" panose="02010609060101010101" pitchFamily="49" charset="-122"/>
                <a:ea typeface="楷体" panose="02010609060101010101" pitchFamily="49" charset="-122"/>
              </a:rPr>
              <a:t>《</a:t>
            </a:r>
            <a:r>
              <a:rPr lang="zh-CN" altLang="en-US" sz="3200" b="1" dirty="0">
                <a:solidFill>
                  <a:schemeClr val="bg1"/>
                </a:solidFill>
                <a:latin typeface="楷体" panose="02010609060101010101" pitchFamily="49" charset="-122"/>
                <a:ea typeface="楷体" panose="02010609060101010101" pitchFamily="49" charset="-122"/>
              </a:rPr>
              <a:t>朝花夕拾</a:t>
            </a:r>
            <a:r>
              <a:rPr lang="en-US" altLang="zh-CN" sz="3200" b="1" dirty="0">
                <a:solidFill>
                  <a:schemeClr val="bg1"/>
                </a:solidFill>
                <a:latin typeface="楷体" panose="02010609060101010101" pitchFamily="49" charset="-122"/>
                <a:ea typeface="楷体" panose="02010609060101010101" pitchFamily="49" charset="-122"/>
              </a:rPr>
              <a:t>》</a:t>
            </a:r>
            <a:r>
              <a:rPr lang="zh-CN" altLang="en-US" sz="3200" b="1" dirty="0">
                <a:solidFill>
                  <a:schemeClr val="bg1"/>
                </a:solidFill>
                <a:latin typeface="楷体" panose="02010609060101010101" pitchFamily="49" charset="-122"/>
                <a:ea typeface="楷体" panose="02010609060101010101" pitchFamily="49" charset="-122"/>
              </a:rPr>
              <a:t>中的回忆与批判</a:t>
            </a:r>
            <a:endParaRPr lang="zh-CN" altLang="en-US" sz="3200" b="1" dirty="0">
              <a:solidFill>
                <a:schemeClr val="bg1"/>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4"/>
                                        </p:tgtEl>
                                        <p:attrNameLst>
                                          <p:attrName>style.visibility</p:attrName>
                                        </p:attrNameLst>
                                      </p:cBhvr>
                                      <p:to>
                                        <p:strVal val="visible"/>
                                      </p:to>
                                    </p:set>
                                    <p:anim calcmode="lin" valueType="num">
                                      <p:cBhvr additive="base">
                                        <p:cTn id="7" dur="500" fill="hold"/>
                                        <p:tgtEl>
                                          <p:spTgt spid="38914"/>
                                        </p:tgtEl>
                                        <p:attrNameLst>
                                          <p:attrName>ppt_x</p:attrName>
                                        </p:attrNameLst>
                                      </p:cBhvr>
                                      <p:tavLst>
                                        <p:tav tm="0">
                                          <p:val>
                                            <p:strVal val="#ppt_x"/>
                                          </p:val>
                                        </p:tav>
                                        <p:tav tm="100000">
                                          <p:val>
                                            <p:strVal val="#ppt_x"/>
                                          </p:val>
                                        </p:tav>
                                      </p:tavLst>
                                    </p:anim>
                                    <p:anim calcmode="lin" valueType="num">
                                      <p:cBhvr additive="base">
                                        <p:cTn id="8" dur="500" fill="hold"/>
                                        <p:tgtEl>
                                          <p:spTgt spid="389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5298">
                                            <p:txEl>
                                              <p:pRg st="0" end="0"/>
                                            </p:txEl>
                                          </p:spTgt>
                                        </p:tgtEl>
                                        <p:attrNameLst>
                                          <p:attrName>style.visibility</p:attrName>
                                        </p:attrNameLst>
                                      </p:cBhvr>
                                      <p:to>
                                        <p:strVal val="visible"/>
                                      </p:to>
                                    </p:set>
                                    <p:anim calcmode="lin" valueType="num">
                                      <p:cBhvr additive="base">
                                        <p:cTn id="13" dur="500" fill="hold"/>
                                        <p:tgtEl>
                                          <p:spTgt spid="5529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52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5298">
                                            <p:txEl>
                                              <p:pRg st="1" end="1"/>
                                            </p:txEl>
                                          </p:spTgt>
                                        </p:tgtEl>
                                        <p:attrNameLst>
                                          <p:attrName>style.visibility</p:attrName>
                                        </p:attrNameLst>
                                      </p:cBhvr>
                                      <p:to>
                                        <p:strVal val="visible"/>
                                      </p:to>
                                    </p:set>
                                    <p:anim calcmode="lin" valueType="num">
                                      <p:cBhvr additive="base">
                                        <p:cTn id="19" dur="500" fill="hold"/>
                                        <p:tgtEl>
                                          <p:spTgt spid="55298">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529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5298">
                                            <p:txEl>
                                              <p:pRg st="2" end="2"/>
                                            </p:txEl>
                                          </p:spTgt>
                                        </p:tgtEl>
                                        <p:attrNameLst>
                                          <p:attrName>style.visibility</p:attrName>
                                        </p:attrNameLst>
                                      </p:cBhvr>
                                      <p:to>
                                        <p:strVal val="visible"/>
                                      </p:to>
                                    </p:set>
                                    <p:anim calcmode="lin" valueType="num">
                                      <p:cBhvr additive="base">
                                        <p:cTn id="25" dur="500" fill="hold"/>
                                        <p:tgtEl>
                                          <p:spTgt spid="55298">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529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5298">
                                            <p:txEl>
                                              <p:pRg st="3" end="3"/>
                                            </p:txEl>
                                          </p:spTgt>
                                        </p:tgtEl>
                                        <p:attrNameLst>
                                          <p:attrName>style.visibility</p:attrName>
                                        </p:attrNameLst>
                                      </p:cBhvr>
                                      <p:to>
                                        <p:strVal val="visible"/>
                                      </p:to>
                                    </p:set>
                                    <p:anim calcmode="lin" valueType="num">
                                      <p:cBhvr additive="base">
                                        <p:cTn id="31" dur="500" fill="hold"/>
                                        <p:tgtEl>
                                          <p:spTgt spid="55298">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529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5298">
                                            <p:txEl>
                                              <p:pRg st="4" end="4"/>
                                            </p:txEl>
                                          </p:spTgt>
                                        </p:tgtEl>
                                        <p:attrNameLst>
                                          <p:attrName>style.visibility</p:attrName>
                                        </p:attrNameLst>
                                      </p:cBhvr>
                                      <p:to>
                                        <p:strVal val="visible"/>
                                      </p:to>
                                    </p:set>
                                    <p:anim calcmode="lin" valueType="num">
                                      <p:cBhvr additive="base">
                                        <p:cTn id="37" dur="500" fill="hold"/>
                                        <p:tgtEl>
                                          <p:spTgt spid="55298">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529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6020"/>
                                        </p:tgtEl>
                                        <p:attrNameLst>
                                          <p:attrName>style.visibility</p:attrName>
                                        </p:attrNameLst>
                                      </p:cBhvr>
                                      <p:to>
                                        <p:strVal val="visible"/>
                                      </p:to>
                                    </p:set>
                                    <p:anim calcmode="lin" valueType="num">
                                      <p:cBhvr additive="base">
                                        <p:cTn id="43" dur="500" fill="hold"/>
                                        <p:tgtEl>
                                          <p:spTgt spid="86020"/>
                                        </p:tgtEl>
                                        <p:attrNameLst>
                                          <p:attrName>ppt_x</p:attrName>
                                        </p:attrNameLst>
                                      </p:cBhvr>
                                      <p:tavLst>
                                        <p:tav tm="0">
                                          <p:val>
                                            <p:strVal val="#ppt_x"/>
                                          </p:val>
                                        </p:tav>
                                        <p:tav tm="100000">
                                          <p:val>
                                            <p:strVal val="#ppt_x"/>
                                          </p:val>
                                        </p:tav>
                                      </p:tavLst>
                                    </p:anim>
                                    <p:anim calcmode="lin" valueType="num">
                                      <p:cBhvr additive="base">
                                        <p:cTn id="44" dur="500" fill="hold"/>
                                        <p:tgtEl>
                                          <p:spTgt spid="860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p:bldP spid="55298" grpId="0" build="p"/>
      <p:bldP spid="86020"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3009" name="文本框 27651"/>
          <p:cNvSpPr txBox="1"/>
          <p:nvPr/>
        </p:nvSpPr>
        <p:spPr>
          <a:xfrm>
            <a:off x="654685" y="1126490"/>
            <a:ext cx="11001375" cy="5303520"/>
          </a:xfrm>
          <a:prstGeom prst="rect">
            <a:avLst/>
          </a:prstGeom>
          <a:noFill/>
          <a:ln w="9525">
            <a:noFill/>
          </a:ln>
        </p:spPr>
        <p:txBody>
          <a:bodyPr wrap="square" anchor="t">
            <a:spAutoFit/>
          </a:bodyPr>
          <a:lstStyle/>
          <a:p>
            <a:pPr>
              <a:lnSpc>
                <a:spcPct val="110000"/>
              </a:lnSpc>
              <a:spcBef>
                <a:spcPct val="50000"/>
              </a:spcBef>
            </a:pPr>
            <a:r>
              <a:rPr lang="en-US" altLang="zh-CN" sz="2800" b="1" dirty="0">
                <a:latin typeface="Arial" panose="020B0604020202020204" pitchFamily="34" charset="0"/>
                <a:ea typeface="黑体" panose="02010609060101010101" charset="-122"/>
              </a:rPr>
              <a:t>       </a:t>
            </a:r>
            <a:r>
              <a:rPr lang="zh-CN" altLang="en-US" sz="2800" b="1" dirty="0">
                <a:latin typeface="楷体" panose="02010609060101010101" pitchFamily="49" charset="-122"/>
                <a:ea typeface="楷体" panose="02010609060101010101" pitchFamily="49" charset="-122"/>
                <a:cs typeface="方正楷体简体" panose="02010601030101010101" charset="-122"/>
              </a:rPr>
              <a:t>自从得了这一本孝子的教科书以后，才知道并不然，而且还要难到几十几百倍。其中自然也有可以勉力仿效的，如“子路负米”，“黄香扇枕”之类。“陆绩怀桔”也并不难，只要有阔人请我吃饭。“鲁迅先生作宾客而怀橘乎？”我便跪答云，“吾母性之所爱，欲归以遗母。”阔人大佩服，于是孝子就做稳了，也非常省事。“哭竹生笋”就可疑，怕我的精诚未必会这样感动天地。但是哭不出笋来，还不过抛脸而已，到“卧冰求鲤”，可就有性命之虞了。我乡的天气是温和的，严冬中，水面也只结一层薄冰，即使孩子的重量怎样小，躺上去，也一定哗喇一声，冰破落水，鲤鱼还不及游过来。自然，必须不顾性命，这才孝感神明，会有出乎意料之外的奇迹，但那时我还小，实在不明白这些。         </a:t>
            </a:r>
            <a:r>
              <a:rPr lang="en-US" altLang="zh-CN" sz="2800" b="1" dirty="0">
                <a:latin typeface="楷体" panose="02010609060101010101" pitchFamily="49" charset="-122"/>
                <a:ea typeface="楷体" panose="02010609060101010101" pitchFamily="49" charset="-122"/>
                <a:cs typeface="方正楷体简体" panose="02010601030101010101" charset="-122"/>
              </a:rPr>
              <a:t>—— 《</a:t>
            </a:r>
            <a:r>
              <a:rPr lang="zh-CN" altLang="en-US" sz="2800" b="1" dirty="0">
                <a:latin typeface="楷体" panose="02010609060101010101" pitchFamily="49" charset="-122"/>
                <a:ea typeface="楷体" panose="02010609060101010101" pitchFamily="49" charset="-122"/>
                <a:cs typeface="方正楷体简体" panose="02010601030101010101" charset="-122"/>
              </a:rPr>
              <a:t>二十四孝图</a:t>
            </a:r>
            <a:r>
              <a:rPr lang="en-US" altLang="zh-CN" sz="2800" b="1" dirty="0">
                <a:latin typeface="楷体" panose="02010609060101010101" pitchFamily="49" charset="-122"/>
                <a:ea typeface="楷体" panose="02010609060101010101" pitchFamily="49" charset="-122"/>
                <a:cs typeface="方正楷体简体" panose="02010601030101010101" charset="-122"/>
              </a:rPr>
              <a:t>》</a:t>
            </a:r>
            <a:r>
              <a:rPr lang="en-US" altLang="zh-CN" sz="2800" dirty="0">
                <a:latin typeface="楷体" panose="02010609060101010101" pitchFamily="49" charset="-122"/>
                <a:ea typeface="楷体" panose="02010609060101010101" pitchFamily="49" charset="-122"/>
                <a:cs typeface="方正楷体简体" panose="02010601030101010101" charset="-122"/>
              </a:rPr>
              <a:t> </a:t>
            </a:r>
            <a:endParaRPr lang="en-US" altLang="zh-CN" sz="2800" dirty="0">
              <a:latin typeface="楷体" panose="02010609060101010101" pitchFamily="49" charset="-122"/>
              <a:ea typeface="楷体" panose="02010609060101010101" pitchFamily="49" charset="-122"/>
              <a:cs typeface="方正楷体简体" panose="02010601030101010101" charset="-122"/>
            </a:endParaRPr>
          </a:p>
        </p:txBody>
      </p:sp>
      <p:sp>
        <p:nvSpPr>
          <p:cNvPr id="27653" name="矩形 27652"/>
          <p:cNvSpPr/>
          <p:nvPr/>
        </p:nvSpPr>
        <p:spPr>
          <a:xfrm>
            <a:off x="4191000" y="2057400"/>
            <a:ext cx="4114800" cy="2968625"/>
          </a:xfrm>
          <a:prstGeom prst="rect">
            <a:avLst/>
          </a:prstGeom>
        </p:spPr>
        <p:txBody>
          <a:bodyPr wrap="none" fromWordArt="1">
            <a:prstTxWarp prst="textPlain">
              <a:avLst>
                <a:gd name="adj" fmla="val 50000"/>
              </a:avLst>
            </a:prstTxWarp>
            <a:normAutofit/>
          </a:bodyPr>
          <a:lstStyle/>
          <a:p>
            <a:pPr algn="ctr"/>
            <a:r>
              <a:rPr lang="zh-CN" altLang="en-US" sz="3600" i="1">
                <a:ln w="9525" cap="flat" cmpd="sng">
                  <a:solidFill>
                    <a:schemeClr val="bg1"/>
                  </a:solidFill>
                  <a:prstDash val="solid"/>
                  <a:round/>
                  <a:headEnd type="none" w="med" len="med"/>
                  <a:tailEnd type="none" w="med" len="med"/>
                </a:ln>
                <a:solidFill>
                  <a:srgbClr val="FF00FF"/>
                </a:solidFill>
                <a:effectLst>
                  <a:outerShdw dist="35921" dir="2699999" algn="ctr" rotWithShape="0">
                    <a:srgbClr val="808080">
                      <a:alpha val="79999"/>
                    </a:srgbClr>
                  </a:outerShdw>
                </a:effectLst>
                <a:latin typeface="宋体" panose="02010600030101010101" pitchFamily="2" charset="-122"/>
                <a:ea typeface="宋体" panose="02010600030101010101" pitchFamily="2" charset="-122"/>
              </a:rPr>
              <a:t>辣</a:t>
            </a:r>
            <a:endParaRPr lang="zh-CN" altLang="en-US" sz="3600" i="1">
              <a:ln w="9525" cap="flat" cmpd="sng">
                <a:solidFill>
                  <a:schemeClr val="bg1"/>
                </a:solidFill>
                <a:prstDash val="solid"/>
                <a:round/>
                <a:headEnd type="none" w="med" len="med"/>
                <a:tailEnd type="none" w="med" len="med"/>
              </a:ln>
              <a:solidFill>
                <a:srgbClr val="FF00FF"/>
              </a:solidFill>
              <a:effectLst>
                <a:outerShdw dist="35921" dir="2699999" algn="ctr" rotWithShape="0">
                  <a:srgbClr val="808080">
                    <a:alpha val="79999"/>
                  </a:srgbClr>
                </a:outerShdw>
              </a:effectLst>
              <a:latin typeface="宋体" panose="02010600030101010101" pitchFamily="2" charset="-122"/>
              <a:ea typeface="宋体" panose="02010600030101010101" pitchFamily="2" charset="-122"/>
            </a:endParaRPr>
          </a:p>
        </p:txBody>
      </p:sp>
      <p:sp>
        <p:nvSpPr>
          <p:cNvPr id="2" name="TextBox 5"/>
          <p:cNvSpPr txBox="1"/>
          <p:nvPr/>
        </p:nvSpPr>
        <p:spPr>
          <a:xfrm>
            <a:off x="1160145" y="536575"/>
            <a:ext cx="4895215" cy="706755"/>
          </a:xfrm>
          <a:prstGeom prst="rect">
            <a:avLst/>
          </a:prstGeom>
          <a:noFill/>
        </p:spPr>
        <p:txBody>
          <a:bodyPr wrap="square" rtlCol="0">
            <a:spAutoFit/>
          </a:bodyPr>
          <a:lstStyle/>
          <a:p>
            <a:r>
              <a:rPr lang="zh-CN" altLang="zh-CN" sz="4000" dirty="0">
                <a:solidFill>
                  <a:srgbClr val="FF0000"/>
                </a:solidFill>
                <a:latin typeface="华文行楷" panose="02010800040101010101" pitchFamily="2" charset="-122"/>
                <a:ea typeface="华文行楷" panose="02010800040101010101" pitchFamily="2" charset="-122"/>
              </a:rPr>
              <a:t>成人视角的辛辣批判</a:t>
            </a:r>
            <a:endParaRPr lang="zh-CN" altLang="zh-CN" sz="4000" dirty="0">
              <a:solidFill>
                <a:srgbClr val="FF0000"/>
              </a:solidFill>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6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3249" name="Rectangle 4"/>
          <p:cNvSpPr/>
          <p:nvPr/>
        </p:nvSpPr>
        <p:spPr>
          <a:xfrm>
            <a:off x="990484" y="715594"/>
            <a:ext cx="10211204" cy="1999615"/>
          </a:xfrm>
          <a:prstGeom prst="rect">
            <a:avLst/>
          </a:prstGeom>
          <a:noFill/>
          <a:ln w="9525">
            <a:noFill/>
          </a:ln>
        </p:spPr>
        <p:txBody>
          <a:bodyPr wrap="square" anchor="ctr">
            <a:spAutoFit/>
          </a:bodyPr>
          <a:lstStyle/>
          <a:p>
            <a:r>
              <a:rPr lang="en-US" altLang="zh-CN" sz="2800" b="1" dirty="0">
                <a:latin typeface="楷体" panose="02010609060101010101" pitchFamily="49" charset="-122"/>
                <a:ea typeface="楷体" panose="02010609060101010101" pitchFamily="49" charset="-122"/>
              </a:rPr>
              <a:t>   </a:t>
            </a:r>
            <a:r>
              <a:rPr lang="en-US" altLang="zh-CN" sz="3200" b="1" dirty="0" smtClean="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我至今一想起，还诧异我的父亲何以要在那时候叫我来背书。”</a:t>
            </a:r>
            <a:endParaRPr lang="zh-CN" altLang="en-US" sz="3200" b="1" dirty="0">
              <a:latin typeface="楷体" panose="02010609060101010101" pitchFamily="49" charset="-122"/>
              <a:ea typeface="楷体" panose="02010609060101010101" pitchFamily="49" charset="-122"/>
            </a:endParaRPr>
          </a:p>
          <a:p>
            <a:r>
              <a:rPr lang="zh-CN" altLang="en-US" sz="3200" b="1" dirty="0">
                <a:latin typeface="楷体" panose="02010609060101010101" pitchFamily="49" charset="-122"/>
                <a:ea typeface="楷体" panose="02010609060101010101" pitchFamily="49" charset="-122"/>
              </a:rPr>
              <a:t>                                    </a:t>
            </a:r>
            <a:r>
              <a:rPr lang="en-US" altLang="zh-CN" sz="3200" b="1" dirty="0" smtClean="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五猖会</a:t>
            </a:r>
            <a:endParaRPr lang="zh-CN" altLang="en-US" sz="3200" b="1" dirty="0">
              <a:latin typeface="楷体" panose="02010609060101010101" pitchFamily="49" charset="-122"/>
              <a:ea typeface="楷体" panose="02010609060101010101" pitchFamily="49" charset="-122"/>
            </a:endParaRPr>
          </a:p>
          <a:p>
            <a:r>
              <a:rPr lang="zh-CN" altLang="en-US" sz="2800" b="1" dirty="0">
                <a:latin typeface="楷体" panose="02010609060101010101" pitchFamily="49" charset="-122"/>
                <a:ea typeface="楷体" panose="02010609060101010101" pitchFamily="49" charset="-122"/>
              </a:rPr>
              <a:t>    </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83974" name="Text Box 6"/>
          <p:cNvSpPr txBox="1"/>
          <p:nvPr/>
        </p:nvSpPr>
        <p:spPr>
          <a:xfrm>
            <a:off x="1522730" y="3463925"/>
            <a:ext cx="4759325" cy="645160"/>
          </a:xfrm>
          <a:prstGeom prst="rect">
            <a:avLst/>
          </a:prstGeom>
          <a:noFill/>
          <a:ln w="9525">
            <a:noFill/>
          </a:ln>
        </p:spPr>
        <p:txBody>
          <a:bodyPr wrap="square" anchor="t">
            <a:spAutoFit/>
          </a:bodyPr>
          <a:lstStyle/>
          <a:p>
            <a:r>
              <a:rPr lang="zh-CN" altLang="en-US" sz="3600" b="1" dirty="0">
                <a:latin typeface="楷体" panose="02010609060101010101" pitchFamily="49" charset="-122"/>
                <a:ea typeface="楷体" panose="02010609060101010101" pitchFamily="49" charset="-122"/>
              </a:rPr>
              <a:t>从百草园到三味书屋</a:t>
            </a:r>
            <a:endParaRPr lang="zh-CN" altLang="en-US" sz="3600" b="1" dirty="0">
              <a:solidFill>
                <a:srgbClr val="CC0000"/>
              </a:solidFill>
              <a:latin typeface="楷体" panose="02010609060101010101" pitchFamily="49" charset="-122"/>
              <a:ea typeface="楷体" panose="02010609060101010101" pitchFamily="49" charset="-122"/>
            </a:endParaRPr>
          </a:p>
        </p:txBody>
      </p:sp>
      <p:sp>
        <p:nvSpPr>
          <p:cNvPr id="83975" name="Text Box 7"/>
          <p:cNvSpPr txBox="1"/>
          <p:nvPr/>
        </p:nvSpPr>
        <p:spPr>
          <a:xfrm>
            <a:off x="6096000" y="3284538"/>
            <a:ext cx="1097280" cy="1198880"/>
          </a:xfrm>
          <a:prstGeom prst="rect">
            <a:avLst/>
          </a:prstGeom>
          <a:noFill/>
          <a:ln w="9525">
            <a:noFill/>
          </a:ln>
        </p:spPr>
        <p:txBody>
          <a:bodyPr wrap="none" anchor="t">
            <a:spAutoFit/>
          </a:bodyPr>
          <a:lstStyle/>
          <a:p>
            <a:r>
              <a:rPr lang="zh-CN" altLang="en-US" sz="7200" b="1" dirty="0">
                <a:solidFill>
                  <a:srgbClr val="CC0000"/>
                </a:solidFill>
                <a:latin typeface="Arial" panose="020B0604020202020204" pitchFamily="34" charset="0"/>
                <a:ea typeface="华文隶书" panose="02010800040101010101" pitchFamily="2" charset="-122"/>
              </a:rPr>
              <a:t>？</a:t>
            </a:r>
            <a:endParaRPr lang="zh-CN" altLang="en-US" sz="7200" b="1" dirty="0">
              <a:solidFill>
                <a:srgbClr val="CC0000"/>
              </a:solidFill>
              <a:latin typeface="Arial" panose="020B0604020202020204" pitchFamily="34" charset="0"/>
              <a:ea typeface="华文隶书" panose="02010800040101010101" pitchFamily="2" charset="-122"/>
            </a:endParaRPr>
          </a:p>
        </p:txBody>
      </p:sp>
      <p:sp>
        <p:nvSpPr>
          <p:cNvPr id="83976" name="Text Box 8"/>
          <p:cNvSpPr txBox="1"/>
          <p:nvPr/>
        </p:nvSpPr>
        <p:spPr>
          <a:xfrm>
            <a:off x="1087120" y="4109085"/>
            <a:ext cx="6721475" cy="2256155"/>
          </a:xfrm>
          <a:prstGeom prst="rect">
            <a:avLst/>
          </a:prstGeom>
          <a:noFill/>
          <a:ln w="9525">
            <a:noFill/>
          </a:ln>
        </p:spPr>
        <p:txBody>
          <a:bodyPr wrap="square" anchor="t">
            <a:spAutoFit/>
          </a:bodyPr>
          <a:lstStyle/>
          <a:p>
            <a:pPr>
              <a:lnSpc>
                <a:spcPct val="110000"/>
              </a:lnSpc>
            </a:pPr>
            <a:r>
              <a:rPr lang="en-US" altLang="zh-CN" sz="2800" b="1" dirty="0">
                <a:latin typeface="Arial" panose="020B0604020202020204" pitchFamily="34" charset="0"/>
                <a:ea typeface="黑体" panose="02010609060101010101" charset="-122"/>
              </a:rPr>
              <a:t>     </a:t>
            </a:r>
            <a:r>
              <a:rPr lang="en-US" altLang="zh-CN" sz="2800" b="1" dirty="0" smtClean="0">
                <a:latin typeface="Arial" panose="020B0604020202020204" pitchFamily="34" charset="0"/>
                <a:ea typeface="黑体" panose="02010609060101010101" charset="-122"/>
              </a:rPr>
              <a:t> </a:t>
            </a:r>
            <a:r>
              <a:rPr lang="en-US" altLang="zh-CN" sz="3200" b="1" dirty="0" smtClean="0">
                <a:latin typeface="Arial" panose="020B0604020202020204" pitchFamily="34" charset="0"/>
                <a:ea typeface="黑体" panose="02010609060101010101" charset="-122"/>
              </a:rPr>
              <a:t> </a:t>
            </a:r>
            <a:r>
              <a:rPr lang="zh-CN" altLang="en-US" sz="3200" b="1" dirty="0" smtClean="0">
                <a:solidFill>
                  <a:srgbClr val="FF0000"/>
                </a:solidFill>
                <a:latin typeface="楷体" panose="02010609060101010101" pitchFamily="49" charset="-122"/>
                <a:ea typeface="楷体" panose="02010609060101010101" pitchFamily="49" charset="-122"/>
              </a:rPr>
              <a:t>揭示</a:t>
            </a:r>
            <a:r>
              <a:rPr lang="zh-CN" altLang="en-US" sz="3200" b="1" dirty="0">
                <a:solidFill>
                  <a:srgbClr val="FF0000"/>
                </a:solidFill>
                <a:latin typeface="楷体" panose="02010609060101010101" pitchFamily="49" charset="-122"/>
                <a:ea typeface="楷体" panose="02010609060101010101" pitchFamily="49" charset="-122"/>
              </a:rPr>
              <a:t>儿童广阔的生活趣味与束缚儿童天性的封建书橱教育的尖锐矛盾，表达了应让儿童健康活泼地成长的合理要求。</a:t>
            </a:r>
            <a:r>
              <a:rPr lang="zh-CN" altLang="en-US" sz="3200" b="1" dirty="0">
                <a:solidFill>
                  <a:schemeClr val="tx2"/>
                </a:solidFill>
                <a:latin typeface="楷体" panose="02010609060101010101" pitchFamily="49" charset="-122"/>
                <a:ea typeface="楷体" panose="02010609060101010101" pitchFamily="49" charset="-122"/>
              </a:rPr>
              <a:t> </a:t>
            </a:r>
            <a:endParaRPr lang="zh-CN" altLang="en-US" sz="3200" b="1" dirty="0">
              <a:solidFill>
                <a:schemeClr val="tx2"/>
              </a:solidFill>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rcRect b="8865"/>
          <a:stretch>
            <a:fillRect/>
          </a:stretch>
        </p:blipFill>
        <p:spPr>
          <a:xfrm>
            <a:off x="7914640" y="3114040"/>
            <a:ext cx="4077335" cy="2722245"/>
          </a:xfrm>
          <a:prstGeom prst="rect">
            <a:avLst/>
          </a:prstGeom>
        </p:spPr>
      </p:pic>
      <p:sp>
        <p:nvSpPr>
          <p:cNvPr id="2" name="文本框 1"/>
          <p:cNvSpPr txBox="1"/>
          <p:nvPr/>
        </p:nvSpPr>
        <p:spPr>
          <a:xfrm>
            <a:off x="883285" y="1895475"/>
            <a:ext cx="8326120" cy="1714500"/>
          </a:xfrm>
          <a:prstGeom prst="rect">
            <a:avLst/>
          </a:prstGeom>
          <a:noFill/>
        </p:spPr>
        <p:txBody>
          <a:bodyPr wrap="square" rtlCol="0" anchor="t">
            <a:spAutoFit/>
          </a:bodyPr>
          <a:p>
            <a:pPr>
              <a:lnSpc>
                <a:spcPct val="110000"/>
              </a:lnSpc>
            </a:pPr>
            <a:r>
              <a:rPr lang="en-US" altLang="zh-CN" sz="3200" b="1" dirty="0" smtClean="0">
                <a:solidFill>
                  <a:srgbClr val="FF0000"/>
                </a:solidFill>
                <a:latin typeface="楷体" panose="02010609060101010101" pitchFamily="49" charset="-122"/>
                <a:ea typeface="楷体" panose="02010609060101010101" pitchFamily="49" charset="-122"/>
                <a:sym typeface="+mn-ea"/>
              </a:rPr>
              <a:t>    </a:t>
            </a:r>
            <a:r>
              <a:rPr lang="zh-CN" altLang="en-US" sz="3200" b="1" dirty="0" smtClean="0">
                <a:solidFill>
                  <a:srgbClr val="FF0000"/>
                </a:solidFill>
                <a:latin typeface="楷体" panose="02010609060101010101" pitchFamily="49" charset="-122"/>
                <a:ea typeface="楷体" panose="02010609060101010101" pitchFamily="49" charset="-122"/>
                <a:sym typeface="+mn-ea"/>
              </a:rPr>
              <a:t>鲁迅</a:t>
            </a:r>
            <a:r>
              <a:rPr lang="zh-CN" altLang="en-US" sz="3200" b="1" dirty="0">
                <a:solidFill>
                  <a:srgbClr val="FF0000"/>
                </a:solidFill>
                <a:latin typeface="楷体" panose="02010609060101010101" pitchFamily="49" charset="-122"/>
                <a:ea typeface="楷体" panose="02010609060101010101" pitchFamily="49" charset="-122"/>
                <a:sym typeface="+mn-ea"/>
              </a:rPr>
              <a:t>先生出于人性和人情的儿童心理，因而对束缚儿童天性的封建教育如此深恶痛绝。 </a:t>
            </a:r>
            <a:endParaRPr lang="zh-CN" altLang="en-US" sz="3200"/>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249"/>
                                        </p:tgtEl>
                                        <p:attrNameLst>
                                          <p:attrName>style.visibility</p:attrName>
                                        </p:attrNameLst>
                                      </p:cBhvr>
                                      <p:to>
                                        <p:strVal val="visible"/>
                                      </p:to>
                                    </p:set>
                                    <p:anim calcmode="lin" valueType="num">
                                      <p:cBhvr additive="base">
                                        <p:cTn id="7" dur="500" fill="hold"/>
                                        <p:tgtEl>
                                          <p:spTgt spid="53249"/>
                                        </p:tgtEl>
                                        <p:attrNameLst>
                                          <p:attrName>ppt_x</p:attrName>
                                        </p:attrNameLst>
                                      </p:cBhvr>
                                      <p:tavLst>
                                        <p:tav tm="0">
                                          <p:val>
                                            <p:strVal val="#ppt_x"/>
                                          </p:val>
                                        </p:tav>
                                        <p:tav tm="100000">
                                          <p:val>
                                            <p:strVal val="#ppt_x"/>
                                          </p:val>
                                        </p:tav>
                                      </p:tavLst>
                                    </p:anim>
                                    <p:anim calcmode="lin" valueType="num">
                                      <p:cBhvr additive="base">
                                        <p:cTn id="8" dur="500" fill="hold"/>
                                        <p:tgtEl>
                                          <p:spTgt spid="5324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3974"/>
                                        </p:tgtEl>
                                        <p:attrNameLst>
                                          <p:attrName>style.visibility</p:attrName>
                                        </p:attrNameLst>
                                      </p:cBhvr>
                                      <p:to>
                                        <p:strVal val="visible"/>
                                      </p:to>
                                    </p:set>
                                    <p:anim calcmode="lin" valueType="num">
                                      <p:cBhvr additive="base">
                                        <p:cTn id="19" dur="500" fill="hold"/>
                                        <p:tgtEl>
                                          <p:spTgt spid="83974"/>
                                        </p:tgtEl>
                                        <p:attrNameLst>
                                          <p:attrName>ppt_x</p:attrName>
                                        </p:attrNameLst>
                                      </p:cBhvr>
                                      <p:tavLst>
                                        <p:tav tm="0">
                                          <p:val>
                                            <p:strVal val="#ppt_x"/>
                                          </p:val>
                                        </p:tav>
                                        <p:tav tm="100000">
                                          <p:val>
                                            <p:strVal val="#ppt_x"/>
                                          </p:val>
                                        </p:tav>
                                      </p:tavLst>
                                    </p:anim>
                                    <p:anim calcmode="lin" valueType="num">
                                      <p:cBhvr additive="base">
                                        <p:cTn id="20" dur="500" fill="hold"/>
                                        <p:tgtEl>
                                          <p:spTgt spid="8397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3975"/>
                                        </p:tgtEl>
                                        <p:attrNameLst>
                                          <p:attrName>style.visibility</p:attrName>
                                        </p:attrNameLst>
                                      </p:cBhvr>
                                      <p:to>
                                        <p:strVal val="visible"/>
                                      </p:to>
                                    </p:set>
                                    <p:anim calcmode="lin" valueType="num">
                                      <p:cBhvr additive="base">
                                        <p:cTn id="25" dur="500" fill="hold"/>
                                        <p:tgtEl>
                                          <p:spTgt spid="83975"/>
                                        </p:tgtEl>
                                        <p:attrNameLst>
                                          <p:attrName>ppt_x</p:attrName>
                                        </p:attrNameLst>
                                      </p:cBhvr>
                                      <p:tavLst>
                                        <p:tav tm="0">
                                          <p:val>
                                            <p:strVal val="#ppt_x"/>
                                          </p:val>
                                        </p:tav>
                                        <p:tav tm="100000">
                                          <p:val>
                                            <p:strVal val="#ppt_x"/>
                                          </p:val>
                                        </p:tav>
                                      </p:tavLst>
                                    </p:anim>
                                    <p:anim calcmode="lin" valueType="num">
                                      <p:cBhvr additive="base">
                                        <p:cTn id="26" dur="500" fill="hold"/>
                                        <p:tgtEl>
                                          <p:spTgt spid="8397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3976"/>
                                        </p:tgtEl>
                                        <p:attrNameLst>
                                          <p:attrName>style.visibility</p:attrName>
                                        </p:attrNameLst>
                                      </p:cBhvr>
                                      <p:to>
                                        <p:strVal val="visible"/>
                                      </p:to>
                                    </p:set>
                                    <p:anim calcmode="lin" valueType="num">
                                      <p:cBhvr additive="base">
                                        <p:cTn id="31" dur="500" fill="hold"/>
                                        <p:tgtEl>
                                          <p:spTgt spid="83976"/>
                                        </p:tgtEl>
                                        <p:attrNameLst>
                                          <p:attrName>ppt_x</p:attrName>
                                        </p:attrNameLst>
                                      </p:cBhvr>
                                      <p:tavLst>
                                        <p:tav tm="0">
                                          <p:val>
                                            <p:strVal val="#ppt_x"/>
                                          </p:val>
                                        </p:tav>
                                        <p:tav tm="100000">
                                          <p:val>
                                            <p:strVal val="#ppt_x"/>
                                          </p:val>
                                        </p:tav>
                                      </p:tavLst>
                                    </p:anim>
                                    <p:anim calcmode="lin" valueType="num">
                                      <p:cBhvr additive="base">
                                        <p:cTn id="32" dur="500" fill="hold"/>
                                        <p:tgtEl>
                                          <p:spTgt spid="8397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49" grpId="0"/>
      <p:bldP spid="2" grpId="0"/>
      <p:bldP spid="83974" grpId="0"/>
      <p:bldP spid="83975" grpId="0"/>
      <p:bldP spid="8397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2" name="组合 4"/>
          <p:cNvGrpSpPr/>
          <p:nvPr/>
        </p:nvGrpSpPr>
        <p:grpSpPr bwMode="auto">
          <a:xfrm>
            <a:off x="793751" y="1124744"/>
            <a:ext cx="10485967" cy="4085167"/>
            <a:chOff x="450850" y="660800"/>
            <a:chExt cx="7865566" cy="3063078"/>
          </a:xfrm>
        </p:grpSpPr>
        <p:pic>
          <p:nvPicPr>
            <p:cNvPr id="31754" name="一个圆顶角并剪去另一个顶角的矩形 1"/>
            <p:cNvPicPr>
              <a:picLocks noChangeArrowheads="1"/>
            </p:cNvPicPr>
            <p:nvPr/>
          </p:nvPicPr>
          <p:blipFill>
            <a:blip r:embed="rId1"/>
            <a:srcRect/>
            <a:stretch>
              <a:fillRect/>
            </a:stretch>
          </p:blipFill>
          <p:spPr bwMode="auto">
            <a:xfrm>
              <a:off x="-182651" y="698890"/>
              <a:ext cx="8776917" cy="3656649"/>
            </a:xfrm>
            <a:prstGeom prst="rect">
              <a:avLst/>
            </a:prstGeom>
            <a:noFill/>
            <a:ln w="9525">
              <a:noFill/>
              <a:miter lim="800000"/>
              <a:headEnd/>
              <a:tailEnd/>
            </a:ln>
          </p:spPr>
        </p:pic>
        <p:sp>
          <p:nvSpPr>
            <p:cNvPr id="3" name="矩形 2"/>
            <p:cNvSpPr/>
            <p:nvPr/>
          </p:nvSpPr>
          <p:spPr>
            <a:xfrm>
              <a:off x="561990" y="660800"/>
              <a:ext cx="2518124" cy="644357"/>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sz="100">
                <a:latin typeface="黑体" panose="02010609060101010101" charset="-122"/>
                <a:ea typeface="黑体" panose="02010609060101010101" charset="-122"/>
              </a:endParaRPr>
            </a:p>
          </p:txBody>
        </p:sp>
      </p:grpSp>
      <p:grpSp>
        <p:nvGrpSpPr>
          <p:cNvPr id="4" name="组 1"/>
          <p:cNvGrpSpPr/>
          <p:nvPr/>
        </p:nvGrpSpPr>
        <p:grpSpPr bwMode="auto">
          <a:xfrm>
            <a:off x="937684" y="1176867"/>
            <a:ext cx="3357033" cy="802217"/>
            <a:chOff x="7647436" y="3815009"/>
            <a:chExt cx="2515853" cy="601051"/>
          </a:xfrm>
        </p:grpSpPr>
        <p:sp>
          <p:nvSpPr>
            <p:cNvPr id="31752" name="文本框 30"/>
            <p:cNvSpPr txBox="1">
              <a:spLocks noChangeArrowheads="1"/>
            </p:cNvSpPr>
            <p:nvPr/>
          </p:nvSpPr>
          <p:spPr bwMode="auto">
            <a:xfrm>
              <a:off x="8613224" y="3885580"/>
              <a:ext cx="1550065" cy="437229"/>
            </a:xfrm>
            <a:prstGeom prst="rect">
              <a:avLst/>
            </a:prstGeom>
            <a:noFill/>
            <a:ln w="9525">
              <a:noFill/>
              <a:miter lim="800000"/>
            </a:ln>
          </p:spPr>
          <p:txBody>
            <a:bodyPr>
              <a:spAutoFit/>
            </a:bodyPr>
            <a:lstStyle/>
            <a:p>
              <a:r>
                <a:rPr lang="zh-CN" altLang="en-US" sz="3200" b="1" dirty="0">
                  <a:solidFill>
                    <a:srgbClr val="0000FF"/>
                  </a:solidFill>
                  <a:latin typeface="黑体" panose="02010609060101010101" charset="-122"/>
                  <a:ea typeface="黑体" panose="02010609060101010101" charset="-122"/>
                </a:rPr>
                <a:t>方法指导</a:t>
              </a:r>
              <a:endParaRPr lang="zh-CN" altLang="en-US" sz="3200" b="1" dirty="0">
                <a:solidFill>
                  <a:srgbClr val="0000FF"/>
                </a:solidFill>
                <a:latin typeface="黑体" panose="02010609060101010101" charset="-122"/>
                <a:ea typeface="黑体" panose="02010609060101010101" charset="-122"/>
              </a:endParaRPr>
            </a:p>
          </p:txBody>
        </p:sp>
        <p:pic>
          <p:nvPicPr>
            <p:cNvPr id="31753" name="图片 9" descr="book.gif"/>
            <p:cNvPicPr>
              <a:picLocks noChangeAspect="1" noChangeArrowheads="1"/>
            </p:cNvPicPr>
            <p:nvPr/>
          </p:nvPicPr>
          <p:blipFill>
            <a:blip r:embed="rId2"/>
            <a:srcRect/>
            <a:stretch>
              <a:fillRect/>
            </a:stretch>
          </p:blipFill>
          <p:spPr bwMode="auto">
            <a:xfrm>
              <a:off x="7647436" y="3815009"/>
              <a:ext cx="977957" cy="601051"/>
            </a:xfrm>
            <a:prstGeom prst="rect">
              <a:avLst/>
            </a:prstGeom>
            <a:noFill/>
            <a:ln w="9525">
              <a:noFill/>
              <a:miter lim="800000"/>
              <a:headEnd/>
              <a:tailEnd/>
            </a:ln>
          </p:spPr>
        </p:pic>
      </p:grpSp>
      <p:sp>
        <p:nvSpPr>
          <p:cNvPr id="13" name="文本框 4105"/>
          <p:cNvSpPr txBox="1">
            <a:spLocks noChangeArrowheads="1"/>
          </p:cNvSpPr>
          <p:nvPr/>
        </p:nvSpPr>
        <p:spPr bwMode="auto">
          <a:xfrm>
            <a:off x="857215" y="2095491"/>
            <a:ext cx="6000792" cy="583565"/>
          </a:xfrm>
          <a:prstGeom prst="rect">
            <a:avLst/>
          </a:prstGeom>
          <a:noFill/>
          <a:ln w="9525">
            <a:noFill/>
            <a:miter lim="800000"/>
          </a:ln>
        </p:spPr>
        <p:txBody>
          <a:bodyPr wrap="square">
            <a:spAutoFit/>
          </a:bodyPr>
          <a:lstStyle/>
          <a:p>
            <a:pPr>
              <a:spcBef>
                <a:spcPct val="50000"/>
              </a:spcBef>
            </a:pPr>
            <a:r>
              <a:rPr lang="zh-CN" altLang="en-US" sz="3200" b="1" dirty="0">
                <a:solidFill>
                  <a:srgbClr val="000000"/>
                </a:solidFill>
                <a:latin typeface="楷体" panose="02010609060101010101" pitchFamily="49" charset="-122"/>
                <a:ea typeface="楷体" panose="02010609060101010101" pitchFamily="49" charset="-122"/>
              </a:rPr>
              <a:t>一、先读前言、后记和目录。</a:t>
            </a: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14" name="文本框 4106"/>
          <p:cNvSpPr txBox="1">
            <a:spLocks noChangeArrowheads="1"/>
          </p:cNvSpPr>
          <p:nvPr/>
        </p:nvSpPr>
        <p:spPr bwMode="auto">
          <a:xfrm>
            <a:off x="857215" y="2796107"/>
            <a:ext cx="5048285" cy="583565"/>
          </a:xfrm>
          <a:prstGeom prst="rect">
            <a:avLst/>
          </a:prstGeom>
          <a:noFill/>
          <a:ln w="9525">
            <a:noFill/>
            <a:miter lim="800000"/>
          </a:ln>
        </p:spPr>
        <p:txBody>
          <a:bodyPr wrap="square">
            <a:spAutoFit/>
          </a:bodyPr>
          <a:lstStyle/>
          <a:p>
            <a:pPr>
              <a:spcBef>
                <a:spcPct val="50000"/>
              </a:spcBef>
            </a:pPr>
            <a:r>
              <a:rPr lang="zh-CN" altLang="en-US" sz="3200" b="1" dirty="0">
                <a:solidFill>
                  <a:srgbClr val="000000"/>
                </a:solidFill>
                <a:latin typeface="楷体" panose="02010609060101010101" pitchFamily="49" charset="-122"/>
                <a:ea typeface="楷体" panose="02010609060101010101" pitchFamily="49" charset="-122"/>
              </a:rPr>
              <a:t>二、略读与精读相结合。</a:t>
            </a: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15" name="文本框 4107"/>
          <p:cNvSpPr txBox="1">
            <a:spLocks noChangeArrowheads="1"/>
          </p:cNvSpPr>
          <p:nvPr/>
        </p:nvSpPr>
        <p:spPr bwMode="auto">
          <a:xfrm>
            <a:off x="857213" y="3527839"/>
            <a:ext cx="4476781" cy="583565"/>
          </a:xfrm>
          <a:prstGeom prst="rect">
            <a:avLst/>
          </a:prstGeom>
          <a:noFill/>
          <a:ln w="9525">
            <a:noFill/>
            <a:miter lim="800000"/>
          </a:ln>
        </p:spPr>
        <p:txBody>
          <a:bodyPr wrap="square">
            <a:spAutoFit/>
          </a:bodyPr>
          <a:lstStyle/>
          <a:p>
            <a:r>
              <a:rPr lang="zh-CN" altLang="en-US" sz="3200" b="1" dirty="0">
                <a:solidFill>
                  <a:srgbClr val="000000"/>
                </a:solidFill>
                <a:latin typeface="楷体" panose="02010609060101010101" pitchFamily="49" charset="-122"/>
                <a:ea typeface="楷体" panose="02010609060101010101" pitchFamily="49" charset="-122"/>
              </a:rPr>
              <a:t>三、做点读书笔记。</a:t>
            </a: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16" name="文本框 4108"/>
          <p:cNvSpPr txBox="1">
            <a:spLocks noChangeArrowheads="1"/>
          </p:cNvSpPr>
          <p:nvPr/>
        </p:nvSpPr>
        <p:spPr bwMode="auto">
          <a:xfrm>
            <a:off x="857213" y="4363287"/>
            <a:ext cx="6286544" cy="583565"/>
          </a:xfrm>
          <a:prstGeom prst="rect">
            <a:avLst/>
          </a:prstGeom>
          <a:noFill/>
          <a:ln w="9525">
            <a:noFill/>
            <a:miter lim="800000"/>
          </a:ln>
        </p:spPr>
        <p:txBody>
          <a:bodyPr wrap="square">
            <a:spAutoFit/>
          </a:bodyPr>
          <a:lstStyle/>
          <a:p>
            <a:pPr>
              <a:spcBef>
                <a:spcPct val="50000"/>
              </a:spcBef>
            </a:pPr>
            <a:r>
              <a:rPr lang="zh-CN" altLang="en-US" sz="3200" b="1" dirty="0">
                <a:solidFill>
                  <a:srgbClr val="000000"/>
                </a:solidFill>
                <a:latin typeface="楷体" panose="02010609060101010101" pitchFamily="49" charset="-122"/>
                <a:ea typeface="楷体" panose="02010609060101010101" pitchFamily="49" charset="-122"/>
              </a:rPr>
              <a:t>四、利用工具书和有关参考资料。</a:t>
            </a: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20" name="文本框 64518"/>
          <p:cNvSpPr txBox="1">
            <a:spLocks noChangeArrowheads="1"/>
          </p:cNvSpPr>
          <p:nvPr/>
        </p:nvSpPr>
        <p:spPr bwMode="auto">
          <a:xfrm>
            <a:off x="7239008" y="2175437"/>
            <a:ext cx="3905277" cy="3046095"/>
          </a:xfrm>
          <a:prstGeom prst="rect">
            <a:avLst/>
          </a:prstGeom>
          <a:noFill/>
          <a:ln w="9525">
            <a:noFill/>
            <a:miter lim="800000"/>
          </a:ln>
        </p:spPr>
        <p:txBody>
          <a:bodyPr wrap="square">
            <a:spAutoFit/>
          </a:bodyPr>
          <a:lstStyle/>
          <a:p>
            <a:r>
              <a:rPr lang="zh-CN" altLang="en-US" sz="3200" dirty="0" smtClean="0">
                <a:solidFill>
                  <a:srgbClr val="FF0000"/>
                </a:solidFill>
                <a:latin typeface="楷体" panose="02010609060101010101" pitchFamily="49" charset="-122"/>
                <a:ea typeface="楷体" panose="02010609060101010101" pitchFamily="49" charset="-122"/>
              </a:rPr>
              <a:t>①概括大意</a:t>
            </a:r>
            <a:endParaRPr lang="en-US" altLang="zh-CN" sz="3200" dirty="0" smtClean="0">
              <a:solidFill>
                <a:srgbClr val="FF0000"/>
              </a:solidFill>
              <a:latin typeface="楷体" panose="02010609060101010101" pitchFamily="49" charset="-122"/>
              <a:ea typeface="楷体" panose="02010609060101010101" pitchFamily="49" charset="-122"/>
            </a:endParaRPr>
          </a:p>
          <a:p>
            <a:r>
              <a:rPr lang="zh-CN" altLang="en-US" sz="3200" dirty="0" smtClean="0">
                <a:solidFill>
                  <a:srgbClr val="FF0000"/>
                </a:solidFill>
                <a:latin typeface="楷体" panose="02010609060101010101" pitchFamily="49" charset="-122"/>
                <a:ea typeface="楷体" panose="02010609060101010101" pitchFamily="49" charset="-122"/>
              </a:rPr>
              <a:t>②划</a:t>
            </a:r>
            <a:r>
              <a:rPr lang="zh-CN" altLang="en-US" sz="3200" dirty="0">
                <a:solidFill>
                  <a:srgbClr val="FF0000"/>
                </a:solidFill>
                <a:latin typeface="楷体" panose="02010609060101010101" pitchFamily="49" charset="-122"/>
                <a:ea typeface="楷体" panose="02010609060101010101" pitchFamily="49" charset="-122"/>
              </a:rPr>
              <a:t>出关键字词</a:t>
            </a:r>
            <a:endParaRPr lang="zh-CN" altLang="en-US" sz="3200" dirty="0">
              <a:solidFill>
                <a:srgbClr val="FF0000"/>
              </a:solidFill>
              <a:latin typeface="楷体" panose="02010609060101010101" pitchFamily="49" charset="-122"/>
              <a:ea typeface="楷体" panose="02010609060101010101" pitchFamily="49" charset="-122"/>
            </a:endParaRPr>
          </a:p>
          <a:p>
            <a:r>
              <a:rPr lang="zh-CN" altLang="en-US" sz="3200" dirty="0" smtClean="0">
                <a:solidFill>
                  <a:srgbClr val="FF0000"/>
                </a:solidFill>
                <a:latin typeface="楷体" panose="02010609060101010101" pitchFamily="49" charset="-122"/>
                <a:ea typeface="楷体" panose="02010609060101010101" pitchFamily="49" charset="-122"/>
              </a:rPr>
              <a:t>③入</a:t>
            </a:r>
            <a:r>
              <a:rPr lang="zh-CN" altLang="en-US" sz="3200" dirty="0">
                <a:solidFill>
                  <a:srgbClr val="FF0000"/>
                </a:solidFill>
                <a:latin typeface="楷体" panose="02010609060101010101" pitchFamily="49" charset="-122"/>
                <a:ea typeface="楷体" panose="02010609060101010101" pitchFamily="49" charset="-122"/>
              </a:rPr>
              <a:t>情入景</a:t>
            </a:r>
            <a:endParaRPr lang="zh-CN" altLang="en-US" sz="3200" dirty="0">
              <a:solidFill>
                <a:srgbClr val="FF0000"/>
              </a:solidFill>
              <a:latin typeface="楷体" panose="02010609060101010101" pitchFamily="49" charset="-122"/>
              <a:ea typeface="楷体" panose="02010609060101010101" pitchFamily="49" charset="-122"/>
            </a:endParaRPr>
          </a:p>
          <a:p>
            <a:r>
              <a:rPr lang="zh-CN" altLang="en-US" sz="3200" dirty="0" smtClean="0">
                <a:solidFill>
                  <a:srgbClr val="FF0000"/>
                </a:solidFill>
                <a:latin typeface="楷体" panose="02010609060101010101" pitchFamily="49" charset="-122"/>
                <a:ea typeface="楷体" panose="02010609060101010101" pitchFamily="49" charset="-122"/>
              </a:rPr>
              <a:t>④品味</a:t>
            </a:r>
            <a:r>
              <a:rPr lang="zh-CN" altLang="en-US" sz="3200" dirty="0">
                <a:solidFill>
                  <a:srgbClr val="FF0000"/>
                </a:solidFill>
                <a:latin typeface="楷体" panose="02010609060101010101" pitchFamily="49" charset="-122"/>
                <a:ea typeface="楷体" panose="02010609060101010101" pitchFamily="49" charset="-122"/>
              </a:rPr>
              <a:t>语言</a:t>
            </a:r>
            <a:r>
              <a:rPr lang="en-US" altLang="zh-CN" sz="3200" dirty="0">
                <a:solidFill>
                  <a:srgbClr val="FF0000"/>
                </a:solidFill>
                <a:latin typeface="楷体" panose="02010609060101010101" pitchFamily="49" charset="-122"/>
                <a:ea typeface="楷体" panose="02010609060101010101" pitchFamily="49" charset="-122"/>
              </a:rPr>
              <a:t>(</a:t>
            </a:r>
            <a:r>
              <a:rPr lang="zh-CN" altLang="en-US" sz="3200" dirty="0">
                <a:solidFill>
                  <a:srgbClr val="FF0000"/>
                </a:solidFill>
                <a:latin typeface="楷体" panose="02010609060101010101" pitchFamily="49" charset="-122"/>
                <a:ea typeface="楷体" panose="02010609060101010101" pitchFamily="49" charset="-122"/>
              </a:rPr>
              <a:t>批注</a:t>
            </a:r>
            <a:r>
              <a:rPr lang="en-US" altLang="zh-CN" sz="3200" dirty="0">
                <a:solidFill>
                  <a:srgbClr val="FF0000"/>
                </a:solidFill>
                <a:latin typeface="楷体" panose="02010609060101010101" pitchFamily="49" charset="-122"/>
                <a:ea typeface="楷体" panose="02010609060101010101" pitchFamily="49" charset="-122"/>
              </a:rPr>
              <a:t>\</a:t>
            </a:r>
            <a:r>
              <a:rPr lang="zh-CN" altLang="en-US" sz="3200" dirty="0">
                <a:solidFill>
                  <a:srgbClr val="FF0000"/>
                </a:solidFill>
                <a:latin typeface="楷体" panose="02010609060101010101" pitchFamily="49" charset="-122"/>
                <a:ea typeface="楷体" panose="02010609060101010101" pitchFamily="49" charset="-122"/>
              </a:rPr>
              <a:t>摘抄等</a:t>
            </a:r>
            <a:r>
              <a:rPr lang="en-US" altLang="zh-CN" sz="3200" dirty="0">
                <a:solidFill>
                  <a:srgbClr val="FF0000"/>
                </a:solidFill>
                <a:latin typeface="楷体" panose="02010609060101010101" pitchFamily="49" charset="-122"/>
                <a:ea typeface="楷体" panose="02010609060101010101" pitchFamily="49" charset="-122"/>
              </a:rPr>
              <a:t>)</a:t>
            </a:r>
            <a:endParaRPr lang="en-US" altLang="zh-CN" sz="3200" dirty="0">
              <a:solidFill>
                <a:srgbClr val="FF0000"/>
              </a:solidFill>
              <a:latin typeface="楷体" panose="02010609060101010101" pitchFamily="49" charset="-122"/>
              <a:ea typeface="楷体" panose="02010609060101010101" pitchFamily="49" charset="-122"/>
            </a:endParaRPr>
          </a:p>
          <a:p>
            <a:r>
              <a:rPr lang="zh-CN" altLang="en-US" sz="3200" dirty="0" smtClean="0">
                <a:solidFill>
                  <a:srgbClr val="FF0000"/>
                </a:solidFill>
                <a:latin typeface="楷体" panose="02010609060101010101" pitchFamily="49" charset="-122"/>
                <a:ea typeface="楷体" panose="02010609060101010101" pitchFamily="49" charset="-122"/>
              </a:rPr>
              <a:t>⑤读书</a:t>
            </a:r>
            <a:r>
              <a:rPr lang="zh-CN" altLang="en-US" sz="3200" dirty="0">
                <a:solidFill>
                  <a:srgbClr val="FF0000"/>
                </a:solidFill>
                <a:latin typeface="楷体" panose="02010609060101010101" pitchFamily="49" charset="-122"/>
                <a:ea typeface="楷体" panose="02010609060101010101" pitchFamily="49" charset="-122"/>
              </a:rPr>
              <a:t>心得</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21" name="右箭头 20"/>
          <p:cNvSpPr/>
          <p:nvPr/>
        </p:nvSpPr>
        <p:spPr>
          <a:xfrm>
            <a:off x="4894571" y="3441557"/>
            <a:ext cx="1809763" cy="571504"/>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100">
              <a:latin typeface="楷体" panose="02010609060101010101" pitchFamily="49" charset="-122"/>
              <a:ea typeface="楷体" panose="02010609060101010101" pitchFamily="49" charset="-122"/>
            </a:endParaRPr>
          </a:p>
        </p:txBody>
      </p:sp>
      <p:sp>
        <p:nvSpPr>
          <p:cNvPr id="22" name="左大括号 21"/>
          <p:cNvSpPr/>
          <p:nvPr/>
        </p:nvSpPr>
        <p:spPr>
          <a:xfrm>
            <a:off x="6867885" y="2394163"/>
            <a:ext cx="476253" cy="266701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100">
              <a:latin typeface="楷体" panose="02010609060101010101" pitchFamily="49" charset="-122"/>
              <a:ea typeface="楷体" panose="02010609060101010101" pitchFamily="49" charset="-122"/>
            </a:endParaRPr>
          </a:p>
        </p:txBody>
      </p:sp>
      <p:pic>
        <p:nvPicPr>
          <p:cNvPr id="23" name="图片 22"/>
          <p:cNvPicPr>
            <a:picLocks noChangeAspect="1"/>
          </p:cNvPicPr>
          <p:nvPr/>
        </p:nvPicPr>
        <p:blipFill>
          <a:blip r:embed="rId3" cstate="print">
            <a:extLst>
              <a:ext uri="{BEBA8EAE-BF5A-486C-A8C5-ECC9F3942E4B}">
                <a14:imgProps xmlns:a14="http://schemas.microsoft.com/office/drawing/2010/main">
                  <a14:imgLayer r:embed="rId4">
                    <a14:imgEffect>
                      <a14:backgroundRemoval t="0" b="98169" l="0" r="58157">
                        <a14:foregroundMark x1="5479" y1="78732" x2="5479" y2="78732"/>
                        <a14:foregroundMark x1="9838" y1="81549" x2="9838" y2="81549"/>
                        <a14:foregroundMark x1="10461" y1="86620" x2="10461" y2="86620"/>
                        <a14:foregroundMark x1="8219" y1="87887" x2="8219" y2="87887"/>
                        <a14:foregroundMark x1="18306" y1="83521" x2="24533" y2="84507"/>
                      </a14:backgroundRemoval>
                    </a14:imgEffect>
                  </a14:imgLayer>
                </a14:imgProps>
              </a:ext>
              <a:ext uri="{28A0092B-C50C-407E-A947-70E740481C1C}">
                <a14:useLocalDpi xmlns:a14="http://schemas.microsoft.com/office/drawing/2010/main" val="0"/>
              </a:ext>
            </a:extLst>
          </a:blip>
          <a:stretch>
            <a:fillRect/>
          </a:stretch>
        </p:blipFill>
        <p:spPr>
          <a:xfrm>
            <a:off x="9355455" y="5060950"/>
            <a:ext cx="2389505" cy="162052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100000">
                                          <p:val>
                                            <p:strVal val="#ppt_x"/>
                                          </p:val>
                                        </p:tav>
                                      </p:tavLst>
                                    </p:anim>
                                    <p:anim calcmode="lin" valueType="num">
                                      <p:cBhvr>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ox(in)">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15">
                                            <p:txEl>
                                              <p:pRg st="0" end="0"/>
                                            </p:txEl>
                                          </p:spTgt>
                                        </p:tgtEl>
                                        <p:attrNameLst>
                                          <p:attrName>style.visibility</p:attrName>
                                        </p:attrNameLst>
                                      </p:cBhvr>
                                      <p:to>
                                        <p:strVal val="visible"/>
                                      </p:to>
                                    </p:set>
                                    <p:animEffect transition="in" filter="diamond(in)">
                                      <p:cBhvr>
                                        <p:cTn id="18" dur="2000"/>
                                        <p:tgtEl>
                                          <p:spTgt spid="1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checkerboard(across)">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ppt_x"/>
                                          </p:val>
                                        </p:tav>
                                        <p:tav tm="100000">
                                          <p:val>
                                            <p:strVal val="#ppt_x"/>
                                          </p:val>
                                        </p:tav>
                                      </p:tavLst>
                                    </p:anim>
                                    <p:anim calcmode="lin" valueType="num">
                                      <p:cBhvr additive="base">
                                        <p:cTn id="2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ppt_x"/>
                                          </p:val>
                                        </p:tav>
                                        <p:tav tm="100000">
                                          <p:val>
                                            <p:strVal val="#ppt_x"/>
                                          </p:val>
                                        </p:tav>
                                      </p:tavLst>
                                    </p:anim>
                                    <p:anim calcmode="lin" valueType="num">
                                      <p:cBhvr additive="base">
                                        <p:cTn id="35"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ppt_x"/>
                                          </p:val>
                                        </p:tav>
                                        <p:tav tm="100000">
                                          <p:val>
                                            <p:strVal val="#ppt_x"/>
                                          </p:val>
                                        </p:tav>
                                      </p:tavLst>
                                    </p:anim>
                                    <p:anim calcmode="lin" valueType="num">
                                      <p:cBhvr additive="base">
                                        <p:cTn id="41"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20" grpId="0"/>
      <p:bldP spid="21" grpId="0" bldLvl="0" animBg="1"/>
      <p:bldP spid="22"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4033" name="文本框 28675"/>
          <p:cNvSpPr txBox="1"/>
          <p:nvPr/>
        </p:nvSpPr>
        <p:spPr>
          <a:xfrm>
            <a:off x="1049655" y="791210"/>
            <a:ext cx="10556240" cy="1076325"/>
          </a:xfrm>
          <a:prstGeom prst="rect">
            <a:avLst/>
          </a:prstGeom>
          <a:noFill/>
          <a:ln w="9525">
            <a:noFill/>
          </a:ln>
        </p:spPr>
        <p:txBody>
          <a:bodyPr wrap="square" anchor="t">
            <a:spAutoFit/>
          </a:bodyPr>
          <a:lstStyle/>
          <a:p>
            <a:pPr>
              <a:spcBef>
                <a:spcPct val="50000"/>
              </a:spcBef>
            </a:pPr>
            <a:r>
              <a:rPr lang="en-US" altLang="zh-CN" sz="2800" b="1" dirty="0">
                <a:latin typeface="Arial" panose="020B0604020202020204" pitchFamily="34" charset="0"/>
                <a:ea typeface="黑体" panose="02010609060101010101" charset="-122"/>
              </a:rPr>
              <a:t>        </a:t>
            </a:r>
            <a:r>
              <a:rPr lang="zh-CN" altLang="en-US" sz="3200" b="1" dirty="0">
                <a:latin typeface="Arial" panose="020B0604020202020204" pitchFamily="34" charset="0"/>
                <a:ea typeface="黑体" panose="02010609060101010101" charset="-122"/>
              </a:rPr>
              <a:t>辣，鲁迅的本色。辛辣的笔风，自然会有其笔尖直指的人群。</a:t>
            </a:r>
            <a:endParaRPr lang="zh-CN" altLang="en-US" sz="3200" b="1" dirty="0">
              <a:latin typeface="Arial" panose="020B0604020202020204" pitchFamily="34" charset="0"/>
              <a:ea typeface="黑体" panose="02010609060101010101" charset="-122"/>
            </a:endParaRPr>
          </a:p>
        </p:txBody>
      </p:sp>
      <p:sp>
        <p:nvSpPr>
          <p:cNvPr id="44034" name="文本框 28676"/>
          <p:cNvSpPr txBox="1"/>
          <p:nvPr/>
        </p:nvSpPr>
        <p:spPr>
          <a:xfrm>
            <a:off x="585931" y="1867766"/>
            <a:ext cx="11019790" cy="3536950"/>
          </a:xfrm>
          <a:prstGeom prst="rect">
            <a:avLst/>
          </a:prstGeom>
          <a:noFill/>
          <a:ln w="9525">
            <a:noFill/>
          </a:ln>
        </p:spPr>
        <p:txBody>
          <a:bodyPr wrap="square" anchor="t">
            <a:spAutoFit/>
          </a:bodyPr>
          <a:lstStyle/>
          <a:p>
            <a:pPr>
              <a:lnSpc>
                <a:spcPct val="130000"/>
              </a:lnSpc>
              <a:spcBef>
                <a:spcPct val="50000"/>
              </a:spcBef>
            </a:pPr>
            <a:r>
              <a:rPr lang="en-US" altLang="zh-CN" sz="3200" b="1" dirty="0">
                <a:latin typeface="Arial" panose="020B0604020202020204" pitchFamily="34" charset="0"/>
                <a:ea typeface="黑体" panose="02010609060101010101" charset="-122"/>
              </a:rPr>
              <a:t>        </a:t>
            </a:r>
            <a:r>
              <a:rPr lang="zh-CN" altLang="en-US" sz="3200" b="1" dirty="0">
                <a:latin typeface="楷体" panose="02010609060101010101" pitchFamily="49" charset="-122"/>
                <a:ea typeface="楷体" panose="02010609060101010101" pitchFamily="49" charset="-122"/>
              </a:rPr>
              <a:t>在一个更高的角度上，用这种多少有点开玩笑的方式去回敬论敌，这笑就像鞭子，给论敌以苦辣的抽打，叫论敌挨了打却有苦难言，这正显现了幽默的力量。 </a:t>
            </a:r>
            <a:br>
              <a:rPr lang="zh-CN" altLang="en-US" sz="3200" b="1" dirty="0">
                <a:latin typeface="楷体" panose="02010609060101010101" pitchFamily="49" charset="-122"/>
                <a:ea typeface="楷体" panose="02010609060101010101" pitchFamily="49" charset="-122"/>
              </a:rPr>
            </a:br>
            <a:r>
              <a:rPr lang="zh-CN" altLang="en-US" sz="3200" b="1" dirty="0" smtClean="0">
                <a:latin typeface="楷体" panose="02010609060101010101" pitchFamily="49" charset="-122"/>
                <a:ea typeface="楷体" panose="02010609060101010101" pitchFamily="49" charset="-122"/>
              </a:rPr>
              <a:t> </a:t>
            </a:r>
            <a:r>
              <a:rPr lang="en-US" altLang="zh-CN" sz="3200" b="1" dirty="0" smtClean="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温儒敏</a:t>
            </a:r>
            <a:r>
              <a:rPr lang="en-US" altLang="zh-CN" sz="3200" b="1" dirty="0">
                <a:latin typeface="楷体" panose="02010609060101010101" pitchFamily="49" charset="-122"/>
                <a:ea typeface="楷体" panose="02010609060101010101" pitchFamily="49" charset="-122"/>
              </a:rPr>
              <a:t>《</a:t>
            </a:r>
            <a:r>
              <a:rPr lang="zh-CN" altLang="en-US" sz="3200" b="1" dirty="0">
                <a:solidFill>
                  <a:srgbClr val="FF0000"/>
                </a:solidFill>
                <a:latin typeface="楷体" panose="02010609060101010101" pitchFamily="49" charset="-122"/>
                <a:ea typeface="楷体" panose="02010609060101010101" pitchFamily="49" charset="-122"/>
              </a:rPr>
              <a:t>雍容</a:t>
            </a:r>
            <a:r>
              <a:rPr lang="en-US" altLang="zh-CN" sz="3200" b="1" dirty="0">
                <a:solidFill>
                  <a:srgbClr val="FF0000"/>
                </a:solidFill>
                <a:latin typeface="楷体" panose="02010609060101010101" pitchFamily="49" charset="-122"/>
                <a:ea typeface="楷体" panose="02010609060101010101" pitchFamily="49" charset="-122"/>
              </a:rPr>
              <a:t>•</a:t>
            </a:r>
            <a:r>
              <a:rPr lang="zh-CN" altLang="en-US" sz="3200" b="1" dirty="0">
                <a:solidFill>
                  <a:srgbClr val="FF0000"/>
                </a:solidFill>
                <a:latin typeface="楷体" panose="02010609060101010101" pitchFamily="49" charset="-122"/>
                <a:ea typeface="楷体" panose="02010609060101010101" pitchFamily="49" charset="-122"/>
              </a:rPr>
              <a:t>幽默</a:t>
            </a:r>
            <a:r>
              <a:rPr lang="en-US" altLang="zh-CN" sz="3200" b="1" dirty="0">
                <a:solidFill>
                  <a:srgbClr val="FF0000"/>
                </a:solidFill>
                <a:latin typeface="楷体" panose="02010609060101010101" pitchFamily="49" charset="-122"/>
                <a:ea typeface="楷体" panose="02010609060101010101" pitchFamily="49" charset="-122"/>
              </a:rPr>
              <a:t>•</a:t>
            </a:r>
            <a:r>
              <a:rPr lang="zh-CN" altLang="en-US" sz="3200" b="1" dirty="0">
                <a:solidFill>
                  <a:srgbClr val="FF0000"/>
                </a:solidFill>
                <a:latin typeface="楷体" panose="02010609060101010101" pitchFamily="49" charset="-122"/>
                <a:ea typeface="楷体" panose="02010609060101010101" pitchFamily="49" charset="-122"/>
              </a:rPr>
              <a:t>简单味</a:t>
            </a:r>
            <a:endParaRPr lang="zh-CN" altLang="en-US" sz="3200" b="1" dirty="0">
              <a:solidFill>
                <a:srgbClr val="FF0000"/>
              </a:solidFill>
              <a:latin typeface="楷体" panose="02010609060101010101" pitchFamily="49" charset="-122"/>
              <a:ea typeface="楷体" panose="02010609060101010101" pitchFamily="49" charset="-122"/>
            </a:endParaRPr>
          </a:p>
          <a:p>
            <a:pPr>
              <a:lnSpc>
                <a:spcPct val="130000"/>
              </a:lnSpc>
              <a:spcBef>
                <a:spcPct val="50000"/>
              </a:spcBef>
            </a:pP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〈朝花夕拾〉风格论</a:t>
            </a:r>
            <a:r>
              <a:rPr lang="en-US" altLang="zh-CN" sz="3200" b="1" dirty="0">
                <a:latin typeface="楷体" panose="02010609060101010101" pitchFamily="49" charset="-122"/>
                <a:ea typeface="楷体" panose="02010609060101010101" pitchFamily="49" charset="-122"/>
              </a:rPr>
              <a:t>》 </a:t>
            </a:r>
            <a:endParaRPr lang="en-US" altLang="zh-CN" sz="3200" b="1" dirty="0">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1"/>
          <a:stretch>
            <a:fillRect/>
          </a:stretch>
        </p:blipFill>
        <p:spPr>
          <a:xfrm>
            <a:off x="6857365" y="3903980"/>
            <a:ext cx="4477385" cy="2748915"/>
          </a:xfrm>
          <a:prstGeom prst="rect">
            <a:avLst/>
          </a:prstGeom>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0241" name="内容占位符 2"/>
          <p:cNvSpPr/>
          <p:nvPr>
            <p:ph idx="4294967295"/>
          </p:nvPr>
        </p:nvSpPr>
        <p:spPr>
          <a:xfrm>
            <a:off x="623570" y="1400175"/>
            <a:ext cx="10873105" cy="4525645"/>
          </a:xfrm>
          <a:prstGeom prst="rect">
            <a:avLst/>
          </a:prstGeom>
          <a:solidFill>
            <a:schemeClr val="bg1"/>
          </a:solidFill>
          <a:ln w="25400">
            <a:solidFill>
              <a:prstClr val="black"/>
            </a:solidFill>
            <a:miter lim="800000"/>
          </a:ln>
        </p:spPr>
        <p:txBody>
          <a:bodyPr wrap="square"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9pPr>
          </a:lstStyle>
          <a:p>
            <a:pPr lvl="0">
              <a:lnSpc>
                <a:spcPct val="150000"/>
              </a:lnSpc>
            </a:pPr>
            <a:r>
              <a:rPr lang="en-US" altLang="zh-CN" sz="2800">
                <a:solidFill>
                  <a:srgbClr val="0070C0"/>
                </a:solidFill>
                <a:latin typeface="黑体" panose="02010609060101010101" charset="-122"/>
                <a:ea typeface="黑体" panose="02010609060101010101" charset="-122"/>
              </a:rPr>
              <a:t>   1.</a:t>
            </a:r>
            <a:r>
              <a:rPr lang="zh-CN" altLang="en-US" sz="2800">
                <a:solidFill>
                  <a:srgbClr val="1D41D5"/>
                </a:solidFill>
                <a:latin typeface="黑体" panose="02010609060101010101" charset="-122"/>
                <a:ea typeface="黑体" panose="02010609060101010101" charset="-122"/>
              </a:rPr>
              <a:t>在对往事深情的回忆时，作者无法忘却现实，常插入一些</a:t>
            </a:r>
            <a:r>
              <a:rPr lang="zh-CN" altLang="en-US" sz="2800">
                <a:solidFill>
                  <a:srgbClr val="FF0000"/>
                </a:solidFill>
                <a:latin typeface="黑体" panose="02010609060101010101" charset="-122"/>
                <a:ea typeface="黑体" panose="02010609060101010101" charset="-122"/>
              </a:rPr>
              <a:t>“杂文笔法”（即对现实的议论），</a:t>
            </a:r>
            <a:r>
              <a:rPr lang="zh-CN" altLang="en-US" sz="2800">
                <a:solidFill>
                  <a:srgbClr val="1D41D5"/>
                </a:solidFill>
                <a:latin typeface="黑体" panose="02010609060101010101" charset="-122"/>
                <a:ea typeface="黑体" panose="02010609060101010101" charset="-122"/>
              </a:rPr>
              <a:t>显示了作者鲁迅真实而丰富的内心世界。</a:t>
            </a:r>
            <a:endParaRPr lang="zh-CN" altLang="en-US" sz="2800">
              <a:solidFill>
                <a:srgbClr val="0070C0"/>
              </a:solidFill>
              <a:latin typeface="黑体" panose="02010609060101010101" charset="-122"/>
              <a:ea typeface="黑体" panose="02010609060101010101" charset="-122"/>
            </a:endParaRPr>
          </a:p>
          <a:p>
            <a:pPr lvl="0">
              <a:lnSpc>
                <a:spcPct val="150000"/>
              </a:lnSpc>
            </a:pPr>
            <a:r>
              <a:rPr lang="zh-CN" altLang="en-US" sz="2800">
                <a:solidFill>
                  <a:srgbClr val="000000"/>
                </a:solidFill>
                <a:latin typeface="黑体" panose="02010609060101010101" charset="-122"/>
                <a:ea typeface="黑体" panose="02010609060101010101" charset="-122"/>
              </a:rPr>
              <a:t>    如</a:t>
            </a:r>
            <a:r>
              <a:rPr lang="en-US" altLang="zh-CN" sz="2800">
                <a:solidFill>
                  <a:srgbClr val="FF0000"/>
                </a:solidFill>
                <a:latin typeface="黑体" panose="02010609060101010101" charset="-122"/>
                <a:ea typeface="黑体" panose="02010609060101010101" charset="-122"/>
              </a:rPr>
              <a:t>《</a:t>
            </a:r>
            <a:r>
              <a:rPr lang="zh-CN" altLang="en-US" sz="2800">
                <a:solidFill>
                  <a:srgbClr val="FF0000"/>
                </a:solidFill>
                <a:latin typeface="黑体" panose="02010609060101010101" charset="-122"/>
                <a:ea typeface="黑体" panose="02010609060101010101" charset="-122"/>
              </a:rPr>
              <a:t>狗</a:t>
            </a:r>
            <a:r>
              <a:rPr lang="en-US" altLang="zh-CN" sz="2800">
                <a:solidFill>
                  <a:srgbClr val="FF0000"/>
                </a:solidFill>
                <a:latin typeface="黑体" panose="02010609060101010101" charset="-122"/>
                <a:ea typeface="黑体" panose="02010609060101010101" charset="-122"/>
              </a:rPr>
              <a:t>·</a:t>
            </a:r>
            <a:r>
              <a:rPr lang="zh-CN" altLang="en-US" sz="2800">
                <a:solidFill>
                  <a:srgbClr val="FF0000"/>
                </a:solidFill>
                <a:latin typeface="黑体" panose="02010609060101010101" charset="-122"/>
                <a:ea typeface="黑体" panose="02010609060101010101" charset="-122"/>
              </a:rPr>
              <a:t>猫</a:t>
            </a:r>
            <a:r>
              <a:rPr lang="en-US" altLang="zh-CN" sz="2800">
                <a:solidFill>
                  <a:srgbClr val="FF0000"/>
                </a:solidFill>
                <a:latin typeface="黑体" panose="02010609060101010101" charset="-122"/>
                <a:ea typeface="黑体" panose="02010609060101010101" charset="-122"/>
              </a:rPr>
              <a:t>·</a:t>
            </a:r>
            <a:r>
              <a:rPr lang="zh-CN" altLang="en-US" sz="2800">
                <a:solidFill>
                  <a:srgbClr val="FF0000"/>
                </a:solidFill>
                <a:latin typeface="黑体" panose="02010609060101010101" charset="-122"/>
                <a:ea typeface="黑体" panose="02010609060101010101" charset="-122"/>
              </a:rPr>
              <a:t>鼠</a:t>
            </a:r>
            <a:r>
              <a:rPr lang="en-US" altLang="zh-CN" sz="2800">
                <a:solidFill>
                  <a:srgbClr val="FF0000"/>
                </a:solidFill>
                <a:latin typeface="黑体" panose="02010609060101010101" charset="-122"/>
                <a:ea typeface="黑体" panose="02010609060101010101" charset="-122"/>
              </a:rPr>
              <a:t>》</a:t>
            </a:r>
            <a:r>
              <a:rPr lang="zh-CN" altLang="en-US" sz="2800">
                <a:solidFill>
                  <a:srgbClr val="000000"/>
                </a:solidFill>
                <a:latin typeface="黑体" panose="02010609060101010101" charset="-122"/>
                <a:ea typeface="黑体" panose="02010609060101010101" charset="-122"/>
              </a:rPr>
              <a:t>一文既有作者对童年时拥有过的一只可爱的小隐鼠的深情回忆，又有对祖母讲述的民间故事生动的记叙，同时揭示了现实中那些像极了“猫”的正人君子的真实面目。</a:t>
            </a:r>
            <a:endParaRPr lang="zh-CN" altLang="en-US" sz="2800">
              <a:solidFill>
                <a:srgbClr val="000000"/>
              </a:solidFill>
              <a:latin typeface="黑体" panose="02010609060101010101" charset="-122"/>
              <a:ea typeface="黑体" panose="02010609060101010101" charset="-122"/>
            </a:endParaRPr>
          </a:p>
        </p:txBody>
      </p:sp>
      <p:sp>
        <p:nvSpPr>
          <p:cNvPr id="28674" name="矩形 14338"/>
          <p:cNvSpPr/>
          <p:nvPr/>
        </p:nvSpPr>
        <p:spPr>
          <a:xfrm>
            <a:off x="1186180" y="636270"/>
            <a:ext cx="7139305" cy="583565"/>
          </a:xfrm>
          <a:prstGeom prst="rect">
            <a:avLst/>
          </a:prstGeom>
          <a:solidFill>
            <a:srgbClr val="008651"/>
          </a:solidFill>
          <a:ln w="9525">
            <a:noFill/>
          </a:ln>
        </p:spPr>
        <p:txBody>
          <a:bodyPr wrap="square" anchor="ctr">
            <a:spAutoFit/>
          </a:bodyPr>
          <a:p>
            <a:pPr indent="142875"/>
            <a:r>
              <a:rPr lang="zh-CN" altLang="en-US" sz="3200" b="1" dirty="0">
                <a:solidFill>
                  <a:schemeClr val="bg1"/>
                </a:solidFill>
                <a:latin typeface="楷体" panose="02010609060101010101" pitchFamily="49" charset="-122"/>
                <a:ea typeface="楷体" panose="02010609060101010101" pitchFamily="49" charset="-122"/>
              </a:rPr>
              <a:t>专题五：</a:t>
            </a:r>
            <a:r>
              <a:rPr lang="en-US" altLang="zh-CN" sz="3200" b="1" dirty="0">
                <a:solidFill>
                  <a:schemeClr val="bg1"/>
                </a:solidFill>
                <a:latin typeface="楷体" panose="02010609060101010101" pitchFamily="49" charset="-122"/>
                <a:ea typeface="楷体" panose="02010609060101010101" pitchFamily="49" charset="-122"/>
              </a:rPr>
              <a:t>《</a:t>
            </a:r>
            <a:r>
              <a:rPr lang="zh-CN" altLang="en-US" sz="3200" b="1" dirty="0">
                <a:solidFill>
                  <a:schemeClr val="bg1"/>
                </a:solidFill>
                <a:latin typeface="楷体" panose="02010609060101010101" pitchFamily="49" charset="-122"/>
                <a:ea typeface="楷体" panose="02010609060101010101" pitchFamily="49" charset="-122"/>
              </a:rPr>
              <a:t>朝花夕拾</a:t>
            </a:r>
            <a:r>
              <a:rPr lang="en-US" altLang="zh-CN" sz="3200" b="1" dirty="0">
                <a:solidFill>
                  <a:schemeClr val="bg1"/>
                </a:solidFill>
                <a:latin typeface="楷体" panose="02010609060101010101" pitchFamily="49" charset="-122"/>
                <a:ea typeface="楷体" panose="02010609060101010101" pitchFamily="49" charset="-122"/>
              </a:rPr>
              <a:t>》</a:t>
            </a:r>
            <a:r>
              <a:rPr lang="zh-CN" altLang="en-US" sz="3200" b="1" dirty="0">
                <a:solidFill>
                  <a:schemeClr val="bg1"/>
                </a:solidFill>
                <a:latin typeface="楷体" panose="02010609060101010101" pitchFamily="49" charset="-122"/>
                <a:ea typeface="楷体" panose="02010609060101010101" pitchFamily="49" charset="-122"/>
              </a:rPr>
              <a:t>中的艺术特色</a:t>
            </a:r>
            <a:endParaRPr lang="zh-CN" altLang="en-US" sz="3200" b="1" dirty="0">
              <a:solidFill>
                <a:schemeClr val="bg1"/>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additive="base">
                                        <p:cTn id="6" dur="1" fill="hold">
                                          <p:stCondLst>
                                            <p:cond delay="0"/>
                                          </p:stCondLst>
                                        </p:cTn>
                                        <p:tgtEl>
                                          <p:spTgt spid="10241"/>
                                        </p:tgtEl>
                                        <p:attrNameLst>
                                          <p:attrName>style.visibility</p:attrName>
                                        </p:attrNameLst>
                                      </p:cBhvr>
                                      <p:to>
                                        <p:strVal val="visible"/>
                                      </p:to>
                                    </p:set>
                                    <p:animEffect transition="in" filter="blinds(horizontal)">
                                      <p:cBhvr additive="base">
                                        <p:cTn id="7" dur="500" fill="hold"/>
                                        <p:tgtEl>
                                          <p:spTgt spid="1024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additive="base">
                                        <p:cTn id="11" dur="1" fill="hold">
                                          <p:stCondLst>
                                            <p:cond delay="0"/>
                                          </p:stCondLst>
                                        </p:cTn>
                                        <p:tgtEl>
                                          <p:spTgt spid="10241">
                                            <p:txEl>
                                              <p:charRg st="0" end="61"/>
                                            </p:txEl>
                                          </p:spTgt>
                                        </p:tgtEl>
                                        <p:attrNameLst>
                                          <p:attrName>style.visibility</p:attrName>
                                        </p:attrNameLst>
                                      </p:cBhvr>
                                      <p:to>
                                        <p:strVal val="visible"/>
                                      </p:to>
                                    </p:set>
                                    <p:animEffect transition="in" filter="blinds(horizontal)">
                                      <p:cBhvr additive="base">
                                        <p:cTn id="12" dur="500" fill="hold"/>
                                        <p:tgtEl>
                                          <p:spTgt spid="10241">
                                            <p:txEl>
                                              <p:charRg st="0" end="6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additive="base">
                                        <p:cTn id="16" dur="1" fill="hold">
                                          <p:stCondLst>
                                            <p:cond delay="0"/>
                                          </p:stCondLst>
                                        </p:cTn>
                                        <p:tgtEl>
                                          <p:spTgt spid="10241">
                                            <p:txEl>
                                              <p:charRg st="61" end="143"/>
                                            </p:txEl>
                                          </p:spTgt>
                                        </p:tgtEl>
                                        <p:attrNameLst>
                                          <p:attrName>style.visibility</p:attrName>
                                        </p:attrNameLst>
                                      </p:cBhvr>
                                      <p:to>
                                        <p:strVal val="visible"/>
                                      </p:to>
                                    </p:set>
                                    <p:animEffect transition="in" filter="blinds(horizontal)">
                                      <p:cBhvr additive="base">
                                        <p:cTn id="17" dur="500" fill="hold"/>
                                        <p:tgtEl>
                                          <p:spTgt spid="10241">
                                            <p:txEl>
                                              <p:charRg st="61" end="14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1" grpId="0" uiExpand="1" build="p"/>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1265" name="内容占位符 2"/>
          <p:cNvSpPr/>
          <p:nvPr>
            <p:ph idx="4294967295"/>
          </p:nvPr>
        </p:nvSpPr>
        <p:spPr>
          <a:xfrm>
            <a:off x="737870" y="628650"/>
            <a:ext cx="10843260" cy="2440305"/>
          </a:xfrm>
          <a:prstGeom prst="rect">
            <a:avLst/>
          </a:prstGeom>
          <a:solidFill>
            <a:schemeClr val="bg1"/>
          </a:solidFill>
          <a:ln w="25400">
            <a:solidFill>
              <a:prstClr val="black"/>
            </a:solidFill>
            <a:miter lim="800000"/>
          </a:ln>
        </p:spPr>
        <p:txBody>
          <a:bodyPr wrap="square"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9pPr>
          </a:lstStyle>
          <a:p>
            <a:pPr lvl="0">
              <a:lnSpc>
                <a:spcPct val="130000"/>
              </a:lnSpc>
            </a:pPr>
            <a:r>
              <a:rPr lang="en-US" altLang="zh-CN" sz="2800">
                <a:solidFill>
                  <a:srgbClr val="0070C0"/>
                </a:solidFill>
                <a:latin typeface="黑体" panose="02010609060101010101" charset="-122"/>
                <a:ea typeface="黑体" panose="02010609060101010101" charset="-122"/>
              </a:rPr>
              <a:t>   2.</a:t>
            </a:r>
            <a:r>
              <a:rPr lang="zh-CN" altLang="en-US" sz="2800">
                <a:solidFill>
                  <a:srgbClr val="1D41D5"/>
                </a:solidFill>
                <a:latin typeface="黑体" panose="02010609060101010101" charset="-122"/>
                <a:ea typeface="黑体" panose="02010609060101010101" charset="-122"/>
              </a:rPr>
              <a:t>常摄取生活中的小细节，</a:t>
            </a:r>
            <a:r>
              <a:rPr lang="zh-CN" altLang="en-US" sz="2800">
                <a:solidFill>
                  <a:srgbClr val="FF0000"/>
                </a:solidFill>
                <a:latin typeface="黑体" panose="02010609060101010101" charset="-122"/>
                <a:ea typeface="黑体" panose="02010609060101010101" charset="-122"/>
              </a:rPr>
              <a:t>以小见大，</a:t>
            </a:r>
            <a:r>
              <a:rPr lang="zh-CN" altLang="en-US" sz="2800">
                <a:solidFill>
                  <a:srgbClr val="1D41D5"/>
                </a:solidFill>
                <a:latin typeface="黑体" panose="02010609060101010101" charset="-122"/>
                <a:ea typeface="黑体" panose="02010609060101010101" charset="-122"/>
              </a:rPr>
              <a:t>写人则写出人物的神韵，写事则写出事件的本质。</a:t>
            </a:r>
            <a:r>
              <a:rPr lang="zh-CN" altLang="en-US" sz="2800">
                <a:solidFill>
                  <a:srgbClr val="000000"/>
                </a:solidFill>
                <a:latin typeface="黑体" panose="02010609060101010101" charset="-122"/>
                <a:ea typeface="黑体" panose="02010609060101010101" charset="-122"/>
              </a:rPr>
              <a:t>如在</a:t>
            </a:r>
            <a:r>
              <a:rPr lang="en-US" altLang="zh-CN" sz="2800">
                <a:solidFill>
                  <a:srgbClr val="FF0000"/>
                </a:solidFill>
                <a:latin typeface="黑体" panose="02010609060101010101" charset="-122"/>
                <a:ea typeface="黑体" panose="02010609060101010101" charset="-122"/>
              </a:rPr>
              <a:t>《</a:t>
            </a:r>
            <a:r>
              <a:rPr lang="zh-CN" altLang="en-US" sz="2800">
                <a:solidFill>
                  <a:srgbClr val="FF0000"/>
                </a:solidFill>
                <a:latin typeface="黑体" panose="02010609060101010101" charset="-122"/>
                <a:ea typeface="黑体" panose="02010609060101010101" charset="-122"/>
              </a:rPr>
              <a:t>无常</a:t>
            </a:r>
            <a:r>
              <a:rPr lang="en-US" altLang="zh-CN" sz="2800">
                <a:solidFill>
                  <a:srgbClr val="FF0000"/>
                </a:solidFill>
                <a:latin typeface="黑体" panose="02010609060101010101" charset="-122"/>
                <a:ea typeface="黑体" panose="02010609060101010101" charset="-122"/>
              </a:rPr>
              <a:t>》</a:t>
            </a:r>
            <a:r>
              <a:rPr lang="zh-CN" altLang="en-US" sz="2800">
                <a:solidFill>
                  <a:srgbClr val="000000"/>
                </a:solidFill>
                <a:latin typeface="黑体" panose="02010609060101010101" charset="-122"/>
                <a:ea typeface="黑体" panose="02010609060101010101" charset="-122"/>
              </a:rPr>
              <a:t>中，从无常也有老婆和孩子的事实中，作者既写出了无常富于人情昧的特点，又巧妙地讽刺了生活中那些虚伪的知识分子，入木三分。</a:t>
            </a:r>
            <a:endParaRPr lang="zh-CN" altLang="en-US" sz="2800">
              <a:solidFill>
                <a:srgbClr val="000000"/>
              </a:solidFill>
              <a:latin typeface="黑体" panose="02010609060101010101" charset="-122"/>
              <a:ea typeface="黑体" panose="02010609060101010101" charset="-122"/>
            </a:endParaRPr>
          </a:p>
        </p:txBody>
      </p:sp>
      <p:sp>
        <p:nvSpPr>
          <p:cNvPr id="12289" name="内容占位符 2"/>
          <p:cNvSpPr/>
          <p:nvPr/>
        </p:nvSpPr>
        <p:spPr>
          <a:xfrm>
            <a:off x="737870" y="3246120"/>
            <a:ext cx="10842625" cy="2912745"/>
          </a:xfrm>
          <a:prstGeom prst="rect">
            <a:avLst/>
          </a:prstGeom>
          <a:solidFill>
            <a:schemeClr val="bg1"/>
          </a:solidFill>
          <a:ln w="25400">
            <a:solidFill>
              <a:prstClr val="black"/>
            </a:solidFill>
            <a:miter lim="800000"/>
          </a:ln>
        </p:spPr>
        <p:txBody>
          <a:bodyPr wrap="square"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9pPr>
          </a:lstStyle>
          <a:p>
            <a:pPr lvl="0">
              <a:lnSpc>
                <a:spcPct val="130000"/>
              </a:lnSpc>
            </a:pPr>
            <a:r>
              <a:rPr lang="en-US" altLang="zh-CN" sz="2800">
                <a:solidFill>
                  <a:srgbClr val="0070C0"/>
                </a:solidFill>
                <a:latin typeface="黑体" panose="02010609060101010101" charset="-122"/>
                <a:ea typeface="黑体" panose="02010609060101010101" charset="-122"/>
              </a:rPr>
              <a:t>   3.</a:t>
            </a:r>
            <a:r>
              <a:rPr lang="zh-CN" altLang="en-US" sz="2800">
                <a:solidFill>
                  <a:srgbClr val="1D41D5"/>
                </a:solidFill>
                <a:latin typeface="黑体" panose="02010609060101010101" charset="-122"/>
                <a:ea typeface="黑体" panose="02010609060101010101" charset="-122"/>
              </a:rPr>
              <a:t>作者在批判、讽刺封建旧制度、旧道德时，</a:t>
            </a:r>
            <a:r>
              <a:rPr lang="zh-CN" altLang="en-US" sz="2800">
                <a:solidFill>
                  <a:srgbClr val="FF0000"/>
                </a:solidFill>
                <a:latin typeface="黑体" panose="02010609060101010101" charset="-122"/>
                <a:ea typeface="黑体" panose="02010609060101010101" charset="-122"/>
              </a:rPr>
              <a:t>多用反讽手法。</a:t>
            </a:r>
            <a:r>
              <a:rPr lang="zh-CN" altLang="en-US" sz="2800">
                <a:solidFill>
                  <a:srgbClr val="000000"/>
                </a:solidFill>
                <a:latin typeface="黑体" panose="02010609060101010101" charset="-122"/>
                <a:ea typeface="黑体" panose="02010609060101010101" charset="-122"/>
              </a:rPr>
              <a:t>表面上很冷静地叙述事件的始末，其实是反话正说，在叙述中暗含着“言在此而意在彼”的巧妙讽刺。如在</a:t>
            </a:r>
            <a:r>
              <a:rPr lang="en-US" altLang="zh-CN" sz="2800">
                <a:solidFill>
                  <a:srgbClr val="000000"/>
                </a:solidFill>
                <a:latin typeface="黑体" panose="02010609060101010101" charset="-122"/>
                <a:ea typeface="黑体" panose="02010609060101010101" charset="-122"/>
              </a:rPr>
              <a:t>《</a:t>
            </a:r>
            <a:r>
              <a:rPr lang="zh-CN" altLang="en-US" sz="2800">
                <a:solidFill>
                  <a:srgbClr val="FF0000"/>
                </a:solidFill>
                <a:latin typeface="黑体" panose="02010609060101010101" charset="-122"/>
                <a:ea typeface="黑体" panose="02010609060101010101" charset="-122"/>
              </a:rPr>
              <a:t>父亲的病</a:t>
            </a:r>
            <a:r>
              <a:rPr lang="en-US" altLang="zh-CN" sz="2800">
                <a:solidFill>
                  <a:srgbClr val="FF0000"/>
                </a:solidFill>
                <a:latin typeface="黑体" panose="02010609060101010101" charset="-122"/>
                <a:ea typeface="黑体" panose="02010609060101010101" charset="-122"/>
              </a:rPr>
              <a:t>》</a:t>
            </a:r>
            <a:r>
              <a:rPr lang="zh-CN" altLang="en-US" sz="2800">
                <a:solidFill>
                  <a:srgbClr val="000000"/>
                </a:solidFill>
                <a:latin typeface="黑体" panose="02010609060101010101" charset="-122"/>
                <a:ea typeface="黑体" panose="02010609060101010101" charset="-122"/>
              </a:rPr>
              <a:t>中对庸医的行医过程细细道来，没有正面指责与讽刺，但字里行间处处蕴含着作者激愤的批判和讽刺。</a:t>
            </a:r>
            <a:endParaRPr lang="zh-CN" altLang="en-US" sz="2800">
              <a:solidFill>
                <a:srgbClr val="00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additive="base">
                                        <p:cTn id="6" dur="1" fill="hold">
                                          <p:stCondLst>
                                            <p:cond delay="0"/>
                                          </p:stCondLst>
                                        </p:cTn>
                                        <p:tgtEl>
                                          <p:spTgt spid="11265"/>
                                        </p:tgtEl>
                                        <p:attrNameLst>
                                          <p:attrName>style.visibility</p:attrName>
                                        </p:attrNameLst>
                                      </p:cBhvr>
                                      <p:to>
                                        <p:strVal val="visible"/>
                                      </p:to>
                                    </p:set>
                                    <p:animEffect transition="in" filter="blinds(horizontal)">
                                      <p:cBhvr additive="base">
                                        <p:cTn id="7" dur="500" fill="hold"/>
                                        <p:tgtEl>
                                          <p:spTgt spid="1126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additive="base">
                                        <p:cTn id="11" dur="1" fill="hold">
                                          <p:stCondLst>
                                            <p:cond delay="0"/>
                                          </p:stCondLst>
                                        </p:cTn>
                                        <p:tgtEl>
                                          <p:spTgt spid="11265">
                                            <p:txEl>
                                              <p:charRg st="0" end="105"/>
                                            </p:txEl>
                                          </p:spTgt>
                                        </p:tgtEl>
                                        <p:attrNameLst>
                                          <p:attrName>style.visibility</p:attrName>
                                        </p:attrNameLst>
                                      </p:cBhvr>
                                      <p:to>
                                        <p:strVal val="visible"/>
                                      </p:to>
                                    </p:set>
                                    <p:animEffect transition="in" filter="blinds(horizontal)">
                                      <p:cBhvr additive="base">
                                        <p:cTn id="12" dur="500" fill="hold"/>
                                        <p:tgtEl>
                                          <p:spTgt spid="11265">
                                            <p:txEl>
                                              <p:charRg st="0" end="10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additive="base">
                                        <p:cTn id="16" dur="1" fill="hold">
                                          <p:stCondLst>
                                            <p:cond delay="0"/>
                                          </p:stCondLst>
                                        </p:cTn>
                                        <p:tgtEl>
                                          <p:spTgt spid="12289"/>
                                        </p:tgtEl>
                                        <p:attrNameLst>
                                          <p:attrName>style.visibility</p:attrName>
                                        </p:attrNameLst>
                                      </p:cBhvr>
                                      <p:to>
                                        <p:strVal val="visible"/>
                                      </p:to>
                                    </p:set>
                                    <p:animEffect transition="in" filter="blinds(horizontal)">
                                      <p:cBhvr additive="base">
                                        <p:cTn id="17" dur="500" fill="hold"/>
                                        <p:tgtEl>
                                          <p:spTgt spid="1228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additive="base">
                                        <p:cTn id="21" dur="1" fill="hold">
                                          <p:stCondLst>
                                            <p:cond delay="0"/>
                                          </p:stCondLst>
                                        </p:cTn>
                                        <p:tgtEl>
                                          <p:spTgt spid="12289">
                                            <p:txEl>
                                              <p:charRg st="0" end="126"/>
                                            </p:txEl>
                                          </p:spTgt>
                                        </p:tgtEl>
                                        <p:attrNameLst>
                                          <p:attrName>style.visibility</p:attrName>
                                        </p:attrNameLst>
                                      </p:cBhvr>
                                      <p:to>
                                        <p:strVal val="visible"/>
                                      </p:to>
                                    </p:set>
                                    <p:animEffect transition="in" filter="blinds(horizontal)">
                                      <p:cBhvr additive="base">
                                        <p:cTn id="22" dur="500" fill="hold"/>
                                        <p:tgtEl>
                                          <p:spTgt spid="12289">
                                            <p:txEl>
                                              <p:charRg st="0" end="12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5" grpId="0" uiExpand="1" build="p"/>
      <p:bldP spid="12289" grpId="0" uiExpand="1" build="p"/>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3313" name="内容占位符 2"/>
          <p:cNvSpPr/>
          <p:nvPr>
            <p:ph idx="4294967295"/>
          </p:nvPr>
        </p:nvSpPr>
        <p:spPr>
          <a:xfrm>
            <a:off x="666750" y="542925"/>
            <a:ext cx="11000740" cy="2468245"/>
          </a:xfrm>
          <a:prstGeom prst="rect">
            <a:avLst/>
          </a:prstGeom>
          <a:solidFill>
            <a:schemeClr val="bg1"/>
          </a:solidFill>
          <a:ln w="25400">
            <a:solidFill>
              <a:prstClr val="black"/>
            </a:solidFill>
            <a:miter lim="800000"/>
          </a:ln>
        </p:spPr>
        <p:txBody>
          <a:bodyPr wrap="square"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9pPr>
          </a:lstStyle>
          <a:p>
            <a:pPr lvl="0">
              <a:lnSpc>
                <a:spcPts val="3660"/>
              </a:lnSpc>
              <a:spcBef>
                <a:spcPct val="0"/>
              </a:spcBef>
            </a:pPr>
            <a:r>
              <a:rPr lang="en-US" altLang="zh-CN" sz="2800">
                <a:solidFill>
                  <a:srgbClr val="0070C0"/>
                </a:solidFill>
                <a:latin typeface="黑体" panose="02010609060101010101" charset="-122"/>
                <a:ea typeface="黑体" panose="02010609060101010101" charset="-122"/>
              </a:rPr>
              <a:t>    4.</a:t>
            </a:r>
            <a:r>
              <a:rPr lang="zh-CN" altLang="en-US" sz="2800">
                <a:solidFill>
                  <a:srgbClr val="1D41D5"/>
                </a:solidFill>
                <a:latin typeface="黑体" panose="02010609060101010101" charset="-122"/>
                <a:ea typeface="黑体" panose="02010609060101010101" charset="-122"/>
              </a:rPr>
              <a:t>作者在散文中</a:t>
            </a:r>
            <a:r>
              <a:rPr lang="zh-CN" altLang="en-US" sz="2800">
                <a:solidFill>
                  <a:srgbClr val="FF0000"/>
                </a:solidFill>
                <a:latin typeface="黑体" panose="02010609060101010101" charset="-122"/>
                <a:ea typeface="黑体" panose="02010609060101010101" charset="-122"/>
              </a:rPr>
              <a:t>常用对比手法</a:t>
            </a:r>
            <a:r>
              <a:rPr lang="zh-CN" altLang="en-US" sz="2800">
                <a:solidFill>
                  <a:srgbClr val="0070C0"/>
                </a:solidFill>
                <a:latin typeface="黑体" panose="02010609060101010101" charset="-122"/>
                <a:ea typeface="黑体" panose="02010609060101010101" charset="-122"/>
              </a:rPr>
              <a:t>。</a:t>
            </a:r>
            <a:r>
              <a:rPr lang="zh-CN" altLang="en-US" sz="2800">
                <a:solidFill>
                  <a:srgbClr val="000000"/>
                </a:solidFill>
                <a:latin typeface="黑体" panose="02010609060101010101" charset="-122"/>
                <a:ea typeface="黑体" panose="02010609060101010101" charset="-122"/>
              </a:rPr>
              <a:t>如</a:t>
            </a:r>
            <a:r>
              <a:rPr lang="en-US" altLang="zh-CN" sz="2800">
                <a:solidFill>
                  <a:srgbClr val="FF0000"/>
                </a:solidFill>
                <a:latin typeface="黑体" panose="02010609060101010101" charset="-122"/>
                <a:ea typeface="黑体" panose="02010609060101010101" charset="-122"/>
              </a:rPr>
              <a:t>《</a:t>
            </a:r>
            <a:r>
              <a:rPr lang="zh-CN" altLang="en-US" sz="2800">
                <a:solidFill>
                  <a:srgbClr val="FF0000"/>
                </a:solidFill>
                <a:latin typeface="黑体" panose="02010609060101010101" charset="-122"/>
                <a:ea typeface="黑体" panose="02010609060101010101" charset="-122"/>
              </a:rPr>
              <a:t>五猖会</a:t>
            </a:r>
            <a:r>
              <a:rPr lang="en-US" altLang="zh-CN" sz="2800">
                <a:solidFill>
                  <a:srgbClr val="FF0000"/>
                </a:solidFill>
                <a:latin typeface="黑体" panose="02010609060101010101" charset="-122"/>
                <a:ea typeface="黑体" panose="02010609060101010101" charset="-122"/>
              </a:rPr>
              <a:t>》</a:t>
            </a:r>
            <a:r>
              <a:rPr lang="zh-CN" altLang="en-US" sz="2800">
                <a:solidFill>
                  <a:srgbClr val="000000"/>
                </a:solidFill>
                <a:latin typeface="黑体" panose="02010609060101010101" charset="-122"/>
                <a:ea typeface="黑体" panose="02010609060101010101" charset="-122"/>
              </a:rPr>
              <a:t>通过“我”前后心境的</a:t>
            </a:r>
            <a:r>
              <a:rPr lang="zh-CN" altLang="en-US" sz="2800" b="1">
                <a:solidFill>
                  <a:srgbClr val="1D41D5"/>
                </a:solidFill>
                <a:latin typeface="黑体" panose="02010609060101010101" charset="-122"/>
                <a:ea typeface="黑体" panose="02010609060101010101" charset="-122"/>
              </a:rPr>
              <a:t>对比</a:t>
            </a:r>
            <a:r>
              <a:rPr lang="zh-CN" altLang="en-US" sz="2800">
                <a:solidFill>
                  <a:srgbClr val="000000"/>
                </a:solidFill>
                <a:latin typeface="黑体" panose="02010609060101010101" charset="-122"/>
                <a:ea typeface="黑体" panose="02010609060101010101" charset="-122"/>
              </a:rPr>
              <a:t>表达了对封建社会的反感和批判；</a:t>
            </a:r>
            <a:r>
              <a:rPr lang="en-US" altLang="zh-CN" sz="2800">
                <a:solidFill>
                  <a:srgbClr val="FF0000"/>
                </a:solidFill>
                <a:latin typeface="黑体" panose="02010609060101010101" charset="-122"/>
                <a:ea typeface="黑体" panose="02010609060101010101" charset="-122"/>
              </a:rPr>
              <a:t>《</a:t>
            </a:r>
            <a:r>
              <a:rPr lang="zh-CN" altLang="en-US" sz="2800">
                <a:solidFill>
                  <a:srgbClr val="FF0000"/>
                </a:solidFill>
                <a:latin typeface="黑体" panose="02010609060101010101" charset="-122"/>
                <a:ea typeface="黑体" panose="02010609060101010101" charset="-122"/>
              </a:rPr>
              <a:t>无常</a:t>
            </a:r>
            <a:r>
              <a:rPr lang="en-US" altLang="zh-CN" sz="2800">
                <a:solidFill>
                  <a:srgbClr val="FF0000"/>
                </a:solidFill>
                <a:latin typeface="黑体" panose="02010609060101010101" charset="-122"/>
                <a:ea typeface="黑体" panose="02010609060101010101" charset="-122"/>
              </a:rPr>
              <a:t>》</a:t>
            </a:r>
            <a:r>
              <a:rPr lang="zh-CN" altLang="en-US" sz="2800">
                <a:solidFill>
                  <a:srgbClr val="000000"/>
                </a:solidFill>
                <a:latin typeface="黑体" panose="02010609060101010101" charset="-122"/>
                <a:ea typeface="黑体" panose="02010609060101010101" charset="-122"/>
              </a:rPr>
              <a:t>通过无常这个“鬼”和现实中的“人”</a:t>
            </a:r>
            <a:r>
              <a:rPr lang="zh-CN" altLang="en-US" sz="2800">
                <a:solidFill>
                  <a:srgbClr val="1D41D5"/>
                </a:solidFill>
                <a:latin typeface="黑体" panose="02010609060101010101" charset="-122"/>
                <a:ea typeface="黑体" panose="02010609060101010101" charset="-122"/>
              </a:rPr>
              <a:t>对比</a:t>
            </a:r>
            <a:r>
              <a:rPr lang="zh-CN" altLang="en-US" sz="2800">
                <a:solidFill>
                  <a:srgbClr val="000000"/>
                </a:solidFill>
                <a:latin typeface="黑体" panose="02010609060101010101" charset="-122"/>
                <a:ea typeface="黑体" panose="02010609060101010101" charset="-122"/>
              </a:rPr>
              <a:t>，深刻地刻画出了现实生活中某些“人格”不如“鬼格”的人的丑恶面目；</a:t>
            </a:r>
            <a:r>
              <a:rPr lang="en-US" altLang="zh-CN" sz="2800">
                <a:solidFill>
                  <a:srgbClr val="FF0000"/>
                </a:solidFill>
                <a:latin typeface="黑体" panose="02010609060101010101" charset="-122"/>
                <a:ea typeface="黑体" panose="02010609060101010101" charset="-122"/>
              </a:rPr>
              <a:t>《</a:t>
            </a:r>
            <a:r>
              <a:rPr lang="zh-CN" altLang="en-US" sz="2800">
                <a:solidFill>
                  <a:srgbClr val="FF0000"/>
                </a:solidFill>
                <a:latin typeface="黑体" panose="02010609060101010101" charset="-122"/>
                <a:ea typeface="黑体" panose="02010609060101010101" charset="-122"/>
              </a:rPr>
              <a:t>狗</a:t>
            </a:r>
            <a:r>
              <a:rPr lang="en-US" altLang="zh-CN" sz="2800">
                <a:solidFill>
                  <a:srgbClr val="FF0000"/>
                </a:solidFill>
                <a:latin typeface="黑体" panose="02010609060101010101" charset="-122"/>
                <a:ea typeface="黑体" panose="02010609060101010101" charset="-122"/>
              </a:rPr>
              <a:t>·</a:t>
            </a:r>
            <a:r>
              <a:rPr lang="zh-CN" altLang="en-US" sz="2800">
                <a:solidFill>
                  <a:srgbClr val="FF0000"/>
                </a:solidFill>
                <a:latin typeface="黑体" panose="02010609060101010101" charset="-122"/>
                <a:ea typeface="黑体" panose="02010609060101010101" charset="-122"/>
              </a:rPr>
              <a:t>猫</a:t>
            </a:r>
            <a:r>
              <a:rPr lang="en-US" altLang="zh-CN" sz="2800">
                <a:solidFill>
                  <a:srgbClr val="FF0000"/>
                </a:solidFill>
                <a:latin typeface="黑体" panose="02010609060101010101" charset="-122"/>
                <a:ea typeface="黑体" panose="02010609060101010101" charset="-122"/>
              </a:rPr>
              <a:t>·</a:t>
            </a:r>
            <a:r>
              <a:rPr lang="zh-CN" altLang="en-US" sz="2800">
                <a:solidFill>
                  <a:srgbClr val="FF0000"/>
                </a:solidFill>
                <a:latin typeface="黑体" panose="02010609060101010101" charset="-122"/>
                <a:ea typeface="黑体" panose="02010609060101010101" charset="-122"/>
              </a:rPr>
              <a:t>鼠</a:t>
            </a:r>
            <a:r>
              <a:rPr lang="en-US" altLang="zh-CN" sz="2800">
                <a:solidFill>
                  <a:srgbClr val="FF0000"/>
                </a:solidFill>
                <a:latin typeface="黑体" panose="02010609060101010101" charset="-122"/>
                <a:ea typeface="黑体" panose="02010609060101010101" charset="-122"/>
              </a:rPr>
              <a:t>》</a:t>
            </a:r>
            <a:r>
              <a:rPr lang="zh-CN" altLang="en-US" sz="2800">
                <a:solidFill>
                  <a:srgbClr val="000000"/>
                </a:solidFill>
                <a:latin typeface="黑体" panose="02010609060101010101" charset="-122"/>
                <a:ea typeface="黑体" panose="02010609060101010101" charset="-122"/>
              </a:rPr>
              <a:t>作者对小隐鼠的爱和对猫的强烈憎恨形成了鲜明的</a:t>
            </a:r>
            <a:r>
              <a:rPr lang="zh-CN" altLang="en-US" sz="2800" b="1">
                <a:solidFill>
                  <a:srgbClr val="1D41D5"/>
                </a:solidFill>
                <a:latin typeface="黑体" panose="02010609060101010101" charset="-122"/>
                <a:ea typeface="黑体" panose="02010609060101010101" charset="-122"/>
              </a:rPr>
              <a:t>对比</a:t>
            </a:r>
            <a:r>
              <a:rPr lang="zh-CN" altLang="en-US" sz="2800">
                <a:solidFill>
                  <a:srgbClr val="000000"/>
                </a:solidFill>
                <a:latin typeface="黑体" panose="02010609060101010101" charset="-122"/>
                <a:ea typeface="黑体" panose="02010609060101010101" charset="-122"/>
              </a:rPr>
              <a:t>。</a:t>
            </a:r>
            <a:endParaRPr lang="zh-CN" altLang="en-US" sz="2800">
              <a:solidFill>
                <a:srgbClr val="000000"/>
              </a:solidFill>
              <a:latin typeface="黑体" panose="02010609060101010101" charset="-122"/>
              <a:ea typeface="黑体" panose="02010609060101010101" charset="-122"/>
            </a:endParaRPr>
          </a:p>
        </p:txBody>
      </p:sp>
      <p:sp>
        <p:nvSpPr>
          <p:cNvPr id="14337" name="内容占位符 2"/>
          <p:cNvSpPr/>
          <p:nvPr/>
        </p:nvSpPr>
        <p:spPr>
          <a:xfrm>
            <a:off x="666750" y="3141345"/>
            <a:ext cx="11000740" cy="3260725"/>
          </a:xfrm>
          <a:prstGeom prst="rect">
            <a:avLst/>
          </a:prstGeom>
          <a:solidFill>
            <a:schemeClr val="bg1"/>
          </a:solidFill>
          <a:ln w="25400">
            <a:solidFill>
              <a:prstClr val="black"/>
            </a:solidFill>
            <a:miter lim="800000"/>
          </a:ln>
        </p:spPr>
        <p:txBody>
          <a:bodyPr wrap="square"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9pPr>
          </a:lstStyle>
          <a:p>
            <a:pPr lvl="0"/>
            <a:r>
              <a:rPr lang="en-US" altLang="zh-CN" sz="2800">
                <a:solidFill>
                  <a:srgbClr val="0070C0"/>
                </a:solidFill>
                <a:latin typeface="黑体" panose="02010609060101010101" charset="-122"/>
                <a:ea typeface="黑体" panose="02010609060101010101" charset="-122"/>
              </a:rPr>
              <a:t>    5.</a:t>
            </a:r>
            <a:r>
              <a:rPr lang="zh-CN" altLang="en-US" sz="2800">
                <a:solidFill>
                  <a:srgbClr val="1D41D5"/>
                </a:solidFill>
                <a:latin typeface="黑体" panose="02010609060101010101" charset="-122"/>
                <a:ea typeface="黑体" panose="02010609060101010101" charset="-122"/>
              </a:rPr>
              <a:t>把</a:t>
            </a:r>
            <a:r>
              <a:rPr lang="zh-CN" altLang="en-US" sz="2800">
                <a:solidFill>
                  <a:srgbClr val="FF0000"/>
                </a:solidFill>
                <a:latin typeface="黑体" panose="02010609060101010101" charset="-122"/>
                <a:ea typeface="黑体" panose="02010609060101010101" charset="-122"/>
              </a:rPr>
              <a:t>记叙、描写、抒情和议论</a:t>
            </a:r>
            <a:r>
              <a:rPr lang="zh-CN" altLang="en-US" sz="2800">
                <a:solidFill>
                  <a:srgbClr val="1D41D5"/>
                </a:solidFill>
                <a:latin typeface="黑体" panose="02010609060101010101" charset="-122"/>
                <a:ea typeface="黑体" panose="02010609060101010101" charset="-122"/>
              </a:rPr>
              <a:t>有机地融合为一体，充满诗情画意，蕴涵丰厚。</a:t>
            </a:r>
            <a:r>
              <a:rPr lang="zh-CN" altLang="en-US" sz="2800">
                <a:solidFill>
                  <a:srgbClr val="000000"/>
                </a:solidFill>
                <a:latin typeface="黑体" panose="02010609060101010101" charset="-122"/>
                <a:ea typeface="黑体" panose="02010609060101010101" charset="-122"/>
              </a:rPr>
              <a:t>如描写百草园的景致，绘声绘色，令人神往。</a:t>
            </a:r>
            <a:endParaRPr lang="zh-CN" altLang="en-US" sz="2800">
              <a:solidFill>
                <a:srgbClr val="000000"/>
              </a:solidFill>
              <a:latin typeface="黑体" panose="02010609060101010101" charset="-122"/>
              <a:ea typeface="黑体" panose="02010609060101010101" charset="-122"/>
            </a:endParaRPr>
          </a:p>
          <a:p>
            <a:pPr lvl="0"/>
            <a:r>
              <a:rPr lang="en-US" altLang="zh-CN" sz="2800">
                <a:solidFill>
                  <a:srgbClr val="0070C0"/>
                </a:solidFill>
                <a:latin typeface="黑体" panose="02010609060101010101" charset="-122"/>
                <a:ea typeface="黑体" panose="02010609060101010101" charset="-122"/>
              </a:rPr>
              <a:t>   </a:t>
            </a:r>
            <a:r>
              <a:rPr lang="en-US" altLang="zh-CN" sz="2800">
                <a:solidFill>
                  <a:srgbClr val="1D41D5"/>
                </a:solidFill>
                <a:latin typeface="黑体" panose="02010609060101010101" charset="-122"/>
                <a:ea typeface="黑体" panose="02010609060101010101" charset="-122"/>
              </a:rPr>
              <a:t> 6.</a:t>
            </a:r>
            <a:r>
              <a:rPr lang="zh-CN" altLang="en-US" sz="2800">
                <a:solidFill>
                  <a:srgbClr val="1D41D5"/>
                </a:solidFill>
                <a:latin typeface="黑体" panose="02010609060101010101" charset="-122"/>
                <a:ea typeface="黑体" panose="02010609060101010101" charset="-122"/>
              </a:rPr>
              <a:t>注意人物的刻画和描写，</a:t>
            </a:r>
            <a:r>
              <a:rPr lang="zh-CN" altLang="en-US" sz="2800">
                <a:solidFill>
                  <a:srgbClr val="FF0000"/>
                </a:solidFill>
                <a:latin typeface="黑体" panose="02010609060101010101" charset="-122"/>
                <a:ea typeface="黑体" panose="02010609060101010101" charset="-122"/>
              </a:rPr>
              <a:t>运用白描的手法，</a:t>
            </a:r>
            <a:r>
              <a:rPr lang="zh-CN" altLang="en-US" sz="2800">
                <a:solidFill>
                  <a:srgbClr val="1D41D5"/>
                </a:solidFill>
                <a:latin typeface="黑体" panose="02010609060101010101" charset="-122"/>
                <a:ea typeface="黑体" panose="02010609060101010101" charset="-122"/>
              </a:rPr>
              <a:t>传神地刻画出人物的性格特征，采用了人物的肖像描写、动作描写、语言描写，创造了许多性格鲜明的人物形象。</a:t>
            </a:r>
            <a:r>
              <a:rPr lang="zh-CN" altLang="en-US" sz="2800">
                <a:solidFill>
                  <a:srgbClr val="000000"/>
                </a:solidFill>
                <a:latin typeface="黑体" panose="02010609060101010101" charset="-122"/>
                <a:ea typeface="黑体" panose="02010609060101010101" charset="-122"/>
              </a:rPr>
              <a:t>如</a:t>
            </a:r>
            <a:r>
              <a:rPr lang="en-US" altLang="zh-CN" sz="2800">
                <a:solidFill>
                  <a:srgbClr val="FF0000"/>
                </a:solidFill>
                <a:latin typeface="黑体" panose="02010609060101010101" charset="-122"/>
                <a:ea typeface="黑体" panose="02010609060101010101" charset="-122"/>
              </a:rPr>
              <a:t>《</a:t>
            </a:r>
            <a:r>
              <a:rPr lang="zh-CN" altLang="en-US" sz="2800">
                <a:solidFill>
                  <a:srgbClr val="FF0000"/>
                </a:solidFill>
                <a:latin typeface="黑体" panose="02010609060101010101" charset="-122"/>
                <a:ea typeface="黑体" panose="02010609060101010101" charset="-122"/>
              </a:rPr>
              <a:t>从百草园到三味书屋</a:t>
            </a:r>
            <a:r>
              <a:rPr lang="en-US" altLang="zh-CN" sz="2800">
                <a:solidFill>
                  <a:srgbClr val="FF0000"/>
                </a:solidFill>
                <a:latin typeface="黑体" panose="02010609060101010101" charset="-122"/>
                <a:ea typeface="黑体" panose="02010609060101010101" charset="-122"/>
              </a:rPr>
              <a:t>》</a:t>
            </a:r>
            <a:r>
              <a:rPr lang="zh-CN" altLang="en-US" sz="2800">
                <a:solidFill>
                  <a:srgbClr val="000000"/>
                </a:solidFill>
                <a:latin typeface="黑体" panose="02010609060101010101" charset="-122"/>
                <a:ea typeface="黑体" panose="02010609060101010101" charset="-122"/>
              </a:rPr>
              <a:t>中旧学老先生寿镜吾；</a:t>
            </a:r>
            <a:r>
              <a:rPr lang="en-US" altLang="zh-CN" sz="2800">
                <a:solidFill>
                  <a:srgbClr val="FF0000"/>
                </a:solidFill>
                <a:latin typeface="黑体" panose="02010609060101010101" charset="-122"/>
                <a:ea typeface="黑体" panose="02010609060101010101" charset="-122"/>
              </a:rPr>
              <a:t>《</a:t>
            </a:r>
            <a:r>
              <a:rPr lang="zh-CN" altLang="en-US" sz="2800">
                <a:solidFill>
                  <a:srgbClr val="FF0000"/>
                </a:solidFill>
                <a:latin typeface="黑体" panose="02010609060101010101" charset="-122"/>
                <a:ea typeface="黑体" panose="02010609060101010101" charset="-122"/>
              </a:rPr>
              <a:t>阿长与山海经</a:t>
            </a:r>
            <a:r>
              <a:rPr lang="en-US" altLang="zh-CN" sz="2800">
                <a:solidFill>
                  <a:srgbClr val="FF0000"/>
                </a:solidFill>
                <a:latin typeface="黑体" panose="02010609060101010101" charset="-122"/>
                <a:ea typeface="黑体" panose="02010609060101010101" charset="-122"/>
              </a:rPr>
              <a:t>》</a:t>
            </a:r>
            <a:r>
              <a:rPr lang="zh-CN" altLang="en-US" sz="2800">
                <a:solidFill>
                  <a:srgbClr val="000000"/>
                </a:solidFill>
                <a:latin typeface="黑体" panose="02010609060101010101" charset="-122"/>
                <a:ea typeface="黑体" panose="02010609060101010101" charset="-122"/>
              </a:rPr>
              <a:t>中农村朴素妇女阿长；</a:t>
            </a:r>
            <a:r>
              <a:rPr lang="en-US" altLang="zh-CN" sz="2800">
                <a:solidFill>
                  <a:srgbClr val="FF0000"/>
                </a:solidFill>
                <a:latin typeface="黑体" panose="02010609060101010101" charset="-122"/>
                <a:ea typeface="黑体" panose="02010609060101010101" charset="-122"/>
              </a:rPr>
              <a:t>《</a:t>
            </a:r>
            <a:r>
              <a:rPr lang="zh-CN" altLang="en-US" sz="2800">
                <a:solidFill>
                  <a:srgbClr val="FF0000"/>
                </a:solidFill>
                <a:latin typeface="黑体" panose="02010609060101010101" charset="-122"/>
                <a:ea typeface="黑体" panose="02010609060101010101" charset="-122"/>
              </a:rPr>
              <a:t>藤野先生</a:t>
            </a:r>
            <a:r>
              <a:rPr lang="en-US" altLang="zh-CN" sz="2800">
                <a:solidFill>
                  <a:srgbClr val="FF0000"/>
                </a:solidFill>
                <a:latin typeface="黑体" panose="02010609060101010101" charset="-122"/>
                <a:ea typeface="黑体" panose="02010609060101010101" charset="-122"/>
              </a:rPr>
              <a:t>》</a:t>
            </a:r>
            <a:r>
              <a:rPr lang="zh-CN" altLang="en-US" sz="2800">
                <a:solidFill>
                  <a:srgbClr val="000000"/>
                </a:solidFill>
                <a:latin typeface="黑体" panose="02010609060101010101" charset="-122"/>
                <a:ea typeface="黑体" panose="02010609060101010101" charset="-122"/>
              </a:rPr>
              <a:t>中教学严谨的藤野。</a:t>
            </a:r>
            <a:endParaRPr lang="zh-CN" altLang="en-US" sz="2800">
              <a:solidFill>
                <a:srgbClr val="00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additive="base">
                                        <p:cTn id="6" dur="1" fill="hold">
                                          <p:stCondLst>
                                            <p:cond delay="0"/>
                                          </p:stCondLst>
                                        </p:cTn>
                                        <p:tgtEl>
                                          <p:spTgt spid="13313"/>
                                        </p:tgtEl>
                                        <p:attrNameLst>
                                          <p:attrName>style.visibility</p:attrName>
                                        </p:attrNameLst>
                                      </p:cBhvr>
                                      <p:to>
                                        <p:strVal val="visible"/>
                                      </p:to>
                                    </p:set>
                                    <p:animEffect transition="in" filter="blinds(horizontal)">
                                      <p:cBhvr additive="base">
                                        <p:cTn id="7" dur="500" fill="hold"/>
                                        <p:tgtEl>
                                          <p:spTgt spid="133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additive="base">
                                        <p:cTn id="11" dur="1" fill="hold">
                                          <p:stCondLst>
                                            <p:cond delay="0"/>
                                          </p:stCondLst>
                                        </p:cTn>
                                        <p:tgtEl>
                                          <p:spTgt spid="14337"/>
                                        </p:tgtEl>
                                        <p:attrNameLst>
                                          <p:attrName>style.visibility</p:attrName>
                                        </p:attrNameLst>
                                      </p:cBhvr>
                                      <p:to>
                                        <p:strVal val="visible"/>
                                      </p:to>
                                    </p:set>
                                    <p:animEffect transition="in" filter="blinds(horizontal)">
                                      <p:cBhvr additive="base">
                                        <p:cTn id="12" dur="500" fill="hold"/>
                                        <p:tgtEl>
                                          <p:spTgt spid="1433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additive="base">
                                        <p:cTn id="16" dur="1" fill="hold">
                                          <p:stCondLst>
                                            <p:cond delay="0"/>
                                          </p:stCondLst>
                                        </p:cTn>
                                        <p:tgtEl>
                                          <p:spTgt spid="14337">
                                            <p:txEl>
                                              <p:charRg st="0" end="55"/>
                                            </p:txEl>
                                          </p:spTgt>
                                        </p:tgtEl>
                                        <p:attrNameLst>
                                          <p:attrName>style.visibility</p:attrName>
                                        </p:attrNameLst>
                                      </p:cBhvr>
                                      <p:to>
                                        <p:strVal val="visible"/>
                                      </p:to>
                                    </p:set>
                                    <p:animEffect transition="in" filter="blinds(horizontal)">
                                      <p:cBhvr additive="base">
                                        <p:cTn id="17" dur="500" fill="hold"/>
                                        <p:tgtEl>
                                          <p:spTgt spid="14337">
                                            <p:txEl>
                                              <p:charRg st="0" end="5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additive="base">
                                        <p:cTn id="21" dur="1" fill="hold">
                                          <p:stCondLst>
                                            <p:cond delay="0"/>
                                          </p:stCondLst>
                                        </p:cTn>
                                        <p:tgtEl>
                                          <p:spTgt spid="14337">
                                            <p:txEl>
                                              <p:charRg st="55" end="181"/>
                                            </p:txEl>
                                          </p:spTgt>
                                        </p:tgtEl>
                                        <p:attrNameLst>
                                          <p:attrName>style.visibility</p:attrName>
                                        </p:attrNameLst>
                                      </p:cBhvr>
                                      <p:to>
                                        <p:strVal val="visible"/>
                                      </p:to>
                                    </p:set>
                                    <p:animEffect transition="in" filter="blinds(horizontal)">
                                      <p:cBhvr additive="base">
                                        <p:cTn id="22" dur="500" fill="hold"/>
                                        <p:tgtEl>
                                          <p:spTgt spid="14337">
                                            <p:txEl>
                                              <p:charRg st="55" end="18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3" grpId="1" uiExpand="1" build="p"/>
      <p:bldP spid="14337" grpId="0" uiExpand="1" build="p"/>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5361" name="内容占位符 2"/>
          <p:cNvSpPr/>
          <p:nvPr>
            <p:ph idx="4294967295"/>
          </p:nvPr>
        </p:nvSpPr>
        <p:spPr>
          <a:xfrm>
            <a:off x="581025" y="600075"/>
            <a:ext cx="11062970" cy="5882640"/>
          </a:xfrm>
          <a:prstGeom prst="rect">
            <a:avLst/>
          </a:prstGeom>
          <a:solidFill>
            <a:schemeClr val="bg1"/>
          </a:solidFill>
          <a:ln w="25400">
            <a:solidFill>
              <a:prstClr val="black"/>
            </a:solidFill>
            <a:miter lim="800000"/>
          </a:ln>
        </p:spPr>
        <p:txBody>
          <a:bodyPr wrap="square"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9pPr>
          </a:lstStyle>
          <a:p>
            <a:pPr lvl="0">
              <a:lnSpc>
                <a:spcPct val="120000"/>
              </a:lnSpc>
            </a:pPr>
            <a:r>
              <a:rPr lang="en-US" altLang="zh-CN" sz="2400">
                <a:solidFill>
                  <a:srgbClr val="0070C0"/>
                </a:solidFill>
                <a:latin typeface="黑体" panose="02010609060101010101" charset="-122"/>
                <a:ea typeface="黑体" panose="02010609060101010101" charset="-122"/>
              </a:rPr>
              <a:t>    </a:t>
            </a:r>
            <a:r>
              <a:rPr lang="en-US" altLang="zh-CN" sz="2800">
                <a:solidFill>
                  <a:srgbClr val="0070C0"/>
                </a:solidFill>
                <a:latin typeface="黑体" panose="02010609060101010101" charset="-122"/>
                <a:ea typeface="黑体" panose="02010609060101010101" charset="-122"/>
              </a:rPr>
              <a:t> 7.</a:t>
            </a:r>
            <a:r>
              <a:rPr lang="zh-CN" altLang="en-US" sz="2800">
                <a:solidFill>
                  <a:srgbClr val="1D41D5"/>
                </a:solidFill>
                <a:latin typeface="黑体" panose="02010609060101010101" charset="-122"/>
                <a:ea typeface="黑体" panose="02010609060101010101" charset="-122"/>
              </a:rPr>
              <a:t>文集中始终贯穿着一个人物形象“我”</a:t>
            </a:r>
            <a:r>
              <a:rPr lang="en-US" altLang="zh-CN" sz="2800">
                <a:solidFill>
                  <a:srgbClr val="1D41D5"/>
                </a:solidFill>
                <a:latin typeface="黑体" panose="02010609060101010101" charset="-122"/>
                <a:ea typeface="黑体" panose="02010609060101010101" charset="-122"/>
              </a:rPr>
              <a:t>——</a:t>
            </a:r>
            <a:r>
              <a:rPr lang="zh-CN" altLang="en-US" sz="2800">
                <a:solidFill>
                  <a:srgbClr val="1D41D5"/>
                </a:solidFill>
                <a:latin typeface="黑体" panose="02010609060101010101" charset="-122"/>
                <a:ea typeface="黑体" panose="02010609060101010101" charset="-122"/>
              </a:rPr>
              <a:t>作者自己。</a:t>
            </a:r>
            <a:endParaRPr lang="zh-CN" altLang="en-US" sz="2800">
              <a:solidFill>
                <a:srgbClr val="0070C0"/>
              </a:solidFill>
              <a:latin typeface="黑体" panose="02010609060101010101" charset="-122"/>
              <a:ea typeface="黑体" panose="02010609060101010101" charset="-122"/>
            </a:endParaRPr>
          </a:p>
          <a:p>
            <a:pPr lvl="0">
              <a:lnSpc>
                <a:spcPct val="120000"/>
              </a:lnSpc>
            </a:pPr>
            <a:r>
              <a:rPr lang="en-US" altLang="zh-CN" sz="2800">
                <a:solidFill>
                  <a:srgbClr val="1D41D5"/>
                </a:solidFill>
                <a:latin typeface="黑体" panose="02010609060101010101" charset="-122"/>
                <a:ea typeface="黑体" panose="02010609060101010101" charset="-122"/>
              </a:rPr>
              <a:t>《</a:t>
            </a:r>
            <a:r>
              <a:rPr lang="zh-CN" altLang="en-US" sz="2800">
                <a:solidFill>
                  <a:srgbClr val="1D41D5"/>
                </a:solidFill>
                <a:latin typeface="黑体" panose="02010609060101010101" charset="-122"/>
                <a:ea typeface="黑体" panose="02010609060101010101" charset="-122"/>
              </a:rPr>
              <a:t>狗</a:t>
            </a:r>
            <a:r>
              <a:rPr lang="en-US" altLang="zh-CN" sz="2800">
                <a:solidFill>
                  <a:srgbClr val="1D41D5"/>
                </a:solidFill>
                <a:latin typeface="黑体" panose="02010609060101010101" charset="-122"/>
                <a:ea typeface="黑体" panose="02010609060101010101" charset="-122"/>
              </a:rPr>
              <a:t>·</a:t>
            </a:r>
            <a:r>
              <a:rPr lang="zh-CN" altLang="en-US" sz="2800">
                <a:solidFill>
                  <a:srgbClr val="1D41D5"/>
                </a:solidFill>
                <a:latin typeface="黑体" panose="02010609060101010101" charset="-122"/>
                <a:ea typeface="黑体" panose="02010609060101010101" charset="-122"/>
              </a:rPr>
              <a:t>猫</a:t>
            </a:r>
            <a:r>
              <a:rPr lang="en-US" altLang="zh-CN" sz="2800">
                <a:solidFill>
                  <a:srgbClr val="1D41D5"/>
                </a:solidFill>
                <a:latin typeface="黑体" panose="02010609060101010101" charset="-122"/>
                <a:ea typeface="黑体" panose="02010609060101010101" charset="-122"/>
              </a:rPr>
              <a:t>·</a:t>
            </a:r>
            <a:r>
              <a:rPr lang="zh-CN" altLang="en-US" sz="2800">
                <a:solidFill>
                  <a:srgbClr val="1D41D5"/>
                </a:solidFill>
                <a:latin typeface="黑体" panose="02010609060101010101" charset="-122"/>
                <a:ea typeface="黑体" panose="02010609060101010101" charset="-122"/>
              </a:rPr>
              <a:t>鼠</a:t>
            </a:r>
            <a:r>
              <a:rPr lang="en-US" altLang="zh-CN" sz="2800">
                <a:solidFill>
                  <a:srgbClr val="1D41D5"/>
                </a:solidFill>
                <a:latin typeface="黑体" panose="02010609060101010101" charset="-122"/>
                <a:ea typeface="黑体" panose="02010609060101010101" charset="-122"/>
              </a:rPr>
              <a:t>》</a:t>
            </a:r>
            <a:r>
              <a:rPr lang="zh-CN" altLang="en-US" sz="2800">
                <a:solidFill>
                  <a:srgbClr val="000000"/>
                </a:solidFill>
                <a:latin typeface="黑体" panose="02010609060101010101" charset="-122"/>
                <a:ea typeface="黑体" panose="02010609060101010101" charset="-122"/>
              </a:rPr>
              <a:t>中有一个神往于“老鼠成亲”的</a:t>
            </a:r>
            <a:r>
              <a:rPr lang="zh-CN" altLang="en-US" sz="2800">
                <a:solidFill>
                  <a:srgbClr val="FF0000"/>
                </a:solidFill>
                <a:latin typeface="黑体" panose="02010609060101010101" charset="-122"/>
                <a:ea typeface="黑体" panose="02010609060101010101" charset="-122"/>
              </a:rPr>
              <a:t>充满童趣</a:t>
            </a:r>
            <a:r>
              <a:rPr lang="zh-CN" altLang="en-US" sz="2800">
                <a:solidFill>
                  <a:srgbClr val="000000"/>
                </a:solidFill>
                <a:latin typeface="黑体" panose="02010609060101010101" charset="-122"/>
                <a:ea typeface="黑体" panose="02010609060101010101" charset="-122"/>
              </a:rPr>
              <a:t>的“我”；</a:t>
            </a:r>
            <a:r>
              <a:rPr lang="en-US" altLang="zh-CN" sz="2800">
                <a:solidFill>
                  <a:srgbClr val="1D41D5"/>
                </a:solidFill>
                <a:latin typeface="黑体" panose="02010609060101010101" charset="-122"/>
                <a:ea typeface="黑体" panose="02010609060101010101" charset="-122"/>
              </a:rPr>
              <a:t>《</a:t>
            </a:r>
            <a:r>
              <a:rPr lang="zh-CN" altLang="en-US" sz="2800">
                <a:solidFill>
                  <a:srgbClr val="1D41D5"/>
                </a:solidFill>
                <a:latin typeface="黑体" panose="02010609060101010101" charset="-122"/>
                <a:ea typeface="黑体" panose="02010609060101010101" charset="-122"/>
              </a:rPr>
              <a:t>从百草园到三味书屋</a:t>
            </a:r>
            <a:r>
              <a:rPr lang="en-US" altLang="zh-CN" sz="2800">
                <a:solidFill>
                  <a:srgbClr val="1D41D5"/>
                </a:solidFill>
                <a:latin typeface="黑体" panose="02010609060101010101" charset="-122"/>
                <a:ea typeface="黑体" panose="02010609060101010101" charset="-122"/>
              </a:rPr>
              <a:t>》</a:t>
            </a:r>
            <a:r>
              <a:rPr lang="zh-CN" altLang="en-US" sz="2800">
                <a:solidFill>
                  <a:srgbClr val="000000"/>
                </a:solidFill>
                <a:latin typeface="黑体" panose="02010609060101010101" charset="-122"/>
                <a:ea typeface="黑体" panose="02010609060101010101" charset="-122"/>
              </a:rPr>
              <a:t>中有捉蟋蟀、捕鸟的</a:t>
            </a:r>
            <a:r>
              <a:rPr lang="zh-CN" altLang="en-US" sz="2800">
                <a:solidFill>
                  <a:srgbClr val="FF0000"/>
                </a:solidFill>
                <a:latin typeface="黑体" panose="02010609060101010101" charset="-122"/>
                <a:ea typeface="黑体" panose="02010609060101010101" charset="-122"/>
              </a:rPr>
              <a:t>顽皮好动</a:t>
            </a:r>
            <a:r>
              <a:rPr lang="zh-CN" altLang="en-US" sz="2800">
                <a:solidFill>
                  <a:srgbClr val="000000"/>
                </a:solidFill>
                <a:latin typeface="黑体" panose="02010609060101010101" charset="-122"/>
                <a:ea typeface="黑体" panose="02010609060101010101" charset="-122"/>
              </a:rPr>
              <a:t>的“我”，敢于提出“怪哉”为何物的</a:t>
            </a:r>
            <a:r>
              <a:rPr lang="zh-CN" altLang="en-US" sz="2800">
                <a:solidFill>
                  <a:srgbClr val="FF0000"/>
                </a:solidFill>
                <a:latin typeface="黑体" panose="02010609060101010101" charset="-122"/>
                <a:ea typeface="黑体" panose="02010609060101010101" charset="-122"/>
              </a:rPr>
              <a:t>充满好奇</a:t>
            </a:r>
            <a:r>
              <a:rPr lang="zh-CN" altLang="en-US" sz="2800">
                <a:solidFill>
                  <a:srgbClr val="000000"/>
                </a:solidFill>
                <a:latin typeface="黑体" panose="02010609060101010101" charset="-122"/>
                <a:ea typeface="黑体" panose="02010609060101010101" charset="-122"/>
              </a:rPr>
              <a:t>的“我”；</a:t>
            </a:r>
            <a:r>
              <a:rPr lang="en-US" altLang="zh-CN" sz="2800">
                <a:solidFill>
                  <a:srgbClr val="1D41D5"/>
                </a:solidFill>
                <a:latin typeface="黑体" panose="02010609060101010101" charset="-122"/>
                <a:ea typeface="黑体" panose="02010609060101010101" charset="-122"/>
              </a:rPr>
              <a:t>《</a:t>
            </a:r>
            <a:r>
              <a:rPr lang="zh-CN" altLang="en-US" sz="2800">
                <a:solidFill>
                  <a:srgbClr val="1D41D5"/>
                </a:solidFill>
                <a:latin typeface="黑体" panose="02010609060101010101" charset="-122"/>
                <a:ea typeface="黑体" panose="02010609060101010101" charset="-122"/>
              </a:rPr>
              <a:t>五猖会</a:t>
            </a:r>
            <a:r>
              <a:rPr lang="en-US" altLang="zh-CN" sz="2800">
                <a:solidFill>
                  <a:srgbClr val="1D41D5"/>
                </a:solidFill>
                <a:latin typeface="黑体" panose="02010609060101010101" charset="-122"/>
                <a:ea typeface="黑体" panose="02010609060101010101" charset="-122"/>
              </a:rPr>
              <a:t>》</a:t>
            </a:r>
            <a:r>
              <a:rPr lang="zh-CN" altLang="en-US" sz="2800">
                <a:solidFill>
                  <a:srgbClr val="000000"/>
                </a:solidFill>
                <a:latin typeface="黑体" panose="02010609060101010101" charset="-122"/>
                <a:ea typeface="黑体" panose="02010609060101010101" charset="-122"/>
              </a:rPr>
              <a:t>中有</a:t>
            </a:r>
            <a:r>
              <a:rPr lang="zh-CN" altLang="en-US" sz="2800">
                <a:solidFill>
                  <a:srgbClr val="FF0000"/>
                </a:solidFill>
                <a:latin typeface="黑体" panose="02010609060101010101" charset="-122"/>
                <a:ea typeface="黑体" panose="02010609060101010101" charset="-122"/>
              </a:rPr>
              <a:t>对</a:t>
            </a:r>
            <a:r>
              <a:rPr lang="zh-CN" altLang="en-US" sz="2800">
                <a:solidFill>
                  <a:srgbClr val="000000"/>
                </a:solidFill>
                <a:latin typeface="黑体" panose="02010609060101010101" charset="-122"/>
                <a:ea typeface="黑体" panose="02010609060101010101" charset="-122"/>
              </a:rPr>
              <a:t>“背不出，不准去看会”的</a:t>
            </a:r>
            <a:r>
              <a:rPr lang="zh-CN" altLang="en-US" sz="2800">
                <a:solidFill>
                  <a:srgbClr val="FF0000"/>
                </a:solidFill>
                <a:latin typeface="黑体" panose="02010609060101010101" charset="-122"/>
                <a:ea typeface="黑体" panose="02010609060101010101" charset="-122"/>
              </a:rPr>
              <a:t>封建家长制和封建教育不满和反抗</a:t>
            </a:r>
            <a:r>
              <a:rPr lang="zh-CN" altLang="en-US" sz="2800">
                <a:solidFill>
                  <a:srgbClr val="000000"/>
                </a:solidFill>
                <a:latin typeface="黑体" panose="02010609060101010101" charset="-122"/>
                <a:ea typeface="黑体" panose="02010609060101010101" charset="-122"/>
              </a:rPr>
              <a:t>的“我”；而在</a:t>
            </a:r>
            <a:r>
              <a:rPr lang="en-US" altLang="zh-CN" sz="2800">
                <a:solidFill>
                  <a:srgbClr val="1D41D5"/>
                </a:solidFill>
                <a:latin typeface="黑体" panose="02010609060101010101" charset="-122"/>
                <a:ea typeface="黑体" panose="02010609060101010101" charset="-122"/>
              </a:rPr>
              <a:t>《</a:t>
            </a:r>
            <a:r>
              <a:rPr lang="zh-CN" altLang="en-US" sz="2800">
                <a:solidFill>
                  <a:srgbClr val="1D41D5"/>
                </a:solidFill>
                <a:latin typeface="黑体" panose="02010609060101010101" charset="-122"/>
                <a:ea typeface="黑体" panose="02010609060101010101" charset="-122"/>
              </a:rPr>
              <a:t>藤野先生</a:t>
            </a:r>
            <a:r>
              <a:rPr lang="en-US" altLang="zh-CN" sz="2800">
                <a:solidFill>
                  <a:srgbClr val="1D41D5"/>
                </a:solidFill>
                <a:latin typeface="黑体" panose="02010609060101010101" charset="-122"/>
                <a:ea typeface="黑体" panose="02010609060101010101" charset="-122"/>
              </a:rPr>
              <a:t>》《</a:t>
            </a:r>
            <a:r>
              <a:rPr lang="zh-CN" altLang="en-US" sz="2800">
                <a:solidFill>
                  <a:srgbClr val="1D41D5"/>
                </a:solidFill>
                <a:latin typeface="黑体" panose="02010609060101010101" charset="-122"/>
                <a:ea typeface="黑体" panose="02010609060101010101" charset="-122"/>
              </a:rPr>
              <a:t>范爱农</a:t>
            </a:r>
            <a:r>
              <a:rPr lang="en-US" altLang="zh-CN" sz="2800">
                <a:solidFill>
                  <a:srgbClr val="1D41D5"/>
                </a:solidFill>
                <a:latin typeface="黑体" panose="02010609060101010101" charset="-122"/>
                <a:ea typeface="黑体" panose="02010609060101010101" charset="-122"/>
              </a:rPr>
              <a:t>》《</a:t>
            </a:r>
            <a:r>
              <a:rPr lang="zh-CN" altLang="en-US" sz="2800">
                <a:solidFill>
                  <a:srgbClr val="1D41D5"/>
                </a:solidFill>
                <a:latin typeface="黑体" panose="02010609060101010101" charset="-122"/>
                <a:ea typeface="黑体" panose="02010609060101010101" charset="-122"/>
              </a:rPr>
              <a:t>琐记</a:t>
            </a:r>
            <a:r>
              <a:rPr lang="en-US" altLang="zh-CN" sz="2800">
                <a:solidFill>
                  <a:srgbClr val="1D41D5"/>
                </a:solidFill>
                <a:latin typeface="黑体" panose="02010609060101010101" charset="-122"/>
                <a:ea typeface="黑体" panose="02010609060101010101" charset="-122"/>
              </a:rPr>
              <a:t>》</a:t>
            </a:r>
            <a:r>
              <a:rPr lang="zh-CN" altLang="en-US" sz="2800">
                <a:solidFill>
                  <a:srgbClr val="000000"/>
                </a:solidFill>
                <a:latin typeface="黑体" panose="02010609060101010101" charset="-122"/>
                <a:ea typeface="黑体" panose="02010609060101010101" charset="-122"/>
              </a:rPr>
              <a:t>中，则有</a:t>
            </a:r>
            <a:r>
              <a:rPr lang="zh-CN" altLang="en-US" sz="2800">
                <a:solidFill>
                  <a:srgbClr val="FF0000"/>
                </a:solidFill>
                <a:latin typeface="黑体" panose="02010609060101010101" charset="-122"/>
                <a:ea typeface="黑体" panose="02010609060101010101" charset="-122"/>
              </a:rPr>
              <a:t>苦苦寻求救国救民真理的爱国青年</a:t>
            </a:r>
            <a:r>
              <a:rPr lang="zh-CN" altLang="en-US" sz="2800">
                <a:solidFill>
                  <a:srgbClr val="000000"/>
                </a:solidFill>
                <a:latin typeface="黑体" panose="02010609060101010101" charset="-122"/>
                <a:ea typeface="黑体" panose="02010609060101010101" charset="-122"/>
              </a:rPr>
              <a:t>的“我”。文集虽然记叙了作者若干生活片断，但各篇联系起来看，“我”从充满童心的孩提时代，到身受封建教育对心灵的损害而萌发叛逆思想，离家去异地走异路，成为青年爱国和革命民主主义者，其间的思想变迁、生活道路、性格兴趣，历历可见。</a:t>
            </a:r>
            <a:endParaRPr lang="zh-CN" altLang="en-US" sz="2800">
              <a:solidFill>
                <a:srgbClr val="00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additive="base">
                                        <p:cTn id="6" dur="1" fill="hold">
                                          <p:stCondLst>
                                            <p:cond delay="0"/>
                                          </p:stCondLst>
                                        </p:cTn>
                                        <p:tgtEl>
                                          <p:spTgt spid="15361"/>
                                        </p:tgtEl>
                                        <p:attrNameLst>
                                          <p:attrName>style.visibility</p:attrName>
                                        </p:attrNameLst>
                                      </p:cBhvr>
                                      <p:to>
                                        <p:strVal val="visible"/>
                                      </p:to>
                                    </p:set>
                                    <p:animEffect transition="in" filter="blinds(horizontal)">
                                      <p:cBhvr additive="base">
                                        <p:cTn id="7" dur="500" fill="hold"/>
                                        <p:tgtEl>
                                          <p:spTgt spid="1536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additive="base">
                                        <p:cTn id="11" dur="1" fill="hold">
                                          <p:stCondLst>
                                            <p:cond delay="0"/>
                                          </p:stCondLst>
                                        </p:cTn>
                                        <p:tgtEl>
                                          <p:spTgt spid="15361">
                                            <p:txEl>
                                              <p:charRg st="0" end="26"/>
                                            </p:txEl>
                                          </p:spTgt>
                                        </p:tgtEl>
                                        <p:attrNameLst>
                                          <p:attrName>style.visibility</p:attrName>
                                        </p:attrNameLst>
                                      </p:cBhvr>
                                      <p:to>
                                        <p:strVal val="visible"/>
                                      </p:to>
                                    </p:set>
                                    <p:animEffect transition="in" filter="blinds(horizontal)">
                                      <p:cBhvr additive="base">
                                        <p:cTn id="12" dur="500" fill="hold"/>
                                        <p:tgtEl>
                                          <p:spTgt spid="15361">
                                            <p:txEl>
                                              <p:charRg st="0" end="2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additive="base">
                                        <p:cTn id="16" dur="1" fill="hold">
                                          <p:stCondLst>
                                            <p:cond delay="0"/>
                                          </p:stCondLst>
                                        </p:cTn>
                                        <p:tgtEl>
                                          <p:spTgt spid="15361">
                                            <p:txEl>
                                              <p:charRg st="26" end="297"/>
                                            </p:txEl>
                                          </p:spTgt>
                                        </p:tgtEl>
                                        <p:attrNameLst>
                                          <p:attrName>style.visibility</p:attrName>
                                        </p:attrNameLst>
                                      </p:cBhvr>
                                      <p:to>
                                        <p:strVal val="visible"/>
                                      </p:to>
                                    </p:set>
                                    <p:animEffect transition="in" filter="blinds(horizontal)">
                                      <p:cBhvr additive="base">
                                        <p:cTn id="17" dur="500" fill="hold"/>
                                        <p:tgtEl>
                                          <p:spTgt spid="15361">
                                            <p:txEl>
                                              <p:charRg st="26" end="29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 grpId="0" uiExpand="1" build="p"/>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6385" name="内容占位符 2"/>
          <p:cNvSpPr/>
          <p:nvPr>
            <p:ph idx="4294967295"/>
          </p:nvPr>
        </p:nvSpPr>
        <p:spPr>
          <a:xfrm>
            <a:off x="802640" y="728345"/>
            <a:ext cx="10586720" cy="5610860"/>
          </a:xfrm>
          <a:prstGeom prst="rect">
            <a:avLst/>
          </a:prstGeom>
          <a:solidFill>
            <a:schemeClr val="bg1"/>
          </a:solidFill>
          <a:ln w="25400">
            <a:solidFill>
              <a:prstClr val="black"/>
            </a:solidFill>
            <a:miter lim="800000"/>
          </a:ln>
        </p:spPr>
        <p:txBody>
          <a:bodyPr wrap="square"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Font typeface="Arial" panose="020B0604020202020204" pitchFamily="34" charset="0"/>
              <a:buChar char="»"/>
              <a:defRPr lang="zh-CN" altLang="en-US" sz="2000" b="0" i="0" u="none" kern="1200" baseline="0">
                <a:solidFill>
                  <a:schemeClr val="tx1"/>
                </a:solidFill>
                <a:latin typeface="+mn-lt"/>
                <a:ea typeface="+mn-ea"/>
                <a:cs typeface="+mn-cs"/>
              </a:defRPr>
            </a:lvl9pPr>
          </a:lstStyle>
          <a:p>
            <a:pPr lvl="0">
              <a:lnSpc>
                <a:spcPct val="130000"/>
              </a:lnSpc>
            </a:pPr>
            <a:r>
              <a:rPr lang="en-US" altLang="zh-CN" sz="2800">
                <a:solidFill>
                  <a:srgbClr val="0070C0"/>
                </a:solidFill>
                <a:latin typeface="黑体" panose="02010609060101010101" charset="-122"/>
                <a:ea typeface="黑体" panose="02010609060101010101" charset="-122"/>
              </a:rPr>
              <a:t>   </a:t>
            </a:r>
            <a:r>
              <a:rPr lang="en-US" altLang="zh-CN">
                <a:solidFill>
                  <a:srgbClr val="1D41D5"/>
                </a:solidFill>
                <a:latin typeface="黑体" panose="02010609060101010101" charset="-122"/>
                <a:ea typeface="黑体" panose="02010609060101010101" charset="-122"/>
              </a:rPr>
              <a:t> 8.</a:t>
            </a:r>
            <a:r>
              <a:rPr lang="en-US" altLang="zh-CN" sz="2800">
                <a:solidFill>
                  <a:srgbClr val="1D41D5"/>
                </a:solidFill>
                <a:latin typeface="黑体" panose="02010609060101010101" charset="-122"/>
                <a:ea typeface="黑体" panose="02010609060101010101" charset="-122"/>
              </a:rPr>
              <a:t>《</a:t>
            </a:r>
            <a:r>
              <a:rPr lang="zh-CN" altLang="en-US" sz="2800">
                <a:solidFill>
                  <a:srgbClr val="1D41D5"/>
                </a:solidFill>
                <a:latin typeface="黑体" panose="02010609060101010101" charset="-122"/>
                <a:ea typeface="黑体" panose="02010609060101010101" charset="-122"/>
              </a:rPr>
              <a:t>朝花夕拾</a:t>
            </a:r>
            <a:r>
              <a:rPr lang="en-US" altLang="zh-CN" sz="2800">
                <a:solidFill>
                  <a:srgbClr val="1D41D5"/>
                </a:solidFill>
                <a:latin typeface="黑体" panose="02010609060101010101" charset="-122"/>
                <a:ea typeface="黑体" panose="02010609060101010101" charset="-122"/>
              </a:rPr>
              <a:t>》</a:t>
            </a:r>
            <a:r>
              <a:rPr lang="zh-CN" altLang="en-US" sz="2800">
                <a:solidFill>
                  <a:srgbClr val="1D41D5"/>
                </a:solidFill>
                <a:latin typeface="黑体" panose="02010609060101010101" charset="-122"/>
                <a:ea typeface="黑体" panose="02010609060101010101" charset="-122"/>
              </a:rPr>
              <a:t>作为鲁迅中年时期的一部回忆性文学作品，具有一定的自传性质，在这其中塑造的人物当中可以较好的找到鲁迅所具有的独特人格之美。</a:t>
            </a:r>
            <a:endParaRPr lang="zh-CN" altLang="en-US" sz="2800">
              <a:solidFill>
                <a:srgbClr val="1D41D5"/>
              </a:solidFill>
              <a:latin typeface="黑体" panose="02010609060101010101" charset="-122"/>
              <a:ea typeface="黑体" panose="02010609060101010101" charset="-122"/>
            </a:endParaRPr>
          </a:p>
          <a:p>
            <a:pPr lvl="0">
              <a:lnSpc>
                <a:spcPct val="130000"/>
              </a:lnSpc>
            </a:pPr>
            <a:r>
              <a:rPr lang="zh-CN" altLang="en-US" sz="2800">
                <a:solidFill>
                  <a:srgbClr val="000000"/>
                </a:solidFill>
                <a:latin typeface="黑体" panose="02010609060101010101" charset="-122"/>
                <a:ea typeface="黑体" panose="02010609060101010101" charset="-122"/>
              </a:rPr>
              <a:t>    文集题材的选取虽然是来自鲁迅的生活经历，但是却并没有像一般的传记那样直接的平铺直叙自己</a:t>
            </a:r>
            <a:endParaRPr lang="zh-CN" altLang="en-US" sz="2800">
              <a:solidFill>
                <a:srgbClr val="000000"/>
              </a:solidFill>
              <a:latin typeface="黑体" panose="02010609060101010101" charset="-122"/>
              <a:ea typeface="黑体" panose="02010609060101010101" charset="-122"/>
            </a:endParaRPr>
          </a:p>
          <a:p>
            <a:pPr marL="0" lvl="0" indent="0">
              <a:lnSpc>
                <a:spcPct val="130000"/>
              </a:lnSpc>
              <a:buNone/>
            </a:pPr>
            <a:r>
              <a:rPr lang="zh-CN" altLang="en-US" sz="2800">
                <a:solidFill>
                  <a:srgbClr val="000000"/>
                </a:solidFill>
                <a:latin typeface="黑体" panose="02010609060101010101" charset="-122"/>
                <a:ea typeface="黑体" panose="02010609060101010101" charset="-122"/>
              </a:rPr>
              <a:t>的人生，而是换了另外一种方式进行故事</a:t>
            </a:r>
            <a:endParaRPr lang="zh-CN" altLang="en-US" sz="2800">
              <a:solidFill>
                <a:srgbClr val="000000"/>
              </a:solidFill>
              <a:latin typeface="黑体" panose="02010609060101010101" charset="-122"/>
              <a:ea typeface="黑体" panose="02010609060101010101" charset="-122"/>
            </a:endParaRPr>
          </a:p>
          <a:p>
            <a:pPr marL="0" lvl="0" indent="0">
              <a:lnSpc>
                <a:spcPct val="130000"/>
              </a:lnSpc>
              <a:buNone/>
            </a:pPr>
            <a:r>
              <a:rPr lang="zh-CN" altLang="en-US" sz="2800">
                <a:solidFill>
                  <a:srgbClr val="000000"/>
                </a:solidFill>
                <a:latin typeface="黑体" panose="02010609060101010101" charset="-122"/>
                <a:ea typeface="黑体" panose="02010609060101010101" charset="-122"/>
              </a:rPr>
              <a:t>的讲述。自由、洒脱、随性但是却又将自</a:t>
            </a:r>
            <a:endParaRPr lang="zh-CN" altLang="en-US" sz="2800">
              <a:solidFill>
                <a:srgbClr val="000000"/>
              </a:solidFill>
              <a:latin typeface="黑体" panose="02010609060101010101" charset="-122"/>
              <a:ea typeface="黑体" panose="02010609060101010101" charset="-122"/>
            </a:endParaRPr>
          </a:p>
          <a:p>
            <a:pPr marL="0" lvl="0" indent="0">
              <a:lnSpc>
                <a:spcPct val="130000"/>
              </a:lnSpc>
              <a:buNone/>
            </a:pPr>
            <a:r>
              <a:rPr lang="zh-CN" altLang="en-US" sz="2800">
                <a:solidFill>
                  <a:srgbClr val="000000"/>
                </a:solidFill>
                <a:latin typeface="黑体" panose="02010609060101010101" charset="-122"/>
                <a:ea typeface="黑体" panose="02010609060101010101" charset="-122"/>
              </a:rPr>
              <a:t>己所欲表达的内容成功地蕴含在了文章中</a:t>
            </a:r>
            <a:endParaRPr lang="zh-CN" altLang="en-US" sz="2800">
              <a:solidFill>
                <a:srgbClr val="000000"/>
              </a:solidFill>
              <a:latin typeface="黑体" panose="02010609060101010101" charset="-122"/>
              <a:ea typeface="黑体" panose="02010609060101010101" charset="-122"/>
            </a:endParaRPr>
          </a:p>
          <a:p>
            <a:pPr marL="0" lvl="0" indent="0">
              <a:lnSpc>
                <a:spcPct val="130000"/>
              </a:lnSpc>
              <a:buNone/>
            </a:pPr>
            <a:r>
              <a:rPr lang="zh-CN" altLang="en-US" sz="2800">
                <a:solidFill>
                  <a:srgbClr val="000000"/>
                </a:solidFill>
                <a:latin typeface="黑体" panose="02010609060101010101" charset="-122"/>
                <a:ea typeface="黑体" panose="02010609060101010101" charset="-122"/>
              </a:rPr>
              <a:t>的每一个角落。</a:t>
            </a:r>
            <a:endParaRPr lang="zh-CN" altLang="en-US" sz="2800">
              <a:solidFill>
                <a:srgbClr val="000000"/>
              </a:solidFill>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7671435" y="3213735"/>
            <a:ext cx="3448050" cy="336677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5">
                                            <p:bg/>
                                          </p:spTgt>
                                        </p:tgtEl>
                                        <p:attrNameLst>
                                          <p:attrName>style.visibility</p:attrName>
                                        </p:attrNameLst>
                                      </p:cBhvr>
                                      <p:to>
                                        <p:strVal val="visible"/>
                                      </p:to>
                                    </p:set>
                                    <p:anim calcmode="lin" valueType="num">
                                      <p:cBhvr additive="base">
                                        <p:cTn id="7" dur="500" fill="hold"/>
                                        <p:tgtEl>
                                          <p:spTgt spid="1638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6385">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385">
                                            <p:txEl>
                                              <p:pRg st="0" end="0"/>
                                            </p:txEl>
                                          </p:spTgt>
                                        </p:tgtEl>
                                        <p:attrNameLst>
                                          <p:attrName>style.visibility</p:attrName>
                                        </p:attrNameLst>
                                      </p:cBhvr>
                                      <p:to>
                                        <p:strVal val="visible"/>
                                      </p:to>
                                    </p:set>
                                    <p:anim calcmode="lin" valueType="num">
                                      <p:cBhvr additive="base">
                                        <p:cTn id="13" dur="500" fill="hold"/>
                                        <p:tgtEl>
                                          <p:spTgt spid="1638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38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385">
                                            <p:txEl>
                                              <p:pRg st="1" end="1"/>
                                            </p:txEl>
                                          </p:spTgt>
                                        </p:tgtEl>
                                        <p:attrNameLst>
                                          <p:attrName>style.visibility</p:attrName>
                                        </p:attrNameLst>
                                      </p:cBhvr>
                                      <p:to>
                                        <p:strVal val="visible"/>
                                      </p:to>
                                    </p:set>
                                    <p:anim calcmode="lin" valueType="num">
                                      <p:cBhvr additive="base">
                                        <p:cTn id="19" dur="500" fill="hold"/>
                                        <p:tgtEl>
                                          <p:spTgt spid="1638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38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385">
                                            <p:txEl>
                                              <p:pRg st="2" end="2"/>
                                            </p:txEl>
                                          </p:spTgt>
                                        </p:tgtEl>
                                        <p:attrNameLst>
                                          <p:attrName>style.visibility</p:attrName>
                                        </p:attrNameLst>
                                      </p:cBhvr>
                                      <p:to>
                                        <p:strVal val="visible"/>
                                      </p:to>
                                    </p:set>
                                    <p:anim calcmode="lin" valueType="num">
                                      <p:cBhvr additive="base">
                                        <p:cTn id="25" dur="500" fill="hold"/>
                                        <p:tgtEl>
                                          <p:spTgt spid="16385">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38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385">
                                            <p:txEl>
                                              <p:pRg st="3" end="3"/>
                                            </p:txEl>
                                          </p:spTgt>
                                        </p:tgtEl>
                                        <p:attrNameLst>
                                          <p:attrName>style.visibility</p:attrName>
                                        </p:attrNameLst>
                                      </p:cBhvr>
                                      <p:to>
                                        <p:strVal val="visible"/>
                                      </p:to>
                                    </p:set>
                                    <p:anim calcmode="lin" valueType="num">
                                      <p:cBhvr additive="base">
                                        <p:cTn id="31" dur="500" fill="hold"/>
                                        <p:tgtEl>
                                          <p:spTgt spid="16385">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38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385">
                                            <p:txEl>
                                              <p:pRg st="4" end="4"/>
                                            </p:txEl>
                                          </p:spTgt>
                                        </p:tgtEl>
                                        <p:attrNameLst>
                                          <p:attrName>style.visibility</p:attrName>
                                        </p:attrNameLst>
                                      </p:cBhvr>
                                      <p:to>
                                        <p:strVal val="visible"/>
                                      </p:to>
                                    </p:set>
                                    <p:anim calcmode="lin" valueType="num">
                                      <p:cBhvr additive="base">
                                        <p:cTn id="37" dur="500" fill="hold"/>
                                        <p:tgtEl>
                                          <p:spTgt spid="16385">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638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385">
                                            <p:txEl>
                                              <p:pRg st="5" end="5"/>
                                            </p:txEl>
                                          </p:spTgt>
                                        </p:tgtEl>
                                        <p:attrNameLst>
                                          <p:attrName>style.visibility</p:attrName>
                                        </p:attrNameLst>
                                      </p:cBhvr>
                                      <p:to>
                                        <p:strVal val="visible"/>
                                      </p:to>
                                    </p:set>
                                    <p:anim calcmode="lin" valueType="num">
                                      <p:cBhvr additive="base">
                                        <p:cTn id="43" dur="500" fill="hold"/>
                                        <p:tgtEl>
                                          <p:spTgt spid="16385">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638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animBg="1" uiExpand="1" build="p"/>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9634" name="Rectangle 3"/>
          <p:cNvSpPr>
            <a:spLocks noGrp="1" noRot="1"/>
          </p:cNvSpPr>
          <p:nvPr>
            <p:ph idx="1"/>
          </p:nvPr>
        </p:nvSpPr>
        <p:spPr>
          <a:xfrm>
            <a:off x="1439545" y="1703388"/>
            <a:ext cx="7188777" cy="2808287"/>
          </a:xfrm>
        </p:spPr>
        <p:txBody>
          <a:bodyPr wrap="square" lIns="91440" tIns="45720" rIns="91440" bIns="45720" anchor="t">
            <a:normAutofit/>
          </a:bodyPr>
          <a:lstStyle/>
          <a:p>
            <a:pPr>
              <a:lnSpc>
                <a:spcPct val="110000"/>
              </a:lnSpc>
              <a:buNone/>
            </a:pPr>
            <a:r>
              <a:rPr lang="en-US" altLang="zh-CN" sz="4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4000" b="1" dirty="0">
                <a:solidFill>
                  <a:schemeClr val="tx1"/>
                </a:solidFill>
                <a:latin typeface="宋体" panose="02010600030101010101" pitchFamily="2" charset="-122"/>
                <a:ea typeface="宋体" panose="02010600030101010101" pitchFamily="2" charset="-122"/>
                <a:cs typeface="宋体" panose="02010600030101010101" pitchFamily="2" charset="-122"/>
              </a:rPr>
              <a:t>朝花夕拾</a:t>
            </a:r>
            <a:r>
              <a:rPr lang="en-US" altLang="zh-CN" sz="4000" b="1"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4000" b="1" dirty="0">
                <a:solidFill>
                  <a:schemeClr val="tx1"/>
                </a:solidFill>
                <a:latin typeface="宋体" panose="02010600030101010101" pitchFamily="2" charset="-122"/>
                <a:ea typeface="宋体" panose="02010600030101010101" pitchFamily="2" charset="-122"/>
                <a:cs typeface="宋体" panose="02010600030101010101" pitchFamily="2" charset="-122"/>
              </a:rPr>
              <a:t>读后感</a:t>
            </a:r>
            <a:endParaRPr lang="zh-CN" altLang="en-US" sz="4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10000"/>
              </a:lnSpc>
              <a:buNone/>
            </a:pPr>
            <a:r>
              <a:rPr lang="en-US" altLang="zh-CN" sz="4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4000" b="1" dirty="0">
                <a:solidFill>
                  <a:schemeClr val="tx1"/>
                </a:solidFill>
                <a:latin typeface="宋体" panose="02010600030101010101" pitchFamily="2" charset="-122"/>
                <a:ea typeface="宋体" panose="02010600030101010101" pitchFamily="2" charset="-122"/>
                <a:cs typeface="宋体" panose="02010600030101010101" pitchFamily="2" charset="-122"/>
              </a:rPr>
              <a:t>我眼中的鲁迅</a:t>
            </a:r>
            <a:r>
              <a:rPr lang="en-US" altLang="zh-CN" sz="4000" b="1" dirty="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en-US" altLang="zh-CN" sz="4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矩形 1"/>
          <p:cNvSpPr/>
          <p:nvPr/>
        </p:nvSpPr>
        <p:spPr>
          <a:xfrm>
            <a:off x="1434638" y="935405"/>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chemeClr val="tx1"/>
                </a:solidFill>
                <a:latin typeface="楷体" panose="02010609060101010101" pitchFamily="49" charset="-122"/>
                <a:ea typeface="楷体" panose="02010609060101010101" pitchFamily="49" charset="-122"/>
              </a:rPr>
              <a:t>课后作业</a:t>
            </a:r>
            <a:endParaRPr lang="zh-CN" altLang="en-US" sz="4400" b="1" cap="none" spc="0" dirty="0">
              <a:ln w="11430"/>
              <a:solidFill>
                <a:schemeClr val="tx1"/>
              </a:solidFill>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tretch>
            <a:fillRect/>
          </a:stretch>
        </p:blipFill>
        <p:spPr>
          <a:xfrm>
            <a:off x="1885315" y="3514725"/>
            <a:ext cx="5076825" cy="2857500"/>
          </a:xfrm>
          <a:prstGeom prst="rect">
            <a:avLst/>
          </a:prstGeom>
        </p:spPr>
      </p:pic>
      <p:pic>
        <p:nvPicPr>
          <p:cNvPr id="5" name="图片 4"/>
          <p:cNvPicPr>
            <a:picLocks noChangeAspect="1"/>
          </p:cNvPicPr>
          <p:nvPr/>
        </p:nvPicPr>
        <p:blipFill>
          <a:blip r:embed="rId2"/>
          <a:stretch>
            <a:fillRect/>
          </a:stretch>
        </p:blipFill>
        <p:spPr>
          <a:xfrm>
            <a:off x="7600950" y="804545"/>
            <a:ext cx="4376420" cy="5248275"/>
          </a:xfrm>
          <a:prstGeom prst="rect">
            <a:avLst/>
          </a:prstGeom>
        </p:spPr>
      </p:pic>
    </p:spTree>
  </p:cSld>
  <p:clrMapOvr>
    <a:masterClrMapping/>
  </p:clrMapOvr>
  <p:transition spd="slow">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128" name="矩形 5127"/>
          <p:cNvSpPr/>
          <p:nvPr/>
        </p:nvSpPr>
        <p:spPr>
          <a:xfrm>
            <a:off x="4328160" y="1906270"/>
            <a:ext cx="4650105" cy="4702810"/>
          </a:xfrm>
          <a:prstGeom prst="rect">
            <a:avLst/>
          </a:prstGeom>
          <a:noFill/>
          <a:ln w="9525">
            <a:noFill/>
          </a:ln>
        </p:spPr>
        <p:txBody>
          <a:bodyPr wrap="square">
            <a:spAutoFit/>
          </a:bodyPr>
          <a:lstStyle/>
          <a:p>
            <a:pPr>
              <a:lnSpc>
                <a:spcPct val="80000"/>
              </a:lnSpc>
              <a:spcBef>
                <a:spcPct val="50000"/>
              </a:spcBef>
            </a:pPr>
            <a:r>
              <a:rPr lang="en-US" altLang="zh-CN" sz="2400" b="1" dirty="0">
                <a:latin typeface="Arial" panose="020B0604020202020204" pitchFamily="34" charset="0"/>
              </a:rPr>
              <a:t>《</a:t>
            </a:r>
            <a:r>
              <a:rPr lang="zh-CN" altLang="en-US" sz="2400" b="1" dirty="0">
                <a:latin typeface="Arial" panose="020B0604020202020204" pitchFamily="34" charset="0"/>
              </a:rPr>
              <a:t>狗</a:t>
            </a:r>
            <a:r>
              <a:rPr lang="en-US" altLang="zh-CN" sz="2400" b="1" dirty="0">
                <a:latin typeface="Arial" panose="020B0604020202020204" pitchFamily="34" charset="0"/>
              </a:rPr>
              <a:t>·</a:t>
            </a:r>
            <a:r>
              <a:rPr lang="zh-CN" altLang="en-US" sz="2400" b="1" dirty="0">
                <a:latin typeface="Arial" panose="020B0604020202020204" pitchFamily="34" charset="0"/>
              </a:rPr>
              <a:t>猫</a:t>
            </a:r>
            <a:r>
              <a:rPr lang="en-US" altLang="zh-CN" sz="2400" b="1" dirty="0">
                <a:latin typeface="Arial" panose="020B0604020202020204" pitchFamily="34" charset="0"/>
              </a:rPr>
              <a:t>·</a:t>
            </a:r>
            <a:r>
              <a:rPr lang="zh-CN" altLang="en-US" sz="2400" b="1" dirty="0">
                <a:latin typeface="Arial" panose="020B0604020202020204" pitchFamily="34" charset="0"/>
              </a:rPr>
              <a:t>鼠</a:t>
            </a:r>
            <a:r>
              <a:rPr lang="en-US" altLang="zh-CN" sz="2400" b="1" dirty="0">
                <a:latin typeface="Arial" panose="020B0604020202020204" pitchFamily="34" charset="0"/>
              </a:rPr>
              <a:t>》</a:t>
            </a:r>
            <a:endParaRPr lang="en-US" altLang="zh-CN" sz="2400" b="1" dirty="0">
              <a:latin typeface="Arial" panose="020B0604020202020204" pitchFamily="34" charset="0"/>
            </a:endParaRPr>
          </a:p>
          <a:p>
            <a:pPr>
              <a:lnSpc>
                <a:spcPct val="80000"/>
              </a:lnSpc>
              <a:spcBef>
                <a:spcPct val="50000"/>
              </a:spcBef>
            </a:pPr>
            <a:r>
              <a:rPr lang="en-US" altLang="zh-CN" sz="2400" b="1" dirty="0">
                <a:latin typeface="Arial" panose="020B0604020202020204" pitchFamily="34" charset="0"/>
              </a:rPr>
              <a:t>《</a:t>
            </a:r>
            <a:r>
              <a:rPr lang="zh-CN" altLang="en-US" sz="2400" b="1" dirty="0">
                <a:latin typeface="Arial" panose="020B0604020202020204" pitchFamily="34" charset="0"/>
              </a:rPr>
              <a:t>阿长与</a:t>
            </a:r>
            <a:r>
              <a:rPr lang="en-US" altLang="zh-CN" sz="2400" b="1" dirty="0">
                <a:latin typeface="Arial" panose="020B0604020202020204" pitchFamily="34" charset="0"/>
              </a:rPr>
              <a:t>&lt;</a:t>
            </a:r>
            <a:r>
              <a:rPr lang="zh-CN" altLang="en-US" sz="2400" b="1" dirty="0">
                <a:latin typeface="Arial" panose="020B0604020202020204" pitchFamily="34" charset="0"/>
              </a:rPr>
              <a:t>山海经</a:t>
            </a:r>
            <a:r>
              <a:rPr lang="en-US" altLang="zh-CN" sz="2400" b="1" dirty="0">
                <a:latin typeface="Arial" panose="020B0604020202020204" pitchFamily="34" charset="0"/>
              </a:rPr>
              <a:t>&gt;》</a:t>
            </a:r>
            <a:endParaRPr lang="en-US" altLang="zh-CN" sz="2400" b="1" dirty="0">
              <a:latin typeface="Arial" panose="020B0604020202020204" pitchFamily="34" charset="0"/>
            </a:endParaRPr>
          </a:p>
          <a:p>
            <a:pPr>
              <a:lnSpc>
                <a:spcPct val="80000"/>
              </a:lnSpc>
              <a:spcBef>
                <a:spcPct val="50000"/>
              </a:spcBef>
            </a:pPr>
            <a:r>
              <a:rPr lang="en-US" altLang="zh-CN" sz="2400" b="1" dirty="0">
                <a:latin typeface="Arial" panose="020B0604020202020204" pitchFamily="34" charset="0"/>
              </a:rPr>
              <a:t>《</a:t>
            </a:r>
            <a:r>
              <a:rPr lang="zh-CN" altLang="en-US" sz="2400" b="1" dirty="0">
                <a:latin typeface="Arial" panose="020B0604020202020204" pitchFamily="34" charset="0"/>
              </a:rPr>
              <a:t>二十四孝图</a:t>
            </a:r>
            <a:r>
              <a:rPr lang="en-US" altLang="zh-CN" sz="2400" b="1" dirty="0">
                <a:latin typeface="Arial" panose="020B0604020202020204" pitchFamily="34" charset="0"/>
              </a:rPr>
              <a:t>》</a:t>
            </a:r>
            <a:endParaRPr lang="en-US" altLang="zh-CN" sz="2400" b="1" dirty="0">
              <a:latin typeface="Arial" panose="020B0604020202020204" pitchFamily="34" charset="0"/>
            </a:endParaRPr>
          </a:p>
          <a:p>
            <a:pPr>
              <a:lnSpc>
                <a:spcPct val="80000"/>
              </a:lnSpc>
              <a:spcBef>
                <a:spcPct val="50000"/>
              </a:spcBef>
            </a:pPr>
            <a:r>
              <a:rPr lang="en-US" altLang="zh-CN" sz="2400" b="1" dirty="0">
                <a:latin typeface="Arial" panose="020B0604020202020204" pitchFamily="34" charset="0"/>
              </a:rPr>
              <a:t>《</a:t>
            </a:r>
            <a:r>
              <a:rPr lang="zh-CN" altLang="en-US" sz="2400" b="1" dirty="0">
                <a:latin typeface="Arial" panose="020B0604020202020204" pitchFamily="34" charset="0"/>
              </a:rPr>
              <a:t>五猖会</a:t>
            </a:r>
            <a:r>
              <a:rPr lang="en-US" altLang="zh-CN" sz="2400" b="1" dirty="0">
                <a:latin typeface="Arial" panose="020B0604020202020204" pitchFamily="34" charset="0"/>
              </a:rPr>
              <a:t>》</a:t>
            </a:r>
            <a:endParaRPr lang="en-US" altLang="zh-CN" sz="2400" b="1" dirty="0">
              <a:latin typeface="Arial" panose="020B0604020202020204" pitchFamily="34" charset="0"/>
            </a:endParaRPr>
          </a:p>
          <a:p>
            <a:pPr>
              <a:lnSpc>
                <a:spcPct val="80000"/>
              </a:lnSpc>
              <a:spcBef>
                <a:spcPct val="50000"/>
              </a:spcBef>
            </a:pPr>
            <a:r>
              <a:rPr lang="en-US" altLang="zh-CN" sz="2400" b="1" dirty="0">
                <a:latin typeface="Arial" panose="020B0604020202020204" pitchFamily="34" charset="0"/>
              </a:rPr>
              <a:t>《</a:t>
            </a:r>
            <a:r>
              <a:rPr lang="zh-CN" altLang="en-US" sz="2400" b="1" dirty="0">
                <a:latin typeface="Arial" panose="020B0604020202020204" pitchFamily="34" charset="0"/>
              </a:rPr>
              <a:t>无常</a:t>
            </a:r>
            <a:r>
              <a:rPr lang="en-US" altLang="zh-CN" sz="2400" b="1" dirty="0">
                <a:latin typeface="Arial" panose="020B0604020202020204" pitchFamily="34" charset="0"/>
              </a:rPr>
              <a:t>》</a:t>
            </a:r>
            <a:endParaRPr lang="en-US" altLang="zh-CN" sz="2400" b="1" dirty="0">
              <a:latin typeface="Arial" panose="020B0604020202020204" pitchFamily="34" charset="0"/>
            </a:endParaRPr>
          </a:p>
          <a:p>
            <a:pPr>
              <a:lnSpc>
                <a:spcPct val="80000"/>
              </a:lnSpc>
              <a:spcBef>
                <a:spcPct val="50000"/>
              </a:spcBef>
            </a:pPr>
            <a:r>
              <a:rPr lang="en-US" altLang="zh-CN" sz="2400" b="1" dirty="0">
                <a:latin typeface="Arial" panose="020B0604020202020204" pitchFamily="34" charset="0"/>
              </a:rPr>
              <a:t>《</a:t>
            </a:r>
            <a:r>
              <a:rPr lang="zh-CN" altLang="en-US" sz="2400" b="1" dirty="0">
                <a:latin typeface="Arial" panose="020B0604020202020204" pitchFamily="34" charset="0"/>
              </a:rPr>
              <a:t>从百草园到三味书屋</a:t>
            </a:r>
            <a:r>
              <a:rPr lang="en-US" altLang="zh-CN" sz="2400" b="1" dirty="0">
                <a:latin typeface="Arial" panose="020B0604020202020204" pitchFamily="34" charset="0"/>
              </a:rPr>
              <a:t>》</a:t>
            </a:r>
            <a:endParaRPr lang="en-US" altLang="zh-CN" sz="2400" b="1" dirty="0">
              <a:latin typeface="Arial" panose="020B0604020202020204" pitchFamily="34" charset="0"/>
            </a:endParaRPr>
          </a:p>
          <a:p>
            <a:pPr>
              <a:lnSpc>
                <a:spcPct val="80000"/>
              </a:lnSpc>
              <a:spcBef>
                <a:spcPct val="50000"/>
              </a:spcBef>
            </a:pPr>
            <a:r>
              <a:rPr lang="en-US" altLang="zh-CN" sz="2400" b="1" dirty="0">
                <a:latin typeface="Arial" panose="020B0604020202020204" pitchFamily="34" charset="0"/>
              </a:rPr>
              <a:t>《</a:t>
            </a:r>
            <a:r>
              <a:rPr lang="zh-CN" altLang="en-US" sz="2400" b="1" dirty="0">
                <a:latin typeface="Arial" panose="020B0604020202020204" pitchFamily="34" charset="0"/>
              </a:rPr>
              <a:t>父亲的病</a:t>
            </a:r>
            <a:r>
              <a:rPr lang="en-US" altLang="zh-CN" sz="2400" b="1" dirty="0">
                <a:latin typeface="Arial" panose="020B0604020202020204" pitchFamily="34" charset="0"/>
              </a:rPr>
              <a:t>》</a:t>
            </a:r>
            <a:endParaRPr lang="en-US" altLang="zh-CN" sz="2400" b="1" dirty="0">
              <a:latin typeface="Arial" panose="020B0604020202020204" pitchFamily="34" charset="0"/>
            </a:endParaRPr>
          </a:p>
          <a:p>
            <a:pPr>
              <a:lnSpc>
                <a:spcPct val="80000"/>
              </a:lnSpc>
              <a:spcBef>
                <a:spcPct val="50000"/>
              </a:spcBef>
            </a:pPr>
            <a:r>
              <a:rPr lang="en-US" altLang="zh-CN" sz="2400" b="1" dirty="0">
                <a:latin typeface="Arial" panose="020B0604020202020204" pitchFamily="34" charset="0"/>
              </a:rPr>
              <a:t>《</a:t>
            </a:r>
            <a:r>
              <a:rPr lang="zh-CN" altLang="en-US" sz="2400" b="1" dirty="0">
                <a:latin typeface="Arial" panose="020B0604020202020204" pitchFamily="34" charset="0"/>
              </a:rPr>
              <a:t>琐记</a:t>
            </a:r>
            <a:r>
              <a:rPr lang="en-US" altLang="zh-CN" sz="2400" b="1" dirty="0">
                <a:latin typeface="Arial" panose="020B0604020202020204" pitchFamily="34" charset="0"/>
              </a:rPr>
              <a:t>》</a:t>
            </a:r>
            <a:endParaRPr lang="en-US" altLang="zh-CN" sz="2400" b="1" dirty="0">
              <a:latin typeface="Arial" panose="020B0604020202020204" pitchFamily="34" charset="0"/>
            </a:endParaRPr>
          </a:p>
          <a:p>
            <a:pPr>
              <a:lnSpc>
                <a:spcPct val="80000"/>
              </a:lnSpc>
              <a:spcBef>
                <a:spcPct val="50000"/>
              </a:spcBef>
            </a:pPr>
            <a:r>
              <a:rPr lang="en-US" altLang="zh-CN" sz="2400" b="1" dirty="0">
                <a:latin typeface="Arial" panose="020B0604020202020204" pitchFamily="34" charset="0"/>
              </a:rPr>
              <a:t>《</a:t>
            </a:r>
            <a:r>
              <a:rPr lang="zh-CN" altLang="en-US" sz="2400" b="1" dirty="0">
                <a:latin typeface="Arial" panose="020B0604020202020204" pitchFamily="34" charset="0"/>
              </a:rPr>
              <a:t>藤野先生</a:t>
            </a:r>
            <a:r>
              <a:rPr lang="en-US" altLang="zh-CN" sz="2400" b="1" dirty="0">
                <a:latin typeface="Arial" panose="020B0604020202020204" pitchFamily="34" charset="0"/>
              </a:rPr>
              <a:t>》</a:t>
            </a:r>
            <a:endParaRPr lang="en-US" altLang="zh-CN" sz="2400" b="1" dirty="0">
              <a:latin typeface="Arial" panose="020B0604020202020204" pitchFamily="34" charset="0"/>
            </a:endParaRPr>
          </a:p>
          <a:p>
            <a:pPr>
              <a:lnSpc>
                <a:spcPct val="80000"/>
              </a:lnSpc>
              <a:spcBef>
                <a:spcPct val="50000"/>
              </a:spcBef>
            </a:pPr>
            <a:r>
              <a:rPr lang="en-US" altLang="zh-CN" sz="2400" b="1" dirty="0">
                <a:latin typeface="Arial" panose="020B0604020202020204" pitchFamily="34" charset="0"/>
              </a:rPr>
              <a:t>《</a:t>
            </a:r>
            <a:r>
              <a:rPr lang="zh-CN" altLang="en-US" sz="2400" b="1" dirty="0">
                <a:latin typeface="Arial" panose="020B0604020202020204" pitchFamily="34" charset="0"/>
              </a:rPr>
              <a:t>范爱农</a:t>
            </a:r>
            <a:r>
              <a:rPr lang="en-US" altLang="zh-CN" sz="2400" b="1" dirty="0">
                <a:latin typeface="Arial" panose="020B0604020202020204" pitchFamily="34" charset="0"/>
              </a:rPr>
              <a:t>》</a:t>
            </a:r>
            <a:endParaRPr lang="en-US" altLang="zh-CN" sz="2400" b="1" dirty="0">
              <a:latin typeface="Arial" panose="020B0604020202020204" pitchFamily="34" charset="0"/>
            </a:endParaRPr>
          </a:p>
        </p:txBody>
      </p:sp>
      <p:sp>
        <p:nvSpPr>
          <p:cNvPr id="5129" name="右大括号 5128"/>
          <p:cNvSpPr/>
          <p:nvPr/>
        </p:nvSpPr>
        <p:spPr>
          <a:xfrm>
            <a:off x="7337425" y="2074545"/>
            <a:ext cx="762000" cy="3228975"/>
          </a:xfrm>
          <a:prstGeom prst="rightBrace">
            <a:avLst>
              <a:gd name="adj1" fmla="val 32500"/>
              <a:gd name="adj2" fmla="val 50000"/>
            </a:avLst>
          </a:prstGeom>
          <a:noFill/>
          <a:ln w="9525" cap="flat" cmpd="sng">
            <a:solidFill>
              <a:schemeClr val="tx1"/>
            </a:solidFill>
            <a:prstDash val="solid"/>
            <a:headEnd type="none" w="med" len="med"/>
            <a:tailEnd type="none" w="med" len="med"/>
          </a:ln>
        </p:spPr>
        <p:txBody>
          <a:bodyPr wrap="none" anchor="ctr"/>
          <a:lstStyle/>
          <a:p>
            <a:pPr algn="ctr"/>
            <a:endParaRPr dirty="0">
              <a:latin typeface="Arial" panose="020B0604020202020204" pitchFamily="34" charset="0"/>
            </a:endParaRPr>
          </a:p>
        </p:txBody>
      </p:sp>
      <p:sp>
        <p:nvSpPr>
          <p:cNvPr id="5130" name="文本框 5129"/>
          <p:cNvSpPr txBox="1"/>
          <p:nvPr/>
        </p:nvSpPr>
        <p:spPr>
          <a:xfrm>
            <a:off x="8099425" y="3427730"/>
            <a:ext cx="3757930" cy="521970"/>
          </a:xfrm>
          <a:prstGeom prst="rect">
            <a:avLst/>
          </a:prstGeom>
          <a:noFill/>
          <a:ln w="9525">
            <a:noFill/>
          </a:ln>
        </p:spPr>
        <p:txBody>
          <a:bodyPr wrap="none" anchor="t">
            <a:spAutoFit/>
          </a:bodyPr>
          <a:lstStyle/>
          <a:p>
            <a:r>
              <a:rPr lang="zh-CN" altLang="en-US" sz="2800" b="1" dirty="0">
                <a:solidFill>
                  <a:srgbClr val="0000FF"/>
                </a:solidFill>
                <a:latin typeface="Arial" panose="020B0604020202020204" pitchFamily="34" charset="0"/>
              </a:rPr>
              <a:t>童年在故乡的生活片段</a:t>
            </a:r>
            <a:endParaRPr lang="zh-CN" altLang="en-US" sz="2800" b="1" dirty="0">
              <a:solidFill>
                <a:srgbClr val="0000FF"/>
              </a:solidFill>
              <a:latin typeface="Arial" panose="020B0604020202020204" pitchFamily="34" charset="0"/>
            </a:endParaRPr>
          </a:p>
        </p:txBody>
      </p:sp>
      <p:sp>
        <p:nvSpPr>
          <p:cNvPr id="5131" name="右大括号 5130"/>
          <p:cNvSpPr/>
          <p:nvPr/>
        </p:nvSpPr>
        <p:spPr>
          <a:xfrm>
            <a:off x="6207125" y="5689600"/>
            <a:ext cx="426720" cy="865505"/>
          </a:xfrm>
          <a:prstGeom prst="rightBrace">
            <a:avLst>
              <a:gd name="adj1" fmla="val 13888"/>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5132" name="文本框 5131"/>
          <p:cNvSpPr txBox="1"/>
          <p:nvPr/>
        </p:nvSpPr>
        <p:spPr>
          <a:xfrm>
            <a:off x="6633845" y="5861050"/>
            <a:ext cx="4782820" cy="521970"/>
          </a:xfrm>
          <a:prstGeom prst="rect">
            <a:avLst/>
          </a:prstGeom>
          <a:noFill/>
          <a:ln w="9525">
            <a:noFill/>
          </a:ln>
        </p:spPr>
        <p:txBody>
          <a:bodyPr wrap="square">
            <a:spAutoFit/>
          </a:bodyPr>
          <a:lstStyle/>
          <a:p>
            <a:pPr>
              <a:spcBef>
                <a:spcPct val="50000"/>
              </a:spcBef>
            </a:pPr>
            <a:r>
              <a:rPr lang="zh-CN" altLang="en-US" sz="2800" b="1" dirty="0">
                <a:solidFill>
                  <a:srgbClr val="0000FF"/>
                </a:solidFill>
                <a:latin typeface="Arial" panose="020B0604020202020204" pitchFamily="34" charset="0"/>
              </a:rPr>
              <a:t>长大后四处求学的见闻</a:t>
            </a:r>
            <a:endParaRPr lang="zh-CN" altLang="en-US" sz="2800" b="1" dirty="0">
              <a:solidFill>
                <a:srgbClr val="0000FF"/>
              </a:solidFill>
              <a:latin typeface="Arial" panose="020B0604020202020204" pitchFamily="34" charset="0"/>
            </a:endParaRPr>
          </a:p>
        </p:txBody>
      </p:sp>
      <p:pic>
        <p:nvPicPr>
          <p:cNvPr id="4" name="内容占位符 3" descr="2912971-fm-b.jpg"/>
          <p:cNvPicPr>
            <a:picLocks noGrp="1" noChangeAspect="1"/>
          </p:cNvPicPr>
          <p:nvPr/>
        </p:nvPicPr>
        <p:blipFill>
          <a:blip r:embed="rId1"/>
          <a:stretch>
            <a:fillRect/>
          </a:stretch>
        </p:blipFill>
        <p:spPr>
          <a:xfrm rot="21130824">
            <a:off x="715010" y="2249170"/>
            <a:ext cx="2844800" cy="4131945"/>
          </a:xfrm>
          <a:prstGeom prst="rect">
            <a:avLst/>
          </a:prstGeom>
        </p:spPr>
      </p:pic>
      <p:sp>
        <p:nvSpPr>
          <p:cNvPr id="2" name="标题 1"/>
          <p:cNvSpPr>
            <a:spLocks noGrp="1"/>
          </p:cNvSpPr>
          <p:nvPr/>
        </p:nvSpPr>
        <p:spPr>
          <a:xfrm>
            <a:off x="3566795" y="440055"/>
            <a:ext cx="3554730" cy="93599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b="1" dirty="0">
                <a:solidFill>
                  <a:schemeClr val="accent1"/>
                </a:solidFill>
                <a:latin typeface="楷体" panose="02010609060101010101" pitchFamily="49" charset="-122"/>
                <a:ea typeface="楷体" panose="02010609060101010101" pitchFamily="49" charset="-122"/>
                <a:sym typeface="+mn-ea"/>
              </a:rPr>
              <a:t>一、读</a:t>
            </a:r>
            <a:r>
              <a:rPr lang="zh-CN" altLang="en-US" b="1" dirty="0">
                <a:solidFill>
                  <a:schemeClr val="accent1"/>
                </a:solidFill>
                <a:latin typeface="楷体" panose="02010609060101010101" pitchFamily="49" charset="-122"/>
                <a:ea typeface="楷体" panose="02010609060101010101" pitchFamily="49" charset="-122"/>
              </a:rPr>
              <a:t>目录</a:t>
            </a:r>
            <a:endParaRPr lang="zh-CN" altLang="en-US" b="1" dirty="0">
              <a:solidFill>
                <a:schemeClr val="accent1"/>
              </a:solidFill>
              <a:latin typeface="楷体" panose="02010609060101010101" pitchFamily="49" charset="-122"/>
              <a:ea typeface="楷体" panose="02010609060101010101" pitchFamily="49" charset="-122"/>
            </a:endParaRPr>
          </a:p>
        </p:txBody>
      </p:sp>
      <p:sp>
        <p:nvSpPr>
          <p:cNvPr id="5" name="矩形 4"/>
          <p:cNvSpPr/>
          <p:nvPr/>
        </p:nvSpPr>
        <p:spPr>
          <a:xfrm>
            <a:off x="923463" y="523925"/>
            <a:ext cx="2428240" cy="7683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p>
            <a:pPr algn="ctr"/>
            <a:r>
              <a:rPr lang="zh-CN" altLang="en-US" sz="4400" b="1" cap="none" spc="0" dirty="0">
                <a:ln w="11430"/>
                <a:solidFill>
                  <a:srgbClr val="FF0000"/>
                </a:solidFill>
                <a:latin typeface="楷体" panose="02010609060101010101" pitchFamily="49" charset="-122"/>
                <a:ea typeface="楷体" panose="02010609060101010101" pitchFamily="49" charset="-122"/>
              </a:rPr>
              <a:t>总体把握</a:t>
            </a:r>
            <a:endParaRPr lang="zh-CN" altLang="en-US" sz="4400" b="1" cap="none" spc="0" dirty="0">
              <a:ln w="11430"/>
              <a:solidFill>
                <a:srgbClr val="FF0000"/>
              </a:solidFill>
              <a:latin typeface="楷体" panose="02010609060101010101" pitchFamily="49" charset="-122"/>
              <a:ea typeface="楷体" panose="02010609060101010101" pitchFamily="49" charset="-122"/>
            </a:endParaRPr>
          </a:p>
        </p:txBody>
      </p:sp>
      <p:sp>
        <p:nvSpPr>
          <p:cNvPr id="10244" name="Rectangle 115"/>
          <p:cNvSpPr/>
          <p:nvPr/>
        </p:nvSpPr>
        <p:spPr>
          <a:xfrm>
            <a:off x="657860" y="1292225"/>
            <a:ext cx="10895965" cy="583565"/>
          </a:xfrm>
          <a:prstGeom prst="rect">
            <a:avLst/>
          </a:prstGeom>
          <a:noFill/>
          <a:ln w="9525">
            <a:noFill/>
          </a:ln>
        </p:spPr>
        <p:txBody>
          <a:bodyPr wrap="square">
            <a:spAutoFit/>
          </a:bodyPr>
          <a:p>
            <a:r>
              <a:rPr lang="zh-CN" altLang="en-US" sz="3200" b="1" dirty="0">
                <a:solidFill>
                  <a:srgbClr val="FF0000"/>
                </a:solidFill>
                <a:latin typeface="Arial" panose="020B0604020202020204" pitchFamily="34" charset="0"/>
              </a:rPr>
              <a:t>十篇文章，仅看篇名，哪一篇文章最吸引你？为什么？</a:t>
            </a:r>
            <a:endParaRPr lang="zh-CN" altLang="en-US" sz="3200" b="1"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4"/>
                                        </p:tgtEl>
                                        <p:attrNameLst>
                                          <p:attrName>style.visibility</p:attrName>
                                        </p:attrNameLst>
                                      </p:cBhvr>
                                      <p:to>
                                        <p:strVal val="visible"/>
                                      </p:to>
                                    </p:set>
                                    <p:anim calcmode="lin" valueType="num">
                                      <p:cBhvr additive="base">
                                        <p:cTn id="13" dur="500" fill="hold"/>
                                        <p:tgtEl>
                                          <p:spTgt spid="10244"/>
                                        </p:tgtEl>
                                        <p:attrNameLst>
                                          <p:attrName>ppt_x</p:attrName>
                                        </p:attrNameLst>
                                      </p:cBhvr>
                                      <p:tavLst>
                                        <p:tav tm="0">
                                          <p:val>
                                            <p:strVal val="#ppt_x"/>
                                          </p:val>
                                        </p:tav>
                                        <p:tav tm="100000">
                                          <p:val>
                                            <p:strVal val="#ppt_x"/>
                                          </p:val>
                                        </p:tav>
                                      </p:tavLst>
                                    </p:anim>
                                    <p:anim calcmode="lin" valueType="num">
                                      <p:cBhvr additive="base">
                                        <p:cTn id="14" dur="500" fill="hold"/>
                                        <p:tgtEl>
                                          <p:spTgt spid="1024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128"/>
                                        </p:tgtEl>
                                        <p:attrNameLst>
                                          <p:attrName>style.visibility</p:attrName>
                                        </p:attrNameLst>
                                      </p:cBhvr>
                                      <p:to>
                                        <p:strVal val="visible"/>
                                      </p:to>
                                    </p:set>
                                    <p:anim calcmode="lin" valueType="num">
                                      <p:cBhvr additive="base">
                                        <p:cTn id="19" dur="500" fill="hold"/>
                                        <p:tgtEl>
                                          <p:spTgt spid="5128"/>
                                        </p:tgtEl>
                                        <p:attrNameLst>
                                          <p:attrName>ppt_x</p:attrName>
                                        </p:attrNameLst>
                                      </p:cBhvr>
                                      <p:tavLst>
                                        <p:tav tm="0">
                                          <p:val>
                                            <p:strVal val="#ppt_x"/>
                                          </p:val>
                                        </p:tav>
                                        <p:tav tm="100000">
                                          <p:val>
                                            <p:strVal val="#ppt_x"/>
                                          </p:val>
                                        </p:tav>
                                      </p:tavLst>
                                    </p:anim>
                                    <p:anim calcmode="lin" valueType="num">
                                      <p:cBhvr additive="base">
                                        <p:cTn id="20" dur="500" fill="hold"/>
                                        <p:tgtEl>
                                          <p:spTgt spid="512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129"/>
                                        </p:tgtEl>
                                        <p:attrNameLst>
                                          <p:attrName>style.visibility</p:attrName>
                                        </p:attrNameLst>
                                      </p:cBhvr>
                                      <p:to>
                                        <p:strVal val="visible"/>
                                      </p:to>
                                    </p:set>
                                    <p:anim calcmode="lin" valueType="num">
                                      <p:cBhvr additive="base">
                                        <p:cTn id="25" dur="500" fill="hold"/>
                                        <p:tgtEl>
                                          <p:spTgt spid="5129"/>
                                        </p:tgtEl>
                                        <p:attrNameLst>
                                          <p:attrName>ppt_x</p:attrName>
                                        </p:attrNameLst>
                                      </p:cBhvr>
                                      <p:tavLst>
                                        <p:tav tm="0">
                                          <p:val>
                                            <p:strVal val="#ppt_x"/>
                                          </p:val>
                                        </p:tav>
                                        <p:tav tm="100000">
                                          <p:val>
                                            <p:strVal val="#ppt_x"/>
                                          </p:val>
                                        </p:tav>
                                      </p:tavLst>
                                    </p:anim>
                                    <p:anim calcmode="lin" valueType="num">
                                      <p:cBhvr additive="base">
                                        <p:cTn id="26" dur="500" fill="hold"/>
                                        <p:tgtEl>
                                          <p:spTgt spid="512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130"/>
                                        </p:tgtEl>
                                        <p:attrNameLst>
                                          <p:attrName>style.visibility</p:attrName>
                                        </p:attrNameLst>
                                      </p:cBhvr>
                                      <p:to>
                                        <p:strVal val="visible"/>
                                      </p:to>
                                    </p:set>
                                    <p:anim calcmode="lin" valueType="num">
                                      <p:cBhvr additive="base">
                                        <p:cTn id="31" dur="500" fill="hold"/>
                                        <p:tgtEl>
                                          <p:spTgt spid="5130"/>
                                        </p:tgtEl>
                                        <p:attrNameLst>
                                          <p:attrName>ppt_x</p:attrName>
                                        </p:attrNameLst>
                                      </p:cBhvr>
                                      <p:tavLst>
                                        <p:tav tm="0">
                                          <p:val>
                                            <p:strVal val="#ppt_x"/>
                                          </p:val>
                                        </p:tav>
                                        <p:tav tm="100000">
                                          <p:val>
                                            <p:strVal val="#ppt_x"/>
                                          </p:val>
                                        </p:tav>
                                      </p:tavLst>
                                    </p:anim>
                                    <p:anim calcmode="lin" valueType="num">
                                      <p:cBhvr additive="base">
                                        <p:cTn id="32" dur="500" fill="hold"/>
                                        <p:tgtEl>
                                          <p:spTgt spid="513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131"/>
                                        </p:tgtEl>
                                        <p:attrNameLst>
                                          <p:attrName>style.visibility</p:attrName>
                                        </p:attrNameLst>
                                      </p:cBhvr>
                                      <p:to>
                                        <p:strVal val="visible"/>
                                      </p:to>
                                    </p:set>
                                    <p:anim calcmode="lin" valueType="num">
                                      <p:cBhvr additive="base">
                                        <p:cTn id="37" dur="500" fill="hold"/>
                                        <p:tgtEl>
                                          <p:spTgt spid="5131"/>
                                        </p:tgtEl>
                                        <p:attrNameLst>
                                          <p:attrName>ppt_x</p:attrName>
                                        </p:attrNameLst>
                                      </p:cBhvr>
                                      <p:tavLst>
                                        <p:tav tm="0">
                                          <p:val>
                                            <p:strVal val="#ppt_x"/>
                                          </p:val>
                                        </p:tav>
                                        <p:tav tm="100000">
                                          <p:val>
                                            <p:strVal val="#ppt_x"/>
                                          </p:val>
                                        </p:tav>
                                      </p:tavLst>
                                    </p:anim>
                                    <p:anim calcmode="lin" valueType="num">
                                      <p:cBhvr additive="base">
                                        <p:cTn id="38" dur="500" fill="hold"/>
                                        <p:tgtEl>
                                          <p:spTgt spid="513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132"/>
                                        </p:tgtEl>
                                        <p:attrNameLst>
                                          <p:attrName>style.visibility</p:attrName>
                                        </p:attrNameLst>
                                      </p:cBhvr>
                                      <p:to>
                                        <p:strVal val="visible"/>
                                      </p:to>
                                    </p:set>
                                    <p:anim calcmode="lin" valueType="num">
                                      <p:cBhvr additive="base">
                                        <p:cTn id="43" dur="500" fill="hold"/>
                                        <p:tgtEl>
                                          <p:spTgt spid="5132"/>
                                        </p:tgtEl>
                                        <p:attrNameLst>
                                          <p:attrName>ppt_x</p:attrName>
                                        </p:attrNameLst>
                                      </p:cBhvr>
                                      <p:tavLst>
                                        <p:tav tm="0">
                                          <p:val>
                                            <p:strVal val="#ppt_x"/>
                                          </p:val>
                                        </p:tav>
                                        <p:tav tm="100000">
                                          <p:val>
                                            <p:strVal val="#ppt_x"/>
                                          </p:val>
                                        </p:tav>
                                      </p:tavLst>
                                    </p:anim>
                                    <p:anim calcmode="lin" valueType="num">
                                      <p:cBhvr additive="base">
                                        <p:cTn id="44" dur="500" fill="hold"/>
                                        <p:tgtEl>
                                          <p:spTgt spid="51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244" grpId="0"/>
      <p:bldP spid="5128" grpId="0"/>
      <p:bldP spid="5129" grpId="0" animBg="1"/>
      <p:bldP spid="5130" grpId="0"/>
      <p:bldP spid="5131" grpId="0" animBg="1"/>
      <p:bldP spid="513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6387" name="Rectangle 155"/>
          <p:cNvSpPr/>
          <p:nvPr>
            <p:ph idx="1"/>
          </p:nvPr>
        </p:nvSpPr>
        <p:spPr>
          <a:xfrm>
            <a:off x="2286000" y="1143000"/>
            <a:ext cx="8382000" cy="5257800"/>
          </a:xfrm>
        </p:spPr>
        <p:txBody>
          <a:bodyPr vert="horz" wrap="square" lIns="91440" tIns="45720" rIns="91440" bIns="45720" anchor="t"/>
          <a:p>
            <a:pPr eaLnBrk="1" hangingPunct="1">
              <a:buNone/>
            </a:pPr>
            <a:r>
              <a:rPr lang="zh-CN" altLang="en-US" sz="3600" dirty="0"/>
              <a:t>               </a:t>
            </a:r>
            <a:endParaRPr lang="zh-CN" altLang="zh-CN" dirty="0"/>
          </a:p>
        </p:txBody>
      </p:sp>
      <p:sp>
        <p:nvSpPr>
          <p:cNvPr id="16388" name="Rectangle 157"/>
          <p:cNvSpPr/>
          <p:nvPr/>
        </p:nvSpPr>
        <p:spPr>
          <a:xfrm>
            <a:off x="340995" y="766445"/>
            <a:ext cx="11276965" cy="4829175"/>
          </a:xfrm>
          <a:prstGeom prst="rect">
            <a:avLst/>
          </a:prstGeom>
          <a:noFill/>
          <a:ln w="9525">
            <a:noFill/>
          </a:ln>
        </p:spPr>
        <p:txBody>
          <a:bodyPr/>
          <a:p>
            <a:pPr marL="342900" indent="-342900">
              <a:lnSpc>
                <a:spcPct val="90000"/>
              </a:lnSpc>
              <a:spcBef>
                <a:spcPct val="20000"/>
              </a:spcBef>
              <a:buSzPct val="100000"/>
            </a:pPr>
            <a:r>
              <a:rPr lang="en-US" altLang="zh-CN" sz="2800" b="1" dirty="0">
                <a:solidFill>
                  <a:srgbClr val="FF0000"/>
                </a:solidFill>
                <a:latin typeface="Arial" panose="020B0604020202020204" pitchFamily="34" charset="0"/>
              </a:rPr>
              <a:t>    1.</a:t>
            </a:r>
            <a:r>
              <a:rPr lang="zh-CN" altLang="en-US" sz="2800" b="1" dirty="0">
                <a:solidFill>
                  <a:srgbClr val="FF0000"/>
                </a:solidFill>
                <a:latin typeface="Arial" panose="020B0604020202020204" pitchFamily="34" charset="0"/>
              </a:rPr>
              <a:t>了解写作背景及成书过程。</a:t>
            </a:r>
            <a:endParaRPr lang="zh-CN" altLang="en-US" sz="2800" b="1" dirty="0">
              <a:solidFill>
                <a:srgbClr val="FF0000"/>
              </a:solidFill>
              <a:latin typeface="Arial" panose="020B0604020202020204" pitchFamily="34" charset="0"/>
            </a:endParaRPr>
          </a:p>
          <a:p>
            <a:pPr marL="342900" indent="-342900">
              <a:lnSpc>
                <a:spcPct val="110000"/>
              </a:lnSpc>
              <a:spcBef>
                <a:spcPct val="20000"/>
              </a:spcBef>
              <a:buSzPct val="100000"/>
            </a:pPr>
            <a:r>
              <a:rPr lang="en-US" altLang="en-US" sz="2800" b="1" dirty="0">
                <a:latin typeface="楷体" panose="02010609060101010101" pitchFamily="49" charset="-122"/>
                <a:ea typeface="楷体" panose="02010609060101010101" pitchFamily="49" charset="-122"/>
              </a:rPr>
              <a:t>      1926年“三一八”惨案后,鲁迅写了《纪念刘和珍君》等文章,愤怒声讨反动政府的无耻行径,遭到反动政府的迫害,不得不过起颠沛流离的生活</a:t>
            </a:r>
            <a:r>
              <a:rPr lang="zh-CN" altLang="en-US" sz="2800" b="1" dirty="0">
                <a:latin typeface="楷体" panose="02010609060101010101" pitchFamily="49" charset="-122"/>
                <a:ea typeface="楷体" panose="02010609060101010101" pitchFamily="49" charset="-122"/>
              </a:rPr>
              <a:t>。</a:t>
            </a:r>
            <a:r>
              <a:rPr lang="en-US" altLang="en-US" sz="2800" b="1" dirty="0">
                <a:latin typeface="楷体" panose="02010609060101010101" pitchFamily="49" charset="-122"/>
                <a:ea typeface="楷体" panose="02010609060101010101" pitchFamily="49" charset="-122"/>
              </a:rPr>
              <a:t>他先后写了</a:t>
            </a:r>
            <a:r>
              <a:rPr lang="en-US" altLang="en-US" sz="2800" b="1" dirty="0">
                <a:solidFill>
                  <a:srgbClr val="FF0000"/>
                </a:solidFill>
                <a:latin typeface="楷体" panose="02010609060101010101" pitchFamily="49" charset="-122"/>
                <a:ea typeface="楷体" panose="02010609060101010101" pitchFamily="49" charset="-122"/>
              </a:rPr>
              <a:t>《二十四孝图》《五猖会》《无常》</a:t>
            </a:r>
            <a:r>
              <a:rPr lang="en-US" altLang="en-US" sz="2800" b="1" dirty="0">
                <a:latin typeface="楷体" panose="02010609060101010101" pitchFamily="49" charset="-122"/>
                <a:ea typeface="楷体" panose="02010609060101010101" pitchFamily="49" charset="-122"/>
              </a:rPr>
              <a:t>三篇散文。1926年9月鲁迅接受了厦门大学的聘请,南下教书,但他发现厦门大学的空气和北京一样,也是污浊的</a:t>
            </a:r>
            <a:r>
              <a:rPr lang="zh-CN" altLang="en-US" sz="2800" b="1" dirty="0">
                <a:latin typeface="楷体" panose="02010609060101010101" pitchFamily="49" charset="-122"/>
                <a:ea typeface="楷体" panose="02010609060101010101" pitchFamily="49" charset="-122"/>
              </a:rPr>
              <a:t>。</a:t>
            </a:r>
            <a:r>
              <a:rPr lang="en-US" altLang="en-US" sz="2800" b="1" dirty="0">
                <a:latin typeface="楷体" panose="02010609060101010101" pitchFamily="49" charset="-122"/>
                <a:ea typeface="楷体" panose="02010609060101010101" pitchFamily="49" charset="-122"/>
              </a:rPr>
              <a:t>鲁迅在这里见识了种种知识分子的丑恶嘴脸, 鲁迅在厦门大学的图书馆楼上写了很多作品,这其中就包括</a:t>
            </a:r>
            <a:r>
              <a:rPr lang="en-US" altLang="en-US" sz="2800" b="1" dirty="0">
                <a:solidFill>
                  <a:srgbClr val="FF0000"/>
                </a:solidFill>
                <a:latin typeface="楷体" panose="02010609060101010101" pitchFamily="49" charset="-122"/>
                <a:ea typeface="楷体" panose="02010609060101010101" pitchFamily="49" charset="-122"/>
              </a:rPr>
              <a:t>《从百草园到三味书屋》《父亲的病》《琐记》《藤野先生》和《范爱农》</a:t>
            </a:r>
            <a:r>
              <a:rPr lang="en-US" altLang="en-US" sz="2800" b="1" dirty="0">
                <a:latin typeface="楷体" panose="02010609060101010101" pitchFamily="49" charset="-122"/>
                <a:ea typeface="楷体" panose="02010609060101010101" pitchFamily="49" charset="-122"/>
              </a:rPr>
              <a:t>五篇散文</a:t>
            </a:r>
            <a:r>
              <a:rPr lang="zh-CN" altLang="en-US" sz="2800" b="1" dirty="0">
                <a:latin typeface="楷体" panose="02010609060101010101" pitchFamily="49" charset="-122"/>
                <a:ea typeface="楷体" panose="02010609060101010101" pitchFamily="49" charset="-122"/>
              </a:rPr>
              <a:t>。</a:t>
            </a:r>
            <a:r>
              <a:rPr lang="en-US" altLang="en-US" sz="2800" b="1" dirty="0">
                <a:latin typeface="楷体" panose="02010609060101010101" pitchFamily="49" charset="-122"/>
                <a:ea typeface="楷体" panose="02010609060101010101" pitchFamily="49" charset="-122"/>
              </a:rPr>
              <a:t>这五篇散文与在北京创作的另外五篇散文就构成了《朝花夕拾》的全部</a:t>
            </a:r>
            <a:r>
              <a:rPr lang="zh-CN" altLang="en-US" sz="2800" b="1" dirty="0">
                <a:latin typeface="楷体" panose="02010609060101010101" pitchFamily="49" charset="-122"/>
                <a:ea typeface="楷体" panose="02010609060101010101" pitchFamily="49" charset="-122"/>
              </a:rPr>
              <a:t>。</a:t>
            </a:r>
            <a:r>
              <a:rPr lang="en-US" altLang="en-US" sz="2800" b="1" dirty="0">
                <a:latin typeface="楷体" panose="02010609060101010101" pitchFamily="49" charset="-122"/>
                <a:ea typeface="楷体" panose="02010609060101010101" pitchFamily="49" charset="-122"/>
              </a:rPr>
              <a:t>后来与鲁迅在惨案发生之前,在北京寓所的东壁下创作的《狗·猫·鼠》《阿长与</a:t>
            </a:r>
            <a:r>
              <a:rPr lang="zh-CN" altLang="en-US" sz="2800" b="1" dirty="0">
                <a:latin typeface="Arial" panose="020B0604020202020204" pitchFamily="34" charset="0"/>
              </a:rPr>
              <a:t>〈</a:t>
            </a:r>
            <a:r>
              <a:rPr lang="en-US" altLang="en-US" sz="2800" b="1" dirty="0">
                <a:latin typeface="楷体" panose="02010609060101010101" pitchFamily="49" charset="-122"/>
                <a:ea typeface="楷体" panose="02010609060101010101" pitchFamily="49" charset="-122"/>
              </a:rPr>
              <a:t>山海经</a:t>
            </a:r>
            <a:r>
              <a:rPr lang="en-US" altLang="en-US" sz="2800" b="1" dirty="0">
                <a:latin typeface="Arial" panose="020B0604020202020204" pitchFamily="34" charset="0"/>
              </a:rPr>
              <a:t>〉</a:t>
            </a:r>
            <a:r>
              <a:rPr lang="en-US" altLang="en-US" sz="2800" b="1" dirty="0">
                <a:latin typeface="楷体" panose="02010609060101010101" pitchFamily="49" charset="-122"/>
                <a:ea typeface="楷体" panose="02010609060101010101" pitchFamily="49" charset="-122"/>
              </a:rPr>
              <a:t>》一起收入了散文集《朝花夕拾》</a:t>
            </a:r>
            <a:r>
              <a:rPr lang="zh-CN" altLang="en-US" sz="2800" b="1" dirty="0">
                <a:latin typeface="楷体" panose="02010609060101010101" pitchFamily="49" charset="-122"/>
                <a:ea typeface="楷体" panose="02010609060101010101" pitchFamily="49" charset="-122"/>
              </a:rPr>
              <a:t>。</a:t>
            </a:r>
            <a:r>
              <a:rPr lang="zh-CN" altLang="en-US" sz="2400" b="1" dirty="0">
                <a:latin typeface="Arial" panose="020B0604020202020204" pitchFamily="34" charset="0"/>
              </a:rPr>
              <a:t>　            </a:t>
            </a:r>
            <a:endParaRPr lang="zh-CN" altLang="zh-CN" sz="1600" dirty="0">
              <a:latin typeface="Arial" panose="020B0604020202020204" pitchFamily="34" charset="0"/>
            </a:endParaRPr>
          </a:p>
        </p:txBody>
      </p:sp>
      <p:sp>
        <p:nvSpPr>
          <p:cNvPr id="3" name="标题 1"/>
          <p:cNvSpPr>
            <a:spLocks noGrp="1"/>
          </p:cNvSpPr>
          <p:nvPr/>
        </p:nvSpPr>
        <p:spPr>
          <a:xfrm>
            <a:off x="5394325" y="379730"/>
            <a:ext cx="3554730" cy="93599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b="1" dirty="0">
                <a:solidFill>
                  <a:schemeClr val="accent1"/>
                </a:solidFill>
                <a:latin typeface="楷体" panose="02010609060101010101" pitchFamily="49" charset="-122"/>
                <a:ea typeface="楷体" panose="02010609060101010101" pitchFamily="49" charset="-122"/>
                <a:sym typeface="+mn-ea"/>
              </a:rPr>
              <a:t>二、读小引</a:t>
            </a:r>
            <a:endParaRPr lang="zh-CN" altLang="en-US" b="1" dirty="0">
              <a:solidFill>
                <a:schemeClr val="accent1"/>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 calcmode="lin" valueType="num">
                                      <p:cBhvr additive="base">
                                        <p:cTn id="7" dur="500" fill="hold"/>
                                        <p:tgtEl>
                                          <p:spTgt spid="16388"/>
                                        </p:tgtEl>
                                        <p:attrNameLst>
                                          <p:attrName>ppt_x</p:attrName>
                                        </p:attrNameLst>
                                      </p:cBhvr>
                                      <p:tavLst>
                                        <p:tav tm="0">
                                          <p:val>
                                            <p:strVal val="#ppt_x"/>
                                          </p:val>
                                        </p:tav>
                                        <p:tav tm="100000">
                                          <p:val>
                                            <p:strVal val="#ppt_x"/>
                                          </p:val>
                                        </p:tav>
                                      </p:tavLst>
                                    </p:anim>
                                    <p:anim calcmode="lin" valueType="num">
                                      <p:cBhvr additive="base">
                                        <p:cTn id="8"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672465" y="986790"/>
            <a:ext cx="10847705" cy="1365250"/>
          </a:xfrm>
        </p:spPr>
        <p:txBody>
          <a:bodyPr/>
          <a:lstStyle/>
          <a:p>
            <a:pPr marL="0" indent="0">
              <a:lnSpc>
                <a:spcPct val="110000"/>
              </a:lnSpc>
              <a:buNone/>
            </a:pPr>
            <a:r>
              <a:rPr lang="en-US" altLang="zh-CN" sz="4000" b="1"/>
              <a:t>        </a:t>
            </a:r>
            <a:r>
              <a:rPr lang="zh-CN" altLang="en-US" sz="3200" b="1">
                <a:solidFill>
                  <a:srgbClr val="0070C0"/>
                </a:solidFill>
                <a:latin typeface="楷体" panose="02010609060101010101" pitchFamily="49" charset="-122"/>
                <a:ea typeface="楷体" panose="02010609060101010101" pitchFamily="49" charset="-122"/>
              </a:rPr>
              <a:t>这回便轮到陆续载在</a:t>
            </a:r>
            <a:r>
              <a:rPr lang="zh-CN" altLang="en-US" sz="3200" b="1">
                <a:solidFill>
                  <a:schemeClr val="tx1"/>
                </a:solidFill>
                <a:latin typeface="楷体" panose="02010609060101010101" pitchFamily="49" charset="-122"/>
                <a:ea typeface="楷体" panose="02010609060101010101" pitchFamily="49" charset="-122"/>
              </a:rPr>
              <a:t>《莽原》</a:t>
            </a:r>
            <a:r>
              <a:rPr lang="zh-CN" altLang="en-US" sz="3200" b="1">
                <a:solidFill>
                  <a:srgbClr val="0070C0"/>
                </a:solidFill>
                <a:latin typeface="楷体" panose="02010609060101010101" pitchFamily="49" charset="-122"/>
                <a:ea typeface="楷体" panose="02010609060101010101" pitchFamily="49" charset="-122"/>
              </a:rPr>
              <a:t>上的</a:t>
            </a:r>
            <a:r>
              <a:rPr lang="zh-CN" altLang="en-US" sz="3200" b="1">
                <a:solidFill>
                  <a:srgbClr val="FF0000"/>
                </a:solidFill>
                <a:latin typeface="楷体" panose="02010609060101010101" pitchFamily="49" charset="-122"/>
                <a:ea typeface="楷体" panose="02010609060101010101" pitchFamily="49" charset="-122"/>
              </a:rPr>
              <a:t>《旧事重提》</a:t>
            </a:r>
            <a:r>
              <a:rPr lang="zh-CN" altLang="en-US" sz="3200" b="1">
                <a:solidFill>
                  <a:srgbClr val="0070C0"/>
                </a:solidFill>
                <a:latin typeface="楷体" panose="02010609060101010101" pitchFamily="49" charset="-122"/>
                <a:ea typeface="楷体" panose="02010609060101010101" pitchFamily="49" charset="-122"/>
              </a:rPr>
              <a:t>，我还替他改了一个名称：《朝花夕拾》。</a:t>
            </a:r>
            <a:endParaRPr lang="zh-CN" altLang="en-US" sz="3200" b="1">
              <a:solidFill>
                <a:srgbClr val="0070C0"/>
              </a:solidFill>
              <a:latin typeface="楷体" panose="02010609060101010101" pitchFamily="49" charset="-122"/>
              <a:ea typeface="楷体" panose="02010609060101010101" pitchFamily="49" charset="-122"/>
            </a:endParaRPr>
          </a:p>
        </p:txBody>
      </p:sp>
      <p:sp>
        <p:nvSpPr>
          <p:cNvPr id="2" name="文本框 1"/>
          <p:cNvSpPr txBox="1"/>
          <p:nvPr/>
        </p:nvSpPr>
        <p:spPr>
          <a:xfrm>
            <a:off x="746125" y="546100"/>
            <a:ext cx="10699750" cy="583565"/>
          </a:xfrm>
          <a:prstGeom prst="rect">
            <a:avLst/>
          </a:prstGeom>
          <a:noFill/>
        </p:spPr>
        <p:txBody>
          <a:bodyPr wrap="square" rtlCol="0">
            <a:spAutoFit/>
          </a:bodyPr>
          <a:lstStyle/>
          <a:p>
            <a:r>
              <a:rPr lang="en-US" altLang="zh-CN" sz="3200" b="1">
                <a:solidFill>
                  <a:srgbClr val="FF0000"/>
                </a:solidFill>
              </a:rPr>
              <a:t>2.</a:t>
            </a:r>
            <a:r>
              <a:rPr lang="zh-CN" altLang="en-US" sz="3200" b="1">
                <a:solidFill>
                  <a:srgbClr val="FF0000"/>
                </a:solidFill>
              </a:rPr>
              <a:t>初探写作原因。</a:t>
            </a:r>
            <a:endParaRPr lang="zh-CN" altLang="en-US" sz="3200" b="1">
              <a:solidFill>
                <a:srgbClr val="FF0000"/>
              </a:solidFill>
            </a:endParaRPr>
          </a:p>
        </p:txBody>
      </p:sp>
      <p:sp>
        <p:nvSpPr>
          <p:cNvPr id="4" name="Rectangle 151"/>
          <p:cNvSpPr/>
          <p:nvPr/>
        </p:nvSpPr>
        <p:spPr>
          <a:xfrm>
            <a:off x="671830" y="2223770"/>
            <a:ext cx="10958830" cy="1694180"/>
          </a:xfrm>
          <a:prstGeom prst="rect">
            <a:avLst/>
          </a:prstGeom>
          <a:noFill/>
          <a:ln w="9525">
            <a:noFill/>
          </a:ln>
        </p:spPr>
        <p:txBody>
          <a:bodyPr vert="horz" wrap="square" lIns="91440" tIns="45720" rIns="91440" bIns="45720" anchor="t"/>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ct val="110000"/>
              </a:lnSpc>
              <a:buNone/>
            </a:pPr>
            <a:r>
              <a:rPr lang="en-US" altLang="zh-CN" b="1" dirty="0">
                <a:solidFill>
                  <a:srgbClr val="FF0000"/>
                </a:solidFill>
              </a:rPr>
              <a:t>         《</a:t>
            </a:r>
            <a:r>
              <a:rPr lang="zh-CN" altLang="en-US" b="1" dirty="0">
                <a:solidFill>
                  <a:srgbClr val="FF0000"/>
                </a:solidFill>
              </a:rPr>
              <a:t>朝花夕拾</a:t>
            </a:r>
            <a:r>
              <a:rPr lang="en-US" altLang="zh-CN" b="1" dirty="0">
                <a:solidFill>
                  <a:srgbClr val="FF0000"/>
                </a:solidFill>
              </a:rPr>
              <a:t>》</a:t>
            </a:r>
            <a:r>
              <a:rPr lang="zh-CN" altLang="en-US" b="1" dirty="0">
                <a:solidFill>
                  <a:srgbClr val="FF0000"/>
                </a:solidFill>
              </a:rPr>
              <a:t>原名为</a:t>
            </a:r>
            <a:r>
              <a:rPr lang="en-US" altLang="zh-CN" b="1" dirty="0">
                <a:solidFill>
                  <a:srgbClr val="FF0000"/>
                </a:solidFill>
              </a:rPr>
              <a:t>《</a:t>
            </a:r>
            <a:r>
              <a:rPr lang="zh-CN" altLang="en-US" b="1" dirty="0">
                <a:solidFill>
                  <a:srgbClr val="FF0000"/>
                </a:solidFill>
              </a:rPr>
              <a:t>旧事重提</a:t>
            </a:r>
            <a:r>
              <a:rPr lang="en-US" altLang="zh-CN" b="1" dirty="0">
                <a:solidFill>
                  <a:srgbClr val="FF0000"/>
                </a:solidFill>
              </a:rPr>
              <a:t>》</a:t>
            </a:r>
            <a:r>
              <a:rPr lang="zh-CN" altLang="en-US" b="1" dirty="0">
                <a:solidFill>
                  <a:srgbClr val="FF0000"/>
                </a:solidFill>
              </a:rPr>
              <a:t>。改名原因：原本的名字只能表现回忆往事这一主题，而“朝”与“夕”既表现了童年和中年两个时间点，也清楚的表现了人到中年后将童年往事细细回忆的万般感慨，花还比喻曾经美好的童年生活，更耐人寻味。</a:t>
            </a:r>
            <a:endParaRPr lang="zh-CN" altLang="zh-CN" sz="2800" dirty="0">
              <a:solidFill>
                <a:srgbClr val="FF0000"/>
              </a:solidFill>
            </a:endParaRPr>
          </a:p>
        </p:txBody>
      </p:sp>
      <p:sp>
        <p:nvSpPr>
          <p:cNvPr id="5" name="内容占位符 2"/>
          <p:cNvSpPr>
            <a:spLocks noGrp="1"/>
          </p:cNvSpPr>
          <p:nvPr/>
        </p:nvSpPr>
        <p:spPr>
          <a:xfrm>
            <a:off x="746125" y="4100195"/>
            <a:ext cx="10884535" cy="2665730"/>
          </a:xfrm>
          <a:prstGeom prst="rect">
            <a:avLst/>
          </a:prstGeom>
          <a:noFill/>
          <a:ln w="9525">
            <a:noFill/>
          </a:ln>
        </p:spPr>
        <p:txBody>
          <a:bodyPr anchor="t">
            <a:normAutofit/>
          </a:bodyPr>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altLang="zh-CN" sz="4000" b="1" dirty="0"/>
              <a:t>  </a:t>
            </a:r>
            <a:r>
              <a:rPr lang="zh-CN" altLang="en-US" sz="3200" b="1" dirty="0"/>
              <a:t>请思考：</a:t>
            </a:r>
            <a:endParaRPr lang="zh-CN" altLang="en-US" sz="3200" b="1" dirty="0"/>
          </a:p>
          <a:p>
            <a:pPr marL="0" indent="0">
              <a:lnSpc>
                <a:spcPct val="100000"/>
              </a:lnSpc>
              <a:buNone/>
            </a:pPr>
            <a:r>
              <a:rPr lang="zh-CN" altLang="en-US" sz="3200" b="1" dirty="0" smtClean="0"/>
              <a:t>（</a:t>
            </a:r>
            <a:r>
              <a:rPr lang="en-US" altLang="zh-CN" sz="3200" b="1" dirty="0" smtClean="0"/>
              <a:t>1</a:t>
            </a:r>
            <a:r>
              <a:rPr lang="zh-CN" altLang="en-US" sz="3200" b="1" dirty="0" smtClean="0"/>
              <a:t>）</a:t>
            </a:r>
            <a:r>
              <a:rPr lang="zh-CN" altLang="en-US" sz="3200" b="1" dirty="0" smtClean="0"/>
              <a:t>从</a:t>
            </a:r>
            <a:r>
              <a:rPr lang="en-US" altLang="zh-CN" sz="3200" b="1" dirty="0"/>
              <a:t>“</a:t>
            </a:r>
            <a:r>
              <a:rPr lang="zh-CN" altLang="en-US" sz="3200" b="1" dirty="0"/>
              <a:t>小引</a:t>
            </a:r>
            <a:r>
              <a:rPr lang="en-US" altLang="zh-CN" sz="3200" b="1" dirty="0"/>
              <a:t> ”  </a:t>
            </a:r>
            <a:r>
              <a:rPr lang="zh-CN" altLang="en-US" sz="3200" b="1" dirty="0"/>
              <a:t>中可以看出，作者更喜欢《朝花夕拾》这个书名，你从哪个字可以看出？</a:t>
            </a:r>
            <a:endParaRPr lang="zh-CN" altLang="en-US" sz="3200" b="1" dirty="0"/>
          </a:p>
          <a:p>
            <a:pPr marL="0" indent="0">
              <a:lnSpc>
                <a:spcPct val="100000"/>
              </a:lnSpc>
              <a:buNone/>
            </a:pPr>
            <a:r>
              <a:rPr lang="zh-CN" altLang="en-US" sz="3200" b="1" dirty="0">
                <a:solidFill>
                  <a:srgbClr val="FF0000"/>
                </a:solidFill>
              </a:rPr>
              <a:t>       从</a:t>
            </a:r>
            <a:r>
              <a:rPr lang="en-US" altLang="zh-CN" sz="3200" b="1" dirty="0">
                <a:solidFill>
                  <a:srgbClr val="FF0000"/>
                </a:solidFill>
              </a:rPr>
              <a:t>“</a:t>
            </a:r>
            <a:r>
              <a:rPr lang="zh-CN" altLang="en-US" sz="3200" b="1" dirty="0">
                <a:solidFill>
                  <a:srgbClr val="FF0000"/>
                </a:solidFill>
              </a:rPr>
              <a:t>还</a:t>
            </a:r>
            <a:r>
              <a:rPr lang="en-US" altLang="zh-CN" sz="3200" b="1" dirty="0">
                <a:solidFill>
                  <a:srgbClr val="FF0000"/>
                </a:solidFill>
              </a:rPr>
              <a:t>”</a:t>
            </a:r>
            <a:r>
              <a:rPr lang="zh-CN" altLang="en-US" sz="3200" b="1" dirty="0">
                <a:solidFill>
                  <a:srgbClr val="FF0000"/>
                </a:solidFill>
              </a:rPr>
              <a:t>字中可看出鲁迅的得意之情。</a:t>
            </a:r>
            <a:endParaRPr lang="zh-CN" altLang="en-US" sz="4000" b="1" dirty="0">
              <a:solidFill>
                <a:srgbClr val="FF0000"/>
              </a:solidFill>
            </a:endParaRPr>
          </a:p>
        </p:txBody>
      </p:sp>
      <p:sp>
        <p:nvSpPr>
          <p:cNvPr id="6" name="文本框 5"/>
          <p:cNvSpPr txBox="1"/>
          <p:nvPr/>
        </p:nvSpPr>
        <p:spPr>
          <a:xfrm>
            <a:off x="1339850" y="5992495"/>
            <a:ext cx="6898005" cy="645160"/>
          </a:xfrm>
          <a:prstGeom prst="rect">
            <a:avLst/>
          </a:prstGeom>
          <a:solidFill>
            <a:schemeClr val="bg1"/>
          </a:solidFill>
        </p:spPr>
        <p:txBody>
          <a:bodyPr wrap="square" rtlCol="0">
            <a:spAutoFit/>
          </a:bodyPr>
          <a:p>
            <a:endParaRPr lang="zh-CN" altLang="en-US"/>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6"/>
                                        </p:tgtEl>
                                        <p:attrNameLst>
                                          <p:attrName>ppt_x</p:attrName>
                                        </p:attrNameLst>
                                      </p:cBhvr>
                                      <p:tavLst>
                                        <p:tav tm="0">
                                          <p:val>
                                            <p:strVal val="ppt_x"/>
                                          </p:val>
                                        </p:tav>
                                        <p:tav tm="100000">
                                          <p:val>
                                            <p:strVal val="ppt_x"/>
                                          </p:val>
                                        </p:tav>
                                      </p:tavLst>
                                    </p:anim>
                                    <p:anim calcmode="lin" valueType="num">
                                      <p:cBhvr additive="base">
                                        <p:cTn id="25" dur="500"/>
                                        <p:tgtEl>
                                          <p:spTgt spid="6"/>
                                        </p:tgtEl>
                                        <p:attrNameLst>
                                          <p:attrName>ppt_y</p:attrName>
                                        </p:attrNameLst>
                                      </p:cBhvr>
                                      <p:tavLst>
                                        <p:tav tm="0">
                                          <p:val>
                                            <p:strVal val="ppt_y"/>
                                          </p:val>
                                        </p:tav>
                                        <p:tav tm="100000">
                                          <p:val>
                                            <p:strVal val="1+ppt_h/2"/>
                                          </p:val>
                                        </p:tav>
                                      </p:tavLst>
                                    </p:anim>
                                    <p:set>
                                      <p:cBhvr>
                                        <p:cTn id="26"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animBg="1"/>
    </p:bldLst>
  </p:timing>
</p:sld>
</file>

<file path=ppt/tags/tag1.xml><?xml version="1.0" encoding="utf-8"?>
<p:tagLst xmlns:p="http://schemas.openxmlformats.org/presentationml/2006/main">
  <p:tag name="KSO_WM_UNIT_TABLE_BEAUTIFY" val="smartTable{7df528b5-90b1-4392-8ed4-22359eb689c9}"/>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14943</Words>
  <Application>WPS 演示</Application>
  <PresentationFormat>宽屏</PresentationFormat>
  <Paragraphs>484</Paragraphs>
  <Slides>66</Slides>
  <Notes>2</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66</vt:i4>
      </vt:variant>
    </vt:vector>
  </HeadingPairs>
  <TitlesOfParts>
    <vt:vector size="92" baseType="lpstr">
      <vt:lpstr>Arial</vt:lpstr>
      <vt:lpstr>宋体</vt:lpstr>
      <vt:lpstr>Wingdings</vt:lpstr>
      <vt:lpstr>Calibri</vt:lpstr>
      <vt:lpstr>Calibri Light</vt:lpstr>
      <vt:lpstr>楷体_GB2312</vt:lpstr>
      <vt:lpstr>新宋体</vt:lpstr>
      <vt:lpstr>华文琥珀</vt:lpstr>
      <vt:lpstr>黑体</vt:lpstr>
      <vt:lpstr>华文隶书</vt:lpstr>
      <vt:lpstr>楷体</vt:lpstr>
      <vt:lpstr>微软雅黑</vt:lpstr>
      <vt:lpstr>Arial Unicode MS</vt:lpstr>
      <vt:lpstr>仿宋</vt:lpstr>
      <vt:lpstr>华文行楷</vt:lpstr>
      <vt:lpstr>PMingLiU</vt:lpstr>
      <vt:lpstr>PMingLiU-ExtB</vt:lpstr>
      <vt:lpstr>楷体_GB2312</vt:lpstr>
      <vt:lpstr>方正楷体简体</vt:lpstr>
      <vt:lpstr>等线 Light</vt:lpstr>
      <vt:lpstr>方正姚体</vt:lpstr>
      <vt:lpstr>方正粗黑宋简体</vt:lpstr>
      <vt:lpstr>方正舒体</vt:lpstr>
      <vt:lpstr>隶书</vt:lpstr>
      <vt:lpstr>华文彩云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作者的写作缘由：</vt:lpstr>
      <vt:lpstr>PowerPoint 演示文稿</vt:lpstr>
      <vt:lpstr> 2 .研读后记选文，勾画阐述作者观点的议论句，并说说自己的发现。</vt:lpstr>
      <vt:lpstr>[资料]</vt:lpstr>
      <vt:lpstr>PowerPoint 演示文稿</vt:lpstr>
      <vt:lpstr>PowerPoint 演示文稿</vt:lpstr>
      <vt:lpstr>PowerPoint 演示文稿</vt:lpstr>
      <vt:lpstr>PowerPoint 演示文稿</vt:lpstr>
      <vt:lpstr>PowerPoint 演示文稿</vt:lpstr>
      <vt:lpstr>2.《狗•猫•鼠》精彩片段及赏析。 片段一：</vt:lpstr>
      <vt:lpstr>片段二：</vt:lpstr>
      <vt:lpstr>PowerPoint 演示文稿</vt:lpstr>
      <vt:lpstr>PowerPoint 演示文稿</vt:lpstr>
      <vt:lpstr>片段二：</vt:lpstr>
      <vt:lpstr>PowerPoint 演示文稿</vt:lpstr>
      <vt:lpstr>PowerPoint 演示文稿</vt:lpstr>
      <vt:lpstr>片段二：</vt:lpstr>
      <vt:lpstr>PowerPoint 演示文稿</vt:lpstr>
      <vt:lpstr>PowerPoint 演示文稿</vt:lpstr>
      <vt:lpstr>PowerPoint 演示文稿</vt:lpstr>
      <vt:lpstr>PowerPoint 演示文稿</vt:lpstr>
      <vt:lpstr>片段二： </vt:lpstr>
      <vt:lpstr>片段三：</vt:lpstr>
      <vt:lpstr>教材已经学过</vt:lpstr>
      <vt:lpstr>PowerPoint 演示文稿</vt:lpstr>
      <vt:lpstr>PowerPoint 演示文稿</vt:lpstr>
      <vt:lpstr>片段二：</vt:lpstr>
      <vt:lpstr>赏析： </vt:lpstr>
      <vt:lpstr>PowerPoint 演示文稿</vt:lpstr>
      <vt:lpstr>PowerPoint 演示文稿</vt:lpstr>
      <vt:lpstr>片段二:</vt:lpstr>
      <vt:lpstr>片段三:</vt:lpstr>
      <vt:lpstr>教材将要学</vt:lpstr>
      <vt:lpstr>PowerPoint 演示文稿</vt:lpstr>
      <vt:lpstr>PowerPoint 演示文稿</vt:lpstr>
      <vt:lpstr>片段二:</vt:lpstr>
      <vt:lpstr>片段三:</vt:lpstr>
      <vt:lpstr>《后记》精彩片段一</vt:lpstr>
      <vt:lpstr>《后记》精彩片段二</vt:lpstr>
      <vt:lpstr>PowerPoint 演示文稿</vt:lpstr>
      <vt:lpstr>按表达方式分类：</vt:lpstr>
      <vt:lpstr>按表达的思想情感分类：</vt:lpstr>
      <vt:lpstr>PowerPoint 演示文稿</vt:lpstr>
      <vt:lpstr>《朝花夕拾》之风俗篇</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黄红政</cp:lastModifiedBy>
  <cp:revision>249</cp:revision>
  <dcterms:created xsi:type="dcterms:W3CDTF">2017-11-13T08:28:00Z</dcterms:created>
  <dcterms:modified xsi:type="dcterms:W3CDTF">2021-07-04T07:21:25Z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2052-11.1.0.10578</vt:lpwstr>
  </property>
  <property fmtid="{D5CDD505-2E9C-101B-9397-08002B2CF9AE}" pid="3" name="ICV">
    <vt:lpwstr>C9A4DC4B719A433FB2599853665F13CA</vt:lpwstr>
  </property>
</Properties>
</file>