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9" r:id="rId2"/>
    <p:sldId id="273" r:id="rId3"/>
    <p:sldId id="274" r:id="rId4"/>
    <p:sldId id="275" r:id="rId5"/>
    <p:sldId id="276" r:id="rId6"/>
    <p:sldId id="272" r:id="rId7"/>
    <p:sldId id="257" r:id="rId8"/>
    <p:sldId id="277" r:id="rId9"/>
    <p:sldId id="278" r:id="rId10"/>
    <p:sldId id="258" r:id="rId11"/>
    <p:sldId id="266" r:id="rId12"/>
    <p:sldId id="267" r:id="rId13"/>
    <p:sldId id="268" r:id="rId14"/>
    <p:sldId id="297" r:id="rId15"/>
    <p:sldId id="261" r:id="rId16"/>
    <p:sldId id="269" r:id="rId17"/>
    <p:sldId id="279" r:id="rId18"/>
    <p:sldId id="283" r:id="rId19"/>
    <p:sldId id="285" r:id="rId20"/>
    <p:sldId id="286" r:id="rId21"/>
    <p:sldId id="270" r:id="rId22"/>
    <p:sldId id="288" r:id="rId23"/>
    <p:sldId id="295" r:id="rId24"/>
    <p:sldId id="296" r:id="rId25"/>
    <p:sldId id="291" r:id="rId26"/>
    <p:sldId id="298" r:id="rId27"/>
    <p:sldId id="299" r:id="rId28"/>
    <p:sldId id="289" r:id="rId29"/>
    <p:sldId id="300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16D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8" autoAdjust="0"/>
  </p:normalViewPr>
  <p:slideViewPr>
    <p:cSldViewPr>
      <p:cViewPr varScale="1">
        <p:scale>
          <a:sx n="68" d="100"/>
          <a:sy n="68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0447A-FE67-4464-B376-85ADAB00500B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3F34A0-3957-4406-B15F-EF7EAE6B31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E472FE-9AF9-4600-ADE3-D669ACD2CF45}" type="slidenum">
              <a:rPr lang="zh-CN" altLang="en-US">
                <a:latin typeface="Arial" pitchFamily="34" charset="0"/>
              </a:rPr>
              <a:pPr/>
              <a:t>7</a:t>
            </a:fld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F34A0-3957-4406-B15F-EF7EAE6B315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B1E4DE-F447-4956-A176-F4BAE1CAAD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2017-5-3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www.ahdzgc.com/myweb_js/user/jwk/mcy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hi.baidu.com/&#20113;&#28023;&#30333;&#40509;/album/item/c2305c8d966e5606b31bba05.html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%E7%AB%B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Rot="1" noChangeArrowheads="1"/>
          </p:cNvSpPr>
          <p:nvPr>
            <p:ph type="ctrTitle"/>
          </p:nvPr>
        </p:nvSpPr>
        <p:spPr>
          <a:xfrm>
            <a:off x="1476375" y="838200"/>
            <a:ext cx="3744913" cy="1655763"/>
          </a:xfrm>
        </p:spPr>
        <p:txBody>
          <a:bodyPr/>
          <a:lstStyle/>
          <a:p>
            <a:r>
              <a:rPr lang="zh-CN" sz="8000" b="1">
                <a:solidFill>
                  <a:srgbClr val="FF00FF"/>
                </a:solidFill>
              </a:rPr>
              <a:t>您好</a:t>
            </a:r>
          </a:p>
        </p:txBody>
      </p:sp>
      <p:sp>
        <p:nvSpPr>
          <p:cNvPr id="4100" name="Rectangle 4"/>
          <p:cNvSpPr>
            <a:spLocks noGrp="1" noRot="1" noChangeArrowheads="1"/>
          </p:cNvSpPr>
          <p:nvPr>
            <p:ph type="subTitle" idx="1"/>
          </p:nvPr>
        </p:nvSpPr>
        <p:spPr>
          <a:xfrm>
            <a:off x="4213225" y="3502025"/>
            <a:ext cx="3959225" cy="16557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sz="8000" b="1">
                <a:solidFill>
                  <a:srgbClr val="FF3399"/>
                </a:solidFill>
              </a:rPr>
              <a:t>欢迎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000232" y="5086350"/>
            <a:ext cx="6965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a typeface="楷体_GB2312" pitchFamily="49" charset="-122"/>
              </a:rPr>
              <a:t>河南省漯河市临颍</a:t>
            </a:r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县颍川学校</a:t>
            </a:r>
            <a:endParaRPr lang="zh-CN" altLang="en-US" sz="3600" b="1" dirty="0">
              <a:solidFill>
                <a:srgbClr val="FFFF00"/>
              </a:solidFill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6143644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ea typeface="楷体_GB2312" pitchFamily="49" charset="-122"/>
              </a:rPr>
              <a:t>罗晓玉</a:t>
            </a:r>
            <a:r>
              <a:rPr lang="zh-CN" altLang="en-US" b="1" dirty="0" smtClean="0">
                <a:solidFill>
                  <a:srgbClr val="FFFF00"/>
                </a:solidFill>
                <a:ea typeface="楷体_GB2312" pitchFamily="49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28575" y="-285728"/>
            <a:ext cx="9172575" cy="7143728"/>
            <a:chOff x="0" y="-136"/>
            <a:chExt cx="5579" cy="4320"/>
          </a:xfrm>
        </p:grpSpPr>
        <p:pic>
          <p:nvPicPr>
            <p:cNvPr id="3075" name="Picture 3" descr="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136"/>
              <a:ext cx="5579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745" y="409"/>
              <a:ext cx="1011" cy="3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9600" b="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ea typeface="叶根友特色简体升级版" pitchFamily="2" charset="-122"/>
                </a:rPr>
                <a:t>爱 莲 说</a:t>
              </a:r>
            </a:p>
          </p:txBody>
        </p:sp>
        <p:sp>
          <p:nvSpPr>
            <p:cNvPr id="3077" name="Text Box 5"/>
            <p:cNvSpPr txBox="1">
              <a:spLocks noChangeArrowheads="1"/>
            </p:cNvSpPr>
            <p:nvPr/>
          </p:nvSpPr>
          <p:spPr bwMode="auto">
            <a:xfrm>
              <a:off x="2858" y="2813"/>
              <a:ext cx="500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4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叶根友特色简体升级版" pitchFamily="2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143504" y="2857496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72066" y="3000372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11355" y="3714752"/>
            <a:ext cx="1107996" cy="27860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周敦颐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5572132" y="1214422"/>
            <a:ext cx="3571868" cy="5643578"/>
            <a:chOff x="0" y="0"/>
            <a:chExt cx="2064" cy="2837"/>
          </a:xfrm>
        </p:grpSpPr>
        <p:pic>
          <p:nvPicPr>
            <p:cNvPr id="7" name="Picture 4" descr="20076319531565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4" cy="2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2064" cy="2837"/>
            </a:xfrm>
            <a:prstGeom prst="rect">
              <a:avLst/>
            </a:prstGeom>
            <a:noFill/>
            <a:ln w="9525" cmpd="sng">
              <a:solidFill>
                <a:srgbClr val="996633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  <a:p>
              <a:pPr>
                <a:spcBef>
                  <a:spcPct val="50000"/>
                </a:spcBef>
                <a:defRPr/>
              </a:pPr>
              <a:endParaRPr lang="zh-CN" altLang="en-US" sz="1800">
                <a:solidFill>
                  <a:schemeClr val="tx1"/>
                </a:solidFill>
                <a:latin typeface="Arial" pitchFamily="34" charset="0"/>
              </a:endParaRPr>
            </a:p>
          </p:txBody>
        </p:sp>
      </p:grp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00034" y="457200"/>
            <a:ext cx="513241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zh-CN" altLang="en-US" sz="5400" i="1" u="sng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2209800"/>
            <a:ext cx="9220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⒈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读“莲”，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文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意。</a:t>
            </a:r>
            <a:endParaRPr lang="en-US" altLang="zh-CN" sz="4400" b="1" dirty="0" smtClean="0">
              <a:solidFill>
                <a:srgbClr val="F616D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赏“莲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”，懂情怀。 </a:t>
            </a:r>
            <a:endParaRPr lang="zh-CN" altLang="en-US" sz="4400" b="1" dirty="0" smtClean="0">
              <a:solidFill>
                <a:srgbClr val="F616D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400" b="1" dirty="0" smtClean="0">
                <a:solidFill>
                  <a:srgbClr val="F616D6"/>
                </a:solidFill>
                <a:latin typeface="楷体_GB2312" pitchFamily="49" charset="-122"/>
                <a:ea typeface="楷体_GB2312" pitchFamily="49" charset="-122"/>
              </a:rPr>
              <a:t>.品“莲”，知写法。</a:t>
            </a:r>
            <a:endParaRPr lang="zh-CN" altLang="en-US" sz="4400" b="1" dirty="0" smtClean="0">
              <a:solidFill>
                <a:srgbClr val="F616D6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en-US" altLang="zh-CN" sz="4400" b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sym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zh-CN" altLang="en-US" sz="4400" b="0" dirty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endParaRPr lang="zh-CN" altLang="en-US" sz="4400" b="0" dirty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" name="Picture 3" descr="荷花卷轴`1"/>
          <p:cNvPicPr>
            <a:picLocks noChangeAspect="1" noChangeArrowheads="1"/>
          </p:cNvPicPr>
          <p:nvPr/>
        </p:nvPicPr>
        <p:blipFill>
          <a:blip r:embed="rId3" cstate="print"/>
          <a:srcRect t="5591" b="4224"/>
          <a:stretch>
            <a:fillRect/>
          </a:stretch>
        </p:blipFill>
        <p:spPr bwMode="auto">
          <a:xfrm>
            <a:off x="2052638" y="117475"/>
            <a:ext cx="4591064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571736" y="142852"/>
            <a:ext cx="35719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学习目标</a:t>
            </a:r>
            <a:endParaRPr lang="zh-CN" altLang="en-US" sz="6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806575" y="188913"/>
            <a:ext cx="2478088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FF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了解作者</a:t>
            </a:r>
          </a:p>
        </p:txBody>
      </p:sp>
      <p:pic>
        <p:nvPicPr>
          <p:cNvPr id="5123" name="Picture 3" descr="170m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5863"/>
            <a:ext cx="3563938" cy="533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643438" y="0"/>
            <a:ext cx="4038600" cy="1098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6600" dirty="0">
                <a:effectLst>
                  <a:outerShdw blurRad="38100" dist="38100" dir="2700000" algn="tl">
                    <a:srgbClr val="FFFFFF"/>
                  </a:outerShdw>
                </a:effectLst>
                <a:ea typeface="华文新魏" pitchFamily="2" charset="-122"/>
              </a:rPr>
              <a:t>周敦颐</a:t>
            </a: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3635375" y="1142984"/>
            <a:ext cx="5222905" cy="5572164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2400" b="0" dirty="0" smtClean="0"/>
              <a:t>      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周敦颐</a:t>
            </a:r>
            <a:r>
              <a:rPr lang="en-US" altLang="zh-CN" sz="360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36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1017-1073) </a:t>
            </a:r>
            <a:r>
              <a:rPr lang="zh-CN" altLang="en-US" sz="36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3600" dirty="0">
                <a:solidFill>
                  <a:schemeClr val="tx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北宋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著名哲学家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，字茂叔，道州人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。谥号元公，世称“濂溪先生”。他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在南康郡做官时，曾率属下开挖了一块四十余丈宽的池塘种莲。夏秋之交，莲花盛开，清香扑鼻。作者触景生情，写下了赞美莲花的传世名篇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爱莲说</a:t>
            </a:r>
            <a:r>
              <a:rPr lang="en-US" altLang="zh-CN" sz="3600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3206585_222418136366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10277475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3713" y="549275"/>
            <a:ext cx="2160587" cy="838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5400" dirty="0">
                <a:latin typeface="Arial" pitchFamily="34" charset="0"/>
                <a:ea typeface="楷体_GB2312" pitchFamily="49" charset="-122"/>
              </a:rPr>
              <a:t>说？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50825" y="2060575"/>
            <a:ext cx="5410200" cy="175432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ea typeface="楷体_GB2312" pitchFamily="49" charset="-122"/>
              </a:rPr>
              <a:t>“</a:t>
            </a:r>
            <a:r>
              <a:rPr lang="zh-CN" altLang="en-US" sz="3600" b="1" dirty="0">
                <a:ea typeface="楷体_GB2312" pitchFamily="49" charset="-122"/>
              </a:rPr>
              <a:t>说”是古代的一种文体，可以说明，也可以议论。都是为了说明一个道理。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23850" y="4797425"/>
            <a:ext cx="5364163" cy="11906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ea typeface="楷体_GB2312" pitchFamily="49" charset="-122"/>
              </a:rPr>
              <a:t>  </a:t>
            </a:r>
            <a:r>
              <a:rPr lang="en-US" altLang="zh-CN" sz="3600" b="1" dirty="0">
                <a:ea typeface="楷体_GB2312" pitchFamily="49" charset="-122"/>
              </a:rPr>
              <a:t>《</a:t>
            </a:r>
            <a:r>
              <a:rPr lang="zh-CN" altLang="en-US" sz="3600" b="1" dirty="0">
                <a:ea typeface="楷体_GB2312" pitchFamily="49" charset="-122"/>
              </a:rPr>
              <a:t>爱莲说</a:t>
            </a:r>
            <a:r>
              <a:rPr lang="en-US" altLang="zh-CN" sz="3600" b="1" dirty="0">
                <a:ea typeface="楷体_GB2312" pitchFamily="49" charset="-122"/>
              </a:rPr>
              <a:t>》</a:t>
            </a:r>
            <a:r>
              <a:rPr lang="zh-CN" altLang="en-US" sz="3600" b="1" dirty="0">
                <a:ea typeface="楷体_GB2312" pitchFamily="49" charset="-122"/>
              </a:rPr>
              <a:t>就是</a:t>
            </a:r>
            <a:r>
              <a:rPr lang="zh-CN" altLang="en-US" sz="3600" b="1" dirty="0">
                <a:solidFill>
                  <a:srgbClr val="FF0000"/>
                </a:solidFill>
                <a:ea typeface="楷体_GB2312" pitchFamily="49" charset="-122"/>
              </a:rPr>
              <a:t>说说喜爱莲花的道理。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228600"/>
            <a:ext cx="3124200" cy="658813"/>
          </a:xfrm>
          <a:solidFill>
            <a:srgbClr val="FFFF00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zh-CN" altLang="en-US" sz="4000" b="1" dirty="0" smtClean="0">
                <a:latin typeface="宋体" pitchFamily="2" charset="-122"/>
              </a:rPr>
              <a:t>预</a:t>
            </a:r>
            <a:r>
              <a:rPr lang="zh-CN" altLang="en-US" sz="4000" b="1" dirty="0" smtClean="0">
                <a:latin typeface="宋体" pitchFamily="2" charset="-122"/>
              </a:rPr>
              <a:t>习检测</a:t>
            </a:r>
            <a:r>
              <a:rPr lang="zh-CN" altLang="en-US" sz="4000" b="1" dirty="0" smtClean="0">
                <a:latin typeface="宋体" pitchFamily="2" charset="-122"/>
              </a:rPr>
              <a:t>：</a:t>
            </a:r>
            <a:endParaRPr lang="zh-CN" altLang="zh-CN" sz="4000" b="1" dirty="0">
              <a:latin typeface="宋体" pitchFamily="2" charset="-122"/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981075"/>
            <a:ext cx="9144000" cy="3455988"/>
          </a:xfrm>
          <a:solidFill>
            <a:srgbClr val="3399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>
                <a:latin typeface="宋体" pitchFamily="2" charset="-122"/>
              </a:rPr>
              <a:t>1.</a:t>
            </a:r>
            <a:r>
              <a:rPr lang="zh-CN" altLang="en-US" b="1" dirty="0">
                <a:latin typeface="宋体" pitchFamily="2" charset="-122"/>
              </a:rPr>
              <a:t>字音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itchFamily="2" charset="-122"/>
              </a:rPr>
              <a:t>周敦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颐</a:t>
            </a:r>
            <a:r>
              <a:rPr lang="zh-CN" altLang="en-US" b="1" dirty="0">
                <a:latin typeface="宋体" pitchFamily="2" charset="-122"/>
              </a:rPr>
              <a:t>（  </a:t>
            </a:r>
            <a:r>
              <a:rPr lang="en-US" b="1" dirty="0">
                <a:latin typeface="宋体" pitchFamily="2" charset="-122"/>
              </a:rPr>
              <a:t>）  </a:t>
            </a:r>
            <a:r>
              <a:rPr lang="zh-CN" altLang="en-US" b="1" dirty="0">
                <a:latin typeface="宋体" pitchFamily="2" charset="-122"/>
              </a:rPr>
              <a:t>           可爱者甚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蕃</a:t>
            </a: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itchFamily="2" charset="-122"/>
              </a:rPr>
              <a:t>出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淤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泥而不染       不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蔓</a:t>
            </a:r>
            <a:r>
              <a:rPr lang="zh-CN" altLang="en-US" b="1" dirty="0">
                <a:latin typeface="宋体" pitchFamily="2" charset="-122"/>
              </a:rPr>
              <a:t>（   ）不枝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濯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清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涟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而不妖   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噫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 </a:t>
            </a:r>
            <a:r>
              <a:rPr lang="en-US" b="1" dirty="0">
                <a:latin typeface="宋体" pitchFamily="2" charset="-122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itchFamily="2" charset="-122"/>
              </a:rPr>
              <a:t>花之隐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逸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者也        陶后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鲜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有闻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 dirty="0">
                <a:latin typeface="宋体" pitchFamily="2" charset="-122"/>
              </a:rPr>
              <a:t>可远观而不可</a:t>
            </a:r>
            <a:r>
              <a:rPr lang="zh-CN" altLang="en-US" b="1" dirty="0">
                <a:solidFill>
                  <a:srgbClr val="FF9900"/>
                </a:solidFill>
                <a:latin typeface="宋体" pitchFamily="2" charset="-122"/>
              </a:rPr>
              <a:t>亵</a:t>
            </a:r>
            <a:r>
              <a:rPr lang="zh-CN" altLang="en-US" b="1" dirty="0">
                <a:latin typeface="宋体" pitchFamily="2" charset="-122"/>
              </a:rPr>
              <a:t>(</a:t>
            </a:r>
            <a:r>
              <a:rPr lang="en-US" altLang="zh-CN" b="1" dirty="0">
                <a:latin typeface="宋体" pitchFamily="2" charset="-122"/>
              </a:rPr>
              <a:t>    </a:t>
            </a:r>
            <a:r>
              <a:rPr lang="en-US" b="1" dirty="0">
                <a:latin typeface="宋体" pitchFamily="2" charset="-122"/>
              </a:rPr>
              <a:t>)</a:t>
            </a:r>
            <a:r>
              <a:rPr lang="zh-CN" altLang="en-US" b="1" dirty="0">
                <a:latin typeface="宋体" pitchFamily="2" charset="-122"/>
              </a:rPr>
              <a:t>玩焉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1835150" y="1484313"/>
            <a:ext cx="576263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rgbClr val="FFCC00"/>
                </a:solidFill>
                <a:latin typeface="宋体" pitchFamily="2" charset="-122"/>
              </a:rPr>
              <a:t>yí</a:t>
            </a:r>
            <a:endParaRPr lang="en-US" altLang="zh-CN" sz="2800" b="1" dirty="0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7885113" y="1484313"/>
            <a:ext cx="9366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fán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0" name="Text Box 6"/>
          <p:cNvSpPr txBox="1">
            <a:spLocks noChangeArrowheads="1"/>
          </p:cNvSpPr>
          <p:nvPr/>
        </p:nvSpPr>
        <p:spPr bwMode="auto">
          <a:xfrm>
            <a:off x="1331913" y="1989138"/>
            <a:ext cx="7207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yū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1" name="Text Box 7"/>
          <p:cNvSpPr txBox="1">
            <a:spLocks noChangeArrowheads="1"/>
          </p:cNvSpPr>
          <p:nvPr/>
        </p:nvSpPr>
        <p:spPr bwMode="auto">
          <a:xfrm>
            <a:off x="827088" y="2565400"/>
            <a:ext cx="1152525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zhuó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2" name="Text Box 8"/>
          <p:cNvSpPr txBox="1">
            <a:spLocks noChangeArrowheads="1"/>
          </p:cNvSpPr>
          <p:nvPr/>
        </p:nvSpPr>
        <p:spPr bwMode="auto">
          <a:xfrm>
            <a:off x="2843213" y="2565400"/>
            <a:ext cx="1008062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lián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6443663" y="1989138"/>
            <a:ext cx="1008062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màn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4" name="Text Box 10"/>
          <p:cNvSpPr txBox="1">
            <a:spLocks noChangeArrowheads="1"/>
          </p:cNvSpPr>
          <p:nvPr/>
        </p:nvSpPr>
        <p:spPr bwMode="auto">
          <a:xfrm>
            <a:off x="3419475" y="3644900"/>
            <a:ext cx="792163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xiè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5" name="Text Box 11"/>
          <p:cNvSpPr txBox="1">
            <a:spLocks noChangeArrowheads="1"/>
          </p:cNvSpPr>
          <p:nvPr/>
        </p:nvSpPr>
        <p:spPr bwMode="auto">
          <a:xfrm>
            <a:off x="2195513" y="3141663"/>
            <a:ext cx="720725" cy="519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yì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6" name="Text Box 12"/>
          <p:cNvSpPr txBox="1">
            <a:spLocks noChangeArrowheads="1"/>
          </p:cNvSpPr>
          <p:nvPr/>
        </p:nvSpPr>
        <p:spPr bwMode="auto">
          <a:xfrm>
            <a:off x="6443663" y="2565400"/>
            <a:ext cx="720725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yī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7" name="Text Box 13"/>
          <p:cNvSpPr txBox="1">
            <a:spLocks noChangeArrowheads="1"/>
          </p:cNvSpPr>
          <p:nvPr/>
        </p:nvSpPr>
        <p:spPr bwMode="auto">
          <a:xfrm>
            <a:off x="6732588" y="3121025"/>
            <a:ext cx="1008062" cy="519113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FFCC00"/>
                </a:solidFill>
                <a:latin typeface="宋体" pitchFamily="2" charset="-122"/>
              </a:rPr>
              <a:t>xiǎn</a:t>
            </a:r>
            <a:endParaRPr lang="en-US" altLang="zh-CN" sz="2800" b="1">
              <a:solidFill>
                <a:srgbClr val="FFCC00"/>
              </a:solidFill>
              <a:latin typeface="宋体" pitchFamily="2" charset="-122"/>
            </a:endParaRP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0" y="4500571"/>
            <a:ext cx="9144000" cy="2357430"/>
          </a:xfrm>
          <a:prstGeom prst="rect">
            <a:avLst/>
          </a:prstGeom>
          <a:solidFill>
            <a:srgbClr val="33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latin typeface="宋体" pitchFamily="2" charset="-122"/>
              </a:rPr>
              <a:t>2.</a:t>
            </a:r>
            <a:r>
              <a:rPr lang="zh-CN" altLang="en-US" sz="3200" b="1" dirty="0">
                <a:latin typeface="宋体" pitchFamily="2" charset="-122"/>
              </a:rPr>
              <a:t>字义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1</a:t>
            </a:r>
            <a:r>
              <a:rPr lang="zh-CN" altLang="en-US" sz="3200" b="1" dirty="0"/>
              <a:t>）濯清涟而不</a:t>
            </a:r>
            <a:r>
              <a:rPr lang="zh-CN" altLang="en-US" sz="3200" b="1" dirty="0">
                <a:solidFill>
                  <a:srgbClr val="FF0000"/>
                </a:solidFill>
              </a:rPr>
              <a:t>妖</a:t>
            </a:r>
            <a:r>
              <a:rPr lang="zh-CN" altLang="en-US" sz="3200" b="1" dirty="0"/>
              <a:t>               （</a:t>
            </a:r>
            <a:r>
              <a:rPr lang="en-US" altLang="zh-CN" sz="3200" b="1" dirty="0"/>
              <a:t>2</a:t>
            </a:r>
            <a:r>
              <a:rPr lang="zh-CN" altLang="en-US" sz="3200" b="1" dirty="0"/>
              <a:t>）香远</a:t>
            </a:r>
            <a:r>
              <a:rPr lang="zh-CN" altLang="en-US" sz="3200" b="1" dirty="0">
                <a:solidFill>
                  <a:srgbClr val="FF0000"/>
                </a:solidFill>
              </a:rPr>
              <a:t>益</a:t>
            </a:r>
            <a:r>
              <a:rPr lang="zh-CN" altLang="en-US" sz="3200" b="1" dirty="0"/>
              <a:t>清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）</a:t>
            </a:r>
            <a:r>
              <a:rPr lang="zh-CN" altLang="en-US" sz="3200" b="1" dirty="0">
                <a:solidFill>
                  <a:srgbClr val="FF0000"/>
                </a:solidFill>
              </a:rPr>
              <a:t>濯</a:t>
            </a:r>
            <a:r>
              <a:rPr lang="zh-CN" altLang="en-US" sz="3200" b="1" dirty="0"/>
              <a:t>清涟而不妖  （           ）    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/>
              <a:t>（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）不可</a:t>
            </a:r>
            <a:r>
              <a:rPr lang="zh-CN" altLang="en-US" sz="3200" b="1" dirty="0">
                <a:solidFill>
                  <a:srgbClr val="FF0000"/>
                </a:solidFill>
              </a:rPr>
              <a:t>亵玩</a:t>
            </a:r>
            <a:r>
              <a:rPr lang="zh-CN" altLang="en-US" sz="3200" b="1" dirty="0"/>
              <a:t>焉。（</a:t>
            </a:r>
            <a:endParaRPr lang="en-US" sz="3200" b="1" dirty="0"/>
          </a:p>
        </p:txBody>
      </p:sp>
      <p:sp>
        <p:nvSpPr>
          <p:cNvPr id="134159" name="Text Box 15"/>
          <p:cNvSpPr txBox="1">
            <a:spLocks noChangeArrowheads="1"/>
          </p:cNvSpPr>
          <p:nvPr/>
        </p:nvSpPr>
        <p:spPr bwMode="auto">
          <a:xfrm>
            <a:off x="2195513" y="4652963"/>
            <a:ext cx="2952750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美丽而不庄重</a:t>
            </a:r>
          </a:p>
        </p:txBody>
      </p:sp>
      <p:sp>
        <p:nvSpPr>
          <p:cNvPr id="134160" name="Text Box 16"/>
          <p:cNvSpPr txBox="1">
            <a:spLocks noChangeArrowheads="1"/>
          </p:cNvSpPr>
          <p:nvPr/>
        </p:nvSpPr>
        <p:spPr bwMode="auto">
          <a:xfrm>
            <a:off x="8351838" y="5157788"/>
            <a:ext cx="792162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更</a:t>
            </a:r>
          </a:p>
        </p:txBody>
      </p:sp>
      <p:sp>
        <p:nvSpPr>
          <p:cNvPr id="134161" name="Text Box 17"/>
          <p:cNvSpPr txBox="1">
            <a:spLocks noChangeArrowheads="1"/>
          </p:cNvSpPr>
          <p:nvPr/>
        </p:nvSpPr>
        <p:spPr bwMode="auto">
          <a:xfrm>
            <a:off x="4356100" y="5734050"/>
            <a:ext cx="1190625" cy="579438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洗涤</a:t>
            </a:r>
          </a:p>
        </p:txBody>
      </p:sp>
      <p:sp>
        <p:nvSpPr>
          <p:cNvPr id="134162" name="Text Box 18"/>
          <p:cNvSpPr txBox="1">
            <a:spLocks noChangeArrowheads="1"/>
          </p:cNvSpPr>
          <p:nvPr/>
        </p:nvSpPr>
        <p:spPr bwMode="auto">
          <a:xfrm>
            <a:off x="4427538" y="6278563"/>
            <a:ext cx="2736850" cy="579437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亲近而不庄重</a:t>
            </a:r>
            <a:endParaRPr 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4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4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4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4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4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4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4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4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4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4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4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4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4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8" grpId="0" animBg="1"/>
      <p:bldP spid="134149" grpId="0" animBg="1"/>
      <p:bldP spid="134150" grpId="0" animBg="1"/>
      <p:bldP spid="134151" grpId="0" animBg="1"/>
      <p:bldP spid="134152" grpId="0" animBg="1"/>
      <p:bldP spid="134153" grpId="0" animBg="1"/>
      <p:bldP spid="134154" grpId="0" animBg="1"/>
      <p:bldP spid="134155" grpId="0" animBg="1"/>
      <p:bldP spid="134156" grpId="0" animBg="1"/>
      <p:bldP spid="134157" grpId="0" animBg="1"/>
      <p:bldP spid="134159" grpId="0" animBg="1"/>
      <p:bldP spid="134160" grpId="0" animBg="1"/>
      <p:bldP spid="134161" grpId="0" animBg="1"/>
      <p:bldP spid="1341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20089821242854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043113"/>
            <a:ext cx="9324975" cy="1000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0" y="0"/>
            <a:ext cx="4608513" cy="1533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000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读一读</a:t>
            </a: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600200"/>
            <a:ext cx="3686172" cy="4525963"/>
          </a:xfrm>
        </p:spPr>
        <p:txBody>
          <a:bodyPr/>
          <a:lstStyle/>
          <a:p>
            <a:r>
              <a:rPr lang="zh-CN" altLang="en-US" sz="6600" b="1" dirty="0">
                <a:solidFill>
                  <a:srgbClr val="FFC000"/>
                </a:solidFill>
              </a:rPr>
              <a:t>注意</a:t>
            </a:r>
            <a:r>
              <a:rPr lang="zh-CN" altLang="en-US" sz="6600" b="1" dirty="0" smtClean="0">
                <a:solidFill>
                  <a:srgbClr val="FFC000"/>
                </a:solidFill>
              </a:rPr>
              <a:t>：字</a:t>
            </a:r>
            <a:r>
              <a:rPr lang="zh-CN" altLang="en-US" sz="6600" b="1" dirty="0">
                <a:solidFill>
                  <a:srgbClr val="FFC000"/>
                </a:solidFill>
              </a:rPr>
              <a:t>音、停顿、语气。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c2411cd23ed22b84a8ec9a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Rot="1" noChangeArrowheads="1"/>
          </p:cNvSpPr>
          <p:nvPr/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6000" b="0">
                <a:solidFill>
                  <a:schemeClr val="tx2"/>
                </a:solidFill>
                <a:latin typeface="Arial" pitchFamily="34" charset="0"/>
                <a:ea typeface="华文行楷" pitchFamily="2" charset="-122"/>
              </a:rPr>
              <a:t>朗诵</a:t>
            </a:r>
          </a:p>
        </p:txBody>
      </p:sp>
      <p:sp>
        <p:nvSpPr>
          <p:cNvPr id="6147" name="Rectangle 3"/>
          <p:cNvSpPr>
            <a:spLocks noRot="1" noChangeArrowheads="1"/>
          </p:cNvSpPr>
          <p:nvPr/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3600" b="1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爱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莲  说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      周敦颐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水陆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草木之花，可爱者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甚蕃。晋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陶渊明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独爱菊；自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李唐来，世人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甚爱牡丹；予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独爱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莲之出淤泥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而不染，濯清涟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而不妖，中通外直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不蔓不枝，香远益清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亭亭净植，可远观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而不可亵玩焉。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谓菊，花之隐逸者也；牡丹，花之富贵者也；莲，花之君子者也。噫！菊之爱，陶后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鲜有闻；莲之爱，同予者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何人；牡丹之爱，宜乎众矣。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684213" y="1270000"/>
            <a:ext cx="75612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Arial" pitchFamily="34" charset="0"/>
              </a:rPr>
              <a:t>1</a:t>
            </a:r>
            <a:r>
              <a:rPr lang="zh-CN" sz="2800" b="1">
                <a:solidFill>
                  <a:schemeClr val="tx2"/>
                </a:solidFill>
                <a:latin typeface="Arial" pitchFamily="34" charset="0"/>
              </a:rPr>
              <a:t>、予独爱莲之出淤泥而不染，濯清涟而不妖。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755650" y="1989138"/>
            <a:ext cx="7561263" cy="94456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itchFamily="34" charset="0"/>
              </a:rPr>
              <a:t>我唯独喜爱莲从污泥里生长出来，却不会沾染污秽，在清水里洗涤过，却不显得妖媚。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755650" y="3213100"/>
            <a:ext cx="7561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rgbClr val="140298"/>
                </a:solidFill>
                <a:latin typeface="Arial" pitchFamily="34" charset="0"/>
              </a:rPr>
              <a:t>2</a:t>
            </a:r>
            <a:r>
              <a:rPr lang="zh-CN" sz="2800" b="1">
                <a:solidFill>
                  <a:srgbClr val="140298"/>
                </a:solidFill>
                <a:latin typeface="Arial" pitchFamily="34" charset="0"/>
              </a:rPr>
              <a:t>、中通外直，不蔓不枝</a:t>
            </a:r>
            <a:r>
              <a:rPr lang="zh-CN" sz="2800">
                <a:solidFill>
                  <a:schemeClr val="tx1"/>
                </a:solidFill>
                <a:latin typeface="Arial" pitchFamily="34" charset="0"/>
              </a:rPr>
              <a:t> 。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900113" y="3933825"/>
            <a:ext cx="7561262" cy="517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茎中空外直，不生枝蔓，不长枝节。</a:t>
            </a: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827088" y="4581525"/>
            <a:ext cx="81724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2800" b="1">
                <a:solidFill>
                  <a:schemeClr val="tx2"/>
                </a:solidFill>
                <a:latin typeface="Arial" pitchFamily="34" charset="0"/>
              </a:rPr>
              <a:t>3</a:t>
            </a:r>
            <a:r>
              <a:rPr lang="zh-CN" sz="2800" b="1">
                <a:solidFill>
                  <a:schemeClr val="tx2"/>
                </a:solidFill>
                <a:latin typeface="Arial" pitchFamily="34" charset="0"/>
              </a:rPr>
              <a:t>、</a:t>
            </a:r>
            <a:r>
              <a:rPr lang="zh-CN" sz="2800" b="1">
                <a:solidFill>
                  <a:srgbClr val="140298"/>
                </a:solidFill>
                <a:latin typeface="Arial" pitchFamily="34" charset="0"/>
              </a:rPr>
              <a:t>香远益清，亭亭净植，可远观而不可亵玩焉。</a:t>
            </a:r>
          </a:p>
        </p:txBody>
      </p:sp>
      <p:sp>
        <p:nvSpPr>
          <p:cNvPr id="61447" name="Text Box 7"/>
          <p:cNvSpPr txBox="1">
            <a:spLocks noChangeArrowheads="1"/>
          </p:cNvSpPr>
          <p:nvPr/>
        </p:nvSpPr>
        <p:spPr bwMode="auto">
          <a:xfrm>
            <a:off x="900113" y="5229225"/>
            <a:ext cx="7561262" cy="9445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sym typeface="Arial" pitchFamily="34" charset="0"/>
              </a:rPr>
              <a:t>香气远播，越发清芬，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笔直洁净地立在那里，只可以在远处观赏却不能贴近玩弄它啊。</a:t>
            </a:r>
          </a:p>
        </p:txBody>
      </p:sp>
      <p:sp>
        <p:nvSpPr>
          <p:cNvPr id="61448" name="WordArt 8"/>
          <p:cNvSpPr>
            <a:spLocks noChangeArrowheads="1" noChangeShapeType="1"/>
          </p:cNvSpPr>
          <p:nvPr/>
        </p:nvSpPr>
        <p:spPr bwMode="auto">
          <a:xfrm>
            <a:off x="2197100" y="477838"/>
            <a:ext cx="3743325" cy="522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宋体"/>
                <a:ea typeface="宋体"/>
              </a:rPr>
              <a:t>翻译句子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bldLvl="0" animBg="1" autoUpdateAnimBg="0"/>
      <p:bldP spid="61444" grpId="0" autoUpdateAnimBg="0"/>
      <p:bldP spid="61445" grpId="0" bldLvl="0" animBg="1" autoUpdateAnimBg="0"/>
      <p:bldP spid="61446" grpId="0" autoUpdateAnimBg="0"/>
      <p:bldP spid="61447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 descr="c347f36196d9b74e0d33fa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32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合作探究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请从文中找出直接描写莲花的句子并说</a:t>
            </a:r>
            <a:r>
              <a:rPr lang="zh-CN" altLang="en-US" sz="3600" b="1" dirty="0" smtClean="0"/>
              <a:t>说莲花与君子有哪些相似之处？对莲花的描写有什么作用？</a:t>
            </a:r>
            <a:endParaRPr lang="en-US" altLang="zh-CN" sz="3600" b="1" dirty="0" smtClean="0"/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文中为何要写菊花与牡丹</a:t>
            </a:r>
            <a:r>
              <a:rPr lang="zh-CN" altLang="en-US" sz="3600" b="1" dirty="0" smtClean="0"/>
              <a:t>？它们分别有什么象征意义？这是一种什么写作手法，有何作用？</a:t>
            </a:r>
            <a:endParaRPr lang="en-US" altLang="zh-CN" sz="3600" b="1" dirty="0" smtClean="0"/>
          </a:p>
          <a:p>
            <a:pPr>
              <a:buNone/>
            </a:pP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Rot="1" noChangeArrowheads="1"/>
          </p:cNvSpPr>
          <p:nvPr/>
        </p:nvSpPr>
        <p:spPr bwMode="auto">
          <a:xfrm>
            <a:off x="468313" y="26035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000" b="0">
                <a:latin typeface="Arial" pitchFamily="34" charset="0"/>
                <a:ea typeface="隶书" pitchFamily="49" charset="-122"/>
              </a:rPr>
              <a:t>直接描写莲花的句子是什么？</a:t>
            </a:r>
          </a:p>
        </p:txBody>
      </p:sp>
      <p:sp>
        <p:nvSpPr>
          <p:cNvPr id="10243" name="Rectangle 3"/>
          <p:cNvSpPr>
            <a:spLocks noRot="1" noChangeArrowheads="1"/>
          </p:cNvSpPr>
          <p:nvPr/>
        </p:nvSpPr>
        <p:spPr bwMode="auto">
          <a:xfrm>
            <a:off x="762000" y="2743200"/>
            <a:ext cx="7772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0">
                <a:latin typeface="Arial" pitchFamily="34" charset="0"/>
              </a:rPr>
              <a:t>        </a:t>
            </a:r>
            <a:endParaRPr lang="zh-CN" altLang="en-US" sz="3200" b="0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562600" y="1600200"/>
            <a:ext cx="32004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400" b="0" dirty="0">
                <a:ea typeface="楷体_GB2312" pitchFamily="49" charset="-122"/>
              </a:rPr>
              <a:t>   </a:t>
            </a:r>
            <a:r>
              <a:rPr lang="zh-CN" altLang="en-US" sz="3400" dirty="0" smtClean="0"/>
              <a:t>予</a:t>
            </a:r>
            <a:r>
              <a:rPr lang="zh-CN" altLang="en-US" sz="3400" dirty="0"/>
              <a:t>独爱莲之出淤泥而不染，濯清涟而不妖，中通外直，不蔓不枝，香远益清，亭亭净植，可远观而不可亵玩焉。</a:t>
            </a:r>
          </a:p>
        </p:txBody>
      </p:sp>
      <p:pic>
        <p:nvPicPr>
          <p:cNvPr id="11269" name="Picture 5" descr="莲花02"/>
          <p:cNvPicPr>
            <a:picLocks noChangeAspect="1" noChangeArrowheads="1"/>
          </p:cNvPicPr>
          <p:nvPr/>
        </p:nvPicPr>
        <p:blipFill>
          <a:blip r:embed="rId2" cstate="print"/>
          <a:srcRect l="25555"/>
          <a:stretch>
            <a:fillRect/>
          </a:stretch>
        </p:blipFill>
        <p:spPr bwMode="auto">
          <a:xfrm>
            <a:off x="304800" y="1676400"/>
            <a:ext cx="5105400" cy="45370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pic>
        <p:nvPicPr>
          <p:cNvPr id="11270" name="Picture 6" descr="莲花17">
            <a:hlinkClick r:id="rId3" action="ppaction://hlinksldjump">
              <a:snd r:embed="rId4" name="camera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 b="30000"/>
          <a:stretch>
            <a:fillRect/>
          </a:stretch>
        </p:blipFill>
        <p:spPr bwMode="auto">
          <a:xfrm>
            <a:off x="8458200" y="6096000"/>
            <a:ext cx="609600" cy="56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450b7510fb42618367abe9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-22225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6302375" y="836613"/>
            <a:ext cx="2014538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4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小荷才露尖尖角</a:t>
            </a:r>
          </a:p>
          <a:p>
            <a:pPr eaLnBrk="0" hangingPunct="0">
              <a:spcBef>
                <a:spcPct val="50000"/>
              </a:spcBef>
            </a:pPr>
            <a:r>
              <a:rPr lang="zh-CN" sz="4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早有蜻蜓立上头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755650" y="404813"/>
            <a:ext cx="3427541" cy="646331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与莲有关的诗句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4860925" y="5302250"/>
            <a:ext cx="34291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3600" b="1" i="1" dirty="0">
                <a:solidFill>
                  <a:srgbClr val="0000FF"/>
                </a:solidFill>
                <a:ea typeface="隶书" pitchFamily="49" charset="-122"/>
              </a:rPr>
              <a:t>(宋)杨万里</a:t>
            </a:r>
          </a:p>
          <a:p>
            <a:endParaRPr lang="zh-CN" altLang="en-US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ldLvl="0" autoUpdateAnimBg="0"/>
      <p:bldP spid="40965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Rot="1" noChangeArrowheads="1"/>
          </p:cNvSpPr>
          <p:nvPr/>
        </p:nvSpPr>
        <p:spPr bwMode="auto">
          <a:xfrm>
            <a:off x="179388" y="533400"/>
            <a:ext cx="8697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4400" b="1" dirty="0">
                <a:solidFill>
                  <a:srgbClr val="F616D6"/>
                </a:solidFill>
                <a:latin typeface="Arial" pitchFamily="34" charset="0"/>
                <a:ea typeface="隶书" pitchFamily="49" charset="-122"/>
              </a:rPr>
              <a:t>作者分别从哪些方面描写莲花的？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4114800" y="1981200"/>
            <a:ext cx="4672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生长环境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  <a:endParaRPr lang="zh-CN" altLang="en-US" sz="4000" b="0" dirty="0">
              <a:solidFill>
                <a:srgbClr val="336600"/>
              </a:solidFill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67175" y="3573463"/>
            <a:ext cx="3881191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3300"/>
                </a:solidFill>
              </a:rPr>
              <a:t>体态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</a:p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33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香气</a:t>
            </a:r>
            <a:r>
              <a:rPr lang="zh-CN" altLang="en-US" sz="3200" dirty="0">
                <a:solidFill>
                  <a:srgbClr val="336600"/>
                </a:solidFill>
              </a:rPr>
              <a:t>方面来写的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114800" y="5486400"/>
            <a:ext cx="4672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rgbClr val="006600"/>
                </a:solidFill>
              </a:rPr>
              <a:t>是从</a:t>
            </a:r>
            <a:r>
              <a:rPr lang="zh-CN" altLang="en-US" sz="3200" b="1" dirty="0">
                <a:solidFill>
                  <a:srgbClr val="FF0000"/>
                </a:solidFill>
              </a:rPr>
              <a:t>风度气质</a:t>
            </a:r>
            <a:r>
              <a:rPr lang="zh-CN" altLang="en-US" sz="3200" dirty="0">
                <a:solidFill>
                  <a:srgbClr val="006600"/>
                </a:solidFill>
              </a:rPr>
              <a:t>方面来写的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9563" y="1752600"/>
            <a:ext cx="4083169" cy="4721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 dirty="0"/>
              <a:t>出淤泥而不染，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濯清涟而不妖</a:t>
            </a:r>
          </a:p>
          <a:p>
            <a:pPr>
              <a:spcBef>
                <a:spcPct val="20000"/>
              </a:spcBef>
            </a:pP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中通外直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不蔓不枝，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香远益清。</a:t>
            </a:r>
          </a:p>
          <a:p>
            <a:pPr>
              <a:spcBef>
                <a:spcPct val="20000"/>
              </a:spcBef>
            </a:pPr>
            <a:endParaRPr lang="zh-CN" altLang="en-US" sz="3200" b="1" dirty="0"/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亭亭净植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可远观而</a:t>
            </a:r>
          </a:p>
          <a:p>
            <a:pPr>
              <a:spcBef>
                <a:spcPct val="20000"/>
              </a:spcBef>
            </a:pPr>
            <a:r>
              <a:rPr lang="zh-CN" altLang="en-US" sz="3200" b="1" dirty="0"/>
              <a:t>不可亵玩</a:t>
            </a:r>
            <a:r>
              <a:rPr lang="zh-CN" altLang="en-US" sz="3200" b="1" dirty="0" smtClean="0"/>
              <a:t>焉。</a:t>
            </a:r>
            <a:endParaRPr lang="zh-CN" altLang="en-US" sz="4400" b="1" dirty="0"/>
          </a:p>
        </p:txBody>
      </p:sp>
      <p:pic>
        <p:nvPicPr>
          <p:cNvPr id="12295" name="Picture 7" descr="莲花17">
            <a:hlinkClick r:id="rId2" action="ppaction://hlinksldjump">
              <a:snd r:embed="rId3" name="camera.wav"/>
            </a:hlinkClick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4" cstate="print"/>
          <a:srcRect b="30000"/>
          <a:stretch>
            <a:fillRect/>
          </a:stretch>
        </p:blipFill>
        <p:spPr bwMode="auto">
          <a:xfrm>
            <a:off x="8458200" y="6096000"/>
            <a:ext cx="609600" cy="568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3970101_122423626615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85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8313" y="2143115"/>
            <a:ext cx="30241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F616D6"/>
                </a:solidFill>
                <a:ea typeface="长城中行书体" pitchFamily="49" charset="-122"/>
              </a:rPr>
              <a:t>莲，</a:t>
            </a:r>
            <a:endParaRPr lang="zh-CN" altLang="en-US" sz="5400" b="1" dirty="0">
              <a:solidFill>
                <a:srgbClr val="F616D6"/>
              </a:solidFill>
              <a:ea typeface="长城中行书体" pitchFamily="49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14282" y="3000372"/>
            <a:ext cx="57626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B050"/>
                </a:solidFill>
                <a:ea typeface="长城中行书体" pitchFamily="49" charset="-122"/>
              </a:rPr>
              <a:t> 花</a:t>
            </a:r>
            <a:r>
              <a:rPr lang="zh-CN" altLang="en-US" sz="5400" b="1" dirty="0">
                <a:solidFill>
                  <a:srgbClr val="00B050"/>
                </a:solidFill>
                <a:ea typeface="长城中行书体" pitchFamily="49" charset="-122"/>
              </a:rPr>
              <a:t>之君子者也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58" y="500042"/>
            <a:ext cx="5929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00099"/>
                </a:solidFill>
              </a:rPr>
              <a:t>最能概括莲高贵品质的中心句：</a:t>
            </a:r>
            <a:endParaRPr lang="zh-CN" altLang="en-US" sz="48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33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1643050"/>
            <a:ext cx="492919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7200" b="1" i="1" dirty="0">
                <a:solidFill>
                  <a:srgbClr val="FF6600"/>
                </a:solidFill>
                <a:latin typeface="Times New Roman" pitchFamily="18" charset="0"/>
                <a:ea typeface="华文彩云" pitchFamily="2" charset="-122"/>
              </a:rPr>
              <a:t>莲与君子有哪些相似之处呢？</a:t>
            </a:r>
          </a:p>
        </p:txBody>
      </p:sp>
      <p:pic>
        <p:nvPicPr>
          <p:cNvPr id="13" name="Picture 2" descr="f5faeac2a5dc96360ff477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0"/>
            <a:ext cx="41433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0034" y="285728"/>
            <a:ext cx="3714776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616D6"/>
                </a:solidFill>
              </a:rPr>
              <a:t>想一想：</a:t>
            </a:r>
            <a:endParaRPr lang="zh-CN" altLang="en-US" sz="8000" dirty="0">
              <a:solidFill>
                <a:srgbClr val="F616D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1711146717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7" name="Oval 3"/>
          <p:cNvSpPr>
            <a:spLocks noChangeArrowheads="1"/>
          </p:cNvSpPr>
          <p:nvPr/>
        </p:nvSpPr>
        <p:spPr bwMode="auto">
          <a:xfrm rot="16312507">
            <a:off x="956469" y="1793082"/>
            <a:ext cx="757237" cy="2362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64868" name="Oval 4"/>
          <p:cNvSpPr>
            <a:spLocks noChangeArrowheads="1"/>
          </p:cNvSpPr>
          <p:nvPr/>
        </p:nvSpPr>
        <p:spPr bwMode="auto">
          <a:xfrm rot="16312507">
            <a:off x="3810000" y="1749425"/>
            <a:ext cx="768350" cy="2438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69" name="Oval 5"/>
          <p:cNvSpPr>
            <a:spLocks noChangeArrowheads="1"/>
          </p:cNvSpPr>
          <p:nvPr/>
        </p:nvSpPr>
        <p:spPr bwMode="auto">
          <a:xfrm rot="17460758">
            <a:off x="1190625" y="1212850"/>
            <a:ext cx="838200" cy="22098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164870" name="Oval 6"/>
          <p:cNvSpPr>
            <a:spLocks noChangeArrowheads="1"/>
          </p:cNvSpPr>
          <p:nvPr/>
        </p:nvSpPr>
        <p:spPr bwMode="auto">
          <a:xfrm rot="15375474">
            <a:off x="3710782" y="1297781"/>
            <a:ext cx="766762" cy="2130425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1" name="Oval 7"/>
          <p:cNvSpPr>
            <a:spLocks noChangeArrowheads="1"/>
          </p:cNvSpPr>
          <p:nvPr/>
        </p:nvSpPr>
        <p:spPr bwMode="auto">
          <a:xfrm rot="19566526">
            <a:off x="1530350" y="558800"/>
            <a:ext cx="814388" cy="2133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2" name="Oval 8"/>
          <p:cNvSpPr>
            <a:spLocks noChangeArrowheads="1"/>
          </p:cNvSpPr>
          <p:nvPr/>
        </p:nvSpPr>
        <p:spPr bwMode="auto">
          <a:xfrm rot="13234793">
            <a:off x="3306763" y="523875"/>
            <a:ext cx="736600" cy="2201863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3" name="Oval 9"/>
          <p:cNvSpPr>
            <a:spLocks noChangeArrowheads="1"/>
          </p:cNvSpPr>
          <p:nvPr/>
        </p:nvSpPr>
        <p:spPr bwMode="auto">
          <a:xfrm>
            <a:off x="2286000" y="0"/>
            <a:ext cx="9906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74" name="Text Box 10"/>
          <p:cNvSpPr txBox="1">
            <a:spLocks noChangeArrowheads="1"/>
          </p:cNvSpPr>
          <p:nvPr/>
        </p:nvSpPr>
        <p:spPr bwMode="auto">
          <a:xfrm>
            <a:off x="228600" y="2852738"/>
            <a:ext cx="201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出淤泥而不染</a:t>
            </a:r>
          </a:p>
        </p:txBody>
      </p:sp>
      <p:sp>
        <p:nvSpPr>
          <p:cNvPr id="164875" name="Text Box 11"/>
          <p:cNvSpPr txBox="1">
            <a:spLocks noChangeArrowheads="1"/>
          </p:cNvSpPr>
          <p:nvPr/>
        </p:nvSpPr>
        <p:spPr bwMode="auto">
          <a:xfrm rot="1319680">
            <a:off x="585788" y="2220913"/>
            <a:ext cx="20113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濯清涟而不妖</a:t>
            </a:r>
          </a:p>
        </p:txBody>
      </p:sp>
      <p:sp>
        <p:nvSpPr>
          <p:cNvPr id="164876" name="Text Box 12"/>
          <p:cNvSpPr txBox="1">
            <a:spLocks noChangeArrowheads="1"/>
          </p:cNvSpPr>
          <p:nvPr/>
        </p:nvSpPr>
        <p:spPr bwMode="auto">
          <a:xfrm rot="3191581">
            <a:off x="1100138" y="1331913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itchFamily="18" charset="0"/>
                <a:ea typeface="华文新魏" pitchFamily="2" charset="-122"/>
              </a:rPr>
              <a:t>中通外直</a:t>
            </a:r>
          </a:p>
        </p:txBody>
      </p:sp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2481263" y="838200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不蔓不枝</a:t>
            </a:r>
          </a:p>
        </p:txBody>
      </p:sp>
      <p:sp>
        <p:nvSpPr>
          <p:cNvPr id="164878" name="Text Box 14"/>
          <p:cNvSpPr txBox="1">
            <a:spLocks noChangeArrowheads="1"/>
          </p:cNvSpPr>
          <p:nvPr/>
        </p:nvSpPr>
        <p:spPr bwMode="auto">
          <a:xfrm rot="2394380">
            <a:off x="3473450" y="815975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香远益清</a:t>
            </a:r>
          </a:p>
        </p:txBody>
      </p:sp>
      <p:sp>
        <p:nvSpPr>
          <p:cNvPr id="164879" name="Text Box 15"/>
          <p:cNvSpPr txBox="1">
            <a:spLocks noChangeArrowheads="1"/>
          </p:cNvSpPr>
          <p:nvPr/>
        </p:nvSpPr>
        <p:spPr bwMode="auto">
          <a:xfrm rot="4400920">
            <a:off x="3886200" y="1600200"/>
            <a:ext cx="5492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 dirty="0">
                <a:latin typeface="Times New Roman" pitchFamily="18" charset="0"/>
                <a:ea typeface="华文新魏" pitchFamily="2" charset="-122"/>
              </a:rPr>
              <a:t>亭亭净植</a:t>
            </a:r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3048000" y="28527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可远观而不可亵玩</a:t>
            </a:r>
          </a:p>
        </p:txBody>
      </p:sp>
      <p:sp>
        <p:nvSpPr>
          <p:cNvPr id="164881" name="Oval 17"/>
          <p:cNvSpPr>
            <a:spLocks noChangeArrowheads="1"/>
          </p:cNvSpPr>
          <p:nvPr/>
        </p:nvSpPr>
        <p:spPr bwMode="auto">
          <a:xfrm rot="16263649">
            <a:off x="3657600" y="4648200"/>
            <a:ext cx="11430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2" name="Oval 18"/>
          <p:cNvSpPr>
            <a:spLocks noChangeArrowheads="1"/>
          </p:cNvSpPr>
          <p:nvPr/>
        </p:nvSpPr>
        <p:spPr bwMode="auto">
          <a:xfrm rot="5400000">
            <a:off x="6934200" y="4648200"/>
            <a:ext cx="11430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3" name="Oval 19"/>
          <p:cNvSpPr>
            <a:spLocks noChangeArrowheads="1"/>
          </p:cNvSpPr>
          <p:nvPr/>
        </p:nvSpPr>
        <p:spPr bwMode="auto">
          <a:xfrm rot="3908274">
            <a:off x="6768306" y="4112419"/>
            <a:ext cx="941388" cy="2743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4" name="Oval 20"/>
          <p:cNvSpPr>
            <a:spLocks noChangeArrowheads="1"/>
          </p:cNvSpPr>
          <p:nvPr/>
        </p:nvSpPr>
        <p:spPr bwMode="auto">
          <a:xfrm rot="17543097">
            <a:off x="4063206" y="4121944"/>
            <a:ext cx="968375" cy="2814638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5" name="Oval 21"/>
          <p:cNvSpPr>
            <a:spLocks noChangeArrowheads="1"/>
          </p:cNvSpPr>
          <p:nvPr/>
        </p:nvSpPr>
        <p:spPr bwMode="auto">
          <a:xfrm rot="2173660">
            <a:off x="6300788" y="3573463"/>
            <a:ext cx="881062" cy="23622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6" name="Oval 22"/>
          <p:cNvSpPr>
            <a:spLocks noChangeArrowheads="1"/>
          </p:cNvSpPr>
          <p:nvPr/>
        </p:nvSpPr>
        <p:spPr bwMode="auto">
          <a:xfrm rot="19147502">
            <a:off x="4343400" y="3276600"/>
            <a:ext cx="849313" cy="253365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7" name="Oval 23"/>
          <p:cNvSpPr>
            <a:spLocks noChangeArrowheads="1"/>
          </p:cNvSpPr>
          <p:nvPr/>
        </p:nvSpPr>
        <p:spPr bwMode="auto">
          <a:xfrm>
            <a:off x="5435600" y="3213100"/>
            <a:ext cx="990600" cy="32766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888" name="Text Box 24"/>
          <p:cNvSpPr txBox="1">
            <a:spLocks noChangeArrowheads="1"/>
          </p:cNvSpPr>
          <p:nvPr/>
        </p:nvSpPr>
        <p:spPr bwMode="auto">
          <a:xfrm>
            <a:off x="2819400" y="62055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不与世俗同流合污</a:t>
            </a:r>
          </a:p>
        </p:txBody>
      </p:sp>
      <p:sp>
        <p:nvSpPr>
          <p:cNvPr id="164889" name="Text Box 25"/>
          <p:cNvSpPr txBox="1">
            <a:spLocks noChangeArrowheads="1"/>
          </p:cNvSpPr>
          <p:nvPr/>
        </p:nvSpPr>
        <p:spPr bwMode="auto">
          <a:xfrm rot="1587191">
            <a:off x="3033713" y="5364163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纯真自然不显媚态</a:t>
            </a:r>
          </a:p>
        </p:txBody>
      </p:sp>
      <p:sp>
        <p:nvSpPr>
          <p:cNvPr id="164890" name="Text Box 26"/>
          <p:cNvSpPr txBox="1">
            <a:spLocks noChangeArrowheads="1"/>
          </p:cNvSpPr>
          <p:nvPr/>
        </p:nvSpPr>
        <p:spPr bwMode="auto">
          <a:xfrm rot="19272616">
            <a:off x="4419600" y="3962400"/>
            <a:ext cx="3079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正直</a:t>
            </a:r>
          </a:p>
        </p:txBody>
      </p:sp>
      <p:sp>
        <p:nvSpPr>
          <p:cNvPr id="164891" name="Text Box 27"/>
          <p:cNvSpPr txBox="1">
            <a:spLocks noChangeArrowheads="1"/>
          </p:cNvSpPr>
          <p:nvPr/>
        </p:nvSpPr>
        <p:spPr bwMode="auto">
          <a:xfrm>
            <a:off x="5651500" y="3933825"/>
            <a:ext cx="54927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不攀附权贵</a:t>
            </a:r>
          </a:p>
        </p:txBody>
      </p:sp>
      <p:sp>
        <p:nvSpPr>
          <p:cNvPr id="164892" name="Text Box 28"/>
          <p:cNvSpPr txBox="1">
            <a:spLocks noChangeArrowheads="1"/>
          </p:cNvSpPr>
          <p:nvPr/>
        </p:nvSpPr>
        <p:spPr bwMode="auto">
          <a:xfrm rot="1852518">
            <a:off x="6410325" y="3986213"/>
            <a:ext cx="549275" cy="133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美名远扬</a:t>
            </a:r>
          </a:p>
        </p:txBody>
      </p:sp>
      <p:sp>
        <p:nvSpPr>
          <p:cNvPr id="164893" name="Text Box 29"/>
          <p:cNvSpPr txBox="1">
            <a:spLocks noChangeArrowheads="1"/>
          </p:cNvSpPr>
          <p:nvPr/>
        </p:nvSpPr>
        <p:spPr bwMode="auto">
          <a:xfrm rot="3536145">
            <a:off x="7065169" y="4774406"/>
            <a:ext cx="5476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志洁行廉</a:t>
            </a:r>
          </a:p>
        </p:txBody>
      </p:sp>
      <p:sp>
        <p:nvSpPr>
          <p:cNvPr id="164894" name="Text Box 30"/>
          <p:cNvSpPr txBox="1">
            <a:spLocks noChangeArrowheads="1"/>
          </p:cNvSpPr>
          <p:nvPr/>
        </p:nvSpPr>
        <p:spPr bwMode="auto">
          <a:xfrm>
            <a:off x="6248400" y="6281738"/>
            <a:ext cx="2622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华文新魏" pitchFamily="2" charset="-122"/>
              </a:rPr>
              <a:t>自尊自爱令人尊敬</a:t>
            </a:r>
          </a:p>
        </p:txBody>
      </p:sp>
      <p:sp>
        <p:nvSpPr>
          <p:cNvPr id="164895" name="WordArt 31"/>
          <p:cNvSpPr>
            <a:spLocks noChangeArrowheads="1" noChangeShapeType="1"/>
          </p:cNvSpPr>
          <p:nvPr/>
        </p:nvSpPr>
        <p:spPr bwMode="auto">
          <a:xfrm>
            <a:off x="857224" y="4429132"/>
            <a:ext cx="909664" cy="2071702"/>
          </a:xfrm>
          <a:prstGeom prst="rect">
            <a:avLst/>
          </a:prstGeom>
          <a:solidFill>
            <a:srgbClr val="00B0F0"/>
          </a:solidFill>
        </p:spPr>
        <p:txBody>
          <a:bodyPr wrap="none" fromWordArt="1">
            <a:prstTxWarp prst="textPlain">
              <a:avLst>
                <a:gd name="adj" fmla="val 48699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君</a:t>
            </a:r>
          </a:p>
          <a:p>
            <a:pPr algn="ctr"/>
            <a:r>
              <a:rPr lang="zh-CN" altLang="en-US" sz="3600" b="1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子</a:t>
            </a:r>
          </a:p>
          <a:p>
            <a:pPr algn="ctr"/>
            <a:endParaRPr lang="zh-CN" altLang="en-US" sz="3600" b="1" kern="10" dirty="0">
              <a:ln w="19050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990000"/>
                </a:outerShdw>
              </a:effectLst>
              <a:latin typeface="华文行楷"/>
              <a:ea typeface="华文行楷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14942" y="357166"/>
            <a:ext cx="3071834" cy="92333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70C0"/>
                </a:solidFill>
              </a:rPr>
              <a:t>托物言志</a:t>
            </a:r>
            <a:endParaRPr lang="zh-CN" altLang="en-US" sz="5400" dirty="0">
              <a:solidFill>
                <a:srgbClr val="0070C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43568" y="1714488"/>
            <a:ext cx="1214448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latin typeface="楷体_GB2312" pitchFamily="49" charset="-122"/>
                <a:ea typeface="楷体_GB2312" pitchFamily="49" charset="-122"/>
              </a:rPr>
              <a:t>莲</a:t>
            </a:r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4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4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4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 fill="hold"/>
                                        <p:tgtEl>
                                          <p:spTgt spid="164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4" grpId="0" autoUpdateAnimBg="0"/>
      <p:bldP spid="164875" grpId="0" autoUpdateAnimBg="0"/>
      <p:bldP spid="164876" grpId="0" autoUpdateAnimBg="0"/>
      <p:bldP spid="164877" grpId="0" autoUpdateAnimBg="0"/>
      <p:bldP spid="164878" grpId="0" autoUpdateAnimBg="0"/>
      <p:bldP spid="164879" grpId="0" autoUpdateAnimBg="0"/>
      <p:bldP spid="164880" grpId="0" autoUpdateAnimBg="0"/>
      <p:bldP spid="164888" grpId="0" autoUpdateAnimBg="0"/>
      <p:bldP spid="164889" grpId="0" autoUpdateAnimBg="0"/>
      <p:bldP spid="164890" grpId="0" autoUpdateAnimBg="0"/>
      <p:bldP spid="164891" grpId="0" autoUpdateAnimBg="0"/>
      <p:bldP spid="164892" grpId="0" autoUpdateAnimBg="0"/>
      <p:bldP spid="164893" grpId="0" autoUpdateAnimBg="0"/>
      <p:bldP spid="164894" grpId="0" autoUpdateAnimBg="0"/>
      <p:bldP spid="16489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28828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838200" y="685800"/>
            <a:ext cx="1066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物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1752600" y="4052888"/>
            <a:ext cx="3962400" cy="8239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800080"/>
                </a:solidFill>
                <a:latin typeface="Times New Roman" pitchFamily="18" charset="0"/>
                <a:ea typeface="黑体" pitchFamily="49" charset="-122"/>
              </a:rPr>
              <a:t>出淤泥而不染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5943600" y="685800"/>
            <a:ext cx="144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6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志</a:t>
            </a:r>
          </a:p>
        </p:txBody>
      </p:sp>
      <p:sp>
        <p:nvSpPr>
          <p:cNvPr id="141318" name="AutoShape 6"/>
          <p:cNvSpPr>
            <a:spLocks noChangeArrowheads="1"/>
          </p:cNvSpPr>
          <p:nvPr/>
        </p:nvSpPr>
        <p:spPr bwMode="auto">
          <a:xfrm>
            <a:off x="2514600" y="990600"/>
            <a:ext cx="2971800" cy="533400"/>
          </a:xfrm>
          <a:prstGeom prst="rightArrow">
            <a:avLst>
              <a:gd name="adj1" fmla="val 50000"/>
              <a:gd name="adj2" fmla="val 139286"/>
            </a:avLst>
          </a:prstGeom>
          <a:solidFill>
            <a:srgbClr val="00FF00"/>
          </a:solidFill>
          <a:ln w="19050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304800" y="3138488"/>
            <a:ext cx="1600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莲花</a:t>
            </a: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5562600" y="3962400"/>
            <a:ext cx="3810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不同流合污</a:t>
            </a:r>
          </a:p>
        </p:txBody>
      </p:sp>
      <p:sp>
        <p:nvSpPr>
          <p:cNvPr id="141321" name="Text Box 9"/>
          <p:cNvSpPr txBox="1">
            <a:spLocks noChangeArrowheads="1"/>
          </p:cNvSpPr>
          <p:nvPr/>
        </p:nvSpPr>
        <p:spPr bwMode="auto">
          <a:xfrm>
            <a:off x="2743200" y="2452688"/>
            <a:ext cx="1676400" cy="914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rgbClr val="800080"/>
                </a:solidFill>
                <a:latin typeface="Times New Roman" pitchFamily="18" charset="0"/>
                <a:ea typeface="黑体" pitchFamily="49" charset="-122"/>
              </a:rPr>
              <a:t>纯洁</a:t>
            </a: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5791200" y="2362200"/>
            <a:ext cx="3124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xmlns="" w="76200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chemeClr val="bg1"/>
                </a:solidFill>
                <a:latin typeface="Times New Roman" pitchFamily="18" charset="0"/>
                <a:ea typeface="黑体" pitchFamily="49" charset="-122"/>
              </a:rPr>
              <a:t>洁身自爱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472" y="5572140"/>
            <a:ext cx="814393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托物言志</a:t>
            </a:r>
            <a:r>
              <a:rPr kumimoji="1" lang="en-US" altLang="zh-CN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——</a:t>
            </a: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借</a:t>
            </a:r>
            <a:r>
              <a:rPr kumimoji="1" lang="zh-CN" altLang="en-US" sz="3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助某种事物来抒发感情。</a:t>
            </a:r>
            <a:endParaRPr kumimoji="1" lang="en-US" altLang="zh-CN" sz="3600" b="1" dirty="0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utoUpdateAnimBg="0"/>
      <p:bldP spid="141316" grpId="0" animBg="1" autoUpdateAnimBg="0"/>
      <p:bldP spid="141317" grpId="0" autoUpdateAnimBg="0"/>
      <p:bldP spid="141318" grpId="0" animBg="1"/>
      <p:bldP spid="141319" grpId="0" autoUpdateAnimBg="0"/>
      <p:bldP spid="141320" grpId="0" autoUpdateAnimBg="0"/>
      <p:bldP spid="141321" grpId="0" animBg="1" autoUpdateAnimBg="0"/>
      <p:bldP spid="141322" grpId="0" autoUpdateAnimBg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/>
        </p:nvSpPr>
        <p:spPr bwMode="auto">
          <a:xfrm>
            <a:off x="468313" y="333375"/>
            <a:ext cx="806291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0" dirty="0">
                <a:solidFill>
                  <a:srgbClr val="0066FF"/>
                </a:solidFill>
                <a:latin typeface="Arial" pitchFamily="34" charset="0"/>
                <a:ea typeface="楷体_GB2312" pitchFamily="49" charset="-122"/>
              </a:rPr>
              <a:t> </a:t>
            </a:r>
            <a:r>
              <a:rPr lang="zh-CN" altLang="en-US" sz="4000" b="0" dirty="0" smtClean="0">
                <a:solidFill>
                  <a:srgbClr val="0066FF"/>
                </a:solidFill>
                <a:latin typeface="Arial" pitchFamily="34" charset="0"/>
                <a:ea typeface="楷体_GB2312" pitchFamily="49" charset="-122"/>
              </a:rPr>
              <a:t>  </a:t>
            </a:r>
            <a:r>
              <a:rPr lang="zh-CN" altLang="en-US" sz="3600" b="1" dirty="0">
                <a:solidFill>
                  <a:srgbClr val="002060"/>
                </a:solidFill>
                <a:latin typeface="+mj-ea"/>
                <a:ea typeface="+mj-ea"/>
              </a:rPr>
              <a:t>文章题目是“爱莲说”，为什么除了莲花还要写菊花和牡丹</a:t>
            </a:r>
            <a:r>
              <a:rPr lang="zh-CN" altLang="en-US" sz="3600" b="1" dirty="0" smtClean="0">
                <a:solidFill>
                  <a:srgbClr val="002060"/>
                </a:solidFill>
                <a:latin typeface="+mj-ea"/>
                <a:ea typeface="+mj-ea"/>
              </a:rPr>
              <a:t>呢？</a:t>
            </a:r>
            <a:endParaRPr lang="zh-CN" altLang="en-US" sz="3600" b="1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68313" y="4572000"/>
            <a:ext cx="64087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菊花</a:t>
            </a:r>
            <a:r>
              <a:rPr lang="zh-CN" altLang="en-US" sz="3200" b="1" i="1" u="sng" dirty="0">
                <a:solidFill>
                  <a:srgbClr val="002060"/>
                </a:solidFill>
                <a:latin typeface="方正硬笔行书简体" charset="-122"/>
                <a:ea typeface="方正硬笔行书简体" charset="-122"/>
              </a:rPr>
              <a:t>正衬</a:t>
            </a:r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莲花</a:t>
            </a:r>
          </a:p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方正硬笔行书简体" charset="-122"/>
                <a:ea typeface="方正硬笔行书简体" charset="-122"/>
              </a:rPr>
              <a:t>牡丹</a:t>
            </a:r>
            <a:r>
              <a:rPr lang="zh-CN" altLang="en-US" sz="3200" b="1" i="1" u="sng" dirty="0">
                <a:solidFill>
                  <a:srgbClr val="0000FF"/>
                </a:solidFill>
                <a:latin typeface="方正硬笔行书简体" charset="-122"/>
                <a:ea typeface="方正硬笔行书简体" charset="-122"/>
              </a:rPr>
              <a:t>反</a:t>
            </a:r>
            <a:r>
              <a:rPr lang="zh-CN" altLang="en-US" sz="3200" b="1" i="1" u="sng" dirty="0">
                <a:solidFill>
                  <a:srgbClr val="0000FF"/>
                </a:solidFill>
                <a:latin typeface="Arial" pitchFamily="34" charset="0"/>
              </a:rPr>
              <a:t>衬</a:t>
            </a:r>
            <a:r>
              <a:rPr lang="zh-CN" altLang="en-US" sz="4000" b="1" dirty="0">
                <a:solidFill>
                  <a:srgbClr val="FF0000"/>
                </a:solidFill>
                <a:latin typeface="Arial" pitchFamily="34" charset="0"/>
              </a:rPr>
              <a:t>莲花</a:t>
            </a:r>
          </a:p>
          <a:p>
            <a:endParaRPr lang="zh-CN" altLang="en-US" sz="4000" b="0" dirty="0">
              <a:solidFill>
                <a:srgbClr val="E163D3"/>
              </a:solidFill>
              <a:latin typeface="方正硬笔行书简体" charset="-122"/>
              <a:ea typeface="方正硬笔行书简体" charset="-122"/>
            </a:endParaRPr>
          </a:p>
          <a:p>
            <a:pPr algn="ctr"/>
            <a:endParaRPr lang="zh-CN" altLang="en-US" sz="2400" b="0" dirty="0">
              <a:solidFill>
                <a:srgbClr val="0000FF"/>
              </a:solidFill>
            </a:endParaRPr>
          </a:p>
        </p:txBody>
      </p:sp>
      <p:pic>
        <p:nvPicPr>
          <p:cNvPr id="15364" name="Picture 4" descr="IMGP32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700213"/>
            <a:ext cx="2368550" cy="244316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5365" name="Picture 5" descr="amt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1628775"/>
            <a:ext cx="2362200" cy="2438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916238" y="2492375"/>
            <a:ext cx="5492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FF9900"/>
                </a:solidFill>
                <a:ea typeface="楷体_GB2312" pitchFamily="49" charset="-122"/>
              </a:rPr>
              <a:t>衬托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940425" y="2349500"/>
            <a:ext cx="549275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FF9900"/>
                </a:solidFill>
                <a:ea typeface="楷体_GB2312" pitchFamily="49" charset="-122"/>
              </a:rPr>
              <a:t>衬托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851275" y="3357563"/>
            <a:ext cx="11525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>
                <a:solidFill>
                  <a:srgbClr val="FF0000"/>
                </a:solidFill>
                <a:ea typeface="楷体_GB2312" pitchFamily="49" charset="-122"/>
              </a:rPr>
              <a:t>君子</a:t>
            </a:r>
          </a:p>
        </p:txBody>
      </p:sp>
      <p:pic>
        <p:nvPicPr>
          <p:cNvPr id="15369" name="Picture 9" descr="粉冲冠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628775"/>
            <a:ext cx="2232025" cy="2443163"/>
          </a:xfrm>
          <a:prstGeom prst="rect">
            <a:avLst/>
          </a:prstGeom>
          <a:noFill/>
          <a:ln w="9525">
            <a:solidFill>
              <a:srgbClr val="DF0978"/>
            </a:solidFill>
            <a:miter lim="800000"/>
            <a:headEnd/>
            <a:tailEnd/>
          </a:ln>
        </p:spPr>
      </p:pic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6516688" y="3368675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富贵者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755650" y="3368675"/>
            <a:ext cx="1403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隐逸者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  <p:bldP spid="1536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21429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357166"/>
            <a:ext cx="6072230" cy="707886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写菊花和牡丹作用何在？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1000100" y="1571612"/>
            <a:ext cx="47149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663300"/>
                </a:solidFill>
                <a:latin typeface="宋体" pitchFamily="2" charset="-122"/>
              </a:rPr>
              <a:t>作用：这是一种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</a:rPr>
              <a:t>衬托</a:t>
            </a:r>
            <a:r>
              <a:rPr lang="zh-CN" altLang="en-US" sz="4000" b="1" dirty="0" smtClean="0">
                <a:solidFill>
                  <a:srgbClr val="663300"/>
                </a:solidFill>
                <a:latin typeface="宋体" pitchFamily="2" charset="-122"/>
              </a:rPr>
              <a:t>的写法，用“菊”和“牡丹”来做正衬和反衬，表达自己洁身自</a:t>
            </a:r>
            <a:r>
              <a:rPr lang="zh-CN" altLang="en-US" sz="4000" b="1" dirty="0" smtClean="0">
                <a:solidFill>
                  <a:srgbClr val="663300"/>
                </a:solidFill>
                <a:latin typeface="宋体" pitchFamily="2" charset="-122"/>
              </a:rPr>
              <a:t>好、不慕名利的生活态度，含蓄地表达了文章的主旨。</a:t>
            </a:r>
            <a:endParaRPr lang="zh-CN" altLang="en-US" sz="4000" dirty="0"/>
          </a:p>
        </p:txBody>
      </p: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6000760" y="1571612"/>
            <a:ext cx="2874966" cy="4640274"/>
            <a:chOff x="0" y="0"/>
            <a:chExt cx="2109" cy="2631"/>
          </a:xfrm>
        </p:grpSpPr>
        <p:pic>
          <p:nvPicPr>
            <p:cNvPr id="15" name="Picture 18" descr="c2305c8d966e5606b31bba05">
              <a:hlinkClick r:id="rId2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4" cy="2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</p:pic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0" y="0"/>
              <a:ext cx="2109" cy="2631"/>
              <a:chOff x="0" y="0"/>
              <a:chExt cx="2109" cy="2631"/>
            </a:xfrm>
          </p:grpSpPr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>
                <a:off x="2109" y="0"/>
                <a:ext cx="0" cy="2631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 flipH="1">
                <a:off x="0" y="2631"/>
                <a:ext cx="2109" cy="0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2631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f7778c8b3ff6262b69d281671336e98f_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12239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747" name="Picture 3" descr="5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4149725"/>
            <a:ext cx="11509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1547813" y="908050"/>
            <a:ext cx="647700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99"/>
                </a:solidFill>
              </a:rPr>
              <a:t>菊</a:t>
            </a:r>
            <a:r>
              <a:rPr lang="zh-CN" altLang="en-US" sz="3600" b="1"/>
              <a:t>隐逸者</a:t>
            </a:r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1524000" y="3886200"/>
            <a:ext cx="6350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99"/>
                </a:solidFill>
              </a:rPr>
              <a:t>牡丹</a:t>
            </a:r>
            <a:r>
              <a:rPr lang="zh-CN" altLang="en-US" sz="3600" b="1"/>
              <a:t>富贵者</a:t>
            </a:r>
          </a:p>
        </p:txBody>
      </p:sp>
      <p:sp>
        <p:nvSpPr>
          <p:cNvPr id="159750" name="Line 6"/>
          <p:cNvSpPr>
            <a:spLocks noChangeShapeType="1"/>
          </p:cNvSpPr>
          <p:nvPr/>
        </p:nvSpPr>
        <p:spPr bwMode="auto">
          <a:xfrm>
            <a:off x="2286000" y="1981200"/>
            <a:ext cx="215900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1" name="Line 7"/>
          <p:cNvSpPr>
            <a:spLocks noChangeShapeType="1"/>
          </p:cNvSpPr>
          <p:nvPr/>
        </p:nvSpPr>
        <p:spPr bwMode="auto">
          <a:xfrm flipV="1">
            <a:off x="2411413" y="3716338"/>
            <a:ext cx="20161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 rot="1537705">
            <a:off x="2590800" y="1295400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正面衬托</a:t>
            </a:r>
          </a:p>
        </p:txBody>
      </p:sp>
      <p:sp>
        <p:nvSpPr>
          <p:cNvPr id="159753" name="Rectangle 9"/>
          <p:cNvSpPr>
            <a:spLocks noChangeArrowheads="1"/>
          </p:cNvSpPr>
          <p:nvPr/>
        </p:nvSpPr>
        <p:spPr bwMode="auto">
          <a:xfrm rot="19192610">
            <a:off x="2330450" y="3724275"/>
            <a:ext cx="18811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反面衬托</a:t>
            </a:r>
          </a:p>
        </p:txBody>
      </p:sp>
      <p:sp>
        <p:nvSpPr>
          <p:cNvPr id="159754" name="Text Box 10"/>
          <p:cNvSpPr txBox="1">
            <a:spLocks noChangeArrowheads="1"/>
          </p:cNvSpPr>
          <p:nvPr/>
        </p:nvSpPr>
        <p:spPr bwMode="auto">
          <a:xfrm>
            <a:off x="4572000" y="2781300"/>
            <a:ext cx="7334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君子</a:t>
            </a:r>
          </a:p>
        </p:txBody>
      </p:sp>
      <p:sp>
        <p:nvSpPr>
          <p:cNvPr id="159755" name="Text Box 11"/>
          <p:cNvSpPr txBox="1">
            <a:spLocks noChangeArrowheads="1"/>
          </p:cNvSpPr>
          <p:nvPr/>
        </p:nvSpPr>
        <p:spPr bwMode="auto">
          <a:xfrm>
            <a:off x="5943600" y="1828800"/>
            <a:ext cx="30257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高洁质朴</a:t>
            </a:r>
          </a:p>
        </p:txBody>
      </p:sp>
      <p:sp>
        <p:nvSpPr>
          <p:cNvPr id="159756" name="Text Box 12"/>
          <p:cNvSpPr txBox="1">
            <a:spLocks noChangeArrowheads="1"/>
          </p:cNvSpPr>
          <p:nvPr/>
        </p:nvSpPr>
        <p:spPr bwMode="auto">
          <a:xfrm>
            <a:off x="6019800" y="3505200"/>
            <a:ext cx="20605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/>
          </a:p>
          <a:p>
            <a:pPr>
              <a:spcBef>
                <a:spcPct val="50000"/>
              </a:spcBef>
            </a:pPr>
            <a:r>
              <a:rPr lang="zh-CN" altLang="en-US" sz="3600" b="1"/>
              <a:t>洁身自好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不与世俗同流合污</a:t>
            </a:r>
          </a:p>
        </p:txBody>
      </p:sp>
      <p:sp>
        <p:nvSpPr>
          <p:cNvPr id="159757" name="Text Box 13"/>
          <p:cNvSpPr txBox="1">
            <a:spLocks noChangeArrowheads="1"/>
          </p:cNvSpPr>
          <p:nvPr/>
        </p:nvSpPr>
        <p:spPr bwMode="auto">
          <a:xfrm>
            <a:off x="2209800" y="1905000"/>
            <a:ext cx="24257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隐居避世</a:t>
            </a:r>
          </a:p>
        </p:txBody>
      </p:sp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2209800" y="4572000"/>
            <a:ext cx="22098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黑体" pitchFamily="49" charset="-122"/>
              </a:rPr>
              <a:t>追名逐利</a:t>
            </a:r>
          </a:p>
        </p:txBody>
      </p:sp>
      <p:pic>
        <p:nvPicPr>
          <p:cNvPr id="159759" name="Picture 15" descr="莲花1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67400" y="2514600"/>
            <a:ext cx="2362200" cy="168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6096000" y="762000"/>
            <a:ext cx="1219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>
                <a:solidFill>
                  <a:srgbClr val="000099"/>
                </a:solidFill>
                <a:ea typeface="黑体" pitchFamily="49" charset="-122"/>
              </a:rPr>
              <a:t>莲</a:t>
            </a:r>
          </a:p>
        </p:txBody>
      </p:sp>
      <p:sp>
        <p:nvSpPr>
          <p:cNvPr id="159761" name="AutoShape 17"/>
          <p:cNvSpPr>
            <a:spLocks noChangeArrowheads="1"/>
          </p:cNvSpPr>
          <p:nvPr/>
        </p:nvSpPr>
        <p:spPr bwMode="auto">
          <a:xfrm>
            <a:off x="3048000" y="228600"/>
            <a:ext cx="1876425" cy="1228725"/>
          </a:xfrm>
          <a:prstGeom prst="cloudCallout">
            <a:avLst>
              <a:gd name="adj1" fmla="val 242722"/>
              <a:gd name="adj2" fmla="val 20800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itchFamily="2" charset="-122"/>
              </a:rPr>
              <a:t>惋惜</a:t>
            </a:r>
          </a:p>
        </p:txBody>
      </p:sp>
      <p:sp>
        <p:nvSpPr>
          <p:cNvPr id="159762" name="AutoShape 18"/>
          <p:cNvSpPr>
            <a:spLocks noChangeArrowheads="1"/>
          </p:cNvSpPr>
          <p:nvPr/>
        </p:nvSpPr>
        <p:spPr bwMode="auto">
          <a:xfrm>
            <a:off x="2057400" y="5638800"/>
            <a:ext cx="2133600" cy="990600"/>
          </a:xfrm>
          <a:prstGeom prst="cloudCallout">
            <a:avLst>
              <a:gd name="adj1" fmla="val 202306"/>
              <a:gd name="adj2" fmla="val -188139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itchFamily="2" charset="-122"/>
              </a:rPr>
              <a:t>鄙视</a:t>
            </a:r>
          </a:p>
        </p:txBody>
      </p:sp>
      <p:sp>
        <p:nvSpPr>
          <p:cNvPr id="159763" name="AutoShape 19"/>
          <p:cNvSpPr>
            <a:spLocks noChangeArrowheads="1"/>
          </p:cNvSpPr>
          <p:nvPr/>
        </p:nvSpPr>
        <p:spPr bwMode="auto">
          <a:xfrm>
            <a:off x="7239000" y="685800"/>
            <a:ext cx="1673225" cy="1008063"/>
          </a:xfrm>
          <a:prstGeom prst="cloudCallout">
            <a:avLst>
              <a:gd name="adj1" fmla="val 6644"/>
              <a:gd name="adj2" fmla="val 400236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3200" b="1">
                <a:latin typeface="宋体" pitchFamily="2" charset="-122"/>
              </a:rPr>
              <a:t>赞扬</a:t>
            </a:r>
          </a:p>
          <a:p>
            <a:pPr algn="ctr"/>
            <a:endParaRPr lang="en-US" altLang="zh-CN" sz="3200" b="1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5" dur="5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0" dur="5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15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9" grpId="0" autoUpdateAnimBg="0"/>
      <p:bldP spid="159750" grpId="0" animBg="1"/>
      <p:bldP spid="159751" grpId="0" animBg="1"/>
      <p:bldP spid="159752" grpId="0" autoUpdateAnimBg="0"/>
      <p:bldP spid="159753" grpId="0" autoUpdateAnimBg="0"/>
      <p:bldP spid="159754" grpId="0" autoUpdateAnimBg="0"/>
      <p:bldP spid="159755" grpId="0" autoUpdateAnimBg="0"/>
      <p:bldP spid="159756" grpId="0" autoUpdateAnimBg="0"/>
      <p:bldP spid="159757" grpId="0" bldLvl="0" autoUpdateAnimBg="0"/>
      <p:bldP spid="159758" grpId="0" bldLvl="0" autoUpdateAnimBg="0"/>
      <p:bldP spid="159761" grpId="0" animBg="1" autoUpdateAnimBg="0"/>
      <p:bldP spid="159762" grpId="0" animBg="1" autoUpdateAnimBg="0"/>
      <p:bldP spid="159763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 descr="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357188"/>
            <a:ext cx="9144000" cy="7929563"/>
          </a:xfrm>
          <a:prstGeom prst="rect">
            <a:avLst/>
          </a:prstGeom>
        </p:spPr>
      </p:pic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23851" y="1485900"/>
            <a:ext cx="6462728" cy="506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5400" b="1" dirty="0">
                <a:solidFill>
                  <a:srgbClr val="006600"/>
                </a:solidFill>
                <a:latin typeface="宋体" pitchFamily="2" charset="-122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作者以莲自喻，借莲言志</a:t>
            </a:r>
            <a:r>
              <a:rPr lang="en-US" sz="4800" b="1" dirty="0">
                <a:solidFill>
                  <a:srgbClr val="FF0000"/>
                </a:solidFill>
                <a:latin typeface="宋体" pitchFamily="2" charset="-122"/>
              </a:rPr>
              <a:t>,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表达自己淡泊名利、洁身自好的人生态度</a:t>
            </a:r>
            <a:r>
              <a:rPr lang="zh-CN" altLang="en-US" sz="4800" b="1" dirty="0" smtClean="0">
                <a:solidFill>
                  <a:srgbClr val="FF0000"/>
                </a:solidFill>
                <a:latin typeface="宋体" pitchFamily="2" charset="-122"/>
              </a:rPr>
              <a:t>，委婉地</a:t>
            </a:r>
            <a:r>
              <a:rPr lang="zh-CN" altLang="en-US" sz="4800" b="1" dirty="0">
                <a:solidFill>
                  <a:srgbClr val="FF0000"/>
                </a:solidFill>
                <a:latin typeface="宋体" pitchFamily="2" charset="-122"/>
              </a:rPr>
              <a:t>批判了追名逐利，趋炎附势的恶浊世风。</a:t>
            </a:r>
          </a:p>
        </p:txBody>
      </p:sp>
      <p:pic>
        <p:nvPicPr>
          <p:cNvPr id="83971" name="Picture 3" descr="荷花卷轴`1"/>
          <p:cNvPicPr>
            <a:picLocks noChangeAspect="1" noChangeArrowheads="1"/>
          </p:cNvPicPr>
          <p:nvPr/>
        </p:nvPicPr>
        <p:blipFill>
          <a:blip r:embed="rId3" cstate="print"/>
          <a:srcRect t="5591" b="4224"/>
          <a:stretch>
            <a:fillRect/>
          </a:stretch>
        </p:blipFill>
        <p:spPr bwMode="auto">
          <a:xfrm>
            <a:off x="2771775" y="188913"/>
            <a:ext cx="3744913" cy="105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3972" name="WordArt 4"/>
          <p:cNvSpPr>
            <a:spLocks noChangeArrowheads="1" noChangeShapeType="1"/>
          </p:cNvSpPr>
          <p:nvPr/>
        </p:nvSpPr>
        <p:spPr bwMode="auto">
          <a:xfrm>
            <a:off x="3563938" y="285728"/>
            <a:ext cx="2209800" cy="7239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6999"/>
                    </a:srgbClr>
                  </a:outerShdw>
                </a:effectLst>
                <a:latin typeface="宋体"/>
                <a:ea typeface="宋体"/>
              </a:rPr>
              <a:t>主题小结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571480"/>
            <a:ext cx="9324975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800" b="0" dirty="0" smtClean="0">
              <a:solidFill>
                <a:srgbClr val="19D1BF"/>
              </a:solidFill>
              <a:latin typeface="隶书" charset="-122"/>
              <a:ea typeface="隶书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chemeClr val="bg1"/>
                </a:solidFill>
                <a:latin typeface="+mn-ea"/>
              </a:rPr>
              <a:t>作业：</a:t>
            </a:r>
            <a:endParaRPr lang="en-US" altLang="zh-CN" sz="40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、模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仿例句，用托物言志的方法造句。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我爱莲花，因为它出淤泥而不染，恰似清高正直的君子。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我爱 </a:t>
            </a:r>
            <a:r>
              <a:rPr lang="zh-CN" altLang="en-US" sz="2800" b="1" u="sng" dirty="0">
                <a:solidFill>
                  <a:schemeClr val="bg1"/>
                </a:solidFill>
                <a:latin typeface="+mn-ea"/>
              </a:rPr>
              <a:t>   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，因为它</a:t>
            </a:r>
            <a:r>
              <a:rPr lang="zh-CN" altLang="en-US" sz="2800" b="1" u="sng" dirty="0">
                <a:solidFill>
                  <a:schemeClr val="bg1"/>
                </a:solidFill>
                <a:latin typeface="+mn-ea"/>
              </a:rPr>
              <a:t>                        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800" b="1" dirty="0" smtClean="0">
                <a:solidFill>
                  <a:schemeClr val="bg1"/>
                </a:solidFill>
                <a:latin typeface="+mn-ea"/>
              </a:rPr>
              <a:t>、</a:t>
            </a:r>
            <a:endParaRPr lang="en-US" altLang="zh-CN" sz="2800" b="1" dirty="0" smtClean="0">
              <a:solidFill>
                <a:schemeClr val="bg1"/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endParaRPr lang="zh-CN" altLang="en-US" sz="2800" b="0" dirty="0">
              <a:solidFill>
                <a:srgbClr val="19D1BF"/>
              </a:solidFill>
              <a:latin typeface="隶书" charset="-122"/>
              <a:ea typeface="隶书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4214818"/>
            <a:ext cx="77867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联系莲花，谈谈君子形象对我们今天如何做人，完善自我品德修养的启示。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荷花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71473" y="3500438"/>
            <a:ext cx="5214973" cy="267765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隶书" pitchFamily="49" charset="-122"/>
              </a:rPr>
              <a:t>接天莲叶无穷碧，</a:t>
            </a: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隶书" pitchFamily="49" charset="-122"/>
              </a:rPr>
              <a:t>映日荷花别样红</a:t>
            </a:r>
            <a:r>
              <a:rPr lang="zh-CN" altLang="en-US" sz="4800" b="1" dirty="0" smtClean="0">
                <a:solidFill>
                  <a:srgbClr val="FF0000"/>
                </a:solidFill>
                <a:ea typeface="隶书" pitchFamily="49" charset="-122"/>
              </a:rPr>
              <a:t>。   </a:t>
            </a:r>
            <a:r>
              <a:rPr lang="zh-CN" altLang="en-US" sz="4800" b="1" dirty="0" smtClean="0">
                <a:solidFill>
                  <a:srgbClr val="0000FF"/>
                </a:solidFill>
                <a:ea typeface="隶书" pitchFamily="49" charset="-122"/>
              </a:rPr>
              <a:t>                   </a:t>
            </a:r>
            <a:r>
              <a:rPr lang="en-US" sz="4800" b="1" dirty="0" smtClean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a typeface="隶书" pitchFamily="49" charset="-122"/>
              </a:rPr>
              <a:t>(宋)杨万里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9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7e38c8c21bb6c3160ff477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2960688" y="476250"/>
            <a:ext cx="458787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6513" y="2492375"/>
            <a:ext cx="8686800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1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荷叶罗裙一色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裁，</a:t>
            </a:r>
          </a:p>
          <a:p>
            <a:pPr lvl="1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芙蓉向脸两边</a:t>
            </a:r>
            <a:r>
              <a:rPr lang="zh-CN" altLang="en-US" sz="60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开。</a:t>
            </a:r>
            <a:endParaRPr lang="zh-CN" altLang="en-US" sz="60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  <a:p>
            <a:pPr lvl="1" algn="r" eaLnBrk="0" hangingPunct="0"/>
            <a:r>
              <a:rPr lang="zh-CN" altLang="en-US" sz="6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                                                                        </a:t>
            </a:r>
            <a:r>
              <a:rPr lang="en-US" sz="4800" b="1" dirty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---</a:t>
            </a:r>
            <a:r>
              <a:rPr lang="zh-CN" altLang="en-US" sz="4800" b="1" dirty="0">
                <a:solidFill>
                  <a:srgbClr val="FFC000"/>
                </a:solidFill>
                <a:latin typeface="隶书" pitchFamily="49" charset="-122"/>
                <a:ea typeface="隶书" pitchFamily="49" charset="-122"/>
              </a:rPr>
              <a:t>（唐）王昌龄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1e7a59f6c458409bf3d385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0" y="-93663"/>
            <a:ext cx="9139238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8434388" y="188913"/>
            <a:ext cx="458787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250825" y="333375"/>
            <a:ext cx="94179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C000"/>
                </a:solidFill>
              </a:rPr>
              <a:t>清水出芙蓉，天然去雕饰</a:t>
            </a:r>
            <a:r>
              <a:rPr lang="zh-CN" altLang="en-US" sz="6000" dirty="0" smtClean="0"/>
              <a:t>。</a:t>
            </a:r>
            <a:endParaRPr lang="zh-CN" altLang="en-US" sz="6000" dirty="0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5219700" y="1628775"/>
            <a:ext cx="32752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C000"/>
                </a:solidFill>
                <a:ea typeface="隶书" pitchFamily="49" charset="-122"/>
              </a:rPr>
              <a:t>——</a:t>
            </a:r>
            <a:r>
              <a:rPr lang="zh-CN" altLang="en-US" sz="6000" b="1" dirty="0">
                <a:solidFill>
                  <a:srgbClr val="FFC000"/>
                </a:solidFill>
                <a:ea typeface="隶书" pitchFamily="49" charset="-122"/>
              </a:rPr>
              <a:t>李白</a:t>
            </a:r>
          </a:p>
          <a:p>
            <a:endParaRPr lang="zh-CN" altLang="en-US" sz="6000" dirty="0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ldLvl="0" autoUpdateAnimBg="0"/>
      <p:bldP spid="4506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/>
              <a:t>上量</a:t>
            </a:r>
          </a:p>
        </p:txBody>
      </p:sp>
      <p:pic>
        <p:nvPicPr>
          <p:cNvPr id="26627" name="Picture 3" descr="u=898106797,371116819&amp;gp=-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125538"/>
            <a:ext cx="1531938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u=1409652888,1698389608&amp;gp=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1125538"/>
            <a:ext cx="1485900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u=1465416521,879065538&amp;gp=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81075"/>
            <a:ext cx="1644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u=731085293,486146074&amp;gp=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2924175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u=1006973586,754570245&amp;gp=-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4438" y="3068638"/>
            <a:ext cx="1439862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8" descr="u=1464104448,2031765220&amp;gp=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3" y="3068638"/>
            <a:ext cx="17780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9" descr="u=2336163301,4218999232&amp;gp=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4724400"/>
            <a:ext cx="151130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 descr="u=3442308384,1004088115&amp;gp=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875" y="4724400"/>
            <a:ext cx="13573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Picture 11" descr="u=3571860360,4000894449&amp;gp=48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0563" y="4797425"/>
            <a:ext cx="1655762" cy="149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Picture 12" descr="u=1302708036,2235749063&amp;gp=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59563" y="1052513"/>
            <a:ext cx="158432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3" descr="u=887517827,2114031613&amp;gp=8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732588" y="3141663"/>
            <a:ext cx="158432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4" descr="u=2983936601,3262641447&amp;gp=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88125" y="4724400"/>
            <a:ext cx="16398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484438" y="260350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荷花——花中仙子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荷花——花中仙子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5c80808cf6082c38b21bba4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3a74e27accc7157c0cd7da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1534</Words>
  <Application>Microsoft Office PowerPoint</Application>
  <PresentationFormat>全屏显示(4:3)</PresentationFormat>
  <Paragraphs>165</Paragraphs>
  <Slides>29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您好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预习检测：</vt:lpstr>
      <vt:lpstr>幻灯片 15</vt:lpstr>
      <vt:lpstr>幻灯片 16</vt:lpstr>
      <vt:lpstr>幻灯片 17</vt:lpstr>
      <vt:lpstr>合作探究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您好</dc:title>
  <cp:lastModifiedBy>s</cp:lastModifiedBy>
  <cp:revision>45</cp:revision>
  <dcterms:modified xsi:type="dcterms:W3CDTF">2017-05-03T06:58:46Z</dcterms:modified>
</cp:coreProperties>
</file>