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heme/theme2.xml" ContentType="application/vnd.openxmlformats-officedocument.them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3" r:id="rId2"/>
    <p:sldId id="285" r:id="rId3"/>
    <p:sldId id="312" r:id="rId4"/>
    <p:sldId id="284" r:id="rId5"/>
    <p:sldId id="262" r:id="rId6"/>
    <p:sldId id="282" r:id="rId7"/>
    <p:sldId id="291" r:id="rId8"/>
    <p:sldId id="263" r:id="rId9"/>
    <p:sldId id="272" r:id="rId10"/>
    <p:sldId id="264" r:id="rId11"/>
    <p:sldId id="287" r:id="rId12"/>
    <p:sldId id="288" r:id="rId13"/>
    <p:sldId id="289" r:id="rId14"/>
    <p:sldId id="290" r:id="rId15"/>
    <p:sldId id="281" r:id="rId16"/>
    <p:sldId id="265" r:id="rId17"/>
    <p:sldId id="306" r:id="rId18"/>
    <p:sldId id="308" r:id="rId19"/>
    <p:sldId id="309" r:id="rId20"/>
    <p:sldId id="310" r:id="rId21"/>
    <p:sldId id="266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425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2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2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9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10" Type="http://schemas.openxmlformats.org/officeDocument/2006/relationships/image" Target="../media/image4.png"/><Relationship Id="rId4" Type="http://schemas.openxmlformats.org/officeDocument/2006/relationships/tags" Target="../tags/tag86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10" Type="http://schemas.openxmlformats.org/officeDocument/2006/relationships/image" Target="../media/image2.png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10" Type="http://schemas.openxmlformats.org/officeDocument/2006/relationships/image" Target="../media/image2.png"/><Relationship Id="rId4" Type="http://schemas.openxmlformats.org/officeDocument/2006/relationships/tags" Target="../tags/tag102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image" Target="../media/image2.pn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1.xml"/><Relationship Id="rId10" Type="http://schemas.openxmlformats.org/officeDocument/2006/relationships/tags" Target="../tags/tag116.xml"/><Relationship Id="rId4" Type="http://schemas.openxmlformats.org/officeDocument/2006/relationships/tags" Target="../tags/tag110.xml"/><Relationship Id="rId9" Type="http://schemas.openxmlformats.org/officeDocument/2006/relationships/tags" Target="../tags/tag115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image" Target="../media/image6.png"/><Relationship Id="rId5" Type="http://schemas.openxmlformats.org/officeDocument/2006/relationships/tags" Target="../tags/tag121.xml"/><Relationship Id="rId10" Type="http://schemas.openxmlformats.org/officeDocument/2006/relationships/image" Target="../media/image5.png"/><Relationship Id="rId4" Type="http://schemas.openxmlformats.org/officeDocument/2006/relationships/tags" Target="../tags/tag120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3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2.png"/><Relationship Id="rId5" Type="http://schemas.openxmlformats.org/officeDocument/2006/relationships/tags" Target="../tags/tag3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3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1074400" y="1242695"/>
            <a:ext cx="1110615" cy="3286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6985" y="1242695"/>
            <a:ext cx="1122045" cy="3286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650" y="2319655"/>
            <a:ext cx="10852150" cy="1751330"/>
          </a:xfrm>
        </p:spPr>
        <p:txBody>
          <a:bodyPr/>
          <a:lstStyle/>
          <a:p>
            <a:pPr marL="0" indent="0">
              <a:buNone/>
            </a:pPr>
            <a:r>
              <a:rPr sz="4000">
                <a:solidFill>
                  <a:srgbClr val="C00000"/>
                </a:solidFill>
                <a:sym typeface="+mn-ea"/>
              </a:rPr>
              <a:t>卿</a:t>
            </a:r>
            <a:r>
              <a:rPr sz="4000">
                <a:solidFill>
                  <a:schemeClr val="tx1"/>
                </a:solidFill>
                <a:sym typeface="+mn-ea"/>
              </a:rPr>
              <a:t>    为博士</a:t>
            </a:r>
            <a:r>
              <a:rPr sz="4000">
                <a:solidFill>
                  <a:srgbClr val="C00000"/>
                </a:solidFill>
                <a:sym typeface="+mn-ea"/>
              </a:rPr>
              <a:t>邪</a:t>
            </a:r>
            <a:r>
              <a:rPr sz="4000">
                <a:solidFill>
                  <a:schemeClr val="tx1"/>
                </a:solidFill>
                <a:sym typeface="+mn-ea"/>
              </a:rPr>
              <a:t>   </a:t>
            </a:r>
            <a:r>
              <a:rPr sz="4000">
                <a:solidFill>
                  <a:srgbClr val="C00000"/>
                </a:solidFill>
                <a:sym typeface="+mn-ea"/>
              </a:rPr>
              <a:t>涉</a:t>
            </a:r>
            <a:r>
              <a:rPr sz="4000">
                <a:solidFill>
                  <a:schemeClr val="tx1"/>
                </a:solidFill>
                <a:sym typeface="+mn-ea"/>
              </a:rPr>
              <a:t>猎   </a:t>
            </a:r>
            <a:r>
              <a:rPr sz="4000">
                <a:solidFill>
                  <a:srgbClr val="C00000"/>
                </a:solidFill>
                <a:sym typeface="+mn-ea"/>
              </a:rPr>
              <a:t>更</a:t>
            </a:r>
            <a:r>
              <a:rPr sz="4000">
                <a:solidFill>
                  <a:schemeClr val="tx1"/>
                </a:solidFill>
                <a:sym typeface="+mn-ea"/>
              </a:rPr>
              <a:t>刮目相待</a:t>
            </a:r>
            <a:endParaRPr lang="zh-CN" altLang="en-US" sz="400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标题 2"/>
          <p:cNvSpPr>
            <a:spLocks noGrp="1"/>
          </p:cNvSpPr>
          <p:nvPr/>
        </p:nvSpPr>
        <p:spPr>
          <a:xfrm>
            <a:off x="501650" y="514350"/>
            <a:ext cx="10852150" cy="7239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4800">
                <a:solidFill>
                  <a:schemeClr val="tx1"/>
                </a:solidFill>
              </a:rPr>
              <a:t>字词积累：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1650" y="1993265"/>
            <a:ext cx="1275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qīnɡ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44850" y="1993265"/>
            <a:ext cx="1066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 yé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11650" y="1993265"/>
            <a:ext cx="982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shè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1665" y="1993265"/>
            <a:ext cx="11823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ɡènɡ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2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494030" y="719455"/>
            <a:ext cx="3414395" cy="652780"/>
          </a:xfrm>
        </p:spPr>
        <p:txBody>
          <a:bodyPr>
            <a:normAutofit fontScale="90000"/>
          </a:bodyPr>
          <a:lstStyle/>
          <a:p>
            <a:r>
              <a:rPr lang="zh-CN" altLang="en-US" sz="5335">
                <a:solidFill>
                  <a:schemeClr val="tx1"/>
                </a:solidFill>
              </a:rPr>
              <a:t>重点实词：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49420" y="784860"/>
            <a:ext cx="4728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1</a:t>
            </a:r>
            <a:r>
              <a:rPr lang="zh-CN" altLang="en-US" sz="3600"/>
              <a:t>、一词多义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78155" y="2461260"/>
          <a:ext cx="10927080" cy="3213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2360"/>
                <a:gridCol w="3642360"/>
                <a:gridCol w="3642360"/>
              </a:tblGrid>
              <a:tr h="7499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rgbClr val="646464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 b="0">
                          <a:solidFill>
                            <a:schemeClr val="tx1"/>
                          </a:solidFill>
                        </a:rPr>
                        <a:t>例句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 b="0">
                          <a:solidFill>
                            <a:schemeClr val="tx1"/>
                          </a:solidFill>
                        </a:rPr>
                        <a:t>意思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23190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（</a:t>
                      </a:r>
                      <a:r>
                        <a:rPr lang="en-US" altLang="zh-CN" sz="3200">
                          <a:solidFill>
                            <a:schemeClr val="tx1"/>
                          </a:solidFill>
                          <a:sym typeface="+mn-ea"/>
                        </a:rPr>
                        <a:t>1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）为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蒙辞</a:t>
                      </a:r>
                      <a:r>
                        <a:rPr lang="zh-CN" altLang="en-US" sz="3200">
                          <a:solidFill>
                            <a:srgbClr val="C00000"/>
                          </a:solidFill>
                          <a:sym typeface="+mn-ea"/>
                        </a:rPr>
                        <a:t>以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军中多务。</a:t>
                      </a:r>
                    </a:p>
                    <a:p>
                      <a:pPr algn="l"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2319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自</a:t>
                      </a:r>
                      <a:r>
                        <a:rPr lang="zh-CN" altLang="en-US" sz="3200">
                          <a:solidFill>
                            <a:srgbClr val="C00000"/>
                          </a:solidFill>
                          <a:sym typeface="+mn-ea"/>
                        </a:rPr>
                        <a:t>以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为大有所益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325485" y="341566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介词，用,拿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5485" y="4598035"/>
            <a:ext cx="254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动词，与“为”连用,认为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6235" y="660400"/>
            <a:ext cx="3614420" cy="692150"/>
          </a:xfrm>
        </p:spPr>
        <p:txBody>
          <a:bodyPr>
            <a:noAutofit/>
          </a:bodyPr>
          <a:lstStyle/>
          <a:p>
            <a:r>
              <a:rPr lang="en-US" altLang="zh-CN" sz="3600" b="0">
                <a:solidFill>
                  <a:schemeClr val="tx1"/>
                </a:solidFill>
              </a:rPr>
              <a:t>2</a:t>
            </a:r>
            <a:r>
              <a:rPr sz="3600" b="0">
                <a:solidFill>
                  <a:schemeClr val="tx1"/>
                </a:solidFill>
              </a:rPr>
              <a:t>、古今异义：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746760" y="1932305"/>
          <a:ext cx="10738485" cy="427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9495"/>
                <a:gridCol w="3579495"/>
                <a:gridCol w="3579495"/>
              </a:tblGrid>
              <a:tr h="1069975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spc="13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例句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spc="13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古义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3200" b="0" spc="13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/>
                        </a:rPr>
                        <a:t>今义</a:t>
                      </a:r>
                    </a:p>
                  </a:txBody>
                  <a:tcPr marL="317500" marR="317500" marT="215900" marB="215900"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069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sym typeface="+mn-ea"/>
                        </a:rPr>
                        <a:t>(1)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孤岂欲卿治经为</a:t>
                      </a:r>
                      <a:r>
                        <a:rPr lang="zh-CN" altLang="en-US" sz="3200">
                          <a:solidFill>
                            <a:srgbClr val="C00000"/>
                          </a:solidFill>
                          <a:sym typeface="+mn-ea"/>
                        </a:rPr>
                        <a:t>博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士邪</a:t>
                      </a:r>
                      <a:endParaRPr lang="en-US" altLang="zh-CN" sz="32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学位的最高一级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069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sym typeface="+mn-ea"/>
                        </a:rPr>
                        <a:t>(2)</a:t>
                      </a:r>
                      <a:r>
                        <a:rPr lang="zh-CN" altLang="en-US" sz="3200">
                          <a:solidFill>
                            <a:srgbClr val="C00000"/>
                          </a:solidFill>
                          <a:sym typeface="+mn-ea"/>
                        </a:rPr>
                        <a:t>但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当涉猎</a:t>
                      </a:r>
                      <a:endParaRPr lang="en-US" altLang="zh-CN" sz="32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表示转折关系的连词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</a:tr>
              <a:tr h="10699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  <a:sym typeface="+mn-ea"/>
                        </a:rPr>
                        <a:t>(3)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见</a:t>
                      </a:r>
                      <a:r>
                        <a:rPr lang="zh-CN" altLang="en-US" sz="3200">
                          <a:solidFill>
                            <a:srgbClr val="C00000"/>
                          </a:solidFill>
                          <a:sym typeface="+mn-ea"/>
                        </a:rPr>
                        <a:t>往事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sym typeface="+mn-ea"/>
                        </a:rPr>
                        <a:t>耳</a:t>
                      </a:r>
                      <a:endParaRPr lang="en-US" altLang="zh-CN" sz="320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过去的事情</a:t>
                      </a:r>
                    </a:p>
                  </a:txBody>
                  <a:tcPr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380230" y="3244850"/>
            <a:ext cx="3472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专掌经学传授的官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54905" y="4395470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只,只是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54905" y="5437505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sym typeface="+mn-ea"/>
              </a:rPr>
              <a:t>指历史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43965"/>
            <a:ext cx="7181850" cy="5517515"/>
          </a:xfrm>
        </p:spPr>
        <p:txBody>
          <a:bodyPr/>
          <a:lstStyle/>
          <a:p>
            <a:pPr marL="0" indent="457200">
              <a:lnSpc>
                <a:spcPct val="280000"/>
              </a:lnSpc>
              <a:buNone/>
            </a:pPr>
            <a:r>
              <a:rPr sz="4000">
                <a:solidFill>
                  <a:schemeClr val="tx1"/>
                </a:solidFill>
                <a:sym typeface="+mn-ea"/>
              </a:rPr>
              <a:t>初，权谓</a:t>
            </a:r>
            <a:r>
              <a:rPr sz="4000">
                <a:solidFill>
                  <a:srgbClr val="C00000"/>
                </a:solidFill>
                <a:sym typeface="+mn-ea"/>
              </a:rPr>
              <a:t>吕蒙</a:t>
            </a:r>
            <a:r>
              <a:rPr sz="4000">
                <a:solidFill>
                  <a:schemeClr val="tx1"/>
                </a:solidFill>
                <a:sym typeface="+mn-ea"/>
              </a:rPr>
              <a:t>曰：“</a:t>
            </a:r>
            <a:r>
              <a:rPr sz="4000">
                <a:solidFill>
                  <a:srgbClr val="C00000"/>
                </a:solidFill>
                <a:sym typeface="+mn-ea"/>
              </a:rPr>
              <a:t>卿</a:t>
            </a:r>
            <a:r>
              <a:rPr sz="4000">
                <a:solidFill>
                  <a:schemeClr val="tx1"/>
                </a:solidFill>
                <a:sym typeface="+mn-ea"/>
              </a:rPr>
              <a:t>今</a:t>
            </a:r>
            <a:r>
              <a:rPr sz="4000">
                <a:solidFill>
                  <a:srgbClr val="C00000"/>
                </a:solidFill>
                <a:sym typeface="+mn-ea"/>
              </a:rPr>
              <a:t>当涂</a:t>
            </a:r>
            <a:r>
              <a:rPr sz="4000">
                <a:solidFill>
                  <a:schemeClr val="tx1"/>
                </a:solidFill>
                <a:sym typeface="+mn-ea"/>
              </a:rPr>
              <a:t>掌事，不可不学！”蒙</a:t>
            </a:r>
            <a:r>
              <a:rPr sz="4000">
                <a:solidFill>
                  <a:srgbClr val="C00000"/>
                </a:solidFill>
                <a:sym typeface="+mn-ea"/>
              </a:rPr>
              <a:t>辞</a:t>
            </a:r>
            <a:r>
              <a:rPr sz="4000">
                <a:solidFill>
                  <a:schemeClr val="tx1"/>
                </a:solidFill>
                <a:sym typeface="+mn-ea"/>
              </a:rPr>
              <a:t>以军中多</a:t>
            </a:r>
            <a:r>
              <a:rPr sz="4000">
                <a:solidFill>
                  <a:srgbClr val="C00000"/>
                </a:solidFill>
                <a:sym typeface="+mn-ea"/>
              </a:rPr>
              <a:t>务</a:t>
            </a:r>
            <a:r>
              <a:rPr sz="40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400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4" name="标题 8"/>
          <p:cNvSpPr>
            <a:spLocks noGrp="1"/>
          </p:cNvSpPr>
          <p:nvPr/>
        </p:nvSpPr>
        <p:spPr>
          <a:xfrm>
            <a:off x="669925" y="507365"/>
            <a:ext cx="3302635" cy="1171575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r>
              <a:rPr lang="zh-CN" altLang="en-US" sz="4700">
                <a:solidFill>
                  <a:schemeClr val="tx1"/>
                </a:solidFill>
              </a:rPr>
              <a:t>疏通文意：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850" y="0"/>
            <a:ext cx="501015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35075" y="1409700"/>
            <a:ext cx="38411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字子明,汝南富陂(今安徽阜南东南)人,东汉末孙权手下的将领。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76190" y="287020"/>
            <a:ext cx="14020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古代君对臣的爱称。朋友夫妇间也以“卿”为爱称。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61735" y="1409700"/>
            <a:ext cx="9201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当道,当权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87390" y="333819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推托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76705" y="511111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事务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2080" y="6301105"/>
            <a:ext cx="3840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吕蒙以军中事务多来推辞。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1495" y="2969895"/>
            <a:ext cx="8769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当初,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30045" y="2969895"/>
            <a:ext cx="23425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孙权对吕蒙说: "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185" y="4495165"/>
            <a:ext cx="44761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你现在当权管事了,不可不学习!"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2915" y="422910"/>
            <a:ext cx="7654290" cy="6012180"/>
          </a:xfrm>
        </p:spPr>
        <p:txBody>
          <a:bodyPr/>
          <a:lstStyle/>
          <a:p>
            <a:pPr>
              <a:lnSpc>
                <a:spcPct val="250000"/>
              </a:lnSpc>
            </a:pPr>
            <a:r>
              <a:rPr sz="4000" b="0">
                <a:solidFill>
                  <a:schemeClr val="tx1"/>
                </a:solidFill>
                <a:sym typeface="+mn-ea"/>
              </a:rPr>
              <a:t>权曰：“</a:t>
            </a:r>
            <a:r>
              <a:rPr sz="4000" b="0">
                <a:solidFill>
                  <a:srgbClr val="C00000"/>
                </a:solidFill>
                <a:sym typeface="+mn-ea"/>
              </a:rPr>
              <a:t>孤</a:t>
            </a:r>
            <a:r>
              <a:rPr sz="4000" b="0">
                <a:solidFill>
                  <a:schemeClr val="tx1"/>
                </a:solidFill>
                <a:sym typeface="+mn-ea"/>
              </a:rPr>
              <a:t>岂欲卿</a:t>
            </a:r>
            <a:r>
              <a:rPr sz="4000" b="0">
                <a:solidFill>
                  <a:srgbClr val="C00000"/>
                </a:solidFill>
                <a:sym typeface="+mn-ea"/>
              </a:rPr>
              <a:t>治经</a:t>
            </a:r>
            <a:r>
              <a:rPr sz="4000" b="0">
                <a:solidFill>
                  <a:schemeClr val="tx1"/>
                </a:solidFill>
                <a:sym typeface="+mn-ea"/>
              </a:rPr>
              <a:t>为</a:t>
            </a:r>
            <a:r>
              <a:rPr sz="4000" b="0">
                <a:solidFill>
                  <a:srgbClr val="C00000"/>
                </a:solidFill>
                <a:sym typeface="+mn-ea"/>
              </a:rPr>
              <a:t>博士邪</a:t>
            </a:r>
            <a:r>
              <a:rPr sz="4000" b="0">
                <a:solidFill>
                  <a:schemeClr val="tx1"/>
                </a:solidFill>
                <a:sym typeface="+mn-ea"/>
              </a:rPr>
              <a:t>！</a:t>
            </a:r>
            <a:r>
              <a:rPr sz="4000" b="0">
                <a:solidFill>
                  <a:srgbClr val="C00000"/>
                </a:solidFill>
                <a:sym typeface="+mn-ea"/>
              </a:rPr>
              <a:t>但</a:t>
            </a:r>
            <a:r>
              <a:rPr sz="4000" b="0">
                <a:solidFill>
                  <a:schemeClr val="tx1"/>
                </a:solidFill>
                <a:sym typeface="+mn-ea"/>
              </a:rPr>
              <a:t>当</a:t>
            </a:r>
            <a:r>
              <a:rPr sz="4000" b="0">
                <a:solidFill>
                  <a:srgbClr val="C00000"/>
                </a:solidFill>
                <a:sym typeface="+mn-ea"/>
              </a:rPr>
              <a:t>涉猎</a:t>
            </a:r>
            <a:r>
              <a:rPr sz="4000" b="0">
                <a:solidFill>
                  <a:schemeClr val="tx1"/>
                </a:solidFill>
                <a:sym typeface="+mn-ea"/>
              </a:rPr>
              <a:t>，</a:t>
            </a:r>
            <a:r>
              <a:rPr sz="4000" b="0">
                <a:solidFill>
                  <a:srgbClr val="C00000"/>
                </a:solidFill>
                <a:sym typeface="+mn-ea"/>
              </a:rPr>
              <a:t>见往事</a:t>
            </a:r>
            <a:r>
              <a:rPr sz="4000" b="0">
                <a:solidFill>
                  <a:schemeClr val="tx1"/>
                </a:solidFill>
                <a:sym typeface="+mn-ea"/>
              </a:rPr>
              <a:t>耳。卿言多务，孰若孤？孤常读书，自以为大有所益。”蒙乃始就学。</a:t>
            </a:r>
            <a:endParaRPr lang="zh-CN" altLang="en-US" sz="4000" b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4272915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40425" y="741045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古时王候的自称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01305" y="283210"/>
            <a:ext cx="25425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研究儒家经典。《经》指《易》《书》《诗》《礼》《春秋》等书。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443845" y="283210"/>
            <a:ext cx="10471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</a:rPr>
              <a:t>专掌经学传授的学官。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371330" y="1798320"/>
            <a:ext cx="272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语气词，后写作“耶”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72915" y="2374265"/>
            <a:ext cx="12693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只,只是。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69560" y="2374265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粗略地阅读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22720" y="3354070"/>
            <a:ext cx="406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  <a:sym typeface="+mn-ea"/>
              </a:rPr>
              <a:t>了解历史。见，了解。往事，指历史。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066530" y="4940300"/>
            <a:ext cx="2860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我经常读书,自以为大有益处。”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55160" y="1975485"/>
            <a:ext cx="5881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孙权说: "我难道想要你钻研经书当博士吗?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55160" y="3722370"/>
            <a:ext cx="575373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只应当粗略地阅读,了解以往的事情罢了。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31360" y="4940300"/>
            <a:ext cx="41109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你说事务多,比起我来怎么样?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22720" y="6435090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吕蒙于是开始学习。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462280"/>
            <a:ext cx="10852150" cy="5933440"/>
          </a:xfrm>
        </p:spPr>
        <p:txBody>
          <a:bodyPr/>
          <a:lstStyle/>
          <a:p>
            <a:pPr marL="0" indent="0">
              <a:lnSpc>
                <a:spcPct val="230000"/>
              </a:lnSpc>
              <a:buNone/>
            </a:pPr>
            <a:r>
              <a:rPr lang="zh-CN" altLang="en-US" sz="4000">
                <a:solidFill>
                  <a:srgbClr val="C00000"/>
                </a:solidFill>
              </a:rPr>
              <a:t>及</a:t>
            </a:r>
            <a:r>
              <a:rPr lang="zh-CN" altLang="en-US" sz="4000">
                <a:solidFill>
                  <a:schemeClr val="tx1"/>
                </a:solidFill>
              </a:rPr>
              <a:t>鲁肃</a:t>
            </a:r>
            <a:r>
              <a:rPr lang="zh-CN" altLang="en-US" sz="4000">
                <a:solidFill>
                  <a:srgbClr val="C00000"/>
                </a:solidFill>
              </a:rPr>
              <a:t>过</a:t>
            </a:r>
            <a:r>
              <a:rPr lang="zh-CN" altLang="en-US" sz="4000">
                <a:solidFill>
                  <a:schemeClr val="tx1"/>
                </a:solidFill>
              </a:rPr>
              <a:t>寻阳，与蒙论议，大惊曰：“卿</a:t>
            </a:r>
            <a:r>
              <a:rPr lang="zh-CN" altLang="en-US" sz="4000">
                <a:solidFill>
                  <a:srgbClr val="C00000"/>
                </a:solidFill>
              </a:rPr>
              <a:t>今者才略</a:t>
            </a:r>
            <a:r>
              <a:rPr lang="zh-CN" altLang="en-US" sz="4000">
                <a:solidFill>
                  <a:schemeClr val="tx1"/>
                </a:solidFill>
              </a:rPr>
              <a:t>，</a:t>
            </a:r>
            <a:r>
              <a:rPr lang="zh-CN" altLang="en-US" sz="4000">
                <a:solidFill>
                  <a:srgbClr val="C00000"/>
                </a:solidFill>
              </a:rPr>
              <a:t>非复</a:t>
            </a:r>
            <a:r>
              <a:rPr lang="zh-CN" altLang="en-US" sz="4000">
                <a:solidFill>
                  <a:schemeClr val="tx1"/>
                </a:solidFill>
              </a:rPr>
              <a:t>吴下</a:t>
            </a:r>
            <a:r>
              <a:rPr lang="zh-CN" altLang="en-US" sz="4000">
                <a:solidFill>
                  <a:srgbClr val="C00000"/>
                </a:solidFill>
              </a:rPr>
              <a:t>阿蒙</a:t>
            </a:r>
            <a:r>
              <a:rPr lang="zh-CN" altLang="en-US" sz="4000">
                <a:solidFill>
                  <a:schemeClr val="tx1"/>
                </a:solidFill>
              </a:rPr>
              <a:t>！”蒙曰：“士别三日，即</a:t>
            </a:r>
            <a:r>
              <a:rPr lang="zh-CN" altLang="en-US" sz="4000">
                <a:solidFill>
                  <a:srgbClr val="C00000"/>
                </a:solidFill>
              </a:rPr>
              <a:t>更刮</a:t>
            </a:r>
            <a:r>
              <a:rPr lang="zh-CN" altLang="en-US" sz="4000">
                <a:solidFill>
                  <a:schemeClr val="tx1"/>
                </a:solidFill>
              </a:rPr>
              <a:t>目相待，</a:t>
            </a:r>
            <a:r>
              <a:rPr lang="zh-CN" altLang="en-US" sz="4000">
                <a:solidFill>
                  <a:srgbClr val="C00000"/>
                </a:solidFill>
              </a:rPr>
              <a:t>大兄</a:t>
            </a:r>
            <a:r>
              <a:rPr lang="zh-CN" altLang="en-US" sz="4000">
                <a:solidFill>
                  <a:schemeClr val="tx1"/>
                </a:solidFill>
              </a:rPr>
              <a:t>何</a:t>
            </a:r>
            <a:r>
              <a:rPr lang="zh-CN" altLang="en-US" sz="4000">
                <a:solidFill>
                  <a:srgbClr val="C00000"/>
                </a:solidFill>
              </a:rPr>
              <a:t>见事</a:t>
            </a:r>
            <a:r>
              <a:rPr lang="zh-CN" altLang="en-US" sz="4000">
                <a:solidFill>
                  <a:schemeClr val="tx1"/>
                </a:solidFill>
              </a:rPr>
              <a:t>之晚乎！”肃遂拜蒙母，结友而别。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1785" y="725805"/>
            <a:ext cx="1452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到，等到。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00920" y="725805"/>
            <a:ext cx="12693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如今,现在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57730" y="72580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经过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1785" y="215582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才干和谋略。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18665" y="2155825"/>
            <a:ext cx="119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不再是。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47160" y="2155825"/>
            <a:ext cx="33013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sym typeface="+mn-ea"/>
              </a:rPr>
              <a:t>吕蒙的小名。阿,名词词头。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8185" y="3540125"/>
            <a:ext cx="69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重新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764665" y="3540125"/>
            <a:ext cx="94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擦拭。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47160" y="3570605"/>
            <a:ext cx="3383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  <a:sym typeface="+mn-ea"/>
              </a:rPr>
              <a:t>长兄，这里是对朋友辈的敬称。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40705" y="4613275"/>
            <a:ext cx="1198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zh-CN" altLang="en-US" sz="2000" b="1">
                <a:solidFill>
                  <a:srgbClr val="C00000"/>
                </a:solidFill>
                <a:sym typeface="+mn-ea"/>
              </a:rPr>
              <a:t>知晓事情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5765" y="1695450"/>
            <a:ext cx="58381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到了鲁肃来到寻阳的时候,鲁肃和吕蒙论议,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79210" y="725805"/>
            <a:ext cx="2418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十分惊奇地说:“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248525" y="1724660"/>
            <a:ext cx="45485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以你现在的才干、谋略来看,你不再是原来那个吴下阿蒙了!”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0" y="4613275"/>
            <a:ext cx="52431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吕蒙说: “士别三日,就要重新另眼看待,长兄知道这件事怎么这么晚呢!”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8280" y="6059170"/>
            <a:ext cx="76669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鲁肃于是叩拜吕蒙的母亲,与吕蒙结为朋友,然后分别了。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512445" y="300355"/>
            <a:ext cx="3072765" cy="813435"/>
          </a:xfrm>
        </p:spPr>
        <p:txBody>
          <a:bodyPr>
            <a:normAutofit/>
          </a:bodyPr>
          <a:lstStyle/>
          <a:p>
            <a:r>
              <a:rPr lang="zh-CN" altLang="en-US" sz="4800" b="1">
                <a:solidFill>
                  <a:schemeClr val="tx1"/>
                </a:solidFill>
              </a:rPr>
              <a:t>文本探究：</a:t>
            </a:r>
          </a:p>
        </p:txBody>
      </p:sp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635" y="-635"/>
            <a:ext cx="3809365" cy="685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64160" y="1356995"/>
            <a:ext cx="790003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600"/>
              <a:t>1</a:t>
            </a:r>
            <a:r>
              <a:rPr lang="zh-CN" altLang="en-US" sz="3600"/>
              <a:t>、说说孙权为什么要劝吕蒙学习,又是怎样说服吕蒙的。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6885" y="3262630"/>
            <a:ext cx="76873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孙权认为学习对执掌军权的吕蒙来说,尤为重要。孙权劝说吕蒙,首先向吕蒙指出学习的必要性, “卿今当涂掌事,不可不学”。当吕蒙“以军中多务”相推辞时,孙权指出学习的目的和方法,而且现身说法,以“卿言多务,孰若孤?”回应了吕蒙的推托,并用自己的体会强调学习的作用。最终,吕蒙无可推辞, “乃始就学”。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8310"/>
            <a:ext cx="10852150" cy="1188720"/>
          </a:xfrm>
        </p:spPr>
        <p:txBody>
          <a:bodyPr/>
          <a:lstStyle/>
          <a:p>
            <a:r>
              <a:rPr lang="en-US" altLang="zh-CN" sz="3600" b="0"/>
              <a:t>2</a:t>
            </a:r>
            <a:r>
              <a:rPr sz="3600" b="0"/>
              <a:t>、</a:t>
            </a:r>
            <a:r>
              <a:rPr lang="zh-CN" altLang="en-US" sz="3600" b="0"/>
              <a:t>课文是怎样表现吕蒙学识进步的?吕蒙的变化对你有什么启示?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6245" y="1931035"/>
            <a:ext cx="10852150" cy="3444240"/>
          </a:xfrm>
        </p:spPr>
        <p:txBody>
          <a:bodyPr/>
          <a:lstStyle/>
          <a:p>
            <a:pPr marL="0" indent="457200">
              <a:buNone/>
            </a:pPr>
            <a:r>
              <a:rPr lang="zh-CN" altLang="en-US" sz="3200">
                <a:solidFill>
                  <a:srgbClr val="C00000"/>
                </a:solidFill>
              </a:rPr>
              <a:t>课文主要是通过鲁肃与吕蒙对话和“结友”,侧面表现吕蒙学识进步的。</a:t>
            </a:r>
          </a:p>
          <a:p>
            <a:pPr marL="0" indent="457200">
              <a:buNone/>
            </a:pPr>
            <a:r>
              <a:rPr lang="zh-CN" altLang="en-US" sz="3200">
                <a:solidFill>
                  <a:srgbClr val="C00000"/>
                </a:solidFill>
              </a:rPr>
              <a:t>鲁肃与吕蒙论议,惊叹吕蒙今昔的变化-“卿今者才略,非复吴下阿蒙"。吕蒙以当之无愧的坦然态度,表明自己确实学识进步很快、很大。鲁肃为之折服,与其“结友”。</a:t>
            </a:r>
          </a:p>
          <a:p>
            <a:pPr marL="0" indent="457200">
              <a:buNone/>
            </a:pP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925" y="5375275"/>
            <a:ext cx="975614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sym typeface="+mn-ea"/>
              </a:rPr>
              <a:t>示例一：学习没有早晚之分,只要认真学习,终有所成。</a:t>
            </a:r>
          </a:p>
          <a:p>
            <a:r>
              <a:rPr lang="zh-CN" altLang="en-US" sz="3200">
                <a:solidFill>
                  <a:srgbClr val="C00000"/>
                </a:solidFill>
                <a:sym typeface="+mn-ea"/>
              </a:rPr>
              <a:t>示例二：学习能增长见识,改变人的气质修养。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580" y="894080"/>
            <a:ext cx="10852150" cy="1343025"/>
          </a:xfrm>
        </p:spPr>
        <p:txBody>
          <a:bodyPr/>
          <a:lstStyle/>
          <a:p>
            <a:r>
              <a:rPr lang="en-US" altLang="zh-CN" sz="3600" b="0">
                <a:solidFill>
                  <a:schemeClr val="tx1"/>
                </a:solidFill>
              </a:rPr>
              <a:t>3.</a:t>
            </a:r>
            <a:r>
              <a:rPr sz="3600" b="0">
                <a:solidFill>
                  <a:schemeClr val="tx1"/>
                </a:solidFill>
              </a:rPr>
              <a:t>孙权劝学的效果如何？课文运用了什么写作手法来表现？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580" y="2879725"/>
            <a:ext cx="10852150" cy="2574925"/>
          </a:xfrm>
        </p:spPr>
        <p:txBody>
          <a:bodyPr/>
          <a:lstStyle/>
          <a:p>
            <a:pPr marL="0" indent="457200">
              <a:buNone/>
            </a:pPr>
            <a:r>
              <a:rPr lang="zh-CN" altLang="en-US" sz="3600">
                <a:solidFill>
                  <a:srgbClr val="C00000"/>
                </a:solidFill>
              </a:rPr>
              <a:t>吕蒙的才干和谋略大有长进。</a:t>
            </a:r>
          </a:p>
          <a:p>
            <a:pPr marL="0" indent="457200">
              <a:buNone/>
            </a:pPr>
            <a:r>
              <a:rPr lang="zh-CN" altLang="en-US" sz="3600">
                <a:solidFill>
                  <a:srgbClr val="C00000"/>
                </a:solidFill>
              </a:rPr>
              <a:t>课文运用侧面烘托的手法,从鲁肃对吕蒙的评价及行动印证了孙权劝学的效果。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32225" y="878205"/>
            <a:ext cx="7663815" cy="1593215"/>
          </a:xfrm>
        </p:spPr>
        <p:txBody>
          <a:bodyPr/>
          <a:lstStyle/>
          <a:p>
            <a:r>
              <a:rPr lang="en-US" altLang="zh-CN" sz="3600" b="0"/>
              <a:t>4</a:t>
            </a:r>
            <a:r>
              <a:rPr sz="3600" b="0"/>
              <a:t>、请简要概括文中三人的性格特点。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63601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76650" y="2673350"/>
            <a:ext cx="72815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吕蒙:坦诚豪爽,乐于接受劝告,勤奋好学。</a:t>
            </a:r>
          </a:p>
          <a:p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76650" y="3749675"/>
            <a:ext cx="86499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sym typeface="+mn-ea"/>
              </a:rPr>
              <a:t>孙权:关爱部下并严格要求,勤于读书,善于劝学。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32225" y="4769485"/>
            <a:ext cx="31407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sym typeface="+mn-ea"/>
              </a:rPr>
              <a:t>鲁肃:敬才爱才。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734703"/>
            <a:ext cx="10852237" cy="5388907"/>
          </a:xfrm>
        </p:spPr>
        <p:txBody>
          <a:bodyPr/>
          <a:lstStyle/>
          <a:p>
            <a:pPr marL="0" indent="457200" algn="ctr"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司马光砸缸</a:t>
            </a:r>
          </a:p>
          <a:p>
            <a:pPr marL="0" indent="457200"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有一次，司马光跟小伙伴们在后院里玩耍，有个小孩爬到大缸上玩，失足掉到缸里的水中。</a:t>
            </a:r>
          </a:p>
          <a:p>
            <a:pPr marL="0" indent="457200"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别的孩子们一见出了事，放弃他都跑了，司马光却急中生智，从地上捡起一块大石头，使劲向水缸击去。水涌出来，小孩也得救了。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831850"/>
            <a:ext cx="10852150" cy="1753235"/>
          </a:xfrm>
        </p:spPr>
        <p:txBody>
          <a:bodyPr/>
          <a:lstStyle/>
          <a:p>
            <a:r>
              <a:rPr lang="en-US" altLang="zh-CN" sz="3600" b="0">
                <a:solidFill>
                  <a:schemeClr val="tx1"/>
                </a:solidFill>
              </a:rPr>
              <a:t>5</a:t>
            </a:r>
            <a:r>
              <a:rPr sz="3600" b="0">
                <a:solidFill>
                  <a:schemeClr val="tx1"/>
                </a:solidFill>
              </a:rPr>
              <a:t>、</a:t>
            </a:r>
            <a:r>
              <a:rPr lang="zh-CN" altLang="en-US" sz="3600" b="0">
                <a:solidFill>
                  <a:schemeClr val="tx1"/>
                </a:solidFill>
              </a:rPr>
              <a:t>这篇短文省略了一部分内容,你知道是什么吗?结合我们已掌握的写作知识,谈谈这样写的好处。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2786380"/>
            <a:ext cx="10852150" cy="2886075"/>
          </a:xfrm>
        </p:spPr>
        <p:txBody>
          <a:bodyPr/>
          <a:lstStyle/>
          <a:p>
            <a:pPr marL="0" indent="457200">
              <a:buNone/>
            </a:pPr>
            <a:r>
              <a:rPr lang="zh-CN" altLang="en-US" sz="3200">
                <a:solidFill>
                  <a:srgbClr val="C00000"/>
                </a:solidFill>
              </a:rPr>
              <a:t>省略了吕蒙的学习过程。</a:t>
            </a:r>
          </a:p>
          <a:p>
            <a:pPr marL="0" indent="457200">
              <a:buNone/>
            </a:pPr>
            <a:r>
              <a:rPr lang="zh-CN" altLang="en-US" sz="3200">
                <a:solidFill>
                  <a:srgbClr val="C00000"/>
                </a:solidFill>
              </a:rPr>
              <a:t>因为这一部分与中心内容关系不大,可以省略,这样既节省了笔墨,又给读者留下了想象的空间,达到了一箭双雕的效果。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0705" y="1729740"/>
            <a:ext cx="10852150" cy="4424680"/>
          </a:xfrm>
        </p:spPr>
        <p:txBody>
          <a:bodyPr/>
          <a:lstStyle/>
          <a:p>
            <a:pPr marL="0" indent="457200">
              <a:lnSpc>
                <a:spcPct val="180000"/>
              </a:lnSpc>
              <a:buNone/>
            </a:pPr>
            <a:r>
              <a:rPr lang="zh-CN" altLang="en-US" sz="3600">
                <a:solidFill>
                  <a:schemeClr val="tx1"/>
                </a:solidFill>
              </a:rPr>
              <a:t>本文篇幅短小，但思路明晰，从、</a:t>
            </a:r>
            <a:r>
              <a:rPr sz="3600" u="sng">
                <a:solidFill>
                  <a:schemeClr val="tx1"/>
                </a:solidFill>
                <a:sym typeface="+mn-ea"/>
              </a:rPr>
              <a:t>               </a:t>
            </a:r>
            <a:r>
              <a:rPr lang="zh-CN" altLang="en-US" sz="3600">
                <a:solidFill>
                  <a:schemeClr val="tx1"/>
                </a:solidFill>
              </a:rPr>
              <a:t>、吕蒙就学、</a:t>
            </a:r>
            <a:r>
              <a:rPr sz="3600" u="sng">
                <a:solidFill>
                  <a:schemeClr val="tx1"/>
                </a:solidFill>
                <a:sym typeface="+mn-ea"/>
              </a:rPr>
              <a:t>                  </a:t>
            </a:r>
            <a:r>
              <a:rPr lang="zh-CN" altLang="en-US" sz="3600">
                <a:solidFill>
                  <a:schemeClr val="tx1"/>
                </a:solidFill>
              </a:rPr>
              <a:t>三个方面娓娓道来，阐明了</a:t>
            </a:r>
            <a:r>
              <a:rPr sz="3600" u="sng">
                <a:solidFill>
                  <a:schemeClr val="tx1"/>
                </a:solidFill>
                <a:sym typeface="+mn-ea"/>
              </a:rPr>
              <a:t>                </a:t>
            </a:r>
            <a:r>
              <a:rPr lang="zh-CN" altLang="en-US" sz="3600">
                <a:solidFill>
                  <a:schemeClr val="tx1"/>
                </a:solidFill>
              </a:rPr>
              <a:t>的道理，同时告诉我们不要以一成不变的思想看待他人，要以发展的眼光看待事物。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5120" y="292100"/>
            <a:ext cx="3306445" cy="1325880"/>
          </a:xfrm>
        </p:spPr>
        <p:txBody>
          <a:bodyPr/>
          <a:lstStyle/>
          <a:p>
            <a:r>
              <a:rPr lang="zh-CN" altLang="en-US" sz="4800">
                <a:solidFill>
                  <a:schemeClr val="tx1"/>
                </a:solidFill>
              </a:rPr>
              <a:t>课堂小结：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8255" y="4008755"/>
            <a:ext cx="21672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学必有得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30565" y="194119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sym typeface="+mn-ea"/>
              </a:rPr>
              <a:t>孙权劝学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77235" y="298005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sym typeface="+mn-ea"/>
              </a:rPr>
              <a:t>鲁肃赞学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69925" y="929005"/>
            <a:ext cx="10852150" cy="5000625"/>
          </a:xfrm>
        </p:spPr>
        <p:txBody>
          <a:bodyPr/>
          <a:lstStyle/>
          <a:p>
            <a:pPr marL="0" indent="457200">
              <a:buNone/>
            </a:pPr>
            <a:r>
              <a:rPr lang="zh-CN" altLang="en-US" sz="3200">
                <a:solidFill>
                  <a:schemeClr val="tx1"/>
                </a:solidFill>
              </a:rPr>
              <a:t>司马光字君实，陕州夏县人。父亲名字叫司马池，任天章阁待制(宋代官名)司马光深受其父影响，自幼便聪敏好学。据史书记载，司马光非常喜欢读《左传》，常常"手不释书，至不知饥渴寒暑"。七岁时，他便能够熟练地背诵《左传》，并且能把二百多年的历史梗概讲述得清清楚楚，可见他自幼便对历史怀有十分浓厚的兴趣。此外，还有一件事使小司马光闻名满九州，这就是流传至今"司马光砸缸"的故事。</a:t>
            </a: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1695" y="2489835"/>
            <a:ext cx="7277735" cy="1436370"/>
          </a:xfrm>
        </p:spPr>
        <p:txBody>
          <a:bodyPr>
            <a:noAutofit/>
          </a:bodyPr>
          <a:lstStyle/>
          <a:p>
            <a:r>
              <a:rPr lang="zh-CN" altLang="en-US" sz="8000" b="1" smtClean="0">
                <a:solidFill>
                  <a:schemeClr val="tx1"/>
                </a:solidFill>
              </a:rPr>
              <a:t>4、 孙权劝学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7705" y="2079625"/>
            <a:ext cx="10817225" cy="37846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zh-CN" altLang="en-US" sz="4000" dirty="0">
                <a:solidFill>
                  <a:schemeClr val="tx1"/>
                </a:solidFill>
              </a:rPr>
              <a:t>借助注释和工具书,理解课文大意。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4000" dirty="0">
                <a:solidFill>
                  <a:schemeClr val="tx1"/>
                </a:solidFill>
              </a:rPr>
              <a:t>分析人物对话,把握人物的性格特点。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4000" dirty="0">
                <a:solidFill>
                  <a:schemeClr val="tx1"/>
                </a:solidFill>
              </a:rPr>
              <a:t>在把握课文中的文言实词的基础上,理解文中语气词和称谓语的含义。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87705" y="753745"/>
            <a:ext cx="10515600" cy="1325563"/>
          </a:xfrm>
        </p:spPr>
        <p:txBody>
          <a:bodyPr/>
          <a:lstStyle/>
          <a:p>
            <a:r>
              <a:rPr lang="zh-CN" altLang="en-US" sz="4800" b="1">
                <a:solidFill>
                  <a:schemeClr val="tx1"/>
                </a:solidFill>
              </a:rPr>
              <a:t>学习目标：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7215" y="1637030"/>
            <a:ext cx="10944860" cy="4906645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《资治通鉴》</a:t>
            </a:r>
          </a:p>
          <a:p>
            <a:pPr marL="0" indent="457200"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《资治通鉴》是司马光主持编纂的一部编年体通史,共294卷,另有《目录》30卷,《考异》30卷,历时19年完成。它以时间为纲,事件为目,记载了从战国到五代共1362年间的史事。宋神宗以其“鉴于往事,有资于治道",命名为《资治通鉴》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800">
                <a:solidFill>
                  <a:schemeClr val="tx1"/>
                </a:solidFill>
              </a:rPr>
              <a:t>知识链接：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59130"/>
          </a:xfrm>
        </p:spPr>
        <p:txBody>
          <a:bodyPr/>
          <a:lstStyle/>
          <a:p>
            <a:pPr algn="ctr"/>
            <a:r>
              <a:rPr lang="zh-CN" altLang="en-US" sz="3600">
                <a:solidFill>
                  <a:schemeClr val="tx1"/>
                </a:solidFill>
              </a:rPr>
              <a:t>翻译提示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5857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</a:rPr>
              <a:t>留--国号、年号、地名、书名、人名等可以保留,直接使用;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</a:rPr>
              <a:t>替--用现代汉语双音词替换古代汉语单音词;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</a:rPr>
              <a:t>调--调整语序,使其符合现代汉语的表达习惯;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</a:rPr>
              <a:t>补-一补充省略部分,使意思完整;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</a:rPr>
              <a:t>删--删去无实在意义的词,不译。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85695"/>
            <a:ext cx="7914005" cy="4036060"/>
          </a:xfrm>
        </p:spPr>
        <p:txBody>
          <a:bodyPr/>
          <a:lstStyle/>
          <a:p>
            <a:pPr marL="0" indent="457200">
              <a:buNone/>
            </a:pPr>
            <a:r>
              <a:rPr lang="zh-CN" altLang="en-US" sz="3200">
                <a:solidFill>
                  <a:schemeClr val="tx1"/>
                </a:solidFill>
              </a:rPr>
              <a:t>司马光(1019-1086),字君实,陕州夏县(今属山西)人,北宋政治家、史学家。历仕仁宗、英宗、神宗、哲宗四朝,谥文正。主要著作有《资治通鉴》(由其主持编纂)《温国文正司马公文集》</a:t>
            </a:r>
            <a:r>
              <a:rPr sz="3200">
                <a:solidFill>
                  <a:schemeClr val="tx1"/>
                </a:solidFill>
                <a:sym typeface="+mn-ea"/>
              </a:rPr>
              <a:t>《</a:t>
            </a:r>
            <a:r>
              <a:rPr lang="zh-CN" altLang="en-US" sz="3200">
                <a:solidFill>
                  <a:schemeClr val="tx1"/>
                </a:solidFill>
              </a:rPr>
              <a:t>稽古录》《涑水记闻》《潜虚》等</a:t>
            </a:r>
            <a:r>
              <a:rPr lang="en-US" altLang="zh-CN" sz="320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42950" y="794385"/>
            <a:ext cx="3471545" cy="695325"/>
          </a:xfrm>
        </p:spPr>
        <p:txBody>
          <a:bodyPr>
            <a:normAutofit fontScale="90000"/>
          </a:bodyPr>
          <a:lstStyle/>
          <a:p>
            <a:r>
              <a:rPr lang="zh-CN" altLang="en-US" sz="5335">
                <a:solidFill>
                  <a:schemeClr val="tx1"/>
                </a:solidFill>
              </a:rPr>
              <a:t>了解作者：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005" y="-635"/>
            <a:ext cx="4277995" cy="68586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69925" y="510540"/>
            <a:ext cx="10852150" cy="644525"/>
          </a:xfrm>
        </p:spPr>
        <p:txBody>
          <a:bodyPr>
            <a:normAutofit fontScale="90000"/>
          </a:bodyPr>
          <a:lstStyle/>
          <a:p>
            <a:r>
              <a:rPr sz="4800">
                <a:solidFill>
                  <a:schemeClr val="tx1"/>
                </a:solidFill>
                <a:sym typeface="+mn-ea"/>
              </a:rPr>
              <a:t>写作背景</a:t>
            </a:r>
            <a:r>
              <a:rPr lang="en-US" altLang="zh-CN" sz="4800">
                <a:solidFill>
                  <a:schemeClr val="tx1"/>
                </a:solidFill>
                <a:sym typeface="+mn-ea"/>
              </a:rPr>
              <a:t>: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29590" y="1885950"/>
            <a:ext cx="10852150" cy="3709035"/>
          </a:xfrm>
        </p:spPr>
        <p:txBody>
          <a:bodyPr/>
          <a:lstStyle/>
          <a:p>
            <a:pPr marL="0" indent="457200">
              <a:buNone/>
            </a:pPr>
            <a:r>
              <a:rPr lang="zh-CN" altLang="en-US" sz="3600" dirty="0">
                <a:solidFill>
                  <a:schemeClr val="tx1"/>
                </a:solidFill>
              </a:rPr>
              <a:t>本文所叙故事发生在东汉末。汉献帝建安十三年(208),孙权大将周瑜和刘备在赤壁之战中大败曹军,曹、刘、孙三方鼎峙的局面初步形成。后周瑜病死,鲁肃代之。孙权劝吕蒙注意学习的故事就发生在此时。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6d6b860-b33f-4dff-a07d-2c145f32f6ba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27a2993-e805-4b2f-9d57-ec73a32811a9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280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heme/theme1.xml><?xml version="1.0" encoding="utf-8"?>
<a:theme xmlns:a="http://schemas.openxmlformats.org/drawingml/2006/main" name="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1449</Words>
  <Application>Microsoft Office PowerPoint</Application>
  <PresentationFormat>自定义</PresentationFormat>
  <Paragraphs>115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4、 孙权劝学</vt:lpstr>
      <vt:lpstr>学习目标：</vt:lpstr>
      <vt:lpstr>知识链接：</vt:lpstr>
      <vt:lpstr>翻译提示</vt:lpstr>
      <vt:lpstr>了解作者：</vt:lpstr>
      <vt:lpstr>写作背景:</vt:lpstr>
      <vt:lpstr>PowerPoint 演示文稿</vt:lpstr>
      <vt:lpstr>重点实词：</vt:lpstr>
      <vt:lpstr>2、古今异义：</vt:lpstr>
      <vt:lpstr>PowerPoint 演示文稿</vt:lpstr>
      <vt:lpstr>权曰：“孤岂欲卿治经为博士邪！但当涉猎，见往事耳。卿言多务，孰若孤？孤常读书，自以为大有所益。”蒙乃始就学。</vt:lpstr>
      <vt:lpstr>PowerPoint 演示文稿</vt:lpstr>
      <vt:lpstr>文本探究：</vt:lpstr>
      <vt:lpstr>2、课文是怎样表现吕蒙学识进步的?吕蒙的变化对你有什么启示?</vt:lpstr>
      <vt:lpstr>3.孙权劝学的效果如何？课文运用了什么写作手法来表现？</vt:lpstr>
      <vt:lpstr>4、请简要概括文中三人的性格特点。</vt:lpstr>
      <vt:lpstr>5、这篇短文省略了一部分内容,你知道是什么吗?结合我们已掌握的写作知识,谈谈这样写的好处。</vt:lpstr>
      <vt:lpstr>课堂小结：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2021-03-04T12:18:24Z</cp:lastPrinted>
  <dcterms:created xsi:type="dcterms:W3CDTF">2021-03-04T12:18:24Z</dcterms:created>
  <dcterms:modified xsi:type="dcterms:W3CDTF">2021-03-09T04:42:30Z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