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83" r:id="rId5"/>
    <p:sldId id="282" r:id="rId6"/>
    <p:sldId id="312" r:id="rId7"/>
    <p:sldId id="315" r:id="rId8"/>
    <p:sldId id="316" r:id="rId9"/>
    <p:sldId id="319" r:id="rId10"/>
    <p:sldId id="320" r:id="rId11"/>
    <p:sldId id="321" r:id="rId12"/>
    <p:sldId id="318" r:id="rId13"/>
    <p:sldId id="326" r:id="rId14"/>
    <p:sldId id="325" r:id="rId15"/>
    <p:sldId id="328" r:id="rId16"/>
    <p:sldId id="329" r:id="rId17"/>
    <p:sldId id="330" r:id="rId18"/>
    <p:sldId id="331" r:id="rId19"/>
    <p:sldId id="341" r:id="rId20"/>
    <p:sldId id="339" r:id="rId21"/>
    <p:sldId id="336" r:id="rId22"/>
    <p:sldId id="334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B"/>
    <a:srgbClr val="C0C0C0"/>
    <a:srgbClr val="171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68" autoAdjust="0"/>
    <p:restoredTop sz="96362" autoAdjust="0"/>
  </p:normalViewPr>
  <p:slideViewPr>
    <p:cSldViewPr snapToGrid="0">
      <p:cViewPr varScale="1">
        <p:scale>
          <a:sx n="74" d="100"/>
          <a:sy n="74" d="100"/>
        </p:scale>
        <p:origin x="90" y="756"/>
      </p:cViewPr>
      <p:guideLst>
        <p:guide orient="horz" pos="2220"/>
        <p:guide pos="38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9F22FE-CCE1-432F-B7AD-6F76D4861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100ACD-FD38-435B-93FE-FF31ECDF37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00ACD-FD38-435B-93FE-FF31ECDF37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6"/>
          <p:cNvSpPr>
            <a:spLocks noChangeArrowheads="1"/>
          </p:cNvSpPr>
          <p:nvPr userDrawn="1"/>
        </p:nvSpPr>
        <p:spPr bwMode="auto">
          <a:xfrm>
            <a:off x="0" y="1466687"/>
            <a:ext cx="12192000" cy="3466469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aseline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8" name="Group 4"/>
          <p:cNvGrpSpPr/>
          <p:nvPr userDrawn="1"/>
        </p:nvGrpSpPr>
        <p:grpSpPr bwMode="auto">
          <a:xfrm>
            <a:off x="2209800" y="2421707"/>
            <a:ext cx="2713331" cy="2080260"/>
            <a:chOff x="0" y="0"/>
            <a:chExt cx="3219" cy="2998"/>
          </a:xfrm>
        </p:grpSpPr>
        <p:sp>
          <p:nvSpPr>
            <p:cNvPr id="9" name="Freeform 6"/>
            <p:cNvSpPr>
              <a:spLocks noChangeArrowheads="1"/>
            </p:cNvSpPr>
            <p:nvPr/>
          </p:nvSpPr>
          <p:spPr bwMode="auto">
            <a:xfrm>
              <a:off x="0" y="0"/>
              <a:ext cx="3219" cy="2998"/>
            </a:xfrm>
            <a:custGeom>
              <a:avLst/>
              <a:gdLst>
                <a:gd name="T0" fmla="*/ 537 w 1360"/>
                <a:gd name="T1" fmla="*/ 2266 h 1266"/>
                <a:gd name="T2" fmla="*/ 537 w 1360"/>
                <a:gd name="T3" fmla="*/ 2955 h 1266"/>
                <a:gd name="T4" fmla="*/ 589 w 1360"/>
                <a:gd name="T5" fmla="*/ 3012 h 1266"/>
                <a:gd name="T6" fmla="*/ 689 w 1360"/>
                <a:gd name="T7" fmla="*/ 3455 h 1266"/>
                <a:gd name="T8" fmla="*/ 667 w 1360"/>
                <a:gd name="T9" fmla="*/ 3528 h 1266"/>
                <a:gd name="T10" fmla="*/ 824 w 1360"/>
                <a:gd name="T11" fmla="*/ 5271 h 1266"/>
                <a:gd name="T12" fmla="*/ 947 w 1360"/>
                <a:gd name="T13" fmla="*/ 6695 h 1266"/>
                <a:gd name="T14" fmla="*/ 980 w 1360"/>
                <a:gd name="T15" fmla="*/ 7100 h 1266"/>
                <a:gd name="T16" fmla="*/ 0 w 1360"/>
                <a:gd name="T17" fmla="*/ 7100 h 1266"/>
                <a:gd name="T18" fmla="*/ 33 w 1360"/>
                <a:gd name="T19" fmla="*/ 6714 h 1266"/>
                <a:gd name="T20" fmla="*/ 213 w 1360"/>
                <a:gd name="T21" fmla="*/ 4549 h 1266"/>
                <a:gd name="T22" fmla="*/ 303 w 1360"/>
                <a:gd name="T23" fmla="*/ 3528 h 1266"/>
                <a:gd name="T24" fmla="*/ 279 w 1360"/>
                <a:gd name="T25" fmla="*/ 3438 h 1266"/>
                <a:gd name="T26" fmla="*/ 398 w 1360"/>
                <a:gd name="T27" fmla="*/ 3012 h 1266"/>
                <a:gd name="T28" fmla="*/ 443 w 1360"/>
                <a:gd name="T29" fmla="*/ 2944 h 1266"/>
                <a:gd name="T30" fmla="*/ 443 w 1360"/>
                <a:gd name="T31" fmla="*/ 2283 h 1266"/>
                <a:gd name="T32" fmla="*/ 393 w 1360"/>
                <a:gd name="T33" fmla="*/ 2198 h 1266"/>
                <a:gd name="T34" fmla="*/ 173 w 1360"/>
                <a:gd name="T35" fmla="*/ 2098 h 1266"/>
                <a:gd name="T36" fmla="*/ 246 w 1360"/>
                <a:gd name="T37" fmla="*/ 2053 h 1266"/>
                <a:gd name="T38" fmla="*/ 3496 w 1360"/>
                <a:gd name="T39" fmla="*/ 246 h 1266"/>
                <a:gd name="T40" fmla="*/ 3877 w 1360"/>
                <a:gd name="T41" fmla="*/ 28 h 1266"/>
                <a:gd name="T42" fmla="*/ 4021 w 1360"/>
                <a:gd name="T43" fmla="*/ 28 h 1266"/>
                <a:gd name="T44" fmla="*/ 7030 w 1360"/>
                <a:gd name="T45" fmla="*/ 1542 h 1266"/>
                <a:gd name="T46" fmla="*/ 7619 w 1360"/>
                <a:gd name="T47" fmla="*/ 1840 h 1266"/>
                <a:gd name="T48" fmla="*/ 7295 w 1360"/>
                <a:gd name="T49" fmla="*/ 2020 h 1266"/>
                <a:gd name="T50" fmla="*/ 4050 w 1360"/>
                <a:gd name="T51" fmla="*/ 3734 h 1266"/>
                <a:gd name="T52" fmla="*/ 3853 w 1360"/>
                <a:gd name="T53" fmla="*/ 3746 h 1266"/>
                <a:gd name="T54" fmla="*/ 627 w 1360"/>
                <a:gd name="T55" fmla="*/ 2304 h 1266"/>
                <a:gd name="T56" fmla="*/ 537 w 1360"/>
                <a:gd name="T57" fmla="*/ 2266 h 126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360"/>
                <a:gd name="T88" fmla="*/ 0 h 1266"/>
                <a:gd name="T89" fmla="*/ 1360 w 1360"/>
                <a:gd name="T90" fmla="*/ 1266 h 126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</a:ln>
          </p:spPr>
          <p:txBody>
            <a:bodyPr>
              <a:normAutofit/>
            </a:bodyPr>
            <a:lstStyle/>
            <a:p>
              <a:endParaRPr lang="zh-CN" altLang="zh-CN" sz="1035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0" name="Freeform 7"/>
            <p:cNvSpPr>
              <a:spLocks noChangeArrowheads="1"/>
            </p:cNvSpPr>
            <p:nvPr/>
          </p:nvSpPr>
          <p:spPr bwMode="auto">
            <a:xfrm>
              <a:off x="665" y="1272"/>
              <a:ext cx="2000" cy="947"/>
            </a:xfrm>
            <a:custGeom>
              <a:avLst/>
              <a:gdLst>
                <a:gd name="T0" fmla="*/ 0 w 845"/>
                <a:gd name="T1" fmla="*/ 824 h 400"/>
                <a:gd name="T2" fmla="*/ 438 w 845"/>
                <a:gd name="T3" fmla="*/ 180 h 400"/>
                <a:gd name="T4" fmla="*/ 537 w 845"/>
                <a:gd name="T5" fmla="*/ 156 h 400"/>
                <a:gd name="T6" fmla="*/ 1467 w 845"/>
                <a:gd name="T7" fmla="*/ 566 h 400"/>
                <a:gd name="T8" fmla="*/ 2336 w 845"/>
                <a:gd name="T9" fmla="*/ 952 h 400"/>
                <a:gd name="T10" fmla="*/ 2431 w 845"/>
                <a:gd name="T11" fmla="*/ 935 h 400"/>
                <a:gd name="T12" fmla="*/ 4057 w 845"/>
                <a:gd name="T13" fmla="*/ 73 h 400"/>
                <a:gd name="T14" fmla="*/ 4196 w 845"/>
                <a:gd name="T15" fmla="*/ 0 h 400"/>
                <a:gd name="T16" fmla="*/ 4734 w 845"/>
                <a:gd name="T17" fmla="*/ 803 h 400"/>
                <a:gd name="T18" fmla="*/ 4163 w 845"/>
                <a:gd name="T19" fmla="*/ 1160 h 400"/>
                <a:gd name="T20" fmla="*/ 2509 w 845"/>
                <a:gd name="T21" fmla="*/ 2202 h 400"/>
                <a:gd name="T22" fmla="*/ 2357 w 845"/>
                <a:gd name="T23" fmla="*/ 2209 h 400"/>
                <a:gd name="T24" fmla="*/ 45 w 845"/>
                <a:gd name="T25" fmla="*/ 857 h 400"/>
                <a:gd name="T26" fmla="*/ 0 w 845"/>
                <a:gd name="T27" fmla="*/ 824 h 4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45"/>
                <a:gd name="T43" fmla="*/ 0 h 400"/>
                <a:gd name="T44" fmla="*/ 845 w 845"/>
                <a:gd name="T45" fmla="*/ 400 h 4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</a:ln>
          </p:spPr>
          <p:txBody>
            <a:bodyPr>
              <a:normAutofit/>
            </a:bodyPr>
            <a:lstStyle/>
            <a:p>
              <a:endParaRPr lang="zh-CN" altLang="zh-CN" sz="1035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95536" y="1780673"/>
            <a:ext cx="5550569" cy="1909011"/>
          </a:xfrm>
        </p:spPr>
        <p:txBody>
          <a:bodyPr anchor="b">
            <a:normAutofit/>
          </a:bodyPr>
          <a:lstStyle>
            <a:lvl1pPr algn="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95536" y="3823948"/>
            <a:ext cx="5550569" cy="796178"/>
          </a:xfrm>
        </p:spPr>
        <p:txBody>
          <a:bodyPr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A9DE6-ED54-4C9D-8765-7671D1A2B8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9E7C9-9825-4CAE-AE98-C04501B83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839559" y="255122"/>
            <a:ext cx="10512884" cy="581770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393700" indent="0">
              <a:buFontTx/>
              <a:buNone/>
              <a:defRPr sz="2000">
                <a:solidFill>
                  <a:schemeClr val="tx1"/>
                </a:solidFill>
              </a:defRPr>
            </a:lvl2pPr>
            <a:lvl3pPr marL="661035" indent="0">
              <a:buFontTx/>
              <a:buNone/>
              <a:defRPr sz="1800">
                <a:solidFill>
                  <a:schemeClr val="tx1"/>
                </a:solidFill>
              </a:defRPr>
            </a:lvl3pPr>
            <a:lvl4pPr marL="851535" indent="0">
              <a:buFontTx/>
              <a:buNone/>
              <a:defRPr sz="1800">
                <a:solidFill>
                  <a:schemeClr val="tx1"/>
                </a:solidFill>
              </a:defRPr>
            </a:lvl4pPr>
            <a:lvl5pPr marL="1054735" indent="0">
              <a:buFontTx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6"/>
          <p:cNvSpPr>
            <a:spLocks noChangeArrowheads="1"/>
          </p:cNvSpPr>
          <p:nvPr userDrawn="1"/>
        </p:nvSpPr>
        <p:spPr bwMode="auto">
          <a:xfrm>
            <a:off x="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aseline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6619" y="1962149"/>
            <a:ext cx="7875588" cy="413348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A9DE6-ED54-4C9D-8765-7671D1A2B8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9E7C9-9825-4CAE-AE98-C04501B83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6"/>
          <p:cNvSpPr>
            <a:spLocks noChangeArrowheads="1"/>
          </p:cNvSpPr>
          <p:nvPr userDrawn="1"/>
        </p:nvSpPr>
        <p:spPr bwMode="auto">
          <a:xfrm>
            <a:off x="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aseline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1470" y="1966413"/>
            <a:ext cx="7778750" cy="2316830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1470" y="4636168"/>
            <a:ext cx="7778750" cy="7058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 anchorCtr="0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A9DE6-ED54-4C9D-8765-7671D1A2B8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9E7C9-9825-4CAE-AE98-C04501B8328B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" y="0"/>
            <a:ext cx="12192000" cy="106242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30000"/>
              </a:lnSpc>
            </a:pPr>
            <a:endParaRPr lang="zh-CN" altLang="en-US" sz="5285" dirty="0" smtClean="0">
              <a:solidFill>
                <a:srgbClr val="F9F9FB">
                  <a:alpha val="17000"/>
                </a:srgbClr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6"/>
          <p:cNvSpPr>
            <a:spLocks noChangeArrowheads="1"/>
          </p:cNvSpPr>
          <p:nvPr userDrawn="1"/>
        </p:nvSpPr>
        <p:spPr bwMode="auto">
          <a:xfrm>
            <a:off x="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aseline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A9DE6-ED54-4C9D-8765-7671D1A2B8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9E7C9-9825-4CAE-AE98-C04501B83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/>
          <p:cNvSpPr>
            <a:spLocks noChangeArrowheads="1"/>
          </p:cNvSpPr>
          <p:nvPr userDrawn="1"/>
        </p:nvSpPr>
        <p:spPr bwMode="auto">
          <a:xfrm>
            <a:off x="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aseline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13200"/>
            <a:ext cx="10515600" cy="87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A9DE6-ED54-4C9D-8765-7671D1A2B8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9E7C9-9825-4CAE-AE98-C04501B83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08550" y="2202944"/>
            <a:ext cx="4284614" cy="1347698"/>
          </a:xfrm>
        </p:spPr>
        <p:txBody>
          <a:bodyPr>
            <a:normAutofit/>
          </a:bodyPr>
          <a:lstStyle>
            <a:lvl1pPr algn="ctr">
              <a:defRPr sz="8000">
                <a:solidFill>
                  <a:schemeClr val="accent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A9DE6-ED54-4C9D-8765-7671D1A2B8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9E7C9-9825-4CAE-AE98-C04501B8328B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 flipV="1">
            <a:off x="9950992" y="3294500"/>
            <a:ext cx="2241006" cy="748111"/>
          </a:xfrm>
          <a:custGeom>
            <a:avLst/>
            <a:gdLst>
              <a:gd name="connsiteX0" fmla="*/ 0 w 1672048"/>
              <a:gd name="connsiteY0" fmla="*/ 0 h 949233"/>
              <a:gd name="connsiteX1" fmla="*/ 1672048 w 1672048"/>
              <a:gd name="connsiteY1" fmla="*/ 0 h 949233"/>
              <a:gd name="connsiteX2" fmla="*/ 1672048 w 1672048"/>
              <a:gd name="connsiteY2" fmla="*/ 949233 h 949233"/>
              <a:gd name="connsiteX3" fmla="*/ 0 w 1672048"/>
              <a:gd name="connsiteY3" fmla="*/ 949233 h 949233"/>
              <a:gd name="connsiteX4" fmla="*/ 0 w 1672048"/>
              <a:gd name="connsiteY4" fmla="*/ 0 h 949233"/>
              <a:gd name="connsiteX0-1" fmla="*/ 0 w 1672048"/>
              <a:gd name="connsiteY0-2" fmla="*/ 235132 h 1184365"/>
              <a:gd name="connsiteX1-3" fmla="*/ 1672048 w 1672048"/>
              <a:gd name="connsiteY1-4" fmla="*/ 0 h 1184365"/>
              <a:gd name="connsiteX2-5" fmla="*/ 1672048 w 1672048"/>
              <a:gd name="connsiteY2-6" fmla="*/ 1184365 h 1184365"/>
              <a:gd name="connsiteX3-7" fmla="*/ 0 w 1672048"/>
              <a:gd name="connsiteY3-8" fmla="*/ 1184365 h 1184365"/>
              <a:gd name="connsiteX4-9" fmla="*/ 0 w 1672048"/>
              <a:gd name="connsiteY4-10" fmla="*/ 235132 h 11843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72048" h="1184365">
                <a:moveTo>
                  <a:pt x="0" y="235132"/>
                </a:moveTo>
                <a:lnTo>
                  <a:pt x="1672048" y="0"/>
                </a:lnTo>
                <a:lnTo>
                  <a:pt x="1672048" y="1184365"/>
                </a:lnTo>
                <a:lnTo>
                  <a:pt x="0" y="1184365"/>
                </a:lnTo>
                <a:lnTo>
                  <a:pt x="0" y="23513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1" tIns="19286" rIns="38571" bIns="1928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760"/>
          </a:p>
        </p:txBody>
      </p:sp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2" y="2694914"/>
            <a:ext cx="3808547" cy="5940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1" tIns="19286" rIns="38571" bIns="1928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760">
              <a:solidFill>
                <a:srgbClr val="00C530"/>
              </a:solidFill>
            </a:endParaRPr>
          </a:p>
        </p:txBody>
      </p:sp>
      <p:sp>
        <p:nvSpPr>
          <p:cNvPr id="9" name="矩形 8"/>
          <p:cNvSpPr/>
          <p:nvPr userDrawn="1">
            <p:custDataLst>
              <p:tags r:id="rId4"/>
            </p:custDataLst>
          </p:nvPr>
        </p:nvSpPr>
        <p:spPr>
          <a:xfrm>
            <a:off x="2" y="3289002"/>
            <a:ext cx="3808547" cy="5940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1" tIns="19286" rIns="38571" bIns="1928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760"/>
          </a:p>
        </p:txBody>
      </p:sp>
      <p:sp>
        <p:nvSpPr>
          <p:cNvPr id="10" name="矩形 6"/>
          <p:cNvSpPr/>
          <p:nvPr userDrawn="1">
            <p:custDataLst>
              <p:tags r:id="rId5"/>
            </p:custDataLst>
          </p:nvPr>
        </p:nvSpPr>
        <p:spPr>
          <a:xfrm>
            <a:off x="9950994" y="2546391"/>
            <a:ext cx="2241006" cy="748111"/>
          </a:xfrm>
          <a:custGeom>
            <a:avLst/>
            <a:gdLst>
              <a:gd name="connsiteX0" fmla="*/ 0 w 1672048"/>
              <a:gd name="connsiteY0" fmla="*/ 0 h 949233"/>
              <a:gd name="connsiteX1" fmla="*/ 1672048 w 1672048"/>
              <a:gd name="connsiteY1" fmla="*/ 0 h 949233"/>
              <a:gd name="connsiteX2" fmla="*/ 1672048 w 1672048"/>
              <a:gd name="connsiteY2" fmla="*/ 949233 h 949233"/>
              <a:gd name="connsiteX3" fmla="*/ 0 w 1672048"/>
              <a:gd name="connsiteY3" fmla="*/ 949233 h 949233"/>
              <a:gd name="connsiteX4" fmla="*/ 0 w 1672048"/>
              <a:gd name="connsiteY4" fmla="*/ 0 h 949233"/>
              <a:gd name="connsiteX0-1" fmla="*/ 0 w 1672048"/>
              <a:gd name="connsiteY0-2" fmla="*/ 235132 h 1184365"/>
              <a:gd name="connsiteX1-3" fmla="*/ 1672048 w 1672048"/>
              <a:gd name="connsiteY1-4" fmla="*/ 0 h 1184365"/>
              <a:gd name="connsiteX2-5" fmla="*/ 1672048 w 1672048"/>
              <a:gd name="connsiteY2-6" fmla="*/ 1184365 h 1184365"/>
              <a:gd name="connsiteX3-7" fmla="*/ 0 w 1672048"/>
              <a:gd name="connsiteY3-8" fmla="*/ 1184365 h 1184365"/>
              <a:gd name="connsiteX4-9" fmla="*/ 0 w 1672048"/>
              <a:gd name="connsiteY4-10" fmla="*/ 235132 h 11843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72048" h="1184365">
                <a:moveTo>
                  <a:pt x="0" y="235132"/>
                </a:moveTo>
                <a:lnTo>
                  <a:pt x="1672048" y="0"/>
                </a:lnTo>
                <a:lnTo>
                  <a:pt x="1672048" y="1184365"/>
                </a:lnTo>
                <a:lnTo>
                  <a:pt x="0" y="1184365"/>
                </a:lnTo>
                <a:lnTo>
                  <a:pt x="0" y="23513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1" tIns="19286" rIns="38571" bIns="1928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760"/>
          </a:p>
        </p:txBody>
      </p:sp>
      <p:sp>
        <p:nvSpPr>
          <p:cNvPr id="11" name="矩形 10"/>
          <p:cNvSpPr/>
          <p:nvPr userDrawn="1">
            <p:custDataLst>
              <p:tags r:id="rId6"/>
            </p:custDataLst>
          </p:nvPr>
        </p:nvSpPr>
        <p:spPr>
          <a:xfrm>
            <a:off x="8093167" y="2694914"/>
            <a:ext cx="1857827" cy="59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1" tIns="19286" rIns="38571" bIns="1928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76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>
            <a:off x="8093165" y="3294500"/>
            <a:ext cx="1857827" cy="599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1" tIns="19286" rIns="38571" bIns="1928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76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3808549" y="3550642"/>
            <a:ext cx="4284614" cy="1105537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A9DE6-ED54-4C9D-8765-7671D1A2B8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9E7C9-9825-4CAE-AE98-C04501B83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A9DE6-ED54-4C9D-8765-7671D1A2B8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9E7C9-9825-4CAE-AE98-C04501B83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A9DE6-ED54-4C9D-8765-7671D1A2B8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9E7C9-9825-4CAE-AE98-C04501B83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13509"/>
            <a:ext cx="10515600" cy="8752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773766"/>
            <a:ext cx="10515600" cy="44031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A9DE6-ED54-4C9D-8765-7671D1A2B8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9E7C9-9825-4CAE-AE98-C04501B832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395470" y="1780540"/>
            <a:ext cx="7660005" cy="2044065"/>
          </a:xfrm>
        </p:spPr>
        <p:txBody>
          <a:bodyPr>
            <a:noAutofit/>
          </a:bodyPr>
          <a:lstStyle/>
          <a:p>
            <a:pPr algn="ctr"/>
            <a:r>
              <a:rPr lang="zh-CN" altLang="en-US" sz="8800" b="1" dirty="0">
                <a:latin typeface="微软雅黑" panose="020B0503020204020204" charset="-122"/>
                <a:ea typeface="微软雅黑" panose="020B0503020204020204" charset="-122"/>
              </a:rPr>
              <a:t>纪念白求恩</a:t>
            </a:r>
            <a:endParaRPr lang="zh-CN" altLang="en-US" sz="8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5297236" y="3823948"/>
            <a:ext cx="5550569" cy="796178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</a:rPr>
              <a:t>毛泽东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四、思考探究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935" y="1554480"/>
            <a:ext cx="1185672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3700" b="1"/>
              <a:t>2.</a:t>
            </a:r>
            <a:r>
              <a:rPr lang="zh-CN" altLang="en-US" sz="3700" b="1"/>
              <a:t>那么，各段内容要点之间的联系是怎样的呢？</a:t>
            </a:r>
            <a:endParaRPr lang="zh-CN" altLang="en-US" sz="3700" b="1"/>
          </a:p>
        </p:txBody>
      </p:sp>
      <p:sp>
        <p:nvSpPr>
          <p:cNvPr id="4" name="文本框 3"/>
          <p:cNvSpPr txBox="1"/>
          <p:nvPr/>
        </p:nvSpPr>
        <p:spPr>
          <a:xfrm>
            <a:off x="589280" y="3014345"/>
            <a:ext cx="10988040" cy="18002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400" b="1"/>
              <a:t>文章前三段都是共产主义精神的具体体现。文章从三个方面阐述了白求恩同志的共产主义精神，在第四段号召全党向他学习这种真正的共产主义者精神。</a:t>
            </a:r>
            <a:endParaRPr lang="zh-CN" altLang="en-US" sz="34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四、思考探究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2605" y="1769745"/>
            <a:ext cx="701040" cy="44653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400" b="1">
                <a:latin typeface="黑体" panose="02010609060101010101" pitchFamily="49" charset="-122"/>
                <a:ea typeface="黑体" panose="02010609060101010101" pitchFamily="49" charset="-122"/>
              </a:rPr>
              <a:t>白求恩的共产主义精神</a:t>
            </a:r>
            <a:endParaRPr lang="zh-CN" altLang="en-US" sz="3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350010" y="2028825"/>
            <a:ext cx="365760" cy="3749040"/>
          </a:xfrm>
          <a:prstGeom prst="leftBrac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8" name="文本框 7"/>
          <p:cNvSpPr txBox="1"/>
          <p:nvPr/>
        </p:nvSpPr>
        <p:spPr>
          <a:xfrm>
            <a:off x="1782445" y="1769745"/>
            <a:ext cx="6796405" cy="4968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赞扬白求恩同志的国际主义精神</a:t>
            </a:r>
            <a:endParaRPr lang="zh-CN" altLang="en-US" sz="3200" b="1"/>
          </a:p>
          <a:p>
            <a:r>
              <a:rPr lang="zh-CN" altLang="en-US" sz="3200" b="1"/>
              <a:t>（分论点）</a:t>
            </a:r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赞扬白求恩同志的毫不利己专门利人精神</a:t>
            </a:r>
            <a:endParaRPr lang="zh-CN" altLang="en-US" sz="3200" b="1"/>
          </a:p>
          <a:p>
            <a:r>
              <a:rPr lang="zh-CN" altLang="en-US" sz="3200" b="1"/>
              <a:t>（分论点）</a:t>
            </a:r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赞扬白求恩同志的对技术精益求精精神</a:t>
            </a:r>
            <a:endParaRPr lang="zh-CN" altLang="en-US" sz="3200" b="1"/>
          </a:p>
          <a:p>
            <a:r>
              <a:rPr lang="zh-CN" altLang="en-US" sz="3200" b="1"/>
              <a:t>（分论点）</a:t>
            </a:r>
            <a:endParaRPr lang="zh-CN" altLang="en-US" sz="3200" b="1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7666990" y="2112010"/>
            <a:ext cx="1828800" cy="1120775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8528050" y="3796665"/>
            <a:ext cx="1143000" cy="164592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8428990" y="3522345"/>
            <a:ext cx="1036320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9495790" y="2775585"/>
            <a:ext cx="1264920" cy="1234440"/>
          </a:xfrm>
          <a:prstGeom prst="ellipse">
            <a:avLst/>
          </a:prstGeom>
          <a:noFill/>
          <a:ln w="317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582150" y="3080385"/>
            <a:ext cx="120015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核心</a:t>
            </a:r>
            <a:endParaRPr lang="zh-CN" altLang="en-US" sz="3600" b="1"/>
          </a:p>
        </p:txBody>
      </p:sp>
      <p:sp>
        <p:nvSpPr>
          <p:cNvPr id="16" name="文本框 15"/>
          <p:cNvSpPr txBox="1"/>
          <p:nvPr/>
        </p:nvSpPr>
        <p:spPr>
          <a:xfrm>
            <a:off x="10698480" y="1564640"/>
            <a:ext cx="1036320" cy="4683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/>
              <a:t>号召全党学习白求恩同志的共产主义精神（中心论点）</a:t>
            </a:r>
            <a:endParaRPr lang="zh-CN" altLang="en-US" sz="28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四、思考探究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935" y="1554480"/>
            <a:ext cx="11856720" cy="1330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sz="3700" b="1"/>
              <a:t>3.同桌之间相互讨论，找出每段中记叙与讨论的部分，在文中作出简单的标记。</a:t>
            </a:r>
            <a:endParaRPr sz="3700" b="1"/>
          </a:p>
        </p:txBody>
      </p:sp>
      <p:sp>
        <p:nvSpPr>
          <p:cNvPr id="4" name="文本框 3"/>
          <p:cNvSpPr txBox="1"/>
          <p:nvPr/>
        </p:nvSpPr>
        <p:spPr>
          <a:xfrm>
            <a:off x="579120" y="2872105"/>
            <a:ext cx="10988040" cy="29394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400" b="1"/>
              <a:t>明确：“叙”和“议”是两种不同的表达方式。</a:t>
            </a:r>
            <a:endParaRPr lang="zh-CN" altLang="en-US" sz="3400" b="1"/>
          </a:p>
          <a:p>
            <a:pPr>
              <a:lnSpc>
                <a:spcPct val="110000"/>
              </a:lnSpc>
            </a:pPr>
            <a:r>
              <a:rPr lang="zh-CN" altLang="en-US" sz="3400" b="1"/>
              <a:t>议论文</a:t>
            </a:r>
            <a:r>
              <a:rPr lang="zh-CN" altLang="en-US" sz="3400" b="1">
                <a:solidFill>
                  <a:srgbClr val="FF0000"/>
                </a:solidFill>
              </a:rPr>
              <a:t>以“议”为主</a:t>
            </a:r>
            <a:r>
              <a:rPr lang="zh-CN" altLang="en-US" sz="3400" b="1"/>
              <a:t>，“叙”是为证明论点</a:t>
            </a:r>
            <a:r>
              <a:rPr lang="zh-CN" altLang="en-US" sz="3400" b="1">
                <a:solidFill>
                  <a:srgbClr val="FF0000"/>
                </a:solidFill>
              </a:rPr>
              <a:t>提供事实根据</a:t>
            </a:r>
            <a:r>
              <a:rPr lang="zh-CN" altLang="en-US" sz="3400" b="1"/>
              <a:t>；“叙”要扣住论点；“叙”得简明概括。</a:t>
            </a:r>
            <a:endParaRPr lang="zh-CN" altLang="en-US" sz="3400" b="1"/>
          </a:p>
          <a:p>
            <a:pPr>
              <a:lnSpc>
                <a:spcPct val="110000"/>
              </a:lnSpc>
            </a:pPr>
            <a:r>
              <a:rPr lang="zh-CN" altLang="en-US" sz="3400" b="1"/>
              <a:t>记叙文</a:t>
            </a:r>
            <a:r>
              <a:rPr lang="zh-CN" altLang="en-US" sz="3400" b="1">
                <a:solidFill>
                  <a:srgbClr val="FF0000"/>
                </a:solidFill>
              </a:rPr>
              <a:t>以“叙”为主</a:t>
            </a:r>
            <a:r>
              <a:rPr lang="zh-CN" altLang="en-US" sz="3400" b="1"/>
              <a:t>，“议”是用于</a:t>
            </a:r>
            <a:r>
              <a:rPr lang="zh-CN" altLang="en-US" sz="3400" b="1">
                <a:solidFill>
                  <a:srgbClr val="FF0000"/>
                </a:solidFill>
              </a:rPr>
              <a:t>揭示事物的本质</a:t>
            </a:r>
            <a:r>
              <a:rPr lang="zh-CN" altLang="en-US" sz="3400" b="1"/>
              <a:t>和意义，起画龙点睛，突出中心的作用。</a:t>
            </a:r>
            <a:endParaRPr lang="zh-CN" altLang="en-US" sz="34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四、思考探究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935" y="1554480"/>
            <a:ext cx="11856720" cy="1330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sz="3700" b="1"/>
              <a:t>3.同桌之间相互讨论，找出每段中记叙与讨论的部分，在文中作出简单的标记。</a:t>
            </a:r>
            <a:endParaRPr sz="3700" b="1"/>
          </a:p>
        </p:txBody>
      </p:sp>
      <p:sp>
        <p:nvSpPr>
          <p:cNvPr id="4" name="文本框 3"/>
          <p:cNvSpPr txBox="1"/>
          <p:nvPr/>
        </p:nvSpPr>
        <p:spPr>
          <a:xfrm>
            <a:off x="579120" y="2872105"/>
            <a:ext cx="10988040" cy="243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500" b="1"/>
              <a:t>第一段：“白求恩同志是加拿大共产党员……不幸以身殉职”是记叙，其余是议论。</a:t>
            </a:r>
            <a:endParaRPr lang="zh-CN" altLang="en-US" sz="3500" b="1"/>
          </a:p>
          <a:p>
            <a:pPr>
              <a:lnSpc>
                <a:spcPct val="110000"/>
              </a:lnSpc>
            </a:pPr>
            <a:r>
              <a:rPr lang="zh-CN" altLang="en-US" sz="3500" b="1"/>
              <a:t>先叙后议。先概括简叙白求恩事迹，后赞扬他的国际主义精神。</a:t>
            </a:r>
            <a:endParaRPr lang="zh-CN" altLang="en-US" sz="35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四、思考探究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935" y="1478280"/>
            <a:ext cx="11856720" cy="1330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sz="3700" b="1"/>
              <a:t>3.同桌之间相互讨论，找出每段中记叙与讨论的部分，在文中作出简单的标记。</a:t>
            </a:r>
            <a:endParaRPr sz="3700" b="1"/>
          </a:p>
        </p:txBody>
      </p:sp>
      <p:sp>
        <p:nvSpPr>
          <p:cNvPr id="4" name="文本框 3"/>
          <p:cNvSpPr txBox="1"/>
          <p:nvPr/>
        </p:nvSpPr>
        <p:spPr>
          <a:xfrm>
            <a:off x="2242185" y="2542540"/>
            <a:ext cx="7661910" cy="1699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/>
              <a:t>第二段：可分三层，每一层都是先叙后议</a:t>
            </a:r>
            <a:endParaRPr lang="zh-CN" altLang="en-US" sz="3200" b="1"/>
          </a:p>
          <a:p>
            <a:pPr>
              <a:lnSpc>
                <a:spcPct val="110000"/>
              </a:lnSpc>
            </a:pPr>
            <a:r>
              <a:rPr lang="zh-CN" altLang="en-US" sz="3200" b="1"/>
              <a:t>        ①② / ③④⑤⑥⑦ / ⑧⑨⑩</a:t>
            </a:r>
            <a:endParaRPr lang="zh-CN" altLang="en-US" sz="3200" b="1"/>
          </a:p>
          <a:p>
            <a:pPr>
              <a:lnSpc>
                <a:spcPct val="110000"/>
              </a:lnSpc>
            </a:pPr>
            <a:r>
              <a:rPr lang="zh-CN" altLang="en-US" sz="3200" b="1"/>
              <a:t>        叙议                       </a:t>
            </a:r>
            <a:endParaRPr lang="zh-CN" altLang="en-US" sz="3200" b="1"/>
          </a:p>
        </p:txBody>
      </p:sp>
      <p:sp>
        <p:nvSpPr>
          <p:cNvPr id="2" name="左大括号 1"/>
          <p:cNvSpPr/>
          <p:nvPr/>
        </p:nvSpPr>
        <p:spPr>
          <a:xfrm rot="16200000">
            <a:off x="5038725" y="3052445"/>
            <a:ext cx="238125" cy="1219200"/>
          </a:xfrm>
          <a:prstGeom prst="leftBrace">
            <a:avLst>
              <a:gd name="adj1" fmla="val 8333"/>
              <a:gd name="adj2" fmla="val 50026"/>
            </a:avLst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4876800" y="3700780"/>
            <a:ext cx="10210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叙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 flipH="1">
            <a:off x="5897880" y="3701415"/>
            <a:ext cx="7156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议</a:t>
            </a:r>
            <a:endParaRPr lang="zh-CN" altLang="en-US" sz="3200" b="1"/>
          </a:p>
        </p:txBody>
      </p:sp>
      <p:sp>
        <p:nvSpPr>
          <p:cNvPr id="8" name="左大括号 7"/>
          <p:cNvSpPr/>
          <p:nvPr/>
        </p:nvSpPr>
        <p:spPr>
          <a:xfrm rot="5400000" flipH="1">
            <a:off x="7115810" y="3351530"/>
            <a:ext cx="147955" cy="625475"/>
          </a:xfrm>
          <a:prstGeom prst="leftBrace">
            <a:avLst>
              <a:gd name="adj1" fmla="val 8333"/>
              <a:gd name="adj2" fmla="val 50000"/>
            </a:avLst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10" name="文本框 9"/>
          <p:cNvSpPr txBox="1"/>
          <p:nvPr/>
        </p:nvSpPr>
        <p:spPr>
          <a:xfrm>
            <a:off x="6893560" y="3705860"/>
            <a:ext cx="10210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叙</a:t>
            </a:r>
            <a:endParaRPr lang="zh-CN" altLang="en-US" sz="3200" b="1"/>
          </a:p>
        </p:txBody>
      </p:sp>
      <p:sp>
        <p:nvSpPr>
          <p:cNvPr id="11" name="文本框 10"/>
          <p:cNvSpPr txBox="1"/>
          <p:nvPr/>
        </p:nvSpPr>
        <p:spPr>
          <a:xfrm flipH="1">
            <a:off x="7487920" y="3706495"/>
            <a:ext cx="7156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议</a:t>
            </a:r>
            <a:endParaRPr lang="zh-CN" altLang="en-US" sz="3200" b="1"/>
          </a:p>
        </p:txBody>
      </p:sp>
      <p:sp>
        <p:nvSpPr>
          <p:cNvPr id="12" name="文本框 11"/>
          <p:cNvSpPr txBox="1"/>
          <p:nvPr/>
        </p:nvSpPr>
        <p:spPr>
          <a:xfrm>
            <a:off x="17780" y="4223385"/>
            <a:ext cx="12258040" cy="27711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/>
              <a:t>第一层：先高度概括白求恩精神的具体表现，后号召每个共产党员都要学习他。</a:t>
            </a:r>
            <a:endParaRPr lang="zh-CN" altLang="en-US" sz="3200" b="1"/>
          </a:p>
          <a:p>
            <a:pPr>
              <a:lnSpc>
                <a:spcPct val="110000"/>
              </a:lnSpc>
            </a:pPr>
            <a:r>
              <a:rPr lang="zh-CN" altLang="en-US" sz="3200" b="1"/>
              <a:t>第二层：先联系“不少的人”的表现，后分析“不少的人”的实质。</a:t>
            </a:r>
            <a:endParaRPr lang="zh-CN" altLang="en-US" sz="3200" b="1"/>
          </a:p>
          <a:p>
            <a:pPr>
              <a:lnSpc>
                <a:spcPct val="110000"/>
              </a:lnSpc>
            </a:pPr>
            <a:r>
              <a:rPr lang="zh-CN" altLang="en-US" sz="3200" b="1"/>
              <a:t>第三层：先转述从前线回来的人对白求恩的评价，后号召学习他的精神。</a:t>
            </a:r>
            <a:endParaRPr lang="zh-CN" altLang="en-US" sz="32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四、思考探究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935" y="1554480"/>
            <a:ext cx="11856720" cy="1443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sz="3700" b="1"/>
              <a:t>3.同桌之间相互讨论，找出每段中记叙与讨论的部分，在文中作出简单的标记。</a:t>
            </a:r>
            <a:endParaRPr sz="3700" b="1"/>
          </a:p>
        </p:txBody>
      </p:sp>
      <p:sp>
        <p:nvSpPr>
          <p:cNvPr id="4" name="文本框 3"/>
          <p:cNvSpPr txBox="1"/>
          <p:nvPr/>
        </p:nvSpPr>
        <p:spPr>
          <a:xfrm>
            <a:off x="579120" y="2872105"/>
            <a:ext cx="10988040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500" b="1"/>
              <a:t>第三段：“白求恩同志是个医生……他的医术是很高明的”是记叙，其余是议论。</a:t>
            </a:r>
            <a:endParaRPr lang="zh-CN" altLang="en-US" sz="3500" b="1"/>
          </a:p>
          <a:p>
            <a:pPr>
              <a:lnSpc>
                <a:spcPct val="120000"/>
              </a:lnSpc>
            </a:pPr>
            <a:r>
              <a:rPr lang="zh-CN" altLang="en-US" sz="3500" b="1"/>
              <a:t>先叙后议。先简述白求恩对技术的钻研和医术的高明，后由此及彼联系两种一班人给予批评教育。</a:t>
            </a:r>
            <a:endParaRPr lang="zh-CN" altLang="en-US" sz="35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四、思考探究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935" y="1554480"/>
            <a:ext cx="11856720" cy="1330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sz="3700" b="1"/>
              <a:t>3.同桌之间相互讨论，找出每段中记叙与讨论的部分，在文中作出简单的标记。</a:t>
            </a:r>
            <a:endParaRPr sz="3700" b="1"/>
          </a:p>
        </p:txBody>
      </p:sp>
      <p:sp>
        <p:nvSpPr>
          <p:cNvPr id="4" name="文本框 3"/>
          <p:cNvSpPr txBox="1"/>
          <p:nvPr/>
        </p:nvSpPr>
        <p:spPr>
          <a:xfrm>
            <a:off x="579120" y="2872105"/>
            <a:ext cx="10988040" cy="243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500" b="1"/>
              <a:t>第四段：“我和白求恩同志只见过一面……我是很悲痛的”是记叙，其余是议论。</a:t>
            </a:r>
            <a:endParaRPr lang="zh-CN" altLang="en-US" sz="3500" b="1"/>
          </a:p>
          <a:p>
            <a:pPr>
              <a:lnSpc>
                <a:spcPct val="110000"/>
              </a:lnSpc>
            </a:pPr>
            <a:r>
              <a:rPr lang="zh-CN" altLang="en-US" sz="3500" b="1"/>
              <a:t>先叙后议。先叙述自己与白求恩同志的交往，然后论述学习白求恩的意义。</a:t>
            </a:r>
            <a:endParaRPr lang="zh-CN" altLang="en-US" sz="35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四、思考探究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935" y="1554480"/>
            <a:ext cx="11856720" cy="1330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sz="3700" b="1"/>
              <a:t>4.文中哪些话是正面介绍白求恩?哪些话是侧面介绍?侧面介绍有什么作用?</a:t>
            </a:r>
            <a:endParaRPr sz="3700" b="1"/>
          </a:p>
        </p:txBody>
      </p:sp>
      <p:sp>
        <p:nvSpPr>
          <p:cNvPr id="4" name="文本框 3"/>
          <p:cNvSpPr txBox="1"/>
          <p:nvPr/>
        </p:nvSpPr>
        <p:spPr>
          <a:xfrm>
            <a:off x="579120" y="2872105"/>
            <a:ext cx="10988040" cy="1851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500" b="1"/>
              <a:t>“白求恩毫不利己专门利人的精神……极端的热忱”是正面介绍；</a:t>
            </a:r>
            <a:endParaRPr lang="zh-CN" altLang="en-US" sz="3500" b="1"/>
          </a:p>
          <a:p>
            <a:pPr>
              <a:lnSpc>
                <a:spcPct val="110000"/>
              </a:lnSpc>
            </a:pPr>
            <a:r>
              <a:rPr lang="zh-CN" altLang="en-US" sz="3500" b="1"/>
              <a:t>“从前线回来的人……无不为之感动”是侧面介绍。</a:t>
            </a:r>
            <a:endParaRPr lang="zh-CN" altLang="en-US" sz="3500" b="1"/>
          </a:p>
        </p:txBody>
      </p:sp>
      <p:sp>
        <p:nvSpPr>
          <p:cNvPr id="2" name="文本框 1"/>
          <p:cNvSpPr txBox="1"/>
          <p:nvPr/>
        </p:nvSpPr>
        <p:spPr>
          <a:xfrm>
            <a:off x="593090" y="4741545"/>
            <a:ext cx="11003280" cy="1264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500" b="1"/>
              <a:t>侧面介绍是为了补充正面介绍的不足，通过别人的眼光来写，增强了事实的可信度，增强了文章的表达效果。</a:t>
            </a:r>
            <a:endParaRPr lang="zh-CN" altLang="en-US" sz="35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990"/>
            <a:ext cx="12178665" cy="87503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000" b="1" dirty="0" smtClean="0"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默读第</a:t>
            </a:r>
            <a:r>
              <a:rPr lang="en-US" altLang="zh-CN" sz="6000" b="1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6000" b="1" dirty="0" smtClean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段，完成下列表格。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40970" y="1501140"/>
          <a:ext cx="11885295" cy="5226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/>
                <a:gridCol w="2971800"/>
                <a:gridCol w="2969895"/>
                <a:gridCol w="2971800"/>
              </a:tblGrid>
              <a:tr h="119570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6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 b="1"/>
                        <a:t>对工作的</a:t>
                      </a:r>
                      <a:endParaRPr lang="zh-CN" altLang="en-US" sz="3600" b="1"/>
                    </a:p>
                    <a:p>
                      <a:pPr algn="ctr">
                        <a:buNone/>
                      </a:pPr>
                      <a:r>
                        <a:rPr lang="zh-CN" altLang="en-US" sz="3600" b="1"/>
                        <a:t>态度</a:t>
                      </a:r>
                      <a:endParaRPr lang="zh-CN" altLang="en-US" sz="36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 b="1"/>
                        <a:t>对同志、人民的态度</a:t>
                      </a:r>
                      <a:endParaRPr lang="zh-CN" altLang="en-US" sz="36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 b="1"/>
                        <a:t>对工作的</a:t>
                      </a:r>
                      <a:endParaRPr lang="zh-CN" altLang="en-US" sz="3600" b="1"/>
                    </a:p>
                    <a:p>
                      <a:pPr algn="ctr">
                        <a:buNone/>
                      </a:pPr>
                      <a:r>
                        <a:rPr lang="zh-CN" altLang="en-US" sz="3600" b="1"/>
                        <a:t>要求</a:t>
                      </a:r>
                      <a:endParaRPr lang="zh-CN" altLang="en-US" sz="3600" b="1"/>
                    </a:p>
                  </a:txBody>
                  <a:tcPr anchor="ctr" anchorCtr="0"/>
                </a:tc>
              </a:tr>
              <a:tr h="1195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 b="1"/>
                        <a:t>白求恩</a:t>
                      </a:r>
                      <a:endParaRPr lang="zh-CN" altLang="en-US" sz="36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6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6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600" b="1"/>
                    </a:p>
                  </a:txBody>
                  <a:tcPr anchor="ctr" anchorCtr="0"/>
                </a:tc>
              </a:tr>
              <a:tr h="28346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 b="1"/>
                        <a:t>不少的人</a:t>
                      </a:r>
                      <a:endParaRPr lang="zh-CN" altLang="en-US" sz="36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6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6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600" b="1"/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122930" y="2867025"/>
            <a:ext cx="31851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dk1"/>
                </a:solidFill>
                <a:sym typeface="+mn-ea"/>
              </a:rPr>
              <a:t>极端的负责任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21050" y="4238625"/>
            <a:ext cx="252984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dk1"/>
                </a:solidFill>
                <a:sym typeface="+mn-ea"/>
              </a:rPr>
              <a:t>不负责任、拈轻怕重、喜欢自吹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129020" y="2943225"/>
            <a:ext cx="28803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dk1"/>
                </a:solidFill>
                <a:sym typeface="+mn-ea"/>
              </a:rPr>
              <a:t>极端的热忱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11900" y="4162425"/>
            <a:ext cx="274320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dk1"/>
                </a:solidFill>
                <a:sym typeface="+mn-ea"/>
              </a:rPr>
              <a:t>冷冷清清、漠不关心、麻木不仁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359900" y="3034665"/>
            <a:ext cx="26060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dk1"/>
                </a:solidFill>
                <a:sym typeface="+mn-ea"/>
              </a:rPr>
              <a:t>精益求精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222740" y="3979545"/>
            <a:ext cx="2712720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dk1"/>
                </a:solidFill>
                <a:sym typeface="+mn-ea"/>
              </a:rPr>
              <a:t>鄙薄技术工作以为不足道、以为无出路、见异思迁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  <p:bldP spid="11" grpId="1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四、思考探究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935" y="1554480"/>
            <a:ext cx="11856720" cy="1330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3700" b="1"/>
              <a:t>5.</a:t>
            </a:r>
            <a:r>
              <a:rPr lang="zh-CN" altLang="en-US" sz="3700" b="1"/>
              <a:t>在第</a:t>
            </a:r>
            <a:r>
              <a:rPr lang="en-US" altLang="zh-CN" sz="3700" b="1"/>
              <a:t>2</a:t>
            </a:r>
            <a:r>
              <a:rPr lang="zh-CN" altLang="en-US" sz="3700" b="1"/>
              <a:t>、</a:t>
            </a:r>
            <a:r>
              <a:rPr lang="en-US" altLang="zh-CN" sz="3700" b="1"/>
              <a:t>3</a:t>
            </a:r>
            <a:r>
              <a:rPr lang="zh-CN" altLang="en-US" sz="3700" b="1"/>
              <a:t>段中，</a:t>
            </a:r>
            <a:r>
              <a:rPr lang="zh-CN" altLang="en-US" sz="3700" b="1"/>
              <a:t>作者主要采用什么论证方法来论证论点；这种论证方法有什么好处呢？</a:t>
            </a:r>
            <a:endParaRPr lang="zh-CN" altLang="en-US" sz="3700" b="1"/>
          </a:p>
        </p:txBody>
      </p:sp>
      <p:sp>
        <p:nvSpPr>
          <p:cNvPr id="4" name="文本框 3"/>
          <p:cNvSpPr txBox="1"/>
          <p:nvPr/>
        </p:nvSpPr>
        <p:spPr>
          <a:xfrm>
            <a:off x="2545080" y="2841625"/>
            <a:ext cx="2530475" cy="661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400" b="1"/>
              <a:t>对比论证；</a:t>
            </a:r>
            <a:endParaRPr lang="zh-CN" altLang="en-US" sz="3400" b="1"/>
          </a:p>
        </p:txBody>
      </p:sp>
      <p:sp>
        <p:nvSpPr>
          <p:cNvPr id="2" name="文本框 1"/>
          <p:cNvSpPr txBox="1"/>
          <p:nvPr/>
        </p:nvSpPr>
        <p:spPr>
          <a:xfrm>
            <a:off x="581660" y="3598545"/>
            <a:ext cx="10895965" cy="18002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400" b="1"/>
              <a:t>对比论证的好处是，突出了白求恩崇高的共产主义精神，强调了向白求恩学习的必要性，明确了应该克服的缺点和今后努力的方向，从而有力的证明和阐述了论点。</a:t>
            </a:r>
            <a:endParaRPr lang="zh-CN" altLang="en-US" sz="34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白求恩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29540" y="1586230"/>
            <a:ext cx="3859530" cy="5081905"/>
          </a:xfrm>
          <a:prstGeom prst="rect">
            <a:avLst/>
          </a:prstGeom>
        </p:spPr>
      </p:pic>
      <p:sp>
        <p:nvSpPr>
          <p:cNvPr id="10" name="内容占位符 9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3949065" y="1464310"/>
            <a:ext cx="8412480" cy="5280025"/>
          </a:xfrm>
        </p:spPr>
        <p:txBody>
          <a:bodyPr>
            <a:no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dirty="0"/>
              <a:t>白求恩(1890—1939)，国际主义战士，加拿大共产党员，著名的胸外科医师。中国抗日战争爆发后，为了支援中国人民的解放事业，他受加拿大共产党和美国共产党的派遣，率领由加拿大人和美国人组成的医疗队到中国解放区，为中国人民的解放事业作出了卓越的贡献。后因抢救伤员感染中毒，1939年11月12日在河北省唐县逝世。</a:t>
            </a:r>
            <a:endParaRPr lang="zh-CN" altLang="en-US" sz="3200" b="1" dirty="0"/>
          </a:p>
          <a:p>
            <a:pPr fontAlgn="auto">
              <a:lnSpc>
                <a:spcPct val="100000"/>
              </a:lnSpc>
            </a:pPr>
            <a:r>
              <a:rPr lang="zh-CN" altLang="en-US" sz="3200" b="1" dirty="0"/>
              <a:t>白求恩逝世一个月后的12月21日，毛泽东同志写下《纪念白求恩》这篇文章。</a:t>
            </a:r>
            <a:endParaRPr lang="zh-CN" altLang="en-US" sz="3200" b="1" dirty="0"/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620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一、人物生平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五、课堂小结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3090" y="1541145"/>
            <a:ext cx="11430000" cy="246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/>
              <a:t> </a:t>
            </a:r>
            <a:r>
              <a:rPr lang="zh-CN" altLang="en-US" sz="4800" b="1"/>
              <a:t>纪念白求恩</a:t>
            </a:r>
            <a:endParaRPr lang="zh-CN" altLang="en-US" sz="5400" b="1"/>
          </a:p>
          <a:p>
            <a:r>
              <a:rPr lang="zh-CN" altLang="en-US" sz="3600" b="1"/>
              <a:t>论点：中心论点，分论点</a:t>
            </a:r>
            <a:endParaRPr lang="zh-CN" altLang="en-US" sz="3600" b="1"/>
          </a:p>
          <a:p>
            <a:r>
              <a:rPr lang="zh-CN" altLang="en-US" sz="3600" b="1"/>
              <a:t>论据：人物概述，事实                   夹叙夹议，立意深刻</a:t>
            </a:r>
            <a:endParaRPr lang="zh-CN" altLang="en-US" sz="3600" b="1"/>
          </a:p>
          <a:p>
            <a:r>
              <a:rPr lang="zh-CN" altLang="en-US" sz="3600" b="1"/>
              <a:t>论证：对比论证                                正反对比突出主旨</a:t>
            </a:r>
            <a:endParaRPr lang="zh-CN" altLang="en-US" sz="3600" b="1"/>
          </a:p>
        </p:txBody>
      </p:sp>
      <p:sp>
        <p:nvSpPr>
          <p:cNvPr id="10" name="右箭头 9"/>
          <p:cNvSpPr/>
          <p:nvPr/>
        </p:nvSpPr>
        <p:spPr>
          <a:xfrm>
            <a:off x="4081145" y="3510915"/>
            <a:ext cx="3687445" cy="3956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右箭头 1"/>
          <p:cNvSpPr/>
          <p:nvPr/>
        </p:nvSpPr>
        <p:spPr>
          <a:xfrm>
            <a:off x="5358765" y="2977515"/>
            <a:ext cx="2241550" cy="3956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9450" y="4182110"/>
            <a:ext cx="10899140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这篇议论文运用夹叙夹议的写法，既能使读者由表及里的认识白求恩同志，又能使学习者懂得向白求恩同志学习什么，为什么要向他学习。此外，文章还运用对比法，正面介绍和侧面介绍，语言生动简洁，说服力强。</a:t>
            </a:r>
            <a:endParaRPr lang="zh-CN" altLang="en-US" sz="32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44170" y="1056005"/>
            <a:ext cx="11424285" cy="536829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议论文 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二、文体知识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383155" y="2180590"/>
            <a:ext cx="314960" cy="3194685"/>
          </a:xfrm>
          <a:prstGeom prst="leftBrace">
            <a:avLst>
              <a:gd name="adj1" fmla="val 1851"/>
              <a:gd name="adj2" fmla="val 52494"/>
            </a:avLst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3980" y="1861185"/>
            <a:ext cx="1200150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论点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46680" y="3462020"/>
            <a:ext cx="129222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论据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31135" y="5033010"/>
            <a:ext cx="16611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论证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5921375" y="1612900"/>
            <a:ext cx="247650" cy="1169670"/>
          </a:xfrm>
          <a:prstGeom prst="leftBrac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46800" y="1417955"/>
            <a:ext cx="3323590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在文中已经表明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60135" y="1910080"/>
            <a:ext cx="3296920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需要自己总结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6800" y="2396490"/>
            <a:ext cx="3568700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总论点与分论点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5981065" y="3219450"/>
            <a:ext cx="355600" cy="1651000"/>
          </a:xfrm>
          <a:prstGeom prst="leftBrac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32855" y="3006725"/>
            <a:ext cx="23742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理论论据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49365" y="4427855"/>
            <a:ext cx="19297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事实论据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8195310" y="3108325"/>
            <a:ext cx="76200" cy="843280"/>
          </a:xfrm>
          <a:prstGeom prst="leftBrac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02625" y="2854325"/>
            <a:ext cx="2333625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名人名言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05800" y="3268345"/>
            <a:ext cx="2209800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俗语谚语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21040" y="3647440"/>
            <a:ext cx="1938655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定理公理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8163560" y="4243070"/>
            <a:ext cx="298450" cy="1132205"/>
          </a:xfrm>
          <a:prstGeom prst="leftBrac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96605" y="4078605"/>
            <a:ext cx="3196590" cy="1495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代表性的事例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确凿的数据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可靠的史实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48255" y="2427605"/>
            <a:ext cx="329692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（对所论述的问题所持的观点、态度）</a:t>
            </a:r>
            <a:endParaRPr lang="zh-CN" altLang="en-US" sz="2800" b="1"/>
          </a:p>
        </p:txBody>
      </p:sp>
      <p:sp>
        <p:nvSpPr>
          <p:cNvPr id="10" name="文本框 9"/>
          <p:cNvSpPr txBox="1"/>
          <p:nvPr/>
        </p:nvSpPr>
        <p:spPr>
          <a:xfrm>
            <a:off x="2548255" y="3951605"/>
            <a:ext cx="310642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（对论点进行证明的事实、道理）</a:t>
            </a:r>
            <a:endParaRPr lang="zh-CN" altLang="en-US" sz="2800" b="1"/>
          </a:p>
        </p:txBody>
      </p:sp>
      <p:sp>
        <p:nvSpPr>
          <p:cNvPr id="11" name="文本框 10"/>
          <p:cNvSpPr txBox="1"/>
          <p:nvPr/>
        </p:nvSpPr>
        <p:spPr>
          <a:xfrm>
            <a:off x="2383155" y="5539105"/>
            <a:ext cx="329692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（用论据证明论点的过程和方法）</a:t>
            </a:r>
            <a:endParaRPr lang="zh-CN" altLang="en-US" sz="2800" b="1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二、文体知识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3735" y="1918970"/>
            <a:ext cx="10654665" cy="37363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/>
              <a:t>论证方法主要有以下几种：</a:t>
            </a:r>
            <a:endParaRPr lang="zh-CN" altLang="en-US" sz="4000" b="1"/>
          </a:p>
          <a:p>
            <a:pPr>
              <a:lnSpc>
                <a:spcPct val="130000"/>
              </a:lnSpc>
            </a:pPr>
            <a:r>
              <a:rPr lang="zh-CN" altLang="en-US" sz="3600" b="1"/>
              <a:t>（一）例证法：运用</a:t>
            </a:r>
            <a:r>
              <a:rPr lang="zh-CN" altLang="en-US" sz="3600" b="1">
                <a:solidFill>
                  <a:srgbClr val="FF0000"/>
                </a:solidFill>
              </a:rPr>
              <a:t>典型事例</a:t>
            </a:r>
            <a:r>
              <a:rPr lang="zh-CN" altLang="en-US" sz="3600" b="1"/>
              <a:t>说明观点</a:t>
            </a:r>
            <a:endParaRPr lang="zh-CN" altLang="en-US" sz="3600" b="1"/>
          </a:p>
          <a:p>
            <a:pPr>
              <a:lnSpc>
                <a:spcPct val="130000"/>
              </a:lnSpc>
            </a:pPr>
            <a:r>
              <a:rPr lang="zh-CN" altLang="en-US" sz="3600" b="1"/>
              <a:t>（二）引证法：引用</a:t>
            </a:r>
            <a:r>
              <a:rPr lang="zh-CN" altLang="en-US" sz="3600" b="1">
                <a:solidFill>
                  <a:srgbClr val="FF0000"/>
                </a:solidFill>
              </a:rPr>
              <a:t>经典或名言、谚语</a:t>
            </a:r>
            <a:r>
              <a:rPr lang="zh-CN" altLang="en-US" sz="3600" b="1"/>
              <a:t>等证明论点</a:t>
            </a:r>
            <a:endParaRPr lang="zh-CN" altLang="en-US" sz="3600" b="1"/>
          </a:p>
          <a:p>
            <a:pPr>
              <a:lnSpc>
                <a:spcPct val="130000"/>
              </a:lnSpc>
            </a:pPr>
            <a:r>
              <a:rPr lang="zh-CN" altLang="en-US" sz="3600" b="1"/>
              <a:t>（三）喻证法：借助形象的</a:t>
            </a:r>
            <a:r>
              <a:rPr lang="zh-CN" altLang="en-US" sz="3600" b="1">
                <a:solidFill>
                  <a:srgbClr val="FF0000"/>
                </a:solidFill>
              </a:rPr>
              <a:t>比喻</a:t>
            </a:r>
            <a:r>
              <a:rPr lang="zh-CN" altLang="en-US" sz="3600" b="1"/>
              <a:t>来说明论点</a:t>
            </a:r>
            <a:endParaRPr lang="zh-CN" altLang="en-US" sz="3600" b="1"/>
          </a:p>
          <a:p>
            <a:pPr>
              <a:lnSpc>
                <a:spcPct val="130000"/>
              </a:lnSpc>
            </a:pPr>
            <a:r>
              <a:rPr lang="zh-CN" altLang="en-US" sz="3600" b="1"/>
              <a:t>（四）对比法：用</a:t>
            </a:r>
            <a:r>
              <a:rPr lang="zh-CN" altLang="en-US" sz="3600" b="1">
                <a:solidFill>
                  <a:srgbClr val="FF0000"/>
                </a:solidFill>
              </a:rPr>
              <a:t>反向事例</a:t>
            </a:r>
            <a:r>
              <a:rPr lang="zh-CN" altLang="en-US" sz="3600" b="1"/>
              <a:t>或</a:t>
            </a:r>
            <a:r>
              <a:rPr lang="zh-CN" altLang="en-US" sz="3600" b="1">
                <a:solidFill>
                  <a:srgbClr val="FF0000"/>
                </a:solidFill>
              </a:rPr>
              <a:t>对比</a:t>
            </a:r>
            <a:r>
              <a:rPr lang="zh-CN" altLang="en-US" sz="3600" b="1"/>
              <a:t>说明论点</a:t>
            </a:r>
            <a:endParaRPr lang="zh-CN" altLang="en-US" sz="3600" b="1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三、掌握字词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0565" y="1336675"/>
            <a:ext cx="10784840" cy="5577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5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殉</a:t>
            </a:r>
            <a:r>
              <a:rPr lang="zh-CN" altLang="en-US" sz="3600" b="1"/>
              <a:t>职           狭</a:t>
            </a:r>
            <a:r>
              <a:rPr lang="zh-CN" altLang="en-US" sz="3600" b="1">
                <a:solidFill>
                  <a:srgbClr val="FF0000"/>
                </a:solidFill>
              </a:rPr>
              <a:t>隘        </a:t>
            </a:r>
            <a:r>
              <a:rPr lang="zh-CN" altLang="en-US" sz="3600" b="1"/>
              <a:t>热</a:t>
            </a:r>
            <a:r>
              <a:rPr lang="zh-CN" altLang="en-US" sz="3600" b="1">
                <a:solidFill>
                  <a:srgbClr val="FF0000"/>
                </a:solidFill>
              </a:rPr>
              <a:t>忱              </a:t>
            </a:r>
            <a:r>
              <a:rPr lang="zh-CN" altLang="en-US" sz="3600" b="1">
                <a:sym typeface="+mn-ea"/>
              </a:rPr>
              <a:t>派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遣</a:t>
            </a:r>
            <a:endParaRPr lang="zh-CN" altLang="en-US" sz="3200" b="1">
              <a:sym typeface="+mn-ea"/>
            </a:endParaRPr>
          </a:p>
          <a:p>
            <a:pPr fontAlgn="auto">
              <a:lnSpc>
                <a:spcPct val="125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拈           </a:t>
            </a:r>
            <a:r>
              <a:rPr lang="zh-CN" altLang="en-US" sz="3600" b="1"/>
              <a:t>轻怕重   </a:t>
            </a:r>
            <a:r>
              <a:rPr lang="zh-CN" altLang="en-US" sz="3600" b="1">
                <a:solidFill>
                  <a:srgbClr val="FF0000"/>
                </a:solidFill>
              </a:rPr>
              <a:t>晋        </a:t>
            </a:r>
            <a:r>
              <a:rPr lang="zh-CN" altLang="en-US" sz="3600" b="1"/>
              <a:t>察</a:t>
            </a:r>
            <a:r>
              <a:rPr lang="zh-CN" altLang="en-US" sz="3600" b="1">
                <a:solidFill>
                  <a:srgbClr val="FF0000"/>
                </a:solidFill>
              </a:rPr>
              <a:t>冀      </a:t>
            </a:r>
            <a:r>
              <a:rPr lang="zh-CN" altLang="en-US" sz="3600" b="1"/>
              <a:t>  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鄙薄</a:t>
            </a:r>
            <a:endParaRPr lang="zh-CN" altLang="en-US" sz="3200" b="1">
              <a:sym typeface="+mn-ea"/>
            </a:endParaRPr>
          </a:p>
          <a:p>
            <a:pPr fontAlgn="auto">
              <a:lnSpc>
                <a:spcPct val="125000"/>
              </a:lnSpc>
            </a:pPr>
            <a:r>
              <a:rPr lang="zh-CN" altLang="en-US" sz="3600" b="1"/>
              <a:t> 殉职：</a:t>
            </a:r>
            <a:endParaRPr lang="zh-CN" altLang="en-US" sz="3600" b="1"/>
          </a:p>
          <a:p>
            <a:pPr fontAlgn="auto">
              <a:lnSpc>
                <a:spcPct val="125000"/>
              </a:lnSpc>
            </a:pPr>
            <a:r>
              <a:rPr lang="zh-CN" altLang="en-US" sz="3600" b="1"/>
              <a:t> 狭隘：</a:t>
            </a:r>
            <a:endParaRPr lang="zh-CN" altLang="en-US" sz="3600" b="1"/>
          </a:p>
          <a:p>
            <a:pPr fontAlgn="auto">
              <a:lnSpc>
                <a:spcPct val="125000"/>
              </a:lnSpc>
            </a:pPr>
            <a:r>
              <a:rPr lang="zh-CN" altLang="en-US" sz="3600" b="1"/>
              <a:t> 热忱：</a:t>
            </a:r>
            <a:endParaRPr lang="zh-CN" altLang="en-US" sz="3600" b="1"/>
          </a:p>
          <a:p>
            <a:pPr fontAlgn="auto">
              <a:lnSpc>
                <a:spcPct val="125000"/>
              </a:lnSpc>
            </a:pPr>
            <a:r>
              <a:rPr lang="zh-CN" altLang="en-US" sz="3600" b="1"/>
              <a:t> 见异思迁：</a:t>
            </a:r>
            <a:endParaRPr lang="zh-CN" altLang="en-US" sz="3600" b="1"/>
          </a:p>
          <a:p>
            <a:pPr fontAlgn="auto">
              <a:lnSpc>
                <a:spcPct val="125000"/>
              </a:lnSpc>
            </a:pPr>
            <a:r>
              <a:rPr lang="zh-CN" altLang="en-US" sz="3600" b="1"/>
              <a:t> 麻木不仁：</a:t>
            </a:r>
            <a:endParaRPr lang="zh-CN" altLang="en-US" sz="3600" b="1"/>
          </a:p>
          <a:p>
            <a:pPr fontAlgn="auto">
              <a:lnSpc>
                <a:spcPct val="125000"/>
              </a:lnSpc>
            </a:pPr>
            <a:r>
              <a:rPr lang="zh-CN" altLang="en-US" sz="3600" b="1"/>
              <a:t> 拈轻怕重：</a:t>
            </a:r>
            <a:endParaRPr lang="zh-CN" altLang="en-US" sz="3600" b="1"/>
          </a:p>
        </p:txBody>
      </p:sp>
      <p:sp>
        <p:nvSpPr>
          <p:cNvPr id="2" name="文本框 1"/>
          <p:cNvSpPr txBox="1"/>
          <p:nvPr/>
        </p:nvSpPr>
        <p:spPr>
          <a:xfrm>
            <a:off x="1389380" y="1467485"/>
            <a:ext cx="149034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ym typeface="+mn-ea"/>
              </a:rPr>
              <a:t>（xùn） 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783330" y="1457325"/>
            <a:ext cx="105473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ym typeface="+mn-ea"/>
              </a:rPr>
              <a:t>（ài）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48960" y="1456690"/>
            <a:ext cx="21367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ym typeface="+mn-ea"/>
              </a:rPr>
              <a:t>（chén）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442960" y="1481455"/>
            <a:ext cx="15557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ym typeface="+mn-ea"/>
              </a:rPr>
              <a:t>（qiǎn）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24560" y="2142490"/>
            <a:ext cx="183261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ym typeface="+mn-ea"/>
              </a:rPr>
              <a:t>（niān）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93590" y="2142490"/>
            <a:ext cx="150304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ym typeface="+mn-ea"/>
              </a:rPr>
              <a:t>（jìn）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567170" y="2153285"/>
            <a:ext cx="114744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ym typeface="+mn-ea"/>
              </a:rPr>
              <a:t>（jì）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495030" y="2197735"/>
            <a:ext cx="183261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ym typeface="+mn-ea"/>
              </a:rPr>
              <a:t>（bǐ bó）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208530" y="2811145"/>
            <a:ext cx="39166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ym typeface="+mn-ea"/>
              </a:rPr>
              <a:t>为公务而牺牲生命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086610" y="3413125"/>
            <a:ext cx="6186805" cy="777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5000"/>
              </a:lnSpc>
            </a:pPr>
            <a:r>
              <a:rPr lang="zh-CN" altLang="en-US" sz="3600" b="1">
                <a:sym typeface="+mn-ea"/>
              </a:rPr>
              <a:t>心胸、气量、见识等不宽广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23770" y="4197985"/>
            <a:ext cx="50444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ym typeface="+mn-ea"/>
              </a:rPr>
              <a:t>热情。忱，情意。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138170" y="4914265"/>
            <a:ext cx="70554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ym typeface="+mn-ea"/>
              </a:rPr>
              <a:t>看到别的事物就改变原来的主意。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061970" y="5462905"/>
            <a:ext cx="6659880" cy="777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5000"/>
              </a:lnSpc>
            </a:pPr>
            <a:r>
              <a:rPr lang="zh-CN" altLang="en-US" sz="3600" b="1">
                <a:sym typeface="+mn-ea"/>
              </a:rPr>
              <a:t>本义是肢体麻木，没有感觉。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016250" y="6110605"/>
            <a:ext cx="8311515" cy="777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5000"/>
              </a:lnSpc>
            </a:pPr>
            <a:r>
              <a:rPr lang="zh-CN" altLang="en-US" sz="3600" b="1">
                <a:sym typeface="+mn-ea"/>
              </a:rPr>
              <a:t>接受工作时挑拣轻松的，害怕繁重的。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4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四、思考探究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935" y="1554480"/>
            <a:ext cx="11856720" cy="1330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700" b="1"/>
              <a:t>1.快速默读课文，找出各段的重点句，再参照重点句的意思归纳各段要点。</a:t>
            </a:r>
            <a:endParaRPr lang="zh-CN" altLang="en-US" sz="3700" b="1"/>
          </a:p>
        </p:txBody>
      </p:sp>
      <p:sp>
        <p:nvSpPr>
          <p:cNvPr id="2" name="文本框 1"/>
          <p:cNvSpPr txBox="1"/>
          <p:nvPr/>
        </p:nvSpPr>
        <p:spPr>
          <a:xfrm>
            <a:off x="516890" y="2908935"/>
            <a:ext cx="11183620" cy="2369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400" b="1"/>
              <a:t>第一段重点句：一个外国人，毫无利己的动机，把中国人民的解放事业当作他自己的事业，这是什么精神？这是国际主义的精神，这是共产主义的精神，每一个中国共产党员都要学习这种精神。</a:t>
            </a:r>
            <a:endParaRPr lang="zh-CN" altLang="en-US" sz="3400" b="1"/>
          </a:p>
        </p:txBody>
      </p:sp>
      <p:sp>
        <p:nvSpPr>
          <p:cNvPr id="3" name="文本框 2"/>
          <p:cNvSpPr txBox="1"/>
          <p:nvPr/>
        </p:nvSpPr>
        <p:spPr>
          <a:xfrm>
            <a:off x="2009775" y="5250180"/>
            <a:ext cx="8613140" cy="661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3400" b="1"/>
              <a:t>要点：赞扬白求恩同志的国际主义精神。</a:t>
            </a:r>
            <a:endParaRPr lang="zh-CN" altLang="en-US" sz="34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四、思考探究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935" y="1554480"/>
            <a:ext cx="11856720" cy="1330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700" b="1"/>
              <a:t>1.快速默读课文，找出各段的重点句，再参照重点句的意思归纳各段要点。</a:t>
            </a:r>
            <a:endParaRPr lang="zh-CN" altLang="en-US" sz="3700" b="1"/>
          </a:p>
        </p:txBody>
      </p:sp>
      <p:sp>
        <p:nvSpPr>
          <p:cNvPr id="2" name="文本框 1"/>
          <p:cNvSpPr txBox="1"/>
          <p:nvPr/>
        </p:nvSpPr>
        <p:spPr>
          <a:xfrm>
            <a:off x="516890" y="2908935"/>
            <a:ext cx="11183620" cy="18002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400" b="1"/>
              <a:t>第二段重点句：白求恩同志毫不利己专门利人的精神，表现在他对工作的极端的负责任，对同志对人民的极端的热忱。</a:t>
            </a:r>
            <a:endParaRPr lang="zh-CN" altLang="en-US" sz="3400" b="1"/>
          </a:p>
        </p:txBody>
      </p:sp>
      <p:sp>
        <p:nvSpPr>
          <p:cNvPr id="3" name="文本框 2"/>
          <p:cNvSpPr txBox="1"/>
          <p:nvPr/>
        </p:nvSpPr>
        <p:spPr>
          <a:xfrm>
            <a:off x="1445895" y="4808220"/>
            <a:ext cx="9691370" cy="661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3400" b="1"/>
              <a:t>要点：赞扬白求恩同志的毫不利己专门利人精神。</a:t>
            </a:r>
            <a:endParaRPr lang="zh-CN" altLang="en-US" sz="34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四、思考探究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935" y="1554480"/>
            <a:ext cx="11856720" cy="1330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700" b="1"/>
              <a:t>1.快速默读课文，找出各段的重点句，再参照重点句的意思归纳各段要点。</a:t>
            </a:r>
            <a:endParaRPr lang="zh-CN" altLang="en-US" sz="3700" b="1"/>
          </a:p>
        </p:txBody>
      </p:sp>
      <p:sp>
        <p:nvSpPr>
          <p:cNvPr id="2" name="文本框 1"/>
          <p:cNvSpPr txBox="1"/>
          <p:nvPr/>
        </p:nvSpPr>
        <p:spPr>
          <a:xfrm>
            <a:off x="516890" y="2908935"/>
            <a:ext cx="11183620" cy="12306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400" b="1"/>
              <a:t>第三段重点句：白求恩同志是个医生，他以医疗为职业，对技术精益求精。</a:t>
            </a:r>
            <a:endParaRPr lang="zh-CN" altLang="en-US" sz="3400" b="1"/>
          </a:p>
        </p:txBody>
      </p:sp>
      <p:sp>
        <p:nvSpPr>
          <p:cNvPr id="3" name="文本框 2"/>
          <p:cNvSpPr txBox="1"/>
          <p:nvPr/>
        </p:nvSpPr>
        <p:spPr>
          <a:xfrm>
            <a:off x="1445895" y="4701540"/>
            <a:ext cx="9691370" cy="661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3400" b="1"/>
              <a:t>要点：赞扬白求恩同志的对技术精益求精精神。</a:t>
            </a:r>
            <a:endParaRPr lang="zh-CN" altLang="en-US" sz="34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-10817"/>
            <a:ext cx="12192000" cy="1460257"/>
          </a:xfrm>
          <a:prstGeom prst="rect">
            <a:avLst/>
          </a:prstGeom>
          <a:solidFill>
            <a:srgbClr val="E74E3E"/>
          </a:solidFill>
          <a:ln w="12700">
            <a:noFill/>
            <a:bevel/>
          </a:ln>
        </p:spPr>
        <p:txBody>
          <a:bodyPr anchor="ctr">
            <a:normAutofit/>
          </a:bodyPr>
          <a:lstStyle/>
          <a:p>
            <a:pPr algn="ctr"/>
            <a:endParaRPr lang="zh-CN" altLang="zh-CN" sz="1035" b="1" baseline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300809"/>
            <a:ext cx="10515600" cy="875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四、思考探究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935" y="1554480"/>
            <a:ext cx="11856720" cy="1330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700" b="1"/>
              <a:t>1.快速默读课文，找出各段的重点句，再参照重点句的意思归纳各段要点。</a:t>
            </a:r>
            <a:endParaRPr lang="zh-CN" altLang="en-US" sz="3700" b="1"/>
          </a:p>
        </p:txBody>
      </p:sp>
      <p:sp>
        <p:nvSpPr>
          <p:cNvPr id="2" name="文本框 1"/>
          <p:cNvSpPr txBox="1"/>
          <p:nvPr/>
        </p:nvSpPr>
        <p:spPr>
          <a:xfrm>
            <a:off x="516890" y="2908935"/>
            <a:ext cx="11183620" cy="12306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400" b="1"/>
              <a:t>第四段重点句：我们大家要学习他毫无自私自利之心的精神。</a:t>
            </a:r>
            <a:endParaRPr lang="zh-CN" altLang="en-US" sz="3400" b="1"/>
          </a:p>
        </p:txBody>
      </p:sp>
      <p:sp>
        <p:nvSpPr>
          <p:cNvPr id="3" name="文本框 2"/>
          <p:cNvSpPr txBox="1"/>
          <p:nvPr/>
        </p:nvSpPr>
        <p:spPr>
          <a:xfrm>
            <a:off x="683895" y="4701540"/>
            <a:ext cx="11135360" cy="661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3400" b="1"/>
              <a:t>要点：号召全党学习白求恩同志</a:t>
            </a:r>
            <a:r>
              <a:rPr lang="zh-CN" altLang="en-US" sz="3400" b="1">
                <a:sym typeface="+mn-ea"/>
              </a:rPr>
              <a:t>毫无自私自利之心的精神。</a:t>
            </a:r>
            <a:endParaRPr lang="zh-CN" altLang="en-US" sz="34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MH" val="20151012114231"/>
  <p:tag name="MH_LIBRARY" val="GRAPHIC"/>
  <p:tag name="MH_ORDER" val="矩形 6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b"/>
  <p:tag name="KSO_WM_UNIT_INDEX" val="1"/>
  <p:tag name="KSO_WM_UNIT_ID" val="custom160542_1*b*1"/>
  <p:tag name="KSO_WM_UNIT_CLEAR" val="1"/>
  <p:tag name="KSO_WM_UNIT_LAYERLEVEL" val="1"/>
  <p:tag name="KSO_WM_UNIT_VALUE" val="4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.xml><?xml version="1.0" encoding="utf-8"?>
<p:tagLst xmlns:p="http://schemas.openxmlformats.org/presentationml/2006/main">
  <p:tag name="KSO_WM_TEMPLATE_THUMBS_INDEX" val="1、4、5、10、12、16、19、23、27、28、29"/>
  <p:tag name="KSO_WM_TEMPLATE_CATEGORY" val="custom"/>
  <p:tag name="KSO_WM_TEMPLATE_INDEX" val="160542"/>
  <p:tag name="KSO_WM_TAG_VERSION" val="1.0"/>
  <p:tag name="KSO_WM_SLIDE_ID" val="custom160542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f"/>
  <p:tag name="KSO_WM_UNIT_INDEX" val="2"/>
  <p:tag name="KSO_WM_UNIT_ID" val="custom160542_3*f*2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5"/>
  <p:tag name="KSO_WM_UNIT_PRESET_TEXT_LEN" val="120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f"/>
  <p:tag name="KSO_WM_UNIT_INDEX" val="1"/>
  <p:tag name="KSO_WM_UNIT_ID" val="custom160542_2*f*1"/>
  <p:tag name="KSO_WM_UNIT_CLEAR" val="1"/>
  <p:tag name="KSO_WM_UNIT_LAYERLEVEL" val="1"/>
  <p:tag name="KSO_WM_UNIT_VALUE" val="429"/>
  <p:tag name="KSO_WM_UNIT_HIGHLIGHT" val="0"/>
  <p:tag name="KSO_WM_UNIT_COMPATIBLE" val="0"/>
  <p:tag name="KSO_WM_UNIT_PRESET_TEXT_INDEX" val="5"/>
  <p:tag name="KSO_WM_UNIT_PRESET_TEXT_LEN" val="232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2.xml><?xml version="1.0" encoding="utf-8"?>
<p:tagLst xmlns:p="http://schemas.openxmlformats.org/presentationml/2006/main">
  <p:tag name="MH" val="20151012114231"/>
  <p:tag name="MH_LIBRARY" val="GRAPHIC"/>
  <p:tag name="MH_ORDER" val="Rectangle 2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1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4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7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.xml><?xml version="1.0" encoding="utf-8"?>
<p:tagLst xmlns:p="http://schemas.openxmlformats.org/presentationml/2006/main">
  <p:tag name="MH" val="20151012114231"/>
  <p:tag name="MH_LIBRARY" val="GRAPHIC"/>
  <p:tag name="MH_ORDER" val="Rectangle 3"/>
</p:tagLst>
</file>

<file path=ppt/tags/tag30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3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6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9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4.xml><?xml version="1.0" encoding="utf-8"?>
<p:tagLst xmlns:p="http://schemas.openxmlformats.org/presentationml/2006/main">
  <p:tag name="MH" val="20151012114231"/>
  <p:tag name="MH_LIBRARY" val="GRAPHIC"/>
  <p:tag name="MH_ORDER" val="矩形 6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2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5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8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5.xml><?xml version="1.0" encoding="utf-8"?>
<p:tagLst xmlns:p="http://schemas.openxmlformats.org/presentationml/2006/main">
  <p:tag name="MH" val="20151012114231"/>
  <p:tag name="MH_LIBRARY" val="GRAPHIC"/>
  <p:tag name="MH_ORDER" val="Rectangle 7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1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4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7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.xml><?xml version="1.0" encoding="utf-8"?>
<p:tagLst xmlns:p="http://schemas.openxmlformats.org/presentationml/2006/main">
  <p:tag name="MH" val="20151012114231"/>
  <p:tag name="MH_LIBRARY" val="GRAPHIC"/>
  <p:tag name="MH_ORDER" val="Rectangle 9"/>
</p:tagLst>
</file>

<file path=ppt/tags/tag60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3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6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42_2*i*0"/>
  <p:tag name="KSO_WM_TEMPLATE_CATEGORY" val="custom"/>
  <p:tag name="KSO_WM_TEMPLATE_INDEX" val="160542"/>
  <p:tag name="KSO_WM_UNIT_INDEX" val="0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9.xml><?xml version="1.0" encoding="utf-8"?>
<p:tagLst xmlns:p="http://schemas.openxmlformats.org/presentationml/2006/main">
  <p:tag name="MH_TYPE" val="#NeiR#"/>
  <p:tag name="MH_NUMBER" val="1"/>
  <p:tag name="MH_CATEGORY" val="#QiTTB#"/>
  <p:tag name="MH_LAYOUT" val="Text"/>
  <p:tag name="MH" val="20151026160412"/>
  <p:tag name="MH_LIBRARY" val="GRAPHIC"/>
  <p:tag name="KSO_WM_TEMPLATE_CATEGORY" val="custom"/>
  <p:tag name="KSO_WM_TEMPLATE_INDEX" val="160542"/>
  <p:tag name="KSO_WM_SLIDE_ID" val="custom16054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7.xml><?xml version="1.0" encoding="utf-8"?>
<p:tagLst xmlns:p="http://schemas.openxmlformats.org/presentationml/2006/main">
  <p:tag name="KSO_WM_TAG_VERSION" val="1.0"/>
  <p:tag name="KSO_WM_TEMPLATE_CATEGORY" val="custom"/>
  <p:tag name="KSO_WM_TEMPLATE_INDEX" val="160542"/>
</p:tagLst>
</file>

<file path=ppt/tags/tag8.xml><?xml version="1.0" encoding="utf-8"?>
<p:tagLst xmlns:p="http://schemas.openxmlformats.org/presentationml/2006/main">
  <p:tag name="KSO_WM_TAG_VERSION" val="1.0"/>
  <p:tag name="KSO_WM_TEMPLATE_CATEGORY" val="custom"/>
  <p:tag name="KSO_WM_TEMPLATE_INDEX" val="160542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42"/>
  <p:tag name="KSO_WM_UNIT_TYPE" val="a"/>
  <p:tag name="KSO_WM_UNIT_INDEX" val="1"/>
  <p:tag name="KSO_WM_UNIT_ID" val="custom160542_1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A000120140530A99PPBG">
  <a:themeElements>
    <a:clrScheme name="160542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E74E3E"/>
      </a:accent1>
      <a:accent2>
        <a:srgbClr val="EEB500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2583</Words>
  <Application>WPS 演示</Application>
  <PresentationFormat>宽屏</PresentationFormat>
  <Paragraphs>252</Paragraphs>
  <Slides>20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黑体</vt:lpstr>
      <vt:lpstr>Calibri</vt:lpstr>
      <vt:lpstr>微软雅黑</vt:lpstr>
      <vt:lpstr>A000120140530A99PPBG</vt:lpstr>
      <vt:lpstr>纪念白求恩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319</cp:revision>
  <dcterms:created xsi:type="dcterms:W3CDTF">2015-09-21T02:24:00Z</dcterms:created>
  <dcterms:modified xsi:type="dcterms:W3CDTF">2016-10-27T14:12:36Z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  <property fmtid="{D5CDD505-2E9C-101B-9397-08002B2CF9AE}" pid="3" name="name">
    <vt:lpwstr>简约毕业论文报告.pptx</vt:lpwstr>
  </property>
  <property fmtid="{D5CDD505-2E9C-101B-9397-08002B2CF9AE}" pid="4" name="fileid">
    <vt:lpwstr>861679</vt:lpwstr>
  </property>
  <property fmtid="{D5CDD505-2E9C-101B-9397-08002B2CF9AE}" pid="5" name="search_tags">
    <vt:lpwstr>PPT模板</vt:lpwstr>
  </property>
</Properties>
</file>