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3" r:id="rId3"/>
  </p:sldMasterIdLst>
  <p:notesMasterIdLst>
    <p:notesMasterId r:id="rId4"/>
  </p:notesMasterIdLst>
  <p:sldIdLst>
    <p:sldId id="372" r:id="rId5"/>
    <p:sldId id="411" r:id="rId6"/>
    <p:sldId id="300" r:id="rId7"/>
    <p:sldId id="410" r:id="rId8"/>
    <p:sldId id="412" r:id="rId9"/>
    <p:sldId id="301" r:id="rId10"/>
    <p:sldId id="285" r:id="rId11"/>
    <p:sldId id="259" r:id="rId12"/>
    <p:sldId id="373" r:id="rId13"/>
    <p:sldId id="261" r:id="rId14"/>
    <p:sldId id="263" r:id="rId15"/>
    <p:sldId id="275" r:id="rId16"/>
    <p:sldId id="288" r:id="rId17"/>
    <p:sldId id="276" r:id="rId18"/>
    <p:sldId id="280" r:id="rId19"/>
    <p:sldId id="279" r:id="rId20"/>
    <p:sldId id="282" r:id="rId21"/>
    <p:sldId id="295" r:id="rId22"/>
    <p:sldId id="400" r:id="rId23"/>
    <p:sldId id="413" r:id="rId24"/>
    <p:sldId id="264" r:id="rId25"/>
    <p:sldId id="414" r:id="rId26"/>
    <p:sldId id="415" r:id="rId27"/>
    <p:sldId id="299" r:id="rId28"/>
    <p:sldId id="416" r:id="rId29"/>
    <p:sldId id="297" r:id="rId30"/>
    <p:sldId id="27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797"/>
            <a:ext cx="10363200" cy="147028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880"/>
            <a:ext cx="8534400" cy="1752907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671"/>
            <a:ext cx="10363200" cy="136231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7221"/>
            <a:ext cx="10363200" cy="1500449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547"/>
            <a:ext cx="5080000" cy="41155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547"/>
            <a:ext cx="5080000" cy="41155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87"/>
            <a:ext cx="10972800" cy="1143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381"/>
            <a:ext cx="5386917" cy="63987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256"/>
            <a:ext cx="5386917" cy="395197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381"/>
            <a:ext cx="5389033" cy="63987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256"/>
            <a:ext cx="5389033" cy="395197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97"/>
            <a:ext cx="4011084" cy="1162253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97"/>
            <a:ext cx="6815667" cy="585413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351"/>
            <a:ext cx="4011084" cy="4691884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1440"/>
            <a:ext cx="7315200" cy="566837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83"/>
            <a:ext cx="7315200" cy="411552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8277"/>
            <a:ext cx="7315200" cy="80500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707"/>
            <a:ext cx="2590800" cy="548736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707"/>
            <a:ext cx="7569200" cy="548736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image" Target="../media/image1.pn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478ED-9539-4E81-8CF7-42D8CACC46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9A-9C87-41C3-851A-5C333FD419F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63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57175"/>
            <a:r>
              <a:rPr lang="zh-CN" altLang="zh-CN"/>
              <a:t>单击此处编辑母版文本样式</a:t>
            </a:r>
            <a:endParaRPr lang="zh-CN" altLang="zh-CN"/>
          </a:p>
          <a:p>
            <a:pPr lvl="1" indent="-285750"/>
            <a:r>
              <a:rPr lang="zh-CN" altLang="zh-CN"/>
              <a:t>第二级</a:t>
            </a:r>
            <a:endParaRPr lang="zh-CN" altLang="zh-CN"/>
          </a:p>
          <a:p>
            <a:pPr lvl="2" indent="-228600"/>
            <a:r>
              <a:rPr lang="zh-CN" altLang="zh-CN"/>
              <a:t>第三级</a:t>
            </a:r>
            <a:endParaRPr lang="zh-CN" altLang="zh-CN"/>
          </a:p>
          <a:p>
            <a:pPr lvl="3" indent="-228600"/>
            <a:r>
              <a:rPr lang="zh-CN" altLang="zh-CN"/>
              <a:t>第四级</a:t>
            </a:r>
            <a:endParaRPr lang="zh-CN" altLang="zh-CN"/>
          </a:p>
          <a:p>
            <a:pPr lvl="4" indent="-228600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/>
            <a:endParaRPr lang="en-US" altLang="zh-CN" sz="1400" strike="noStrike" noProof="1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998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/>
            <a:endParaRPr lang="en-US" altLang="zh-CN" sz="1400" strike="noStrike" noProof="1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998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05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/>
            <a:fld id="{BF6D0BDA-3FE4-4984-884A-E2E703466D51}" type="slidenum">
              <a:rPr lang="en-US" altLang="zh-CN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en-US" altLang="zh-CN" sz="1400" strike="noStrike" noProof="1"/>
          </a:p>
        </p:txBody>
      </p:sp>
      <p:pic>
        <p:nvPicPr>
          <p:cNvPr id="2055" name="Picture 7" descr="Wx06"/>
          <p:cNvPicPr>
            <a:picLocks noChangeAspect="1"/>
          </p:cNvPicPr>
          <p:nvPr/>
        </p:nvPicPr>
        <p:blipFill>
          <a:blip r:embed="rId12">
            <a:lum bright="69995" contrast="-70001"/>
          </a:blip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marL="0" indent="0" algn="ctr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1" sz="3300" b="0" i="0" u="none" baseline="0">
          <a:solidFill>
            <a:schemeClr val="tx2"/>
          </a:solidFill>
          <a:effectLst/>
          <a:latin typeface="Times New Roman" panose="02020603050405020304" pitchFamily="18" charset="0"/>
          <a:ea typeface="宋体" panose="02010600030101010101" pitchFamily="2" charset="-122"/>
          <a:cs typeface="+mj-cs"/>
        </a:defRPr>
      </a:lvl1pPr>
    </p:titleStyle>
    <p:bodyStyle>
      <a:lvl1pPr marL="257175" indent="-257175" algn="l" defTabSz="685800" rtl="0" eaLnBrk="0" fontAlgn="base" hangingPunct="0">
        <a:lnSpc>
          <a:spcPct val="100000"/>
        </a:lnSpc>
        <a:spcBef>
          <a:spcPct val="15000"/>
        </a:spcBef>
        <a:spcAft>
          <a:spcPct val="0"/>
        </a:spcAft>
        <a:buClrTx/>
        <a:buSzTx/>
        <a:buFontTx/>
        <a:buChar char="•"/>
        <a:defRPr kumimoji="1" sz="24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lnSpc>
          <a:spcPct val="100000"/>
        </a:lnSpc>
        <a:spcBef>
          <a:spcPct val="15000"/>
        </a:spcBef>
        <a:spcAft>
          <a:spcPct val="0"/>
        </a:spcAft>
        <a:buClrTx/>
        <a:buSzTx/>
        <a:buFontTx/>
        <a:buChar char="–"/>
        <a:defRPr kumimoji="1" sz="21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857250" indent="-171450" algn="l" defTabSz="685800" rtl="0" eaLnBrk="0" fontAlgn="base" hangingPunct="0">
        <a:lnSpc>
          <a:spcPct val="100000"/>
        </a:lnSpc>
        <a:spcBef>
          <a:spcPct val="15000"/>
        </a:spcBef>
        <a:spcAft>
          <a:spcPct val="0"/>
        </a:spcAft>
        <a:buClrTx/>
        <a:buSzTx/>
        <a:buFontTx/>
        <a:buChar char="•"/>
        <a:defRPr kumimoji="1" sz="18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200150" indent="-171450" algn="l" defTabSz="685800" rtl="0" eaLnBrk="0" fontAlgn="base" hangingPunct="0">
        <a:lnSpc>
          <a:spcPct val="100000"/>
        </a:lnSpc>
        <a:spcBef>
          <a:spcPct val="15000"/>
        </a:spcBef>
        <a:spcAft>
          <a:spcPct val="0"/>
        </a:spcAft>
        <a:buClrTx/>
        <a:buSzTx/>
        <a:buFontTx/>
        <a:buChar char="–"/>
        <a:defRPr kumimoji="1" sz="15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543050" indent="-171450" algn="l" defTabSz="685800" rtl="0" eaLnBrk="0" fontAlgn="base" hangingPunct="0">
        <a:lnSpc>
          <a:spcPct val="100000"/>
        </a:lnSpc>
        <a:spcBef>
          <a:spcPct val="15000"/>
        </a:spcBef>
        <a:spcAft>
          <a:spcPct val="0"/>
        </a:spcAft>
        <a:buClrTx/>
        <a:buSzTx/>
        <a:buFontTx/>
        <a:buChar char="»"/>
        <a:defRPr kumimoji="1" sz="15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jpeg" /><Relationship Id="rId4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6.jpeg" /><Relationship Id="rId4" Type="http://schemas.openxmlformats.org/officeDocument/2006/relationships/image" Target="../media/image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7.png" /><Relationship Id="rId4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Relationship Id="rId4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hyperlink" Target="http://www.suayo.com/bbs/dispbbs.asp?boardid=16&amp;id=1377&amp;Star=1" TargetMode="External" /><Relationship Id="rId4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6145"/>
          <p:cNvSpPr txBox="1"/>
          <p:nvPr/>
        </p:nvSpPr>
        <p:spPr>
          <a:xfrm>
            <a:off x="626110" y="1082675"/>
            <a:ext cx="10814050" cy="491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"/>
              </a:spcBef>
              <a:buClr>
                <a:schemeClr val="bg1"/>
              </a:buClr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唐代是我国诗歌最光辉的时期。按它发展的情况分为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初唐、盛唐、中唐和晚唐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四个时期。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"/>
              </a:spcBef>
              <a:buClr>
                <a:schemeClr val="bg1"/>
              </a:buClr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的代表人物是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王勃，杨炯，卢照邻，骆宾王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，他们被称为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“初唐四杰”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"/>
              </a:spcBef>
              <a:buClr>
                <a:schemeClr val="bg1"/>
              </a:buClr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盛唐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的代表人物就是两位著名诗人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李白和杜甫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。除此以外，盛唐还出了以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高适、岑参、王昌龄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为代表的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边塞诗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作，以及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王维和孟浩然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为代表的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山水田园诗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"/>
              </a:spcBef>
              <a:buClr>
                <a:schemeClr val="bg1"/>
              </a:buClr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的代表人物是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韩愈、白居易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，白居易的叙事诗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广为传诵。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"/>
              </a:spcBef>
              <a:buClr>
                <a:schemeClr val="bg1"/>
              </a:buClr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时被称为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“小李杜”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u="sng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李商隐和杜牧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，也留下了许多脍炙人口的诗作。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6146"/>
          <p:cNvSpPr txBox="1"/>
          <p:nvPr/>
        </p:nvSpPr>
        <p:spPr>
          <a:xfrm>
            <a:off x="239713" y="154305"/>
            <a:ext cx="35512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关于唐诗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：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3" name="Picture 4" descr="1-08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52600" y="381000"/>
            <a:ext cx="2651125" cy="31273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4" name="Picture 5" descr="1-05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906838" y="2057400"/>
            <a:ext cx="1884362" cy="31702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0965" name="Picture 6" descr="1-07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752600" y="4267200"/>
            <a:ext cx="2971800" cy="22733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6613525" y="1701800"/>
            <a:ext cx="178308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、开头：</a:t>
            </a:r>
            <a:endParaRPr lang="zh-CN" altLang="en-US" sz="28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Times New Roman"/>
                <a:ea typeface="楷体" panose="02010609060101010101" pitchFamily="49" charset="-122"/>
              </a:rPr>
              <a:t>          </a:t>
            </a:r>
            <a:r>
              <a:rPr lang="zh-CN" altLang="en-US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       </a:t>
            </a:r>
            <a:endParaRPr lang="zh-CN" altLang="en-US" sz="28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6673850" y="3378200"/>
            <a:ext cx="1783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、中间：</a:t>
            </a:r>
            <a:endParaRPr lang="zh-CN" altLang="en-US" sz="28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6705600" y="4982210"/>
            <a:ext cx="17513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、结尾：</a:t>
            </a:r>
            <a:endParaRPr lang="zh-CN" altLang="en-US" sz="28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40969" name="Line 10"/>
          <p:cNvSpPr>
            <a:spLocks noChangeShapeType="1"/>
          </p:cNvSpPr>
          <p:nvPr/>
        </p:nvSpPr>
        <p:spPr bwMode="auto">
          <a:xfrm>
            <a:off x="4495800" y="1143000"/>
            <a:ext cx="2133600" cy="8382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0" name="Line 11"/>
          <p:cNvSpPr>
            <a:spLocks noChangeShapeType="1"/>
          </p:cNvSpPr>
          <p:nvPr/>
        </p:nvSpPr>
        <p:spPr bwMode="auto">
          <a:xfrm>
            <a:off x="5867400" y="3733800"/>
            <a:ext cx="7620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1" name="Line 12"/>
          <p:cNvSpPr>
            <a:spLocks noChangeShapeType="1"/>
          </p:cNvSpPr>
          <p:nvPr/>
        </p:nvSpPr>
        <p:spPr bwMode="auto">
          <a:xfrm flipV="1">
            <a:off x="4876800" y="5334000"/>
            <a:ext cx="1828800" cy="7620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6672263" y="2492375"/>
            <a:ext cx="38163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66CCFF"/>
                </a:solidFill>
                <a:latin typeface="Times New Roman"/>
                <a:ea typeface="楷体" panose="02010609060101010101" pitchFamily="49" charset="-122"/>
              </a:rPr>
              <a:t>领起全文，奠定雄浑基调</a:t>
            </a:r>
            <a:endParaRPr lang="zh-CN" altLang="en-US" sz="2400" b="0">
              <a:solidFill>
                <a:srgbClr val="66CCFF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7104063" y="4221163"/>
            <a:ext cx="3230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0">
                <a:solidFill>
                  <a:srgbClr val="66CCFF"/>
                </a:solidFill>
                <a:latin typeface="Times New Roman"/>
                <a:ea typeface="楷体" panose="02010609060101010101" pitchFamily="49" charset="-122"/>
              </a:rPr>
              <a:t>强调主旋律，推向高潮</a:t>
            </a:r>
            <a:endParaRPr lang="zh-CN" altLang="en-US" sz="2400" b="0">
              <a:solidFill>
                <a:srgbClr val="66CCFF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7248525" y="5876925"/>
            <a:ext cx="29260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0">
                <a:solidFill>
                  <a:srgbClr val="66CCFF"/>
                </a:solidFill>
                <a:latin typeface="Times New Roman"/>
                <a:ea typeface="楷体" panose="02010609060101010101" pitchFamily="49" charset="-122"/>
              </a:rPr>
              <a:t>照应题目，强烈感叹</a:t>
            </a:r>
            <a:endParaRPr lang="zh-CN" altLang="en-US" sz="2400" b="0">
              <a:solidFill>
                <a:srgbClr val="66CCFF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8328025" y="1700213"/>
            <a:ext cx="1706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叹蜀道之高</a:t>
            </a:r>
            <a:endParaRPr lang="zh-CN" altLang="en-US" sz="24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8596313" y="3355975"/>
            <a:ext cx="1706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叹蜀道之险</a:t>
            </a:r>
            <a:endParaRPr lang="zh-CN" altLang="en-US" sz="24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8472488" y="5013325"/>
            <a:ext cx="1706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叹蜀道之要</a:t>
            </a:r>
            <a:endParaRPr lang="zh-CN" altLang="en-US" sz="24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/>
      <p:bldP spid="117768" grpId="0"/>
      <p:bldP spid="19464" grpId="0"/>
      <p:bldP spid="19469" grpId="0"/>
      <p:bldP spid="19470" grpId="0"/>
      <p:bldP spid="19471" grpId="0"/>
      <p:bldP spid="19472" grpId="0"/>
      <p:bldP spid="19473" grpId="0"/>
      <p:bldP spid="194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09" name="Picture 5" descr="4ae3d3261d970f9afed4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00750" y="1562100"/>
            <a:ext cx="4667250" cy="52959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3010" name="Text Box 6"/>
          <p:cNvSpPr txBox="1">
            <a:spLocks noChangeArrowheads="1"/>
          </p:cNvSpPr>
          <p:nvPr/>
        </p:nvSpPr>
        <p:spPr bwMode="auto">
          <a:xfrm>
            <a:off x="1160145" y="201930"/>
            <a:ext cx="60248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二、品读涵泳    意境之奇</a:t>
            </a:r>
            <a:r>
              <a:rPr lang="zh-CN" altLang="en-US" sz="4000">
                <a:solidFill>
                  <a:srgbClr val="FF00FF"/>
                </a:solidFill>
                <a:latin typeface="Times New Roman"/>
                <a:ea typeface="楷体" panose="02010609060101010101" pitchFamily="49" charset="-122"/>
              </a:rPr>
              <a:t>  </a:t>
            </a:r>
            <a:endParaRPr lang="zh-CN" altLang="en-US" sz="4000">
              <a:solidFill>
                <a:srgbClr val="FF00FF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43011" name="Text Box 7"/>
          <p:cNvSpPr txBox="1">
            <a:spLocks noChangeArrowheads="1"/>
          </p:cNvSpPr>
          <p:nvPr/>
        </p:nvSpPr>
        <p:spPr bwMode="auto">
          <a:xfrm>
            <a:off x="624840" y="1985645"/>
            <a:ext cx="5865495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边阅读，边鉴赏，说说哪些表现蜀道难的句子最精彩？</a:t>
            </a:r>
            <a:endParaRPr lang="zh-CN" altLang="en-US" sz="440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02401"/>
          <p:cNvSpPr/>
          <p:nvPr>
            <p:ph type="title" idx="4294967295"/>
          </p:nvPr>
        </p:nvSpPr>
        <p:spPr>
          <a:xfrm>
            <a:off x="1524000" y="0"/>
            <a:ext cx="8540750" cy="9080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lvl="0" indent="0" algn="ctr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/>
            </a:lvl2pPr>
            <a:lvl3pPr>
              <a:defRPr lang="zh-CN" altLang="en-US"/>
            </a:lvl3pPr>
            <a:lvl4pPr>
              <a:defRPr lang="zh-CN" altLang="en-US"/>
            </a:lvl4pPr>
            <a:lvl5pPr>
              <a:defRPr lang="zh-CN" altLang="en-US"/>
            </a:lvl5pPr>
          </a:lstStyle>
          <a:p>
            <a:pPr marL="0" lvl="0" indent="0"/>
            <a:r>
              <a:rPr lang="zh-CN" altLang="en-US">
                <a:solidFill>
                  <a:srgbClr val="FF3300"/>
                </a:solidFill>
                <a:ea typeface="隶书" panose="02010509060101010101" charset="-122"/>
              </a:rPr>
              <a:t>第一段：蜀道之高是如何表现的？</a:t>
            </a:r>
            <a:endParaRPr lang="zh-CN" altLang="en-US">
              <a:solidFill>
                <a:srgbClr val="FF3300"/>
              </a:solidFill>
              <a:ea typeface="隶书" panose="02010509060101010101" charset="-122"/>
            </a:endParaRPr>
          </a:p>
        </p:txBody>
      </p:sp>
      <p:sp>
        <p:nvSpPr>
          <p:cNvPr id="19458" name="内容占位符 102402"/>
          <p:cNvSpPr/>
          <p:nvPr>
            <p:ph idx="4294967295"/>
          </p:nvPr>
        </p:nvSpPr>
        <p:spPr>
          <a:xfrm>
            <a:off x="1524000" y="1052512"/>
            <a:ext cx="9144000" cy="56165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>
            <a:normAutofit lnSpcReduction="20000"/>
          </a:bodyPr>
          <a:lstStyle>
            <a:lvl1pPr marL="342900" lvl="0" indent="-3429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rPr lang="en-US" altLang="zh-CN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蚕丛及鱼凫，开国何茫然。尔来四万八千岁，不与秦塞通人烟。”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手法，与外界如此隔绝，正因山高。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“西当太白有鸟道，可以横绝峨眉巅。”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点明山高无人行。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“地崩山摧壮士死，然后天梯石栈相钩连。”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引用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神话传说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“五丁开山”，</a:t>
            </a:r>
            <a:r>
              <a: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写出了开辟蜀道的艰难，从侧面写出了蜀道的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高峻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”</a:t>
            </a:r>
            <a:r>
              <a:rPr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赋予蜀道神秘色彩。</a:t>
            </a:r>
            <a:endParaRPr lang="zh-CN" altLang="en-US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endParaRPr lang="zh-CN" altLang="en-US" b="1">
              <a:solidFill>
                <a:srgbClr val="FFFF00"/>
              </a:solidFill>
            </a:endParaRPr>
          </a:p>
          <a:p>
            <a:pPr marL="342900" lvl="0" indent="-342900">
              <a:buNone/>
            </a:pPr>
            <a:endParaRPr lang="zh-CN" altLang="en-US" b="1"/>
          </a:p>
          <a:p>
            <a:pPr marL="342900" lvl="0" indent="-342900"/>
            <a:endParaRPr lang="zh-CN" altLang="en-US"/>
          </a:p>
          <a:p>
            <a:pPr marL="342900" lvl="0" indent="-342900"/>
            <a:endParaRPr lang="zh-CN" altLang="en-US"/>
          </a:p>
          <a:p>
            <a:pPr marL="342900" lvl="0" indent="-342900">
              <a:buNone/>
            </a:pPr>
            <a:endParaRPr lang="zh-CN" altLang="en-US"/>
          </a:p>
          <a:p>
            <a:pPr marL="342900" lvl="0" indent="-342900"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框 16386"/>
          <p:cNvSpPr/>
          <p:nvPr/>
        </p:nvSpPr>
        <p:spPr>
          <a:xfrm>
            <a:off x="10372725" y="790258"/>
            <a:ext cx="644525" cy="2114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古栈道遗址</a:t>
            </a:r>
            <a:endParaRPr lang="zh-CN" altLang="en-US" sz="30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6867" name="文本框 16387"/>
          <p:cNvSpPr/>
          <p:nvPr/>
        </p:nvSpPr>
        <p:spPr>
          <a:xfrm>
            <a:off x="1458595" y="5064125"/>
            <a:ext cx="849566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栈道为无路可通之处，人工凿壁插以木枋，上铺木板而成的古代悬空通道。远望仿佛悬空小阁，故称栈阁。充分反映了古蜀道之险绝艰难与古人坚韧顽强的毅力。</a:t>
            </a:r>
            <a:r>
              <a:rPr lang="zh-CN" altLang="en-US" sz="1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Picture 3" descr="0130000006843212147493109641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94715" y="68580"/>
            <a:ext cx="7719060" cy="433197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内容占位符 103425"/>
          <p:cNvSpPr/>
          <p:nvPr>
            <p:ph idx="4294967295"/>
          </p:nvPr>
        </p:nvSpPr>
        <p:spPr>
          <a:xfrm>
            <a:off x="269875" y="93345"/>
            <a:ext cx="11774805" cy="676465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lvl="0" indent="-3429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rPr lang="en-US" altLang="zh-CN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上有六龙回日之高标，下有冲波逆折之回川。”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手法，大胆、奇特，展现出蜀道高险地貌。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“黄鹤之飞尚不得过，猿猱欲渡愁攀援。”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虚写反衬、夸张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的手法，善飞的黄鹤“尚不得过”，善攀的猿猱“愁攀援”，可见蜀道之高峻。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“青泥何盘盘，百步九折萦岩峦。扪参历井仰胁息，以手抚膺坐长叹。”</a:t>
            </a:r>
            <a:endParaRPr lang="zh-CN" altLang="en-US" b="1">
              <a:solidFill>
                <a:srgbClr val="66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None/>
            </a:pPr>
            <a:r>
              <a:rPr lang="zh-CN" altLang="en-US" b="1">
                <a:solidFill>
                  <a:srgbClr val="66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b="1">
                <a:ea typeface="黑体" panose="02010609060101010101" pitchFamily="49" charset="-122"/>
              </a:rPr>
              <a:t>——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夸张、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细节描写手法，写出山之高危，及人对此愁攀援的无可奈何。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1196975"/>
            <a:ext cx="717550" cy="4548188"/>
          </a:xfrm>
        </p:spPr>
        <p:txBody>
          <a:bodyPr vert="eaVert">
            <a:normAutofit fontScale="90000"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二叹</a:t>
            </a:r>
            <a:r>
              <a:rPr lang="zh-CN" altLang="en-US" sz="4800" b="1">
                <a:solidFill>
                  <a:srgbClr val="D60093"/>
                </a:solidFill>
                <a:latin typeface="Times New Roman"/>
                <a:ea typeface="楷体" panose="02010609060101010101" pitchFamily="49" charset="-122"/>
              </a:rPr>
              <a:t>险</a:t>
            </a:r>
            <a:r>
              <a:rPr lang="zh-CN" altLang="en-US" sz="4800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而可畏</a:t>
            </a:r>
            <a:endParaRPr lang="zh-CN" altLang="en-US" sz="4800" b="1">
              <a:solidFill>
                <a:schemeClr val="accent2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855913" y="4149725"/>
            <a:ext cx="259238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latin typeface="Times New Roman"/>
                <a:ea typeface="楷体" panose="02010609060101010101" pitchFamily="49" charset="-122"/>
              </a:rPr>
              <a:t>山水险恶</a:t>
            </a:r>
            <a:endParaRPr kumimoji="1" lang="zh-CN" altLang="en-US" sz="36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927350" y="1557338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latin typeface="Times New Roman"/>
                <a:ea typeface="楷体" panose="02010609060101010101" pitchFamily="49" charset="-122"/>
              </a:rPr>
              <a:t>景物凄清</a:t>
            </a:r>
            <a:endParaRPr kumimoji="1" lang="zh-CN" altLang="en-US" sz="36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33" name="AutoShape 5"/>
          <p:cNvSpPr/>
          <p:nvPr/>
        </p:nvSpPr>
        <p:spPr bwMode="auto">
          <a:xfrm>
            <a:off x="2640013" y="1844675"/>
            <a:ext cx="287337" cy="2736850"/>
          </a:xfrm>
          <a:prstGeom prst="leftBrace">
            <a:avLst>
              <a:gd name="adj1" fmla="val 79374"/>
              <a:gd name="adj2" fmla="val 50000"/>
            </a:avLst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3734" name="AutoShape 6"/>
          <p:cNvSpPr/>
          <p:nvPr/>
        </p:nvSpPr>
        <p:spPr bwMode="auto">
          <a:xfrm>
            <a:off x="5087938" y="908050"/>
            <a:ext cx="287337" cy="2016125"/>
          </a:xfrm>
          <a:prstGeom prst="leftBrace">
            <a:avLst>
              <a:gd name="adj1" fmla="val 5847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3735" name="AutoShape 7"/>
          <p:cNvSpPr/>
          <p:nvPr/>
        </p:nvSpPr>
        <p:spPr bwMode="auto">
          <a:xfrm>
            <a:off x="4943475" y="3357563"/>
            <a:ext cx="287338" cy="2447925"/>
          </a:xfrm>
          <a:prstGeom prst="leftBrace">
            <a:avLst>
              <a:gd name="adj1" fmla="val 709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5448300" y="476250"/>
            <a:ext cx="39608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悲鸟</a:t>
            </a: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号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古木</a:t>
            </a: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，看</a:t>
            </a:r>
            <a:endParaRPr kumimoji="1" lang="zh-CN" altLang="en-US" sz="32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雄雌绕林间。  </a:t>
            </a:r>
            <a:endParaRPr kumimoji="1" lang="zh-CN" altLang="en-US" sz="32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子规</a:t>
            </a: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啼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夜月</a:t>
            </a: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    听</a:t>
            </a:r>
            <a:endParaRPr kumimoji="1" lang="zh-CN" altLang="en-US" sz="32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5304155" y="1916430"/>
            <a:ext cx="414083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借意象，渲染旅愁和蜀道上悲凉荒寂的</a:t>
            </a:r>
            <a:r>
              <a:rPr kumimoji="1" lang="zh-CN" altLang="en-US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环境气氛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，有力地</a:t>
            </a:r>
            <a:r>
              <a:rPr kumimoji="1" lang="zh-CN" altLang="en-US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烘托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蜀道之难。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  <a:sym typeface="+mn-ea"/>
              </a:rPr>
              <a:t>抒发了旅人的愁思。</a:t>
            </a:r>
            <a:endParaRPr kumimoji="1" lang="zh-CN" altLang="en-US" b="1">
              <a:solidFill>
                <a:schemeClr val="accent2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5448300" y="3141663"/>
            <a:ext cx="304292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连峰去天不盈尺，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枯松倒挂倚绝壁。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飞湍瀑流争喧豗，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砯崖转石万壑雷。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endParaRPr kumimoji="1" lang="zh-CN" altLang="en-US" sz="2800" b="1">
              <a:ea typeface="隶书" panose="02010509060101010101" charset="-122"/>
            </a:endParaRPr>
          </a:p>
        </p:txBody>
      </p:sp>
      <p:sp>
        <p:nvSpPr>
          <p:cNvPr id="73739" name="Rectangle 11"/>
          <p:cNvSpPr>
            <a:spLocks noChangeArrowheads="1"/>
          </p:cNvSpPr>
          <p:nvPr/>
        </p:nvSpPr>
        <p:spPr bwMode="auto">
          <a:xfrm>
            <a:off x="5303838" y="5013325"/>
            <a:ext cx="3382962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b="1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夸饰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山峰之高，绝壁之险，</a:t>
            </a:r>
            <a:r>
              <a:rPr kumimoji="1" lang="zh-CN" altLang="en-US" b="1">
                <a:solidFill>
                  <a:srgbClr val="D60093"/>
                </a:solidFill>
                <a:latin typeface="Times New Roman"/>
                <a:ea typeface="楷体" panose="02010609060101010101" pitchFamily="49" charset="-122"/>
              </a:rPr>
              <a:t>渲染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</a:rPr>
              <a:t>惊险的气氛，</a:t>
            </a:r>
            <a:r>
              <a:rPr kumimoji="1" lang="zh-CN" altLang="en-US" b="1">
                <a:solidFill>
                  <a:schemeClr val="accent2"/>
                </a:solidFill>
                <a:latin typeface="Times New Roman"/>
                <a:ea typeface="楷体" panose="02010609060101010101" pitchFamily="49" charset="-122"/>
                <a:sym typeface="+mn-ea"/>
              </a:rPr>
              <a:t>表达了对友人入蜀的担忧劝阻之情。</a:t>
            </a:r>
            <a:endParaRPr kumimoji="1" lang="zh-CN" altLang="en-US" b="1">
              <a:solidFill>
                <a:schemeClr val="accent2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endParaRPr kumimoji="1" lang="zh-CN" altLang="en-US" b="1">
              <a:solidFill>
                <a:schemeClr val="accent2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17145" y="0"/>
            <a:ext cx="104000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3200">
                <a:solidFill>
                  <a:srgbClr val="FF3300"/>
                </a:solidFill>
                <a:latin typeface="+mj-lt"/>
                <a:ea typeface="隶书" panose="02010509060101010101" charset="-122"/>
                <a:cs typeface="+mj-cs"/>
                <a:sym typeface="+mn-ea"/>
              </a:rPr>
              <a:t>第二段</a:t>
            </a:r>
            <a:r>
              <a:rPr sz="3200">
                <a:solidFill>
                  <a:srgbClr val="FF3300"/>
                </a:solidFill>
                <a:latin typeface="+mj-lt"/>
                <a:ea typeface="隶书" panose="02010509060101010101" charset="-122"/>
                <a:cs typeface="+mj-cs"/>
                <a:sym typeface="+mn-ea"/>
              </a:rPr>
              <a:t>   </a:t>
            </a:r>
            <a:r>
              <a:rPr lang="zh-CN" altLang="en-US" sz="3200">
                <a:solidFill>
                  <a:srgbClr val="FF3300"/>
                </a:solidFill>
                <a:latin typeface="+mj-lt"/>
                <a:ea typeface="隶书" panose="02010509060101010101" charset="-122"/>
                <a:cs typeface="+mj-cs"/>
                <a:sym typeface="+mn-ea"/>
              </a:rPr>
              <a:t>蜀道之险 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诗人怎样表现蜀道的险峻</a:t>
            </a: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？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8616950" y="3429000"/>
            <a:ext cx="1223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8472488" y="3357563"/>
            <a:ext cx="936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看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8472488" y="4292600"/>
            <a:ext cx="1079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latin typeface="Times New Roman"/>
                <a:ea typeface="楷体" panose="02010609060101010101" pitchFamily="49" charset="-122"/>
              </a:rPr>
              <a:t>听</a:t>
            </a:r>
            <a:endParaRPr kumimoji="1" lang="zh-CN" altLang="en-US" sz="28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44" name="Line 16"/>
          <p:cNvSpPr>
            <a:spLocks noChangeShapeType="1"/>
          </p:cNvSpPr>
          <p:nvPr/>
        </p:nvSpPr>
        <p:spPr bwMode="auto">
          <a:xfrm flipH="1">
            <a:off x="8759825" y="38608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9409113" y="908050"/>
            <a:ext cx="1008062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借景抒情</a:t>
            </a:r>
            <a:endParaRPr kumimoji="1" lang="zh-CN" altLang="en-US" sz="28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环境烘托</a:t>
            </a:r>
            <a:endParaRPr kumimoji="1" lang="zh-CN" altLang="en-US" sz="28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3746" name="Text Box 18"/>
          <p:cNvSpPr txBox="1">
            <a:spLocks noChangeArrowheads="1"/>
          </p:cNvSpPr>
          <p:nvPr/>
        </p:nvSpPr>
        <p:spPr bwMode="auto">
          <a:xfrm>
            <a:off x="9409113" y="3429000"/>
            <a:ext cx="1008062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运用夸张</a:t>
            </a:r>
            <a:endParaRPr kumimoji="1" lang="zh-CN" altLang="en-US" sz="28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风光奇险</a:t>
            </a:r>
            <a:endParaRPr kumimoji="1" lang="zh-CN" altLang="en-US" sz="28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1524" name="Line 20"/>
          <p:cNvSpPr>
            <a:spLocks noChangeShapeType="1"/>
          </p:cNvSpPr>
          <p:nvPr/>
        </p:nvSpPr>
        <p:spPr bwMode="auto">
          <a:xfrm flipH="1">
            <a:off x="8183563" y="981075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49" name="Text Box 21"/>
          <p:cNvSpPr txBox="1">
            <a:spLocks noChangeArrowheads="1"/>
          </p:cNvSpPr>
          <p:nvPr/>
        </p:nvSpPr>
        <p:spPr bwMode="auto">
          <a:xfrm>
            <a:off x="119063" y="6309360"/>
            <a:ext cx="65516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从自然环境的角度来写蜀道的险而可畏</a:t>
            </a:r>
            <a:endParaRPr kumimoji="1" lang="zh-CN" altLang="en-US" sz="28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73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2" grpId="0"/>
      <p:bldP spid="73733" grpId="0"/>
      <p:bldP spid="73734" grpId="0"/>
      <p:bldP spid="73735" grpId="0"/>
      <p:bldP spid="73736" grpId="0"/>
      <p:bldP spid="73737" grpId="0"/>
      <p:bldP spid="73738" grpId="0"/>
      <p:bldP spid="73739" grpId="0"/>
      <p:bldP spid="73743" grpId="0"/>
      <p:bldP spid="73745" grpId="0"/>
      <p:bldP spid="737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703388" y="981075"/>
            <a:ext cx="86360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chemeClr val="accent2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三叹蜀道</a:t>
            </a:r>
            <a:r>
              <a:rPr kumimoji="1" lang="zh-CN" altLang="en-US" sz="4400" b="1">
                <a:solidFill>
                  <a:srgbClr val="D60093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险</a:t>
            </a:r>
            <a:r>
              <a:rPr kumimoji="1" lang="zh-CN" altLang="en-US" sz="4400" b="1">
                <a:solidFill>
                  <a:schemeClr val="accent2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要</a:t>
            </a:r>
            <a:endParaRPr kumimoji="1" lang="zh-CN" altLang="en-US" sz="4400" b="1">
              <a:solidFill>
                <a:schemeClr val="accent2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74755" name="AutoShape 3"/>
          <p:cNvSpPr/>
          <p:nvPr/>
        </p:nvSpPr>
        <p:spPr bwMode="auto">
          <a:xfrm>
            <a:off x="2424113" y="1341438"/>
            <a:ext cx="576262" cy="3168650"/>
          </a:xfrm>
          <a:prstGeom prst="leftBrace">
            <a:avLst>
              <a:gd name="adj1" fmla="val 4582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855913" y="1341438"/>
            <a:ext cx="7129462" cy="382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3200" b="1">
                <a:latin typeface="Times New Roman" panose="02020603050405020304" pitchFamily="2" charset="-122"/>
                <a:ea typeface="楷体" panose="02010609060101010101" pitchFamily="49" charset="-122"/>
              </a:rPr>
              <a:t>剑阁    一夫当关，万夫莫开</a:t>
            </a:r>
            <a:endParaRPr kumimoji="1" lang="zh-CN" altLang="en-US" sz="2800" b="1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3200" b="1">
                <a:latin typeface="Times New Roman" panose="02020603050405020304" pitchFamily="2" charset="-122"/>
                <a:ea typeface="楷体" panose="02010609060101010101" pitchFamily="49" charset="-122"/>
              </a:rPr>
              <a:t> </a:t>
            </a:r>
            <a:endParaRPr kumimoji="1" lang="zh-CN" altLang="en-US" sz="3200" b="1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endParaRPr kumimoji="1"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r>
              <a:rPr kumimoji="1" lang="zh-CN" altLang="en-US" sz="3200" b="1">
                <a:latin typeface="Times New Roman" panose="02020603050405020304" pitchFamily="2" charset="-122"/>
                <a:ea typeface="楷体" panose="02010609060101010101" pitchFamily="49" charset="-122"/>
              </a:rPr>
              <a:t>所守    化为狼与豺</a:t>
            </a:r>
            <a:endParaRPr kumimoji="1" lang="zh-CN" altLang="en-US" sz="2800" b="1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endParaRPr kumimoji="1"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>
              <a:buClr>
                <a:schemeClr val="bg1"/>
              </a:buClr>
            </a:pPr>
            <a:r>
              <a:rPr kumimoji="1" lang="zh-CN" altLang="en-US" sz="3200" b="1">
                <a:latin typeface="Times New Roman" panose="02020603050405020304" pitchFamily="2" charset="-122"/>
                <a:ea typeface="楷体" panose="02010609060101010101" pitchFamily="49" charset="-122"/>
                <a:sym typeface="+mn-ea"/>
              </a:rPr>
              <a:t>朝避猛虎，夕避长蛇。</a:t>
            </a:r>
            <a:endParaRPr kumimoji="1" lang="zh-CN" altLang="en-US" sz="3200" b="1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 lvl="0">
              <a:buClr>
                <a:schemeClr val="bg1"/>
              </a:buClr>
            </a:pPr>
            <a:r>
              <a:rPr kumimoji="1" lang="zh-CN" altLang="en-US" sz="3200" b="1">
                <a:latin typeface="Times New Roman" panose="02020603050405020304" pitchFamily="2" charset="-122"/>
                <a:ea typeface="楷体" panose="02010609060101010101" pitchFamily="49" charset="-122"/>
                <a:sym typeface="+mn-ea"/>
              </a:rPr>
              <a:t>磨牙吮血，杀人如麻。</a:t>
            </a:r>
            <a:endParaRPr kumimoji="1"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85000"/>
              </a:lnSpc>
              <a:spcBef>
                <a:spcPct val="10000"/>
              </a:spcBef>
            </a:pPr>
            <a:endParaRPr kumimoji="1" lang="zh-CN" altLang="en-US" sz="3200" b="1"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1524000" y="5373688"/>
            <a:ext cx="8686800" cy="5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        </a:t>
            </a:r>
            <a:endParaRPr kumimoji="1" lang="zh-CN" altLang="en-US" sz="32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992313" y="188913"/>
            <a:ext cx="8496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/>
                <a:ea typeface="楷体" panose="02010609060101010101" pitchFamily="49" charset="-122"/>
              </a:rPr>
              <a:t>蜀道如此险峻，为何远道之人还要来这里？ 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（第三段：蜀道之要）</a:t>
            </a:r>
            <a:endParaRPr kumimoji="1" lang="zh-CN" altLang="en-US" sz="3200" b="1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847850" y="5300663"/>
            <a:ext cx="86423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从地形险要，社会现实环境险恶的角度写出居留之难</a:t>
            </a:r>
            <a:endParaRPr kumimoji="1" lang="zh-CN" altLang="en-US" sz="32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566988" y="5516563"/>
            <a:ext cx="712946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 sz="3600" b="1">
              <a:latin typeface="Times New Roman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/>
                <a:ea typeface="楷体" panose="02010609060101010101" pitchFamily="49" charset="-122"/>
              </a:rPr>
              <a:t>慨叹：锦城虽云乐，不如早还家。</a:t>
            </a:r>
            <a:endParaRPr kumimoji="1" lang="zh-CN" altLang="en-US" sz="36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8256588" y="1412875"/>
            <a:ext cx="2016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8050530" y="1268730"/>
            <a:ext cx="42735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对比</a:t>
            </a:r>
            <a:r>
              <a:rPr kumimoji="1" lang="en-US" altLang="zh-CN" sz="40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  </a:t>
            </a:r>
            <a:r>
              <a:rPr kumimoji="1" lang="zh-CN" altLang="en-US" sz="4000" b="1">
                <a:solidFill>
                  <a:srgbClr val="008000"/>
                </a:solidFill>
                <a:latin typeface="Times New Roman"/>
                <a:ea typeface="楷体" panose="02010609060101010101" pitchFamily="49" charset="-122"/>
              </a:rPr>
              <a:t>易守难攻</a:t>
            </a:r>
            <a:endParaRPr kumimoji="1" lang="zh-CN" altLang="en-US" sz="4000" b="1">
              <a:solidFill>
                <a:srgbClr val="008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6994525" y="2643188"/>
            <a:ext cx="36734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位置重要</a:t>
            </a:r>
            <a:endParaRPr kumimoji="1" lang="zh-CN" altLang="en-US" sz="4000" b="1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7168515" y="3432175"/>
            <a:ext cx="459295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互文、比喻、夸张，写出了蜀地的战祸的惨烈凶险。</a:t>
            </a:r>
            <a:endParaRPr kumimoji="1" lang="zh-CN" altLang="en-US" sz="4000" b="1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 uiExpand="1" build="p"/>
      <p:bldP spid="747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文本框 83971"/>
          <p:cNvSpPr/>
          <p:nvPr/>
        </p:nvSpPr>
        <p:spPr>
          <a:xfrm>
            <a:off x="1774825" y="228600"/>
            <a:ext cx="91262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总结：诗人是怎样来表现蜀道的雄奇险峻的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9700" name="文本框 83972"/>
          <p:cNvSpPr/>
          <p:nvPr/>
        </p:nvSpPr>
        <p:spPr>
          <a:xfrm>
            <a:off x="464185" y="1242060"/>
            <a:ext cx="11562080" cy="4707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神话传说：</a:t>
            </a:r>
            <a:r>
              <a:rPr lang="zh-CN" altLang="en-US" sz="2400" b="1">
                <a:latin typeface="Times New Roman" panose="02020603050405020304" pitchFamily="18" charset="0"/>
              </a:rPr>
              <a:t>五丁开山、六龙回日</a:t>
            </a:r>
            <a:r>
              <a:rPr lang="en-US" altLang="zh-CN" sz="2400" b="1"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</a:rPr>
              <a:t>写出历史上蜀道不可逾越之险阻。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虚写映衬</a:t>
            </a:r>
            <a:r>
              <a:rPr lang="zh-CN" altLang="en-US" sz="2400" b="1">
                <a:latin typeface="Times New Roman" panose="02020603050405020304" pitchFamily="18" charset="0"/>
              </a:rPr>
              <a:t>：黄鹤不得飞渡、猿猱愁于攀缘</a:t>
            </a:r>
            <a:r>
              <a:rPr lang="en-US" altLang="zh-CN" sz="2400" b="1"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</a:rPr>
              <a:t>映衬人行走难上加难。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摹写神情、动作：</a:t>
            </a:r>
            <a:r>
              <a:rPr lang="zh-CN" altLang="en-US" sz="2400" b="1">
                <a:latin typeface="Times New Roman" panose="02020603050405020304" pitchFamily="18" charset="0"/>
              </a:rPr>
              <a:t>手扪星辰、呼吸紧张、抚胸长叹、步履艰难、神情惶悚</a:t>
            </a:r>
            <a:r>
              <a:rPr lang="en-US" altLang="zh-CN" sz="2400" b="1"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</a:rPr>
              <a:t>困危之状如在眼前。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借景抒情</a:t>
            </a:r>
            <a:r>
              <a:rPr lang="zh-CN" altLang="en-US" sz="2400" b="1">
                <a:latin typeface="Times New Roman" panose="02020603050405020304" pitchFamily="18" charset="0"/>
              </a:rPr>
              <a:t>：古木荒凉、鸟声悲凄</a:t>
            </a:r>
            <a:r>
              <a:rPr lang="en-US" altLang="zh-CN" sz="2400" b="1"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</a:rPr>
              <a:t>悲鸟号古木，子规啼夜月</a:t>
            </a:r>
            <a:r>
              <a:rPr lang="en-US" altLang="zh-CN" sz="2400" b="1">
                <a:latin typeface="Times New Roman" panose="02020603050405020304" pitchFamily="18" charset="0"/>
              </a:rPr>
              <a:t>)——</a:t>
            </a:r>
            <a:r>
              <a:rPr lang="zh-CN" altLang="en-US" sz="2400" b="1">
                <a:latin typeface="Times New Roman" panose="02020603050405020304" pitchFamily="18" charset="0"/>
              </a:rPr>
              <a:t>使人闻声失色，渲染了旅愁和蜀道上空寂苍凉的环境氛围，有力地烘托了蜀道之难。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运用夸张</a:t>
            </a:r>
            <a:r>
              <a:rPr lang="zh-CN" altLang="en-US" sz="2400" b="1">
                <a:latin typeface="Times New Roman" panose="02020603050405020304" pitchFamily="18" charset="0"/>
              </a:rPr>
              <a:t>：“连峰去天不盈尺”“枯松倒挂倚绝壁”</a:t>
            </a:r>
            <a:r>
              <a:rPr lang="en-US" altLang="zh-CN" sz="2400" b="1"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</a:rPr>
              <a:t>极言山峰之高，绝壁之险，渲染了惊险的气氛。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李白正是以变幻莫测的笔法，淋漓尽致地刻画了蜀道之难，艺术地展现了古老蜀道逶迤、峥嵘、高峻、崎岖的面貌，描绘出了一幅色彩绚丽的山水画卷。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3" dur="20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文本框 79873"/>
          <p:cNvSpPr/>
          <p:nvPr/>
        </p:nvSpPr>
        <p:spPr>
          <a:xfrm>
            <a:off x="495300" y="141817"/>
            <a:ext cx="8570384" cy="645160"/>
          </a:xfrm>
          <a:prstGeom prst="rect">
            <a:avLst/>
          </a:prstGeom>
          <a:solidFill>
            <a:srgbClr val="F8F8F8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</a:rPr>
              <a:t>说说</a:t>
            </a:r>
            <a:r>
              <a:rPr lang="en-US" altLang="zh-CN" sz="3600" b="1">
                <a:solidFill>
                  <a:schemeClr val="accent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</a:rPr>
              <a:t>蜀道难</a:t>
            </a:r>
            <a:r>
              <a:rPr lang="en-US" altLang="zh-CN" sz="3600" b="1">
                <a:solidFill>
                  <a:schemeClr val="accent2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宋体" panose="02010600030101010101" pitchFamily="2" charset="-122"/>
              </a:rPr>
              <a:t>所体现的浪漫主义特色</a:t>
            </a: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53250" name="文本框 79874"/>
          <p:cNvSpPr/>
          <p:nvPr/>
        </p:nvSpPr>
        <p:spPr>
          <a:xfrm>
            <a:off x="417195" y="1030605"/>
            <a:ext cx="1137666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神话传说，想象瑰丽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。全诗用了很多神话及传说，这些神话传说使人不仅从空间上想象到蜀道之难，而且能从历史的长河中去想象，同时笼罩上一层神秘的色彩。</a:t>
            </a:r>
            <a:r>
              <a:rPr lang="zh-CN" altLang="en-US" sz="24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24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3251" name="文本框 79875"/>
          <p:cNvSpPr/>
          <p:nvPr/>
        </p:nvSpPr>
        <p:spPr>
          <a:xfrm>
            <a:off x="495300" y="2060575"/>
            <a:ext cx="11497945" cy="212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</a:t>
            </a: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大胆的夸张。</a:t>
            </a:r>
            <a:r>
              <a:rPr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说“蜀道之难，难于上青天”，已是夸大。在描绘高峻险曲时，用“六龙回日”“百步九折”“扪参历井”“去天不盈尺”等词语，进一步具体形容，使人惊心动魄。道之难，难于上青天”，已是夸大。在描绘高峻险曲时，用“六龙回日”“百步九折”“扪参历井”“去天不盈尺”等词语，进一步具体形容，使人惊心动魄。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2" name="文本框 79876"/>
          <p:cNvSpPr/>
          <p:nvPr/>
        </p:nvSpPr>
        <p:spPr>
          <a:xfrm>
            <a:off x="417195" y="4364990"/>
            <a:ext cx="11245850" cy="212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感情强烈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，全诗贯穿反复咏叹的情调，连续的感叹词，重复的惊叹句和咏叹式的小结语，三者交互使用，形成结构上的盘旋反复，大大增强了作品的抒情性和节奏感。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变幻的句式。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《蜀道难》是乐府古题，这种诗歌体裁没有严格的字数、句数、平仄和韵脚的限制，李白充分运用了这一特点，使诗的语言形式更加自由活泼。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/>
          <p:nvPr/>
        </p:nvSpPr>
        <p:spPr>
          <a:xfrm>
            <a:off x="2324100" y="2504440"/>
            <a:ext cx="2519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想象离奇</a:t>
            </a:r>
            <a:endParaRPr lang="zh-CN" altLang="en-US" sz="32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2324100" y="3740150"/>
            <a:ext cx="2551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运笔如神</a:t>
            </a:r>
            <a:endParaRPr lang="zh-CN" altLang="en-US" sz="32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2324100" y="3088005"/>
            <a:ext cx="225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夸张新颖</a:t>
            </a:r>
            <a:endParaRPr lang="zh-CN" altLang="en-US" sz="32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3797" name="AutoShape 5"/>
          <p:cNvSpPr/>
          <p:nvPr/>
        </p:nvSpPr>
        <p:spPr>
          <a:xfrm rot="10800000">
            <a:off x="4581525" y="2082800"/>
            <a:ext cx="400050" cy="2164080"/>
          </a:xfrm>
          <a:prstGeom prst="leftBrace">
            <a:avLst>
              <a:gd name="adj1" fmla="val 661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/>
            <a:endParaRPr lang="zh-CN" altLang="zh-CN" sz="1350" strike="noStrike" noProof="1"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3798" name="Text Box 6"/>
          <p:cNvSpPr/>
          <p:nvPr/>
        </p:nvSpPr>
        <p:spPr>
          <a:xfrm>
            <a:off x="5316855" y="2651125"/>
            <a:ext cx="4497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Garamond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4000" b="1">
                <a:latin typeface="Garamond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Garamond" pitchFamily="18" charset="0"/>
                <a:ea typeface="宋体" panose="02010600030101010101" pitchFamily="2" charset="-122"/>
              </a:rPr>
              <a:t>飘逸、雄奇</a:t>
            </a:r>
            <a:endParaRPr lang="zh-CN" altLang="en-US" sz="4000" b="1">
              <a:solidFill>
                <a:srgbClr val="FF0000"/>
              </a:solidFill>
              <a:latin typeface="Garamond" pitchFamily="18" charset="0"/>
              <a:ea typeface="宋体" panose="02010600030101010101" pitchFamily="2" charset="-122"/>
            </a:endParaRPr>
          </a:p>
        </p:txBody>
      </p:sp>
      <p:sp>
        <p:nvSpPr>
          <p:cNvPr id="34822" name="Rectangle 7"/>
          <p:cNvSpPr/>
          <p:nvPr/>
        </p:nvSpPr>
        <p:spPr>
          <a:xfrm>
            <a:off x="4838700" y="1543050"/>
            <a:ext cx="2000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zh-CN" sz="2400" b="1">
              <a:solidFill>
                <a:srgbClr val="0000FF"/>
              </a:solidFill>
              <a:latin typeface="Arial"/>
              <a:ea typeface="幼圆" pitchFamily="49" charset="-122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2324100" y="1920875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tx2"/>
                </a:solidFill>
                <a:latin typeface="Arial"/>
                <a:ea typeface="宋体" panose="02010600030101010101" pitchFamily="2" charset="-122"/>
              </a:rPr>
              <a:t>浪漫色彩</a:t>
            </a:r>
            <a:endParaRPr lang="zh-CN" altLang="en-US" sz="3200" b="1">
              <a:solidFill>
                <a:schemeClr val="tx2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4824" name="Rectangle 9"/>
          <p:cNvSpPr/>
          <p:nvPr/>
        </p:nvSpPr>
        <p:spPr>
          <a:xfrm>
            <a:off x="492760" y="172085"/>
            <a:ext cx="10118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  <a:latin typeface="Arial"/>
                <a:ea typeface="宋体" panose="02010600030101010101" pitchFamily="2" charset="-122"/>
              </a:rPr>
              <a:t>拓展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3300"/>
                </a:solidFill>
                <a:latin typeface="Arial"/>
                <a:ea typeface="宋体" panose="02010600030101010101" pitchFamily="2" charset="-122"/>
              </a:rPr>
              <a:t>从对文章的诗句分析，我们可以看出作者行文的一些特点，这些特点是什么？显示了作者的什么风格？</a:t>
            </a:r>
            <a:endParaRPr lang="zh-CN" altLang="en-US" sz="3600" b="1">
              <a:solidFill>
                <a:srgbClr val="0033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3802" name="Rectangle 11"/>
          <p:cNvSpPr/>
          <p:nvPr/>
        </p:nvSpPr>
        <p:spPr>
          <a:xfrm>
            <a:off x="380365" y="4845050"/>
            <a:ext cx="100133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>
                <a:solidFill>
                  <a:srgbClr val="FF3300"/>
                </a:solidFill>
                <a:latin typeface="Arial"/>
                <a:ea typeface="宋体" panose="02010600030101010101" pitchFamily="2" charset="-122"/>
              </a:rPr>
              <a:t>李白正是以变幻莫测的笔法，淋漓尽致地刻画了蜀道之难，艺术地展现了古老蜀道逶迤、峥嵘、高峻、崎岖的面貌，描绘出了一幅色彩绚丽的山水画卷。</a:t>
            </a:r>
            <a:endParaRPr lang="zh-CN" altLang="en-US" sz="3200" b="1">
              <a:solidFill>
                <a:srgbClr val="FF3300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800" grpId="0"/>
      <p:bldP spid="338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2" descr="装饰背景3"/>
          <p:cNvSpPr/>
          <p:nvPr/>
        </p:nvSpPr>
        <p:spPr>
          <a:xfrm>
            <a:off x="2854325" y="4833938"/>
            <a:ext cx="640080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华文细黑" pitchFamily="2" charset="-122"/>
                <a:ea typeface="华文细黑" pitchFamily="2" charset="-122"/>
              </a:rPr>
              <a:t>5.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按题材给诗歌</a:t>
            </a:r>
            <a:r>
              <a:rPr lang="zh-CN" altLang="en-US" sz="3000" b="1">
                <a:solidFill>
                  <a:srgbClr val="6600FF"/>
                </a:solidFill>
                <a:latin typeface="华文细黑" pitchFamily="2" charset="-122"/>
                <a:ea typeface="华文细黑" pitchFamily="2" charset="-122"/>
              </a:rPr>
              <a:t>分类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，以了解</a:t>
            </a:r>
            <a:r>
              <a:rPr lang="zh-CN" altLang="en-US" sz="3000" b="1">
                <a:solidFill>
                  <a:srgbClr val="6600FF"/>
                </a:solidFill>
                <a:latin typeface="华文细黑" pitchFamily="2" charset="-122"/>
                <a:ea typeface="华文细黑" pitchFamily="2" charset="-122"/>
              </a:rPr>
              <a:t>主旨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30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1" name="Text Box 3" descr="装饰背景3"/>
          <p:cNvSpPr/>
          <p:nvPr/>
        </p:nvSpPr>
        <p:spPr>
          <a:xfrm>
            <a:off x="2854325" y="3321050"/>
            <a:ext cx="65087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华文细黑" pitchFamily="2" charset="-122"/>
                <a:ea typeface="华文细黑" pitchFamily="2" charset="-122"/>
              </a:rPr>
              <a:t>3.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了解诗人</a:t>
            </a:r>
            <a:r>
              <a:rPr lang="zh-CN" altLang="en-US" sz="3000" b="1">
                <a:solidFill>
                  <a:srgbClr val="6600FF"/>
                </a:solidFill>
                <a:latin typeface="华文细黑" pitchFamily="2" charset="-122"/>
                <a:ea typeface="华文细黑" pitchFamily="2" charset="-122"/>
              </a:rPr>
              <a:t>经历、思想和艺术风格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zh-CN" sz="30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2" name="Text Box 4" descr="装饰背景3"/>
          <p:cNvSpPr/>
          <p:nvPr/>
        </p:nvSpPr>
        <p:spPr>
          <a:xfrm>
            <a:off x="2854325" y="2673350"/>
            <a:ext cx="631983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华文细黑" pitchFamily="2" charset="-122"/>
                <a:ea typeface="华文细黑" pitchFamily="2" charset="-122"/>
              </a:rPr>
              <a:t>2.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借助</a:t>
            </a:r>
            <a:r>
              <a:rPr lang="zh-CN" altLang="en-US" sz="3000" b="1">
                <a:solidFill>
                  <a:srgbClr val="6600FF"/>
                </a:solidFill>
                <a:latin typeface="华文细黑" pitchFamily="2" charset="-122"/>
                <a:ea typeface="华文细黑" pitchFamily="2" charset="-122"/>
              </a:rPr>
              <a:t>意象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，进入诗人描绘的意境</a:t>
            </a:r>
            <a:r>
              <a:rPr lang="zh-CN" altLang="en-US" sz="3000" b="1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3000" b="1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3" name="Text Box 5" descr="装饰背景3"/>
          <p:cNvSpPr/>
          <p:nvPr/>
        </p:nvSpPr>
        <p:spPr>
          <a:xfrm>
            <a:off x="2909888" y="1970088"/>
            <a:ext cx="62658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华文细黑" pitchFamily="2" charset="-122"/>
                <a:ea typeface="华文细黑" pitchFamily="2" charset="-122"/>
              </a:rPr>
              <a:t>1.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寻找有效切入点，关注所有</a:t>
            </a:r>
            <a:r>
              <a:rPr lang="zh-CN" altLang="en-US" sz="30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信息。</a:t>
            </a:r>
            <a:endParaRPr lang="zh-CN" altLang="en-US" sz="30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4" name="Text Box 6" descr="装饰背景3"/>
          <p:cNvSpPr/>
          <p:nvPr/>
        </p:nvSpPr>
        <p:spPr>
          <a:xfrm>
            <a:off x="2909888" y="4076700"/>
            <a:ext cx="642778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华文细黑" pitchFamily="2" charset="-122"/>
                <a:ea typeface="华文细黑" pitchFamily="2" charset="-122"/>
              </a:rPr>
              <a:t>4.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了解诗人所处时代，以</a:t>
            </a:r>
            <a:r>
              <a:rPr lang="zh-CN" altLang="en-US" sz="3000" b="1">
                <a:solidFill>
                  <a:srgbClr val="6600FF"/>
                </a:solidFill>
                <a:latin typeface="华文细黑" pitchFamily="2" charset="-122"/>
                <a:ea typeface="华文细黑" pitchFamily="2" charset="-122"/>
              </a:rPr>
              <a:t>知人论世</a:t>
            </a:r>
            <a:r>
              <a:rPr lang="zh-CN" altLang="en-US" sz="3000" b="1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30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646998" y="232410"/>
            <a:ext cx="6357620" cy="1460500"/>
          </a:xfrm>
          <a:prstGeom prst="rect">
            <a:avLst/>
          </a:prstGeom>
          <a:noFill/>
          <a:ln w="57150" cmpd="thickThin">
            <a:noFill/>
            <a:miter lim="800000"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24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4400" b="1" i="0" u="none" strike="noStrike" kern="0" cap="none" spc="0" normalizeH="0" baseline="0" noProof="1">
                <a:solidFill>
                  <a:srgbClr val="FF3300"/>
                </a:solidFill>
                <a:effectLst/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古代诗歌鉴赏题一般方略</a:t>
            </a:r>
            <a:endParaRPr kumimoji="1" lang="zh-CN" altLang="en-US" sz="3000" b="1" i="0" u="none" strike="noStrike" kern="0" cap="none" spc="0" normalizeH="0" baseline="0" noProof="1">
              <a:solidFill>
                <a:srgbClr val="FF3300"/>
              </a:solidFill>
              <a:effectLst/>
              <a:latin typeface="Times New Roman" panose="02020603050405020304" pitchFamily="18" charset="0"/>
              <a:ea typeface="华文新魏" panose="0201080004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zh-CN" sz="3000" b="1" i="0" u="none" strike="noStrike" kern="0" cap="none" spc="0" normalizeH="0" baseline="0" noProof="1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  <p:bldP spid="71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矩形 4"/>
          <p:cNvSpPr/>
          <p:nvPr/>
        </p:nvSpPr>
        <p:spPr>
          <a:xfrm>
            <a:off x="1546225" y="917893"/>
            <a:ext cx="4752975" cy="6339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送别诗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表达依依惜别的不舍与伤感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表达离别后的凄凉与相思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表达离别后的惆怅与孤寂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表达对友人的乐观与豁达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5J[FUG0TUDPLA~31QIR8AV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0" y="89535"/>
            <a:ext cx="5470525" cy="6415405"/>
          </a:xfrm>
          <a:prstGeom prst="rect">
            <a:avLst/>
          </a:prstGeom>
        </p:spPr>
      </p:pic>
      <p:sp>
        <p:nvSpPr>
          <p:cNvPr id="30723" name="文本框 78851"/>
          <p:cNvSpPr/>
          <p:nvPr/>
        </p:nvSpPr>
        <p:spPr>
          <a:xfrm>
            <a:off x="213360" y="89535"/>
            <a:ext cx="356870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solidFill>
                  <a:srgbClr val="6666FF"/>
                </a:solidFill>
              </a:rPr>
              <a:t>梳理主旨</a:t>
            </a:r>
            <a:endParaRPr lang="zh-CN" altLang="en-US" sz="5400" b="1">
              <a:solidFill>
                <a:srgbClr val="6666FF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AutoShape 5" descr="9_091101072131_1"/>
          <p:cNvSpPr>
            <a:spLocks noChangeAspect="1" noChangeArrowheads="1"/>
          </p:cNvSpPr>
          <p:nvPr/>
        </p:nvSpPr>
        <p:spPr bwMode="auto">
          <a:xfrm>
            <a:off x="3714750" y="2090738"/>
            <a:ext cx="47625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51202" name="AutoShape 7" descr="9_091101072131_1"/>
          <p:cNvSpPr>
            <a:spLocks noChangeAspect="1" noChangeArrowheads="1"/>
          </p:cNvSpPr>
          <p:nvPr/>
        </p:nvSpPr>
        <p:spPr bwMode="auto">
          <a:xfrm>
            <a:off x="3714750" y="2090738"/>
            <a:ext cx="47625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623753" y="110173"/>
            <a:ext cx="237648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6600"/>
                </a:solidFill>
                <a:latin typeface="Times New Roman"/>
                <a:ea typeface="楷体" panose="02010609060101010101" pitchFamily="49" charset="-122"/>
                <a:cs typeface="隶书" panose="02010509060101010101" charset="-122"/>
              </a:rPr>
              <a:t>写作背景</a:t>
            </a:r>
            <a:endParaRPr lang="zh-CN" altLang="en-US" sz="3600" b="1">
              <a:solidFill>
                <a:srgbClr val="CC6600"/>
              </a:solidFill>
              <a:latin typeface="Times New Roman"/>
              <a:ea typeface="楷体" panose="02010609060101010101" pitchFamily="49" charset="-122"/>
              <a:cs typeface="隶书" panose="02010509060101010101" charset="-122"/>
            </a:endParaRP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15240" y="1085533"/>
            <a:ext cx="12162155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4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32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sz="32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对《蜀道难》的创作背景，从唐代开始人们就多有猜测，主要有：甲、此诗系为房琯、杜甫二人担忧，希望他们早日离开四川，免遭剑南节度使严武的毒手；乙、此诗是为躲避安史之乱逃亡至蜀的唐玄宗李隆基而作，劝喻他归返长安，以免受四川地方军阀挟制；丙、此诗旨在讽刺当时蜀地长官章仇兼琼想凭险割据，不听朝廷节制；丁，此诗纯粹歌咏山水风光，并无寓意。</a:t>
            </a:r>
            <a:endParaRPr sz="32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endParaRPr sz="32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r>
              <a:rPr sz="32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有学者认为这首诗可能是天宝元年至三年（742至744年）李白在长安时为送友人王炎入蜀而写的，目的是规劝王炎不要羁留蜀地，早日回归长安，避免遭到嫉妒小人不测之手；也有学者认为此诗是开元年间李白初入长安无成而归时，送友人寄意之作。</a:t>
            </a:r>
            <a:endParaRPr sz="32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8" grpId="0"/>
      <p:bldP spid="1044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3"/>
          <p:cNvSpPr/>
          <p:nvPr/>
        </p:nvSpPr>
        <p:spPr>
          <a:xfrm>
            <a:off x="4038600" y="1485900"/>
            <a:ext cx="5143500" cy="299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endParaRPr lang="zh-CN" altLang="zh-CN" sz="1350" strike="noStrike" noProof="1">
              <a:latin typeface="Arial"/>
              <a:ea typeface="宋体" panose="02010600030101010101" pitchFamily="2" charset="-122"/>
            </a:endParaRPr>
          </a:p>
        </p:txBody>
      </p:sp>
      <p:sp>
        <p:nvSpPr>
          <p:cNvPr id="43011" name="Text Box 4"/>
          <p:cNvSpPr/>
          <p:nvPr/>
        </p:nvSpPr>
        <p:spPr>
          <a:xfrm>
            <a:off x="443865" y="1485900"/>
            <a:ext cx="113036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3000" b="1" strike="noStrike" noProof="1">
                <a:solidFill>
                  <a:srgbClr val="868686"/>
                </a:solidFill>
                <a:latin typeface="Arial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、此诗即事成篇，为送别友人入蜀而作，表达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  <a:cs typeface="+mn-cs"/>
              </a:rPr>
              <a:t>对友人的担忧和关心。</a:t>
            </a:r>
            <a:endParaRPr lang="zh-CN" altLang="en-US" sz="3600" b="1" strike="noStrike" noProof="1">
              <a:solidFill>
                <a:srgbClr val="FF0000"/>
              </a:solidFill>
              <a:latin typeface="Arial"/>
              <a:ea typeface="宋体" panose="02010600030101010101" pitchFamily="2" charset="-122"/>
            </a:endParaRPr>
          </a:p>
          <a:p>
            <a:pPr fontAlgn="base"/>
            <a:r>
              <a:rPr lang="en-US" altLang="zh-CN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、表面写蜀道的艰难，实则写仕途坎坷，表达诗人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  <a:cs typeface="+mn-cs"/>
              </a:rPr>
              <a:t>怀才不遇的愤懑。</a:t>
            </a:r>
            <a:endParaRPr lang="zh-CN" altLang="en-US" sz="3600" b="1" strike="noStrike" noProof="1">
              <a:solidFill>
                <a:srgbClr val="FF0000"/>
              </a:solidFill>
              <a:latin typeface="Arial"/>
              <a:ea typeface="宋体" panose="02010600030101010101" pitchFamily="2" charset="-122"/>
            </a:endParaRPr>
          </a:p>
          <a:p>
            <a:pPr fontAlgn="base"/>
            <a:r>
              <a:rPr lang="en-US" altLang="zh-CN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、写蜀道艰难，寄予了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/>
                <a:ea typeface="宋体" panose="02010600030101010101" pitchFamily="2" charset="-122"/>
                <a:cs typeface="+mn-cs"/>
              </a:rPr>
              <a:t>对国事的忧虑和担心。</a:t>
            </a:r>
            <a:endParaRPr lang="zh-CN" altLang="en-US" sz="3600" b="1" strike="noStrike" noProof="1">
              <a:solidFill>
                <a:srgbClr val="FF0000"/>
              </a:solidFill>
              <a:latin typeface="Arial"/>
              <a:ea typeface="宋体" panose="02010600030101010101" pitchFamily="2" charset="-122"/>
            </a:endParaRPr>
          </a:p>
          <a:p>
            <a:pPr fontAlgn="base"/>
            <a:r>
              <a:rPr lang="zh-CN" altLang="en-US" sz="3600" b="1" strike="noStrike" noProof="1">
                <a:solidFill>
                  <a:srgbClr val="000099"/>
                </a:solidFill>
                <a:latin typeface="Arial"/>
                <a:ea typeface="宋体" panose="02010600030101010101" pitchFamily="2" charset="-122"/>
                <a:cs typeface="+mn-cs"/>
              </a:rPr>
              <a:t> </a:t>
            </a:r>
            <a:endParaRPr lang="zh-CN" altLang="en-US" sz="3600" b="1" strike="noStrike" noProof="1">
              <a:solidFill>
                <a:srgbClr val="000099"/>
              </a:solidFill>
              <a:latin typeface="Arial"/>
              <a:ea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</a:pPr>
            <a:endParaRPr lang="en-US" altLang="zh-CN" sz="3600" strike="noStrike" noProof="1">
              <a:latin typeface="Arial"/>
              <a:ea typeface="宋体" panose="02010600030101010101" pitchFamily="2" charset="-122"/>
            </a:endParaRPr>
          </a:p>
        </p:txBody>
      </p:sp>
      <p:sp>
        <p:nvSpPr>
          <p:cNvPr id="37892" name="Text Box 5"/>
          <p:cNvSpPr/>
          <p:nvPr/>
        </p:nvSpPr>
        <p:spPr>
          <a:xfrm>
            <a:off x="637540" y="105410"/>
            <a:ext cx="52578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CC0000"/>
                </a:solidFill>
                <a:latin typeface="Arial"/>
                <a:ea typeface="宋体" panose="02010600030101010101" pitchFamily="2" charset="-122"/>
              </a:rPr>
              <a:t>诗歌主旨</a:t>
            </a:r>
            <a:endParaRPr lang="zh-CN" altLang="en-US" sz="4800" b="1">
              <a:solidFill>
                <a:srgbClr val="CC0000"/>
              </a:solidFill>
              <a:latin typeface="Arial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08000" y="1250950"/>
            <a:ext cx="28028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/>
              <a:t>清晨我站在青青的牧场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看到神鹰披着那霞光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像一片祥云飞过蓝天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为藏家儿女带来吉祥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黄昏我站在高高的山岗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盼望铁路修到我家乡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一条条巨龙翻山越岭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为雪域高原送来安康</a:t>
            </a:r>
            <a:endParaRPr lang="zh-CN" altLang="en-US" sz="2000" b="1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00220" y="1086485"/>
            <a:ext cx="312737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ym typeface="+mn-ea"/>
              </a:rPr>
              <a:t>那是一条神奇的天路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把人间的温暖送到边疆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从此山不再高路不再漫长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各族儿女欢聚一堂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黄昏我站在高高的山岗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看那铁路修到我家乡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一条条巨龙翻山越岭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为雪域高原送来安康</a:t>
            </a:r>
            <a:endParaRPr lang="zh-CN" altLang="en-US" sz="2000" b="1"/>
          </a:p>
          <a:p>
            <a:endParaRPr lang="zh-CN" altLang="en-US" sz="2000" b="1"/>
          </a:p>
          <a:p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8143875" y="912495"/>
            <a:ext cx="2977515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ym typeface="+mn-ea"/>
              </a:rPr>
              <a:t>那是一条神奇的天路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带我们走进人间天堂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青稞酒 酥油茶会更加香甜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幸福的歌声传遍四方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那是一条神奇的天路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带我们走进人间天堂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青稞酒 酥油茶会更加香甜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幸福的歌声传遍四方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>
                <a:sym typeface="+mn-ea"/>
              </a:rPr>
              <a:t>幸福的歌声传遍四方</a:t>
            </a:r>
            <a:endParaRPr lang="zh-CN" altLang="en-US" sz="2000" b="1"/>
          </a:p>
        </p:txBody>
      </p:sp>
      <p:sp>
        <p:nvSpPr>
          <p:cNvPr id="5" name="矩形 4"/>
          <p:cNvSpPr/>
          <p:nvPr/>
        </p:nvSpPr>
        <p:spPr>
          <a:xfrm>
            <a:off x="1080770" y="520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天路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10" name="矩形 47109"/>
          <p:cNvSpPr>
            <a:spLocks noChangeArrowheads="1"/>
          </p:cNvSpPr>
          <p:nvPr/>
        </p:nvSpPr>
        <p:spPr bwMode="auto">
          <a:xfrm>
            <a:off x="2057400" y="304800"/>
            <a:ext cx="228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660033"/>
                </a:solidFill>
                <a:latin typeface="Times New Roman"/>
                <a:ea typeface="楷体" panose="02010609060101010101" pitchFamily="49" charset="-122"/>
              </a:rPr>
              <a:t>思考</a:t>
            </a:r>
            <a:endParaRPr lang="zh-CN" altLang="en-US" sz="4400" b="1">
              <a:solidFill>
                <a:srgbClr val="660033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47109" name="横卷形 47108" descr="栎木"/>
          <p:cNvSpPr>
            <a:spLocks noChangeArrowheads="1"/>
          </p:cNvSpPr>
          <p:nvPr/>
        </p:nvSpPr>
        <p:spPr bwMode="auto">
          <a:xfrm>
            <a:off x="1743075" y="190500"/>
            <a:ext cx="2209800" cy="1371600"/>
          </a:xfrm>
          <a:prstGeom prst="horizontalScroll">
            <a:avLst>
              <a:gd name="adj" fmla="val 12500"/>
            </a:avLst>
          </a:prstGeom>
          <a:blipFill dpi="0" rotWithShape="1">
            <a:blip r:embed="rId3">
              <a:alphaModFix amt="8000"/>
            </a:blip>
            <a:tile tx="0" ty="0" sx="100000" sy="100000" flip="none" algn="tl"/>
          </a:blip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altLang="zh-CN" sz="4000" b="1">
              <a:solidFill>
                <a:srgbClr val="336699"/>
              </a:solidFill>
              <a:ea typeface="楷体" panose="02010609060101010101" pitchFamily="49" charset="-122"/>
            </a:endParaRPr>
          </a:p>
          <a:p>
            <a:pPr algn="ctr"/>
            <a:endParaRPr lang="en-US" altLang="zh-CN" sz="4000" b="1">
              <a:solidFill>
                <a:srgbClr val="006699"/>
              </a:solidFill>
              <a:ea typeface="楷体" panose="02010609060101010101" pitchFamily="49" charset="-122"/>
            </a:endParaRPr>
          </a:p>
        </p:txBody>
      </p:sp>
      <p:sp>
        <p:nvSpPr>
          <p:cNvPr id="41989" name="文本框 41988"/>
          <p:cNvSpPr txBox="1">
            <a:spLocks noChangeArrowheads="1"/>
          </p:cNvSpPr>
          <p:nvPr/>
        </p:nvSpPr>
        <p:spPr bwMode="auto">
          <a:xfrm>
            <a:off x="1981200" y="5867400"/>
            <a:ext cx="8458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/>
                <a:ea typeface="楷体" panose="02010609060101010101" pitchFamily="49" charset="-122"/>
              </a:rPr>
              <a:t>表达古代劳动人民改造自然的强烈愿望和勇气。</a:t>
            </a:r>
            <a:endParaRPr lang="zh-CN" altLang="en-US" sz="32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0485" name="矩形 41990"/>
          <p:cNvSpPr>
            <a:spLocks noChangeArrowheads="1" noChangeShapeType="1" noTextEdit="1"/>
          </p:cNvSpPr>
          <p:nvPr/>
        </p:nvSpPr>
        <p:spPr bwMode="auto">
          <a:xfrm>
            <a:off x="5257800" y="533400"/>
            <a:ext cx="3429000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蜀道难不难？</a:t>
            </a:r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41993" name="图片 41992" descr="001kVMOozy6YbIQTE8Z95&amp;6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7325" y="1701800"/>
            <a:ext cx="62484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9063355" y="2438400"/>
            <a:ext cx="79819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楷体" panose="02010609060101010101" pitchFamily="49" charset="-122"/>
              </a:rPr>
              <a:t>五丁开山</a:t>
            </a:r>
            <a:endParaRPr lang="zh-CN" altLang="en-US" sz="4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09" grpId="0"/>
      <p:bldP spid="41989" grpId="0"/>
      <p:bldP spid="256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O2U$}B2E@K9X89CIP7[[IM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" y="241300"/>
            <a:ext cx="11878310" cy="63760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2514600" y="2209800"/>
            <a:ext cx="7315200" cy="1753235"/>
          </a:xfrm>
          <a:prstGeom prst="rect">
            <a:avLst/>
          </a:prstGeom>
          <a:solidFill>
            <a:srgbClr val="B1E2FF"/>
          </a:solidFill>
          <a:ln w="9525">
            <a:solidFill>
              <a:schemeClr val="tx1"/>
            </a:solidFill>
            <a:prstDash val="dash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/>
                <a:ea typeface="楷体" panose="02010609060101010101" pitchFamily="49" charset="-122"/>
              </a:rPr>
              <a:t>20</a:t>
            </a:r>
            <a:r>
              <a:rPr lang="zh-CN" altLang="en-US" sz="3600" b="1">
                <a:latin typeface="Times New Roman"/>
                <a:ea typeface="楷体" panose="02010609060101010101" pitchFamily="49" charset="-122"/>
              </a:rPr>
              <a:t>世纪美国旅行家泰鲁</a:t>
            </a:r>
            <a:r>
              <a:rPr lang="en-US" altLang="zh-CN" sz="3600" b="1">
                <a:latin typeface="Times New Roman"/>
                <a:ea typeface="楷体" panose="02010609060101010101" pitchFamily="49" charset="-122"/>
              </a:rPr>
              <a:t>.</a:t>
            </a:r>
            <a:r>
              <a:rPr lang="zh-CN" altLang="en-US" sz="3600" b="1">
                <a:latin typeface="Times New Roman"/>
                <a:ea typeface="楷体" panose="02010609060101010101" pitchFamily="49" charset="-122"/>
              </a:rPr>
              <a:t>保罗在</a:t>
            </a:r>
            <a:r>
              <a:rPr lang="en-US" altLang="zh-CN" sz="3600" b="1">
                <a:latin typeface="Times New Roman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Times New Roman"/>
                <a:ea typeface="楷体" panose="02010609060101010101" pitchFamily="49" charset="-122"/>
              </a:rPr>
              <a:t>游历中国</a:t>
            </a:r>
            <a:r>
              <a:rPr lang="en-US" altLang="zh-CN" sz="3600" b="1">
                <a:latin typeface="Times New Roman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Times New Roman"/>
                <a:ea typeface="楷体" panose="02010609060101010101" pitchFamily="49" charset="-122"/>
              </a:rPr>
              <a:t>一书中断言：“有昆仑山脉在，铁路就永远到不了拉萨。”</a:t>
            </a:r>
            <a:endParaRPr lang="zh-CN" altLang="en-US" sz="3600" b="1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32777" name="文本框 32776"/>
          <p:cNvSpPr txBox="1">
            <a:spLocks noChangeArrowheads="1"/>
          </p:cNvSpPr>
          <p:nvPr/>
        </p:nvSpPr>
        <p:spPr bwMode="auto">
          <a:xfrm>
            <a:off x="1752600" y="5029200"/>
            <a:ext cx="84582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/>
                <a:ea typeface="楷体" panose="02010609060101010101" pitchFamily="49" charset="-122"/>
              </a:rPr>
              <a:t>       被誉为“天路”的青藏铁路历时七年建设，于</a:t>
            </a:r>
            <a:r>
              <a:rPr lang="en-US" altLang="zh-CN" sz="2800" b="1">
                <a:latin typeface="Times New Roman"/>
                <a:ea typeface="楷体" panose="02010609060101010101" pitchFamily="49" charset="-122"/>
              </a:rPr>
              <a:t>2006</a:t>
            </a:r>
            <a:r>
              <a:rPr lang="zh-CN" altLang="en-US" sz="2800" b="1">
                <a:latin typeface="Times New Roman"/>
                <a:ea typeface="楷体" panose="02010609060101010101" pitchFamily="49" charset="-122"/>
              </a:rPr>
              <a:t>年</a:t>
            </a:r>
            <a:r>
              <a:rPr lang="en-US" altLang="zh-CN" sz="2800" b="1">
                <a:latin typeface="Times New Roman"/>
                <a:ea typeface="楷体" panose="02010609060101010101" pitchFamily="49" charset="-122"/>
              </a:rPr>
              <a:t>7</a:t>
            </a:r>
            <a:r>
              <a:rPr lang="zh-CN" altLang="en-US" sz="2800" b="1">
                <a:latin typeface="Times New Roman"/>
                <a:ea typeface="楷体" panose="02010609060101010101" pitchFamily="49" charset="-122"/>
              </a:rPr>
              <a:t>月正式通车运营。钢铁巨龙穿过昆仑山，翻越唐古拉，骄傲地腾越在世界屋脊之上。</a:t>
            </a:r>
            <a:endParaRPr lang="zh-CN" altLang="en-US" sz="2800" b="1">
              <a:latin typeface="Times New Roman"/>
              <a:ea typeface="楷体" panose="02010609060101010101" pitchFamily="49" charset="-122"/>
            </a:endParaRPr>
          </a:p>
        </p:txBody>
      </p:sp>
      <p:pic>
        <p:nvPicPr>
          <p:cNvPr id="32781" name="图片 32780" descr="W0201101313575979718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91440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4" grpId="1"/>
      <p:bldP spid="3277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404813"/>
            <a:ext cx="7775575" cy="2016125"/>
          </a:xfrm>
        </p:spPr>
        <p:txBody>
          <a:bodyPr/>
          <a:lstStyle/>
          <a:p>
            <a:pPr eaLnBrk="1" hangingPunct="1"/>
            <a:r>
              <a:rPr lang="zh-CN" altLang="en-US" sz="60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蜀道难</a:t>
            </a:r>
            <a:br>
              <a:rPr lang="zh-CN" altLang="en-US" sz="6000">
                <a:solidFill>
                  <a:srgbClr val="FF3300"/>
                </a:solidFill>
                <a:ea typeface="华文行楷" panose="02010800040101010101" pitchFamily="2" charset="-122"/>
              </a:rPr>
            </a:br>
            <a:endParaRPr lang="zh-CN" altLang="en-US" sz="6000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9812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8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道路再难，也在你的脚下。</a:t>
            </a:r>
            <a:endParaRPr lang="zh-CN" altLang="en-US" sz="4800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sz="4800">
              <a:solidFill>
                <a:srgbClr val="FF3300"/>
              </a:solidFill>
              <a:ea typeface="华文行楷" panose="0201080004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48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走好自己的每一步路，成功就在你的脚下。</a:t>
            </a:r>
            <a:endParaRPr lang="zh-CN" altLang="en-US" sz="4800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  <a:p>
            <a:pPr eaLnBrk="1" hangingPunct="1"/>
            <a:endParaRPr lang="zh-CN" altLang="en-US" sz="4400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pic>
        <p:nvPicPr>
          <p:cNvPr id="5325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06300" y="123444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文本框 168962"/>
          <p:cNvSpPr txBox="1"/>
          <p:nvPr/>
        </p:nvSpPr>
        <p:spPr>
          <a:xfrm>
            <a:off x="5334000" y="547688"/>
            <a:ext cx="5105400" cy="1722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0600" b="1">
              <a:solidFill>
                <a:srgbClr val="80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370" name="矩形 168963"/>
          <p:cNvSpPr/>
          <p:nvPr/>
        </p:nvSpPr>
        <p:spPr>
          <a:xfrm>
            <a:off x="7192963" y="4017963"/>
            <a:ext cx="309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60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4800" y="159703"/>
            <a:ext cx="81438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alt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送友人入蜀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李白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alt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见说蚕丛路，崎岖不易行。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alt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山从人面起，云傍马头生。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alt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芳树笼秦栈，春流绕蜀城。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altLang="zh-CN" sz="4800" b="1">
                <a:latin typeface="Times New Roman" panose="02020603050405020304" pitchFamily="18" charset="0"/>
                <a:ea typeface="宋体" panose="02010600030101010101" pitchFamily="2" charset="-122"/>
              </a:rPr>
              <a:t>升沉应已定，不必问君平。</a:t>
            </a:r>
            <a:endParaRPr altLang="zh-CN" sz="4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7850" y="4882515"/>
            <a:ext cx="75971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听说从这里去蜀国的道路，崎岖艰险自来就不易通行。</a:t>
            </a:r>
            <a:endParaRPr lang="zh-CN" altLang="en-US" sz="2400"/>
          </a:p>
          <a:p>
            <a:r>
              <a:rPr lang="zh-CN" altLang="en-US" sz="2400"/>
              <a:t>山崖从人的脸旁突兀而起，云气依傍着马头上升翻腾。</a:t>
            </a:r>
            <a:endParaRPr lang="zh-CN" altLang="en-US" sz="2400"/>
          </a:p>
          <a:p>
            <a:r>
              <a:rPr lang="zh-CN" altLang="en-US" sz="2400"/>
              <a:t>花树笼罩从秦入川的栈道，春江碧水绕流蜀地的都城。</a:t>
            </a:r>
            <a:endParaRPr lang="zh-CN" altLang="en-US" sz="2400"/>
          </a:p>
          <a:p>
            <a:r>
              <a:rPr lang="zh-CN" altLang="en-US" sz="2400"/>
              <a:t>你的进退升沉都命中已定，用不着去询问善卜的君平。</a:t>
            </a:r>
            <a:endParaRPr lang="zh-CN" altLang="en-US" sz="2400"/>
          </a:p>
        </p:txBody>
      </p:sp>
      <p:pic>
        <p:nvPicPr>
          <p:cNvPr id="5" name="图片 4" descr="1X@~N{@{_}O3@I103D~3$@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" y="76835"/>
            <a:ext cx="3783965" cy="67043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矩形 4"/>
          <p:cNvSpPr/>
          <p:nvPr/>
        </p:nvSpPr>
        <p:spPr>
          <a:xfrm>
            <a:off x="1020445" y="492443"/>
            <a:ext cx="4752975" cy="6339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送别诗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表达依依惜别的不舍与伤感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表达离别后的凄凉与相思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表达离别后的惆怅与孤寂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抑或</a:t>
            </a:r>
            <a:r>
              <a:rPr lang="zh-CN" altLang="en-US" sz="40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表达对友人的乐观与豁达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19455"/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5J[FUG0TUDPLA~31QIR8AV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0" y="89535"/>
            <a:ext cx="5470525" cy="64154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~BLCC3JJB8BJ@Q07C1~{}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-7620"/>
            <a:ext cx="12106910" cy="67773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矩形 96257"/>
          <p:cNvSpPr/>
          <p:nvPr/>
        </p:nvSpPr>
        <p:spPr>
          <a:xfrm>
            <a:off x="2667000" y="260350"/>
            <a:ext cx="8001000" cy="7477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噫吁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嚱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危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乎高哉</a:t>
            </a:r>
            <a:b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蜀道之难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难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上青天</a:t>
            </a:r>
            <a:b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太白有鸟道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然后天梯石栈相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钩连</a:t>
            </a:r>
            <a:b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上有六龙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日之高标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猿猱欲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度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愁攀援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青泥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何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盘盘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8.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夫当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关，万夫莫开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9.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所守或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匪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亲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259" name="矩形 96258"/>
          <p:cNvSpPr/>
          <p:nvPr/>
        </p:nvSpPr>
        <p:spPr>
          <a:xfrm>
            <a:off x="7198360" y="332740"/>
            <a:ext cx="9445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高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0" name="矩形 96259"/>
          <p:cNvSpPr/>
          <p:nvPr/>
        </p:nvSpPr>
        <p:spPr>
          <a:xfrm>
            <a:off x="7247573" y="836613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比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1" name="矩形 96260"/>
          <p:cNvSpPr/>
          <p:nvPr/>
        </p:nvSpPr>
        <p:spPr>
          <a:xfrm>
            <a:off x="7247890" y="4437063"/>
            <a:ext cx="1524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多么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2" name="矩形 96261"/>
          <p:cNvSpPr/>
          <p:nvPr/>
        </p:nvSpPr>
        <p:spPr>
          <a:xfrm>
            <a:off x="7103745" y="1484948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挡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3" name="矩形 96262"/>
          <p:cNvSpPr/>
          <p:nvPr/>
        </p:nvSpPr>
        <p:spPr>
          <a:xfrm>
            <a:off x="7198043" y="2205038"/>
            <a:ext cx="2057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沟通相连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4" name="矩形 96263"/>
          <p:cNvSpPr/>
          <p:nvPr/>
        </p:nvSpPr>
        <p:spPr>
          <a:xfrm>
            <a:off x="7103745" y="2781300"/>
            <a:ext cx="360997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使动用法，使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回转；回旋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96265" name="矩形 96264"/>
          <p:cNvSpPr/>
          <p:nvPr/>
        </p:nvSpPr>
        <p:spPr>
          <a:xfrm>
            <a:off x="7247890" y="3861118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越过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80905" name="矩形 96265"/>
          <p:cNvSpPr/>
          <p:nvPr/>
        </p:nvSpPr>
        <p:spPr>
          <a:xfrm>
            <a:off x="8045450" y="0"/>
            <a:ext cx="2632710" cy="58356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梳理重点字词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82510" y="519684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人  把守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2510" y="5949315"/>
            <a:ext cx="1472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隶书" panose="02010509060101010101" charset="-122"/>
              </a:rPr>
              <a:t>同“非”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  <p:bldP spid="96264" grpId="0"/>
      <p:bldP spid="962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框 15361"/>
          <p:cNvSpPr/>
          <p:nvPr/>
        </p:nvSpPr>
        <p:spPr>
          <a:xfrm>
            <a:off x="1752600" y="2133600"/>
            <a:ext cx="4191000" cy="3138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、猿猱欲度</a:t>
            </a:r>
            <a:r>
              <a:rPr lang="zh-CN" altLang="en-US" sz="3600" b="1" u="sng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愁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攀援 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、使人听此</a:t>
            </a:r>
            <a:r>
              <a:rPr lang="zh-CN" altLang="en-US" sz="3600" b="1" u="sng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凋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朱颜 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、砯崖</a:t>
            </a:r>
            <a:r>
              <a:rPr lang="zh-CN" altLang="en-US" sz="3600" b="1" u="sng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石万壑雷 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、侧身</a:t>
            </a:r>
            <a:r>
              <a:rPr lang="zh-CN" altLang="en-US" sz="3600" b="1" u="sng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西</a:t>
            </a: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望长咨嗟 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915" name="文本框 15362"/>
          <p:cNvSpPr/>
          <p:nvPr/>
        </p:nvSpPr>
        <p:spPr>
          <a:xfrm>
            <a:off x="6019800" y="2144712"/>
            <a:ext cx="4343400" cy="3138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en-US" altLang="zh-CN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发愁，为动用法</a:t>
            </a:r>
            <a:endParaRPr lang="zh-CN" altLang="en-US" sz="36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</a:t>
            </a:r>
            <a:r>
              <a:rPr lang="en-US" altLang="zh-CN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凋谢，使动用法</a:t>
            </a:r>
            <a:endParaRPr lang="zh-CN" altLang="en-US" sz="36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</a:t>
            </a:r>
            <a:r>
              <a:rPr lang="en-US" altLang="zh-CN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滚动，使动用法</a:t>
            </a:r>
            <a:endParaRPr lang="zh-CN" altLang="en-US" sz="36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向西，名作状</a:t>
            </a:r>
            <a:endParaRPr lang="zh-CN" altLang="en-US" sz="3600" b="1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916" name="文本框 15365"/>
          <p:cNvSpPr txBox="1"/>
          <p:nvPr/>
        </p:nvSpPr>
        <p:spPr>
          <a:xfrm>
            <a:off x="2133600" y="685800"/>
            <a:ext cx="750570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solidFill>
                  <a:schemeClr val="accent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指出划线字的意义和用法。</a:t>
            </a:r>
            <a:endParaRPr lang="zh-CN" altLang="en-US" sz="4800" b="1">
              <a:solidFill>
                <a:schemeClr val="accent2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2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7" dur="5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2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2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42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uiExpand="1" build="p"/>
      <p:bldP spid="38915" grpId="1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4700905" y="999490"/>
            <a:ext cx="569023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思考：</a:t>
            </a:r>
            <a:endParaRPr lang="zh-CN" altLang="en-US" sz="36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这首诗的主旨句是哪句 ？</a:t>
            </a:r>
            <a:endParaRPr lang="zh-CN" altLang="en-US" sz="36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5240020" y="2312670"/>
            <a:ext cx="607250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“</a:t>
            </a:r>
            <a:r>
              <a:rPr lang="zh-CN" altLang="en-US" sz="40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蜀道之难，难于上青天”</a:t>
            </a:r>
            <a:r>
              <a:rPr lang="zh-CN" altLang="en-US" sz="24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4700905" y="3155315"/>
            <a:ext cx="596709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它重复三次有什么作用？</a:t>
            </a:r>
            <a:r>
              <a:rPr lang="zh-CN" altLang="en-US" sz="2400" b="1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4053205" y="3851910"/>
            <a:ext cx="7679055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      </a:t>
            </a:r>
            <a:r>
              <a:rPr lang="en-US" altLang="zh-CN" sz="36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FF3300"/>
                </a:solidFill>
                <a:latin typeface="Times New Roman"/>
                <a:ea typeface="楷体" panose="02010609060101010101" pitchFamily="49" charset="-122"/>
              </a:rPr>
              <a:t>以形成一个主旨句贯穿始终、内容层层深入的格局，有一唱三叹之效。</a:t>
            </a:r>
            <a:endParaRPr lang="zh-CN" altLang="en-US" sz="3600">
              <a:solidFill>
                <a:srgbClr val="FF3300"/>
              </a:solidFill>
              <a:latin typeface="Times New Roman"/>
              <a:ea typeface="楷体" panose="02010609060101010101" pitchFamily="49" charset="-122"/>
            </a:endParaRPr>
          </a:p>
          <a:p>
            <a:r>
              <a:rPr lang="zh-CN" altLang="en-US" sz="24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  <a:p>
            <a:endParaRPr lang="zh-CN" altLang="en-US" sz="3600" b="1">
              <a:solidFill>
                <a:schemeClr val="tx1"/>
              </a:solidFill>
              <a:latin typeface="Times New Roman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9942" name="Picture 7" descr="冲波逆折之回川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270" y="1486535"/>
            <a:ext cx="3536950" cy="5257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367030" y="124460"/>
            <a:ext cx="6452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一</a:t>
            </a:r>
            <a:r>
              <a:rPr lang="en-US" altLang="zh-CN" sz="360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sym typeface="+mn-ea"/>
              </a:rPr>
              <a:t>、诵读感知：风格之奇</a:t>
            </a:r>
            <a:endParaRPr lang="zh-CN" altLang="en-US" sz="3600">
              <a:solidFill>
                <a:srgbClr val="FF0000"/>
              </a:solidFill>
              <a:latin typeface="Times New Roman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4566285" y="5095875"/>
            <a:ext cx="69532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>
                <a:latin typeface="Times New Roman"/>
                <a:ea typeface="楷体" panose="02010609060101010101" pitchFamily="49" charset="-122"/>
                <a:sym typeface="+mn-ea"/>
              </a:rPr>
              <a:t>3.诗人咏叹主旨句强调的是什么？</a:t>
            </a:r>
            <a:endParaRPr lang="zh-CN" altLang="en-US" sz="3600" b="1">
              <a:latin typeface="Times New Roman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600" b="1">
                <a:latin typeface="Times New Roman"/>
                <a:ea typeface="楷体" panose="02010609060101010101" pitchFamily="49" charset="-122"/>
                <a:sym typeface="+mn-ea"/>
              </a:rPr>
              <a:t>（三个方面）</a:t>
            </a:r>
            <a:endParaRPr lang="zh-CN" altLang="en-US" sz="3600" b="1">
              <a:solidFill>
                <a:schemeClr val="tx1"/>
              </a:solidFill>
              <a:latin typeface="Times New Roman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 b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106501" grpId="0"/>
      <p:bldP spid="1065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4513" name="Picture 1030" descr="2007820102934284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" y="0"/>
            <a:ext cx="12122150" cy="6859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1033"/>
          <p:cNvSpPr/>
          <p:nvPr/>
        </p:nvSpPr>
        <p:spPr>
          <a:xfrm rot="16200000">
            <a:off x="1768052" y="-1168611"/>
            <a:ext cx="2029460" cy="489796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en-US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000" b="1" i="0" u="none" strike="noStrike" kern="0" cap="none" spc="0" normalizeH="0" baseline="0" noProof="1">
                <a:solidFill>
                  <a:srgbClr val="FF3300"/>
                </a:solidFill>
                <a:effectLst/>
                <a:latin typeface="Arial" panose="020b0604020202020204" pitchFamily="34" charset="0"/>
                <a:ea typeface="华文新魏" panose="02010800040101010101" pitchFamily="2" charset="-122"/>
                <a:cs typeface="+mn-ea"/>
              </a:rPr>
              <a:t>蜀道之难，难于上青天。</a:t>
            </a:r>
            <a:endParaRPr kumimoji="0" lang="zh-CN" altLang="en-US" sz="6000" b="1" i="0" u="none" strike="noStrike" kern="0" cap="none" spc="0" normalizeH="0" baseline="0" noProof="1">
              <a:solidFill>
                <a:srgbClr val="FF3300"/>
              </a:solidFill>
              <a:effectLst/>
              <a:latin typeface="Arial" panose="020b0604020202020204" pitchFamily="34" charset="0"/>
              <a:ea typeface="华文新魏" panose="02010800040101010101" pitchFamily="2" charset="-122"/>
              <a:cs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194</Paragraphs>
  <Slides>27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4">
      <vt:lpstr>Arial</vt:lpstr>
      <vt:lpstr>Calibri</vt:lpstr>
      <vt:lpstr>宋体</vt:lpstr>
      <vt:lpstr>Times New Roman</vt:lpstr>
      <vt:lpstr>Calibri Light</vt:lpstr>
      <vt:lpstr>华文行楷</vt:lpstr>
      <vt:lpstr>华文细黑</vt:lpstr>
      <vt:lpstr>华文新魏</vt:lpstr>
      <vt:lpstr>楷体</vt:lpstr>
      <vt:lpstr>黑体</vt:lpstr>
      <vt:lpstr>隶书</vt:lpstr>
      <vt:lpstr>楷体_GB2312</vt:lpstr>
      <vt:lpstr>华文楷体</vt:lpstr>
      <vt:lpstr>Garamond</vt:lpstr>
      <vt:lpstr>幼圆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第一段：蜀道之高是如何表现的？</vt:lpstr>
      <vt:lpstr>PowerPoint Presentation</vt:lpstr>
      <vt:lpstr>PowerPoint Presentation</vt:lpstr>
      <vt:lpstr>二叹险而可畏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蜀道难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2021-07-06T16:52:00.030</cp:lastPrinted>
  <dcterms:created xsi:type="dcterms:W3CDTF">2021-07-06T16:52:00Z</dcterms:created>
  <dcterms:modified xsi:type="dcterms:W3CDTF">2021-07-06T08:52:01Z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