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37"/>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 id="409" r:id="rId18"/>
    <p:sldId id="410" r:id="rId19"/>
    <p:sldId id="411" r:id="rId20"/>
    <p:sldId id="412" r:id="rId21"/>
    <p:sldId id="413" r:id="rId22"/>
    <p:sldId id="414" r:id="rId23"/>
    <p:sldId id="415" r:id="rId24"/>
    <p:sldId id="416" r:id="rId25"/>
    <p:sldId id="417" r:id="rId26"/>
    <p:sldId id="418" r:id="rId27"/>
    <p:sldId id="419" r:id="rId28"/>
    <p:sldId id="420" r:id="rId29"/>
    <p:sldId id="421" r:id="rId30"/>
    <p:sldId id="422" r:id="rId31"/>
    <p:sldId id="423" r:id="rId32"/>
    <p:sldId id="424" r:id="rId33"/>
    <p:sldId id="425" r:id="rId34"/>
    <p:sldId id="426" r:id="rId35"/>
    <p:sldId id="427" r:id="rId36"/>
  </p:sldIdLst>
  <p:sldSz cx="11522075" cy="6480175"/>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44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2021-1-2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2266713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slide" Target="slide19.xml"/><Relationship Id="rId5" Type="http://schemas.openxmlformats.org/officeDocument/2006/relationships/slide" Target="slide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古诗文阅读</a:t>
            </a:r>
            <a:endParaRPr lang="zh-CN" altLang="en-US" sz="6600">
              <a:solidFill>
                <a:schemeClr val="bg1"/>
              </a:solidFill>
              <a:ea typeface="黑体"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566652" y="733133"/>
            <a:ext cx="5402973" cy="1106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现代文阅读</a:t>
            </a:r>
            <a:endParaRPr lang="zh-CN" altLang="en-US" sz="6600">
              <a:solidFill>
                <a:schemeClr val="bg1"/>
              </a:solidFill>
              <a:ea typeface="黑体"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Text Box 2"/>
          <p:cNvSpPr txBox="1">
            <a:spLocks noChangeArrowheads="1"/>
          </p:cNvSpPr>
          <p:nvPr/>
        </p:nvSpPr>
        <p:spPr bwMode="auto">
          <a:xfrm>
            <a:off x="1081088" y="647700"/>
            <a:ext cx="9721850" cy="5015865"/>
          </a:xfrm>
          <a:prstGeom prst="rect">
            <a:avLst/>
          </a:prstGeom>
          <a:noFill/>
          <a:ln w="38100">
            <a:solidFill>
              <a:srgbClr val="00FF00"/>
            </a:solidFill>
            <a:miter lim="800000"/>
          </a:ln>
          <a:effectLst/>
        </p:spPr>
        <p:txBody>
          <a:bodyPr>
            <a:spAutoFit/>
          </a:bodyPr>
          <a:lstStyle/>
          <a:p>
            <a:pPr algn="ctr"/>
            <a:endParaRPr lang="zh-CN" altLang="en-US" sz="2800" b="1">
              <a:solidFill>
                <a:srgbClr val="009900"/>
              </a:solidFill>
              <a:effectLst>
                <a:outerShdw blurRad="38100" dist="38100" dir="2700000" algn="tl">
                  <a:srgbClr val="C0C0C0"/>
                </a:outerShdw>
              </a:effectLst>
            </a:endParaRPr>
          </a:p>
          <a:p>
            <a:pPr algn="ctr"/>
            <a:r>
              <a:rPr lang="zh-CN" altLang="en-US" sz="2800" b="1">
                <a:solidFill>
                  <a:srgbClr val="009900"/>
                </a:solidFill>
                <a:effectLst>
                  <a:outerShdw blurRad="38100" dist="38100" dir="2700000" algn="tl">
                    <a:srgbClr val="C0C0C0"/>
                  </a:outerShdw>
                </a:effectLst>
              </a:rPr>
              <a:t>掌握归纳人物经历</a:t>
            </a:r>
            <a:r>
              <a:rPr lang="en-US" altLang="zh-CN" sz="2800" b="1">
                <a:solidFill>
                  <a:srgbClr val="009900"/>
                </a:solidFill>
                <a:effectLst>
                  <a:outerShdw blurRad="38100" dist="38100" dir="2700000" algn="tl">
                    <a:srgbClr val="C0C0C0"/>
                  </a:outerShdw>
                </a:effectLst>
              </a:rPr>
              <a:t>(</a:t>
            </a:r>
            <a:r>
              <a:rPr lang="zh-CN" altLang="en-US" sz="2800" b="1">
                <a:solidFill>
                  <a:srgbClr val="009900"/>
                </a:solidFill>
                <a:effectLst>
                  <a:outerShdw blurRad="38100" dist="38100" dir="2700000" algn="tl">
                    <a:srgbClr val="C0C0C0"/>
                  </a:outerShdw>
                </a:effectLst>
              </a:rPr>
              <a:t>事件</a:t>
            </a:r>
            <a:r>
              <a:rPr lang="en-US" altLang="zh-CN" sz="2800" b="1">
                <a:solidFill>
                  <a:srgbClr val="009900"/>
                </a:solidFill>
                <a:effectLst>
                  <a:outerShdw blurRad="38100" dist="38100" dir="2700000" algn="tl">
                    <a:srgbClr val="C0C0C0"/>
                  </a:outerShdw>
                </a:effectLst>
              </a:rPr>
              <a:t>)</a:t>
            </a:r>
            <a:r>
              <a:rPr lang="zh-CN" altLang="en-US" sz="2800" b="1">
                <a:solidFill>
                  <a:srgbClr val="009900"/>
                </a:solidFill>
                <a:effectLst>
                  <a:outerShdw blurRad="38100" dist="38100" dir="2700000" algn="tl">
                    <a:srgbClr val="C0C0C0"/>
                  </a:outerShdw>
                </a:effectLst>
              </a:rPr>
              <a:t>的基本方法</a:t>
            </a:r>
          </a:p>
          <a:p>
            <a:r>
              <a:rPr lang="zh-CN" altLang="en-US" sz="2400" b="1">
                <a:solidFill>
                  <a:srgbClr val="0000FF"/>
                </a:solidFill>
              </a:rPr>
              <a:t>        ①时间变化</a:t>
            </a:r>
          </a:p>
          <a:p>
            <a:r>
              <a:rPr lang="zh-CN" altLang="en-US" sz="2400" b="1">
                <a:solidFill>
                  <a:srgbClr val="0000FF"/>
                </a:solidFill>
              </a:rPr>
              <a:t>        ②地点变化</a:t>
            </a:r>
          </a:p>
          <a:p>
            <a:r>
              <a:rPr lang="zh-CN" altLang="en-US" sz="2400" b="1">
                <a:solidFill>
                  <a:srgbClr val="0000FF"/>
                </a:solidFill>
              </a:rPr>
              <a:t>        ③职位</a:t>
            </a:r>
            <a:r>
              <a:rPr lang="en-US" altLang="zh-CN" sz="2400" b="1">
                <a:solidFill>
                  <a:srgbClr val="0000FF"/>
                </a:solidFill>
              </a:rPr>
              <a:t>(</a:t>
            </a:r>
            <a:r>
              <a:rPr lang="zh-CN" altLang="en-US" sz="2400" b="1">
                <a:solidFill>
                  <a:srgbClr val="0000FF"/>
                </a:solidFill>
              </a:rPr>
              <a:t>工作</a:t>
            </a:r>
            <a:r>
              <a:rPr lang="en-US" altLang="zh-CN" sz="2400" b="1">
                <a:solidFill>
                  <a:srgbClr val="0000FF"/>
                </a:solidFill>
              </a:rPr>
              <a:t>)</a:t>
            </a:r>
            <a:r>
              <a:rPr lang="zh-CN" altLang="en-US" sz="2400" b="1">
                <a:solidFill>
                  <a:srgbClr val="0000FF"/>
                </a:solidFill>
              </a:rPr>
              <a:t>变化</a:t>
            </a:r>
          </a:p>
          <a:p>
            <a:r>
              <a:rPr lang="zh-CN" altLang="en-US" sz="2400" b="1">
                <a:solidFill>
                  <a:srgbClr val="0000FF"/>
                </a:solidFill>
              </a:rPr>
              <a:t>        ③注意关键句子提示</a:t>
            </a:r>
            <a:r>
              <a:rPr lang="en-US" altLang="zh-CN" sz="2400" b="1">
                <a:solidFill>
                  <a:srgbClr val="0000FF"/>
                </a:solidFill>
              </a:rPr>
              <a:t>(</a:t>
            </a:r>
            <a:r>
              <a:rPr lang="zh-CN" altLang="en-US" sz="2400" b="1">
                <a:solidFill>
                  <a:srgbClr val="0000FF"/>
                </a:solidFill>
              </a:rPr>
              <a:t>过渡句</a:t>
            </a:r>
            <a:r>
              <a:rPr lang="en-US" altLang="zh-CN" sz="2400" b="1">
                <a:solidFill>
                  <a:srgbClr val="0000FF"/>
                </a:solidFill>
              </a:rPr>
              <a:t>)</a:t>
            </a:r>
          </a:p>
          <a:p>
            <a:r>
              <a:rPr lang="en-US" altLang="zh-CN" sz="2400" b="1">
                <a:solidFill>
                  <a:srgbClr val="0000FF"/>
                </a:solidFill>
              </a:rPr>
              <a:t>        ④</a:t>
            </a:r>
            <a:r>
              <a:rPr lang="zh-CN" altLang="en-US" sz="2400" b="1">
                <a:solidFill>
                  <a:srgbClr val="0000FF"/>
                </a:solidFill>
              </a:rPr>
              <a:t>注意题目的附加条件</a:t>
            </a:r>
            <a:r>
              <a:rPr lang="en-US" altLang="zh-CN" sz="2400" b="1">
                <a:solidFill>
                  <a:srgbClr val="0000FF"/>
                </a:solidFill>
              </a:rPr>
              <a:t>(</a:t>
            </a:r>
            <a:r>
              <a:rPr lang="zh-CN" altLang="en-US" sz="2400" b="1">
                <a:solidFill>
                  <a:srgbClr val="0000FF"/>
                </a:solidFill>
              </a:rPr>
              <a:t>对归纳内容的限制</a:t>
            </a:r>
            <a:r>
              <a:rPr lang="en-US" altLang="zh-CN" sz="2400" b="1">
                <a:solidFill>
                  <a:srgbClr val="0000FF"/>
                </a:solidFill>
              </a:rPr>
              <a:t>)</a:t>
            </a:r>
          </a:p>
          <a:p>
            <a:r>
              <a:rPr lang="zh-CN" altLang="en-US" sz="2400" b="1">
                <a:solidFill>
                  <a:srgbClr val="0000FF"/>
                </a:solidFill>
              </a:rPr>
              <a:t>        筛选归纳传主的主要性格特征</a:t>
            </a:r>
            <a:r>
              <a:rPr lang="en-US" altLang="zh-CN" sz="2400" b="1">
                <a:solidFill>
                  <a:srgbClr val="0000FF"/>
                </a:solidFill>
              </a:rPr>
              <a:t>(</a:t>
            </a:r>
            <a:r>
              <a:rPr lang="zh-CN" altLang="en-US" sz="2400" b="1">
                <a:solidFill>
                  <a:srgbClr val="0000FF"/>
                </a:solidFill>
              </a:rPr>
              <a:t>特质、与众不同之处等</a:t>
            </a:r>
            <a:r>
              <a:rPr lang="en-US" altLang="zh-CN" sz="2400" b="1">
                <a:solidFill>
                  <a:srgbClr val="0000FF"/>
                </a:solidFill>
              </a:rPr>
              <a:t>)</a:t>
            </a:r>
            <a:r>
              <a:rPr lang="zh-CN" altLang="en-US" sz="2400" b="1">
                <a:solidFill>
                  <a:srgbClr val="0000FF"/>
                </a:solidFill>
              </a:rPr>
              <a:t>：</a:t>
            </a:r>
          </a:p>
          <a:p>
            <a:r>
              <a:rPr lang="zh-CN" altLang="en-US" sz="2400" b="1">
                <a:solidFill>
                  <a:srgbClr val="0000FF"/>
                </a:solidFill>
              </a:rPr>
              <a:t>        </a:t>
            </a:r>
            <a:r>
              <a:rPr lang="zh-CN" altLang="en-US" sz="2400" b="1" i="1" u="sng">
                <a:solidFill>
                  <a:srgbClr val="006600"/>
                </a:solidFill>
                <a:effectLst>
                  <a:outerShdw blurRad="38100" dist="38100" dir="2700000" algn="tl">
                    <a:srgbClr val="C0C0C0"/>
                  </a:outerShdw>
                </a:effectLst>
              </a:rPr>
              <a:t>方法归纳：</a:t>
            </a:r>
          </a:p>
          <a:p>
            <a:r>
              <a:rPr lang="zh-CN" altLang="en-US" sz="2400" b="1">
                <a:solidFill>
                  <a:srgbClr val="0000FF"/>
                </a:solidFill>
              </a:rPr>
              <a:t>        ①从事件</a:t>
            </a:r>
            <a:r>
              <a:rPr lang="en-US" altLang="zh-CN" sz="2400" b="1">
                <a:solidFill>
                  <a:srgbClr val="0000FF"/>
                </a:solidFill>
              </a:rPr>
              <a:t>(</a:t>
            </a:r>
            <a:r>
              <a:rPr lang="zh-CN" altLang="en-US" sz="2400" b="1">
                <a:solidFill>
                  <a:srgbClr val="0000FF"/>
                </a:solidFill>
              </a:rPr>
              <a:t>人物的言行</a:t>
            </a:r>
            <a:r>
              <a:rPr lang="en-US" altLang="zh-CN" sz="2400" b="1">
                <a:solidFill>
                  <a:srgbClr val="0000FF"/>
                </a:solidFill>
              </a:rPr>
              <a:t>)</a:t>
            </a:r>
            <a:r>
              <a:rPr lang="zh-CN" altLang="en-US" sz="2400" b="1">
                <a:solidFill>
                  <a:srgbClr val="0000FF"/>
                </a:solidFill>
              </a:rPr>
              <a:t>中概括传主的性格。</a:t>
            </a:r>
          </a:p>
          <a:p>
            <a:r>
              <a:rPr lang="zh-CN" altLang="en-US" sz="2400" b="1">
                <a:solidFill>
                  <a:srgbClr val="0000FF"/>
                </a:solidFill>
              </a:rPr>
              <a:t>        ②注意作者对传主的议论性描述。</a:t>
            </a:r>
          </a:p>
          <a:p>
            <a:r>
              <a:rPr lang="zh-CN" altLang="en-US" sz="2400" b="1">
                <a:solidFill>
                  <a:srgbClr val="0000FF"/>
                </a:solidFill>
              </a:rPr>
              <a:t>        ③注意文章引用的他人对传主的评价。</a:t>
            </a:r>
          </a:p>
          <a:p>
            <a:r>
              <a:rPr lang="zh-CN" altLang="en-US" sz="2400" b="1">
                <a:solidFill>
                  <a:srgbClr val="0000FF"/>
                </a:solidFill>
              </a:rPr>
              <a:t>        ④关注文章的过渡句。</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0706"/>
                                        </p:tgtEl>
                                        <p:attrNameLst>
                                          <p:attrName>style.visibility</p:attrName>
                                        </p:attrNameLst>
                                      </p:cBhvr>
                                      <p:to>
                                        <p:strVal val="visible"/>
                                      </p:to>
                                    </p:set>
                                    <p:animEffect transition="in" filter="blinds(horizontal)">
                                      <p:cBhvr>
                                        <p:cTn id="7" dur="500"/>
                                        <p:tgtEl>
                                          <p:spTgt spid="200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Text Box 2"/>
          <p:cNvSpPr txBox="1">
            <a:spLocks noChangeArrowheads="1"/>
          </p:cNvSpPr>
          <p:nvPr/>
        </p:nvSpPr>
        <p:spPr bwMode="auto">
          <a:xfrm>
            <a:off x="1260443" y="2097079"/>
            <a:ext cx="9072626" cy="3046095"/>
          </a:xfrm>
          <a:prstGeom prst="rect">
            <a:avLst/>
          </a:prstGeom>
          <a:noFill/>
          <a:ln w="38100">
            <a:solidFill>
              <a:srgbClr val="00FF00"/>
            </a:solidFill>
            <a:miter lim="800000"/>
          </a:ln>
          <a:effectLst/>
        </p:spPr>
        <p:txBody>
          <a:bodyPr wrap="square">
            <a:spAutoFit/>
          </a:bodyPr>
          <a:lstStyle/>
          <a:p>
            <a:pPr algn="just">
              <a:lnSpc>
                <a:spcPct val="150000"/>
              </a:lnSpc>
            </a:pPr>
            <a:r>
              <a:rPr lang="zh-CN" altLang="en-US" sz="2800" b="1">
                <a:solidFill>
                  <a:srgbClr val="009900"/>
                </a:solidFill>
                <a:effectLst>
                  <a:outerShdw blurRad="38100" dist="38100" dir="2700000" algn="tl">
                    <a:srgbClr val="C0C0C0"/>
                  </a:outerShdw>
                </a:effectLst>
              </a:rPr>
              <a:t> </a:t>
            </a:r>
            <a:r>
              <a:rPr lang="zh-CN" altLang="en-US" sz="2800" b="1" smtClean="0">
                <a:solidFill>
                  <a:srgbClr val="009900"/>
                </a:solidFill>
                <a:effectLst>
                  <a:outerShdw blurRad="38100" dist="38100" dir="2700000" algn="tl">
                    <a:srgbClr val="C0C0C0"/>
                  </a:outerShdw>
                </a:effectLst>
              </a:rPr>
              <a:t>       </a:t>
            </a:r>
            <a:endParaRPr lang="en-US" altLang="zh-CN" sz="2800" b="1" smtClean="0">
              <a:solidFill>
                <a:srgbClr val="009900"/>
              </a:solidFill>
              <a:effectLst>
                <a:outerShdw blurRad="38100" dist="38100" dir="2700000" algn="tl">
                  <a:srgbClr val="C0C0C0"/>
                </a:outerShdw>
              </a:effectLst>
            </a:endParaRPr>
          </a:p>
          <a:p>
            <a:pPr algn="just">
              <a:lnSpc>
                <a:spcPct val="150000"/>
              </a:lnSpc>
            </a:pPr>
            <a:r>
              <a:rPr lang="en-US" altLang="zh-CN" sz="2800" b="1" smtClean="0">
                <a:solidFill>
                  <a:srgbClr val="009900"/>
                </a:solidFill>
                <a:effectLst>
                  <a:outerShdw blurRad="38100" dist="38100" dir="2700000" algn="tl">
                    <a:srgbClr val="C0C0C0"/>
                  </a:outerShdw>
                </a:effectLst>
              </a:rPr>
              <a:t>        </a:t>
            </a:r>
            <a:r>
              <a:rPr lang="zh-CN" altLang="en-US" sz="2400" b="1" smtClean="0">
                <a:solidFill>
                  <a:srgbClr val="0000FF"/>
                </a:solidFill>
              </a:rPr>
              <a:t>概括</a:t>
            </a:r>
            <a:r>
              <a:rPr lang="zh-CN" altLang="en-US" sz="2400" b="1">
                <a:solidFill>
                  <a:srgbClr val="0000FF"/>
                </a:solidFill>
              </a:rPr>
              <a:t>分析传主的形象，是传记类文本考查的一个必考点。因为传记本身就是以写人为主的，其目的就是刻画人物、表现人物。概括分析传主的形象，应建立在对传主事迹概括的基础上</a:t>
            </a:r>
            <a:r>
              <a:rPr lang="zh-CN" altLang="en-US" sz="2400" b="1" smtClean="0">
                <a:solidFill>
                  <a:srgbClr val="0000FF"/>
                </a:solidFill>
              </a:rPr>
              <a:t>。</a:t>
            </a:r>
            <a:endParaRPr lang="en-US" altLang="zh-CN" sz="2400" b="1" smtClean="0">
              <a:solidFill>
                <a:srgbClr val="0000FF"/>
              </a:solidFill>
            </a:endParaRPr>
          </a:p>
          <a:p>
            <a:pPr algn="just">
              <a:lnSpc>
                <a:spcPct val="150000"/>
              </a:lnSpc>
            </a:pPr>
            <a:endParaRPr lang="zh-CN" altLang="en-US" sz="2400" b="1">
              <a:solidFill>
                <a:srgbClr val="0000FF"/>
              </a:solidFill>
            </a:endParaRPr>
          </a:p>
        </p:txBody>
      </p:sp>
      <p:sp>
        <p:nvSpPr>
          <p:cNvPr id="3" name="矩形 2"/>
          <p:cNvSpPr/>
          <p:nvPr/>
        </p:nvSpPr>
        <p:spPr>
          <a:xfrm>
            <a:off x="647700" y="1079500"/>
            <a:ext cx="10352088" cy="603885"/>
          </a:xfrm>
          <a:prstGeom prst="rect">
            <a:avLst/>
          </a:prstGeom>
        </p:spPr>
        <p:txBody>
          <a:bodyPr>
            <a:spAutoFit/>
          </a:bodyPr>
          <a:lstStyle/>
          <a:p>
            <a:pPr algn="ctr" hangingPunct="0">
              <a:lnSpc>
                <a:spcPts val="4000"/>
              </a:lnSpc>
            </a:pP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题型二</a:t>
            </a:r>
            <a:r>
              <a:rPr lang="zh-CN" altLang="en-US" sz="3200">
                <a:solidFill>
                  <a:schemeClr val="hlink"/>
                </a:solidFill>
                <a:effectLst>
                  <a:outerShdw blurRad="38100" dist="38100" dir="2700000" algn="tl">
                    <a:srgbClr val="C0C0C0"/>
                  </a:outerShdw>
                </a:effectLst>
                <a:latin typeface="黑体" pitchFamily="2" charset="-122"/>
                <a:ea typeface="黑体" pitchFamily="2" charset="-122"/>
              </a:rPr>
              <a:t>　</a:t>
            </a: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概括分析形象</a:t>
            </a:r>
            <a:endParaRPr lang="en-US" altLang="zh-CN" sz="3200">
              <a:solidFill>
                <a:schemeClr val="hlink"/>
              </a:solidFill>
              <a:effectLst>
                <a:outerShdw blurRad="38100" dist="38100" dir="2700000" algn="tl">
                  <a:srgbClr val="C0C0C0"/>
                </a:outerShdw>
              </a:effectLst>
              <a:latin typeface="黑体" pitchFamily="2" charset="-122"/>
              <a:ea typeface="黑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01730"/>
                                        </p:tgtEl>
                                        <p:attrNameLst>
                                          <p:attrName>style.visibility</p:attrName>
                                        </p:attrNameLst>
                                      </p:cBhvr>
                                      <p:to>
                                        <p:strVal val="visible"/>
                                      </p:to>
                                    </p:set>
                                    <p:animEffect transition="in" filter="blinds(horizontal)">
                                      <p:cBhvr>
                                        <p:cTn id="14" dur="500"/>
                                        <p:tgtEl>
                                          <p:spTgt spid="201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0" grpId="0" animBg="1"/>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74823" y="739757"/>
            <a:ext cx="7920038" cy="603885"/>
          </a:xfrm>
          <a:prstGeom prst="rect">
            <a:avLst/>
          </a:prstGeom>
        </p:spPr>
        <p:txBody>
          <a:bodyPr>
            <a:spAutoFit/>
          </a:bodyPr>
          <a:lstStyle/>
          <a:p>
            <a:pPr algn="ctr" hangingPunct="0">
              <a:lnSpc>
                <a:spcPts val="4000"/>
              </a:lnSpc>
            </a:pPr>
            <a:r>
              <a:rPr lang="zh-CN" altLang="en-US" sz="2800" b="1">
                <a:solidFill>
                  <a:srgbClr val="0000FF"/>
                </a:solidFill>
                <a:effectLst>
                  <a:outerShdw blurRad="38100" dist="38100" dir="2700000" algn="tl">
                    <a:srgbClr val="C0C0C0"/>
                  </a:outerShdw>
                </a:effectLst>
                <a:latin typeface="黑体" pitchFamily="2" charset="-122"/>
                <a:ea typeface="黑体" pitchFamily="2" charset="-122"/>
              </a:rPr>
              <a:t>概括分析人物形象</a:t>
            </a:r>
            <a:r>
              <a:rPr lang="en-US" altLang="zh-CN" sz="2800" b="1">
                <a:solidFill>
                  <a:srgbClr val="0000FF"/>
                </a:solidFill>
                <a:effectLst>
                  <a:outerShdw blurRad="38100" dist="38100" dir="2700000" algn="tl">
                    <a:srgbClr val="C0C0C0"/>
                  </a:outerShdw>
                </a:effectLst>
                <a:latin typeface="黑体" pitchFamily="2" charset="-122"/>
                <a:ea typeface="黑体" pitchFamily="2" charset="-122"/>
              </a:rPr>
              <a:t>4</a:t>
            </a:r>
            <a:r>
              <a:rPr lang="zh-CN" altLang="en-US" sz="2800" b="1">
                <a:solidFill>
                  <a:srgbClr val="0000FF"/>
                </a:solidFill>
                <a:effectLst>
                  <a:outerShdw blurRad="38100" dist="38100" dir="2700000" algn="tl">
                    <a:srgbClr val="C0C0C0"/>
                  </a:outerShdw>
                </a:effectLst>
                <a:latin typeface="黑体" pitchFamily="2" charset="-122"/>
                <a:ea typeface="黑体" pitchFamily="2" charset="-122"/>
              </a:rPr>
              <a:t>方法</a:t>
            </a:r>
            <a:endParaRPr lang="en-US" altLang="zh-CN" sz="2800" b="1">
              <a:solidFill>
                <a:srgbClr val="0000FF"/>
              </a:solidFill>
              <a:effectLst>
                <a:outerShdw blurRad="38100" dist="38100" dir="2700000" algn="tl">
                  <a:srgbClr val="C0C0C0"/>
                </a:outerShdw>
              </a:effectLst>
              <a:latin typeface="黑体" pitchFamily="2" charset="-122"/>
              <a:ea typeface="黑体" pitchFamily="2" charset="-122"/>
            </a:endParaRPr>
          </a:p>
        </p:txBody>
      </p:sp>
      <p:graphicFrame>
        <p:nvGraphicFramePr>
          <p:cNvPr id="202788" name="Group 36"/>
          <p:cNvGraphicFramePr>
            <a:graphicFrameLocks noGrp="1"/>
          </p:cNvGraphicFramePr>
          <p:nvPr>
            <p:ph idx="4294967295"/>
          </p:nvPr>
        </p:nvGraphicFramePr>
        <p:xfrm>
          <a:off x="0" y="1597025"/>
          <a:ext cx="11090275" cy="4671695"/>
        </p:xfrm>
        <a:graphic>
          <a:graphicData uri="http://schemas.openxmlformats.org/drawingml/2006/table">
            <a:tbl>
              <a:tblPr/>
              <a:tblGrid>
                <a:gridCol w="1657350"/>
                <a:gridCol w="9432925"/>
              </a:tblGrid>
              <a:tr h="128602">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00FF"/>
                          </a:solidFill>
                          <a:effectLst/>
                          <a:latin typeface=".PhonepadTwo"/>
                          <a:ea typeface="方正兰亭黑简体"/>
                          <a:cs typeface="方正兰亭黑简体"/>
                        </a:rPr>
                        <a:t>(1)</a:t>
                      </a:r>
                      <a:r>
                        <a:rPr kumimoji="0" lang="zh-CN" altLang="en-US" sz="2000" b="1" i="0" u="none" strike="noStrike" cap="none" normalizeH="0" baseline="0" smtClean="0">
                          <a:ln>
                            <a:noFill/>
                          </a:ln>
                          <a:solidFill>
                            <a:srgbClr val="0000FF"/>
                          </a:solidFill>
                          <a:effectLst/>
                          <a:latin typeface=".PhonepadTwo"/>
                          <a:ea typeface="方正兰亭黑简体"/>
                          <a:cs typeface="方正兰亭黑简体"/>
                        </a:rPr>
                        <a:t>梳理事件</a:t>
                      </a:r>
                      <a:r>
                        <a:rPr kumimoji="0" lang="zh-CN" altLang="en-US" sz="2000" b="0" i="0" u="none" strike="noStrike" cap="none" normalizeH="0" baseline="0" smtClean="0">
                          <a:ln>
                            <a:noFill/>
                          </a:ln>
                          <a:solidFill>
                            <a:srgbClr val="0000FF"/>
                          </a:solidFill>
                          <a:effectLst/>
                          <a:latin typeface=".PhonepadTwo"/>
                          <a:ea typeface="方正兰亭黑简体"/>
                          <a:cs typeface="方正兰亭黑简体"/>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00FF"/>
                          </a:solidFill>
                          <a:effectLst/>
                          <a:latin typeface=".PhonepadTwo"/>
                          <a:ea typeface="方正兰亭黑简体"/>
                          <a:cs typeface="方正兰亭黑简体"/>
                        </a:rPr>
                        <a:t>先梳理出文中的主要事件，根据人物在主要事迹中的表现来把握形象</a:t>
                      </a:r>
                      <a:r>
                        <a:rPr kumimoji="0" lang="en-US" altLang="zh-CN" sz="2000" b="1" i="0" u="none" strike="noStrike" cap="none" normalizeH="0" baseline="0" smtClean="0">
                          <a:ln>
                            <a:noFill/>
                          </a:ln>
                          <a:solidFill>
                            <a:srgbClr val="0000FF"/>
                          </a:solidFill>
                          <a:effectLst/>
                          <a:latin typeface=".PhonepadTwo"/>
                          <a:ea typeface="方正兰亭黑简体"/>
                          <a:cs typeface="方正兰亭黑简体"/>
                        </a:rPr>
                        <a:t>(</a:t>
                      </a:r>
                      <a:r>
                        <a:rPr kumimoji="0" lang="zh-CN" altLang="en-US" sz="2000" b="1" i="0" u="none" strike="noStrike" cap="none" normalizeH="0" baseline="0" smtClean="0">
                          <a:ln>
                            <a:noFill/>
                          </a:ln>
                          <a:solidFill>
                            <a:srgbClr val="0000FF"/>
                          </a:solidFill>
                          <a:effectLst/>
                          <a:latin typeface=".PhonepadTwo"/>
                          <a:ea typeface="方正兰亭黑简体"/>
                          <a:cs typeface="方正兰亭黑简体"/>
                        </a:rPr>
                        <a:t>性格</a:t>
                      </a:r>
                      <a:r>
                        <a:rPr kumimoji="0" lang="en-US" altLang="zh-CN" sz="2000" b="1" i="0" u="none" strike="noStrike" cap="none" normalizeH="0" baseline="0" smtClean="0">
                          <a:ln>
                            <a:noFill/>
                          </a:ln>
                          <a:solidFill>
                            <a:srgbClr val="0000FF"/>
                          </a:solidFill>
                          <a:effectLst/>
                          <a:latin typeface=".PhonepadTwo"/>
                          <a:ea typeface="方正兰亭黑简体"/>
                          <a:cs typeface="方正兰亭黑简体"/>
                        </a:rPr>
                        <a:t>)</a:t>
                      </a:r>
                      <a:r>
                        <a:rPr kumimoji="0" lang="zh-CN" altLang="en-US" sz="2000" b="1" i="0" u="none" strike="noStrike" cap="none" normalizeH="0" baseline="0" smtClean="0">
                          <a:ln>
                            <a:noFill/>
                          </a:ln>
                          <a:solidFill>
                            <a:srgbClr val="0000FF"/>
                          </a:solidFill>
                          <a:effectLst/>
                          <a:latin typeface=".PhonepadTwo"/>
                          <a:ea typeface="方正兰亭黑简体"/>
                          <a:cs typeface="方正兰亭黑简体"/>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977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00FF"/>
                          </a:solidFill>
                          <a:effectLst/>
                          <a:latin typeface=".PhonepadTwo"/>
                          <a:ea typeface="方正兰亭黑简体"/>
                          <a:cs typeface="方正兰亭黑简体"/>
                        </a:rPr>
                        <a:t>(2)</a:t>
                      </a:r>
                      <a:r>
                        <a:rPr kumimoji="0" lang="zh-CN" altLang="en-US" sz="2000" b="1" i="0" u="none" strike="noStrike" cap="none" normalizeH="0" baseline="0" smtClean="0">
                          <a:ln>
                            <a:noFill/>
                          </a:ln>
                          <a:solidFill>
                            <a:srgbClr val="0000FF"/>
                          </a:solidFill>
                          <a:effectLst/>
                          <a:latin typeface=".PhonepadTwo"/>
                          <a:ea typeface="方正兰亭黑简体"/>
                          <a:cs typeface="方正兰亭黑简体"/>
                        </a:rPr>
                        <a:t>区分文本中的叙与评</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00FF"/>
                          </a:solidFill>
                          <a:effectLst/>
                          <a:latin typeface=".PhonepadTwo"/>
                          <a:ea typeface="方正兰亭黑简体"/>
                          <a:cs typeface="方正兰亭黑简体"/>
                        </a:rPr>
                        <a:t>把握事件与观点的联系，抓评议性、概括性词句。这些评价有他人的，也有作者的。</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05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00FF"/>
                          </a:solidFill>
                          <a:effectLst/>
                          <a:latin typeface=".PhonepadTwo"/>
                          <a:ea typeface="方正兰亭黑简体"/>
                          <a:cs typeface="方正兰亭黑简体"/>
                        </a:rPr>
                        <a:t>(3)</a:t>
                      </a:r>
                      <a:r>
                        <a:rPr kumimoji="0" lang="zh-CN" altLang="en-US" sz="2000" b="1" i="0" u="none" strike="noStrike" cap="none" normalizeH="0" baseline="0" smtClean="0">
                          <a:ln>
                            <a:noFill/>
                          </a:ln>
                          <a:solidFill>
                            <a:srgbClr val="0000FF"/>
                          </a:solidFill>
                          <a:effectLst/>
                          <a:latin typeface=".PhonepadTwo"/>
                          <a:ea typeface="方正兰亭黑简体"/>
                          <a:cs typeface="方正兰亭黑简体"/>
                        </a:rPr>
                        <a:t>思考文本中的细节描写</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00FF"/>
                          </a:solidFill>
                          <a:effectLst/>
                          <a:latin typeface=".PhonepadTwo"/>
                          <a:ea typeface="方正兰亭黑简体"/>
                          <a:cs typeface="方正兰亭黑简体"/>
                        </a:rPr>
                        <a:t>从细节描写中把握传主事迹和形象</a:t>
                      </a:r>
                      <a:r>
                        <a:rPr kumimoji="0" lang="en-US" altLang="zh-CN" sz="2000" b="1" i="0" u="none" strike="noStrike" cap="none" normalizeH="0" baseline="0" smtClean="0">
                          <a:ln>
                            <a:noFill/>
                          </a:ln>
                          <a:solidFill>
                            <a:srgbClr val="0000FF"/>
                          </a:solidFill>
                          <a:effectLst/>
                          <a:latin typeface=".PhonepadTwo"/>
                          <a:ea typeface="方正兰亭黑简体"/>
                          <a:cs typeface="方正兰亭黑简体"/>
                        </a:rPr>
                        <a:t>(</a:t>
                      </a:r>
                      <a:r>
                        <a:rPr kumimoji="0" lang="zh-CN" altLang="en-US" sz="2000" b="1" i="0" u="none" strike="noStrike" cap="none" normalizeH="0" baseline="0" smtClean="0">
                          <a:ln>
                            <a:noFill/>
                          </a:ln>
                          <a:solidFill>
                            <a:srgbClr val="0000FF"/>
                          </a:solidFill>
                          <a:effectLst/>
                          <a:latin typeface=".PhonepadTwo"/>
                          <a:ea typeface="方正兰亭黑简体"/>
                          <a:cs typeface="方正兰亭黑简体"/>
                        </a:rPr>
                        <a:t>性格</a:t>
                      </a:r>
                      <a:r>
                        <a:rPr kumimoji="0" lang="en-US" altLang="zh-CN" sz="2000" b="1" i="0" u="none" strike="noStrike" cap="none" normalizeH="0" baseline="0" smtClean="0">
                          <a:ln>
                            <a:noFill/>
                          </a:ln>
                          <a:solidFill>
                            <a:srgbClr val="0000FF"/>
                          </a:solidFill>
                          <a:effectLst/>
                          <a:latin typeface=".PhonepadTwo"/>
                          <a:ea typeface="方正兰亭黑简体"/>
                          <a:cs typeface="方正兰亭黑简体"/>
                        </a:rPr>
                        <a:t>)</a:t>
                      </a:r>
                      <a:r>
                        <a:rPr kumimoji="0" lang="zh-CN" altLang="en-US" sz="2000" b="1" i="0" u="none" strike="noStrike" cap="none" normalizeH="0" baseline="0" smtClean="0">
                          <a:ln>
                            <a:noFill/>
                          </a:ln>
                          <a:solidFill>
                            <a:srgbClr val="0000FF"/>
                          </a:solidFill>
                          <a:effectLst/>
                          <a:latin typeface=".PhonepadTwo"/>
                          <a:ea typeface="方正兰亭黑简体"/>
                          <a:cs typeface="方正兰亭黑简体"/>
                        </a:rPr>
                        <a:t>。细节特别是典型细节往往最传神，最能打动人，给人以深刻印象。阅读文本时要学会把握作品中具有典型意义的事件细节，并对这些细节加以仔细思考。例如，这一细节表现了什么，它与整个事件之间是什么关系，它在事件或主要人物的生活中起了什么作用，它表现了人物怎样的精神特质等。</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432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00FF"/>
                          </a:solidFill>
                          <a:effectLst/>
                          <a:latin typeface=".PhonepadTwo"/>
                          <a:ea typeface="方正兰亭黑简体"/>
                          <a:cs typeface="方正兰亭黑简体"/>
                        </a:rPr>
                        <a:t>(4)</a:t>
                      </a:r>
                      <a:r>
                        <a:rPr kumimoji="0" lang="zh-CN" altLang="en-US" sz="2000" b="1" i="0" u="none" strike="noStrike" cap="none" normalizeH="0" baseline="0" smtClean="0">
                          <a:ln>
                            <a:noFill/>
                          </a:ln>
                          <a:solidFill>
                            <a:srgbClr val="0000FF"/>
                          </a:solidFill>
                          <a:effectLst/>
                          <a:latin typeface=".PhonepadTwo"/>
                          <a:ea typeface="方正兰亭黑简体"/>
                          <a:cs typeface="方正兰亭黑简体"/>
                        </a:rPr>
                        <a:t>关注主要人物与各方面事物间的关系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00FF"/>
                          </a:solidFill>
                          <a:effectLst/>
                          <a:latin typeface=".PhonepadTwo"/>
                          <a:ea typeface="方正兰亭黑简体"/>
                          <a:cs typeface="方正兰亭黑简体"/>
                        </a:rPr>
                        <a:t>要从主要人物与时代、主要人物与他人的关系中去把握主要人物的事迹和形象</a:t>
                      </a:r>
                      <a:r>
                        <a:rPr kumimoji="0" lang="en-US" altLang="zh-CN" sz="2000" b="1" i="0" u="none" strike="noStrike" cap="none" normalizeH="0" baseline="0" smtClean="0">
                          <a:ln>
                            <a:noFill/>
                          </a:ln>
                          <a:solidFill>
                            <a:srgbClr val="0000FF"/>
                          </a:solidFill>
                          <a:effectLst/>
                          <a:latin typeface=".PhonepadTwo"/>
                          <a:ea typeface="方正兰亭黑简体"/>
                          <a:cs typeface="方正兰亭黑简体"/>
                        </a:rPr>
                        <a:t>(</a:t>
                      </a:r>
                      <a:r>
                        <a:rPr kumimoji="0" lang="zh-CN" altLang="en-US" sz="2000" b="1" i="0" u="none" strike="noStrike" cap="none" normalizeH="0" baseline="0" smtClean="0">
                          <a:ln>
                            <a:noFill/>
                          </a:ln>
                          <a:solidFill>
                            <a:srgbClr val="0000FF"/>
                          </a:solidFill>
                          <a:effectLst/>
                          <a:latin typeface=".PhonepadTwo"/>
                          <a:ea typeface="方正兰亭黑简体"/>
                          <a:cs typeface="方正兰亭黑简体"/>
                        </a:rPr>
                        <a:t>性格</a:t>
                      </a:r>
                      <a:r>
                        <a:rPr kumimoji="0" lang="en-US" altLang="zh-CN" sz="2000" b="1" i="0" u="none" strike="noStrike" cap="none" normalizeH="0" baseline="0" smtClean="0">
                          <a:ln>
                            <a:noFill/>
                          </a:ln>
                          <a:solidFill>
                            <a:srgbClr val="0000FF"/>
                          </a:solidFill>
                          <a:effectLst/>
                          <a:latin typeface=".PhonepadTwo"/>
                          <a:ea typeface="方正兰亭黑简体"/>
                          <a:cs typeface="方正兰亭黑简体"/>
                        </a:rPr>
                        <a:t>)</a:t>
                      </a:r>
                      <a:r>
                        <a:rPr kumimoji="0" lang="zh-CN" altLang="en-US" sz="2000" b="1" i="0" u="none" strike="noStrike" cap="none" normalizeH="0" baseline="0" smtClean="0">
                          <a:ln>
                            <a:noFill/>
                          </a:ln>
                          <a:solidFill>
                            <a:srgbClr val="0000FF"/>
                          </a:solidFill>
                          <a:effectLst/>
                          <a:latin typeface=".PhonepadTwo"/>
                          <a:ea typeface="方正兰亭黑简体"/>
                          <a:cs typeface="方正兰亭黑简体"/>
                        </a:rPr>
                        <a:t>。“主要人物与时代”“主要人物与他人”是理解写“人”类文本的经纬。要理解主要人物其人其事，首先就要了解他所处的时代背景、社会背景、家庭生活背景等众多因素。其次，要理解身处关系网中的主要人物。主要人物的人际交往是影响他、组成他人生经历的重要方面，通过主要人物与他人的关系去把握主要人物的性格，特别要注意其他人物对主要人物的评价。</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02788"/>
                                        </p:tgtEl>
                                        <p:attrNameLst>
                                          <p:attrName>style.visibility</p:attrName>
                                        </p:attrNameLst>
                                      </p:cBhvr>
                                      <p:to>
                                        <p:strVal val="visible"/>
                                      </p:to>
                                    </p:set>
                                    <p:animEffect transition="in" filter="dissolve">
                                      <p:cBhvr>
                                        <p:cTn id="14" dur="500"/>
                                        <p:tgtEl>
                                          <p:spTgt spid="2027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Text Box 2"/>
          <p:cNvSpPr txBox="1">
            <a:spLocks noChangeArrowheads="1"/>
          </p:cNvSpPr>
          <p:nvPr/>
        </p:nvSpPr>
        <p:spPr bwMode="auto">
          <a:xfrm>
            <a:off x="504825" y="647700"/>
            <a:ext cx="10656888" cy="4939030"/>
          </a:xfrm>
          <a:prstGeom prst="rect">
            <a:avLst/>
          </a:prstGeom>
          <a:noFill/>
          <a:ln w="38100">
            <a:solidFill>
              <a:srgbClr val="00FF00"/>
            </a:solidFill>
            <a:miter lim="800000"/>
          </a:ln>
          <a:effectLst/>
        </p:spPr>
        <p:txBody>
          <a:bodyPr>
            <a:spAutoFit/>
          </a:bodyPr>
          <a:lstStyle/>
          <a:p>
            <a:pPr algn="ctr"/>
            <a:endParaRPr lang="zh-CN" altLang="en-US" sz="2800" b="1">
              <a:solidFill>
                <a:srgbClr val="009900"/>
              </a:solidFill>
              <a:effectLst>
                <a:outerShdw blurRad="38100" dist="38100" dir="2700000" algn="tl">
                  <a:srgbClr val="C0C0C0"/>
                </a:outerShdw>
              </a:effectLst>
            </a:endParaRPr>
          </a:p>
          <a:p>
            <a:pPr algn="ctr"/>
            <a:r>
              <a:rPr lang="zh-CN" altLang="en-US" sz="2800" b="1">
                <a:solidFill>
                  <a:srgbClr val="009900"/>
                </a:solidFill>
                <a:effectLst>
                  <a:outerShdw blurRad="38100" dist="38100" dir="2700000" algn="tl">
                    <a:srgbClr val="C0C0C0"/>
                  </a:outerShdw>
                </a:effectLst>
              </a:rPr>
              <a:t>分析人物个性形成</a:t>
            </a:r>
            <a:r>
              <a:rPr lang="en-US" altLang="zh-CN" sz="2800" b="1">
                <a:solidFill>
                  <a:srgbClr val="009900"/>
                </a:solidFill>
                <a:effectLst>
                  <a:outerShdw blurRad="38100" dist="38100" dir="2700000" algn="tl">
                    <a:srgbClr val="C0C0C0"/>
                  </a:outerShdw>
                </a:effectLst>
              </a:rPr>
              <a:t>2</a:t>
            </a:r>
            <a:r>
              <a:rPr lang="zh-CN" altLang="en-US" sz="2800" b="1">
                <a:solidFill>
                  <a:srgbClr val="009900"/>
                </a:solidFill>
                <a:effectLst>
                  <a:outerShdw blurRad="38100" dist="38100" dir="2700000" algn="tl">
                    <a:srgbClr val="C0C0C0"/>
                  </a:outerShdw>
                </a:effectLst>
              </a:rPr>
              <a:t>方法</a:t>
            </a:r>
          </a:p>
          <a:p>
            <a:pPr>
              <a:lnSpc>
                <a:spcPct val="135000"/>
              </a:lnSpc>
            </a:pPr>
            <a:endParaRPr lang="en-US" altLang="zh-CN" sz="2400" b="1">
              <a:solidFill>
                <a:schemeClr val="hlink"/>
              </a:solidFill>
            </a:endParaRPr>
          </a:p>
          <a:p>
            <a:pPr>
              <a:lnSpc>
                <a:spcPct val="135000"/>
              </a:lnSpc>
            </a:pPr>
            <a:r>
              <a:rPr lang="en-US" altLang="zh-CN" sz="2400" b="1">
                <a:solidFill>
                  <a:schemeClr val="hlink"/>
                </a:solidFill>
              </a:rPr>
              <a:t>        (1)</a:t>
            </a:r>
            <a:r>
              <a:rPr lang="zh-CN" altLang="en-US" sz="2400" b="1">
                <a:solidFill>
                  <a:schemeClr val="hlink"/>
                </a:solidFill>
              </a:rPr>
              <a:t>理清作品陈述的基本事实，把握人物的人生经历，感悟人物的心路历程。</a:t>
            </a:r>
          </a:p>
          <a:p>
            <a:pPr>
              <a:lnSpc>
                <a:spcPct val="135000"/>
              </a:lnSpc>
            </a:pPr>
            <a:r>
              <a:rPr lang="en-US" altLang="zh-CN" sz="2400" b="1">
                <a:solidFill>
                  <a:schemeClr val="hlink"/>
                </a:solidFill>
              </a:rPr>
              <a:t>        (2)</a:t>
            </a:r>
            <a:r>
              <a:rPr lang="zh-CN" altLang="en-US" sz="2400" b="1">
                <a:solidFill>
                  <a:schemeClr val="hlink"/>
                </a:solidFill>
              </a:rPr>
              <a:t>从基本事实分析原因，可从主观、客观两个角度思考。从人物自身方面思考，分析人物的先天禀赋和后天环境、志向和命运、奋斗和机遇、挫折和成功、事业和爱情等诸多因素对其人生发展的重要意义，这是主观角度；考虑人物与他人的关系，联系人物所处的时代背景和社会环境，这是客观角度。</a:t>
            </a:r>
          </a:p>
          <a:p>
            <a:pPr>
              <a:lnSpc>
                <a:spcPct val="135000"/>
              </a:lnSpc>
            </a:pPr>
            <a:endParaRPr lang="zh-CN" altLang="en-US" sz="2400" b="1">
              <a:solidFill>
                <a:schemeClr val="hlink"/>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5826"/>
                                        </p:tgtEl>
                                        <p:attrNameLst>
                                          <p:attrName>style.visibility</p:attrName>
                                        </p:attrNameLst>
                                      </p:cBhvr>
                                      <p:to>
                                        <p:strVal val="visible"/>
                                      </p:to>
                                    </p:set>
                                    <p:animEffect transition="in" filter="blinds(horizontal)">
                                      <p:cBhvr>
                                        <p:cTn id="7" dur="500"/>
                                        <p:tgtEl>
                                          <p:spTgt spid="205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3836" name="Group 60"/>
          <p:cNvGraphicFramePr>
            <a:graphicFrameLocks noGrp="1"/>
          </p:cNvGraphicFramePr>
          <p:nvPr/>
        </p:nvGraphicFramePr>
        <p:xfrm>
          <a:off x="504825" y="792163"/>
          <a:ext cx="10296525" cy="4724400"/>
        </p:xfrm>
        <a:graphic>
          <a:graphicData uri="http://schemas.openxmlformats.org/drawingml/2006/table">
            <a:tbl>
              <a:tblPr/>
              <a:tblGrid>
                <a:gridCol w="10296525"/>
              </a:tblGrid>
              <a:tr h="436563">
                <a:tc>
                  <a:txBody>
                    <a:bodyPr/>
                    <a:lstStyle/>
                    <a:p>
                      <a:pPr marL="0" marR="0" lvl="0" indent="0" algn="ctr" defTabSz="914400" rtl="0" eaLnBrk="1" fontAlgn="base" latinLnBrk="0" hangingPunct="1">
                        <a:lnSpc>
                          <a:spcPct val="200000"/>
                        </a:lnSpc>
                        <a:spcBef>
                          <a:spcPct val="20000"/>
                        </a:spcBef>
                        <a:spcAft>
                          <a:spcPct val="0"/>
                        </a:spcAft>
                        <a:buClrTx/>
                        <a:buSzTx/>
                        <a:buFont typeface="Arial" pitchFamily="34" charset="0"/>
                        <a:buNone/>
                      </a:pPr>
                      <a:r>
                        <a:rPr kumimoji="0" lang="zh-CN" altLang="en-US" sz="3200" b="1" i="0" u="none" strike="noStrike" cap="none" normalizeH="0" baseline="0" smtClean="0">
                          <a:ln>
                            <a:noFill/>
                          </a:ln>
                          <a:solidFill>
                            <a:schemeClr val="hlink"/>
                          </a:solidFill>
                          <a:effectLst>
                            <a:outerShdw blurRad="38100" dist="38100" dir="2700000" algn="tl">
                              <a:srgbClr val="C0C0C0"/>
                            </a:outerShdw>
                          </a:effectLst>
                          <a:latin typeface="宋体" pitchFamily="2" charset="-122"/>
                          <a:ea typeface="宋体" pitchFamily="2" charset="-122"/>
                          <a:cs typeface="方正兰亭黑简体"/>
                        </a:rPr>
                        <a:t>概括分析传主的形象</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7838">
                <a:tc>
                  <a:txBody>
                    <a:bodyPr/>
                    <a:lstStyle/>
                    <a:p>
                      <a:pPr marL="0" marR="0" lvl="0" indent="0" algn="just" defTabSz="914400" rtl="0" eaLnBrk="1" fontAlgn="base" latinLnBrk="0" hangingPunct="1">
                        <a:lnSpc>
                          <a:spcPct val="150000"/>
                        </a:lnSpc>
                        <a:spcBef>
                          <a:spcPct val="20000"/>
                        </a:spcBef>
                        <a:spcAft>
                          <a:spcPct val="0"/>
                        </a:spcAft>
                        <a:buClrTx/>
                        <a:buSzTx/>
                        <a:buFont typeface="Arial" pitchFamily="34" charset="0"/>
                        <a:buNone/>
                      </a:pPr>
                      <a:r>
                        <a:rPr kumimoji="0" lang="en-US" altLang="zh-CN" sz="2800" b="0"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1</a:t>
                      </a:r>
                      <a:r>
                        <a:rPr kumimoji="0" lang="zh-CN" altLang="en-US" sz="2800" b="0"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．从事迹</a:t>
                      </a:r>
                      <a:r>
                        <a:rPr kumimoji="0" lang="en-US" altLang="zh-CN" sz="2800" b="0"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a:t>
                      </a:r>
                      <a:r>
                        <a:rPr kumimoji="0" lang="zh-CN" altLang="en-US" sz="2800" b="0"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人物的言行</a:t>
                      </a:r>
                      <a:r>
                        <a:rPr kumimoji="0" lang="en-US" altLang="zh-CN" sz="2800" b="0"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a:t>
                      </a:r>
                      <a:r>
                        <a:rPr kumimoji="0" lang="zh-CN" altLang="en-US" sz="2800" b="0"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中概括分析传主的形象。</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just" defTabSz="914400" rtl="0" eaLnBrk="1" fontAlgn="base" latinLnBrk="0" hangingPunct="1">
                        <a:lnSpc>
                          <a:spcPct val="150000"/>
                        </a:lnSpc>
                        <a:spcBef>
                          <a:spcPct val="20000"/>
                        </a:spcBef>
                        <a:spcAft>
                          <a:spcPct val="0"/>
                        </a:spcAft>
                        <a:buClrTx/>
                        <a:buSzTx/>
                        <a:buFont typeface="Arial" pitchFamily="34" charset="0"/>
                        <a:buNone/>
                      </a:pPr>
                      <a:r>
                        <a:rPr kumimoji="0" lang="en-US" altLang="zh-CN" sz="2800" b="0"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2</a:t>
                      </a:r>
                      <a:r>
                        <a:rPr kumimoji="0" lang="zh-CN" altLang="en-US" sz="2800" b="0"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．从作者对传主的议论性描述中概括分析传主的形象。</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just" defTabSz="914400" rtl="0" eaLnBrk="1" fontAlgn="base" latinLnBrk="0" hangingPunct="1">
                        <a:lnSpc>
                          <a:spcPct val="150000"/>
                        </a:lnSpc>
                        <a:spcBef>
                          <a:spcPct val="20000"/>
                        </a:spcBef>
                        <a:spcAft>
                          <a:spcPct val="0"/>
                        </a:spcAft>
                        <a:buClrTx/>
                        <a:buSzTx/>
                        <a:buFont typeface="Arial" pitchFamily="34" charset="0"/>
                        <a:buNone/>
                      </a:pPr>
                      <a:r>
                        <a:rPr kumimoji="0" lang="en-US" altLang="zh-CN" sz="2800" b="0"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3</a:t>
                      </a:r>
                      <a:r>
                        <a:rPr kumimoji="0" lang="zh-CN" altLang="en-US" sz="2800" b="0"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．从文章引用的他人对传主的评价中概括分析传主的形象。</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6250">
                <a:tc>
                  <a:txBody>
                    <a:bodyPr/>
                    <a:lstStyle/>
                    <a:p>
                      <a:pPr marL="0" marR="0" lvl="0" indent="0" algn="just" defTabSz="914400" rtl="0" eaLnBrk="1" fontAlgn="base" latinLnBrk="0" hangingPunct="1">
                        <a:lnSpc>
                          <a:spcPct val="150000"/>
                        </a:lnSpc>
                        <a:spcBef>
                          <a:spcPct val="20000"/>
                        </a:spcBef>
                        <a:spcAft>
                          <a:spcPct val="0"/>
                        </a:spcAft>
                        <a:buClrTx/>
                        <a:buSzTx/>
                        <a:buFont typeface="Arial" pitchFamily="34" charset="0"/>
                        <a:buNone/>
                      </a:pPr>
                      <a:r>
                        <a:rPr kumimoji="0" lang="en-US" altLang="zh-CN" sz="2800" b="0"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4</a:t>
                      </a:r>
                      <a:r>
                        <a:rPr kumimoji="0" lang="zh-CN" altLang="en-US" sz="2800" b="0"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．从细节描写中概括分析传主的形象。</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3400">
                <a:tc>
                  <a:txBody>
                    <a:bodyPr/>
                    <a:lstStyle/>
                    <a:p>
                      <a:pPr marL="0" marR="0" lvl="0" indent="0" algn="just" defTabSz="914400" rtl="0" eaLnBrk="1" fontAlgn="base" latinLnBrk="0" hangingPunct="1">
                        <a:lnSpc>
                          <a:spcPct val="150000"/>
                        </a:lnSpc>
                        <a:spcBef>
                          <a:spcPct val="20000"/>
                        </a:spcBef>
                        <a:spcAft>
                          <a:spcPct val="0"/>
                        </a:spcAft>
                        <a:buClrTx/>
                        <a:buSzTx/>
                        <a:buFont typeface="Arial" pitchFamily="34" charset="0"/>
                        <a:buNone/>
                      </a:pPr>
                      <a:r>
                        <a:rPr kumimoji="0" lang="en-US" altLang="zh-CN" sz="2800" b="0"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5</a:t>
                      </a:r>
                      <a:r>
                        <a:rPr kumimoji="0" lang="zh-CN" altLang="en-US" sz="2800" b="0"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．从传主与各方面的关系中概括传主的形象。</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03836"/>
                                        </p:tgtEl>
                                        <p:attrNameLst>
                                          <p:attrName>style.visibility</p:attrName>
                                        </p:attrNameLst>
                                      </p:cBhvr>
                                      <p:to>
                                        <p:strVal val="visible"/>
                                      </p:to>
                                    </p:set>
                                    <p:animEffect transition="in" filter="dissolve">
                                      <p:cBhvr>
                                        <p:cTn id="7" dur="500"/>
                                        <p:tgtEl>
                                          <p:spTgt spid="2038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Text Box 2"/>
          <p:cNvSpPr txBox="1">
            <a:spLocks noChangeArrowheads="1"/>
          </p:cNvSpPr>
          <p:nvPr/>
        </p:nvSpPr>
        <p:spPr bwMode="auto">
          <a:xfrm>
            <a:off x="1546195" y="2025641"/>
            <a:ext cx="8215370" cy="3291840"/>
          </a:xfrm>
          <a:prstGeom prst="rect">
            <a:avLst/>
          </a:prstGeom>
          <a:noFill/>
          <a:ln w="38100">
            <a:solidFill>
              <a:srgbClr val="00FF00"/>
            </a:solidFill>
            <a:miter lim="800000"/>
          </a:ln>
          <a:effectLst/>
        </p:spPr>
        <p:txBody>
          <a:bodyPr wrap="square">
            <a:spAutoFit/>
          </a:bodyPr>
          <a:lstStyle/>
          <a:p>
            <a:pPr algn="ctr"/>
            <a:endParaRPr lang="zh-CN" altLang="en-US" sz="2800" b="1">
              <a:solidFill>
                <a:srgbClr val="009900"/>
              </a:solidFill>
              <a:effectLst>
                <a:outerShdw blurRad="38100" dist="38100" dir="2700000" algn="tl">
                  <a:srgbClr val="C0C0C0"/>
                </a:outerShdw>
              </a:effectLst>
            </a:endParaRPr>
          </a:p>
          <a:p>
            <a:pPr algn="just">
              <a:lnSpc>
                <a:spcPct val="150000"/>
              </a:lnSpc>
            </a:pPr>
            <a:r>
              <a:rPr lang="zh-CN" altLang="en-US" sz="2400" b="1" smtClean="0">
                <a:solidFill>
                  <a:srgbClr val="0000FF"/>
                </a:solidFill>
              </a:rPr>
              <a:t>     </a:t>
            </a:r>
            <a:r>
              <a:rPr lang="zh-CN" altLang="en-US" sz="2400" b="1">
                <a:solidFill>
                  <a:srgbClr val="0000FF"/>
                </a:solidFill>
              </a:rPr>
              <a:t> </a:t>
            </a:r>
            <a:r>
              <a:rPr lang="zh-CN" altLang="en-US" sz="2400" b="1" smtClean="0">
                <a:solidFill>
                  <a:srgbClr val="0000FF"/>
                </a:solidFill>
              </a:rPr>
              <a:t>       </a:t>
            </a:r>
            <a:r>
              <a:rPr lang="zh-CN" altLang="en-US" sz="3200" smtClean="0">
                <a:solidFill>
                  <a:srgbClr val="0000FF"/>
                </a:solidFill>
              </a:rPr>
              <a:t>分析</a:t>
            </a:r>
            <a:r>
              <a:rPr lang="zh-CN" altLang="en-US" sz="3200">
                <a:solidFill>
                  <a:srgbClr val="0000FF"/>
                </a:solidFill>
              </a:rPr>
              <a:t>传主某问题的缘由，设题角度主要是针对传主人生经历、事迹成就等某一方面的原因进行梳理归纳。</a:t>
            </a:r>
          </a:p>
          <a:p>
            <a:pPr algn="just">
              <a:lnSpc>
                <a:spcPct val="150000"/>
              </a:lnSpc>
            </a:pPr>
            <a:endParaRPr lang="zh-CN" altLang="en-US" sz="2400" b="1">
              <a:solidFill>
                <a:srgbClr val="0000FF"/>
              </a:solidFill>
            </a:endParaRPr>
          </a:p>
        </p:txBody>
      </p:sp>
      <p:sp>
        <p:nvSpPr>
          <p:cNvPr id="3" name="矩形 2"/>
          <p:cNvSpPr/>
          <p:nvPr/>
        </p:nvSpPr>
        <p:spPr>
          <a:xfrm>
            <a:off x="647700" y="1079500"/>
            <a:ext cx="10352088" cy="1116965"/>
          </a:xfrm>
          <a:prstGeom prst="rect">
            <a:avLst/>
          </a:prstGeom>
        </p:spPr>
        <p:txBody>
          <a:bodyPr>
            <a:spAutoFit/>
          </a:bodyPr>
          <a:lstStyle/>
          <a:p>
            <a:pPr algn="ctr" hangingPunct="0">
              <a:lnSpc>
                <a:spcPts val="4000"/>
              </a:lnSpc>
            </a:pP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题型三</a:t>
            </a:r>
            <a:r>
              <a:rPr lang="zh-CN" altLang="en-US" sz="3200">
                <a:solidFill>
                  <a:schemeClr val="hlink"/>
                </a:solidFill>
                <a:effectLst>
                  <a:outerShdw blurRad="38100" dist="38100" dir="2700000" algn="tl">
                    <a:srgbClr val="C0C0C0"/>
                  </a:outerShdw>
                </a:effectLst>
                <a:latin typeface="黑体" pitchFamily="2" charset="-122"/>
                <a:ea typeface="黑体" pitchFamily="2" charset="-122"/>
              </a:rPr>
              <a:t>　</a:t>
            </a: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分析总结缘由 </a:t>
            </a:r>
          </a:p>
          <a:p>
            <a:pPr algn="ctr" hangingPunct="0">
              <a:lnSpc>
                <a:spcPts val="4000"/>
              </a:lnSpc>
            </a:pPr>
            <a:endParaRPr lang="en-US" altLang="zh-CN" sz="3200">
              <a:solidFill>
                <a:schemeClr val="hlink"/>
              </a:solidFill>
              <a:effectLst>
                <a:outerShdw blurRad="38100" dist="38100" dir="2700000" algn="tl">
                  <a:srgbClr val="C0C0C0"/>
                </a:outerShdw>
              </a:effectLst>
              <a:latin typeface="黑体" pitchFamily="2" charset="-122"/>
              <a:ea typeface="黑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06850"/>
                                        </p:tgtEl>
                                        <p:attrNameLst>
                                          <p:attrName>style.visibility</p:attrName>
                                        </p:attrNameLst>
                                      </p:cBhvr>
                                      <p:to>
                                        <p:strVal val="visible"/>
                                      </p:to>
                                    </p:set>
                                    <p:animEffect transition="in" filter="blinds(horizontal)">
                                      <p:cBhvr>
                                        <p:cTn id="14" dur="500"/>
                                        <p:tgtEl>
                                          <p:spTgt spid="206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0" grpId="0" animBg="1"/>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Text Box 2"/>
          <p:cNvSpPr txBox="1">
            <a:spLocks noChangeArrowheads="1"/>
          </p:cNvSpPr>
          <p:nvPr/>
        </p:nvSpPr>
        <p:spPr bwMode="auto">
          <a:xfrm>
            <a:off x="474625" y="811195"/>
            <a:ext cx="10801350" cy="5507990"/>
          </a:xfrm>
          <a:prstGeom prst="rect">
            <a:avLst/>
          </a:prstGeom>
          <a:noFill/>
          <a:ln w="38100">
            <a:solidFill>
              <a:srgbClr val="00FF00"/>
            </a:solidFill>
            <a:miter lim="800000"/>
          </a:ln>
          <a:effectLst/>
        </p:spPr>
        <p:txBody>
          <a:bodyPr>
            <a:spAutoFit/>
          </a:bodyPr>
          <a:lstStyle/>
          <a:p>
            <a:pPr>
              <a:lnSpc>
                <a:spcPct val="110000"/>
              </a:lnSpc>
            </a:pPr>
            <a:r>
              <a:rPr lang="zh-CN" altLang="en-US" sz="2000" b="1" i="1">
                <a:solidFill>
                  <a:schemeClr val="folHlink"/>
                </a:solidFill>
              </a:rPr>
              <a:t>        一、概括传主某问题缘由</a:t>
            </a:r>
            <a:r>
              <a:rPr lang="en-US" altLang="zh-CN" sz="2000" b="1" i="1">
                <a:solidFill>
                  <a:schemeClr val="folHlink"/>
                </a:solidFill>
              </a:rPr>
              <a:t>2</a:t>
            </a:r>
            <a:r>
              <a:rPr lang="zh-CN" altLang="en-US" sz="2000" b="1" i="1">
                <a:solidFill>
                  <a:schemeClr val="folHlink"/>
                </a:solidFill>
              </a:rPr>
              <a:t>方法</a:t>
            </a:r>
          </a:p>
          <a:p>
            <a:pPr>
              <a:lnSpc>
                <a:spcPct val="110000"/>
              </a:lnSpc>
            </a:pPr>
            <a:r>
              <a:rPr lang="en-US" altLang="zh-CN" sz="2000" b="1" i="1">
                <a:solidFill>
                  <a:schemeClr val="folHlink"/>
                </a:solidFill>
              </a:rPr>
              <a:t>        1</a:t>
            </a:r>
            <a:r>
              <a:rPr lang="zh-CN" altLang="en-US" sz="2000" b="1" i="1">
                <a:solidFill>
                  <a:schemeClr val="folHlink"/>
                </a:solidFill>
              </a:rPr>
              <a:t>．梳理事件    </a:t>
            </a:r>
            <a:r>
              <a:rPr lang="zh-CN" altLang="en-US" sz="2000" b="1">
                <a:solidFill>
                  <a:srgbClr val="006600"/>
                </a:solidFill>
              </a:rPr>
              <a:t>看传记写了传主的哪些事迹，这些事迹是从哪些角度来写的，这些不同的角度揭示出传主的哪些品格特点，即某些问题的缘由所在。如果是评传，要抓住作者的评论。</a:t>
            </a:r>
          </a:p>
          <a:p>
            <a:pPr>
              <a:lnSpc>
                <a:spcPct val="110000"/>
              </a:lnSpc>
            </a:pPr>
            <a:r>
              <a:rPr lang="en-US" altLang="zh-CN" sz="2000" b="1" i="1">
                <a:solidFill>
                  <a:schemeClr val="folHlink"/>
                </a:solidFill>
              </a:rPr>
              <a:t>        2</a:t>
            </a:r>
            <a:r>
              <a:rPr lang="zh-CN" altLang="en-US" sz="2000" b="1" i="1">
                <a:solidFill>
                  <a:schemeClr val="folHlink"/>
                </a:solidFill>
              </a:rPr>
              <a:t>．思考细节    </a:t>
            </a:r>
            <a:r>
              <a:rPr lang="zh-CN" altLang="en-US" sz="2000" b="1">
                <a:solidFill>
                  <a:srgbClr val="006600"/>
                </a:solidFill>
              </a:rPr>
              <a:t>典型细节往往最传神，最能打动人，也往往是传主品格的具体体现处，对这些细节加以仔细思考，往往能发现人物的精神特质，找到传主某问题的缘由。</a:t>
            </a:r>
          </a:p>
          <a:p>
            <a:pPr>
              <a:lnSpc>
                <a:spcPct val="110000"/>
              </a:lnSpc>
            </a:pPr>
            <a:r>
              <a:rPr lang="zh-CN" altLang="en-US" sz="2000" b="1" i="1">
                <a:solidFill>
                  <a:schemeClr val="folHlink"/>
                </a:solidFill>
              </a:rPr>
              <a:t>        二、概括传主某问题缘由“</a:t>
            </a:r>
            <a:r>
              <a:rPr lang="en-US" altLang="zh-CN" sz="2000" b="1" i="1">
                <a:solidFill>
                  <a:schemeClr val="folHlink"/>
                </a:solidFill>
              </a:rPr>
              <a:t>3</a:t>
            </a:r>
            <a:r>
              <a:rPr lang="zh-CN" altLang="en-US" sz="2000" b="1" i="1">
                <a:solidFill>
                  <a:schemeClr val="folHlink"/>
                </a:solidFill>
              </a:rPr>
              <a:t>联系”</a:t>
            </a:r>
          </a:p>
          <a:p>
            <a:pPr>
              <a:lnSpc>
                <a:spcPct val="110000"/>
              </a:lnSpc>
            </a:pPr>
            <a:r>
              <a:rPr lang="zh-CN" altLang="en-US" sz="2000" b="1">
                <a:solidFill>
                  <a:srgbClr val="006600"/>
                </a:solidFill>
              </a:rPr>
              <a:t>        分析概括传主做出贡献、成就的原因或者其个性品质形成的原因，需要从主观和客观两个方面入手作答：主观原因多从个人的成长环境、天赋、努力程度等角度考虑；客观原因多从社会时代特点和别人的帮助等角度考虑。具体思考时应注意“三联系”：</a:t>
            </a:r>
          </a:p>
          <a:p>
            <a:pPr>
              <a:lnSpc>
                <a:spcPct val="110000"/>
              </a:lnSpc>
            </a:pPr>
            <a:r>
              <a:rPr lang="en-US" altLang="zh-CN" sz="2000" b="1" i="1">
                <a:solidFill>
                  <a:schemeClr val="folHlink"/>
                </a:solidFill>
              </a:rPr>
              <a:t>        1</a:t>
            </a:r>
            <a:r>
              <a:rPr lang="zh-CN" altLang="en-US" sz="2000" b="1" i="1">
                <a:solidFill>
                  <a:schemeClr val="folHlink"/>
                </a:solidFill>
              </a:rPr>
              <a:t>．联系人物生活的时代背景和社会环境，关注“相关链接”    </a:t>
            </a:r>
            <a:r>
              <a:rPr lang="zh-CN" altLang="en-US" sz="2000" b="1">
                <a:solidFill>
                  <a:srgbClr val="006600"/>
                </a:solidFill>
              </a:rPr>
              <a:t>了解这些重要事实可以使我们对人物成长的各种因素做出符合实际的分析，以便更立体地了解人物。</a:t>
            </a:r>
          </a:p>
          <a:p>
            <a:pPr>
              <a:lnSpc>
                <a:spcPct val="110000"/>
              </a:lnSpc>
            </a:pPr>
            <a:r>
              <a:rPr lang="en-US" altLang="zh-CN" sz="2000" b="1" i="1">
                <a:solidFill>
                  <a:schemeClr val="folHlink"/>
                </a:solidFill>
              </a:rPr>
              <a:t>        2</a:t>
            </a:r>
            <a:r>
              <a:rPr lang="zh-CN" altLang="en-US" sz="2000" b="1" i="1">
                <a:solidFill>
                  <a:schemeClr val="folHlink"/>
                </a:solidFill>
              </a:rPr>
              <a:t>．联系人物的成长经历进而感悟人物的心路历程    </a:t>
            </a:r>
            <a:r>
              <a:rPr lang="zh-CN" altLang="en-US" sz="2000" b="1">
                <a:solidFill>
                  <a:srgbClr val="006600"/>
                </a:solidFill>
              </a:rPr>
              <a:t>深刻地认识人物的成长经历并感悟其心路历程，注重分析人物的先天禀赋和后天环境、志向和命运、奋斗和机遇、挫折和成功、事业和爱情等诸多因素对其人生发展的重要意义。</a:t>
            </a:r>
          </a:p>
          <a:p>
            <a:pPr>
              <a:lnSpc>
                <a:spcPct val="110000"/>
              </a:lnSpc>
            </a:pPr>
            <a:r>
              <a:rPr lang="en-US" altLang="zh-CN" sz="2000" b="1" i="1">
                <a:solidFill>
                  <a:schemeClr val="folHlink"/>
                </a:solidFill>
              </a:rPr>
              <a:t>        3</a:t>
            </a:r>
            <a:r>
              <a:rPr lang="zh-CN" altLang="en-US" sz="2000" b="1" i="1">
                <a:solidFill>
                  <a:schemeClr val="folHlink"/>
                </a:solidFill>
              </a:rPr>
              <a:t>．联系传主与他人的关系    </a:t>
            </a:r>
            <a:r>
              <a:rPr lang="zh-CN" altLang="en-US" sz="2000" b="1">
                <a:solidFill>
                  <a:srgbClr val="006600"/>
                </a:solidFill>
              </a:rPr>
              <a:t>主要人物的人际交往是影响他、也是组成他人生经历的重要方面，通过主要人物与他人的关系去把握其个性品质及成因，是阅读答题的一条通道。</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7874"/>
                                        </p:tgtEl>
                                        <p:attrNameLst>
                                          <p:attrName>style.visibility</p:attrName>
                                        </p:attrNameLst>
                                      </p:cBhvr>
                                      <p:to>
                                        <p:strVal val="visible"/>
                                      </p:to>
                                    </p:set>
                                    <p:animEffect transition="in" filter="blinds(horizontal)">
                                      <p:cBhvr>
                                        <p:cTn id="7" dur="500"/>
                                        <p:tgtEl>
                                          <p:spTgt spid="207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Text Box 3"/>
          <p:cNvSpPr txBox="1">
            <a:spLocks noChangeArrowheads="1"/>
          </p:cNvSpPr>
          <p:nvPr/>
        </p:nvSpPr>
        <p:spPr bwMode="auto">
          <a:xfrm>
            <a:off x="720725" y="1655763"/>
            <a:ext cx="10153650" cy="4078605"/>
          </a:xfrm>
          <a:prstGeom prst="rect">
            <a:avLst/>
          </a:prstGeom>
          <a:noFill/>
          <a:ln w="38100">
            <a:noFill/>
            <a:miter lim="800000"/>
          </a:ln>
          <a:effectLst/>
        </p:spPr>
        <p:txBody>
          <a:bodyPr>
            <a:spAutoFit/>
          </a:bodyPr>
          <a:lstStyle/>
          <a:p>
            <a:pPr>
              <a:lnSpc>
                <a:spcPct val="120000"/>
              </a:lnSpc>
            </a:pPr>
            <a:r>
              <a:rPr lang="zh-CN" altLang="en-US" sz="2400" b="1">
                <a:solidFill>
                  <a:srgbClr val="006600"/>
                </a:solidFill>
              </a:rPr>
              <a:t>        因传记是记载人物生平或事迹的记叙类文体，它的表现技巧与小说类似。如修辞手法、表达技巧中的叙述人称</a:t>
            </a:r>
            <a:r>
              <a:rPr lang="en-US" altLang="zh-CN" sz="2400" b="1">
                <a:solidFill>
                  <a:srgbClr val="006600"/>
                </a:solidFill>
              </a:rPr>
              <a:t>(</a:t>
            </a:r>
            <a:r>
              <a:rPr lang="zh-CN" altLang="en-US" sz="2400" b="1">
                <a:solidFill>
                  <a:srgbClr val="006600"/>
                </a:solidFill>
              </a:rPr>
              <a:t>第一人称的自传、第三人称的他传</a:t>
            </a:r>
            <a:r>
              <a:rPr lang="en-US" altLang="zh-CN" sz="2400" b="1">
                <a:solidFill>
                  <a:srgbClr val="006600"/>
                </a:solidFill>
              </a:rPr>
              <a:t>)</a:t>
            </a:r>
            <a:r>
              <a:rPr lang="zh-CN" altLang="en-US" sz="2400" b="1">
                <a:solidFill>
                  <a:srgbClr val="006600"/>
                </a:solidFill>
              </a:rPr>
              <a:t>、叙述方式</a:t>
            </a:r>
            <a:r>
              <a:rPr lang="en-US" altLang="zh-CN" sz="2400" b="1">
                <a:solidFill>
                  <a:srgbClr val="006600"/>
                </a:solidFill>
              </a:rPr>
              <a:t>(</a:t>
            </a:r>
            <a:r>
              <a:rPr lang="zh-CN" altLang="en-US" sz="2400" b="1">
                <a:solidFill>
                  <a:srgbClr val="006600"/>
                </a:solidFill>
              </a:rPr>
              <a:t>顺叙、倒叙、插叙</a:t>
            </a:r>
            <a:r>
              <a:rPr lang="en-US" altLang="zh-CN" sz="2400" b="1">
                <a:solidFill>
                  <a:srgbClr val="006600"/>
                </a:solidFill>
              </a:rPr>
              <a:t>)</a:t>
            </a:r>
            <a:r>
              <a:rPr lang="zh-CN" altLang="en-US" sz="2400" b="1">
                <a:solidFill>
                  <a:srgbClr val="006600"/>
                </a:solidFill>
              </a:rPr>
              <a:t>、抒情方式</a:t>
            </a:r>
            <a:r>
              <a:rPr lang="en-US" altLang="zh-CN" sz="2400" b="1">
                <a:solidFill>
                  <a:srgbClr val="006600"/>
                </a:solidFill>
              </a:rPr>
              <a:t>(</a:t>
            </a:r>
            <a:r>
              <a:rPr lang="zh-CN" altLang="en-US" sz="2400" b="1">
                <a:solidFill>
                  <a:srgbClr val="006600"/>
                </a:solidFill>
              </a:rPr>
              <a:t>直接抒情、间接抒情</a:t>
            </a:r>
            <a:r>
              <a:rPr lang="en-US" altLang="zh-CN" sz="2400" b="1">
                <a:solidFill>
                  <a:srgbClr val="006600"/>
                </a:solidFill>
              </a:rPr>
              <a:t>)</a:t>
            </a:r>
            <a:r>
              <a:rPr lang="zh-CN" altLang="en-US" sz="2400" b="1">
                <a:solidFill>
                  <a:srgbClr val="006600"/>
                </a:solidFill>
              </a:rPr>
              <a:t>、人物描写手法</a:t>
            </a:r>
            <a:r>
              <a:rPr lang="en-US" altLang="zh-CN" sz="2400" b="1">
                <a:solidFill>
                  <a:srgbClr val="006600"/>
                </a:solidFill>
              </a:rPr>
              <a:t>(</a:t>
            </a:r>
            <a:r>
              <a:rPr lang="zh-CN" altLang="en-US" sz="2400" b="1">
                <a:solidFill>
                  <a:srgbClr val="006600"/>
                </a:solidFill>
              </a:rPr>
              <a:t>肖像、语言、动作、心理等</a:t>
            </a:r>
            <a:r>
              <a:rPr lang="en-US" altLang="zh-CN" sz="2400" b="1">
                <a:solidFill>
                  <a:srgbClr val="006600"/>
                </a:solidFill>
              </a:rPr>
              <a:t>)</a:t>
            </a:r>
            <a:r>
              <a:rPr lang="zh-CN" altLang="en-US" sz="2400" b="1">
                <a:solidFill>
                  <a:srgbClr val="006600"/>
                </a:solidFill>
              </a:rPr>
              <a:t>等，表现手法中的渲染、抑扬、对比等，结构章法中的铺垫、过渡、呼应、引出下文、总结上文、深化主旨，甚至语言风格等都同小说类似，如遇到此类手法的赏析，可回顾并运用小说中的相关知识，本学案不再重复讲解。传记的文体特征决定了高考命题往往从“选材与组材”“映衬</a:t>
            </a:r>
            <a:r>
              <a:rPr lang="en-US" altLang="zh-CN" sz="2400" b="1">
                <a:solidFill>
                  <a:srgbClr val="006600"/>
                </a:solidFill>
              </a:rPr>
              <a:t>(</a:t>
            </a:r>
            <a:r>
              <a:rPr lang="zh-CN" altLang="en-US" sz="2400" b="1">
                <a:solidFill>
                  <a:srgbClr val="006600"/>
                </a:solidFill>
              </a:rPr>
              <a:t>正衬、反衬</a:t>
            </a:r>
            <a:r>
              <a:rPr lang="en-US" altLang="zh-CN" sz="2400" b="1">
                <a:solidFill>
                  <a:srgbClr val="006600"/>
                </a:solidFill>
              </a:rPr>
              <a:t>)”“</a:t>
            </a:r>
            <a:r>
              <a:rPr lang="zh-CN" altLang="en-US" sz="2400" b="1">
                <a:solidFill>
                  <a:srgbClr val="006600"/>
                </a:solidFill>
              </a:rPr>
              <a:t>细节描写”“引用”这</a:t>
            </a:r>
            <a:r>
              <a:rPr lang="en-US" altLang="zh-CN" sz="2400" b="1">
                <a:solidFill>
                  <a:srgbClr val="006600"/>
                </a:solidFill>
              </a:rPr>
              <a:t>4</a:t>
            </a:r>
            <a:r>
              <a:rPr lang="zh-CN" altLang="en-US" sz="2400" b="1">
                <a:solidFill>
                  <a:srgbClr val="006600"/>
                </a:solidFill>
              </a:rPr>
              <a:t>方面命题。因此，复习传记，应重点对这</a:t>
            </a:r>
            <a:r>
              <a:rPr lang="en-US" altLang="zh-CN" sz="2400" b="1">
                <a:solidFill>
                  <a:srgbClr val="006600"/>
                </a:solidFill>
              </a:rPr>
              <a:t>4</a:t>
            </a:r>
            <a:r>
              <a:rPr lang="zh-CN" altLang="en-US" sz="2400" b="1">
                <a:solidFill>
                  <a:srgbClr val="006600"/>
                </a:solidFill>
              </a:rPr>
              <a:t>个特色题型给予特别关注。</a:t>
            </a:r>
          </a:p>
        </p:txBody>
      </p:sp>
      <p:sp>
        <p:nvSpPr>
          <p:cNvPr id="5" name="矩形 4"/>
          <p:cNvSpPr/>
          <p:nvPr/>
        </p:nvSpPr>
        <p:spPr>
          <a:xfrm>
            <a:off x="1974823" y="811195"/>
            <a:ext cx="7572428" cy="52197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2800" b="1" smtClean="0">
                <a:latin typeface="黑体" pitchFamily="2" charset="-122"/>
                <a:ea typeface="黑体" pitchFamily="2" charset="-122"/>
              </a:rPr>
              <a:t>考点二　分析文本特征和表现手法</a:t>
            </a:r>
          </a:p>
        </p:txBody>
      </p:sp>
      <p:sp>
        <p:nvSpPr>
          <p:cNvPr id="4"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6"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分析技巧</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08899"/>
                                        </p:tgtEl>
                                        <p:attrNameLst>
                                          <p:attrName>style.visibility</p:attrName>
                                        </p:attrNameLst>
                                      </p:cBhvr>
                                      <p:to>
                                        <p:strVal val="visible"/>
                                      </p:to>
                                    </p:set>
                                    <p:animEffect transition="in" filter="blinds(horizontal)">
                                      <p:cBhvr>
                                        <p:cTn id="14" dur="500"/>
                                        <p:tgtEl>
                                          <p:spTgt spid="208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p:bldP spid="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Text Box 2"/>
          <p:cNvSpPr txBox="1">
            <a:spLocks noChangeArrowheads="1"/>
          </p:cNvSpPr>
          <p:nvPr/>
        </p:nvSpPr>
        <p:spPr bwMode="auto">
          <a:xfrm>
            <a:off x="1331881" y="2025641"/>
            <a:ext cx="9001188" cy="3876675"/>
          </a:xfrm>
          <a:prstGeom prst="rect">
            <a:avLst/>
          </a:prstGeom>
          <a:noFill/>
          <a:ln w="38100">
            <a:solidFill>
              <a:srgbClr val="00FF00"/>
            </a:solidFill>
            <a:miter lim="800000"/>
          </a:ln>
          <a:effectLst/>
        </p:spPr>
        <p:txBody>
          <a:bodyPr wrap="square">
            <a:spAutoFit/>
          </a:bodyPr>
          <a:lstStyle/>
          <a:p>
            <a:pPr>
              <a:lnSpc>
                <a:spcPct val="150000"/>
              </a:lnSpc>
            </a:pPr>
            <a:r>
              <a:rPr lang="zh-CN" altLang="en-US" sz="2800" b="1">
                <a:solidFill>
                  <a:srgbClr val="009900"/>
                </a:solidFill>
                <a:effectLst>
                  <a:outerShdw blurRad="38100" dist="38100" dir="2700000" algn="tl">
                    <a:srgbClr val="C0C0C0"/>
                  </a:outerShdw>
                </a:effectLst>
              </a:rPr>
              <a:t> </a:t>
            </a:r>
            <a:r>
              <a:rPr lang="zh-CN" altLang="en-US" sz="2800" b="1" smtClean="0">
                <a:solidFill>
                  <a:srgbClr val="009900"/>
                </a:solidFill>
                <a:effectLst>
                  <a:outerShdw blurRad="38100" dist="38100" dir="2700000" algn="tl">
                    <a:srgbClr val="C0C0C0"/>
                  </a:outerShdw>
                </a:effectLst>
              </a:rPr>
              <a:t>       </a:t>
            </a:r>
            <a:endParaRPr lang="en-US" altLang="zh-CN" sz="2800" b="1" smtClean="0">
              <a:solidFill>
                <a:srgbClr val="009900"/>
              </a:solidFill>
              <a:effectLst>
                <a:outerShdw blurRad="38100" dist="38100" dir="2700000" algn="tl">
                  <a:srgbClr val="C0C0C0"/>
                </a:outerShdw>
              </a:effectLst>
            </a:endParaRPr>
          </a:p>
          <a:p>
            <a:pPr>
              <a:lnSpc>
                <a:spcPct val="150000"/>
              </a:lnSpc>
            </a:pPr>
            <a:r>
              <a:rPr lang="en-US" altLang="zh-CN" sz="2800" b="1" smtClean="0">
                <a:solidFill>
                  <a:srgbClr val="009900"/>
                </a:solidFill>
                <a:effectLst>
                  <a:outerShdw blurRad="38100" dist="38100" dir="2700000" algn="tl">
                    <a:srgbClr val="C0C0C0"/>
                  </a:outerShdw>
                </a:effectLst>
              </a:rPr>
              <a:t>        </a:t>
            </a:r>
            <a:r>
              <a:rPr lang="zh-CN" altLang="en-US" sz="2800" b="1" smtClean="0">
                <a:solidFill>
                  <a:srgbClr val="0000FF"/>
                </a:solidFill>
              </a:rPr>
              <a:t>作为</a:t>
            </a:r>
            <a:r>
              <a:rPr lang="zh-CN" altLang="en-US" sz="2800" b="1">
                <a:solidFill>
                  <a:srgbClr val="0000FF"/>
                </a:solidFill>
              </a:rPr>
              <a:t>高考考点的文体特征大多指个体的阅读文本体现出的特征。它具有个体阅读文本的特性，也同时具有传记文本的共性。对文体特征的考查常与表现手法结合在一起。</a:t>
            </a:r>
          </a:p>
          <a:p>
            <a:pPr>
              <a:lnSpc>
                <a:spcPct val="150000"/>
              </a:lnSpc>
            </a:pPr>
            <a:r>
              <a:rPr lang="zh-CN" altLang="en-US" sz="2400" b="1">
                <a:solidFill>
                  <a:srgbClr val="0000FF"/>
                </a:solidFill>
              </a:rPr>
              <a:t>        </a:t>
            </a:r>
          </a:p>
        </p:txBody>
      </p:sp>
      <p:sp>
        <p:nvSpPr>
          <p:cNvPr id="3" name="矩形 2"/>
          <p:cNvSpPr/>
          <p:nvPr/>
        </p:nvSpPr>
        <p:spPr>
          <a:xfrm>
            <a:off x="647700" y="1079500"/>
            <a:ext cx="10352088" cy="603885"/>
          </a:xfrm>
          <a:prstGeom prst="rect">
            <a:avLst/>
          </a:prstGeom>
        </p:spPr>
        <p:txBody>
          <a:bodyPr>
            <a:spAutoFit/>
          </a:bodyPr>
          <a:lstStyle/>
          <a:p>
            <a:pPr algn="ctr" hangingPunct="0">
              <a:lnSpc>
                <a:spcPts val="4000"/>
              </a:lnSpc>
            </a:pP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题型一</a:t>
            </a:r>
            <a:r>
              <a:rPr lang="zh-CN" altLang="en-US" sz="3200">
                <a:solidFill>
                  <a:schemeClr val="hlink"/>
                </a:solidFill>
                <a:effectLst>
                  <a:outerShdw blurRad="38100" dist="38100" dir="2700000" algn="tl">
                    <a:srgbClr val="C0C0C0"/>
                  </a:outerShdw>
                </a:effectLst>
                <a:latin typeface="黑体" pitchFamily="2" charset="-122"/>
                <a:ea typeface="黑体" pitchFamily="2" charset="-122"/>
              </a:rPr>
              <a:t>　</a:t>
            </a: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分析文体特征</a:t>
            </a:r>
            <a:endParaRPr lang="en-US" altLang="zh-CN" sz="3200">
              <a:solidFill>
                <a:schemeClr val="hlink"/>
              </a:solidFill>
              <a:effectLst>
                <a:outerShdw blurRad="38100" dist="38100" dir="2700000" algn="tl">
                  <a:srgbClr val="C0C0C0"/>
                </a:outerShdw>
              </a:effectLst>
              <a:latin typeface="黑体" pitchFamily="2" charset="-122"/>
              <a:ea typeface="黑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1970"/>
                                        </p:tgtEl>
                                        <p:attrNameLst>
                                          <p:attrName>style.visibility</p:attrName>
                                        </p:attrNameLst>
                                      </p:cBhvr>
                                      <p:to>
                                        <p:strVal val="visible"/>
                                      </p:to>
                                    </p:set>
                                    <p:animEffect transition="in" filter="blinds(horizontal)">
                                      <p:cBhvr>
                                        <p:cTn id="7" dur="500"/>
                                        <p:tgtEl>
                                          <p:spTgt spid="21197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8"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0" grpId="0" animBg="1"/>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Text Box 2"/>
          <p:cNvSpPr txBox="1">
            <a:spLocks noChangeArrowheads="1"/>
          </p:cNvSpPr>
          <p:nvPr/>
        </p:nvSpPr>
        <p:spPr bwMode="auto">
          <a:xfrm>
            <a:off x="831815" y="1096947"/>
            <a:ext cx="10215634" cy="4646295"/>
          </a:xfrm>
          <a:prstGeom prst="rect">
            <a:avLst/>
          </a:prstGeom>
          <a:noFill/>
          <a:ln w="38100">
            <a:noFill/>
            <a:miter lim="800000"/>
          </a:ln>
          <a:effectLst/>
        </p:spPr>
        <p:txBody>
          <a:bodyPr wrap="square">
            <a:spAutoFit/>
          </a:bodyPr>
          <a:lstStyle/>
          <a:p>
            <a:r>
              <a:rPr lang="zh-CN" altLang="en-US" sz="2800" b="1" smtClean="0">
                <a:solidFill>
                  <a:srgbClr val="0000FF"/>
                </a:solidFill>
                <a:latin typeface="黑体" pitchFamily="2" charset="-122"/>
                <a:ea typeface="黑体" pitchFamily="2" charset="-122"/>
              </a:rPr>
              <a:t>    一、掌握文体基本特征</a:t>
            </a:r>
          </a:p>
          <a:p>
            <a:r>
              <a:rPr lang="zh-CN" altLang="en-US" sz="2400" b="1" smtClean="0">
                <a:solidFill>
                  <a:srgbClr val="0000FF"/>
                </a:solidFill>
                <a:latin typeface="+mn-ea"/>
              </a:rPr>
              <a:t>    真实性是传记的第一特征，写作时不允许任意虚构。但传记不同于一般的枯燥的历史记录，它具有文学性，它通过作者的选择、剪辑、组接，倾注了爱憎的情感；它需要用艺术的手法加以表现，以达到传神的目的。分析传记的文体特征这一题型在高考题中命题样式一般为考查文章结构</a:t>
            </a:r>
            <a:r>
              <a:rPr lang="en-US" altLang="en-US" sz="2400" b="1" smtClean="0">
                <a:solidFill>
                  <a:srgbClr val="0000FF"/>
                </a:solidFill>
                <a:latin typeface="+mn-ea"/>
              </a:rPr>
              <a:t>(</a:t>
            </a:r>
            <a:r>
              <a:rPr lang="zh-CN" altLang="en-US" sz="2400" b="1" smtClean="0">
                <a:solidFill>
                  <a:srgbClr val="0000FF"/>
                </a:solidFill>
                <a:latin typeface="+mn-ea"/>
              </a:rPr>
              <a:t>句段作用</a:t>
            </a:r>
            <a:r>
              <a:rPr lang="en-US" altLang="en-US" sz="2400" b="1" smtClean="0">
                <a:solidFill>
                  <a:srgbClr val="0000FF"/>
                </a:solidFill>
                <a:latin typeface="+mn-ea"/>
              </a:rPr>
              <a:t>)</a:t>
            </a:r>
            <a:r>
              <a:rPr lang="zh-CN" altLang="en-US" sz="2400" b="1" smtClean="0">
                <a:solidFill>
                  <a:srgbClr val="0000FF"/>
                </a:solidFill>
                <a:latin typeface="+mn-ea"/>
              </a:rPr>
              <a:t>和选材组材技巧。而句段作用题，在具体解题时可以等同于</a:t>
            </a:r>
            <a:r>
              <a:rPr lang="en-US" altLang="en-US" sz="2400" b="1" smtClean="0">
                <a:solidFill>
                  <a:srgbClr val="0000FF"/>
                </a:solidFill>
                <a:latin typeface="+mn-ea"/>
              </a:rPr>
              <a:t>“</a:t>
            </a:r>
            <a:r>
              <a:rPr lang="zh-CN" altLang="en-US" sz="2400" b="1" smtClean="0">
                <a:solidFill>
                  <a:srgbClr val="0000FF"/>
                </a:solidFill>
                <a:latin typeface="+mn-ea"/>
              </a:rPr>
              <a:t>小说的情节作用</a:t>
            </a:r>
            <a:r>
              <a:rPr lang="en-US" altLang="en-US" sz="2400" b="1" smtClean="0">
                <a:solidFill>
                  <a:srgbClr val="0000FF"/>
                </a:solidFill>
                <a:latin typeface="+mn-ea"/>
              </a:rPr>
              <a:t>”</a:t>
            </a:r>
            <a:r>
              <a:rPr lang="zh-CN" altLang="en-US" sz="2400" b="1" smtClean="0">
                <a:solidFill>
                  <a:srgbClr val="0000FF"/>
                </a:solidFill>
                <a:latin typeface="+mn-ea"/>
              </a:rPr>
              <a:t>，因为传记可以看作</a:t>
            </a:r>
            <a:r>
              <a:rPr lang="en-US" altLang="en-US" sz="2400" b="1" smtClean="0">
                <a:solidFill>
                  <a:srgbClr val="0000FF"/>
                </a:solidFill>
                <a:latin typeface="+mn-ea"/>
              </a:rPr>
              <a:t>“</a:t>
            </a:r>
            <a:r>
              <a:rPr lang="zh-CN" altLang="en-US" sz="2400" b="1" smtClean="0">
                <a:solidFill>
                  <a:srgbClr val="0000FF"/>
                </a:solidFill>
                <a:latin typeface="+mn-ea"/>
              </a:rPr>
              <a:t>真实的小说</a:t>
            </a:r>
            <a:r>
              <a:rPr lang="en-US" altLang="en-US" sz="2400" b="1" smtClean="0">
                <a:solidFill>
                  <a:srgbClr val="0000FF"/>
                </a:solidFill>
                <a:latin typeface="+mn-ea"/>
              </a:rPr>
              <a:t>”</a:t>
            </a:r>
            <a:r>
              <a:rPr lang="zh-CN" altLang="en-US" sz="2400" b="1" smtClean="0">
                <a:solidFill>
                  <a:srgbClr val="0000FF"/>
                </a:solidFill>
                <a:latin typeface="+mn-ea"/>
              </a:rPr>
              <a:t>，因此，这里不再赘述。</a:t>
            </a:r>
          </a:p>
          <a:p>
            <a:r>
              <a:rPr lang="zh-CN" altLang="en-US" sz="2800" b="1" smtClean="0">
                <a:solidFill>
                  <a:srgbClr val="0000FF"/>
                </a:solidFill>
                <a:latin typeface="黑体" pitchFamily="2" charset="-122"/>
                <a:ea typeface="黑体" pitchFamily="2" charset="-122"/>
              </a:rPr>
              <a:t>    二、析取在文本中的具体体现</a:t>
            </a:r>
          </a:p>
          <a:p>
            <a:r>
              <a:rPr lang="zh-CN" altLang="en-US" sz="2400" b="1" smtClean="0">
                <a:solidFill>
                  <a:srgbClr val="0000FF"/>
                </a:solidFill>
                <a:latin typeface="+mn-ea"/>
              </a:rPr>
              <a:t>    指上述特征在传记中的实际运用。要看某一段或某一部分叙写了传主的什么事迹，这些事迹在内容上对突出传主形象、文章主题有什么作用，在结构上起什么作用等等。分析时要联系前后段落、其他事迹，在整体的视野中确定。</a:t>
            </a:r>
            <a:endParaRPr lang="zh-CN" altLang="en-US" sz="2400" b="1">
              <a:solidFill>
                <a:srgbClr val="0000FF"/>
              </a:solidFill>
              <a:latin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9922"/>
                                        </p:tgtEl>
                                        <p:attrNameLst>
                                          <p:attrName>style.visibility</p:attrName>
                                        </p:attrNameLst>
                                      </p:cBhvr>
                                      <p:to>
                                        <p:strVal val="visible"/>
                                      </p:to>
                                    </p:set>
                                    <p:animEffect transition="in" filter="blinds(horizontal)">
                                      <p:cBhvr>
                                        <p:cTn id="7" dur="500"/>
                                        <p:tgtEl>
                                          <p:spTgt spid="209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3"/>
          <a:stretch>
            <a:fillRect/>
          </a:stretch>
        </p:blipFill>
        <p:spPr>
          <a:xfrm>
            <a:off x="721360" y="647065"/>
            <a:ext cx="10800715" cy="5833110"/>
          </a:xfrm>
          <a:prstGeom prst="rect">
            <a:avLst/>
          </a:prstGeom>
        </p:spPr>
      </p:pic>
      <p:sp>
        <p:nvSpPr>
          <p:cNvPr id="10" name="TextBox 9">
            <a:hlinkClick r:id="rId4" action="ppaction://hlinksldjump"/>
          </p:cNvPr>
          <p:cNvSpPr txBox="1"/>
          <p:nvPr/>
        </p:nvSpPr>
        <p:spPr>
          <a:xfrm>
            <a:off x="760377" y="2025641"/>
            <a:ext cx="10501386" cy="1014730"/>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lgn="ctr">
              <a:defRPr/>
            </a:pPr>
            <a:r>
              <a:rPr lang="en-US" altLang="zh-CN"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1-6</a:t>
            </a:r>
            <a:r>
              <a:rPr lang="zh-CN" altLang="en-US"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人物传记的阅读（二）</a:t>
            </a:r>
            <a:r>
              <a:rPr lang="en-US" altLang="en-US" sz="54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 </a:t>
            </a:r>
            <a:endParaRPr lang="zh-CN" altLang="en-US" sz="54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Text Box 2"/>
          <p:cNvSpPr txBox="1">
            <a:spLocks noChangeArrowheads="1"/>
          </p:cNvSpPr>
          <p:nvPr/>
        </p:nvSpPr>
        <p:spPr bwMode="auto">
          <a:xfrm>
            <a:off x="403187" y="1327995"/>
            <a:ext cx="11017250" cy="5150485"/>
          </a:xfrm>
          <a:prstGeom prst="rect">
            <a:avLst/>
          </a:prstGeom>
          <a:noFill/>
          <a:ln w="38100">
            <a:solidFill>
              <a:srgbClr val="00FF00"/>
            </a:solidFill>
            <a:miter lim="800000"/>
          </a:ln>
          <a:effectLst/>
        </p:spPr>
        <p:txBody>
          <a:bodyPr>
            <a:spAutoFit/>
          </a:bodyPr>
          <a:lstStyle/>
          <a:p>
            <a:pPr algn="ctr">
              <a:lnSpc>
                <a:spcPct val="135000"/>
              </a:lnSpc>
            </a:pPr>
            <a:r>
              <a:rPr lang="zh-CN" altLang="en-US" sz="2400" b="1" smtClean="0">
                <a:solidFill>
                  <a:srgbClr val="0000FF"/>
                </a:solidFill>
              </a:rPr>
              <a:t>传记</a:t>
            </a:r>
            <a:r>
              <a:rPr lang="zh-CN" altLang="en-US" sz="2400" b="1">
                <a:solidFill>
                  <a:srgbClr val="0000FF"/>
                </a:solidFill>
              </a:rPr>
              <a:t>选材是有区别的。有的侧重记事，有的侧重塑造人物形象，也有的是两者并举。人物传记在选材上要注意以下几点：</a:t>
            </a:r>
          </a:p>
          <a:p>
            <a:r>
              <a:rPr lang="zh-CN" altLang="en-US" sz="2400" b="1">
                <a:solidFill>
                  <a:srgbClr val="0000FF"/>
                </a:solidFill>
              </a:rPr>
              <a:t>        一要选材典型。编写人物传要在概括人物全貌的同时，选择重大的有代表性的最能反映人物特征的事件详细记述，把不能表现人物特征的事件摒弃或一笔带过。从各种素材中加工、提炼，选择最能表现人物主要性格特征的典型事件来写。这些典型事件，往往是人物一生的关键所在。写好这些关键之处，不仅可以表现人物一生的主要功罪，而且可以显示历史发展的进程及其特点。</a:t>
            </a:r>
          </a:p>
          <a:p>
            <a:r>
              <a:rPr lang="zh-CN" altLang="en-US" sz="2400" b="1">
                <a:solidFill>
                  <a:srgbClr val="0000FF"/>
                </a:solidFill>
              </a:rPr>
              <a:t>        二要叙行录言。思想支配行动，行动表现思想。人物思想性格不同，所表现出来的行动也就不一样。记叙人物行动，是揭示人物内心世界和性格特点的重要方法。因此记叙人物，要选择那些最典型，最能表现人物思想性格的行动来写。</a:t>
            </a:r>
          </a:p>
          <a:p>
            <a:r>
              <a:rPr lang="zh-CN" altLang="en-US" sz="2400" b="1">
                <a:solidFill>
                  <a:srgbClr val="0000FF"/>
                </a:solidFill>
              </a:rPr>
              <a:t>        三要讲究文采。人物传虽不能偏向华丽的辞藻，繁琐的描写，多余的形容，曲折的情节。但语言生动形象，用词精当贴切，句子流畅，层次分明，布局合理，一句话，文采还是必须讲究的。</a:t>
            </a:r>
          </a:p>
        </p:txBody>
      </p:sp>
      <p:sp>
        <p:nvSpPr>
          <p:cNvPr id="3" name="矩形 2"/>
          <p:cNvSpPr/>
          <p:nvPr/>
        </p:nvSpPr>
        <p:spPr>
          <a:xfrm>
            <a:off x="760377" y="668319"/>
            <a:ext cx="10352088" cy="1116965"/>
          </a:xfrm>
          <a:prstGeom prst="rect">
            <a:avLst/>
          </a:prstGeom>
        </p:spPr>
        <p:txBody>
          <a:bodyPr>
            <a:spAutoFit/>
          </a:bodyPr>
          <a:lstStyle/>
          <a:p>
            <a:pPr algn="ctr" hangingPunct="0">
              <a:lnSpc>
                <a:spcPts val="4000"/>
              </a:lnSpc>
            </a:pP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题型二</a:t>
            </a:r>
            <a:r>
              <a:rPr lang="zh-CN" altLang="en-US" sz="3200">
                <a:solidFill>
                  <a:schemeClr val="hlink"/>
                </a:solidFill>
                <a:effectLst>
                  <a:outerShdw blurRad="38100" dist="38100" dir="2700000" algn="tl">
                    <a:srgbClr val="C0C0C0"/>
                  </a:outerShdw>
                </a:effectLst>
                <a:latin typeface="黑体" pitchFamily="2" charset="-122"/>
                <a:ea typeface="黑体" pitchFamily="2" charset="-122"/>
              </a:rPr>
              <a:t>　</a:t>
            </a: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赏析选材组材技巧 </a:t>
            </a:r>
          </a:p>
          <a:p>
            <a:pPr algn="ctr" hangingPunct="0">
              <a:lnSpc>
                <a:spcPts val="4000"/>
              </a:lnSpc>
            </a:pPr>
            <a:endParaRPr lang="en-US" altLang="zh-CN" sz="3200">
              <a:solidFill>
                <a:schemeClr val="hlink"/>
              </a:solidFill>
              <a:effectLst>
                <a:outerShdw blurRad="38100" dist="38100" dir="2700000" algn="tl">
                  <a:srgbClr val="C0C0C0"/>
                </a:outerShdw>
              </a:effectLst>
              <a:latin typeface="黑体" pitchFamily="2" charset="-122"/>
              <a:ea typeface="黑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9922"/>
                                        </p:tgtEl>
                                        <p:attrNameLst>
                                          <p:attrName>style.visibility</p:attrName>
                                        </p:attrNameLst>
                                      </p:cBhvr>
                                      <p:to>
                                        <p:strVal val="visible"/>
                                      </p:to>
                                    </p:set>
                                    <p:animEffect transition="in" filter="blinds(horizontal)">
                                      <p:cBhvr>
                                        <p:cTn id="7" dur="500"/>
                                        <p:tgtEl>
                                          <p:spTgt spid="20992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8"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2" grpId="0" animBg="1"/>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Text Box 2"/>
          <p:cNvSpPr txBox="1">
            <a:spLocks noChangeArrowheads="1"/>
          </p:cNvSpPr>
          <p:nvPr/>
        </p:nvSpPr>
        <p:spPr bwMode="auto">
          <a:xfrm>
            <a:off x="360363" y="681018"/>
            <a:ext cx="11161712" cy="5821680"/>
          </a:xfrm>
          <a:prstGeom prst="rect">
            <a:avLst/>
          </a:prstGeom>
          <a:noFill/>
          <a:ln w="38100">
            <a:solidFill>
              <a:srgbClr val="00FF00"/>
            </a:solidFill>
            <a:miter lim="800000"/>
          </a:ln>
          <a:effectLst/>
        </p:spPr>
        <p:txBody>
          <a:bodyPr wrap="square">
            <a:spAutoFit/>
          </a:bodyPr>
          <a:lstStyle/>
          <a:p>
            <a:pPr algn="ctr">
              <a:lnSpc>
                <a:spcPct val="135000"/>
              </a:lnSpc>
            </a:pPr>
            <a:r>
              <a:rPr lang="zh-CN" altLang="en-US" sz="2400" b="1">
                <a:solidFill>
                  <a:schemeClr val="folHlink"/>
                </a:solidFill>
                <a:effectLst>
                  <a:outerShdw blurRad="38100" dist="38100" dir="2700000" algn="tl">
                    <a:srgbClr val="C0C0C0"/>
                  </a:outerShdw>
                </a:effectLst>
              </a:rPr>
              <a:t>人物传记选材组材特点及分析方法</a:t>
            </a:r>
          </a:p>
          <a:p>
            <a:r>
              <a:rPr lang="zh-CN" altLang="en-US" sz="2000" b="1">
                <a:solidFill>
                  <a:srgbClr val="0000FF"/>
                </a:solidFill>
              </a:rPr>
              <a:t>        </a:t>
            </a:r>
            <a:r>
              <a:rPr lang="zh-CN" altLang="en-US" sz="2000" b="1">
                <a:solidFill>
                  <a:srgbClr val="FF0066"/>
                </a:solidFill>
              </a:rPr>
              <a:t>一、选材方面</a:t>
            </a:r>
          </a:p>
          <a:p>
            <a:r>
              <a:rPr lang="en-US" altLang="zh-CN" sz="2000" b="1">
                <a:solidFill>
                  <a:srgbClr val="FF0066"/>
                </a:solidFill>
              </a:rPr>
              <a:t>        1</a:t>
            </a:r>
            <a:r>
              <a:rPr lang="zh-CN" altLang="en-US" sz="2000" b="1">
                <a:solidFill>
                  <a:srgbClr val="FF0066"/>
                </a:solidFill>
              </a:rPr>
              <a:t>．人物的时代性和代表性。传记里的人物都是某时代某领域较突出的人物。</a:t>
            </a:r>
          </a:p>
          <a:p>
            <a:r>
              <a:rPr lang="en-US" altLang="zh-CN" sz="2000" b="1">
                <a:solidFill>
                  <a:srgbClr val="FF0066"/>
                </a:solidFill>
              </a:rPr>
              <a:t>        2</a:t>
            </a:r>
            <a:r>
              <a:rPr lang="zh-CN" altLang="en-US" sz="2000" b="1">
                <a:solidFill>
                  <a:srgbClr val="FF0066"/>
                </a:solidFill>
              </a:rPr>
              <a:t>．选材的真实性和典型性。传记的材料比较翔实，作者从传主的繁杂经历中选取典型的事例，来表现传主的人格特点，传记的材料可以是重大事件，也可以是日常生活小事，有较强的说服力。</a:t>
            </a:r>
          </a:p>
          <a:p>
            <a:r>
              <a:rPr lang="en-US" altLang="zh-CN" sz="2000" b="1">
                <a:solidFill>
                  <a:srgbClr val="FF0066"/>
                </a:solidFill>
              </a:rPr>
              <a:t>        3</a:t>
            </a:r>
            <a:r>
              <a:rPr lang="zh-CN" altLang="en-US" sz="2000" b="1">
                <a:solidFill>
                  <a:srgbClr val="FF0066"/>
                </a:solidFill>
              </a:rPr>
              <a:t>．传记的材料可以是重大事件，也可以是日常生活小事。</a:t>
            </a:r>
          </a:p>
          <a:p>
            <a:r>
              <a:rPr lang="zh-CN" altLang="en-US" sz="2000" b="1">
                <a:solidFill>
                  <a:srgbClr val="FF0066"/>
                </a:solidFill>
              </a:rPr>
              <a:t>        二、组材方面</a:t>
            </a:r>
          </a:p>
          <a:p>
            <a:r>
              <a:rPr lang="en-US" altLang="zh-CN" sz="2000" b="1">
                <a:solidFill>
                  <a:srgbClr val="FF0066"/>
                </a:solidFill>
              </a:rPr>
              <a:t>        1</a:t>
            </a:r>
            <a:r>
              <a:rPr lang="zh-CN" altLang="en-US" sz="2000" b="1">
                <a:solidFill>
                  <a:srgbClr val="FF0066"/>
                </a:solidFill>
              </a:rPr>
              <a:t>．从时序角度思考。通过抓时间词语，可以迅速理清文章脉络，把握人物的生活经历及思想演变过程。</a:t>
            </a:r>
          </a:p>
          <a:p>
            <a:r>
              <a:rPr lang="en-US" altLang="zh-CN" sz="2000" b="1">
                <a:solidFill>
                  <a:srgbClr val="FF0066"/>
                </a:solidFill>
              </a:rPr>
              <a:t>        2</a:t>
            </a:r>
            <a:r>
              <a:rPr lang="zh-CN" altLang="en-US" sz="2000" b="1">
                <a:solidFill>
                  <a:srgbClr val="FF0066"/>
                </a:solidFill>
              </a:rPr>
              <a:t>．从详略方面思考。组材是与主题密切相关的。对中心有用的，与主题特别密切的材料，是主要内容，则需浓墨重彩地渲染，要详细写；与主题关系不很密切的材料，是次要内容，则轻描淡写，甚至一笔带过。</a:t>
            </a:r>
          </a:p>
          <a:p>
            <a:r>
              <a:rPr lang="zh-CN" altLang="en-US" sz="2000" b="1">
                <a:solidFill>
                  <a:srgbClr val="FF0066"/>
                </a:solidFill>
              </a:rPr>
              <a:t>        三、材料运用的作用</a:t>
            </a:r>
          </a:p>
          <a:p>
            <a:r>
              <a:rPr lang="en-US" altLang="zh-CN" sz="2000" b="1">
                <a:solidFill>
                  <a:srgbClr val="FF0066"/>
                </a:solidFill>
              </a:rPr>
              <a:t>        (</a:t>
            </a:r>
            <a:r>
              <a:rPr lang="zh-CN" altLang="en-US" sz="2000" b="1">
                <a:solidFill>
                  <a:srgbClr val="FF0066"/>
                </a:solidFill>
              </a:rPr>
              <a:t>一</a:t>
            </a:r>
            <a:r>
              <a:rPr lang="en-US" altLang="zh-CN" sz="2000" b="1">
                <a:solidFill>
                  <a:srgbClr val="FF0066"/>
                </a:solidFill>
              </a:rPr>
              <a:t>)</a:t>
            </a:r>
            <a:r>
              <a:rPr lang="zh-CN" altLang="en-US" sz="2000" b="1">
                <a:solidFill>
                  <a:srgbClr val="FF0066"/>
                </a:solidFill>
              </a:rPr>
              <a:t>内容方面：</a:t>
            </a:r>
          </a:p>
          <a:p>
            <a:r>
              <a:rPr lang="en-US" altLang="zh-CN" sz="2000" b="1">
                <a:solidFill>
                  <a:srgbClr val="FF0066"/>
                </a:solidFill>
              </a:rPr>
              <a:t>        1.</a:t>
            </a:r>
            <a:r>
              <a:rPr lang="zh-CN" altLang="en-US" sz="2000" b="1">
                <a:solidFill>
                  <a:srgbClr val="FF0066"/>
                </a:solidFill>
              </a:rPr>
              <a:t>都体现传主的精神，有力地突显传主的品格，表现传记的主旨，体现作者的写作意图。</a:t>
            </a:r>
          </a:p>
          <a:p>
            <a:r>
              <a:rPr lang="en-US" altLang="zh-CN" sz="2000" b="1">
                <a:solidFill>
                  <a:srgbClr val="FF0066"/>
                </a:solidFill>
              </a:rPr>
              <a:t>        2.</a:t>
            </a:r>
            <a:r>
              <a:rPr lang="zh-CN" altLang="en-US" sz="2000" b="1">
                <a:solidFill>
                  <a:srgbClr val="FF0066"/>
                </a:solidFill>
              </a:rPr>
              <a:t>可以丰富文章内容，增强文章内涵；增强文章文化底蕴等等。</a:t>
            </a:r>
          </a:p>
          <a:p>
            <a:r>
              <a:rPr lang="en-US" altLang="zh-CN" sz="2000" b="1">
                <a:solidFill>
                  <a:srgbClr val="FF0066"/>
                </a:solidFill>
              </a:rPr>
              <a:t>        (</a:t>
            </a:r>
            <a:r>
              <a:rPr lang="zh-CN" altLang="en-US" sz="2000" b="1">
                <a:solidFill>
                  <a:srgbClr val="FF0066"/>
                </a:solidFill>
              </a:rPr>
              <a:t>二</a:t>
            </a:r>
            <a:r>
              <a:rPr lang="en-US" altLang="zh-CN" sz="2000" b="1">
                <a:solidFill>
                  <a:srgbClr val="FF0066"/>
                </a:solidFill>
              </a:rPr>
              <a:t>)</a:t>
            </a:r>
            <a:r>
              <a:rPr lang="zh-CN" altLang="en-US" sz="2000" b="1">
                <a:solidFill>
                  <a:srgbClr val="FF0066"/>
                </a:solidFill>
              </a:rPr>
              <a:t>表达方面：增强文章的表达效果、感染力、说服力；增强文章的文学色彩；给人丰富的想象，发人深省，耐人寻味等等。</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0946"/>
                                        </p:tgtEl>
                                        <p:attrNameLst>
                                          <p:attrName>style.visibility</p:attrName>
                                        </p:attrNameLst>
                                      </p:cBhvr>
                                      <p:to>
                                        <p:strVal val="visible"/>
                                      </p:to>
                                    </p:set>
                                    <p:animEffect transition="in" filter="blinds(horizontal)">
                                      <p:cBhvr>
                                        <p:cTn id="7" dur="500"/>
                                        <p:tgtEl>
                                          <p:spTgt spid="210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Text Box 2"/>
          <p:cNvSpPr txBox="1">
            <a:spLocks noChangeArrowheads="1"/>
          </p:cNvSpPr>
          <p:nvPr/>
        </p:nvSpPr>
        <p:spPr bwMode="auto">
          <a:xfrm>
            <a:off x="188873" y="1311261"/>
            <a:ext cx="11333202" cy="5130800"/>
          </a:xfrm>
          <a:prstGeom prst="rect">
            <a:avLst/>
          </a:prstGeom>
          <a:noFill/>
          <a:ln w="38100">
            <a:solidFill>
              <a:srgbClr val="00FF00"/>
            </a:solidFill>
            <a:miter lim="800000"/>
          </a:ln>
          <a:effectLst/>
        </p:spPr>
        <p:txBody>
          <a:bodyPr wrap="square">
            <a:spAutoFit/>
          </a:bodyPr>
          <a:lstStyle/>
          <a:p>
            <a:pPr>
              <a:lnSpc>
                <a:spcPct val="135000"/>
              </a:lnSpc>
            </a:pPr>
            <a:r>
              <a:rPr lang="zh-CN" altLang="en-US" sz="2400" b="1" smtClean="0">
                <a:solidFill>
                  <a:srgbClr val="0000FF"/>
                </a:solidFill>
              </a:rPr>
              <a:t>         从高考考题看，传记类文本考查表现手法主要考查传记特有的表达方式在文本中的运用及作用。考查角度较多且灵活：对选材详略的判断与理解</a:t>
            </a:r>
            <a:r>
              <a:rPr lang="en-US" altLang="zh-CN" sz="2400" b="1" smtClean="0">
                <a:solidFill>
                  <a:srgbClr val="0000FF"/>
                </a:solidFill>
              </a:rPr>
              <a:t>(</a:t>
            </a:r>
            <a:r>
              <a:rPr lang="zh-CN" altLang="en-US" sz="2400" b="1" smtClean="0">
                <a:solidFill>
                  <a:srgbClr val="0000FF"/>
                </a:solidFill>
              </a:rPr>
              <a:t>组材技巧</a:t>
            </a:r>
            <a:r>
              <a:rPr lang="en-US" altLang="zh-CN" sz="2400" b="1" smtClean="0">
                <a:solidFill>
                  <a:srgbClr val="0000FF"/>
                </a:solidFill>
              </a:rPr>
              <a:t>)</a:t>
            </a:r>
            <a:r>
              <a:rPr lang="zh-CN" altLang="en-US" sz="2400" b="1" smtClean="0">
                <a:solidFill>
                  <a:srgbClr val="0000FF"/>
                </a:solidFill>
              </a:rPr>
              <a:t>，对比衬托和作用，细节描写的作用，引用手法的作用，叙述方式的作用等。</a:t>
            </a:r>
          </a:p>
          <a:p>
            <a:pPr>
              <a:lnSpc>
                <a:spcPct val="120000"/>
              </a:lnSpc>
            </a:pPr>
            <a:r>
              <a:rPr lang="zh-CN" altLang="en-US" sz="2400" b="1" smtClean="0">
                <a:solidFill>
                  <a:schemeClr val="folHlink"/>
                </a:solidFill>
              </a:rPr>
              <a:t>        </a:t>
            </a:r>
            <a:r>
              <a:rPr lang="zh-CN" altLang="en-US" sz="2400" b="1">
                <a:solidFill>
                  <a:schemeClr val="folHlink"/>
                </a:solidFill>
              </a:rPr>
              <a:t>一、赏析引用手法</a:t>
            </a:r>
          </a:p>
          <a:p>
            <a:pPr>
              <a:lnSpc>
                <a:spcPct val="120000"/>
              </a:lnSpc>
            </a:pPr>
            <a:r>
              <a:rPr lang="zh-CN" altLang="en-US" sz="2400" b="1">
                <a:solidFill>
                  <a:srgbClr val="0000FF"/>
                </a:solidFill>
              </a:rPr>
              <a:t>        直接引用大量原始材料。可以更好地突出人物的特点。揭示人物的精神面貌。对人物做出客观公正的评价。其他常见设问方式：</a:t>
            </a:r>
            <a:r>
              <a:rPr lang="en-US" altLang="zh-CN" sz="2400" b="1">
                <a:solidFill>
                  <a:srgbClr val="0000FF"/>
                </a:solidFill>
              </a:rPr>
              <a:t>(1)</a:t>
            </a:r>
            <a:r>
              <a:rPr lang="zh-CN" altLang="en-US" sz="2400" b="1">
                <a:solidFill>
                  <a:srgbClr val="0000FF"/>
                </a:solidFill>
              </a:rPr>
              <a:t>文中大量引用了</a:t>
            </a:r>
            <a:r>
              <a:rPr lang="en-US" altLang="zh-CN" sz="2400" b="1">
                <a:solidFill>
                  <a:srgbClr val="0000FF"/>
                </a:solidFill>
              </a:rPr>
              <a:t>×××</a:t>
            </a:r>
            <a:r>
              <a:rPr lang="zh-CN" altLang="en-US" sz="2400" b="1">
                <a:solidFill>
                  <a:srgbClr val="0000FF"/>
                </a:solidFill>
              </a:rPr>
              <a:t>的诗词文章，有什么表达效果？</a:t>
            </a:r>
            <a:r>
              <a:rPr lang="en-US" altLang="zh-CN" sz="2400" b="1">
                <a:solidFill>
                  <a:srgbClr val="0000FF"/>
                </a:solidFill>
              </a:rPr>
              <a:t>(2)</a:t>
            </a:r>
            <a:r>
              <a:rPr lang="zh-CN" altLang="en-US" sz="2400" b="1">
                <a:solidFill>
                  <a:srgbClr val="0000FF"/>
                </a:solidFill>
              </a:rPr>
              <a:t>传记的最后援引了</a:t>
            </a:r>
            <a:r>
              <a:rPr lang="en-US" altLang="zh-CN" sz="2400" b="1">
                <a:solidFill>
                  <a:srgbClr val="0000FF"/>
                </a:solidFill>
              </a:rPr>
              <a:t>×××</a:t>
            </a:r>
            <a:r>
              <a:rPr lang="zh-CN" altLang="en-US" sz="2400" b="1">
                <a:solidFill>
                  <a:srgbClr val="0000FF"/>
                </a:solidFill>
              </a:rPr>
              <a:t>的描述，这样写的作用是什么？</a:t>
            </a:r>
            <a:r>
              <a:rPr lang="en-US" altLang="zh-CN" sz="2400" b="1">
                <a:solidFill>
                  <a:srgbClr val="0000FF"/>
                </a:solidFill>
              </a:rPr>
              <a:t>(3)</a:t>
            </a:r>
            <a:r>
              <a:rPr lang="zh-CN" altLang="en-US" sz="2400" b="1">
                <a:solidFill>
                  <a:srgbClr val="0000FF"/>
                </a:solidFill>
              </a:rPr>
              <a:t>这篇评传中，作者多处引用</a:t>
            </a:r>
            <a:r>
              <a:rPr lang="en-US" altLang="zh-CN" sz="2400" b="1">
                <a:solidFill>
                  <a:srgbClr val="0000FF"/>
                </a:solidFill>
              </a:rPr>
              <a:t>×××</a:t>
            </a:r>
            <a:r>
              <a:rPr lang="zh-CN" altLang="en-US" sz="2400" b="1">
                <a:solidFill>
                  <a:srgbClr val="0000FF"/>
                </a:solidFill>
              </a:rPr>
              <a:t>书信中的原话和他人的评语，简要分析这样引用的作用。 </a:t>
            </a:r>
          </a:p>
          <a:p>
            <a:pPr>
              <a:lnSpc>
                <a:spcPct val="120000"/>
              </a:lnSpc>
            </a:pPr>
            <a:r>
              <a:rPr lang="zh-CN" altLang="en-US" sz="2400" b="1">
                <a:solidFill>
                  <a:schemeClr val="folHlink"/>
                </a:solidFill>
              </a:rPr>
              <a:t>        二、细节描写和语言特色</a:t>
            </a:r>
          </a:p>
          <a:p>
            <a:pPr>
              <a:lnSpc>
                <a:spcPct val="120000"/>
              </a:lnSpc>
            </a:pPr>
            <a:r>
              <a:rPr lang="zh-CN" altLang="en-US" sz="2400" b="1">
                <a:solidFill>
                  <a:schemeClr val="folHlink"/>
                </a:solidFill>
              </a:rPr>
              <a:t>        三、对比和映衬</a:t>
            </a:r>
            <a:r>
              <a:rPr lang="zh-CN" altLang="en-US" sz="2400" b="1">
                <a:solidFill>
                  <a:srgbClr val="0000FF"/>
                </a:solidFill>
              </a:rPr>
              <a:t>        </a:t>
            </a:r>
          </a:p>
        </p:txBody>
      </p:sp>
      <p:sp>
        <p:nvSpPr>
          <p:cNvPr id="3" name="矩形 2"/>
          <p:cNvSpPr/>
          <p:nvPr/>
        </p:nvSpPr>
        <p:spPr>
          <a:xfrm>
            <a:off x="760377" y="668319"/>
            <a:ext cx="10352088" cy="603885"/>
          </a:xfrm>
          <a:prstGeom prst="rect">
            <a:avLst/>
          </a:prstGeom>
        </p:spPr>
        <p:txBody>
          <a:bodyPr>
            <a:spAutoFit/>
          </a:bodyPr>
          <a:lstStyle/>
          <a:p>
            <a:pPr algn="ctr" hangingPunct="0">
              <a:lnSpc>
                <a:spcPts val="4000"/>
              </a:lnSpc>
            </a:pP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题型三   赏析表现手法</a:t>
            </a:r>
            <a:endParaRPr lang="en-US" altLang="zh-CN" sz="3200">
              <a:solidFill>
                <a:schemeClr val="hlink"/>
              </a:solidFill>
              <a:effectLst>
                <a:outerShdw blurRad="38100" dist="38100" dir="2700000" algn="tl">
                  <a:srgbClr val="C0C0C0"/>
                </a:outerShdw>
              </a:effectLst>
              <a:latin typeface="黑体" pitchFamily="2" charset="-122"/>
              <a:ea typeface="黑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2994"/>
                                        </p:tgtEl>
                                        <p:attrNameLst>
                                          <p:attrName>style.visibility</p:attrName>
                                        </p:attrNameLst>
                                      </p:cBhvr>
                                      <p:to>
                                        <p:strVal val="visible"/>
                                      </p:to>
                                    </p:set>
                                    <p:animEffect transition="in" filter="blinds(horizontal)">
                                      <p:cBhvr>
                                        <p:cTn id="7" dur="500"/>
                                        <p:tgtEl>
                                          <p:spTgt spid="21299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8"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4" grpId="0" animBg="1"/>
      <p:bldP spid="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0377" y="596881"/>
            <a:ext cx="10352088" cy="603885"/>
          </a:xfrm>
          <a:prstGeom prst="rect">
            <a:avLst/>
          </a:prstGeom>
        </p:spPr>
        <p:txBody>
          <a:bodyPr>
            <a:spAutoFit/>
          </a:bodyPr>
          <a:lstStyle/>
          <a:p>
            <a:pPr algn="ctr" hangingPunct="0">
              <a:lnSpc>
                <a:spcPts val="4000"/>
              </a:lnSpc>
            </a:pPr>
            <a:r>
              <a:rPr lang="zh-CN" altLang="en-US" sz="2800">
                <a:solidFill>
                  <a:schemeClr val="hlink"/>
                </a:solidFill>
                <a:effectLst>
                  <a:outerShdw blurRad="38100" dist="38100" dir="2700000" algn="tl">
                    <a:srgbClr val="C0C0C0"/>
                  </a:outerShdw>
                </a:effectLst>
                <a:latin typeface="黑体" pitchFamily="2" charset="-122"/>
                <a:ea typeface="黑体" pitchFamily="2" charset="-122"/>
              </a:rPr>
              <a:t>传记中的引用有哪些类型和作用 </a:t>
            </a:r>
            <a:endParaRPr lang="en-US" altLang="zh-CN" sz="2800">
              <a:solidFill>
                <a:schemeClr val="hlink"/>
              </a:solidFill>
              <a:effectLst>
                <a:outerShdw blurRad="38100" dist="38100" dir="2700000" algn="tl">
                  <a:srgbClr val="C0C0C0"/>
                </a:outerShdw>
              </a:effectLst>
              <a:latin typeface="黑体" pitchFamily="2" charset="-122"/>
              <a:ea typeface="黑体" pitchFamily="2" charset="-122"/>
            </a:endParaRPr>
          </a:p>
        </p:txBody>
      </p:sp>
      <p:graphicFrame>
        <p:nvGraphicFramePr>
          <p:cNvPr id="214061" name="Group 45"/>
          <p:cNvGraphicFramePr>
            <a:graphicFrameLocks noGrp="1"/>
          </p:cNvGraphicFramePr>
          <p:nvPr/>
        </p:nvGraphicFramePr>
        <p:xfrm>
          <a:off x="431800" y="1239823"/>
          <a:ext cx="10801350" cy="5104130"/>
        </p:xfrm>
        <a:graphic>
          <a:graphicData uri="http://schemas.openxmlformats.org/drawingml/2006/table">
            <a:tbl>
              <a:tblPr/>
              <a:tblGrid>
                <a:gridCol w="3367405"/>
                <a:gridCol w="7433945"/>
              </a:tblGrid>
              <a:tr h="493395">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引用内容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引用效果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89598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直接引用大量原始材料</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可以增加作品真实性．更好地突出人物的特点，揭示人物的精神面貌，对人物做出客观公正的评价 。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89535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引用诗词</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可以从侧面烘托和丰富传主的思想精神，使传记显现出一种古朴文雅的风格。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7658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引用故事引</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可以增强文章的趣味性，使文章更具有可读性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105283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引用传主在书信、日记中的表白以及传主的话</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可以印证作者的观点，也可以使传记具有更为真实感人的力量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105283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6600"/>
                          </a:solidFill>
                          <a:effectLst/>
                          <a:latin typeface="楷体_GB2312" charset="0"/>
                          <a:ea typeface="楷体_GB2312" charset="-122"/>
                          <a:cs typeface="Times New Roman" panose="02020603050405020304" pitchFamily="18" charset="0"/>
                        </a:rPr>
                        <a:t>引用他人的话</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使文章对人物的评述更加全面客观、真实可信，也能从侧面烘托传主的形象。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214061"/>
                                        </p:tgtEl>
                                        <p:attrNameLst>
                                          <p:attrName>style.visibility</p:attrName>
                                        </p:attrNameLst>
                                      </p:cBhvr>
                                      <p:to>
                                        <p:strVal val="visible"/>
                                      </p:to>
                                    </p:set>
                                    <p:anim calcmode="lin" valueType="num">
                                      <p:cBhvr>
                                        <p:cTn id="14" dur="500" fill="hold"/>
                                        <p:tgtEl>
                                          <p:spTgt spid="214061"/>
                                        </p:tgtEl>
                                        <p:attrNameLst>
                                          <p:attrName>ppt_w</p:attrName>
                                        </p:attrNameLst>
                                      </p:cBhvr>
                                      <p:tavLst>
                                        <p:tav tm="0">
                                          <p:val>
                                            <p:fltVal val="0"/>
                                          </p:val>
                                        </p:tav>
                                        <p:tav tm="100000">
                                          <p:val>
                                            <p:strVal val="#ppt_w"/>
                                          </p:val>
                                        </p:tav>
                                      </p:tavLst>
                                    </p:anim>
                                    <p:anim calcmode="lin" valueType="num">
                                      <p:cBhvr>
                                        <p:cTn id="15" dur="500" fill="hold"/>
                                        <p:tgtEl>
                                          <p:spTgt spid="214061"/>
                                        </p:tgtEl>
                                        <p:attrNameLst>
                                          <p:attrName>ppt_h</p:attrName>
                                        </p:attrNameLst>
                                      </p:cBhvr>
                                      <p:tavLst>
                                        <p:tav tm="0">
                                          <p:val>
                                            <p:fltVal val="0"/>
                                          </p:val>
                                        </p:tav>
                                        <p:tav tm="100000">
                                          <p:val>
                                            <p:strVal val="#ppt_h"/>
                                          </p:val>
                                        </p:tav>
                                      </p:tavLst>
                                    </p:anim>
                                    <p:animEffect transition="in" filter="fade">
                                      <p:cBhvr>
                                        <p:cTn id="16" dur="500"/>
                                        <p:tgtEl>
                                          <p:spTgt spid="2140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Text Box 2"/>
          <p:cNvSpPr txBox="1">
            <a:spLocks noChangeArrowheads="1"/>
          </p:cNvSpPr>
          <p:nvPr/>
        </p:nvSpPr>
        <p:spPr bwMode="auto">
          <a:xfrm>
            <a:off x="431800" y="647700"/>
            <a:ext cx="10801350" cy="5262245"/>
          </a:xfrm>
          <a:prstGeom prst="rect">
            <a:avLst/>
          </a:prstGeom>
          <a:noFill/>
          <a:ln w="38100">
            <a:solidFill>
              <a:schemeClr val="folHlink"/>
            </a:solidFill>
            <a:miter lim="800000"/>
          </a:ln>
          <a:effectLst/>
        </p:spPr>
        <p:txBody>
          <a:bodyPr>
            <a:spAutoFit/>
          </a:bodyPr>
          <a:lstStyle/>
          <a:p>
            <a:pPr>
              <a:lnSpc>
                <a:spcPct val="120000"/>
              </a:lnSpc>
            </a:pPr>
            <a:r>
              <a:rPr lang="zh-CN" altLang="en-US" sz="2000" b="1">
                <a:solidFill>
                  <a:schemeClr val="hlink"/>
                </a:solidFill>
              </a:rPr>
              <a:t>一、传记中的细节描写有哪些表现作用？</a:t>
            </a:r>
          </a:p>
          <a:p>
            <a:pPr>
              <a:lnSpc>
                <a:spcPct val="120000"/>
              </a:lnSpc>
            </a:pPr>
            <a:r>
              <a:rPr lang="en-US" altLang="zh-CN" sz="2000" b="1"/>
              <a:t>1</a:t>
            </a:r>
            <a:r>
              <a:rPr lang="zh-CN" altLang="en-US" sz="2000" b="1"/>
              <a:t>．通过传主的日常生活细节，刻画传主的形象。</a:t>
            </a:r>
          </a:p>
          <a:p>
            <a:pPr>
              <a:lnSpc>
                <a:spcPct val="120000"/>
              </a:lnSpc>
            </a:pPr>
            <a:r>
              <a:rPr lang="en-US" altLang="zh-CN" sz="2000" b="1"/>
              <a:t>2</a:t>
            </a:r>
            <a:r>
              <a:rPr lang="zh-CN" altLang="en-US" sz="2000" b="1"/>
              <a:t>．呈现传主的内心世界，折射出传主的精神品质，多方面多角度地展现出传主的个性特征。</a:t>
            </a:r>
          </a:p>
          <a:p>
            <a:pPr>
              <a:lnSpc>
                <a:spcPct val="120000"/>
              </a:lnSpc>
            </a:pPr>
            <a:r>
              <a:rPr lang="en-US" altLang="zh-CN" sz="2000" b="1"/>
              <a:t>3</a:t>
            </a:r>
            <a:r>
              <a:rPr lang="zh-CN" altLang="en-US" sz="2000" b="1"/>
              <a:t>．使传主的形象更加丰满而鲜活，使传主的生命历程更富有光彩。</a:t>
            </a:r>
          </a:p>
          <a:p>
            <a:pPr>
              <a:lnSpc>
                <a:spcPct val="120000"/>
              </a:lnSpc>
            </a:pPr>
            <a:r>
              <a:rPr lang="en-US" altLang="zh-CN" sz="2000" b="1"/>
              <a:t>4</a:t>
            </a:r>
            <a:r>
              <a:rPr lang="zh-CN" altLang="en-US" sz="2000" b="1"/>
              <a:t>．增强文章的可读性和感染力。</a:t>
            </a:r>
          </a:p>
          <a:p>
            <a:pPr>
              <a:lnSpc>
                <a:spcPct val="120000"/>
              </a:lnSpc>
            </a:pPr>
            <a:r>
              <a:rPr lang="zh-CN" altLang="en-US" sz="2000" b="1">
                <a:solidFill>
                  <a:schemeClr val="hlink"/>
                </a:solidFill>
              </a:rPr>
              <a:t>二、如何分析鉴赏传记的语言特色？</a:t>
            </a:r>
          </a:p>
          <a:p>
            <a:pPr>
              <a:lnSpc>
                <a:spcPct val="120000"/>
              </a:lnSpc>
            </a:pPr>
            <a:r>
              <a:rPr lang="en-US" altLang="zh-CN" sz="2000" b="1"/>
              <a:t>1</a:t>
            </a:r>
            <a:r>
              <a:rPr lang="zh-CN" altLang="en-US" sz="2000" b="1"/>
              <a:t>．从传记的类别入手：自传采用第一人称，语言或幽默调侃或自然亲切；他传采用第三人称，语言或朴实自然或文采斐然。</a:t>
            </a:r>
          </a:p>
          <a:p>
            <a:pPr>
              <a:lnSpc>
                <a:spcPct val="120000"/>
              </a:lnSpc>
            </a:pPr>
            <a:r>
              <a:rPr lang="en-US" altLang="zh-CN" sz="2000" b="1"/>
              <a:t>2</a:t>
            </a:r>
            <a:r>
              <a:rPr lang="zh-CN" altLang="en-US" sz="2000" b="1"/>
              <a:t>．从语意和句式特点入手：句子中的关键词所包含的情感、态度等，整句与散句、推测与肯定、议论与抒情、祈使与反问等特殊句式，往往有着不同一般的表现力。这些都是分析语言的切入点。</a:t>
            </a:r>
          </a:p>
          <a:p>
            <a:pPr>
              <a:lnSpc>
                <a:spcPct val="120000"/>
              </a:lnSpc>
            </a:pPr>
            <a:r>
              <a:rPr lang="en-US" altLang="zh-CN" sz="2000" b="1"/>
              <a:t>3</a:t>
            </a:r>
            <a:r>
              <a:rPr lang="zh-CN" altLang="en-US" sz="2000" b="1"/>
              <a:t>．从修辞的角度入手：修辞一般是用来加强语言的表现力的。抓住修辞特点，就能从语言的表达效果上加以体味。</a:t>
            </a:r>
          </a:p>
          <a:p>
            <a:pPr>
              <a:lnSpc>
                <a:spcPct val="120000"/>
              </a:lnSpc>
            </a:pPr>
            <a:r>
              <a:rPr lang="en-US" altLang="zh-CN" sz="2000" b="1"/>
              <a:t>4</a:t>
            </a:r>
            <a:r>
              <a:rPr lang="zh-CN" altLang="en-US" sz="2000" b="1"/>
              <a:t>．从语言风格入手：含蓄与明快、文雅与通俗、生动与朴实、富丽与素淡、简洁与繁复等。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42"/>
                                        </p:tgtEl>
                                        <p:attrNameLst>
                                          <p:attrName>style.visibility</p:attrName>
                                        </p:attrNameLst>
                                      </p:cBhvr>
                                      <p:to>
                                        <p:strVal val="visible"/>
                                      </p:to>
                                    </p:set>
                                    <p:animEffect transition="in" filter="blinds(horizontal)">
                                      <p:cBhvr>
                                        <p:cTn id="7" dur="500"/>
                                        <p:tgtEl>
                                          <p:spTgt spid="215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Text Box 2"/>
          <p:cNvSpPr txBox="1">
            <a:spLocks noChangeArrowheads="1"/>
          </p:cNvSpPr>
          <p:nvPr/>
        </p:nvSpPr>
        <p:spPr bwMode="auto">
          <a:xfrm>
            <a:off x="474625" y="668319"/>
            <a:ext cx="10801350" cy="5621655"/>
          </a:xfrm>
          <a:prstGeom prst="rect">
            <a:avLst/>
          </a:prstGeom>
          <a:noFill/>
          <a:ln w="38100">
            <a:solidFill>
              <a:schemeClr val="folHlink"/>
            </a:solidFill>
            <a:miter lim="800000"/>
          </a:ln>
          <a:effectLst/>
        </p:spPr>
        <p:txBody>
          <a:bodyPr>
            <a:spAutoFit/>
          </a:bodyPr>
          <a:lstStyle/>
          <a:p>
            <a:pPr>
              <a:lnSpc>
                <a:spcPct val="140000"/>
              </a:lnSpc>
            </a:pPr>
            <a:r>
              <a:rPr lang="zh-CN" altLang="en-US" b="1"/>
              <a:t>　                                               </a:t>
            </a:r>
            <a:r>
              <a:rPr lang="zh-CN" altLang="en-US" sz="2400" b="1" smtClean="0">
                <a:solidFill>
                  <a:schemeClr val="hlink"/>
                </a:solidFill>
              </a:rPr>
              <a:t>立足</a:t>
            </a:r>
            <a:r>
              <a:rPr lang="zh-CN" altLang="en-US" sz="2400" b="1">
                <a:solidFill>
                  <a:schemeClr val="hlink"/>
                </a:solidFill>
              </a:rPr>
              <a:t>文体特征，积累技巧类型</a:t>
            </a:r>
          </a:p>
          <a:p>
            <a:pPr>
              <a:lnSpc>
                <a:spcPct val="110000"/>
              </a:lnSpc>
            </a:pPr>
            <a:r>
              <a:rPr lang="en-US" altLang="zh-CN" b="1"/>
              <a:t>        1</a:t>
            </a:r>
            <a:r>
              <a:rPr lang="zh-CN" altLang="en-US" b="1"/>
              <a:t>．洞察传记本质，牢固树立手法为塑造人物形象服务的观念。</a:t>
            </a:r>
          </a:p>
          <a:p>
            <a:r>
              <a:rPr lang="zh-CN" altLang="en-US" b="1"/>
              <a:t>        传记是记录人的生活历程和生命轨迹的文体，以写人叙事为主要内容，以认识人生、借史为鉴为主要目的，所以，传记的行文技巧是以更好地表现文本内容和目的为宗旨的，答题的时候也应回到这个根本点上。</a:t>
            </a:r>
          </a:p>
          <a:p>
            <a:r>
              <a:rPr lang="en-US" altLang="zh-CN" b="1"/>
              <a:t>        2</a:t>
            </a:r>
            <a:r>
              <a:rPr lang="zh-CN" altLang="en-US" b="1"/>
              <a:t>．明确传记类别，了解不同类别传记具有的不同特点。</a:t>
            </a:r>
          </a:p>
          <a:p>
            <a:r>
              <a:rPr lang="zh-CN" altLang="en-US" b="1"/>
              <a:t>        在此基础上结合具体文本加以辨别分析。如自传采用第一人称，语言或自然亲切或幽默调侃，通常以记叙为主，兼有描写抒情。他传采用第三人称，语言或朴实自然或文采斐然。</a:t>
            </a:r>
          </a:p>
          <a:p>
            <a:r>
              <a:rPr lang="en-US" altLang="zh-CN" b="1"/>
              <a:t>        3</a:t>
            </a:r>
            <a:r>
              <a:rPr lang="zh-CN" altLang="en-US" b="1"/>
              <a:t>．熟记常用手法，牢记手法的概念和作用，娴熟运用手法术语。</a:t>
            </a:r>
          </a:p>
          <a:p>
            <a:r>
              <a:rPr lang="zh-CN" altLang="en-US" b="1"/>
              <a:t>        传记采用的表现手法与一般记叙文相似，有首尾照应、巧用修辞、详略得当、叙议结合、正侧相映等。此外，引用是传记常用的表现手法，如引用传主在书信、日记中的表白，它可以印证作者的观点，也可以使传记具有更为真实感人的力量。对传记文常用的这些手法技巧要从本质上明确其内涵，在作用上明确其效果，在运用中准确表述。</a:t>
            </a:r>
          </a:p>
          <a:p>
            <a:r>
              <a:rPr lang="en-US" altLang="zh-CN" b="1"/>
              <a:t>        4</a:t>
            </a:r>
            <a:r>
              <a:rPr lang="zh-CN" altLang="en-US" b="1"/>
              <a:t>．规范表述，减少失误。</a:t>
            </a:r>
          </a:p>
          <a:p>
            <a:r>
              <a:rPr lang="en-US" altLang="zh-CN" b="1"/>
              <a:t>        (1)</a:t>
            </a:r>
            <a:r>
              <a:rPr lang="zh-CN" altLang="en-US" b="1"/>
              <a:t>按“套路”出牌，从准确判断手法技巧，到联系具体内容分析手法技巧的作用，要环环相扣、步步为营，切忌盲目杂乱。</a:t>
            </a:r>
          </a:p>
          <a:p>
            <a:r>
              <a:rPr lang="en-US" altLang="zh-CN" b="1"/>
              <a:t>        (2)</a:t>
            </a:r>
            <a:r>
              <a:rPr lang="zh-CN" altLang="en-US" b="1"/>
              <a:t>用“套话”答题，即运用专业术语组织答案，但又不能生搬硬套。每一篇传记、每一道题目都有自己的独特之处，没有放之四海而皆准的标准模式，“套话”需要灵活运用，需要具体内容的充实，否则，就是没有实际内容的花架子。 </a:t>
            </a:r>
            <a:endParaRPr lang="zh-CN" altLang="en-US" sz="2000" b="1">
              <a:solidFill>
                <a:srgbClr val="0066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6066"/>
                                        </p:tgtEl>
                                        <p:attrNameLst>
                                          <p:attrName>style.visibility</p:attrName>
                                        </p:attrNameLst>
                                      </p:cBhvr>
                                      <p:to>
                                        <p:strVal val="visible"/>
                                      </p:to>
                                    </p:set>
                                    <p:animEffect transition="in" filter="blinds(horizontal)">
                                      <p:cBhvr>
                                        <p:cTn id="7" dur="500"/>
                                        <p:tgtEl>
                                          <p:spTgt spid="2160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ext Box 2"/>
          <p:cNvSpPr txBox="1">
            <a:spLocks noChangeArrowheads="1"/>
          </p:cNvSpPr>
          <p:nvPr/>
        </p:nvSpPr>
        <p:spPr bwMode="auto">
          <a:xfrm>
            <a:off x="546063" y="711200"/>
            <a:ext cx="10801350" cy="5786120"/>
          </a:xfrm>
          <a:prstGeom prst="rect">
            <a:avLst/>
          </a:prstGeom>
          <a:noFill/>
          <a:ln w="38100">
            <a:solidFill>
              <a:schemeClr val="folHlink"/>
            </a:solidFill>
            <a:miter lim="800000"/>
          </a:ln>
          <a:effectLst/>
        </p:spPr>
        <p:txBody>
          <a:bodyPr>
            <a:spAutoFit/>
          </a:bodyPr>
          <a:lstStyle/>
          <a:p>
            <a:pPr>
              <a:lnSpc>
                <a:spcPct val="140000"/>
              </a:lnSpc>
            </a:pPr>
            <a:r>
              <a:rPr lang="zh-CN" altLang="en-US" b="1"/>
              <a:t>　                                               </a:t>
            </a:r>
            <a:r>
              <a:rPr lang="zh-CN" altLang="en-US" sz="2400" b="1">
                <a:solidFill>
                  <a:schemeClr val="hlink"/>
                </a:solidFill>
              </a:rPr>
              <a:t>从两方面分析映衬传主的人物作用</a:t>
            </a:r>
          </a:p>
          <a:p>
            <a:pPr>
              <a:lnSpc>
                <a:spcPct val="110000"/>
              </a:lnSpc>
            </a:pPr>
            <a:r>
              <a:rPr lang="zh-CN" altLang="en-US" b="1"/>
              <a:t>        一、内容方面</a:t>
            </a:r>
          </a:p>
          <a:p>
            <a:pPr>
              <a:lnSpc>
                <a:spcPct val="110000"/>
              </a:lnSpc>
            </a:pPr>
            <a:r>
              <a:rPr lang="en-US" altLang="zh-CN" b="1"/>
              <a:t>        1</a:t>
            </a:r>
            <a:r>
              <a:rPr lang="zh-CN" altLang="en-US" b="1"/>
              <a:t>．从侧面表现传主</a:t>
            </a:r>
          </a:p>
          <a:p>
            <a:pPr>
              <a:lnSpc>
                <a:spcPct val="110000"/>
              </a:lnSpc>
            </a:pPr>
            <a:r>
              <a:rPr lang="zh-CN" altLang="en-US" b="1"/>
              <a:t>        表面上看似乎不是写传主本人，但通过写与传主相关的人、事、物，从侧面表现传主道德性格、特点、品性等。可以使传记具有更为真实感人的力量，可以塑造丰满的传主形象，突出传主的精神面貌，起到增强作品历史深度和情感力度的作用，增强文章的真实性和可读性。</a:t>
            </a:r>
          </a:p>
          <a:p>
            <a:pPr>
              <a:lnSpc>
                <a:spcPct val="110000"/>
              </a:lnSpc>
            </a:pPr>
            <a:r>
              <a:rPr lang="en-US" altLang="zh-CN" b="1"/>
              <a:t>        2</a:t>
            </a:r>
            <a:r>
              <a:rPr lang="zh-CN" altLang="en-US" b="1"/>
              <a:t>．内容和情节的需要</a:t>
            </a:r>
          </a:p>
          <a:p>
            <a:pPr>
              <a:lnSpc>
                <a:spcPct val="110000"/>
              </a:lnSpc>
            </a:pPr>
            <a:r>
              <a:rPr lang="zh-CN" altLang="en-US" b="1"/>
              <a:t>        不交代其他相关的人、事、物，内容情节就不完整，就无法更好地表现传主。只有把传主放到一定的环境中，他的行为、性格才显现其合理性。这样可以更好地体现作者的写作意图，丰富文章内容，增强文章内涵；增强文章文化底蕴等。</a:t>
            </a:r>
          </a:p>
          <a:p>
            <a:pPr>
              <a:lnSpc>
                <a:spcPct val="110000"/>
              </a:lnSpc>
            </a:pPr>
            <a:r>
              <a:rPr lang="en-US" altLang="zh-CN" b="1"/>
              <a:t>        3</a:t>
            </a:r>
            <a:r>
              <a:rPr lang="zh-CN" altLang="en-US" b="1"/>
              <a:t>．由点及面，揭示除传主之外更深的主题</a:t>
            </a:r>
          </a:p>
          <a:p>
            <a:pPr>
              <a:lnSpc>
                <a:spcPct val="110000"/>
              </a:lnSpc>
            </a:pPr>
            <a:r>
              <a:rPr lang="zh-CN" altLang="en-US" b="1"/>
              <a:t>        作者要揭示某种社会道理或者一个大的群体，比如整个民族的某种品质，光凭借传主一个人无法全面地展现，就必须拓展，除了写传主之外，还写其他的人、事、物。这样传主再加其他的人、事、物，点面结合，就可以更全面、更深刻地表现主题。</a:t>
            </a:r>
          </a:p>
          <a:p>
            <a:pPr>
              <a:lnSpc>
                <a:spcPct val="110000"/>
              </a:lnSpc>
            </a:pPr>
            <a:r>
              <a:rPr lang="zh-CN" altLang="en-US" b="1"/>
              <a:t>        二、结构表达方面</a:t>
            </a:r>
          </a:p>
          <a:p>
            <a:pPr>
              <a:lnSpc>
                <a:spcPct val="110000"/>
              </a:lnSpc>
            </a:pPr>
            <a:r>
              <a:rPr lang="zh-CN" altLang="en-US" b="1"/>
              <a:t>        有的需要先明确手法对比</a:t>
            </a:r>
            <a:r>
              <a:rPr lang="en-US" altLang="zh-CN" b="1"/>
              <a:t>(</a:t>
            </a:r>
            <a:r>
              <a:rPr lang="zh-CN" altLang="en-US" b="1"/>
              <a:t>映衬</a:t>
            </a:r>
            <a:r>
              <a:rPr lang="en-US" altLang="zh-CN" b="1"/>
              <a:t>)</a:t>
            </a:r>
            <a:r>
              <a:rPr lang="zh-CN" altLang="en-US" b="1"/>
              <a:t>，或者明确从结构上的作用，如引起下文、总领下文、承上启下等；再从增强文章的表达效果、感染力、说服力，增强文章的文学色彩，给人丰富的想象，发人深省，耐人寻味等方面回答。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7090"/>
                                        </p:tgtEl>
                                        <p:attrNameLst>
                                          <p:attrName>style.visibility</p:attrName>
                                        </p:attrNameLst>
                                      </p:cBhvr>
                                      <p:to>
                                        <p:strVal val="visible"/>
                                      </p:to>
                                    </p:set>
                                    <p:animEffect transition="in" filter="blinds(horizontal)">
                                      <p:cBhvr>
                                        <p:cTn id="7" dur="500"/>
                                        <p:tgtEl>
                                          <p:spTgt spid="217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7700" y="647700"/>
            <a:ext cx="10352088" cy="603885"/>
          </a:xfrm>
          <a:prstGeom prst="rect">
            <a:avLst/>
          </a:prstGeom>
        </p:spPr>
        <p:txBody>
          <a:bodyPr>
            <a:spAutoFit/>
          </a:bodyPr>
          <a:lstStyle/>
          <a:p>
            <a:pPr algn="ctr" hangingPunct="0">
              <a:lnSpc>
                <a:spcPts val="4000"/>
              </a:lnSpc>
            </a:pP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传记</a:t>
            </a:r>
            <a:r>
              <a:rPr lang="zh-CN" altLang="en-US" sz="3200">
                <a:solidFill>
                  <a:schemeClr val="hlink"/>
                </a:solidFill>
                <a:effectLst>
                  <a:outerShdw blurRad="38100" dist="38100" dir="2700000" algn="tl">
                    <a:srgbClr val="C0C0C0"/>
                  </a:outerShdw>
                </a:effectLst>
                <a:latin typeface="黑体" pitchFamily="2" charset="-122"/>
                <a:ea typeface="黑体" pitchFamily="2" charset="-122"/>
              </a:rPr>
              <a:t>探究类试题的</a:t>
            </a:r>
            <a:r>
              <a:rPr lang="en-US" altLang="zh-CN" sz="3200">
                <a:solidFill>
                  <a:schemeClr val="hlink"/>
                </a:solidFill>
                <a:effectLst>
                  <a:outerShdw blurRad="38100" dist="38100" dir="2700000" algn="tl">
                    <a:srgbClr val="C0C0C0"/>
                  </a:outerShdw>
                </a:effectLst>
                <a:latin typeface="黑体" pitchFamily="2" charset="-122"/>
                <a:ea typeface="黑体" pitchFamily="2" charset="-122"/>
              </a:rPr>
              <a:t>3</a:t>
            </a:r>
            <a:r>
              <a:rPr lang="zh-CN" altLang="en-US" sz="3200">
                <a:solidFill>
                  <a:schemeClr val="hlink"/>
                </a:solidFill>
                <a:effectLst>
                  <a:outerShdw blurRad="38100" dist="38100" dir="2700000" algn="tl">
                    <a:srgbClr val="C0C0C0"/>
                  </a:outerShdw>
                </a:effectLst>
                <a:latin typeface="黑体" pitchFamily="2" charset="-122"/>
                <a:ea typeface="黑体" pitchFamily="2" charset="-122"/>
              </a:rPr>
              <a:t>种考法 </a:t>
            </a:r>
            <a:endParaRPr lang="en-US" altLang="zh-CN" sz="3200">
              <a:solidFill>
                <a:schemeClr val="hlink"/>
              </a:solidFill>
              <a:effectLst>
                <a:outerShdw blurRad="38100" dist="38100" dir="2700000" algn="tl">
                  <a:srgbClr val="C0C0C0"/>
                </a:outerShdw>
              </a:effectLst>
              <a:latin typeface="黑体" pitchFamily="2" charset="-122"/>
              <a:ea typeface="黑体" pitchFamily="2" charset="-122"/>
            </a:endParaRPr>
          </a:p>
        </p:txBody>
      </p:sp>
      <p:sp>
        <p:nvSpPr>
          <p:cNvPr id="218116" name="Text Box 4"/>
          <p:cNvSpPr txBox="1">
            <a:spLocks noChangeArrowheads="1"/>
          </p:cNvSpPr>
          <p:nvPr/>
        </p:nvSpPr>
        <p:spPr bwMode="auto">
          <a:xfrm>
            <a:off x="431800" y="3240088"/>
            <a:ext cx="2160588" cy="1272540"/>
          </a:xfrm>
          <a:prstGeom prst="rect">
            <a:avLst/>
          </a:prstGeom>
          <a:solidFill>
            <a:schemeClr val="hlink"/>
          </a:solidFill>
          <a:ln w="9525">
            <a:noFill/>
            <a:miter lim="800000"/>
          </a:ln>
          <a:effectLst/>
        </p:spPr>
        <p:txBody>
          <a:bodyPr>
            <a:spAutoFit/>
          </a:bodyPr>
          <a:lstStyle/>
          <a:p>
            <a:pPr>
              <a:lnSpc>
                <a:spcPct val="80000"/>
              </a:lnSpc>
              <a:spcBef>
                <a:spcPct val="50000"/>
              </a:spcBef>
            </a:pPr>
            <a:r>
              <a:rPr lang="zh-CN" altLang="en-US" sz="3200">
                <a:solidFill>
                  <a:schemeClr val="bg1"/>
                </a:solidFill>
                <a:latin typeface="宋体" pitchFamily="2" charset="-122"/>
              </a:rPr>
              <a:t> 传传记探究类试题的</a:t>
            </a:r>
            <a:r>
              <a:rPr lang="en-US" altLang="zh-CN" sz="3200">
                <a:solidFill>
                  <a:schemeClr val="bg1"/>
                </a:solidFill>
                <a:latin typeface="宋体" pitchFamily="2" charset="-122"/>
              </a:rPr>
              <a:t>3</a:t>
            </a:r>
            <a:r>
              <a:rPr lang="zh-CN" altLang="en-US" sz="3200">
                <a:solidFill>
                  <a:schemeClr val="bg1"/>
                </a:solidFill>
                <a:latin typeface="宋体" pitchFamily="2" charset="-122"/>
              </a:rPr>
              <a:t>种考法 </a:t>
            </a:r>
          </a:p>
        </p:txBody>
      </p:sp>
      <p:sp>
        <p:nvSpPr>
          <p:cNvPr id="218117" name="AutoShape 5"/>
          <p:cNvSpPr>
            <a:spLocks noChangeArrowheads="1"/>
          </p:cNvSpPr>
          <p:nvPr/>
        </p:nvSpPr>
        <p:spPr bwMode="auto">
          <a:xfrm>
            <a:off x="5256213" y="2232025"/>
            <a:ext cx="5472112" cy="477838"/>
          </a:xfrm>
          <a:prstGeom prst="wedgeRoundRectCallout">
            <a:avLst>
              <a:gd name="adj1" fmla="val -94819"/>
              <a:gd name="adj2" fmla="val 172593"/>
              <a:gd name="adj3" fmla="val 16667"/>
            </a:avLst>
          </a:prstGeom>
          <a:noFill/>
          <a:ln w="38100">
            <a:solidFill>
              <a:schemeClr val="accent1"/>
            </a:solidFill>
            <a:miter lim="800000"/>
          </a:ln>
          <a:effectLst/>
        </p:spPr>
        <p:txBody>
          <a:bodyPr/>
          <a:lstStyle/>
          <a:p>
            <a:pPr algn="ctr"/>
            <a:r>
              <a:rPr lang="zh-CN" altLang="en-US" sz="2400" b="1">
                <a:solidFill>
                  <a:srgbClr val="FF0000"/>
                </a:solidFill>
                <a:ea typeface="黑体" pitchFamily="2" charset="-122"/>
              </a:rPr>
              <a:t>探究传主的人生价值和影响 </a:t>
            </a:r>
          </a:p>
        </p:txBody>
      </p:sp>
      <p:sp>
        <p:nvSpPr>
          <p:cNvPr id="218118" name="AutoShape 6"/>
          <p:cNvSpPr>
            <a:spLocks noChangeArrowheads="1"/>
          </p:cNvSpPr>
          <p:nvPr/>
        </p:nvSpPr>
        <p:spPr bwMode="auto">
          <a:xfrm>
            <a:off x="5256213" y="3527425"/>
            <a:ext cx="5472112" cy="476250"/>
          </a:xfrm>
          <a:prstGeom prst="wedgeRoundRectCallout">
            <a:avLst>
              <a:gd name="adj1" fmla="val -93949"/>
              <a:gd name="adj2" fmla="val 22333"/>
              <a:gd name="adj3" fmla="val 16667"/>
            </a:avLst>
          </a:prstGeom>
          <a:noFill/>
          <a:ln w="38100">
            <a:solidFill>
              <a:schemeClr val="accent1"/>
            </a:solidFill>
            <a:miter lim="800000"/>
          </a:ln>
          <a:effectLst/>
        </p:spPr>
        <p:txBody>
          <a:bodyPr/>
          <a:lstStyle/>
          <a:p>
            <a:pPr algn="ctr"/>
            <a:r>
              <a:rPr lang="zh-CN" altLang="en-US" sz="2400" b="1">
                <a:solidFill>
                  <a:srgbClr val="FF0000"/>
                </a:solidFill>
                <a:ea typeface="黑体" pitchFamily="2" charset="-122"/>
              </a:rPr>
              <a:t>探究文本中的问题，提出个人见解 </a:t>
            </a:r>
          </a:p>
        </p:txBody>
      </p:sp>
      <p:sp>
        <p:nvSpPr>
          <p:cNvPr id="218119" name="AutoShape 7"/>
          <p:cNvSpPr>
            <a:spLocks noChangeArrowheads="1"/>
          </p:cNvSpPr>
          <p:nvPr/>
        </p:nvSpPr>
        <p:spPr bwMode="auto">
          <a:xfrm>
            <a:off x="5256213" y="4967288"/>
            <a:ext cx="5472112" cy="476250"/>
          </a:xfrm>
          <a:prstGeom prst="wedgeRoundRectCallout">
            <a:avLst>
              <a:gd name="adj1" fmla="val -94560"/>
              <a:gd name="adj2" fmla="val -151333"/>
              <a:gd name="adj3" fmla="val 16667"/>
            </a:avLst>
          </a:prstGeom>
          <a:noFill/>
          <a:ln w="38100">
            <a:solidFill>
              <a:schemeClr val="accent1"/>
            </a:solidFill>
            <a:miter lim="800000"/>
          </a:ln>
          <a:effectLst/>
        </p:spPr>
        <p:txBody>
          <a:bodyPr/>
          <a:lstStyle/>
          <a:p>
            <a:pPr algn="ctr"/>
            <a:r>
              <a:rPr lang="zh-CN" altLang="en-US" sz="2400" b="1">
                <a:solidFill>
                  <a:srgbClr val="FF0000"/>
                </a:solidFill>
                <a:ea typeface="黑体" pitchFamily="2" charset="-122"/>
              </a:rPr>
              <a:t>探究传记文体特色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 presetClass="entr" presetSubtype="10" fill="hold" grpId="1" nodeType="clickEffect">
                                  <p:stCondLst>
                                    <p:cond delay="0"/>
                                  </p:stCondLst>
                                  <p:childTnLst>
                                    <p:set>
                                      <p:cBhvr>
                                        <p:cTn id="13" dur="1" fill="hold">
                                          <p:stCondLst>
                                            <p:cond delay="0"/>
                                          </p:stCondLst>
                                        </p:cTn>
                                        <p:tgtEl>
                                          <p:spTgt spid="218116"/>
                                        </p:tgtEl>
                                        <p:attrNameLst>
                                          <p:attrName>style.visibility</p:attrName>
                                        </p:attrNameLst>
                                      </p:cBhvr>
                                      <p:to>
                                        <p:strVal val="visible"/>
                                      </p:to>
                                    </p:set>
                                    <p:animEffect transition="in" filter="checkerboard(across)">
                                      <p:cBhvr>
                                        <p:cTn id="14" dur="500"/>
                                        <p:tgtEl>
                                          <p:spTgt spid="218116"/>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3" fill="hold" grpId="2" nodeType="clickEffect">
                                  <p:stCondLst>
                                    <p:cond delay="0"/>
                                  </p:stCondLst>
                                  <p:childTnLst>
                                    <p:set>
                                      <p:cBhvr>
                                        <p:cTn id="19" dur="1" fill="hold">
                                          <p:stCondLst>
                                            <p:cond delay="0"/>
                                          </p:stCondLst>
                                        </p:cTn>
                                        <p:tgtEl>
                                          <p:spTgt spid="218117"/>
                                        </p:tgtEl>
                                        <p:attrNameLst>
                                          <p:attrName>style.visibility</p:attrName>
                                        </p:attrNameLst>
                                      </p:cBhvr>
                                      <p:to>
                                        <p:strVal val="visible"/>
                                      </p:to>
                                    </p:set>
                                    <p:anim calcmode="lin" valueType="num">
                                      <p:cBhvr additive="base">
                                        <p:cTn id="20" dur="500" fill="hold"/>
                                        <p:tgtEl>
                                          <p:spTgt spid="218117"/>
                                        </p:tgtEl>
                                        <p:attrNameLst>
                                          <p:attrName>ppt_x</p:attrName>
                                        </p:attrNameLst>
                                      </p:cBhvr>
                                      <p:tavLst>
                                        <p:tav tm="0">
                                          <p:val>
                                            <p:strVal val="1+#ppt_w/2"/>
                                          </p:val>
                                        </p:tav>
                                        <p:tav tm="100000">
                                          <p:val>
                                            <p:strVal val="#ppt_x"/>
                                          </p:val>
                                        </p:tav>
                                      </p:tavLst>
                                    </p:anim>
                                    <p:anim calcmode="lin" valueType="num">
                                      <p:cBhvr additive="base">
                                        <p:cTn id="21" dur="500" fill="hold"/>
                                        <p:tgtEl>
                                          <p:spTgt spid="218117"/>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3" fill="hold" grpId="3" nodeType="clickEffect">
                                  <p:stCondLst>
                                    <p:cond delay="0"/>
                                  </p:stCondLst>
                                  <p:childTnLst>
                                    <p:set>
                                      <p:cBhvr>
                                        <p:cTn id="26" dur="1" fill="hold">
                                          <p:stCondLst>
                                            <p:cond delay="0"/>
                                          </p:stCondLst>
                                        </p:cTn>
                                        <p:tgtEl>
                                          <p:spTgt spid="218118"/>
                                        </p:tgtEl>
                                        <p:attrNameLst>
                                          <p:attrName>style.visibility</p:attrName>
                                        </p:attrNameLst>
                                      </p:cBhvr>
                                      <p:to>
                                        <p:strVal val="visible"/>
                                      </p:to>
                                    </p:set>
                                    <p:anim calcmode="lin" valueType="num">
                                      <p:cBhvr additive="base">
                                        <p:cTn id="27" dur="500" fill="hold"/>
                                        <p:tgtEl>
                                          <p:spTgt spid="218118"/>
                                        </p:tgtEl>
                                        <p:attrNameLst>
                                          <p:attrName>ppt_x</p:attrName>
                                        </p:attrNameLst>
                                      </p:cBhvr>
                                      <p:tavLst>
                                        <p:tav tm="0">
                                          <p:val>
                                            <p:strVal val="1+#ppt_w/2"/>
                                          </p:val>
                                        </p:tav>
                                        <p:tav tm="100000">
                                          <p:val>
                                            <p:strVal val="#ppt_x"/>
                                          </p:val>
                                        </p:tav>
                                      </p:tavLst>
                                    </p:anim>
                                    <p:anim calcmode="lin" valueType="num">
                                      <p:cBhvr additive="base">
                                        <p:cTn id="28" dur="500" fill="hold"/>
                                        <p:tgtEl>
                                          <p:spTgt spid="218118"/>
                                        </p:tgtEl>
                                        <p:attrNameLst>
                                          <p:attrName>ppt_y</p:attrName>
                                        </p:attrNameLst>
                                      </p:cBhvr>
                                      <p:tavLst>
                                        <p:tav tm="0">
                                          <p:val>
                                            <p:strVal val="0-#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2" fill="hold" grpId="4" nodeType="clickEffect">
                                  <p:stCondLst>
                                    <p:cond delay="0"/>
                                  </p:stCondLst>
                                  <p:childTnLst>
                                    <p:set>
                                      <p:cBhvr>
                                        <p:cTn id="33" dur="1" fill="hold">
                                          <p:stCondLst>
                                            <p:cond delay="0"/>
                                          </p:stCondLst>
                                        </p:cTn>
                                        <p:tgtEl>
                                          <p:spTgt spid="218119"/>
                                        </p:tgtEl>
                                        <p:attrNameLst>
                                          <p:attrName>style.visibility</p:attrName>
                                        </p:attrNameLst>
                                      </p:cBhvr>
                                      <p:to>
                                        <p:strVal val="visible"/>
                                      </p:to>
                                    </p:set>
                                    <p:anim calcmode="lin" valueType="num">
                                      <p:cBhvr additive="base">
                                        <p:cTn id="34" dur="500" fill="hold"/>
                                        <p:tgtEl>
                                          <p:spTgt spid="218119"/>
                                        </p:tgtEl>
                                        <p:attrNameLst>
                                          <p:attrName>ppt_x</p:attrName>
                                        </p:attrNameLst>
                                      </p:cBhvr>
                                      <p:tavLst>
                                        <p:tav tm="0">
                                          <p:val>
                                            <p:strVal val="1+#ppt_w/2"/>
                                          </p:val>
                                        </p:tav>
                                        <p:tav tm="100000">
                                          <p:val>
                                            <p:strVal val="#ppt_x"/>
                                          </p:val>
                                        </p:tav>
                                      </p:tavLst>
                                    </p:anim>
                                    <p:anim calcmode="lin" valueType="num">
                                      <p:cBhvr additive="base">
                                        <p:cTn id="35" dur="500" fill="hold"/>
                                        <p:tgtEl>
                                          <p:spTgt spid="218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8116" grpId="1" animBg="1"/>
      <p:bldP spid="218117" grpId="2" animBg="1"/>
      <p:bldP spid="218118" grpId="3" animBg="1"/>
      <p:bldP spid="218119" grpId="4"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7700" y="0"/>
            <a:ext cx="10352088" cy="603885"/>
          </a:xfrm>
          <a:prstGeom prst="rect">
            <a:avLst/>
          </a:prstGeom>
        </p:spPr>
        <p:txBody>
          <a:bodyPr>
            <a:spAutoFit/>
          </a:bodyPr>
          <a:lstStyle/>
          <a:p>
            <a:pPr algn="ctr" hangingPunct="0">
              <a:lnSpc>
                <a:spcPts val="4000"/>
              </a:lnSpc>
            </a:pPr>
            <a:r>
              <a:rPr lang="zh-CN" altLang="en-US" sz="2400">
                <a:solidFill>
                  <a:schemeClr val="hlink"/>
                </a:solidFill>
                <a:effectLst>
                  <a:outerShdw blurRad="38100" dist="38100" dir="2700000" algn="tl">
                    <a:srgbClr val="C0C0C0"/>
                  </a:outerShdw>
                </a:effectLst>
                <a:latin typeface="黑体" pitchFamily="2" charset="-122"/>
                <a:ea typeface="黑体" pitchFamily="2" charset="-122"/>
              </a:rPr>
              <a:t>如何解答人生价值和时代精神类探究题</a:t>
            </a:r>
            <a:r>
              <a:rPr lang="zh-CN" altLang="en-US" sz="2800">
                <a:solidFill>
                  <a:schemeClr val="hlink"/>
                </a:solidFill>
                <a:effectLst>
                  <a:outerShdw blurRad="38100" dist="38100" dir="2700000" algn="tl">
                    <a:srgbClr val="C0C0C0"/>
                  </a:outerShdw>
                </a:effectLst>
                <a:latin typeface="黑体" pitchFamily="2" charset="-122"/>
                <a:ea typeface="黑体" pitchFamily="2" charset="-122"/>
              </a:rPr>
              <a:t> </a:t>
            </a:r>
            <a:endParaRPr lang="en-US" altLang="zh-CN" sz="2800">
              <a:solidFill>
                <a:schemeClr val="hlink"/>
              </a:solidFill>
              <a:effectLst>
                <a:outerShdw blurRad="38100" dist="38100" dir="2700000" algn="tl">
                  <a:srgbClr val="C0C0C0"/>
                </a:outerShdw>
              </a:effectLst>
              <a:latin typeface="黑体" pitchFamily="2" charset="-122"/>
              <a:ea typeface="黑体" pitchFamily="2" charset="-122"/>
            </a:endParaRPr>
          </a:p>
        </p:txBody>
      </p:sp>
      <p:graphicFrame>
        <p:nvGraphicFramePr>
          <p:cNvPr id="221225" name="Group 41"/>
          <p:cNvGraphicFramePr>
            <a:graphicFrameLocks noGrp="1"/>
          </p:cNvGraphicFramePr>
          <p:nvPr/>
        </p:nvGraphicFramePr>
        <p:xfrm>
          <a:off x="431800" y="719138"/>
          <a:ext cx="10801350" cy="5394960"/>
        </p:xfrm>
        <a:graphic>
          <a:graphicData uri="http://schemas.openxmlformats.org/drawingml/2006/table">
            <a:tbl>
              <a:tblPr/>
              <a:tblGrid>
                <a:gridCol w="1225550"/>
                <a:gridCol w="9575800"/>
              </a:tblGrid>
              <a:tr h="812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6600"/>
                          </a:solidFill>
                          <a:effectLst/>
                          <a:latin typeface="楷体_GB2312" charset="0"/>
                          <a:ea typeface="楷体_GB2312" charset="-122"/>
                          <a:cs typeface="方正兰亭黑简体"/>
                        </a:rPr>
                        <a:t>1.</a:t>
                      </a:r>
                      <a:r>
                        <a:rPr kumimoji="0" lang="zh-CN" altLang="en-US" sz="2000" b="1" i="0" u="none" strike="noStrike" cap="none" normalizeH="0" baseline="0" smtClean="0">
                          <a:ln>
                            <a:noFill/>
                          </a:ln>
                          <a:solidFill>
                            <a:srgbClr val="006600"/>
                          </a:solidFill>
                          <a:effectLst/>
                          <a:latin typeface="楷体_GB2312" charset="0"/>
                          <a:ea typeface="楷体_GB2312" charset="-122"/>
                          <a:cs typeface="方正兰亭黑简体"/>
                        </a:rPr>
                        <a:t>梳理成长历程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6600"/>
                          </a:solidFill>
                          <a:effectLst/>
                          <a:latin typeface="楷体_GB2312" charset="0"/>
                          <a:ea typeface="楷体_GB2312" charset="-122"/>
                          <a:cs typeface="方正兰亭黑简体"/>
                        </a:rPr>
                        <a:t>全面梳理传主的成长经历，并感悟其心路历程，注重分析传主的先天禀赋和后天环境、志向和命运、奋斗和机遇、挫折和成功、事业和爱情等诸多因素对其人生发展的重要意义，才能在评价传主的思想、感情、品格、气质、成就等方面的同时，从中汲取精神养料，获得有益启示，丰富人生经验，形成主动规划人生的意识和能力。</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7635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6600"/>
                          </a:solidFill>
                          <a:effectLst/>
                          <a:latin typeface="楷体_GB2312" charset="0"/>
                          <a:ea typeface="楷体_GB2312" charset="-122"/>
                          <a:cs typeface="方正兰亭黑简体"/>
                        </a:rPr>
                        <a:t>2.</a:t>
                      </a:r>
                      <a:r>
                        <a:rPr kumimoji="0" lang="zh-CN" altLang="en-US" sz="2000" b="1" i="0" u="none" strike="noStrike" cap="none" normalizeH="0" baseline="0" smtClean="0">
                          <a:ln>
                            <a:noFill/>
                          </a:ln>
                          <a:solidFill>
                            <a:srgbClr val="006600"/>
                          </a:solidFill>
                          <a:effectLst/>
                          <a:latin typeface="楷体_GB2312" charset="0"/>
                          <a:ea typeface="楷体_GB2312" charset="-122"/>
                          <a:cs typeface="方正兰亭黑简体"/>
                        </a:rPr>
                        <a:t>捕捉主要材料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6600"/>
                          </a:solidFill>
                          <a:effectLst/>
                          <a:latin typeface="楷体_GB2312" charset="0"/>
                          <a:ea typeface="楷体_GB2312" charset="-122"/>
                          <a:cs typeface="方正兰亭黑简体"/>
                        </a:rPr>
                        <a:t>无论是探讨文本所反映的人生价值，还是探讨文本反映的时代精神，都必须从文本的材料出发，要善于抓住最能反映传主精神实质的材料进行分析，不可以在无关紧要的枝节性的材料上大做文章。依赖枝节性材料所做出来的结论，是不能代表文本的主体意思的，是有失偏颇的。</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76263">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6600"/>
                          </a:solidFill>
                          <a:effectLst/>
                          <a:latin typeface="楷体_GB2312" charset="0"/>
                          <a:ea typeface="楷体_GB2312" charset="-122"/>
                          <a:cs typeface="方正兰亭黑简体"/>
                        </a:rPr>
                        <a:t>3.</a:t>
                      </a:r>
                      <a:r>
                        <a:rPr kumimoji="0" lang="zh-CN" altLang="en-US" sz="2000" b="1" i="0" u="none" strike="noStrike" cap="none" normalizeH="0" baseline="0" smtClean="0">
                          <a:ln>
                            <a:noFill/>
                          </a:ln>
                          <a:solidFill>
                            <a:srgbClr val="006600"/>
                          </a:solidFill>
                          <a:effectLst/>
                          <a:latin typeface="楷体_GB2312" charset="0"/>
                          <a:ea typeface="楷体_GB2312" charset="-122"/>
                          <a:cs typeface="方正兰亭黑简体"/>
                        </a:rPr>
                        <a:t>由浅入深解读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6600"/>
                          </a:solidFill>
                          <a:effectLst/>
                          <a:latin typeface="楷体_GB2312" charset="0"/>
                          <a:ea typeface="楷体_GB2312" charset="-122"/>
                          <a:cs typeface="方正兰亭黑简体"/>
                        </a:rPr>
                        <a:t>对于一篇传记，了解传主其人其事，这是浅层面的；联系自己的个人生活经历和体验进行解读，获得个性化的理解，就深了一层；还可以联系文本产生的时代，看它具有怎样的历史意义；还可以联系现实生活的实际，看它具有怎样的现实意义；还可以把文本里呈现出来的人和事抽象化、符号化，这样就可能获得具有更宽广的普遍适用的一般性意义。</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728663">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6600"/>
                          </a:solidFill>
                          <a:effectLst/>
                          <a:latin typeface="楷体_GB2312" charset="0"/>
                          <a:ea typeface="楷体_GB2312" charset="-122"/>
                          <a:cs typeface="方正兰亭黑简体"/>
                        </a:rPr>
                        <a:t>4.</a:t>
                      </a:r>
                      <a:r>
                        <a:rPr kumimoji="0" lang="zh-CN" altLang="en-US" sz="2000" b="1" i="0" u="none" strike="noStrike" cap="none" normalizeH="0" baseline="0" smtClean="0">
                          <a:ln>
                            <a:noFill/>
                          </a:ln>
                          <a:solidFill>
                            <a:srgbClr val="006600"/>
                          </a:solidFill>
                          <a:effectLst/>
                          <a:latin typeface="楷体_GB2312" charset="0"/>
                          <a:ea typeface="楷体_GB2312" charset="-122"/>
                          <a:cs typeface="方正兰亭黑简体"/>
                        </a:rPr>
                        <a:t>选择审视角度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6600"/>
                          </a:solidFill>
                          <a:effectLst/>
                          <a:latin typeface="楷体_GB2312" charset="0"/>
                          <a:ea typeface="楷体_GB2312" charset="-122"/>
                          <a:cs typeface="方正兰亭黑简体"/>
                        </a:rPr>
                        <a:t>对同一篇传记，我们完全可以从社会的角度、政治的角度、教育的角度、个体人格成长与形成的角度等来发掘其深层的意蕴。</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221225"/>
                                        </p:tgtEl>
                                        <p:attrNameLst>
                                          <p:attrName>style.visibility</p:attrName>
                                        </p:attrNameLst>
                                      </p:cBhvr>
                                      <p:to>
                                        <p:strVal val="visible"/>
                                      </p:to>
                                    </p:set>
                                    <p:anim calcmode="lin" valueType="num">
                                      <p:cBhvr>
                                        <p:cTn id="14" dur="500" fill="hold"/>
                                        <p:tgtEl>
                                          <p:spTgt spid="221225"/>
                                        </p:tgtEl>
                                        <p:attrNameLst>
                                          <p:attrName>ppt_w</p:attrName>
                                        </p:attrNameLst>
                                      </p:cBhvr>
                                      <p:tavLst>
                                        <p:tav tm="0">
                                          <p:val>
                                            <p:fltVal val="0"/>
                                          </p:val>
                                        </p:tav>
                                        <p:tav tm="100000">
                                          <p:val>
                                            <p:strVal val="#ppt_w"/>
                                          </p:val>
                                        </p:tav>
                                      </p:tavLst>
                                    </p:anim>
                                    <p:anim calcmode="lin" valueType="num">
                                      <p:cBhvr>
                                        <p:cTn id="15" dur="500" fill="hold"/>
                                        <p:tgtEl>
                                          <p:spTgt spid="221225"/>
                                        </p:tgtEl>
                                        <p:attrNameLst>
                                          <p:attrName>ppt_h</p:attrName>
                                        </p:attrNameLst>
                                      </p:cBhvr>
                                      <p:tavLst>
                                        <p:tav tm="0">
                                          <p:val>
                                            <p:fltVal val="0"/>
                                          </p:val>
                                        </p:tav>
                                        <p:tav tm="100000">
                                          <p:val>
                                            <p:strVal val="#ppt_h"/>
                                          </p:val>
                                        </p:tav>
                                      </p:tavLst>
                                    </p:anim>
                                    <p:animEffect transition="in" filter="fade">
                                      <p:cBhvr>
                                        <p:cTn id="16" dur="500"/>
                                        <p:tgtEl>
                                          <p:spTgt spid="221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Text Box 2"/>
          <p:cNvSpPr txBox="1">
            <a:spLocks noChangeArrowheads="1"/>
          </p:cNvSpPr>
          <p:nvPr/>
        </p:nvSpPr>
        <p:spPr bwMode="auto">
          <a:xfrm>
            <a:off x="792163" y="1079500"/>
            <a:ext cx="9793287" cy="4523105"/>
          </a:xfrm>
          <a:prstGeom prst="rect">
            <a:avLst/>
          </a:prstGeom>
          <a:noFill/>
          <a:ln w="38100">
            <a:solidFill>
              <a:srgbClr val="00FF00"/>
            </a:solidFill>
            <a:miter lim="800000"/>
          </a:ln>
          <a:effectLst/>
        </p:spPr>
        <p:txBody>
          <a:bodyPr>
            <a:spAutoFit/>
          </a:bodyPr>
          <a:lstStyle/>
          <a:p>
            <a:pPr algn="ctr"/>
            <a:endParaRPr lang="zh-CN" altLang="en-US" sz="2400" b="1">
              <a:solidFill>
                <a:srgbClr val="009900"/>
              </a:solidFill>
              <a:effectLst>
                <a:outerShdw blurRad="38100" dist="38100" dir="2700000" algn="tl">
                  <a:srgbClr val="C0C0C0"/>
                </a:outerShdw>
              </a:effectLst>
            </a:endParaRPr>
          </a:p>
          <a:p>
            <a:pPr algn="ctr"/>
            <a:r>
              <a:rPr lang="zh-CN" altLang="en-US" sz="2400" b="1" smtClean="0">
                <a:solidFill>
                  <a:srgbClr val="009900"/>
                </a:solidFill>
                <a:effectLst>
                  <a:outerShdw blurRad="38100" dist="38100" dir="2700000" algn="tl">
                    <a:srgbClr val="C0C0C0"/>
                  </a:outerShdw>
                </a:effectLst>
              </a:rPr>
              <a:t>探讨</a:t>
            </a:r>
            <a:r>
              <a:rPr lang="zh-CN" altLang="en-US" sz="2400" b="1">
                <a:solidFill>
                  <a:srgbClr val="009900"/>
                </a:solidFill>
                <a:effectLst>
                  <a:outerShdw blurRad="38100" dist="38100" dir="2700000" algn="tl">
                    <a:srgbClr val="C0C0C0"/>
                  </a:outerShdw>
                </a:effectLst>
              </a:rPr>
              <a:t>写作背景和写作意图应注意什么？</a:t>
            </a:r>
          </a:p>
          <a:p>
            <a:endParaRPr lang="en-US" altLang="zh-CN" sz="2400" b="1"/>
          </a:p>
          <a:p>
            <a:r>
              <a:rPr lang="en-US" altLang="zh-CN" sz="2400" b="1"/>
              <a:t>        1</a:t>
            </a:r>
            <a:r>
              <a:rPr lang="zh-CN" altLang="en-US" sz="2400" b="1"/>
              <a:t>．整体感知文本信息，从解读文章主旨中探讨作者的创作意图。通读全文，依据文本或显或隐的有效信息，如主旨句、过渡句、含有作者感情倾向的语句、暗示社会环境的语句等，来解读作品的主题，从而去探讨作者的创作意图。</a:t>
            </a:r>
          </a:p>
          <a:p>
            <a:r>
              <a:rPr lang="en-US" altLang="zh-CN" sz="2400" b="1"/>
              <a:t>        2</a:t>
            </a:r>
            <a:r>
              <a:rPr lang="zh-CN" altLang="en-US" sz="2400" b="1"/>
              <a:t>．从作者的经历、所处的时代、作品的影响等方面探讨创作意图。先从文本中搜寻暗示作者生平经历的语句，再关注文后注释</a:t>
            </a:r>
            <a:r>
              <a:rPr lang="en-US" altLang="zh-CN" sz="2400" b="1"/>
              <a:t>(</a:t>
            </a:r>
            <a:r>
              <a:rPr lang="zh-CN" altLang="en-US" sz="2400" b="1"/>
              <a:t>若有注释</a:t>
            </a:r>
            <a:r>
              <a:rPr lang="en-US" altLang="zh-CN" sz="2400" b="1"/>
              <a:t>)</a:t>
            </a:r>
            <a:r>
              <a:rPr lang="zh-CN" altLang="en-US" sz="2400" b="1"/>
              <a:t>。同时，还要调动自己的知识储备，来辅助自己了解作者所处的时代。经历、时代背景等都是探讨创作意图时需要考虑的。</a:t>
            </a:r>
          </a:p>
          <a:p>
            <a:endParaRPr lang="zh-CN" altLang="en-US" sz="2400" b="1"/>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0162"/>
                                        </p:tgtEl>
                                        <p:attrNameLst>
                                          <p:attrName>style.visibility</p:attrName>
                                        </p:attrNameLst>
                                      </p:cBhvr>
                                      <p:to>
                                        <p:strVal val="visible"/>
                                      </p:to>
                                    </p:set>
                                    <p:animEffect transition="in" filter="blinds(horizontal)">
                                      <p:cBhvr>
                                        <p:cTn id="7" dur="500"/>
                                        <p:tgtEl>
                                          <p:spTgt spid="220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0"/>
                <a:ea typeface="楷体_GB2312" charset="-122"/>
              </a:rPr>
              <a:t>温馨提示</a:t>
            </a:r>
            <a:r>
              <a:rPr lang="en-US" altLang="zh-CN" sz="2800" b="1">
                <a:solidFill>
                  <a:schemeClr val="bg1"/>
                </a:solidFill>
                <a:latin typeface="楷体_GB2312" charset="0"/>
                <a:ea typeface="楷体_GB2312" charset="-122"/>
              </a:rPr>
              <a:t>: </a:t>
            </a:r>
            <a:r>
              <a:rPr lang="zh-CN" altLang="en-US" sz="2800" b="1">
                <a:solidFill>
                  <a:schemeClr val="bg1"/>
                </a:solidFill>
                <a:latin typeface="楷体_GB2312" charset="0"/>
                <a:ea typeface="楷体_GB2312" charset="-122"/>
              </a:rPr>
              <a:t>请点击相关栏目。</a:t>
            </a:r>
          </a:p>
        </p:txBody>
      </p:sp>
      <p:sp>
        <p:nvSpPr>
          <p:cNvPr id="214022" name="Text Box 6">
            <a:hlinkClick r:id="rId5" action="ppaction://hlinksldjump"/>
          </p:cNvPr>
          <p:cNvSpPr txBox="1">
            <a:spLocks noChangeArrowheads="1"/>
          </p:cNvSpPr>
          <p:nvPr/>
        </p:nvSpPr>
        <p:spPr bwMode="auto">
          <a:xfrm>
            <a:off x="4046525" y="216851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考点一</a:t>
            </a:r>
            <a:r>
              <a:rPr lang="en-US" altLang="zh-CN" sz="3200" b="1" smtClean="0">
                <a:solidFill>
                  <a:schemeClr val="bg1"/>
                </a:solidFill>
                <a:ea typeface="楷体_GB2312" charset="-122"/>
              </a:rPr>
              <a:t>· </a:t>
            </a:r>
            <a:r>
              <a:rPr lang="zh-CN" altLang="en-US" sz="3200" b="1" smtClean="0">
                <a:solidFill>
                  <a:schemeClr val="bg1"/>
                </a:solidFill>
                <a:ea typeface="楷体_GB2312" charset="-122"/>
              </a:rPr>
              <a:t>概括人物</a:t>
            </a:r>
            <a:endParaRPr lang="zh-CN" altLang="en-US" sz="3200" b="1">
              <a:solidFill>
                <a:schemeClr val="bg1"/>
              </a:solidFill>
              <a:ea typeface="楷体_GB2312" charset="-122"/>
            </a:endParaRPr>
          </a:p>
        </p:txBody>
      </p:sp>
      <p:sp>
        <p:nvSpPr>
          <p:cNvPr id="214023" name="Text Box 7">
            <a:hlinkClick r:id="rId5" action="ppaction://hlinksldjump"/>
          </p:cNvPr>
          <p:cNvSpPr txBox="1">
            <a:spLocks noChangeArrowheads="1"/>
          </p:cNvSpPr>
          <p:nvPr/>
        </p:nvSpPr>
        <p:spPr bwMode="auto">
          <a:xfrm>
            <a:off x="4046525" y="2976555"/>
            <a:ext cx="4171950" cy="588962"/>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考点二</a:t>
            </a:r>
            <a:r>
              <a:rPr lang="en-US" altLang="zh-CN" sz="3200" b="1" smtClean="0">
                <a:solidFill>
                  <a:schemeClr val="bg1"/>
                </a:solidFill>
                <a:ea typeface="楷体_GB2312" charset="-122"/>
              </a:rPr>
              <a:t>· </a:t>
            </a:r>
            <a:r>
              <a:rPr lang="zh-CN" altLang="en-US" sz="3200" b="1" smtClean="0">
                <a:solidFill>
                  <a:schemeClr val="bg1"/>
                </a:solidFill>
                <a:ea typeface="楷体_GB2312" charset="-122"/>
              </a:rPr>
              <a:t>分析技巧</a:t>
            </a:r>
            <a:endParaRPr lang="zh-CN" altLang="en-US" sz="3200" b="1">
              <a:solidFill>
                <a:schemeClr val="bg1"/>
              </a:solidFill>
              <a:ea typeface="楷体_GB2312" charset="-122"/>
            </a:endParaRPr>
          </a:p>
        </p:txBody>
      </p:sp>
      <p:sp>
        <p:nvSpPr>
          <p:cNvPr id="7" name="Text Box 5">
            <a:hlinkClick r:id="rId6" action="ppaction://hlinksldjump"/>
          </p:cNvPr>
          <p:cNvSpPr txBox="1">
            <a:spLocks noChangeArrowheads="1"/>
          </p:cNvSpPr>
          <p:nvPr/>
        </p:nvSpPr>
        <p:spPr bwMode="auto">
          <a:xfrm>
            <a:off x="4062385" y="3798889"/>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Text Box 2"/>
          <p:cNvSpPr txBox="1">
            <a:spLocks noChangeArrowheads="1"/>
          </p:cNvSpPr>
          <p:nvPr/>
        </p:nvSpPr>
        <p:spPr bwMode="auto">
          <a:xfrm>
            <a:off x="504825" y="576263"/>
            <a:ext cx="10729913" cy="5077460"/>
          </a:xfrm>
          <a:prstGeom prst="rect">
            <a:avLst/>
          </a:prstGeom>
          <a:noFill/>
          <a:ln w="38100">
            <a:solidFill>
              <a:srgbClr val="00FF00"/>
            </a:solidFill>
            <a:miter lim="800000"/>
          </a:ln>
          <a:effectLst/>
        </p:spPr>
        <p:txBody>
          <a:bodyPr>
            <a:spAutoFit/>
          </a:bodyPr>
          <a:lstStyle/>
          <a:p>
            <a:pPr algn="ctr"/>
            <a:endParaRPr lang="zh-CN" altLang="en-US" sz="2400" b="1">
              <a:solidFill>
                <a:srgbClr val="009900"/>
              </a:solidFill>
              <a:effectLst>
                <a:outerShdw blurRad="38100" dist="38100" dir="2700000" algn="tl">
                  <a:srgbClr val="C0C0C0"/>
                </a:outerShdw>
              </a:effectLst>
            </a:endParaRPr>
          </a:p>
          <a:p>
            <a:pPr algn="ctr"/>
            <a:r>
              <a:rPr lang="zh-CN" altLang="en-US" sz="2400" b="1" smtClean="0">
                <a:solidFill>
                  <a:srgbClr val="009900"/>
                </a:solidFill>
                <a:effectLst>
                  <a:outerShdw blurRad="38100" dist="38100" dir="2700000" algn="tl">
                    <a:srgbClr val="C0C0C0"/>
                  </a:outerShdw>
                </a:effectLst>
              </a:rPr>
              <a:t>探究</a:t>
            </a:r>
            <a:r>
              <a:rPr lang="zh-CN" altLang="en-US" sz="2400" b="1">
                <a:solidFill>
                  <a:srgbClr val="009900"/>
                </a:solidFill>
                <a:effectLst>
                  <a:outerShdw blurRad="38100" dist="38100" dir="2700000" algn="tl">
                    <a:srgbClr val="C0C0C0"/>
                  </a:outerShdw>
                </a:effectLst>
              </a:rPr>
              <a:t>传主产生的社会价值和影响“三关注”</a:t>
            </a:r>
          </a:p>
          <a:p>
            <a:endParaRPr lang="zh-CN" altLang="en-US" b="1"/>
          </a:p>
          <a:p>
            <a:endParaRPr lang="zh-CN" altLang="en-US" b="1"/>
          </a:p>
          <a:p>
            <a:r>
              <a:rPr lang="zh-CN" altLang="en-US" sz="2400" b="1"/>
              <a:t>        传主一般是对国家或人类做出重大贡献或有重大影响的人，因此命题者的眼光就聚焦于此。解答此类题，需要“三关注”</a:t>
            </a:r>
          </a:p>
          <a:p>
            <a:r>
              <a:rPr lang="zh-CN" altLang="en-US" sz="2400" b="1"/>
              <a:t>        第一，理解作者塑造传主的意图，特别关注详细记叙传主的某个人生阶段</a:t>
            </a:r>
            <a:r>
              <a:rPr lang="en-US" altLang="zh-CN" sz="2400" b="1"/>
              <a:t>——</a:t>
            </a:r>
            <a:r>
              <a:rPr lang="zh-CN" altLang="en-US" sz="2400" b="1"/>
              <a:t>因为这一阶段是传主成长过程的一个关键时期，这一阶段最能突出作者塑造传主的意图。这是评价传主社会价值和影响的一个入口。</a:t>
            </a:r>
          </a:p>
          <a:p>
            <a:r>
              <a:rPr lang="zh-CN" altLang="en-US" sz="2400" b="1"/>
              <a:t>        第二，应关注传主生活的时代背景和社会环境，对影响传主成长的各种因素做出符合实际的分析和客观的评价，从而揭示出传主的典型社会意义和影响。</a:t>
            </a:r>
          </a:p>
          <a:p>
            <a:r>
              <a:rPr lang="zh-CN" altLang="en-US" sz="2400" b="1"/>
              <a:t>        第三，关注理解文中某些抒情性、议论性的句子或其他人对传主评论性的语句。这部分语句多是作者在传主身上得到的关于人生或社会的独特感悟，这和传记的主题密切相关。</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2210"/>
                                        </p:tgtEl>
                                        <p:attrNameLst>
                                          <p:attrName>style.visibility</p:attrName>
                                        </p:attrNameLst>
                                      </p:cBhvr>
                                      <p:to>
                                        <p:strVal val="visible"/>
                                      </p:to>
                                    </p:set>
                                    <p:animEffect transition="in" filter="blinds(horizontal)">
                                      <p:cBhvr>
                                        <p:cTn id="7" dur="500"/>
                                        <p:tgtEl>
                                          <p:spTgt spid="222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Text Box 2"/>
          <p:cNvSpPr txBox="1">
            <a:spLocks noChangeArrowheads="1"/>
          </p:cNvSpPr>
          <p:nvPr/>
        </p:nvSpPr>
        <p:spPr bwMode="auto">
          <a:xfrm>
            <a:off x="1081088" y="431800"/>
            <a:ext cx="10009187" cy="5446395"/>
          </a:xfrm>
          <a:prstGeom prst="rect">
            <a:avLst/>
          </a:prstGeom>
          <a:noFill/>
          <a:ln w="38100">
            <a:solidFill>
              <a:srgbClr val="00FF00"/>
            </a:solidFill>
            <a:miter lim="800000"/>
          </a:ln>
          <a:effectLst/>
        </p:spPr>
        <p:txBody>
          <a:bodyPr>
            <a:spAutoFit/>
          </a:bodyPr>
          <a:lstStyle/>
          <a:p>
            <a:pPr algn="ctr"/>
            <a:endParaRPr lang="zh-CN" altLang="en-US" sz="2800" b="1">
              <a:solidFill>
                <a:srgbClr val="009900"/>
              </a:solidFill>
              <a:effectLst>
                <a:outerShdw blurRad="38100" dist="38100" dir="2700000" algn="tl">
                  <a:srgbClr val="C0C0C0"/>
                </a:outerShdw>
              </a:effectLst>
            </a:endParaRPr>
          </a:p>
          <a:p>
            <a:pPr algn="ctr"/>
            <a:r>
              <a:rPr lang="zh-CN" altLang="en-US" sz="2800" b="1" smtClean="0">
                <a:solidFill>
                  <a:srgbClr val="009900"/>
                </a:solidFill>
                <a:effectLst>
                  <a:outerShdw blurRad="38100" dist="38100" dir="2700000" algn="tl">
                    <a:srgbClr val="C0C0C0"/>
                  </a:outerShdw>
                </a:effectLst>
              </a:rPr>
              <a:t>探究</a:t>
            </a:r>
            <a:r>
              <a:rPr lang="zh-CN" altLang="en-US" sz="2800" b="1">
                <a:solidFill>
                  <a:srgbClr val="009900"/>
                </a:solidFill>
                <a:effectLst>
                  <a:outerShdw blurRad="38100" dist="38100" dir="2700000" algn="tl">
                    <a:srgbClr val="C0C0C0"/>
                  </a:outerShdw>
                </a:effectLst>
              </a:rPr>
              <a:t>文本中的问题，提出个人的见解 </a:t>
            </a:r>
          </a:p>
          <a:p>
            <a:pPr algn="ctr"/>
            <a:endParaRPr lang="zh-CN" altLang="en-US" sz="2800" b="1">
              <a:solidFill>
                <a:srgbClr val="009900"/>
              </a:solidFill>
              <a:effectLst>
                <a:outerShdw blurRad="38100" dist="38100" dir="2700000" algn="tl">
                  <a:srgbClr val="C0C0C0"/>
                </a:outerShdw>
              </a:effectLst>
            </a:endParaRPr>
          </a:p>
          <a:p>
            <a:r>
              <a:rPr lang="zh-CN" altLang="en-US" sz="2400" b="1"/>
              <a:t>        “文本中的某些问题”常常指文本中存在的分歧、结构上有争议之处、主题上有多面性、观点上有不同性，以及文本的内容空白处、有疑问的地方等。命题者从上述方面提出疑问，让考生进行思考并提出更加科学合理的观点。“提出自己的见解”要求考生答题时有自己明确的观点，不能似是而非；分析要切合文本与实际，有理有据，能自圆其说。</a:t>
            </a:r>
          </a:p>
          <a:p>
            <a:r>
              <a:rPr lang="zh-CN" altLang="en-US" sz="2400" b="1"/>
              <a:t>        高考在这一考点上有三种题型：①评析式</a:t>
            </a:r>
            <a:r>
              <a:rPr lang="en-US" altLang="zh-CN" sz="2400" b="1"/>
              <a:t>——</a:t>
            </a:r>
            <a:r>
              <a:rPr lang="zh-CN" altLang="en-US" sz="2400" b="1"/>
              <a:t>命题人对文本提出某些问题，要求考生深入研讨；②辨析类</a:t>
            </a:r>
            <a:r>
              <a:rPr lang="en-US" altLang="zh-CN" sz="2400" b="1"/>
              <a:t>——</a:t>
            </a:r>
            <a:r>
              <a:rPr lang="zh-CN" altLang="en-US" sz="2400" b="1"/>
              <a:t>命题人根据文本内容提出问题，设置两个或两个以上答案，让考生充分发挥独立思考、辨析判断的能力；③质疑类</a:t>
            </a:r>
            <a:r>
              <a:rPr lang="en-US" altLang="zh-CN" sz="2400" b="1"/>
              <a:t>——</a:t>
            </a:r>
            <a:r>
              <a:rPr lang="zh-CN" altLang="en-US" sz="2400" b="1"/>
              <a:t>让考生质疑某些作品在思想内容或写作方法上可能存在的不足，提出自己的见解。</a:t>
            </a:r>
            <a:endParaRPr lang="zh-CN" altLang="en-US" sz="2400" b="1">
              <a:solidFill>
                <a:srgbClr val="009900"/>
              </a:solidFill>
            </a:endParaRPr>
          </a:p>
          <a:p>
            <a:pPr algn="ctr"/>
            <a:endParaRPr lang="zh-CN" altLang="en-US" sz="2400" b="1">
              <a:solidFill>
                <a:srgbClr val="0099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6306"/>
                                        </p:tgtEl>
                                        <p:attrNameLst>
                                          <p:attrName>style.visibility</p:attrName>
                                        </p:attrNameLst>
                                      </p:cBhvr>
                                      <p:to>
                                        <p:strVal val="visible"/>
                                      </p:to>
                                    </p:set>
                                    <p:animEffect transition="in" filter="blinds(horizontal)">
                                      <p:cBhvr>
                                        <p:cTn id="7" dur="500"/>
                                        <p:tgtEl>
                                          <p:spTgt spid="226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7700" y="0"/>
            <a:ext cx="10352088" cy="603885"/>
          </a:xfrm>
          <a:prstGeom prst="rect">
            <a:avLst/>
          </a:prstGeom>
        </p:spPr>
        <p:txBody>
          <a:bodyPr>
            <a:spAutoFit/>
          </a:bodyPr>
          <a:lstStyle/>
          <a:p>
            <a:pPr algn="ctr" hangingPunct="0">
              <a:lnSpc>
                <a:spcPts val="4000"/>
              </a:lnSpc>
            </a:pPr>
            <a:r>
              <a:rPr lang="zh-CN" altLang="zh-CN" sz="2400">
                <a:solidFill>
                  <a:schemeClr val="hlink"/>
                </a:solidFill>
                <a:effectLst>
                  <a:outerShdw blurRad="38100" dist="38100" dir="2700000" algn="tl">
                    <a:srgbClr val="C0C0C0"/>
                  </a:outerShdw>
                </a:effectLst>
                <a:latin typeface="黑体" pitchFamily="2" charset="-122"/>
                <a:ea typeface="黑体" pitchFamily="2" charset="-122"/>
              </a:rPr>
              <a:t>探究问题、表达见解的</a:t>
            </a:r>
            <a:r>
              <a:rPr lang="en-US" altLang="zh-CN" sz="2400">
                <a:solidFill>
                  <a:schemeClr val="hlink"/>
                </a:solidFill>
                <a:effectLst>
                  <a:outerShdw blurRad="38100" dist="38100" dir="2700000" algn="tl">
                    <a:srgbClr val="C0C0C0"/>
                  </a:outerShdw>
                </a:effectLst>
                <a:latin typeface="黑体" pitchFamily="2" charset="-122"/>
                <a:ea typeface="黑体" pitchFamily="2" charset="-122"/>
              </a:rPr>
              <a:t>4</a:t>
            </a:r>
            <a:r>
              <a:rPr lang="zh-CN" altLang="en-US" sz="2400">
                <a:solidFill>
                  <a:schemeClr val="hlink"/>
                </a:solidFill>
                <a:effectLst>
                  <a:outerShdw blurRad="38100" dist="38100" dir="2700000" algn="tl">
                    <a:srgbClr val="C0C0C0"/>
                  </a:outerShdw>
                </a:effectLst>
                <a:latin typeface="黑体" pitchFamily="2" charset="-122"/>
                <a:ea typeface="黑体" pitchFamily="2" charset="-122"/>
              </a:rPr>
              <a:t>步骤</a:t>
            </a:r>
            <a:endParaRPr lang="en-US" altLang="zh-CN" sz="2400">
              <a:solidFill>
                <a:schemeClr val="hlink"/>
              </a:solidFill>
              <a:effectLst>
                <a:outerShdw blurRad="38100" dist="38100" dir="2700000" algn="tl">
                  <a:srgbClr val="C0C0C0"/>
                </a:outerShdw>
              </a:effectLst>
              <a:latin typeface="黑体" pitchFamily="2" charset="-122"/>
              <a:ea typeface="黑体" pitchFamily="2" charset="-122"/>
            </a:endParaRPr>
          </a:p>
        </p:txBody>
      </p:sp>
      <p:graphicFrame>
        <p:nvGraphicFramePr>
          <p:cNvPr id="227402" name="Group 74"/>
          <p:cNvGraphicFramePr>
            <a:graphicFrameLocks noGrp="1"/>
          </p:cNvGraphicFramePr>
          <p:nvPr/>
        </p:nvGraphicFramePr>
        <p:xfrm>
          <a:off x="288925" y="719138"/>
          <a:ext cx="10872470" cy="5596128"/>
        </p:xfrm>
        <a:graphic>
          <a:graphicData uri="http://schemas.openxmlformats.org/drawingml/2006/table">
            <a:tbl>
              <a:tblPr/>
              <a:tblGrid>
                <a:gridCol w="1412875"/>
                <a:gridCol w="9459595"/>
              </a:tblGrid>
              <a:tr h="169926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400" b="1" i="0" u="none" strike="noStrike" cap="none" normalizeH="0" baseline="0" smtClean="0">
                          <a:ln>
                            <a:noFill/>
                          </a:ln>
                          <a:solidFill>
                            <a:srgbClr val="006600"/>
                          </a:solidFill>
                          <a:effectLst/>
                          <a:latin typeface="楷体_GB2312" charset="0"/>
                          <a:ea typeface="楷体_GB2312" charset="-122"/>
                          <a:cs typeface="方正兰亭黑简体"/>
                        </a:rPr>
                        <a:t>1.</a:t>
                      </a: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研究探究对象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探究问题可能是题目规定的，也可以是探究者自己确定的，不管是哪一种情形，我们都必须了解这个将要探究的问题存有什么样的</a:t>
                      </a:r>
                      <a:r>
                        <a:rPr kumimoji="0" lang="zh-CN" altLang="en-US" sz="2400" b="1" i="0" u="none" strike="noStrike" cap="none" normalizeH="0" baseline="0" smtClean="0">
                          <a:ln>
                            <a:noFill/>
                          </a:ln>
                          <a:solidFill>
                            <a:srgbClr val="006600"/>
                          </a:solidFill>
                          <a:effectLst/>
                          <a:latin typeface=".PhonepadTwo"/>
                          <a:ea typeface="楷体_GB2312" charset="-122"/>
                          <a:cs typeface="方正兰亭黑简体"/>
                        </a:rPr>
                        <a:t>“</a:t>
                      </a: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疑</a:t>
                      </a:r>
                      <a:r>
                        <a:rPr kumimoji="0" lang="zh-CN" altLang="en-US" sz="2400" b="1" i="0" u="none" strike="noStrike" cap="none" normalizeH="0" baseline="0" smtClean="0">
                          <a:ln>
                            <a:noFill/>
                          </a:ln>
                          <a:solidFill>
                            <a:srgbClr val="006600"/>
                          </a:solidFill>
                          <a:effectLst/>
                          <a:latin typeface=".PhonepadTwo"/>
                          <a:ea typeface="楷体_GB2312" charset="-122"/>
                          <a:cs typeface="方正兰亭黑简体"/>
                        </a:rPr>
                        <a:t>”</a:t>
                      </a: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或有什么</a:t>
                      </a:r>
                      <a:r>
                        <a:rPr kumimoji="0" lang="zh-CN" altLang="en-US" sz="2400" b="1" i="0" u="none" strike="noStrike" cap="none" normalizeH="0" baseline="0" smtClean="0">
                          <a:ln>
                            <a:noFill/>
                          </a:ln>
                          <a:solidFill>
                            <a:srgbClr val="006600"/>
                          </a:solidFill>
                          <a:effectLst/>
                          <a:latin typeface=".PhonepadTwo"/>
                          <a:ea typeface="楷体_GB2312" charset="-122"/>
                          <a:cs typeface="方正兰亭黑简体"/>
                        </a:rPr>
                        <a:t>“</a:t>
                      </a: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难</a:t>
                      </a:r>
                      <a:r>
                        <a:rPr kumimoji="0" lang="zh-CN" altLang="en-US" sz="2400" b="1" i="0" u="none" strike="noStrike" cap="none" normalizeH="0" baseline="0" smtClean="0">
                          <a:ln>
                            <a:noFill/>
                          </a:ln>
                          <a:solidFill>
                            <a:srgbClr val="006600"/>
                          </a:solidFill>
                          <a:effectLst/>
                          <a:latin typeface=".PhonepadTwo"/>
                          <a:ea typeface="楷体_GB2312" charset="-122"/>
                          <a:cs typeface="方正兰亭黑简体"/>
                        </a:rPr>
                        <a:t>”</a:t>
                      </a: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，并明确问题的实质和范畴，也为下一步的探究作铺垫。</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89535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400" b="1" i="0" u="none" strike="noStrike" cap="none" normalizeH="0" baseline="0" smtClean="0">
                          <a:ln>
                            <a:noFill/>
                          </a:ln>
                          <a:solidFill>
                            <a:srgbClr val="006600"/>
                          </a:solidFill>
                          <a:effectLst/>
                          <a:latin typeface="楷体_GB2312" charset="0"/>
                          <a:ea typeface="楷体_GB2312" charset="-122"/>
                          <a:cs typeface="方正兰亭黑简体"/>
                        </a:rPr>
                        <a:t>2.</a:t>
                      </a: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寻求文本依据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整体阅读文本，了解问题在文本中的语境，并搜集相关线索，为明确个人观点打下基础。</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89535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400" b="1" i="0" u="none" strike="noStrike" cap="none" normalizeH="0" baseline="0" smtClean="0">
                          <a:ln>
                            <a:noFill/>
                          </a:ln>
                          <a:solidFill>
                            <a:srgbClr val="006600"/>
                          </a:solidFill>
                          <a:effectLst/>
                          <a:latin typeface="楷体_GB2312" charset="0"/>
                          <a:ea typeface="楷体_GB2312" charset="-122"/>
                          <a:cs typeface="方正兰亭黑简体"/>
                        </a:rPr>
                        <a:t>3.</a:t>
                      </a: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提出探究设想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提出自己对提出探究设想该问题的大致看法，并且应该以极其简练的语言说明自己探究的路径和凭据。</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210121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400" b="1" i="0" u="none" strike="noStrike" cap="none" normalizeH="0" baseline="0" smtClean="0">
                          <a:ln>
                            <a:noFill/>
                          </a:ln>
                          <a:solidFill>
                            <a:srgbClr val="006600"/>
                          </a:solidFill>
                          <a:effectLst/>
                          <a:latin typeface="楷体_GB2312" charset="0"/>
                          <a:ea typeface="楷体_GB2312" charset="-122"/>
                          <a:cs typeface="方正兰亭黑简体"/>
                        </a:rPr>
                        <a:t>4.</a:t>
                      </a: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提出探究设想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组织答案时要努力调动自己的知识储备，尽最大的可能从多个角度、多个层面与当前探究的问题建立联系，而后依照由表及里、由浅到深的顺序分条逐层地展示出探究过程</a:t>
                      </a:r>
                      <a:r>
                        <a:rPr kumimoji="0" lang="en-US" altLang="zh-CN" sz="2400" b="1" i="0" u="none" strike="noStrike" cap="none" normalizeH="0" baseline="0" smtClean="0">
                          <a:ln>
                            <a:noFill/>
                          </a:ln>
                          <a:solidFill>
                            <a:srgbClr val="006600"/>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有时也可以采用由主到次的排列顺序</a:t>
                      </a:r>
                      <a:r>
                        <a:rPr kumimoji="0" lang="en-US" altLang="zh-CN" sz="2400" b="1" i="0" u="none" strike="noStrike" cap="none" normalizeH="0" baseline="0" smtClean="0">
                          <a:ln>
                            <a:noFill/>
                          </a:ln>
                          <a:solidFill>
                            <a:srgbClr val="006600"/>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6600"/>
                          </a:solidFill>
                          <a:effectLst/>
                          <a:latin typeface="楷体_GB2312" charset="0"/>
                          <a:ea typeface="楷体_GB2312" charset="-122"/>
                          <a:cs typeface="方正兰亭黑简体"/>
                        </a:rPr>
                        <a:t>，在展示过程中要让自己见解的正确性或合理性得到证明。最后还必须有一个简练的结语，再一次申明自己的见解或认识。</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227402"/>
                                        </p:tgtEl>
                                        <p:attrNameLst>
                                          <p:attrName>style.visibility</p:attrName>
                                        </p:attrNameLst>
                                      </p:cBhvr>
                                      <p:to>
                                        <p:strVal val="visible"/>
                                      </p:to>
                                    </p:set>
                                    <p:anim calcmode="lin" valueType="num">
                                      <p:cBhvr>
                                        <p:cTn id="14" dur="500" fill="hold"/>
                                        <p:tgtEl>
                                          <p:spTgt spid="227402"/>
                                        </p:tgtEl>
                                        <p:attrNameLst>
                                          <p:attrName>ppt_w</p:attrName>
                                        </p:attrNameLst>
                                      </p:cBhvr>
                                      <p:tavLst>
                                        <p:tav tm="0">
                                          <p:val>
                                            <p:fltVal val="0"/>
                                          </p:val>
                                        </p:tav>
                                        <p:tav tm="100000">
                                          <p:val>
                                            <p:strVal val="#ppt_w"/>
                                          </p:val>
                                        </p:tav>
                                      </p:tavLst>
                                    </p:anim>
                                    <p:anim calcmode="lin" valueType="num">
                                      <p:cBhvr>
                                        <p:cTn id="15" dur="500" fill="hold"/>
                                        <p:tgtEl>
                                          <p:spTgt spid="227402"/>
                                        </p:tgtEl>
                                        <p:attrNameLst>
                                          <p:attrName>ppt_h</p:attrName>
                                        </p:attrNameLst>
                                      </p:cBhvr>
                                      <p:tavLst>
                                        <p:tav tm="0">
                                          <p:val>
                                            <p:fltVal val="0"/>
                                          </p:val>
                                        </p:tav>
                                        <p:tav tm="100000">
                                          <p:val>
                                            <p:strVal val="#ppt_h"/>
                                          </p:val>
                                        </p:tav>
                                      </p:tavLst>
                                    </p:anim>
                                    <p:animEffect transition="in" filter="fade">
                                      <p:cBhvr>
                                        <p:cTn id="16" dur="500"/>
                                        <p:tgtEl>
                                          <p:spTgt spid="227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Text Box 2"/>
          <p:cNvSpPr txBox="1">
            <a:spLocks noChangeArrowheads="1"/>
          </p:cNvSpPr>
          <p:nvPr/>
        </p:nvSpPr>
        <p:spPr bwMode="auto">
          <a:xfrm>
            <a:off x="792163" y="1079500"/>
            <a:ext cx="9793287" cy="3415030"/>
          </a:xfrm>
          <a:prstGeom prst="rect">
            <a:avLst/>
          </a:prstGeom>
          <a:noFill/>
          <a:ln w="38100">
            <a:solidFill>
              <a:srgbClr val="00FF00"/>
            </a:solidFill>
            <a:miter lim="800000"/>
          </a:ln>
          <a:effectLst/>
        </p:spPr>
        <p:txBody>
          <a:bodyPr>
            <a:spAutoFit/>
          </a:bodyPr>
          <a:lstStyle/>
          <a:p>
            <a:pPr algn="ctr"/>
            <a:endParaRPr lang="zh-CN" altLang="en-US" sz="2400" b="1">
              <a:solidFill>
                <a:srgbClr val="009900"/>
              </a:solidFill>
              <a:effectLst>
                <a:outerShdw blurRad="38100" dist="38100" dir="2700000" algn="tl">
                  <a:srgbClr val="C0C0C0"/>
                </a:outerShdw>
              </a:effectLst>
            </a:endParaRPr>
          </a:p>
          <a:p>
            <a:pPr algn="ctr"/>
            <a:r>
              <a:rPr lang="zh-CN" altLang="en-US" sz="2400" b="1">
                <a:solidFill>
                  <a:srgbClr val="009900"/>
                </a:solidFill>
                <a:effectLst>
                  <a:outerShdw blurRad="38100" dist="38100" dir="2700000" algn="tl">
                    <a:srgbClr val="C0C0C0"/>
                  </a:outerShdw>
                </a:effectLst>
              </a:rPr>
              <a:t>掌握答题“捷径”</a:t>
            </a:r>
          </a:p>
          <a:p>
            <a:pPr algn="ctr"/>
            <a:endParaRPr lang="zh-CN" altLang="en-US" sz="2400" b="1">
              <a:solidFill>
                <a:srgbClr val="009900"/>
              </a:solidFill>
              <a:effectLst>
                <a:outerShdw blurRad="38100" dist="38100" dir="2700000" algn="tl">
                  <a:srgbClr val="C0C0C0"/>
                </a:outerShdw>
              </a:effectLst>
            </a:endParaRPr>
          </a:p>
          <a:p>
            <a:r>
              <a:rPr lang="en-US" altLang="zh-CN" sz="2400" b="1"/>
              <a:t>        (1)</a:t>
            </a:r>
            <a:r>
              <a:rPr lang="zh-CN" altLang="en-US" sz="2400" b="1"/>
              <a:t>文章的选材或结构安排是否恰当</a:t>
            </a:r>
            <a:r>
              <a:rPr lang="en-US" altLang="zh-CN" sz="2400" b="1"/>
              <a:t>——</a:t>
            </a:r>
            <a:r>
              <a:rPr lang="zh-CN" altLang="en-US" sz="2400" b="1"/>
              <a:t>多从真实性和是否有利于表达作者的创作意图入手作答。</a:t>
            </a:r>
          </a:p>
          <a:p>
            <a:r>
              <a:rPr lang="en-US" altLang="zh-CN" sz="2400" b="1"/>
              <a:t>        (2)</a:t>
            </a:r>
            <a:r>
              <a:rPr lang="zh-CN" altLang="en-US" sz="2400" b="1"/>
              <a:t>某句话有什么含意</a:t>
            </a:r>
            <a:r>
              <a:rPr lang="en-US" altLang="zh-CN" sz="2400" b="1"/>
              <a:t>——</a:t>
            </a:r>
            <a:r>
              <a:rPr lang="zh-CN" altLang="en-US" sz="2400" b="1"/>
              <a:t>多从揭示人物精神、事件意义等角度分析。</a:t>
            </a:r>
          </a:p>
          <a:p>
            <a:r>
              <a:rPr lang="en-US" altLang="zh-CN" sz="2400" b="1"/>
              <a:t>        (3)</a:t>
            </a:r>
            <a:r>
              <a:rPr lang="zh-CN" altLang="en-US" sz="2400" b="1"/>
              <a:t>某人在某件事上的做法或看法是否得当</a:t>
            </a:r>
            <a:r>
              <a:rPr lang="en-US" altLang="zh-CN" sz="2400" b="1"/>
              <a:t>——</a:t>
            </a:r>
            <a:r>
              <a:rPr lang="zh-CN" altLang="en-US" sz="2400" b="1"/>
              <a:t>多从人物性格、时代背景、社会现实、个人观点等层面切入。</a:t>
            </a:r>
          </a:p>
          <a:p>
            <a:endParaRPr lang="zh-CN" altLang="en-US" sz="2400" b="1"/>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8354"/>
                                        </p:tgtEl>
                                        <p:attrNameLst>
                                          <p:attrName>style.visibility</p:attrName>
                                        </p:attrNameLst>
                                      </p:cBhvr>
                                      <p:to>
                                        <p:strVal val="visible"/>
                                      </p:to>
                                    </p:set>
                                    <p:animEffect transition="in" filter="blinds(horizontal)">
                                      <p:cBhvr>
                                        <p:cTn id="7" dur="500"/>
                                        <p:tgtEl>
                                          <p:spTgt spid="228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Text Box 2"/>
          <p:cNvSpPr txBox="1">
            <a:spLocks noChangeArrowheads="1"/>
          </p:cNvSpPr>
          <p:nvPr/>
        </p:nvSpPr>
        <p:spPr bwMode="auto">
          <a:xfrm>
            <a:off x="936625" y="1295400"/>
            <a:ext cx="9721850" cy="3302635"/>
          </a:xfrm>
          <a:prstGeom prst="rect">
            <a:avLst/>
          </a:prstGeom>
          <a:noFill/>
          <a:ln w="38100">
            <a:solidFill>
              <a:srgbClr val="00FF00"/>
            </a:solidFill>
            <a:miter lim="800000"/>
          </a:ln>
          <a:effectLst/>
        </p:spPr>
        <p:txBody>
          <a:bodyPr>
            <a:spAutoFit/>
          </a:bodyPr>
          <a:lstStyle/>
          <a:p>
            <a:pPr algn="ctr"/>
            <a:endParaRPr lang="zh-CN" altLang="en-US" sz="2800" b="1">
              <a:solidFill>
                <a:srgbClr val="009900"/>
              </a:solidFill>
              <a:effectLst>
                <a:outerShdw blurRad="38100" dist="38100" dir="2700000" algn="tl">
                  <a:srgbClr val="C0C0C0"/>
                </a:outerShdw>
              </a:effectLst>
            </a:endParaRPr>
          </a:p>
          <a:p>
            <a:pPr algn="ctr"/>
            <a:r>
              <a:rPr lang="zh-CN" altLang="en-US" sz="2800" b="1" smtClean="0">
                <a:solidFill>
                  <a:srgbClr val="009900"/>
                </a:solidFill>
                <a:effectLst>
                  <a:outerShdw blurRad="38100" dist="38100" dir="2700000" algn="tl">
                    <a:srgbClr val="C0C0C0"/>
                  </a:outerShdw>
                </a:effectLst>
              </a:rPr>
              <a:t>探究</a:t>
            </a:r>
            <a:r>
              <a:rPr lang="zh-CN" altLang="en-US" sz="2800" b="1">
                <a:solidFill>
                  <a:srgbClr val="009900"/>
                </a:solidFill>
                <a:effectLst>
                  <a:outerShdw blurRad="38100" dist="38100" dir="2700000" algn="tl">
                    <a:srgbClr val="C0C0C0"/>
                  </a:outerShdw>
                </a:effectLst>
              </a:rPr>
              <a:t>传记文体特色</a:t>
            </a:r>
          </a:p>
          <a:p>
            <a:pPr algn="ctr"/>
            <a:endParaRPr lang="zh-CN" altLang="en-US" sz="2800" b="1">
              <a:solidFill>
                <a:srgbClr val="009900"/>
              </a:solidFill>
              <a:effectLst>
                <a:outerShdw blurRad="38100" dist="38100" dir="2700000" algn="tl">
                  <a:srgbClr val="C0C0C0"/>
                </a:outerShdw>
              </a:effectLst>
            </a:endParaRPr>
          </a:p>
          <a:p>
            <a:pPr>
              <a:lnSpc>
                <a:spcPct val="130000"/>
              </a:lnSpc>
            </a:pPr>
            <a:r>
              <a:rPr lang="zh-CN" altLang="en-US" sz="2400" b="1"/>
              <a:t>        对传记文本的某种特色做深度的思考和判断，既有传记构思技巧类的，也有传主精神品格类的，融合了“作用”“用意”，“意图”类题目，这一命题形式的考查往往与“分析综合”“探究”紧密联系。</a:t>
            </a:r>
          </a:p>
          <a:p>
            <a:pPr>
              <a:lnSpc>
                <a:spcPct val="130000"/>
              </a:lnSpc>
            </a:pPr>
            <a:endParaRPr lang="zh-CN" altLang="en-US" sz="2400" b="1"/>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282"/>
                                        </p:tgtEl>
                                        <p:attrNameLst>
                                          <p:attrName>style.visibility</p:attrName>
                                        </p:attrNameLst>
                                      </p:cBhvr>
                                      <p:to>
                                        <p:strVal val="visible"/>
                                      </p:to>
                                    </p:set>
                                    <p:animEffect transition="in" filter="blinds(horizontal)">
                                      <p:cBhvr>
                                        <p:cTn id="7" dur="500"/>
                                        <p:tgtEl>
                                          <p:spTgt spid="225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3" name="Text Box 5"/>
          <p:cNvSpPr txBox="1">
            <a:spLocks noChangeArrowheads="1"/>
          </p:cNvSpPr>
          <p:nvPr/>
        </p:nvSpPr>
        <p:spPr bwMode="auto">
          <a:xfrm>
            <a:off x="1081088" y="2519363"/>
            <a:ext cx="1439862" cy="1124585"/>
          </a:xfrm>
          <a:prstGeom prst="rect">
            <a:avLst/>
          </a:prstGeom>
          <a:solidFill>
            <a:schemeClr val="hlink"/>
          </a:solidFill>
          <a:ln w="9525">
            <a:noFill/>
            <a:miter lim="800000"/>
          </a:ln>
          <a:effectLst/>
        </p:spPr>
        <p:txBody>
          <a:bodyPr>
            <a:spAutoFit/>
          </a:bodyPr>
          <a:lstStyle/>
          <a:p>
            <a:pPr>
              <a:lnSpc>
                <a:spcPct val="80000"/>
              </a:lnSpc>
              <a:spcBef>
                <a:spcPct val="50000"/>
              </a:spcBef>
            </a:pPr>
            <a:r>
              <a:rPr lang="zh-CN" altLang="en-US" sz="3200">
                <a:solidFill>
                  <a:schemeClr val="bg1"/>
                </a:solidFill>
                <a:latin typeface="宋体" pitchFamily="2" charset="-122"/>
              </a:rPr>
              <a:t> 传记</a:t>
            </a:r>
          </a:p>
          <a:p>
            <a:pPr>
              <a:lnSpc>
                <a:spcPct val="80000"/>
              </a:lnSpc>
              <a:spcBef>
                <a:spcPct val="50000"/>
              </a:spcBef>
            </a:pPr>
            <a:r>
              <a:rPr lang="zh-CN" altLang="en-US" sz="3200">
                <a:solidFill>
                  <a:schemeClr val="bg1"/>
                </a:solidFill>
                <a:latin typeface="宋体" pitchFamily="2" charset="-122"/>
              </a:rPr>
              <a:t> 阅读</a:t>
            </a:r>
          </a:p>
        </p:txBody>
      </p:sp>
      <p:sp>
        <p:nvSpPr>
          <p:cNvPr id="191495" name="AutoShape 7"/>
          <p:cNvSpPr>
            <a:spLocks noChangeArrowheads="1"/>
          </p:cNvSpPr>
          <p:nvPr/>
        </p:nvSpPr>
        <p:spPr bwMode="auto">
          <a:xfrm>
            <a:off x="5184775" y="2087563"/>
            <a:ext cx="5472113" cy="476250"/>
          </a:xfrm>
          <a:prstGeom prst="wedgeRoundRectCallout">
            <a:avLst>
              <a:gd name="adj1" fmla="val -97056"/>
              <a:gd name="adj2" fmla="val 149667"/>
              <a:gd name="adj3" fmla="val 16667"/>
            </a:avLst>
          </a:prstGeom>
          <a:noFill/>
          <a:ln w="38100">
            <a:solidFill>
              <a:schemeClr val="accent1"/>
            </a:solidFill>
            <a:miter lim="800000"/>
          </a:ln>
          <a:effectLst/>
        </p:spPr>
        <p:txBody>
          <a:bodyPr/>
          <a:lstStyle/>
          <a:p>
            <a:pPr algn="ctr"/>
            <a:r>
              <a:rPr lang="zh-CN" altLang="en-US" sz="2400" b="1" smtClean="0">
                <a:solidFill>
                  <a:srgbClr val="FF0000"/>
                </a:solidFill>
                <a:ea typeface="黑体" pitchFamily="2" charset="-122"/>
              </a:rPr>
              <a:t>考点一</a:t>
            </a:r>
            <a:r>
              <a:rPr lang="zh-CN" altLang="en-US" sz="2400" b="1">
                <a:solidFill>
                  <a:srgbClr val="FF0000"/>
                </a:solidFill>
                <a:ea typeface="黑体" pitchFamily="2" charset="-122"/>
              </a:rPr>
              <a:t>　概括分析</a:t>
            </a:r>
            <a:r>
              <a:rPr lang="zh-CN" altLang="en-US" sz="2400" b="1" smtClean="0">
                <a:solidFill>
                  <a:srgbClr val="FF0000"/>
                </a:solidFill>
                <a:ea typeface="黑体" pitchFamily="2" charset="-122"/>
              </a:rPr>
              <a:t>传记人物</a:t>
            </a:r>
            <a:endParaRPr lang="zh-CN" altLang="en-US" sz="2400" b="1">
              <a:solidFill>
                <a:srgbClr val="FF0000"/>
              </a:solidFill>
              <a:ea typeface="黑体" pitchFamily="2" charset="-122"/>
            </a:endParaRPr>
          </a:p>
        </p:txBody>
      </p:sp>
      <p:sp>
        <p:nvSpPr>
          <p:cNvPr id="191496" name="AutoShape 8"/>
          <p:cNvSpPr>
            <a:spLocks noChangeArrowheads="1"/>
          </p:cNvSpPr>
          <p:nvPr/>
        </p:nvSpPr>
        <p:spPr bwMode="auto">
          <a:xfrm>
            <a:off x="5184775" y="3527425"/>
            <a:ext cx="5472113" cy="476250"/>
          </a:xfrm>
          <a:prstGeom prst="wedgeRoundRectCallout">
            <a:avLst>
              <a:gd name="adj1" fmla="val -97199"/>
              <a:gd name="adj2" fmla="val -79333"/>
              <a:gd name="adj3" fmla="val 16667"/>
            </a:avLst>
          </a:prstGeom>
          <a:noFill/>
          <a:ln w="38100">
            <a:solidFill>
              <a:schemeClr val="accent1"/>
            </a:solidFill>
            <a:miter lim="800000"/>
          </a:ln>
          <a:effectLst/>
        </p:spPr>
        <p:txBody>
          <a:bodyPr/>
          <a:lstStyle/>
          <a:p>
            <a:pPr algn="ctr"/>
            <a:r>
              <a:rPr lang="zh-CN" altLang="en-US" sz="2400" b="1" smtClean="0">
                <a:solidFill>
                  <a:srgbClr val="FF0000"/>
                </a:solidFill>
                <a:ea typeface="黑体" pitchFamily="2" charset="-122"/>
              </a:rPr>
              <a:t>考点二</a:t>
            </a:r>
            <a:r>
              <a:rPr lang="zh-CN" altLang="en-US" sz="2400" b="1">
                <a:solidFill>
                  <a:srgbClr val="FF0000"/>
                </a:solidFill>
                <a:ea typeface="黑体" pitchFamily="2" charset="-122"/>
              </a:rPr>
              <a:t>　传记特征和</a:t>
            </a:r>
            <a:r>
              <a:rPr lang="zh-CN" altLang="en-US" sz="2400" b="1" smtClean="0">
                <a:solidFill>
                  <a:srgbClr val="FF0000"/>
                </a:solidFill>
                <a:ea typeface="黑体" pitchFamily="2" charset="-122"/>
              </a:rPr>
              <a:t>表现手法</a:t>
            </a:r>
            <a:endParaRPr lang="zh-CN" altLang="en-US" sz="2400" b="1">
              <a:solidFill>
                <a:srgbClr val="FF0000"/>
              </a:solidFill>
              <a:ea typeface="黑体" pitchFamily="2" charset="-122"/>
            </a:endParaRPr>
          </a:p>
        </p:txBody>
      </p:sp>
      <p:sp>
        <p:nvSpPr>
          <p:cNvPr id="5"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6"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概括人物</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1493"/>
                                        </p:tgtEl>
                                        <p:attrNameLst>
                                          <p:attrName>style.visibility</p:attrName>
                                        </p:attrNameLst>
                                      </p:cBhvr>
                                      <p:to>
                                        <p:strVal val="visible"/>
                                      </p:to>
                                    </p:set>
                                    <p:animEffect transition="in" filter="checkerboard(across)">
                                      <p:cBhvr>
                                        <p:cTn id="7" dur="500"/>
                                        <p:tgtEl>
                                          <p:spTgt spid="19149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1" nodeType="clickEffect">
                                  <p:stCondLst>
                                    <p:cond delay="0"/>
                                  </p:stCondLst>
                                  <p:childTnLst>
                                    <p:set>
                                      <p:cBhvr>
                                        <p:cTn id="12" dur="1" fill="hold">
                                          <p:stCondLst>
                                            <p:cond delay="0"/>
                                          </p:stCondLst>
                                        </p:cTn>
                                        <p:tgtEl>
                                          <p:spTgt spid="191495"/>
                                        </p:tgtEl>
                                        <p:attrNameLst>
                                          <p:attrName>style.visibility</p:attrName>
                                        </p:attrNameLst>
                                      </p:cBhvr>
                                      <p:to>
                                        <p:strVal val="visible"/>
                                      </p:to>
                                    </p:set>
                                    <p:anim calcmode="lin" valueType="num">
                                      <p:cBhvr additive="base">
                                        <p:cTn id="13" dur="500" fill="hold"/>
                                        <p:tgtEl>
                                          <p:spTgt spid="191495"/>
                                        </p:tgtEl>
                                        <p:attrNameLst>
                                          <p:attrName>ppt_x</p:attrName>
                                        </p:attrNameLst>
                                      </p:cBhvr>
                                      <p:tavLst>
                                        <p:tav tm="0">
                                          <p:val>
                                            <p:strVal val="1+#ppt_w/2"/>
                                          </p:val>
                                        </p:tav>
                                        <p:tav tm="100000">
                                          <p:val>
                                            <p:strVal val="#ppt_x"/>
                                          </p:val>
                                        </p:tav>
                                      </p:tavLst>
                                    </p:anim>
                                    <p:anim calcmode="lin" valueType="num">
                                      <p:cBhvr additive="base">
                                        <p:cTn id="14" dur="500" fill="hold"/>
                                        <p:tgtEl>
                                          <p:spTgt spid="191495"/>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2" fill="hold" grpId="2" nodeType="clickEffect">
                                  <p:stCondLst>
                                    <p:cond delay="0"/>
                                  </p:stCondLst>
                                  <p:childTnLst>
                                    <p:set>
                                      <p:cBhvr>
                                        <p:cTn id="19" dur="1" fill="hold">
                                          <p:stCondLst>
                                            <p:cond delay="0"/>
                                          </p:stCondLst>
                                        </p:cTn>
                                        <p:tgtEl>
                                          <p:spTgt spid="191496"/>
                                        </p:tgtEl>
                                        <p:attrNameLst>
                                          <p:attrName>style.visibility</p:attrName>
                                        </p:attrNameLst>
                                      </p:cBhvr>
                                      <p:to>
                                        <p:strVal val="visible"/>
                                      </p:to>
                                    </p:set>
                                    <p:anim calcmode="lin" valueType="num">
                                      <p:cBhvr additive="base">
                                        <p:cTn id="20" dur="500" fill="hold"/>
                                        <p:tgtEl>
                                          <p:spTgt spid="191496"/>
                                        </p:tgtEl>
                                        <p:attrNameLst>
                                          <p:attrName>ppt_x</p:attrName>
                                        </p:attrNameLst>
                                      </p:cBhvr>
                                      <p:tavLst>
                                        <p:tav tm="0">
                                          <p:val>
                                            <p:strVal val="1+#ppt_w/2"/>
                                          </p:val>
                                        </p:tav>
                                        <p:tav tm="100000">
                                          <p:val>
                                            <p:strVal val="#ppt_x"/>
                                          </p:val>
                                        </p:tav>
                                      </p:tavLst>
                                    </p:anim>
                                    <p:anim calcmode="lin" valueType="num">
                                      <p:cBhvr additive="base">
                                        <p:cTn id="21" dur="500" fill="hold"/>
                                        <p:tgtEl>
                                          <p:spTgt spid="1914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3" grpId="0" animBg="1"/>
      <p:bldP spid="191495" grpId="1" animBg="1"/>
      <p:bldP spid="191496" grpId="2"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474625" y="1525575"/>
          <a:ext cx="10858500" cy="4428140"/>
        </p:xfrm>
        <a:graphic>
          <a:graphicData uri="http://schemas.openxmlformats.org/drawingml/2006/table">
            <a:tbl>
              <a:tblPr firstRow="1" bandRow="1">
                <a:tableStyleId>{8799B23B-EC83-4686-B30A-512413B5E67A}</a:tableStyleId>
              </a:tblPr>
              <a:tblGrid>
                <a:gridCol w="1640205"/>
                <a:gridCol w="9218295"/>
              </a:tblGrid>
              <a:tr h="548688">
                <a:tc>
                  <a:txBody>
                    <a:bodyPr/>
                    <a:lstStyle/>
                    <a:p>
                      <a:pPr marL="0" algn="ctr" defTabSz="914400" rtl="0" eaLnBrk="1" latinLnBrk="0" hangingPunct="1">
                        <a:spcAft>
                          <a:spcPct val="0"/>
                        </a:spcAft>
                      </a:pPr>
                      <a:r>
                        <a:rPr lang="zh-CN" altLang="en-US" sz="2400" b="1" kern="100" smtClean="0">
                          <a:solidFill>
                            <a:srgbClr val="0000FF"/>
                          </a:solidFill>
                          <a:latin typeface="+mn-ea"/>
                          <a:ea typeface="+mn-ea"/>
                          <a:cs typeface="Times New Roman" panose="02020603050405020304"/>
                        </a:rPr>
                        <a:t>题型</a:t>
                      </a:r>
                      <a:endParaRPr lang="zh-CN" sz="2400" b="1" kern="100">
                        <a:solidFill>
                          <a:srgbClr val="0000FF"/>
                        </a:solidFill>
                        <a:latin typeface="+mn-ea"/>
                        <a:ea typeface="+mn-ea"/>
                        <a:cs typeface="Times New Roman" panose="02020603050405020304"/>
                      </a:endParaRPr>
                    </a:p>
                  </a:txBody>
                  <a:tcPr marL="68580" marR="68580" marT="0" marB="0" anchor="ctr"/>
                </a:tc>
                <a:tc>
                  <a:txBody>
                    <a:bodyPr/>
                    <a:lstStyle/>
                    <a:p>
                      <a:pPr marL="0" algn="ctr" defTabSz="914400" rtl="0" eaLnBrk="1" latinLnBrk="0" hangingPunct="1">
                        <a:spcAft>
                          <a:spcPct val="0"/>
                        </a:spcAft>
                      </a:pPr>
                      <a:r>
                        <a:rPr lang="zh-CN" altLang="en-US" sz="2400" b="1" kern="100" smtClean="0">
                          <a:solidFill>
                            <a:srgbClr val="0000FF"/>
                          </a:solidFill>
                          <a:latin typeface="+mn-ea"/>
                          <a:ea typeface="+mn-ea"/>
                          <a:cs typeface="Times New Roman" panose="02020603050405020304"/>
                        </a:rPr>
                        <a:t>分析解读</a:t>
                      </a:r>
                      <a:endParaRPr lang="zh-CN" sz="2400" b="1" kern="100">
                        <a:solidFill>
                          <a:srgbClr val="0000FF"/>
                        </a:solidFill>
                        <a:latin typeface="+mn-ea"/>
                        <a:ea typeface="+mn-ea"/>
                        <a:cs typeface="Times New Roman" panose="02020603050405020304"/>
                      </a:endParaRPr>
                    </a:p>
                  </a:txBody>
                  <a:tcPr marL="68580" marR="68580" marT="0" marB="0" anchor="ctr"/>
                </a:tc>
              </a:tr>
              <a:tr h="1665890">
                <a:tc>
                  <a:txBody>
                    <a:bodyPr/>
                    <a:lstStyle/>
                    <a:p>
                      <a:pPr marL="0" algn="l" defTabSz="914400" rtl="0" eaLnBrk="1" latinLnBrk="0" hangingPunct="1">
                        <a:spcAft>
                          <a:spcPct val="0"/>
                        </a:spcAft>
                      </a:pPr>
                      <a:r>
                        <a:rPr lang="zh-CN" altLang="en-US" sz="2400" b="0" kern="1200" smtClean="0">
                          <a:solidFill>
                            <a:srgbClr val="0000FF"/>
                          </a:solidFill>
                          <a:latin typeface="+mn-ea"/>
                          <a:ea typeface="+mn-ea"/>
                          <a:cs typeface="+mn-cs"/>
                        </a:rPr>
                        <a:t>概括事迹</a:t>
                      </a:r>
                      <a:endParaRPr lang="zh-CN" altLang="en-US" sz="2400" b="0" kern="1200">
                        <a:solidFill>
                          <a:srgbClr val="0000FF"/>
                        </a:solidFill>
                        <a:latin typeface="+mn-ea"/>
                        <a:ea typeface="+mn-ea"/>
                        <a:cs typeface="+mn-cs"/>
                      </a:endParaRPr>
                    </a:p>
                  </a:txBody>
                  <a:tcPr marL="68580" marR="68580" marT="0" marB="0" anchor="ctr"/>
                </a:tc>
                <a:tc>
                  <a:txBody>
                    <a:bodyPr/>
                    <a:lstStyle/>
                    <a:p>
                      <a:r>
                        <a:rPr lang="zh-CN" altLang="en-US" sz="2400" b="0" kern="1200" smtClean="0">
                          <a:solidFill>
                            <a:srgbClr val="0000FF"/>
                          </a:solidFill>
                          <a:latin typeface="+mn-ea"/>
                          <a:ea typeface="+mn-ea"/>
                          <a:cs typeface="+mn-cs"/>
                        </a:rPr>
                        <a:t>传主的事迹，构成了传记材料的主体，直接对表现人物形象的特点、品质以及思想风貌起到至关重要的作用。因此，阅读一篇传记，首先应该围绕传主的事迹来进行梳理，看看写了有关传主的哪些事迹，然后再进行概括归纳。</a:t>
                      </a:r>
                      <a:endParaRPr lang="zh-CN" altLang="en-US" sz="2400" b="0" kern="1200">
                        <a:solidFill>
                          <a:srgbClr val="0000FF"/>
                        </a:solidFill>
                        <a:latin typeface="+mn-ea"/>
                        <a:ea typeface="+mn-ea"/>
                        <a:cs typeface="+mn-cs"/>
                      </a:endParaRPr>
                    </a:p>
                  </a:txBody>
                  <a:tcPr marL="68580" marR="68580" marT="0" marB="0" anchor="ctr"/>
                </a:tc>
              </a:tr>
              <a:tr h="1410914">
                <a:tc>
                  <a:txBody>
                    <a:bodyPr/>
                    <a:lstStyle/>
                    <a:p>
                      <a:pPr marL="0" algn="l" defTabSz="914400" rtl="0" eaLnBrk="1" latinLnBrk="0" hangingPunct="1">
                        <a:spcAft>
                          <a:spcPct val="0"/>
                        </a:spcAft>
                      </a:pPr>
                      <a:r>
                        <a:rPr lang="zh-CN" altLang="en-US" sz="2400" b="0" kern="1200" smtClean="0">
                          <a:solidFill>
                            <a:srgbClr val="0000FF"/>
                          </a:solidFill>
                          <a:latin typeface="+mn-ea"/>
                          <a:ea typeface="+mn-ea"/>
                          <a:cs typeface="+mn-cs"/>
                        </a:rPr>
                        <a:t>概括分析形象</a:t>
                      </a:r>
                      <a:endParaRPr lang="zh-CN" altLang="en-US" sz="2400" b="0" kern="1200">
                        <a:solidFill>
                          <a:srgbClr val="0000FF"/>
                        </a:solidFill>
                        <a:latin typeface="+mn-ea"/>
                        <a:ea typeface="+mn-ea"/>
                        <a:cs typeface="+mn-cs"/>
                      </a:endParaRPr>
                    </a:p>
                  </a:txBody>
                  <a:tcPr marL="68580" marR="68580" marT="0" marB="0" anchor="ctr"/>
                </a:tc>
                <a:tc>
                  <a:txBody>
                    <a:bodyPr/>
                    <a:lstStyle/>
                    <a:p>
                      <a:pPr marL="0" algn="l" defTabSz="914400" rtl="0" eaLnBrk="1" latinLnBrk="0" hangingPunct="1"/>
                      <a:r>
                        <a:rPr lang="zh-CN" altLang="en-US" sz="2400" b="0" kern="1200" smtClean="0">
                          <a:solidFill>
                            <a:srgbClr val="0000FF"/>
                          </a:solidFill>
                          <a:latin typeface="+mn-ea"/>
                          <a:ea typeface="+mn-ea"/>
                          <a:cs typeface="+mn-cs"/>
                        </a:rPr>
                        <a:t>概括分析传主的形象，是传记类文本考查的一个必考点。因为传记本身就是以写人为主的，其目的就是刻画人物、表现人物。概括分析传主的形象，应建立在对传主事迹概括的基础上。</a:t>
                      </a:r>
                      <a:endParaRPr lang="zh-CN" altLang="en-US" sz="2400" b="0" kern="1200">
                        <a:solidFill>
                          <a:srgbClr val="0000FF"/>
                        </a:solidFill>
                        <a:latin typeface="+mn-ea"/>
                        <a:ea typeface="+mn-ea"/>
                        <a:cs typeface="+mn-cs"/>
                      </a:endParaRPr>
                    </a:p>
                  </a:txBody>
                  <a:tcPr marL="68580" marR="68580" marT="0" marB="0" anchor="ctr"/>
                </a:tc>
              </a:tr>
              <a:tr h="802648">
                <a:tc>
                  <a:txBody>
                    <a:bodyPr/>
                    <a:lstStyle/>
                    <a:p>
                      <a:pPr marL="0" algn="l" defTabSz="914400" rtl="0" eaLnBrk="1" latinLnBrk="0" hangingPunct="1">
                        <a:spcAft>
                          <a:spcPct val="0"/>
                        </a:spcAft>
                      </a:pPr>
                      <a:r>
                        <a:rPr lang="zh-CN" altLang="en-US" sz="2400" b="0" kern="1200" smtClean="0">
                          <a:solidFill>
                            <a:srgbClr val="0000FF"/>
                          </a:solidFill>
                          <a:latin typeface="+mn-ea"/>
                          <a:ea typeface="+mn-ea"/>
                          <a:cs typeface="+mn-cs"/>
                        </a:rPr>
                        <a:t>分析总结缘由</a:t>
                      </a:r>
                      <a:endParaRPr lang="zh-CN" altLang="en-US" sz="2400" b="0" kern="1200">
                        <a:solidFill>
                          <a:srgbClr val="0000FF"/>
                        </a:solidFill>
                        <a:latin typeface="+mn-ea"/>
                        <a:ea typeface="+mn-ea"/>
                        <a:cs typeface="+mn-cs"/>
                      </a:endParaRPr>
                    </a:p>
                  </a:txBody>
                  <a:tcPr marL="68580" marR="68580" marT="0" marB="0" anchor="ctr"/>
                </a:tc>
                <a:tc>
                  <a:txBody>
                    <a:bodyPr/>
                    <a:lstStyle/>
                    <a:p>
                      <a:pPr marL="0" algn="l" defTabSz="914400" rtl="0" eaLnBrk="1" latinLnBrk="0" hangingPunct="1"/>
                      <a:r>
                        <a:rPr lang="zh-CN" altLang="en-US" sz="2400" b="0" kern="1200" smtClean="0">
                          <a:solidFill>
                            <a:srgbClr val="0000FF"/>
                          </a:solidFill>
                          <a:latin typeface="+mn-ea"/>
                          <a:ea typeface="+mn-ea"/>
                          <a:cs typeface="+mn-cs"/>
                        </a:rPr>
                        <a:t>分析传主某问题的缘由，设题角度主要是针对传主人生经历、事迹成就等某一方面的原因进行梳理归纳。</a:t>
                      </a:r>
                      <a:endParaRPr lang="zh-CN" altLang="en-US" sz="2400" b="0" kern="1200">
                        <a:solidFill>
                          <a:srgbClr val="0000FF"/>
                        </a:solidFill>
                        <a:latin typeface="+mn-ea"/>
                        <a:ea typeface="+mn-ea"/>
                        <a:cs typeface="+mn-cs"/>
                      </a:endParaRPr>
                    </a:p>
                  </a:txBody>
                  <a:tcPr marL="68580" marR="68580" marT="0" marB="0" anchor="ctr"/>
                </a:tc>
              </a:tr>
            </a:tbl>
          </a:graphicData>
        </a:graphic>
      </p:graphicFrame>
      <p:sp>
        <p:nvSpPr>
          <p:cNvPr id="6" name="矩形 5"/>
          <p:cNvSpPr/>
          <p:nvPr/>
        </p:nvSpPr>
        <p:spPr>
          <a:xfrm>
            <a:off x="2117699" y="811195"/>
            <a:ext cx="7572428" cy="52197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2800" b="1" smtClean="0">
                <a:latin typeface="黑体" pitchFamily="2" charset="-122"/>
                <a:ea typeface="黑体" pitchFamily="2" charset="-122"/>
              </a:rPr>
              <a:t>考点一　概括分析传记人物</a:t>
            </a:r>
            <a:endParaRPr lang="zh-CN" altLang="en-US" sz="2800" b="1">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4"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ox(in)">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7700" y="1079500"/>
            <a:ext cx="10352088" cy="603885"/>
          </a:xfrm>
          <a:prstGeom prst="rect">
            <a:avLst/>
          </a:prstGeom>
        </p:spPr>
        <p:txBody>
          <a:bodyPr>
            <a:spAutoFit/>
          </a:bodyPr>
          <a:lstStyle/>
          <a:p>
            <a:pPr algn="ctr" hangingPunct="0">
              <a:lnSpc>
                <a:spcPts val="4000"/>
              </a:lnSpc>
            </a:pP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题型一</a:t>
            </a:r>
            <a:r>
              <a:rPr lang="zh-CN" altLang="en-US" sz="3200">
                <a:solidFill>
                  <a:schemeClr val="hlink"/>
                </a:solidFill>
                <a:effectLst>
                  <a:outerShdw blurRad="38100" dist="38100" dir="2700000" algn="tl">
                    <a:srgbClr val="C0C0C0"/>
                  </a:outerShdw>
                </a:effectLst>
                <a:latin typeface="黑体" pitchFamily="2" charset="-122"/>
                <a:ea typeface="黑体" pitchFamily="2" charset="-122"/>
              </a:rPr>
              <a:t>　</a:t>
            </a: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概括事迹 </a:t>
            </a:r>
            <a:endParaRPr lang="en-US" altLang="zh-CN" sz="3200">
              <a:solidFill>
                <a:schemeClr val="hlink"/>
              </a:solidFill>
              <a:effectLst>
                <a:outerShdw blurRad="38100" dist="38100" dir="2700000" algn="tl">
                  <a:srgbClr val="C0C0C0"/>
                </a:outerShdw>
              </a:effectLst>
              <a:latin typeface="黑体" pitchFamily="2" charset="-122"/>
              <a:ea typeface="黑体" pitchFamily="2" charset="-122"/>
            </a:endParaRPr>
          </a:p>
        </p:txBody>
      </p:sp>
      <p:sp>
        <p:nvSpPr>
          <p:cNvPr id="197635" name="Text Box 3"/>
          <p:cNvSpPr txBox="1">
            <a:spLocks noChangeArrowheads="1"/>
          </p:cNvSpPr>
          <p:nvPr/>
        </p:nvSpPr>
        <p:spPr bwMode="auto">
          <a:xfrm>
            <a:off x="2016125" y="2374900"/>
            <a:ext cx="7704138" cy="2306320"/>
          </a:xfrm>
          <a:prstGeom prst="rect">
            <a:avLst/>
          </a:prstGeom>
          <a:noFill/>
          <a:ln w="38100">
            <a:noFill/>
            <a:miter lim="800000"/>
          </a:ln>
          <a:effectLst/>
        </p:spPr>
        <p:txBody>
          <a:bodyPr>
            <a:spAutoFit/>
          </a:bodyPr>
          <a:lstStyle/>
          <a:p>
            <a:pPr>
              <a:lnSpc>
                <a:spcPct val="120000"/>
              </a:lnSpc>
            </a:pPr>
            <a:r>
              <a:rPr lang="zh-CN" altLang="en-US" sz="2000" b="1">
                <a:solidFill>
                  <a:schemeClr val="hlink"/>
                </a:solidFill>
              </a:rPr>
              <a:t>        </a:t>
            </a:r>
            <a:r>
              <a:rPr lang="zh-CN" altLang="en-US" sz="2400" b="1">
                <a:solidFill>
                  <a:srgbClr val="006600"/>
                </a:solidFill>
              </a:rPr>
              <a:t>传主的事迹，构成了传记材料的主体，直接对表现人物形象的特点、品质以及思想风貌起到至关重要的作用。因此，阅读一篇传记，首先应该围绕传主的事迹来进行梳理，看看写了有关传主的哪些事迹，然后再进行概括归纳。</a:t>
            </a:r>
            <a:r>
              <a:rPr lang="en-US" altLang="zh-CN" sz="2400" b="1">
                <a:solidFill>
                  <a:srgbClr val="006600"/>
                </a:solidFill>
              </a:rPr>
              <a:t>        </a:t>
            </a:r>
            <a:endParaRPr lang="zh-CN" altLang="en-US" sz="2400" b="1">
              <a:solidFill>
                <a:srgbClr val="0066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197635"/>
                                        </p:tgtEl>
                                        <p:attrNameLst>
                                          <p:attrName>style.visibility</p:attrName>
                                        </p:attrNameLst>
                                      </p:cBhvr>
                                      <p:to>
                                        <p:strVal val="visible"/>
                                      </p:to>
                                    </p:set>
                                    <p:animEffect transition="in" filter="blinds(horizontal)">
                                      <p:cBhvr>
                                        <p:cTn id="14" dur="500"/>
                                        <p:tgtEl>
                                          <p:spTgt spid="197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763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2305050" y="647700"/>
            <a:ext cx="6985000" cy="632460"/>
          </a:xfrm>
          <a:prstGeom prst="rect">
            <a:avLst/>
          </a:prstGeom>
          <a:noFill/>
          <a:ln w="38100">
            <a:solidFill>
              <a:srgbClr val="00FF00"/>
            </a:solidFill>
            <a:miter lim="800000"/>
          </a:ln>
          <a:effectLst/>
        </p:spPr>
        <p:txBody>
          <a:bodyPr>
            <a:spAutoFit/>
          </a:bodyPr>
          <a:lstStyle/>
          <a:p>
            <a:pPr>
              <a:lnSpc>
                <a:spcPct val="110000"/>
              </a:lnSpc>
            </a:pPr>
            <a:r>
              <a:rPr lang="en-US" altLang="zh-CN" b="1"/>
              <a:t>                       </a:t>
            </a:r>
            <a:r>
              <a:rPr lang="zh-CN" altLang="en-US" sz="3200" b="1">
                <a:solidFill>
                  <a:srgbClr val="0000CC"/>
                </a:solidFill>
                <a:effectLst>
                  <a:outerShdw blurRad="38100" dist="38100" dir="2700000" algn="tl">
                    <a:srgbClr val="C0C0C0"/>
                  </a:outerShdw>
                </a:effectLst>
              </a:rPr>
              <a:t>一、“</a:t>
            </a:r>
            <a:r>
              <a:rPr lang="en-US" altLang="zh-CN" sz="3200" b="1">
                <a:solidFill>
                  <a:srgbClr val="0000CC"/>
                </a:solidFill>
                <a:effectLst>
                  <a:outerShdw blurRad="38100" dist="38100" dir="2700000" algn="tl">
                    <a:srgbClr val="C0C0C0"/>
                  </a:outerShdw>
                </a:effectLst>
              </a:rPr>
              <a:t>4</a:t>
            </a:r>
            <a:r>
              <a:rPr lang="zh-CN" altLang="en-US" sz="3200" b="1">
                <a:solidFill>
                  <a:srgbClr val="0000CC"/>
                </a:solidFill>
                <a:effectLst>
                  <a:outerShdw blurRad="38100" dist="38100" dir="2700000" algn="tl">
                    <a:srgbClr val="C0C0C0"/>
                  </a:outerShdw>
                </a:effectLst>
              </a:rPr>
              <a:t>步”阅读分析图示</a:t>
            </a:r>
            <a:endParaRPr lang="zh-CN" altLang="en-US" sz="3200" b="1">
              <a:solidFill>
                <a:srgbClr val="0000CC"/>
              </a:solidFill>
            </a:endParaRPr>
          </a:p>
        </p:txBody>
      </p:sp>
      <p:pic>
        <p:nvPicPr>
          <p:cNvPr id="195587" name="Picture 3" descr="E:\2018版《金版》一轮  语文（人教）\93A.TIF"/>
          <p:cNvPicPr>
            <a:picLocks noChangeAspect="1" noChangeArrowheads="1"/>
          </p:cNvPicPr>
          <p:nvPr/>
        </p:nvPicPr>
        <p:blipFill>
          <a:blip r:embed="rId2"/>
          <a:stretch>
            <a:fillRect/>
          </a:stretch>
        </p:blipFill>
        <p:spPr bwMode="auto">
          <a:xfrm>
            <a:off x="576263" y="2303463"/>
            <a:ext cx="10225087" cy="2092325"/>
          </a:xfrm>
          <a:prstGeom prst="rect">
            <a:avLst/>
          </a:prstGeom>
          <a:noFill/>
          <a:ln w="9525">
            <a:noFill/>
            <a:miter lim="800000"/>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5586"/>
                                        </p:tgtEl>
                                        <p:attrNameLst>
                                          <p:attrName>style.visibility</p:attrName>
                                        </p:attrNameLst>
                                      </p:cBhvr>
                                      <p:to>
                                        <p:strVal val="visible"/>
                                      </p:to>
                                    </p:set>
                                    <p:animEffect transition="in" filter="blinds(horizontal)">
                                      <p:cBhvr>
                                        <p:cTn id="7" dur="500"/>
                                        <p:tgtEl>
                                          <p:spTgt spid="19558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3" presetClass="entr" presetSubtype="0" fill="hold" nodeType="clickEffect">
                                  <p:stCondLst>
                                    <p:cond delay="0"/>
                                  </p:stCondLst>
                                  <p:childTnLst>
                                    <p:set>
                                      <p:cBhvr>
                                        <p:cTn id="12" dur="1" fill="hold">
                                          <p:stCondLst>
                                            <p:cond delay="0"/>
                                          </p:stCondLst>
                                        </p:cTn>
                                        <p:tgtEl>
                                          <p:spTgt spid="195587"/>
                                        </p:tgtEl>
                                        <p:attrNameLst>
                                          <p:attrName>style.visibility</p:attrName>
                                        </p:attrNameLst>
                                      </p:cBhvr>
                                      <p:to>
                                        <p:strVal val="visible"/>
                                      </p:to>
                                    </p:set>
                                    <p:anim calcmode="lin" valueType="num">
                                      <p:cBhvr>
                                        <p:cTn id="13" dur="500" fill="hold"/>
                                        <p:tgtEl>
                                          <p:spTgt spid="195587"/>
                                        </p:tgtEl>
                                        <p:attrNameLst>
                                          <p:attrName>ppt_w</p:attrName>
                                        </p:attrNameLst>
                                      </p:cBhvr>
                                      <p:tavLst>
                                        <p:tav tm="0">
                                          <p:val>
                                            <p:fltVal val="0"/>
                                          </p:val>
                                        </p:tav>
                                        <p:tav tm="100000">
                                          <p:val>
                                            <p:strVal val="#ppt_w"/>
                                          </p:val>
                                        </p:tav>
                                      </p:tavLst>
                                    </p:anim>
                                    <p:anim calcmode="lin" valueType="num">
                                      <p:cBhvr>
                                        <p:cTn id="14" dur="500" fill="hold"/>
                                        <p:tgtEl>
                                          <p:spTgt spid="195587"/>
                                        </p:tgtEl>
                                        <p:attrNameLst>
                                          <p:attrName>ppt_h</p:attrName>
                                        </p:attrNameLst>
                                      </p:cBhvr>
                                      <p:tavLst>
                                        <p:tav tm="0">
                                          <p:val>
                                            <p:fltVal val="0"/>
                                          </p:val>
                                        </p:tav>
                                        <p:tav tm="100000">
                                          <p:val>
                                            <p:strVal val="#ppt_h"/>
                                          </p:val>
                                        </p:tav>
                                      </p:tavLst>
                                    </p:anim>
                                    <p:animEffect transition="in" filter="fade">
                                      <p:cBhvr>
                                        <p:cTn id="15" dur="500"/>
                                        <p:tgtEl>
                                          <p:spTgt spid="195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7700" y="647700"/>
            <a:ext cx="10352088" cy="603885"/>
          </a:xfrm>
          <a:prstGeom prst="rect">
            <a:avLst/>
          </a:prstGeom>
        </p:spPr>
        <p:txBody>
          <a:bodyPr>
            <a:spAutoFit/>
          </a:bodyPr>
          <a:lstStyle/>
          <a:p>
            <a:pPr algn="ctr" hangingPunct="0">
              <a:lnSpc>
                <a:spcPts val="4000"/>
              </a:lnSpc>
            </a:pPr>
            <a:r>
              <a:rPr lang="zh-CN" altLang="zh-CN" sz="3200" b="1">
                <a:solidFill>
                  <a:srgbClr val="0000CC"/>
                </a:solidFill>
                <a:effectLst>
                  <a:outerShdw blurRad="38100" dist="38100" dir="2700000" algn="tl">
                    <a:srgbClr val="C0C0C0"/>
                  </a:outerShdw>
                </a:effectLst>
              </a:rPr>
              <a:t>二、快速锁定关键信息</a:t>
            </a:r>
            <a:r>
              <a:rPr lang="zh-CN" altLang="en-US" sz="3200" b="1">
                <a:solidFill>
                  <a:srgbClr val="0000CC"/>
                </a:solidFill>
                <a:effectLst>
                  <a:outerShdw blurRad="38100" dist="38100" dir="2700000" algn="tl">
                    <a:srgbClr val="C0C0C0"/>
                  </a:outerShdw>
                </a:effectLst>
              </a:rPr>
              <a:t>“</a:t>
            </a:r>
            <a:r>
              <a:rPr lang="en-US" altLang="zh-CN" sz="3200" b="1">
                <a:solidFill>
                  <a:srgbClr val="0000CC"/>
                </a:solidFill>
                <a:effectLst>
                  <a:outerShdw blurRad="38100" dist="38100" dir="2700000" algn="tl">
                    <a:srgbClr val="C0C0C0"/>
                  </a:outerShdw>
                </a:effectLst>
              </a:rPr>
              <a:t>4</a:t>
            </a:r>
            <a:r>
              <a:rPr lang="zh-CN" altLang="en-US" sz="3200" b="1">
                <a:solidFill>
                  <a:srgbClr val="0000CC"/>
                </a:solidFill>
                <a:effectLst>
                  <a:outerShdw blurRad="38100" dist="38100" dir="2700000" algn="tl">
                    <a:srgbClr val="C0C0C0"/>
                  </a:outerShdw>
                </a:effectLst>
              </a:rPr>
              <a:t>纲”</a:t>
            </a:r>
            <a:r>
              <a:rPr lang="zh-CN" altLang="en-US" sz="3200" b="1" u="sng">
                <a:solidFill>
                  <a:srgbClr val="0000CC"/>
                </a:solidFill>
                <a:effectLst>
                  <a:outerShdw blurRad="38100" dist="38100" dir="2700000" algn="tl">
                    <a:srgbClr val="C0C0C0"/>
                  </a:outerShdw>
                </a:effectLst>
              </a:rPr>
              <a:t> </a:t>
            </a:r>
            <a:endParaRPr lang="en-US" altLang="zh-CN" sz="3200" b="1" u="sng">
              <a:solidFill>
                <a:srgbClr val="0000CC"/>
              </a:solidFill>
              <a:effectLst>
                <a:outerShdw blurRad="38100" dist="38100" dir="2700000" algn="tl">
                  <a:srgbClr val="C0C0C0"/>
                </a:outerShdw>
              </a:effectLst>
            </a:endParaRPr>
          </a:p>
        </p:txBody>
      </p:sp>
      <p:sp>
        <p:nvSpPr>
          <p:cNvPr id="198659" name="Text Box 3"/>
          <p:cNvSpPr txBox="1">
            <a:spLocks noChangeArrowheads="1"/>
          </p:cNvSpPr>
          <p:nvPr/>
        </p:nvSpPr>
        <p:spPr bwMode="auto">
          <a:xfrm>
            <a:off x="936625" y="1584325"/>
            <a:ext cx="9577388" cy="3636010"/>
          </a:xfrm>
          <a:prstGeom prst="rect">
            <a:avLst/>
          </a:prstGeom>
          <a:noFill/>
          <a:ln w="38100">
            <a:noFill/>
            <a:miter lim="800000"/>
          </a:ln>
          <a:effectLst/>
        </p:spPr>
        <p:txBody>
          <a:bodyPr>
            <a:spAutoFit/>
          </a:bodyPr>
          <a:lstStyle/>
          <a:p>
            <a:pPr>
              <a:lnSpc>
                <a:spcPct val="120000"/>
              </a:lnSpc>
            </a:pPr>
            <a:r>
              <a:rPr lang="zh-CN" altLang="en-US" sz="2400" b="1">
                <a:solidFill>
                  <a:srgbClr val="006600"/>
                </a:solidFill>
              </a:rPr>
              <a:t>        解答筛选并整合文中的信息类题，一定要回到原文，注重阅读效果，提高提取信息的效率。阅读人物传记，要善于提取有关的“纲目”，从而快速锁定文中的关键信息。相关“纲目”主要有：</a:t>
            </a:r>
          </a:p>
          <a:p>
            <a:pPr>
              <a:lnSpc>
                <a:spcPct val="120000"/>
              </a:lnSpc>
            </a:pPr>
            <a:r>
              <a:rPr lang="en-US" altLang="zh-CN" sz="2400" b="1">
                <a:solidFill>
                  <a:srgbClr val="006600"/>
                </a:solidFill>
              </a:rPr>
              <a:t>        1</a:t>
            </a:r>
            <a:r>
              <a:rPr lang="zh-CN" altLang="en-US" sz="2400" b="1">
                <a:solidFill>
                  <a:srgbClr val="006600"/>
                </a:solidFill>
              </a:rPr>
              <a:t>．线。即要梳理出传主的人生经历、人生轨迹。</a:t>
            </a:r>
          </a:p>
          <a:p>
            <a:pPr>
              <a:lnSpc>
                <a:spcPct val="120000"/>
              </a:lnSpc>
            </a:pPr>
            <a:r>
              <a:rPr lang="en-US" altLang="zh-CN" sz="2400" b="1">
                <a:solidFill>
                  <a:srgbClr val="006600"/>
                </a:solidFill>
              </a:rPr>
              <a:t>        2</a:t>
            </a:r>
            <a:r>
              <a:rPr lang="zh-CN" altLang="en-US" sz="2400" b="1">
                <a:solidFill>
                  <a:srgbClr val="006600"/>
                </a:solidFill>
              </a:rPr>
              <a:t>．事。即要筛选出传主有哪些“事迹”“行为”“贡献”“成就”“经验”等。还要学会在阅读中把握最具典型意义的事件的细节。</a:t>
            </a:r>
          </a:p>
          <a:p>
            <a:pPr>
              <a:lnSpc>
                <a:spcPct val="120000"/>
              </a:lnSpc>
            </a:pPr>
            <a:r>
              <a:rPr lang="en-US" altLang="zh-CN" sz="2400" b="1">
                <a:solidFill>
                  <a:srgbClr val="006600"/>
                </a:solidFill>
              </a:rPr>
              <a:t>        3</a:t>
            </a:r>
            <a:r>
              <a:rPr lang="zh-CN" altLang="en-US" sz="2400" b="1">
                <a:solidFill>
                  <a:srgbClr val="006600"/>
                </a:solidFill>
              </a:rPr>
              <a:t>．理。即要弄清楚作者传达了传主什么样的思想、观点、人格等。</a:t>
            </a:r>
          </a:p>
          <a:p>
            <a:pPr>
              <a:lnSpc>
                <a:spcPct val="120000"/>
              </a:lnSpc>
            </a:pPr>
            <a:r>
              <a:rPr lang="en-US" altLang="zh-CN" sz="2400" b="1">
                <a:solidFill>
                  <a:srgbClr val="006600"/>
                </a:solidFill>
              </a:rPr>
              <a:t>        4</a:t>
            </a:r>
            <a:r>
              <a:rPr lang="zh-CN" altLang="en-US" sz="2400" b="1">
                <a:solidFill>
                  <a:srgbClr val="006600"/>
                </a:solidFill>
              </a:rPr>
              <a:t>．情。即要了解作者对传主的情感态度。</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198659"/>
                                        </p:tgtEl>
                                        <p:attrNameLst>
                                          <p:attrName>style.visibility</p:attrName>
                                        </p:attrNameLst>
                                      </p:cBhvr>
                                      <p:to>
                                        <p:strVal val="visible"/>
                                      </p:to>
                                    </p:set>
                                    <p:animEffect transition="in" filter="blinds(horizontal)">
                                      <p:cBhvr>
                                        <p:cTn id="14" dur="500"/>
                                        <p:tgtEl>
                                          <p:spTgt spid="198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865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Text Box 2"/>
          <p:cNvSpPr txBox="1">
            <a:spLocks noChangeArrowheads="1"/>
          </p:cNvSpPr>
          <p:nvPr/>
        </p:nvSpPr>
        <p:spPr bwMode="auto">
          <a:xfrm>
            <a:off x="215900" y="215900"/>
            <a:ext cx="11161713" cy="5798820"/>
          </a:xfrm>
          <a:prstGeom prst="rect">
            <a:avLst/>
          </a:prstGeom>
          <a:noFill/>
          <a:ln w="38100">
            <a:solidFill>
              <a:srgbClr val="00FF00"/>
            </a:solidFill>
            <a:miter lim="800000"/>
          </a:ln>
          <a:effectLst/>
        </p:spPr>
        <p:txBody>
          <a:bodyPr>
            <a:spAutoFit/>
          </a:bodyPr>
          <a:lstStyle/>
          <a:p>
            <a:pPr algn="ctr"/>
            <a:r>
              <a:rPr lang="zh-CN" altLang="en-US" sz="2800" b="1">
                <a:solidFill>
                  <a:srgbClr val="009900"/>
                </a:solidFill>
                <a:effectLst>
                  <a:outerShdw blurRad="38100" dist="38100" dir="2700000" algn="tl">
                    <a:srgbClr val="C0C0C0"/>
                  </a:outerShdw>
                </a:effectLst>
              </a:rPr>
              <a:t>三、怎样整合文章的信息？</a:t>
            </a:r>
          </a:p>
          <a:p>
            <a:pPr>
              <a:lnSpc>
                <a:spcPct val="110000"/>
              </a:lnSpc>
            </a:pPr>
            <a:r>
              <a:rPr lang="zh-CN" altLang="en-US" sz="2400" b="1">
                <a:solidFill>
                  <a:schemeClr val="folHlink"/>
                </a:solidFill>
              </a:rPr>
              <a:t>        所谓信息就高考实用类文本阅读而言，并不是一般意义上的信息，而是文章中最重要的信息。这里所说的重要信息在不同的文体中有不同的表现。在传记中，主要指人物的性格特征和情感、态度、价值观；“信息”往往表现为文中现成的词语、句子，或者是隐藏在语句里面的深层含意，或者是闪烁在字里行间的隐含的意义。</a:t>
            </a:r>
          </a:p>
          <a:p>
            <a:pPr>
              <a:lnSpc>
                <a:spcPct val="110000"/>
              </a:lnSpc>
            </a:pPr>
            <a:r>
              <a:rPr lang="zh-CN" altLang="en-US" sz="2400" b="1">
                <a:solidFill>
                  <a:schemeClr val="folHlink"/>
                </a:solidFill>
              </a:rPr>
              <a:t>        所谓筛选，即确定对象，就是针对题干的要求及其提供的信息，对照语言材料进行搜索阅读，查找题干信息与语言材料信息对应的信息。</a:t>
            </a:r>
          </a:p>
          <a:p>
            <a:pPr>
              <a:lnSpc>
                <a:spcPct val="110000"/>
              </a:lnSpc>
            </a:pPr>
            <a:r>
              <a:rPr lang="zh-CN" altLang="en-US" sz="2400" b="1">
                <a:solidFill>
                  <a:schemeClr val="folHlink"/>
                </a:solidFill>
              </a:rPr>
              <a:t>        所谓整合，即调整组合所选信息，就是把筛选出的有用的材料按要求分类，用准确的语言把加工过的信息进行描述或总结概述。</a:t>
            </a:r>
          </a:p>
          <a:p>
            <a:pPr>
              <a:lnSpc>
                <a:spcPct val="110000"/>
              </a:lnSpc>
            </a:pPr>
            <a:r>
              <a:rPr lang="zh-CN" altLang="en-US" sz="2400" b="1">
                <a:solidFill>
                  <a:schemeClr val="folHlink"/>
                </a:solidFill>
              </a:rPr>
              <a:t>        “筛选并整合文中的信息”的基本要求是准确和全面。了解传主的生活经历或人生轨迹；把握传主的性格特征或人生追求、思想个性；把握传主的历史地位和作用；把握作者对传主的态度与评价；把握传主的自我认识和评价等。</a:t>
            </a:r>
            <a:r>
              <a:rPr lang="en-US" altLang="zh-CN" sz="2400" b="1">
                <a:solidFill>
                  <a:schemeClr val="folHlink"/>
                </a:solidFill>
              </a:rPr>
              <a:t>(</a:t>
            </a:r>
            <a:r>
              <a:rPr lang="zh-CN" altLang="en-US" sz="2400" b="1">
                <a:solidFill>
                  <a:schemeClr val="folHlink"/>
                </a:solidFill>
              </a:rPr>
              <a:t>归纳概括传主的主要经历、重要事迹</a:t>
            </a:r>
            <a:r>
              <a:rPr lang="en-US" altLang="zh-CN" sz="2400" b="1">
                <a:solidFill>
                  <a:schemeClr val="folHlink"/>
                </a:solidFill>
              </a:rPr>
              <a:t>(</a:t>
            </a:r>
            <a:r>
              <a:rPr lang="zh-CN" altLang="en-US" sz="2400" b="1">
                <a:solidFill>
                  <a:schemeClr val="folHlink"/>
                </a:solidFill>
              </a:rPr>
              <a:t>事件</a:t>
            </a:r>
            <a:r>
              <a:rPr lang="en-US" altLang="zh-CN" sz="2400" b="1">
                <a:solidFill>
                  <a:schemeClr val="folHlink"/>
                </a:solidFill>
              </a:rPr>
              <a:t>)</a:t>
            </a:r>
            <a:r>
              <a:rPr lang="zh-CN" altLang="en-US" sz="2400" b="1">
                <a:solidFill>
                  <a:schemeClr val="folHlink"/>
                </a:solidFill>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9682"/>
                                        </p:tgtEl>
                                        <p:attrNameLst>
                                          <p:attrName>style.visibility</p:attrName>
                                        </p:attrNameLst>
                                      </p:cBhvr>
                                      <p:to>
                                        <p:strVal val="visible"/>
                                      </p:to>
                                    </p:set>
                                    <p:animEffect transition="in" filter="blinds(horizontal)">
                                      <p:cBhvr>
                                        <p:cTn id="7" dur="500"/>
                                        <p:tgtEl>
                                          <p:spTgt spid="199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4702</Words>
  <Application>Microsoft Office PowerPoint</Application>
  <PresentationFormat>自定义</PresentationFormat>
  <Paragraphs>212</Paragraphs>
  <Slides>34</Slides>
  <Notes>1</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34</vt:i4>
      </vt:variant>
    </vt:vector>
  </HeadingPairs>
  <TitlesOfParts>
    <vt:vector size="37"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2020-10-21T18:02:15Z</cp:lastPrinted>
  <dcterms:created xsi:type="dcterms:W3CDTF">2020-10-21T18:02:15Z</dcterms:created>
  <dcterms:modified xsi:type="dcterms:W3CDTF">2021-01-02T09:27:41Z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