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262" r:id="rId9"/>
    <p:sldId id="263" r:id="rId10"/>
    <p:sldId id="264" r:id="rId11"/>
    <p:sldId id="300"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90" r:id="rId29"/>
    <p:sldId id="282" r:id="rId30"/>
    <p:sldId id="283" r:id="rId31"/>
    <p:sldId id="284" r:id="rId32"/>
    <p:sldId id="285" r:id="rId33"/>
    <p:sldId id="286" r:id="rId34"/>
    <p:sldId id="287" r:id="rId35"/>
    <p:sldId id="288" r:id="rId36"/>
    <p:sldId id="289" r:id="rId37"/>
    <p:sldId id="291" r:id="rId38"/>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 Target="slides/slide2.xml"/><Relationship Id="rId39" Type="http://schemas.openxmlformats.org/officeDocument/2006/relationships/presProps" Target="presProps.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1.pn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1"/>
          <a:tile tx="0" ty="0" sx="100000" sy="100000" flip="none" algn="tl"/>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normAutofit fontScale="90000"/>
          </a:bodyPr>
          <a:p>
            <a:r>
              <a:rPr lang="zh-CN" altLang="en-US"/>
              <a:t>一      面</a:t>
            </a:r>
            <a:br>
              <a:rPr lang="zh-CN" altLang="en-US"/>
            </a:br>
            <a:br>
              <a:rPr lang="zh-CN" altLang="en-US"/>
            </a:br>
            <a:r>
              <a:rPr lang="zh-CN" altLang="en-US"/>
              <a:t>阿累</a:t>
            </a:r>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65125"/>
            <a:ext cx="10515600" cy="5398770"/>
          </a:xfrm>
        </p:spPr>
        <p:txBody>
          <a:bodyPr>
            <a:normAutofit/>
          </a:bodyPr>
          <a:p>
            <a:r>
              <a:rPr lang="zh-CN" altLang="en-US">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此处为一写，</a:t>
            </a:r>
            <a:r>
              <a:rPr lang="zh-CN" altLang="en-US">
                <a:latin typeface="宋体" panose="02010600030101010101" pitchFamily="2" charset="-122"/>
                <a:ea typeface="宋体" panose="02010600030101010101" pitchFamily="2" charset="-122"/>
                <a:cs typeface="宋体" panose="02010600030101010101" pitchFamily="2" charset="-122"/>
                <a:sym typeface="+mn-ea"/>
              </a:rPr>
              <a:t>文章由朗朗的笑声写到“模糊辨出”的最初印象，因为是“阴天，暗得很”，又是在“店后面长台子旁”，印象当然不甚清晰，却也勾出了人物的大致轮廓反映了人物的外貌特征。</a:t>
            </a:r>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65125"/>
            <a:ext cx="10515600" cy="3786505"/>
          </a:xfrm>
        </p:spPr>
        <p:txBody>
          <a:bodyPr>
            <a:normAutofit/>
          </a:bodyPr>
          <a:p>
            <a:r>
              <a:rPr lang="zh-CN" altLang="en-US"/>
              <a:t>这一层，写了作者翻检书籍和内山老板的殷勤接待，写了“我”渴望买书却又力不从心的矛盾心理。</a:t>
            </a: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rgbClr val="FF0000"/>
                </a:solidFill>
              </a:rPr>
              <a:t>先看，翻看南面一排社会科学杂书，作者觉得怎样？</a:t>
            </a:r>
            <a:endParaRPr lang="zh-CN" altLang="en-US">
              <a:solidFill>
                <a:srgbClr val="FF0000"/>
              </a:solidFill>
            </a:endParaRPr>
          </a:p>
        </p:txBody>
      </p:sp>
      <p:sp>
        <p:nvSpPr>
          <p:cNvPr id="100" name="文本框 99"/>
          <p:cNvSpPr txBox="1"/>
          <p:nvPr/>
        </p:nvSpPr>
        <p:spPr>
          <a:xfrm>
            <a:off x="838835" y="2032635"/>
            <a:ext cx="10514965" cy="1432560"/>
          </a:xfrm>
          <a:prstGeom prst="rect">
            <a:avLst/>
          </a:prstGeom>
          <a:noFill/>
          <a:ln w="9525">
            <a:noFill/>
          </a:ln>
        </p:spPr>
        <p:txBody>
          <a:bodyPr wrap="square">
            <a:spAutoFit/>
          </a:bodyPr>
          <a:p>
            <a:pPr marL="0" indent="0" algn="l"/>
            <a:r>
              <a:rPr lang="zh-CN" altLang="en-US" sz="4400" b="0" u="none">
                <a:solidFill>
                  <a:srgbClr val="FF0000"/>
                </a:solidFill>
                <a:latin typeface="宋体" panose="02010600030101010101" pitchFamily="2" charset="-122"/>
                <a:ea typeface="宋体" panose="02010600030101010101" pitchFamily="2" charset="-122"/>
                <a:cs typeface="宋体" panose="02010600030101010101" pitchFamily="2" charset="-122"/>
              </a:rPr>
              <a:t>翻到</a:t>
            </a:r>
            <a:r>
              <a:rPr lang="en-US" altLang="zh-CN" sz="4400" b="0" u="none">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4400" b="0" u="none">
                <a:solidFill>
                  <a:srgbClr val="FF0000"/>
                </a:solidFill>
                <a:latin typeface="宋体" panose="02010600030101010101" pitchFamily="2" charset="-122"/>
                <a:ea typeface="宋体" panose="02010600030101010101" pitchFamily="2" charset="-122"/>
                <a:cs typeface="宋体" panose="02010600030101010101" pitchFamily="2" charset="-122"/>
              </a:rPr>
              <a:t>毁灭</a:t>
            </a:r>
            <a:r>
              <a:rPr lang="en-US" altLang="zh-CN" sz="4400" b="0" u="none">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4400" b="0" u="none">
                <a:solidFill>
                  <a:srgbClr val="FF0000"/>
                </a:solidFill>
                <a:latin typeface="宋体" panose="02010600030101010101" pitchFamily="2" charset="-122"/>
                <a:ea typeface="宋体" panose="02010600030101010101" pitchFamily="2" charset="-122"/>
                <a:cs typeface="宋体" panose="02010600030101010101" pitchFamily="2" charset="-122"/>
              </a:rPr>
              <a:t>一书时，“我”的心情又怎样？为什么？</a:t>
            </a:r>
            <a:endParaRPr lang="zh-CN" altLang="en-US" sz="4400" b="0" u="none">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838835" y="3465195"/>
            <a:ext cx="11118850" cy="1737360"/>
          </a:xfrm>
          <a:prstGeom prst="rect">
            <a:avLst/>
          </a:prstGeom>
          <a:noFill/>
          <a:ln w="9525">
            <a:noFill/>
          </a:ln>
        </p:spPr>
        <p:txBody>
          <a:bodyPr wrap="square">
            <a:spAutoFit/>
          </a:bodyPr>
          <a:p>
            <a:pPr marL="0" indent="0" algn="l"/>
            <a:r>
              <a:rPr lang="zh-CN" altLang="en-US" sz="3600" b="0" u="none">
                <a:latin typeface="宋体" panose="02010600030101010101" pitchFamily="2" charset="-122"/>
                <a:ea typeface="宋体" panose="02010600030101010101" pitchFamily="2" charset="-122"/>
                <a:cs typeface="宋体" panose="02010600030101010101" pitchFamily="2" charset="-122"/>
              </a:rPr>
              <a:t>翻到</a:t>
            </a:r>
            <a:r>
              <a:rPr lang="en-US" altLang="zh-CN" sz="3600" b="0" u="none">
                <a:latin typeface="宋体" panose="02010600030101010101" pitchFamily="2" charset="-122"/>
                <a:ea typeface="宋体" panose="02010600030101010101" pitchFamily="2" charset="-122"/>
                <a:cs typeface="宋体" panose="02010600030101010101" pitchFamily="2" charset="-122"/>
              </a:rPr>
              <a:t>《</a:t>
            </a:r>
            <a:r>
              <a:rPr lang="zh-CN" altLang="en-US" sz="3600" b="0" u="none">
                <a:latin typeface="宋体" panose="02010600030101010101" pitchFamily="2" charset="-122"/>
                <a:ea typeface="宋体" panose="02010600030101010101" pitchFamily="2" charset="-122"/>
                <a:cs typeface="宋体" panose="02010600030101010101" pitchFamily="2" charset="-122"/>
              </a:rPr>
              <a:t>毁灭</a:t>
            </a:r>
            <a:r>
              <a:rPr lang="en-US" altLang="zh-CN" sz="3600" b="0" u="none">
                <a:latin typeface="宋体" panose="02010600030101010101" pitchFamily="2" charset="-122"/>
                <a:ea typeface="宋体" panose="02010600030101010101" pitchFamily="2" charset="-122"/>
                <a:cs typeface="宋体" panose="02010600030101010101" pitchFamily="2" charset="-122"/>
              </a:rPr>
              <a:t>》</a:t>
            </a:r>
            <a:r>
              <a:rPr lang="zh-CN" altLang="en-US" sz="3600" b="0" u="none">
                <a:latin typeface="宋体" panose="02010600030101010101" pitchFamily="2" charset="-122"/>
                <a:ea typeface="宋体" panose="02010600030101010101" pitchFamily="2" charset="-122"/>
                <a:cs typeface="宋体" panose="02010600030101010101" pitchFamily="2" charset="-122"/>
              </a:rPr>
              <a:t>时，马上记起杂志上介绍过“是一本好书”，又见到“鲁迅译”三字，“便像得到了保证似的，立刻从书架上抽下一本”，</a:t>
            </a:r>
            <a:endParaRPr lang="zh-CN" altLang="en-US" sz="3600"/>
          </a:p>
        </p:txBody>
      </p:sp>
      <p:sp>
        <p:nvSpPr>
          <p:cNvPr id="6" name="文本框 5"/>
          <p:cNvSpPr txBox="1"/>
          <p:nvPr/>
        </p:nvSpPr>
        <p:spPr>
          <a:xfrm>
            <a:off x="489585" y="5596890"/>
            <a:ext cx="10864215" cy="944880"/>
          </a:xfrm>
          <a:prstGeom prst="rect">
            <a:avLst/>
          </a:prstGeom>
          <a:noFill/>
          <a:ln w="9525">
            <a:noFill/>
          </a:ln>
        </p:spPr>
        <p:txBody>
          <a:bodyPr wrap="square">
            <a:spAutoFit/>
          </a:bodyPr>
          <a:p>
            <a:pPr marL="0" indent="0" algn="l"/>
            <a:r>
              <a:rPr lang="zh-CN" altLang="en-US" sz="2800" b="0" u="none">
                <a:latin typeface="宋体" panose="02010600030101010101" pitchFamily="2" charset="-122"/>
                <a:ea typeface="宋体" panose="02010600030101010101" pitchFamily="2" charset="-122"/>
                <a:cs typeface="宋体" panose="02010600030101010101" pitchFamily="2" charset="-122"/>
              </a:rPr>
              <a:t>以上可见鲁迅著作的感召力，鲁迅是为劳苦大众说话，和劳苦大众心心相通的。</a:t>
            </a:r>
            <a:endParaRPr lang="zh-CN" altLang="en-US" sz="2800" b="0" u="none">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linds(horizontal)">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194945"/>
            <a:ext cx="10515600" cy="1325563"/>
          </a:xfrm>
        </p:spPr>
        <p:txBody>
          <a:bodyPr>
            <a:normAutofit/>
          </a:bodyPr>
          <a:p>
            <a:r>
              <a:rPr lang="zh-CN" altLang="en-US">
                <a:solidFill>
                  <a:srgbClr val="FF0000"/>
                </a:solidFill>
                <a:sym typeface="+mn-ea"/>
              </a:rPr>
              <a:t>题型解析</a:t>
            </a:r>
            <a:r>
              <a:rPr lang="en-US" altLang="zh-CN">
                <a:solidFill>
                  <a:srgbClr val="FF0000"/>
                </a:solidFill>
                <a:sym typeface="+mn-ea"/>
              </a:rPr>
              <a:t>----</a:t>
            </a:r>
            <a:r>
              <a:rPr lang="zh-CN" altLang="en-US">
                <a:solidFill>
                  <a:srgbClr val="FF0000"/>
                </a:solidFill>
              </a:rPr>
              <a:t>语句中表达作者的什么感情</a:t>
            </a:r>
            <a:endParaRPr lang="zh-CN" altLang="en-US">
              <a:solidFill>
                <a:srgbClr val="FF0000"/>
              </a:solidFill>
            </a:endParaRPr>
          </a:p>
        </p:txBody>
      </p:sp>
      <p:sp>
        <p:nvSpPr>
          <p:cNvPr id="100" name="文本框 99"/>
          <p:cNvSpPr txBox="1"/>
          <p:nvPr/>
        </p:nvSpPr>
        <p:spPr>
          <a:xfrm>
            <a:off x="409575" y="1209675"/>
            <a:ext cx="11373485" cy="1554480"/>
          </a:xfrm>
          <a:prstGeom prst="rect">
            <a:avLst/>
          </a:prstGeom>
          <a:noFill/>
          <a:ln w="9525">
            <a:noFill/>
          </a:ln>
        </p:spPr>
        <p:txBody>
          <a:bodyPr wrap="square">
            <a:spAutoFit/>
          </a:bodyPr>
          <a:p>
            <a:pPr marL="0" indent="0" algn="l"/>
            <a:r>
              <a:rPr lang="zh-CN" altLang="en-US" sz="3200" b="0" u="none">
                <a:latin typeface="宋体" panose="02010600030101010101" pitchFamily="2" charset="-122"/>
                <a:ea typeface="宋体" panose="02010600030101010101" pitchFamily="2" charset="-122"/>
                <a:cs typeface="宋体" panose="02010600030101010101" pitchFamily="2" charset="-122"/>
              </a:rPr>
              <a:t>例句：</a:t>
            </a:r>
            <a:r>
              <a:rPr lang="en-US" altLang="zh-CN" sz="3200" b="0" u="none">
                <a:latin typeface="宋体" panose="02010600030101010101" pitchFamily="2" charset="-122"/>
                <a:ea typeface="宋体" panose="02010600030101010101" pitchFamily="2" charset="-122"/>
                <a:cs typeface="宋体" panose="02010600030101010101" pitchFamily="2" charset="-122"/>
              </a:rPr>
              <a:t>“《</a:t>
            </a:r>
            <a:r>
              <a:rPr lang="zh-CN" altLang="en-US" sz="3200" b="0" u="none">
                <a:latin typeface="宋体" panose="02010600030101010101" pitchFamily="2" charset="-122"/>
                <a:ea typeface="宋体" panose="02010600030101010101" pitchFamily="2" charset="-122"/>
                <a:cs typeface="宋体" panose="02010600030101010101" pitchFamily="2" charset="-122"/>
              </a:rPr>
              <a:t>毁灭</a:t>
            </a:r>
            <a:r>
              <a:rPr lang="en-US" altLang="zh-CN" sz="3200" b="0" u="none">
                <a:latin typeface="宋体" panose="02010600030101010101" pitchFamily="2" charset="-122"/>
                <a:ea typeface="宋体" panose="02010600030101010101" pitchFamily="2" charset="-122"/>
                <a:cs typeface="宋体" panose="02010600030101010101" pitchFamily="2" charset="-122"/>
              </a:rPr>
              <a:t>》</a:t>
            </a:r>
            <a:r>
              <a:rPr lang="zh-CN" altLang="en-US" sz="3200" b="0" u="none">
                <a:latin typeface="宋体" panose="02010600030101010101" pitchFamily="2" charset="-122"/>
                <a:ea typeface="宋体" panose="02010600030101010101" pitchFamily="2" charset="-122"/>
                <a:cs typeface="宋体" panose="02010600030101010101" pitchFamily="2" charset="-122"/>
              </a:rPr>
              <a:t>？我记得一本什么杂志上介绍过，说是一本好书。看一下那书脊，赫然印着“鲁迅译”三个字，我便像得到了保证似的，立刻从书架上抽下一本。”</a:t>
            </a:r>
            <a:endParaRPr lang="zh-CN" altLang="en-US" sz="3200" b="0" u="none">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189230" y="3006090"/>
            <a:ext cx="11812905" cy="3078480"/>
          </a:xfrm>
          <a:prstGeom prst="rect">
            <a:avLst/>
          </a:prstGeom>
          <a:noFill/>
          <a:ln w="9525">
            <a:noFill/>
          </a:ln>
        </p:spPr>
        <p:txBody>
          <a:bodyPr wrap="square">
            <a:spAutoFit/>
          </a:bodyPr>
          <a:p>
            <a:pPr marL="0" indent="304800" algn="l"/>
            <a:r>
              <a:rPr lang="zh-CN" altLang="en-US" sz="2800" b="0" u="none">
                <a:solidFill>
                  <a:srgbClr val="FF0000"/>
                </a:solidFill>
                <a:latin typeface="宋体" panose="02010600030101010101" pitchFamily="2" charset="-122"/>
                <a:ea typeface="宋体" panose="02010600030101010101" pitchFamily="2" charset="-122"/>
                <a:cs typeface="宋体" panose="02010600030101010101" pitchFamily="2" charset="-122"/>
              </a:rPr>
              <a:t>解析：</a:t>
            </a:r>
            <a:r>
              <a:rPr lang="zh-CN" altLang="en-US" sz="2800" b="0" u="none">
                <a:latin typeface="宋体" panose="02010600030101010101" pitchFamily="2" charset="-122"/>
                <a:ea typeface="宋体" panose="02010600030101010101" pitchFamily="2" charset="-122"/>
                <a:cs typeface="宋体" panose="02010600030101010101" pitchFamily="2" charset="-122"/>
              </a:rPr>
              <a:t>这一句，显出“我”的惊喜之情。作者是在翻检过一般的社会科学杂书作过比较之后，此时，尽管“秋风”“细雨”（作者在这里用了一个“扭”字，很形象，把风雨人格化了），“店里冷得象地窖一样，冷气从裤管里向上钻”，“我”却就像在黑暗中见到了光明，地窖里遇到了阳光一样，惊喜之情，无可言状，“</a:t>
            </a:r>
            <a:r>
              <a:rPr lang="en-US" altLang="zh-CN" sz="2800" b="0" u="none">
                <a:latin typeface="宋体" panose="02010600030101010101" pitchFamily="2" charset="-122"/>
                <a:ea typeface="宋体" panose="02010600030101010101" pitchFamily="2" charset="-122"/>
                <a:cs typeface="宋体" panose="02010600030101010101" pitchFamily="2" charset="-122"/>
              </a:rPr>
              <a:t>《</a:t>
            </a:r>
            <a:r>
              <a:rPr lang="zh-CN" altLang="en-US" sz="2800" b="0" u="none">
                <a:latin typeface="宋体" panose="02010600030101010101" pitchFamily="2" charset="-122"/>
                <a:ea typeface="宋体" panose="02010600030101010101" pitchFamily="2" charset="-122"/>
                <a:cs typeface="宋体" panose="02010600030101010101" pitchFamily="2" charset="-122"/>
              </a:rPr>
              <a:t>毁灭</a:t>
            </a:r>
            <a:r>
              <a:rPr lang="en-US" altLang="zh-CN" sz="2800" b="0" u="none">
                <a:latin typeface="宋体" panose="02010600030101010101" pitchFamily="2" charset="-122"/>
                <a:ea typeface="宋体" panose="02010600030101010101" pitchFamily="2" charset="-122"/>
                <a:cs typeface="宋体" panose="02010600030101010101" pitchFamily="2" charset="-122"/>
              </a:rPr>
              <a:t>》</a:t>
            </a:r>
            <a:r>
              <a:rPr lang="zh-CN" altLang="en-US" sz="2800" b="0" u="none">
                <a:latin typeface="宋体" panose="02010600030101010101" pitchFamily="2" charset="-122"/>
                <a:ea typeface="宋体" panose="02010600030101010101" pitchFamily="2" charset="-122"/>
                <a:cs typeface="宋体" panose="02010600030101010101" pitchFamily="2" charset="-122"/>
              </a:rPr>
              <a:t>？”句正表达了我的这样一种心情，表达了“我”渴望读到鲁迅的书的一种急切之情。“赫然”表达了对鲁迅的无比敬仰，“</a:t>
            </a:r>
            <a:r>
              <a:rPr lang="en-US" altLang="zh-CN" sz="2800" b="0" u="none">
                <a:latin typeface="宋体" panose="02010600030101010101" pitchFamily="2" charset="-122"/>
                <a:ea typeface="宋体" panose="02010600030101010101" pitchFamily="2" charset="-122"/>
                <a:cs typeface="宋体" panose="02010600030101010101" pitchFamily="2" charset="-122"/>
              </a:rPr>
              <a:t>……</a:t>
            </a:r>
            <a:r>
              <a:rPr lang="zh-CN" altLang="en-US" sz="2800" b="0" u="none">
                <a:latin typeface="宋体" panose="02010600030101010101" pitchFamily="2" charset="-122"/>
                <a:ea typeface="宋体" panose="02010600030101010101" pitchFamily="2" charset="-122"/>
                <a:cs typeface="宋体" panose="02010600030101010101" pitchFamily="2" charset="-122"/>
              </a:rPr>
              <a:t>便</a:t>
            </a:r>
            <a:r>
              <a:rPr lang="en-US" altLang="zh-CN" sz="2800" b="0" u="none">
                <a:latin typeface="宋体" panose="02010600030101010101" pitchFamily="2" charset="-122"/>
                <a:ea typeface="宋体" panose="02010600030101010101" pitchFamily="2" charset="-122"/>
                <a:cs typeface="宋体" panose="02010600030101010101" pitchFamily="2" charset="-122"/>
              </a:rPr>
              <a:t>……</a:t>
            </a:r>
            <a:r>
              <a:rPr lang="zh-CN" altLang="en-US" sz="2800" b="0" u="none">
                <a:latin typeface="宋体" panose="02010600030101010101" pitchFamily="2" charset="-122"/>
                <a:ea typeface="宋体" panose="02010600030101010101" pitchFamily="2" charset="-122"/>
                <a:cs typeface="宋体" panose="02010600030101010101" pitchFamily="2" charset="-122"/>
              </a:rPr>
              <a:t>立刻</a:t>
            </a:r>
            <a:r>
              <a:rPr lang="en-US" altLang="zh-CN" sz="2800" b="0" u="none">
                <a:latin typeface="宋体" panose="02010600030101010101" pitchFamily="2" charset="-122"/>
                <a:ea typeface="宋体" panose="02010600030101010101" pitchFamily="2" charset="-122"/>
                <a:cs typeface="宋体" panose="02010600030101010101" pitchFamily="2" charset="-122"/>
              </a:rPr>
              <a:t>……”</a:t>
            </a:r>
            <a:r>
              <a:rPr lang="zh-CN" altLang="en-US" sz="2800" b="0" u="none">
                <a:latin typeface="宋体" panose="02010600030101010101" pitchFamily="2" charset="-122"/>
                <a:ea typeface="宋体" panose="02010600030101010101" pitchFamily="2" charset="-122"/>
                <a:cs typeface="宋体" panose="02010600030101010101" pitchFamily="2" charset="-122"/>
              </a:rPr>
              <a:t>，又表达了惊喜之情。</a:t>
            </a:r>
            <a:endParaRPr lang="zh-CN" altLang="en-US" sz="2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65125"/>
            <a:ext cx="6683375" cy="1325880"/>
          </a:xfrm>
        </p:spPr>
        <p:txBody>
          <a:bodyPr/>
          <a:p>
            <a:r>
              <a:rPr lang="zh-CN" altLang="en-US">
                <a:solidFill>
                  <a:srgbClr val="FF0000"/>
                </a:solidFill>
              </a:rPr>
              <a:t>题型解析</a:t>
            </a:r>
            <a:r>
              <a:rPr lang="en-US" altLang="zh-CN">
                <a:solidFill>
                  <a:srgbClr val="FF0000"/>
                </a:solidFill>
              </a:rPr>
              <a:t>----</a:t>
            </a:r>
            <a:r>
              <a:rPr lang="zh-CN" altLang="en-US">
                <a:solidFill>
                  <a:srgbClr val="FF0000"/>
                </a:solidFill>
              </a:rPr>
              <a:t>词语的作用</a:t>
            </a:r>
            <a:endParaRPr lang="zh-CN" altLang="en-US">
              <a:solidFill>
                <a:srgbClr val="FF0000"/>
              </a:solidFill>
            </a:endParaRPr>
          </a:p>
        </p:txBody>
      </p:sp>
      <p:sp>
        <p:nvSpPr>
          <p:cNvPr id="100" name="文本框 99"/>
          <p:cNvSpPr txBox="1"/>
          <p:nvPr/>
        </p:nvSpPr>
        <p:spPr>
          <a:xfrm>
            <a:off x="1377315" y="1691005"/>
            <a:ext cx="5080000" cy="518160"/>
          </a:xfrm>
          <a:prstGeom prst="rect">
            <a:avLst/>
          </a:prstGeom>
          <a:noFill/>
          <a:ln w="9525">
            <a:noFill/>
          </a:ln>
        </p:spPr>
        <p:txBody>
          <a:bodyPr>
            <a:spAutoFit/>
          </a:bodyPr>
          <a:p>
            <a:pPr marL="0" indent="0" algn="l"/>
            <a:r>
              <a:rPr lang="zh-CN" altLang="en-US" sz="2800" b="0" u="none">
                <a:latin typeface="宋体" panose="02010600030101010101" pitchFamily="2" charset="-122"/>
                <a:ea typeface="宋体" panose="02010600030101010101" pitchFamily="2" charset="-122"/>
                <a:cs typeface="宋体" panose="02010600030101010101" pitchFamily="2" charset="-122"/>
              </a:rPr>
              <a:t>示例：</a:t>
            </a:r>
            <a:r>
              <a:rPr lang="en-US" altLang="zh-CN" sz="2800" b="0" u="none">
                <a:latin typeface="宋体" panose="02010600030101010101" pitchFamily="2" charset="-122"/>
                <a:ea typeface="宋体" panose="02010600030101010101" pitchFamily="2" charset="-122"/>
                <a:cs typeface="宋体" panose="02010600030101010101" pitchFamily="2" charset="-122"/>
              </a:rPr>
              <a:t>“</a:t>
            </a:r>
            <a:r>
              <a:rPr lang="zh-CN" altLang="en-US" sz="2800" b="0" u="none">
                <a:latin typeface="宋体" panose="02010600030101010101" pitchFamily="2" charset="-122"/>
                <a:ea typeface="宋体" panose="02010600030101010101" pitchFamily="2" charset="-122"/>
                <a:cs typeface="宋体" panose="02010600030101010101" pitchFamily="2" charset="-122"/>
              </a:rPr>
              <a:t>忽然”一词的作用。</a:t>
            </a:r>
            <a:endParaRPr lang="zh-CN" altLang="en-US" sz="2800"/>
          </a:p>
        </p:txBody>
      </p:sp>
      <p:sp>
        <p:nvSpPr>
          <p:cNvPr id="4" name="文本框 3"/>
          <p:cNvSpPr txBox="1"/>
          <p:nvPr/>
        </p:nvSpPr>
        <p:spPr>
          <a:xfrm>
            <a:off x="685165" y="2939415"/>
            <a:ext cx="10977880" cy="2042160"/>
          </a:xfrm>
          <a:prstGeom prst="rect">
            <a:avLst/>
          </a:prstGeom>
          <a:noFill/>
          <a:ln w="9525">
            <a:noFill/>
          </a:ln>
        </p:spPr>
        <p:txBody>
          <a:bodyPr wrap="square">
            <a:spAutoFit/>
          </a:bodyPr>
          <a:p>
            <a:pPr marL="0" indent="0" algn="l"/>
            <a:r>
              <a:rPr lang="zh-CN" altLang="en-US" sz="3200" b="0" u="none">
                <a:solidFill>
                  <a:srgbClr val="FF0000"/>
                </a:solidFill>
                <a:latin typeface="宋体" panose="02010600030101010101" pitchFamily="2" charset="-122"/>
                <a:ea typeface="宋体" panose="02010600030101010101" pitchFamily="2" charset="-122"/>
                <a:cs typeface="宋体" panose="02010600030101010101" pitchFamily="2" charset="-122"/>
              </a:rPr>
              <a:t>解析</a:t>
            </a:r>
            <a:r>
              <a:rPr lang="zh-CN" altLang="en-US" sz="3200" b="0" u="none">
                <a:latin typeface="宋体" panose="02010600030101010101" pitchFamily="2" charset="-122"/>
                <a:ea typeface="宋体" panose="02010600030101010101" pitchFamily="2" charset="-122"/>
                <a:cs typeface="宋体" panose="02010600030101010101" pitchFamily="2" charset="-122"/>
              </a:rPr>
              <a:t>：作者对社会科学杂志不合意，“秋风”“细雨”又令人冷得扫兴，通过“忽然”一转，又是另一种感情，这样不仅使前后文贯连了起来，而且突出了作者想得到</a:t>
            </a:r>
            <a:r>
              <a:rPr lang="en-US" altLang="zh-CN" sz="3200" b="0" u="none">
                <a:latin typeface="宋体" panose="02010600030101010101" pitchFamily="2" charset="-122"/>
                <a:ea typeface="宋体" panose="02010600030101010101" pitchFamily="2" charset="-122"/>
                <a:cs typeface="宋体" panose="02010600030101010101" pitchFamily="2" charset="-122"/>
              </a:rPr>
              <a:t>《</a:t>
            </a:r>
            <a:r>
              <a:rPr lang="zh-CN" altLang="en-US" sz="3200" b="0" u="none">
                <a:latin typeface="宋体" panose="02010600030101010101" pitchFamily="2" charset="-122"/>
                <a:ea typeface="宋体" panose="02010600030101010101" pitchFamily="2" charset="-122"/>
                <a:cs typeface="宋体" panose="02010600030101010101" pitchFamily="2" charset="-122"/>
              </a:rPr>
              <a:t>毁灭</a:t>
            </a:r>
            <a:r>
              <a:rPr lang="en-US" altLang="zh-CN" sz="3200" b="0" u="none">
                <a:latin typeface="宋体" panose="02010600030101010101" pitchFamily="2" charset="-122"/>
                <a:ea typeface="宋体" panose="02010600030101010101" pitchFamily="2" charset="-122"/>
                <a:cs typeface="宋体" panose="02010600030101010101" pitchFamily="2" charset="-122"/>
              </a:rPr>
              <a:t>》</a:t>
            </a:r>
            <a:r>
              <a:rPr lang="zh-CN" altLang="en-US" sz="3200" b="0" u="none">
                <a:latin typeface="宋体" panose="02010600030101010101" pitchFamily="2" charset="-122"/>
                <a:ea typeface="宋体" panose="02010600030101010101" pitchFamily="2" charset="-122"/>
                <a:cs typeface="宋体" panose="02010600030101010101" pitchFamily="2" charset="-122"/>
              </a:rPr>
              <a:t>的渴望和对鲁迅的崇敬的心情。</a:t>
            </a:r>
            <a:endParaRPr lang="zh-CN" altLang="en-US" sz="32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96520"/>
            <a:ext cx="7870825" cy="1325880"/>
          </a:xfrm>
        </p:spPr>
        <p:txBody>
          <a:bodyPr/>
          <a:p>
            <a:r>
              <a:rPr lang="zh-CN" altLang="en-US">
                <a:solidFill>
                  <a:srgbClr val="FF0000"/>
                </a:solidFill>
              </a:rPr>
              <a:t>题型解析</a:t>
            </a:r>
            <a:r>
              <a:rPr lang="en-US" altLang="zh-CN">
                <a:solidFill>
                  <a:srgbClr val="FF0000"/>
                </a:solidFill>
              </a:rPr>
              <a:t>----</a:t>
            </a:r>
            <a:r>
              <a:rPr lang="zh-CN" altLang="en-US">
                <a:solidFill>
                  <a:srgbClr val="FF0000"/>
                </a:solidFill>
              </a:rPr>
              <a:t>环境描写的作用</a:t>
            </a:r>
            <a:endParaRPr lang="zh-CN" altLang="en-US">
              <a:solidFill>
                <a:srgbClr val="FF0000"/>
              </a:solidFill>
            </a:endParaRPr>
          </a:p>
        </p:txBody>
      </p:sp>
      <p:sp>
        <p:nvSpPr>
          <p:cNvPr id="4" name="文本框 3"/>
          <p:cNvSpPr txBox="1"/>
          <p:nvPr/>
        </p:nvSpPr>
        <p:spPr>
          <a:xfrm>
            <a:off x="838200" y="1087755"/>
            <a:ext cx="9858375" cy="640080"/>
          </a:xfrm>
          <a:prstGeom prst="rect">
            <a:avLst/>
          </a:prstGeom>
          <a:noFill/>
        </p:spPr>
        <p:txBody>
          <a:bodyPr wrap="square" rtlCol="0">
            <a:spAutoFit/>
          </a:bodyPr>
          <a:p>
            <a:r>
              <a:rPr lang="zh-CN" altLang="en-US" sz="3600"/>
              <a:t>例句：先找出这一层环境描写的句子</a:t>
            </a:r>
            <a:endParaRPr lang="zh-CN" altLang="en-US" sz="3600"/>
          </a:p>
        </p:txBody>
      </p:sp>
      <p:sp>
        <p:nvSpPr>
          <p:cNvPr id="5" name="文本框 4"/>
          <p:cNvSpPr txBox="1"/>
          <p:nvPr/>
        </p:nvSpPr>
        <p:spPr>
          <a:xfrm>
            <a:off x="132080" y="1953895"/>
            <a:ext cx="11950065" cy="4480560"/>
          </a:xfrm>
          <a:prstGeom prst="rect">
            <a:avLst/>
          </a:prstGeom>
          <a:noFill/>
        </p:spPr>
        <p:txBody>
          <a:bodyPr wrap="square" rtlCol="0">
            <a:spAutoFit/>
          </a:bodyPr>
          <a:p>
            <a:r>
              <a:rPr lang="zh-CN" altLang="en-US" sz="3600">
                <a:solidFill>
                  <a:srgbClr val="FF0000"/>
                </a:solidFill>
              </a:rPr>
              <a:t>解析</a:t>
            </a:r>
            <a:r>
              <a:rPr lang="zh-CN" altLang="en-US" sz="3600"/>
              <a:t>：这句是典型的环境描写。解析思路：先看环境的特点是什么样，再联系上文或下文的情节，在此基础上对环境描写的作用进行具体的梳理补充。</a:t>
            </a:r>
            <a:endParaRPr lang="zh-CN" altLang="en-US" sz="3600"/>
          </a:p>
          <a:p>
            <a:r>
              <a:rPr lang="zh-CN" altLang="en-US" sz="3600">
                <a:solidFill>
                  <a:srgbClr val="FF0000"/>
                </a:solidFill>
              </a:rPr>
              <a:t>此句：：写出了当时的冷</a:t>
            </a:r>
            <a:r>
              <a:rPr lang="zh-CN" altLang="en-US" sz="3600"/>
              <a:t>，含蓄的表现了作者的处境。</a:t>
            </a:r>
            <a:endParaRPr lang="zh-CN" altLang="en-US" sz="3600"/>
          </a:p>
          <a:p>
            <a:r>
              <a:rPr lang="zh-CN" altLang="en-US" sz="3600"/>
              <a:t>再联系下文就可以看出此处环境描写的用意。</a:t>
            </a:r>
            <a:endParaRPr lang="zh-CN" altLang="en-US" sz="3600"/>
          </a:p>
          <a:p>
            <a:r>
              <a:rPr lang="zh-CN" altLang="en-US" sz="3600"/>
              <a:t>下文写了</a:t>
            </a:r>
            <a:r>
              <a:rPr lang="zh-CN" altLang="en-US" sz="3600">
                <a:solidFill>
                  <a:srgbClr val="FF0000"/>
                </a:solidFill>
              </a:rPr>
              <a:t>内山老板的殷勤招待和鲁迅低价卖书免费送书的关怀进步青年的举动</a:t>
            </a:r>
            <a:endParaRPr lang="zh-CN" altLang="en-US" sz="3600">
              <a:solidFill>
                <a:srgbClr val="FF0000"/>
              </a:solidFill>
            </a:endParaRPr>
          </a:p>
          <a:p>
            <a:r>
              <a:rPr lang="zh-CN" altLang="en-US" sz="3600"/>
              <a:t>这一</a:t>
            </a:r>
            <a:r>
              <a:rPr lang="en-US" altLang="zh-CN" sz="3600"/>
              <a:t>“</a:t>
            </a:r>
            <a:r>
              <a:rPr lang="zh-CN" altLang="en-US" sz="3600"/>
              <a:t>冷</a:t>
            </a:r>
            <a:r>
              <a:rPr lang="en-US" altLang="zh-CN" sz="3600"/>
              <a:t>”</a:t>
            </a:r>
            <a:r>
              <a:rPr lang="zh-CN" altLang="en-US" sz="3600"/>
              <a:t>、一</a:t>
            </a:r>
            <a:r>
              <a:rPr lang="en-US" altLang="zh-CN" sz="3600"/>
              <a:t>“</a:t>
            </a:r>
            <a:r>
              <a:rPr lang="zh-CN" altLang="en-US" sz="3600"/>
              <a:t>暖</a:t>
            </a:r>
            <a:r>
              <a:rPr lang="en-US" altLang="zh-CN" sz="3600"/>
              <a:t>”</a:t>
            </a:r>
            <a:r>
              <a:rPr lang="zh-CN" altLang="en-US" sz="3600">
                <a:solidFill>
                  <a:srgbClr val="FF0000"/>
                </a:solidFill>
              </a:rPr>
              <a:t>形成对照</a:t>
            </a:r>
            <a:r>
              <a:rPr lang="zh-CN" altLang="en-US" sz="3600"/>
              <a:t>，很好的</a:t>
            </a:r>
            <a:r>
              <a:rPr lang="zh-CN" altLang="en-US" sz="3600">
                <a:solidFill>
                  <a:srgbClr val="FF0000"/>
                </a:solidFill>
              </a:rPr>
              <a:t>起到了衬托的作用</a:t>
            </a:r>
            <a:r>
              <a:rPr lang="zh-CN" altLang="en-US" sz="3600"/>
              <a:t>。</a:t>
            </a:r>
            <a:endParaRPr lang="zh-CN" altLang="en-US" sz="3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237490"/>
            <a:ext cx="8152765" cy="1325880"/>
          </a:xfrm>
        </p:spPr>
        <p:txBody>
          <a:bodyPr/>
          <a:p>
            <a:r>
              <a:rPr lang="zh-CN" altLang="en-US">
                <a:solidFill>
                  <a:srgbClr val="FF0000"/>
                </a:solidFill>
              </a:rPr>
              <a:t>环境描写的分类及作用</a:t>
            </a:r>
            <a:endParaRPr lang="zh-CN" altLang="en-US">
              <a:solidFill>
                <a:srgbClr val="FF0000"/>
              </a:solidFill>
            </a:endParaRPr>
          </a:p>
        </p:txBody>
      </p:sp>
      <p:sp>
        <p:nvSpPr>
          <p:cNvPr id="4" name="文本框 3"/>
          <p:cNvSpPr txBox="1"/>
          <p:nvPr/>
        </p:nvSpPr>
        <p:spPr>
          <a:xfrm>
            <a:off x="487680" y="1440815"/>
            <a:ext cx="11216005" cy="4480560"/>
          </a:xfrm>
          <a:prstGeom prst="rect">
            <a:avLst/>
          </a:prstGeom>
          <a:noFill/>
        </p:spPr>
        <p:txBody>
          <a:bodyPr wrap="square" rtlCol="0">
            <a:spAutoFit/>
          </a:bodyPr>
          <a:p>
            <a:r>
              <a:rPr lang="zh-CN" altLang="en-US"/>
              <a:t> </a:t>
            </a:r>
            <a:r>
              <a:rPr lang="zh-CN" altLang="en-US" sz="3600">
                <a:solidFill>
                  <a:srgbClr val="FF0000"/>
                </a:solidFill>
              </a:rPr>
              <a:t>环境描写的分类</a:t>
            </a:r>
            <a:r>
              <a:rPr lang="zh-CN" altLang="en-US" sz="3600"/>
              <a:t>：社会环境描写和自然环境描写（景物描写）</a:t>
            </a:r>
            <a:endParaRPr lang="zh-CN" altLang="en-US" sz="3600"/>
          </a:p>
          <a:p>
            <a:r>
              <a:rPr lang="zh-CN" altLang="en-US" sz="3600">
                <a:solidFill>
                  <a:srgbClr val="FF0000"/>
                </a:solidFill>
              </a:rPr>
              <a:t>社会环境描写的作用</a:t>
            </a:r>
            <a:r>
              <a:rPr lang="zh-CN" altLang="en-US" sz="3600"/>
              <a:t>：交代时代背景、社会习俗、思想观念和人与人之间的关系 </a:t>
            </a:r>
            <a:endParaRPr lang="zh-CN" altLang="en-US" sz="3600"/>
          </a:p>
          <a:p>
            <a:r>
              <a:rPr lang="zh-CN" altLang="en-US" sz="3600">
                <a:solidFill>
                  <a:srgbClr val="FF0000"/>
                </a:solidFill>
              </a:rPr>
              <a:t>自然环境</a:t>
            </a:r>
            <a:r>
              <a:rPr lang="zh-CN" altLang="en-US" sz="3600"/>
              <a:t>（包括人物活动的地点、季节、气候、时间和景物、场景）</a:t>
            </a:r>
            <a:r>
              <a:rPr lang="zh-CN" altLang="en-US" sz="3600">
                <a:solidFill>
                  <a:srgbClr val="FF0000"/>
                </a:solidFill>
              </a:rPr>
              <a:t>的作用</a:t>
            </a:r>
            <a:r>
              <a:rPr lang="zh-CN" altLang="en-US" sz="3600"/>
              <a:t>：交代时间背景、渲染气氛、表现人物某性格、烘托人物某 心情、推动情节的发展、深化主题 </a:t>
            </a:r>
            <a:endParaRPr lang="zh-CN" altLang="en-US" sz="36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96520"/>
            <a:ext cx="10515600" cy="1325563"/>
          </a:xfrm>
        </p:spPr>
        <p:txBody>
          <a:bodyPr/>
          <a:p>
            <a:r>
              <a:rPr lang="zh-CN" altLang="en-US">
                <a:solidFill>
                  <a:srgbClr val="FF0000"/>
                </a:solidFill>
              </a:rPr>
              <a:t>体会内山老板对“我”热情接待的感情</a:t>
            </a:r>
            <a:endParaRPr lang="zh-CN" altLang="en-US">
              <a:solidFill>
                <a:srgbClr val="FF0000"/>
              </a:solidFill>
            </a:endParaRPr>
          </a:p>
        </p:txBody>
      </p:sp>
      <p:sp>
        <p:nvSpPr>
          <p:cNvPr id="4" name="文本框 3"/>
          <p:cNvSpPr txBox="1"/>
          <p:nvPr/>
        </p:nvSpPr>
        <p:spPr>
          <a:xfrm>
            <a:off x="381000" y="1539875"/>
            <a:ext cx="11540490" cy="1920240"/>
          </a:xfrm>
          <a:prstGeom prst="rect">
            <a:avLst/>
          </a:prstGeom>
          <a:noFill/>
        </p:spPr>
        <p:txBody>
          <a:bodyPr wrap="square" rtlCol="0">
            <a:spAutoFit/>
          </a:bodyPr>
          <a:p>
            <a:r>
              <a:rPr lang="zh-CN" altLang="en-US" sz="4000"/>
              <a:t>学法指导：这类题的答案通常在文中找。</a:t>
            </a:r>
            <a:endParaRPr lang="zh-CN" altLang="en-US" sz="4000"/>
          </a:p>
          <a:p>
            <a:endParaRPr lang="zh-CN" altLang="en-US" sz="4000"/>
          </a:p>
          <a:p>
            <a:r>
              <a:rPr lang="zh-CN" altLang="en-US" sz="4000"/>
              <a:t>自学：请找出表现内山老板热情接待的词语或句子</a:t>
            </a:r>
            <a:endParaRPr lang="zh-CN" altLang="en-US" sz="4000"/>
          </a:p>
        </p:txBody>
      </p:sp>
      <p:sp>
        <p:nvSpPr>
          <p:cNvPr id="5" name="文本框 4"/>
          <p:cNvSpPr txBox="1"/>
          <p:nvPr/>
        </p:nvSpPr>
        <p:spPr>
          <a:xfrm>
            <a:off x="381000" y="4241165"/>
            <a:ext cx="11145520" cy="1737360"/>
          </a:xfrm>
          <a:prstGeom prst="rect">
            <a:avLst/>
          </a:prstGeom>
          <a:noFill/>
        </p:spPr>
        <p:txBody>
          <a:bodyPr wrap="square" rtlCol="0">
            <a:spAutoFit/>
          </a:bodyPr>
          <a:p>
            <a:r>
              <a:rPr lang="zh-CN" altLang="en-US" sz="3600" b="1"/>
              <a:t>内山老板是鲁迅先生的朋友，我们中国人民的朋友，他是这样同情中国、同情穷苦工人，内山老板确是值得我们敬爱和感激的“先生”。</a:t>
            </a:r>
            <a:endParaRPr lang="zh-CN" altLang="en-US" sz="36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46050" y="365125"/>
            <a:ext cx="11858625" cy="1325880"/>
          </a:xfrm>
        </p:spPr>
        <p:txBody>
          <a:bodyPr/>
          <a:p>
            <a:r>
              <a:rPr lang="zh-CN" altLang="en-US">
                <a:solidFill>
                  <a:srgbClr val="FF0000"/>
                </a:solidFill>
              </a:rPr>
              <a:t>体会“我”渴望买书却又力不从心的矛盾心理</a:t>
            </a:r>
            <a:endParaRPr lang="zh-CN" altLang="en-US">
              <a:solidFill>
                <a:srgbClr val="FF0000"/>
              </a:solidFill>
            </a:endParaRPr>
          </a:p>
        </p:txBody>
      </p:sp>
      <p:sp>
        <p:nvSpPr>
          <p:cNvPr id="4" name="文本框 3"/>
          <p:cNvSpPr txBox="1"/>
          <p:nvPr/>
        </p:nvSpPr>
        <p:spPr>
          <a:xfrm>
            <a:off x="168910" y="1667510"/>
            <a:ext cx="11626215" cy="1554480"/>
          </a:xfrm>
          <a:prstGeom prst="rect">
            <a:avLst/>
          </a:prstGeom>
          <a:noFill/>
        </p:spPr>
        <p:txBody>
          <a:bodyPr wrap="square" rtlCol="0">
            <a:spAutoFit/>
          </a:bodyPr>
          <a:p>
            <a:r>
              <a:rPr lang="zh-CN" altLang="en-US" sz="3200"/>
              <a:t>学法指导：</a:t>
            </a:r>
            <a:endParaRPr lang="zh-CN" altLang="en-US" sz="3200"/>
          </a:p>
          <a:p>
            <a:r>
              <a:rPr lang="zh-CN" altLang="en-US" sz="3200"/>
              <a:t>在文中找出反映“我”渴望看到鲁迅译的《毁灭》，却又无钱买书这种矛盾心理的词语、句子。</a:t>
            </a:r>
            <a:endParaRPr lang="zh-CN" altLang="en-US" sz="3200"/>
          </a:p>
        </p:txBody>
      </p:sp>
      <p:sp>
        <p:nvSpPr>
          <p:cNvPr id="5" name="文本框 4"/>
          <p:cNvSpPr txBox="1"/>
          <p:nvPr/>
        </p:nvSpPr>
        <p:spPr>
          <a:xfrm>
            <a:off x="211455" y="3434715"/>
            <a:ext cx="11583670" cy="2042160"/>
          </a:xfrm>
          <a:prstGeom prst="rect">
            <a:avLst/>
          </a:prstGeom>
          <a:noFill/>
        </p:spPr>
        <p:txBody>
          <a:bodyPr wrap="square" rtlCol="0">
            <a:spAutoFit/>
          </a:bodyPr>
          <a:p>
            <a:r>
              <a:rPr lang="zh-CN" altLang="en-US" sz="3200">
                <a:solidFill>
                  <a:srgbClr val="FF0000"/>
                </a:solidFill>
              </a:rPr>
              <a:t>词语</a:t>
            </a:r>
            <a:r>
              <a:rPr lang="zh-CN" altLang="en-US" sz="3200"/>
              <a:t>：</a:t>
            </a:r>
            <a:r>
              <a:rPr lang="zh-CN" altLang="en-US" sz="3200">
                <a:solidFill>
                  <a:srgbClr val="FF0000"/>
                </a:solidFill>
              </a:rPr>
              <a:t>“窘”、“踌躇”、“摩挲”</a:t>
            </a:r>
            <a:r>
              <a:rPr lang="zh-CN" altLang="en-US" sz="3200"/>
              <a:t>，引导学生看课本有关注释；</a:t>
            </a:r>
            <a:endParaRPr lang="zh-CN" altLang="en-US" sz="3200"/>
          </a:p>
          <a:p>
            <a:r>
              <a:rPr lang="zh-CN" altLang="en-US" sz="3200">
                <a:solidFill>
                  <a:srgbClr val="FF0000"/>
                </a:solidFill>
              </a:rPr>
              <a:t>句子</a:t>
            </a:r>
            <a:r>
              <a:rPr lang="zh-CN" altLang="en-US" sz="3200"/>
              <a:t>：</a:t>
            </a:r>
            <a:r>
              <a:rPr lang="zh-CN" altLang="en-US" sz="3200">
                <a:solidFill>
                  <a:srgbClr val="FF0000"/>
                </a:solidFill>
              </a:rPr>
              <a:t>“……拿在手里，有一种怪舒服的感觉”</a:t>
            </a:r>
            <a:r>
              <a:rPr lang="zh-CN" altLang="en-US" sz="3200">
                <a:solidFill>
                  <a:schemeClr val="tx1"/>
                </a:solidFill>
              </a:rPr>
              <a:t>；</a:t>
            </a:r>
            <a:r>
              <a:rPr lang="zh-CN" altLang="en-US" sz="3200">
                <a:solidFill>
                  <a:srgbClr val="FF0000"/>
                </a:solidFill>
              </a:rPr>
              <a:t>“饭是不能不吃的，然而书也太好了……我摩挲着那本书，舍不得丢开，不说买，也不说不买。”</a:t>
            </a:r>
            <a:endParaRPr lang="zh-CN" altLang="en-US" sz="320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65125"/>
            <a:ext cx="10515600" cy="4691380"/>
          </a:xfrm>
        </p:spPr>
        <p:txBody>
          <a:bodyPr>
            <a:normAutofit/>
          </a:bodyPr>
          <a:p>
            <a:r>
              <a:rPr lang="zh-CN" altLang="en-US">
                <a:solidFill>
                  <a:srgbClr val="FF0000"/>
                </a:solidFill>
              </a:rPr>
              <a:t>学习对鲁迅的第二次外貌描写</a:t>
            </a:r>
            <a:br>
              <a:rPr lang="zh-CN" altLang="en-US"/>
            </a:br>
            <a:br>
              <a:rPr lang="zh-CN" altLang="en-US"/>
            </a:br>
            <a:r>
              <a:rPr lang="zh-CN" altLang="en-US"/>
              <a:t>“我”正踌躇，老人出来了。文章又一次集中笔墨描绘了鲁迅的肖像，</a:t>
            </a:r>
            <a:br>
              <a:rPr lang="zh-CN" altLang="en-US"/>
            </a:br>
            <a:r>
              <a:rPr lang="zh-CN" altLang="en-US"/>
              <a:t>请同学们集体朗读二写肖像的自然段，并与一写肖像作比较。学生齐读此自然段。</a:t>
            </a: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65125"/>
            <a:ext cx="10515600" cy="2952115"/>
          </a:xfrm>
        </p:spPr>
        <p:txBody>
          <a:bodyPr>
            <a:normAutofit fontScale="90000"/>
          </a:bodyPr>
          <a:p>
            <a:br>
              <a:rPr lang="zh-CN" altLang="en-US"/>
            </a:br>
            <a:r>
              <a:rPr lang="zh-CN" altLang="en-US"/>
              <a:t>学习目标：</a:t>
            </a:r>
            <a:br>
              <a:rPr lang="zh-CN" altLang="en-US"/>
            </a:br>
            <a:br>
              <a:rPr lang="zh-CN" altLang="en-US"/>
            </a:br>
            <a:r>
              <a:rPr lang="zh-CN" altLang="en-US"/>
              <a:t>学习本文抓住外貌特征，刻画人物精神面貌的写作方法。</a:t>
            </a:r>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630680" y="2444115"/>
            <a:ext cx="9610725" cy="1325880"/>
          </a:xfrm>
        </p:spPr>
        <p:txBody>
          <a:bodyPr/>
          <a:p>
            <a:r>
              <a:rPr lang="zh-CN" altLang="en-US"/>
              <a:t>摘要写出二写鲁迅肖像的主要词句</a:t>
            </a:r>
            <a:endParaRPr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65125"/>
            <a:ext cx="10515600" cy="5681345"/>
          </a:xfrm>
        </p:spPr>
        <p:txBody>
          <a:bodyPr>
            <a:normAutofit fontScale="90000"/>
          </a:bodyPr>
          <a:p>
            <a:r>
              <a:rPr lang="en-US" altLang="zh-CN"/>
              <a:t>         </a:t>
            </a:r>
            <a:r>
              <a:rPr lang="zh-CN" altLang="en-US"/>
              <a:t>这段肖像描写，文字虽然不多，却是十分逼真地再现了鲁迅外形消瘦精神却很好的形象特征。</a:t>
            </a:r>
            <a:br>
              <a:rPr lang="zh-CN" altLang="en-US"/>
            </a:br>
            <a:r>
              <a:rPr lang="zh-CN" altLang="en-US"/>
              <a:t>        </a:t>
            </a:r>
            <a:r>
              <a:rPr lang="zh-CN" altLang="en-US">
                <a:solidFill>
                  <a:srgbClr val="FF0000"/>
                </a:solidFill>
              </a:rPr>
              <a:t>此处为二写</a:t>
            </a:r>
            <a:r>
              <a:rPr lang="zh-CN" altLang="en-US"/>
              <a:t>，作者与鲁迅面对面观察更为仔细，描写也就进了一层，先写面孔，次写头发，再写胡须，就像电影中逐渐放大的脸部特写镜头一样，把人物最鲜明的外表特征，由整体到局部再到细部，逐一展现在读者眼前，给人留下深刻的印象。</a:t>
            </a:r>
            <a:endParaRPr lang="zh-CN"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65125"/>
            <a:ext cx="6089015" cy="1325880"/>
          </a:xfrm>
        </p:spPr>
        <p:txBody>
          <a:bodyPr/>
          <a:p>
            <a:r>
              <a:rPr lang="zh-CN" altLang="en-US">
                <a:solidFill>
                  <a:srgbClr val="FF0000"/>
                </a:solidFill>
              </a:rPr>
              <a:t>两次肖像描写的对照</a:t>
            </a:r>
            <a:endParaRPr lang="zh-CN" altLang="en-US">
              <a:solidFill>
                <a:srgbClr val="FF0000"/>
              </a:solidFill>
            </a:endParaRPr>
          </a:p>
        </p:txBody>
      </p:sp>
      <p:sp>
        <p:nvSpPr>
          <p:cNvPr id="100" name="文本框 99"/>
          <p:cNvSpPr txBox="1"/>
          <p:nvPr/>
        </p:nvSpPr>
        <p:spPr>
          <a:xfrm>
            <a:off x="838200" y="1691005"/>
            <a:ext cx="10751820" cy="944880"/>
          </a:xfrm>
          <a:prstGeom prst="rect">
            <a:avLst/>
          </a:prstGeom>
          <a:noFill/>
          <a:ln w="9525">
            <a:noFill/>
          </a:ln>
        </p:spPr>
        <p:txBody>
          <a:bodyPr wrap="square">
            <a:spAutoFit/>
          </a:bodyPr>
          <a:p>
            <a:pPr marL="0" indent="0" algn="l"/>
            <a:r>
              <a:rPr lang="zh-CN" altLang="en-US" sz="2800" b="0" u="none">
                <a:latin typeface="宋体" panose="02010600030101010101" pitchFamily="2" charset="-122"/>
                <a:ea typeface="宋体" panose="02010600030101010101" pitchFamily="2" charset="-122"/>
                <a:cs typeface="宋体" panose="02010600030101010101" pitchFamily="2" charset="-122"/>
              </a:rPr>
              <a:t>一写肖像只是突现了“瘦瘦的”“穿一件牙黄长衫”“嘴里咬着一枝烟嘴”的外表特征；</a:t>
            </a:r>
            <a:endParaRPr lang="zh-CN" altLang="en-US" sz="2800" b="0" u="none">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838200" y="2926080"/>
            <a:ext cx="10751820" cy="2651760"/>
          </a:xfrm>
          <a:prstGeom prst="rect">
            <a:avLst/>
          </a:prstGeom>
          <a:noFill/>
          <a:ln w="9525">
            <a:noFill/>
          </a:ln>
        </p:spPr>
        <p:txBody>
          <a:bodyPr wrap="square">
            <a:spAutoFit/>
          </a:bodyPr>
          <a:p>
            <a:pPr marL="0" indent="0" algn="l"/>
            <a:r>
              <a:rPr lang="zh-CN" altLang="en-US" sz="2800" b="0" u="none">
                <a:latin typeface="宋体" panose="02010600030101010101" pitchFamily="2" charset="-122"/>
                <a:ea typeface="宋体" panose="02010600030101010101" pitchFamily="2" charset="-122"/>
                <a:cs typeface="宋体" panose="02010600030101010101" pitchFamily="2" charset="-122"/>
              </a:rPr>
              <a:t>二写肖像，从瘦入手着重写他的精神特征。“他的面孔是黄里带白，瘦得教人担心，好像大病新愈的人”，反映了“这位战士的健康，差不多已完全给没有休息的艰苦工作毁坏了”（见下文语句），接着通过“但是”一转，由“一根根精神抖擞”的头发、“很打眼”的浓黑的胡子，写他“精神很好，没有一点颓唐的样子”，完全是个战士的精神状态。</a:t>
            </a:r>
            <a:endParaRPr lang="zh-CN" altLang="en-US" sz="2800" b="0" u="none">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65125"/>
            <a:ext cx="10515600" cy="5597525"/>
          </a:xfrm>
        </p:spPr>
        <p:txBody>
          <a:bodyPr>
            <a:normAutofit/>
          </a:bodyPr>
          <a:p>
            <a:r>
              <a:rPr lang="zh-CN" altLang="en-US"/>
              <a:t>在1</a:t>
            </a:r>
            <a:r>
              <a:rPr lang="en-US" altLang="zh-CN"/>
              <a:t>8</a:t>
            </a:r>
            <a:r>
              <a:rPr lang="zh-CN" altLang="en-US"/>
              <a:t>——</a:t>
            </a:r>
            <a:r>
              <a:rPr lang="en-US" altLang="zh-CN"/>
              <a:t>38</a:t>
            </a:r>
            <a:r>
              <a:rPr lang="zh-CN" altLang="en-US"/>
              <a:t>自然段中分别找出人物肖像描写、语言描写、动作描写和心理描写的有关文字。</a:t>
            </a:r>
            <a:endParaRPr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65125"/>
            <a:ext cx="10515600" cy="6276340"/>
          </a:xfrm>
        </p:spPr>
        <p:txBody>
          <a:bodyPr>
            <a:normAutofit fontScale="90000"/>
          </a:bodyPr>
          <a:p>
            <a:r>
              <a:rPr lang="zh-CN" altLang="en-US"/>
              <a:t>①</a:t>
            </a:r>
            <a:r>
              <a:rPr lang="zh-CN" altLang="en-US">
                <a:solidFill>
                  <a:srgbClr val="FF0000"/>
                </a:solidFill>
              </a:rPr>
              <a:t>肖像描写</a:t>
            </a:r>
            <a:r>
              <a:rPr lang="zh-CN" altLang="en-US"/>
              <a:t>集中在第1</a:t>
            </a:r>
            <a:r>
              <a:rPr lang="en-US" altLang="zh-CN"/>
              <a:t>9</a:t>
            </a:r>
            <a:r>
              <a:rPr lang="zh-CN" altLang="en-US"/>
              <a:t>自然段。</a:t>
            </a:r>
            <a:br>
              <a:rPr lang="zh-CN" altLang="en-US"/>
            </a:br>
            <a:r>
              <a:rPr lang="zh-CN" altLang="en-US"/>
              <a:t>②</a:t>
            </a:r>
            <a:r>
              <a:rPr lang="zh-CN" altLang="en-US">
                <a:solidFill>
                  <a:srgbClr val="FF0000"/>
                </a:solidFill>
              </a:rPr>
              <a:t>语言描写</a:t>
            </a:r>
            <a:r>
              <a:rPr lang="zh-CN" altLang="en-US"/>
              <a:t>：“你要买这本书？”“你买这本书吧——这本比那一本好。”这种诚恳的劝告，充满了感人肺腑的挚爱。</a:t>
            </a:r>
            <a:br>
              <a:rPr lang="zh-CN" altLang="en-US"/>
            </a:br>
            <a:r>
              <a:rPr lang="zh-CN" altLang="en-US"/>
              <a:t>③</a:t>
            </a:r>
            <a:r>
              <a:rPr lang="zh-CN" altLang="en-US">
                <a:solidFill>
                  <a:srgbClr val="FF0000"/>
                </a:solidFill>
              </a:rPr>
              <a:t>动作描写</a:t>
            </a:r>
            <a:r>
              <a:rPr lang="zh-CN" altLang="en-US"/>
              <a:t>：“他看了我一眼”、“他从架上扳下一本书来”、“用竹枝似的手指递给我”，这样的诚恳、热情，这与平素见到的“西装同胞的嘴脸”正好形成鲜明的对照。</a:t>
            </a:r>
            <a:br>
              <a:rPr lang="zh-CN" altLang="en-US"/>
            </a:br>
            <a:r>
              <a:rPr lang="zh-CN" altLang="en-US">
                <a:cs typeface="宋体" panose="02010600030101010101" pitchFamily="2" charset="-122"/>
              </a:rPr>
              <a:t>④</a:t>
            </a:r>
            <a:r>
              <a:rPr lang="zh-CN" altLang="en-US">
                <a:solidFill>
                  <a:srgbClr val="FF0000"/>
                </a:solidFill>
              </a:rPr>
              <a:t>心理描写：</a:t>
            </a:r>
            <a:r>
              <a:rPr lang="zh-CN" altLang="en-US"/>
              <a:t>集中在第</a:t>
            </a:r>
            <a:r>
              <a:rPr lang="en-US" altLang="zh-CN"/>
              <a:t>25</a:t>
            </a:r>
            <a:r>
              <a:rPr lang="zh-CN" altLang="en-US"/>
              <a:t>、第</a:t>
            </a:r>
            <a:r>
              <a:rPr lang="en-US" altLang="zh-CN"/>
              <a:t>34</a:t>
            </a:r>
            <a:r>
              <a:rPr lang="zh-CN" altLang="en-US"/>
              <a:t>两个自然段。本文较好运用了记叙、描写、议论、抒情相结合的手法。</a:t>
            </a:r>
            <a:endParaRPr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09625" y="2190750"/>
            <a:ext cx="10515600" cy="3573780"/>
          </a:xfrm>
        </p:spPr>
        <p:txBody>
          <a:bodyPr>
            <a:normAutofit/>
          </a:bodyPr>
          <a:p>
            <a:r>
              <a:rPr lang="zh-CN" altLang="en-US"/>
              <a:t>通过对话描写，说出了鲁迅的送书。鲁迅的送书使作者大为感动、振奋，平添了力量，恢复了勇气。在这基础上，三写鲁迅肖像。</a:t>
            </a:r>
            <a:endParaRPr lang="zh-CN" altLang="en-US"/>
          </a:p>
        </p:txBody>
      </p:sp>
      <p:sp>
        <p:nvSpPr>
          <p:cNvPr id="4" name="文本框 3"/>
          <p:cNvSpPr txBox="1"/>
          <p:nvPr/>
        </p:nvSpPr>
        <p:spPr>
          <a:xfrm>
            <a:off x="2743200" y="880110"/>
            <a:ext cx="4612005" cy="706755"/>
          </a:xfrm>
          <a:prstGeom prst="rect">
            <a:avLst/>
          </a:prstGeom>
          <a:noFill/>
        </p:spPr>
        <p:txBody>
          <a:bodyPr wrap="square" rtlCol="0">
            <a:spAutoFit/>
          </a:bodyPr>
          <a:p>
            <a:r>
              <a:rPr lang="zh-CN" altLang="en-US" sz="4000"/>
              <a:t>朗读</a:t>
            </a:r>
            <a:r>
              <a:rPr lang="en-US" altLang="zh-CN" sz="4000"/>
              <a:t>26----31</a:t>
            </a:r>
            <a:r>
              <a:rPr lang="zh-CN" altLang="en-US" sz="4000"/>
              <a:t>自然段</a:t>
            </a:r>
            <a:endParaRPr lang="zh-CN" altLang="en-US" sz="4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rgbClr val="FF0000"/>
                </a:solidFill>
              </a:rPr>
              <a:t>三写鲁迅肖像与前两次的有什么不同，有哪些特点？</a:t>
            </a:r>
            <a:endParaRPr lang="zh-CN" altLang="en-US">
              <a:solidFill>
                <a:srgbClr val="FF0000"/>
              </a:solidFill>
            </a:endParaRPr>
          </a:p>
        </p:txBody>
      </p:sp>
      <p:sp>
        <p:nvSpPr>
          <p:cNvPr id="4" name="文本框 3"/>
          <p:cNvSpPr txBox="1"/>
          <p:nvPr/>
        </p:nvSpPr>
        <p:spPr>
          <a:xfrm>
            <a:off x="297180" y="2444750"/>
            <a:ext cx="11597640" cy="4358640"/>
          </a:xfrm>
          <a:prstGeom prst="rect">
            <a:avLst/>
          </a:prstGeom>
          <a:noFill/>
        </p:spPr>
        <p:txBody>
          <a:bodyPr wrap="square" rtlCol="0">
            <a:spAutoFit/>
          </a:bodyPr>
          <a:p>
            <a:r>
              <a:rPr lang="zh-CN" altLang="en-US" sz="4000">
                <a:solidFill>
                  <a:srgbClr val="FF0000"/>
                </a:solidFill>
              </a:rPr>
              <a:t>此处为三写</a:t>
            </a:r>
            <a:r>
              <a:rPr lang="zh-CN" altLang="en-US" sz="4000"/>
              <a:t>，</a:t>
            </a:r>
            <a:r>
              <a:rPr lang="zh-CN" altLang="en-US" sz="4000">
                <a:solidFill>
                  <a:schemeClr val="tx1"/>
                </a:solidFill>
              </a:rPr>
              <a:t>既写外貌，又写精神，是前两次肖像描写的综合。这是它的主要特点。</a:t>
            </a:r>
            <a:endParaRPr lang="zh-CN" altLang="en-US" sz="4000">
              <a:solidFill>
                <a:schemeClr val="tx1"/>
              </a:solidFill>
            </a:endParaRPr>
          </a:p>
          <a:p>
            <a:r>
              <a:rPr lang="zh-CN" altLang="en-US" sz="4000">
                <a:solidFill>
                  <a:schemeClr val="tx1"/>
                </a:solidFill>
              </a:rPr>
              <a:t>同时，对烟嘴和长衫写得更细了：左手里捏着一枝黄色烟嘴、安烟的一头已经熏黑了”，“牙黄羽纱的长衫”作者所以一再写这些特点，目的是为了表达作者对鲁迅的崇敬心情和使读者对之不断加深印象。</a:t>
            </a:r>
            <a:endParaRPr lang="zh-CN" altLang="en-US" sz="400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80110" y="2189480"/>
            <a:ext cx="10515600" cy="1325563"/>
          </a:xfrm>
        </p:spPr>
        <p:txBody>
          <a:bodyPr>
            <a:normAutofit fontScale="90000"/>
          </a:bodyPr>
          <a:p>
            <a:r>
              <a:rPr lang="zh-CN" altLang="en-US"/>
              <a:t>自主学习：除了这三处集中的肖像描写外，再试着</a:t>
            </a:r>
            <a:r>
              <a:rPr lang="zh-CN" altLang="en-US">
                <a:solidFill>
                  <a:srgbClr val="FF0000"/>
                </a:solidFill>
              </a:rPr>
              <a:t>找出其他表现鲁迅</a:t>
            </a:r>
            <a:r>
              <a:rPr lang="en-US" altLang="zh-CN">
                <a:solidFill>
                  <a:srgbClr val="FF0000"/>
                </a:solidFill>
              </a:rPr>
              <a:t>“</a:t>
            </a:r>
            <a:r>
              <a:rPr lang="zh-CN" altLang="en-US">
                <a:solidFill>
                  <a:srgbClr val="FF0000"/>
                </a:solidFill>
              </a:rPr>
              <a:t>瘦</a:t>
            </a:r>
            <a:r>
              <a:rPr lang="en-US" altLang="zh-CN">
                <a:solidFill>
                  <a:srgbClr val="FF0000"/>
                </a:solidFill>
              </a:rPr>
              <a:t>”</a:t>
            </a:r>
            <a:r>
              <a:rPr lang="zh-CN" altLang="en-US">
                <a:solidFill>
                  <a:srgbClr val="FF0000"/>
                </a:solidFill>
              </a:rPr>
              <a:t>的语句</a:t>
            </a:r>
            <a:endParaRPr lang="zh-CN" altLang="en-US">
              <a:solidFill>
                <a:srgbClr val="FF0000"/>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124460"/>
            <a:ext cx="10515600" cy="2216150"/>
          </a:xfrm>
        </p:spPr>
        <p:txBody>
          <a:bodyPr>
            <a:normAutofit/>
          </a:bodyPr>
          <a:p>
            <a:r>
              <a:rPr lang="zh-CN" altLang="en-US"/>
              <a:t>当作者想起这正是哪本杂上的一段访问记所写的时，他的心情无比激动。</a:t>
            </a:r>
            <a:r>
              <a:rPr lang="zh-CN" altLang="en-US">
                <a:solidFill>
                  <a:schemeClr val="tx1"/>
                </a:solidFill>
              </a:rPr>
              <a:t>请同学们回答，</a:t>
            </a:r>
            <a:r>
              <a:rPr lang="zh-CN" altLang="en-US">
                <a:solidFill>
                  <a:srgbClr val="FF0000"/>
                </a:solidFill>
              </a:rPr>
              <a:t>哪些词、句表达了作者激动的心情。</a:t>
            </a:r>
            <a:endParaRPr lang="zh-CN" altLang="en-US">
              <a:solidFill>
                <a:srgbClr val="FF0000"/>
              </a:solidFill>
            </a:endParaRPr>
          </a:p>
        </p:txBody>
      </p:sp>
      <p:sp>
        <p:nvSpPr>
          <p:cNvPr id="4" name="文本框 3"/>
          <p:cNvSpPr txBox="1"/>
          <p:nvPr/>
        </p:nvSpPr>
        <p:spPr>
          <a:xfrm>
            <a:off x="283845" y="2241550"/>
            <a:ext cx="11539855" cy="4485640"/>
          </a:xfrm>
          <a:prstGeom prst="rect">
            <a:avLst/>
          </a:prstGeom>
          <a:noFill/>
        </p:spPr>
        <p:txBody>
          <a:bodyPr wrap="square" rtlCol="0">
            <a:spAutoFit/>
          </a:bodyPr>
          <a:p>
            <a:r>
              <a:rPr lang="zh-CN" altLang="en-US" sz="3600">
                <a:solidFill>
                  <a:srgbClr val="FF0000"/>
                </a:solidFill>
              </a:rPr>
              <a:t>“您就是——”：</a:t>
            </a:r>
            <a:r>
              <a:rPr lang="zh-CN" altLang="en-US" sz="3600"/>
              <a:t>“——”这里表示由于十分高兴激动而说不出话来（此处破折号作用是话未说完）</a:t>
            </a:r>
            <a:r>
              <a:rPr lang="zh-CN" altLang="en-US" sz="3600">
                <a:sym typeface="+mn-ea"/>
              </a:rPr>
              <a:t>；</a:t>
            </a:r>
            <a:endParaRPr lang="zh-CN" altLang="en-US" sz="3600"/>
          </a:p>
          <a:p>
            <a:r>
              <a:rPr lang="zh-CN" altLang="en-US" sz="3600">
                <a:solidFill>
                  <a:srgbClr val="FF0000"/>
                </a:solidFill>
              </a:rPr>
              <a:t>“结结巴巴”、“喜欢得快要跳起来”；“一定是</a:t>
            </a:r>
            <a:endParaRPr lang="zh-CN" altLang="en-US" sz="3600">
              <a:solidFill>
                <a:srgbClr val="FF0000"/>
              </a:solidFill>
            </a:endParaRPr>
          </a:p>
          <a:p>
            <a:r>
              <a:rPr lang="zh-CN" altLang="en-US" sz="3600">
                <a:solidFill>
                  <a:srgbClr val="FF0000"/>
                </a:solidFill>
              </a:rPr>
              <a:t>他！不会错，一定是他！”：</a:t>
            </a:r>
            <a:r>
              <a:rPr lang="zh-CN" altLang="en-US" sz="3600"/>
              <a:t>“一定是他！”的重复；两个“蹦”字。</a:t>
            </a:r>
            <a:endParaRPr lang="zh-CN" altLang="en-US" sz="3600"/>
          </a:p>
          <a:p>
            <a:r>
              <a:rPr lang="zh-CN" altLang="en-US" sz="3600" b="1"/>
              <a:t>鲁迅的表情：</a:t>
            </a:r>
            <a:r>
              <a:rPr lang="zh-CN" altLang="en-US" sz="3600">
                <a:solidFill>
                  <a:srgbClr val="FF0000"/>
                </a:solidFill>
              </a:rPr>
              <a:t>“微笑”</a:t>
            </a:r>
            <a:r>
              <a:rPr lang="zh-CN" altLang="en-US" sz="3600"/>
              <a:t>，</a:t>
            </a:r>
            <a:r>
              <a:rPr lang="zh-CN" altLang="en-US" sz="3600">
                <a:sym typeface="+mn-ea"/>
              </a:rPr>
              <a:t>表现了他的安祥慈爱；</a:t>
            </a:r>
            <a:r>
              <a:rPr lang="zh-CN" altLang="en-US" sz="3600">
                <a:solidFill>
                  <a:srgbClr val="FF0000"/>
                </a:solidFill>
              </a:rPr>
              <a:t>“点头”</a:t>
            </a:r>
            <a:r>
              <a:rPr lang="zh-CN" altLang="en-US" sz="3600"/>
              <a:t>，表现了对穷苦工人的信赖和放心，对青年一代的鼓励和希望。</a:t>
            </a:r>
            <a:endParaRPr lang="zh-CN" altLang="en-US" sz="3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体会用词：同志、朋友、父亲、师傅、战士</a:t>
            </a:r>
            <a:r>
              <a:rPr lang="en-US" altLang="zh-CN"/>
              <a:t>----</a:t>
            </a:r>
            <a:r>
              <a:rPr lang="zh-CN" altLang="en-US"/>
              <a:t>不同称谓的含义</a:t>
            </a:r>
            <a:endParaRPr lang="zh-CN" altLang="en-US"/>
          </a:p>
        </p:txBody>
      </p:sp>
      <p:sp>
        <p:nvSpPr>
          <p:cNvPr id="4" name="文本框 3"/>
          <p:cNvSpPr txBox="1"/>
          <p:nvPr/>
        </p:nvSpPr>
        <p:spPr>
          <a:xfrm>
            <a:off x="275590" y="2303145"/>
            <a:ext cx="11640185" cy="3017520"/>
          </a:xfrm>
          <a:prstGeom prst="rect">
            <a:avLst/>
          </a:prstGeom>
          <a:noFill/>
        </p:spPr>
        <p:txBody>
          <a:bodyPr wrap="square" rtlCol="0">
            <a:spAutoFit/>
          </a:bodyPr>
          <a:p>
            <a:r>
              <a:rPr lang="zh-CN" altLang="en-US" sz="3200">
                <a:solidFill>
                  <a:srgbClr val="FF0000"/>
                </a:solidFill>
              </a:rPr>
              <a:t>同志</a:t>
            </a:r>
            <a:r>
              <a:rPr lang="zh-CN" altLang="en-US" sz="3200"/>
              <a:t>：表示志同道合，鲁迅先生和广大革命者有着共同的革命志向</a:t>
            </a:r>
            <a:endParaRPr lang="zh-CN" altLang="en-US" sz="3200"/>
          </a:p>
          <a:p>
            <a:r>
              <a:rPr lang="zh-CN" altLang="en-US" sz="3200">
                <a:solidFill>
                  <a:srgbClr val="FF0000"/>
                </a:solidFill>
              </a:rPr>
              <a:t>朋友</a:t>
            </a:r>
            <a:r>
              <a:rPr lang="zh-CN" altLang="en-US" sz="3200"/>
              <a:t>：表示亲密无间，鲁迅先生热爱广大革命群众</a:t>
            </a:r>
            <a:endParaRPr lang="zh-CN" altLang="en-US" sz="3200"/>
          </a:p>
          <a:p>
            <a:r>
              <a:rPr lang="zh-CN" altLang="en-US" sz="3200">
                <a:solidFill>
                  <a:srgbClr val="FF0000"/>
                </a:solidFill>
              </a:rPr>
              <a:t>父亲</a:t>
            </a:r>
            <a:r>
              <a:rPr lang="zh-CN" altLang="en-US" sz="3200"/>
              <a:t>：表示崇敬热爱</a:t>
            </a:r>
            <a:endParaRPr lang="zh-CN" altLang="en-US" sz="3200"/>
          </a:p>
          <a:p>
            <a:r>
              <a:rPr lang="zh-CN" altLang="en-US" sz="3200">
                <a:solidFill>
                  <a:srgbClr val="FF0000"/>
                </a:solidFill>
              </a:rPr>
              <a:t>师傅</a:t>
            </a:r>
            <a:r>
              <a:rPr lang="zh-CN" altLang="en-US" sz="3200"/>
              <a:t>：表示循循善诱，鲁迅先生热忱的指导广大青年</a:t>
            </a:r>
            <a:endParaRPr lang="zh-CN" altLang="en-US" sz="3200"/>
          </a:p>
          <a:p>
            <a:r>
              <a:rPr lang="zh-CN" altLang="en-US" sz="3200">
                <a:solidFill>
                  <a:srgbClr val="FF0000"/>
                </a:solidFill>
              </a:rPr>
              <a:t>战士</a:t>
            </a:r>
            <a:r>
              <a:rPr lang="zh-CN" altLang="en-US" sz="3200"/>
              <a:t>：表示顽强战斗，鲁迅先生在战斗中总是呐喊着前进。</a:t>
            </a:r>
            <a:endParaRPr lang="zh-CN" altLang="en-US" sz="32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27305"/>
            <a:ext cx="2047875" cy="1325880"/>
          </a:xfrm>
        </p:spPr>
        <p:txBody>
          <a:bodyPr/>
          <a:p>
            <a:r>
              <a:rPr lang="zh-CN" altLang="en-US"/>
              <a:t>解题</a:t>
            </a:r>
            <a:endParaRPr lang="zh-CN" altLang="en-US"/>
          </a:p>
        </p:txBody>
      </p:sp>
      <p:sp>
        <p:nvSpPr>
          <p:cNvPr id="100" name="文本框 99"/>
          <p:cNvSpPr txBox="1"/>
          <p:nvPr/>
        </p:nvSpPr>
        <p:spPr>
          <a:xfrm>
            <a:off x="356870" y="1049020"/>
            <a:ext cx="10982325" cy="4968240"/>
          </a:xfrm>
          <a:prstGeom prst="rect">
            <a:avLst/>
          </a:prstGeom>
          <a:noFill/>
          <a:ln w="9525">
            <a:noFill/>
          </a:ln>
        </p:spPr>
        <p:txBody>
          <a:bodyPr wrap="square">
            <a:spAutoFit/>
          </a:bodyPr>
          <a:p>
            <a:pPr marL="0" indent="0" algn="l"/>
            <a:r>
              <a:rPr lang="en-US" altLang="zh-CN" sz="2800" b="0" u="none">
                <a:latin typeface="宋体" panose="02010600030101010101" pitchFamily="2" charset="-122"/>
                <a:ea typeface="宋体" panose="02010600030101010101" pitchFamily="2" charset="-122"/>
                <a:cs typeface="宋体" panose="02010600030101010101" pitchFamily="2" charset="-122"/>
              </a:rPr>
              <a:t>     </a:t>
            </a:r>
            <a:r>
              <a:rPr lang="en-US" altLang="zh-CN" sz="4000" b="0" u="none">
                <a:latin typeface="宋体" panose="02010600030101010101" pitchFamily="2" charset="-122"/>
                <a:ea typeface="宋体" panose="02010600030101010101" pitchFamily="2" charset="-122"/>
                <a:cs typeface="宋体" panose="02010600030101010101" pitchFamily="2" charset="-122"/>
              </a:rPr>
              <a:t>《</a:t>
            </a:r>
            <a:r>
              <a:rPr lang="zh-CN" altLang="en-US" sz="4000" b="0" u="none">
                <a:latin typeface="宋体" panose="02010600030101010101" pitchFamily="2" charset="-122"/>
                <a:ea typeface="宋体" panose="02010600030101010101" pitchFamily="2" charset="-122"/>
                <a:cs typeface="宋体" panose="02010600030101010101" pitchFamily="2" charset="-122"/>
              </a:rPr>
              <a:t>一面</a:t>
            </a:r>
            <a:r>
              <a:rPr lang="en-US" altLang="zh-CN" sz="4000" b="0" u="none">
                <a:latin typeface="宋体" panose="02010600030101010101" pitchFamily="2" charset="-122"/>
                <a:ea typeface="宋体" panose="02010600030101010101" pitchFamily="2" charset="-122"/>
                <a:cs typeface="宋体" panose="02010600030101010101" pitchFamily="2" charset="-122"/>
              </a:rPr>
              <a:t>》</a:t>
            </a:r>
            <a:r>
              <a:rPr lang="zh-CN" altLang="en-US" sz="4000" b="0" u="none">
                <a:latin typeface="宋体" panose="02010600030101010101" pitchFamily="2" charset="-122"/>
                <a:ea typeface="宋体" panose="02010600030101010101" pitchFamily="2" charset="-122"/>
                <a:cs typeface="宋体" panose="02010600030101010101" pitchFamily="2" charset="-122"/>
              </a:rPr>
              <a:t>是一篇回忆鲁迅的文章，最初发表在</a:t>
            </a:r>
            <a:r>
              <a:rPr lang="en-US" altLang="zh-CN" sz="4000" b="0" u="none">
                <a:latin typeface="宋体" panose="02010600030101010101" pitchFamily="2" charset="-122"/>
                <a:ea typeface="宋体" panose="02010600030101010101" pitchFamily="2" charset="-122"/>
                <a:cs typeface="宋体" panose="02010600030101010101" pitchFamily="2" charset="-122"/>
              </a:rPr>
              <a:t>1936</a:t>
            </a:r>
            <a:r>
              <a:rPr lang="zh-CN" altLang="en-US" sz="4000" b="0" u="none">
                <a:latin typeface="宋体" panose="02010600030101010101" pitchFamily="2" charset="-122"/>
                <a:ea typeface="宋体" panose="02010600030101010101" pitchFamily="2" charset="-122"/>
                <a:cs typeface="宋体" panose="02010600030101010101" pitchFamily="2" charset="-122"/>
              </a:rPr>
              <a:t>年</a:t>
            </a:r>
            <a:r>
              <a:rPr lang="en-US" altLang="zh-CN" sz="4000" b="0" u="none">
                <a:latin typeface="Times New Roman" panose="02020603050405020304" charset="0"/>
                <a:ea typeface="Times New Roman" panose="02020603050405020304" charset="0"/>
                <a:cs typeface="Times New Roman" panose="02020603050405020304" charset="0"/>
              </a:rPr>
              <a:t>11</a:t>
            </a:r>
            <a:r>
              <a:rPr lang="zh-CN" altLang="en-US" sz="4000" b="0" u="none">
                <a:latin typeface="宋体" panose="02010600030101010101" pitchFamily="2" charset="-122"/>
                <a:ea typeface="宋体" panose="02010600030101010101" pitchFamily="2" charset="-122"/>
                <a:cs typeface="宋体" panose="02010600030101010101" pitchFamily="2" charset="-122"/>
              </a:rPr>
              <a:t>月</a:t>
            </a:r>
            <a:r>
              <a:rPr lang="en-US" altLang="zh-CN" sz="4000" b="0" u="none">
                <a:latin typeface="Times New Roman" panose="02020603050405020304" charset="0"/>
                <a:ea typeface="Times New Roman" panose="02020603050405020304" charset="0"/>
                <a:cs typeface="Times New Roman" panose="02020603050405020304" charset="0"/>
              </a:rPr>
              <a:t>5</a:t>
            </a:r>
            <a:r>
              <a:rPr lang="zh-CN" altLang="en-US" sz="4000" b="0" u="none">
                <a:latin typeface="宋体" panose="02010600030101010101" pitchFamily="2" charset="-122"/>
                <a:ea typeface="宋体" panose="02010600030101010101" pitchFamily="2" charset="-122"/>
                <a:cs typeface="宋体" panose="02010600030101010101" pitchFamily="2" charset="-122"/>
              </a:rPr>
              <a:t>日出版的</a:t>
            </a:r>
            <a:r>
              <a:rPr lang="en-US" altLang="zh-CN" sz="4000" b="0" u="none">
                <a:latin typeface="宋体" panose="02010600030101010101" pitchFamily="2" charset="-122"/>
                <a:ea typeface="宋体" panose="02010600030101010101" pitchFamily="2" charset="-122"/>
                <a:cs typeface="宋体" panose="02010600030101010101" pitchFamily="2" charset="-122"/>
              </a:rPr>
              <a:t>《</a:t>
            </a:r>
            <a:r>
              <a:rPr lang="zh-CN" altLang="en-US" sz="4000" b="0" u="none">
                <a:latin typeface="宋体" panose="02010600030101010101" pitchFamily="2" charset="-122"/>
                <a:ea typeface="宋体" panose="02010600030101010101" pitchFamily="2" charset="-122"/>
                <a:cs typeface="宋体" panose="02010600030101010101" pitchFamily="2" charset="-122"/>
              </a:rPr>
              <a:t>中流</a:t>
            </a:r>
            <a:r>
              <a:rPr lang="en-US" altLang="zh-CN" sz="4000" b="0" u="none">
                <a:latin typeface="宋体" panose="02010600030101010101" pitchFamily="2" charset="-122"/>
                <a:ea typeface="宋体" panose="02010600030101010101" pitchFamily="2" charset="-122"/>
                <a:cs typeface="宋体" panose="02010600030101010101" pitchFamily="2" charset="-122"/>
              </a:rPr>
              <a:t>》</a:t>
            </a:r>
            <a:r>
              <a:rPr lang="zh-CN" altLang="en-US" sz="4000" b="0" u="none">
                <a:latin typeface="宋体" panose="02010600030101010101" pitchFamily="2" charset="-122"/>
                <a:ea typeface="宋体" panose="02010600030101010101" pitchFamily="2" charset="-122"/>
                <a:cs typeface="宋体" panose="02010600030101010101" pitchFamily="2" charset="-122"/>
              </a:rPr>
              <a:t>杂志一卷五期上，当时离鲁迅逝世只有半个月时间，第二年收入文化生活出版社出版的</a:t>
            </a:r>
            <a:r>
              <a:rPr lang="en-US" altLang="zh-CN" sz="4000" b="0" u="none">
                <a:latin typeface="宋体" panose="02010600030101010101" pitchFamily="2" charset="-122"/>
                <a:ea typeface="宋体" panose="02010600030101010101" pitchFamily="2" charset="-122"/>
                <a:cs typeface="宋体" panose="02010600030101010101" pitchFamily="2" charset="-122"/>
              </a:rPr>
              <a:t>《</a:t>
            </a:r>
            <a:r>
              <a:rPr lang="zh-CN" altLang="en-US" sz="4000" b="0" u="none">
                <a:latin typeface="宋体" panose="02010600030101010101" pitchFamily="2" charset="-122"/>
                <a:ea typeface="宋体" panose="02010600030101010101" pitchFamily="2" charset="-122"/>
                <a:cs typeface="宋体" panose="02010600030101010101" pitchFamily="2" charset="-122"/>
              </a:rPr>
              <a:t>鲁迅先生纪念集</a:t>
            </a:r>
            <a:r>
              <a:rPr lang="en-US" altLang="zh-CN" sz="4000" b="0" u="none">
                <a:latin typeface="宋体" panose="02010600030101010101" pitchFamily="2" charset="-122"/>
                <a:ea typeface="宋体" panose="02010600030101010101" pitchFamily="2" charset="-122"/>
                <a:cs typeface="宋体" panose="02010600030101010101" pitchFamily="2" charset="-122"/>
              </a:rPr>
              <a:t>》</a:t>
            </a:r>
            <a:r>
              <a:rPr lang="zh-CN" altLang="en-US" sz="4000" b="0" u="none">
                <a:latin typeface="宋体" panose="02010600030101010101" pitchFamily="2" charset="-122"/>
                <a:ea typeface="宋体" panose="02010600030101010101" pitchFamily="2" charset="-122"/>
                <a:cs typeface="宋体" panose="02010600030101010101" pitchFamily="2" charset="-122"/>
              </a:rPr>
              <a:t>。在这以后的四十多年中，多次被收入各地结集出版的鲁迅回忆录里。</a:t>
            </a:r>
            <a:endParaRPr lang="zh-CN" altLang="en-US" sz="4000" b="0" u="none">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sz="4000" b="0" u="none">
                <a:latin typeface="宋体" panose="02010600030101010101" pitchFamily="2" charset="-122"/>
                <a:ea typeface="宋体" panose="02010600030101010101" pitchFamily="2" charset="-122"/>
                <a:cs typeface="宋体" panose="02010600030101010101" pitchFamily="2" charset="-122"/>
              </a:rPr>
              <a:t>    作者阿累当时是上海英商汽车公司一个普通的汽车售票员。</a:t>
            </a:r>
            <a:endParaRPr lang="zh-CN" altLang="en-US" sz="400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00990" y="365125"/>
            <a:ext cx="11603990" cy="6304280"/>
          </a:xfrm>
        </p:spPr>
        <p:txBody>
          <a:bodyPr>
            <a:normAutofit fontScale="90000"/>
          </a:bodyPr>
          <a:p>
            <a:r>
              <a:rPr lang="zh-CN" altLang="en-US">
                <a:solidFill>
                  <a:srgbClr val="FF0000"/>
                </a:solidFill>
              </a:rPr>
              <a:t>小结：（请齐读）</a:t>
            </a:r>
            <a:r>
              <a:rPr lang="zh-CN" altLang="en-US"/>
              <a:t>“一面”给人的印象是深刻的：廉价卖书，甚至亲自送书给一个被压在社会最底层的普通工人，这是对劳苦大众的深切关怀；孩子般天真的笑声，使人想见先生性格的爽朗；诚恳地推荐别人的书，先生又是多么谦逊；那“带着奖励似的微笑”、“点头”，蕴含了先生对青年一代的信赖和希望；而先生那“黄里带白的脸”，“那竹枝似的手指”，“瘦得教人担心”的身体，正反映了他把整个生命都献给了革命事业。于细微处见精神，鲁迅的品格是多么伟大！“一面”的印象有着无可估量的精神力量！</a:t>
            </a:r>
            <a:endParaRPr lang="zh-CN"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096770" y="167005"/>
            <a:ext cx="8181975" cy="1325880"/>
          </a:xfrm>
        </p:spPr>
        <p:txBody>
          <a:bodyPr>
            <a:normAutofit/>
          </a:bodyPr>
          <a:p>
            <a:r>
              <a:rPr lang="zh-CN" altLang="en-US"/>
              <a:t>集体朗读第3</a:t>
            </a:r>
            <a:r>
              <a:rPr lang="en-US" altLang="zh-CN"/>
              <a:t>9</a:t>
            </a:r>
            <a:r>
              <a:rPr lang="zh-CN" altLang="en-US"/>
              <a:t>，</a:t>
            </a:r>
            <a:r>
              <a:rPr lang="en-US" altLang="zh-CN"/>
              <a:t>40</a:t>
            </a:r>
            <a:r>
              <a:rPr lang="zh-CN" altLang="en-US"/>
              <a:t>，</a:t>
            </a:r>
            <a:r>
              <a:rPr lang="en-US" altLang="zh-CN"/>
              <a:t>41</a:t>
            </a:r>
            <a:r>
              <a:rPr lang="zh-CN" altLang="en-US"/>
              <a:t>自然段</a:t>
            </a:r>
            <a:endParaRPr lang="zh-CN" altLang="en-US"/>
          </a:p>
        </p:txBody>
      </p:sp>
      <p:sp>
        <p:nvSpPr>
          <p:cNvPr id="4" name="文本框 3"/>
          <p:cNvSpPr txBox="1"/>
          <p:nvPr/>
        </p:nvSpPr>
        <p:spPr>
          <a:xfrm>
            <a:off x="324485" y="1238885"/>
            <a:ext cx="11597640" cy="2535555"/>
          </a:xfrm>
          <a:prstGeom prst="rect">
            <a:avLst/>
          </a:prstGeom>
          <a:noFill/>
        </p:spPr>
        <p:txBody>
          <a:bodyPr wrap="square" rtlCol="0">
            <a:spAutoFit/>
          </a:bodyPr>
          <a:p>
            <a:r>
              <a:rPr lang="zh-CN" altLang="en-US" sz="4000">
                <a:solidFill>
                  <a:srgbClr val="FF0000"/>
                </a:solidFill>
              </a:rPr>
              <a:t>体会作者为什么能在“历尽……”“受尽……”“艰苦”和“虐待”的情况下，能“咬紧”牙，“哼都不哼一声”，“总是昂着头”？这力量是从哪里来的？</a:t>
            </a:r>
            <a:endParaRPr lang="zh-CN" altLang="en-US" sz="4000">
              <a:solidFill>
                <a:srgbClr val="FF0000"/>
              </a:solidFill>
            </a:endParaRPr>
          </a:p>
        </p:txBody>
      </p:sp>
      <p:sp>
        <p:nvSpPr>
          <p:cNvPr id="5" name="文本框 4"/>
          <p:cNvSpPr txBox="1"/>
          <p:nvPr/>
        </p:nvSpPr>
        <p:spPr>
          <a:xfrm>
            <a:off x="324485" y="4056380"/>
            <a:ext cx="11286490" cy="1920240"/>
          </a:xfrm>
          <a:prstGeom prst="rect">
            <a:avLst/>
          </a:prstGeom>
          <a:noFill/>
        </p:spPr>
        <p:txBody>
          <a:bodyPr wrap="square" rtlCol="0">
            <a:spAutoFit/>
          </a:bodyPr>
          <a:p>
            <a:r>
              <a:rPr lang="zh-CN" altLang="en-US" sz="4000"/>
              <a:t>这力量是从“一面”来的，是“一面”给了作者这样巨大的精神力量。因为“鲁迅先生是同我们一起的！”</a:t>
            </a:r>
            <a:endParaRPr lang="zh-CN" altLang="en-US" sz="4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rgbClr val="FF0000"/>
                </a:solidFill>
              </a:rPr>
              <a:t>在这一段里接连用了一系列动词，从表达思想内容来说，起了什么作用？</a:t>
            </a:r>
            <a:endParaRPr lang="zh-CN" altLang="en-US">
              <a:solidFill>
                <a:srgbClr val="FF0000"/>
              </a:solidFill>
            </a:endParaRPr>
          </a:p>
        </p:txBody>
      </p:sp>
      <p:sp>
        <p:nvSpPr>
          <p:cNvPr id="4" name="文本框 3"/>
          <p:cNvSpPr txBox="1"/>
          <p:nvPr/>
        </p:nvSpPr>
        <p:spPr>
          <a:xfrm>
            <a:off x="523240" y="2982595"/>
            <a:ext cx="11145520" cy="1920240"/>
          </a:xfrm>
          <a:prstGeom prst="rect">
            <a:avLst/>
          </a:prstGeom>
          <a:noFill/>
        </p:spPr>
        <p:txBody>
          <a:bodyPr wrap="square" rtlCol="0">
            <a:spAutoFit/>
          </a:bodyPr>
          <a:p>
            <a:r>
              <a:rPr lang="zh-CN" altLang="en-US" sz="4000"/>
              <a:t>这一系列词都是写“我”在种种艰苦和非人的待遇面前怎么能咬紧牙关，昂首挺胸的，充分显示了“一面”给人的巨大力量。</a:t>
            </a:r>
            <a:endParaRPr lang="zh-CN" altLang="en-US" sz="4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916940"/>
            <a:ext cx="10515600" cy="1325563"/>
          </a:xfrm>
        </p:spPr>
        <p:txBody>
          <a:bodyPr/>
          <a:p>
            <a:r>
              <a:rPr lang="zh-CN" altLang="en-US">
                <a:solidFill>
                  <a:srgbClr val="FF0000"/>
                </a:solidFill>
              </a:rPr>
              <a:t>“历尽”与“受尽”的位置在文中能否对调？</a:t>
            </a:r>
            <a:endParaRPr lang="zh-CN" altLang="en-US">
              <a:solidFill>
                <a:srgbClr val="FF0000"/>
              </a:solidFill>
            </a:endParaRPr>
          </a:p>
        </p:txBody>
      </p:sp>
      <p:sp>
        <p:nvSpPr>
          <p:cNvPr id="100" name="文本框 99"/>
          <p:cNvSpPr txBox="1"/>
          <p:nvPr/>
        </p:nvSpPr>
        <p:spPr>
          <a:xfrm>
            <a:off x="2255520" y="3503295"/>
            <a:ext cx="7414260" cy="701040"/>
          </a:xfrm>
          <a:prstGeom prst="rect">
            <a:avLst/>
          </a:prstGeom>
          <a:noFill/>
          <a:ln w="9525">
            <a:noFill/>
          </a:ln>
        </p:spPr>
        <p:txBody>
          <a:bodyPr wrap="square">
            <a:spAutoFit/>
          </a:bodyPr>
          <a:p>
            <a:pPr marL="0" indent="0" algn="l"/>
            <a:r>
              <a:rPr lang="zh-CN" altLang="en-US" sz="4000" b="0" u="none">
                <a:latin typeface="宋体" panose="02010600030101010101" pitchFamily="2" charset="-122"/>
                <a:ea typeface="宋体" panose="02010600030101010101" pitchFamily="2" charset="-122"/>
                <a:cs typeface="宋体" panose="02010600030101010101" pitchFamily="2" charset="-122"/>
              </a:rPr>
              <a:t>不能。互换后动宾搭配不当。</a:t>
            </a:r>
            <a:endParaRPr lang="zh-CN" altLang="en-US" sz="4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640330" y="280035"/>
            <a:ext cx="6428740" cy="1325880"/>
          </a:xfrm>
        </p:spPr>
        <p:txBody>
          <a:bodyPr/>
          <a:p>
            <a:r>
              <a:rPr lang="zh-CN" altLang="en-US"/>
              <a:t>齐读第</a:t>
            </a:r>
            <a:r>
              <a:rPr lang="en-US" altLang="zh-CN"/>
              <a:t>42</a:t>
            </a:r>
            <a:r>
              <a:rPr lang="zh-CN" altLang="en-US"/>
              <a:t>、</a:t>
            </a:r>
            <a:r>
              <a:rPr lang="en-US" altLang="zh-CN"/>
              <a:t>43</a:t>
            </a:r>
            <a:r>
              <a:rPr lang="zh-CN" altLang="en-US"/>
              <a:t>自然段</a:t>
            </a:r>
            <a:endParaRPr lang="zh-CN" altLang="en-US"/>
          </a:p>
        </p:txBody>
      </p:sp>
      <p:sp>
        <p:nvSpPr>
          <p:cNvPr id="100" name="文本框 99"/>
          <p:cNvSpPr txBox="1"/>
          <p:nvPr/>
        </p:nvSpPr>
        <p:spPr>
          <a:xfrm>
            <a:off x="784860" y="3030855"/>
            <a:ext cx="9878695" cy="2773680"/>
          </a:xfrm>
          <a:prstGeom prst="rect">
            <a:avLst/>
          </a:prstGeom>
          <a:noFill/>
          <a:ln w="9525">
            <a:noFill/>
          </a:ln>
        </p:spPr>
        <p:txBody>
          <a:bodyPr wrap="square">
            <a:spAutoFit/>
          </a:bodyPr>
          <a:p>
            <a:pPr marL="0" indent="304800" algn="l"/>
            <a:r>
              <a:rPr lang="zh-CN" altLang="en-US" sz="4400" b="0" u="none">
                <a:latin typeface="宋体" panose="02010600030101010101" pitchFamily="2" charset="-122"/>
                <a:ea typeface="宋体" panose="02010600030101010101" pitchFamily="2" charset="-122"/>
                <a:cs typeface="宋体" panose="02010600030101010101" pitchFamily="2" charset="-122"/>
              </a:rPr>
              <a:t>抒发了对鲁迅先生的深切怀念和无限崇敬的心情，同时也进一步写了“一面”的力量，决心“踏着他的血的足印，继续前进。”</a:t>
            </a:r>
            <a:endParaRPr lang="zh-CN" altLang="en-US" sz="4400"/>
          </a:p>
        </p:txBody>
      </p:sp>
      <p:sp>
        <p:nvSpPr>
          <p:cNvPr id="4" name="文本框 3"/>
          <p:cNvSpPr txBox="1"/>
          <p:nvPr/>
        </p:nvSpPr>
        <p:spPr>
          <a:xfrm>
            <a:off x="1045845" y="1483360"/>
            <a:ext cx="9617710" cy="1310640"/>
          </a:xfrm>
          <a:prstGeom prst="rect">
            <a:avLst/>
          </a:prstGeom>
          <a:noFill/>
        </p:spPr>
        <p:txBody>
          <a:bodyPr wrap="square" rtlCol="0">
            <a:spAutoFit/>
          </a:bodyPr>
          <a:p>
            <a:r>
              <a:rPr lang="zh-CN" altLang="en-US" sz="4000">
                <a:solidFill>
                  <a:srgbClr val="FF0000"/>
                </a:solidFill>
              </a:rPr>
              <a:t>思考，这两个自然段抒发了作者的什么感情？</a:t>
            </a:r>
            <a:endParaRPr lang="zh-CN" altLang="en-US" sz="400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74930" y="-100965"/>
            <a:ext cx="12084685" cy="6346190"/>
          </a:xfrm>
        </p:spPr>
        <p:txBody>
          <a:bodyPr>
            <a:normAutofit fontScale="90000"/>
          </a:bodyPr>
          <a:p>
            <a:r>
              <a:rPr lang="zh-CN" altLang="en-US">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中心思想</a:t>
            </a:r>
            <a:r>
              <a:rPr lang="zh-CN" altLang="en-US">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a:latin typeface="宋体" panose="02010600030101010101" pitchFamily="2" charset="-122"/>
                <a:ea typeface="宋体" panose="02010600030101010101" pitchFamily="2" charset="-122"/>
                <a:cs typeface="宋体" panose="02010600030101010101" pitchFamily="2" charset="-122"/>
                <a:sym typeface="+mn-ea"/>
              </a:rPr>
              <a:t>作者回忆了在内山书店与鲁迅先生偶尔相遇的“一面”的印象，逼真地勾画了鲁迅先生真切动人的形象，从而写出了“一面”的力量、“一面”的意义，从一个侧面深刻地反映了鲁迅先生的崇高精神，揭示了鲁迅先生是和劳苦大众永远站在一起的这一深刻主题。</a:t>
            </a:r>
            <a:br>
              <a:rPr lang="zh-CN" altLang="en-US" b="0" u="none">
                <a:latin typeface="宋体" panose="02010600030101010101" pitchFamily="2" charset="-122"/>
                <a:ea typeface="宋体" panose="02010600030101010101" pitchFamily="2" charset="-122"/>
                <a:cs typeface="宋体" panose="02010600030101010101" pitchFamily="2" charset="-122"/>
              </a:rPr>
            </a:br>
            <a:r>
              <a:rPr lang="zh-CN" altLang="en-US">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用“一面”作题目的好处</a:t>
            </a:r>
            <a:br>
              <a:rPr lang="zh-CN" altLang="en-US">
                <a:solidFill>
                  <a:srgbClr val="FF0000"/>
                </a:solidFill>
                <a:latin typeface="宋体" panose="02010600030101010101" pitchFamily="2" charset="-122"/>
                <a:ea typeface="宋体" panose="02010600030101010101" pitchFamily="2" charset="-122"/>
                <a:cs typeface="宋体" panose="02010600030101010101" pitchFamily="2" charset="-122"/>
                <a:sym typeface="+mn-ea"/>
              </a:rPr>
            </a:br>
            <a:r>
              <a:rPr lang="zh-CN" altLang="en-US" sz="3600">
                <a:latin typeface="宋体" panose="02010600030101010101" pitchFamily="2" charset="-122"/>
                <a:ea typeface="宋体" panose="02010600030101010101" pitchFamily="2" charset="-122"/>
                <a:cs typeface="宋体" panose="02010600030101010101" pitchFamily="2" charset="-122"/>
                <a:sym typeface="Wingdings" panose="05000000000000000000" charset="0"/>
              </a:rPr>
              <a:t>标题概括了文章的内容。</a:t>
            </a:r>
            <a:br>
              <a:rPr lang="zh-CN" altLang="en-US" sz="3600">
                <a:latin typeface="宋体" panose="02010600030101010101" pitchFamily="2" charset="-122"/>
                <a:ea typeface="宋体" panose="02010600030101010101" pitchFamily="2" charset="-122"/>
                <a:cs typeface="宋体" panose="02010600030101010101" pitchFamily="2" charset="-122"/>
                <a:sym typeface="Wingdings" panose="05000000000000000000" charset="0"/>
              </a:rPr>
            </a:br>
            <a:r>
              <a:rPr lang="zh-CN" altLang="en-US" sz="3600">
                <a:latin typeface="宋体" panose="02010600030101010101" pitchFamily="2" charset="-122"/>
                <a:ea typeface="宋体" panose="02010600030101010101" pitchFamily="2" charset="-122"/>
                <a:cs typeface="宋体" panose="02010600030101010101" pitchFamily="2" charset="-122"/>
                <a:sym typeface="Wingdings" panose="05000000000000000000" charset="0"/>
              </a:rPr>
              <a:t>用</a:t>
            </a:r>
            <a:r>
              <a:rPr lang="en-US" altLang="zh-CN" sz="3600">
                <a:latin typeface="宋体" panose="02010600030101010101" pitchFamily="2" charset="-122"/>
                <a:ea typeface="宋体" panose="02010600030101010101" pitchFamily="2" charset="-122"/>
                <a:cs typeface="宋体" panose="02010600030101010101" pitchFamily="2" charset="-122"/>
                <a:sym typeface="Wingdings" panose="05000000000000000000" charset="0"/>
              </a:rPr>
              <a:t>“</a:t>
            </a:r>
            <a:r>
              <a:rPr lang="zh-CN" altLang="en-US" sz="3600">
                <a:latin typeface="宋体" panose="02010600030101010101" pitchFamily="2" charset="-122"/>
                <a:ea typeface="宋体" panose="02010600030101010101" pitchFamily="2" charset="-122"/>
                <a:cs typeface="宋体" panose="02010600030101010101" pitchFamily="2" charset="-122"/>
                <a:sym typeface="Wingdings" panose="05000000000000000000" charset="0"/>
              </a:rPr>
              <a:t>一面</a:t>
            </a:r>
            <a:r>
              <a:rPr lang="en-US" altLang="zh-CN" sz="3600">
                <a:latin typeface="宋体" panose="02010600030101010101" pitchFamily="2" charset="-122"/>
                <a:ea typeface="宋体" panose="02010600030101010101" pitchFamily="2" charset="-122"/>
                <a:cs typeface="宋体" panose="02010600030101010101" pitchFamily="2" charset="-122"/>
                <a:sym typeface="Wingdings" panose="05000000000000000000" charset="0"/>
              </a:rPr>
              <a:t>”</a:t>
            </a:r>
            <a:r>
              <a:rPr lang="zh-CN" altLang="en-US" sz="3600">
                <a:latin typeface="宋体" panose="02010600030101010101" pitchFamily="2" charset="-122"/>
                <a:ea typeface="宋体" panose="02010600030101010101" pitchFamily="2" charset="-122"/>
                <a:cs typeface="宋体" panose="02010600030101010101" pitchFamily="2" charset="-122"/>
                <a:sym typeface="Wingdings" panose="05000000000000000000" charset="0"/>
              </a:rPr>
              <a:t>为题，</a:t>
            </a:r>
            <a:r>
              <a:rPr lang="zh-CN" altLang="en-US" sz="3600">
                <a:latin typeface="宋体" panose="02010600030101010101" pitchFamily="2" charset="-122"/>
                <a:ea typeface="宋体" panose="02010600030101010101" pitchFamily="2" charset="-122"/>
                <a:cs typeface="宋体" panose="02010600030101010101" pitchFamily="2" charset="-122"/>
                <a:sym typeface="+mn-ea"/>
              </a:rPr>
              <a:t>朴实、亲切。运用小中见大的写法</a:t>
            </a:r>
            <a:r>
              <a:rPr lang="en-US" altLang="zh-CN" sz="3600">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a:latin typeface="宋体" panose="02010600030101010101" pitchFamily="2" charset="-122"/>
                <a:ea typeface="宋体" panose="02010600030101010101" pitchFamily="2" charset="-122"/>
                <a:cs typeface="宋体" panose="02010600030101010101" pitchFamily="2" charset="-122"/>
                <a:sym typeface="+mn-ea"/>
              </a:rPr>
              <a:t>所见之小</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（仅一面之缘）</a:t>
            </a:r>
            <a:r>
              <a:rPr lang="zh-CN" altLang="en-US" sz="3600">
                <a:latin typeface="宋体" panose="02010600030101010101" pitchFamily="2" charset="-122"/>
                <a:ea typeface="宋体" panose="02010600030101010101" pitchFamily="2" charset="-122"/>
                <a:cs typeface="宋体" panose="02010600030101010101" pitchFamily="2" charset="-122"/>
                <a:sym typeface="+mn-ea"/>
              </a:rPr>
              <a:t>见人格之大</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（鲁迅对进步青年的关心、爱护和鼓励）</a:t>
            </a:r>
            <a:br>
              <a:rPr lang="zh-CN" altLang="en-US" sz="2800">
                <a:latin typeface="宋体" panose="02010600030101010101" pitchFamily="2" charset="-122"/>
                <a:ea typeface="宋体" panose="02010600030101010101" pitchFamily="2" charset="-122"/>
                <a:cs typeface="宋体" panose="02010600030101010101" pitchFamily="2" charset="-122"/>
                <a:sym typeface="+mn-ea"/>
              </a:rPr>
            </a:br>
            <a:r>
              <a:rPr lang="zh-CN" altLang="en-US" sz="3600">
                <a:latin typeface="宋体" panose="02010600030101010101" pitchFamily="2" charset="-122"/>
                <a:ea typeface="宋体" panose="02010600030101010101" pitchFamily="2" charset="-122"/>
                <a:cs typeface="宋体" panose="02010600030101010101" pitchFamily="2" charset="-122"/>
                <a:sym typeface="Wingdings" panose="05000000000000000000" charset="0"/>
              </a:rPr>
              <a:t>标题揭示了主题。</a:t>
            </a:r>
            <a:r>
              <a:rPr lang="zh-CN" altLang="en-US" sz="3600">
                <a:latin typeface="宋体" panose="02010600030101010101" pitchFamily="2" charset="-122"/>
                <a:ea typeface="宋体" panose="02010600030101010101" pitchFamily="2" charset="-122"/>
                <a:cs typeface="宋体" panose="02010600030101010101" pitchFamily="2" charset="-122"/>
                <a:sym typeface="+mn-ea"/>
              </a:rPr>
              <a:t>反映了记叙的中心，主要写了“一面”的印象；同时也是主题所在：“一面”的力量</a:t>
            </a:r>
            <a:r>
              <a:rPr lang="en-US" altLang="zh-CN" sz="3600">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a:latin typeface="宋体" panose="02010600030101010101" pitchFamily="2" charset="-122"/>
                <a:ea typeface="宋体" panose="02010600030101010101" pitchFamily="2" charset="-122"/>
                <a:cs typeface="宋体" panose="02010600030101010101" pitchFamily="2" charset="-122"/>
                <a:sym typeface="+mn-ea"/>
              </a:rPr>
              <a:t>鲁迅先生是同我们一起的！”“我们只有踏着他的血的足印，继续前进。”</a:t>
            </a:r>
            <a:endParaRPr lang="zh-CN" altLang="en-US" sz="360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65125"/>
            <a:ext cx="1831340" cy="1325880"/>
          </a:xfrm>
        </p:spPr>
        <p:txBody>
          <a:bodyPr/>
          <a:p>
            <a:r>
              <a:rPr lang="zh-CN" altLang="en-US"/>
              <a:t>板书</a:t>
            </a:r>
            <a:endParaRPr lang="zh-CN" altLang="en-US"/>
          </a:p>
        </p:txBody>
      </p:sp>
      <p:sp>
        <p:nvSpPr>
          <p:cNvPr id="4" name="文本框 3"/>
          <p:cNvSpPr txBox="1"/>
          <p:nvPr/>
        </p:nvSpPr>
        <p:spPr>
          <a:xfrm>
            <a:off x="111760" y="2898140"/>
            <a:ext cx="1429385" cy="579120"/>
          </a:xfrm>
          <a:prstGeom prst="rect">
            <a:avLst/>
          </a:prstGeom>
          <a:noFill/>
        </p:spPr>
        <p:txBody>
          <a:bodyPr wrap="square" rtlCol="0">
            <a:spAutoFit/>
          </a:bodyPr>
          <a:p>
            <a:r>
              <a:rPr lang="zh-CN" altLang="en-US" sz="3200"/>
              <a:t>一面</a:t>
            </a:r>
            <a:endParaRPr lang="zh-CN" altLang="en-US" sz="3200"/>
          </a:p>
        </p:txBody>
      </p:sp>
      <p:sp>
        <p:nvSpPr>
          <p:cNvPr id="5" name="文本框 4"/>
          <p:cNvSpPr txBox="1"/>
          <p:nvPr/>
        </p:nvSpPr>
        <p:spPr>
          <a:xfrm>
            <a:off x="1003300" y="1950085"/>
            <a:ext cx="4681855" cy="521970"/>
          </a:xfrm>
          <a:prstGeom prst="rect">
            <a:avLst/>
          </a:prstGeom>
          <a:noFill/>
        </p:spPr>
        <p:txBody>
          <a:bodyPr wrap="square" rtlCol="0">
            <a:spAutoFit/>
          </a:bodyPr>
          <a:p>
            <a:r>
              <a:rPr lang="en-US" altLang="zh-CN" sz="2800"/>
              <a:t>“</a:t>
            </a:r>
            <a:r>
              <a:rPr lang="zh-CN" altLang="en-US" sz="2800"/>
              <a:t>一面</a:t>
            </a:r>
            <a:r>
              <a:rPr lang="en-US" altLang="zh-CN" sz="2800"/>
              <a:t>”</a:t>
            </a:r>
            <a:r>
              <a:rPr lang="zh-CN" altLang="en-US" sz="2800"/>
              <a:t>的经过：三写外貌</a:t>
            </a:r>
            <a:endParaRPr lang="zh-CN" altLang="en-US" sz="2800"/>
          </a:p>
        </p:txBody>
      </p:sp>
      <p:sp>
        <p:nvSpPr>
          <p:cNvPr id="6" name="文本框 5"/>
          <p:cNvSpPr txBox="1"/>
          <p:nvPr/>
        </p:nvSpPr>
        <p:spPr>
          <a:xfrm>
            <a:off x="1003300" y="3817620"/>
            <a:ext cx="4540250" cy="521970"/>
          </a:xfrm>
          <a:prstGeom prst="rect">
            <a:avLst/>
          </a:prstGeom>
          <a:noFill/>
        </p:spPr>
        <p:txBody>
          <a:bodyPr wrap="square" rtlCol="0">
            <a:spAutoFit/>
          </a:bodyPr>
          <a:p>
            <a:r>
              <a:rPr lang="en-US" altLang="zh-CN" sz="2800"/>
              <a:t>“</a:t>
            </a:r>
            <a:r>
              <a:rPr lang="zh-CN" altLang="en-US" sz="2800"/>
              <a:t>一面</a:t>
            </a:r>
            <a:r>
              <a:rPr lang="en-US" altLang="zh-CN" sz="2800"/>
              <a:t>”</a:t>
            </a:r>
            <a:r>
              <a:rPr lang="zh-CN" altLang="en-US" sz="2800"/>
              <a:t>的影响：更加坚强</a:t>
            </a:r>
            <a:endParaRPr lang="zh-CN" altLang="en-US" sz="2800"/>
          </a:p>
        </p:txBody>
      </p:sp>
      <p:sp>
        <p:nvSpPr>
          <p:cNvPr id="7" name="文本框 6"/>
          <p:cNvSpPr txBox="1"/>
          <p:nvPr/>
        </p:nvSpPr>
        <p:spPr>
          <a:xfrm>
            <a:off x="5005705" y="1523365"/>
            <a:ext cx="4257675" cy="1375410"/>
          </a:xfrm>
          <a:prstGeom prst="rect">
            <a:avLst/>
          </a:prstGeom>
          <a:noFill/>
        </p:spPr>
        <p:txBody>
          <a:bodyPr wrap="square" rtlCol="0">
            <a:spAutoFit/>
          </a:bodyPr>
          <a:p>
            <a:r>
              <a:rPr lang="zh-CN" altLang="en-US" sz="2800"/>
              <a:t>一写：远看    整体勾勒</a:t>
            </a:r>
            <a:endParaRPr lang="zh-CN" altLang="en-US" sz="2800"/>
          </a:p>
          <a:p>
            <a:r>
              <a:rPr lang="zh-CN" altLang="en-US" sz="2800"/>
              <a:t>二写：近看    细致刻画</a:t>
            </a:r>
            <a:endParaRPr lang="zh-CN" altLang="en-US" sz="2800"/>
          </a:p>
          <a:p>
            <a:r>
              <a:rPr lang="zh-CN" altLang="en-US" sz="2800"/>
              <a:t>三写：惊看    更加细微</a:t>
            </a:r>
            <a:endParaRPr lang="zh-CN" altLang="en-US" sz="2800"/>
          </a:p>
        </p:txBody>
      </p:sp>
      <p:sp>
        <p:nvSpPr>
          <p:cNvPr id="8" name="文本框 7"/>
          <p:cNvSpPr txBox="1"/>
          <p:nvPr/>
        </p:nvSpPr>
        <p:spPr>
          <a:xfrm>
            <a:off x="8768080" y="1888490"/>
            <a:ext cx="1597660" cy="583565"/>
          </a:xfrm>
          <a:prstGeom prst="rect">
            <a:avLst/>
          </a:prstGeom>
          <a:noFill/>
        </p:spPr>
        <p:txBody>
          <a:bodyPr wrap="square" rtlCol="0">
            <a:spAutoFit/>
          </a:bodyPr>
          <a:p>
            <a:r>
              <a:rPr lang="en-US" altLang="zh-CN" sz="3200"/>
              <a:t>“</a:t>
            </a:r>
            <a:r>
              <a:rPr lang="zh-CN" altLang="en-US" sz="3200"/>
              <a:t>瘦</a:t>
            </a:r>
            <a:r>
              <a:rPr lang="en-US" altLang="zh-CN" sz="3200"/>
              <a:t>”</a:t>
            </a:r>
            <a:endParaRPr lang="en-US" altLang="zh-CN" sz="3200"/>
          </a:p>
        </p:txBody>
      </p:sp>
      <p:sp>
        <p:nvSpPr>
          <p:cNvPr id="9" name="文本框 8"/>
          <p:cNvSpPr txBox="1"/>
          <p:nvPr/>
        </p:nvSpPr>
        <p:spPr>
          <a:xfrm>
            <a:off x="9433560" y="2785110"/>
            <a:ext cx="2870835" cy="1554480"/>
          </a:xfrm>
          <a:prstGeom prst="rect">
            <a:avLst/>
          </a:prstGeom>
          <a:noFill/>
        </p:spPr>
        <p:txBody>
          <a:bodyPr wrap="square" rtlCol="0">
            <a:spAutoFit/>
          </a:bodyPr>
          <a:p>
            <a:r>
              <a:rPr lang="zh-CN" altLang="en-US" sz="3200"/>
              <a:t>赞扬高尚品格</a:t>
            </a:r>
            <a:endParaRPr lang="zh-CN" altLang="en-US" sz="3200"/>
          </a:p>
          <a:p>
            <a:r>
              <a:rPr lang="zh-CN" altLang="en-US" sz="3200"/>
              <a:t>表达敬仰思念</a:t>
            </a:r>
            <a:endParaRPr lang="zh-CN" altLang="en-US" sz="3200"/>
          </a:p>
          <a:p>
            <a:r>
              <a:rPr lang="zh-CN" altLang="en-US" sz="3200"/>
              <a:t>决心继续前进</a:t>
            </a:r>
            <a:endParaRPr lang="zh-CN" altLang="en-US" sz="3200"/>
          </a:p>
        </p:txBody>
      </p:sp>
      <p:sp>
        <p:nvSpPr>
          <p:cNvPr id="12" name="左大括号 11"/>
          <p:cNvSpPr/>
          <p:nvPr/>
        </p:nvSpPr>
        <p:spPr>
          <a:xfrm>
            <a:off x="1116330" y="2141855"/>
            <a:ext cx="99060" cy="2035810"/>
          </a:xfrm>
          <a:prstGeom prst="leftBrace">
            <a:avLst/>
          </a:prstGeom>
        </p:spPr>
        <p:style>
          <a:lnRef idx="3">
            <a:schemeClr val="accent2"/>
          </a:lnRef>
          <a:fillRef idx="0">
            <a:schemeClr val="accent2"/>
          </a:fillRef>
          <a:effectRef idx="2">
            <a:schemeClr val="accent2"/>
          </a:effectRef>
          <a:fontRef idx="minor">
            <a:schemeClr val="tx1"/>
          </a:fontRef>
        </p:style>
        <p:txBody>
          <a:bodyPr rtlCol="0" anchor="ctr"/>
          <a:p>
            <a:pPr algn="ctr"/>
            <a:endParaRPr lang="zh-CN" altLang="en-US"/>
          </a:p>
        </p:txBody>
      </p:sp>
      <p:sp>
        <p:nvSpPr>
          <p:cNvPr id="13" name="左大括号 12"/>
          <p:cNvSpPr/>
          <p:nvPr/>
        </p:nvSpPr>
        <p:spPr>
          <a:xfrm>
            <a:off x="5005705" y="1691005"/>
            <a:ext cx="75565" cy="1131570"/>
          </a:xfrm>
          <a:prstGeom prst="leftBrace">
            <a:avLst/>
          </a:prstGeom>
        </p:spPr>
        <p:style>
          <a:lnRef idx="3">
            <a:schemeClr val="accent2"/>
          </a:lnRef>
          <a:fillRef idx="0">
            <a:schemeClr val="accent2"/>
          </a:fillRef>
          <a:effectRef idx="2">
            <a:schemeClr val="accent2"/>
          </a:effectRef>
          <a:fontRef idx="minor">
            <a:schemeClr val="tx1"/>
          </a:fontRef>
        </p:style>
        <p:txBody>
          <a:bodyPr rtlCol="0" anchor="ctr"/>
          <a:p>
            <a:pPr algn="ctr"/>
            <a:endParaRPr lang="zh-CN" altLang="en-US"/>
          </a:p>
        </p:txBody>
      </p:sp>
      <p:sp>
        <p:nvSpPr>
          <p:cNvPr id="14" name="右大括号 13"/>
          <p:cNvSpPr/>
          <p:nvPr/>
        </p:nvSpPr>
        <p:spPr>
          <a:xfrm>
            <a:off x="8682990" y="1691005"/>
            <a:ext cx="85090" cy="1032510"/>
          </a:xfrm>
          <a:prstGeom prst="rightBrace">
            <a:avLst/>
          </a:prstGeom>
        </p:spPr>
        <p:style>
          <a:lnRef idx="3">
            <a:schemeClr val="accent2"/>
          </a:lnRef>
          <a:fillRef idx="0">
            <a:schemeClr val="accent2"/>
          </a:fillRef>
          <a:effectRef idx="2">
            <a:schemeClr val="accent2"/>
          </a:effectRef>
          <a:fontRef idx="minor">
            <a:schemeClr val="tx1"/>
          </a:fontRef>
        </p:style>
        <p:txBody>
          <a:bodyPr rtlCol="0" anchor="ctr"/>
          <a:p>
            <a:pPr algn="ctr"/>
            <a:endParaRPr lang="zh-CN" altLang="en-US"/>
          </a:p>
        </p:txBody>
      </p:sp>
      <p:sp>
        <p:nvSpPr>
          <p:cNvPr id="15" name="右大括号 14"/>
          <p:cNvSpPr/>
          <p:nvPr/>
        </p:nvSpPr>
        <p:spPr>
          <a:xfrm>
            <a:off x="9434195" y="2070735"/>
            <a:ext cx="88900" cy="2106930"/>
          </a:xfrm>
          <a:prstGeom prst="rightBrace">
            <a:avLst/>
          </a:prstGeom>
        </p:spPr>
        <p:style>
          <a:lnRef idx="3">
            <a:schemeClr val="accent2"/>
          </a:lnRef>
          <a:fillRef idx="0">
            <a:schemeClr val="accent2"/>
          </a:fillRef>
          <a:effectRef idx="2">
            <a:schemeClr val="accent2"/>
          </a:effectRef>
          <a:fontRef idx="minor">
            <a:schemeClr val="tx1"/>
          </a:fontRef>
        </p:style>
        <p:txBody>
          <a:bodyPr rtlCol="0" anchor="ctr"/>
          <a:p>
            <a:pPr algn="ct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65125"/>
            <a:ext cx="10515600" cy="5020310"/>
          </a:xfrm>
        </p:spPr>
        <p:txBody>
          <a:bodyPr>
            <a:normAutofit/>
          </a:bodyPr>
          <a:p>
            <a:r>
              <a:rPr lang="zh-CN" altLang="en-US"/>
              <a:t>检查课前预习</a:t>
            </a:r>
            <a:br>
              <a:rPr lang="zh-CN" altLang="en-US"/>
            </a:br>
            <a:br>
              <a:rPr lang="zh-CN" altLang="en-US"/>
            </a:br>
            <a:br>
              <a:rPr lang="zh-CN" altLang="en-US"/>
            </a:br>
            <a:br>
              <a:rPr lang="zh-CN" altLang="en-US"/>
            </a:br>
            <a:r>
              <a:rPr lang="zh-CN" altLang="en-US"/>
              <a:t>课下注释里的注音及词语解释</a:t>
            </a:r>
            <a:br>
              <a:rPr lang="zh-CN" altLang="en-US"/>
            </a:br>
            <a:br>
              <a:rPr lang="zh-CN" altLang="en-US"/>
            </a:b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65125"/>
            <a:ext cx="4164330" cy="1325880"/>
          </a:xfrm>
        </p:spPr>
        <p:txBody>
          <a:bodyPr/>
          <a:p>
            <a:r>
              <a:rPr lang="zh-CN" altLang="en-US"/>
              <a:t>划分段落层次</a:t>
            </a:r>
            <a:endParaRPr lang="zh-CN" altLang="en-US"/>
          </a:p>
        </p:txBody>
      </p:sp>
      <p:sp>
        <p:nvSpPr>
          <p:cNvPr id="100" name="文本框 99"/>
          <p:cNvSpPr txBox="1"/>
          <p:nvPr/>
        </p:nvSpPr>
        <p:spPr>
          <a:xfrm>
            <a:off x="581025" y="1600200"/>
            <a:ext cx="5645150" cy="701040"/>
          </a:xfrm>
          <a:prstGeom prst="rect">
            <a:avLst/>
          </a:prstGeom>
          <a:noFill/>
          <a:ln w="9525">
            <a:noFill/>
          </a:ln>
        </p:spPr>
        <p:txBody>
          <a:bodyPr wrap="square">
            <a:spAutoFit/>
          </a:bodyPr>
          <a:p>
            <a:pPr marL="0" indent="304800" algn="l"/>
            <a:r>
              <a:rPr lang="zh-CN" altLang="en-US" sz="4000" b="0" u="none">
                <a:latin typeface="宋体" panose="02010600030101010101" pitchFamily="2" charset="-122"/>
                <a:ea typeface="宋体" panose="02010600030101010101" pitchFamily="2" charset="-122"/>
                <a:cs typeface="宋体" panose="02010600030101010101" pitchFamily="2" charset="-122"/>
              </a:rPr>
              <a:t>全文分两大部分。</a:t>
            </a:r>
            <a:endParaRPr lang="zh-CN" altLang="en-US" sz="4000"/>
          </a:p>
        </p:txBody>
      </p:sp>
      <p:sp>
        <p:nvSpPr>
          <p:cNvPr id="4" name="文本框 3"/>
          <p:cNvSpPr txBox="1"/>
          <p:nvPr/>
        </p:nvSpPr>
        <p:spPr>
          <a:xfrm>
            <a:off x="200660" y="2437130"/>
            <a:ext cx="11880850" cy="1920240"/>
          </a:xfrm>
          <a:prstGeom prst="rect">
            <a:avLst/>
          </a:prstGeom>
          <a:noFill/>
        </p:spPr>
        <p:txBody>
          <a:bodyPr wrap="square" rtlCol="0" anchor="t">
            <a:spAutoFit/>
          </a:bodyPr>
          <a:p>
            <a:pPr marL="0" indent="304800" algn="l"/>
            <a:r>
              <a:rPr lang="zh-CN" altLang="en-US" sz="4000">
                <a:latin typeface="宋体" panose="02010600030101010101" pitchFamily="2" charset="-122"/>
                <a:ea typeface="宋体" panose="02010600030101010101" pitchFamily="2" charset="-122"/>
                <a:cs typeface="宋体" panose="02010600030101010101" pitchFamily="2" charset="-122"/>
                <a:sym typeface="+mn-ea"/>
              </a:rPr>
              <a:t>第一部分：</a:t>
            </a:r>
            <a:r>
              <a:rPr lang="en-US" altLang="zh-CN" sz="4000">
                <a:latin typeface="宋体" panose="02010600030101010101" pitchFamily="2" charset="-122"/>
                <a:ea typeface="宋体" panose="02010600030101010101" pitchFamily="2" charset="-122"/>
                <a:cs typeface="宋体" panose="02010600030101010101" pitchFamily="2" charset="-122"/>
                <a:sym typeface="+mn-ea"/>
              </a:rPr>
              <a:t>1——</a:t>
            </a:r>
            <a:r>
              <a:rPr lang="en-US" altLang="zh-CN" sz="4000">
                <a:latin typeface="Times New Roman" panose="02020603050405020304" charset="0"/>
                <a:ea typeface="Times New Roman" panose="02020603050405020304" charset="0"/>
                <a:cs typeface="Times New Roman" panose="02020603050405020304" charset="0"/>
                <a:sym typeface="+mn-ea"/>
              </a:rPr>
              <a:t>3</a:t>
            </a:r>
            <a:r>
              <a:rPr lang="en-US" altLang="zh-CN" sz="4000">
                <a:latin typeface="宋体" panose="02010600030101010101" pitchFamily="2" charset="-122"/>
                <a:ea typeface="宋体" panose="02010600030101010101" pitchFamily="2" charset="-122"/>
                <a:cs typeface="宋体" panose="02010600030101010101" pitchFamily="2" charset="-122"/>
                <a:sym typeface="+mn-ea"/>
              </a:rPr>
              <a:t>8</a:t>
            </a:r>
            <a:r>
              <a:rPr lang="zh-CN" altLang="en-US" sz="4000">
                <a:latin typeface="宋体" panose="02010600030101010101" pitchFamily="2" charset="-122"/>
                <a:ea typeface="宋体" panose="02010600030101010101" pitchFamily="2" charset="-122"/>
                <a:cs typeface="宋体" panose="02010600030101010101" pitchFamily="2" charset="-122"/>
                <a:sym typeface="+mn-ea"/>
              </a:rPr>
              <a:t>自然段，“一面”的印象。</a:t>
            </a:r>
            <a:endParaRPr lang="zh-CN" altLang="en-US" sz="4000" b="0" u="none">
              <a:latin typeface="宋体" panose="02010600030101010101" pitchFamily="2" charset="-122"/>
              <a:ea typeface="宋体" panose="02010600030101010101" pitchFamily="2" charset="-122"/>
              <a:cs typeface="宋体" panose="02010600030101010101" pitchFamily="2" charset="-122"/>
            </a:endParaRPr>
          </a:p>
          <a:p>
            <a:pPr marL="0" indent="304800" algn="l"/>
            <a:endParaRPr lang="zh-CN" altLang="en-US" sz="4000" b="0" u="none">
              <a:latin typeface="宋体" panose="02010600030101010101" pitchFamily="2" charset="-122"/>
              <a:ea typeface="宋体" panose="02010600030101010101" pitchFamily="2" charset="-122"/>
              <a:cs typeface="宋体" panose="02010600030101010101" pitchFamily="2" charset="-122"/>
            </a:endParaRPr>
          </a:p>
          <a:p>
            <a:pPr marL="0" indent="304800" algn="l"/>
            <a:r>
              <a:rPr lang="zh-CN" altLang="en-US" sz="4000">
                <a:latin typeface="宋体" panose="02010600030101010101" pitchFamily="2" charset="-122"/>
                <a:ea typeface="宋体" panose="02010600030101010101" pitchFamily="2" charset="-122"/>
                <a:cs typeface="宋体" panose="02010600030101010101" pitchFamily="2" charset="-122"/>
                <a:sym typeface="+mn-ea"/>
              </a:rPr>
              <a:t>第二部分：</a:t>
            </a:r>
            <a:r>
              <a:rPr lang="en-US" altLang="zh-CN" sz="4000">
                <a:latin typeface="Times New Roman" panose="02020603050405020304" charset="0"/>
                <a:ea typeface="Times New Roman" panose="02020603050405020304" charset="0"/>
                <a:cs typeface="Times New Roman" panose="02020603050405020304" charset="0"/>
                <a:sym typeface="+mn-ea"/>
              </a:rPr>
              <a:t>3</a:t>
            </a:r>
            <a:r>
              <a:rPr lang="en-US" altLang="zh-CN" sz="4000">
                <a:latin typeface="宋体" panose="02010600030101010101" pitchFamily="2" charset="-122"/>
                <a:ea typeface="宋体" panose="02010600030101010101" pitchFamily="2" charset="-122"/>
                <a:cs typeface="宋体" panose="02010600030101010101" pitchFamily="2" charset="-122"/>
                <a:sym typeface="+mn-ea"/>
              </a:rPr>
              <a:t>9—43</a:t>
            </a:r>
            <a:r>
              <a:rPr lang="zh-CN" altLang="en-US" sz="4000">
                <a:latin typeface="宋体" panose="02010600030101010101" pitchFamily="2" charset="-122"/>
                <a:ea typeface="宋体" panose="02010600030101010101" pitchFamily="2" charset="-122"/>
                <a:cs typeface="宋体" panose="02010600030101010101" pitchFamily="2" charset="-122"/>
                <a:sym typeface="+mn-ea"/>
              </a:rPr>
              <a:t>自然段，“一面”的力量。</a:t>
            </a:r>
            <a:endParaRPr lang="zh-CN" altLang="en-US" sz="4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第一部分又可以分三个层次：</a:t>
            </a:r>
            <a:endParaRPr lang="zh-CN" altLang="en-US"/>
          </a:p>
        </p:txBody>
      </p:sp>
      <p:sp>
        <p:nvSpPr>
          <p:cNvPr id="100" name="文本框 99"/>
          <p:cNvSpPr txBox="1"/>
          <p:nvPr/>
        </p:nvSpPr>
        <p:spPr>
          <a:xfrm>
            <a:off x="87630" y="1793875"/>
            <a:ext cx="11266170" cy="2529840"/>
          </a:xfrm>
          <a:prstGeom prst="rect">
            <a:avLst/>
          </a:prstGeom>
          <a:noFill/>
          <a:ln w="9525">
            <a:noFill/>
          </a:ln>
        </p:spPr>
        <p:txBody>
          <a:bodyPr wrap="square">
            <a:spAutoFit/>
          </a:bodyPr>
          <a:p>
            <a:pPr marL="0" indent="0" algn="l"/>
            <a:r>
              <a:rPr lang="en-US" altLang="zh-CN" sz="4000" b="0" u="none">
                <a:latin typeface="宋体" panose="02010600030101010101" pitchFamily="2" charset="-122"/>
                <a:ea typeface="宋体" panose="02010600030101010101" pitchFamily="2" charset="-122"/>
                <a:cs typeface="宋体" panose="02010600030101010101" pitchFamily="2" charset="-122"/>
              </a:rPr>
              <a:t>①</a:t>
            </a:r>
            <a:r>
              <a:rPr lang="en-US" altLang="zh-CN" sz="4000" b="0" u="none">
                <a:latin typeface="Times New Roman" panose="02020603050405020304" charset="0"/>
                <a:ea typeface="Times New Roman" panose="02020603050405020304" charset="0"/>
                <a:cs typeface="Times New Roman" panose="02020603050405020304" charset="0"/>
              </a:rPr>
              <a:t>1</a:t>
            </a:r>
            <a:r>
              <a:rPr lang="en-US" altLang="zh-CN" sz="4000" b="0" u="none">
                <a:latin typeface="宋体" panose="02010600030101010101" pitchFamily="2" charset="-122"/>
                <a:ea typeface="宋体" panose="02010600030101010101" pitchFamily="2" charset="-122"/>
                <a:cs typeface="宋体" panose="02010600030101010101" pitchFamily="2" charset="-122"/>
              </a:rPr>
              <a:t>——2</a:t>
            </a:r>
            <a:r>
              <a:rPr lang="zh-CN" altLang="en-US" sz="4000" b="0" u="none">
                <a:latin typeface="宋体" panose="02010600030101010101" pitchFamily="2" charset="-122"/>
                <a:ea typeface="宋体" panose="02010600030101010101" pitchFamily="2" charset="-122"/>
                <a:cs typeface="宋体" panose="02010600030101010101" pitchFamily="2" charset="-122"/>
              </a:rPr>
              <a:t>自然段，交代时间、地点、事因和人物；</a:t>
            </a:r>
            <a:r>
              <a:rPr lang="en-US" altLang="zh-CN" sz="4000" b="0" u="none">
                <a:latin typeface="宋体" panose="02010600030101010101" pitchFamily="2" charset="-122"/>
                <a:ea typeface="宋体" panose="02010600030101010101" pitchFamily="2" charset="-122"/>
                <a:cs typeface="宋体" panose="02010600030101010101" pitchFamily="2" charset="-122"/>
              </a:rPr>
              <a:t>②3——</a:t>
            </a:r>
            <a:r>
              <a:rPr lang="en-US" altLang="zh-CN" sz="4000" b="0" u="none">
                <a:latin typeface="Times New Roman" panose="02020603050405020304" charset="0"/>
                <a:ea typeface="Times New Roman" panose="02020603050405020304" charset="0"/>
                <a:cs typeface="Times New Roman" panose="02020603050405020304" charset="0"/>
              </a:rPr>
              <a:t>1</a:t>
            </a:r>
            <a:r>
              <a:rPr lang="en-US" altLang="zh-CN" sz="4000" b="0" u="none">
                <a:latin typeface="宋体" panose="02010600030101010101" pitchFamily="2" charset="-122"/>
                <a:ea typeface="宋体" panose="02010600030101010101" pitchFamily="2" charset="-122"/>
                <a:cs typeface="宋体" panose="02010600030101010101" pitchFamily="2" charset="-122"/>
              </a:rPr>
              <a:t>7</a:t>
            </a:r>
            <a:r>
              <a:rPr lang="zh-CN" altLang="en-US" sz="4000" b="0" u="none">
                <a:latin typeface="宋体" panose="02010600030101010101" pitchFamily="2" charset="-122"/>
                <a:ea typeface="宋体" panose="02010600030101010101" pitchFamily="2" charset="-122"/>
                <a:cs typeface="宋体" panose="02010600030101010101" pitchFamily="2" charset="-122"/>
              </a:rPr>
              <a:t>自然段，写“我”渴望得到鲁迅译的</a:t>
            </a:r>
            <a:r>
              <a:rPr lang="en-US" altLang="zh-CN" sz="4000" b="0" u="none">
                <a:latin typeface="宋体" panose="02010600030101010101" pitchFamily="2" charset="-122"/>
                <a:ea typeface="宋体" panose="02010600030101010101" pitchFamily="2" charset="-122"/>
                <a:cs typeface="宋体" panose="02010600030101010101" pitchFamily="2" charset="-122"/>
              </a:rPr>
              <a:t>《</a:t>
            </a:r>
            <a:r>
              <a:rPr lang="zh-CN" altLang="en-US" sz="4000" b="0" u="none">
                <a:latin typeface="宋体" panose="02010600030101010101" pitchFamily="2" charset="-122"/>
                <a:ea typeface="宋体" panose="02010600030101010101" pitchFamily="2" charset="-122"/>
                <a:cs typeface="宋体" panose="02010600030101010101" pitchFamily="2" charset="-122"/>
              </a:rPr>
              <a:t>毁灭</a:t>
            </a:r>
            <a:r>
              <a:rPr lang="en-US" altLang="zh-CN" sz="4000" b="0" u="none">
                <a:latin typeface="宋体" panose="02010600030101010101" pitchFamily="2" charset="-122"/>
                <a:ea typeface="宋体" panose="02010600030101010101" pitchFamily="2" charset="-122"/>
                <a:cs typeface="宋体" panose="02010600030101010101" pitchFamily="2" charset="-122"/>
              </a:rPr>
              <a:t>》</a:t>
            </a:r>
            <a:r>
              <a:rPr lang="zh-CN" altLang="en-US" sz="4000" b="0" u="none">
                <a:latin typeface="宋体" panose="02010600030101010101" pitchFamily="2" charset="-122"/>
                <a:ea typeface="宋体" panose="02010600030101010101" pitchFamily="2" charset="-122"/>
                <a:cs typeface="宋体" panose="02010600030101010101" pitchFamily="2" charset="-122"/>
              </a:rPr>
              <a:t>却又无钱购买的矛盾心理；</a:t>
            </a:r>
            <a:endParaRPr lang="zh-CN" altLang="en-US" sz="4000" b="0" u="none">
              <a:latin typeface="宋体" panose="02010600030101010101" pitchFamily="2" charset="-122"/>
              <a:ea typeface="宋体" panose="02010600030101010101" pitchFamily="2" charset="-122"/>
              <a:cs typeface="宋体" panose="02010600030101010101" pitchFamily="2" charset="-122"/>
            </a:endParaRPr>
          </a:p>
          <a:p>
            <a:pPr marL="0" indent="0" algn="l"/>
            <a:r>
              <a:rPr lang="en-US" altLang="zh-CN" sz="4000" b="0" u="none">
                <a:latin typeface="宋体" panose="02010600030101010101" pitchFamily="2" charset="-122"/>
                <a:ea typeface="宋体" panose="02010600030101010101" pitchFamily="2" charset="-122"/>
                <a:cs typeface="宋体" panose="02010600030101010101" pitchFamily="2" charset="-122"/>
              </a:rPr>
              <a:t>③</a:t>
            </a:r>
            <a:r>
              <a:rPr lang="en-US" altLang="zh-CN" sz="4000" b="0" u="none">
                <a:latin typeface="Times New Roman" panose="02020603050405020304" charset="0"/>
                <a:ea typeface="Times New Roman" panose="02020603050405020304" charset="0"/>
                <a:cs typeface="Times New Roman" panose="02020603050405020304" charset="0"/>
              </a:rPr>
              <a:t>1</a:t>
            </a:r>
            <a:r>
              <a:rPr lang="en-US" altLang="zh-CN" sz="4000" b="0" u="none">
                <a:latin typeface="宋体" panose="02010600030101010101" pitchFamily="2" charset="-122"/>
                <a:ea typeface="宋体" panose="02010600030101010101" pitchFamily="2" charset="-122"/>
                <a:cs typeface="宋体" panose="02010600030101010101" pitchFamily="2" charset="-122"/>
              </a:rPr>
              <a:t>8—</a:t>
            </a:r>
            <a:r>
              <a:rPr lang="en-US" altLang="zh-CN" sz="4000" b="0" u="none">
                <a:latin typeface="Times New Roman" panose="02020603050405020304" charset="0"/>
                <a:ea typeface="Times New Roman" panose="02020603050405020304" charset="0"/>
                <a:cs typeface="Times New Roman" panose="02020603050405020304" charset="0"/>
              </a:rPr>
              <a:t>3</a:t>
            </a:r>
            <a:r>
              <a:rPr lang="en-US" altLang="zh-CN" sz="4000" b="0" u="none">
                <a:latin typeface="宋体" panose="02010600030101010101" pitchFamily="2" charset="-122"/>
                <a:ea typeface="宋体" panose="02010600030101010101" pitchFamily="2" charset="-122"/>
                <a:cs typeface="宋体" panose="02010600030101010101" pitchFamily="2" charset="-122"/>
              </a:rPr>
              <a:t>8</a:t>
            </a:r>
            <a:r>
              <a:rPr lang="zh-CN" altLang="en-US" sz="4000" b="0" u="none">
                <a:latin typeface="宋体" panose="02010600030101010101" pitchFamily="2" charset="-122"/>
                <a:ea typeface="宋体" panose="02010600030101010101" pitchFamily="2" charset="-122"/>
                <a:cs typeface="宋体" panose="02010600030101010101" pitchFamily="2" charset="-122"/>
              </a:rPr>
              <a:t>自然段，写鲁迅低价卖书和免费赠书。</a:t>
            </a:r>
            <a:endParaRPr lang="zh-CN" altLang="en-US" sz="4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65125"/>
            <a:ext cx="4984750" cy="1369695"/>
          </a:xfrm>
        </p:spPr>
        <p:txBody>
          <a:bodyPr>
            <a:normAutofit/>
          </a:bodyPr>
          <a:p>
            <a:r>
              <a:rPr lang="zh-CN" altLang="en-US"/>
              <a:t>齐读1——2自然段</a:t>
            </a:r>
            <a:br>
              <a:rPr lang="zh-CN" altLang="en-US"/>
            </a:br>
            <a:endParaRPr lang="zh-CN" altLang="en-US"/>
          </a:p>
        </p:txBody>
      </p:sp>
      <p:sp>
        <p:nvSpPr>
          <p:cNvPr id="100" name="文本框 99"/>
          <p:cNvSpPr txBox="1"/>
          <p:nvPr/>
        </p:nvSpPr>
        <p:spPr>
          <a:xfrm>
            <a:off x="2310765" y="1834515"/>
            <a:ext cx="6621145" cy="2779395"/>
          </a:xfrm>
          <a:prstGeom prst="rect">
            <a:avLst/>
          </a:prstGeom>
          <a:noFill/>
          <a:ln w="9525">
            <a:noFill/>
          </a:ln>
        </p:spPr>
        <p:txBody>
          <a:bodyPr wrap="square">
            <a:spAutoFit/>
          </a:bodyPr>
          <a:p>
            <a:pPr marL="0" indent="0" algn="l"/>
            <a:r>
              <a:rPr lang="zh-CN" altLang="en-US" sz="4400">
                <a:sym typeface="+mn-ea"/>
              </a:rPr>
              <a:t>找出记叙的要素       </a:t>
            </a:r>
            <a:r>
              <a:rPr lang="zh-CN" altLang="en-US" sz="4400">
                <a:latin typeface="宋体" panose="02010600030101010101" pitchFamily="2" charset="-122"/>
                <a:ea typeface="宋体" panose="02010600030101010101" pitchFamily="2" charset="-122"/>
                <a:cs typeface="宋体" panose="02010600030101010101" pitchFamily="2" charset="-122"/>
                <a:sym typeface="+mn-ea"/>
              </a:rPr>
              <a:t>时间</a:t>
            </a:r>
            <a:endParaRPr lang="zh-CN" altLang="en-US" sz="4400" b="0" u="none">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sz="4400" b="0" u="none">
                <a:latin typeface="宋体" panose="02010600030101010101" pitchFamily="2" charset="-122"/>
                <a:ea typeface="宋体" panose="02010600030101010101" pitchFamily="2" charset="-122"/>
                <a:cs typeface="宋体" panose="02010600030101010101" pitchFamily="2" charset="-122"/>
              </a:rPr>
              <a:t>                 地点</a:t>
            </a:r>
            <a:endParaRPr lang="zh-CN" altLang="en-US" sz="4400" b="0" u="none">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sz="4400" b="0" u="none">
                <a:latin typeface="宋体" panose="02010600030101010101" pitchFamily="2" charset="-122"/>
                <a:ea typeface="宋体" panose="02010600030101010101" pitchFamily="2" charset="-122"/>
                <a:cs typeface="宋体" panose="02010600030101010101" pitchFamily="2" charset="-122"/>
              </a:rPr>
              <a:t>                 人物</a:t>
            </a:r>
            <a:endParaRPr lang="zh-CN" altLang="en-US" sz="4400" b="0" u="none">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sz="4400" b="0" u="none">
                <a:latin typeface="宋体" panose="02010600030101010101" pitchFamily="2" charset="-122"/>
                <a:ea typeface="宋体" panose="02010600030101010101" pitchFamily="2" charset="-122"/>
                <a:cs typeface="宋体" panose="02010600030101010101" pitchFamily="2" charset="-122"/>
              </a:rPr>
              <a:t>                 事因</a:t>
            </a:r>
            <a:endParaRPr lang="zh-CN" altLang="en-US" sz="4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65125"/>
            <a:ext cx="11109325" cy="1325880"/>
          </a:xfrm>
        </p:spPr>
        <p:txBody>
          <a:bodyPr>
            <a:normAutofit/>
          </a:bodyPr>
          <a:p>
            <a:r>
              <a:rPr lang="zh-CN" altLang="en-US"/>
              <a:t>学习3——17自然段      朗读第3自然段</a:t>
            </a:r>
            <a:endParaRPr lang="zh-CN" altLang="en-US"/>
          </a:p>
        </p:txBody>
      </p:sp>
      <p:sp>
        <p:nvSpPr>
          <p:cNvPr id="4" name="文本框 3"/>
          <p:cNvSpPr txBox="1"/>
          <p:nvPr/>
        </p:nvSpPr>
        <p:spPr>
          <a:xfrm>
            <a:off x="118745" y="1575435"/>
            <a:ext cx="11600180" cy="2286000"/>
          </a:xfrm>
          <a:prstGeom prst="rect">
            <a:avLst/>
          </a:prstGeom>
          <a:noFill/>
          <a:ln w="9525">
            <a:noFill/>
          </a:ln>
        </p:spPr>
        <p:txBody>
          <a:bodyPr wrap="square">
            <a:spAutoFit/>
          </a:bodyPr>
          <a:p>
            <a:pPr marL="0" indent="0" algn="l"/>
            <a:r>
              <a:rPr lang="zh-CN" altLang="en-US" sz="3600" b="0" u="none">
                <a:solidFill>
                  <a:srgbClr val="FF0000"/>
                </a:solidFill>
                <a:latin typeface="宋体" panose="02010600030101010101" pitchFamily="2" charset="-122"/>
                <a:ea typeface="宋体" panose="02010600030101010101" pitchFamily="2" charset="-122"/>
                <a:cs typeface="宋体" panose="02010600030101010101" pitchFamily="2" charset="-122"/>
              </a:rPr>
              <a:t>提示：这一自然段是第一次集中笔墨写鲁迅肖像。</a:t>
            </a:r>
            <a:endParaRPr lang="zh-CN" altLang="en-US" sz="3600" b="0" u="none">
              <a:solidFill>
                <a:srgbClr val="FF0000"/>
              </a:solidFill>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sz="3600" b="0" u="none">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3600" b="0" u="none">
                <a:latin typeface="宋体" panose="02010600030101010101" pitchFamily="2" charset="-122"/>
                <a:ea typeface="宋体" panose="02010600030101010101" pitchFamily="2" charset="-122"/>
                <a:cs typeface="宋体" panose="02010600030101010101" pitchFamily="2" charset="-122"/>
              </a:rPr>
              <a:t>在写肖像之前，首先写书店里“有两个人用日本话在谈笑”，“说得很快”、“有时忽然一阵大笑，象孩子一样的天真”，气氛和谐而又活跃。</a:t>
            </a:r>
            <a:endParaRPr lang="zh-CN" altLang="en-US" sz="3600" b="0" u="none">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506095" y="19685"/>
            <a:ext cx="11053445" cy="2387600"/>
          </a:xfrm>
        </p:spPr>
        <p:txBody>
          <a:bodyPr>
            <a:normAutofit fontScale="90000"/>
          </a:bodyPr>
          <a:p>
            <a:r>
              <a:rPr lang="zh-CN" altLang="en-US">
                <a:solidFill>
                  <a:srgbClr val="FF0000"/>
                </a:solidFill>
              </a:rPr>
              <a:t>提问：作者是抓住人物怎样的外貌特征，勾勒出鲁迅的大致轮廓的？</a:t>
            </a:r>
            <a:endParaRPr lang="zh-CN" altLang="en-US">
              <a:solidFill>
                <a:srgbClr val="FF0000"/>
              </a:solidFill>
            </a:endParaRPr>
          </a:p>
        </p:txBody>
      </p:sp>
      <p:sp>
        <p:nvSpPr>
          <p:cNvPr id="100" name="文本框 99"/>
          <p:cNvSpPr txBox="1"/>
          <p:nvPr/>
        </p:nvSpPr>
        <p:spPr>
          <a:xfrm>
            <a:off x="55880" y="3073400"/>
            <a:ext cx="11953875" cy="2103120"/>
          </a:xfrm>
          <a:prstGeom prst="rect">
            <a:avLst/>
          </a:prstGeom>
          <a:noFill/>
          <a:ln w="9525">
            <a:noFill/>
          </a:ln>
        </p:spPr>
        <p:txBody>
          <a:bodyPr wrap="square">
            <a:spAutoFit/>
          </a:bodyPr>
          <a:p>
            <a:pPr marL="0" indent="0" algn="l"/>
            <a:r>
              <a:rPr lang="en-US" altLang="zh-CN" sz="4400" b="0" u="none">
                <a:latin typeface="宋体" panose="02010600030101010101" pitchFamily="2" charset="-122"/>
                <a:ea typeface="宋体" panose="02010600030101010101" pitchFamily="2" charset="-122"/>
                <a:cs typeface="宋体" panose="02010600030101010101" pitchFamily="2" charset="-122"/>
              </a:rPr>
              <a:t>“</a:t>
            </a:r>
            <a:r>
              <a:rPr lang="zh-CN" altLang="en-US" sz="4400" b="0" u="none">
                <a:latin typeface="宋体" panose="02010600030101010101" pitchFamily="2" charset="-122"/>
                <a:ea typeface="宋体" panose="02010600030101010101" pitchFamily="2" charset="-122"/>
                <a:cs typeface="宋体" panose="02010600030101010101" pitchFamily="2" charset="-122"/>
              </a:rPr>
              <a:t>瘦瘦的”、“五十上下”（以上总写大概的印象）、“穿一件牙黄的长衫”、“嘴里咬着一支烟嘴”（再从衣着、嗜好写印象）。</a:t>
            </a:r>
            <a:endParaRPr lang="zh-CN" altLang="en-US" sz="4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4239</Words>
  <Application>WPS 演示</Application>
  <PresentationFormat>宽屏</PresentationFormat>
  <Paragraphs>180</Paragraphs>
  <Slides>36</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36</vt:i4>
      </vt:variant>
    </vt:vector>
  </HeadingPairs>
  <TitlesOfParts>
    <vt:vector size="46" baseType="lpstr">
      <vt:lpstr>Arial</vt:lpstr>
      <vt:lpstr>宋体</vt:lpstr>
      <vt:lpstr>Wingdings</vt:lpstr>
      <vt:lpstr>Times New Roman</vt:lpstr>
      <vt:lpstr>Calibri Light</vt:lpstr>
      <vt:lpstr>Calibri</vt:lpstr>
      <vt:lpstr>微软雅黑</vt:lpstr>
      <vt:lpstr>黑体</vt:lpstr>
      <vt:lpstr>Wingdings</vt:lpstr>
      <vt:lpstr>Office 主题</vt:lpstr>
      <vt:lpstr>一面  阿累</vt:lpstr>
      <vt:lpstr> 学习目标：  学习本文抓住外貌特征，刻画人物精神面貌的写作方法。</vt:lpstr>
      <vt:lpstr>解题</vt:lpstr>
      <vt:lpstr>检查课前预习    课下注释里的注音及词语解释  </vt:lpstr>
      <vt:lpstr>划分段落层次</vt:lpstr>
      <vt:lpstr>第一部分又可以分三个层次：</vt:lpstr>
      <vt:lpstr>学习1——2自然段  找出记叙的要素</vt:lpstr>
      <vt:lpstr>学习3——17自然段      朗读第3自然段</vt:lpstr>
      <vt:lpstr>提问：作者是抓住人物怎样的外貌特征，勾勒出鲁迅的大致轮廓的？</vt:lpstr>
      <vt:lpstr>PowerPoint 演示文稿</vt:lpstr>
      <vt:lpstr>这一层，写了作者翻检书籍和内山老板的殷勤接待，写了“我”渴望买书却又力不从心的矛盾心理。</vt:lpstr>
      <vt:lpstr>先看，翻看南面一排社会科学杂书，作者觉得怎样？</vt:lpstr>
      <vt:lpstr>题型解析----语句中表达作者的什么感情</vt:lpstr>
      <vt:lpstr>题型解析----词语的作用</vt:lpstr>
      <vt:lpstr>题型解析----环境描写的作用</vt:lpstr>
      <vt:lpstr>环境描写的分类及作用</vt:lpstr>
      <vt:lpstr>体会内山老板对“我”热情接待的感情</vt:lpstr>
      <vt:lpstr>体会“我”渴望买书却又力不从心的矛盾心理</vt:lpstr>
      <vt:lpstr>学习对鲁迅的第二次外貌描写  “我”正踌躇，老人出来了。文章又一次集中笔墨描绘了鲁迅的肖像，请同学们集体朗读二写肖像的自然段，并与一写肖像作比较。学生齐读此自然段。</vt:lpstr>
      <vt:lpstr>摘要写出二写鲁迅肖像的主要词句</vt:lpstr>
      <vt:lpstr>         这段肖像描写，文字虽然不多，却是十分逼真地再现了鲁迅外形消瘦精神却很好的形象特征。         作者与鲁迅面对面观察更为仔细，描写也就进了一层，先写面孔，次写头发，再写胡须，就像电影中逐渐放大的脸部特写镜头一样，把人物最鲜明的外表特征，由整体到局部再到细部，逐一展现在读者眼前，给人留下深刻的印象。</vt:lpstr>
      <vt:lpstr>两次肖像描写的对照</vt:lpstr>
      <vt:lpstr>在18——38自然段中分别找出人物肖像描写、语言描写、动作描写和心理描写的有关文字。</vt:lpstr>
      <vt:lpstr>①肖像描写集中在第19自然段。 ②语言描写：“你要买这本书？”“你买这本书吧——这本比那一本好。”这种诚恳的劝告，充满了感人肺腑的挚爱。 ③动作描写：“他看了我一眼”、“他从架上扳下一本书来”、“用竹枝似的手指递给我”，这样的诚恳、热情，这与平素见到的“西装同胞的嘴脸”正好形成鲜明的对照。 ④心理描写：集中在第25、第34两个自然段。本文较好运用了记叙、描写、议论、抒情相结合的手法。</vt:lpstr>
      <vt:lpstr>通过对话描写，说出了鲁迅的赠书。鲁迅的赠书使作者大为感动、振奋，平添了力量，恢复了勇气。在这基础上，三写鲁迅肖像。</vt:lpstr>
      <vt:lpstr>三写鲁迅肖像与前两次的有什么不同，有哪些特点？</vt:lpstr>
      <vt:lpstr>自主学习：除了这三处集中的肖像描写外，再试着找出其他表现鲁迅“瘦”的语句</vt:lpstr>
      <vt:lpstr>当作者想起这正是哪本杂上的一段访问记所写的时，他的心情无比激动。请同学们回答，哪些词、句表达了作者激动的心情。</vt:lpstr>
      <vt:lpstr>体会用词：同志、朋友、父亲、师傅、战士----不同称谓的含义</vt:lpstr>
      <vt:lpstr>小结：（请齐读）“一面”给人的印象是深刻的：廉价卖书，甚至亲自送书给一个被压在社会最底层的普通工人，这是对劳苦大众的深切关怀；孩子般天真的笑声，使人想见先生性格的爽朗；诚恳地推荐别人的书，先生又是多么谦逊；那“带着奖励似的微笑”、“点头”，蕴含了先生对青年一代的信赖和希望；而先生那“黄里带白的脸”，“那竹枝似的手指”，“瘦得教人担心”的身体，正反映了他把整个生命都献给了革命事业。于细微处见精神，鲁迅的品格是多么伟大！“一面”的印象有着无可估量的精神力量！</vt:lpstr>
      <vt:lpstr>集体朗读第39，40，41自然段</vt:lpstr>
      <vt:lpstr>在这一段里接连用了一系列动词，从表达思想内容来说，起了什么作用？</vt:lpstr>
      <vt:lpstr>“历尽”与“受尽”的位置在文中能否对调？</vt:lpstr>
      <vt:lpstr>齐读第42、43自然段</vt:lpstr>
      <vt:lpstr>中心思想：作者回忆了在内山书店与鲁迅先生偶尔相遇的“一面”的印象，逼真地勾画了鲁迅先生真切动人的形象，从而写出了“一面”的力量、“一面”的意义，从一个侧面深刻地反映了鲁迅先生的崇高精神，揭示了鲁迅先生是和劳苦大众永远站在一起的这一深刻主题。 用“一面”作题目的好处 标题概括了文章的内容 用“一面”为题，朴实、亲切。运用小中见大的写法,所见之小（仅一面之缘）见人格之大（鲁迅对进步青年的关心、爱护和鼓励） 标题揭示了主题。反映了记叙的中心，主要写了“一面”的印象；同时也是主题所在：“一面”的力量——“鲁迅先生是同我们一起的！”“我们只有踏着他的血的足印，继续前进。”</vt:lpstr>
      <vt:lpstr>板书</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93</cp:revision>
  <dcterms:created xsi:type="dcterms:W3CDTF">2017-02-28T09:24:00Z</dcterms:created>
  <dcterms:modified xsi:type="dcterms:W3CDTF">2017-02-28T12:49:41Z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2052-10.1.0.6206</vt:lpwstr>
  </property>
</Properties>
</file>