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wdp" ContentType="image/vnd.ms-photo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69"/>
  </p:notesMasterIdLst>
  <p:sldIdLst>
    <p:sldId id="297" r:id="rId2"/>
    <p:sldId id="257" r:id="rId3"/>
    <p:sldId id="374" r:id="rId4"/>
    <p:sldId id="306" r:id="rId5"/>
    <p:sldId id="304" r:id="rId6"/>
    <p:sldId id="302" r:id="rId7"/>
    <p:sldId id="303" r:id="rId8"/>
    <p:sldId id="300" r:id="rId9"/>
    <p:sldId id="273" r:id="rId10"/>
    <p:sldId id="275" r:id="rId11"/>
    <p:sldId id="307" r:id="rId12"/>
    <p:sldId id="276" r:id="rId13"/>
    <p:sldId id="310" r:id="rId14"/>
    <p:sldId id="311" r:id="rId15"/>
    <p:sldId id="312" r:id="rId16"/>
    <p:sldId id="313" r:id="rId17"/>
    <p:sldId id="314" r:id="rId18"/>
    <p:sldId id="315" r:id="rId19"/>
    <p:sldId id="316" r:id="rId20"/>
    <p:sldId id="317" r:id="rId21"/>
    <p:sldId id="318" r:id="rId22"/>
    <p:sldId id="319" r:id="rId23"/>
    <p:sldId id="320" r:id="rId24"/>
    <p:sldId id="321" r:id="rId25"/>
    <p:sldId id="322" r:id="rId26"/>
    <p:sldId id="323" r:id="rId27"/>
    <p:sldId id="324" r:id="rId28"/>
    <p:sldId id="325" r:id="rId29"/>
    <p:sldId id="326" r:id="rId30"/>
    <p:sldId id="327" r:id="rId31"/>
    <p:sldId id="328" r:id="rId32"/>
    <p:sldId id="330" r:id="rId33"/>
    <p:sldId id="331" r:id="rId34"/>
    <p:sldId id="332" r:id="rId35"/>
    <p:sldId id="333" r:id="rId36"/>
    <p:sldId id="334" r:id="rId37"/>
    <p:sldId id="335" r:id="rId38"/>
    <p:sldId id="336" r:id="rId39"/>
    <p:sldId id="337" r:id="rId40"/>
    <p:sldId id="338" r:id="rId41"/>
    <p:sldId id="339" r:id="rId42"/>
    <p:sldId id="340" r:id="rId43"/>
    <p:sldId id="342" r:id="rId44"/>
    <p:sldId id="286" r:id="rId45"/>
    <p:sldId id="329" r:id="rId46"/>
    <p:sldId id="373" r:id="rId47"/>
    <p:sldId id="360" r:id="rId48"/>
    <p:sldId id="361" r:id="rId49"/>
    <p:sldId id="344" r:id="rId50"/>
    <p:sldId id="345" r:id="rId51"/>
    <p:sldId id="346" r:id="rId52"/>
    <p:sldId id="347" r:id="rId53"/>
    <p:sldId id="348" r:id="rId54"/>
    <p:sldId id="349" r:id="rId55"/>
    <p:sldId id="350" r:id="rId56"/>
    <p:sldId id="351" r:id="rId57"/>
    <p:sldId id="352" r:id="rId58"/>
    <p:sldId id="353" r:id="rId59"/>
    <p:sldId id="354" r:id="rId60"/>
    <p:sldId id="355" r:id="rId61"/>
    <p:sldId id="366" r:id="rId62"/>
    <p:sldId id="367" r:id="rId63"/>
    <p:sldId id="368" r:id="rId64"/>
    <p:sldId id="370" r:id="rId65"/>
    <p:sldId id="371" r:id="rId66"/>
    <p:sldId id="372" r:id="rId67"/>
    <p:sldId id="356" r:id="rId68"/>
  </p:sldIdLst>
  <p:sldSz cx="9144000" cy="6858000" type="screen4x3"/>
  <p:notesSz cx="6858000" cy="9144000"/>
  <p:embeddedFontLst>
    <p:embeddedFont>
      <p:font typeface="隶书" charset="-122"/>
      <p:regular r:id="rId70"/>
    </p:embeddedFont>
    <p:embeddedFont>
      <p:font typeface="仿宋" pitchFamily="49" charset="-122"/>
      <p:regular r:id="rId71"/>
    </p:embeddedFont>
    <p:embeddedFont>
      <p:font typeface="华文行楷" charset="-122"/>
      <p:regular r:id="rId72"/>
    </p:embeddedFont>
    <p:embeddedFont>
      <p:font typeface="Calibri" pitchFamily="34" charset="0"/>
      <p:regular r:id="rId73"/>
      <p:bold r:id="rId74"/>
      <p:italic r:id="rId75"/>
      <p:boldItalic r:id="rId76"/>
    </p:embeddedFont>
    <p:embeddedFont>
      <p:font typeface="李旭科书法" charset="-122"/>
      <p:regular r:id="rId77"/>
    </p:embeddedFont>
    <p:embeddedFont>
      <p:font typeface="微软雅黑" pitchFamily="34" charset="-122"/>
      <p:regular r:id="rId78"/>
      <p:bold r:id="rId79"/>
    </p:embeddedFont>
    <p:embeddedFont>
      <p:font typeface="黑体" pitchFamily="49" charset="-122"/>
      <p:regular r:id="rId80"/>
    </p:embeddedFont>
    <p:embeddedFont>
      <p:font typeface="华文中宋" charset="-122"/>
      <p:regular r:id="rId81"/>
    </p:embeddedFont>
    <p:embeddedFont>
      <p:font typeface="迷你简硬笔楷书" charset="-122"/>
      <p:regular r:id="rId82"/>
    </p:embeddedFont>
    <p:embeddedFont>
      <p:font typeface="楷体_GB2312" charset="-122"/>
      <p:regular r:id="rId83"/>
    </p:embeddedFont>
    <p:embeddedFont>
      <p:font typeface="华文新魏" charset="-122"/>
      <p:regular r:id="rId84"/>
    </p:embeddedFont>
    <p:embeddedFont>
      <p:font typeface="PMingLiU" pitchFamily="18" charset="-120"/>
      <p:regular r:id="rId85"/>
    </p:embeddedFont>
    <p:embeddedFont>
      <p:font typeface="Calibri Light" pitchFamily="34" charset="0"/>
      <p:regular r:id="rId86"/>
      <p:italic r:id="rId8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0002"/>
    <a:srgbClr val="CC0000"/>
    <a:srgbClr val="59595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424" autoAdjust="0"/>
  </p:normalViewPr>
  <p:slideViewPr>
    <p:cSldViewPr>
      <p:cViewPr varScale="1">
        <p:scale>
          <a:sx n="89" d="100"/>
          <a:sy n="89" d="100"/>
        </p:scale>
        <p:origin x="-1434" y="3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font" Target="fonts/font7.fntdata"/><Relationship Id="rId84" Type="http://schemas.openxmlformats.org/officeDocument/2006/relationships/font" Target="fonts/font15.fntdata"/><Relationship Id="rId89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font" Target="fonts/font5.fntdata"/><Relationship Id="rId79" Type="http://schemas.openxmlformats.org/officeDocument/2006/relationships/font" Target="fonts/font10.fntdata"/><Relationship Id="rId87" Type="http://schemas.openxmlformats.org/officeDocument/2006/relationships/font" Target="fonts/font18.fntdata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font" Target="fonts/font13.fntdata"/><Relationship Id="rId90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77" Type="http://schemas.openxmlformats.org/officeDocument/2006/relationships/font" Target="fonts/font8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3.fntdata"/><Relationship Id="rId80" Type="http://schemas.openxmlformats.org/officeDocument/2006/relationships/font" Target="fonts/font11.fntdata"/><Relationship Id="rId85" Type="http://schemas.openxmlformats.org/officeDocument/2006/relationships/font" Target="fonts/font16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1.fntdata"/><Relationship Id="rId75" Type="http://schemas.openxmlformats.org/officeDocument/2006/relationships/font" Target="fonts/font6.fntdata"/><Relationship Id="rId83" Type="http://schemas.openxmlformats.org/officeDocument/2006/relationships/font" Target="fonts/font14.fntdata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font" Target="fonts/font4.fntdata"/><Relationship Id="rId78" Type="http://schemas.openxmlformats.org/officeDocument/2006/relationships/font" Target="fonts/font9.fntdata"/><Relationship Id="rId81" Type="http://schemas.openxmlformats.org/officeDocument/2006/relationships/font" Target="fonts/font12.fntdata"/><Relationship Id="rId86" Type="http://schemas.openxmlformats.org/officeDocument/2006/relationships/font" Target="fonts/font17.fntdata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E4CC05-6589-4B62-A7F2-BA09FAB44643}" type="datetimeFigureOut">
              <a:rPr lang="zh-CN" altLang="en-US" smtClean="0"/>
              <a:pPr/>
              <a:t>2018/3/10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CD6947-93D3-4E92-91DC-B78732A4D2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730560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1638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9pPr>
          </a:lstStyle>
          <a:p>
            <a:fld id="{437FE41F-D3D6-445F-A3D4-281BC83A251C}" type="slidenum">
              <a:rPr lang="en-US" altLang="zh-TW" smtClean="0"/>
              <a:pPr/>
              <a:t>7</a:t>
            </a:fld>
            <a:endParaRPr lang="en-US" altLang="zh-TW" smtClean="0"/>
          </a:p>
        </p:txBody>
      </p:sp>
    </p:spTree>
    <p:extLst>
      <p:ext uri="{BB962C8B-B14F-4D97-AF65-F5344CB8AC3E}">
        <p14:creationId xmlns:p14="http://schemas.microsoft.com/office/powerpoint/2010/main" xmlns="" val="14477020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1638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9pPr>
          </a:lstStyle>
          <a:p>
            <a:fld id="{437FE41F-D3D6-445F-A3D4-281BC83A251C}" type="slidenum">
              <a:rPr lang="en-US" altLang="zh-TW" smtClean="0"/>
              <a:pPr/>
              <a:t>8</a:t>
            </a:fld>
            <a:endParaRPr lang="en-US" altLang="zh-TW" smtClean="0"/>
          </a:p>
        </p:txBody>
      </p:sp>
    </p:spTree>
    <p:extLst>
      <p:ext uri="{BB962C8B-B14F-4D97-AF65-F5344CB8AC3E}">
        <p14:creationId xmlns:p14="http://schemas.microsoft.com/office/powerpoint/2010/main" xmlns="" val="33326770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9A09C0-399A-495B-BB26-98577849C3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89339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CD6947-93D3-4E92-91DC-B78732A4D2DA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644312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2018/3/10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91157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2018/3/10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159150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2018/3/10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0235053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2018/3/10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8144288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2018/3/10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8252211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2018/3/10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8054939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2018/3/10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2426149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2018/3/10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262131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2018/3/10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5040701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2018/3/10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0914308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2018/3/10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18947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buFont typeface="Arial" panose="020B0604020202020204" pitchFamily="34" charset="0"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2018/3/10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4235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://www.jtyhjy.com/edu/ppt/ppt_playVideo.action?mediaVo.resId=53df05ab5aa8099bbbaf20e0" TargetMode="Externa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5" Type="http://schemas.microsoft.com/office/2007/relationships/hdphoto" Target="../media/hdphoto5.wdp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Relationship Id="rId6" Type="http://schemas.microsoft.com/office/2007/relationships/hdphoto" Target="../media/hdphoto3.wdp"/><Relationship Id="rId5" Type="http://schemas.openxmlformats.org/officeDocument/2006/relationships/image" Target="../media/image10.png"/><Relationship Id="rId4" Type="http://schemas.microsoft.com/office/2007/relationships/hdphoto" Target="../media/hdphoto2.wdp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png"/><Relationship Id="rId4" Type="http://schemas.microsoft.com/office/2007/relationships/hdphoto" Target="../media/hdphoto6.wdp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Relationship Id="rId4" Type="http://schemas.microsoft.com/office/2007/relationships/hdphoto" Target="../media/hdphoto6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microsoft.com/office/2007/relationships/hdphoto" Target="../media/hdphoto6.wdp"/></Relationships>
</file>

<file path=ppt/slides/_rels/slide51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microsoft.com/office/2007/relationships/hdphoto" Target="../media/hdphoto6.wdp"/></Relationships>
</file>

<file path=ppt/slides/_rels/slide53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microsoft.com/office/2007/relationships/hdphoto" Target="../media/hdphoto6.wdp"/></Relationships>
</file>

<file path=ppt/slides/_rels/slide55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5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microsoft.com/office/2007/relationships/hdphoto" Target="../media/hdphoto6.wdp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microsoft.com/office/2007/relationships/hdphoto" Target="../media/hdphoto6.wdp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Relationship Id="rId4" Type="http://schemas.microsoft.com/office/2007/relationships/hdphoto" Target="../media/hdphoto6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4.png"/><Relationship Id="rId4" Type="http://schemas.microsoft.com/office/2007/relationships/hdphoto" Target="../media/hdphoto4.wdp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Relationship Id="rId4" Type="http://schemas.microsoft.com/office/2007/relationships/hdphoto" Target="../media/hdphoto6.wdp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Relationship Id="rId4" Type="http://schemas.microsoft.com/office/2007/relationships/hdphoto" Target="../media/hdphoto6.wdp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67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466"/>
          <a:stretch/>
        </p:blipFill>
        <p:spPr>
          <a:xfrm>
            <a:off x="7932" y="1052736"/>
            <a:ext cx="9136068" cy="4776174"/>
          </a:xfrm>
          <a:prstGeom prst="rect">
            <a:avLst/>
          </a:prstGeom>
          <a:ln w="38100" cap="sq">
            <a:solidFill>
              <a:srgbClr val="B70002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7956376" y="1268760"/>
            <a:ext cx="861774" cy="4104456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vert="eaVert" wrap="square" rtlCol="0">
            <a:spAutoFit/>
          </a:bodyPr>
          <a:lstStyle/>
          <a:p>
            <a:r>
              <a:rPr lang="zh-CN" altLang="en-US" sz="44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廉颇蔺相如列传</a:t>
            </a:r>
            <a:endParaRPr lang="zh-CN" altLang="en-US" sz="4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805838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3" descr="E:\PPT\PPT中国风元素\水墨具体图案\竹子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67387" y="5372"/>
            <a:ext cx="3376613" cy="2967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文本框 6"/>
          <p:cNvSpPr txBox="1"/>
          <p:nvPr/>
        </p:nvSpPr>
        <p:spPr>
          <a:xfrm>
            <a:off x="6966139" y="3331430"/>
            <a:ext cx="12747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B70002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字</a:t>
            </a:r>
            <a:endParaRPr lang="en-US" altLang="zh-CN" sz="5400" dirty="0">
              <a:solidFill>
                <a:srgbClr val="B70002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  <a:p>
            <a:r>
              <a:rPr lang="en-US" altLang="zh-CN" sz="5400" dirty="0">
                <a:solidFill>
                  <a:srgbClr val="B70002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 </a:t>
            </a:r>
            <a:r>
              <a:rPr lang="zh-CN" altLang="en-US" sz="5400" dirty="0">
                <a:latin typeface="李旭科书法" panose="02000603000000000000" pitchFamily="2" charset="-122"/>
                <a:ea typeface="李旭科书法" panose="02000603000000000000" pitchFamily="2" charset="-122"/>
              </a:rPr>
              <a:t>音</a:t>
            </a:r>
            <a:r>
              <a:rPr lang="en-US" altLang="zh-CN" sz="5400" dirty="0">
                <a:solidFill>
                  <a:srgbClr val="B70002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 </a:t>
            </a:r>
            <a:endParaRPr lang="zh-CN" altLang="en-US" sz="5400" dirty="0">
              <a:solidFill>
                <a:srgbClr val="B70002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-24292" y="6566712"/>
            <a:ext cx="9168292" cy="318672"/>
            <a:chOff x="-32389" y="6473921"/>
            <a:chExt cx="12224389" cy="424896"/>
          </a:xfrm>
        </p:grpSpPr>
        <p:pic>
          <p:nvPicPr>
            <p:cNvPr id="46" name="Picture 2" descr="C:\Users\admin\Desktop\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7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8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4" name="矩形 10260"/>
          <p:cNvSpPr>
            <a:spLocks noChangeArrowheads="1"/>
          </p:cNvSpPr>
          <p:nvPr/>
        </p:nvSpPr>
        <p:spPr bwMode="auto">
          <a:xfrm>
            <a:off x="251520" y="305249"/>
            <a:ext cx="7025922" cy="624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zh-CN" altLang="en-US" sz="3200" b="1" dirty="0">
                <a:solidFill>
                  <a:srgbClr val="CC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缪</a:t>
            </a: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贤（</a:t>
            </a:r>
            <a:r>
              <a:rPr lang="en-US" altLang="zh-CN" sz="3200" b="1" dirty="0" err="1">
                <a:latin typeface="仿宋" panose="02010609060101010101" pitchFamily="49" charset="-122"/>
                <a:ea typeface="仿宋" panose="02010609060101010101" pitchFamily="49" charset="-122"/>
              </a:rPr>
              <a:t>miào</a:t>
            </a: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） </a:t>
            </a:r>
            <a:r>
              <a:rPr lang="zh-CN" altLang="en-US" sz="32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zh-CN" altLang="en-US" sz="3200" b="1" dirty="0" smtClean="0">
                <a:solidFill>
                  <a:srgbClr val="CC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遗</a:t>
            </a: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赵王书（</a:t>
            </a:r>
            <a:r>
              <a:rPr lang="en-US" altLang="zh-CN" sz="3200" b="1" dirty="0" err="1">
                <a:latin typeface="仿宋" panose="02010609060101010101" pitchFamily="49" charset="-122"/>
                <a:ea typeface="仿宋" panose="02010609060101010101" pitchFamily="49" charset="-122"/>
              </a:rPr>
              <a:t>Wèi</a:t>
            </a:r>
            <a:r>
              <a:rPr lang="en-US" altLang="zh-CN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</a:p>
          <a:p>
            <a:pPr eaLnBrk="1" hangingPunct="1">
              <a:lnSpc>
                <a:spcPct val="125000"/>
              </a:lnSpc>
            </a:pP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肉</a:t>
            </a:r>
            <a:r>
              <a:rPr lang="zh-CN" altLang="en-US" sz="3200" b="1" dirty="0">
                <a:solidFill>
                  <a:srgbClr val="CC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袒</a:t>
            </a: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3200" b="1" dirty="0" err="1">
                <a:latin typeface="仿宋" panose="02010609060101010101" pitchFamily="49" charset="-122"/>
                <a:ea typeface="仿宋" panose="02010609060101010101" pitchFamily="49" charset="-122"/>
              </a:rPr>
              <a:t>tǎn</a:t>
            </a: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） </a:t>
            </a:r>
            <a:r>
              <a:rPr lang="zh-CN" altLang="en-US" sz="32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  可</a:t>
            </a: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予</a:t>
            </a:r>
            <a:r>
              <a:rPr lang="zh-CN" altLang="en-US" sz="3200" b="1" dirty="0">
                <a:solidFill>
                  <a:srgbClr val="CC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</a:t>
            </a: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3200" b="1" dirty="0" err="1">
                <a:latin typeface="仿宋" panose="02010609060101010101" pitchFamily="49" charset="-122"/>
                <a:ea typeface="仿宋" panose="02010609060101010101" pitchFamily="49" charset="-122"/>
              </a:rPr>
              <a:t>fǒu</a:t>
            </a:r>
            <a:r>
              <a:rPr lang="en-US" altLang="zh-CN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）  </a:t>
            </a:r>
            <a:endParaRPr lang="en-US" altLang="zh-CN" sz="32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sz="32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列</a:t>
            </a:r>
            <a:r>
              <a:rPr lang="zh-CN" altLang="en-US" sz="3200" b="1" dirty="0">
                <a:solidFill>
                  <a:srgbClr val="CC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观</a:t>
            </a: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3200" b="1" dirty="0" err="1">
                <a:latin typeface="仿宋" panose="02010609060101010101" pitchFamily="49" charset="-122"/>
                <a:ea typeface="仿宋" panose="02010609060101010101" pitchFamily="49" charset="-122"/>
              </a:rPr>
              <a:t>guàn</a:t>
            </a: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  <a:r>
              <a:rPr lang="zh-CN" altLang="en-US" sz="3200" b="1" dirty="0">
                <a:solidFill>
                  <a:srgbClr val="CC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zh-CN" altLang="en-US" sz="3200" b="1" dirty="0" smtClean="0">
                <a:solidFill>
                  <a:srgbClr val="CC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sz="32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甚</a:t>
            </a:r>
            <a:r>
              <a:rPr lang="zh-CN" altLang="en-US" sz="3200" b="1" dirty="0" smtClean="0">
                <a:solidFill>
                  <a:srgbClr val="CC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倨</a:t>
            </a: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3200" b="1" dirty="0" err="1">
                <a:latin typeface="仿宋" panose="02010609060101010101" pitchFamily="49" charset="-122"/>
                <a:ea typeface="仿宋" panose="02010609060101010101" pitchFamily="49" charset="-122"/>
              </a:rPr>
              <a:t>jù</a:t>
            </a:r>
            <a:r>
              <a:rPr lang="en-US" altLang="zh-CN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  <a:r>
              <a:rPr lang="zh-CN" altLang="en-US" sz="3200" b="1" dirty="0">
                <a:solidFill>
                  <a:srgbClr val="CC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en-US" altLang="zh-CN" sz="3200" b="1" dirty="0" smtClean="0">
              <a:solidFill>
                <a:srgbClr val="CC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sz="3200" b="1" dirty="0" smtClean="0">
                <a:solidFill>
                  <a:srgbClr val="CC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睨</a:t>
            </a: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柱（</a:t>
            </a:r>
            <a:r>
              <a:rPr lang="en-US" altLang="zh-CN" sz="3200" b="1" dirty="0" err="1">
                <a:latin typeface="仿宋" panose="02010609060101010101" pitchFamily="49" charset="-122"/>
                <a:ea typeface="仿宋" panose="02010609060101010101" pitchFamily="49" charset="-122"/>
              </a:rPr>
              <a:t>nì</a:t>
            </a: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）   </a:t>
            </a:r>
            <a:r>
              <a:rPr lang="zh-CN" altLang="en-US" sz="32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zh-CN" altLang="en-US" sz="3200" b="1" dirty="0" smtClean="0">
                <a:solidFill>
                  <a:srgbClr val="CC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缪</a:t>
            </a:r>
            <a:r>
              <a:rPr lang="zh-CN" altLang="en-US" sz="32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公</a:t>
            </a: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3200" b="1" dirty="0" err="1">
                <a:latin typeface="仿宋" panose="02010609060101010101" pitchFamily="49" charset="-122"/>
                <a:ea typeface="仿宋" panose="02010609060101010101" pitchFamily="49" charset="-122"/>
              </a:rPr>
              <a:t>mù</a:t>
            </a: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）  </a:t>
            </a:r>
          </a:p>
          <a:p>
            <a:pPr eaLnBrk="1" hangingPunct="1">
              <a:lnSpc>
                <a:spcPct val="125000"/>
              </a:lnSpc>
            </a:pP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汤</a:t>
            </a:r>
            <a:r>
              <a:rPr lang="zh-CN" altLang="en-US" sz="3200" b="1" dirty="0">
                <a:solidFill>
                  <a:srgbClr val="CC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镬</a:t>
            </a: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3200" b="1" dirty="0" err="1">
                <a:latin typeface="仿宋" panose="02010609060101010101" pitchFamily="49" charset="-122"/>
                <a:ea typeface="仿宋" panose="02010609060101010101" pitchFamily="49" charset="-122"/>
              </a:rPr>
              <a:t>huò</a:t>
            </a:r>
            <a:r>
              <a:rPr lang="en-US" altLang="zh-CN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） </a:t>
            </a:r>
            <a:r>
              <a:rPr lang="zh-CN" altLang="en-US" sz="32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盆</a:t>
            </a:r>
            <a:r>
              <a:rPr lang="zh-CN" altLang="en-US" sz="3200" b="1" dirty="0">
                <a:solidFill>
                  <a:srgbClr val="CC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缶</a:t>
            </a:r>
            <a:r>
              <a:rPr lang="en-US" altLang="zh-CN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en-US" altLang="zh-CN" sz="3200" b="1" dirty="0" err="1">
                <a:latin typeface="仿宋" panose="02010609060101010101" pitchFamily="49" charset="-122"/>
                <a:ea typeface="仿宋" panose="02010609060101010101" pitchFamily="49" charset="-122"/>
              </a:rPr>
              <a:t>fǒu</a:t>
            </a:r>
            <a:r>
              <a:rPr lang="en-US" altLang="zh-CN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en-US" altLang="zh-CN" sz="3200" b="1" dirty="0">
                <a:solidFill>
                  <a:srgbClr val="CC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endParaRPr lang="en-US" altLang="zh-CN" sz="3200" b="1" dirty="0" smtClean="0">
              <a:solidFill>
                <a:srgbClr val="CC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sz="3200" b="1" dirty="0" smtClean="0">
                <a:solidFill>
                  <a:srgbClr val="CC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渑</a:t>
            </a:r>
            <a:r>
              <a:rPr lang="zh-CN" altLang="en-US" sz="32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池</a:t>
            </a: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3200" b="1" dirty="0" err="1">
                <a:latin typeface="仿宋" panose="02010609060101010101" pitchFamily="49" charset="-122"/>
                <a:ea typeface="仿宋" panose="02010609060101010101" pitchFamily="49" charset="-122"/>
              </a:rPr>
              <a:t>miǎn</a:t>
            </a: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）  </a:t>
            </a:r>
            <a:r>
              <a:rPr lang="zh-CN" altLang="en-US" sz="32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皆</a:t>
            </a:r>
            <a:r>
              <a:rPr lang="zh-CN" altLang="en-US" sz="3200" b="1" dirty="0">
                <a:solidFill>
                  <a:srgbClr val="CC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靡</a:t>
            </a: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3200" b="1" dirty="0" err="1">
                <a:latin typeface="仿宋" panose="02010609060101010101" pitchFamily="49" charset="-122"/>
                <a:ea typeface="仿宋" panose="02010609060101010101" pitchFamily="49" charset="-122"/>
              </a:rPr>
              <a:t>mǐ</a:t>
            </a: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  <a:r>
              <a:rPr lang="zh-CN" altLang="en-US" sz="3200" b="1" dirty="0">
                <a:solidFill>
                  <a:srgbClr val="CC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endParaRPr lang="en-US" altLang="zh-CN" sz="3200" b="1" dirty="0" smtClean="0">
              <a:solidFill>
                <a:srgbClr val="CC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sz="32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不</a:t>
            </a:r>
            <a:r>
              <a:rPr lang="zh-CN" altLang="en-US" sz="3200" b="1" dirty="0">
                <a:solidFill>
                  <a:srgbClr val="CC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怿</a:t>
            </a: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3200" b="1" dirty="0" err="1">
                <a:latin typeface="仿宋" panose="02010609060101010101" pitchFamily="49" charset="-122"/>
                <a:ea typeface="仿宋" panose="02010609060101010101" pitchFamily="49" charset="-122"/>
              </a:rPr>
              <a:t>yì</a:t>
            </a:r>
            <a:r>
              <a:rPr lang="en-US" altLang="zh-CN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  <a:r>
              <a:rPr lang="zh-CN" altLang="en-US" sz="3200" b="1" dirty="0">
                <a:solidFill>
                  <a:srgbClr val="CC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en-US" sz="3200" b="1" dirty="0" smtClean="0">
                <a:solidFill>
                  <a:srgbClr val="CC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颈</a:t>
            </a: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血（</a:t>
            </a:r>
            <a:r>
              <a:rPr lang="en-US" altLang="zh-CN" sz="3200" b="1" dirty="0" err="1">
                <a:latin typeface="仿宋" panose="02010609060101010101" pitchFamily="49" charset="-122"/>
                <a:ea typeface="仿宋" panose="02010609060101010101" pitchFamily="49" charset="-122"/>
              </a:rPr>
              <a:t>jǐng</a:t>
            </a:r>
            <a:r>
              <a:rPr lang="en-US" altLang="zh-CN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）   </a:t>
            </a:r>
            <a:r>
              <a:rPr lang="zh-CN" altLang="en-US" sz="3200" b="1" dirty="0">
                <a:solidFill>
                  <a:srgbClr val="CC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孰</a:t>
            </a: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计议之（</a:t>
            </a:r>
            <a:r>
              <a:rPr lang="en-US" altLang="zh-CN" sz="3200" b="1" dirty="0" err="1">
                <a:latin typeface="仿宋" panose="02010609060101010101" pitchFamily="49" charset="-122"/>
                <a:ea typeface="仿宋" panose="02010609060101010101" pitchFamily="49" charset="-122"/>
              </a:rPr>
              <a:t>shú</a:t>
            </a: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）避</a:t>
            </a:r>
            <a:r>
              <a:rPr lang="zh-CN" altLang="en-US" sz="3200" b="1" dirty="0">
                <a:solidFill>
                  <a:srgbClr val="CC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匿</a:t>
            </a: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（ </a:t>
            </a:r>
            <a:r>
              <a:rPr lang="en-US" altLang="zh-CN" sz="3200" b="1" dirty="0" err="1">
                <a:latin typeface="仿宋" panose="02010609060101010101" pitchFamily="49" charset="-122"/>
                <a:ea typeface="仿宋" panose="02010609060101010101" pitchFamily="49" charset="-122"/>
              </a:rPr>
              <a:t>nì</a:t>
            </a:r>
            <a:r>
              <a:rPr lang="en-US" altLang="zh-CN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  <a:r>
              <a:rPr lang="zh-CN" altLang="en-US" sz="3200" b="1" dirty="0">
                <a:solidFill>
                  <a:srgbClr val="CC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en-US" altLang="zh-CN" sz="3200" b="1" dirty="0" smtClean="0">
              <a:solidFill>
                <a:srgbClr val="CC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sz="32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虽</a:t>
            </a:r>
            <a:r>
              <a:rPr lang="zh-CN" altLang="en-US" sz="3200" b="1" dirty="0">
                <a:solidFill>
                  <a:srgbClr val="CC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驽</a:t>
            </a: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3200" b="1" dirty="0" err="1">
                <a:latin typeface="仿宋" panose="02010609060101010101" pitchFamily="49" charset="-122"/>
                <a:ea typeface="仿宋" panose="02010609060101010101" pitchFamily="49" charset="-122"/>
              </a:rPr>
              <a:t>nú</a:t>
            </a:r>
            <a:r>
              <a:rPr lang="en-US" altLang="zh-CN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  <a:r>
              <a:rPr lang="zh-CN" altLang="en-US" sz="3200" b="1" dirty="0">
                <a:solidFill>
                  <a:srgbClr val="CC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en-US" sz="3200" b="1" dirty="0" smtClean="0">
                <a:solidFill>
                  <a:srgbClr val="CC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sz="32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诈</a:t>
            </a:r>
            <a:r>
              <a:rPr lang="zh-CN" altLang="en-US" sz="3200" b="1" dirty="0">
                <a:solidFill>
                  <a:srgbClr val="CC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佯</a:t>
            </a: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3200" b="1" dirty="0" err="1">
                <a:latin typeface="仿宋" panose="02010609060101010101" pitchFamily="49" charset="-122"/>
                <a:ea typeface="仿宋" panose="02010609060101010101" pitchFamily="49" charset="-122"/>
              </a:rPr>
              <a:t>yáng</a:t>
            </a:r>
            <a:r>
              <a:rPr lang="en-US" altLang="zh-CN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  <a:r>
              <a:rPr lang="zh-CN" altLang="en-US" sz="3200" b="1" dirty="0">
                <a:solidFill>
                  <a:srgbClr val="CC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endParaRPr lang="en-US" altLang="zh-CN" sz="3200" b="1" dirty="0" smtClean="0">
              <a:solidFill>
                <a:srgbClr val="CC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sz="32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广</a:t>
            </a: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成</a:t>
            </a:r>
            <a:r>
              <a:rPr lang="zh-CN" altLang="en-US" sz="3200" b="1" dirty="0">
                <a:solidFill>
                  <a:srgbClr val="CC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传</a:t>
            </a: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3200" b="1" dirty="0" err="1">
                <a:latin typeface="仿宋" panose="02010609060101010101" pitchFamily="49" charset="-122"/>
                <a:ea typeface="仿宋" panose="02010609060101010101" pitchFamily="49" charset="-122"/>
              </a:rPr>
              <a:t>zhuàn</a:t>
            </a:r>
            <a:r>
              <a:rPr lang="zh-CN" altLang="en-US" sz="32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  <a:r>
              <a:rPr lang="zh-CN" altLang="en-US" sz="3200" b="1" dirty="0" smtClean="0">
                <a:solidFill>
                  <a:srgbClr val="CC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衣</a:t>
            </a:r>
            <a:r>
              <a:rPr lang="zh-CN" altLang="en-US" sz="3200" b="1" dirty="0">
                <a:solidFill>
                  <a:srgbClr val="CC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褐</a:t>
            </a: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3200" b="1" dirty="0" err="1">
                <a:latin typeface="仿宋" panose="02010609060101010101" pitchFamily="49" charset="-122"/>
                <a:ea typeface="仿宋" panose="02010609060101010101" pitchFamily="49" charset="-122"/>
              </a:rPr>
              <a:t>yì</a:t>
            </a:r>
            <a:r>
              <a:rPr lang="en-US" altLang="zh-CN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sz="3200" b="1" dirty="0" err="1">
                <a:latin typeface="仿宋" panose="02010609060101010101" pitchFamily="49" charset="-122"/>
                <a:ea typeface="仿宋" panose="02010609060101010101" pitchFamily="49" charset="-122"/>
              </a:rPr>
              <a:t>hè</a:t>
            </a:r>
            <a:r>
              <a:rPr lang="en-US" altLang="zh-CN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xmlns="" val="331443211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5536" y="2853488"/>
            <a:ext cx="494985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 以</a:t>
            </a: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蔺相如为主、廉颇为宾，全文写了三个故事。</a:t>
            </a:r>
            <a:r>
              <a:rPr lang="zh-CN" altLang="en-US" sz="3200" b="1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en-US" altLang="zh-CN" sz="3200" b="1" dirty="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1—2</a:t>
            </a:r>
            <a:r>
              <a:rPr lang="zh-CN" altLang="en-US" sz="3200" b="1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节：廉蔺</a:t>
            </a:r>
            <a:r>
              <a:rPr lang="zh-CN" altLang="en-US" sz="3200" b="1" dirty="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简介</a:t>
            </a:r>
            <a:endParaRPr lang="en-US" altLang="zh-CN" sz="3200" b="1" dirty="0" smtClean="0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3200" b="1" dirty="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3—13</a:t>
            </a:r>
            <a:r>
              <a:rPr lang="zh-CN" altLang="en-US" sz="3200" b="1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节：</a:t>
            </a:r>
            <a:r>
              <a:rPr lang="zh-CN" altLang="en-US" sz="3200" b="1" dirty="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完璧归赵</a:t>
            </a:r>
            <a:endParaRPr lang="en-US" altLang="zh-CN" sz="3200" b="1" dirty="0" smtClean="0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3200" b="1" dirty="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14—16</a:t>
            </a:r>
            <a:r>
              <a:rPr lang="zh-CN" altLang="en-US" sz="3200" b="1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节：渑池</a:t>
            </a:r>
            <a:r>
              <a:rPr lang="zh-CN" altLang="en-US" sz="3200" b="1" dirty="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相会</a:t>
            </a:r>
            <a:endParaRPr lang="en-US" altLang="zh-CN" sz="3200" b="1" dirty="0" smtClean="0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3200" b="1" dirty="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17—21</a:t>
            </a:r>
            <a:r>
              <a:rPr lang="zh-CN" altLang="en-US" sz="3200" b="1" dirty="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节：负荆请罪</a:t>
            </a:r>
            <a:endParaRPr lang="zh-CN" altLang="en-US" sz="3200" b="1" dirty="0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95536" y="1090771"/>
            <a:ext cx="48058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思考本文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以写谁为主，写了哪几个故事？全文按怎样的思路展开叙述的？ 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95536" y="313492"/>
            <a:ext cx="2304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整体感知</a:t>
            </a:r>
            <a:endParaRPr lang="zh-CN" altLang="en-US" sz="3200" b="1" dirty="0">
              <a:solidFill>
                <a:srgbClr val="C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395536" y="4221088"/>
            <a:ext cx="360040" cy="2304256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hlinkClick r:id="rId2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2269" y="3628371"/>
            <a:ext cx="1092063" cy="109206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172269" y="5188550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廉颇与蔺相如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73389177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2" grpId="0" animBg="1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627784" y="620688"/>
            <a:ext cx="6525038" cy="35452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TextBox 5"/>
          <p:cNvSpPr txBox="1"/>
          <p:nvPr/>
        </p:nvSpPr>
        <p:spPr>
          <a:xfrm>
            <a:off x="2627784" y="548680"/>
            <a:ext cx="39964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迷你简硬笔楷书" panose="03000509000000000000" pitchFamily="65" charset="-122"/>
                <a:ea typeface="迷你简硬笔楷书" panose="03000509000000000000" pitchFamily="65" charset="-122"/>
              </a:rPr>
              <a:t>自主学习</a:t>
            </a:r>
          </a:p>
        </p:txBody>
      </p:sp>
      <p:pic>
        <p:nvPicPr>
          <p:cNvPr id="9" name="Picture 3" descr="E:\PPT\PPT中国风元素\梅花PNG免抠图素材\3299168202027027296.png"/>
          <p:cNvPicPr>
            <a:picLocks noChangeAspect="1" noChangeArrowheads="1"/>
          </p:cNvPicPr>
          <p:nvPr/>
        </p:nvPicPr>
        <p:blipFill rotWithShape="1">
          <a:blip r:embed="rId2" cstate="print">
            <a:biLevel thresh="5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5465" b="48992"/>
          <a:stretch/>
        </p:blipFill>
        <p:spPr bwMode="auto">
          <a:xfrm>
            <a:off x="0" y="-322709"/>
            <a:ext cx="2195736" cy="1735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2465766" y="620688"/>
            <a:ext cx="105062" cy="35452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5" name="文本框 14"/>
          <p:cNvSpPr txBox="1"/>
          <p:nvPr/>
        </p:nvSpPr>
        <p:spPr>
          <a:xfrm>
            <a:off x="134702" y="1285941"/>
            <a:ext cx="17821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B70002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学</a:t>
            </a:r>
            <a:r>
              <a:rPr lang="en-US" altLang="zh-CN" sz="5400" dirty="0">
                <a:latin typeface="李旭科书法" panose="02000603000000000000" pitchFamily="2" charset="-122"/>
                <a:ea typeface="李旭科书法" panose="02000603000000000000" pitchFamily="2" charset="-122"/>
              </a:rPr>
              <a:t>  </a:t>
            </a:r>
            <a:endParaRPr lang="zh-CN" altLang="en-US" sz="5400" dirty="0"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87219" y="1801360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>
                <a:latin typeface="李旭科书法" panose="02000603000000000000" pitchFamily="2" charset="-122"/>
                <a:ea typeface="李旭科书法" panose="02000603000000000000" pitchFamily="2" charset="-122"/>
              </a:rPr>
              <a:t>习</a:t>
            </a:r>
          </a:p>
        </p:txBody>
      </p:sp>
      <p:sp>
        <p:nvSpPr>
          <p:cNvPr id="2" name="矩形 1"/>
          <p:cNvSpPr/>
          <p:nvPr/>
        </p:nvSpPr>
        <p:spPr>
          <a:xfrm>
            <a:off x="1630014" y="1978677"/>
            <a:ext cx="72004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结合注释阅读、翻译</a:t>
            </a:r>
            <a:r>
              <a:rPr lang="zh-CN" altLang="en-US" sz="36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至</a:t>
            </a:r>
            <a:r>
              <a:rPr lang="en-US" altLang="zh-CN" sz="36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13</a:t>
            </a:r>
            <a:r>
              <a:rPr lang="zh-CN" altLang="en-US" sz="36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段， </a:t>
            </a:r>
            <a:endParaRPr lang="zh-CN" altLang="en-US" sz="36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24292" y="6566712"/>
            <a:ext cx="9168292" cy="318672"/>
            <a:chOff x="-32389" y="6473921"/>
            <a:chExt cx="12224389" cy="424896"/>
          </a:xfrm>
        </p:grpSpPr>
        <p:pic>
          <p:nvPicPr>
            <p:cNvPr id="14" name="Picture 2" descr="C:\Users\admin\Desktop\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矩形 2"/>
          <p:cNvSpPr/>
          <p:nvPr/>
        </p:nvSpPr>
        <p:spPr>
          <a:xfrm>
            <a:off x="695595" y="3076041"/>
            <a:ext cx="816108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3200" b="1" dirty="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思考</a:t>
            </a:r>
            <a:r>
              <a:rPr lang="en-US" altLang="zh-CN" sz="3200" b="1" dirty="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3200" b="1" dirty="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sz="32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文章</a:t>
            </a: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以记述蔺相如为主，为什么开篇对廉颇介绍的比较详细而对蔺相如介绍的比较简略？且将廉颇置于蔺相如之前？ </a:t>
            </a:r>
          </a:p>
        </p:txBody>
      </p:sp>
    </p:spTree>
    <p:extLst>
      <p:ext uri="{BB962C8B-B14F-4D97-AF65-F5344CB8AC3E}">
        <p14:creationId xmlns:p14="http://schemas.microsoft.com/office/powerpoint/2010/main" xmlns="" val="13301762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1" name="矩形 70660"/>
          <p:cNvSpPr>
            <a:spLocks noChangeArrowheads="1"/>
          </p:cNvSpPr>
          <p:nvPr/>
        </p:nvSpPr>
        <p:spPr bwMode="auto">
          <a:xfrm>
            <a:off x="3752528" y="1092021"/>
            <a:ext cx="5211960" cy="5470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者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… …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也：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判断句的标志， 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… …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是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… …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拜</a:t>
            </a:r>
            <a:r>
              <a:rPr 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zh-CN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授予官职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凭，凭借，介词。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闻于诸侯：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即“于诸侯闻”，在诸侯国闻名，介词结构后置句。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b="1" dirty="0" smtClean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蔺相如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者，赵人也：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判断句。</a:t>
            </a:r>
            <a:endParaRPr lang="zh-CN" altLang="en-US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宦者令：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宦官的首领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舍人：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门客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-24292" y="6566712"/>
            <a:ext cx="9168292" cy="318672"/>
            <a:chOff x="-32389" y="6473921"/>
            <a:chExt cx="12224389" cy="424896"/>
          </a:xfrm>
        </p:grpSpPr>
        <p:pic>
          <p:nvPicPr>
            <p:cNvPr id="5" name="Picture 2" descr="C:\Users\admin\Desktop\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8" name="Picture 3" descr="E:\PPT\PPT中国风元素\梅花PNG免抠图素材\3299168202027027296.png"/>
          <p:cNvPicPr>
            <a:picLocks noChangeAspect="1" noChangeArrowheads="1"/>
          </p:cNvPicPr>
          <p:nvPr/>
        </p:nvPicPr>
        <p:blipFill rotWithShape="1">
          <a:blip r:embed="rId3" cstate="print">
            <a:biLevel thresh="5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681" r="39697" b="46875"/>
          <a:stretch/>
        </p:blipFill>
        <p:spPr bwMode="auto">
          <a:xfrm>
            <a:off x="-13692" y="-135396"/>
            <a:ext cx="2051720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0660" name="矩形 70659"/>
          <p:cNvSpPr>
            <a:spLocks noChangeArrowheads="1"/>
          </p:cNvSpPr>
          <p:nvPr/>
        </p:nvSpPr>
        <p:spPr bwMode="auto">
          <a:xfrm>
            <a:off x="323528" y="1017244"/>
            <a:ext cx="3429000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spcBef>
                <a:spcPts val="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、廉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颇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者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，赵</a:t>
            </a:r>
            <a:r>
              <a:rPr lang="zh-CN" altLang="en-US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之良将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也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。赵惠文王十六年，廉颇为赵将，伐齐，大破之，取阳晋，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拜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为上卿，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勇气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闻于诸侯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  <a:p>
            <a:pPr marL="0" indent="0" eaLnBrk="1" hangingPunct="1">
              <a:spcBef>
                <a:spcPts val="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 </a:t>
            </a:r>
            <a:endParaRPr lang="en-US" altLang="zh-CN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eaLnBrk="1" hangingPunct="1">
              <a:spcBef>
                <a:spcPts val="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、蔺相如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者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，赵人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也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。为赵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宦者令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缪贤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舍人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012160" y="87716"/>
            <a:ext cx="34974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B70002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反馈精讲</a:t>
            </a:r>
            <a:r>
              <a:rPr lang="en-US" altLang="zh-CN" sz="4800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  </a:t>
            </a:r>
            <a:endParaRPr lang="zh-CN" altLang="en-US" sz="4800" dirty="0"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3646679" y="1484784"/>
            <a:ext cx="0" cy="45365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02148810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06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06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06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06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06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06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06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06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06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706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1" grpId="0" build="p"/>
      <p:bldP spid="70660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4" name="矩形 71683"/>
          <p:cNvSpPr>
            <a:spLocks noChangeArrowheads="1"/>
          </p:cNvSpPr>
          <p:nvPr/>
        </p:nvSpPr>
        <p:spPr bwMode="auto">
          <a:xfrm>
            <a:off x="274546" y="116632"/>
            <a:ext cx="304755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buNone/>
            </a:pPr>
            <a:r>
              <a:rPr lang="en-US" altLang="zh-CN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、赵惠文王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时，得楚和氏璧。秦昭王闻之，使人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遗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赵王书，愿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十五城请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易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璧。赵王与大将军廉颇诸大臣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谋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：欲予秦，秦城恐不可得，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徒见欺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；欲勿予，即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患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秦兵之来。计未定，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求人可使报秦者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，未得。</a:t>
            </a:r>
          </a:p>
        </p:txBody>
      </p:sp>
      <p:sp>
        <p:nvSpPr>
          <p:cNvPr id="71685" name="矩形 71684"/>
          <p:cNvSpPr>
            <a:spLocks noChangeArrowheads="1"/>
          </p:cNvSpPr>
          <p:nvPr/>
        </p:nvSpPr>
        <p:spPr bwMode="auto">
          <a:xfrm>
            <a:off x="3952736" y="404664"/>
            <a:ext cx="519737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遗（</a:t>
            </a:r>
            <a:r>
              <a:rPr lang="en-US" altLang="zh-CN" b="1" dirty="0" err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wèi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送</a:t>
            </a:r>
            <a:r>
              <a:rPr lang="zh-CN" altLang="en-US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易：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交换。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用，拿，介词。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谋：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商量，商议。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秦城恐不可得</a:t>
            </a:r>
            <a:r>
              <a:rPr lang="zh-CN" altLang="en-US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b="1" dirty="0" smtClean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担心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得不到秦国的城池，宾语前置句。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徒：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白白的。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见：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被，表被动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 b="1" dirty="0">
              <a:latin typeface="仿宋" panose="02010609060101010101" pitchFamily="49" charset="-122"/>
              <a:ea typeface="仿宋" panose="02010609060101010101" pitchFamily="49" charset="-122"/>
              <a:cs typeface="楷体_GB2312"/>
            </a:endParaRP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欺：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欺骗。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患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忧虑，担心。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求人可使报秦者：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定语后置句，“求可使报秦者人”</a:t>
            </a:r>
            <a:r>
              <a:rPr lang="zh-CN" altLang="en-US" b="1" dirty="0" smtClean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endParaRPr lang="zh-CN" altLang="en-US" b="1" dirty="0">
              <a:solidFill>
                <a:schemeClr val="accent2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-24292" y="6566712"/>
            <a:ext cx="9168292" cy="318672"/>
            <a:chOff x="-32389" y="6473921"/>
            <a:chExt cx="12224389" cy="424896"/>
          </a:xfrm>
        </p:grpSpPr>
        <p:pic>
          <p:nvPicPr>
            <p:cNvPr id="5" name="Picture 2" descr="C:\Users\admin\Desktop\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8" name="直接连接符 7"/>
          <p:cNvCxnSpPr/>
          <p:nvPr/>
        </p:nvCxnSpPr>
        <p:spPr>
          <a:xfrm>
            <a:off x="3646679" y="620688"/>
            <a:ext cx="0" cy="51125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58306273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16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16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16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16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16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16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168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7168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7168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4" grpId="0" build="p"/>
      <p:bldP spid="7168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8" name="矩形 72707"/>
          <p:cNvSpPr>
            <a:spLocks noChangeArrowheads="1"/>
          </p:cNvSpPr>
          <p:nvPr/>
        </p:nvSpPr>
        <p:spPr bwMode="auto">
          <a:xfrm>
            <a:off x="0" y="0"/>
            <a:ext cx="35638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spcBef>
                <a:spcPts val="0"/>
              </a:spcBef>
              <a:buNone/>
            </a:pPr>
            <a:r>
              <a:rPr lang="en-US" altLang="zh-CN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4</a:t>
            </a:r>
            <a:r>
              <a:rPr lang="zh-CN" altLang="en-US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、宦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者令缪贤曰：“臣舍人蔺相如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可使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。”王问：“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何以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知之？”对曰：“臣尝有罪，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窃计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欲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亡走燕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。臣舍人相如止臣曰：‘君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何以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知燕王？’臣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语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曰，臣尝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从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大王与燕王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会境上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，燕王私握臣手曰，‘愿结友’，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以此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知之，故欲往。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</a:p>
        </p:txBody>
      </p:sp>
      <p:sp>
        <p:nvSpPr>
          <p:cNvPr id="72709" name="矩形 72708"/>
          <p:cNvSpPr>
            <a:spLocks noChangeArrowheads="1"/>
          </p:cNvSpPr>
          <p:nvPr/>
        </p:nvSpPr>
        <p:spPr bwMode="auto">
          <a:xfrm>
            <a:off x="3646168" y="188640"/>
            <a:ext cx="547260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可使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能够出使。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何以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以何，凭什么</a:t>
            </a:r>
            <a:r>
              <a:rPr lang="zh-CN" altLang="en-US" b="1" dirty="0" smtClean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，宾语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前置句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窃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计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私下打算。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亡走燕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cs typeface="楷体_GB2312"/>
              </a:rPr>
              <a:t>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逃到燕国去。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zh-CN" altLang="en-US" b="1" dirty="0">
              <a:latin typeface="仿宋" panose="02010609060101010101" pitchFamily="49" charset="-122"/>
              <a:ea typeface="仿宋" panose="02010609060101010101" pitchFamily="49" charset="-122"/>
              <a:cs typeface="楷体_GB231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何以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以何，凭什么</a:t>
            </a:r>
            <a:r>
              <a:rPr lang="zh-CN" altLang="en-US" b="1" dirty="0" smtClean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，宾语前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置句</a:t>
            </a:r>
            <a:r>
              <a:rPr lang="zh-CN" altLang="en-US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 b="1" dirty="0">
              <a:latin typeface="仿宋" panose="02010609060101010101" pitchFamily="49" charset="-122"/>
              <a:ea typeface="仿宋" panose="02010609060101010101" pitchFamily="49" charset="-122"/>
              <a:cs typeface="楷体_GB231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语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cs typeface="楷体_GB2312"/>
              </a:rPr>
              <a:t>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告诉</a:t>
            </a:r>
            <a:r>
              <a:rPr lang="zh-CN" altLang="en-US" b="1" dirty="0" smtClean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   </a:t>
            </a:r>
            <a:r>
              <a:rPr lang="zh-CN" altLang="en-US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从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跟随。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会境上：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_GB2312"/>
              </a:rPr>
              <a:t>会于境上”，省略介词，“在边境上相会”。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以此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凭这样，因为这样。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-24292" y="6566712"/>
            <a:ext cx="9168292" cy="318672"/>
            <a:chOff x="-32389" y="6473921"/>
            <a:chExt cx="12224389" cy="424896"/>
          </a:xfrm>
        </p:grpSpPr>
        <p:pic>
          <p:nvPicPr>
            <p:cNvPr id="5" name="Picture 2" descr="C:\Users\admin\Desktop\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8" name="直接连接符 7"/>
          <p:cNvCxnSpPr/>
          <p:nvPr/>
        </p:nvCxnSpPr>
        <p:spPr>
          <a:xfrm>
            <a:off x="3646679" y="620688"/>
            <a:ext cx="0" cy="51125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72697917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2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27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27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27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27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27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27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27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270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8" grpId="0" build="p"/>
      <p:bldP spid="72709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3" name="矩形 73732"/>
          <p:cNvSpPr>
            <a:spLocks noChangeArrowheads="1"/>
          </p:cNvSpPr>
          <p:nvPr/>
        </p:nvSpPr>
        <p:spPr bwMode="auto">
          <a:xfrm>
            <a:off x="3923928" y="260648"/>
            <a:ext cx="5400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幸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于赵王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被赵王宠幸，“于”，表被动，被动</a:t>
            </a:r>
            <a:r>
              <a:rPr lang="zh-CN" altLang="en-US" b="1" dirty="0" smtClean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句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乃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亡赵走燕：乃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，却，竟然。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亡赵走燕，即“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亡于赵走于燕”，从赵国逃跑到燕国，省略介词。</a:t>
            </a:r>
            <a:endParaRPr lang="zh-CN" altLang="en-US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势必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根据形势一定。势，名词作状语。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肉袒伏斧质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cs typeface="楷体_GB2312"/>
              </a:rPr>
              <a:t>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肉袒（</a:t>
            </a:r>
            <a:r>
              <a:rPr lang="en-US" altLang="zh-CN" b="1" dirty="0" err="1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tǎn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）：解衣露体。斧质：腰斩犯人的刑具。伏，趴在。质，同“锧”。承斧的砧板。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zh-CN" altLang="en-US" b="1" dirty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707904" y="620688"/>
            <a:ext cx="0" cy="51125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732" name="矩形 73731"/>
          <p:cNvSpPr>
            <a:spLocks noChangeArrowheads="1"/>
          </p:cNvSpPr>
          <p:nvPr/>
        </p:nvSpPr>
        <p:spPr bwMode="auto">
          <a:xfrm>
            <a:off x="36005" y="116632"/>
            <a:ext cx="35638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spcBef>
                <a:spcPts val="0"/>
              </a:spcBef>
              <a:buNone/>
            </a:pPr>
            <a:r>
              <a:rPr lang="zh-CN" altLang="en-US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相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如谓臣曰：‘夫赵强而燕弱，而君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幸于赵王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，故燕王欲结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于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君。今君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乃亡赵走燕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，燕畏赵，其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势必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不敢留君，而束君归赵矣。君不如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肉袒伏斧质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请罪，则幸得脱矣。’臣从其计，大王亦幸赦臣。臣窃以为其人勇士，有智谋，宜可使。”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-24292" y="6566712"/>
            <a:ext cx="9168292" cy="318672"/>
            <a:chOff x="-32389" y="6473921"/>
            <a:chExt cx="12224389" cy="424896"/>
          </a:xfrm>
        </p:grpSpPr>
        <p:pic>
          <p:nvPicPr>
            <p:cNvPr id="6" name="Picture 2" descr="C:\Users\admin\Desktop\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59244330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37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37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37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37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37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37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3" grpId="0" build="p"/>
      <p:bldP spid="73732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6" name="矩形 74755"/>
          <p:cNvSpPr>
            <a:spLocks noChangeArrowheads="1"/>
          </p:cNvSpPr>
          <p:nvPr/>
        </p:nvSpPr>
        <p:spPr bwMode="auto">
          <a:xfrm>
            <a:off x="25742" y="13648"/>
            <a:ext cx="404220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spcBef>
                <a:spcPts val="0"/>
              </a:spcBef>
              <a:buNone/>
            </a:pPr>
            <a:r>
              <a:rPr lang="en-US" altLang="zh-CN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5</a:t>
            </a:r>
            <a:r>
              <a:rPr lang="zh-CN" altLang="en-US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、于是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王召见，问蔺相如曰：“秦王以十五城请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易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寡人之璧，可予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？”相如曰：“秦强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而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①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赵弱，不可不许。”王曰：“取吾璧，不予我城，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奈何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？”相如曰：“秦以城求璧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而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②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赵不许，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曲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在赵；赵予璧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而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③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秦不予赵城，曲在秦。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均之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二策，宁许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以负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秦曲。”</a:t>
            </a:r>
          </a:p>
        </p:txBody>
      </p:sp>
      <p:sp>
        <p:nvSpPr>
          <p:cNvPr id="74757" name="矩形 74756"/>
          <p:cNvSpPr>
            <a:spLocks noChangeArrowheads="1"/>
          </p:cNvSpPr>
          <p:nvPr/>
        </p:nvSpPr>
        <p:spPr bwMode="auto">
          <a:xfrm>
            <a:off x="3995936" y="0"/>
            <a:ext cx="514806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于是</a:t>
            </a:r>
            <a:r>
              <a:rPr lang="zh-CN" altLang="en-US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b="1" dirty="0" smtClean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在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这时</a:t>
            </a:r>
            <a:r>
              <a:rPr lang="zh-CN" altLang="en-US" dirty="0" smtClean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；</a:t>
            </a:r>
            <a:r>
              <a:rPr lang="zh-CN" altLang="en-US" b="1" dirty="0" smtClean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古今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异义</a:t>
            </a:r>
            <a:r>
              <a:rPr lang="zh-CN" altLang="en-US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。</a:t>
            </a:r>
            <a:endParaRPr lang="zh-CN" altLang="en-US" b="1" dirty="0">
              <a:solidFill>
                <a:schemeClr val="accent2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易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交换。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b="1" dirty="0" err="1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fǒu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，同“否”</a:t>
            </a:r>
            <a:r>
              <a:rPr lang="zh-CN" altLang="en-US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而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en-US" altLang="zh-CN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①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表并列。</a:t>
            </a:r>
            <a:r>
              <a:rPr lang="en-US" altLang="zh-CN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②③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如果，表假设，也认为表转折，但是。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奈何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cs typeface="楷体_GB2312"/>
              </a:rPr>
              <a:t>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如何，怎么办？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曲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cs typeface="楷体_GB2312"/>
              </a:rPr>
              <a:t>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理屈，理亏</a:t>
            </a:r>
            <a:r>
              <a:rPr lang="zh-CN" altLang="en-US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 b="1" dirty="0">
              <a:latin typeface="仿宋" panose="02010609060101010101" pitchFamily="49" charset="-122"/>
              <a:ea typeface="仿宋" panose="02010609060101010101" pitchFamily="49" charset="-122"/>
              <a:cs typeface="楷体_GB231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均之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cs typeface="楷体_GB2312"/>
              </a:rPr>
              <a:t>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平衡这。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以负：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</a:t>
            </a:r>
            <a:r>
              <a:rPr lang="zh-CN" altLang="en-US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b="1" dirty="0" smtClean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：连词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表目的，来。负：担负；动词的使动用法，使</a:t>
            </a:r>
            <a:r>
              <a:rPr lang="en-US" altLang="zh-CN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……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担负。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-24292" y="6566712"/>
            <a:ext cx="9168292" cy="318672"/>
            <a:chOff x="-32389" y="6473921"/>
            <a:chExt cx="12224389" cy="424896"/>
          </a:xfrm>
        </p:grpSpPr>
        <p:pic>
          <p:nvPicPr>
            <p:cNvPr id="5" name="Picture 2" descr="C:\Users\admin\Desktop\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8" name="直接连接符 7"/>
          <p:cNvCxnSpPr/>
          <p:nvPr/>
        </p:nvCxnSpPr>
        <p:spPr>
          <a:xfrm>
            <a:off x="3995936" y="764704"/>
            <a:ext cx="0" cy="51125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85492701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47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47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47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47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47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47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47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47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475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6" grpId="0" build="p"/>
      <p:bldP spid="74757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0" name="矩形 75779"/>
          <p:cNvSpPr>
            <a:spLocks noChangeArrowheads="1"/>
          </p:cNvSpPr>
          <p:nvPr/>
        </p:nvSpPr>
        <p:spPr bwMode="auto">
          <a:xfrm>
            <a:off x="527958" y="1689098"/>
            <a:ext cx="3429000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spcBef>
                <a:spcPts val="0"/>
              </a:spcBef>
              <a:buNone/>
            </a:pPr>
            <a:r>
              <a:rPr lang="zh-CN" altLang="en-US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王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曰：“谁可使者？”相如曰：“王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必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无人，臣愿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奉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璧往使。城入赵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而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璧留秦；城不入，臣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请完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璧归赵。”赵王于是遂遣相如奉璧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西入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秦。</a:t>
            </a:r>
          </a:p>
        </p:txBody>
      </p:sp>
      <p:sp>
        <p:nvSpPr>
          <p:cNvPr id="75781" name="矩形 75780"/>
          <p:cNvSpPr>
            <a:spLocks noChangeArrowheads="1"/>
          </p:cNvSpPr>
          <p:nvPr/>
        </p:nvSpPr>
        <p:spPr bwMode="auto">
          <a:xfrm>
            <a:off x="3959424" y="1689098"/>
            <a:ext cx="5184576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必：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实在；如果，假如。</a:t>
            </a:r>
            <a:endParaRPr lang="zh-CN" altLang="en-US" b="1" dirty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奉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同“捧”。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而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cs typeface="楷体_GB2312"/>
              </a:rPr>
              <a:t>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_GB2312"/>
              </a:rPr>
              <a:t>就。</a:t>
            </a:r>
            <a:endParaRPr lang="zh-CN" altLang="en-US" b="1" dirty="0">
              <a:solidFill>
                <a:schemeClr val="accent2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请：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副词，请允许</a:t>
            </a:r>
            <a:r>
              <a:rPr lang="zh-CN" altLang="en-US" b="1" dirty="0" smtClean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我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完，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使动用法，使</a:t>
            </a:r>
            <a:r>
              <a:rPr lang="en-US" altLang="zh-CN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…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完整，使</a:t>
            </a:r>
            <a:r>
              <a:rPr lang="en-US" altLang="zh-CN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…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完好，形容词的使动用法。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西入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向西，名词作状语；入，进入。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-24292" y="6566712"/>
            <a:ext cx="9168292" cy="318672"/>
            <a:chOff x="-32389" y="6473921"/>
            <a:chExt cx="12224389" cy="424896"/>
          </a:xfrm>
        </p:grpSpPr>
        <p:pic>
          <p:nvPicPr>
            <p:cNvPr id="5" name="Picture 2" descr="C:\Users\admin\Desktop\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8" name="直接连接符 7"/>
          <p:cNvCxnSpPr/>
          <p:nvPr/>
        </p:nvCxnSpPr>
        <p:spPr>
          <a:xfrm>
            <a:off x="3956958" y="1977130"/>
            <a:ext cx="0" cy="40324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44440"/>
            <a:ext cx="2736785" cy="189243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9945" b="94475" l="9961" r="89941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438" t="9904" r="23226" b="5448"/>
          <a:stretch/>
        </p:blipFill>
        <p:spPr>
          <a:xfrm>
            <a:off x="7308304" y="69421"/>
            <a:ext cx="1477548" cy="1627444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xmlns="" val="116517387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5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57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57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57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57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57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57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0" grpId="0" build="p"/>
      <p:bldP spid="75781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4" name="矩形 76803"/>
          <p:cNvSpPr>
            <a:spLocks noChangeArrowheads="1"/>
          </p:cNvSpPr>
          <p:nvPr/>
        </p:nvSpPr>
        <p:spPr bwMode="auto">
          <a:xfrm>
            <a:off x="251520" y="548680"/>
            <a:ext cx="3429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spcBef>
                <a:spcPts val="0"/>
              </a:spcBef>
              <a:buNone/>
            </a:pPr>
            <a:r>
              <a:rPr lang="en-US" altLang="zh-CN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6</a:t>
            </a:r>
            <a:r>
              <a:rPr lang="zh-CN" altLang="en-US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、秦王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坐章台见相如。相如奉璧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奏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秦王。秦王大喜，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传以示美人及左右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，左右皆呼万岁。相如视秦王无意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偿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赵城，乃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前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曰：“璧有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瑕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请指示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王。”王授璧。</a:t>
            </a:r>
          </a:p>
        </p:txBody>
      </p:sp>
      <p:sp>
        <p:nvSpPr>
          <p:cNvPr id="76805" name="矩形 76804"/>
          <p:cNvSpPr>
            <a:spLocks noChangeArrowheads="1"/>
          </p:cNvSpPr>
          <p:nvPr/>
        </p:nvSpPr>
        <p:spPr bwMode="auto">
          <a:xfrm>
            <a:off x="3515551" y="332656"/>
            <a:ext cx="5715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奏：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进献。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传以示美人及左右：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传以（之）示美人：示，给</a:t>
            </a:r>
            <a:r>
              <a:rPr lang="en-US" altLang="zh-CN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…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看；美人，秦王的姬妾，今义美貌女子，古今异义</a:t>
            </a:r>
            <a:r>
              <a:rPr lang="zh-CN" altLang="en-US" b="1" dirty="0" smtClean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r>
              <a:rPr lang="en-US" altLang="zh-CN" b="1" dirty="0" smtClean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zh-CN" altLang="en-US" b="1" dirty="0">
              <a:solidFill>
                <a:schemeClr val="accent2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偿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cs typeface="楷体_GB2312"/>
              </a:rPr>
              <a:t>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_GB2312"/>
              </a:rPr>
              <a:t>偿还。</a:t>
            </a:r>
            <a:endParaRPr lang="zh-CN" altLang="en-US" b="1" dirty="0">
              <a:solidFill>
                <a:schemeClr val="accent2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前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走上前，名词作动词。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瑕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cs typeface="楷体_GB2312"/>
              </a:rPr>
              <a:t>：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瑕：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玉上的斑点或裂痕</a:t>
            </a:r>
            <a:endParaRPr lang="zh-CN" altLang="en-US" b="1" dirty="0">
              <a:latin typeface="仿宋" panose="02010609060101010101" pitchFamily="49" charset="-122"/>
              <a:ea typeface="仿宋" panose="02010609060101010101" pitchFamily="49" charset="-122"/>
              <a:cs typeface="楷体_GB2312"/>
            </a:endParaRP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请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请允许我。</a:t>
            </a:r>
            <a:endParaRPr lang="zh-CN" altLang="en-US" b="1" dirty="0">
              <a:solidFill>
                <a:schemeClr val="accent2"/>
              </a:solidFill>
              <a:latin typeface="仿宋" panose="02010609060101010101" pitchFamily="49" charset="-122"/>
              <a:ea typeface="仿宋" panose="02010609060101010101" pitchFamily="49" charset="-122"/>
              <a:cs typeface="楷体_GB2312"/>
            </a:endParaRP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指示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cs typeface="楷体_GB2312"/>
              </a:rPr>
              <a:t>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指出给人看，</a:t>
            </a:r>
            <a:r>
              <a:rPr lang="zh-CN" altLang="en-US" b="1" dirty="0" smtClean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指给</a:t>
            </a:r>
            <a:r>
              <a:rPr lang="en-US" altLang="zh-CN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……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看。</a:t>
            </a:r>
            <a:r>
              <a:rPr lang="zh-CN" altLang="en-US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今义</a:t>
            </a:r>
            <a:r>
              <a:rPr lang="zh-CN" altLang="en-US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为指导工作而发出的口头或书面意见。古今异</a:t>
            </a:r>
            <a:r>
              <a:rPr lang="zh-CN" altLang="en-US" b="1" dirty="0" smtClean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义。</a:t>
            </a:r>
            <a:r>
              <a:rPr lang="zh-CN" altLang="en-US" dirty="0" smtClean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zh-CN" altLang="en-US" dirty="0">
              <a:solidFill>
                <a:schemeClr val="accent2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481110" y="692696"/>
            <a:ext cx="0" cy="51125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-24292" y="6566712"/>
            <a:ext cx="9168292" cy="318672"/>
            <a:chOff x="-32389" y="6473921"/>
            <a:chExt cx="12224389" cy="424896"/>
          </a:xfrm>
        </p:grpSpPr>
        <p:pic>
          <p:nvPicPr>
            <p:cNvPr id="6" name="Picture 2" descr="C:\Users\admin\Desktop\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91066666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6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68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68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68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68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68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68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68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4" grpId="0" build="p"/>
      <p:bldP spid="7680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3" descr="E:\PPT\PPT中国风元素\梅花PNG免抠图素材\3299168202027027296.png"/>
          <p:cNvPicPr>
            <a:picLocks noChangeAspect="1" noChangeArrowheads="1"/>
          </p:cNvPicPr>
          <p:nvPr/>
        </p:nvPicPr>
        <p:blipFill>
          <a:blip r:embed="rId2" cstate="print">
            <a:biLevel thresh="5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425757" y="-262734"/>
            <a:ext cx="3402378" cy="3402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571" y="6570198"/>
            <a:ext cx="9168292" cy="318672"/>
            <a:chOff x="-32389" y="6473921"/>
            <a:chExt cx="12224389" cy="424896"/>
          </a:xfrm>
        </p:grpSpPr>
        <p:pic>
          <p:nvPicPr>
            <p:cNvPr id="1026" name="Picture 2" descr="C:\Users\admin\Desktop\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28" name="Picture 4" descr="E:\PPT\PPT中国风元素\水墨祥云\水墨祥云\0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404" y="1496052"/>
            <a:ext cx="667339" cy="415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E:\PPT\PPT中国风元素\水墨祥云\水墨祥云\01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9917" y="2723762"/>
            <a:ext cx="667339" cy="415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E:\PPT\PPT中国风元素\水墨祥云\水墨祥云\01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9916" y="3912327"/>
            <a:ext cx="667339" cy="415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1291282" y="2606860"/>
            <a:ext cx="766618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sz="3200" b="1" dirty="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</a:t>
            </a:r>
            <a:r>
              <a:rPr lang="zh-CN" altLang="en-US" sz="32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领会</a:t>
            </a: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史传作品在选材、布局和揭示人物性格方面的特点。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9199" y="5100891"/>
            <a:ext cx="1558689" cy="155868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310" y="171016"/>
            <a:ext cx="2168329" cy="629083"/>
          </a:xfrm>
          <a:prstGeom prst="rect">
            <a:avLst/>
          </a:prstGeom>
        </p:spPr>
      </p:pic>
      <p:sp>
        <p:nvSpPr>
          <p:cNvPr id="32" name="TextBox 20"/>
          <p:cNvSpPr txBox="1"/>
          <p:nvPr/>
        </p:nvSpPr>
        <p:spPr>
          <a:xfrm>
            <a:off x="1291282" y="1329466"/>
            <a:ext cx="767320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3200" b="1" dirty="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</a:t>
            </a:r>
            <a:r>
              <a:rPr lang="zh-CN" altLang="en-US" sz="32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掌握</a:t>
            </a: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文中出现的重点文言词语、语法现象</a:t>
            </a:r>
            <a:r>
              <a:rPr lang="zh-CN" altLang="en-US" sz="32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和特殊句式。</a:t>
            </a:r>
            <a:endParaRPr lang="zh-CN" altLang="en-US" sz="32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3" name="TextBox 20"/>
          <p:cNvSpPr txBox="1"/>
          <p:nvPr/>
        </p:nvSpPr>
        <p:spPr>
          <a:xfrm>
            <a:off x="1291281" y="3760666"/>
            <a:ext cx="766618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sz="3200" b="1" dirty="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</a:t>
            </a:r>
            <a:r>
              <a:rPr lang="zh-CN" altLang="en-US" sz="32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认识</a:t>
            </a: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廉颇蔺相如的思想品格；</a:t>
            </a:r>
            <a:r>
              <a:rPr lang="zh-CN" altLang="en-US" sz="32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学习蔺相如先</a:t>
            </a: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国后私的</a:t>
            </a:r>
            <a:r>
              <a:rPr lang="zh-CN" altLang="en-US" sz="32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爱国主义精神</a:t>
            </a: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以及廉颇严于律己，有错就改的精神。</a:t>
            </a:r>
          </a:p>
        </p:txBody>
      </p:sp>
    </p:spTree>
    <p:extLst>
      <p:ext uri="{BB962C8B-B14F-4D97-AF65-F5344CB8AC3E}">
        <p14:creationId xmlns:p14="http://schemas.microsoft.com/office/powerpoint/2010/main" xmlns="" val="427486508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8" name="矩形 77827"/>
          <p:cNvSpPr>
            <a:spLocks noChangeArrowheads="1"/>
          </p:cNvSpPr>
          <p:nvPr/>
        </p:nvSpPr>
        <p:spPr bwMode="auto">
          <a:xfrm>
            <a:off x="154432" y="302932"/>
            <a:ext cx="395095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buNone/>
            </a:pPr>
            <a:r>
              <a:rPr lang="zh-CN" altLang="en-US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相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如因持璧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却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立，倚柱，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怒发上冲冠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，谓秦王曰：“大王欲得璧，使人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发书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至赵王，赵王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悉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召群臣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议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，皆曰：‘秦贪，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负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其强，以空言求璧，偿城恐不可得。’议不欲予秦璧。臣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以为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布衣之交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尚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不相欺，况大国乎？且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一璧之故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逆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强秦之欢，不可。</a:t>
            </a:r>
          </a:p>
        </p:txBody>
      </p:sp>
      <p:sp>
        <p:nvSpPr>
          <p:cNvPr id="77829" name="矩形 77828"/>
          <p:cNvSpPr>
            <a:spLocks noChangeArrowheads="1"/>
          </p:cNvSpPr>
          <p:nvPr/>
        </p:nvSpPr>
        <p:spPr bwMode="auto">
          <a:xfrm>
            <a:off x="4355976" y="43625"/>
            <a:ext cx="500404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却：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后退</a:t>
            </a:r>
            <a:r>
              <a:rPr lang="zh-CN" altLang="en-US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怒发上冲冠：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愤怒得头发直竖，顶起了帽子。形容极其愤怒。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上，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向上竖起。</a:t>
            </a:r>
            <a:endParaRPr lang="zh-CN" altLang="en-US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发书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cs typeface="楷体_GB2312"/>
              </a:rPr>
              <a:t>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_GB2312"/>
              </a:rPr>
              <a:t>送信。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悉：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全部，所有。</a:t>
            </a:r>
            <a:endParaRPr lang="zh-CN" altLang="en-US" b="1" dirty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议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cs typeface="楷体_GB2312"/>
              </a:rPr>
              <a:t>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_GB2312"/>
              </a:rPr>
              <a:t>商议。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负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凭借。</a:t>
            </a:r>
            <a:endParaRPr lang="zh-CN" altLang="en-US" b="1" dirty="0">
              <a:solidFill>
                <a:schemeClr val="accent2"/>
              </a:solidFill>
              <a:latin typeface="仿宋" panose="02010609060101010101" pitchFamily="49" charset="-122"/>
              <a:ea typeface="仿宋" panose="02010609060101010101" pitchFamily="49" charset="-122"/>
              <a:cs typeface="楷体_GB2312"/>
            </a:endParaRP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以为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cs typeface="楷体_GB2312"/>
              </a:rPr>
              <a:t>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_GB2312"/>
              </a:rPr>
              <a:t>认为。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尚：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还。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因为。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逆：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拂逆，触怒。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-24292" y="6566712"/>
            <a:ext cx="9168292" cy="318672"/>
            <a:chOff x="-32389" y="6473921"/>
            <a:chExt cx="12224389" cy="424896"/>
          </a:xfrm>
        </p:grpSpPr>
        <p:pic>
          <p:nvPicPr>
            <p:cNvPr id="5" name="Picture 2" descr="C:\Users\admin\Desktop\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8" name="直接连接符 7"/>
          <p:cNvCxnSpPr/>
          <p:nvPr/>
        </p:nvCxnSpPr>
        <p:spPr>
          <a:xfrm>
            <a:off x="4283968" y="302932"/>
            <a:ext cx="0" cy="56463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92124591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78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78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78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78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78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78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78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78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78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778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7782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7782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8" grpId="0" build="p"/>
      <p:bldP spid="77829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2" name="矩形 78851"/>
          <p:cNvSpPr>
            <a:spLocks noChangeArrowheads="1"/>
          </p:cNvSpPr>
          <p:nvPr/>
        </p:nvSpPr>
        <p:spPr bwMode="auto">
          <a:xfrm>
            <a:off x="114649" y="16215"/>
            <a:ext cx="37799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buNone/>
            </a:pPr>
            <a:r>
              <a:rPr lang="zh-CN" altLang="en-US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于是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赵王乃斋戒五日，使臣奉璧，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拜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送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书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于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庭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。何者？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严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大国之威以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修敬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也。今臣至，大王见臣列观，礼节甚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倨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，得璧，传之美人，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戏弄臣。臣观大王无意偿赵王城邑，故臣复取璧。大王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必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欲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急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臣，臣头今与璧俱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碎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于柱矣！” </a:t>
            </a:r>
          </a:p>
          <a:p>
            <a:pPr eaLnBrk="1" hangingPunct="1"/>
            <a:endParaRPr lang="zh-CN" altLang="en-US" b="1" dirty="0">
              <a:ea typeface="楷体_GB2312"/>
              <a:cs typeface="楷体_GB2312"/>
            </a:endParaRPr>
          </a:p>
        </p:txBody>
      </p:sp>
      <p:sp>
        <p:nvSpPr>
          <p:cNvPr id="78853" name="矩形 78852"/>
          <p:cNvSpPr>
            <a:spLocks noChangeArrowheads="1"/>
          </p:cNvSpPr>
          <p:nvPr/>
        </p:nvSpPr>
        <p:spPr bwMode="auto">
          <a:xfrm>
            <a:off x="4112568" y="27385"/>
            <a:ext cx="503143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拜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行叩拜礼。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书：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给秦王的回信。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庭：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同“廷”，朝堂。</a:t>
            </a:r>
            <a:endParaRPr lang="zh-CN" altLang="en-US" b="1" dirty="0">
              <a:solidFill>
                <a:srgbClr val="000099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严：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尊重，敬畏，形容词作动词。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修敬，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致敬，表示敬意。</a:t>
            </a:r>
            <a:endParaRPr lang="zh-CN" altLang="en-US" b="1" dirty="0">
              <a:solidFill>
                <a:srgbClr val="000099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倨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：傲慢。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：来。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必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：一定。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急：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使动。使</a:t>
            </a:r>
            <a:r>
              <a:rPr lang="en-US" altLang="zh-CN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…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发急，译为“逼迫”，形容词的使动用法。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碎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：碰碎，形容词作动词。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-24292" y="6566712"/>
            <a:ext cx="9168292" cy="318672"/>
            <a:chOff x="-32389" y="6473921"/>
            <a:chExt cx="12224389" cy="424896"/>
          </a:xfrm>
        </p:grpSpPr>
        <p:pic>
          <p:nvPicPr>
            <p:cNvPr id="5" name="Picture 2" descr="C:\Users\admin\Desktop\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8" name="直接连接符 7"/>
          <p:cNvCxnSpPr/>
          <p:nvPr/>
        </p:nvCxnSpPr>
        <p:spPr>
          <a:xfrm>
            <a:off x="3879484" y="404664"/>
            <a:ext cx="0" cy="56463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12004023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88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88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88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88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88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88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88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88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885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7885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7885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2" grpId="0" build="p"/>
      <p:bldP spid="7885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6" name="矩形 79875"/>
          <p:cNvSpPr>
            <a:spLocks noChangeArrowheads="1"/>
          </p:cNvSpPr>
          <p:nvPr/>
        </p:nvSpPr>
        <p:spPr bwMode="auto">
          <a:xfrm>
            <a:off x="241971" y="188640"/>
            <a:ext cx="36157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buNone/>
            </a:pPr>
            <a:r>
              <a:rPr lang="en-US" altLang="zh-CN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7</a:t>
            </a:r>
            <a:r>
              <a:rPr lang="zh-CN" altLang="en-US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、相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如持其璧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睨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柱，欲以击柱。秦王恐其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破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璧，乃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辞谢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固请，召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有司案图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，指从此以往十五都予赵</a:t>
            </a:r>
            <a:r>
              <a:rPr lang="zh-CN" altLang="en-US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eaLnBrk="1" hangingPunct="1">
              <a:buNone/>
            </a:pPr>
            <a:r>
              <a:rPr lang="en-US" altLang="zh-CN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8</a:t>
            </a:r>
            <a:r>
              <a:rPr lang="zh-CN" altLang="en-US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、相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如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度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秦王特以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诈佯为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予赵城，实不可得，乃谓秦王曰： “和氏璧，天下所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共传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宝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也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。赵王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恐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，不敢不献。</a:t>
            </a:r>
          </a:p>
        </p:txBody>
      </p:sp>
      <p:sp>
        <p:nvSpPr>
          <p:cNvPr id="79877" name="矩形 79876"/>
          <p:cNvSpPr>
            <a:spLocks noChangeArrowheads="1"/>
          </p:cNvSpPr>
          <p:nvPr/>
        </p:nvSpPr>
        <p:spPr bwMode="auto">
          <a:xfrm>
            <a:off x="3920161" y="60701"/>
            <a:ext cx="530888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睨</a:t>
            </a:r>
            <a:r>
              <a:rPr lang="en-US" altLang="zh-CN" b="1" dirty="0" err="1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nì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斜视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破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使</a:t>
            </a:r>
            <a:r>
              <a:rPr lang="en-US" altLang="zh-CN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……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破，形容词作动词。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辞谢：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婉言道歉。</a:t>
            </a:r>
            <a:endParaRPr lang="zh-CN" altLang="en-US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有司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职有专司的官吏。</a:t>
            </a:r>
            <a:endParaRPr lang="zh-CN" altLang="en-US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案图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查明地图。同“按”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度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估计。</a:t>
            </a:r>
            <a:endParaRPr lang="zh-CN" altLang="en-US" b="1" dirty="0">
              <a:solidFill>
                <a:schemeClr val="accent2"/>
              </a:solidFill>
              <a:latin typeface="仿宋" panose="02010609060101010101" pitchFamily="49" charset="-122"/>
              <a:ea typeface="仿宋" panose="02010609060101010101" pitchFamily="49" charset="-122"/>
              <a:cs typeface="楷体_GB2312"/>
            </a:endParaRP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诈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欺骗的手段，动词作名词。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佯为：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假装作 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共传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共同传诵，公认。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和氏璧，天下所共传宝也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b="1" dirty="0" smtClean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判断句</a:t>
            </a:r>
            <a:endParaRPr lang="zh-CN" altLang="en-US" b="1" dirty="0">
              <a:solidFill>
                <a:schemeClr val="accent2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-24292" y="6566712"/>
            <a:ext cx="9168292" cy="318672"/>
            <a:chOff x="-32389" y="6473921"/>
            <a:chExt cx="12224389" cy="424896"/>
          </a:xfrm>
        </p:grpSpPr>
        <p:pic>
          <p:nvPicPr>
            <p:cNvPr id="5" name="Picture 2" descr="C:\Users\admin\Desktop\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8" name="直接连接符 7"/>
          <p:cNvCxnSpPr/>
          <p:nvPr/>
        </p:nvCxnSpPr>
        <p:spPr>
          <a:xfrm>
            <a:off x="3857701" y="404664"/>
            <a:ext cx="0" cy="56463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54675460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98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98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98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98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98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98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98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98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98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798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7987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7987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6" grpId="0" build="p"/>
      <p:bldP spid="79877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0" name="矩形 80899"/>
          <p:cNvSpPr>
            <a:spLocks noChangeArrowheads="1"/>
          </p:cNvSpPr>
          <p:nvPr/>
        </p:nvSpPr>
        <p:spPr bwMode="auto">
          <a:xfrm>
            <a:off x="251520" y="188640"/>
            <a:ext cx="374441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spcBef>
                <a:spcPts val="0"/>
              </a:spcBef>
              <a:buNone/>
            </a:pPr>
            <a:r>
              <a:rPr lang="zh-CN" altLang="en-US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赵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王送璧时，斋戒五日，今大王亦宜斋戒五日，设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九宾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于廷，臣乃敢上璧。秦王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度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之，终不可强夺，遂许斋五日，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舍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相如广成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传</a:t>
            </a:r>
            <a:r>
              <a:rPr lang="zh-CN" altLang="en-US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eaLnBrk="1" hangingPunct="1">
              <a:spcBef>
                <a:spcPts val="0"/>
              </a:spcBef>
              <a:buNone/>
            </a:pPr>
            <a:r>
              <a:rPr lang="en-US" altLang="zh-CN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9</a:t>
            </a:r>
            <a:r>
              <a:rPr lang="zh-CN" altLang="en-US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、相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如度秦王虽斋，决负约不偿城，乃使其从者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衣褐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怀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其璧，从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径道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亡，归璧于赵。 </a:t>
            </a:r>
            <a:endParaRPr lang="zh-CN" altLang="en-US" sz="3600" b="1" dirty="0">
              <a:latin typeface="仿宋" panose="02010609060101010101" pitchFamily="49" charset="-122"/>
              <a:ea typeface="仿宋" panose="02010609060101010101" pitchFamily="49" charset="-122"/>
              <a:cs typeface="楷体_GB2312"/>
            </a:endParaRPr>
          </a:p>
        </p:txBody>
      </p:sp>
      <p:sp>
        <p:nvSpPr>
          <p:cNvPr id="80901" name="矩形 80900"/>
          <p:cNvSpPr>
            <a:spLocks noChangeArrowheads="1"/>
          </p:cNvSpPr>
          <p:nvPr/>
        </p:nvSpPr>
        <p:spPr bwMode="auto">
          <a:xfrm>
            <a:off x="3995936" y="188640"/>
            <a:ext cx="503143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设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九宾：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一种外交上最隆重的仪式。有傧相九人依次传呼接引宾客上殿。宾，同傧。</a:t>
            </a:r>
            <a:endParaRPr lang="zh-CN" altLang="en-US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上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：献上，名词作动词</a:t>
            </a:r>
            <a:r>
              <a:rPr lang="zh-CN" altLang="en-US" b="1" dirty="0" smtClean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 b="1" dirty="0">
              <a:solidFill>
                <a:schemeClr val="accent2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舍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安置，使</a:t>
            </a:r>
            <a:r>
              <a:rPr lang="en-US" altLang="zh-CN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……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住宿，动词的使动用法。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传： （</a:t>
            </a:r>
            <a:r>
              <a:rPr lang="en-US" altLang="zh-CN" b="1" dirty="0" err="1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zhuàn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宾馆。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衣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褐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：穿上粗布衣服。衣，名词作动词。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怀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：怀揣，名词作动词。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径道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：便道。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-24292" y="6566712"/>
            <a:ext cx="9168292" cy="318672"/>
            <a:chOff x="-32389" y="6473921"/>
            <a:chExt cx="12224389" cy="424896"/>
          </a:xfrm>
        </p:grpSpPr>
        <p:pic>
          <p:nvPicPr>
            <p:cNvPr id="5" name="Picture 2" descr="C:\Users\admin\Desktop\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8" name="直接连接符 7"/>
          <p:cNvCxnSpPr/>
          <p:nvPr/>
        </p:nvCxnSpPr>
        <p:spPr>
          <a:xfrm>
            <a:off x="3982924" y="476672"/>
            <a:ext cx="0" cy="56463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62370337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09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09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09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09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09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09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09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09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09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0" grpId="0" build="p"/>
      <p:bldP spid="80901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4" name="矩形 81923"/>
          <p:cNvSpPr>
            <a:spLocks noChangeArrowheads="1"/>
          </p:cNvSpPr>
          <p:nvPr/>
        </p:nvSpPr>
        <p:spPr bwMode="auto">
          <a:xfrm>
            <a:off x="278388" y="692696"/>
            <a:ext cx="3429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buNone/>
            </a:pPr>
            <a:r>
              <a:rPr lang="en-US" altLang="zh-CN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10</a:t>
            </a:r>
            <a:r>
              <a:rPr lang="zh-CN" altLang="en-US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、秦王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斋五日后，乃设九宾礼于廷，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引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赵使者蔺相如。相如至，谓秦王曰：“秦自缪公以来二十余君，未尝有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坚明约束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者也。臣诚恐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见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欺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于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王而负赵，故令人持璧归，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间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至赵矣。  </a:t>
            </a:r>
          </a:p>
          <a:p>
            <a:pPr eaLnBrk="1" hangingPunct="1"/>
            <a:endParaRPr lang="zh-CN" altLang="en-US" b="1" dirty="0">
              <a:ea typeface="楷体_GB2312"/>
              <a:cs typeface="楷体_GB2312"/>
            </a:endParaRPr>
          </a:p>
        </p:txBody>
      </p:sp>
      <p:sp>
        <p:nvSpPr>
          <p:cNvPr id="81925" name="矩形 81924"/>
          <p:cNvSpPr>
            <a:spLocks noChangeArrowheads="1"/>
          </p:cNvSpPr>
          <p:nvPr/>
        </p:nvSpPr>
        <p:spPr bwMode="auto">
          <a:xfrm>
            <a:off x="3593189" y="980728"/>
            <a:ext cx="5715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引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：延请。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乃设九宾礼于廷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：“乃于廷设九宾礼”，介词状语后置句</a:t>
            </a:r>
            <a:r>
              <a:rPr lang="zh-CN" altLang="en-US" b="1" dirty="0" smtClean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 b="1" dirty="0">
              <a:solidFill>
                <a:schemeClr val="accent2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坚明：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坚决明确地遵守，形容词作动词。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约束：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信约，盟约，今义限制使不越出范围。 古今异义</a:t>
            </a:r>
            <a:r>
              <a:rPr lang="zh-CN" altLang="en-US" b="1" dirty="0" smtClean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　　</a:t>
            </a:r>
            <a:endParaRPr lang="zh-CN" altLang="en-US" b="1" dirty="0">
              <a:latin typeface="仿宋" panose="02010609060101010101" pitchFamily="49" charset="-122"/>
              <a:ea typeface="仿宋" panose="02010609060101010101" pitchFamily="49" charset="-122"/>
              <a:cs typeface="楷体_GB2312"/>
            </a:endParaRP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见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…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于：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被，表被动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间</a:t>
            </a:r>
            <a:r>
              <a:rPr lang="en-US" altLang="zh-CN" b="1" dirty="0" err="1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jiàn</a:t>
            </a: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从小路，名词作状语。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b="1" dirty="0">
              <a:solidFill>
                <a:schemeClr val="accent2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-24292" y="6566712"/>
            <a:ext cx="9168292" cy="318672"/>
            <a:chOff x="-32389" y="6473921"/>
            <a:chExt cx="12224389" cy="424896"/>
          </a:xfrm>
        </p:grpSpPr>
        <p:pic>
          <p:nvPicPr>
            <p:cNvPr id="5" name="Picture 2" descr="C:\Users\admin\Desktop\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8" name="直接连接符 7"/>
          <p:cNvCxnSpPr/>
          <p:nvPr/>
        </p:nvCxnSpPr>
        <p:spPr>
          <a:xfrm>
            <a:off x="3491880" y="980728"/>
            <a:ext cx="0" cy="51215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3" descr="E:\PPT\PPT中国风元素\梅花PNG免抠图素材\3299168202027027296.png"/>
          <p:cNvPicPr>
            <a:picLocks noChangeAspect="1" noChangeArrowheads="1"/>
          </p:cNvPicPr>
          <p:nvPr/>
        </p:nvPicPr>
        <p:blipFill rotWithShape="1">
          <a:blip r:embed="rId3" cstate="print">
            <a:biLevel thresh="5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5812" t="-2116" r="33863" b="49475"/>
          <a:stretch/>
        </p:blipFill>
        <p:spPr bwMode="auto">
          <a:xfrm flipH="1">
            <a:off x="6922542" y="-531440"/>
            <a:ext cx="2447991" cy="1791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4101767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19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19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19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19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19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4" grpId="0" build="p"/>
      <p:bldP spid="81925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8" name="矩形 82947"/>
          <p:cNvSpPr>
            <a:spLocks noChangeArrowheads="1"/>
          </p:cNvSpPr>
          <p:nvPr/>
        </p:nvSpPr>
        <p:spPr bwMode="auto">
          <a:xfrm>
            <a:off x="396957" y="476672"/>
            <a:ext cx="3429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spcBef>
                <a:spcPts val="0"/>
              </a:spcBef>
              <a:buNone/>
            </a:pPr>
            <a:r>
              <a:rPr lang="zh-CN" altLang="en-US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且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秦强而赵弱，大王遣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一介之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使至赵，赵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立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奉璧来。今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秦之强而先割十五都予赵，赵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岂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敢留璧而得罪于大王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乎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？臣知欺大王之罪当诛，臣请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就汤镬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唯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大王与群臣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孰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计议之。”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</a:p>
        </p:txBody>
      </p:sp>
      <p:sp>
        <p:nvSpPr>
          <p:cNvPr id="82949" name="矩形 82948"/>
          <p:cNvSpPr>
            <a:spLocks noChangeArrowheads="1"/>
          </p:cNvSpPr>
          <p:nvPr/>
        </p:nvSpPr>
        <p:spPr bwMode="auto">
          <a:xfrm>
            <a:off x="4075147" y="476672"/>
            <a:ext cx="522041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一介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：一个。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之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：音节助词，不译。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立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：立即，马上。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_GB2312"/>
              </a:rPr>
              <a:t>：凭。</a:t>
            </a:r>
            <a:endParaRPr lang="zh-CN" altLang="en-US" b="1" dirty="0">
              <a:solidFill>
                <a:schemeClr val="accent2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岂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……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乎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：难道</a:t>
            </a:r>
            <a:r>
              <a:rPr lang="en-US" altLang="zh-CN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……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呢（吗），固定格式</a:t>
            </a:r>
            <a:endParaRPr lang="zh-CN" altLang="en-US" b="1" dirty="0">
              <a:solidFill>
                <a:schemeClr val="accent2"/>
              </a:solidFill>
              <a:latin typeface="仿宋" panose="02010609060101010101" pitchFamily="49" charset="-122"/>
              <a:ea typeface="仿宋" panose="02010609060101010101" pitchFamily="49" charset="-122"/>
              <a:cs typeface="楷体_GB2312"/>
            </a:endParaRP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就汤镬</a:t>
            </a:r>
            <a:r>
              <a:rPr lang="en-US" altLang="zh-CN" b="1" dirty="0" err="1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huò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接受烹刑。就：承受。汤：沸水。镬，大锅。</a:t>
            </a:r>
            <a:endParaRPr lang="zh-CN" altLang="en-US" b="1" dirty="0">
              <a:solidFill>
                <a:schemeClr val="accent2"/>
              </a:solidFill>
              <a:latin typeface="仿宋" panose="02010609060101010101" pitchFamily="49" charset="-122"/>
              <a:ea typeface="仿宋" panose="02010609060101010101" pitchFamily="49" charset="-122"/>
              <a:cs typeface="楷体_GB2312"/>
            </a:endParaRP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唯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：希望。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孰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：同“熟”，仔细。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-24292" y="6566712"/>
            <a:ext cx="9168292" cy="318672"/>
            <a:chOff x="-32389" y="6473921"/>
            <a:chExt cx="12224389" cy="424896"/>
          </a:xfrm>
        </p:grpSpPr>
        <p:pic>
          <p:nvPicPr>
            <p:cNvPr id="5" name="Picture 2" descr="C:\Users\admin\Desktop\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8" name="直接连接符 7"/>
          <p:cNvCxnSpPr/>
          <p:nvPr/>
        </p:nvCxnSpPr>
        <p:spPr>
          <a:xfrm>
            <a:off x="3825957" y="764704"/>
            <a:ext cx="0" cy="51215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3" descr="E:\PPT\PPT中国风元素\梅花PNG免抠图素材\3299168202027027296.png"/>
          <p:cNvPicPr>
            <a:picLocks noChangeAspect="1" noChangeArrowheads="1"/>
          </p:cNvPicPr>
          <p:nvPr/>
        </p:nvPicPr>
        <p:blipFill rotWithShape="1">
          <a:blip r:embed="rId3" cstate="print">
            <a:biLevel thresh="5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5812" t="-2116" r="33863" b="49475"/>
          <a:stretch/>
        </p:blipFill>
        <p:spPr bwMode="auto">
          <a:xfrm flipH="1">
            <a:off x="6922542" y="-531440"/>
            <a:ext cx="2447991" cy="1791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875976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29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29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29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29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29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29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29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29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29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8" grpId="0" build="p"/>
      <p:bldP spid="82949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0" name="矩形 86019"/>
          <p:cNvSpPr>
            <a:spLocks noChangeArrowheads="1"/>
          </p:cNvSpPr>
          <p:nvPr/>
        </p:nvSpPr>
        <p:spPr bwMode="auto">
          <a:xfrm>
            <a:off x="179512" y="116632"/>
            <a:ext cx="3429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spcBef>
                <a:spcPts val="0"/>
              </a:spcBef>
              <a:buNone/>
            </a:pPr>
            <a:r>
              <a:rPr lang="en-US" altLang="zh-CN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11</a:t>
            </a:r>
            <a:r>
              <a:rPr lang="zh-CN" altLang="en-US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、秦王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与群臣相视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而嘻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。左右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或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欲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引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相如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去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，秦王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因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曰：“今杀相如，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终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不能得璧也，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而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绝秦赵之欢。不如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因而厚遇之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，使归赵，赵王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岂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以一璧之故欺秦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邪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？”卒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廷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见相如，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毕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礼而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归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之。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</a:p>
        </p:txBody>
      </p:sp>
      <p:sp>
        <p:nvSpPr>
          <p:cNvPr id="86021" name="矩形 86020"/>
          <p:cNvSpPr>
            <a:spLocks noChangeArrowheads="1"/>
          </p:cNvSpPr>
          <p:nvPr/>
        </p:nvSpPr>
        <p:spPr bwMode="auto">
          <a:xfrm>
            <a:off x="3622160" y="13648"/>
            <a:ext cx="5715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嘻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苦笑声。</a:t>
            </a:r>
            <a:endParaRPr lang="zh-CN" altLang="en-US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或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_GB2312"/>
              </a:rPr>
              <a:t>：有人。</a:t>
            </a:r>
            <a:endParaRPr lang="zh-CN" altLang="en-US" b="1" dirty="0">
              <a:solidFill>
                <a:schemeClr val="accent2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引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：牵，拉。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去：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离开。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因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：就。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因而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厚遇之：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趁机优厚地款待他。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因，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趁机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岂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……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邪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：难道</a:t>
            </a:r>
            <a:r>
              <a:rPr lang="en-US" altLang="zh-CN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……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吗，固定格式。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廷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：在朝廷上，名词作状语。</a:t>
            </a:r>
            <a:endParaRPr lang="zh-CN" altLang="en-US" b="1" dirty="0">
              <a:solidFill>
                <a:schemeClr val="accent2"/>
              </a:solidFill>
              <a:latin typeface="仿宋" panose="02010609060101010101" pitchFamily="49" charset="-122"/>
              <a:ea typeface="仿宋" panose="02010609060101010101" pitchFamily="49" charset="-122"/>
              <a:cs typeface="楷体_GB231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毕、归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：使</a:t>
            </a:r>
            <a:r>
              <a:rPr lang="en-US" altLang="zh-CN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……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完毕，使</a:t>
            </a:r>
            <a:r>
              <a:rPr lang="en-US" altLang="zh-CN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……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回去，动词的使动用法。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-24292" y="6566712"/>
            <a:ext cx="9168292" cy="318672"/>
            <a:chOff x="-32389" y="6473921"/>
            <a:chExt cx="12224389" cy="424896"/>
          </a:xfrm>
        </p:grpSpPr>
        <p:pic>
          <p:nvPicPr>
            <p:cNvPr id="5" name="Picture 2" descr="C:\Users\admin\Desktop\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8" name="直接连接符 7"/>
          <p:cNvCxnSpPr/>
          <p:nvPr/>
        </p:nvCxnSpPr>
        <p:spPr>
          <a:xfrm>
            <a:off x="3491880" y="476672"/>
            <a:ext cx="0" cy="51215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3" descr="E:\PPT\PPT中国风元素\梅花PNG免抠图素材\3299168202027027296.png"/>
          <p:cNvPicPr>
            <a:picLocks noChangeAspect="1" noChangeArrowheads="1"/>
          </p:cNvPicPr>
          <p:nvPr/>
        </p:nvPicPr>
        <p:blipFill rotWithShape="1">
          <a:blip r:embed="rId3" cstate="print">
            <a:biLevel thresh="5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5812" t="-2116" r="33863" b="49475"/>
          <a:stretch/>
        </p:blipFill>
        <p:spPr bwMode="auto">
          <a:xfrm flipH="1">
            <a:off x="6922542" y="-531440"/>
            <a:ext cx="2447991" cy="1791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5610355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60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60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60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60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60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60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60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60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60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860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0" grpId="0" build="p"/>
      <p:bldP spid="86021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4" name="矩形 87043"/>
          <p:cNvSpPr>
            <a:spLocks noChangeArrowheads="1"/>
          </p:cNvSpPr>
          <p:nvPr/>
        </p:nvSpPr>
        <p:spPr bwMode="auto">
          <a:xfrm>
            <a:off x="395536" y="1008453"/>
            <a:ext cx="3429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spcBef>
                <a:spcPts val="0"/>
              </a:spcBef>
              <a:buNone/>
            </a:pPr>
            <a:r>
              <a:rPr lang="en-US" altLang="zh-CN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12</a:t>
            </a:r>
            <a:r>
              <a:rPr lang="zh-CN" altLang="en-US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、相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如既归，赵王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以为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贤大夫，使不辱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于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诸侯，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拜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相如为上</a:t>
            </a:r>
            <a:r>
              <a:rPr lang="zh-CN" altLang="en-US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大夫</a:t>
            </a:r>
            <a:endParaRPr lang="en-US" altLang="zh-CN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eaLnBrk="1" hangingPunct="1">
              <a:spcBef>
                <a:spcPts val="0"/>
              </a:spcBef>
              <a:buNone/>
            </a:pP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eaLnBrk="1" hangingPunct="1">
              <a:spcBef>
                <a:spcPts val="0"/>
              </a:spcBef>
              <a:buNone/>
            </a:pPr>
            <a:r>
              <a:rPr lang="en-US" altLang="zh-CN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13</a:t>
            </a:r>
            <a:r>
              <a:rPr lang="zh-CN" altLang="en-US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、秦亦不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以城予赵，赵亦终不予秦璧。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</a:p>
          <a:p>
            <a:pPr eaLnBrk="1" hangingPunct="1"/>
            <a:endParaRPr lang="zh-CN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87045" name="矩形 87044"/>
          <p:cNvSpPr>
            <a:spLocks noChangeArrowheads="1"/>
          </p:cNvSpPr>
          <p:nvPr/>
        </p:nvSpPr>
        <p:spPr bwMode="auto">
          <a:xfrm>
            <a:off x="4291826" y="1008453"/>
            <a:ext cx="476455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以为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即“认（之）为”，认为他是。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于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：被，表被动。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使不辱于诸侯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：介状后，被动句。</a:t>
            </a:r>
            <a:endParaRPr lang="zh-CN" altLang="en-US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拜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授予官职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-24292" y="6566712"/>
            <a:ext cx="9168292" cy="318672"/>
            <a:chOff x="-32389" y="6473921"/>
            <a:chExt cx="12224389" cy="424896"/>
          </a:xfrm>
        </p:grpSpPr>
        <p:pic>
          <p:nvPicPr>
            <p:cNvPr id="5" name="Picture 2" descr="C:\Users\admin\Desktop\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8" name="直接连接符 7"/>
          <p:cNvCxnSpPr/>
          <p:nvPr/>
        </p:nvCxnSpPr>
        <p:spPr>
          <a:xfrm>
            <a:off x="3995936" y="1196752"/>
            <a:ext cx="0" cy="281727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3" descr="E:\PPT\PPT中国风元素\梅花PNG免抠图素材\3299168202027027296.png"/>
          <p:cNvPicPr>
            <a:picLocks noChangeAspect="1" noChangeArrowheads="1"/>
          </p:cNvPicPr>
          <p:nvPr/>
        </p:nvPicPr>
        <p:blipFill rotWithShape="1">
          <a:blip r:embed="rId3" cstate="print">
            <a:biLevel thresh="5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5812" t="-2116" r="33863" b="49475"/>
          <a:stretch/>
        </p:blipFill>
        <p:spPr bwMode="auto">
          <a:xfrm flipH="1">
            <a:off x="6922542" y="-531440"/>
            <a:ext cx="2447991" cy="1791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964616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70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70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7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70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70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70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4" grpId="0" build="p"/>
      <p:bldP spid="87045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4168" y="856970"/>
            <a:ext cx="684413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文章</a:t>
            </a:r>
            <a:r>
              <a:rPr lang="zh-CN" altLang="en-US" sz="3200" b="1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以记述蔺相如为主，为什么开篇对廉颇介绍的比较详细而对蔺相如介绍的比较简略？且将廉颇置于蔺相如之前？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24292" y="6566712"/>
            <a:ext cx="9168292" cy="318672"/>
            <a:chOff x="-32389" y="6473921"/>
            <a:chExt cx="12224389" cy="424896"/>
          </a:xfrm>
        </p:grpSpPr>
        <p:pic>
          <p:nvPicPr>
            <p:cNvPr id="4" name="Picture 2" descr="C:\Users\admin\Desktop\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" name="矩形 6"/>
          <p:cNvSpPr/>
          <p:nvPr/>
        </p:nvSpPr>
        <p:spPr>
          <a:xfrm>
            <a:off x="464168" y="3112615"/>
            <a:ext cx="850032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32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明确</a:t>
            </a:r>
            <a:r>
              <a:rPr lang="en-US" altLang="zh-CN" sz="32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32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介绍廉颇较详，介绍蔺相如极为简略。一个是战功赫赫、地位显贵、天下闻名的良将，一个是地位卑微、不为人知的小小食客。通过对比 ，为下文廉颇自恃功高而鄙视蔺相如的出身埋下伏笔，为后面两人矛盾的产生做了铺垫。</a:t>
            </a:r>
          </a:p>
        </p:txBody>
      </p:sp>
      <p:pic>
        <p:nvPicPr>
          <p:cNvPr id="8" name="Picture 3" descr="E:\PPT\PPT中国风元素\水墨具体图案\竹子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67387" y="5372"/>
            <a:ext cx="3376613" cy="2967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/>
          <p:cNvSpPr txBox="1"/>
          <p:nvPr/>
        </p:nvSpPr>
        <p:spPr>
          <a:xfrm>
            <a:off x="125506" y="-27384"/>
            <a:ext cx="7740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B70002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思</a:t>
            </a:r>
            <a:r>
              <a:rPr lang="en-US" altLang="zh-CN" sz="5400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  </a:t>
            </a:r>
            <a:endParaRPr lang="zh-CN" altLang="en-US" sz="5400" dirty="0"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1560" y="519667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考</a:t>
            </a:r>
            <a:endParaRPr lang="zh-CN" altLang="en-US" sz="54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778407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 descr="E:\PPT\PPT中国风元素\水墨具体图案\竹子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5991" y="1157"/>
            <a:ext cx="3376613" cy="2967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711"/>
          <a:stretch/>
        </p:blipFill>
        <p:spPr>
          <a:xfrm flipH="1">
            <a:off x="3489606" y="-27384"/>
            <a:ext cx="5654394" cy="65449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3" name="组合 2"/>
          <p:cNvGrpSpPr/>
          <p:nvPr/>
        </p:nvGrpSpPr>
        <p:grpSpPr>
          <a:xfrm>
            <a:off x="-24292" y="6566712"/>
            <a:ext cx="9168292" cy="318672"/>
            <a:chOff x="-32389" y="6473921"/>
            <a:chExt cx="12224389" cy="424896"/>
          </a:xfrm>
        </p:grpSpPr>
        <p:pic>
          <p:nvPicPr>
            <p:cNvPr id="4" name="Picture 2" descr="C:\Users\admin\Desktop\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文本框 8"/>
          <p:cNvSpPr txBox="1"/>
          <p:nvPr/>
        </p:nvSpPr>
        <p:spPr>
          <a:xfrm>
            <a:off x="650195" y="2503027"/>
            <a:ext cx="7740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B70002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作</a:t>
            </a:r>
            <a:r>
              <a:rPr lang="en-US" altLang="zh-CN" sz="5400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  </a:t>
            </a:r>
            <a:endParaRPr lang="zh-CN" altLang="en-US" sz="5400" dirty="0"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71322" y="3250880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>
                <a:latin typeface="华文行楷" panose="02010800040101010101" pitchFamily="2" charset="-122"/>
                <a:ea typeface="华文行楷" panose="02010800040101010101" pitchFamily="2" charset="-122"/>
              </a:rPr>
              <a:t>业</a:t>
            </a:r>
          </a:p>
        </p:txBody>
      </p:sp>
      <p:sp>
        <p:nvSpPr>
          <p:cNvPr id="11" name="矩形 10"/>
          <p:cNvSpPr/>
          <p:nvPr/>
        </p:nvSpPr>
        <p:spPr>
          <a:xfrm>
            <a:off x="756956" y="4475066"/>
            <a:ext cx="20120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 熟读课文 </a:t>
            </a:r>
          </a:p>
        </p:txBody>
      </p:sp>
    </p:spTree>
    <p:extLst>
      <p:ext uri="{BB962C8B-B14F-4D97-AF65-F5344CB8AC3E}">
        <p14:creationId xmlns:p14="http://schemas.microsoft.com/office/powerpoint/2010/main" xmlns="" val="334366820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188640"/>
            <a:ext cx="2022759" cy="631307"/>
          </a:xfrm>
          <a:prstGeom prst="rect">
            <a:avLst/>
          </a:prstGeom>
        </p:spPr>
      </p:pic>
      <p:pic>
        <p:nvPicPr>
          <p:cNvPr id="6" name="Picture 3" descr="E:\PPT\PPT中国风元素\梅花PNG免抠图素材\3299168202027027296.png"/>
          <p:cNvPicPr>
            <a:picLocks noChangeAspect="1" noChangeArrowheads="1"/>
          </p:cNvPicPr>
          <p:nvPr/>
        </p:nvPicPr>
        <p:blipFill>
          <a:blip r:embed="rId3" cstate="print">
            <a:biLevel thresh="5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766485" y="-459432"/>
            <a:ext cx="3402378" cy="3402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323528" y="1052736"/>
            <a:ext cx="864096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本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课首先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由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司马迁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的简单介绍导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入，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进而详细介绍作者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司马迁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及作品</a:t>
            </a: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史记</a:t>
            </a: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。接下来了解故事发生的背景，进入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课文讲解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听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课文音频朗读进行正音。整体感知课文架构及故事内容，然后让学生自主学习，详细阅读，并试着翻译文言内容，老师进行反馈精讲，解决重点文言知识的解答。这是讲解课文的重点所在。</a:t>
            </a:r>
            <a:endParaRPr lang="en-US" altLang="zh-CN" sz="28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indent="457200"/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 另外在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讲解课文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时，也交给了学生进行主要人物性格归纳及刻画手法的总结任务，这是难点所在，老师应该有意识地引导他们回归文本，在故事矛盾，在语言等细节，在人物对比中，让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他们尝试自己说出观点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 并能引申到平常作文关于人物刻画的描写。</a:t>
            </a:r>
            <a:endParaRPr lang="zh-CN" altLang="en-US" sz="28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-11277" y="6519297"/>
            <a:ext cx="9168292" cy="318672"/>
            <a:chOff x="-32389" y="6473921"/>
            <a:chExt cx="12224389" cy="424896"/>
          </a:xfrm>
        </p:grpSpPr>
        <p:pic>
          <p:nvPicPr>
            <p:cNvPr id="9" name="Picture 2" descr="C:\Users\admin\Desktop\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12959458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-24292" y="6539328"/>
            <a:ext cx="9168292" cy="318672"/>
            <a:chOff x="-32389" y="6473921"/>
            <a:chExt cx="12224389" cy="424896"/>
          </a:xfrm>
        </p:grpSpPr>
        <p:pic>
          <p:nvPicPr>
            <p:cNvPr id="9" name="Picture 2" descr="C:\Users\admin\Desktop\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134"/>
          <a:stretch/>
        </p:blipFill>
        <p:spPr>
          <a:xfrm>
            <a:off x="281407" y="836712"/>
            <a:ext cx="7050680" cy="46942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7509064" y="1196475"/>
            <a:ext cx="1292662" cy="560782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7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第二课时</a:t>
            </a:r>
            <a:endParaRPr lang="zh-CN" altLang="en-US" sz="7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813673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627784" y="620688"/>
            <a:ext cx="6525038" cy="35452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TextBox 5"/>
          <p:cNvSpPr txBox="1"/>
          <p:nvPr/>
        </p:nvSpPr>
        <p:spPr>
          <a:xfrm>
            <a:off x="2627784" y="548680"/>
            <a:ext cx="39964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迷你简硬笔楷书" panose="03000509000000000000" pitchFamily="65" charset="-122"/>
                <a:ea typeface="迷你简硬笔楷书" panose="03000509000000000000" pitchFamily="65" charset="-122"/>
              </a:rPr>
              <a:t>自主学习</a:t>
            </a:r>
          </a:p>
        </p:txBody>
      </p:sp>
      <p:pic>
        <p:nvPicPr>
          <p:cNvPr id="9" name="Picture 3" descr="E:\PPT\PPT中国风元素\梅花PNG免抠图素材\3299168202027027296.png"/>
          <p:cNvPicPr>
            <a:picLocks noChangeAspect="1" noChangeArrowheads="1"/>
          </p:cNvPicPr>
          <p:nvPr/>
        </p:nvPicPr>
        <p:blipFill rotWithShape="1">
          <a:blip r:embed="rId2" cstate="print">
            <a:biLevel thresh="5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5465" b="48992"/>
          <a:stretch/>
        </p:blipFill>
        <p:spPr bwMode="auto">
          <a:xfrm>
            <a:off x="0" y="-322709"/>
            <a:ext cx="2195736" cy="1735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2465766" y="620688"/>
            <a:ext cx="105062" cy="35452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5" name="文本框 14"/>
          <p:cNvSpPr txBox="1"/>
          <p:nvPr/>
        </p:nvSpPr>
        <p:spPr>
          <a:xfrm>
            <a:off x="134702" y="1285941"/>
            <a:ext cx="17821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B70002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学</a:t>
            </a:r>
            <a:r>
              <a:rPr lang="en-US" altLang="zh-CN" sz="5400" dirty="0">
                <a:latin typeface="李旭科书法" panose="02000603000000000000" pitchFamily="2" charset="-122"/>
                <a:ea typeface="李旭科书法" panose="02000603000000000000" pitchFamily="2" charset="-122"/>
              </a:rPr>
              <a:t>  </a:t>
            </a:r>
            <a:endParaRPr lang="zh-CN" altLang="en-US" sz="5400" dirty="0"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87219" y="1801360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>
                <a:latin typeface="李旭科书法" panose="02000603000000000000" pitchFamily="2" charset="-122"/>
                <a:ea typeface="李旭科书法" panose="02000603000000000000" pitchFamily="2" charset="-122"/>
              </a:rPr>
              <a:t>习</a:t>
            </a:r>
          </a:p>
        </p:txBody>
      </p:sp>
      <p:sp>
        <p:nvSpPr>
          <p:cNvPr id="2" name="矩形 1"/>
          <p:cNvSpPr/>
          <p:nvPr/>
        </p:nvSpPr>
        <p:spPr>
          <a:xfrm>
            <a:off x="1467373" y="2375956"/>
            <a:ext cx="720041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结合注释阅读、翻译</a:t>
            </a:r>
            <a:r>
              <a:rPr lang="zh-CN" altLang="en-US" sz="36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13</a:t>
            </a:r>
            <a:r>
              <a:rPr lang="zh-CN" altLang="en-US" sz="36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至</a:t>
            </a:r>
            <a:r>
              <a:rPr lang="en-US" altLang="zh-CN" sz="36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21</a:t>
            </a:r>
            <a:r>
              <a:rPr lang="zh-CN" altLang="en-US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段</a:t>
            </a:r>
            <a:r>
              <a:rPr lang="zh-CN" altLang="en-US" sz="36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，并根据故事情节分析归纳</a:t>
            </a:r>
            <a:r>
              <a:rPr lang="zh-CN" altLang="en-US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人物思想性格。 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-24292" y="6566712"/>
            <a:ext cx="9168292" cy="318672"/>
            <a:chOff x="-32389" y="6473921"/>
            <a:chExt cx="12224389" cy="424896"/>
          </a:xfrm>
        </p:grpSpPr>
        <p:pic>
          <p:nvPicPr>
            <p:cNvPr id="14" name="Picture 2" descr="C:\Users\admin\Desktop\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304645509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8" name="矩形 88067"/>
          <p:cNvSpPr>
            <a:spLocks noChangeArrowheads="1"/>
          </p:cNvSpPr>
          <p:nvPr/>
        </p:nvSpPr>
        <p:spPr bwMode="auto">
          <a:xfrm>
            <a:off x="180981" y="260648"/>
            <a:ext cx="3429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spcBef>
                <a:spcPts val="0"/>
              </a:spcBef>
              <a:buNone/>
            </a:pPr>
            <a:r>
              <a:rPr lang="en-US" altLang="zh-CN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14</a:t>
            </a:r>
            <a:r>
              <a:rPr lang="zh-CN" altLang="en-US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、其后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，秦伐赵，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拔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石城。明年复攻赵，杀二万人。秦王使使者告赵王，欲与王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为好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，会于西河外渑池。赵王畏秦，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欲毋行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。廉颇蔺相如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计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曰：“王不行，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示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赵弱且怯也。”赵王遂行。相如从。 </a:t>
            </a:r>
          </a:p>
        </p:txBody>
      </p:sp>
      <p:sp>
        <p:nvSpPr>
          <p:cNvPr id="88069" name="矩形 88068"/>
          <p:cNvSpPr>
            <a:spLocks noChangeArrowheads="1"/>
          </p:cNvSpPr>
          <p:nvPr/>
        </p:nvSpPr>
        <p:spPr bwMode="auto">
          <a:xfrm>
            <a:off x="3598280" y="260648"/>
            <a:ext cx="5715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拔：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攻取</a:t>
            </a:r>
            <a:endParaRPr lang="zh-CN" altLang="en-US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明年：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第二年。今义今年的下一年。古今异义。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为好：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修好。</a:t>
            </a:r>
            <a:endParaRPr lang="zh-CN" altLang="en-US" b="1" dirty="0">
              <a:solidFill>
                <a:schemeClr val="accent2"/>
              </a:solidFill>
              <a:latin typeface="仿宋" panose="02010609060101010101" pitchFamily="49" charset="-122"/>
              <a:ea typeface="仿宋" panose="02010609060101010101" pitchFamily="49" charset="-122"/>
              <a:cs typeface="楷体_GB2312"/>
            </a:endParaRP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会于西河外渑池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即“于西河外渑池会”，介词状语后置句。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欲毋行：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想不去。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计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：商量。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不行：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不前往，不去。今义：</a:t>
            </a:r>
            <a:r>
              <a:rPr lang="en-US" altLang="zh-CN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①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不可以；</a:t>
            </a:r>
            <a:r>
              <a:rPr lang="en-US" altLang="zh-CN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②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不中用；</a:t>
            </a:r>
            <a:r>
              <a:rPr lang="en-US" altLang="zh-CN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③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不好。 古今异义。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zh-CN" altLang="en-US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示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：显示。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-24292" y="6566712"/>
            <a:ext cx="9168292" cy="318672"/>
            <a:chOff x="-32389" y="6473921"/>
            <a:chExt cx="12224389" cy="424896"/>
          </a:xfrm>
        </p:grpSpPr>
        <p:pic>
          <p:nvPicPr>
            <p:cNvPr id="5" name="Picture 2" descr="C:\Users\admin\Desktop\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8" name="直接连接符 7"/>
          <p:cNvCxnSpPr/>
          <p:nvPr/>
        </p:nvCxnSpPr>
        <p:spPr>
          <a:xfrm>
            <a:off x="3491880" y="476672"/>
            <a:ext cx="0" cy="51215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6802780" y="0"/>
            <a:ext cx="34974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B70002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反馈精讲</a:t>
            </a:r>
            <a:r>
              <a:rPr lang="en-US" altLang="zh-CN" sz="4000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  </a:t>
            </a:r>
            <a:endParaRPr lang="zh-CN" altLang="en-US" sz="4000" dirty="0"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167518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80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80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80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80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80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80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80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80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80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8" grpId="0" build="p"/>
      <p:bldP spid="88069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2" name="矩形 89091"/>
          <p:cNvSpPr>
            <a:spLocks noChangeArrowheads="1"/>
          </p:cNvSpPr>
          <p:nvPr/>
        </p:nvSpPr>
        <p:spPr bwMode="auto">
          <a:xfrm>
            <a:off x="200210" y="548680"/>
            <a:ext cx="3429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spcBef>
                <a:spcPts val="0"/>
              </a:spcBef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廉颇送至境，与王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诀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曰：“王行，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度道里会遇之礼毕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，还，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不过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三十日。三十日不还，则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请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立太子为王，以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绝秦望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。”王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许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之。遂与秦王会渑池。</a:t>
            </a:r>
          </a:p>
        </p:txBody>
      </p:sp>
      <p:sp>
        <p:nvSpPr>
          <p:cNvPr id="89093" name="矩形 89092"/>
          <p:cNvSpPr>
            <a:spLocks noChangeArrowheads="1"/>
          </p:cNvSpPr>
          <p:nvPr/>
        </p:nvSpPr>
        <p:spPr bwMode="auto">
          <a:xfrm>
            <a:off x="3704896" y="548680"/>
            <a:ext cx="539147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诀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：告别</a:t>
            </a:r>
            <a:r>
              <a:rPr lang="zh-CN" altLang="en-US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 b="1" dirty="0">
              <a:solidFill>
                <a:schemeClr val="accent2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度道里会遇之礼毕：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估算前往渑池的路程和会谈完毕的时间。道里：行程。</a:t>
            </a:r>
            <a:r>
              <a:rPr lang="zh-CN" altLang="en-US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zh-CN" altLang="en-US" b="1" dirty="0">
              <a:solidFill>
                <a:schemeClr val="accent2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不过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：不超过。</a:t>
            </a:r>
            <a:r>
              <a:rPr lang="zh-CN" altLang="en-US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今义转折连词，古今异义。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请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：请与许我。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绝秦望：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断绝秦国胁迫赵国的念头。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许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：答应。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-24292" y="6566712"/>
            <a:ext cx="9168292" cy="318672"/>
            <a:chOff x="-32389" y="6473921"/>
            <a:chExt cx="12224389" cy="424896"/>
          </a:xfrm>
        </p:grpSpPr>
        <p:pic>
          <p:nvPicPr>
            <p:cNvPr id="5" name="Picture 2" descr="C:\Users\admin\Desktop\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8" name="直接连接符 7"/>
          <p:cNvCxnSpPr/>
          <p:nvPr/>
        </p:nvCxnSpPr>
        <p:spPr>
          <a:xfrm>
            <a:off x="3491880" y="476672"/>
            <a:ext cx="0" cy="51215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89873692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90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90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90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90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90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90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90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2" grpId="0" build="p"/>
      <p:bldP spid="8909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6" name="矩形 90115"/>
          <p:cNvSpPr>
            <a:spLocks noChangeArrowheads="1"/>
          </p:cNvSpPr>
          <p:nvPr/>
        </p:nvSpPr>
        <p:spPr bwMode="auto">
          <a:xfrm>
            <a:off x="229790" y="196689"/>
            <a:ext cx="3778460" cy="6060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buNone/>
            </a:pPr>
            <a:r>
              <a:rPr lang="en-US" altLang="zh-CN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15</a:t>
            </a:r>
            <a:r>
              <a:rPr lang="zh-CN" altLang="en-US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、秦王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饮酒酣，曰：“寡人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窃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闻赵王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好音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，请奏瑟。”赵王鼓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瑟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。秦御史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前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书曰：“某年月日，秦王与赵王会饮，令赵王鼓瑟。”蔺相如前曰：“赵王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窃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闻秦王善为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秦声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，请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奉盆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缶秦王，以相娱乐。”秦王怒，不许。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zh-CN" altLang="en-US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90117" name="矩形 90116"/>
          <p:cNvSpPr>
            <a:spLocks noChangeArrowheads="1"/>
          </p:cNvSpPr>
          <p:nvPr/>
        </p:nvSpPr>
        <p:spPr bwMode="auto">
          <a:xfrm>
            <a:off x="4139952" y="196689"/>
            <a:ext cx="500404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窃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：私下。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好音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：爱好音乐。</a:t>
            </a:r>
            <a:endParaRPr lang="zh-CN" altLang="en-US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瑟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：古代乐器，形似琴而较长大，通常有二十五弦。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前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：走上前，名词用作动词。    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窃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_GB2312"/>
              </a:rPr>
              <a:t>：私下。</a:t>
            </a:r>
            <a:endParaRPr lang="zh-CN" altLang="en-US" b="1" dirty="0">
              <a:solidFill>
                <a:schemeClr val="accent2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秦声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_GB2312"/>
              </a:rPr>
              <a:t>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秦国乡土乐曲。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zh-CN" altLang="en-US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奉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：进献。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盆缶</a:t>
            </a:r>
            <a:r>
              <a:rPr lang="en-US" altLang="zh-CN" b="1" dirty="0" err="1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fǒu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：均为瓦器。缶，同缻。秦人敲打盆缶作为唱歌时的节拍。</a:t>
            </a: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-24292" y="6566712"/>
            <a:ext cx="9168292" cy="318672"/>
            <a:chOff x="-32389" y="6473921"/>
            <a:chExt cx="12224389" cy="424896"/>
          </a:xfrm>
        </p:grpSpPr>
        <p:pic>
          <p:nvPicPr>
            <p:cNvPr id="5" name="Picture 2" descr="C:\Users\admin\Desktop\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8" name="直接连接符 7"/>
          <p:cNvCxnSpPr/>
          <p:nvPr/>
        </p:nvCxnSpPr>
        <p:spPr>
          <a:xfrm>
            <a:off x="4033599" y="620688"/>
            <a:ext cx="0" cy="51215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02314771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0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0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01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01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01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01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01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01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01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6" grpId="0" build="p"/>
      <p:bldP spid="90117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40" name="矩形 91139"/>
          <p:cNvSpPr>
            <a:spLocks noChangeArrowheads="1"/>
          </p:cNvSpPr>
          <p:nvPr/>
        </p:nvSpPr>
        <p:spPr bwMode="auto">
          <a:xfrm>
            <a:off x="205241" y="332656"/>
            <a:ext cx="364667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于是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相如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前进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缶，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因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跪请秦王。秦王不肯击缶。相如曰：“五步之内，相如请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得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以颈血溅大王矣！”左右欲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刃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相如，相如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张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目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叱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之，左右皆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靡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。于是秦王不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怿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，为一击缶。相如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顾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召赵御史，书曰：“某年月日，秦王为赵王击缶。”</a:t>
            </a:r>
          </a:p>
          <a:p>
            <a:pPr eaLnBrk="1" hangingPunct="1"/>
            <a:endParaRPr lang="zh-CN" altLang="en-US" sz="2800" b="1" dirty="0"/>
          </a:p>
        </p:txBody>
      </p:sp>
      <p:sp>
        <p:nvSpPr>
          <p:cNvPr id="91141" name="矩形 91140"/>
          <p:cNvSpPr>
            <a:spLocks noChangeArrowheads="1"/>
          </p:cNvSpPr>
          <p:nvPr/>
        </p:nvSpPr>
        <p:spPr bwMode="auto">
          <a:xfrm>
            <a:off x="4097902" y="302932"/>
            <a:ext cx="505883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于是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：在这时；今义承接连词。古今异义。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前进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：走上前去献上。今义：向前</a:t>
            </a:r>
            <a:r>
              <a:rPr lang="zh-CN" altLang="en-US" b="1" dirty="0" smtClean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行进。 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古今异义。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因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：就。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得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：能够，可以。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刃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：刀锋，用刀杀，名词用作动词。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张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_GB2312"/>
              </a:rPr>
              <a:t>：睁开</a:t>
            </a:r>
            <a:r>
              <a:rPr lang="zh-CN" altLang="en-US" b="1" dirty="0" smtClean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_GB2312"/>
              </a:rPr>
              <a:t>。</a:t>
            </a:r>
            <a:r>
              <a:rPr lang="zh-CN" altLang="en-US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叱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：喝骂。</a:t>
            </a:r>
            <a:endParaRPr lang="zh-CN" altLang="en-US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靡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：倒下，这里指后退。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怿</a:t>
            </a:r>
            <a:r>
              <a:rPr lang="en-US" altLang="zh-CN" b="1" dirty="0" err="1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yì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愉快。</a:t>
            </a:r>
            <a:endParaRPr lang="zh-CN" altLang="en-US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顾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：回头。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-24292" y="6566712"/>
            <a:ext cx="9168292" cy="318672"/>
            <a:chOff x="-32389" y="6473921"/>
            <a:chExt cx="12224389" cy="424896"/>
          </a:xfrm>
        </p:grpSpPr>
        <p:pic>
          <p:nvPicPr>
            <p:cNvPr id="5" name="Picture 2" descr="C:\Users\admin\Desktop\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8" name="直接连接符 7"/>
          <p:cNvCxnSpPr/>
          <p:nvPr/>
        </p:nvCxnSpPr>
        <p:spPr>
          <a:xfrm>
            <a:off x="3872219" y="620688"/>
            <a:ext cx="0" cy="51215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80706606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1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1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11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11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11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11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11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11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114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114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0" grpId="0" build="p"/>
      <p:bldP spid="91141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4" name="矩形 92163"/>
          <p:cNvSpPr>
            <a:spLocks noChangeArrowheads="1"/>
          </p:cNvSpPr>
          <p:nvPr/>
        </p:nvSpPr>
        <p:spPr bwMode="auto">
          <a:xfrm>
            <a:off x="196150" y="404664"/>
            <a:ext cx="38870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秦之群臣</a:t>
            </a:r>
            <a:r>
              <a:rPr lang="zh-CN" altLang="en-US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曰：“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请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赵十五城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为秦王寿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r>
              <a:rPr lang="zh-CN" altLang="en-US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”蔺相如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亦曰：“请以秦之咸阳为赵王寿。</a:t>
            </a:r>
            <a:r>
              <a:rPr lang="zh-CN" altLang="en-US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”</a:t>
            </a:r>
            <a:endParaRPr lang="en-US" altLang="zh-CN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eaLnBrk="1" hangingPunct="1">
              <a:buNone/>
            </a:pPr>
            <a:r>
              <a:rPr lang="en-US" altLang="zh-CN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16</a:t>
            </a:r>
            <a:r>
              <a:rPr lang="zh-CN" altLang="en-US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、秦王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竟酒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，终不能加胜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于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赵。赵亦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盛设兵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以待秦，秦不敢动。 </a:t>
            </a:r>
          </a:p>
          <a:p>
            <a:pPr marL="0" indent="0" eaLnBrk="1" hangingPunct="1">
              <a:buNone/>
            </a:pPr>
            <a:r>
              <a:rPr lang="en-US" altLang="zh-CN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17</a:t>
            </a:r>
            <a:r>
              <a:rPr lang="zh-CN" altLang="en-US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、</a:t>
            </a:r>
            <a:r>
              <a:rPr lang="zh-CN" altLang="en-US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既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罢归国，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相如功大，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拜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为上卿，位在廉颇之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右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。  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92165" name="矩形 92164"/>
          <p:cNvSpPr>
            <a:spLocks noChangeArrowheads="1"/>
          </p:cNvSpPr>
          <p:nvPr/>
        </p:nvSpPr>
        <p:spPr bwMode="auto">
          <a:xfrm>
            <a:off x="4494300" y="404664"/>
            <a:ext cx="445085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：用，拿。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为秦王寿：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祝秦王长寿，向秦王献礼。</a:t>
            </a:r>
            <a:endParaRPr lang="zh-CN" altLang="en-US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竟酒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：酒宴完毕。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加胜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：超过。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于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：在。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盛设兵：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多布置军队。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既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：已经。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：因为。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拜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：授予官职。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右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：上。古人以右为尊。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-24292" y="6566712"/>
            <a:ext cx="9168292" cy="318672"/>
            <a:chOff x="-32389" y="6473921"/>
            <a:chExt cx="12224389" cy="424896"/>
          </a:xfrm>
        </p:grpSpPr>
        <p:pic>
          <p:nvPicPr>
            <p:cNvPr id="5" name="Picture 2" descr="C:\Users\admin\Desktop\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8" name="直接连接符 7"/>
          <p:cNvCxnSpPr/>
          <p:nvPr/>
        </p:nvCxnSpPr>
        <p:spPr>
          <a:xfrm>
            <a:off x="4355976" y="836712"/>
            <a:ext cx="0" cy="51215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4750717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1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1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2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21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21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21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21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21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21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921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921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9216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4" grpId="0" build="p"/>
      <p:bldP spid="92165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8" name="矩形 93187"/>
          <p:cNvSpPr>
            <a:spLocks noChangeArrowheads="1"/>
          </p:cNvSpPr>
          <p:nvPr/>
        </p:nvSpPr>
        <p:spPr bwMode="auto">
          <a:xfrm>
            <a:off x="330712" y="476672"/>
            <a:ext cx="3429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buNone/>
            </a:pPr>
            <a:r>
              <a:rPr lang="en-US" altLang="zh-CN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18</a:t>
            </a:r>
            <a:r>
              <a:rPr lang="zh-CN" altLang="en-US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、廉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颇曰：“我为赵将，有攻城野战之大功，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而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蔺相如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徒以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口舌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为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劳，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而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位居我上。且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相如素贱人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，吾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羞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，不忍为之下！”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宣言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曰：“我见相如，必辱之！”</a:t>
            </a:r>
          </a:p>
          <a:p>
            <a:pPr eaLnBrk="1" hangingPunct="1"/>
            <a:endParaRPr lang="zh-CN" altLang="en-US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93189" name="矩形 93188"/>
          <p:cNvSpPr>
            <a:spLocks noChangeArrowheads="1"/>
          </p:cNvSpPr>
          <p:nvPr/>
        </p:nvSpPr>
        <p:spPr bwMode="auto">
          <a:xfrm>
            <a:off x="3890090" y="294019"/>
            <a:ext cx="52504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徒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：只凭借。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口舌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：言语。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为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：立下。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而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：可是，表转折。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相如素贱人：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蔺相如向来是微贱的人。素，素来，向来。判断句。</a:t>
            </a:r>
            <a:endParaRPr lang="zh-CN" altLang="en-US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羞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_GB2312"/>
              </a:rPr>
              <a:t>：感到羞耻，形容词作动词。</a:t>
            </a:r>
            <a:endParaRPr lang="zh-CN" altLang="en-US" b="1" dirty="0">
              <a:solidFill>
                <a:schemeClr val="accent2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宣言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：扬言。今义：表示政见的公告。 古今异义。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-24292" y="6566712"/>
            <a:ext cx="9168292" cy="318672"/>
            <a:chOff x="-32389" y="6473921"/>
            <a:chExt cx="12224389" cy="424896"/>
          </a:xfrm>
        </p:grpSpPr>
        <p:pic>
          <p:nvPicPr>
            <p:cNvPr id="5" name="Picture 2" descr="C:\Users\admin\Desktop\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8" name="直接连接符 7"/>
          <p:cNvCxnSpPr/>
          <p:nvPr/>
        </p:nvCxnSpPr>
        <p:spPr>
          <a:xfrm>
            <a:off x="3759712" y="692696"/>
            <a:ext cx="0" cy="51215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3" descr="E:\PPT\PPT中国风元素\梅花PNG免抠图素材\3299168202027027296.png"/>
          <p:cNvPicPr>
            <a:picLocks noChangeAspect="1" noChangeArrowheads="1"/>
          </p:cNvPicPr>
          <p:nvPr/>
        </p:nvPicPr>
        <p:blipFill rotWithShape="1">
          <a:blip r:embed="rId3" cstate="print">
            <a:biLevel thresh="5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5812" t="-2116" r="33863" b="49475"/>
          <a:stretch/>
        </p:blipFill>
        <p:spPr bwMode="auto">
          <a:xfrm flipH="1">
            <a:off x="6922542" y="-531440"/>
            <a:ext cx="2447991" cy="1791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4035806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31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3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31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31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31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31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31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31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8" grpId="0" build="p"/>
      <p:bldP spid="93189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2" name="矩形 94211"/>
          <p:cNvSpPr>
            <a:spLocks noChangeArrowheads="1"/>
          </p:cNvSpPr>
          <p:nvPr/>
        </p:nvSpPr>
        <p:spPr bwMode="auto">
          <a:xfrm>
            <a:off x="323528" y="1124744"/>
            <a:ext cx="3553595" cy="2348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相如闻，不肯与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会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。相如每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朝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时，常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称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病，不欲与廉颇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争列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已而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相如出，望见廉颇，相如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引车避匿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。 </a:t>
            </a:r>
          </a:p>
        </p:txBody>
      </p:sp>
      <p:sp>
        <p:nvSpPr>
          <p:cNvPr id="94213" name="矩形 94212"/>
          <p:cNvSpPr>
            <a:spLocks noChangeArrowheads="1"/>
          </p:cNvSpPr>
          <p:nvPr/>
        </p:nvSpPr>
        <p:spPr bwMode="auto">
          <a:xfrm>
            <a:off x="4355976" y="1124744"/>
            <a:ext cx="460090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：相会，见面。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朝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：上朝，名词作动词。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称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：声称，推说。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争列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：争位次的高下。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已而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：过了些时候。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引车避匿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：将车子调转躲避。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-24292" y="6566712"/>
            <a:ext cx="9168292" cy="318672"/>
            <a:chOff x="-32389" y="6473921"/>
            <a:chExt cx="12224389" cy="424896"/>
          </a:xfrm>
        </p:grpSpPr>
        <p:pic>
          <p:nvPicPr>
            <p:cNvPr id="5" name="Picture 2" descr="C:\Users\admin\Desktop\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8" name="直接连接符 7"/>
          <p:cNvCxnSpPr/>
          <p:nvPr/>
        </p:nvCxnSpPr>
        <p:spPr>
          <a:xfrm>
            <a:off x="4139952" y="1268760"/>
            <a:ext cx="0" cy="34339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3" descr="E:\PPT\PPT中国风元素\梅花PNG免抠图素材\3299168202027027296.png"/>
          <p:cNvPicPr>
            <a:picLocks noChangeAspect="1" noChangeArrowheads="1"/>
          </p:cNvPicPr>
          <p:nvPr/>
        </p:nvPicPr>
        <p:blipFill rotWithShape="1">
          <a:blip r:embed="rId3" cstate="print">
            <a:biLevel thresh="5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5812" t="-2116" r="33863" b="49475"/>
          <a:stretch/>
        </p:blipFill>
        <p:spPr bwMode="auto">
          <a:xfrm flipH="1">
            <a:off x="6922542" y="-531440"/>
            <a:ext cx="2447991" cy="1791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9609829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4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4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42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42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42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42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42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2" grpId="0" build="p"/>
      <p:bldP spid="9421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6" name="矩形 95235"/>
          <p:cNvSpPr>
            <a:spLocks noChangeArrowheads="1"/>
          </p:cNvSpPr>
          <p:nvPr/>
        </p:nvSpPr>
        <p:spPr bwMode="auto">
          <a:xfrm>
            <a:off x="274522" y="328113"/>
            <a:ext cx="3429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buNone/>
            </a:pPr>
            <a:r>
              <a:rPr lang="en-US" altLang="zh-CN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19</a:t>
            </a:r>
            <a:r>
              <a:rPr lang="zh-CN" altLang="en-US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、</a:t>
            </a:r>
            <a:r>
              <a:rPr lang="zh-CN" altLang="en-US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于是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舍人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相与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谏曰：“臣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所以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去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亲戚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而事君者，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徒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慕君之高义也。今君与廉颇同列，廉君宣恶言，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而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君畏匿之，恐惧殊甚。且庸人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尚羞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之，况于将相乎！臣等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不肖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请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辞去。”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</a:p>
        </p:txBody>
      </p:sp>
      <p:sp>
        <p:nvSpPr>
          <p:cNvPr id="95237" name="矩形 95236"/>
          <p:cNvSpPr>
            <a:spLocks noChangeArrowheads="1"/>
          </p:cNvSpPr>
          <p:nvPr/>
        </p:nvSpPr>
        <p:spPr bwMode="auto">
          <a:xfrm>
            <a:off x="3703522" y="328113"/>
            <a:ext cx="537045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于是：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在这种情况下，今义承接连词。古今异义。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所以：</a:t>
            </a:r>
            <a:r>
              <a:rPr lang="en-US" altLang="zh-CN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… …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的原因，表原因。今义表示因果关系的关联词。古今异义。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亲戚：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父母兄弟，或统指家里亲人。今义：旁系亲属。 古今异义。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高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义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：高尚品德</a:t>
            </a:r>
            <a:r>
              <a:rPr lang="zh-CN" altLang="en-US" b="1" dirty="0" smtClean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 b="1" dirty="0">
              <a:solidFill>
                <a:schemeClr val="accent2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羞：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</a:t>
            </a:r>
            <a:r>
              <a:rPr lang="en-US" altLang="zh-CN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……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为羞，把</a:t>
            </a:r>
            <a:r>
              <a:rPr lang="en-US" altLang="zh-CN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……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当作耻辱，形容词的意动用法。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不肖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：不才，不中用</a:t>
            </a:r>
            <a:r>
              <a:rPr lang="zh-CN" altLang="en-US" b="1" dirty="0" smtClean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 b="1" dirty="0">
              <a:solidFill>
                <a:schemeClr val="accent2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-24292" y="6566712"/>
            <a:ext cx="9168292" cy="318672"/>
            <a:chOff x="-32389" y="6473921"/>
            <a:chExt cx="12224389" cy="424896"/>
          </a:xfrm>
        </p:grpSpPr>
        <p:pic>
          <p:nvPicPr>
            <p:cNvPr id="5" name="Picture 2" descr="C:\Users\admin\Desktop\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8" name="直接连接符 7"/>
          <p:cNvCxnSpPr/>
          <p:nvPr/>
        </p:nvCxnSpPr>
        <p:spPr>
          <a:xfrm>
            <a:off x="3622693" y="692696"/>
            <a:ext cx="0" cy="51215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27980336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5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52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52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52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52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52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52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6" grpId="0" build="p"/>
      <p:bldP spid="9523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-24292" y="6539328"/>
            <a:ext cx="9168292" cy="318672"/>
            <a:chOff x="-32389" y="6473921"/>
            <a:chExt cx="12224389" cy="424896"/>
          </a:xfrm>
        </p:grpSpPr>
        <p:pic>
          <p:nvPicPr>
            <p:cNvPr id="9" name="Picture 2" descr="C:\Users\admin\Desktop\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文本框 2"/>
          <p:cNvSpPr txBox="1"/>
          <p:nvPr/>
        </p:nvSpPr>
        <p:spPr>
          <a:xfrm>
            <a:off x="3978427" y="1340768"/>
            <a:ext cx="1292662" cy="487200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7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第一课时</a:t>
            </a:r>
            <a:endParaRPr lang="zh-CN" altLang="en-US" sz="7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055150"/>
            <a:ext cx="3367098" cy="440388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393" t="6370" r="8470" b="5050"/>
          <a:stretch/>
        </p:blipFill>
        <p:spPr>
          <a:xfrm>
            <a:off x="5414874" y="1055150"/>
            <a:ext cx="3302550" cy="440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9781121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60" name="矩形 96259"/>
          <p:cNvSpPr>
            <a:spLocks noChangeArrowheads="1"/>
          </p:cNvSpPr>
          <p:nvPr/>
        </p:nvSpPr>
        <p:spPr bwMode="auto">
          <a:xfrm>
            <a:off x="259360" y="720387"/>
            <a:ext cx="3429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蔺相如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固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止之，曰：“公之视廉将军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孰与秦王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？”曰：“不若也。”相如曰：“夫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秦王之威，而相如廷叱之，辱其群臣。相如虽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驽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独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畏廉将军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哉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？</a:t>
            </a:r>
          </a:p>
          <a:p>
            <a:pPr eaLnBrk="1" hangingPunct="1"/>
            <a:endParaRPr lang="zh-CN" altLang="en-US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96261" name="矩形 96260"/>
          <p:cNvSpPr>
            <a:spLocks noChangeArrowheads="1"/>
          </p:cNvSpPr>
          <p:nvPr/>
        </p:nvSpPr>
        <p:spPr bwMode="auto">
          <a:xfrm>
            <a:off x="3894692" y="1052736"/>
            <a:ext cx="524930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固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：坚决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孰与： </a:t>
            </a:r>
            <a:r>
              <a:rPr lang="en-US" altLang="zh-CN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…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…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和</a:t>
            </a:r>
            <a:r>
              <a:rPr lang="en-US" altLang="zh-CN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… …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相比，哪个更</a:t>
            </a:r>
            <a:r>
              <a:rPr lang="en-US" altLang="zh-CN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…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…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，固定格式。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</a:t>
            </a:r>
            <a:r>
              <a:rPr lang="zh-CN" altLang="en-US" b="1" dirty="0">
                <a:solidFill>
                  <a:schemeClr val="hlink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_GB2312"/>
              </a:rPr>
              <a:t>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凭。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驽：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愚笨，拙劣。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独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…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哉：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难道</a:t>
            </a:r>
            <a:r>
              <a:rPr lang="en-US" altLang="zh-CN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…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…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吗？固定格式。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-24292" y="6566712"/>
            <a:ext cx="9168292" cy="318672"/>
            <a:chOff x="-32389" y="6473921"/>
            <a:chExt cx="12224389" cy="424896"/>
          </a:xfrm>
        </p:grpSpPr>
        <p:pic>
          <p:nvPicPr>
            <p:cNvPr id="5" name="Picture 2" descr="C:\Users\admin\Desktop\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8" name="直接连接符 7"/>
          <p:cNvCxnSpPr/>
          <p:nvPr/>
        </p:nvCxnSpPr>
        <p:spPr>
          <a:xfrm>
            <a:off x="3657628" y="720387"/>
            <a:ext cx="0" cy="51215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3" descr="E:\PPT\PPT中国风元素\梅花PNG免抠图素材\3299168202027027296.png"/>
          <p:cNvPicPr>
            <a:picLocks noChangeAspect="1" noChangeArrowheads="1"/>
          </p:cNvPicPr>
          <p:nvPr/>
        </p:nvPicPr>
        <p:blipFill rotWithShape="1">
          <a:blip r:embed="rId3" cstate="print">
            <a:biLevel thresh="5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5812" t="-2116" r="33863" b="49475"/>
          <a:stretch/>
        </p:blipFill>
        <p:spPr bwMode="auto">
          <a:xfrm flipH="1">
            <a:off x="6922542" y="-531440"/>
            <a:ext cx="2447991" cy="1791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6911004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62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62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62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62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62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62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0" grpId="0" build="p"/>
      <p:bldP spid="96261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2" name="矩形 99331"/>
          <p:cNvSpPr>
            <a:spLocks noChangeArrowheads="1"/>
          </p:cNvSpPr>
          <p:nvPr/>
        </p:nvSpPr>
        <p:spPr bwMode="auto">
          <a:xfrm>
            <a:off x="278930" y="476672"/>
            <a:ext cx="3429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顾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吾念之，强秦之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所以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不敢加兵于赵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者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，徒以吾两人在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也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今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两虎共斗，其势不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俱生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。吾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所以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为此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者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，以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先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国家之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急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而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后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私仇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也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。”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</a:p>
        </p:txBody>
      </p:sp>
      <p:sp>
        <p:nvSpPr>
          <p:cNvPr id="99333" name="矩形 99332"/>
          <p:cNvSpPr>
            <a:spLocks noChangeArrowheads="1"/>
          </p:cNvSpPr>
          <p:nvPr/>
        </p:nvSpPr>
        <p:spPr bwMode="auto">
          <a:xfrm>
            <a:off x="3429000" y="0"/>
            <a:ext cx="5715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顾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：只是。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所以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 </a:t>
            </a:r>
            <a:r>
              <a:rPr lang="en-US" altLang="zh-CN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… …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的原因，表原因；今义表示因果关系的关联词。古今异义。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今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：如果。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俱生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_GB2312"/>
              </a:rPr>
              <a:t>：都活着，同生存。</a:t>
            </a:r>
            <a:endParaRPr lang="zh-CN" altLang="en-US" b="1" dirty="0">
              <a:solidFill>
                <a:schemeClr val="accent2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所以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 </a:t>
            </a:r>
            <a:r>
              <a:rPr lang="en-US" altLang="zh-CN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… …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的原因，表原因。</a:t>
            </a:r>
            <a:endParaRPr lang="zh-CN" altLang="en-US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先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_GB2312"/>
              </a:rPr>
              <a:t>：以</a:t>
            </a:r>
            <a:r>
              <a:rPr lang="en-US" altLang="zh-CN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… …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_GB2312"/>
              </a:rPr>
              <a:t>为先，名词的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意动用法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急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：急难，急务，形容词作名词。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后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_GB2312"/>
              </a:rPr>
              <a:t>：以</a:t>
            </a:r>
            <a:r>
              <a:rPr lang="en-US" altLang="zh-CN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… …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_GB2312"/>
              </a:rPr>
              <a:t>为后，名词的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意动用法</a:t>
            </a:r>
          </a:p>
          <a:p>
            <a:pPr eaLnBrk="1" hangingPunct="1">
              <a:buFont typeface="Arial" panose="020B0604020202020204" pitchFamily="34" charset="0"/>
              <a:buNone/>
            </a:pPr>
            <a:endParaRPr lang="zh-CN" altLang="en-US" b="1" dirty="0">
              <a:solidFill>
                <a:schemeClr val="accent2"/>
              </a:solidFill>
              <a:latin typeface="仿宋" panose="02010609060101010101" pitchFamily="49" charset="-122"/>
              <a:ea typeface="仿宋" panose="02010609060101010101" pitchFamily="49" charset="-122"/>
              <a:cs typeface="楷体_GB231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-24292" y="6566712"/>
            <a:ext cx="9168292" cy="318672"/>
            <a:chOff x="-32389" y="6473921"/>
            <a:chExt cx="12224389" cy="424896"/>
          </a:xfrm>
        </p:grpSpPr>
        <p:pic>
          <p:nvPicPr>
            <p:cNvPr id="5" name="Picture 2" descr="C:\Users\admin\Desktop\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8" name="直接连接符 7"/>
          <p:cNvCxnSpPr/>
          <p:nvPr/>
        </p:nvCxnSpPr>
        <p:spPr>
          <a:xfrm>
            <a:off x="3429028" y="692696"/>
            <a:ext cx="0" cy="51215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8829368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9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9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93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93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93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93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93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93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93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2" grpId="0" build="p"/>
      <p:bldP spid="99333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4" name="矩形 97283"/>
          <p:cNvSpPr>
            <a:spLocks noChangeArrowheads="1"/>
          </p:cNvSpPr>
          <p:nvPr/>
        </p:nvSpPr>
        <p:spPr bwMode="auto">
          <a:xfrm>
            <a:off x="374306" y="620688"/>
            <a:ext cx="3429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buNone/>
            </a:pPr>
            <a:r>
              <a:rPr lang="en-US" altLang="zh-CN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20</a:t>
            </a:r>
            <a:r>
              <a:rPr lang="zh-CN" altLang="en-US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、廉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颇闻之，肉袒负荆，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因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宾客至蔺相如门谢罪，曰：“鄙贱之人，不知将军宽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之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至此也！” </a:t>
            </a:r>
          </a:p>
          <a:p>
            <a:pPr marL="0" indent="0" eaLnBrk="1" hangingPunct="1">
              <a:buNone/>
            </a:pPr>
            <a:endParaRPr lang="en-US" altLang="zh-CN" b="1" dirty="0" smtClean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eaLnBrk="1" hangingPunct="1">
              <a:buNone/>
            </a:pPr>
            <a:r>
              <a:rPr lang="en-US" altLang="zh-CN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21</a:t>
            </a:r>
            <a:r>
              <a:rPr lang="zh-CN" altLang="en-US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、卒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相与欢，为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刎颈之交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97285" name="矩形 97284"/>
          <p:cNvSpPr>
            <a:spLocks noChangeArrowheads="1"/>
          </p:cNvSpPr>
          <p:nvPr/>
        </p:nvSpPr>
        <p:spPr bwMode="auto">
          <a:xfrm>
            <a:off x="3646679" y="1165519"/>
            <a:ext cx="5184576" cy="3803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因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：经过，由，通过。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之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：我。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宽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：宽待，形容词用作动词。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之：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我。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卒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：终于。</a:t>
            </a:r>
          </a:p>
          <a:p>
            <a:pPr marL="0" indent="0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刎颈之交</a:t>
            </a:r>
            <a:r>
              <a:rPr lang="zh-CN" altLang="en-US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：誓同生死的朋友。交，朋友，动词作名词。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-24292" y="6566712"/>
            <a:ext cx="9168292" cy="318672"/>
            <a:chOff x="-32389" y="6473921"/>
            <a:chExt cx="12224389" cy="424896"/>
          </a:xfrm>
        </p:grpSpPr>
        <p:pic>
          <p:nvPicPr>
            <p:cNvPr id="5" name="Picture 2" descr="C:\Users\admin\Desktop\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8" name="直接连接符 7"/>
          <p:cNvCxnSpPr/>
          <p:nvPr/>
        </p:nvCxnSpPr>
        <p:spPr>
          <a:xfrm>
            <a:off x="3610000" y="1052736"/>
            <a:ext cx="0" cy="41044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3" descr="E:\PPT\PPT中国风元素\梅花PNG免抠图素材\3299168202027027296.png"/>
          <p:cNvPicPr>
            <a:picLocks noChangeAspect="1" noChangeArrowheads="1"/>
          </p:cNvPicPr>
          <p:nvPr/>
        </p:nvPicPr>
        <p:blipFill rotWithShape="1">
          <a:blip r:embed="rId3" cstate="print">
            <a:biLevel thresh="5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5812" t="-2116" r="33863" b="49475"/>
          <a:stretch/>
        </p:blipFill>
        <p:spPr bwMode="auto">
          <a:xfrm flipH="1">
            <a:off x="6922542" y="-531440"/>
            <a:ext cx="2447991" cy="1791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77672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72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72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72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72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72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72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72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72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4" grpId="0" build="p"/>
      <p:bldP spid="97285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文本框 43009"/>
          <p:cNvSpPr txBox="1">
            <a:spLocks noChangeArrowheads="1"/>
          </p:cNvSpPr>
          <p:nvPr/>
        </p:nvSpPr>
        <p:spPr bwMode="auto">
          <a:xfrm>
            <a:off x="228600" y="5014198"/>
            <a:ext cx="9144000" cy="52322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蔺相如：大智大勇、不畏强暴、胸怀坦荡、热爱祖国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012" name="矩形 43011"/>
          <p:cNvSpPr>
            <a:spLocks noChangeArrowheads="1"/>
          </p:cNvSpPr>
          <p:nvPr/>
        </p:nvSpPr>
        <p:spPr bwMode="auto">
          <a:xfrm>
            <a:off x="779426" y="2528795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完璧归赵</a:t>
            </a:r>
          </a:p>
        </p:txBody>
      </p:sp>
      <p:sp>
        <p:nvSpPr>
          <p:cNvPr id="43013" name="矩形 43012"/>
          <p:cNvSpPr>
            <a:spLocks noChangeArrowheads="1"/>
          </p:cNvSpPr>
          <p:nvPr/>
        </p:nvSpPr>
        <p:spPr bwMode="auto">
          <a:xfrm>
            <a:off x="3721930" y="2526686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渑池之会</a:t>
            </a:r>
          </a:p>
        </p:txBody>
      </p:sp>
      <p:sp>
        <p:nvSpPr>
          <p:cNvPr id="43014" name="矩形 43013"/>
          <p:cNvSpPr>
            <a:spLocks noChangeArrowheads="1"/>
          </p:cNvSpPr>
          <p:nvPr/>
        </p:nvSpPr>
        <p:spPr bwMode="auto">
          <a:xfrm>
            <a:off x="6369561" y="2526686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将相交欢</a:t>
            </a:r>
          </a:p>
        </p:txBody>
      </p:sp>
      <p:sp>
        <p:nvSpPr>
          <p:cNvPr id="43015" name="文本框 43014"/>
          <p:cNvSpPr txBox="1">
            <a:spLocks noChangeArrowheads="1"/>
          </p:cNvSpPr>
          <p:nvPr/>
        </p:nvSpPr>
        <p:spPr bwMode="auto">
          <a:xfrm>
            <a:off x="2177820" y="1921867"/>
            <a:ext cx="54530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本文通过对比体现人物性格</a:t>
            </a:r>
          </a:p>
        </p:txBody>
      </p:sp>
      <p:sp>
        <p:nvSpPr>
          <p:cNvPr id="43016" name="文本框 43015"/>
          <p:cNvSpPr txBox="1">
            <a:spLocks noChangeArrowheads="1"/>
          </p:cNvSpPr>
          <p:nvPr/>
        </p:nvSpPr>
        <p:spPr bwMode="auto">
          <a:xfrm>
            <a:off x="668778" y="3200664"/>
            <a:ext cx="239105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dirty="0" smtClean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缪贤</a:t>
            </a:r>
            <a:r>
              <a:rPr lang="en-US" altLang="zh-CN" sz="2800" dirty="0" smtClean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800" dirty="0" smtClean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蔺</a:t>
            </a:r>
            <a:endParaRPr lang="zh-CN" altLang="en-US" sz="2800" dirty="0">
              <a:solidFill>
                <a:srgbClr val="3333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017" name="文本框 43016"/>
          <p:cNvSpPr txBox="1">
            <a:spLocks noChangeArrowheads="1"/>
          </p:cNvSpPr>
          <p:nvPr/>
        </p:nvSpPr>
        <p:spPr bwMode="auto">
          <a:xfrm>
            <a:off x="3078878" y="3213104"/>
            <a:ext cx="2819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秦王、群臣－蔺</a:t>
            </a:r>
          </a:p>
        </p:txBody>
      </p:sp>
      <p:sp>
        <p:nvSpPr>
          <p:cNvPr id="43018" name="文本框 43017"/>
          <p:cNvSpPr txBox="1">
            <a:spLocks noChangeArrowheads="1"/>
          </p:cNvSpPr>
          <p:nvPr/>
        </p:nvSpPr>
        <p:spPr bwMode="auto">
          <a:xfrm>
            <a:off x="6310424" y="3200664"/>
            <a:ext cx="18619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dirty="0" smtClean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廉</a:t>
            </a:r>
            <a:r>
              <a:rPr lang="en-US" altLang="zh-CN" sz="2800" dirty="0" smtClean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800" dirty="0" smtClean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蔺</a:t>
            </a:r>
            <a:endParaRPr lang="zh-CN" altLang="en-US" sz="2800" dirty="0">
              <a:solidFill>
                <a:srgbClr val="3333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3019" name="组合 43018"/>
          <p:cNvGrpSpPr>
            <a:grpSpLocks/>
          </p:cNvGrpSpPr>
          <p:nvPr/>
        </p:nvGrpSpPr>
        <p:grpSpPr bwMode="auto">
          <a:xfrm>
            <a:off x="1121566" y="3747304"/>
            <a:ext cx="1066800" cy="457200"/>
            <a:chOff x="864" y="1632"/>
            <a:chExt cx="672" cy="288"/>
          </a:xfrm>
        </p:grpSpPr>
        <p:sp>
          <p:nvSpPr>
            <p:cNvPr id="55322" name="直接连接符 43019"/>
            <p:cNvSpPr>
              <a:spLocks noChangeShapeType="1"/>
            </p:cNvSpPr>
            <p:nvPr/>
          </p:nvSpPr>
          <p:spPr bwMode="auto">
            <a:xfrm>
              <a:off x="864" y="1680"/>
              <a:ext cx="384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23" name="直接连接符 43020"/>
            <p:cNvSpPr>
              <a:spLocks noChangeShapeType="1"/>
            </p:cNvSpPr>
            <p:nvPr/>
          </p:nvSpPr>
          <p:spPr bwMode="auto">
            <a:xfrm flipH="1">
              <a:off x="1248" y="1632"/>
              <a:ext cx="288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3025" name="组合 43024"/>
          <p:cNvGrpSpPr>
            <a:grpSpLocks/>
          </p:cNvGrpSpPr>
          <p:nvPr/>
        </p:nvGrpSpPr>
        <p:grpSpPr bwMode="auto">
          <a:xfrm rot="21310727">
            <a:off x="3746845" y="3773826"/>
            <a:ext cx="1676400" cy="381000"/>
            <a:chOff x="2256" y="1680"/>
            <a:chExt cx="1056" cy="240"/>
          </a:xfrm>
        </p:grpSpPr>
        <p:sp>
          <p:nvSpPr>
            <p:cNvPr id="55318" name="直接连接符 43025"/>
            <p:cNvSpPr>
              <a:spLocks noChangeShapeType="1"/>
            </p:cNvSpPr>
            <p:nvPr/>
          </p:nvSpPr>
          <p:spPr bwMode="auto">
            <a:xfrm>
              <a:off x="2256" y="1680"/>
              <a:ext cx="48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19" name="直接连接符 43026"/>
            <p:cNvSpPr>
              <a:spLocks noChangeShapeType="1"/>
            </p:cNvSpPr>
            <p:nvPr/>
          </p:nvSpPr>
          <p:spPr bwMode="auto">
            <a:xfrm flipH="1">
              <a:off x="2736" y="1728"/>
              <a:ext cx="57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3028" name="组合 43027"/>
          <p:cNvGrpSpPr>
            <a:grpSpLocks/>
          </p:cNvGrpSpPr>
          <p:nvPr/>
        </p:nvGrpSpPr>
        <p:grpSpPr bwMode="auto">
          <a:xfrm>
            <a:off x="6671720" y="3858474"/>
            <a:ext cx="914400" cy="381000"/>
            <a:chOff x="4032" y="1680"/>
            <a:chExt cx="576" cy="240"/>
          </a:xfrm>
        </p:grpSpPr>
        <p:sp>
          <p:nvSpPr>
            <p:cNvPr id="55316" name="直接连接符 43028"/>
            <p:cNvSpPr>
              <a:spLocks noChangeShapeType="1"/>
            </p:cNvSpPr>
            <p:nvPr/>
          </p:nvSpPr>
          <p:spPr bwMode="auto">
            <a:xfrm>
              <a:off x="4032" y="1680"/>
              <a:ext cx="336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17" name="直接连接符 43029"/>
            <p:cNvSpPr>
              <a:spLocks noChangeShapeType="1"/>
            </p:cNvSpPr>
            <p:nvPr/>
          </p:nvSpPr>
          <p:spPr bwMode="auto">
            <a:xfrm flipH="1">
              <a:off x="4368" y="1680"/>
              <a:ext cx="24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3031" name="文本框 43030"/>
          <p:cNvSpPr txBox="1">
            <a:spLocks noChangeArrowheads="1"/>
          </p:cNvSpPr>
          <p:nvPr/>
        </p:nvSpPr>
        <p:spPr bwMode="auto">
          <a:xfrm>
            <a:off x="990105" y="4269988"/>
            <a:ext cx="1447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有智谋</a:t>
            </a:r>
          </a:p>
        </p:txBody>
      </p:sp>
      <p:sp>
        <p:nvSpPr>
          <p:cNvPr id="43032" name="文本框 43031"/>
          <p:cNvSpPr txBox="1">
            <a:spLocks noChangeArrowheads="1"/>
          </p:cNvSpPr>
          <p:nvPr/>
        </p:nvSpPr>
        <p:spPr bwMode="auto">
          <a:xfrm>
            <a:off x="3743459" y="4269988"/>
            <a:ext cx="2057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大智大勇</a:t>
            </a:r>
          </a:p>
        </p:txBody>
      </p:sp>
      <p:sp>
        <p:nvSpPr>
          <p:cNvPr id="43033" name="文本框 43032"/>
          <p:cNvSpPr txBox="1">
            <a:spLocks noChangeArrowheads="1"/>
          </p:cNvSpPr>
          <p:nvPr/>
        </p:nvSpPr>
        <p:spPr bwMode="auto">
          <a:xfrm>
            <a:off x="6210300" y="4270279"/>
            <a:ext cx="1676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国家为重</a:t>
            </a:r>
          </a:p>
        </p:txBody>
      </p:sp>
      <p:sp>
        <p:nvSpPr>
          <p:cNvPr id="43034" name="直接连接符 43033"/>
          <p:cNvSpPr>
            <a:spLocks noChangeShapeType="1"/>
          </p:cNvSpPr>
          <p:nvPr/>
        </p:nvSpPr>
        <p:spPr bwMode="auto">
          <a:xfrm>
            <a:off x="2488332" y="2805865"/>
            <a:ext cx="1143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35" name="直接连接符 43034"/>
          <p:cNvSpPr>
            <a:spLocks noChangeShapeType="1"/>
          </p:cNvSpPr>
          <p:nvPr/>
        </p:nvSpPr>
        <p:spPr bwMode="auto">
          <a:xfrm>
            <a:off x="5322707" y="2780885"/>
            <a:ext cx="914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8" name="Picture 3" descr="E:\PPT\PPT中国风元素\梅花PNG免抠图素材\3299168202027027296.png"/>
          <p:cNvPicPr>
            <a:picLocks noChangeAspect="1" noChangeArrowheads="1"/>
          </p:cNvPicPr>
          <p:nvPr/>
        </p:nvPicPr>
        <p:blipFill rotWithShape="1">
          <a:blip r:embed="rId3" cstate="print">
            <a:biLevel thresh="50000"/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colorTemperature colorTemp="7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26223" t="1747" r="26223" b="45712"/>
          <a:stretch/>
        </p:blipFill>
        <p:spPr bwMode="auto">
          <a:xfrm>
            <a:off x="-828600" y="-387424"/>
            <a:ext cx="3402378" cy="178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矩形 28"/>
          <p:cNvSpPr/>
          <p:nvPr/>
        </p:nvSpPr>
        <p:spPr>
          <a:xfrm>
            <a:off x="2488410" y="73217"/>
            <a:ext cx="6582995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3600" b="1" dirty="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思考</a:t>
            </a:r>
            <a:r>
              <a:rPr lang="en-US" altLang="zh-CN" sz="3600" b="1" dirty="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3600" b="1" dirty="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sz="32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请</a:t>
            </a: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根据故事情节，分析归纳人物思想性格。 </a:t>
            </a:r>
          </a:p>
        </p:txBody>
      </p:sp>
      <p:sp>
        <p:nvSpPr>
          <p:cNvPr id="2" name="矩形 1"/>
          <p:cNvSpPr/>
          <p:nvPr/>
        </p:nvSpPr>
        <p:spPr>
          <a:xfrm>
            <a:off x="228600" y="5529788"/>
            <a:ext cx="86746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廉颇的性格主要在“负荆请罪”中得以体现，那就是直率坦白，勇于改错。</a:t>
            </a:r>
          </a:p>
        </p:txBody>
      </p:sp>
      <p:sp>
        <p:nvSpPr>
          <p:cNvPr id="31" name="矩形 30"/>
          <p:cNvSpPr/>
          <p:nvPr/>
        </p:nvSpPr>
        <p:spPr>
          <a:xfrm>
            <a:off x="2627784" y="1268760"/>
            <a:ext cx="6525038" cy="35452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32" name="TextBox 5"/>
          <p:cNvSpPr txBox="1"/>
          <p:nvPr/>
        </p:nvSpPr>
        <p:spPr>
          <a:xfrm>
            <a:off x="2627784" y="1254323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迷你简硬笔楷书" panose="03000509000000000000" pitchFamily="65" charset="-122"/>
                <a:ea typeface="迷你简硬笔楷书" panose="03000509000000000000" pitchFamily="65" charset="-122"/>
              </a:rPr>
              <a:t>反馈精讲</a:t>
            </a: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31955" y="1754814"/>
            <a:ext cx="1439451" cy="1080120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>
            <a:off x="2465766" y="1268760"/>
            <a:ext cx="105062" cy="35452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35720863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3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3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3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3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3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3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3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3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3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3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3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3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3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3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1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  <p:bldP spid="43012" grpId="0"/>
      <p:bldP spid="43013" grpId="0"/>
      <p:bldP spid="43014" grpId="0"/>
      <p:bldP spid="43015" grpId="0"/>
      <p:bldP spid="43016" grpId="0"/>
      <p:bldP spid="43017" grpId="0"/>
      <p:bldP spid="43018" grpId="0"/>
      <p:bldP spid="43031" grpId="0"/>
      <p:bldP spid="43032" grpId="0"/>
      <p:bldP spid="43033" grpId="0"/>
      <p:bldP spid="43034" grpId="0" animBg="1"/>
      <p:bldP spid="43035" grpId="0" animBg="1"/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 descr="E:\PPT\PPT中国风元素\水墨具体图案\竹子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5991" y="1157"/>
            <a:ext cx="3376613" cy="2967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2627784" y="1268760"/>
            <a:ext cx="6525038" cy="35452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/>
          <p:cNvSpPr/>
          <p:nvPr/>
        </p:nvSpPr>
        <p:spPr>
          <a:xfrm>
            <a:off x="2465766" y="1268760"/>
            <a:ext cx="105062" cy="35452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AutoShape 33"/>
          <p:cNvSpPr>
            <a:spLocks noChangeArrowheads="1"/>
          </p:cNvSpPr>
          <p:nvPr/>
        </p:nvSpPr>
        <p:spPr bwMode="auto">
          <a:xfrm rot="5400000">
            <a:off x="5888699" y="3332263"/>
            <a:ext cx="3076575" cy="1541860"/>
          </a:xfrm>
          <a:prstGeom prst="roundRect">
            <a:avLst>
              <a:gd name="adj" fmla="val 13292"/>
            </a:avLst>
          </a:prstGeom>
          <a:noFill/>
          <a:ln w="57150" cmpd="dbl">
            <a:solidFill>
              <a:srgbClr val="C00000">
                <a:alpha val="74117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>
              <a:solidFill>
                <a:srgbClr val="B70002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894258" y="2913289"/>
            <a:ext cx="17821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B70002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动</a:t>
            </a:r>
            <a:r>
              <a:rPr lang="en-US" altLang="zh-CN" sz="5400" dirty="0">
                <a:latin typeface="叶根友行书繁" panose="02010601030101010101" pitchFamily="2" charset="-122"/>
                <a:ea typeface="叶根友行书繁" panose="02010601030101010101" pitchFamily="2" charset="-122"/>
              </a:rPr>
              <a:t>  </a:t>
            </a:r>
            <a:endParaRPr lang="zh-CN" altLang="en-US" sz="5400" dirty="0"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363196" y="338139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ea typeface="叶根友行书繁" panose="02010601030101010101" pitchFamily="2" charset="-122"/>
              </a:rPr>
              <a:t>笔</a:t>
            </a:r>
            <a:endParaRPr lang="zh-CN" altLang="en-US" sz="3600" dirty="0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86087" y="2767907"/>
            <a:ext cx="1828571" cy="182857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23906" y="3630833"/>
            <a:ext cx="55194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完成课文后面中的练习</a:t>
            </a:r>
            <a:r>
              <a:rPr lang="zh-CN" altLang="en-US" sz="3200" b="1" dirty="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三、四</a:t>
            </a:r>
            <a:endParaRPr lang="zh-CN" altLang="en-US" sz="3200" b="1" dirty="0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570828" y="252726"/>
            <a:ext cx="7740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B70002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作</a:t>
            </a:r>
            <a:r>
              <a:rPr lang="en-US" altLang="zh-CN" sz="5400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  </a:t>
            </a:r>
            <a:endParaRPr lang="zh-CN" altLang="en-US" sz="5400" dirty="0"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59424" y="364445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>
                <a:latin typeface="华文行楷" panose="02010800040101010101" pitchFamily="2" charset="-122"/>
                <a:ea typeface="华文行楷" panose="02010800040101010101" pitchFamily="2" charset="-122"/>
              </a:rPr>
              <a:t>业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-24292" y="6566712"/>
            <a:ext cx="9168292" cy="318672"/>
            <a:chOff x="-32389" y="6473921"/>
            <a:chExt cx="12224389" cy="424896"/>
          </a:xfrm>
        </p:grpSpPr>
        <p:pic>
          <p:nvPicPr>
            <p:cNvPr id="22" name="Picture 2" descr="C:\Users\admin\Desktop\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176597431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-24292" y="6539328"/>
            <a:ext cx="9168292" cy="318672"/>
            <a:chOff x="-32389" y="6473921"/>
            <a:chExt cx="12224389" cy="424896"/>
          </a:xfrm>
        </p:grpSpPr>
        <p:pic>
          <p:nvPicPr>
            <p:cNvPr id="9" name="Picture 2" descr="C:\Users\admin\Desktop\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485"/>
          <a:stretch/>
        </p:blipFill>
        <p:spPr>
          <a:xfrm>
            <a:off x="0" y="476672"/>
            <a:ext cx="9144000" cy="46514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文本框 11"/>
          <p:cNvSpPr txBox="1"/>
          <p:nvPr/>
        </p:nvSpPr>
        <p:spPr>
          <a:xfrm>
            <a:off x="5024840" y="5273599"/>
            <a:ext cx="4248472" cy="12003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7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第三课时</a:t>
            </a:r>
            <a:endParaRPr lang="zh-CN" altLang="en-US" sz="7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748887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627784" y="620688"/>
            <a:ext cx="6525038" cy="35452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TextBox 5"/>
          <p:cNvSpPr txBox="1"/>
          <p:nvPr/>
        </p:nvSpPr>
        <p:spPr>
          <a:xfrm>
            <a:off x="2627784" y="548680"/>
            <a:ext cx="39964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迷你简硬笔楷书" panose="03000509000000000000" pitchFamily="65" charset="-122"/>
                <a:ea typeface="迷你简硬笔楷书" panose="03000509000000000000" pitchFamily="65" charset="-122"/>
              </a:rPr>
              <a:t>自主学习</a:t>
            </a:r>
          </a:p>
        </p:txBody>
      </p:sp>
      <p:pic>
        <p:nvPicPr>
          <p:cNvPr id="9" name="Picture 3" descr="E:\PPT\PPT中国风元素\梅花PNG免抠图素材\3299168202027027296.png"/>
          <p:cNvPicPr>
            <a:picLocks noChangeAspect="1" noChangeArrowheads="1"/>
          </p:cNvPicPr>
          <p:nvPr/>
        </p:nvPicPr>
        <p:blipFill rotWithShape="1">
          <a:blip r:embed="rId2" cstate="print">
            <a:biLevel thresh="5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5465" b="48992"/>
          <a:stretch/>
        </p:blipFill>
        <p:spPr bwMode="auto">
          <a:xfrm>
            <a:off x="0" y="-322709"/>
            <a:ext cx="2195736" cy="1735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2465766" y="620688"/>
            <a:ext cx="105062" cy="35452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5" name="文本框 14"/>
          <p:cNvSpPr txBox="1"/>
          <p:nvPr/>
        </p:nvSpPr>
        <p:spPr>
          <a:xfrm>
            <a:off x="134702" y="1285941"/>
            <a:ext cx="17821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B70002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学</a:t>
            </a:r>
            <a:r>
              <a:rPr lang="en-US" altLang="zh-CN" sz="5400" dirty="0">
                <a:latin typeface="李旭科书法" panose="02000603000000000000" pitchFamily="2" charset="-122"/>
                <a:ea typeface="李旭科书法" panose="02000603000000000000" pitchFamily="2" charset="-122"/>
              </a:rPr>
              <a:t>  </a:t>
            </a:r>
            <a:endParaRPr lang="zh-CN" altLang="en-US" sz="5400" dirty="0"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87219" y="1801360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>
                <a:latin typeface="李旭科书法" panose="02000603000000000000" pitchFamily="2" charset="-122"/>
                <a:ea typeface="李旭科书法" panose="02000603000000000000" pitchFamily="2" charset="-122"/>
              </a:rPr>
              <a:t>习</a:t>
            </a:r>
          </a:p>
        </p:txBody>
      </p:sp>
      <p:sp>
        <p:nvSpPr>
          <p:cNvPr id="2" name="矩形 1"/>
          <p:cNvSpPr/>
          <p:nvPr/>
        </p:nvSpPr>
        <p:spPr>
          <a:xfrm>
            <a:off x="1489003" y="2507601"/>
            <a:ext cx="72004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分析归纳</a:t>
            </a:r>
            <a:r>
              <a:rPr lang="zh-CN" altLang="en-US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本文刻画人物形象的技法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-24292" y="6566712"/>
            <a:ext cx="9168292" cy="318672"/>
            <a:chOff x="-32389" y="6473921"/>
            <a:chExt cx="12224389" cy="424896"/>
          </a:xfrm>
        </p:grpSpPr>
        <p:pic>
          <p:nvPicPr>
            <p:cNvPr id="14" name="Picture 2" descr="C:\Users\admin\Desktop\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216534066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5" name="矩形 102404"/>
          <p:cNvSpPr>
            <a:spLocks noChangeArrowheads="1"/>
          </p:cNvSpPr>
          <p:nvPr/>
        </p:nvSpPr>
        <p:spPr bwMode="auto">
          <a:xfrm>
            <a:off x="2224979" y="828275"/>
            <a:ext cx="9144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分析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归纳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本文刻画人物形象的技法。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102406" name="矩形 102405"/>
          <p:cNvSpPr>
            <a:spLocks noChangeArrowheads="1"/>
          </p:cNvSpPr>
          <p:nvPr/>
        </p:nvSpPr>
        <p:spPr bwMode="auto">
          <a:xfrm>
            <a:off x="414025" y="1400476"/>
            <a:ext cx="8640960" cy="5016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zh-CN" altLang="en-US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选取典型事件刻画人物形象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。（三个故事，集中、凝练、鲜明） </a:t>
            </a:r>
            <a:endParaRPr lang="en-US" altLang="zh-CN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zh-CN" altLang="en-US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在矛盾冲突中刻画人物</a:t>
            </a:r>
            <a:r>
              <a:rPr lang="zh-CN" altLang="en-US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。课文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中有两类矛盾，一类是</a:t>
            </a:r>
            <a:r>
              <a:rPr lang="zh-CN" altLang="en-US" b="1" dirty="0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赵国与秦国的矛盾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，这一对矛盾是敌我矛盾；另一类是</a:t>
            </a:r>
            <a:r>
              <a:rPr lang="zh-CN" altLang="en-US" b="1" dirty="0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廉、蔺的矛盾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，这一对矛盾是内部的矛盾</a:t>
            </a:r>
            <a:r>
              <a:rPr lang="zh-CN" altLang="en-US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en-US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两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类矛盾纵横交错，互相影响。最后在共同对敌的前提下，内部矛盾得到了解决，廉蔺的性格品质也得到了充分的刻画</a:t>
            </a:r>
            <a:r>
              <a:rPr lang="zh-CN" altLang="en-US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  <a:r>
              <a:rPr lang="zh-CN" altLang="en-US" b="1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以富有代表性的细节刻画人物</a:t>
            </a:r>
            <a:r>
              <a:rPr lang="zh-CN" altLang="en-US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　</a:t>
            </a:r>
          </a:p>
        </p:txBody>
      </p:sp>
      <p:pic>
        <p:nvPicPr>
          <p:cNvPr id="4" name="Picture 3" descr="E:\PPT\PPT中国风元素\梅花PNG免抠图素材\3299168202027027296.png"/>
          <p:cNvPicPr>
            <a:picLocks noChangeAspect="1" noChangeArrowheads="1"/>
          </p:cNvPicPr>
          <p:nvPr/>
        </p:nvPicPr>
        <p:blipFill rotWithShape="1">
          <a:blip r:embed="rId2" cstate="print">
            <a:biLevel thresh="5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5465" b="48992"/>
          <a:stretch/>
        </p:blipFill>
        <p:spPr bwMode="auto">
          <a:xfrm>
            <a:off x="0" y="-322709"/>
            <a:ext cx="2195736" cy="1735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6802780" y="0"/>
            <a:ext cx="22522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B70002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反馈精讲</a:t>
            </a:r>
            <a:r>
              <a:rPr lang="en-US" altLang="zh-CN" sz="4000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  </a:t>
            </a:r>
            <a:endParaRPr lang="zh-CN" altLang="en-US" sz="4000" dirty="0"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-24292" y="6566712"/>
            <a:ext cx="9168292" cy="318672"/>
            <a:chOff x="-32389" y="6473921"/>
            <a:chExt cx="12224389" cy="424896"/>
          </a:xfrm>
        </p:grpSpPr>
        <p:pic>
          <p:nvPicPr>
            <p:cNvPr id="7" name="Picture 2" descr="C:\Users\admin\Desktop\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269928840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4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02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5" grpId="0" build="p"/>
      <p:bldP spid="102406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9" name="矩形 103428"/>
          <p:cNvSpPr>
            <a:spLocks noChangeArrowheads="1"/>
          </p:cNvSpPr>
          <p:nvPr/>
        </p:nvSpPr>
        <p:spPr bwMode="auto">
          <a:xfrm>
            <a:off x="179512" y="18290"/>
            <a:ext cx="8867291" cy="6555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4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  <a:r>
              <a:rPr lang="zh-CN" altLang="en-US" sz="2800" b="1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以个性化的语言（人物对话）刻画人物 。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在三个事情的描述中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，许多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对话形象地表现了人物的思想和性格，使我们如闻其声，如见其人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先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说蔺相如，他在秦廷上的慷慨陈词，有时语气平和，谦恭有礼，使对方放松警惕；有时直言斥责，有理有据，雄辩折人；有时坚决表态，分析利害，暗示对方；有时怒不可遏，咄咄逼人。总之，词锋犀利，刚柔兼施，而又轻重恰当，充分表现了他是一个热爱祖国、不畏强暴、有智有勇，长于辞令的外交家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再说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廉颇，在将相交欢事件中，他先前说的这一番话，表现了他自高自大和心胸狭窄，非常符合武将廉颇的性格特点，后来写他知过改过，负荆请罪时说：“鄙贱之人，不知将军宽之至此也！”语言不多，坦诚直率，可敬可爱。 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5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  <a:r>
              <a:rPr lang="zh-CN" altLang="en-US" sz="2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对比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。（</a:t>
            </a: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ppt42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  <a:r>
              <a:rPr lang="en-US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  </a:t>
            </a:r>
            <a:endParaRPr lang="zh-CN" altLang="en-US" sz="28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24292" y="6566712"/>
            <a:ext cx="9168292" cy="318672"/>
            <a:chOff x="-32389" y="6473921"/>
            <a:chExt cx="12224389" cy="424896"/>
          </a:xfrm>
        </p:grpSpPr>
        <p:pic>
          <p:nvPicPr>
            <p:cNvPr id="4" name="Picture 2" descr="C:\Users\admin\Desktop\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35269517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3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9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文本占位符 107522"/>
          <p:cNvSpPr>
            <a:spLocks noGrp="1" noChangeArrowheads="1"/>
          </p:cNvSpPr>
          <p:nvPr>
            <p:ph idx="1"/>
          </p:nvPr>
        </p:nvSpPr>
        <p:spPr>
          <a:xfrm>
            <a:off x="32952" y="1179842"/>
            <a:ext cx="8964488" cy="5089146"/>
          </a:xfrm>
        </p:spPr>
        <p:txBody>
          <a:bodyPr>
            <a:noAutofit/>
          </a:bodyPr>
          <a:lstStyle/>
          <a:p>
            <a:pPr marL="0" indent="0" eaLnBrk="1" hangingPunct="1">
              <a:spcBef>
                <a:spcPts val="0"/>
              </a:spcBef>
              <a:buNone/>
            </a:pPr>
            <a:r>
              <a:rPr lang="en-US" altLang="zh-CN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、通假字。</a:t>
            </a:r>
          </a:p>
          <a:p>
            <a:pPr marL="0" indent="0" eaLnBrk="1" hangingPunct="1">
              <a:spcBef>
                <a:spcPts val="0"/>
              </a:spcBef>
              <a:buNone/>
            </a:pPr>
            <a:r>
              <a:rPr lang="zh-CN" altLang="en-US" sz="32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可予不？         “不”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通“否”。</a:t>
            </a:r>
            <a:endParaRPr lang="zh-CN" altLang="en-US" sz="32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eaLnBrk="1" hangingPunct="1">
              <a:spcBef>
                <a:spcPts val="0"/>
              </a:spcBef>
              <a:buNone/>
            </a:pPr>
            <a:r>
              <a:rPr lang="zh-CN" altLang="en-US" sz="32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臣愿奉璧往使。   “奉”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通“捧”，用手托。</a:t>
            </a:r>
            <a:endParaRPr lang="zh-CN" altLang="en-US" sz="32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eaLnBrk="1" hangingPunct="1">
              <a:spcBef>
                <a:spcPts val="0"/>
              </a:spcBef>
              <a:buNone/>
            </a:pPr>
            <a:r>
              <a:rPr lang="zh-CN" altLang="en-US" sz="32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拜送书于庭。     “庭”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通“廷”，</a:t>
            </a:r>
            <a:r>
              <a:rPr lang="zh-CN" altLang="en-US" sz="32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sz="3200" b="1" dirty="0" smtClean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朝堂。</a:t>
            </a:r>
            <a:r>
              <a:rPr lang="en-US" altLang="zh-CN" sz="32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              </a:t>
            </a:r>
          </a:p>
          <a:p>
            <a:pPr marL="0" indent="0" eaLnBrk="1" hangingPunct="1">
              <a:spcBef>
                <a:spcPts val="0"/>
              </a:spcBef>
              <a:buNone/>
            </a:pPr>
            <a:r>
              <a:rPr lang="zh-CN" altLang="en-US" sz="32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召有司案图。     “案”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通“按”，察看。</a:t>
            </a:r>
            <a:endParaRPr lang="zh-CN" altLang="en-US" sz="32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eaLnBrk="1" hangingPunct="1">
              <a:spcBef>
                <a:spcPts val="0"/>
              </a:spcBef>
              <a:buNone/>
            </a:pPr>
            <a:r>
              <a:rPr lang="zh-CN" altLang="en-US" sz="32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秦自缪公以来。   “缪”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通“穆”。</a:t>
            </a:r>
            <a:endParaRPr lang="zh-CN" altLang="en-US" sz="32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eaLnBrk="1" hangingPunct="1">
              <a:spcBef>
                <a:spcPts val="0"/>
              </a:spcBef>
              <a:buNone/>
            </a:pPr>
            <a:r>
              <a:rPr lang="zh-CN" altLang="en-US" sz="32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唯大王与群臣孰计议之。“孰”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通“熟”，仔细。</a:t>
            </a:r>
            <a:endParaRPr lang="zh-CN" altLang="en-US" sz="32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eaLnBrk="1" hangingPunct="1">
              <a:spcBef>
                <a:spcPts val="0"/>
              </a:spcBef>
              <a:buNone/>
            </a:pPr>
            <a:r>
              <a:rPr lang="zh-CN" altLang="en-US" sz="32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肉袒伏斧质。   “质” </a:t>
            </a:r>
            <a:r>
              <a:rPr lang="zh-CN" altLang="en-US" sz="3200" b="1" dirty="0" smtClean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通“锧”，承斧的砧板</a:t>
            </a:r>
            <a:r>
              <a:rPr lang="zh-CN" altLang="en-US" sz="32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                         </a:t>
            </a:r>
          </a:p>
          <a:p>
            <a:pPr marL="0" indent="0" eaLnBrk="1" hangingPunct="1">
              <a:spcBef>
                <a:spcPts val="0"/>
              </a:spcBef>
              <a:buNone/>
            </a:pPr>
            <a:r>
              <a:rPr lang="zh-CN" altLang="en-US" sz="32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设九宾于廷。     “宾”</a:t>
            </a:r>
            <a:r>
              <a:rPr lang="zh-CN" altLang="en-US" sz="3200" b="1" dirty="0" smtClean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同“傧”，傧相。</a:t>
            </a:r>
          </a:p>
          <a:p>
            <a:pPr marL="0" indent="0" eaLnBrk="1" hangingPunct="1">
              <a:spcBef>
                <a:spcPts val="0"/>
              </a:spcBef>
              <a:buNone/>
            </a:pPr>
            <a:r>
              <a:rPr lang="zh-CN" altLang="en-US" sz="32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请奏盆缻秦王。   “缻”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通“缶”，</a:t>
            </a:r>
            <a:r>
              <a:rPr lang="zh-CN" altLang="en-US" sz="3200" b="1" dirty="0" smtClean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瓦器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 sz="32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24292" y="6539328"/>
            <a:ext cx="9168292" cy="318672"/>
            <a:chOff x="-32389" y="6473921"/>
            <a:chExt cx="12224389" cy="424896"/>
          </a:xfrm>
        </p:grpSpPr>
        <p:pic>
          <p:nvPicPr>
            <p:cNvPr id="4" name="Picture 2" descr="C:\Users\admin\Desktop\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" name="Picture 3" descr="E:\PPT\PPT中国风元素\梅花PNG免抠图素材\3299168202027027296.png"/>
          <p:cNvPicPr>
            <a:picLocks noChangeAspect="1" noChangeArrowheads="1"/>
          </p:cNvPicPr>
          <p:nvPr/>
        </p:nvPicPr>
        <p:blipFill rotWithShape="1">
          <a:blip r:embed="rId3" cstate="print">
            <a:biLevel thresh="50000"/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colorTemperature colorTemp="7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26223" t="1747" r="26223" b="45712"/>
          <a:stretch/>
        </p:blipFill>
        <p:spPr bwMode="auto">
          <a:xfrm>
            <a:off x="-828600" y="-387424"/>
            <a:ext cx="3402378" cy="178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/>
          <p:cNvSpPr txBox="1"/>
          <p:nvPr/>
        </p:nvSpPr>
        <p:spPr>
          <a:xfrm>
            <a:off x="5937608" y="121672"/>
            <a:ext cx="30598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ln w="0"/>
                <a:solidFill>
                  <a:srgbClr val="CC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知识</a:t>
            </a:r>
            <a:r>
              <a:rPr lang="zh-CN" altLang="en-US" sz="4400" dirty="0" smtClean="0">
                <a:ln w="0"/>
                <a:solidFill>
                  <a:srgbClr val="CC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点归纳</a:t>
            </a:r>
            <a:r>
              <a:rPr lang="en-US" altLang="zh-CN" sz="4400" dirty="0" smtClean="0">
                <a:ln w="0"/>
                <a:solidFill>
                  <a:srgbClr val="CC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  </a:t>
            </a:r>
            <a:endParaRPr lang="zh-CN" altLang="en-US" sz="4400" dirty="0">
              <a:ln w="0"/>
              <a:solidFill>
                <a:srgbClr val="CC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72602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836712"/>
            <a:ext cx="8939002" cy="397289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941" y="111143"/>
            <a:ext cx="2138655" cy="626612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12220" y="6520636"/>
            <a:ext cx="9168292" cy="318672"/>
            <a:chOff x="-32389" y="6473921"/>
            <a:chExt cx="12224389" cy="424896"/>
          </a:xfrm>
        </p:grpSpPr>
        <p:pic>
          <p:nvPicPr>
            <p:cNvPr id="19" name="Picture 2" descr="C:\Users\admin\Desktop\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" name="矩形 3"/>
          <p:cNvSpPr/>
          <p:nvPr/>
        </p:nvSpPr>
        <p:spPr>
          <a:xfrm>
            <a:off x="114468" y="4970646"/>
            <a:ext cx="902017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   他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是一位史学巨子，又是一位文学奇才。只因仗义直言，却身受酷刑。在肉体与精神的双重巨创之下，他发愤著书，写出了千古不朽的史家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绝唱</a:t>
            </a: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---《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史记</a:t>
            </a: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237045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文本占位符 48130"/>
          <p:cNvSpPr>
            <a:spLocks noGrp="1" noChangeArrowheads="1"/>
          </p:cNvSpPr>
          <p:nvPr>
            <p:ph sz="half" idx="1"/>
          </p:nvPr>
        </p:nvSpPr>
        <p:spPr>
          <a:xfrm>
            <a:off x="561918" y="800249"/>
            <a:ext cx="8535390" cy="2771775"/>
          </a:xfrm>
          <a:ln w="25400">
            <a:noFill/>
            <a:miter lim="800000"/>
            <a:headEnd/>
            <a:tailEnd/>
          </a:ln>
        </p:spPr>
        <p:txBody>
          <a:bodyPr>
            <a:noAutofit/>
          </a:bodyPr>
          <a:lstStyle/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负</a:t>
            </a: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①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秦贪，</a:t>
            </a:r>
            <a:r>
              <a:rPr lang="zh-CN" altLang="en-US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负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其强（</a:t>
            </a:r>
            <a:r>
              <a:rPr lang="zh-CN" altLang="en-US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依仗，凭借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②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臣诚恐见欺于王而</a:t>
            </a:r>
            <a:r>
              <a:rPr lang="zh-CN" altLang="en-US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负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赵（</a:t>
            </a:r>
            <a:r>
              <a:rPr lang="zh-CN" altLang="en-US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辜负，对不起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  <a:r>
              <a:rPr lang="zh-CN" altLang="en-US" sz="3200" b="1" dirty="0" smtClean="0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③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相如度秦王虽斋，决</a:t>
            </a:r>
            <a:r>
              <a:rPr lang="zh-CN" altLang="en-US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负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约不偿城（</a:t>
            </a:r>
            <a:r>
              <a:rPr lang="zh-CN" altLang="en-US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违背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④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均之二策，宁许以</a:t>
            </a:r>
            <a:r>
              <a:rPr lang="zh-CN" altLang="en-US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负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秦曲（</a:t>
            </a:r>
            <a:r>
              <a:rPr lang="zh-CN" altLang="en-US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使</a:t>
            </a:r>
            <a:r>
              <a:rPr lang="en-US" altLang="zh-CN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……</a:t>
            </a:r>
            <a:r>
              <a:rPr lang="zh-CN" altLang="en-US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承担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⑤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廉颇闻之，肉袒</a:t>
            </a:r>
            <a:r>
              <a:rPr lang="zh-CN" altLang="en-US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负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荆（</a:t>
            </a:r>
            <a:r>
              <a:rPr lang="zh-CN" altLang="en-US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背着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</a:p>
        </p:txBody>
      </p:sp>
      <p:sp>
        <p:nvSpPr>
          <p:cNvPr id="64516" name="矩形 48133"/>
          <p:cNvSpPr>
            <a:spLocks noChangeArrowheads="1"/>
          </p:cNvSpPr>
          <p:nvPr/>
        </p:nvSpPr>
        <p:spPr bwMode="auto">
          <a:xfrm>
            <a:off x="561918" y="4005064"/>
            <a:ext cx="6768752" cy="23399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使</a:t>
            </a:r>
          </a:p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①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秦昭王闻之，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使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人遗赵王书（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派）</a:t>
            </a:r>
            <a:endParaRPr lang="zh-CN" altLang="en-US" b="1" dirty="0">
              <a:solidFill>
                <a:srgbClr val="000099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②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其人勇士，有智谋，宜可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使（出使）</a:t>
            </a:r>
          </a:p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③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乃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使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其从者衣褐（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让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</a:p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④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大王遣一介之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使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至赵（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使臣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-24292" y="6539328"/>
            <a:ext cx="9168292" cy="318672"/>
            <a:chOff x="-32389" y="6473921"/>
            <a:chExt cx="12224389" cy="424896"/>
          </a:xfrm>
        </p:grpSpPr>
        <p:pic>
          <p:nvPicPr>
            <p:cNvPr id="7" name="Picture 2" descr="C:\Users\admin\Desktop\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" name="Picture 3" descr="E:\PPT\PPT中国风元素\梅花PNG免抠图素材\3299168202027027296.png"/>
          <p:cNvPicPr>
            <a:picLocks noChangeAspect="1" noChangeArrowheads="1"/>
          </p:cNvPicPr>
          <p:nvPr/>
        </p:nvPicPr>
        <p:blipFill rotWithShape="1">
          <a:blip r:embed="rId3" cstate="print">
            <a:biLevel thresh="50000"/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colorTemperature colorTemp="7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26223" t="1747" r="26223" b="45712"/>
          <a:stretch/>
        </p:blipFill>
        <p:spPr bwMode="auto">
          <a:xfrm flipH="1">
            <a:off x="6516216" y="-259600"/>
            <a:ext cx="3402378" cy="178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383161" y="163966"/>
            <a:ext cx="28632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、重要</a:t>
            </a:r>
            <a:r>
              <a:rPr lang="zh-CN" altLang="en-US" sz="32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实词。</a:t>
            </a:r>
          </a:p>
        </p:txBody>
      </p:sp>
    </p:spTree>
    <p:extLst>
      <p:ext uri="{BB962C8B-B14F-4D97-AF65-F5344CB8AC3E}">
        <p14:creationId xmlns:p14="http://schemas.microsoft.com/office/powerpoint/2010/main" xmlns="" val="34913804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矩形 49156"/>
          <p:cNvSpPr>
            <a:spLocks noChangeArrowheads="1"/>
          </p:cNvSpPr>
          <p:nvPr/>
        </p:nvSpPr>
        <p:spPr bwMode="auto">
          <a:xfrm>
            <a:off x="772096" y="668402"/>
            <a:ext cx="9144000" cy="187166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引</a:t>
            </a:r>
          </a:p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①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引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赵使者蔺相如（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延请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</a:p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②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左右或欲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引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相如去（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拉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</a:p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③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相如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引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车避匿（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牵，拉，引申为掉转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</a:p>
        </p:txBody>
      </p:sp>
      <p:sp>
        <p:nvSpPr>
          <p:cNvPr id="65540" name="文本占位符 49160"/>
          <p:cNvSpPr>
            <a:spLocks noGrp="1" noChangeArrowheads="1"/>
          </p:cNvSpPr>
          <p:nvPr>
            <p:ph sz="half" idx="1"/>
          </p:nvPr>
        </p:nvSpPr>
        <p:spPr>
          <a:xfrm>
            <a:off x="809940" y="2620782"/>
            <a:ext cx="7112272" cy="1828800"/>
          </a:xfrm>
          <a:ln w="25400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幸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①</a:t>
            </a:r>
            <a:r>
              <a:rPr lang="zh-CN" altLang="en-US" sz="3200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而君</a:t>
            </a:r>
            <a:r>
              <a:rPr lang="zh-CN" altLang="en-US" sz="32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幸</a:t>
            </a:r>
            <a:r>
              <a:rPr lang="zh-CN" altLang="en-US" sz="3200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赦臣</a:t>
            </a:r>
            <a:r>
              <a:rPr lang="zh-CN" altLang="en-US" sz="32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zh-CN" altLang="en-US" sz="32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幸好，侥幸</a:t>
            </a:r>
            <a:r>
              <a:rPr lang="zh-CN" altLang="en-US" sz="32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②</a:t>
            </a:r>
            <a:r>
              <a:rPr lang="zh-CN" altLang="en-US" sz="3200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而君</a:t>
            </a:r>
            <a:r>
              <a:rPr lang="zh-CN" altLang="en-US" sz="32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幸</a:t>
            </a:r>
            <a:r>
              <a:rPr lang="zh-CN" altLang="en-US" sz="3200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于赵王</a:t>
            </a:r>
            <a:r>
              <a:rPr lang="zh-CN" altLang="en-US" sz="32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zh-CN" altLang="en-US" sz="32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宠幸</a:t>
            </a:r>
            <a:r>
              <a:rPr lang="zh-CN" altLang="en-US" sz="32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  <a:r>
              <a:rPr lang="zh-CN" altLang="en-US" sz="32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</a:p>
        </p:txBody>
      </p:sp>
      <p:sp>
        <p:nvSpPr>
          <p:cNvPr id="65541" name="矩形 49161"/>
          <p:cNvSpPr>
            <a:spLocks noChangeArrowheads="1"/>
          </p:cNvSpPr>
          <p:nvPr/>
        </p:nvSpPr>
        <p:spPr bwMode="auto">
          <a:xfrm>
            <a:off x="772096" y="4629811"/>
            <a:ext cx="9144000" cy="20574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徒</a:t>
            </a:r>
          </a:p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①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秦城恐不可得，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徒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见欺（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白白地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</a:p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②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而蔺相如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徒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以口舌为劳（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只，只不过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/>
            </a:r>
            <a:b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endParaRPr lang="zh-CN" altLang="en-US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7" name="Picture 3" descr="E:\PPT\PPT中国风元素\梅花PNG免抠图素材\3299168202027027296.png"/>
          <p:cNvPicPr>
            <a:picLocks noChangeAspect="1" noChangeArrowheads="1"/>
          </p:cNvPicPr>
          <p:nvPr/>
        </p:nvPicPr>
        <p:blipFill rotWithShape="1">
          <a:blip r:embed="rId2" cstate="print">
            <a:biLevel thresh="5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7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26223" t="1747" r="26223" b="45712"/>
          <a:stretch/>
        </p:blipFill>
        <p:spPr bwMode="auto">
          <a:xfrm flipH="1">
            <a:off x="6588224" y="-295451"/>
            <a:ext cx="3402378" cy="178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-24292" y="6539328"/>
            <a:ext cx="9168292" cy="318672"/>
            <a:chOff x="-32389" y="6473921"/>
            <a:chExt cx="12224389" cy="424896"/>
          </a:xfrm>
        </p:grpSpPr>
        <p:pic>
          <p:nvPicPr>
            <p:cNvPr id="9" name="Picture 2" descr="C:\Users\admin\Desktop\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18046282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文本占位符 51202"/>
          <p:cNvSpPr>
            <a:spLocks noGrp="1" noChangeArrowheads="1"/>
          </p:cNvSpPr>
          <p:nvPr>
            <p:ph sz="half" idx="1"/>
          </p:nvPr>
        </p:nvSpPr>
        <p:spPr>
          <a:xfrm>
            <a:off x="608494" y="116632"/>
            <a:ext cx="9144000" cy="2411413"/>
          </a:xfrm>
          <a:ln w="25400">
            <a:noFill/>
            <a:miter lim="800000"/>
            <a:headEnd/>
            <a:tailEnd/>
          </a:ln>
        </p:spPr>
        <p:txBody>
          <a:bodyPr>
            <a:no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顾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①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相如</a:t>
            </a:r>
            <a:r>
              <a:rPr lang="zh-CN" altLang="en-US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顾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召赵御史书曰（</a:t>
            </a:r>
            <a:r>
              <a:rPr lang="zh-CN" altLang="en-US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回头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②</a:t>
            </a:r>
            <a:r>
              <a:rPr lang="zh-CN" altLang="en-US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顾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吾念之（</a:t>
            </a:r>
            <a:r>
              <a:rPr lang="zh-CN" altLang="en-US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只是，只不过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③</a:t>
            </a:r>
            <a:r>
              <a:rPr lang="zh-CN" altLang="en-US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顾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不如蜀鄙之僧</a:t>
            </a:r>
            <a:r>
              <a:rPr lang="zh-CN" altLang="en-US" sz="32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哉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zh-CN" altLang="en-US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难道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④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三</a:t>
            </a:r>
            <a:r>
              <a:rPr lang="zh-CN" altLang="en-US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顾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臣于草庐之中（</a:t>
            </a:r>
            <a:r>
              <a:rPr lang="zh-CN" altLang="en-US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拜访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</a:p>
          <a:p>
            <a:pPr eaLnBrk="1" hangingPunct="1">
              <a:buFont typeface="Arial" panose="020B0604020202020204" pitchFamily="34" charset="0"/>
              <a:buNone/>
            </a:pPr>
            <a:endParaRPr lang="zh-CN" altLang="en-US" sz="3200" b="1" dirty="0" smtClean="0">
              <a:solidFill>
                <a:srgbClr val="3333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6564" name="矩形 51205"/>
          <p:cNvSpPr>
            <a:spLocks noChangeArrowheads="1"/>
          </p:cNvSpPr>
          <p:nvPr/>
        </p:nvSpPr>
        <p:spPr bwMode="auto">
          <a:xfrm>
            <a:off x="608494" y="3130337"/>
            <a:ext cx="9144000" cy="140335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今</a:t>
            </a: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①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今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大王亦宜斋戒五日（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现今，现在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  <a:r>
              <a:rPr lang="zh-CN" altLang="en-US" b="1" dirty="0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②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今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两虎共斗，其势不俱生（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如果，假如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  <a:r>
              <a:rPr lang="zh-CN" altLang="en-US" b="1" dirty="0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</a:p>
        </p:txBody>
      </p:sp>
      <p:sp>
        <p:nvSpPr>
          <p:cNvPr id="66565" name="矩形 51206"/>
          <p:cNvSpPr>
            <a:spLocks noChangeArrowheads="1"/>
          </p:cNvSpPr>
          <p:nvPr/>
        </p:nvSpPr>
        <p:spPr bwMode="auto">
          <a:xfrm>
            <a:off x="608494" y="4851113"/>
            <a:ext cx="8139970" cy="136683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必</a:t>
            </a:r>
          </a:p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①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王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必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无人，臣愿奉璧往使（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如果，假如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</a:p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②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其势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必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不敢留君（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必定，一定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-24292" y="6539328"/>
            <a:ext cx="9168292" cy="318672"/>
            <a:chOff x="-32389" y="6473921"/>
            <a:chExt cx="12224389" cy="424896"/>
          </a:xfrm>
        </p:grpSpPr>
        <p:pic>
          <p:nvPicPr>
            <p:cNvPr id="8" name="Picture 2" descr="C:\Users\admin\Desktop\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1" name="Picture 3" descr="E:\PPT\PPT中国风元素\梅花PNG免抠图素材\3299168202027027296.png"/>
          <p:cNvPicPr>
            <a:picLocks noChangeAspect="1" noChangeArrowheads="1"/>
          </p:cNvPicPr>
          <p:nvPr/>
        </p:nvPicPr>
        <p:blipFill rotWithShape="1">
          <a:blip r:embed="rId3" cstate="print">
            <a:biLevel thresh="50000"/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colorTemperature colorTemp="7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26223" t="1747" r="26223" b="45712"/>
          <a:stretch/>
        </p:blipFill>
        <p:spPr bwMode="auto">
          <a:xfrm flipH="1">
            <a:off x="6588224" y="-295451"/>
            <a:ext cx="3402378" cy="178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698687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文本框 54274"/>
          <p:cNvSpPr txBox="1"/>
          <p:nvPr/>
        </p:nvSpPr>
        <p:spPr>
          <a:xfrm>
            <a:off x="539552" y="628467"/>
            <a:ext cx="8424936" cy="6001643"/>
          </a:xfrm>
          <a:prstGeom prst="rect">
            <a:avLst/>
          </a:prstGeom>
          <a:noFill/>
          <a:ln w="254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buClr>
                <a:srgbClr val="000000"/>
              </a:buClr>
              <a:buFont typeface="Arial" panose="020B0604020202020204" pitchFamily="34" charset="0"/>
              <a:buNone/>
              <a:defRPr/>
            </a:pPr>
            <a:r>
              <a:rPr lang="en-US" altLang="zh-CN" sz="3200" b="1" noProof="1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⑴</a:t>
            </a:r>
            <a:r>
              <a:rPr lang="zh-CN" altLang="en-US" sz="3200" b="1" noProof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拜</a:t>
            </a:r>
            <a:r>
              <a:rPr lang="zh-CN" altLang="en-US" sz="3200" b="1" noProof="1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为上卿</a:t>
            </a:r>
            <a:r>
              <a:rPr lang="zh-CN" altLang="en-US" sz="3200" b="1" noProof="1"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（</a:t>
            </a:r>
            <a:r>
              <a:rPr lang="zh-CN" altLang="en-US" sz="3200" b="1" noProof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授予官职</a:t>
            </a:r>
            <a:r>
              <a:rPr lang="zh-CN" altLang="en-US" sz="3200" b="1" noProof="1"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）                                                    </a:t>
            </a:r>
            <a:r>
              <a:rPr lang="en-US" altLang="zh-CN" sz="3200" b="1" noProof="1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⑵</a:t>
            </a:r>
            <a:r>
              <a:rPr lang="zh-CN" altLang="en-US" sz="3200" b="1" noProof="1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即</a:t>
            </a:r>
            <a:r>
              <a:rPr lang="zh-CN" altLang="en-US" sz="3200" b="1" noProof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患</a:t>
            </a:r>
            <a:r>
              <a:rPr lang="zh-CN" altLang="en-US" sz="3200" b="1" noProof="1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秦兵之来</a:t>
            </a:r>
            <a:r>
              <a:rPr lang="zh-CN" altLang="en-US" sz="3200" b="1" noProof="1"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（</a:t>
            </a:r>
            <a:r>
              <a:rPr lang="zh-CN" altLang="en-US" sz="3200" b="1" noProof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忧虑，担心</a:t>
            </a:r>
            <a:r>
              <a:rPr lang="zh-CN" altLang="en-US" sz="3200" b="1" noProof="1"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）</a:t>
            </a:r>
            <a:endParaRPr lang="zh-CN" altLang="en-US" sz="3200" b="1" noProof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Clr>
                <a:srgbClr val="000000"/>
              </a:buClr>
              <a:buFont typeface="Arial" panose="020B0604020202020204" pitchFamily="34" charset="0"/>
              <a:buNone/>
              <a:defRPr/>
            </a:pPr>
            <a:r>
              <a:rPr lang="en-US" altLang="zh-CN" sz="3200" b="1" noProof="1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⑶</a:t>
            </a:r>
            <a:r>
              <a:rPr lang="zh-CN" altLang="en-US" sz="3200" b="1" noProof="1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请以咸阳为赵王</a:t>
            </a:r>
            <a:r>
              <a:rPr lang="zh-CN" altLang="en-US" sz="3200" b="1" noProof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寿</a:t>
            </a:r>
            <a:r>
              <a:rPr lang="zh-CN" altLang="en-US" sz="3200" b="1" noProof="1"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（</a:t>
            </a:r>
            <a:r>
              <a:rPr lang="zh-CN" altLang="en-US" sz="3200" b="1" noProof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向人敬酒或献礼</a:t>
            </a:r>
            <a:r>
              <a:rPr lang="zh-CN" altLang="en-US" sz="3200" b="1" noProof="1"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）</a:t>
            </a:r>
            <a:endParaRPr lang="zh-CN" altLang="en-US" sz="3200" b="1" noProof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Clr>
                <a:srgbClr val="000000"/>
              </a:buClr>
              <a:buFont typeface="Arial" panose="020B0604020202020204" pitchFamily="34" charset="0"/>
              <a:buNone/>
              <a:defRPr/>
            </a:pPr>
            <a:r>
              <a:rPr lang="en-US" altLang="zh-CN" sz="3200" b="1" noProof="1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⑷</a:t>
            </a:r>
            <a:r>
              <a:rPr lang="zh-CN" altLang="en-US" sz="3200" b="1" noProof="1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臣所以去</a:t>
            </a:r>
            <a:r>
              <a:rPr lang="zh-CN" altLang="en-US" sz="3200" b="1" noProof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亲戚</a:t>
            </a:r>
            <a:r>
              <a:rPr lang="zh-CN" altLang="en-US" sz="3200" b="1" noProof="1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而事君者</a:t>
            </a:r>
            <a:r>
              <a:rPr lang="zh-CN" altLang="en-US" sz="3200" b="1" noProof="1"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（</a:t>
            </a:r>
            <a:r>
              <a:rPr lang="zh-CN" altLang="en-US" sz="3200" b="1" noProof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近亲及姻亲</a:t>
            </a:r>
            <a:r>
              <a:rPr lang="zh-CN" altLang="en-US" sz="3200" b="1" noProof="1"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）</a:t>
            </a:r>
            <a:endParaRPr lang="zh-CN" altLang="en-US" sz="3200" b="1" noProof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Clr>
                <a:srgbClr val="000000"/>
              </a:buClr>
              <a:buFont typeface="Arial" panose="020B0604020202020204" pitchFamily="34" charset="0"/>
              <a:buNone/>
              <a:defRPr/>
            </a:pPr>
            <a:r>
              <a:rPr lang="en-US" altLang="zh-CN" sz="3200" b="1" noProof="1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⑸</a:t>
            </a:r>
            <a:r>
              <a:rPr lang="zh-CN" altLang="en-US" sz="3200" b="1" noProof="1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请</a:t>
            </a:r>
            <a:r>
              <a:rPr lang="zh-CN" altLang="en-US" sz="3200" b="1" noProof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指示</a:t>
            </a:r>
            <a:r>
              <a:rPr lang="zh-CN" altLang="en-US" sz="3200" b="1" noProof="1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王</a:t>
            </a:r>
            <a:r>
              <a:rPr lang="zh-CN" altLang="en-US" sz="3200" b="1" noProof="1"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（</a:t>
            </a:r>
            <a:r>
              <a:rPr lang="zh-CN" altLang="en-US" sz="3200" b="1" noProof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指给</a:t>
            </a:r>
            <a:r>
              <a:rPr lang="en-US" altLang="zh-CN" sz="3200" b="1" noProof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……</a:t>
            </a:r>
            <a:r>
              <a:rPr lang="zh-CN" altLang="en-US" sz="3200" b="1" noProof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看</a:t>
            </a:r>
            <a:r>
              <a:rPr lang="zh-CN" altLang="en-US" sz="3200" b="1" noProof="1"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）</a:t>
            </a:r>
            <a:endParaRPr lang="zh-CN" altLang="en-US" sz="3200" b="1" noProof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Clr>
                <a:srgbClr val="000000"/>
              </a:buClr>
              <a:buFont typeface="Arial" panose="020B0604020202020204" pitchFamily="34" charset="0"/>
              <a:buNone/>
              <a:defRPr/>
            </a:pPr>
            <a:r>
              <a:rPr lang="en-US" altLang="zh-CN" sz="3200" b="1" noProof="1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⑹</a:t>
            </a:r>
            <a:r>
              <a:rPr lang="zh-CN" altLang="en-US" sz="3200" b="1" noProof="1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于是相如</a:t>
            </a:r>
            <a:r>
              <a:rPr lang="zh-CN" altLang="en-US" sz="3200" b="1" noProof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前进</a:t>
            </a:r>
            <a:r>
              <a:rPr lang="zh-CN" altLang="en-US" sz="3200" b="1" noProof="1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缶</a:t>
            </a:r>
            <a:r>
              <a:rPr lang="zh-CN" altLang="en-US" sz="3200" b="1" noProof="1"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（</a:t>
            </a:r>
            <a:r>
              <a:rPr lang="zh-CN" altLang="en-US" sz="3200" b="1" noProof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上前进献</a:t>
            </a:r>
            <a:r>
              <a:rPr lang="zh-CN" altLang="en-US" sz="3200" b="1" noProof="1"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）</a:t>
            </a:r>
            <a:endParaRPr lang="zh-CN" altLang="en-US" sz="3200" b="1" noProof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Clr>
                <a:srgbClr val="000000"/>
              </a:buClr>
              <a:buFont typeface="Arial" panose="020B0604020202020204" pitchFamily="34" charset="0"/>
              <a:buNone/>
              <a:defRPr/>
            </a:pPr>
            <a:r>
              <a:rPr lang="en-US" altLang="zh-CN" sz="3200" b="1" noProof="1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⑺</a:t>
            </a:r>
            <a:r>
              <a:rPr lang="zh-CN" altLang="en-US" sz="3200" b="1" noProof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宣言</a:t>
            </a:r>
            <a:r>
              <a:rPr lang="zh-CN" altLang="en-US" sz="3200" b="1" noProof="1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曰：吾见相职必辱之</a:t>
            </a:r>
            <a:r>
              <a:rPr lang="zh-CN" altLang="en-US" sz="3200" b="1" noProof="1"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 （</a:t>
            </a:r>
            <a:r>
              <a:rPr lang="zh-CN" altLang="en-US" sz="3200" b="1" noProof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扬言，到处说</a:t>
            </a:r>
            <a:r>
              <a:rPr lang="zh-CN" altLang="en-US" sz="3200" b="1" noProof="1"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）</a:t>
            </a:r>
            <a:endParaRPr lang="zh-CN" altLang="en-US" sz="3200" b="1" noProof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Clr>
                <a:srgbClr val="000000"/>
              </a:buClr>
              <a:buFont typeface="Arial" panose="020B0604020202020204" pitchFamily="34" charset="0"/>
              <a:buNone/>
              <a:defRPr/>
            </a:pPr>
            <a:r>
              <a:rPr lang="en-US" altLang="zh-CN" sz="3200" b="1" noProof="1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⑻</a:t>
            </a:r>
            <a:r>
              <a:rPr lang="zh-CN" altLang="en-US" sz="3200" b="1" noProof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布衣</a:t>
            </a:r>
            <a:r>
              <a:rPr lang="zh-CN" altLang="en-US" sz="3200" b="1" noProof="1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之交</a:t>
            </a:r>
            <a:r>
              <a:rPr lang="zh-CN" altLang="en-US" sz="3200" b="1" noProof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（平民）</a:t>
            </a:r>
            <a:endParaRPr lang="zh-CN" altLang="en-US" sz="3200" b="1" noProof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Clr>
                <a:srgbClr val="000000"/>
              </a:buClr>
              <a:buFont typeface="Arial" panose="020B0604020202020204" pitchFamily="34" charset="0"/>
              <a:buNone/>
              <a:defRPr/>
            </a:pPr>
            <a:r>
              <a:rPr lang="en-US" altLang="zh-CN" sz="3200" b="1" noProof="1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⑼</a:t>
            </a:r>
            <a:r>
              <a:rPr lang="zh-CN" altLang="en-US" sz="3200" b="1" noProof="1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未尝有坚明</a:t>
            </a:r>
            <a:r>
              <a:rPr lang="zh-CN" altLang="en-US" sz="3200" b="1" noProof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约束</a:t>
            </a:r>
            <a:r>
              <a:rPr lang="zh-CN" altLang="en-US" sz="3200" b="1" noProof="1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者</a:t>
            </a:r>
            <a:r>
              <a:rPr lang="zh-CN" altLang="en-US" sz="3200" b="1" noProof="1"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 </a:t>
            </a:r>
            <a:r>
              <a:rPr lang="zh-CN" altLang="en-US" sz="3200" b="1" noProof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（信约）</a:t>
            </a:r>
            <a:endParaRPr lang="zh-CN" altLang="en-US" sz="3200" b="1" noProof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Clr>
                <a:srgbClr val="000000"/>
              </a:buClr>
              <a:buFont typeface="Arial" panose="020B0604020202020204" pitchFamily="34" charset="0"/>
              <a:buNone/>
              <a:defRPr/>
            </a:pPr>
            <a:r>
              <a:rPr lang="en-US" altLang="zh-CN" sz="3200" b="1" noProof="1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⑽</a:t>
            </a:r>
            <a:r>
              <a:rPr lang="zh-CN" altLang="en-US" sz="3200" b="1" noProof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严</a:t>
            </a:r>
            <a:r>
              <a:rPr lang="zh-CN" altLang="en-US" sz="3200" b="1" noProof="1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大国之威以修敬也</a:t>
            </a:r>
            <a:r>
              <a:rPr lang="zh-CN" altLang="en-US" sz="3200" b="1" noProof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（尊重，敬畏）</a:t>
            </a:r>
            <a:endParaRPr lang="zh-CN" altLang="en-US" sz="3200" b="1" noProof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7587" name="矩形 54275"/>
          <p:cNvSpPr>
            <a:spLocks noRot="1" noChangeArrowheads="1"/>
          </p:cNvSpPr>
          <p:nvPr/>
        </p:nvSpPr>
        <p:spPr bwMode="auto">
          <a:xfrm>
            <a:off x="395536" y="462648"/>
            <a:ext cx="2484438" cy="57626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pic>
        <p:nvPicPr>
          <p:cNvPr id="4" name="Picture 3" descr="E:\PPT\PPT中国风元素\梅花PNG免抠图素材\3299168202027027296.png"/>
          <p:cNvPicPr>
            <a:picLocks noChangeAspect="1" noChangeArrowheads="1"/>
          </p:cNvPicPr>
          <p:nvPr/>
        </p:nvPicPr>
        <p:blipFill rotWithShape="1">
          <a:blip r:embed="rId2" cstate="print">
            <a:biLevel thresh="5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7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26223" t="1747" r="26223" b="45712"/>
          <a:stretch/>
        </p:blipFill>
        <p:spPr bwMode="auto">
          <a:xfrm flipH="1">
            <a:off x="6588224" y="-295451"/>
            <a:ext cx="3402378" cy="178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-24292" y="6539328"/>
            <a:ext cx="9168292" cy="318672"/>
            <a:chOff x="-32389" y="6473921"/>
            <a:chExt cx="12224389" cy="424896"/>
          </a:xfrm>
        </p:grpSpPr>
        <p:pic>
          <p:nvPicPr>
            <p:cNvPr id="6" name="Picture 2" descr="C:\Users\admin\Desktop\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矩形 8"/>
          <p:cNvSpPr/>
          <p:nvPr/>
        </p:nvSpPr>
        <p:spPr>
          <a:xfrm>
            <a:off x="394250" y="63378"/>
            <a:ext cx="24513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、古今</a:t>
            </a:r>
            <a:r>
              <a:rPr lang="zh-CN" altLang="en-US" sz="32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异</a:t>
            </a:r>
            <a:r>
              <a:rPr lang="zh-CN" altLang="en-US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义</a:t>
            </a:r>
            <a:endParaRPr lang="zh-CN" altLang="en-US" sz="32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217991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文本占位符 55298"/>
          <p:cNvSpPr>
            <a:spLocks noGrp="1" noChangeArrowheads="1"/>
          </p:cNvSpPr>
          <p:nvPr>
            <p:ph sz="half" idx="1"/>
          </p:nvPr>
        </p:nvSpPr>
        <p:spPr>
          <a:xfrm>
            <a:off x="412245" y="756698"/>
            <a:ext cx="9828584" cy="2808312"/>
          </a:xfrm>
          <a:ln w="25400">
            <a:noFill/>
            <a:miter lim="800000"/>
            <a:headEnd/>
            <a:tailEnd/>
          </a:ln>
        </p:spPr>
        <p:txBody>
          <a:bodyPr>
            <a:noAutofit/>
          </a:bodyPr>
          <a:lstStyle/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以</a:t>
            </a: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①</a:t>
            </a:r>
            <a:r>
              <a:rPr lang="zh-CN" altLang="en-US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勇气闻于诸侯（</a:t>
            </a:r>
            <a:r>
              <a:rPr lang="zh-CN" altLang="en-US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凭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②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愿</a:t>
            </a:r>
            <a:r>
              <a:rPr lang="zh-CN" altLang="en-US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十五城请易璧（</a:t>
            </a:r>
            <a:r>
              <a:rPr lang="zh-CN" altLang="en-US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用，拿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　　 </a:t>
            </a: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③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严大国之威</a:t>
            </a:r>
            <a:r>
              <a:rPr lang="zh-CN" altLang="en-US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修敬也（</a:t>
            </a:r>
            <a:r>
              <a:rPr lang="zh-CN" altLang="en-US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来，连词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④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则请立太子为王，</a:t>
            </a:r>
            <a:r>
              <a:rPr lang="zh-CN" altLang="en-US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绝秦望（</a:t>
            </a:r>
            <a:r>
              <a:rPr lang="zh-CN" altLang="en-US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用以，用来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</a:p>
        </p:txBody>
      </p:sp>
      <p:sp>
        <p:nvSpPr>
          <p:cNvPr id="68612" name="矩形 55301"/>
          <p:cNvSpPr>
            <a:spLocks noChangeArrowheads="1"/>
          </p:cNvSpPr>
          <p:nvPr/>
        </p:nvSpPr>
        <p:spPr bwMode="auto">
          <a:xfrm>
            <a:off x="412245" y="3622471"/>
            <a:ext cx="9144000" cy="29718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而</a:t>
            </a: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①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夫秦强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而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赵弱（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表并列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②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廉君宣恶言，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而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君畏匿之（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表转折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      </a:t>
            </a: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③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不如因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而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厚遇之（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表承接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④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秦以城求璧，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而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赵不许（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表转折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/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表假设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-24292" y="6539328"/>
            <a:ext cx="9168292" cy="318672"/>
            <a:chOff x="-32389" y="6473921"/>
            <a:chExt cx="12224389" cy="424896"/>
          </a:xfrm>
        </p:grpSpPr>
        <p:pic>
          <p:nvPicPr>
            <p:cNvPr id="6" name="Picture 2" descr="C:\Users\admin\Desktop\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矩形 8"/>
          <p:cNvSpPr/>
          <p:nvPr/>
        </p:nvSpPr>
        <p:spPr>
          <a:xfrm>
            <a:off x="394250" y="63378"/>
            <a:ext cx="24513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4</a:t>
            </a:r>
            <a:r>
              <a:rPr lang="zh-CN" altLang="en-US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、文言</a:t>
            </a:r>
            <a:r>
              <a:rPr lang="zh-CN" altLang="en-US" sz="32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虚词</a:t>
            </a:r>
          </a:p>
        </p:txBody>
      </p:sp>
      <p:pic>
        <p:nvPicPr>
          <p:cNvPr id="12" name="Picture 3" descr="E:\PPT\PPT中国风元素\梅花PNG免抠图素材\3299168202027027296.png"/>
          <p:cNvPicPr>
            <a:picLocks noChangeAspect="1" noChangeArrowheads="1"/>
          </p:cNvPicPr>
          <p:nvPr/>
        </p:nvPicPr>
        <p:blipFill rotWithShape="1">
          <a:blip r:embed="rId3" cstate="print">
            <a:biLevel thresh="50000"/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colorTemperature colorTemp="7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26223" t="1747" r="26223" b="45712"/>
          <a:stretch/>
        </p:blipFill>
        <p:spPr bwMode="auto">
          <a:xfrm flipH="1">
            <a:off x="6588224" y="-295451"/>
            <a:ext cx="3402378" cy="178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71907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5" name="文本占位符 56322"/>
          <p:cNvSpPr>
            <a:spLocks noGrp="1" noChangeArrowheads="1"/>
          </p:cNvSpPr>
          <p:nvPr>
            <p:ph sz="half" idx="1"/>
          </p:nvPr>
        </p:nvSpPr>
        <p:spPr>
          <a:xfrm>
            <a:off x="305149" y="188640"/>
            <a:ext cx="9144000" cy="2339975"/>
          </a:xfrm>
          <a:ln w="25400">
            <a:noFill/>
            <a:miter lim="800000"/>
            <a:headEnd/>
            <a:tailEnd/>
          </a:ln>
        </p:spPr>
        <p:txBody>
          <a:bodyPr>
            <a:noAutofit/>
          </a:bodyPr>
          <a:lstStyle/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而</a:t>
            </a: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①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夫秦强</a:t>
            </a:r>
            <a:r>
              <a:rPr lang="zh-CN" altLang="en-US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而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赵弱（</a:t>
            </a:r>
            <a:r>
              <a:rPr lang="zh-CN" altLang="en-US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表并列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②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廉君宣恶言，</a:t>
            </a:r>
            <a:r>
              <a:rPr lang="zh-CN" altLang="en-US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而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君畏匿之（</a:t>
            </a:r>
            <a:r>
              <a:rPr lang="zh-CN" altLang="en-US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表转折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      </a:t>
            </a: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③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不如因</a:t>
            </a:r>
            <a:r>
              <a:rPr lang="zh-CN" altLang="en-US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而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厚遇之（</a:t>
            </a:r>
            <a:r>
              <a:rPr lang="zh-CN" altLang="en-US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表承接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④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秦以城求璧，</a:t>
            </a:r>
            <a:r>
              <a:rPr lang="zh-CN" altLang="en-US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而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赵不许（</a:t>
            </a:r>
            <a:r>
              <a:rPr lang="zh-CN" altLang="en-US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表转折</a:t>
            </a:r>
            <a:r>
              <a:rPr lang="en-US" altLang="zh-CN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/</a:t>
            </a:r>
            <a:r>
              <a:rPr lang="zh-CN" altLang="en-US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表假设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</a:p>
        </p:txBody>
      </p:sp>
      <p:sp>
        <p:nvSpPr>
          <p:cNvPr id="69636" name="矩形 56325"/>
          <p:cNvSpPr>
            <a:spLocks noChangeArrowheads="1"/>
          </p:cNvSpPr>
          <p:nvPr/>
        </p:nvSpPr>
        <p:spPr bwMode="auto">
          <a:xfrm>
            <a:off x="305149" y="3012706"/>
            <a:ext cx="8991600" cy="28797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于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①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以勇气闻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于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诸侯（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在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②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而君幸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于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赵王（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表被动，被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　　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③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故燕王欲结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于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君（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与，跟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④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强秦不敢加兵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于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赵者（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对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                     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⑤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且庸人尚羞之，况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于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将相乎（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对于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</a:p>
        </p:txBody>
      </p:sp>
      <p:pic>
        <p:nvPicPr>
          <p:cNvPr id="6" name="Picture 3" descr="E:\PPT\PPT中国风元素\梅花PNG免抠图素材\3299168202027027296.png"/>
          <p:cNvPicPr>
            <a:picLocks noChangeAspect="1" noChangeArrowheads="1"/>
          </p:cNvPicPr>
          <p:nvPr/>
        </p:nvPicPr>
        <p:blipFill rotWithShape="1">
          <a:blip r:embed="rId2" cstate="print">
            <a:biLevel thresh="5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7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26223" t="1747" r="26223" b="45712"/>
          <a:stretch/>
        </p:blipFill>
        <p:spPr bwMode="auto">
          <a:xfrm flipH="1">
            <a:off x="6588224" y="-295451"/>
            <a:ext cx="3402378" cy="178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-24292" y="6539328"/>
            <a:ext cx="9168292" cy="318672"/>
            <a:chOff x="-32389" y="6473921"/>
            <a:chExt cx="12224389" cy="424896"/>
          </a:xfrm>
        </p:grpSpPr>
        <p:pic>
          <p:nvPicPr>
            <p:cNvPr id="8" name="Picture 2" descr="C:\Users\admin\Desktop\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9905613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文本占位符 57346"/>
          <p:cNvSpPr>
            <a:spLocks noGrp="1" noChangeArrowheads="1"/>
          </p:cNvSpPr>
          <p:nvPr>
            <p:ph sz="half" idx="1"/>
          </p:nvPr>
        </p:nvSpPr>
        <p:spPr>
          <a:xfrm>
            <a:off x="446398" y="332656"/>
            <a:ext cx="7653994" cy="1979613"/>
          </a:xfrm>
          <a:ln w="25400">
            <a:noFill/>
            <a:miter lim="800000"/>
            <a:headEnd/>
            <a:tailEnd/>
          </a:ln>
        </p:spPr>
        <p:txBody>
          <a:bodyPr>
            <a:no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因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①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相如</a:t>
            </a:r>
            <a:r>
              <a:rPr lang="zh-CN" altLang="en-US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因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持璧却立（</a:t>
            </a:r>
            <a:r>
              <a:rPr lang="zh-CN" altLang="en-US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于是，就。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）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②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不如</a:t>
            </a:r>
            <a:r>
              <a:rPr lang="zh-CN" altLang="en-US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因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而厚遇之（</a:t>
            </a:r>
            <a:r>
              <a:rPr lang="zh-CN" altLang="en-US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趁机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　　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③</a:t>
            </a:r>
            <a:r>
              <a:rPr lang="zh-CN" altLang="en-US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因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宾客至蔺相如门谢罪（</a:t>
            </a:r>
            <a:r>
              <a:rPr lang="zh-CN" altLang="en-US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通过，经由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</a:p>
        </p:txBody>
      </p:sp>
      <p:sp>
        <p:nvSpPr>
          <p:cNvPr id="70660" name="矩形 57349"/>
          <p:cNvSpPr>
            <a:spLocks noChangeArrowheads="1"/>
          </p:cNvSpPr>
          <p:nvPr/>
        </p:nvSpPr>
        <p:spPr bwMode="auto">
          <a:xfrm>
            <a:off x="446398" y="2745459"/>
            <a:ext cx="8991600" cy="39624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之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①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伐齐，大破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之（指代齐国）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②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秦昭王闻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之（这件事）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　　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③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不知将军宽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之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至此也（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我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④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均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之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二策，宁许以负秦曲（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这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⑤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公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之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视廉将军孰与秦王（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主谓间</a:t>
            </a:r>
            <a:r>
              <a:rPr lang="zh-CN" altLang="en-US" b="1" dirty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</a:p>
        </p:txBody>
      </p:sp>
      <p:pic>
        <p:nvPicPr>
          <p:cNvPr id="5" name="Picture 3" descr="E:\PPT\PPT中国风元素\梅花PNG免抠图素材\3299168202027027296.png"/>
          <p:cNvPicPr>
            <a:picLocks noChangeAspect="1" noChangeArrowheads="1"/>
          </p:cNvPicPr>
          <p:nvPr/>
        </p:nvPicPr>
        <p:blipFill rotWithShape="1">
          <a:blip r:embed="rId2" cstate="print">
            <a:biLevel thresh="5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7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26223" t="1747" r="26223" b="45712"/>
          <a:stretch/>
        </p:blipFill>
        <p:spPr bwMode="auto">
          <a:xfrm flipH="1">
            <a:off x="6588224" y="-295451"/>
            <a:ext cx="3402378" cy="178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-24292" y="6539328"/>
            <a:ext cx="9168292" cy="318672"/>
            <a:chOff x="-32389" y="6473921"/>
            <a:chExt cx="12224389" cy="424896"/>
          </a:xfrm>
        </p:grpSpPr>
        <p:pic>
          <p:nvPicPr>
            <p:cNvPr id="8" name="Picture 2" descr="C:\Users\admin\Desktop\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23496901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文本框 60418"/>
          <p:cNvSpPr txBox="1"/>
          <p:nvPr/>
        </p:nvSpPr>
        <p:spPr>
          <a:xfrm>
            <a:off x="107504" y="1018544"/>
            <a:ext cx="8858270" cy="6001643"/>
          </a:xfrm>
          <a:prstGeom prst="rect">
            <a:avLst/>
          </a:prstGeom>
          <a:noFill/>
          <a:ln w="254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0000"/>
              </a:buClr>
              <a:buFont typeface="Arial" panose="020B0604020202020204" pitchFamily="34" charset="0"/>
              <a:buNone/>
              <a:defRPr/>
            </a:pPr>
            <a:r>
              <a:rPr lang="zh-CN" altLang="en-US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en-US" altLang="zh-CN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zh-CN" altLang="en-US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）</a:t>
            </a:r>
            <a:r>
              <a:rPr lang="zh-CN" altLang="en-US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舍</a:t>
            </a:r>
            <a:r>
              <a:rPr lang="zh-CN" altLang="en-US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相如广成传</a:t>
            </a:r>
            <a:r>
              <a:rPr lang="zh-CN" altLang="en-US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（安置住宿，</a:t>
            </a:r>
            <a:r>
              <a:rPr lang="zh-CN" altLang="en-US" b="1" noProof="1" smtClean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名词作动词</a:t>
            </a:r>
            <a:r>
              <a:rPr lang="zh-CN" altLang="en-US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）</a:t>
            </a:r>
          </a:p>
          <a:p>
            <a:pPr>
              <a:spcBef>
                <a:spcPct val="0"/>
              </a:spcBef>
              <a:buClr>
                <a:srgbClr val="000000"/>
              </a:buClr>
              <a:buNone/>
              <a:defRPr/>
            </a:pPr>
            <a:r>
              <a:rPr lang="zh-CN" altLang="en-US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en-US" altLang="zh-CN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en-US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）</a:t>
            </a:r>
            <a:r>
              <a:rPr lang="zh-CN" altLang="en-US" b="1" noProof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左右</a:t>
            </a:r>
            <a:r>
              <a:rPr lang="zh-CN" altLang="en-US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欲</a:t>
            </a:r>
            <a:r>
              <a:rPr lang="zh-CN" altLang="en-US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刃</a:t>
            </a:r>
            <a:r>
              <a:rPr lang="zh-CN" altLang="en-US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相如   </a:t>
            </a:r>
            <a:r>
              <a:rPr lang="zh-CN" altLang="en-US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（用刀杀，</a:t>
            </a:r>
            <a:r>
              <a:rPr lang="zh-CN" altLang="en-US" b="1" noProof="1" smtClean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名词作动词</a:t>
            </a:r>
            <a:r>
              <a:rPr lang="zh-CN" altLang="en-US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）</a:t>
            </a:r>
            <a:r>
              <a:rPr lang="zh-CN" altLang="en-US" noProof="1" smtClean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en-US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/>
            </a:r>
            <a:br>
              <a:rPr lang="zh-CN" altLang="en-US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</a:br>
            <a:r>
              <a:rPr lang="zh-CN" altLang="en-US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en-US" altLang="zh-CN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3</a:t>
            </a:r>
            <a:r>
              <a:rPr lang="zh-CN" altLang="en-US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）</a:t>
            </a:r>
            <a:r>
              <a:rPr lang="zh-CN" altLang="en-US" b="1" noProof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乃</a:t>
            </a:r>
            <a:r>
              <a:rPr lang="zh-CN" altLang="en-US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使从者</a:t>
            </a:r>
            <a:r>
              <a:rPr lang="zh-CN" altLang="en-US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衣</a:t>
            </a:r>
            <a:r>
              <a:rPr lang="zh-CN" altLang="en-US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褐，</a:t>
            </a:r>
            <a:r>
              <a:rPr lang="zh-CN" altLang="en-US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怀</a:t>
            </a:r>
            <a:r>
              <a:rPr lang="zh-CN" altLang="en-US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其璧</a:t>
            </a:r>
            <a:r>
              <a:rPr lang="zh-CN" altLang="en-US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（穿；怀揣，</a:t>
            </a:r>
            <a:r>
              <a:rPr lang="zh-CN" altLang="en-US" b="1" noProof="1" smtClean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名词作动词</a:t>
            </a:r>
            <a:r>
              <a:rPr lang="zh-CN" altLang="en-US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）</a:t>
            </a:r>
            <a:r>
              <a:rPr lang="zh-CN" altLang="en-US" noProof="1" smtClean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 </a:t>
            </a:r>
          </a:p>
          <a:p>
            <a:pPr>
              <a:spcBef>
                <a:spcPct val="0"/>
              </a:spcBef>
              <a:buClr>
                <a:srgbClr val="000000"/>
              </a:buClr>
              <a:buNone/>
              <a:defRPr/>
            </a:pPr>
            <a:r>
              <a:rPr lang="zh-CN" altLang="en-US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en-US" altLang="zh-CN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4</a:t>
            </a:r>
            <a:r>
              <a:rPr lang="zh-CN" altLang="en-US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）</a:t>
            </a:r>
            <a:r>
              <a:rPr lang="zh-CN" altLang="en-US" b="1" noProof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相</a:t>
            </a:r>
            <a:r>
              <a:rPr lang="zh-CN" altLang="en-US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如</a:t>
            </a:r>
            <a:r>
              <a:rPr lang="zh-CN" altLang="en-US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前</a:t>
            </a:r>
            <a:r>
              <a:rPr lang="zh-CN" altLang="en-US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进缶     </a:t>
            </a:r>
            <a:r>
              <a:rPr lang="zh-CN" altLang="en-US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（走上前，</a:t>
            </a:r>
            <a:r>
              <a:rPr lang="zh-CN" altLang="en-US" b="1" noProof="1" smtClean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名词作动词</a:t>
            </a:r>
            <a:r>
              <a:rPr lang="zh-CN" altLang="en-US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）</a:t>
            </a:r>
          </a:p>
          <a:p>
            <a:pPr>
              <a:spcBef>
                <a:spcPct val="0"/>
              </a:spcBef>
              <a:buClr>
                <a:srgbClr val="000000"/>
              </a:buClr>
              <a:buNone/>
              <a:defRPr/>
            </a:pPr>
            <a:r>
              <a:rPr lang="zh-CN" altLang="en-US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en-US" altLang="zh-CN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5</a:t>
            </a:r>
            <a:r>
              <a:rPr lang="zh-CN" altLang="en-US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）</a:t>
            </a:r>
            <a:r>
              <a:rPr lang="zh-CN" altLang="en-US" b="1" noProof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怒</a:t>
            </a:r>
            <a:r>
              <a:rPr lang="zh-CN" altLang="en-US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发</a:t>
            </a:r>
            <a:r>
              <a:rPr lang="zh-CN" altLang="en-US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上</a:t>
            </a:r>
            <a:r>
              <a:rPr lang="zh-CN" altLang="en-US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冲冠     </a:t>
            </a:r>
            <a:r>
              <a:rPr lang="zh-CN" altLang="en-US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（向上竖起，</a:t>
            </a:r>
            <a:r>
              <a:rPr lang="zh-CN" altLang="en-US" b="1" noProof="1" smtClean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名词作动词</a:t>
            </a:r>
            <a:r>
              <a:rPr lang="zh-CN" altLang="en-US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）</a:t>
            </a:r>
            <a:r>
              <a:rPr lang="zh-CN" altLang="en-US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en-US" altLang="zh-CN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6</a:t>
            </a:r>
            <a:r>
              <a:rPr lang="zh-CN" altLang="en-US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）而</a:t>
            </a:r>
            <a:r>
              <a:rPr lang="zh-CN" altLang="en-US" b="1" noProof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相如</a:t>
            </a:r>
            <a:r>
              <a:rPr lang="zh-CN" altLang="en-US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廷</a:t>
            </a:r>
            <a:r>
              <a:rPr lang="zh-CN" altLang="en-US" b="1" noProof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斥</a:t>
            </a:r>
            <a:r>
              <a:rPr lang="zh-CN" altLang="en-US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之   </a:t>
            </a:r>
            <a:r>
              <a:rPr lang="zh-CN" altLang="en-US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zh-CN" altLang="en-US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在朝廷上，</a:t>
            </a:r>
            <a:r>
              <a:rPr lang="zh-CN" altLang="en-US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名词作状语</a:t>
            </a:r>
            <a:r>
              <a:rPr lang="zh-CN" altLang="en-US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）</a:t>
            </a:r>
            <a:r>
              <a:rPr lang="zh-CN" altLang="en-US" noProof="1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 </a:t>
            </a:r>
          </a:p>
          <a:p>
            <a:pPr>
              <a:spcBef>
                <a:spcPct val="0"/>
              </a:spcBef>
              <a:buClr>
                <a:srgbClr val="000000"/>
              </a:buClr>
              <a:buNone/>
              <a:defRPr/>
            </a:pPr>
            <a:r>
              <a:rPr lang="zh-CN" altLang="en-US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en-US" altLang="zh-CN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7</a:t>
            </a:r>
            <a:r>
              <a:rPr lang="zh-CN" altLang="en-US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）故</a:t>
            </a:r>
            <a:r>
              <a:rPr lang="zh-CN" altLang="en-US" b="1" noProof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令人持璧归，</a:t>
            </a:r>
            <a:r>
              <a:rPr lang="zh-CN" altLang="en-US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间</a:t>
            </a:r>
            <a:r>
              <a:rPr lang="zh-CN" altLang="en-US" b="1" noProof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至赵矣</a:t>
            </a:r>
            <a:r>
              <a:rPr lang="zh-CN" altLang="en-US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（从小路，</a:t>
            </a:r>
            <a:r>
              <a:rPr lang="zh-CN" altLang="en-US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名词作状语</a:t>
            </a:r>
            <a:r>
              <a:rPr lang="zh-CN" altLang="en-US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）</a:t>
            </a:r>
            <a:r>
              <a:rPr lang="zh-CN" altLang="en-US" noProof="1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en-US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/>
            </a:r>
            <a:br>
              <a:rPr lang="zh-CN" altLang="en-US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</a:br>
            <a:r>
              <a:rPr lang="zh-CN" altLang="en-US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en-US" altLang="zh-CN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8</a:t>
            </a:r>
            <a:r>
              <a:rPr lang="zh-CN" altLang="en-US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）赵</a:t>
            </a:r>
            <a:r>
              <a:rPr lang="zh-CN" altLang="en-US" b="1" noProof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王于是遂遣相如奉璧</a:t>
            </a:r>
            <a:r>
              <a:rPr lang="zh-CN" altLang="en-US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西</a:t>
            </a:r>
            <a:r>
              <a:rPr lang="zh-CN" altLang="en-US" b="1" noProof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入秦</a:t>
            </a:r>
            <a:r>
              <a:rPr lang="zh-CN" altLang="en-US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（向西，</a:t>
            </a:r>
            <a:r>
              <a:rPr lang="zh-CN" altLang="en-US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名词作状语</a:t>
            </a:r>
            <a:r>
              <a:rPr lang="zh-CN" altLang="en-US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）</a:t>
            </a:r>
            <a:r>
              <a:rPr lang="zh-CN" altLang="en-US" noProof="1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 </a:t>
            </a:r>
          </a:p>
          <a:p>
            <a:pPr eaLnBrk="1" hangingPunct="1">
              <a:spcBef>
                <a:spcPct val="0"/>
              </a:spcBef>
              <a:buClr>
                <a:srgbClr val="000000"/>
              </a:buClr>
              <a:buFont typeface="Arial" panose="020B0604020202020204" pitchFamily="34" charset="0"/>
              <a:buNone/>
              <a:defRPr/>
            </a:pPr>
            <a:endParaRPr lang="zh-CN" altLang="en-US" b="1" noProof="1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504" y="426550"/>
            <a:ext cx="24513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5</a:t>
            </a:r>
            <a:r>
              <a:rPr lang="zh-CN" altLang="en-US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、词类</a:t>
            </a:r>
            <a:r>
              <a:rPr lang="zh-CN" altLang="en-US" sz="32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活用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-24292" y="6539328"/>
            <a:ext cx="9168292" cy="318672"/>
            <a:chOff x="-32389" y="6473921"/>
            <a:chExt cx="12224389" cy="424896"/>
          </a:xfrm>
        </p:grpSpPr>
        <p:pic>
          <p:nvPicPr>
            <p:cNvPr id="7" name="Picture 2" descr="C:\Users\admin\Desktop\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" name="Picture 3" descr="E:\PPT\PPT中国风元素\梅花PNG免抠图素材\3299168202027027296.png"/>
          <p:cNvPicPr>
            <a:picLocks noChangeAspect="1" noChangeArrowheads="1"/>
          </p:cNvPicPr>
          <p:nvPr/>
        </p:nvPicPr>
        <p:blipFill rotWithShape="1">
          <a:blip r:embed="rId3" cstate="print">
            <a:biLevel thresh="50000"/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colorTemperature colorTemp="7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26223" t="1747" r="26223" b="45712"/>
          <a:stretch/>
        </p:blipFill>
        <p:spPr bwMode="auto">
          <a:xfrm flipH="1">
            <a:off x="6588224" y="-387424"/>
            <a:ext cx="3402378" cy="178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0494521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24292" y="6539328"/>
            <a:ext cx="9168292" cy="318672"/>
            <a:chOff x="-32389" y="6473921"/>
            <a:chExt cx="12224389" cy="424896"/>
          </a:xfrm>
        </p:grpSpPr>
        <p:pic>
          <p:nvPicPr>
            <p:cNvPr id="6" name="Picture 2" descr="C:\Users\admin\Desktop\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2467" name="文本框 62466"/>
          <p:cNvSpPr txBox="1"/>
          <p:nvPr/>
        </p:nvSpPr>
        <p:spPr>
          <a:xfrm>
            <a:off x="179512" y="1048517"/>
            <a:ext cx="8856984" cy="5509200"/>
          </a:xfrm>
          <a:prstGeom prst="rect">
            <a:avLst/>
          </a:prstGeom>
          <a:noFill/>
          <a:ln w="254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Clr>
                <a:srgbClr val="000000"/>
              </a:buClr>
              <a:buFont typeface="Arial" panose="020B0604020202020204" pitchFamily="34" charset="0"/>
              <a:buNone/>
              <a:defRPr/>
            </a:pPr>
            <a:r>
              <a:rPr lang="zh-CN" altLang="en-US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en-US" altLang="zh-CN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9</a:t>
            </a:r>
            <a:r>
              <a:rPr lang="zh-CN" altLang="en-US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）臣请</a:t>
            </a:r>
            <a:r>
              <a:rPr lang="zh-CN" altLang="en-US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完</a:t>
            </a:r>
            <a:r>
              <a:rPr lang="zh-CN" altLang="en-US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璧归赵</a:t>
            </a:r>
            <a:r>
              <a:rPr lang="zh-CN" altLang="en-US" noProof="1" smtClean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 　</a:t>
            </a:r>
            <a:r>
              <a:rPr lang="zh-CN" altLang="en-US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（使</a:t>
            </a:r>
            <a:r>
              <a:rPr lang="zh-CN" altLang="zh-CN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…</a:t>
            </a:r>
            <a:r>
              <a:rPr lang="zh-CN" altLang="en-US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完好无缺）</a:t>
            </a:r>
          </a:p>
          <a:p>
            <a:pPr>
              <a:lnSpc>
                <a:spcPct val="125000"/>
              </a:lnSpc>
              <a:spcBef>
                <a:spcPct val="0"/>
              </a:spcBef>
              <a:buClr>
                <a:srgbClr val="000000"/>
              </a:buClr>
              <a:buNone/>
              <a:defRPr/>
            </a:pPr>
            <a:r>
              <a:rPr lang="zh-CN" altLang="en-US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en-US" altLang="zh-CN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10</a:t>
            </a:r>
            <a:r>
              <a:rPr lang="zh-CN" altLang="en-US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）</a:t>
            </a:r>
            <a:r>
              <a:rPr lang="zh-CN" altLang="en-US" b="1" noProof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秦王</a:t>
            </a:r>
            <a:r>
              <a:rPr lang="zh-CN" altLang="en-US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恐其</a:t>
            </a:r>
            <a:r>
              <a:rPr lang="zh-CN" altLang="en-US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破</a:t>
            </a:r>
            <a:r>
              <a:rPr lang="zh-CN" altLang="en-US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璧　</a:t>
            </a:r>
            <a:r>
              <a:rPr lang="zh-CN" altLang="en-US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（使</a:t>
            </a:r>
            <a:r>
              <a:rPr lang="zh-CN" altLang="zh-CN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…</a:t>
            </a:r>
            <a:r>
              <a:rPr lang="zh-CN" altLang="en-US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破碎）</a:t>
            </a:r>
            <a:r>
              <a:rPr lang="zh-CN" altLang="en-US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/>
            </a:r>
            <a:br>
              <a:rPr lang="zh-CN" altLang="en-US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</a:br>
            <a:r>
              <a:rPr lang="zh-CN" altLang="en-US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en-US" altLang="zh-CN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11</a:t>
            </a:r>
            <a:r>
              <a:rPr lang="zh-CN" altLang="en-US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）</a:t>
            </a:r>
            <a:r>
              <a:rPr lang="zh-CN" altLang="en-US" b="1" noProof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宁</a:t>
            </a:r>
            <a:r>
              <a:rPr lang="zh-CN" altLang="en-US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许以</a:t>
            </a:r>
            <a:r>
              <a:rPr lang="zh-CN" altLang="en-US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负</a:t>
            </a:r>
            <a:r>
              <a:rPr lang="zh-CN" altLang="en-US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秦曲　</a:t>
            </a:r>
            <a:r>
              <a:rPr lang="zh-CN" altLang="en-US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（使</a:t>
            </a:r>
            <a:r>
              <a:rPr lang="zh-CN" altLang="zh-CN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…</a:t>
            </a:r>
            <a:r>
              <a:rPr lang="zh-CN" altLang="en-US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承担</a:t>
            </a:r>
            <a:r>
              <a:rPr lang="zh-CN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）</a:t>
            </a:r>
            <a:br>
              <a:rPr lang="zh-CN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</a:br>
            <a:r>
              <a:rPr lang="zh-CN" altLang="en-US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en-US" altLang="zh-CN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12</a:t>
            </a:r>
            <a:r>
              <a:rPr lang="zh-CN" altLang="en-US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）</a:t>
            </a:r>
            <a:r>
              <a:rPr lang="zh-CN" altLang="en-US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毕</a:t>
            </a:r>
            <a:r>
              <a:rPr lang="zh-CN" altLang="en-US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礼而</a:t>
            </a:r>
            <a:r>
              <a:rPr lang="zh-CN" altLang="en-US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归</a:t>
            </a:r>
            <a:r>
              <a:rPr lang="zh-CN" altLang="en-US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之　　</a:t>
            </a:r>
            <a:r>
              <a:rPr lang="zh-CN" altLang="en-US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（使</a:t>
            </a:r>
            <a:r>
              <a:rPr lang="zh-CN" altLang="zh-CN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…</a:t>
            </a:r>
            <a:r>
              <a:rPr lang="zh-CN" altLang="en-US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完毕；使</a:t>
            </a:r>
            <a:r>
              <a:rPr lang="zh-CN" altLang="zh-CN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… </a:t>
            </a:r>
            <a:r>
              <a:rPr lang="zh-CN" altLang="en-US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回去）</a:t>
            </a: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/>
            </a:r>
            <a:b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</a:br>
            <a:r>
              <a:rPr lang="zh-CN" altLang="en-US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en-US" altLang="zh-CN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13</a:t>
            </a:r>
            <a:r>
              <a:rPr lang="zh-CN" altLang="en-US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）</a:t>
            </a:r>
            <a:r>
              <a:rPr lang="zh-CN" altLang="en-US" b="1" noProof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大王</a:t>
            </a:r>
            <a:r>
              <a:rPr lang="zh-CN" altLang="en-US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必欲</a:t>
            </a:r>
            <a:r>
              <a:rPr lang="zh-CN" altLang="en-US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急</a:t>
            </a:r>
            <a:r>
              <a:rPr lang="zh-CN" altLang="en-US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臣　</a:t>
            </a:r>
            <a:r>
              <a:rPr lang="zh-CN" altLang="en-US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（使</a:t>
            </a:r>
            <a:r>
              <a:rPr lang="zh-CN" altLang="zh-CN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…</a:t>
            </a:r>
            <a:r>
              <a:rPr lang="zh-CN" altLang="en-US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急，逼迫）</a:t>
            </a:r>
            <a:endParaRPr lang="en-US" altLang="zh-CN" b="1" noProof="1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ct val="0"/>
              </a:spcBef>
              <a:buClr>
                <a:srgbClr val="000000"/>
              </a:buClr>
              <a:buNone/>
              <a:defRPr/>
            </a:pPr>
            <a:r>
              <a:rPr lang="zh-CN" altLang="en-US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en-US" altLang="zh-CN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14</a:t>
            </a:r>
            <a:r>
              <a:rPr lang="zh-CN" altLang="en-US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）且</a:t>
            </a:r>
            <a:r>
              <a:rPr lang="zh-CN" altLang="en-US" b="1" noProof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庸人尚</a:t>
            </a:r>
            <a:r>
              <a:rPr lang="zh-CN" altLang="en-US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羞</a:t>
            </a:r>
            <a:r>
              <a:rPr lang="zh-CN" altLang="en-US" b="1" noProof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之　</a:t>
            </a:r>
            <a:r>
              <a:rPr lang="zh-CN" altLang="en-US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（以</a:t>
            </a:r>
            <a:r>
              <a:rPr lang="zh-CN" altLang="zh-CN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…</a:t>
            </a:r>
            <a:r>
              <a:rPr lang="zh-CN" altLang="en-US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为</a:t>
            </a:r>
            <a:r>
              <a:rPr lang="zh-CN" altLang="en-US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羞耻</a:t>
            </a:r>
            <a:r>
              <a:rPr lang="zh-CN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）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/>
            </a:r>
            <a:br>
              <a: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</a:br>
            <a:r>
              <a:rPr lang="zh-CN" altLang="en-US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en-US" altLang="zh-CN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15</a:t>
            </a:r>
            <a:r>
              <a:rPr lang="zh-CN" altLang="en-US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）</a:t>
            </a:r>
            <a:r>
              <a:rPr lang="zh-CN" altLang="en-US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先</a:t>
            </a:r>
            <a:r>
              <a:rPr lang="zh-CN" altLang="en-US" b="1" noProof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国家之急而</a:t>
            </a:r>
            <a:r>
              <a:rPr lang="zh-CN" altLang="en-US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后</a:t>
            </a:r>
            <a:r>
              <a:rPr lang="zh-CN" altLang="en-US" b="1" noProof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私仇也</a:t>
            </a:r>
            <a:r>
              <a:rPr lang="zh-CN" altLang="en-US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（以</a:t>
            </a:r>
            <a:r>
              <a:rPr lang="zh-CN" altLang="zh-CN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…</a:t>
            </a:r>
            <a:r>
              <a:rPr lang="zh-CN" altLang="en-US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为先；以</a:t>
            </a:r>
            <a:r>
              <a:rPr lang="zh-CN" altLang="zh-CN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…</a:t>
            </a:r>
            <a:r>
              <a:rPr lang="zh-CN" altLang="en-US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为</a:t>
            </a:r>
            <a:r>
              <a:rPr lang="zh-CN" altLang="en-US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后） </a:t>
            </a:r>
            <a:endParaRPr lang="zh-CN" altLang="en-US" b="1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  <a:cs typeface="宋体" panose="02010600030101010101" pitchFamily="2" charset="-122"/>
            </a:endParaRPr>
          </a:p>
          <a:p>
            <a:pPr eaLnBrk="1" hangingPunct="1">
              <a:spcBef>
                <a:spcPct val="0"/>
              </a:spcBef>
              <a:buClr>
                <a:srgbClr val="000000"/>
              </a:buClr>
              <a:buFont typeface="Arial" panose="020B0604020202020204" pitchFamily="34" charset="0"/>
              <a:buNone/>
              <a:defRPr/>
            </a:pPr>
            <a:r>
              <a:rPr lang="zh-CN" altLang="en-US" noProof="1" smtClean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 </a:t>
            </a:r>
          </a:p>
        </p:txBody>
      </p:sp>
      <p:pic>
        <p:nvPicPr>
          <p:cNvPr id="10" name="Picture 3" descr="E:\PPT\PPT中国风元素\梅花PNG免抠图素材\3299168202027027296.png"/>
          <p:cNvPicPr>
            <a:picLocks noChangeAspect="1" noChangeArrowheads="1"/>
          </p:cNvPicPr>
          <p:nvPr/>
        </p:nvPicPr>
        <p:blipFill rotWithShape="1">
          <a:blip r:embed="rId3" cstate="print">
            <a:biLevel thresh="50000"/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colorTemperature colorTemp="7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26223" t="1747" r="26223" b="45712"/>
          <a:stretch/>
        </p:blipFill>
        <p:spPr bwMode="auto">
          <a:xfrm flipH="1">
            <a:off x="6588224" y="-387424"/>
            <a:ext cx="3402378" cy="178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6044754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文本框 64514"/>
          <p:cNvSpPr txBox="1"/>
          <p:nvPr/>
        </p:nvSpPr>
        <p:spPr>
          <a:xfrm>
            <a:off x="90991" y="841578"/>
            <a:ext cx="9061685" cy="6001643"/>
          </a:xfrm>
          <a:prstGeom prst="rect">
            <a:avLst/>
          </a:prstGeom>
          <a:noFill/>
          <a:ln w="254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b="1" noProof="1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(1)</a:t>
            </a:r>
            <a:r>
              <a:rPr lang="zh-CN" altLang="en-US" b="1" noProof="1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廉颇</a:t>
            </a:r>
            <a:r>
              <a:rPr lang="zh-CN" altLang="en-US" b="1" noProof="1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者</a:t>
            </a:r>
            <a:r>
              <a:rPr lang="zh-CN" altLang="en-US" b="1" noProof="1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，赵之良将</a:t>
            </a:r>
            <a:r>
              <a:rPr lang="zh-CN" altLang="en-US" b="1" noProof="1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也</a:t>
            </a:r>
            <a:r>
              <a:rPr lang="zh-CN" altLang="en-US" b="1" noProof="1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。 </a:t>
            </a:r>
            <a:r>
              <a:rPr lang="zh-CN" altLang="en-US" b="1" noProof="1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zh-CN" altLang="en-US" b="1" noProof="1" smtClean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判断句</a:t>
            </a:r>
            <a:r>
              <a:rPr lang="zh-CN" altLang="en-US" b="1" noProof="1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）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b="1" noProof="1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(2)</a:t>
            </a:r>
            <a:r>
              <a:rPr lang="zh-CN" altLang="en-US" b="1" noProof="1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和氏璧，天下所共传宝</a:t>
            </a:r>
            <a:r>
              <a:rPr lang="zh-CN" altLang="en-US" b="1" noProof="1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也</a:t>
            </a:r>
            <a:r>
              <a:rPr lang="zh-CN" altLang="en-US" b="1" noProof="1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。 </a:t>
            </a:r>
            <a:r>
              <a:rPr lang="zh-CN" altLang="en-US" b="1" noProof="1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zh-CN" altLang="en-US" b="1" noProof="1" smtClean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判断句</a:t>
            </a:r>
            <a:r>
              <a:rPr lang="zh-CN" altLang="en-US" b="1" noProof="1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）</a:t>
            </a:r>
          </a:p>
          <a:p>
            <a:pPr>
              <a:spcBef>
                <a:spcPct val="0"/>
              </a:spcBef>
              <a:buNone/>
              <a:defRPr/>
            </a:pPr>
            <a:r>
              <a:rPr lang="en-US" altLang="zh-CN" b="1" noProof="1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(3)</a:t>
            </a:r>
            <a:r>
              <a:rPr lang="zh-CN" altLang="en-US" b="1" noProof="1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我</a:t>
            </a:r>
            <a:r>
              <a:rPr lang="zh-CN" altLang="en-US" b="1" noProof="1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为</a:t>
            </a:r>
            <a:r>
              <a:rPr lang="zh-CN" altLang="en-US" b="1" noProof="1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赵将。</a:t>
            </a:r>
            <a:r>
              <a:rPr lang="zh-CN" altLang="en-US" b="1" noProof="1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为</a:t>
            </a:r>
            <a:r>
              <a:rPr lang="zh-CN" altLang="en-US" b="1" noProof="1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赵宦者令缪贤舍人。</a:t>
            </a:r>
            <a:r>
              <a:rPr lang="zh-CN" altLang="en-US" b="1" noProof="1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zh-CN" altLang="en-US" b="1" noProof="1" smtClean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判断句</a:t>
            </a:r>
            <a:r>
              <a:rPr lang="zh-CN" altLang="en-US" b="1" noProof="1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）</a:t>
            </a:r>
          </a:p>
          <a:p>
            <a:pPr>
              <a:spcBef>
                <a:spcPct val="0"/>
              </a:spcBef>
              <a:buNone/>
              <a:defRPr/>
            </a:pPr>
            <a:r>
              <a:rPr lang="en-US" altLang="zh-CN" b="1" noProof="1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(4)</a:t>
            </a:r>
            <a:r>
              <a:rPr lang="zh-CN" altLang="en-US" b="1" noProof="1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臣所以去亲戚而事君</a:t>
            </a:r>
            <a:r>
              <a:rPr lang="zh-CN" altLang="en-US" b="1" noProof="1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者</a:t>
            </a:r>
            <a:r>
              <a:rPr lang="zh-CN" altLang="en-US" b="1" noProof="1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，徒慕君之高义</a:t>
            </a:r>
            <a:r>
              <a:rPr lang="zh-CN" altLang="en-US" b="1" noProof="1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也</a:t>
            </a:r>
            <a:r>
              <a:rPr lang="zh-CN" altLang="en-US" b="1" noProof="1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。 </a:t>
            </a:r>
            <a:r>
              <a:rPr lang="zh-CN" altLang="en-US" b="1" noProof="1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（“者</a:t>
            </a:r>
            <a:r>
              <a:rPr lang="zh-CN" altLang="zh-CN" b="1" noProof="1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…</a:t>
            </a:r>
            <a:r>
              <a:rPr lang="zh-CN" altLang="en-US" b="1" noProof="1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也”表判断，</a:t>
            </a:r>
            <a:r>
              <a:rPr lang="zh-CN" altLang="en-US" b="1" noProof="1" smtClean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判断句</a:t>
            </a:r>
            <a:r>
              <a:rPr lang="zh-CN" altLang="en-US" b="1" noProof="1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）</a:t>
            </a:r>
            <a:endParaRPr lang="en-US" altLang="zh-CN" b="1" noProof="1" smtClean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cs typeface="宋体" panose="02010600030101010101" pitchFamily="2" charset="-122"/>
            </a:endParaRPr>
          </a:p>
          <a:p>
            <a:pPr>
              <a:spcBef>
                <a:spcPct val="0"/>
              </a:spcBef>
              <a:buNone/>
              <a:defRPr/>
            </a:pPr>
            <a:r>
              <a:rPr lang="en-US" altLang="zh-CN" b="1" noProof="1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(5)</a:t>
            </a:r>
            <a:r>
              <a:rPr lang="zh-CN" altLang="en-US" b="1" noProof="1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而</a:t>
            </a:r>
            <a:r>
              <a:rPr lang="zh-CN" altLang="en-US" b="1" noProof="1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君幸</a:t>
            </a:r>
            <a:r>
              <a:rPr lang="zh-CN" altLang="en-US" b="1" noProof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于</a:t>
            </a:r>
            <a:r>
              <a:rPr lang="zh-CN" altLang="en-US" b="1" noProof="1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赵王。 </a:t>
            </a:r>
            <a:r>
              <a:rPr lang="zh-CN" altLang="en-US" b="1" noProof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（“于”表被动，被动句） </a:t>
            </a:r>
            <a:br>
              <a:rPr lang="zh-CN" altLang="en-US" b="1" noProof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</a:br>
            <a:r>
              <a:rPr lang="en-US" altLang="zh-CN" b="1" noProof="1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(6)</a:t>
            </a:r>
            <a:r>
              <a:rPr lang="zh-CN" altLang="en-US" b="1" noProof="1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秦</a:t>
            </a:r>
            <a:r>
              <a:rPr lang="zh-CN" altLang="en-US" b="1" noProof="1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城恐不可得，徒</a:t>
            </a:r>
            <a:r>
              <a:rPr lang="zh-CN" altLang="en-US" b="1" noProof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见</a:t>
            </a:r>
            <a:r>
              <a:rPr lang="zh-CN" altLang="en-US" b="1" noProof="1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欺。</a:t>
            </a:r>
            <a:r>
              <a:rPr lang="zh-CN" altLang="en-US" b="1" noProof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（“见”表被动，被动句）</a:t>
            </a:r>
          </a:p>
          <a:p>
            <a:pPr>
              <a:spcBef>
                <a:spcPct val="0"/>
              </a:spcBef>
              <a:buNone/>
              <a:defRPr/>
            </a:pPr>
            <a:r>
              <a:rPr lang="en-US" altLang="zh-CN" b="1" noProof="1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(7)</a:t>
            </a:r>
            <a:r>
              <a:rPr lang="zh-CN" altLang="en-US" b="1" noProof="1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臣</a:t>
            </a:r>
            <a:r>
              <a:rPr lang="zh-CN" altLang="en-US" b="1" noProof="1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诚恐</a:t>
            </a:r>
            <a:r>
              <a:rPr lang="zh-CN" altLang="en-US" b="1" noProof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见</a:t>
            </a:r>
            <a:r>
              <a:rPr lang="zh-CN" altLang="en-US" b="1" noProof="1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欺</a:t>
            </a:r>
            <a:r>
              <a:rPr lang="zh-CN" altLang="en-US" b="1" noProof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于</a:t>
            </a:r>
            <a:r>
              <a:rPr lang="zh-CN" altLang="en-US" b="1" noProof="1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王而负赵。 </a:t>
            </a:r>
            <a:r>
              <a:rPr lang="zh-CN" altLang="en-US" b="1" noProof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（“见</a:t>
            </a:r>
            <a:r>
              <a:rPr lang="en-US" altLang="zh-CN" b="1" noProof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…</a:t>
            </a:r>
            <a:r>
              <a:rPr lang="zh-CN" altLang="en-US" b="1" noProof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于”表被动，被动句）</a:t>
            </a:r>
          </a:p>
          <a:p>
            <a:pPr>
              <a:spcBef>
                <a:spcPct val="0"/>
              </a:spcBef>
              <a:buNone/>
              <a:defRPr/>
            </a:pPr>
            <a:r>
              <a:rPr lang="en-US" altLang="zh-CN" b="1" noProof="1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(8)</a:t>
            </a:r>
            <a:r>
              <a:rPr lang="zh-CN" altLang="en-US" b="1" noProof="1" smtClean="0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使</a:t>
            </a:r>
            <a:r>
              <a:rPr lang="zh-CN" altLang="en-US" b="1" noProof="1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不辱</a:t>
            </a:r>
            <a:r>
              <a:rPr lang="zh-CN" altLang="en-US" b="1" noProof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于</a:t>
            </a:r>
            <a:r>
              <a:rPr lang="zh-CN" altLang="en-US" b="1" noProof="1">
                <a:solidFill>
                  <a:srgbClr val="000099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诸侯。 </a:t>
            </a:r>
            <a:r>
              <a:rPr lang="zh-CN" altLang="en-US" b="1" noProof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（“于”表被动，被动句） 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zh-CN" altLang="en-US" b="1" noProof="1" smtClean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73731" name="矩形 64515"/>
          <p:cNvSpPr>
            <a:spLocks noRot="1" noChangeArrowheads="1"/>
          </p:cNvSpPr>
          <p:nvPr/>
        </p:nvSpPr>
        <p:spPr bwMode="auto">
          <a:xfrm>
            <a:off x="3179304" y="114587"/>
            <a:ext cx="2881313" cy="86518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4800" b="1" dirty="0">
              <a:solidFill>
                <a:srgbClr val="FF00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0991" y="210130"/>
            <a:ext cx="24513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5</a:t>
            </a:r>
            <a:r>
              <a:rPr lang="zh-CN" altLang="en-US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、特殊句式</a:t>
            </a:r>
            <a:endParaRPr lang="zh-CN" altLang="en-US" sz="32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-24292" y="6539328"/>
            <a:ext cx="9168292" cy="318672"/>
            <a:chOff x="-32389" y="6473921"/>
            <a:chExt cx="12224389" cy="424896"/>
          </a:xfrm>
        </p:grpSpPr>
        <p:pic>
          <p:nvPicPr>
            <p:cNvPr id="7" name="Picture 2" descr="C:\Users\admin\Desktop\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" name="Picture 3" descr="E:\PPT\PPT中国风元素\梅花PNG免抠图素材\3299168202027027296.png"/>
          <p:cNvPicPr>
            <a:picLocks noChangeAspect="1" noChangeArrowheads="1"/>
          </p:cNvPicPr>
          <p:nvPr/>
        </p:nvPicPr>
        <p:blipFill rotWithShape="1">
          <a:blip r:embed="rId3" cstate="print">
            <a:biLevel thresh="50000"/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colorTemperature colorTemp="7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26223" t="1747" r="26223" b="45712"/>
          <a:stretch/>
        </p:blipFill>
        <p:spPr bwMode="auto">
          <a:xfrm flipH="1">
            <a:off x="6588224" y="-387424"/>
            <a:ext cx="3402378" cy="178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151168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3345880" y="1427845"/>
            <a:ext cx="5796644" cy="5370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 dirty="0" smtClean="0">
                <a:ln w="0"/>
                <a:latin typeface="仿宋" panose="02010609060101010101" pitchFamily="49" charset="-122"/>
                <a:ea typeface="仿宋" panose="02010609060101010101" pitchFamily="49" charset="-122"/>
              </a:rPr>
              <a:t>    司马迁</a:t>
            </a:r>
            <a:r>
              <a:rPr lang="zh-CN" altLang="en-US" sz="2800" b="1" dirty="0">
                <a:ln w="0"/>
                <a:latin typeface="仿宋" panose="02010609060101010101" pitchFamily="49" charset="-122"/>
                <a:ea typeface="仿宋" panose="02010609060101010101" pitchFamily="49" charset="-122"/>
              </a:rPr>
              <a:t>（前</a:t>
            </a:r>
            <a:r>
              <a:rPr lang="en-US" altLang="zh-CN" sz="2800" b="1" dirty="0">
                <a:ln w="0"/>
                <a:latin typeface="仿宋" panose="02010609060101010101" pitchFamily="49" charset="-122"/>
                <a:ea typeface="仿宋" panose="02010609060101010101" pitchFamily="49" charset="-122"/>
              </a:rPr>
              <a:t>145</a:t>
            </a:r>
            <a:r>
              <a:rPr lang="zh-CN" altLang="en-US" sz="2800" b="1" dirty="0">
                <a:ln w="0"/>
                <a:latin typeface="仿宋" panose="02010609060101010101" pitchFamily="49" charset="-122"/>
                <a:ea typeface="仿宋" panose="02010609060101010101" pitchFamily="49" charset="-122"/>
              </a:rPr>
              <a:t>年－前</a:t>
            </a:r>
            <a:r>
              <a:rPr lang="en-US" altLang="zh-CN" sz="2800" b="1" dirty="0">
                <a:ln w="0"/>
                <a:latin typeface="仿宋" panose="02010609060101010101" pitchFamily="49" charset="-122"/>
                <a:ea typeface="仿宋" panose="02010609060101010101" pitchFamily="49" charset="-122"/>
              </a:rPr>
              <a:t>86</a:t>
            </a:r>
            <a:r>
              <a:rPr lang="zh-CN" altLang="en-US" sz="2800" b="1" dirty="0">
                <a:ln w="0"/>
                <a:latin typeface="仿宋" panose="02010609060101010101" pitchFamily="49" charset="-122"/>
                <a:ea typeface="仿宋" panose="02010609060101010101" pitchFamily="49" charset="-122"/>
              </a:rPr>
              <a:t>年），字子长，西汉夏阳（今陕西韩城）人，西汉伟大的史学家、文学家、思想家。司马迁继承其父司马谈之职，任太史令</a:t>
            </a:r>
            <a:r>
              <a:rPr lang="zh-CN" altLang="en-US" sz="2800" b="1" dirty="0" smtClean="0">
                <a:ln w="0"/>
                <a:latin typeface="仿宋" panose="02010609060101010101" pitchFamily="49" charset="-122"/>
                <a:ea typeface="仿宋" panose="02010609060101010101" pitchFamily="49" charset="-122"/>
              </a:rPr>
              <a:t>，继而开始</a:t>
            </a:r>
            <a:r>
              <a:rPr lang="zh-CN" altLang="en-US" sz="2800" b="1" dirty="0">
                <a:ln w="0"/>
                <a:latin typeface="仿宋" panose="02010609060101010101" pitchFamily="49" charset="-122"/>
                <a:ea typeface="仿宋" panose="02010609060101010101" pitchFamily="49" charset="-122"/>
              </a:rPr>
              <a:t>撰写</a:t>
            </a:r>
            <a:r>
              <a:rPr lang="en-US" altLang="zh-CN" sz="2800" b="1" dirty="0">
                <a:ln w="0"/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800" b="1" dirty="0">
                <a:ln w="0"/>
                <a:latin typeface="仿宋" panose="02010609060101010101" pitchFamily="49" charset="-122"/>
                <a:ea typeface="仿宋" panose="02010609060101010101" pitchFamily="49" charset="-122"/>
              </a:rPr>
              <a:t>史记</a:t>
            </a:r>
            <a:r>
              <a:rPr lang="en-US" altLang="zh-CN" sz="2800" b="1" dirty="0">
                <a:ln w="0"/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800" b="1" dirty="0">
                <a:ln w="0"/>
                <a:latin typeface="仿宋" panose="02010609060101010101" pitchFamily="49" charset="-122"/>
                <a:ea typeface="仿宋" panose="02010609060101010101" pitchFamily="49" charset="-122"/>
              </a:rPr>
              <a:t>。后因替投降匈奴的李陵辩护，获罪下狱，受腐刑。</a:t>
            </a:r>
          </a:p>
          <a:p>
            <a:pPr>
              <a:lnSpc>
                <a:spcPct val="125000"/>
              </a:lnSpc>
            </a:pPr>
            <a:r>
              <a:rPr lang="zh-CN" altLang="en-US" sz="2800" b="1" dirty="0">
                <a:ln w="0"/>
                <a:latin typeface="仿宋" panose="02010609060101010101" pitchFamily="49" charset="-122"/>
                <a:ea typeface="仿宋" panose="02010609060101010101" pitchFamily="49" charset="-122"/>
              </a:rPr>
              <a:t>　　出狱后任中书令，继续发愤著书，终于完成了</a:t>
            </a:r>
            <a:r>
              <a:rPr lang="en-US" altLang="zh-CN" sz="2800" b="1" dirty="0">
                <a:ln w="0"/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800" b="1" dirty="0">
                <a:ln w="0"/>
                <a:latin typeface="仿宋" panose="02010609060101010101" pitchFamily="49" charset="-122"/>
                <a:ea typeface="仿宋" panose="02010609060101010101" pitchFamily="49" charset="-122"/>
              </a:rPr>
              <a:t>史记</a:t>
            </a:r>
            <a:r>
              <a:rPr lang="en-US" altLang="zh-CN" sz="2800" b="1" dirty="0">
                <a:ln w="0"/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800" b="1" dirty="0">
                <a:ln w="0"/>
                <a:latin typeface="仿宋" panose="02010609060101010101" pitchFamily="49" charset="-122"/>
                <a:ea typeface="仿宋" panose="02010609060101010101" pitchFamily="49" charset="-122"/>
              </a:rPr>
              <a:t>的撰写</a:t>
            </a:r>
            <a:r>
              <a:rPr lang="zh-CN" altLang="en-US" sz="2800" b="1" dirty="0" smtClean="0">
                <a:ln w="0"/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r>
              <a:rPr lang="en-US" altLang="zh-CN" sz="2800" b="1" dirty="0" smtClean="0">
                <a:ln w="0"/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zh-CN" altLang="en-US" sz="2800" b="1" dirty="0">
              <a:ln w="0"/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endParaRPr lang="zh-CN" altLang="en-US" sz="2800" b="1" dirty="0">
              <a:ln w="0"/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27784" y="634336"/>
            <a:ext cx="6525038" cy="35452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TextBox 5"/>
          <p:cNvSpPr txBox="1"/>
          <p:nvPr/>
        </p:nvSpPr>
        <p:spPr>
          <a:xfrm>
            <a:off x="2518297" y="563775"/>
            <a:ext cx="6624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人固有一</a:t>
            </a:r>
            <a:r>
              <a:rPr lang="zh-CN" altLang="en-US" sz="2400" b="1" dirty="0" smtClean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死，或重于泰山，或轻于鸿毛</a:t>
            </a:r>
            <a:endParaRPr lang="zh-CN" altLang="en-US" sz="2100" b="1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65766" y="634336"/>
            <a:ext cx="105062" cy="35452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文本框 6"/>
          <p:cNvSpPr txBox="1"/>
          <p:nvPr/>
        </p:nvSpPr>
        <p:spPr>
          <a:xfrm>
            <a:off x="575556" y="992028"/>
            <a:ext cx="17821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B70002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作</a:t>
            </a:r>
            <a:r>
              <a:rPr lang="en-US" altLang="zh-CN" sz="5400" dirty="0" smtClean="0">
                <a:solidFill>
                  <a:srgbClr val="B70002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  </a:t>
            </a:r>
            <a:endParaRPr lang="zh-CN" altLang="en-US" sz="5400" dirty="0">
              <a:solidFill>
                <a:srgbClr val="B70002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88261" y="1254323"/>
            <a:ext cx="819455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950" dirty="0">
                <a:latin typeface="李旭科书法" panose="02000603000000000000" pitchFamily="2" charset="-122"/>
                <a:ea typeface="李旭科书法" panose="02000603000000000000" pitchFamily="2" charset="-122"/>
              </a:rPr>
              <a:t>者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-24292" y="6539328"/>
            <a:ext cx="9168292" cy="318672"/>
            <a:chOff x="-32389" y="6473921"/>
            <a:chExt cx="12224389" cy="424896"/>
          </a:xfrm>
        </p:grpSpPr>
        <p:pic>
          <p:nvPicPr>
            <p:cNvPr id="30" name="Picture 2" descr="C:\Users\admin\Desktop\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colorTemperature colorTemp="7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r="9484"/>
          <a:stretch/>
        </p:blipFill>
        <p:spPr>
          <a:xfrm>
            <a:off x="323528" y="2227939"/>
            <a:ext cx="2808312" cy="33656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17427"/>
            <a:ext cx="1872382" cy="560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320529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6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文本框 66562"/>
          <p:cNvSpPr txBox="1"/>
          <p:nvPr/>
        </p:nvSpPr>
        <p:spPr>
          <a:xfrm>
            <a:off x="179512" y="183473"/>
            <a:ext cx="9144000" cy="6494085"/>
          </a:xfrm>
          <a:prstGeom prst="rect">
            <a:avLst/>
          </a:prstGeom>
          <a:noFill/>
          <a:ln w="254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3200" b="1" noProof="1" smtClean="0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(9)</a:t>
            </a:r>
            <a:r>
              <a:rPr lang="zh-CN" altLang="en-US" sz="3200" b="1" noProof="1" smtClean="0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王</a:t>
            </a:r>
            <a:r>
              <a:rPr lang="zh-CN" altLang="en-US" sz="3200" b="1" noProof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问：“何以知之” 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（宾语前置</a:t>
            </a:r>
            <a:r>
              <a:rPr lang="zh-CN" altLang="en-US" sz="3200" b="1" noProof="1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句）</a:t>
            </a:r>
            <a:endParaRPr lang="zh-CN" altLang="en-US" sz="3200" b="1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spcBef>
                <a:spcPct val="0"/>
              </a:spcBef>
              <a:defRPr/>
            </a:pPr>
            <a:r>
              <a:rPr lang="en-US" altLang="zh-CN" sz="3200" b="1" noProof="1" smtClean="0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(10)</a:t>
            </a:r>
            <a:r>
              <a:rPr lang="zh-CN" altLang="en-US" sz="3200" b="1" noProof="1" smtClean="0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求人</a:t>
            </a:r>
            <a:r>
              <a:rPr lang="zh-CN" altLang="en-US" sz="3200" b="1" noProof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可使报秦者。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（定语后置</a:t>
            </a:r>
            <a:r>
              <a:rPr lang="zh-CN" altLang="en-US" sz="3200" b="1" noProof="1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句）</a:t>
            </a:r>
            <a:r>
              <a:rPr lang="zh-CN" altLang="en-US" sz="3200" b="1" dirty="0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/>
            </a:r>
            <a:br>
              <a:rPr lang="zh-CN" altLang="en-US" sz="3200" b="1" dirty="0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en-US" altLang="zh-CN" sz="3200" b="1" noProof="1" smtClean="0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(11)</a:t>
            </a:r>
            <a:r>
              <a:rPr lang="zh-CN" altLang="en-US" sz="3200" b="1" noProof="1" smtClean="0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拜</a:t>
            </a:r>
            <a:r>
              <a:rPr lang="zh-CN" altLang="en-US" sz="3200" b="1" noProof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送书于庭。 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（介宾短语后置</a:t>
            </a:r>
            <a:r>
              <a:rPr lang="zh-CN" altLang="en-US" sz="3200" b="1" noProof="1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+mn-ea"/>
              </a:rPr>
              <a:t>句）</a:t>
            </a:r>
            <a:endParaRPr lang="en-US" altLang="zh-CN" sz="3200" b="1" noProof="1" smtClean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  <a:cs typeface="+mn-ea"/>
            </a:endParaRPr>
          </a:p>
          <a:p>
            <a:pPr>
              <a:spcBef>
                <a:spcPct val="0"/>
              </a:spcBef>
              <a:defRPr/>
            </a:pPr>
            <a:r>
              <a:rPr lang="en-US" altLang="zh-CN" sz="3200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(12)</a:t>
            </a:r>
            <a:r>
              <a:rPr lang="zh-CN" altLang="en-US" sz="3200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公</a:t>
            </a:r>
            <a:r>
              <a:rPr lang="zh-CN" altLang="en-US" sz="3200" b="1" noProof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之视廉将军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孰与</a:t>
            </a:r>
            <a:r>
              <a:rPr lang="zh-CN" altLang="en-US" sz="3200" b="1" noProof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秦王？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孰与，</a:t>
            </a:r>
            <a:r>
              <a:rPr lang="zh-CN" altLang="zh-CN" sz="3200" b="1" noProof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…</a:t>
            </a:r>
            <a:r>
              <a:rPr lang="zh-CN" altLang="en-US" sz="3200" b="1" noProof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和</a:t>
            </a:r>
            <a:r>
              <a:rPr lang="zh-CN" altLang="zh-CN" sz="3200" b="1" noProof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…</a:t>
            </a:r>
            <a:r>
              <a:rPr lang="zh-CN" altLang="en-US" sz="3200" b="1" noProof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相比</a:t>
            </a:r>
            <a:r>
              <a:rPr lang="zh-CN" altLang="zh-CN" sz="3200" b="1" noProof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…</a:t>
            </a:r>
            <a:r>
              <a:rPr lang="zh-CN" altLang="en-US" sz="3200" b="1" noProof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更</a:t>
            </a:r>
            <a:r>
              <a:rPr lang="zh-CN" altLang="zh-CN" sz="3200" b="1" noProof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…</a:t>
            </a:r>
            <a:r>
              <a:rPr lang="zh-CN" altLang="en-US" sz="3200" b="1" noProof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（形容词），</a:t>
            </a:r>
            <a:r>
              <a:rPr lang="zh-CN" altLang="en-US" sz="32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固定句式</a:t>
            </a:r>
          </a:p>
          <a:p>
            <a:pPr>
              <a:spcBef>
                <a:spcPct val="0"/>
              </a:spcBef>
              <a:defRPr/>
            </a:pPr>
            <a:r>
              <a:rPr lang="en-US" altLang="zh-CN" sz="3200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(13)</a:t>
            </a:r>
            <a:r>
              <a:rPr lang="zh-CN" altLang="en-US" sz="3200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强</a:t>
            </a:r>
            <a:r>
              <a:rPr lang="zh-CN" altLang="en-US" sz="3200" b="1" noProof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秦之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所以</a:t>
            </a:r>
            <a:r>
              <a:rPr lang="zh-CN" altLang="en-US" sz="3200" b="1" noProof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不敢加兵于赵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者</a:t>
            </a:r>
            <a:r>
              <a:rPr lang="zh-CN" altLang="en-US" sz="3200" b="1" noProof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，徒以吾两人在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也</a:t>
            </a:r>
            <a:r>
              <a:rPr lang="zh-CN" altLang="en-US" sz="3200" b="1" noProof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。</a:t>
            </a:r>
            <a:r>
              <a:rPr lang="zh-CN" altLang="en-US" sz="32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固定句式</a:t>
            </a:r>
          </a:p>
          <a:p>
            <a:pPr>
              <a:spcBef>
                <a:spcPct val="0"/>
              </a:spcBef>
              <a:defRPr/>
            </a:pPr>
            <a:r>
              <a:rPr lang="zh-CN" altLang="en-US" sz="3200" b="1" noProof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　吾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所以</a:t>
            </a:r>
            <a:r>
              <a:rPr lang="zh-CN" altLang="en-US" sz="3200" b="1" noProof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为此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者</a:t>
            </a:r>
            <a:r>
              <a:rPr lang="zh-CN" altLang="en-US" sz="3200" b="1" noProof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，以先国家之急而后私仇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也</a:t>
            </a:r>
            <a:r>
              <a:rPr lang="zh-CN" altLang="en-US" sz="3200" b="1" noProof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。</a:t>
            </a:r>
            <a:r>
              <a:rPr lang="zh-CN" altLang="en-US" sz="32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固定句式</a:t>
            </a:r>
          </a:p>
          <a:p>
            <a:pPr>
              <a:spcBef>
                <a:spcPct val="0"/>
              </a:spcBef>
              <a:defRPr/>
            </a:pPr>
            <a:r>
              <a:rPr lang="zh-CN" altLang="en-US" sz="3200" b="1" noProof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　臣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所以</a:t>
            </a:r>
            <a:r>
              <a:rPr lang="zh-CN" altLang="en-US" sz="3200" b="1" noProof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去亲戚而事君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者</a:t>
            </a:r>
            <a:r>
              <a:rPr lang="zh-CN" altLang="en-US" sz="3200" b="1" noProof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，徒慕君之高义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也</a:t>
            </a:r>
            <a:r>
              <a:rPr lang="zh-CN" altLang="en-US" sz="3200" b="1" noProof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。</a:t>
            </a:r>
            <a:r>
              <a:rPr lang="zh-CN" altLang="en-US" sz="32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固定句式</a:t>
            </a:r>
          </a:p>
          <a:p>
            <a:pPr>
              <a:spcBef>
                <a:spcPct val="0"/>
              </a:spcBef>
              <a:defRPr/>
            </a:pPr>
            <a:r>
              <a:rPr lang="en-US" altLang="zh-CN" sz="3200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(14)</a:t>
            </a:r>
            <a:r>
              <a:rPr lang="zh-CN" altLang="en-US" sz="3200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相</a:t>
            </a:r>
            <a:r>
              <a:rPr lang="zh-CN" altLang="en-US" sz="3200" b="1" noProof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如虽驽，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独</a:t>
            </a:r>
            <a:r>
              <a:rPr lang="zh-CN" altLang="en-US" sz="3200" b="1" noProof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畏廉将军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哉</a:t>
            </a:r>
            <a:r>
              <a:rPr lang="zh-CN" altLang="en-US" sz="3200" b="1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？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　</a:t>
            </a:r>
            <a:r>
              <a:rPr lang="zh-CN" altLang="en-US" sz="3200" b="1" noProof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难道</a:t>
            </a:r>
            <a:r>
              <a:rPr lang="zh-CN" altLang="zh-CN" sz="3200" b="1" noProof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……</a:t>
            </a:r>
            <a:r>
              <a:rPr lang="zh-CN" altLang="en-US" sz="3200" b="1" noProof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吗？</a:t>
            </a:r>
            <a:r>
              <a:rPr lang="zh-CN" altLang="en-US" sz="32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固定</a:t>
            </a:r>
            <a:r>
              <a:rPr lang="zh-CN" altLang="en-US" sz="3200" b="1" noProof="1" smtClean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句式</a:t>
            </a:r>
            <a:endParaRPr lang="zh-CN" altLang="en-US" sz="3200" b="1" noProof="1">
              <a:effectLst>
                <a:outerShdw blurRad="38100" dist="38100" dir="2700000" algn="tl">
                  <a:srgbClr val="C0C0C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-24292" y="6539328"/>
            <a:ext cx="9168292" cy="318672"/>
            <a:chOff x="-32389" y="6473921"/>
            <a:chExt cx="12224389" cy="424896"/>
          </a:xfrm>
        </p:grpSpPr>
        <p:pic>
          <p:nvPicPr>
            <p:cNvPr id="6" name="Picture 2" descr="C:\Users\admin\Desktop\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" name="Picture 3" descr="E:\PPT\PPT中国风元素\梅花PNG免抠图素材\3299168202027027296.png"/>
          <p:cNvPicPr>
            <a:picLocks noChangeAspect="1" noChangeArrowheads="1"/>
          </p:cNvPicPr>
          <p:nvPr/>
        </p:nvPicPr>
        <p:blipFill rotWithShape="1">
          <a:blip r:embed="rId3" cstate="print">
            <a:biLevel thresh="50000"/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colorTemperature colorTemp="7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26223" t="1747" r="26223" b="45712"/>
          <a:stretch/>
        </p:blipFill>
        <p:spPr bwMode="auto">
          <a:xfrm flipH="1">
            <a:off x="6588224" y="-387424"/>
            <a:ext cx="3402378" cy="178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4668059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24292" y="6539328"/>
            <a:ext cx="9168292" cy="318672"/>
            <a:chOff x="-32389" y="6473921"/>
            <a:chExt cx="12224389" cy="424896"/>
          </a:xfrm>
        </p:grpSpPr>
        <p:pic>
          <p:nvPicPr>
            <p:cNvPr id="6" name="Picture 2" descr="C:\Users\admin\Desktop\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文本框 8"/>
          <p:cNvSpPr txBox="1"/>
          <p:nvPr/>
        </p:nvSpPr>
        <p:spPr>
          <a:xfrm>
            <a:off x="6536019" y="23747"/>
            <a:ext cx="2450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ln w="0"/>
                <a:solidFill>
                  <a:srgbClr val="CC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课外阅读</a:t>
            </a:r>
            <a:r>
              <a:rPr lang="en-US" altLang="zh-CN" sz="4400" dirty="0" smtClean="0">
                <a:ln w="0"/>
                <a:solidFill>
                  <a:srgbClr val="CC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  </a:t>
            </a:r>
            <a:endParaRPr lang="zh-CN" altLang="en-US" sz="4400" dirty="0">
              <a:ln w="0"/>
              <a:solidFill>
                <a:srgbClr val="CC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10" name="Picture 3" descr="E:\PPT\PPT中国风元素\梅花PNG免抠图素材\3299168202027027296.png"/>
          <p:cNvPicPr>
            <a:picLocks noChangeAspect="1" noChangeArrowheads="1"/>
          </p:cNvPicPr>
          <p:nvPr/>
        </p:nvPicPr>
        <p:blipFill rotWithShape="1">
          <a:blip r:embed="rId3" cstate="print">
            <a:biLevel thresh="50000"/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colorTemperature colorTemp="7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26223" t="1747" r="26223" b="45712"/>
          <a:stretch/>
        </p:blipFill>
        <p:spPr bwMode="auto">
          <a:xfrm>
            <a:off x="-828600" y="-387424"/>
            <a:ext cx="3402378" cy="178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431032" y="793188"/>
            <a:ext cx="8712968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           无价之宝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和氏璧归楚文王后，被视为国宝，在楚国历代国君手里相传了</a:t>
            </a:r>
            <a:r>
              <a:rPr lang="en-US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370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多年。 春秋战国时期，各国交往，往往以玉为使臣信物，而玉中极品和氏璧更是国家的象征。战国时期，七雄争霸，各诸侯国都想把这块稀世之宝据为己有。和氏璧的第一次失踪是在四百年后。楚威王将此璧赏赐给了有功的相国昭阳。昭阳某日请客时，出璧让各宾客观赏，席散时却不翼而飞，虽经多方搜查也毫无下落。楚相昭阳因宴会偶失此璧，怀疑为张仪所偷，把张仪打了个半死，张仪因此入秦，凭三寸不烂之舌瓦解了六国的“连横”，玩六国于股掌之间，为日后强横大秦的铁骑踏平六国扫平了障碍。其实昭阳实在是冤枉了张仪。五十多年后，这和氏璧不知怎么的竟流到了赵国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endParaRPr lang="zh-CN" altLang="en-US" sz="28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80635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5536" y="260648"/>
            <a:ext cx="828092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出现在赵国太监缨贤的手中，赵惠文王便据为己有。此时，秦国势力已十分强大，当时在位的秦昭襄王得知和氏璧在赵国，便说要用十五城来交换璧。赵王孱弱，只好派蔺相如出使秦国，上演了完璧归赵的故事。六十一年后秦灭赵。到秦始皇统一六国，“普天之下，莫非王土；率土之滨，莫非王臣”，和氏璧自然也就归秦始皇所有了。李斯</a:t>
            </a:r>
            <a:r>
              <a:rPr lang="en-US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谏逐客书</a:t>
            </a:r>
            <a:r>
              <a:rPr lang="en-US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有“今陛下致昆山之玉，有随和之宝”的句子，“随和之宝”即指“随侯之珠”与“和氏璧”两物，说明和氏璧已入始皇之手。秦王统一中国，自称“始皇帝”，秦二十六年（公元前</a:t>
            </a:r>
            <a:r>
              <a:rPr lang="en-US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221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年），命良工将此玉琢为玺，玉工孙寿将宰相李斯书写的“受命于天，既寿永昌”八个鸟虫形篆字刻在和氏璧上，作为皇帝的玉印。这样，和氏璧就成了“国玺”。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-24292" y="6539328"/>
            <a:ext cx="9168292" cy="318672"/>
            <a:chOff x="-32389" y="6473921"/>
            <a:chExt cx="12224389" cy="424896"/>
          </a:xfrm>
        </p:grpSpPr>
        <p:pic>
          <p:nvPicPr>
            <p:cNvPr id="6" name="Picture 2" descr="C:\Users\admin\Desktop\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223382919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9512" y="0"/>
            <a:ext cx="8964488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秦二十八年（公元前</a:t>
            </a:r>
            <a:r>
              <a:rPr lang="en-US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219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年），秦始皇巡视天下，船至洞庭湖，忽然风浪大作，有人献策丢宝镇浪，便将传国玉玺丢入湖中。说来也怪，洞庭湖竟立即风平浪静。八年后，秦始皇巡狩到华阴，有人持玺挡道，奉还秦始皇曰：“持此还祖龙。”（皇帝称“真龙天子”，秦始皇是中国历史上第一个皇帝，故而称“祖龙”）始皇帝使人收下玉玺，该人即化作一阵清风而去。不久，秦始皇东巡时病倒于途中，据</a:t>
            </a:r>
            <a:r>
              <a:rPr lang="en-US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史记</a:t>
            </a:r>
            <a:r>
              <a:rPr lang="en-US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·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秦记</a:t>
            </a:r>
            <a:r>
              <a:rPr lang="en-US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，秦始皇“乃为玺书赐公子扶苏”，即以此玺为天子之传给扶苏。始皇死后，赵高利用和氏璧篡权，玉玺传给二世胡亥。</a:t>
            </a:r>
          </a:p>
          <a:p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   刘邦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率兵攻入咸阳时，秦王子婴杀死赵高，把璧献给刘邦。刘邦入咸阴，子婴“奉天子玺符，降轵道旁”。和氏璧成了天下的象征，类于“九鼎”。刘邦建立汉朝，并把秦玉玺作为汉朝的国印，从他起，将玉玺一代一代传了下去。自此，和氏璧成为“传国玺”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 sz="28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endParaRPr lang="zh-CN" altLang="en-US" sz="28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-24292" y="6539328"/>
            <a:ext cx="9168292" cy="318672"/>
            <a:chOff x="-32389" y="6473921"/>
            <a:chExt cx="12224389" cy="424896"/>
          </a:xfrm>
        </p:grpSpPr>
        <p:pic>
          <p:nvPicPr>
            <p:cNvPr id="6" name="Picture 2" descr="C:\Users\admin\Desktop\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315513687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1520" y="-7460"/>
            <a:ext cx="8640960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刘邦之后，传了九代皇帝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。西汉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末年，王莽篡位，当时的皇帝刘婴仅两岁，传国玺由王莽的姑母汉孝元太后代管。王莽命大臣王舜向孝元太后索取传国玉玺，孝元太后身为汉朝的皇太后倒心向着汉室，被逼不过，一怒之下将此镇国之宝掷于地上（</a:t>
            </a:r>
            <a:r>
              <a:rPr lang="en-US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汉书</a:t>
            </a:r>
            <a:r>
              <a:rPr lang="en-US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·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元后传</a:t>
            </a:r>
            <a:r>
              <a:rPr lang="en-US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），据说摔坏了玺纽的一角，后来王莽用黄金镶补，但无济于事，还是留下了缺痕。东汉光武帝刘秀打败了王莽，夺回传国玉玺，此玺又成了汉家天下的象征。</a:t>
            </a:r>
          </a:p>
          <a:p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到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了东汉末年，战乱纷起，群雄逐鹿，汉少帝夜出北宫避难，仓促间未带此玺，返宫后发现玉玺已不知去向。不久，董卓之乱，各路诸侯纷纷起兵。长沙太守孙坚攻入洛阳，见城南甄官井中隐隐冒五色彩光，使人下井打捞。捞起一宫女服装的尸体，显见那尸体已经有很长时间，却未腐烂，尸首项下带一锦囊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 sz="28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endParaRPr lang="zh-CN" altLang="en-US" sz="28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-24292" y="6539328"/>
            <a:ext cx="9168292" cy="318672"/>
            <a:chOff x="-32389" y="6473921"/>
            <a:chExt cx="12224389" cy="424896"/>
          </a:xfrm>
        </p:grpSpPr>
        <p:pic>
          <p:nvPicPr>
            <p:cNvPr id="6" name="Picture 2" descr="C:\Users\admin\Desktop\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385724397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5536" y="692696"/>
            <a:ext cx="8568952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取开看时，内有朱红小匣，用金锁锁着。打开里面有一玉玺：方圆四寸，上镌五龙交纽；旁缺一角，以黄金镶之；上有篆文八字云：“受命于天，既寿永昌”。孙坚意外地得到玉玺，</a:t>
            </a:r>
            <a:r>
              <a:rPr lang="en-US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三国演义</a:t>
            </a:r>
            <a:r>
              <a:rPr lang="en-US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有“匿玉玺孙坚背盟”一回即此谓。孙送给袁术，袁败后归汉献帝。</a:t>
            </a:r>
          </a:p>
          <a:p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然后曹丕废汉自立，从汉献帝手中接过了传国玺，并自作聪明地在玉玺一侧刻了一行小字：“魏受汉传国之玺”。</a:t>
            </a:r>
          </a:p>
          <a:p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   只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过了四十五年，这颗玉玺又传到了司马炎的手中。司马炎倒没有再在上面刻上什么“晋受魏传国之玺”的字样。要是都像曹丕这么刻下去，后来抢得皇位的皇帝们恐怕就没地方去刻字了。</a:t>
            </a:r>
          </a:p>
          <a:p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endParaRPr lang="zh-CN" altLang="en-US" sz="28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-24292" y="6539328"/>
            <a:ext cx="9168292" cy="318672"/>
            <a:chOff x="-32389" y="6473921"/>
            <a:chExt cx="12224389" cy="424896"/>
          </a:xfrm>
        </p:grpSpPr>
        <p:pic>
          <p:nvPicPr>
            <p:cNvPr id="6" name="Picture 2" descr="C:\Users\admin\Desktop\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28219048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3528" y="548680"/>
            <a:ext cx="856895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   五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胡乱华，玉玺由南朝承袭。不过，后来的皇帝们不管这颗玉玺上有没有地方供他们刻字，以纪念抢了人家的江山，都得再去另刻一颗玺了，因为这颗用和氏璧刻的传国玉玺传传传丢了！</a:t>
            </a:r>
          </a:p>
          <a:p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这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颗玉玺由魏、西晋相传，经前赵、后赵，又落入前秦苻坚之手。后苻坚为其部将姚苌俘获，姚要他交出玉玺，苻坚说已送给东晋了，其实玉玺在这时已经永远地丢了。</a:t>
            </a:r>
          </a:p>
          <a:p>
            <a:endParaRPr lang="zh-CN" altLang="en-US" sz="28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endParaRPr lang="zh-CN" altLang="en-US" sz="28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24292" y="6539328"/>
            <a:ext cx="9168292" cy="318672"/>
            <a:chOff x="-32389" y="6473921"/>
            <a:chExt cx="12224389" cy="424896"/>
          </a:xfrm>
        </p:grpSpPr>
        <p:pic>
          <p:nvPicPr>
            <p:cNvPr id="5" name="Picture 2" descr="C:\Users\admin\Desktop\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314459536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53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4064"/>
          <a:stretch/>
        </p:blipFill>
        <p:spPr>
          <a:xfrm>
            <a:off x="0" y="620688"/>
            <a:ext cx="9144000" cy="524122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7" name="组合 6"/>
          <p:cNvGrpSpPr/>
          <p:nvPr/>
        </p:nvGrpSpPr>
        <p:grpSpPr>
          <a:xfrm>
            <a:off x="-24292" y="6539328"/>
            <a:ext cx="9168292" cy="318672"/>
            <a:chOff x="-32389" y="6473921"/>
            <a:chExt cx="12224389" cy="424896"/>
          </a:xfrm>
        </p:grpSpPr>
        <p:pic>
          <p:nvPicPr>
            <p:cNvPr id="8" name="Picture 2" descr="C:\Users\admin\Desktop\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TextBox 3"/>
          <p:cNvSpPr txBox="1"/>
          <p:nvPr/>
        </p:nvSpPr>
        <p:spPr>
          <a:xfrm>
            <a:off x="7149076" y="1772816"/>
            <a:ext cx="1511952" cy="2368908"/>
          </a:xfrm>
          <a:prstGeom prst="rect">
            <a:avLst/>
          </a:prstGeom>
          <a:noFill/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lstStyle/>
          <a:p>
            <a:r>
              <a:rPr lang="zh-CN" altLang="en-US" sz="8625" dirty="0">
                <a:ln w="0"/>
                <a:solidFill>
                  <a:srgbClr val="B7000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谢谢</a:t>
            </a:r>
          </a:p>
        </p:txBody>
      </p:sp>
    </p:spTree>
    <p:extLst>
      <p:ext uri="{BB962C8B-B14F-4D97-AF65-F5344CB8AC3E}">
        <p14:creationId xmlns:p14="http://schemas.microsoft.com/office/powerpoint/2010/main" xmlns="" val="291239655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68673" y="1049735"/>
            <a:ext cx="6375327" cy="54784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en-US" altLang="zh-CN" sz="2800" b="1" kern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微软雅黑" panose="020B0503020204020204" pitchFamily="34" charset="-122"/>
              </a:rPr>
              <a:t>  </a:t>
            </a:r>
            <a:r>
              <a:rPr lang="en-US" altLang="zh-CN" sz="2800" b="1" kern="0" dirty="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微软雅黑" panose="020B0503020204020204" pitchFamily="34" charset="-122"/>
              </a:rPr>
              <a:t> 《</a:t>
            </a:r>
            <a:r>
              <a:rPr lang="zh-CN" altLang="en-US" sz="2800" b="1" kern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微软雅黑" panose="020B0503020204020204" pitchFamily="34" charset="-122"/>
              </a:rPr>
              <a:t>史记</a:t>
            </a:r>
            <a:r>
              <a:rPr lang="en-US" altLang="zh-CN" sz="2800" b="1" kern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微软雅黑" panose="020B0503020204020204" pitchFamily="34" charset="-122"/>
              </a:rPr>
              <a:t>》</a:t>
            </a:r>
            <a:r>
              <a:rPr lang="zh-CN" altLang="en-US" sz="2800" b="1" kern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微软雅黑" panose="020B0503020204020204" pitchFamily="34" charset="-122"/>
              </a:rPr>
              <a:t>是我国第一部纪传体通史，记载了从传说中的黄帝到汉武帝</a:t>
            </a:r>
            <a:r>
              <a:rPr lang="en-US" altLang="zh-CN" sz="2800" b="1" kern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微软雅黑" panose="020B0503020204020204" pitchFamily="34" charset="-122"/>
              </a:rPr>
              <a:t>3000</a:t>
            </a:r>
            <a:r>
              <a:rPr lang="zh-CN" altLang="en-US" sz="2800" b="1" kern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微软雅黑" panose="020B0503020204020204" pitchFamily="34" charset="-122"/>
              </a:rPr>
              <a:t>年间的历史。全书</a:t>
            </a:r>
            <a:r>
              <a:rPr lang="en-US" altLang="zh-CN" sz="2800" b="1" kern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微软雅黑" panose="020B0503020204020204" pitchFamily="34" charset="-122"/>
              </a:rPr>
              <a:t>130</a:t>
            </a:r>
            <a:r>
              <a:rPr lang="zh-CN" altLang="en-US" sz="2800" b="1" kern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微软雅黑" panose="020B0503020204020204" pitchFamily="34" charset="-122"/>
              </a:rPr>
              <a:t>篇，包括本纪</a:t>
            </a:r>
            <a:r>
              <a:rPr lang="en-US" altLang="zh-CN" sz="2800" b="1" kern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微软雅黑" panose="020B0503020204020204" pitchFamily="34" charset="-122"/>
              </a:rPr>
              <a:t>12</a:t>
            </a:r>
            <a:r>
              <a:rPr lang="zh-CN" altLang="en-US" sz="2800" b="1" kern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微软雅黑" panose="020B0503020204020204" pitchFamily="34" charset="-122"/>
              </a:rPr>
              <a:t>篇，世家</a:t>
            </a:r>
            <a:r>
              <a:rPr lang="en-US" altLang="zh-CN" sz="2800" b="1" kern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微软雅黑" panose="020B0503020204020204" pitchFamily="34" charset="-122"/>
              </a:rPr>
              <a:t>30</a:t>
            </a:r>
            <a:r>
              <a:rPr lang="zh-CN" altLang="en-US" sz="2800" b="1" kern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微软雅黑" panose="020B0503020204020204" pitchFamily="34" charset="-122"/>
              </a:rPr>
              <a:t>篇，列传</a:t>
            </a:r>
            <a:r>
              <a:rPr lang="en-US" altLang="zh-CN" sz="2800" b="1" kern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微软雅黑" panose="020B0503020204020204" pitchFamily="34" charset="-122"/>
              </a:rPr>
              <a:t>70</a:t>
            </a:r>
            <a:r>
              <a:rPr lang="zh-CN" altLang="en-US" sz="2800" b="1" kern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微软雅黑" panose="020B0503020204020204" pitchFamily="34" charset="-122"/>
              </a:rPr>
              <a:t>篇，书</a:t>
            </a:r>
            <a:r>
              <a:rPr lang="en-US" altLang="zh-CN" sz="2800" b="1" kern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微软雅黑" panose="020B0503020204020204" pitchFamily="34" charset="-122"/>
              </a:rPr>
              <a:t>8</a:t>
            </a:r>
            <a:r>
              <a:rPr lang="zh-CN" altLang="en-US" sz="2800" b="1" kern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微软雅黑" panose="020B0503020204020204" pitchFamily="34" charset="-122"/>
              </a:rPr>
              <a:t>篇，年表</a:t>
            </a:r>
            <a:r>
              <a:rPr lang="en-US" altLang="zh-CN" sz="2800" b="1" kern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微软雅黑" panose="020B0503020204020204" pitchFamily="34" charset="-122"/>
              </a:rPr>
              <a:t>10</a:t>
            </a:r>
            <a:r>
              <a:rPr lang="zh-CN" altLang="en-US" sz="2800" b="1" kern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微软雅黑" panose="020B0503020204020204" pitchFamily="34" charset="-122"/>
              </a:rPr>
              <a:t>篇，共</a:t>
            </a:r>
            <a:r>
              <a:rPr lang="en-US" altLang="zh-CN" sz="2800" b="1" kern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微软雅黑" panose="020B0503020204020204" pitchFamily="34" charset="-122"/>
              </a:rPr>
              <a:t>52</a:t>
            </a:r>
            <a:r>
              <a:rPr lang="zh-CN" altLang="en-US" sz="2800" b="1" kern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微软雅黑" panose="020B0503020204020204" pitchFamily="34" charset="-122"/>
              </a:rPr>
              <a:t>万余字</a:t>
            </a:r>
            <a:r>
              <a:rPr lang="zh-CN" altLang="en-US" sz="2800" b="1" kern="0" dirty="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微软雅黑" panose="020B0503020204020204" pitchFamily="34" charset="-122"/>
              </a:rPr>
              <a:t>。开创</a:t>
            </a:r>
            <a:r>
              <a:rPr lang="zh-CN" altLang="en-US" sz="2800" b="1" kern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微软雅黑" panose="020B0503020204020204" pitchFamily="34" charset="-122"/>
              </a:rPr>
              <a:t>了我国史书的新</a:t>
            </a:r>
            <a:r>
              <a:rPr lang="zh-CN" altLang="en-US" sz="2800" b="1" kern="0" dirty="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微软雅黑" panose="020B0503020204020204" pitchFamily="34" charset="-122"/>
              </a:rPr>
              <a:t>体例：本纪</a:t>
            </a:r>
            <a:r>
              <a:rPr lang="en-US" altLang="zh-CN" sz="2800" b="1" kern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微软雅黑" panose="020B0503020204020204" pitchFamily="34" charset="-122"/>
              </a:rPr>
              <a:t>——</a:t>
            </a:r>
            <a:r>
              <a:rPr lang="zh-CN" altLang="en-US" sz="2800" b="1" kern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微软雅黑" panose="020B0503020204020204" pitchFamily="34" charset="-122"/>
              </a:rPr>
              <a:t>给帝王作传的类别。</a:t>
            </a:r>
          </a:p>
          <a:p>
            <a:pPr>
              <a:lnSpc>
                <a:spcPct val="125000"/>
              </a:lnSpc>
              <a:defRPr/>
            </a:pPr>
            <a:r>
              <a:rPr lang="zh-CN" altLang="en-US" sz="2800" b="1" kern="0" dirty="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微软雅黑" panose="020B0503020204020204" pitchFamily="34" charset="-122"/>
              </a:rPr>
              <a:t>      世家</a:t>
            </a:r>
            <a:r>
              <a:rPr lang="en-US" altLang="zh-CN" sz="2800" b="1" kern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微软雅黑" panose="020B0503020204020204" pitchFamily="34" charset="-122"/>
              </a:rPr>
              <a:t>——</a:t>
            </a:r>
            <a:r>
              <a:rPr lang="zh-CN" altLang="en-US" sz="2800" b="1" kern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微软雅黑" panose="020B0503020204020204" pitchFamily="34" charset="-122"/>
              </a:rPr>
              <a:t>给诸侯作传的类别。</a:t>
            </a:r>
          </a:p>
          <a:p>
            <a:pPr>
              <a:lnSpc>
                <a:spcPct val="125000"/>
              </a:lnSpc>
              <a:defRPr/>
            </a:pPr>
            <a:r>
              <a:rPr lang="zh-CN" altLang="en-US" sz="2800" b="1" kern="0" dirty="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微软雅黑" panose="020B0503020204020204" pitchFamily="34" charset="-122"/>
              </a:rPr>
              <a:t>      列传</a:t>
            </a:r>
            <a:r>
              <a:rPr lang="en-US" altLang="zh-CN" sz="2800" b="1" kern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微软雅黑" panose="020B0503020204020204" pitchFamily="34" charset="-122"/>
              </a:rPr>
              <a:t>——</a:t>
            </a:r>
            <a:r>
              <a:rPr lang="zh-CN" altLang="en-US" sz="2800" b="1" kern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微软雅黑" panose="020B0503020204020204" pitchFamily="34" charset="-122"/>
              </a:rPr>
              <a:t>给名人作传的类别。</a:t>
            </a:r>
          </a:p>
          <a:p>
            <a:pPr>
              <a:lnSpc>
                <a:spcPct val="125000"/>
              </a:lnSpc>
              <a:defRPr/>
            </a:pPr>
            <a:r>
              <a:rPr lang="zh-CN" altLang="en-US" sz="2800" b="1" kern="0" dirty="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微软雅黑" panose="020B0503020204020204" pitchFamily="34" charset="-122"/>
              </a:rPr>
              <a:t>      书</a:t>
            </a:r>
            <a:r>
              <a:rPr lang="en-US" altLang="zh-CN" sz="2800" b="1" kern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微软雅黑" panose="020B0503020204020204" pitchFamily="34" charset="-122"/>
              </a:rPr>
              <a:t>——</a:t>
            </a:r>
            <a:r>
              <a:rPr lang="zh-CN" altLang="en-US" sz="2800" b="1" kern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微软雅黑" panose="020B0503020204020204" pitchFamily="34" charset="-122"/>
              </a:rPr>
              <a:t>典章、书籍。</a:t>
            </a:r>
          </a:p>
          <a:p>
            <a:pPr>
              <a:lnSpc>
                <a:spcPct val="125000"/>
              </a:lnSpc>
              <a:defRPr/>
            </a:pPr>
            <a:r>
              <a:rPr lang="zh-CN" altLang="en-US" sz="2800" b="1" kern="0" dirty="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微软雅黑" panose="020B0503020204020204" pitchFamily="34" charset="-122"/>
              </a:rPr>
              <a:t>      表</a:t>
            </a:r>
            <a:r>
              <a:rPr lang="en-US" altLang="zh-CN" sz="2800" b="1" kern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微软雅黑" panose="020B0503020204020204" pitchFamily="34" charset="-122"/>
              </a:rPr>
              <a:t>——</a:t>
            </a:r>
            <a:r>
              <a:rPr lang="zh-CN" altLang="en-US" sz="2800" b="1" kern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微软雅黑" panose="020B0503020204020204" pitchFamily="34" charset="-122"/>
              </a:rPr>
              <a:t>大事年表。</a:t>
            </a:r>
            <a:endParaRPr lang="zh-CN" altLang="en-US" sz="2400" b="1" kern="0" dirty="0">
              <a:solidFill>
                <a:sysClr val="windowText" lastClr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721" r="14721"/>
          <a:stretch/>
        </p:blipFill>
        <p:spPr>
          <a:xfrm>
            <a:off x="203393" y="2122219"/>
            <a:ext cx="2159891" cy="30611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reflection blurRad="6350" stA="50000" endA="275" endPos="40000" dist="101600" dir="5400000" sy="-100000" algn="bl" rotWithShape="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6" name="组合 5"/>
          <p:cNvGrpSpPr/>
          <p:nvPr/>
        </p:nvGrpSpPr>
        <p:grpSpPr>
          <a:xfrm>
            <a:off x="-24292" y="6539328"/>
            <a:ext cx="9168292" cy="318672"/>
            <a:chOff x="-32389" y="6473921"/>
            <a:chExt cx="12224389" cy="424896"/>
          </a:xfrm>
        </p:grpSpPr>
        <p:pic>
          <p:nvPicPr>
            <p:cNvPr id="8" name="Picture 2" descr="C:\Users\admin\Desktop\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1" name="Picture 3" descr="E:\PPT\PPT中国风元素\梅花PNG免抠图素材\3299168202027027296.png"/>
          <p:cNvPicPr>
            <a:picLocks noChangeAspect="1" noChangeArrowheads="1"/>
          </p:cNvPicPr>
          <p:nvPr/>
        </p:nvPicPr>
        <p:blipFill rotWithShape="1">
          <a:blip r:embed="rId5" cstate="print">
            <a:biLevel thresh="5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5812" t="-2116" r="33863" b="49475"/>
          <a:stretch/>
        </p:blipFill>
        <p:spPr bwMode="auto">
          <a:xfrm flipH="1">
            <a:off x="6922542" y="-531440"/>
            <a:ext cx="2447991" cy="1791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文本框 6"/>
          <p:cNvSpPr txBox="1"/>
          <p:nvPr/>
        </p:nvSpPr>
        <p:spPr>
          <a:xfrm>
            <a:off x="292382" y="247796"/>
            <a:ext cx="8952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B70002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作</a:t>
            </a:r>
            <a:r>
              <a:rPr lang="en-US" altLang="zh-CN" sz="5400" dirty="0" smtClean="0">
                <a:solidFill>
                  <a:srgbClr val="B70002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  </a:t>
            </a:r>
            <a:endParaRPr lang="zh-CN" altLang="en-US" sz="5400" dirty="0">
              <a:solidFill>
                <a:srgbClr val="B70002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73610" y="853175"/>
            <a:ext cx="819455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950" dirty="0">
                <a:latin typeface="李旭科书法" panose="02000603000000000000" pitchFamily="2" charset="-122"/>
                <a:ea typeface="李旭科书法" panose="02000603000000000000" pitchFamily="2" charset="-122"/>
              </a:rPr>
              <a:t>品</a:t>
            </a:r>
          </a:p>
        </p:txBody>
      </p:sp>
    </p:spTree>
    <p:extLst>
      <p:ext uri="{BB962C8B-B14F-4D97-AF65-F5344CB8AC3E}">
        <p14:creationId xmlns:p14="http://schemas.microsoft.com/office/powerpoint/2010/main" xmlns="" val="61532846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17746" y="1482242"/>
            <a:ext cx="7128792" cy="1015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99" b="1" dirty="0">
                <a:solidFill>
                  <a:srgbClr val="C00000"/>
                </a:solidFill>
                <a:latin typeface="经典繁行书" panose="02010609010101010101" pitchFamily="49" charset="-122"/>
                <a:ea typeface="经典繁行书" panose="02010609010101010101" pitchFamily="49" charset="-122"/>
                <a:cs typeface="经典繁行书" panose="02010609010101010101" pitchFamily="49" charset="-122"/>
              </a:rPr>
              <a:t>“</a:t>
            </a:r>
            <a:r>
              <a:rPr lang="zh-CN" altLang="en-US" sz="3599" b="1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经典繁行书" panose="02010609010101010101" pitchFamily="49" charset="-122"/>
              </a:rPr>
              <a:t>史家之绝唱，无韵之</a:t>
            </a:r>
            <a:r>
              <a:rPr lang="en-US" altLang="zh-CN" sz="3599" b="1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经典繁行书" panose="02010609010101010101" pitchFamily="49" charset="-122"/>
              </a:rPr>
              <a:t>《</a:t>
            </a:r>
            <a:r>
              <a:rPr lang="zh-CN" altLang="en-US" sz="3599" b="1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经典繁行书" panose="02010609010101010101" pitchFamily="49" charset="-122"/>
              </a:rPr>
              <a:t>离骚</a:t>
            </a:r>
            <a:r>
              <a:rPr lang="en-US" altLang="zh-CN" sz="3599" b="1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经典繁行书" panose="02010609010101010101" pitchFamily="49" charset="-122"/>
              </a:rPr>
              <a:t>》”</a:t>
            </a:r>
            <a:endParaRPr lang="en-US" altLang="zh-CN" sz="3299" b="1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经典繁行书" panose="02010609010101010101" pitchFamily="49" charset="-122"/>
            </a:endParaRPr>
          </a:p>
          <a:p>
            <a:pPr>
              <a:defRPr/>
            </a:pPr>
            <a:r>
              <a:rPr lang="en-US" altLang="zh-CN" sz="2399" dirty="0"/>
              <a:t>                                                          </a:t>
            </a:r>
            <a:r>
              <a:rPr lang="en-US" altLang="zh-CN" sz="2399" dirty="0" smtClean="0"/>
              <a:t>                      </a:t>
            </a:r>
            <a:r>
              <a:rPr lang="en-US" altLang="zh-CN" sz="2399" b="1" dirty="0" smtClean="0">
                <a:latin typeface="黑体" panose="02010609060101010101" pitchFamily="49" charset="-122"/>
                <a:ea typeface="黑体" panose="02010609060101010101" pitchFamily="49" charset="-122"/>
                <a:cs typeface="经典繁行书" panose="02010609010101010101" pitchFamily="49" charset="-122"/>
              </a:rPr>
              <a:t>--- </a:t>
            </a:r>
            <a:r>
              <a:rPr lang="zh-CN" altLang="en-US" sz="2399" b="1" dirty="0">
                <a:latin typeface="黑体" panose="02010609060101010101" pitchFamily="49" charset="-122"/>
                <a:ea typeface="黑体" panose="02010609060101010101" pitchFamily="49" charset="-122"/>
                <a:cs typeface="经典繁行书" panose="02010609010101010101" pitchFamily="49" charset="-122"/>
              </a:rPr>
              <a:t>鲁迅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-24292" y="6539328"/>
            <a:ext cx="9168292" cy="318672"/>
            <a:chOff x="-32389" y="6473921"/>
            <a:chExt cx="12224389" cy="424896"/>
          </a:xfrm>
        </p:grpSpPr>
        <p:pic>
          <p:nvPicPr>
            <p:cNvPr id="8" name="Picture 2" descr="C:\Users\admin\Desktop\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矩形 1"/>
          <p:cNvSpPr/>
          <p:nvPr/>
        </p:nvSpPr>
        <p:spPr>
          <a:xfrm>
            <a:off x="395536" y="2996952"/>
            <a:ext cx="8568952" cy="2711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  《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史记</a:t>
            </a:r>
            <a:r>
              <a:rPr lang="en-US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还是一部杰出的文学巨著，它开创了中国传记文学的传统。它记录历史事件完整准确，语言运用平易简洁，描绘人物形象生动传神，注重在紧张激烈的矛盾冲突中刻画人物，注重在人物的对比反衬中塑造人物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 sz="28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14" name="Picture 3" descr="E:\PPT\PPT中国风元素\梅花PNG免抠图素材\3299168202027027296.png"/>
          <p:cNvPicPr>
            <a:picLocks noChangeAspect="1" noChangeArrowheads="1"/>
          </p:cNvPicPr>
          <p:nvPr/>
        </p:nvPicPr>
        <p:blipFill rotWithShape="1">
          <a:blip r:embed="rId4" cstate="print">
            <a:biLevel thresh="5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5812" t="-2116" r="33863" b="49475"/>
          <a:stretch/>
        </p:blipFill>
        <p:spPr bwMode="auto">
          <a:xfrm>
            <a:off x="-206250" y="-531440"/>
            <a:ext cx="2447991" cy="1791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5717553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248739" y="0"/>
            <a:ext cx="17821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B70002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背</a:t>
            </a:r>
            <a:r>
              <a:rPr lang="en-US" altLang="zh-CN" sz="5400" dirty="0">
                <a:latin typeface="李旭科书法" panose="02000603000000000000" pitchFamily="2" charset="-122"/>
                <a:ea typeface="李旭科书法" panose="02000603000000000000" pitchFamily="2" charset="-122"/>
              </a:rPr>
              <a:t>  </a:t>
            </a:r>
            <a:endParaRPr lang="zh-CN" altLang="en-US" sz="5400" dirty="0"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16290" y="607914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>
                <a:latin typeface="李旭科书法" panose="02000603000000000000" pitchFamily="2" charset="-122"/>
                <a:ea typeface="李旭科书法" panose="02000603000000000000" pitchFamily="2" charset="-122"/>
              </a:rPr>
              <a:t>景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539552" y="1531244"/>
            <a:ext cx="2794351" cy="5016758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 课文</a:t>
            </a: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所写事件发生在战国后期，当时秦、楚、齐、赵等七国纷争，以秦力量最为强大，它要统一中国，采取各个击破的战略，对外</a:t>
            </a:r>
            <a:r>
              <a:rPr lang="zh-CN" altLang="en-US" sz="32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扩张。</a:t>
            </a:r>
            <a:endParaRPr lang="zh-CN" altLang="en-US" sz="32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36" r="2346" b="4858"/>
          <a:stretch/>
        </p:blipFill>
        <p:spPr>
          <a:xfrm>
            <a:off x="3995936" y="548680"/>
            <a:ext cx="4536504" cy="49162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63379415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uiExpand="1" build="p" animBg="1"/>
    </p:bldLst>
  </p:timing>
</p:sld>
</file>

<file path=ppt/theme/theme1.xml><?xml version="1.0" encoding="utf-8"?>
<a:theme xmlns:a="http://schemas.openxmlformats.org/drawingml/2006/main" name="模版8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2015-21016学年 第26课 《春夜宴从弟桃花园序》 课件</Template>
  <TotalTime>1924</TotalTime>
  <Words>9151</Words>
  <Application>Microsoft Office PowerPoint</Application>
  <PresentationFormat>全屏显示(4:3)</PresentationFormat>
  <Paragraphs>459</Paragraphs>
  <Slides>67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67</vt:i4>
      </vt:variant>
    </vt:vector>
  </HeadingPairs>
  <TitlesOfParts>
    <vt:vector size="87" baseType="lpstr">
      <vt:lpstr>Arial</vt:lpstr>
      <vt:lpstr>宋体</vt:lpstr>
      <vt:lpstr>隶书</vt:lpstr>
      <vt:lpstr>仿宋</vt:lpstr>
      <vt:lpstr>华文行楷</vt:lpstr>
      <vt:lpstr>Calibri</vt:lpstr>
      <vt:lpstr>李旭科书法</vt:lpstr>
      <vt:lpstr>叶根友行书繁</vt:lpstr>
      <vt:lpstr>微软雅黑</vt:lpstr>
      <vt:lpstr>经典繁行书</vt:lpstr>
      <vt:lpstr>黑体</vt:lpstr>
      <vt:lpstr>华文中宋</vt:lpstr>
      <vt:lpstr>迷你简硬笔楷书</vt:lpstr>
      <vt:lpstr>Wingdings</vt:lpstr>
      <vt:lpstr>楷体_GB2312</vt:lpstr>
      <vt:lpstr>Times New Roman</vt:lpstr>
      <vt:lpstr>华文新魏</vt:lpstr>
      <vt:lpstr>PMingLiU</vt:lpstr>
      <vt:lpstr>Calibri Light</vt:lpstr>
      <vt:lpstr>模版8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杨少帅</dc:creator>
  <cp:lastModifiedBy>Administrator</cp:lastModifiedBy>
  <cp:revision>223</cp:revision>
  <dcterms:created xsi:type="dcterms:W3CDTF">2013-10-12T09:35:49Z</dcterms:created>
  <dcterms:modified xsi:type="dcterms:W3CDTF">2018-03-10T02:05:34Z</dcterms:modified>
</cp:coreProperties>
</file>