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71" r:id="rId2"/>
    <p:sldId id="417" r:id="rId3"/>
    <p:sldId id="524" r:id="rId4"/>
    <p:sldId id="527" r:id="rId5"/>
    <p:sldId id="274" r:id="rId6"/>
    <p:sldId id="419" r:id="rId7"/>
    <p:sldId id="258" r:id="rId8"/>
    <p:sldId id="420" r:id="rId9"/>
    <p:sldId id="525" r:id="rId10"/>
    <p:sldId id="526" r:id="rId11"/>
    <p:sldId id="519" r:id="rId12"/>
    <p:sldId id="421" r:id="rId13"/>
    <p:sldId id="357" r:id="rId14"/>
    <p:sldId id="430" r:id="rId15"/>
    <p:sldId id="432" r:id="rId16"/>
    <p:sldId id="371" r:id="rId17"/>
    <p:sldId id="372" r:id="rId18"/>
    <p:sldId id="523" r:id="rId19"/>
    <p:sldId id="373" r:id="rId20"/>
    <p:sldId id="374" r:id="rId21"/>
    <p:sldId id="436" r:id="rId22"/>
    <p:sldId id="528" r:id="rId23"/>
    <p:sldId id="439" r:id="rId24"/>
    <p:sldId id="529" r:id="rId25"/>
    <p:sldId id="389" r:id="rId26"/>
    <p:sldId id="513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li" initials="wl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78"/>
      </p:cViewPr>
      <p:guideLst>
        <p:guide orient="horz" pos="219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/>
            </a:lvl1pPr>
          </a:lstStyle>
          <a:p>
            <a:pPr>
              <a:defRPr/>
            </a:pPr>
            <a:fld id="{A070FC76-312B-4243-9B2A-44A99FC9797B}" type="datetime1">
              <a:rPr lang="zh-CN" altLang="en-US"/>
              <a:pPr>
                <a:defRPr/>
              </a:pPr>
              <a:t>2017/2/16</a:t>
            </a:fld>
            <a:endParaRPr lang="zh-CN" altLang="en-US" sz="1200"/>
          </a:p>
        </p:txBody>
      </p:sp>
      <p:sp>
        <p:nvSpPr>
          <p:cNvPr id="2560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5605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spcBef>
                <a:spcPct val="30000"/>
              </a:spcBef>
            </a:pPr>
            <a:r>
              <a:rPr lang="zh-CN" altLang="en-US" sz="1200"/>
              <a:t>单击此处编辑母版文本样式</a:t>
            </a:r>
          </a:p>
          <a:p>
            <a:pPr eaLnBrk="0" hangingPunct="0">
              <a:spcBef>
                <a:spcPct val="30000"/>
              </a:spcBef>
            </a:pPr>
            <a:r>
              <a:rPr lang="zh-CN" altLang="en-US" sz="1200"/>
              <a:t>第二级</a:t>
            </a:r>
          </a:p>
          <a:p>
            <a:pPr eaLnBrk="0" hangingPunct="0">
              <a:spcBef>
                <a:spcPct val="30000"/>
              </a:spcBef>
            </a:pPr>
            <a:r>
              <a:rPr lang="zh-CN" altLang="en-US" sz="1200"/>
              <a:t>第三级</a:t>
            </a:r>
          </a:p>
          <a:p>
            <a:pPr eaLnBrk="0" hangingPunct="0">
              <a:spcBef>
                <a:spcPct val="30000"/>
              </a:spcBef>
            </a:pPr>
            <a:r>
              <a:rPr lang="zh-CN" altLang="en-US" sz="1200"/>
              <a:t>第四级</a:t>
            </a:r>
          </a:p>
          <a:p>
            <a:pPr eaLnBrk="0" hangingPunct="0">
              <a:spcBef>
                <a:spcPct val="30000"/>
              </a:spcBef>
            </a:pPr>
            <a:r>
              <a:rPr lang="zh-CN" altLang="en-US" sz="120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pPr>
              <a:defRPr/>
            </a:pPr>
            <a:fld id="{5069E018-BBAE-4835-8BD5-EDBAF27A933A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xmlns="" val="27020090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fld id="{DC56E732-9D3C-4488-9152-B95F89AB69CF}" type="datetimeFigureOut">
              <a:rPr lang="zh-CN" altLang="en-US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fld id="{BE4E839E-8A97-4B6A-9973-A872F56FDF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" name="图片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-39688"/>
            <a:ext cx="647785" cy="639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8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12775" y="234305"/>
            <a:ext cx="975677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2"/>
          <p:cNvSpPr txBox="1">
            <a:spLocks noChangeArrowheads="1"/>
          </p:cNvSpPr>
          <p:nvPr userDrawn="1"/>
        </p:nvSpPr>
        <p:spPr bwMode="auto">
          <a:xfrm>
            <a:off x="3124200" y="3862388"/>
            <a:ext cx="25273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mtClean="0">
                <a:solidFill>
                  <a:schemeClr val="bg1"/>
                </a:solidFill>
              </a:rPr>
              <a:t>http://www.21cnjy.com/</a:t>
            </a:r>
            <a:endParaRPr lang="zh-CN" altLang="en-US" smtClean="0">
              <a:solidFill>
                <a:schemeClr val="bg1"/>
              </a:solidFill>
            </a:endParaRPr>
          </a:p>
        </p:txBody>
      </p:sp>
      <p:sp>
        <p:nvSpPr>
          <p:cNvPr id="14" name="文本框 10"/>
          <p:cNvSpPr txBox="1">
            <a:spLocks noChangeArrowheads="1"/>
          </p:cNvSpPr>
          <p:nvPr userDrawn="1"/>
        </p:nvSpPr>
        <p:spPr bwMode="auto">
          <a:xfrm>
            <a:off x="3632200" y="4810125"/>
            <a:ext cx="2527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mtClean="0">
                <a:solidFill>
                  <a:schemeClr val="bg1"/>
                </a:solidFill>
              </a:rPr>
              <a:t>http://www.21cnjy.com/</a:t>
            </a:r>
            <a:endParaRPr lang="zh-CN" altLang="en-US" smtClean="0">
              <a:solidFill>
                <a:schemeClr val="bg1"/>
              </a:solidFill>
            </a:endParaRPr>
          </a:p>
        </p:txBody>
      </p:sp>
      <p:sp>
        <p:nvSpPr>
          <p:cNvPr id="15" name="文本框 11"/>
          <p:cNvSpPr txBox="1">
            <a:spLocks noChangeArrowheads="1"/>
          </p:cNvSpPr>
          <p:nvPr userDrawn="1"/>
        </p:nvSpPr>
        <p:spPr bwMode="auto">
          <a:xfrm>
            <a:off x="3001963" y="80963"/>
            <a:ext cx="2527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mtClean="0">
                <a:solidFill>
                  <a:schemeClr val="bg1"/>
                </a:solidFill>
              </a:rPr>
              <a:t>http://www.21cnjy.com/</a:t>
            </a:r>
            <a:endParaRPr lang="zh-CN" altLang="en-US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1"/>
          <p:cNvSpPr>
            <a:spLocks noChangeArrowheads="1"/>
          </p:cNvSpPr>
          <p:nvPr/>
        </p:nvSpPr>
        <p:spPr bwMode="auto">
          <a:xfrm>
            <a:off x="539720" y="1155700"/>
            <a:ext cx="8104218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914400" indent="-914400" algn="ctr"/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课外古诗词诵读（二）</a:t>
            </a:r>
          </a:p>
        </p:txBody>
      </p:sp>
      <p:sp>
        <p:nvSpPr>
          <p:cNvPr id="4100" name="直线连接符 21"/>
          <p:cNvSpPr>
            <a:spLocks noChangeShapeType="1"/>
          </p:cNvSpPr>
          <p:nvPr/>
        </p:nvSpPr>
        <p:spPr bwMode="auto">
          <a:xfrm flipV="1">
            <a:off x="1331774" y="1978660"/>
            <a:ext cx="6587311" cy="10478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815" y="2574290"/>
            <a:ext cx="6478270" cy="26181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1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7173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写作背景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66750" y="2011680"/>
            <a:ext cx="7912735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6725" y="1544542"/>
            <a:ext cx="8112760" cy="3108543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</a:t>
            </a:r>
            <a:r>
              <a:rPr lang="zh-CN" altLang="en-US" sz="28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这首诗的作者李商隐生活在唐王朝日趋衰败的晚唐时期，他对皇帝昏庸、宦官当权与藩镇跋扈深为不满。而且李商隐被卷入了牛李党争，屡受排挤，怀才不遇。于是他借吊贾谊来抒发自己的感慨，通过讽刺汉文帝虽能求贤却又不知贤的行为，反映了晚唐的社会现实——即晚唐帝王也像文帝一般，表似开明，实则昏聩无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3" name="组合 5"/>
          <p:cNvGrpSpPr/>
          <p:nvPr/>
        </p:nvGrpSpPr>
        <p:grpSpPr bwMode="auto">
          <a:xfrm>
            <a:off x="410580" y="1341438"/>
            <a:ext cx="2073275" cy="4762"/>
            <a:chOff x="0" y="0"/>
            <a:chExt cx="2071702" cy="5754"/>
          </a:xfrm>
        </p:grpSpPr>
        <p:sp>
          <p:nvSpPr>
            <p:cNvPr id="10245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4" name="同侧圆角矩形 6"/>
          <p:cNvSpPr>
            <a:spLocks noChangeArrowheads="1"/>
          </p:cNvSpPr>
          <p:nvPr/>
        </p:nvSpPr>
        <p:spPr bwMode="auto">
          <a:xfrm>
            <a:off x="411600" y="765175"/>
            <a:ext cx="2000250" cy="515938"/>
          </a:xfrm>
          <a:custGeom>
            <a:avLst/>
            <a:gdLst>
              <a:gd name="T0" fmla="*/ 52169 w 2000609"/>
              <a:gd name="T1" fmla="*/ 0 h 516419"/>
              <a:gd name="T2" fmla="*/ 1947005 w 2000609"/>
              <a:gd name="T3" fmla="*/ 0 h 516419"/>
              <a:gd name="T4" fmla="*/ 1999173 w 2000609"/>
              <a:gd name="T5" fmla="*/ 52010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52010 h 516419"/>
              <a:gd name="T16" fmla="*/ 52169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52205" y="0"/>
                </a:moveTo>
                <a:lnTo>
                  <a:pt x="1948404" y="0"/>
                </a:lnTo>
                <a:cubicBezTo>
                  <a:pt x="1977236" y="0"/>
                  <a:pt x="2000609" y="23373"/>
                  <a:pt x="2000609" y="52205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52205"/>
                </a:lnTo>
                <a:cubicBezTo>
                  <a:pt x="0" y="23373"/>
                  <a:pt x="23373" y="0"/>
                  <a:pt x="5220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词语解释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1600" y="1509395"/>
            <a:ext cx="8264685" cy="4401205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t">
            <a:spAutoFit/>
          </a:bodyPr>
          <a:lstStyle/>
          <a:p>
            <a:pPr lvl="0" eaLnBrk="1" latinLnBrk="0" hangingPunct="1">
              <a:spcBef>
                <a:spcPts val="0"/>
              </a:spcBef>
            </a:pP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(1)贾生：指贾谊（前200—前168），</a:t>
            </a:r>
            <a:r>
              <a:rPr sz="2800" dirty="0" err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西汉著名的政论家、文学家，力主改革弊政，提出了许多重要政治主张，但却遭谗被贬，一生抑郁不得志</a:t>
            </a: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</a:p>
          <a:p>
            <a:pPr lvl="0" eaLnBrk="1" latinLnBrk="0" hangingPunct="1">
              <a:spcBef>
                <a:spcPts val="0"/>
              </a:spcBef>
            </a:pP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(2)</a:t>
            </a:r>
            <a:r>
              <a:rPr sz="2800" dirty="0" err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宣室：汉代长安城中未央宫前殿的正室</a:t>
            </a: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</a:p>
          <a:p>
            <a:pPr lvl="0" eaLnBrk="1" latinLnBrk="0" hangingPunct="1">
              <a:spcBef>
                <a:spcPts val="0"/>
              </a:spcBef>
            </a:pP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(3)</a:t>
            </a:r>
            <a:r>
              <a:rPr sz="2800" dirty="0" err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逐臣：被放逐之臣，指贾谊曾被贬谪</a:t>
            </a: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</a:p>
          <a:p>
            <a:pPr lvl="0" eaLnBrk="1" latinLnBrk="0" hangingPunct="1">
              <a:spcBef>
                <a:spcPts val="0"/>
              </a:spcBef>
            </a:pP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(4)</a:t>
            </a:r>
            <a:r>
              <a:rPr sz="2800" dirty="0" err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才调：才华气质</a:t>
            </a: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</a:p>
          <a:p>
            <a:pPr lvl="0" eaLnBrk="1" latinLnBrk="0" hangingPunct="1">
              <a:spcBef>
                <a:spcPts val="0"/>
              </a:spcBef>
            </a:pP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(5)</a:t>
            </a:r>
            <a:r>
              <a:rPr sz="2800" dirty="0" err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可怜：可惜，可叹</a:t>
            </a: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</a:p>
          <a:p>
            <a:pPr lvl="0" eaLnBrk="1" latinLnBrk="0" hangingPunct="1">
              <a:spcBef>
                <a:spcPts val="0"/>
              </a:spcBef>
            </a:pP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(6)</a:t>
            </a:r>
            <a:r>
              <a:rPr sz="2800" dirty="0" err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虚：徒然，空自</a:t>
            </a: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</a:p>
          <a:p>
            <a:pPr lvl="0" eaLnBrk="1" latinLnBrk="0" hangingPunct="1">
              <a:spcBef>
                <a:spcPts val="0"/>
              </a:spcBef>
            </a:pP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(7)</a:t>
            </a:r>
            <a:r>
              <a:rPr sz="2800" dirty="0" err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前席：在坐席上移膝靠近对方</a:t>
            </a: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</a:p>
          <a:p>
            <a:pPr lvl="0" eaLnBrk="1" latinLnBrk="0" hangingPunct="1">
              <a:spcBef>
                <a:spcPts val="0"/>
              </a:spcBef>
            </a:pP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(8)</a:t>
            </a:r>
            <a:r>
              <a:rPr sz="2800" dirty="0" err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苍生：百姓</a:t>
            </a:r>
            <a:r>
              <a:rPr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  <a:endParaRPr sz="2800" dirty="0"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参考译文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92455" y="1770380"/>
            <a:ext cx="7894320" cy="179832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>
            <a:defPPr>
              <a:defRPr lang="zh-CN"/>
            </a:defPPr>
            <a:lvl1pPr lvl="0">
              <a:spcBef>
                <a:spcPct val="50000"/>
              </a:spcBef>
              <a:defRPr sz="2800"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r>
              <a:rPr lang="en-US" altLang="zh-CN" dirty="0"/>
              <a:t>      </a:t>
            </a:r>
            <a:r>
              <a:rPr dirty="0"/>
              <a:t>汉文帝在宣室求问被贬谪的贤臣，贾谊的才华和格调更是无可比伦。谈至深夜汉文帝挪动双膝靠近他，可惜他不垂询志国安民的道理和方法，却问无关轻重的鬼神之事。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120" y="3870960"/>
            <a:ext cx="4991735" cy="1964690"/>
          </a:xfrm>
          <a:prstGeom prst="rect">
            <a:avLst/>
          </a:prstGeom>
        </p:spPr>
      </p:pic>
      <p:grpSp>
        <p:nvGrpSpPr>
          <p:cNvPr id="5" name="组合 5"/>
          <p:cNvGrpSpPr/>
          <p:nvPr/>
        </p:nvGrpSpPr>
        <p:grpSpPr bwMode="auto">
          <a:xfrm>
            <a:off x="410580" y="1341438"/>
            <a:ext cx="2073275" cy="4762"/>
            <a:chOff x="0" y="0"/>
            <a:chExt cx="2071702" cy="5754"/>
          </a:xfrm>
        </p:grpSpPr>
        <p:sp>
          <p:nvSpPr>
            <p:cNvPr id="6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同侧圆角矩形 9"/>
          <p:cNvSpPr>
            <a:spLocks noChangeArrowheads="1"/>
          </p:cNvSpPr>
          <p:nvPr/>
        </p:nvSpPr>
        <p:spPr bwMode="auto">
          <a:xfrm>
            <a:off x="471488" y="757555"/>
            <a:ext cx="2000250" cy="517525"/>
          </a:xfrm>
          <a:custGeom>
            <a:avLst/>
            <a:gdLst>
              <a:gd name="T0" fmla="*/ 52169 w 2000609"/>
              <a:gd name="T1" fmla="*/ 0 h 516419"/>
              <a:gd name="T2" fmla="*/ 1947005 w 2000609"/>
              <a:gd name="T3" fmla="*/ 0 h 516419"/>
              <a:gd name="T4" fmla="*/ 1999173 w 2000609"/>
              <a:gd name="T5" fmla="*/ 52654 h 516419"/>
              <a:gd name="T6" fmla="*/ 1999173 w 2000609"/>
              <a:gd name="T7" fmla="*/ 520857 h 516419"/>
              <a:gd name="T8" fmla="*/ 1999173 w 2000609"/>
              <a:gd name="T9" fmla="*/ 520857 h 516419"/>
              <a:gd name="T10" fmla="*/ 0 w 2000609"/>
              <a:gd name="T11" fmla="*/ 520857 h 516419"/>
              <a:gd name="T12" fmla="*/ 0 w 2000609"/>
              <a:gd name="T13" fmla="*/ 520857 h 516419"/>
              <a:gd name="T14" fmla="*/ 0 w 2000609"/>
              <a:gd name="T15" fmla="*/ 52654 h 516419"/>
              <a:gd name="T16" fmla="*/ 52169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52205" y="0"/>
                </a:moveTo>
                <a:lnTo>
                  <a:pt x="1948404" y="0"/>
                </a:lnTo>
                <a:cubicBezTo>
                  <a:pt x="1977236" y="0"/>
                  <a:pt x="2000609" y="23373"/>
                  <a:pt x="2000609" y="52205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52205"/>
                </a:lnTo>
                <a:cubicBezTo>
                  <a:pt x="0" y="23373"/>
                  <a:pt x="23373" y="0"/>
                  <a:pt x="5220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altLang="zh-CN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诗歌赏析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805" y="1484865"/>
            <a:ext cx="8014970" cy="478536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 lvl="0"/>
            <a:r>
              <a:rPr lang="en-US" altLang="zh-CN" sz="2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 </a:t>
            </a:r>
            <a:r>
              <a:rPr lang="zh-CN" altLang="en-US" sz="28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诗有讽有慨，寓慨于讽，旨意并不单纯。从讽的方面看，表面上似刺文帝，实际上诗人的主要用意并不在此。晚唐许多皇帝，大都崇佛媚道，服药求仙，不顾民生，不任贤才，诗人矛头所指，显然是当时现实中那些“不问苍生问鬼神”的封建统治者。在寓讽时主的同时，诗中又寓有诗人自己怀才不遇的深沉感慨。诗人夙怀“欲回天地”的壮志，但偏遭衰世，沉沦下僚，诗中每发“贾生年少虚垂涕”、“贾生兼事鬼”之慨。这首诗中的贾谊，正有诗人自己的影子。概而言之，讽汉文实刺唐帝，怜贾生实亦自悯。</a:t>
            </a:r>
          </a:p>
        </p:txBody>
      </p:sp>
      <p:grpSp>
        <p:nvGrpSpPr>
          <p:cNvPr id="7" name="组合 5"/>
          <p:cNvGrpSpPr/>
          <p:nvPr/>
        </p:nvGrpSpPr>
        <p:grpSpPr bwMode="auto">
          <a:xfrm>
            <a:off x="410580" y="1341438"/>
            <a:ext cx="2073275" cy="4762"/>
            <a:chOff x="0" y="0"/>
            <a:chExt cx="2071702" cy="5754"/>
          </a:xfrm>
        </p:grpSpPr>
        <p:sp>
          <p:nvSpPr>
            <p:cNvPr id="8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9525" y="2403459"/>
            <a:ext cx="6131560" cy="11695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莫言</a:t>
            </a:r>
            <a:r>
              <a:rPr lang="zh-CN" altLang="en-US" sz="28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下岭便无难，赚得</a:t>
            </a:r>
            <a:r>
              <a:rPr lang="zh-CN" altLang="en-US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行人错喜欢</a:t>
            </a:r>
            <a:r>
              <a:rPr lang="zh-CN" altLang="en-US" sz="28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</a:p>
          <a:p>
            <a:pPr lvl="0" algn="ctr">
              <a:spcBef>
                <a:spcPct val="50000"/>
              </a:spcBef>
            </a:pP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政</a:t>
            </a:r>
            <a:r>
              <a:rPr lang="zh-CN" altLang="en-US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入</a:t>
            </a:r>
            <a:r>
              <a:rPr lang="zh-CN" altLang="en-US" sz="28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万</a:t>
            </a:r>
            <a:r>
              <a:rPr lang="zh-CN" altLang="en-US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山围子</a:t>
            </a:r>
            <a:r>
              <a:rPr lang="zh-CN" altLang="en-US" sz="28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里，一山放过一山拦。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7665" y="4223385"/>
            <a:ext cx="5544185" cy="1759585"/>
          </a:xfrm>
          <a:prstGeom prst="rect">
            <a:avLst/>
          </a:prstGeom>
        </p:spPr>
      </p:pic>
      <p:sp>
        <p:nvSpPr>
          <p:cNvPr id="5" name="TextBox 1"/>
          <p:cNvSpPr>
            <a:spLocks noChangeArrowheads="1"/>
          </p:cNvSpPr>
          <p:nvPr/>
        </p:nvSpPr>
        <p:spPr bwMode="auto">
          <a:xfrm>
            <a:off x="395710" y="1155700"/>
            <a:ext cx="835258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914400" indent="-914400" algn="ctr"/>
            <a:r>
              <a:rPr lang="zh-CN" altLang="en-US" sz="4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过松源晨炊漆公</a:t>
            </a:r>
            <a:r>
              <a:rPr lang="zh-CN" altLang="en-US" sz="4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店</a:t>
            </a:r>
            <a:r>
              <a:rPr lang="en-US" altLang="zh-CN" sz="4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(</a:t>
            </a:r>
            <a:r>
              <a:rPr lang="zh-CN" altLang="en-US" sz="4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其五</a:t>
            </a:r>
            <a:r>
              <a:rPr lang="en-US" altLang="zh-CN" sz="4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)</a:t>
            </a:r>
          </a:p>
          <a:p>
            <a:pPr marL="914400" indent="-914400" algn="ctr"/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杨万里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1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7173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作者档案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10335" y="1460500"/>
            <a:ext cx="6965950" cy="478536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800" b="1"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r>
              <a:rPr lang="en-US" altLang="zh-CN" dirty="0">
                <a:sym typeface="+mn-ea"/>
              </a:rPr>
              <a:t>       </a:t>
            </a:r>
            <a:r>
              <a:rPr b="0" dirty="0">
                <a:sym typeface="+mn-ea"/>
              </a:rPr>
              <a:t>杨万里（1127-1206），字廷秀，自号诚斋野客，吉水南溪人。南宋杰出的诗人，与陆游、范成大、尤袤齐名，被后人推为“南宋四大家”。杨万里一生爱国，但始终不得重用。晚年受宰相韩侂胄打压，忧愤而死，享年80岁，赐谥号文节，追赠光禄大夫。 杨万里在诗歌创作上自成一家，形成了独具特色的诗风。他创造了新奇幽默的“诚斋体”，在中国诗歌史上独树一帜。平生著作甚丰，相传有诗2万余首，现存诗4200余首。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155" y="2537535"/>
            <a:ext cx="1477645" cy="18275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9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9221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0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写作背景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6725" y="1707995"/>
            <a:ext cx="8091170" cy="222504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 </a:t>
            </a:r>
            <a:r>
              <a:rPr sz="28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这首诗作于诗人在建康江东转运副使任上外出纪行的时候。诗人一生力主抗战，反对屈膝投降，故一直不得重用，宋孝宗登基后，更被外放做官。作者途经松原时，见群山环绕感慨不已，于是写下了这首诗。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3" name="组合 5"/>
          <p:cNvGrpSpPr/>
          <p:nvPr/>
        </p:nvGrpSpPr>
        <p:grpSpPr bwMode="auto">
          <a:xfrm>
            <a:off x="410580" y="1341438"/>
            <a:ext cx="2073275" cy="4762"/>
            <a:chOff x="0" y="0"/>
            <a:chExt cx="2071702" cy="5754"/>
          </a:xfrm>
        </p:grpSpPr>
        <p:sp>
          <p:nvSpPr>
            <p:cNvPr id="10245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4" name="同侧圆角矩形 6"/>
          <p:cNvSpPr>
            <a:spLocks noChangeArrowheads="1"/>
          </p:cNvSpPr>
          <p:nvPr/>
        </p:nvSpPr>
        <p:spPr bwMode="auto">
          <a:xfrm>
            <a:off x="411600" y="765175"/>
            <a:ext cx="2000250" cy="515938"/>
          </a:xfrm>
          <a:custGeom>
            <a:avLst/>
            <a:gdLst>
              <a:gd name="T0" fmla="*/ 52169 w 2000609"/>
              <a:gd name="T1" fmla="*/ 0 h 516419"/>
              <a:gd name="T2" fmla="*/ 1947005 w 2000609"/>
              <a:gd name="T3" fmla="*/ 0 h 516419"/>
              <a:gd name="T4" fmla="*/ 1999173 w 2000609"/>
              <a:gd name="T5" fmla="*/ 52010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52010 h 516419"/>
              <a:gd name="T16" fmla="*/ 52169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52205" y="0"/>
                </a:moveTo>
                <a:lnTo>
                  <a:pt x="1948404" y="0"/>
                </a:lnTo>
                <a:cubicBezTo>
                  <a:pt x="1977236" y="0"/>
                  <a:pt x="2000609" y="23373"/>
                  <a:pt x="2000609" y="52205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52205"/>
                </a:lnTo>
                <a:cubicBezTo>
                  <a:pt x="0" y="23373"/>
                  <a:pt x="23373" y="0"/>
                  <a:pt x="5220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词语解释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5260" y="1960245"/>
            <a:ext cx="8201025" cy="2225040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t">
            <a:spAutoFit/>
          </a:bodyPr>
          <a:lstStyle/>
          <a:p>
            <a:pPr lvl="0"/>
            <a:r>
              <a:rPr sz="28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①松源、漆公店：地名，在今皖南山区。</a:t>
            </a:r>
          </a:p>
          <a:p>
            <a:pPr lvl="0"/>
            <a:r>
              <a:rPr sz="28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②莫言：不要觉得。　</a:t>
            </a:r>
          </a:p>
          <a:p>
            <a:pPr lvl="0"/>
            <a:r>
              <a:rPr sz="28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③赚得：骗得。</a:t>
            </a:r>
          </a:p>
          <a:p>
            <a:pPr lvl="0"/>
            <a:r>
              <a:rPr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④</a:t>
            </a:r>
            <a:r>
              <a:rPr lang="zh-CN" altLang="en-US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错</a:t>
            </a:r>
            <a:r>
              <a:rPr sz="2800" dirty="0" err="1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喜欢</a:t>
            </a:r>
            <a:r>
              <a:rPr sz="2800" dirty="0" err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：</a:t>
            </a:r>
            <a:r>
              <a:rPr sz="2800" dirty="0" err="1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空</a:t>
            </a:r>
            <a:r>
              <a:rPr lang="zh-CN" altLang="en-US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喜欢</a:t>
            </a:r>
            <a:r>
              <a:rPr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  <a:endParaRPr sz="28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lvl="0"/>
            <a:r>
              <a:rPr sz="28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⑤拦：阻拦。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参考译文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1180" y="1750060"/>
            <a:ext cx="4740870" cy="353943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 lvl="0"/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不要说从山岭上下来就没有困难，</a:t>
            </a:r>
          </a:p>
          <a:p>
            <a:pPr lvl="0"/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这句话骗得前来爬山的人白白地欢喜一场。</a:t>
            </a:r>
          </a:p>
          <a:p>
            <a:pPr lvl="0"/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当你进入到崇山峻岭的圈子里以后，</a:t>
            </a:r>
          </a:p>
          <a:p>
            <a:pPr lvl="0"/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你刚攀过一座山，另一座山马上将你阻拦。</a:t>
            </a:r>
          </a:p>
        </p:txBody>
      </p:sp>
      <p:grpSp>
        <p:nvGrpSpPr>
          <p:cNvPr id="5" name="组合 5"/>
          <p:cNvGrpSpPr/>
          <p:nvPr/>
        </p:nvGrpSpPr>
        <p:grpSpPr bwMode="auto">
          <a:xfrm>
            <a:off x="410580" y="1341438"/>
            <a:ext cx="2073275" cy="4762"/>
            <a:chOff x="0" y="0"/>
            <a:chExt cx="2071702" cy="5754"/>
          </a:xfrm>
        </p:grpSpPr>
        <p:sp>
          <p:nvSpPr>
            <p:cNvPr id="6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070" y="1072690"/>
            <a:ext cx="2895600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7" name="组合 5"/>
          <p:cNvGrpSpPr/>
          <p:nvPr/>
        </p:nvGrpSpPr>
        <p:grpSpPr bwMode="auto">
          <a:xfrm>
            <a:off x="395710" y="1340855"/>
            <a:ext cx="2073275" cy="6350"/>
            <a:chOff x="0" y="0"/>
            <a:chExt cx="2071702" cy="5754"/>
          </a:xfrm>
        </p:grpSpPr>
        <p:sp>
          <p:nvSpPr>
            <p:cNvPr id="11269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68" name="同侧圆角矩形 9"/>
          <p:cNvSpPr>
            <a:spLocks noChangeArrowheads="1"/>
          </p:cNvSpPr>
          <p:nvPr/>
        </p:nvSpPr>
        <p:spPr bwMode="auto">
          <a:xfrm>
            <a:off x="395710" y="764815"/>
            <a:ext cx="2000250" cy="517525"/>
          </a:xfrm>
          <a:custGeom>
            <a:avLst/>
            <a:gdLst>
              <a:gd name="T0" fmla="*/ 52169 w 2000609"/>
              <a:gd name="T1" fmla="*/ 0 h 516419"/>
              <a:gd name="T2" fmla="*/ 1947005 w 2000609"/>
              <a:gd name="T3" fmla="*/ 0 h 516419"/>
              <a:gd name="T4" fmla="*/ 1999173 w 2000609"/>
              <a:gd name="T5" fmla="*/ 52654 h 516419"/>
              <a:gd name="T6" fmla="*/ 1999173 w 2000609"/>
              <a:gd name="T7" fmla="*/ 520857 h 516419"/>
              <a:gd name="T8" fmla="*/ 1999173 w 2000609"/>
              <a:gd name="T9" fmla="*/ 520857 h 516419"/>
              <a:gd name="T10" fmla="*/ 0 w 2000609"/>
              <a:gd name="T11" fmla="*/ 520857 h 516419"/>
              <a:gd name="T12" fmla="*/ 0 w 2000609"/>
              <a:gd name="T13" fmla="*/ 520857 h 516419"/>
              <a:gd name="T14" fmla="*/ 0 w 2000609"/>
              <a:gd name="T15" fmla="*/ 52654 h 516419"/>
              <a:gd name="T16" fmla="*/ 52169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52205" y="0"/>
                </a:moveTo>
                <a:lnTo>
                  <a:pt x="1948404" y="0"/>
                </a:lnTo>
                <a:cubicBezTo>
                  <a:pt x="1977236" y="0"/>
                  <a:pt x="2000609" y="23373"/>
                  <a:pt x="2000609" y="52205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52205"/>
                </a:lnTo>
                <a:cubicBezTo>
                  <a:pt x="0" y="23373"/>
                  <a:pt x="23373" y="0"/>
                  <a:pt x="5220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altLang="zh-CN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诗歌赏析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710" y="1412860"/>
            <a:ext cx="8248227" cy="5093702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 algn="l">
              <a:lnSpc>
                <a:spcPts val="3000"/>
              </a:lnSpc>
            </a:pPr>
            <a:r>
              <a:rPr 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  </a:t>
            </a:r>
            <a:r>
              <a:rPr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第一句当头喝起</a:t>
            </a: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，“莫言下岭便无难”，这是一个富于包孕的诗句，它包含了下岭前艰难攀登的整个上山过程，以及对所经历困难的种种感受。正因为上山艰难，人们便往往把下山看得容易和轻松。开头一句，正像是对这种普遍心理所发的棒喝。“莫言”二字，像是自诫，又想是提醒别人，耐人寻味</a:t>
            </a:r>
            <a:r>
              <a:rPr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  <a:endParaRPr lang="en-US" sz="2800" dirty="0" smtClean="0"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lvl="0">
              <a:lnSpc>
                <a:spcPts val="3000"/>
              </a:lnSpc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 第二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句补足首句，“赚得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行人错喜欢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”，“赚”字富于幽默风趣。行人心目中下岭的容易，与它实际上的艰难形成鲜明对比，因此说“赚”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——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行人是被自己对下岭的主观想象骗了。诗人在这里点出而不说破，给读者留下悬念，使下两句的出现更引人注目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  <a:endParaRPr sz="2800" dirty="0"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"/>
          <p:cNvSpPr>
            <a:spLocks noChangeArrowheads="1"/>
          </p:cNvSpPr>
          <p:nvPr/>
        </p:nvSpPr>
        <p:spPr bwMode="auto">
          <a:xfrm>
            <a:off x="395710" y="1155700"/>
            <a:ext cx="835258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914400" indent="-914400" algn="ctr"/>
            <a:r>
              <a:rPr lang="zh-CN" altLang="en-US" sz="4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rPr>
              <a:t>泊  秦  淮</a:t>
            </a:r>
            <a:endParaRPr lang="en-US" altLang="zh-CN" sz="4000" b="1" dirty="0" smtClean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  <a:p>
            <a:pPr marL="914400" indent="-914400" algn="ctr"/>
            <a:r>
              <a:rPr lang="zh-CN" altLang="en-US" sz="32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rPr>
              <a:t>杜  牧</a:t>
            </a:r>
            <a:endParaRPr lang="zh-CN" altLang="en-US" sz="32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202"/>
          <a:stretch>
            <a:fillRect/>
          </a:stretch>
        </p:blipFill>
        <p:spPr bwMode="auto">
          <a:xfrm>
            <a:off x="734372" y="2708949"/>
            <a:ext cx="3373713" cy="2827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468110" y="2409745"/>
            <a:ext cx="406416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烟笼寒水月笼沙，</a:t>
            </a:r>
            <a:endParaRPr lang="en-US" altLang="zh-CN" sz="28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夜泊秦淮近酒家。</a:t>
            </a:r>
            <a:endParaRPr lang="en-US" altLang="zh-CN" sz="28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商女不知亡国恨，</a:t>
            </a:r>
            <a:endParaRPr lang="en-US" altLang="zh-CN" sz="28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隔江犹唱后庭花。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5"/>
          <p:cNvGrpSpPr/>
          <p:nvPr/>
        </p:nvGrpSpPr>
        <p:grpSpPr bwMode="auto">
          <a:xfrm>
            <a:off x="467715" y="1340855"/>
            <a:ext cx="2073275" cy="6350"/>
            <a:chOff x="0" y="0"/>
            <a:chExt cx="2071702" cy="5754"/>
          </a:xfrm>
        </p:grpSpPr>
        <p:sp>
          <p:nvSpPr>
            <p:cNvPr id="12292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291" name="同侧圆角矩形 5"/>
          <p:cNvSpPr>
            <a:spLocks noChangeArrowheads="1"/>
          </p:cNvSpPr>
          <p:nvPr/>
        </p:nvSpPr>
        <p:spPr bwMode="auto">
          <a:xfrm>
            <a:off x="467715" y="764815"/>
            <a:ext cx="2000250" cy="517525"/>
          </a:xfrm>
          <a:custGeom>
            <a:avLst/>
            <a:gdLst>
              <a:gd name="T0" fmla="*/ 52169 w 2000609"/>
              <a:gd name="T1" fmla="*/ 0 h 516419"/>
              <a:gd name="T2" fmla="*/ 1947005 w 2000609"/>
              <a:gd name="T3" fmla="*/ 0 h 516419"/>
              <a:gd name="T4" fmla="*/ 1999173 w 2000609"/>
              <a:gd name="T5" fmla="*/ 52654 h 516419"/>
              <a:gd name="T6" fmla="*/ 1999173 w 2000609"/>
              <a:gd name="T7" fmla="*/ 520857 h 516419"/>
              <a:gd name="T8" fmla="*/ 1999173 w 2000609"/>
              <a:gd name="T9" fmla="*/ 520857 h 516419"/>
              <a:gd name="T10" fmla="*/ 0 w 2000609"/>
              <a:gd name="T11" fmla="*/ 520857 h 516419"/>
              <a:gd name="T12" fmla="*/ 0 w 2000609"/>
              <a:gd name="T13" fmla="*/ 520857 h 516419"/>
              <a:gd name="T14" fmla="*/ 0 w 2000609"/>
              <a:gd name="T15" fmla="*/ 52654 h 516419"/>
              <a:gd name="T16" fmla="*/ 52169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52205" y="0"/>
                </a:moveTo>
                <a:lnTo>
                  <a:pt x="1948404" y="0"/>
                </a:lnTo>
                <a:cubicBezTo>
                  <a:pt x="1977236" y="0"/>
                  <a:pt x="2000609" y="23373"/>
                  <a:pt x="2000609" y="52205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52205"/>
                </a:lnTo>
                <a:cubicBezTo>
                  <a:pt x="0" y="23373"/>
                  <a:pt x="23373" y="0"/>
                  <a:pt x="5220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altLang="zh-CN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诗歌</a:t>
            </a:r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赏析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452804" y="1772885"/>
            <a:ext cx="8191133" cy="350520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 lvl="0"/>
            <a:r>
              <a:rPr 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  </a:t>
            </a:r>
            <a:r>
              <a:rPr sz="2800" dirty="0" err="1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三四两句承接</a:t>
            </a:r>
            <a:r>
              <a:rPr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“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错</a:t>
            </a:r>
            <a:r>
              <a:rPr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喜欢</a:t>
            </a: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”，对第二句留下的悬念进行解释。本来，上山过程中要攀登多少道山岭，下山过程中也会相应遇到多少道山岭。山本无知，“一山放过一山拦”的形容却把山变成了有生命有灵性的东西。它仿佛给行人布置了一个迷魂阵，设置了层层叠叠的圈套。而行人的种种心情——意外、惊诧、厌烦，直至恍然大悟，也都在这一“拦”一“放”的重复中体现出来了。</a:t>
            </a:r>
            <a:r>
              <a:rPr lang="en-US" altLang="zh-CN" sz="28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7415" y="2475464"/>
            <a:ext cx="6976110" cy="1169551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黄梅</a:t>
            </a:r>
            <a:r>
              <a:rPr lang="zh-CN" altLang="en-US" sz="28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时节家家雨，青草池塘处处蛙。</a:t>
            </a:r>
          </a:p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有约不来过夜半，闲敲棋子落灯花。</a:t>
            </a:r>
          </a:p>
        </p:txBody>
      </p:sp>
      <p:sp>
        <p:nvSpPr>
          <p:cNvPr id="5" name="TextBox 1"/>
          <p:cNvSpPr>
            <a:spLocks noChangeArrowheads="1"/>
          </p:cNvSpPr>
          <p:nvPr/>
        </p:nvSpPr>
        <p:spPr bwMode="auto">
          <a:xfrm>
            <a:off x="395710" y="980830"/>
            <a:ext cx="835258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914400" indent="-914400" algn="ctr"/>
            <a:r>
              <a:rPr lang="zh-CN" altLang="en-US" sz="4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约   客</a:t>
            </a:r>
            <a:endParaRPr lang="en-US" altLang="zh-CN" sz="4000" b="1" dirty="0" smtClean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  <a:p>
            <a:pPr marL="914400" indent="-914400" algn="ctr"/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赵师秀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920" y="3861030"/>
            <a:ext cx="3053406" cy="2349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1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7173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作者档案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70050" y="1527175"/>
            <a:ext cx="6973887" cy="4401205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800"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r>
              <a:rPr lang="en-US" altLang="zh-CN" dirty="0">
                <a:sym typeface="+mn-ea"/>
              </a:rPr>
              <a:t>         </a:t>
            </a:r>
            <a:r>
              <a:rPr dirty="0">
                <a:sym typeface="+mn-ea"/>
              </a:rPr>
              <a:t>赵师秀(1170～1219) </a:t>
            </a:r>
            <a:r>
              <a:rPr lang="zh-CN" altLang="en-US" dirty="0" smtClean="0">
                <a:sym typeface="+mn-ea"/>
              </a:rPr>
              <a:t>，</a:t>
            </a:r>
            <a:r>
              <a:rPr dirty="0" err="1" smtClean="0">
                <a:sym typeface="+mn-ea"/>
              </a:rPr>
              <a:t>南宋诗人</a:t>
            </a:r>
            <a:r>
              <a:rPr dirty="0" err="1">
                <a:sym typeface="+mn-ea"/>
              </a:rPr>
              <a:t>。字紫芝、灵芝，号灵秀，又号天乐。永嘉（今浙江温州）人。光宗绍熙元年</a:t>
            </a:r>
            <a:r>
              <a:rPr dirty="0">
                <a:sym typeface="+mn-ea"/>
              </a:rPr>
              <a:t>(1190)进士,与徐照（字灵晖）、徐玑（字灵渊）、翁卷（字灵舒）并称“永嘉四灵”，开创了“江湖派”一代诗风。宁宗庆元元年(1195)任上元主簿，后为筠州推官。晚年宦游，逝于临安。有《赵师秀集》2卷，别本《天乐堂集》1卷，已佚。其《清苑斋集》1卷，有《南宋群贤小集》本,《永嘉诗人祠堂丛刻》本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" y="2091055"/>
            <a:ext cx="1367155" cy="21666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709" y="1477108"/>
            <a:ext cx="8280575" cy="4832092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①约客：约请客人来相会。</a:t>
            </a:r>
          </a:p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②黄梅时节：农历四、五月间，江南梅子黄了，熟了，大都是阴雨连连的时候，称为“梅雨季节”，所以称江南雨季为“黄梅时节”。意思就是夏初江南梅子黄熟的时节。</a:t>
            </a:r>
          </a:p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③家家雨：家家户户都赶上下雨。形容处处都在下雨。</a:t>
            </a:r>
          </a:p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④处处蛙：到处是青蛙。</a:t>
            </a:r>
          </a:p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⑤有约：即为邀约友人。</a:t>
            </a:r>
          </a:p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⑥落灯花：旧时以油灯照明，灯心烧残，落下来时好像一朵闪亮的小花。落：使……掉落。</a:t>
            </a:r>
          </a:p>
        </p:txBody>
      </p:sp>
      <p:sp>
        <p:nvSpPr>
          <p:cNvPr id="10244" name="同侧圆角矩形 6"/>
          <p:cNvSpPr>
            <a:spLocks noChangeArrowheads="1"/>
          </p:cNvSpPr>
          <p:nvPr/>
        </p:nvSpPr>
        <p:spPr bwMode="auto">
          <a:xfrm>
            <a:off x="411600" y="765175"/>
            <a:ext cx="2000250" cy="515938"/>
          </a:xfrm>
          <a:custGeom>
            <a:avLst/>
            <a:gdLst>
              <a:gd name="T0" fmla="*/ 52169 w 2000609"/>
              <a:gd name="T1" fmla="*/ 0 h 516419"/>
              <a:gd name="T2" fmla="*/ 1947005 w 2000609"/>
              <a:gd name="T3" fmla="*/ 0 h 516419"/>
              <a:gd name="T4" fmla="*/ 1999173 w 2000609"/>
              <a:gd name="T5" fmla="*/ 52010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52010 h 516419"/>
              <a:gd name="T16" fmla="*/ 52169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52205" y="0"/>
                </a:moveTo>
                <a:lnTo>
                  <a:pt x="1948404" y="0"/>
                </a:lnTo>
                <a:cubicBezTo>
                  <a:pt x="1977236" y="0"/>
                  <a:pt x="2000609" y="23373"/>
                  <a:pt x="2000609" y="52205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52205"/>
                </a:lnTo>
                <a:cubicBezTo>
                  <a:pt x="0" y="23373"/>
                  <a:pt x="23373" y="0"/>
                  <a:pt x="5220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词语解释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5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参考译文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2438" y="1566720"/>
            <a:ext cx="8151842" cy="179832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黄梅时节，处处都在下雨，长满青草的池塘边上，传来阵阵蛙鸣。时已过午夜，已约请好的客人还没有来，我只好消磨时间似的用棋子在棋盘上轻轻敲击，震落了灯花。</a:t>
            </a:r>
          </a:p>
        </p:txBody>
      </p:sp>
      <p:grpSp>
        <p:nvGrpSpPr>
          <p:cNvPr id="5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6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8925" y="3573010"/>
            <a:ext cx="34861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7" name="组合 5"/>
          <p:cNvGrpSpPr/>
          <p:nvPr/>
        </p:nvGrpSpPr>
        <p:grpSpPr bwMode="auto">
          <a:xfrm>
            <a:off x="467715" y="1340855"/>
            <a:ext cx="2073275" cy="6350"/>
            <a:chOff x="0" y="0"/>
            <a:chExt cx="2071702" cy="5754"/>
          </a:xfrm>
        </p:grpSpPr>
        <p:sp>
          <p:nvSpPr>
            <p:cNvPr id="11269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68" name="同侧圆角矩形 9"/>
          <p:cNvSpPr>
            <a:spLocks noChangeArrowheads="1"/>
          </p:cNvSpPr>
          <p:nvPr/>
        </p:nvSpPr>
        <p:spPr bwMode="auto">
          <a:xfrm>
            <a:off x="467715" y="764815"/>
            <a:ext cx="2000250" cy="517525"/>
          </a:xfrm>
          <a:custGeom>
            <a:avLst/>
            <a:gdLst>
              <a:gd name="T0" fmla="*/ 52169 w 2000609"/>
              <a:gd name="T1" fmla="*/ 0 h 516419"/>
              <a:gd name="T2" fmla="*/ 1947005 w 2000609"/>
              <a:gd name="T3" fmla="*/ 0 h 516419"/>
              <a:gd name="T4" fmla="*/ 1999173 w 2000609"/>
              <a:gd name="T5" fmla="*/ 52654 h 516419"/>
              <a:gd name="T6" fmla="*/ 1999173 w 2000609"/>
              <a:gd name="T7" fmla="*/ 520857 h 516419"/>
              <a:gd name="T8" fmla="*/ 1999173 w 2000609"/>
              <a:gd name="T9" fmla="*/ 520857 h 516419"/>
              <a:gd name="T10" fmla="*/ 0 w 2000609"/>
              <a:gd name="T11" fmla="*/ 520857 h 516419"/>
              <a:gd name="T12" fmla="*/ 0 w 2000609"/>
              <a:gd name="T13" fmla="*/ 520857 h 516419"/>
              <a:gd name="T14" fmla="*/ 0 w 2000609"/>
              <a:gd name="T15" fmla="*/ 52654 h 516419"/>
              <a:gd name="T16" fmla="*/ 52169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52205" y="0"/>
                </a:moveTo>
                <a:lnTo>
                  <a:pt x="1948404" y="0"/>
                </a:lnTo>
                <a:cubicBezTo>
                  <a:pt x="1977236" y="0"/>
                  <a:pt x="2000609" y="23373"/>
                  <a:pt x="2000609" y="52205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52205"/>
                </a:lnTo>
                <a:cubicBezTo>
                  <a:pt x="0" y="23373"/>
                  <a:pt x="23373" y="0"/>
                  <a:pt x="5220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altLang="zh-CN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诗歌</a:t>
            </a:r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赏析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0540" y="1692275"/>
            <a:ext cx="7732395" cy="307848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</a:t>
            </a:r>
            <a:r>
              <a:rPr lang="en-US" altLang="zh-CN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</a:t>
            </a:r>
            <a:r>
              <a:rPr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前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两</a:t>
            </a:r>
            <a:r>
              <a:rPr sz="2800" dirty="0" err="1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句交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代</a:t>
            </a:r>
            <a:r>
              <a:rPr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了当时的环境和季节时令</a:t>
            </a: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。“黄梅</a:t>
            </a:r>
            <a:r>
              <a:rPr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”“</a:t>
            </a: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雨</a:t>
            </a:r>
            <a:r>
              <a:rPr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”“</a:t>
            </a: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池塘</a:t>
            </a:r>
            <a:r>
              <a:rPr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”“</a:t>
            </a: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蛙声”，写出了江南梅雨季的夏夜之景：雨声不断，蛙声一片，描绘了一幅江南夏雨图。读来使人如身临其境，仿佛细雨就在身边飘，蛙声就在身边叫。这看似表现得很“热闹”的环境，实际上诗人要反衬出它的“寂静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7" name="组合 5"/>
          <p:cNvGrpSpPr/>
          <p:nvPr/>
        </p:nvGrpSpPr>
        <p:grpSpPr bwMode="auto">
          <a:xfrm>
            <a:off x="395710" y="1340855"/>
            <a:ext cx="2073275" cy="6350"/>
            <a:chOff x="0" y="0"/>
            <a:chExt cx="2071702" cy="5754"/>
          </a:xfrm>
        </p:grpSpPr>
        <p:sp>
          <p:nvSpPr>
            <p:cNvPr id="11269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68" name="同侧圆角矩形 9"/>
          <p:cNvSpPr>
            <a:spLocks noChangeArrowheads="1"/>
          </p:cNvSpPr>
          <p:nvPr/>
        </p:nvSpPr>
        <p:spPr bwMode="auto">
          <a:xfrm>
            <a:off x="395710" y="764815"/>
            <a:ext cx="2000250" cy="517525"/>
          </a:xfrm>
          <a:custGeom>
            <a:avLst/>
            <a:gdLst>
              <a:gd name="T0" fmla="*/ 52169 w 2000609"/>
              <a:gd name="T1" fmla="*/ 0 h 516419"/>
              <a:gd name="T2" fmla="*/ 1947005 w 2000609"/>
              <a:gd name="T3" fmla="*/ 0 h 516419"/>
              <a:gd name="T4" fmla="*/ 1999173 w 2000609"/>
              <a:gd name="T5" fmla="*/ 52654 h 516419"/>
              <a:gd name="T6" fmla="*/ 1999173 w 2000609"/>
              <a:gd name="T7" fmla="*/ 520857 h 516419"/>
              <a:gd name="T8" fmla="*/ 1999173 w 2000609"/>
              <a:gd name="T9" fmla="*/ 520857 h 516419"/>
              <a:gd name="T10" fmla="*/ 0 w 2000609"/>
              <a:gd name="T11" fmla="*/ 520857 h 516419"/>
              <a:gd name="T12" fmla="*/ 0 w 2000609"/>
              <a:gd name="T13" fmla="*/ 520857 h 516419"/>
              <a:gd name="T14" fmla="*/ 0 w 2000609"/>
              <a:gd name="T15" fmla="*/ 52654 h 516419"/>
              <a:gd name="T16" fmla="*/ 52169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52205" y="0"/>
                </a:moveTo>
                <a:lnTo>
                  <a:pt x="1948404" y="0"/>
                </a:lnTo>
                <a:cubicBezTo>
                  <a:pt x="1977236" y="0"/>
                  <a:pt x="2000609" y="23373"/>
                  <a:pt x="2000609" y="52205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52205"/>
                </a:lnTo>
                <a:cubicBezTo>
                  <a:pt x="0" y="23373"/>
                  <a:pt x="23373" y="0"/>
                  <a:pt x="5220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altLang="zh-CN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诗歌</a:t>
            </a:r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赏析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1015" y="1599565"/>
            <a:ext cx="8142923" cy="4401205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</a:t>
            </a:r>
            <a:r>
              <a:rPr lang="en-US" altLang="zh-CN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</a:t>
            </a:r>
            <a:r>
              <a:rPr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后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两</a:t>
            </a:r>
            <a:r>
              <a:rPr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句点出了人物和事情</a:t>
            </a: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“闲敲”棋子，静静地看着闪闪的灯花。第三句“有约不来过夜半”，用“有约”点出了诗人曾“约客”来访，“过夜半”说明了等待时间之久，本来期待的是约客的叩门声，但听到的却只是一阵阵的雨声和蛙声，比照之下更显示出作者焦躁的心情。第四句“闲敲棋子”是一个细节描写，诗人约客久候不到，灯芯很长，诗人百无聊赖之际，下意识地将黑白棋子在棋盘上轻轻敲打，而笃笃的敲棋声又将灯花都震落了。这种姿态貌似闲逸，其实反映出诗人内心的焦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框 6146"/>
          <p:cNvSpPr txBox="1"/>
          <p:nvPr/>
        </p:nvSpPr>
        <p:spPr>
          <a:xfrm>
            <a:off x="2509400" y="1718310"/>
            <a:ext cx="6166885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      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杜牧（803年－约852年）唐代著名诗人，汉族，字牧之，号樊川居士，京兆万年（今陕西西安）人，宰相杜佑之孙。唐文宗大和二年进士，授宏文馆校书郎。晚年居住在长安城南的樊川别墅，后人称他“樊川先生”、“杜樊川”。后人因称他才华横溢，为“小杜”，以继杜甫；又和李商隐并称为“小李杜”。　</a:t>
            </a:r>
          </a:p>
        </p:txBody>
      </p:sp>
      <p:sp>
        <p:nvSpPr>
          <p:cNvPr id="3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作者档案</a:t>
            </a:r>
          </a:p>
        </p:txBody>
      </p:sp>
      <p:grpSp>
        <p:nvGrpSpPr>
          <p:cNvPr id="5" name="组合 5"/>
          <p:cNvGrpSpPr/>
          <p:nvPr/>
        </p:nvGrpSpPr>
        <p:grpSpPr bwMode="auto">
          <a:xfrm>
            <a:off x="482585" y="1341438"/>
            <a:ext cx="2073275" cy="4762"/>
            <a:chOff x="144337" y="0"/>
            <a:chExt cx="2071702" cy="5754"/>
          </a:xfrm>
        </p:grpSpPr>
        <p:sp>
          <p:nvSpPr>
            <p:cNvPr id="6" name="直线连接符 21"/>
            <p:cNvSpPr>
              <a:spLocks noChangeShapeType="1"/>
            </p:cNvSpPr>
            <p:nvPr/>
          </p:nvSpPr>
          <p:spPr bwMode="auto">
            <a:xfrm flipV="1">
              <a:off x="144337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6970" y="2021471"/>
            <a:ext cx="2151186" cy="25921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框 6146"/>
          <p:cNvSpPr txBox="1"/>
          <p:nvPr/>
        </p:nvSpPr>
        <p:spPr>
          <a:xfrm>
            <a:off x="657225" y="1718310"/>
            <a:ext cx="8019415" cy="435864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800"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r>
              <a:rPr lang="en-US" altLang="zh-CN" dirty="0"/>
              <a:t>       </a:t>
            </a:r>
            <a:r>
              <a:rPr dirty="0"/>
              <a:t>杜牧前期颇为关心政治，对当时百孔千疮的唐王朝表示忧虑，他看到统治集团的腐朽昏庸，看到藩镇的拥兵自固，看到边患的频繁，深感社会危机四伏，唐王朝前景可悲。这种忧时伤世的思想，促使他写了好些具有现实意义的诗篇。《泊秦淮》也就是在这种思想基础上产生的。当他来到当时还是一片繁华的秦淮河上，听到酒家歌女演唱《后庭花》曲，便感慨万千，写下了这首诗。诗中说，金陵歌女“不知亡国恨”，还唱着那《后庭花》曲。和深切忧虑。</a:t>
            </a:r>
          </a:p>
        </p:txBody>
      </p:sp>
      <p:sp>
        <p:nvSpPr>
          <p:cNvPr id="3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写作背景</a:t>
            </a:r>
          </a:p>
        </p:txBody>
      </p:sp>
      <p:grpSp>
        <p:nvGrpSpPr>
          <p:cNvPr id="5" name="组合 5"/>
          <p:cNvGrpSpPr/>
          <p:nvPr/>
        </p:nvGrpSpPr>
        <p:grpSpPr bwMode="auto">
          <a:xfrm>
            <a:off x="482585" y="1341438"/>
            <a:ext cx="2073275" cy="4762"/>
            <a:chOff x="144337" y="0"/>
            <a:chExt cx="2071702" cy="5754"/>
          </a:xfrm>
        </p:grpSpPr>
        <p:sp>
          <p:nvSpPr>
            <p:cNvPr id="6" name="直线连接符 21"/>
            <p:cNvSpPr>
              <a:spLocks noChangeShapeType="1"/>
            </p:cNvSpPr>
            <p:nvPr/>
          </p:nvSpPr>
          <p:spPr bwMode="auto">
            <a:xfrm flipV="1">
              <a:off x="144337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3" name="组合 5"/>
          <p:cNvGrpSpPr/>
          <p:nvPr/>
        </p:nvGrpSpPr>
        <p:grpSpPr bwMode="auto">
          <a:xfrm>
            <a:off x="410580" y="1341438"/>
            <a:ext cx="2073275" cy="4762"/>
            <a:chOff x="0" y="0"/>
            <a:chExt cx="2071702" cy="5754"/>
          </a:xfrm>
        </p:grpSpPr>
        <p:sp>
          <p:nvSpPr>
            <p:cNvPr id="10245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4" name="同侧圆角矩形 6"/>
          <p:cNvSpPr>
            <a:spLocks noChangeArrowheads="1"/>
          </p:cNvSpPr>
          <p:nvPr/>
        </p:nvSpPr>
        <p:spPr bwMode="auto">
          <a:xfrm>
            <a:off x="411600" y="765175"/>
            <a:ext cx="2000250" cy="515938"/>
          </a:xfrm>
          <a:custGeom>
            <a:avLst/>
            <a:gdLst>
              <a:gd name="T0" fmla="*/ 52169 w 2000609"/>
              <a:gd name="T1" fmla="*/ 0 h 516419"/>
              <a:gd name="T2" fmla="*/ 1947005 w 2000609"/>
              <a:gd name="T3" fmla="*/ 0 h 516419"/>
              <a:gd name="T4" fmla="*/ 1999173 w 2000609"/>
              <a:gd name="T5" fmla="*/ 52010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52010 h 516419"/>
              <a:gd name="T16" fmla="*/ 52169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52205" y="0"/>
                </a:moveTo>
                <a:lnTo>
                  <a:pt x="1948404" y="0"/>
                </a:lnTo>
                <a:cubicBezTo>
                  <a:pt x="1977236" y="0"/>
                  <a:pt x="2000609" y="23373"/>
                  <a:pt x="2000609" y="52205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52205"/>
                </a:lnTo>
                <a:cubicBezTo>
                  <a:pt x="0" y="23373"/>
                  <a:pt x="23373" y="0"/>
                  <a:pt x="5220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词语解释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7229" y="1499870"/>
            <a:ext cx="8233358" cy="3539430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t">
            <a:spAutoFit/>
          </a:bodyPr>
          <a:lstStyle/>
          <a:p>
            <a:pPr lvl="0" eaLnBrk="1" latinLnBrk="0" hangingPunct="1">
              <a:spcBef>
                <a:spcPts val="0"/>
              </a:spcBef>
            </a:pPr>
            <a:r>
              <a:rPr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①</a:t>
            </a:r>
            <a:r>
              <a:rPr sz="2800" dirty="0" err="1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秦淮</a:t>
            </a:r>
            <a:r>
              <a:rPr sz="2800" dirty="0" err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，河名，发源于江苏溧（lì）水东北，经南京流入长江。相传为秦始皇南巡会稽时开凿的，用来疏通淮水，故称秦淮河</a:t>
            </a: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</a:p>
          <a:p>
            <a:pPr lvl="0" eaLnBrk="1" latinLnBrk="0" hangingPunct="1">
              <a:spcBef>
                <a:spcPts val="0"/>
              </a:spcBef>
            </a:pP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②笼：笼罩。</a:t>
            </a:r>
          </a:p>
          <a:p>
            <a:pPr lvl="0" eaLnBrk="1" latinLnBrk="0" hangingPunct="1">
              <a:spcBef>
                <a:spcPts val="0"/>
              </a:spcBef>
            </a:pP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③泊：停泊。</a:t>
            </a:r>
          </a:p>
          <a:p>
            <a:pPr lvl="0" eaLnBrk="1" latinLnBrk="0" hangingPunct="1">
              <a:spcBef>
                <a:spcPts val="0"/>
              </a:spcBef>
            </a:pP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④商女：陈朝是歌妓、女伶。</a:t>
            </a:r>
          </a:p>
          <a:p>
            <a:pPr lvl="0" eaLnBrk="1" latinLnBrk="0" hangingPunct="1">
              <a:spcBef>
                <a:spcPts val="0"/>
              </a:spcBef>
            </a:pPr>
            <a:r>
              <a:rPr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⑤后庭花：《玉树后庭花》的简称。南朝陈后主所作，后世多称为“亡国之音”。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726" y="3839210"/>
            <a:ext cx="7992554" cy="222504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浩渺寒江之上弥漫着迷蒙的烟雾，皓月的清辉洒在白色沙渚之上。入夜，我将小舟泊在秦淮河畔，临近酒家。金陵歌女似乎不知何为亡国之恨黍离之悲，竟依然在对岸吟唱着淫靡之曲《玉树后庭花》。</a:t>
            </a:r>
          </a:p>
        </p:txBody>
      </p:sp>
      <p:sp>
        <p:nvSpPr>
          <p:cNvPr id="5125" name="同侧圆角矩形 4"/>
          <p:cNvSpPr>
            <a:spLocks noChangeArrowheads="1"/>
          </p:cNvSpPr>
          <p:nvPr/>
        </p:nvSpPr>
        <p:spPr bwMode="auto">
          <a:xfrm>
            <a:off x="483605" y="757238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参考译文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5"/>
          <p:cNvGrpSpPr/>
          <p:nvPr/>
        </p:nvGrpSpPr>
        <p:grpSpPr bwMode="auto">
          <a:xfrm>
            <a:off x="482585" y="1341438"/>
            <a:ext cx="2073275" cy="4762"/>
            <a:chOff x="0" y="0"/>
            <a:chExt cx="2071702" cy="5754"/>
          </a:xfrm>
        </p:grpSpPr>
        <p:sp>
          <p:nvSpPr>
            <p:cNvPr id="5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730" y="1446530"/>
            <a:ext cx="7794655" cy="221996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7" name="组合 5"/>
          <p:cNvGrpSpPr/>
          <p:nvPr/>
        </p:nvGrpSpPr>
        <p:grpSpPr bwMode="auto">
          <a:xfrm>
            <a:off x="395710" y="1340855"/>
            <a:ext cx="2073275" cy="6350"/>
            <a:chOff x="0" y="0"/>
            <a:chExt cx="2071702" cy="5754"/>
          </a:xfrm>
        </p:grpSpPr>
        <p:sp>
          <p:nvSpPr>
            <p:cNvPr id="11269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68" name="同侧圆角矩形 9"/>
          <p:cNvSpPr>
            <a:spLocks noChangeArrowheads="1"/>
          </p:cNvSpPr>
          <p:nvPr/>
        </p:nvSpPr>
        <p:spPr bwMode="auto">
          <a:xfrm>
            <a:off x="467715" y="764815"/>
            <a:ext cx="2000250" cy="517525"/>
          </a:xfrm>
          <a:custGeom>
            <a:avLst/>
            <a:gdLst>
              <a:gd name="T0" fmla="*/ 52169 w 2000609"/>
              <a:gd name="T1" fmla="*/ 0 h 516419"/>
              <a:gd name="T2" fmla="*/ 1947005 w 2000609"/>
              <a:gd name="T3" fmla="*/ 0 h 516419"/>
              <a:gd name="T4" fmla="*/ 1999173 w 2000609"/>
              <a:gd name="T5" fmla="*/ 52654 h 516419"/>
              <a:gd name="T6" fmla="*/ 1999173 w 2000609"/>
              <a:gd name="T7" fmla="*/ 520857 h 516419"/>
              <a:gd name="T8" fmla="*/ 1999173 w 2000609"/>
              <a:gd name="T9" fmla="*/ 520857 h 516419"/>
              <a:gd name="T10" fmla="*/ 0 w 2000609"/>
              <a:gd name="T11" fmla="*/ 520857 h 516419"/>
              <a:gd name="T12" fmla="*/ 0 w 2000609"/>
              <a:gd name="T13" fmla="*/ 520857 h 516419"/>
              <a:gd name="T14" fmla="*/ 0 w 2000609"/>
              <a:gd name="T15" fmla="*/ 52654 h 516419"/>
              <a:gd name="T16" fmla="*/ 52169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52205" y="0"/>
                </a:moveTo>
                <a:lnTo>
                  <a:pt x="1948404" y="0"/>
                </a:lnTo>
                <a:cubicBezTo>
                  <a:pt x="1977236" y="0"/>
                  <a:pt x="2000609" y="23373"/>
                  <a:pt x="2000609" y="52205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52205"/>
                </a:lnTo>
                <a:cubicBezTo>
                  <a:pt x="0" y="23373"/>
                  <a:pt x="23373" y="0"/>
                  <a:pt x="5220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altLang="zh-CN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诗歌赏析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715" y="1412860"/>
            <a:ext cx="8176224" cy="4401205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 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首句写景，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“烟”“水”“月”“沙”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由两个“笼”字联系起来，融合成一幅朦胧冷清的水色夜景。次句点题，并以“近酒家”的丰富内涵启动思古之幽情，秦淮一带在六朝时是著名的游乐场所，酒家林立，因此昔日那种歌舞游宴的无尽繁华实已包含在诗人此时的思绪之中。后二句由一曲《后庭花》引发无限感慨，“不知”抒发了诗人对“商女”的愤慨，也间接讽刺不以国事为重，纸醉金迷的达官贵人，即醉生梦死的统治者。“犹唱”二字将历史、现实巧妙地联为一体，伤时之痛，委婉深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6275" y="1869440"/>
            <a:ext cx="7791450" cy="1371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 eaLnBrk="1" latinLnBrk="0" hangingPunct="1">
              <a:spcBef>
                <a:spcPts val="0"/>
              </a:spcBef>
            </a:pPr>
            <a:endParaRPr lang="zh-CN" altLang="en-US" sz="2800" dirty="0">
              <a:solidFill>
                <a:schemeClr val="tx1"/>
              </a:solidFill>
              <a:ea typeface="华文新魏" panose="02010800040101010101" pitchFamily="2" charset="-122"/>
              <a:sym typeface="+mn-ea"/>
            </a:endParaRPr>
          </a:p>
          <a:p>
            <a:pPr lvl="0" algn="ctr" eaLnBrk="1" latinLnBrk="0" hangingPunct="1">
              <a:spcBef>
                <a:spcPts val="0"/>
              </a:spcBef>
            </a:pPr>
            <a:r>
              <a:rPr lang="zh-CN" altLang="en-US" sz="2800" dirty="0">
                <a:solidFill>
                  <a:schemeClr val="tx1"/>
                </a:solidFill>
                <a:ea typeface="华文新魏" panose="02010800040101010101" pitchFamily="2" charset="-122"/>
                <a:sym typeface="+mn-ea"/>
              </a:rPr>
              <a:t>宣室求贤访逐臣，贾生才调更无伦。</a:t>
            </a:r>
          </a:p>
          <a:p>
            <a:pPr lvl="0" algn="ctr" eaLnBrk="1" latinLnBrk="0" hangingPunct="1">
              <a:spcBef>
                <a:spcPts val="0"/>
              </a:spcBef>
            </a:pPr>
            <a:r>
              <a:rPr lang="zh-CN" altLang="en-US" sz="2800" dirty="0">
                <a:solidFill>
                  <a:schemeClr val="tx1"/>
                </a:solidFill>
                <a:ea typeface="华文新魏" panose="02010800040101010101" pitchFamily="2" charset="-122"/>
                <a:sym typeface="+mn-ea"/>
              </a:rPr>
              <a:t>可怜夜半虚前席，不问苍生问鬼神。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0270" y="3624579"/>
            <a:ext cx="5415915" cy="2324595"/>
          </a:xfrm>
          <a:prstGeom prst="rect">
            <a:avLst/>
          </a:prstGeom>
        </p:spPr>
      </p:pic>
      <p:sp>
        <p:nvSpPr>
          <p:cNvPr id="5" name="TextBox 1"/>
          <p:cNvSpPr>
            <a:spLocks noChangeArrowheads="1"/>
          </p:cNvSpPr>
          <p:nvPr/>
        </p:nvSpPr>
        <p:spPr bwMode="auto">
          <a:xfrm>
            <a:off x="395710" y="908825"/>
            <a:ext cx="835258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914400" indent="-914400" algn="ctr"/>
            <a:r>
              <a:rPr lang="zh-CN" altLang="en-US" sz="4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贾    生</a:t>
            </a:r>
            <a:endParaRPr lang="en-US" altLang="zh-CN" sz="4000" b="1" dirty="0" smtClean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  <a:p>
            <a:pPr marL="914400" indent="-914400" algn="ctr"/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李商隐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1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7173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作者档案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66750" y="2011680"/>
            <a:ext cx="7912735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21280" y="1543685"/>
            <a:ext cx="5958205" cy="435864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 李商隐</a:t>
            </a:r>
            <a:r>
              <a:rPr lang="zh-CN" altLang="en-US" sz="28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，字义山，号玉溪（谿）生、樊南生，唐代著名诗人，祖籍河内（今河南省焦作市）沁阳，出生于郑州荥阳。他擅长诗歌写作，骈文文学价值也很高，是晚唐最出色的诗人之一，和杜牧合称“小李杜”，与温庭筠合称为“温李”，因诗文与同时期的段成式、温庭筠风格相近，且三人都在家族里排行第十六，故并称为“三十六体”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343785"/>
            <a:ext cx="1786255" cy="2643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1623</Words>
  <Application>Microsoft Office PowerPoint</Application>
  <PresentationFormat>全屏显示(4:3)</PresentationFormat>
  <Paragraphs>94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gaozhou</dc:creator>
  <cp:lastModifiedBy>帖羽</cp:lastModifiedBy>
  <cp:revision>205</cp:revision>
  <dcterms:created xsi:type="dcterms:W3CDTF">2015-06-24T13:23:00Z</dcterms:created>
  <dcterms:modified xsi:type="dcterms:W3CDTF">2017-02-16T03:29:52Z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