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tags/tag2.xml" ContentType="application/vnd.openxmlformats-officedocument.presentationml.tags+xml"/>
  <Override PartName="/ppt/notesSlides/notesSlide17.xml" ContentType="application/vnd.openxmlformats-officedocument.presentationml.notesSlide+xml"/>
  <Override PartName="/ppt/tags/tag3.xml" ContentType="application/vnd.openxmlformats-officedocument.presentationml.tags+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3" r:id="rId2"/>
  </p:sldMasterIdLst>
  <p:notesMasterIdLst>
    <p:notesMasterId r:id="rId32"/>
  </p:notesMasterIdLst>
  <p:sldIdLst>
    <p:sldId id="274" r:id="rId3"/>
    <p:sldId id="310" r:id="rId4"/>
    <p:sldId id="313" r:id="rId5"/>
    <p:sldId id="311" r:id="rId6"/>
    <p:sldId id="312" r:id="rId7"/>
    <p:sldId id="283" r:id="rId8"/>
    <p:sldId id="338" r:id="rId9"/>
    <p:sldId id="316" r:id="rId10"/>
    <p:sldId id="321" r:id="rId11"/>
    <p:sldId id="320" r:id="rId12"/>
    <p:sldId id="315" r:id="rId13"/>
    <p:sldId id="322" r:id="rId14"/>
    <p:sldId id="323" r:id="rId15"/>
    <p:sldId id="328" r:id="rId16"/>
    <p:sldId id="324" r:id="rId17"/>
    <p:sldId id="325" r:id="rId18"/>
    <p:sldId id="326" r:id="rId19"/>
    <p:sldId id="329" r:id="rId20"/>
    <p:sldId id="330" r:id="rId21"/>
    <p:sldId id="331" r:id="rId22"/>
    <p:sldId id="332" r:id="rId23"/>
    <p:sldId id="333" r:id="rId24"/>
    <p:sldId id="334" r:id="rId25"/>
    <p:sldId id="284" r:id="rId26"/>
    <p:sldId id="285" r:id="rId27"/>
    <p:sldId id="278" r:id="rId28"/>
    <p:sldId id="339" r:id="rId29"/>
    <p:sldId id="337" r:id="rId30"/>
    <p:sldId id="299" r:id="rId31"/>
  </p:sldIdLst>
  <p:sldSz cx="12192000" cy="6858000"/>
  <p:notesSz cx="6858000" cy="9144000"/>
  <p:custDataLst>
    <p:tags r:id="rId3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幸全" initials="幸全" lastIdx="0" clrIdx="0"/>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 uri="{1BD7E111-0CB8-44D6-8891-C1BB2F81B7CC}">
      <p1710:readonlyRecommended xmlns:p1710="http://schemas.microsoft.com/office/powerpoint/2017/10/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63" d="100"/>
          <a:sy n="63" d="100"/>
        </p:scale>
        <p:origin x="-102" y="-480"/>
      </p:cViewPr>
      <p:guideLst>
        <p:guide orient="horz" pos="2160"/>
        <p:guide pos="3840"/>
      </p:guideLst>
    </p:cSldViewPr>
  </p:slideViewPr>
  <p:notesTextViewPr>
    <p:cViewPr>
      <p:scale>
        <a:sx n="1" d="1"/>
        <a:sy n="1" d="1"/>
      </p:scale>
      <p:origin x="0" y="0"/>
    </p:cViewPr>
  </p:notesTextViewPr>
  <p:sorterViewPr>
    <p:cViewPr>
      <p:scale>
        <a:sx n="100" d="100"/>
        <a:sy n="100" d="100"/>
      </p:scale>
      <p:origin x="0" y="-510"/>
    </p:cViewPr>
  </p:sorterViewPr>
  <p:notesViewPr>
    <p:cSldViewPr>
      <p:cViewPr>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commentAuthors" Target="commentAuthor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ags" Target="tags/tag1.xml"/><Relationship Id="rId38"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notesMaster" Target="notesMasters/notesMaster1.xml"/><Relationship Id="rId37"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B3F3FE9-89D2-427B-AA69-885A32466BD6}" type="datetimeFigureOut">
              <a:rPr lang="zh-CN" altLang="en-US" smtClean="0"/>
              <a:t>2021-9-12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2834A61-D261-45FF-9C24-55AE0E87BD0E}" type="slidenum">
              <a:rPr lang="zh-CN" altLang="en-US" smtClean="0"/>
              <a:t>‹#›</a:t>
            </a:fld>
            <a:endParaRPr lang="zh-CN" altLang="en-US"/>
          </a:p>
        </p:txBody>
      </p:sp>
    </p:spTree>
    <p:extLst>
      <p:ext uri="{BB962C8B-B14F-4D97-AF65-F5344CB8AC3E}">
        <p14:creationId xmlns:p14="http://schemas.microsoft.com/office/powerpoint/2010/main" val="351029441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A540E3B-F9C0-48B6-A129-4D327DD30658}" type="slidenum">
              <a:rPr lang="zh-CN" altLang="en-US" smtClean="0"/>
              <a:t>6</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A540E3B-F9C0-48B6-A129-4D327DD30658}" type="slidenum">
              <a:rPr lang="zh-CN" altLang="en-US" smtClean="0"/>
              <a:t>16</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A540E3B-F9C0-48B6-A129-4D327DD30658}" type="slidenum">
              <a:rPr lang="zh-CN" altLang="en-US" smtClean="0"/>
              <a:t>17</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A540E3B-F9C0-48B6-A129-4D327DD30658}" type="slidenum">
              <a:rPr lang="zh-CN" altLang="en-US" smtClean="0"/>
              <a:t>18</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A540E3B-F9C0-48B6-A129-4D327DD30658}" type="slidenum">
              <a:rPr lang="zh-CN" altLang="en-US" smtClean="0"/>
              <a:t>19</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A540E3B-F9C0-48B6-A129-4D327DD30658}" type="slidenum">
              <a:rPr lang="zh-CN" altLang="en-US" smtClean="0"/>
              <a:t>20</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A540E3B-F9C0-48B6-A129-4D327DD30658}" type="slidenum">
              <a:rPr lang="zh-CN" altLang="en-US" smtClean="0"/>
              <a:t>21</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A540E3B-F9C0-48B6-A129-4D327DD30658}" type="slidenum">
              <a:rPr lang="zh-CN" altLang="en-US" smtClean="0"/>
              <a:t>22</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A540E3B-F9C0-48B6-A129-4D327DD30658}" type="slidenum">
              <a:rPr lang="zh-CN" altLang="en-US" smtClean="0"/>
              <a:t>23</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A540E3B-F9C0-48B6-A129-4D327DD30658}" type="slidenum">
              <a:rPr lang="zh-CN" altLang="en-US" smtClean="0"/>
              <a:t>24</a:t>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A540E3B-F9C0-48B6-A129-4D327DD30658}" type="slidenum">
              <a:rPr lang="zh-CN" altLang="en-US" smtClean="0"/>
              <a:t>25</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A540E3B-F9C0-48B6-A129-4D327DD30658}" type="slidenum">
              <a:rPr lang="zh-CN" altLang="en-US" smtClean="0"/>
              <a:t>7</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A540E3B-F9C0-48B6-A129-4D327DD30658}" type="slidenum">
              <a:rPr lang="zh-CN" altLang="en-US" smtClean="0"/>
              <a:t>9</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A540E3B-F9C0-48B6-A129-4D327DD30658}" type="slidenum">
              <a:rPr lang="zh-CN" altLang="en-US" smtClean="0"/>
              <a:t>10</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A540E3B-F9C0-48B6-A129-4D327DD30658}" type="slidenum">
              <a:rPr lang="zh-CN" altLang="en-US" smtClean="0"/>
              <a:t>11</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A540E3B-F9C0-48B6-A129-4D327DD30658}" type="slidenum">
              <a:rPr lang="zh-CN" altLang="en-US" smtClean="0"/>
              <a:t>12</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A540E3B-F9C0-48B6-A129-4D327DD30658}" type="slidenum">
              <a:rPr lang="zh-CN" altLang="en-US" smtClean="0"/>
              <a:t>13</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A540E3B-F9C0-48B6-A129-4D327DD30658}" type="slidenum">
              <a:rPr lang="zh-CN" altLang="en-US" smtClean="0"/>
              <a:t>14</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A540E3B-F9C0-48B6-A129-4D327DD30658}" type="slidenum">
              <a:rPr lang="zh-CN" altLang="en-US" smtClean="0"/>
              <a:t>15</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2021-9-12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2021-9-12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2021-9-12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2_标题和内容">
    <p:spTree>
      <p:nvGrpSpPr>
        <p:cNvPr id="1" name=""/>
        <p:cNvGrpSpPr/>
        <p:nvPr/>
      </p:nvGrpSpPr>
      <p:grpSpPr>
        <a:xfrm>
          <a:off x="0" y="0"/>
          <a:ext cx="0" cy="0"/>
          <a:chOff x="0" y="0"/>
          <a:chExt cx="0" cy="0"/>
        </a:xfrm>
      </p:grpSpPr>
    </p:spTree>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noProof="1" smtClean="0"/>
              <a:t>单击此处编辑母版标题样式</a:t>
            </a:r>
            <a:endParaRPr lang="en-US" noProof="1"/>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noProof="1" smtClean="0"/>
              <a:t>单击此处编辑母版副标题样式</a:t>
            </a:r>
            <a:endParaRPr lang="en-US" noProof="1"/>
          </a:p>
        </p:txBody>
      </p:sp>
      <p:sp>
        <p:nvSpPr>
          <p:cNvPr id="4" name="Date Placeholder 3"/>
          <p:cNvSpPr>
            <a:spLocks noGrp="1"/>
          </p:cNvSpPr>
          <p:nvPr>
            <p:ph type="dt" sz="half" idx="10"/>
          </p:nvPr>
        </p:nvSpPr>
        <p:spPr/>
        <p:txBody>
          <a:bodyPr/>
          <a:lstStyle>
            <a:lvl1pPr>
              <a:defRPr/>
            </a:lvl1pPr>
          </a:lstStyle>
          <a:p>
            <a:pPr>
              <a:defRPr/>
            </a:pPr>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5F3DD4FB-3593-48A4-B4C0-D4B58689DBAD}" type="slidenum">
              <a:rPr altLang="en-US"/>
              <a:t>‹#›</a:t>
            </a:fld>
            <a:endParaRPr lang="zh-CN" altLang="en-US"/>
          </a:p>
        </p:txBody>
      </p:sp>
    </p:spTree>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noProof="1" smtClean="0"/>
              <a:t>单击此处编辑母版标题样式</a:t>
            </a:r>
            <a:endParaRPr lang="en-US" noProof="1"/>
          </a:p>
        </p:txBody>
      </p:sp>
      <p:sp>
        <p:nvSpPr>
          <p:cNvPr id="3" name="Content Placeholder 2"/>
          <p:cNvSpPr>
            <a:spLocks noGrp="1"/>
          </p:cNvSpPr>
          <p:nvPr>
            <p:ph idx="1"/>
          </p:nvPr>
        </p:nvSpPr>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4" name="Date Placeholder 3"/>
          <p:cNvSpPr>
            <a:spLocks noGrp="1"/>
          </p:cNvSpPr>
          <p:nvPr>
            <p:ph type="dt" sz="half" idx="10"/>
          </p:nvPr>
        </p:nvSpPr>
        <p:spPr/>
        <p:txBody>
          <a:bodyPr/>
          <a:lstStyle>
            <a:lvl1pPr>
              <a:defRPr/>
            </a:lvl1pPr>
          </a:lstStyle>
          <a:p>
            <a:pPr>
              <a:defRPr/>
            </a:pPr>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230E761A-E474-4F00-A4F8-AF16842B3DF1}" type="slidenum">
              <a:rPr altLang="en-US"/>
              <a:t>‹#›</a:t>
            </a:fld>
            <a:endParaRPr lang="zh-CN" altLang="en-US"/>
          </a:p>
        </p:txBody>
      </p:sp>
    </p:spTree>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1" y="1709740"/>
            <a:ext cx="10515600" cy="2852737"/>
          </a:xfrm>
        </p:spPr>
        <p:txBody>
          <a:bodyPr anchor="b"/>
          <a:lstStyle>
            <a:lvl1pPr>
              <a:defRPr sz="6000"/>
            </a:lvl1pPr>
          </a:lstStyle>
          <a:p>
            <a:r>
              <a:rPr lang="zh-CN" altLang="en-US" noProof="1" smtClean="0"/>
              <a:t>单击此处编辑母版标题样式</a:t>
            </a:r>
            <a:endParaRPr lang="en-US" noProof="1"/>
          </a:p>
        </p:txBody>
      </p:sp>
      <p:sp>
        <p:nvSpPr>
          <p:cNvPr id="3" name="Text Placeholder 2"/>
          <p:cNvSpPr>
            <a:spLocks noGrp="1"/>
          </p:cNvSpPr>
          <p:nvPr>
            <p:ph type="body" idx="1"/>
          </p:nvPr>
        </p:nvSpPr>
        <p:spPr>
          <a:xfrm>
            <a:off x="831851" y="4589465"/>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noProof="1" smtClean="0"/>
              <a:t>单击此处编辑母版文本样式</a:t>
            </a:r>
          </a:p>
        </p:txBody>
      </p:sp>
      <p:sp>
        <p:nvSpPr>
          <p:cNvPr id="4" name="Date Placeholder 3"/>
          <p:cNvSpPr>
            <a:spLocks noGrp="1"/>
          </p:cNvSpPr>
          <p:nvPr>
            <p:ph type="dt" sz="half" idx="10"/>
          </p:nvPr>
        </p:nvSpPr>
        <p:spPr/>
        <p:txBody>
          <a:bodyPr/>
          <a:lstStyle>
            <a:lvl1pPr>
              <a:defRPr/>
            </a:lvl1pPr>
          </a:lstStyle>
          <a:p>
            <a:pPr>
              <a:defRPr/>
            </a:pPr>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79869491-26EF-4F93-BB59-94438B4225FC}" type="slidenum">
              <a:rPr altLang="en-US"/>
              <a:t>‹#›</a:t>
            </a:fld>
            <a:endParaRPr lang="zh-CN" altLang="en-US"/>
          </a:p>
        </p:txBody>
      </p:sp>
    </p:spTree>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noProof="1" smtClean="0"/>
              <a:t>单击此处编辑母版标题样式</a:t>
            </a:r>
            <a:endParaRPr lang="en-US" noProof="1"/>
          </a:p>
        </p:txBody>
      </p:sp>
      <p:sp>
        <p:nvSpPr>
          <p:cNvPr id="3" name="Content Placeholder 2"/>
          <p:cNvSpPr>
            <a:spLocks noGrp="1"/>
          </p:cNvSpPr>
          <p:nvPr>
            <p:ph sz="half" idx="1"/>
          </p:nvPr>
        </p:nvSpPr>
        <p:spPr>
          <a:xfrm>
            <a:off x="838200" y="1825625"/>
            <a:ext cx="5181600" cy="4351338"/>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4" name="Content Placeholder 3"/>
          <p:cNvSpPr>
            <a:spLocks noGrp="1"/>
          </p:cNvSpPr>
          <p:nvPr>
            <p:ph sz="half" idx="2"/>
          </p:nvPr>
        </p:nvSpPr>
        <p:spPr>
          <a:xfrm>
            <a:off x="6172200" y="1825625"/>
            <a:ext cx="5181600" cy="4351338"/>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5" name="Date Placeholder 3"/>
          <p:cNvSpPr>
            <a:spLocks noGrp="1"/>
          </p:cNvSpPr>
          <p:nvPr>
            <p:ph type="dt" sz="half" idx="10"/>
          </p:nvPr>
        </p:nvSpPr>
        <p:spPr/>
        <p:txBody>
          <a:bodyPr/>
          <a:lstStyle>
            <a:lvl1pPr>
              <a:defRPr/>
            </a:lvl1pPr>
          </a:lstStyle>
          <a:p>
            <a:pPr>
              <a:defRPr/>
            </a:pPr>
            <a:endParaRPr lang="zh-CN" altLang="en-US">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3F87A1EE-C3D8-4B47-87EB-1C180B1A9169}" type="slidenum">
              <a:rPr altLang="en-US"/>
              <a:t>‹#›</a:t>
            </a:fld>
            <a:endParaRPr lang="zh-CN" altLang="en-US"/>
          </a:p>
        </p:txBody>
      </p:sp>
    </p:spTree>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7"/>
            <a:ext cx="10515600" cy="1325563"/>
          </a:xfrm>
        </p:spPr>
        <p:txBody>
          <a:bodyPr/>
          <a:lstStyle/>
          <a:p>
            <a:r>
              <a:rPr lang="zh-CN" altLang="en-US" noProof="1" smtClean="0"/>
              <a:t>单击此处编辑母版标题样式</a:t>
            </a:r>
            <a:endParaRPr lang="en-US" noProof="1"/>
          </a:p>
        </p:txBody>
      </p:sp>
      <p:sp>
        <p:nvSpPr>
          <p:cNvPr id="3" name="Text Placeholder 2"/>
          <p:cNvSpPr>
            <a:spLocks noGrp="1"/>
          </p:cNvSpPr>
          <p:nvPr>
            <p:ph type="body" idx="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p>
        </p:txBody>
      </p:sp>
      <p:sp>
        <p:nvSpPr>
          <p:cNvPr id="4" name="Content Placeholder 3"/>
          <p:cNvSpPr>
            <a:spLocks noGrp="1"/>
          </p:cNvSpPr>
          <p:nvPr>
            <p:ph sz="half" idx="2"/>
          </p:nvPr>
        </p:nvSpPr>
        <p:spPr>
          <a:xfrm>
            <a:off x="839789" y="2505075"/>
            <a:ext cx="5157787" cy="3684588"/>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5" name="Text Placeholder 4"/>
          <p:cNvSpPr>
            <a:spLocks noGrp="1"/>
          </p:cNvSpPr>
          <p:nvPr>
            <p:ph type="body" sz="quarter" idx="3"/>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p>
        </p:txBody>
      </p:sp>
      <p:sp>
        <p:nvSpPr>
          <p:cNvPr id="6" name="Content Placeholder 5"/>
          <p:cNvSpPr>
            <a:spLocks noGrp="1"/>
          </p:cNvSpPr>
          <p:nvPr>
            <p:ph sz="quarter" idx="4"/>
          </p:nvPr>
        </p:nvSpPr>
        <p:spPr>
          <a:xfrm>
            <a:off x="6172201" y="2505075"/>
            <a:ext cx="5183188" cy="3684588"/>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7" name="Date Placeholder 3"/>
          <p:cNvSpPr>
            <a:spLocks noGrp="1"/>
          </p:cNvSpPr>
          <p:nvPr>
            <p:ph type="dt" sz="half" idx="10"/>
          </p:nvPr>
        </p:nvSpPr>
        <p:spPr/>
        <p:txBody>
          <a:bodyPr/>
          <a:lstStyle>
            <a:lvl1pPr>
              <a:defRPr/>
            </a:lvl1pPr>
          </a:lstStyle>
          <a:p>
            <a:pPr>
              <a:defRPr/>
            </a:pPr>
            <a:endParaRPr lang="zh-CN" altLang="en-US">
              <a:solidFill>
                <a:prstClr val="black">
                  <a:tint val="75000"/>
                </a:prstClr>
              </a:solidFill>
            </a:endParaRPr>
          </a:p>
        </p:txBody>
      </p:sp>
      <p:sp>
        <p:nvSpPr>
          <p:cNvPr id="8" name="Footer Placeholder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9" name="Slide Number Placeholder 5"/>
          <p:cNvSpPr>
            <a:spLocks noGrp="1"/>
          </p:cNvSpPr>
          <p:nvPr>
            <p:ph type="sldNum" sz="quarter" idx="12"/>
          </p:nvPr>
        </p:nvSpPr>
        <p:spPr/>
        <p:txBody>
          <a:bodyPr/>
          <a:lstStyle>
            <a:lvl1pPr>
              <a:defRPr/>
            </a:lvl1pPr>
          </a:lstStyle>
          <a:p>
            <a:pPr>
              <a:defRPr/>
            </a:pPr>
            <a:fld id="{822312F9-A4AF-41A7-9652-1DEA8F6FA722}" type="slidenum">
              <a:rPr altLang="en-US"/>
              <a:t>‹#›</a:t>
            </a:fld>
            <a:endParaRPr lang="zh-CN" altLang="en-US"/>
          </a:p>
        </p:txBody>
      </p:sp>
    </p:spTree>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noProof="1" smtClean="0"/>
              <a:t>单击此处编辑母版标题样式</a:t>
            </a:r>
            <a:endParaRPr lang="en-US" noProof="1"/>
          </a:p>
        </p:txBody>
      </p:sp>
      <p:sp>
        <p:nvSpPr>
          <p:cNvPr id="3" name="Date Placeholder 3"/>
          <p:cNvSpPr>
            <a:spLocks noGrp="1"/>
          </p:cNvSpPr>
          <p:nvPr>
            <p:ph type="dt" sz="half" idx="10"/>
          </p:nvPr>
        </p:nvSpPr>
        <p:spPr/>
        <p:txBody>
          <a:bodyPr/>
          <a:lstStyle>
            <a:lvl1pPr>
              <a:defRPr/>
            </a:lvl1pPr>
          </a:lstStyle>
          <a:p>
            <a:pPr>
              <a:defRPr/>
            </a:pPr>
            <a:endParaRPr lang="zh-CN" altLang="en-US">
              <a:solidFill>
                <a:prstClr val="black">
                  <a:tint val="75000"/>
                </a:prstClr>
              </a:solidFill>
            </a:endParaRPr>
          </a:p>
        </p:txBody>
      </p:sp>
      <p:sp>
        <p:nvSpPr>
          <p:cNvPr id="4" name="Footer Placeholder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5" name="Slide Number Placeholder 5"/>
          <p:cNvSpPr>
            <a:spLocks noGrp="1"/>
          </p:cNvSpPr>
          <p:nvPr>
            <p:ph type="sldNum" sz="quarter" idx="12"/>
          </p:nvPr>
        </p:nvSpPr>
        <p:spPr/>
        <p:txBody>
          <a:bodyPr/>
          <a:lstStyle>
            <a:lvl1pPr>
              <a:defRPr/>
            </a:lvl1pPr>
          </a:lstStyle>
          <a:p>
            <a:pPr>
              <a:defRPr/>
            </a:pPr>
            <a:fld id="{1B577F2B-F331-47A6-8C94-E1240FC9DC8A}" type="slidenum">
              <a:rPr altLang="en-US"/>
              <a:t>‹#›</a:t>
            </a:fld>
            <a:endParaRPr lang="zh-CN" altLang="en-US"/>
          </a:p>
        </p:txBody>
      </p:sp>
    </p:spTree>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endParaRPr lang="zh-CN" altLang="en-US">
              <a:solidFill>
                <a:prstClr val="black">
                  <a:tint val="75000"/>
                </a:prstClr>
              </a:solidFill>
            </a:endParaRPr>
          </a:p>
        </p:txBody>
      </p:sp>
      <p:sp>
        <p:nvSpPr>
          <p:cNvPr id="3" name="Footer Placeholder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4" name="Slide Number Placeholder 5"/>
          <p:cNvSpPr>
            <a:spLocks noGrp="1"/>
          </p:cNvSpPr>
          <p:nvPr>
            <p:ph type="sldNum" sz="quarter" idx="12"/>
          </p:nvPr>
        </p:nvSpPr>
        <p:spPr/>
        <p:txBody>
          <a:bodyPr/>
          <a:lstStyle>
            <a:lvl1pPr>
              <a:defRPr/>
            </a:lvl1pPr>
          </a:lstStyle>
          <a:p>
            <a:pPr>
              <a:defRPr/>
            </a:pPr>
            <a:fld id="{20F05538-61E4-4C4C-8D9D-3AC5FA68E955}" type="slidenum">
              <a:rPr altLang="en-US"/>
              <a:t>‹#›</a:t>
            </a:fld>
            <a:endParaRPr lang="zh-CN" altLang="en-US"/>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2021-9-12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noProof="1" smtClean="0"/>
              <a:t>单击此处编辑母版标题样式</a:t>
            </a:r>
            <a:endParaRPr lang="en-US" noProof="1"/>
          </a:p>
        </p:txBody>
      </p:sp>
      <p:sp>
        <p:nvSpPr>
          <p:cNvPr id="3" name="Content Placeholder 2"/>
          <p:cNvSpPr>
            <a:spLocks noGrp="1"/>
          </p:cNvSpPr>
          <p:nvPr>
            <p:ph idx="1"/>
          </p:nvPr>
        </p:nvSpPr>
        <p:spPr>
          <a:xfrm>
            <a:off x="5183188" y="987427"/>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noProof="1" smtClean="0"/>
              <a:t>单击此处编辑母版文本样式</a:t>
            </a:r>
          </a:p>
        </p:txBody>
      </p:sp>
      <p:sp>
        <p:nvSpPr>
          <p:cNvPr id="5" name="Date Placeholder 3"/>
          <p:cNvSpPr>
            <a:spLocks noGrp="1"/>
          </p:cNvSpPr>
          <p:nvPr>
            <p:ph type="dt" sz="half" idx="10"/>
          </p:nvPr>
        </p:nvSpPr>
        <p:spPr/>
        <p:txBody>
          <a:bodyPr/>
          <a:lstStyle>
            <a:lvl1pPr>
              <a:defRPr/>
            </a:lvl1pPr>
          </a:lstStyle>
          <a:p>
            <a:pPr>
              <a:defRPr/>
            </a:pPr>
            <a:endParaRPr lang="zh-CN" altLang="en-US">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DE2CB77C-91AF-49D6-B357-CAB79DEA2349}" type="slidenum">
              <a:rPr altLang="en-US"/>
              <a:t>‹#›</a:t>
            </a:fld>
            <a:endParaRPr lang="zh-CN" altLang="en-US"/>
          </a:p>
        </p:txBody>
      </p:sp>
    </p:spTree>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noProof="1" smtClean="0"/>
              <a:t>单击此处编辑母版标题样式</a:t>
            </a:r>
            <a:endParaRPr lang="en-US" noProof="1"/>
          </a:p>
        </p:txBody>
      </p:sp>
      <p:sp>
        <p:nvSpPr>
          <p:cNvPr id="3" name="Picture Placeholder 2"/>
          <p:cNvSpPr>
            <a:spLocks noGrp="1" noChangeAspect="1"/>
          </p:cNvSpPr>
          <p:nvPr>
            <p:ph type="pic" idx="1"/>
          </p:nvPr>
        </p:nvSpPr>
        <p:spPr>
          <a:xfrm>
            <a:off x="5183188" y="987427"/>
            <a:ext cx="617220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en-US" noProof="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noProof="1" smtClean="0"/>
              <a:t>单击此处编辑母版文本样式</a:t>
            </a:r>
          </a:p>
        </p:txBody>
      </p:sp>
      <p:sp>
        <p:nvSpPr>
          <p:cNvPr id="5" name="Date Placeholder 3"/>
          <p:cNvSpPr>
            <a:spLocks noGrp="1"/>
          </p:cNvSpPr>
          <p:nvPr>
            <p:ph type="dt" sz="half" idx="10"/>
          </p:nvPr>
        </p:nvSpPr>
        <p:spPr/>
        <p:txBody>
          <a:bodyPr/>
          <a:lstStyle>
            <a:lvl1pPr>
              <a:defRPr/>
            </a:lvl1pPr>
          </a:lstStyle>
          <a:p>
            <a:pPr>
              <a:defRPr/>
            </a:pPr>
            <a:endParaRPr lang="zh-CN" altLang="en-US">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E83EA278-F2B7-408B-A383-6C1D3D26A05E}" type="slidenum">
              <a:rPr altLang="en-US"/>
              <a:t>‹#›</a:t>
            </a:fld>
            <a:endParaRPr lang="zh-CN" altLang="en-US"/>
          </a:p>
        </p:txBody>
      </p:sp>
    </p:spTree>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noProof="1" smtClean="0"/>
              <a:t>单击此处编辑母版标题样式</a:t>
            </a:r>
            <a:endParaRPr lang="en-US" noProof="1"/>
          </a:p>
        </p:txBody>
      </p:sp>
      <p:sp>
        <p:nvSpPr>
          <p:cNvPr id="3" name="Vertical Text Placeholder 2"/>
          <p:cNvSpPr>
            <a:spLocks noGrp="1"/>
          </p:cNvSpPr>
          <p:nvPr>
            <p:ph type="body" orient="vert" idx="1"/>
          </p:nvPr>
        </p:nvSpPr>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4" name="Date Placeholder 3"/>
          <p:cNvSpPr>
            <a:spLocks noGrp="1"/>
          </p:cNvSpPr>
          <p:nvPr>
            <p:ph type="dt" sz="half" idx="10"/>
          </p:nvPr>
        </p:nvSpPr>
        <p:spPr/>
        <p:txBody>
          <a:bodyPr/>
          <a:lstStyle>
            <a:lvl1pPr>
              <a:defRPr/>
            </a:lvl1pPr>
          </a:lstStyle>
          <a:p>
            <a:pPr>
              <a:defRPr/>
            </a:pPr>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5AD82A79-E9A7-48BA-8D8D-3B09BBB0D176}" type="slidenum">
              <a:rPr altLang="en-US"/>
              <a:t>‹#›</a:t>
            </a:fld>
            <a:endParaRPr lang="zh-CN" altLang="en-US"/>
          </a:p>
        </p:txBody>
      </p:sp>
    </p:spTree>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1" y="365125"/>
            <a:ext cx="2628900" cy="5811838"/>
          </a:xfrm>
        </p:spPr>
        <p:txBody>
          <a:bodyPr vert="eaVert"/>
          <a:lstStyle/>
          <a:p>
            <a:r>
              <a:rPr lang="zh-CN" altLang="en-US" noProof="1" smtClean="0"/>
              <a:t>单击此处编辑母版标题样式</a:t>
            </a:r>
            <a:endParaRPr lang="en-US" noProof="1"/>
          </a:p>
        </p:txBody>
      </p:sp>
      <p:sp>
        <p:nvSpPr>
          <p:cNvPr id="3" name="Vertical Text Placeholder 2"/>
          <p:cNvSpPr>
            <a:spLocks noGrp="1"/>
          </p:cNvSpPr>
          <p:nvPr>
            <p:ph type="body" orient="vert" idx="1"/>
          </p:nvPr>
        </p:nvSpPr>
        <p:spPr>
          <a:xfrm>
            <a:off x="838201" y="365125"/>
            <a:ext cx="7734300" cy="5811838"/>
          </a:xfrm>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4" name="Date Placeholder 3"/>
          <p:cNvSpPr>
            <a:spLocks noGrp="1"/>
          </p:cNvSpPr>
          <p:nvPr>
            <p:ph type="dt" sz="half" idx="10"/>
          </p:nvPr>
        </p:nvSpPr>
        <p:spPr/>
        <p:txBody>
          <a:bodyPr/>
          <a:lstStyle>
            <a:lvl1pPr>
              <a:defRPr/>
            </a:lvl1pPr>
          </a:lstStyle>
          <a:p>
            <a:pPr>
              <a:defRPr/>
            </a:pPr>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AC1CDD07-CA30-4921-BE48-2F5DAB029347}" type="slidenum">
              <a:rPr altLang="en-US"/>
              <a:t>‹#›</a:t>
            </a:fld>
            <a:endParaRPr lang="zh-CN" altLang="en-US"/>
          </a:p>
        </p:txBody>
      </p:sp>
    </p:spTree>
  </p:cSld>
  <p:clrMapOvr>
    <a:masterClrMapping/>
  </p:clrMapOv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userDrawn="1">
  <p:cSld name="1_标题幻灯片">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endParaRPr lang="zh-CN" altLang="en-US">
              <a:solidFill>
                <a:prstClr val="black">
                  <a:tint val="75000"/>
                </a:prstClr>
              </a:solidFill>
            </a:endParaRPr>
          </a:p>
        </p:txBody>
      </p:sp>
      <p:sp>
        <p:nvSpPr>
          <p:cNvPr id="3" name="Footer Placeholder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4" name="Slide Number Placeholder 5"/>
          <p:cNvSpPr>
            <a:spLocks noGrp="1"/>
          </p:cNvSpPr>
          <p:nvPr>
            <p:ph type="sldNum" sz="quarter" idx="12"/>
          </p:nvPr>
        </p:nvSpPr>
        <p:spPr/>
        <p:txBody>
          <a:bodyPr/>
          <a:lstStyle>
            <a:lvl1pPr>
              <a:defRPr/>
            </a:lvl1pPr>
          </a:lstStyle>
          <a:p>
            <a:pPr>
              <a:defRPr/>
            </a:pPr>
            <a:fld id="{865A5EB2-CC42-4C38-9E78-152E0DDE5740}" type="slidenum">
              <a:rPr altLang="en-US"/>
              <a:t>‹#›</a:t>
            </a:fld>
            <a:endParaRPr lang="zh-CN" altLang="en-US"/>
          </a:p>
        </p:txBody>
      </p:sp>
    </p:spTree>
  </p:cSld>
  <p:clrMapOvr>
    <a:masterClrMapping/>
  </p:clrMapOvr>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userDrawn="1">
  <p:cSld name="2_标题和内容">
    <p:spTree>
      <p:nvGrpSpPr>
        <p:cNvPr id="1" name=""/>
        <p:cNvGrpSpPr/>
        <p:nvPr/>
      </p:nvGrpSpPr>
      <p:grpSpPr>
        <a:xfrm>
          <a:off x="0" y="0"/>
          <a:ext cx="0" cy="0"/>
          <a:chOff x="0" y="0"/>
          <a:chExt cx="0" cy="0"/>
        </a:xfrm>
      </p:grpSpPr>
    </p:spTree>
  </p:cSld>
  <p:clrMapOvr>
    <a:masterClrMapping/>
  </p:clrMapOvr>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userDrawn="1">
  <p:cSld name="5_标题和内容">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pPr>
              <a:defRPr/>
            </a:pPr>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lvl1pPr>
              <a:defRPr/>
            </a:lvl1pPr>
          </a:lstStyle>
          <a:p>
            <a:pPr>
              <a:defRPr/>
            </a:pPr>
            <a:fld id="{CF79BF28-8EF0-4420-83A2-E7CA48270987}" type="slidenum">
              <a:rPr altLang="en-US"/>
              <a:t>‹#›</a:t>
            </a:fld>
            <a:endParaRPr lang="zh-CN" altLang="en-US"/>
          </a:p>
        </p:txBody>
      </p:sp>
    </p:spTree>
  </p:cSld>
  <p:clrMapOvr>
    <a:masterClrMapping/>
  </p:clrMapOvr>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userDrawn="1">
  <p:cSld name="1_节标题">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pPr>
              <a:defRPr/>
            </a:pPr>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lvl1pPr>
              <a:defRPr/>
            </a:lvl1pPr>
          </a:lstStyle>
          <a:p>
            <a:pPr>
              <a:defRPr/>
            </a:pPr>
            <a:fld id="{330840C1-9DAF-41FE-B33F-2691EF2EEA4A}" type="slidenum">
              <a:rPr altLang="en-US"/>
              <a:t>‹#›</a:t>
            </a:fld>
            <a:endParaRPr lang="zh-CN" altLang="en-US"/>
          </a:p>
        </p:txBody>
      </p:sp>
    </p:spTree>
  </p:cSld>
  <p:clrMapOvr>
    <a:masterClrMapping/>
  </p:clrMapOvr>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userDrawn="1">
  <p:cSld name="1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2021-9-12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2021-9-12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t>2021-9-12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t>2021-9-12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t>2021-9-12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t>2021-9-12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2021-9-12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2021-9-12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slideLayout" Target="../slideLayouts/slideLayout25.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17" Type="http://schemas.openxmlformats.org/officeDocument/2006/relationships/theme" Target="../theme/theme2.xml"/><Relationship Id="rId2" Type="http://schemas.openxmlformats.org/officeDocument/2006/relationships/slideLayout" Target="../slideLayouts/slideLayout14.xml"/><Relationship Id="rId16" Type="http://schemas.openxmlformats.org/officeDocument/2006/relationships/slideLayout" Target="../slideLayouts/slideLayout28.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5" Type="http://schemas.openxmlformats.org/officeDocument/2006/relationships/slideLayout" Target="../slideLayouts/slideLayout2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slideLayout" Target="../slideLayouts/slideLayout2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2021-9-12</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noChangeArrowheads="1"/>
          </p:cNvSpPr>
          <p:nvPr>
            <p:ph type="title" idx="4294967295"/>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smtClean="0"/>
              <a:t>单击此处编辑母版标题样式</a:t>
            </a:r>
            <a:endParaRPr lang="en-US" altLang="zh-CN" smtClean="0"/>
          </a:p>
        </p:txBody>
      </p:sp>
      <p:sp>
        <p:nvSpPr>
          <p:cNvPr id="1027" name="Text Placeholder 2"/>
          <p:cNvSpPr>
            <a:spLocks noGrp="1" noChangeArrowheads="1"/>
          </p:cNvSpPr>
          <p:nvPr>
            <p:ph type="body" idx="9"/>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ltLang="zh-CN" smtClean="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eaLnBrk="0" hangingPunct="0">
              <a:buFontTx/>
              <a:buNone/>
              <a:defRPr sz="1200">
                <a:solidFill>
                  <a:schemeClr val="tx1">
                    <a:tint val="75000"/>
                  </a:schemeClr>
                </a:solidFill>
              </a:defRPr>
            </a:lvl1pPr>
          </a:lstStyle>
          <a:p>
            <a:pPr fontAlgn="base">
              <a:spcBef>
                <a:spcPct val="0"/>
              </a:spcBef>
              <a:spcAft>
                <a:spcPct val="0"/>
              </a:spcAft>
              <a:defRPr/>
            </a:pPr>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eaLnBrk="0" hangingPunct="0">
              <a:buFontTx/>
              <a:buNone/>
              <a:defRPr sz="1200">
                <a:solidFill>
                  <a:schemeClr val="tx1">
                    <a:tint val="75000"/>
                  </a:schemeClr>
                </a:solidFill>
              </a:defRPr>
            </a:lvl1pPr>
          </a:lstStyle>
          <a:p>
            <a:pPr fontAlgn="base">
              <a:spcBef>
                <a:spcPct val="0"/>
              </a:spcBef>
              <a:spcAft>
                <a:spcPct val="0"/>
              </a:spcAft>
              <a:defRPr/>
            </a:pPr>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wrap="square" lIns="91440" tIns="45720" rIns="91440" bIns="45720" numCol="1" anchor="ctr" anchorCtr="0" compatLnSpc="1"/>
          <a:lstStyle>
            <a:lvl1pPr algn="r" eaLnBrk="1" hangingPunct="1">
              <a:buFont typeface="Arial" panose="020B0604020202020204" pitchFamily="34" charset="0"/>
              <a:buNone/>
              <a:defRPr sz="1200" noProof="1">
                <a:solidFill>
                  <a:srgbClr val="898989"/>
                </a:solidFill>
              </a:defRPr>
            </a:lvl1pPr>
          </a:lstStyle>
          <a:p>
            <a:pPr fontAlgn="base">
              <a:spcBef>
                <a:spcPct val="0"/>
              </a:spcBef>
              <a:spcAft>
                <a:spcPct val="0"/>
              </a:spcAft>
              <a:defRPr/>
            </a:pPr>
            <a:fld id="{9C233CCD-24BC-453C-9208-91F82C45D6C1}" type="slidenum">
              <a:rPr altLang="en-US">
                <a:ea typeface="宋体" panose="02010600030101010101" pitchFamily="2" charset="-122"/>
              </a:rPr>
              <a:t>‹#›</a:t>
            </a:fld>
            <a:endParaRPr lang="zh-CN" altLang="en-US"/>
          </a:p>
        </p:txBody>
      </p:sp>
    </p:spTree>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 id="2147483675" r:id="rId12"/>
    <p:sldLayoutId id="2147483676" r:id="rId13"/>
    <p:sldLayoutId id="2147483677" r:id="rId14"/>
    <p:sldLayoutId id="2147483678" r:id="rId15"/>
    <p:sldLayoutId id="2147483679" r:id="rId16"/>
  </p:sldLayoutIdLst>
  <p:transition/>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p:titleStyle>
    <p:bodyStyle>
      <a:lvl1pPr marL="227330" indent="-22733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4530" indent="-22733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1730" indent="-22733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598930" indent="-22733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4pPr>
      <a:lvl5pPr marL="2056130" indent="-22733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2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4.xml"/></Relationships>
</file>

<file path=ppt/slides/_rels/slide1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3.xml"/><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5.xml"/></Relationships>
</file>

<file path=ppt/slides/_rels/slide2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4.xml"/><Relationship Id="rId1" Type="http://schemas.openxmlformats.org/officeDocument/2006/relationships/slideLayout" Target="../slideLayouts/slideLayout14.xml"/></Relationships>
</file>

<file path=ppt/slides/_rels/slide2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5.xml"/><Relationship Id="rId1" Type="http://schemas.openxmlformats.org/officeDocument/2006/relationships/slideLayout" Target="../slideLayouts/slideLayout1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4.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14.xml"/><Relationship Id="rId1" Type="http://schemas.openxmlformats.org/officeDocument/2006/relationships/tags" Target="../tags/tag2.xml"/><Relationship Id="rId4" Type="http://schemas.openxmlformats.org/officeDocument/2006/relationships/image" Target="../media/image9.pn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4.xml"/><Relationship Id="rId1" Type="http://schemas.openxmlformats.org/officeDocument/2006/relationships/tags" Target="../tags/tag3.xml"/><Relationship Id="rId4" Type="http://schemas.openxmlformats.org/officeDocument/2006/relationships/image" Target="../media/image9.png"/></Relationships>
</file>

<file path=ppt/slides/_rels/slide2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9.xml"/><Relationship Id="rId1" Type="http://schemas.openxmlformats.org/officeDocument/2006/relationships/slideLayout" Target="../slideLayouts/slideLayout14.xml"/></Relationships>
</file>

<file path=ppt/slides/_rels/slide2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png"/><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9.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5.xml"/></Relationships>
</file>

<file path=ppt/slides/_rels/slide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5.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24.xml"/><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24.xml"/><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8.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24.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标题 1"/>
          <p:cNvSpPr txBox="1"/>
          <p:nvPr/>
        </p:nvSpPr>
        <p:spPr bwMode="auto">
          <a:xfrm>
            <a:off x="2341607" y="1464620"/>
            <a:ext cx="10080625"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normAutofit/>
          </a:bodyPr>
          <a:lst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a:lstStyle>
          <a:p>
            <a:pPr algn="ctr" eaLnBrk="1" hangingPunct="1">
              <a:defRPr/>
            </a:pPr>
            <a:r>
              <a:rPr lang="zh-CN" altLang="en-US" sz="4000">
                <a:solidFill>
                  <a:srgbClr val="E7E6E6">
                    <a:lumMod val="25000"/>
                  </a:srgbClr>
                </a:solidFill>
                <a:latin typeface="思源黑体 CN Bold" panose="020B0800000000000000" pitchFamily="34" charset="-122"/>
                <a:ea typeface="思源黑体 CN Bold" panose="020B0800000000000000" pitchFamily="34" charset="-122"/>
                <a:cs typeface="+mn-cs"/>
              </a:rPr>
              <a:t>社会历史的决定性基础（</a:t>
            </a:r>
            <a:r>
              <a:rPr lang="zh-CN" altLang="en-US" sz="4000" smtClean="0">
                <a:solidFill>
                  <a:srgbClr val="E7E6E6">
                    <a:lumMod val="25000"/>
                  </a:srgbClr>
                </a:solidFill>
                <a:latin typeface="思源黑体 CN Bold" panose="020B0800000000000000" pitchFamily="34" charset="-122"/>
                <a:ea typeface="思源黑体 CN Bold" panose="020B0800000000000000" pitchFamily="34" charset="-122"/>
                <a:cs typeface="+mn-cs"/>
              </a:rPr>
              <a:t>第</a:t>
            </a:r>
            <a:r>
              <a:rPr lang="en-US" altLang="zh-CN" sz="4000" smtClean="0">
                <a:solidFill>
                  <a:srgbClr val="E7E6E6">
                    <a:lumMod val="25000"/>
                  </a:srgbClr>
                </a:solidFill>
                <a:latin typeface="思源黑体 CN Bold" panose="020B0800000000000000" pitchFamily="34" charset="-122"/>
                <a:ea typeface="思源黑体 CN Bold" panose="020B0800000000000000" pitchFamily="34" charset="-122"/>
                <a:cs typeface="+mn-cs"/>
              </a:rPr>
              <a:t>2</a:t>
            </a:r>
            <a:r>
              <a:rPr lang="zh-CN" altLang="en-US" sz="4000" smtClean="0">
                <a:solidFill>
                  <a:srgbClr val="E7E6E6">
                    <a:lumMod val="25000"/>
                  </a:srgbClr>
                </a:solidFill>
                <a:latin typeface="思源黑体 CN Bold" panose="020B0800000000000000" pitchFamily="34" charset="-122"/>
                <a:ea typeface="思源黑体 CN Bold" panose="020B0800000000000000" pitchFamily="34" charset="-122"/>
                <a:cs typeface="+mn-cs"/>
              </a:rPr>
              <a:t>课时</a:t>
            </a:r>
            <a:r>
              <a:rPr lang="zh-CN" altLang="en-US" sz="4000">
                <a:solidFill>
                  <a:srgbClr val="E7E6E6">
                    <a:lumMod val="25000"/>
                  </a:srgbClr>
                </a:solidFill>
                <a:latin typeface="思源黑体 CN Bold" panose="020B0800000000000000" pitchFamily="34" charset="-122"/>
                <a:ea typeface="思源黑体 CN Bold" panose="020B0800000000000000" pitchFamily="34" charset="-122"/>
                <a:cs typeface="+mn-cs"/>
              </a:rPr>
              <a:t>）</a:t>
            </a:r>
          </a:p>
        </p:txBody>
      </p:sp>
      <p:sp>
        <p:nvSpPr>
          <p:cNvPr id="5" name="矩形 4"/>
          <p:cNvSpPr/>
          <p:nvPr/>
        </p:nvSpPr>
        <p:spPr>
          <a:xfrm>
            <a:off x="7032445" y="3936312"/>
            <a:ext cx="4698722" cy="584775"/>
          </a:xfrm>
          <a:prstGeom prst="rect">
            <a:avLst/>
          </a:prstGeom>
        </p:spPr>
        <p:txBody>
          <a:bodyPr wrap="none">
            <a:spAutoFit/>
          </a:bodyPr>
          <a:lstStyle/>
          <a:p>
            <a:r>
              <a:rPr lang="zh-CN" altLang="en-US" sz="3200" b="1">
                <a:solidFill>
                  <a:srgbClr val="008651"/>
                </a:solidFill>
                <a:latin typeface="微软雅黑" panose="020B0503020204020204" pitchFamily="34" charset="-122"/>
                <a:ea typeface="微软雅黑" panose="020B0503020204020204" pitchFamily="34" charset="-122"/>
              </a:rPr>
              <a:t>高中语文选择性必修中册</a:t>
            </a: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 name="文本框 106"/>
          <p:cNvSpPr txBox="1"/>
          <p:nvPr/>
        </p:nvSpPr>
        <p:spPr>
          <a:xfrm>
            <a:off x="1747150" y="2202025"/>
            <a:ext cx="852434" cy="2674737"/>
          </a:xfrm>
          <a:prstGeom prst="rect">
            <a:avLst/>
          </a:prstGeom>
          <a:solidFill>
            <a:schemeClr val="accent4">
              <a:lumMod val="75000"/>
            </a:schemeClr>
          </a:solidFill>
          <a:ln w="6350">
            <a:solidFill>
              <a:prstClr val="black"/>
            </a:solid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noAutofit/>
          </a:bodyPr>
          <a:lstStyle/>
          <a:p>
            <a:pPr algn="just">
              <a:spcAft>
                <a:spcPct val="0"/>
              </a:spcAft>
            </a:pPr>
            <a:r>
              <a:rPr lang="zh-CN" sz="2400" b="1" kern="10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rPr>
              <a:t>政治</a:t>
            </a:r>
            <a:endParaRPr lang="zh-CN" sz="2400" kern="10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algn="just">
              <a:spcAft>
                <a:spcPct val="0"/>
              </a:spcAft>
            </a:pPr>
            <a:r>
              <a:rPr lang="zh-CN" sz="2400" b="1" kern="100" smtClean="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rPr>
              <a:t>法</a:t>
            </a:r>
            <a:r>
              <a:rPr lang="zh-CN" altLang="en-US" sz="2400" b="1" kern="10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律</a:t>
            </a:r>
            <a:endParaRPr lang="zh-CN" sz="2400" kern="10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algn="just">
              <a:spcAft>
                <a:spcPct val="0"/>
              </a:spcAft>
            </a:pPr>
            <a:r>
              <a:rPr lang="zh-CN" sz="2400" b="1" kern="10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rPr>
              <a:t>哲学</a:t>
            </a:r>
            <a:endParaRPr lang="zh-CN" sz="2400" kern="10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algn="just">
              <a:spcAft>
                <a:spcPct val="0"/>
              </a:spcAft>
            </a:pPr>
            <a:r>
              <a:rPr lang="zh-CN" sz="2400" b="1" kern="10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rPr>
              <a:t>宗教</a:t>
            </a:r>
            <a:endParaRPr lang="zh-CN" sz="2400" kern="10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algn="just">
              <a:spcAft>
                <a:spcPct val="0"/>
              </a:spcAft>
            </a:pPr>
            <a:r>
              <a:rPr lang="zh-CN" sz="2400" b="1" kern="10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rPr>
              <a:t>文学</a:t>
            </a:r>
            <a:endParaRPr lang="zh-CN" sz="2400" kern="10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algn="just">
              <a:spcAft>
                <a:spcPct val="0"/>
              </a:spcAft>
            </a:pPr>
            <a:r>
              <a:rPr lang="zh-CN" sz="2400" b="1" kern="10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rPr>
              <a:t>艺术</a:t>
            </a:r>
            <a:endParaRPr lang="zh-CN" sz="2400" kern="10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algn="just">
              <a:spcAft>
                <a:spcPct val="0"/>
              </a:spcAft>
            </a:pPr>
            <a:r>
              <a:rPr lang="zh-CN" sz="2400" b="1" kern="10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rPr>
              <a:t>……</a:t>
            </a:r>
            <a:endParaRPr lang="zh-CN" sz="2400" kern="10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2" name="文本框 111"/>
          <p:cNvSpPr txBox="1"/>
          <p:nvPr/>
        </p:nvSpPr>
        <p:spPr>
          <a:xfrm>
            <a:off x="2947709" y="2203329"/>
            <a:ext cx="847533" cy="826341"/>
          </a:xfrm>
          <a:prstGeom prst="rect">
            <a:avLst/>
          </a:prstGeom>
          <a:solidFill>
            <a:schemeClr val="accent4">
              <a:lumMod val="75000"/>
            </a:schemeClr>
          </a:solidFill>
          <a:ln w="6350">
            <a:solidFill>
              <a:prstClr val="black"/>
            </a:solid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noAutofit/>
          </a:bodyPr>
          <a:lstStyle/>
          <a:p>
            <a:pPr algn="just">
              <a:spcAft>
                <a:spcPct val="0"/>
              </a:spcAft>
            </a:pPr>
            <a:r>
              <a:rPr lang="zh-CN" sz="2400" b="1" kern="10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上层</a:t>
            </a:r>
            <a:endParaRPr lang="zh-CN" sz="2400" kern="10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algn="just">
              <a:spcAft>
                <a:spcPct val="0"/>
              </a:spcAft>
            </a:pPr>
            <a:r>
              <a:rPr lang="zh-CN" sz="2400" b="1" kern="10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建筑</a:t>
            </a:r>
            <a:endParaRPr lang="zh-CN" sz="2400" kern="10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3" name="文本框 112"/>
          <p:cNvSpPr txBox="1"/>
          <p:nvPr/>
        </p:nvSpPr>
        <p:spPr>
          <a:xfrm>
            <a:off x="4642775" y="2225493"/>
            <a:ext cx="796018" cy="804177"/>
          </a:xfrm>
          <a:prstGeom prst="rect">
            <a:avLst/>
          </a:prstGeom>
          <a:solidFill>
            <a:schemeClr val="accent4">
              <a:lumMod val="75000"/>
            </a:schemeClr>
          </a:solidFill>
          <a:ln w="6350">
            <a:solidFill>
              <a:prstClr val="black"/>
            </a:solidFill>
          </a:ln>
          <a:effectLst/>
        </p:spPr>
        <p:txBody>
          <a:bodyPr rot="0" spcFirstLastPara="0" vert="horz" wrap="square" lIns="91440" tIns="45720" rIns="91440" bIns="45720" numCol="1" spcCol="0" rtlCol="0" fromWordArt="0" anchor="t" anchorCtr="0" forceAA="0" compatLnSpc="1">
            <a:noAutofit/>
          </a:bodyPr>
          <a:lstStyle/>
          <a:p>
            <a:pPr algn="just">
              <a:spcAft>
                <a:spcPct val="0"/>
              </a:spcAft>
            </a:pPr>
            <a:r>
              <a:rPr lang="zh-CN" sz="2400" b="1" kern="100">
                <a:effectLst/>
                <a:latin typeface="微软雅黑" panose="020B0503020204020204" pitchFamily="34" charset="-122"/>
                <a:ea typeface="微软雅黑" panose="020B0503020204020204" pitchFamily="34" charset="-122"/>
                <a:cs typeface="Times New Roman" panose="02020603050405020304" pitchFamily="18" charset="0"/>
              </a:rPr>
              <a:t>经济</a:t>
            </a:r>
            <a:endParaRPr lang="zh-CN" sz="2400" kern="100">
              <a:effectLst/>
              <a:latin typeface="微软雅黑" panose="020B0503020204020204" pitchFamily="34" charset="-122"/>
              <a:ea typeface="微软雅黑" panose="020B0503020204020204" pitchFamily="34" charset="-122"/>
              <a:cs typeface="Times New Roman" panose="02020603050405020304" pitchFamily="18" charset="0"/>
            </a:endParaRPr>
          </a:p>
          <a:p>
            <a:pPr algn="just">
              <a:spcAft>
                <a:spcPct val="0"/>
              </a:spcAft>
            </a:pPr>
            <a:r>
              <a:rPr lang="zh-CN" sz="2400" b="1" kern="100">
                <a:effectLst/>
                <a:latin typeface="微软雅黑" panose="020B0503020204020204" pitchFamily="34" charset="-122"/>
                <a:ea typeface="微软雅黑" panose="020B0503020204020204" pitchFamily="34" charset="-122"/>
                <a:cs typeface="Times New Roman" panose="02020603050405020304" pitchFamily="18" charset="0"/>
              </a:rPr>
              <a:t>关系</a:t>
            </a:r>
            <a:endParaRPr lang="zh-CN" sz="2400" kern="100">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4" name="文本框 107"/>
          <p:cNvSpPr txBox="1"/>
          <p:nvPr/>
        </p:nvSpPr>
        <p:spPr>
          <a:xfrm>
            <a:off x="5774039" y="2250574"/>
            <a:ext cx="2940962" cy="795365"/>
          </a:xfrm>
          <a:prstGeom prst="rect">
            <a:avLst/>
          </a:prstGeom>
          <a:solidFill>
            <a:schemeClr val="accent4">
              <a:lumMod val="75000"/>
            </a:schemeClr>
          </a:solidFill>
          <a:ln w="6350">
            <a:solidFill>
              <a:prstClr val="black"/>
            </a:solidFill>
          </a:ln>
          <a:effectLst/>
        </p:spPr>
        <p:txBody>
          <a:bodyPr rot="0" spcFirstLastPara="0" vert="horz" wrap="square" lIns="91440" tIns="45720" rIns="91440" bIns="45720" numCol="1" spcCol="0" rtlCol="0" fromWordArt="0" anchor="t" anchorCtr="0" forceAA="0" compatLnSpc="1">
            <a:noAutofit/>
          </a:bodyPr>
          <a:lstStyle/>
          <a:p>
            <a:pPr algn="just">
              <a:spcAft>
                <a:spcPct val="0"/>
              </a:spcAft>
            </a:pPr>
            <a:r>
              <a:rPr lang="zh-CN" sz="2400" b="1" kern="10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rPr>
              <a:t>全部技术、地理</a:t>
            </a:r>
            <a:r>
              <a:rPr lang="zh-CN" sz="2400" b="1" kern="100" smtClean="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rPr>
              <a:t>基础历史</a:t>
            </a:r>
            <a:r>
              <a:rPr lang="zh-CN" sz="2400" b="1" kern="10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rPr>
              <a:t>残余、外部环境</a:t>
            </a:r>
            <a:endParaRPr lang="zh-CN" sz="2400" kern="10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5" name="文本框 118"/>
          <p:cNvSpPr txBox="1"/>
          <p:nvPr/>
        </p:nvSpPr>
        <p:spPr>
          <a:xfrm>
            <a:off x="1282270" y="2915081"/>
            <a:ext cx="438383" cy="1338839"/>
          </a:xfrm>
          <a:prstGeom prst="rect">
            <a:avLst/>
          </a:prstGeom>
          <a:solidFill>
            <a:schemeClr val="accent4">
              <a:lumMod val="75000"/>
            </a:schemeClr>
          </a:solidFill>
          <a:ln w="6350">
            <a:solidFill>
              <a:prstClr val="black"/>
            </a:solid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noAutofit/>
          </a:bodyPr>
          <a:lstStyle/>
          <a:p>
            <a:pPr algn="ctr">
              <a:spcAft>
                <a:spcPct val="0"/>
              </a:spcAft>
            </a:pPr>
            <a:r>
              <a:rPr lang="zh-CN" sz="2000" b="1" kern="100" smtClean="0">
                <a:solidFill>
                  <a:srgbClr val="00B050"/>
                </a:solidFill>
                <a:effectLst/>
                <a:latin typeface="微软雅黑" panose="020B0503020204020204" pitchFamily="34" charset="-122"/>
                <a:ea typeface="微软雅黑" panose="020B0503020204020204" pitchFamily="34" charset="-122"/>
                <a:cs typeface="Times New Roman" panose="02020603050405020304" pitchFamily="18" charset="0"/>
              </a:rPr>
              <a:t>相</a:t>
            </a:r>
            <a:endParaRPr lang="en-US" altLang="zh-CN" sz="2000" b="1" kern="100" smtClean="0">
              <a:solidFill>
                <a:srgbClr val="00B050"/>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algn="ctr">
              <a:spcAft>
                <a:spcPct val="0"/>
              </a:spcAft>
            </a:pPr>
            <a:r>
              <a:rPr lang="zh-CN" sz="2000" b="1" kern="100" smtClean="0">
                <a:solidFill>
                  <a:srgbClr val="00B050"/>
                </a:solidFill>
                <a:effectLst/>
                <a:latin typeface="微软雅黑" panose="020B0503020204020204" pitchFamily="34" charset="-122"/>
                <a:ea typeface="微软雅黑" panose="020B0503020204020204" pitchFamily="34" charset="-122"/>
                <a:cs typeface="Times New Roman" panose="02020603050405020304" pitchFamily="18" charset="0"/>
              </a:rPr>
              <a:t>互</a:t>
            </a:r>
            <a:endParaRPr lang="en-US" altLang="zh-CN" sz="2000" b="1" kern="100" smtClean="0">
              <a:solidFill>
                <a:srgbClr val="00B050"/>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algn="ctr">
              <a:spcAft>
                <a:spcPct val="0"/>
              </a:spcAft>
            </a:pPr>
            <a:r>
              <a:rPr lang="zh-CN" sz="2000" b="1" kern="100" smtClean="0">
                <a:solidFill>
                  <a:srgbClr val="00B050"/>
                </a:solidFill>
                <a:effectLst/>
                <a:latin typeface="微软雅黑" panose="020B0503020204020204" pitchFamily="34" charset="-122"/>
                <a:ea typeface="微软雅黑" panose="020B0503020204020204" pitchFamily="34" charset="-122"/>
                <a:cs typeface="Times New Roman" panose="02020603050405020304" pitchFamily="18" charset="0"/>
              </a:rPr>
              <a:t>作</a:t>
            </a:r>
            <a:endParaRPr lang="en-US" altLang="zh-CN" sz="2000" b="1" kern="100" smtClean="0">
              <a:solidFill>
                <a:srgbClr val="00B050"/>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algn="ctr">
              <a:spcAft>
                <a:spcPct val="0"/>
              </a:spcAft>
            </a:pPr>
            <a:r>
              <a:rPr lang="zh-CN" sz="2000" b="1" kern="100" smtClean="0">
                <a:solidFill>
                  <a:srgbClr val="00B050"/>
                </a:solidFill>
                <a:effectLst/>
                <a:latin typeface="微软雅黑" panose="020B0503020204020204" pitchFamily="34" charset="-122"/>
                <a:ea typeface="微软雅黑" panose="020B0503020204020204" pitchFamily="34" charset="-122"/>
                <a:cs typeface="Times New Roman" panose="02020603050405020304" pitchFamily="18" charset="0"/>
              </a:rPr>
              <a:t>用</a:t>
            </a:r>
            <a:endParaRPr lang="zh-CN" sz="2000" kern="100">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6" name="左弧形箭头 15"/>
          <p:cNvSpPr/>
          <p:nvPr/>
        </p:nvSpPr>
        <p:spPr>
          <a:xfrm>
            <a:off x="1509637" y="2550199"/>
            <a:ext cx="196728" cy="2227469"/>
          </a:xfrm>
          <a:prstGeom prst="curvedRightArrow">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endParaRPr lang="zh-CN" altLang="en-US">
              <a:latin typeface="微软雅黑" panose="020B0503020204020204" pitchFamily="34" charset="-122"/>
              <a:ea typeface="微软雅黑" panose="020B0503020204020204" pitchFamily="34" charset="-122"/>
            </a:endParaRPr>
          </a:p>
        </p:txBody>
      </p:sp>
      <p:sp>
        <p:nvSpPr>
          <p:cNvPr id="17" name="下弧形箭头 16"/>
          <p:cNvSpPr/>
          <p:nvPr/>
        </p:nvSpPr>
        <p:spPr>
          <a:xfrm>
            <a:off x="2624815" y="3098852"/>
            <a:ext cx="3564661" cy="774825"/>
          </a:xfrm>
          <a:prstGeom prst="curvedUpArrow">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endParaRPr lang="zh-CN" altLang="en-US">
              <a:latin typeface="微软雅黑" panose="020B0503020204020204" pitchFamily="34" charset="-122"/>
              <a:ea typeface="微软雅黑" panose="020B0503020204020204" pitchFamily="34" charset="-122"/>
            </a:endParaRPr>
          </a:p>
        </p:txBody>
      </p:sp>
      <p:sp>
        <p:nvSpPr>
          <p:cNvPr id="18" name="文本框 122"/>
          <p:cNvSpPr txBox="1"/>
          <p:nvPr/>
        </p:nvSpPr>
        <p:spPr>
          <a:xfrm>
            <a:off x="3488711" y="3434625"/>
            <a:ext cx="1584101" cy="396504"/>
          </a:xfrm>
          <a:prstGeom prst="rect">
            <a:avLst/>
          </a:prstGeom>
          <a:noFill/>
          <a:ln w="6350">
            <a:solidFill>
              <a:prstClr val="black"/>
            </a:solidFill>
          </a:ln>
          <a:effectLst/>
        </p:spPr>
        <p:txBody>
          <a:bodyPr rot="0" spcFirstLastPara="0" vert="horz" wrap="square" lIns="91440" tIns="45720" rIns="91440" bIns="45720" numCol="1" spcCol="0" rtlCol="0" fromWordArt="0" anchor="t" anchorCtr="0" forceAA="0" compatLnSpc="1">
            <a:noAutofit/>
          </a:bodyPr>
          <a:lstStyle/>
          <a:p>
            <a:pPr algn="ctr">
              <a:spcAft>
                <a:spcPct val="0"/>
              </a:spcAft>
            </a:pPr>
            <a:r>
              <a:rPr lang="zh-CN" sz="2000" b="1" kern="100">
                <a:solidFill>
                  <a:srgbClr val="00B050"/>
                </a:solidFill>
                <a:effectLst/>
                <a:latin typeface="微软雅黑" panose="020B0503020204020204" pitchFamily="34" charset="-122"/>
                <a:ea typeface="微软雅黑" panose="020B0503020204020204" pitchFamily="34" charset="-122"/>
                <a:cs typeface="Times New Roman" panose="02020603050405020304" pitchFamily="18" charset="0"/>
              </a:rPr>
              <a:t>发生</a:t>
            </a:r>
            <a:r>
              <a:rPr lang="zh-CN" sz="2000" b="1" kern="100" smtClean="0">
                <a:solidFill>
                  <a:srgbClr val="00B050"/>
                </a:solidFill>
                <a:effectLst/>
                <a:latin typeface="微软雅黑" panose="020B0503020204020204" pitchFamily="34" charset="-122"/>
                <a:ea typeface="微软雅黑" panose="020B0503020204020204" pitchFamily="34" charset="-122"/>
                <a:cs typeface="Times New Roman" panose="02020603050405020304" pitchFamily="18" charset="0"/>
              </a:rPr>
              <a:t>反作用</a:t>
            </a:r>
            <a:endParaRPr lang="zh-CN" sz="2000" kern="100">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9" name="左箭头 18"/>
          <p:cNvSpPr/>
          <p:nvPr/>
        </p:nvSpPr>
        <p:spPr>
          <a:xfrm>
            <a:off x="3795242" y="2690610"/>
            <a:ext cx="839001" cy="266825"/>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endParaRPr lang="zh-CN" altLang="en-US">
              <a:latin typeface="微软雅黑" panose="020B0503020204020204" pitchFamily="34" charset="-122"/>
              <a:ea typeface="微软雅黑" panose="020B0503020204020204" pitchFamily="34" charset="-122"/>
            </a:endParaRPr>
          </a:p>
        </p:txBody>
      </p:sp>
      <p:sp>
        <p:nvSpPr>
          <p:cNvPr id="20" name="文本框 121"/>
          <p:cNvSpPr txBox="1"/>
          <p:nvPr/>
        </p:nvSpPr>
        <p:spPr>
          <a:xfrm>
            <a:off x="3982015" y="2139994"/>
            <a:ext cx="465455" cy="613952"/>
          </a:xfrm>
          <a:prstGeom prst="rect">
            <a:avLst/>
          </a:prstGeom>
          <a:solidFill>
            <a:schemeClr val="accent4">
              <a:lumMod val="75000"/>
            </a:schemeClr>
          </a:solidFill>
          <a:ln w="6350">
            <a:solidFill>
              <a:prstClr val="black"/>
            </a:solid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noAutofit/>
          </a:bodyPr>
          <a:lstStyle/>
          <a:p>
            <a:pPr algn="just">
              <a:spcAft>
                <a:spcPct val="0"/>
              </a:spcAft>
            </a:pPr>
            <a:r>
              <a:rPr lang="zh-CN" sz="2000" b="1" kern="100">
                <a:solidFill>
                  <a:srgbClr val="00B050"/>
                </a:solidFill>
                <a:effectLst/>
                <a:latin typeface="微软雅黑" panose="020B0503020204020204" pitchFamily="34" charset="-122"/>
                <a:ea typeface="微软雅黑" panose="020B0503020204020204" pitchFamily="34" charset="-122"/>
                <a:cs typeface="Times New Roman" panose="02020603050405020304" pitchFamily="18" charset="0"/>
              </a:rPr>
              <a:t>基础</a:t>
            </a:r>
            <a:endParaRPr lang="zh-CN" sz="2000" kern="100">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1" name="左箭头 20"/>
          <p:cNvSpPr/>
          <p:nvPr/>
        </p:nvSpPr>
        <p:spPr>
          <a:xfrm>
            <a:off x="5435895" y="2559023"/>
            <a:ext cx="338144" cy="194923"/>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endParaRPr lang="zh-CN" altLang="en-US">
              <a:latin typeface="微软雅黑" panose="020B0503020204020204" pitchFamily="34" charset="-122"/>
              <a:ea typeface="微软雅黑" panose="020B0503020204020204" pitchFamily="34" charset="-122"/>
            </a:endParaRPr>
          </a:p>
        </p:txBody>
      </p:sp>
      <p:sp>
        <p:nvSpPr>
          <p:cNvPr id="22" name="右箭头 21"/>
          <p:cNvSpPr/>
          <p:nvPr/>
        </p:nvSpPr>
        <p:spPr>
          <a:xfrm>
            <a:off x="2604693" y="2550199"/>
            <a:ext cx="338750" cy="266481"/>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endParaRPr lang="zh-CN" altLang="en-US">
              <a:latin typeface="微软雅黑" panose="020B0503020204020204" pitchFamily="34" charset="-122"/>
              <a:ea typeface="微软雅黑" panose="020B0503020204020204" pitchFamily="34" charset="-122"/>
            </a:endParaRPr>
          </a:p>
        </p:txBody>
      </p:sp>
      <p:sp>
        <p:nvSpPr>
          <p:cNvPr id="3" name="矩形 2"/>
          <p:cNvSpPr/>
          <p:nvPr/>
        </p:nvSpPr>
        <p:spPr>
          <a:xfrm>
            <a:off x="2681154" y="4140817"/>
            <a:ext cx="9271949" cy="1884618"/>
          </a:xfrm>
          <a:prstGeom prst="rect">
            <a:avLst/>
          </a:prstGeom>
          <a:ln w="28575">
            <a:solidFill>
              <a:schemeClr val="tx1"/>
            </a:solidFill>
          </a:ln>
        </p:spPr>
        <p:txBody>
          <a:bodyPr wrap="square">
            <a:spAutoFit/>
          </a:bodyPr>
          <a:lstStyle/>
          <a:p>
            <a:pPr algn="just">
              <a:lnSpc>
                <a:spcPct val="150000"/>
              </a:lnSpc>
              <a:spcAft>
                <a:spcPct val="0"/>
              </a:spcAft>
            </a:pPr>
            <a:r>
              <a:rPr lang="zh-CN" altLang="en-US" sz="2000" b="1" kern="100" smtClean="0">
                <a:latin typeface="微软雅黑" panose="020B0503020204020204" pitchFamily="34" charset="-122"/>
                <a:ea typeface="微软雅黑" panose="020B0503020204020204" pitchFamily="34" charset="-122"/>
                <a:cs typeface="Times New Roman" panose="02020603050405020304" pitchFamily="18" charset="0"/>
              </a:rPr>
              <a:t>①</a:t>
            </a:r>
            <a:r>
              <a:rPr lang="zh-CN" altLang="zh-CN" sz="2000" b="1" kern="100" smtClean="0">
                <a:latin typeface="微软雅黑" panose="020B0503020204020204" pitchFamily="34" charset="-122"/>
                <a:ea typeface="微软雅黑" panose="020B0503020204020204" pitchFamily="34" charset="-122"/>
                <a:cs typeface="Times New Roman" panose="02020603050405020304" pitchFamily="18" charset="0"/>
              </a:rPr>
              <a:t>造成</a:t>
            </a:r>
            <a:r>
              <a:rPr lang="zh-CN" altLang="zh-CN" sz="2000" b="1" kern="100">
                <a:latin typeface="微软雅黑" panose="020B0503020204020204" pitchFamily="34" charset="-122"/>
                <a:ea typeface="微软雅黑" panose="020B0503020204020204" pitchFamily="34" charset="-122"/>
                <a:cs typeface="Times New Roman" panose="02020603050405020304" pitchFamily="18" charset="0"/>
              </a:rPr>
              <a:t>社会</a:t>
            </a:r>
            <a:r>
              <a:rPr lang="zh-CN" altLang="zh-CN" sz="2000" b="1" kern="100" smtClean="0">
                <a:latin typeface="微软雅黑" panose="020B0503020204020204" pitchFamily="34" charset="-122"/>
                <a:ea typeface="微软雅黑" panose="020B0503020204020204" pitchFamily="34" charset="-122"/>
                <a:cs typeface="Times New Roman" panose="02020603050405020304" pitchFamily="18" charset="0"/>
              </a:rPr>
              <a:t>现</a:t>
            </a:r>
            <a:r>
              <a:rPr lang="zh-CN" altLang="en-US" sz="2000" b="1" kern="100" smtClean="0">
                <a:latin typeface="微软雅黑" panose="020B0503020204020204" pitchFamily="34" charset="-122"/>
                <a:ea typeface="微软雅黑" panose="020B0503020204020204" pitchFamily="34" charset="-122"/>
                <a:cs typeface="Times New Roman" panose="02020603050405020304" pitchFamily="18" charset="0"/>
              </a:rPr>
              <a:t>状</a:t>
            </a:r>
            <a:r>
              <a:rPr lang="zh-CN" altLang="zh-CN" sz="2000" b="1" kern="100" smtClean="0">
                <a:latin typeface="微软雅黑" panose="020B0503020204020204" pitchFamily="34" charset="-122"/>
                <a:ea typeface="微软雅黑" panose="020B0503020204020204" pitchFamily="34" charset="-122"/>
                <a:cs typeface="Times New Roman" panose="02020603050405020304" pitchFamily="18" charset="0"/>
              </a:rPr>
              <a:t>的</a:t>
            </a:r>
            <a:r>
              <a:rPr lang="zh-CN" altLang="zh-CN" sz="2000" b="1" kern="100">
                <a:latin typeface="微软雅黑" panose="020B0503020204020204" pitchFamily="34" charset="-122"/>
                <a:ea typeface="微软雅黑" panose="020B0503020204020204" pitchFamily="34" charset="-122"/>
                <a:cs typeface="Times New Roman" panose="02020603050405020304" pitchFamily="18" charset="0"/>
              </a:rPr>
              <a:t>原因</a:t>
            </a:r>
            <a:r>
              <a:rPr lang="zh-CN" altLang="zh-CN" sz="2000" b="1" kern="100" smtClean="0">
                <a:latin typeface="微软雅黑" panose="020B0503020204020204" pitchFamily="34" charset="-122"/>
                <a:ea typeface="微软雅黑" panose="020B0503020204020204" pitchFamily="34" charset="-122"/>
                <a:cs typeface="Times New Roman" panose="02020603050405020304" pitchFamily="18" charset="0"/>
              </a:rPr>
              <a:t>并不只有</a:t>
            </a:r>
            <a:r>
              <a:rPr lang="zh-CN" altLang="zh-CN" sz="2000" b="1" kern="100">
                <a:latin typeface="微软雅黑" panose="020B0503020204020204" pitchFamily="34" charset="-122"/>
                <a:ea typeface="微软雅黑" panose="020B0503020204020204" pitchFamily="34" charset="-122"/>
                <a:cs typeface="Times New Roman" panose="02020603050405020304" pitchFamily="18" charset="0"/>
              </a:rPr>
              <a:t>经济，还有上层建筑各领域间的相互作用，</a:t>
            </a:r>
            <a:r>
              <a:rPr lang="zh-CN" altLang="zh-CN" sz="2000" b="1" kern="100" smtClean="0">
                <a:latin typeface="微软雅黑" panose="020B0503020204020204" pitchFamily="34" charset="-122"/>
                <a:ea typeface="微软雅黑" panose="020B0503020204020204" pitchFamily="34" charset="-122"/>
                <a:cs typeface="Times New Roman" panose="02020603050405020304" pitchFamily="18" charset="0"/>
              </a:rPr>
              <a:t>上层建筑</a:t>
            </a:r>
            <a:r>
              <a:rPr lang="zh-CN" altLang="zh-CN" sz="2000" b="1" kern="100">
                <a:latin typeface="微软雅黑" panose="020B0503020204020204" pitchFamily="34" charset="-122"/>
                <a:ea typeface="微软雅黑" panose="020B0503020204020204" pitchFamily="34" charset="-122"/>
                <a:cs typeface="Times New Roman" panose="02020603050405020304" pitchFamily="18" charset="0"/>
              </a:rPr>
              <a:t>对经济基础的反作用。</a:t>
            </a:r>
          </a:p>
          <a:p>
            <a:pPr algn="just">
              <a:lnSpc>
                <a:spcPct val="150000"/>
              </a:lnSpc>
              <a:spcAft>
                <a:spcPct val="0"/>
              </a:spcAft>
            </a:pPr>
            <a:r>
              <a:rPr lang="zh-CN" altLang="en-US" sz="2000" b="1" kern="100">
                <a:latin typeface="微软雅黑" panose="020B0503020204020204" pitchFamily="34" charset="-122"/>
                <a:ea typeface="微软雅黑" panose="020B0503020204020204" pitchFamily="34" charset="-122"/>
                <a:cs typeface="Times New Roman" panose="02020603050405020304" pitchFamily="18" charset="0"/>
              </a:rPr>
              <a:t>②</a:t>
            </a:r>
            <a:r>
              <a:rPr lang="zh-CN" altLang="zh-CN" sz="2000" b="1" kern="100" smtClean="0">
                <a:latin typeface="微软雅黑" panose="020B0503020204020204" pitchFamily="34" charset="-122"/>
                <a:ea typeface="微软雅黑" panose="020B0503020204020204" pitchFamily="34" charset="-122"/>
                <a:cs typeface="Times New Roman" panose="02020603050405020304" pitchFamily="18" charset="0"/>
              </a:rPr>
              <a:t>上层建筑</a:t>
            </a:r>
            <a:r>
              <a:rPr lang="zh-CN" altLang="zh-CN" sz="2000" b="1" kern="100">
                <a:latin typeface="微软雅黑" panose="020B0503020204020204" pitchFamily="34" charset="-122"/>
                <a:ea typeface="微软雅黑" panose="020B0503020204020204" pitchFamily="34" charset="-122"/>
                <a:cs typeface="Times New Roman" panose="02020603050405020304" pitchFamily="18" charset="0"/>
              </a:rPr>
              <a:t>各领域间的相互作用，上层建筑对经济基础的反作用，归根结底</a:t>
            </a:r>
            <a:r>
              <a:rPr lang="zh-CN" altLang="zh-CN" sz="2000" b="1" kern="100" smtClean="0">
                <a:latin typeface="微软雅黑" panose="020B0503020204020204" pitchFamily="34" charset="-122"/>
                <a:ea typeface="微软雅黑" panose="020B0503020204020204" pitchFamily="34" charset="-122"/>
                <a:cs typeface="Times New Roman" panose="02020603050405020304" pitchFamily="18" charset="0"/>
              </a:rPr>
              <a:t>又是</a:t>
            </a:r>
            <a:r>
              <a:rPr lang="zh-CN" altLang="zh-CN" sz="2000" b="1" smtClean="0">
                <a:latin typeface="微软雅黑" panose="020B0503020204020204" pitchFamily="34" charset="-122"/>
                <a:ea typeface="微软雅黑" panose="020B0503020204020204" pitchFamily="34" charset="-122"/>
                <a:cs typeface="Times New Roman" panose="02020603050405020304" pitchFamily="18" charset="0"/>
              </a:rPr>
              <a:t>在</a:t>
            </a:r>
            <a:r>
              <a:rPr lang="zh-CN" altLang="zh-CN" sz="2000" b="1">
                <a:latin typeface="微软雅黑" panose="020B0503020204020204" pitchFamily="34" charset="-122"/>
                <a:ea typeface="微软雅黑" panose="020B0503020204020204" pitchFamily="34" charset="-122"/>
                <a:cs typeface="Times New Roman" panose="02020603050405020304" pitchFamily="18" charset="0"/>
              </a:rPr>
              <a:t>经济必然性基础上的作用。</a:t>
            </a:r>
            <a:endParaRPr lang="zh-CN" altLang="en-US" sz="2000" b="1">
              <a:latin typeface="微软雅黑" panose="020B0503020204020204" pitchFamily="34" charset="-122"/>
              <a:ea typeface="微软雅黑" panose="020B0503020204020204" pitchFamily="34" charset="-122"/>
            </a:endParaRPr>
          </a:p>
        </p:txBody>
      </p:sp>
      <p:sp>
        <p:nvSpPr>
          <p:cNvPr id="2" name="文本框 1"/>
          <p:cNvSpPr txBox="1"/>
          <p:nvPr/>
        </p:nvSpPr>
        <p:spPr>
          <a:xfrm>
            <a:off x="1669329" y="807725"/>
            <a:ext cx="5929828" cy="523220"/>
          </a:xfrm>
          <a:prstGeom prst="rect">
            <a:avLst/>
          </a:prstGeom>
          <a:noFill/>
        </p:spPr>
        <p:txBody>
          <a:bodyPr wrap="none" rtlCol="0" anchor="t">
            <a:spAutoFit/>
          </a:bodyPr>
          <a:lstStyle/>
          <a:p>
            <a:r>
              <a:rPr lang="zh-CN" altLang="zh-CN" sz="2800" b="1">
                <a:solidFill>
                  <a:srgbClr val="C00000"/>
                </a:solidFill>
                <a:latin typeface="微软雅黑" panose="020B0503020204020204" pitchFamily="34" charset="-122"/>
                <a:ea typeface="微软雅黑" panose="020B0503020204020204" pitchFamily="34" charset="-122"/>
                <a:sym typeface="+mn-ea"/>
              </a:rPr>
              <a:t>社会的</a:t>
            </a:r>
            <a:r>
              <a:rPr lang="zh-CN" altLang="en-US" sz="2800" b="1">
                <a:solidFill>
                  <a:srgbClr val="C00000"/>
                </a:solidFill>
                <a:latin typeface="微软雅黑" panose="020B0503020204020204" pitchFamily="34" charset="-122"/>
                <a:ea typeface="微软雅黑" panose="020B0503020204020204" pitchFamily="34" charset="-122"/>
                <a:sym typeface="+mn-ea"/>
              </a:rPr>
              <a:t>“</a:t>
            </a:r>
            <a:r>
              <a:rPr lang="zh-CN" altLang="zh-CN" sz="2800" b="1">
                <a:solidFill>
                  <a:srgbClr val="C00000"/>
                </a:solidFill>
                <a:latin typeface="微软雅黑" panose="020B0503020204020204" pitchFamily="34" charset="-122"/>
                <a:ea typeface="微软雅黑" panose="020B0503020204020204" pitchFamily="34" charset="-122"/>
                <a:sym typeface="+mn-ea"/>
              </a:rPr>
              <a:t>经济关系</a:t>
            </a:r>
            <a:r>
              <a:rPr lang="zh-CN" altLang="en-US" sz="2800" b="1">
                <a:solidFill>
                  <a:srgbClr val="C00000"/>
                </a:solidFill>
                <a:latin typeface="微软雅黑" panose="020B0503020204020204" pitchFamily="34" charset="-122"/>
                <a:ea typeface="微软雅黑" panose="020B0503020204020204" pitchFamily="34" charset="-122"/>
                <a:sym typeface="+mn-ea"/>
              </a:rPr>
              <a:t>”</a:t>
            </a:r>
            <a:r>
              <a:rPr lang="zh-CN" altLang="zh-CN" sz="2800" b="1">
                <a:solidFill>
                  <a:srgbClr val="C00000"/>
                </a:solidFill>
                <a:latin typeface="微软雅黑" panose="020B0503020204020204" pitchFamily="34" charset="-122"/>
                <a:ea typeface="微软雅黑" panose="020B0503020204020204" pitchFamily="34" charset="-122"/>
                <a:sym typeface="+mn-ea"/>
              </a:rPr>
              <a:t>与“上层建筑”</a:t>
            </a:r>
            <a:endParaRPr lang="zh-CN" altLang="en-US" sz="2800" b="1">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additive="base">
                                        <p:cTn id="13" dur="500" fill="hold"/>
                                        <p:tgtEl>
                                          <p:spTgt spid="13"/>
                                        </p:tgtEl>
                                        <p:attrNameLst>
                                          <p:attrName>ppt_x</p:attrName>
                                        </p:attrNameLst>
                                      </p:cBhvr>
                                      <p:tavLst>
                                        <p:tav tm="0">
                                          <p:val>
                                            <p:strVal val="#ppt_x"/>
                                          </p:val>
                                        </p:tav>
                                        <p:tav tm="100000">
                                          <p:val>
                                            <p:strVal val="#ppt_x"/>
                                          </p:val>
                                        </p:tav>
                                      </p:tavLst>
                                    </p:anim>
                                    <p:anim calcmode="lin" valueType="num">
                                      <p:cBhvr additive="base">
                                        <p:cTn id="14"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2"/>
                                        </p:tgtEl>
                                        <p:attrNameLst>
                                          <p:attrName>style.visibility</p:attrName>
                                        </p:attrNameLst>
                                      </p:cBhvr>
                                      <p:to>
                                        <p:strVal val="visible"/>
                                      </p:to>
                                    </p:set>
                                    <p:anim calcmode="lin" valueType="num">
                                      <p:cBhvr additive="base">
                                        <p:cTn id="19" dur="500" fill="hold"/>
                                        <p:tgtEl>
                                          <p:spTgt spid="22"/>
                                        </p:tgtEl>
                                        <p:attrNameLst>
                                          <p:attrName>ppt_x</p:attrName>
                                        </p:attrNameLst>
                                      </p:cBhvr>
                                      <p:tavLst>
                                        <p:tav tm="0">
                                          <p:val>
                                            <p:strVal val="#ppt_x"/>
                                          </p:val>
                                        </p:tav>
                                        <p:tav tm="100000">
                                          <p:val>
                                            <p:strVal val="#ppt_x"/>
                                          </p:val>
                                        </p:tav>
                                      </p:tavLst>
                                    </p:anim>
                                    <p:anim calcmode="lin" valueType="num">
                                      <p:cBhvr additive="base">
                                        <p:cTn id="20"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500" fill="hold"/>
                                        <p:tgtEl>
                                          <p:spTgt spid="11"/>
                                        </p:tgtEl>
                                        <p:attrNameLst>
                                          <p:attrName>ppt_x</p:attrName>
                                        </p:attrNameLst>
                                      </p:cBhvr>
                                      <p:tavLst>
                                        <p:tav tm="0">
                                          <p:val>
                                            <p:strVal val="#ppt_x"/>
                                          </p:val>
                                        </p:tav>
                                        <p:tav tm="100000">
                                          <p:val>
                                            <p:strVal val="#ppt_x"/>
                                          </p:val>
                                        </p:tav>
                                      </p:tavLst>
                                    </p:anim>
                                    <p:anim calcmode="lin" valueType="num">
                                      <p:cBhvr additive="base">
                                        <p:cTn id="26"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21"/>
                                        </p:tgtEl>
                                        <p:attrNameLst>
                                          <p:attrName>style.visibility</p:attrName>
                                        </p:attrNameLst>
                                      </p:cBhvr>
                                      <p:to>
                                        <p:strVal val="visible"/>
                                      </p:to>
                                    </p:set>
                                    <p:anim calcmode="lin" valueType="num">
                                      <p:cBhvr additive="base">
                                        <p:cTn id="31" dur="500" fill="hold"/>
                                        <p:tgtEl>
                                          <p:spTgt spid="21"/>
                                        </p:tgtEl>
                                        <p:attrNameLst>
                                          <p:attrName>ppt_x</p:attrName>
                                        </p:attrNameLst>
                                      </p:cBhvr>
                                      <p:tavLst>
                                        <p:tav tm="0">
                                          <p:val>
                                            <p:strVal val="#ppt_x"/>
                                          </p:val>
                                        </p:tav>
                                        <p:tav tm="100000">
                                          <p:val>
                                            <p:strVal val="#ppt_x"/>
                                          </p:val>
                                        </p:tav>
                                      </p:tavLst>
                                    </p:anim>
                                    <p:anim calcmode="lin" valueType="num">
                                      <p:cBhvr additive="base">
                                        <p:cTn id="32"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additive="base">
                                        <p:cTn id="37" dur="500" fill="hold"/>
                                        <p:tgtEl>
                                          <p:spTgt spid="14"/>
                                        </p:tgtEl>
                                        <p:attrNameLst>
                                          <p:attrName>ppt_x</p:attrName>
                                        </p:attrNameLst>
                                      </p:cBhvr>
                                      <p:tavLst>
                                        <p:tav tm="0">
                                          <p:val>
                                            <p:strVal val="#ppt_x"/>
                                          </p:val>
                                        </p:tav>
                                        <p:tav tm="100000">
                                          <p:val>
                                            <p:strVal val="#ppt_x"/>
                                          </p:val>
                                        </p:tav>
                                      </p:tavLst>
                                    </p:anim>
                                    <p:anim calcmode="lin" valueType="num">
                                      <p:cBhvr additive="base">
                                        <p:cTn id="3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9"/>
                                        </p:tgtEl>
                                        <p:attrNameLst>
                                          <p:attrName>style.visibility</p:attrName>
                                        </p:attrNameLst>
                                      </p:cBhvr>
                                      <p:to>
                                        <p:strVal val="visible"/>
                                      </p:to>
                                    </p:set>
                                    <p:anim calcmode="lin" valueType="num">
                                      <p:cBhvr additive="base">
                                        <p:cTn id="43" dur="500" fill="hold"/>
                                        <p:tgtEl>
                                          <p:spTgt spid="19"/>
                                        </p:tgtEl>
                                        <p:attrNameLst>
                                          <p:attrName>ppt_x</p:attrName>
                                        </p:attrNameLst>
                                      </p:cBhvr>
                                      <p:tavLst>
                                        <p:tav tm="0">
                                          <p:val>
                                            <p:strVal val="#ppt_x"/>
                                          </p:val>
                                        </p:tav>
                                        <p:tav tm="100000">
                                          <p:val>
                                            <p:strVal val="#ppt_x"/>
                                          </p:val>
                                        </p:tav>
                                      </p:tavLst>
                                    </p:anim>
                                    <p:anim calcmode="lin" valueType="num">
                                      <p:cBhvr additive="base">
                                        <p:cTn id="44"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20"/>
                                        </p:tgtEl>
                                        <p:attrNameLst>
                                          <p:attrName>style.visibility</p:attrName>
                                        </p:attrNameLst>
                                      </p:cBhvr>
                                      <p:to>
                                        <p:strVal val="visible"/>
                                      </p:to>
                                    </p:set>
                                    <p:anim calcmode="lin" valueType="num">
                                      <p:cBhvr additive="base">
                                        <p:cTn id="49" dur="500" fill="hold"/>
                                        <p:tgtEl>
                                          <p:spTgt spid="20"/>
                                        </p:tgtEl>
                                        <p:attrNameLst>
                                          <p:attrName>ppt_x</p:attrName>
                                        </p:attrNameLst>
                                      </p:cBhvr>
                                      <p:tavLst>
                                        <p:tav tm="0">
                                          <p:val>
                                            <p:strVal val="#ppt_x"/>
                                          </p:val>
                                        </p:tav>
                                        <p:tav tm="100000">
                                          <p:val>
                                            <p:strVal val="#ppt_x"/>
                                          </p:val>
                                        </p:tav>
                                      </p:tavLst>
                                    </p:anim>
                                    <p:anim calcmode="lin" valueType="num">
                                      <p:cBhvr additive="base">
                                        <p:cTn id="50"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51" fill="hold" nodeType="clickPar">
                      <p:stCondLst>
                        <p:cond delay="indefinite"/>
                      </p:stCondLst>
                      <p:childTnLst>
                        <p:par>
                          <p:cTn id="52" fill="hold" nodeType="afterGroup">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16"/>
                                        </p:tgtEl>
                                        <p:attrNameLst>
                                          <p:attrName>style.visibility</p:attrName>
                                        </p:attrNameLst>
                                      </p:cBhvr>
                                      <p:to>
                                        <p:strVal val="visible"/>
                                      </p:to>
                                    </p:set>
                                    <p:anim calcmode="lin" valueType="num">
                                      <p:cBhvr additive="base">
                                        <p:cTn id="55" dur="500" fill="hold"/>
                                        <p:tgtEl>
                                          <p:spTgt spid="16"/>
                                        </p:tgtEl>
                                        <p:attrNameLst>
                                          <p:attrName>ppt_x</p:attrName>
                                        </p:attrNameLst>
                                      </p:cBhvr>
                                      <p:tavLst>
                                        <p:tav tm="0">
                                          <p:val>
                                            <p:strVal val="#ppt_x"/>
                                          </p:val>
                                        </p:tav>
                                        <p:tav tm="100000">
                                          <p:val>
                                            <p:strVal val="#ppt_x"/>
                                          </p:val>
                                        </p:tav>
                                      </p:tavLst>
                                    </p:anim>
                                    <p:anim calcmode="lin" valueType="num">
                                      <p:cBhvr additive="base">
                                        <p:cTn id="56"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57" fill="hold" nodeType="clickPar">
                      <p:stCondLst>
                        <p:cond delay="indefinite"/>
                      </p:stCondLst>
                      <p:childTnLst>
                        <p:par>
                          <p:cTn id="58" fill="hold" nodeType="afterGroup">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15"/>
                                        </p:tgtEl>
                                        <p:attrNameLst>
                                          <p:attrName>style.visibility</p:attrName>
                                        </p:attrNameLst>
                                      </p:cBhvr>
                                      <p:to>
                                        <p:strVal val="visible"/>
                                      </p:to>
                                    </p:set>
                                    <p:anim calcmode="lin" valueType="num">
                                      <p:cBhvr additive="base">
                                        <p:cTn id="61" dur="500" fill="hold"/>
                                        <p:tgtEl>
                                          <p:spTgt spid="15"/>
                                        </p:tgtEl>
                                        <p:attrNameLst>
                                          <p:attrName>ppt_x</p:attrName>
                                        </p:attrNameLst>
                                      </p:cBhvr>
                                      <p:tavLst>
                                        <p:tav tm="0">
                                          <p:val>
                                            <p:strVal val="#ppt_x"/>
                                          </p:val>
                                        </p:tav>
                                        <p:tav tm="100000">
                                          <p:val>
                                            <p:strVal val="#ppt_x"/>
                                          </p:val>
                                        </p:tav>
                                      </p:tavLst>
                                    </p:anim>
                                    <p:anim calcmode="lin" valueType="num">
                                      <p:cBhvr additive="base">
                                        <p:cTn id="62"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63" fill="hold" nodeType="clickPar">
                      <p:stCondLst>
                        <p:cond delay="indefinite"/>
                      </p:stCondLst>
                      <p:childTnLst>
                        <p:par>
                          <p:cTn id="64" fill="hold" nodeType="afterGroup">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17"/>
                                        </p:tgtEl>
                                        <p:attrNameLst>
                                          <p:attrName>style.visibility</p:attrName>
                                        </p:attrNameLst>
                                      </p:cBhvr>
                                      <p:to>
                                        <p:strVal val="visible"/>
                                      </p:to>
                                    </p:set>
                                    <p:anim calcmode="lin" valueType="num">
                                      <p:cBhvr additive="base">
                                        <p:cTn id="67" dur="500" fill="hold"/>
                                        <p:tgtEl>
                                          <p:spTgt spid="17"/>
                                        </p:tgtEl>
                                        <p:attrNameLst>
                                          <p:attrName>ppt_x</p:attrName>
                                        </p:attrNameLst>
                                      </p:cBhvr>
                                      <p:tavLst>
                                        <p:tav tm="0">
                                          <p:val>
                                            <p:strVal val="#ppt_x"/>
                                          </p:val>
                                        </p:tav>
                                        <p:tav tm="100000">
                                          <p:val>
                                            <p:strVal val="#ppt_x"/>
                                          </p:val>
                                        </p:tav>
                                      </p:tavLst>
                                    </p:anim>
                                    <p:anim calcmode="lin" valueType="num">
                                      <p:cBhvr additive="base">
                                        <p:cTn id="68"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69" fill="hold" nodeType="clickPar">
                      <p:stCondLst>
                        <p:cond delay="indefinite"/>
                      </p:stCondLst>
                      <p:childTnLst>
                        <p:par>
                          <p:cTn id="70" fill="hold" nodeType="afterGroup">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18"/>
                                        </p:tgtEl>
                                        <p:attrNameLst>
                                          <p:attrName>style.visibility</p:attrName>
                                        </p:attrNameLst>
                                      </p:cBhvr>
                                      <p:to>
                                        <p:strVal val="visible"/>
                                      </p:to>
                                    </p:set>
                                    <p:anim calcmode="lin" valueType="num">
                                      <p:cBhvr additive="base">
                                        <p:cTn id="73" dur="500" fill="hold"/>
                                        <p:tgtEl>
                                          <p:spTgt spid="18"/>
                                        </p:tgtEl>
                                        <p:attrNameLst>
                                          <p:attrName>ppt_x</p:attrName>
                                        </p:attrNameLst>
                                      </p:cBhvr>
                                      <p:tavLst>
                                        <p:tav tm="0">
                                          <p:val>
                                            <p:strVal val="#ppt_x"/>
                                          </p:val>
                                        </p:tav>
                                        <p:tav tm="100000">
                                          <p:val>
                                            <p:strVal val="#ppt_x"/>
                                          </p:val>
                                        </p:tav>
                                      </p:tavLst>
                                    </p:anim>
                                    <p:anim calcmode="lin" valueType="num">
                                      <p:cBhvr additive="base">
                                        <p:cTn id="74"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75" fill="hold" nodeType="clickPar">
                      <p:stCondLst>
                        <p:cond delay="indefinite"/>
                      </p:stCondLst>
                      <p:childTnLst>
                        <p:par>
                          <p:cTn id="76" fill="hold" nodeType="afterGroup">
                            <p:stCondLst>
                              <p:cond delay="0"/>
                            </p:stCondLst>
                            <p:childTnLst>
                              <p:par>
                                <p:cTn id="77" presetID="16" presetClass="entr" presetSubtype="21" fill="hold" grpId="0" nodeType="clickEffect">
                                  <p:stCondLst>
                                    <p:cond delay="0"/>
                                  </p:stCondLst>
                                  <p:childTnLst>
                                    <p:set>
                                      <p:cBhvr>
                                        <p:cTn id="78" dur="1" fill="hold">
                                          <p:stCondLst>
                                            <p:cond delay="0"/>
                                          </p:stCondLst>
                                        </p:cTn>
                                        <p:tgtEl>
                                          <p:spTgt spid="3"/>
                                        </p:tgtEl>
                                        <p:attrNameLst>
                                          <p:attrName>style.visibility</p:attrName>
                                        </p:attrNameLst>
                                      </p:cBhvr>
                                      <p:to>
                                        <p:strVal val="visible"/>
                                      </p:to>
                                    </p:set>
                                    <p:animEffect transition="in" filter="barn(inVertical)">
                                      <p:cBhvr>
                                        <p:cTn id="7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3" grpId="0" animBg="1"/>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3"/>
          <p:cNvSpPr txBox="1"/>
          <p:nvPr/>
        </p:nvSpPr>
        <p:spPr>
          <a:xfrm>
            <a:off x="378941" y="2562225"/>
            <a:ext cx="11252886" cy="2030095"/>
          </a:xfrm>
          <a:prstGeom prst="rect">
            <a:avLst/>
          </a:prstGeom>
          <a:noFill/>
          <a:ln w="28575">
            <a:solidFill>
              <a:schemeClr val="tx1"/>
            </a:solidFill>
          </a:ln>
        </p:spPr>
        <p:txBody>
          <a:bodyPr wrap="square" rtlCol="0" anchor="t">
            <a:spAutoFit/>
          </a:bodyPr>
          <a:lstStyle/>
          <a:p>
            <a:r>
              <a:rPr lang="en-US" altLang="zh-CN" b="1" smtClean="0">
                <a:solidFill>
                  <a:srgbClr val="000000"/>
                </a:solidFill>
                <a:latin typeface="楷体" panose="02010609060101010101" pitchFamily="49" charset="-122"/>
                <a:ea typeface="楷体" panose="02010609060101010101" pitchFamily="49" charset="-122"/>
                <a:cs typeface="Times New Roman" panose="02020603050405020304" pitchFamily="18" charset="0"/>
                <a:sym typeface="+mn-ea"/>
              </a:rPr>
              <a:t>(</a:t>
            </a:r>
            <a:r>
              <a:rPr lang="en-US" altLang="zh-CN" b="1">
                <a:solidFill>
                  <a:srgbClr val="000000"/>
                </a:solidFill>
                <a:latin typeface="楷体" panose="02010609060101010101" pitchFamily="49" charset="-122"/>
                <a:ea typeface="楷体" panose="02010609060101010101" pitchFamily="49" charset="-122"/>
                <a:cs typeface="Times New Roman" panose="02020603050405020304" pitchFamily="18" charset="0"/>
                <a:sym typeface="+mn-ea"/>
              </a:rPr>
              <a:t>1)</a:t>
            </a:r>
            <a:r>
              <a:rPr lang="zh-CN" altLang="zh-CN" b="1">
                <a:solidFill>
                  <a:srgbClr val="000000"/>
                </a:solidFill>
                <a:latin typeface="楷体" panose="02010609060101010101" pitchFamily="49" charset="-122"/>
                <a:ea typeface="楷体" panose="02010609060101010101" pitchFamily="49" charset="-122"/>
                <a:cs typeface="Times New Roman" panose="02020603050405020304" pitchFamily="18" charset="0"/>
                <a:sym typeface="+mn-ea"/>
              </a:rPr>
              <a:t>政治、法、哲学、宗教、文学、艺术等等的发展是以经济发展为基础的。但是</a:t>
            </a:r>
            <a:r>
              <a:rPr lang="en-US" altLang="zh-CN" b="1">
                <a:solidFill>
                  <a:srgbClr val="000000"/>
                </a:solidFill>
                <a:latin typeface="楷体" panose="02010609060101010101" pitchFamily="49" charset="-122"/>
                <a:ea typeface="楷体" panose="02010609060101010101" pitchFamily="49" charset="-122"/>
                <a:cs typeface="Times New Roman" panose="02020603050405020304" pitchFamily="18" charset="0"/>
                <a:sym typeface="+mn-ea"/>
              </a:rPr>
              <a:t>,</a:t>
            </a:r>
            <a:r>
              <a:rPr lang="zh-CN" altLang="zh-CN" b="1">
                <a:solidFill>
                  <a:srgbClr val="000000"/>
                </a:solidFill>
                <a:latin typeface="楷体" panose="02010609060101010101" pitchFamily="49" charset="-122"/>
                <a:ea typeface="楷体" panose="02010609060101010101" pitchFamily="49" charset="-122"/>
                <a:cs typeface="Times New Roman" panose="02020603050405020304" pitchFamily="18" charset="0"/>
                <a:sym typeface="+mn-ea"/>
              </a:rPr>
              <a:t>它们又都互相作用并对经济基础发生作用。这并不是说</a:t>
            </a:r>
            <a:r>
              <a:rPr lang="en-US" altLang="zh-CN" b="1">
                <a:solidFill>
                  <a:srgbClr val="000000"/>
                </a:solidFill>
                <a:latin typeface="楷体" panose="02010609060101010101" pitchFamily="49" charset="-122"/>
                <a:ea typeface="楷体" panose="02010609060101010101" pitchFamily="49" charset="-122"/>
                <a:cs typeface="Times New Roman" panose="02020603050405020304" pitchFamily="18" charset="0"/>
                <a:sym typeface="+mn-ea"/>
              </a:rPr>
              <a:t>,</a:t>
            </a:r>
            <a:r>
              <a:rPr lang="zh-CN" altLang="zh-CN" b="1">
                <a:solidFill>
                  <a:srgbClr val="000000"/>
                </a:solidFill>
                <a:latin typeface="楷体" panose="02010609060101010101" pitchFamily="49" charset="-122"/>
                <a:ea typeface="楷体" panose="02010609060101010101" pitchFamily="49" charset="-122"/>
                <a:cs typeface="Times New Roman" panose="02020603050405020304" pitchFamily="18" charset="0"/>
                <a:sym typeface="+mn-ea"/>
              </a:rPr>
              <a:t>只有经济状况才是原因</a:t>
            </a:r>
            <a:r>
              <a:rPr lang="en-US" altLang="zh-CN" b="1">
                <a:solidFill>
                  <a:srgbClr val="000000"/>
                </a:solidFill>
                <a:latin typeface="楷体" panose="02010609060101010101" pitchFamily="49" charset="-122"/>
                <a:ea typeface="楷体" panose="02010609060101010101" pitchFamily="49" charset="-122"/>
                <a:cs typeface="Times New Roman" panose="02020603050405020304" pitchFamily="18" charset="0"/>
                <a:sym typeface="+mn-ea"/>
              </a:rPr>
              <a:t>,</a:t>
            </a:r>
            <a:r>
              <a:rPr lang="zh-CN" altLang="zh-CN" b="1">
                <a:solidFill>
                  <a:srgbClr val="000000"/>
                </a:solidFill>
                <a:latin typeface="楷体" panose="02010609060101010101" pitchFamily="49" charset="-122"/>
                <a:ea typeface="楷体" panose="02010609060101010101" pitchFamily="49" charset="-122"/>
                <a:cs typeface="Times New Roman" panose="02020603050405020304" pitchFamily="18" charset="0"/>
                <a:sym typeface="+mn-ea"/>
              </a:rPr>
              <a:t>才是积极的</a:t>
            </a:r>
            <a:r>
              <a:rPr lang="en-US" altLang="zh-CN" b="1">
                <a:solidFill>
                  <a:srgbClr val="000000"/>
                </a:solidFill>
                <a:latin typeface="楷体" panose="02010609060101010101" pitchFamily="49" charset="-122"/>
                <a:ea typeface="楷体" panose="02010609060101010101" pitchFamily="49" charset="-122"/>
                <a:cs typeface="Times New Roman" panose="02020603050405020304" pitchFamily="18" charset="0"/>
                <a:sym typeface="+mn-ea"/>
              </a:rPr>
              <a:t>,</a:t>
            </a:r>
            <a:r>
              <a:rPr lang="zh-CN" altLang="zh-CN" b="1">
                <a:solidFill>
                  <a:srgbClr val="000000"/>
                </a:solidFill>
                <a:latin typeface="楷体" panose="02010609060101010101" pitchFamily="49" charset="-122"/>
                <a:ea typeface="楷体" panose="02010609060101010101" pitchFamily="49" charset="-122"/>
                <a:cs typeface="Times New Roman" panose="02020603050405020304" pitchFamily="18" charset="0"/>
                <a:sym typeface="+mn-ea"/>
              </a:rPr>
              <a:t>其余一切都不过是消极的结果</a:t>
            </a:r>
            <a:r>
              <a:rPr lang="en-US" altLang="zh-CN" b="1">
                <a:solidFill>
                  <a:srgbClr val="000000"/>
                </a:solidFill>
                <a:latin typeface="楷体" panose="02010609060101010101" pitchFamily="49" charset="-122"/>
                <a:ea typeface="楷体" panose="02010609060101010101" pitchFamily="49" charset="-122"/>
                <a:cs typeface="Times New Roman" panose="02020603050405020304" pitchFamily="18" charset="0"/>
                <a:sym typeface="+mn-ea"/>
              </a:rPr>
              <a:t>,</a:t>
            </a:r>
            <a:r>
              <a:rPr lang="zh-CN" altLang="zh-CN" b="1">
                <a:solidFill>
                  <a:srgbClr val="000000"/>
                </a:solidFill>
                <a:latin typeface="楷体" panose="02010609060101010101" pitchFamily="49" charset="-122"/>
                <a:ea typeface="楷体" panose="02010609060101010101" pitchFamily="49" charset="-122"/>
                <a:cs typeface="Times New Roman" panose="02020603050405020304" pitchFamily="18" charset="0"/>
                <a:sym typeface="+mn-ea"/>
              </a:rPr>
              <a:t>而是说</a:t>
            </a:r>
            <a:r>
              <a:rPr lang="en-US" altLang="zh-CN" b="1">
                <a:solidFill>
                  <a:srgbClr val="000000"/>
                </a:solidFill>
                <a:latin typeface="楷体" panose="02010609060101010101" pitchFamily="49" charset="-122"/>
                <a:ea typeface="楷体" panose="02010609060101010101" pitchFamily="49" charset="-122"/>
                <a:cs typeface="Times New Roman" panose="02020603050405020304" pitchFamily="18" charset="0"/>
                <a:sym typeface="+mn-ea"/>
              </a:rPr>
              <a:t>,</a:t>
            </a:r>
            <a:r>
              <a:rPr lang="zh-CN" altLang="zh-CN" b="1">
                <a:solidFill>
                  <a:srgbClr val="000000"/>
                </a:solidFill>
                <a:latin typeface="楷体" panose="02010609060101010101" pitchFamily="49" charset="-122"/>
                <a:ea typeface="楷体" panose="02010609060101010101" pitchFamily="49" charset="-122"/>
                <a:cs typeface="Times New Roman" panose="02020603050405020304" pitchFamily="18" charset="0"/>
                <a:sym typeface="+mn-ea"/>
              </a:rPr>
              <a:t>这是在归根到底不断为自己开辟道路的经济必然性的基础上的相互作用。</a:t>
            </a:r>
          </a:p>
          <a:p>
            <a:r>
              <a:rPr lang="en-US" altLang="zh-CN" b="1">
                <a:solidFill>
                  <a:srgbClr val="FF0000"/>
                </a:solidFill>
                <a:latin typeface="楷体" panose="02010609060101010101" pitchFamily="49" charset="-122"/>
                <a:ea typeface="楷体" panose="02010609060101010101" pitchFamily="49" charset="-122"/>
                <a:cs typeface="Times New Roman" panose="02020603050405020304" pitchFamily="18" charset="0"/>
                <a:sym typeface="+mn-ea"/>
              </a:rPr>
              <a:t>(2)</a:t>
            </a:r>
            <a:r>
              <a:rPr lang="zh-CN" altLang="zh-CN" b="1">
                <a:solidFill>
                  <a:srgbClr val="FF0000"/>
                </a:solidFill>
                <a:latin typeface="楷体" panose="02010609060101010101" pitchFamily="49" charset="-122"/>
                <a:ea typeface="楷体" panose="02010609060101010101" pitchFamily="49" charset="-122"/>
                <a:cs typeface="Times New Roman" panose="02020603050405020304" pitchFamily="18" charset="0"/>
                <a:sym typeface="+mn-ea"/>
              </a:rPr>
              <a:t>并不像人们有时不加思考地想象的那样是经济状况自动发生作用</a:t>
            </a:r>
            <a:r>
              <a:rPr lang="en-US" altLang="zh-CN" b="1">
                <a:solidFill>
                  <a:srgbClr val="FF0000"/>
                </a:solidFill>
                <a:latin typeface="楷体" panose="02010609060101010101" pitchFamily="49" charset="-122"/>
                <a:ea typeface="楷体" panose="02010609060101010101" pitchFamily="49" charset="-122"/>
                <a:cs typeface="Times New Roman" panose="02020603050405020304" pitchFamily="18" charset="0"/>
                <a:sym typeface="+mn-ea"/>
              </a:rPr>
              <a:t>,</a:t>
            </a:r>
            <a:r>
              <a:rPr lang="zh-CN" altLang="zh-CN" b="1">
                <a:solidFill>
                  <a:srgbClr val="FF0000"/>
                </a:solidFill>
                <a:latin typeface="楷体" panose="02010609060101010101" pitchFamily="49" charset="-122"/>
                <a:ea typeface="楷体" panose="02010609060101010101" pitchFamily="49" charset="-122"/>
                <a:cs typeface="Times New Roman" panose="02020603050405020304" pitchFamily="18" charset="0"/>
                <a:sym typeface="+mn-ea"/>
              </a:rPr>
              <a:t>而是人们自己创造自己的历史</a:t>
            </a:r>
            <a:r>
              <a:rPr lang="en-US" altLang="zh-CN" b="1">
                <a:solidFill>
                  <a:srgbClr val="FF0000"/>
                </a:solidFill>
                <a:latin typeface="楷体" panose="02010609060101010101" pitchFamily="49" charset="-122"/>
                <a:ea typeface="楷体" panose="02010609060101010101" pitchFamily="49" charset="-122"/>
                <a:cs typeface="Times New Roman" panose="02020603050405020304" pitchFamily="18" charset="0"/>
                <a:sym typeface="+mn-ea"/>
              </a:rPr>
              <a:t>,</a:t>
            </a:r>
            <a:r>
              <a:rPr lang="zh-CN" altLang="zh-CN" b="1">
                <a:solidFill>
                  <a:srgbClr val="FF0000"/>
                </a:solidFill>
                <a:latin typeface="楷体" panose="02010609060101010101" pitchFamily="49" charset="-122"/>
                <a:ea typeface="楷体" panose="02010609060101010101" pitchFamily="49" charset="-122"/>
                <a:cs typeface="Times New Roman" panose="02020603050405020304" pitchFamily="18" charset="0"/>
                <a:sym typeface="+mn-ea"/>
              </a:rPr>
              <a:t>但他们是在既定的、制约着他们的环境中</a:t>
            </a:r>
            <a:r>
              <a:rPr lang="en-US" altLang="zh-CN" b="1">
                <a:solidFill>
                  <a:srgbClr val="FF0000"/>
                </a:solidFill>
                <a:latin typeface="楷体" panose="02010609060101010101" pitchFamily="49" charset="-122"/>
                <a:ea typeface="楷体" panose="02010609060101010101" pitchFamily="49" charset="-122"/>
                <a:cs typeface="Times New Roman" panose="02020603050405020304" pitchFamily="18" charset="0"/>
                <a:sym typeface="+mn-ea"/>
              </a:rPr>
              <a:t>,</a:t>
            </a:r>
            <a:r>
              <a:rPr lang="zh-CN" altLang="zh-CN" b="1">
                <a:solidFill>
                  <a:srgbClr val="FF0000"/>
                </a:solidFill>
                <a:latin typeface="楷体" panose="02010609060101010101" pitchFamily="49" charset="-122"/>
                <a:ea typeface="楷体" panose="02010609060101010101" pitchFamily="49" charset="-122"/>
                <a:cs typeface="Times New Roman" panose="02020603050405020304" pitchFamily="18" charset="0"/>
                <a:sym typeface="+mn-ea"/>
              </a:rPr>
              <a:t>是在现有的现实关系的基础上进行创造的</a:t>
            </a:r>
            <a:r>
              <a:rPr lang="en-US" altLang="zh-CN" b="1">
                <a:solidFill>
                  <a:srgbClr val="FF0000"/>
                </a:solidFill>
                <a:latin typeface="楷体" panose="02010609060101010101" pitchFamily="49" charset="-122"/>
                <a:ea typeface="楷体" panose="02010609060101010101" pitchFamily="49" charset="-122"/>
                <a:cs typeface="Times New Roman" panose="02020603050405020304" pitchFamily="18" charset="0"/>
                <a:sym typeface="+mn-ea"/>
              </a:rPr>
              <a:t>,</a:t>
            </a:r>
            <a:r>
              <a:rPr lang="zh-CN" altLang="zh-CN" b="1">
                <a:solidFill>
                  <a:srgbClr val="FF0000"/>
                </a:solidFill>
                <a:latin typeface="楷体" panose="02010609060101010101" pitchFamily="49" charset="-122"/>
                <a:ea typeface="楷体" panose="02010609060101010101" pitchFamily="49" charset="-122"/>
                <a:cs typeface="Times New Roman" panose="02020603050405020304" pitchFamily="18" charset="0"/>
                <a:sym typeface="+mn-ea"/>
              </a:rPr>
              <a:t>在这些现实关系中</a:t>
            </a:r>
            <a:r>
              <a:rPr lang="en-US" altLang="zh-CN" b="1">
                <a:solidFill>
                  <a:srgbClr val="FF0000"/>
                </a:solidFill>
                <a:latin typeface="楷体" panose="02010609060101010101" pitchFamily="49" charset="-122"/>
                <a:ea typeface="楷体" panose="02010609060101010101" pitchFamily="49" charset="-122"/>
                <a:cs typeface="Times New Roman" panose="02020603050405020304" pitchFamily="18" charset="0"/>
                <a:sym typeface="+mn-ea"/>
              </a:rPr>
              <a:t>,</a:t>
            </a:r>
            <a:r>
              <a:rPr lang="zh-CN" altLang="zh-CN" b="1">
                <a:solidFill>
                  <a:srgbClr val="FF0000"/>
                </a:solidFill>
                <a:latin typeface="楷体" panose="02010609060101010101" pitchFamily="49" charset="-122"/>
                <a:ea typeface="楷体" panose="02010609060101010101" pitchFamily="49" charset="-122"/>
                <a:cs typeface="Times New Roman" panose="02020603050405020304" pitchFamily="18" charset="0"/>
                <a:sym typeface="+mn-ea"/>
              </a:rPr>
              <a:t>经济关系不管受到其他关系</a:t>
            </a:r>
            <a:r>
              <a:rPr lang="en-US" altLang="zh-CN" b="1">
                <a:solidFill>
                  <a:srgbClr val="FF0000"/>
                </a:solidFill>
                <a:latin typeface="楷体" panose="02010609060101010101" pitchFamily="49" charset="-122"/>
                <a:ea typeface="楷体" panose="02010609060101010101" pitchFamily="49" charset="-122"/>
                <a:cs typeface="Times New Roman" panose="02020603050405020304" pitchFamily="18" charset="0"/>
                <a:sym typeface="+mn-ea"/>
              </a:rPr>
              <a:t>——</a:t>
            </a:r>
            <a:r>
              <a:rPr lang="zh-CN" altLang="zh-CN" b="1">
                <a:solidFill>
                  <a:srgbClr val="FF0000"/>
                </a:solidFill>
                <a:latin typeface="楷体" panose="02010609060101010101" pitchFamily="49" charset="-122"/>
                <a:ea typeface="楷体" panose="02010609060101010101" pitchFamily="49" charset="-122"/>
                <a:cs typeface="Times New Roman" panose="02020603050405020304" pitchFamily="18" charset="0"/>
                <a:sym typeface="+mn-ea"/>
              </a:rPr>
              <a:t>政治的和意识形态的</a:t>
            </a:r>
            <a:r>
              <a:rPr lang="en-US" altLang="zh-CN" b="1">
                <a:solidFill>
                  <a:srgbClr val="FF0000"/>
                </a:solidFill>
                <a:latin typeface="楷体" panose="02010609060101010101" pitchFamily="49" charset="-122"/>
                <a:ea typeface="楷体" panose="02010609060101010101" pitchFamily="49" charset="-122"/>
                <a:cs typeface="Times New Roman" panose="02020603050405020304" pitchFamily="18" charset="0"/>
                <a:sym typeface="+mn-ea"/>
              </a:rPr>
              <a:t>——</a:t>
            </a:r>
            <a:r>
              <a:rPr lang="zh-CN" altLang="zh-CN" b="1">
                <a:solidFill>
                  <a:srgbClr val="FF0000"/>
                </a:solidFill>
                <a:latin typeface="楷体" panose="02010609060101010101" pitchFamily="49" charset="-122"/>
                <a:ea typeface="楷体" panose="02010609060101010101" pitchFamily="49" charset="-122"/>
                <a:cs typeface="Times New Roman" panose="02020603050405020304" pitchFamily="18" charset="0"/>
                <a:sym typeface="+mn-ea"/>
              </a:rPr>
              <a:t>多大影响</a:t>
            </a:r>
            <a:r>
              <a:rPr lang="en-US" altLang="zh-CN" b="1">
                <a:solidFill>
                  <a:srgbClr val="FF0000"/>
                </a:solidFill>
                <a:latin typeface="楷体" panose="02010609060101010101" pitchFamily="49" charset="-122"/>
                <a:ea typeface="楷体" panose="02010609060101010101" pitchFamily="49" charset="-122"/>
                <a:cs typeface="Times New Roman" panose="02020603050405020304" pitchFamily="18" charset="0"/>
                <a:sym typeface="+mn-ea"/>
              </a:rPr>
              <a:t>,</a:t>
            </a:r>
            <a:r>
              <a:rPr lang="zh-CN" altLang="zh-CN" b="1">
                <a:solidFill>
                  <a:srgbClr val="FF0000"/>
                </a:solidFill>
                <a:latin typeface="楷体" panose="02010609060101010101" pitchFamily="49" charset="-122"/>
                <a:ea typeface="楷体" panose="02010609060101010101" pitchFamily="49" charset="-122"/>
                <a:cs typeface="Times New Roman" panose="02020603050405020304" pitchFamily="18" charset="0"/>
                <a:sym typeface="+mn-ea"/>
              </a:rPr>
              <a:t>归根到底还是具有决定意义的</a:t>
            </a:r>
            <a:r>
              <a:rPr lang="en-US" altLang="zh-CN" b="1">
                <a:solidFill>
                  <a:srgbClr val="FF0000"/>
                </a:solidFill>
                <a:latin typeface="楷体" panose="02010609060101010101" pitchFamily="49" charset="-122"/>
                <a:ea typeface="楷体" panose="02010609060101010101" pitchFamily="49" charset="-122"/>
                <a:cs typeface="Times New Roman" panose="02020603050405020304" pitchFamily="18" charset="0"/>
                <a:sym typeface="+mn-ea"/>
              </a:rPr>
              <a:t>,</a:t>
            </a:r>
            <a:r>
              <a:rPr lang="zh-CN" altLang="zh-CN" b="1">
                <a:solidFill>
                  <a:srgbClr val="FF0000"/>
                </a:solidFill>
                <a:latin typeface="楷体" panose="02010609060101010101" pitchFamily="49" charset="-122"/>
                <a:ea typeface="楷体" panose="02010609060101010101" pitchFamily="49" charset="-122"/>
                <a:cs typeface="Times New Roman" panose="02020603050405020304" pitchFamily="18" charset="0"/>
                <a:sym typeface="+mn-ea"/>
              </a:rPr>
              <a:t>它构成一条贯穿始终的、唯一有助于理解的红线。</a:t>
            </a:r>
          </a:p>
        </p:txBody>
      </p:sp>
      <p:sp>
        <p:nvSpPr>
          <p:cNvPr id="5" name="圆角矩形 4"/>
          <p:cNvSpPr/>
          <p:nvPr/>
        </p:nvSpPr>
        <p:spPr>
          <a:xfrm>
            <a:off x="378941" y="4703445"/>
            <a:ext cx="11368216" cy="1880235"/>
          </a:xfrm>
          <a:prstGeom prst="round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b="1">
                <a:latin typeface="微软雅黑" panose="020B0503020204020204" pitchFamily="34" charset="-122"/>
                <a:ea typeface="微软雅黑" panose="020B0503020204020204" pitchFamily="34" charset="-122"/>
              </a:rPr>
              <a:t>这段文字围绕“经济的决定性基础”地位，用“并不像”“而是”“但”“不管”四个关联词，谈了四层理解：</a:t>
            </a:r>
            <a:endParaRPr lang="en-US" altLang="zh-CN" b="1">
              <a:latin typeface="微软雅黑" panose="020B0503020204020204" pitchFamily="34" charset="-122"/>
              <a:ea typeface="微软雅黑" panose="020B0503020204020204" pitchFamily="34" charset="-122"/>
            </a:endParaRPr>
          </a:p>
          <a:p>
            <a:r>
              <a:rPr lang="zh-CN" altLang="en-US" b="1">
                <a:latin typeface="微软雅黑" panose="020B0503020204020204" pitchFamily="34" charset="-122"/>
                <a:ea typeface="微软雅黑" panose="020B0503020204020204" pitchFamily="34" charset="-122"/>
              </a:rPr>
              <a:t>①经济状况不会自动发生作用；</a:t>
            </a:r>
            <a:endParaRPr lang="en-US" altLang="zh-CN" b="1">
              <a:latin typeface="微软雅黑" panose="020B0503020204020204" pitchFamily="34" charset="-122"/>
              <a:ea typeface="微软雅黑" panose="020B0503020204020204" pitchFamily="34" charset="-122"/>
            </a:endParaRPr>
          </a:p>
          <a:p>
            <a:r>
              <a:rPr lang="zh-CN" altLang="en-US" b="1">
                <a:latin typeface="微软雅黑" panose="020B0503020204020204" pitchFamily="34" charset="-122"/>
                <a:ea typeface="微软雅黑" panose="020B0503020204020204" pitchFamily="34" charset="-122"/>
              </a:rPr>
              <a:t>②是人们在创造社会历史；</a:t>
            </a:r>
            <a:endParaRPr lang="en-US" altLang="zh-CN" b="1">
              <a:latin typeface="微软雅黑" panose="020B0503020204020204" pitchFamily="34" charset="-122"/>
              <a:ea typeface="微软雅黑" panose="020B0503020204020204" pitchFamily="34" charset="-122"/>
            </a:endParaRPr>
          </a:p>
          <a:p>
            <a:r>
              <a:rPr lang="zh-CN" altLang="en-US" b="1">
                <a:latin typeface="微软雅黑" panose="020B0503020204020204" pitchFamily="34" charset="-122"/>
                <a:ea typeface="微软雅黑" panose="020B0503020204020204" pitchFamily="34" charset="-122"/>
              </a:rPr>
              <a:t>③人们的创造受环境制约，以现实关系为基础；</a:t>
            </a:r>
            <a:endParaRPr lang="en-US" altLang="zh-CN" b="1">
              <a:latin typeface="微软雅黑" panose="020B0503020204020204" pitchFamily="34" charset="-122"/>
              <a:ea typeface="微软雅黑" panose="020B0503020204020204" pitchFamily="34" charset="-122"/>
            </a:endParaRPr>
          </a:p>
          <a:p>
            <a:r>
              <a:rPr lang="zh-CN" altLang="en-US" b="1">
                <a:latin typeface="微软雅黑" panose="020B0503020204020204" pitchFamily="34" charset="-122"/>
                <a:ea typeface="微软雅黑" panose="020B0503020204020204" pitchFamily="34" charset="-122"/>
              </a:rPr>
              <a:t>④在现实关系中，经济关系始终具有决定意义。</a:t>
            </a:r>
          </a:p>
        </p:txBody>
      </p:sp>
      <p:sp>
        <p:nvSpPr>
          <p:cNvPr id="9" name="矩形 8"/>
          <p:cNvSpPr>
            <a:spLocks noChangeAspect="1"/>
          </p:cNvSpPr>
          <p:nvPr/>
        </p:nvSpPr>
        <p:spPr>
          <a:xfrm>
            <a:off x="1503680" y="1734032"/>
            <a:ext cx="10033000" cy="497205"/>
          </a:xfrm>
          <a:prstGeom prst="rect">
            <a:avLst/>
          </a:prstGeom>
        </p:spPr>
        <p:txBody>
          <a:bodyPr wrap="square">
            <a:spAutoFit/>
          </a:bodyPr>
          <a:lstStyle/>
          <a:p>
            <a:pPr>
              <a:lnSpc>
                <a:spcPct val="120000"/>
              </a:lnSpc>
              <a:spcAft>
                <a:spcPct val="0"/>
              </a:spcAft>
              <a:tabLst>
                <a:tab pos="1188085" algn="l"/>
                <a:tab pos="2163445" algn="l"/>
                <a:tab pos="3142615" algn="l"/>
                <a:tab pos="4190365" algn="l"/>
              </a:tabLst>
            </a:pPr>
            <a:r>
              <a:rPr lang="en-US" altLang="zh-CN" sz="2400" b="1">
                <a:solidFill>
                  <a:srgbClr val="C00000"/>
                </a:solidFill>
                <a:latin typeface="微软雅黑" panose="020B0503020204020204" pitchFamily="34" charset="-122"/>
                <a:ea typeface="微软雅黑" panose="020B0503020204020204" pitchFamily="34" charset="-122"/>
              </a:rPr>
              <a:t>3.</a:t>
            </a:r>
            <a:r>
              <a:rPr lang="zh-CN" altLang="zh-CN" sz="2400" b="1">
                <a:solidFill>
                  <a:srgbClr val="C00000"/>
                </a:solidFill>
                <a:latin typeface="微软雅黑" panose="020B0503020204020204" pitchFamily="34" charset="-122"/>
                <a:ea typeface="微软雅黑" panose="020B0503020204020204" pitchFamily="34" charset="-122"/>
              </a:rPr>
              <a:t>恩格斯是如何解读上层建筑之间相互作用并反作用于经济基础的</a:t>
            </a:r>
            <a:r>
              <a:rPr lang="en-US" altLang="zh-CN" sz="2400" b="1">
                <a:solidFill>
                  <a:srgbClr val="C00000"/>
                </a:solidFill>
                <a:latin typeface="微软雅黑" panose="020B0503020204020204" pitchFamily="34" charset="-122"/>
                <a:ea typeface="微软雅黑" panose="020B0503020204020204" pitchFamily="34" charset="-122"/>
              </a:rPr>
              <a:t>?</a:t>
            </a:r>
            <a:endParaRPr lang="zh-CN" altLang="zh-CN" sz="2400" b="1">
              <a:solidFill>
                <a:srgbClr val="C00000"/>
              </a:solidFill>
              <a:latin typeface="微软雅黑" panose="020B0503020204020204" pitchFamily="34" charset="-122"/>
              <a:ea typeface="微软雅黑" panose="020B0503020204020204" pitchFamily="34" charset="-122"/>
            </a:endParaRPr>
          </a:p>
        </p:txBody>
      </p:sp>
      <p:pic>
        <p:nvPicPr>
          <p:cNvPr id="11" name="Picture 2"/>
          <p:cNvPicPr preferRelativeResize="0">
            <a:picLocks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232734" y="1435662"/>
            <a:ext cx="1191226" cy="10939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2953257" y="2666968"/>
            <a:ext cx="555812" cy="1569660"/>
          </a:xfrm>
          <a:prstGeom prst="rect">
            <a:avLst/>
          </a:prstGeom>
          <a:noFill/>
        </p:spPr>
        <p:txBody>
          <a:bodyPr wrap="square" rtlCol="0">
            <a:spAutoFit/>
          </a:bodyPr>
          <a:lstStyle/>
          <a:p>
            <a:r>
              <a:rPr lang="zh-CN" altLang="en-US" sz="2400" b="1" smtClean="0">
                <a:latin typeface="微软雅黑" panose="020B0503020204020204" pitchFamily="34" charset="-122"/>
                <a:ea typeface="微软雅黑" panose="020B0503020204020204" pitchFamily="34" charset="-122"/>
              </a:rPr>
              <a:t>经济关系</a:t>
            </a:r>
            <a:endParaRPr lang="zh-CN" altLang="en-US" sz="2400" b="1">
              <a:latin typeface="微软雅黑" panose="020B0503020204020204" pitchFamily="34" charset="-122"/>
              <a:ea typeface="微软雅黑" panose="020B0503020204020204" pitchFamily="34" charset="-122"/>
            </a:endParaRPr>
          </a:p>
        </p:txBody>
      </p:sp>
      <p:sp>
        <p:nvSpPr>
          <p:cNvPr id="13" name="文本框 12"/>
          <p:cNvSpPr txBox="1"/>
          <p:nvPr/>
        </p:nvSpPr>
        <p:spPr>
          <a:xfrm>
            <a:off x="8772361" y="2666968"/>
            <a:ext cx="555812" cy="1569660"/>
          </a:xfrm>
          <a:prstGeom prst="rect">
            <a:avLst/>
          </a:prstGeom>
          <a:noFill/>
        </p:spPr>
        <p:txBody>
          <a:bodyPr wrap="square" rtlCol="0">
            <a:spAutoFit/>
          </a:bodyPr>
          <a:lstStyle/>
          <a:p>
            <a:r>
              <a:rPr lang="zh-CN" altLang="en-US" sz="2400" b="1" smtClean="0">
                <a:latin typeface="微软雅黑" panose="020B0503020204020204" pitchFamily="34" charset="-122"/>
                <a:ea typeface="微软雅黑" panose="020B0503020204020204" pitchFamily="34" charset="-122"/>
              </a:rPr>
              <a:t>社会</a:t>
            </a:r>
            <a:r>
              <a:rPr lang="zh-CN" altLang="en-US" sz="2400" b="1">
                <a:latin typeface="微软雅黑" panose="020B0503020204020204" pitchFamily="34" charset="-122"/>
                <a:ea typeface="微软雅黑" panose="020B0503020204020204" pitchFamily="34" charset="-122"/>
              </a:rPr>
              <a:t>状况</a:t>
            </a:r>
          </a:p>
        </p:txBody>
      </p:sp>
      <p:sp>
        <p:nvSpPr>
          <p:cNvPr id="3" name="文本框 2"/>
          <p:cNvSpPr txBox="1"/>
          <p:nvPr/>
        </p:nvSpPr>
        <p:spPr>
          <a:xfrm>
            <a:off x="4910782" y="2319238"/>
            <a:ext cx="2459865" cy="461665"/>
          </a:xfrm>
          <a:prstGeom prst="rect">
            <a:avLst/>
          </a:prstGeom>
          <a:noFill/>
        </p:spPr>
        <p:txBody>
          <a:bodyPr wrap="square" rtlCol="0">
            <a:spAutoFit/>
          </a:bodyPr>
          <a:lstStyle/>
          <a:p>
            <a:pPr algn="ctr"/>
            <a:r>
              <a:rPr lang="zh-CN" altLang="en-US" sz="2400" b="1" smtClean="0">
                <a:solidFill>
                  <a:srgbClr val="C00000"/>
                </a:solidFill>
                <a:latin typeface="微软雅黑" panose="020B0503020204020204" pitchFamily="34" charset="-122"/>
                <a:ea typeface="微软雅黑" panose="020B0503020204020204" pitchFamily="34" charset="-122"/>
              </a:rPr>
              <a:t>决定性基础</a:t>
            </a:r>
            <a:endParaRPr lang="zh-CN" altLang="en-US" sz="2400" b="1">
              <a:solidFill>
                <a:srgbClr val="C00000"/>
              </a:solidFill>
              <a:latin typeface="微软雅黑" panose="020B0503020204020204" pitchFamily="34" charset="-122"/>
              <a:ea typeface="微软雅黑" panose="020B0503020204020204" pitchFamily="34" charset="-122"/>
            </a:endParaRPr>
          </a:p>
        </p:txBody>
      </p:sp>
      <p:sp>
        <p:nvSpPr>
          <p:cNvPr id="5" name="右箭头 4"/>
          <p:cNvSpPr/>
          <p:nvPr/>
        </p:nvSpPr>
        <p:spPr>
          <a:xfrm>
            <a:off x="3456480" y="2780903"/>
            <a:ext cx="5368470" cy="218941"/>
          </a:xfrm>
          <a:prstGeom prst="rightArrow">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9" name="文本框 8"/>
          <p:cNvSpPr txBox="1"/>
          <p:nvPr/>
        </p:nvSpPr>
        <p:spPr>
          <a:xfrm>
            <a:off x="3963310" y="3185149"/>
            <a:ext cx="4507731" cy="461665"/>
          </a:xfrm>
          <a:prstGeom prst="rect">
            <a:avLst/>
          </a:prstGeom>
          <a:noFill/>
        </p:spPr>
        <p:txBody>
          <a:bodyPr wrap="square" rtlCol="0">
            <a:spAutoFit/>
          </a:bodyPr>
          <a:lstStyle/>
          <a:p>
            <a:pPr algn="ctr"/>
            <a:r>
              <a:rPr lang="zh-CN" altLang="en-US" sz="2400" b="1" smtClean="0">
                <a:latin typeface="微软雅黑" panose="020B0503020204020204" pitchFamily="34" charset="-122"/>
                <a:ea typeface="微软雅黑" panose="020B0503020204020204" pitchFamily="34" charset="-122"/>
              </a:rPr>
              <a:t>非自动发生作用，是人们在创造</a:t>
            </a:r>
            <a:endParaRPr lang="zh-CN" altLang="en-US" sz="2400" b="1">
              <a:latin typeface="微软雅黑" panose="020B0503020204020204" pitchFamily="34" charset="-122"/>
              <a:ea typeface="微软雅黑" panose="020B0503020204020204" pitchFamily="34" charset="-122"/>
            </a:endParaRPr>
          </a:p>
        </p:txBody>
      </p:sp>
      <p:sp>
        <p:nvSpPr>
          <p:cNvPr id="14" name="文本框 13"/>
          <p:cNvSpPr txBox="1"/>
          <p:nvPr/>
        </p:nvSpPr>
        <p:spPr>
          <a:xfrm>
            <a:off x="3436348" y="3758330"/>
            <a:ext cx="6058535" cy="460375"/>
          </a:xfrm>
          <a:prstGeom prst="rect">
            <a:avLst/>
          </a:prstGeom>
          <a:noFill/>
        </p:spPr>
        <p:txBody>
          <a:bodyPr wrap="square" rtlCol="0">
            <a:spAutoFit/>
          </a:bodyPr>
          <a:lstStyle/>
          <a:p>
            <a:r>
              <a:rPr lang="zh-CN" altLang="en-US" sz="2400" b="1" smtClean="0">
                <a:latin typeface="微软雅黑" panose="020B0503020204020204" pitchFamily="34" charset="-122"/>
                <a:ea typeface="微软雅黑" panose="020B0503020204020204" pitchFamily="34" charset="-122"/>
              </a:rPr>
              <a:t>人们的创造受环境制约，以现实为基础</a:t>
            </a:r>
            <a:endParaRPr lang="zh-CN" altLang="en-US" sz="2400" b="1">
              <a:latin typeface="微软雅黑" panose="020B0503020204020204" pitchFamily="34" charset="-122"/>
              <a:ea typeface="微软雅黑" panose="020B0503020204020204" pitchFamily="34" charset="-122"/>
            </a:endParaRPr>
          </a:p>
        </p:txBody>
      </p:sp>
      <p:sp>
        <p:nvSpPr>
          <p:cNvPr id="15" name="文本框 14"/>
          <p:cNvSpPr txBox="1"/>
          <p:nvPr/>
        </p:nvSpPr>
        <p:spPr>
          <a:xfrm>
            <a:off x="4027702" y="4421079"/>
            <a:ext cx="4185759" cy="461665"/>
          </a:xfrm>
          <a:prstGeom prst="rect">
            <a:avLst/>
          </a:prstGeom>
          <a:noFill/>
        </p:spPr>
        <p:txBody>
          <a:bodyPr wrap="square" rtlCol="0">
            <a:spAutoFit/>
          </a:bodyPr>
          <a:lstStyle/>
          <a:p>
            <a:pPr algn="ctr"/>
            <a:r>
              <a:rPr lang="zh-CN" altLang="en-US" sz="2400" b="1" smtClean="0">
                <a:latin typeface="微软雅黑" panose="020B0503020204020204" pitchFamily="34" charset="-122"/>
                <a:ea typeface="微软雅黑" panose="020B0503020204020204" pitchFamily="34" charset="-122"/>
              </a:rPr>
              <a:t>现实中的经济关系有决定意义</a:t>
            </a:r>
            <a:endParaRPr lang="zh-CN" altLang="en-US" sz="2400" b="1">
              <a:latin typeface="微软雅黑" panose="020B0503020204020204" pitchFamily="34" charset="-122"/>
              <a:ea typeface="微软雅黑" panose="020B0503020204020204" pitchFamily="34" charset="-122"/>
            </a:endParaRPr>
          </a:p>
        </p:txBody>
      </p:sp>
      <p:sp>
        <p:nvSpPr>
          <p:cNvPr id="16" name="下箭头 15"/>
          <p:cNvSpPr/>
          <p:nvPr/>
        </p:nvSpPr>
        <p:spPr>
          <a:xfrm>
            <a:off x="5953907" y="2972160"/>
            <a:ext cx="333351" cy="251293"/>
          </a:xfrm>
          <a:prstGeom prst="downArrow">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8" name="下箭头 17"/>
          <p:cNvSpPr/>
          <p:nvPr/>
        </p:nvSpPr>
        <p:spPr>
          <a:xfrm>
            <a:off x="5974039" y="3569474"/>
            <a:ext cx="293087" cy="300710"/>
          </a:xfrm>
          <a:prstGeom prst="downArrow">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9" name="下箭头 18"/>
          <p:cNvSpPr/>
          <p:nvPr/>
        </p:nvSpPr>
        <p:spPr>
          <a:xfrm>
            <a:off x="5928962" y="4216204"/>
            <a:ext cx="383242" cy="241180"/>
          </a:xfrm>
          <a:prstGeom prst="downArrow">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0" name="矩形 19"/>
          <p:cNvSpPr/>
          <p:nvPr/>
        </p:nvSpPr>
        <p:spPr>
          <a:xfrm>
            <a:off x="951001" y="5195090"/>
            <a:ext cx="10672514" cy="1200329"/>
          </a:xfrm>
          <a:prstGeom prst="rect">
            <a:avLst/>
          </a:prstGeom>
          <a:solidFill>
            <a:schemeClr val="accent4">
              <a:lumMod val="75000"/>
            </a:schemeClr>
          </a:solidFill>
        </p:spPr>
        <p:txBody>
          <a:bodyPr wrap="square">
            <a:spAutoFit/>
          </a:bodyPr>
          <a:lstStyle/>
          <a:p>
            <a:pPr algn="just">
              <a:spcAft>
                <a:spcPct val="0"/>
              </a:spcAft>
            </a:pPr>
            <a:r>
              <a:rPr lang="zh-CN" altLang="en-US" sz="2400" b="1" kern="10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①</a:t>
            </a:r>
            <a:r>
              <a:rPr lang="zh-CN" altLang="zh-CN" sz="2400" b="1" kern="10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经济</a:t>
            </a:r>
            <a:r>
              <a:rPr lang="zh-CN" altLang="zh-CN" sz="2400" b="1" kern="10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关系对社会的决定性作用不会自动发生，而是人们主动创造的。</a:t>
            </a:r>
          </a:p>
          <a:p>
            <a:pPr algn="just">
              <a:spcAft>
                <a:spcPct val="0"/>
              </a:spcAft>
            </a:pPr>
            <a:r>
              <a:rPr lang="zh-CN" altLang="en-US" sz="2400" b="1" kern="10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②</a:t>
            </a:r>
            <a:r>
              <a:rPr lang="zh-CN" altLang="zh-CN" sz="2400" b="1" kern="10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人们</a:t>
            </a:r>
            <a:r>
              <a:rPr lang="zh-CN" altLang="zh-CN" sz="2400" b="1" kern="10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的</a:t>
            </a:r>
            <a:r>
              <a:rPr lang="zh-CN" altLang="zh-CN" sz="2400" b="1" kern="10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创造</a:t>
            </a:r>
            <a:r>
              <a:rPr lang="zh-CN" altLang="en-US" sz="2400" b="1" kern="10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受</a:t>
            </a:r>
            <a:r>
              <a:rPr lang="zh-CN" altLang="zh-CN" sz="2400" b="1" kern="10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特定环境</a:t>
            </a:r>
            <a:r>
              <a:rPr lang="zh-CN" altLang="en-US" sz="2400" b="1" kern="10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制约</a:t>
            </a:r>
            <a:r>
              <a:rPr lang="zh-CN" altLang="zh-CN" sz="2400" b="1" kern="10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2400" b="1" kern="10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以</a:t>
            </a:r>
            <a:r>
              <a:rPr lang="zh-CN" altLang="zh-CN" sz="2400" b="1" kern="10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现实关系</a:t>
            </a:r>
            <a:r>
              <a:rPr lang="zh-CN" altLang="en-US" sz="2400" b="1" kern="10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为</a:t>
            </a:r>
            <a:r>
              <a:rPr lang="zh-CN" altLang="zh-CN" sz="2400" b="1" kern="10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基础，其中</a:t>
            </a:r>
            <a:r>
              <a:rPr lang="zh-CN" altLang="zh-CN" sz="2400" b="1" kern="10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的经济</a:t>
            </a:r>
            <a:r>
              <a:rPr lang="zh-CN" altLang="zh-CN" sz="2400" b="1" kern="10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关</a:t>
            </a:r>
            <a:r>
              <a:rPr lang="zh-CN" altLang="zh-CN" sz="2400" b="1"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系具有</a:t>
            </a:r>
            <a:r>
              <a:rPr lang="zh-CN" altLang="zh-CN" sz="2400" b="1">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决定</a:t>
            </a:r>
            <a:r>
              <a:rPr lang="zh-CN" altLang="zh-CN" sz="2400" b="1"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意义。</a:t>
            </a:r>
            <a:endParaRPr lang="zh-CN" altLang="en-US" sz="2400" b="1">
              <a:solidFill>
                <a:schemeClr val="bg1"/>
              </a:solidFill>
              <a:latin typeface="微软雅黑" panose="020B0503020204020204" pitchFamily="34" charset="-122"/>
              <a:ea typeface="微软雅黑" panose="020B0503020204020204" pitchFamily="34" charset="-122"/>
            </a:endParaRPr>
          </a:p>
        </p:txBody>
      </p:sp>
      <p:sp>
        <p:nvSpPr>
          <p:cNvPr id="24" name="文本框 23"/>
          <p:cNvSpPr txBox="1"/>
          <p:nvPr/>
        </p:nvSpPr>
        <p:spPr>
          <a:xfrm>
            <a:off x="3761740" y="793392"/>
            <a:ext cx="5929828" cy="523220"/>
          </a:xfrm>
          <a:prstGeom prst="rect">
            <a:avLst/>
          </a:prstGeom>
          <a:noFill/>
        </p:spPr>
        <p:txBody>
          <a:bodyPr wrap="none" rtlCol="0" anchor="t">
            <a:spAutoFit/>
          </a:bodyPr>
          <a:lstStyle/>
          <a:p>
            <a:r>
              <a:rPr lang="zh-CN" altLang="zh-CN" sz="2800" b="1">
                <a:solidFill>
                  <a:srgbClr val="C00000"/>
                </a:solidFill>
                <a:latin typeface="微软雅黑" panose="020B0503020204020204" pitchFamily="34" charset="-122"/>
                <a:ea typeface="微软雅黑" panose="020B0503020204020204" pitchFamily="34" charset="-122"/>
                <a:sym typeface="+mn-ea"/>
              </a:rPr>
              <a:t>社会的</a:t>
            </a:r>
            <a:r>
              <a:rPr lang="zh-CN" altLang="en-US" sz="2800" b="1">
                <a:solidFill>
                  <a:srgbClr val="C00000"/>
                </a:solidFill>
                <a:latin typeface="微软雅黑" panose="020B0503020204020204" pitchFamily="34" charset="-122"/>
                <a:ea typeface="微软雅黑" panose="020B0503020204020204" pitchFamily="34" charset="-122"/>
                <a:sym typeface="+mn-ea"/>
              </a:rPr>
              <a:t>“</a:t>
            </a:r>
            <a:r>
              <a:rPr lang="zh-CN" altLang="zh-CN" sz="2800" b="1">
                <a:solidFill>
                  <a:srgbClr val="C00000"/>
                </a:solidFill>
                <a:latin typeface="微软雅黑" panose="020B0503020204020204" pitchFamily="34" charset="-122"/>
                <a:ea typeface="微软雅黑" panose="020B0503020204020204" pitchFamily="34" charset="-122"/>
                <a:sym typeface="+mn-ea"/>
              </a:rPr>
              <a:t>经济关系</a:t>
            </a:r>
            <a:r>
              <a:rPr lang="zh-CN" altLang="en-US" sz="2800" b="1">
                <a:solidFill>
                  <a:srgbClr val="C00000"/>
                </a:solidFill>
                <a:latin typeface="微软雅黑" panose="020B0503020204020204" pitchFamily="34" charset="-122"/>
                <a:ea typeface="微软雅黑" panose="020B0503020204020204" pitchFamily="34" charset="-122"/>
                <a:sym typeface="+mn-ea"/>
              </a:rPr>
              <a:t>”</a:t>
            </a:r>
            <a:r>
              <a:rPr lang="zh-CN" altLang="zh-CN" sz="2800" b="1">
                <a:solidFill>
                  <a:srgbClr val="C00000"/>
                </a:solidFill>
                <a:latin typeface="微软雅黑" panose="020B0503020204020204" pitchFamily="34" charset="-122"/>
                <a:ea typeface="微软雅黑" panose="020B0503020204020204" pitchFamily="34" charset="-122"/>
                <a:sym typeface="+mn-ea"/>
              </a:rPr>
              <a:t>与“上层建筑”</a:t>
            </a:r>
            <a:endParaRPr lang="zh-CN" altLang="en-US" sz="2800" b="1">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after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afterGroup">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8"/>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afterGroup">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4"/>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afterGroup">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9"/>
                                        </p:tgtEl>
                                        <p:attrNameLst>
                                          <p:attrName>style.visibility</p:attrName>
                                        </p:attrNameLst>
                                      </p:cBhvr>
                                      <p:to>
                                        <p:strVal val="visible"/>
                                      </p:to>
                                    </p:set>
                                  </p:childTnLst>
                                </p:cTn>
                              </p:par>
                            </p:childTnLst>
                          </p:cTn>
                        </p:par>
                      </p:childTnLst>
                    </p:cTn>
                  </p:par>
                  <p:par>
                    <p:cTn id="35" fill="hold" nodeType="clickPar">
                      <p:stCondLst>
                        <p:cond delay="indefinite"/>
                      </p:stCondLst>
                      <p:childTnLst>
                        <p:par>
                          <p:cTn id="36" fill="hold" nodeType="afterGroup">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5"/>
                                        </p:tgtEl>
                                        <p:attrNameLst>
                                          <p:attrName>style.visibility</p:attrName>
                                        </p:attrNameLst>
                                      </p:cBhvr>
                                      <p:to>
                                        <p:strVal val="visible"/>
                                      </p:to>
                                    </p:set>
                                  </p:childTnLst>
                                </p:cTn>
                              </p:par>
                            </p:childTnLst>
                          </p:cTn>
                        </p:par>
                      </p:childTnLst>
                    </p:cTn>
                  </p:par>
                  <p:par>
                    <p:cTn id="39" fill="hold" nodeType="clickPar">
                      <p:stCondLst>
                        <p:cond delay="indefinite"/>
                      </p:stCondLst>
                      <p:childTnLst>
                        <p:par>
                          <p:cTn id="40" fill="hold" nodeType="afterGroup">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3"/>
                                        </p:tgtEl>
                                        <p:attrNameLst>
                                          <p:attrName>style.visibility</p:attrName>
                                        </p:attrNameLst>
                                      </p:cBhvr>
                                      <p:to>
                                        <p:strVal val="visible"/>
                                      </p:to>
                                    </p:set>
                                  </p:childTnLst>
                                </p:cTn>
                              </p:par>
                            </p:childTnLst>
                          </p:cTn>
                        </p:par>
                      </p:childTnLst>
                    </p:cTn>
                  </p:par>
                  <p:par>
                    <p:cTn id="43" fill="hold" nodeType="clickPar">
                      <p:stCondLst>
                        <p:cond delay="indefinite"/>
                      </p:stCondLst>
                      <p:childTnLst>
                        <p:par>
                          <p:cTn id="44" fill="hold" nodeType="afterGroup">
                            <p:stCondLst>
                              <p:cond delay="0"/>
                            </p:stCondLst>
                            <p:childTnLst>
                              <p:par>
                                <p:cTn id="45" presetID="16" presetClass="entr" presetSubtype="21" fill="hold" grpId="0" nodeType="clickEffect">
                                  <p:stCondLst>
                                    <p:cond delay="0"/>
                                  </p:stCondLst>
                                  <p:childTnLst>
                                    <p:set>
                                      <p:cBhvr>
                                        <p:cTn id="46" dur="1" fill="hold">
                                          <p:stCondLst>
                                            <p:cond delay="0"/>
                                          </p:stCondLst>
                                        </p:cTn>
                                        <p:tgtEl>
                                          <p:spTgt spid="20"/>
                                        </p:tgtEl>
                                        <p:attrNameLst>
                                          <p:attrName>style.visibility</p:attrName>
                                        </p:attrNameLst>
                                      </p:cBhvr>
                                      <p:to>
                                        <p:strVal val="visible"/>
                                      </p:to>
                                    </p:set>
                                    <p:animEffect transition="in" filter="barn(inVertical)">
                                      <p:cBhvr>
                                        <p:cTn id="4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3" grpId="0"/>
      <p:bldP spid="3" grpId="0"/>
      <p:bldP spid="5" grpId="0" animBg="1"/>
      <p:bldP spid="9" grpId="0"/>
      <p:bldP spid="14" grpId="0"/>
      <p:bldP spid="15" grpId="0"/>
      <p:bldP spid="16" grpId="0" animBg="1"/>
      <p:bldP spid="18" grpId="0" animBg="1"/>
      <p:bldP spid="19" grpId="0" animBg="1"/>
      <p:bldP spid="20" grpId="0" animBg="1"/>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文本框 11"/>
          <p:cNvSpPr txBox="1"/>
          <p:nvPr/>
        </p:nvSpPr>
        <p:spPr>
          <a:xfrm>
            <a:off x="736892" y="2175545"/>
            <a:ext cx="6232319" cy="2031325"/>
          </a:xfrm>
          <a:prstGeom prst="rect">
            <a:avLst/>
          </a:prstGeom>
          <a:noFill/>
        </p:spPr>
        <p:txBody>
          <a:bodyPr wrap="square" rtlCol="0" anchor="t">
            <a:spAutoFit/>
          </a:bodyPr>
          <a:lstStyle/>
          <a:p>
            <a:pPr indent="0">
              <a:lnSpc>
                <a:spcPct val="150000"/>
              </a:lnSpc>
              <a:spcBef>
                <a:spcPct val="0"/>
              </a:spcBef>
              <a:spcAft>
                <a:spcPct val="0"/>
              </a:spcAft>
              <a:buSzTx/>
              <a:buNone/>
            </a:pPr>
            <a:r>
              <a:rPr lang="zh-CN" sz="2800" b="1">
                <a:solidFill>
                  <a:srgbClr val="C00000"/>
                </a:solidFill>
                <a:latin typeface="微软雅黑" panose="020B0503020204020204" pitchFamily="34" charset="-122"/>
                <a:ea typeface="微软雅黑" panose="020B0503020204020204" pitchFamily="34" charset="-122"/>
                <a:sym typeface="+mn-ea"/>
              </a:rPr>
              <a:t>小组合作探究</a:t>
            </a:r>
            <a:br>
              <a:rPr lang="zh-CN" sz="2800" b="1">
                <a:solidFill>
                  <a:srgbClr val="C00000"/>
                </a:solidFill>
                <a:latin typeface="微软雅黑" panose="020B0503020204020204" pitchFamily="34" charset="-122"/>
                <a:ea typeface="微软雅黑" panose="020B0503020204020204" pitchFamily="34" charset="-122"/>
                <a:sym typeface="+mn-ea"/>
              </a:rPr>
            </a:br>
            <a:r>
              <a:rPr lang="zh-CN" sz="2800" b="1">
                <a:solidFill>
                  <a:srgbClr val="C00000"/>
                </a:solidFill>
                <a:latin typeface="微软雅黑" panose="020B0503020204020204" pitchFamily="34" charset="-122"/>
                <a:ea typeface="微软雅黑" panose="020B0503020204020204" pitchFamily="34" charset="-122"/>
                <a:sym typeface="+mn-ea"/>
              </a:rPr>
              <a:t>恩格斯为了论证自己的观点，主要采用了什么方法？作用是什么？</a:t>
            </a:r>
            <a:endParaRPr lang="en-US" altLang="zh-CN" sz="2800" b="1">
              <a:solidFill>
                <a:srgbClr val="C00000"/>
              </a:solidFill>
              <a:latin typeface="微软雅黑" panose="020B0503020204020204" pitchFamily="34" charset="-122"/>
              <a:ea typeface="微软雅黑" panose="020B0503020204020204" pitchFamily="34" charset="-122"/>
              <a:sym typeface="+mn-ea"/>
            </a:endParaRPr>
          </a:p>
        </p:txBody>
      </p:sp>
      <p:pic>
        <p:nvPicPr>
          <p:cNvPr id="24" name="图片 23"/>
          <p:cNvPicPr>
            <a:picLocks noChangeAspect="1"/>
          </p:cNvPicPr>
          <p:nvPr/>
        </p:nvPicPr>
        <p:blipFill>
          <a:blip r:embed="rId3"/>
          <a:stretch>
            <a:fillRect/>
          </a:stretch>
        </p:blipFill>
        <p:spPr>
          <a:xfrm>
            <a:off x="7710616" y="1329690"/>
            <a:ext cx="3476368" cy="4462313"/>
          </a:xfrm>
          <a:prstGeom prst="rect">
            <a:avLst/>
          </a:prstGeom>
        </p:spPr>
      </p:pic>
    </p:spTree>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文本框 9"/>
          <p:cNvSpPr txBox="1"/>
          <p:nvPr/>
        </p:nvSpPr>
        <p:spPr>
          <a:xfrm>
            <a:off x="4989436" y="1037302"/>
            <a:ext cx="1826141" cy="584775"/>
          </a:xfrm>
          <a:prstGeom prst="rect">
            <a:avLst/>
          </a:prstGeom>
          <a:noFill/>
        </p:spPr>
        <p:txBody>
          <a:bodyPr wrap="none" rtlCol="0" anchor="t">
            <a:spAutoFit/>
          </a:bodyPr>
          <a:lstStyle/>
          <a:p>
            <a:r>
              <a:rPr lang="zh-CN" altLang="en-US" sz="3200" b="1">
                <a:solidFill>
                  <a:srgbClr val="C00000"/>
                </a:solidFill>
                <a:latin typeface="微软雅黑" panose="020B0503020204020204" pitchFamily="34" charset="-122"/>
                <a:ea typeface="微软雅黑" panose="020B0503020204020204" pitchFamily="34" charset="-122"/>
              </a:rPr>
              <a:t>论证方法</a:t>
            </a:r>
          </a:p>
        </p:txBody>
      </p:sp>
      <p:sp>
        <p:nvSpPr>
          <p:cNvPr id="5" name="文本框 4"/>
          <p:cNvSpPr txBox="1"/>
          <p:nvPr/>
        </p:nvSpPr>
        <p:spPr>
          <a:xfrm>
            <a:off x="404314" y="2119733"/>
            <a:ext cx="11491123" cy="2332946"/>
          </a:xfrm>
          <a:prstGeom prst="rect">
            <a:avLst/>
          </a:prstGeom>
          <a:noFill/>
        </p:spPr>
        <p:txBody>
          <a:bodyPr wrap="square" rtlCol="0" anchor="t">
            <a:spAutoFit/>
          </a:bodyPr>
          <a:lstStyle/>
          <a:p>
            <a:pPr marL="0" lvl="0" indent="0" algn="l">
              <a:lnSpc>
                <a:spcPct val="130000"/>
              </a:lnSpc>
              <a:spcBef>
                <a:spcPct val="0"/>
              </a:spcBef>
              <a:spcAft>
                <a:spcPct val="0"/>
              </a:spcAft>
              <a:buSzTx/>
              <a:buNone/>
            </a:pPr>
            <a:r>
              <a:rPr lang="zh-CN" sz="2800" b="1" spc="150">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第四段</a:t>
            </a:r>
            <a:r>
              <a:rPr lang="en-US" altLang="zh-CN" sz="2800" b="1" spc="150">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sz="2800" b="1" spc="150">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谈上层建筑对经济基础的作用时，举出了国家通过保护关税、自由贸易、好的或者坏的财政制度来发挥作用</a:t>
            </a:r>
            <a:endParaRPr lang="zh-CN" sz="2800" b="1" spc="150">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l">
              <a:lnSpc>
                <a:spcPct val="130000"/>
              </a:lnSpc>
              <a:spcBef>
                <a:spcPct val="0"/>
              </a:spcBef>
              <a:spcAft>
                <a:spcPct val="0"/>
              </a:spcAft>
              <a:buSzTx/>
              <a:buNone/>
            </a:pPr>
            <a:r>
              <a:rPr lang="zh-CN" sz="2800" b="1" spc="150">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第七段谈到德国的著作界很难搜集到必需的材料，列举了老古·冯·居利希的材料。</a:t>
            </a:r>
            <a:endParaRPr lang="zh-CN" altLang="en-US" sz="2800"/>
          </a:p>
        </p:txBody>
      </p:sp>
      <p:pic>
        <p:nvPicPr>
          <p:cNvPr id="9" name="图片 8" descr="图片包含 鲜花, 餐桌, 就坐, 植物&#10;&#10;已生成高可信度的说明"/>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9572369" y="3845244"/>
            <a:ext cx="2253630" cy="31045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矩形 1"/>
          <p:cNvSpPr/>
          <p:nvPr/>
        </p:nvSpPr>
        <p:spPr>
          <a:xfrm>
            <a:off x="3997051" y="5135914"/>
            <a:ext cx="4134465" cy="523220"/>
          </a:xfrm>
          <a:prstGeom prst="rect">
            <a:avLst/>
          </a:prstGeom>
        </p:spPr>
        <p:txBody>
          <a:bodyPr wrap="none">
            <a:spAutoFit/>
          </a:bodyPr>
          <a:lstStyle/>
          <a:p>
            <a:r>
              <a:rPr lang="zh-CN" altLang="zh-CN" sz="2800" b="1">
                <a:solidFill>
                  <a:srgbClr val="C00000"/>
                </a:solidFill>
                <a:latin typeface="微软雅黑" panose="020B0503020204020204" pitchFamily="34" charset="-122"/>
                <a:ea typeface="微软雅黑" panose="020B0503020204020204" pitchFamily="34" charset="-122"/>
                <a:sym typeface="+mn-ea"/>
              </a:rPr>
              <a:t>运用例证法，增强说服力</a:t>
            </a:r>
            <a:endParaRPr lang="zh-CN" altLang="en-US" sz="2800" b="1">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 name="文本框 10"/>
          <p:cNvSpPr txBox="1"/>
          <p:nvPr/>
        </p:nvSpPr>
        <p:spPr>
          <a:xfrm>
            <a:off x="585075" y="2558550"/>
            <a:ext cx="10993789" cy="1718227"/>
          </a:xfrm>
          <a:prstGeom prst="rect">
            <a:avLst/>
          </a:prstGeom>
          <a:noFill/>
          <a:ln w="28575">
            <a:solidFill>
              <a:schemeClr val="tx1"/>
            </a:solidFill>
          </a:ln>
        </p:spPr>
        <p:txBody>
          <a:bodyPr wrap="square" rtlCol="0" anchor="t">
            <a:spAutoFit/>
          </a:bodyPr>
          <a:lstStyle/>
          <a:p>
            <a:pPr marL="0" lvl="1" indent="0" algn="l" fontAlgn="auto">
              <a:lnSpc>
                <a:spcPct val="130000"/>
              </a:lnSpc>
              <a:spcBef>
                <a:spcPct val="0"/>
              </a:spcBef>
              <a:spcAft>
                <a:spcPct val="0"/>
              </a:spcAft>
              <a:buSzTx/>
              <a:buNone/>
            </a:pPr>
            <a:r>
              <a:rPr lang="zh-CN" altLang="en-US" sz="2600" b="1" spc="150">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答题格式</a:t>
            </a:r>
            <a:r>
              <a:rPr lang="zh-CN" sz="2600" b="1" spc="150">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：使用了举例论证的论证方法，举……（概括事例）证明了……（如果有分论点，则写出它证明的分论点，否则写中心论点），从而使论证更具体更有说服力。</a:t>
            </a:r>
            <a:endParaRPr lang="zh-CN" altLang="en-US" sz="2600" b="1" spc="150">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2" name="文本框 11"/>
          <p:cNvSpPr txBox="1"/>
          <p:nvPr/>
        </p:nvSpPr>
        <p:spPr>
          <a:xfrm>
            <a:off x="4272400" y="726440"/>
            <a:ext cx="4253762" cy="652486"/>
          </a:xfrm>
          <a:prstGeom prst="rect">
            <a:avLst/>
          </a:prstGeom>
          <a:noFill/>
        </p:spPr>
        <p:txBody>
          <a:bodyPr wrap="square" rtlCol="0" anchor="t">
            <a:spAutoFit/>
          </a:bodyPr>
          <a:lstStyle/>
          <a:p>
            <a:pPr marL="0" lvl="1" indent="0" algn="l" fontAlgn="auto">
              <a:lnSpc>
                <a:spcPct val="130000"/>
              </a:lnSpc>
              <a:spcBef>
                <a:spcPct val="0"/>
              </a:spcBef>
              <a:spcAft>
                <a:spcPct val="0"/>
              </a:spcAft>
              <a:buSzTx/>
              <a:buNone/>
            </a:pPr>
            <a:r>
              <a:rPr lang="zh-CN" sz="2800" b="1" spc="15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例证法</a:t>
            </a:r>
            <a:r>
              <a:rPr lang="zh-CN" altLang="en-US" sz="2800" b="1" spc="15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的作用？</a:t>
            </a:r>
            <a:endParaRPr lang="zh-CN" altLang="en-US" sz="2800" b="1" spc="150">
              <a:solidFill>
                <a:srgbClr val="C00000"/>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9" name="图片 8" descr="图片包含 鲜花, 餐桌, 就坐, 植物&#10;&#10;已生成高可信度的说明"/>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9572369" y="3845244"/>
            <a:ext cx="2253630" cy="31045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748734" y="1812865"/>
            <a:ext cx="10973710" cy="954107"/>
          </a:xfrm>
          <a:prstGeom prst="rect">
            <a:avLst/>
          </a:prstGeom>
          <a:noFill/>
        </p:spPr>
        <p:txBody>
          <a:bodyPr wrap="square" rtlCol="0" anchor="t">
            <a:spAutoFit/>
          </a:bodyPr>
          <a:lstStyle/>
          <a:p>
            <a:pPr defTabSz="1171575"/>
            <a:r>
              <a:rPr lang="zh-CN" altLang="en-US" sz="2800" b="1" spc="15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“社会一旦有技术上的需要</a:t>
            </a:r>
            <a:r>
              <a:rPr lang="en-US" altLang="zh-CN" sz="2800" b="1" spc="15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800" b="1" spc="15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这种需要就会比十所大学更能把科学推向前进”使用了什么论证方法</a:t>
            </a:r>
            <a:r>
              <a:rPr lang="en-US" altLang="zh-CN" sz="2800" b="1" spc="15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800" b="1" spc="15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有何作用</a:t>
            </a:r>
            <a:r>
              <a:rPr lang="en-US" altLang="zh-CN" sz="2800" b="1" spc="15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2800" b="1" spc="150">
              <a:solidFill>
                <a:srgbClr val="C0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876935" y="3250147"/>
            <a:ext cx="10766425" cy="1015663"/>
          </a:xfrm>
          <a:prstGeom prst="rect">
            <a:avLst/>
          </a:prstGeom>
          <a:noFill/>
        </p:spPr>
        <p:txBody>
          <a:bodyPr wrap="square" rtlCol="0" anchor="t">
            <a:spAutoFit/>
          </a:bodyPr>
          <a:lstStyle/>
          <a:p>
            <a:pPr defTabSz="1171575"/>
            <a:r>
              <a:rPr lang="zh-CN" altLang="en-US" sz="2000" b="1" smtClean="0">
                <a:solidFill>
                  <a:srgbClr val="000000"/>
                </a:solidFill>
                <a:latin typeface="楷体" panose="02010609060101010101" pitchFamily="49" charset="-122"/>
                <a:ea typeface="楷体" panose="02010609060101010101" pitchFamily="49" charset="-122"/>
                <a:sym typeface="+mn-ea"/>
              </a:rPr>
              <a:t>用</a:t>
            </a:r>
            <a:r>
              <a:rPr lang="zh-CN" altLang="en-US" sz="2000" b="1">
                <a:solidFill>
                  <a:srgbClr val="000000"/>
                </a:solidFill>
                <a:latin typeface="楷体" panose="02010609060101010101" pitchFamily="49" charset="-122"/>
                <a:ea typeface="楷体" panose="02010609060101010101" pitchFamily="49" charset="-122"/>
                <a:sym typeface="+mn-ea"/>
              </a:rPr>
              <a:t>了做比较的论证方法</a:t>
            </a:r>
            <a:r>
              <a:rPr lang="en-US" altLang="zh-CN" sz="2000" b="1">
                <a:solidFill>
                  <a:srgbClr val="000000"/>
                </a:solidFill>
                <a:latin typeface="楷体" panose="02010609060101010101" pitchFamily="49" charset="-122"/>
                <a:ea typeface="楷体" panose="02010609060101010101" pitchFamily="49" charset="-122"/>
                <a:sym typeface="+mn-ea"/>
              </a:rPr>
              <a:t>,</a:t>
            </a:r>
            <a:r>
              <a:rPr lang="zh-CN" altLang="en-US" sz="2000" b="1">
                <a:solidFill>
                  <a:srgbClr val="000000"/>
                </a:solidFill>
                <a:latin typeface="楷体" panose="02010609060101010101" pitchFamily="49" charset="-122"/>
                <a:ea typeface="楷体" panose="02010609060101010101" pitchFamily="49" charset="-122"/>
                <a:sym typeface="+mn-ea"/>
              </a:rPr>
              <a:t>作者拿“技术上的需要”和“十所大学”做比较</a:t>
            </a:r>
            <a:r>
              <a:rPr lang="en-US" altLang="zh-CN" sz="2000" b="1">
                <a:solidFill>
                  <a:srgbClr val="000000"/>
                </a:solidFill>
                <a:latin typeface="楷体" panose="02010609060101010101" pitchFamily="49" charset="-122"/>
                <a:ea typeface="楷体" panose="02010609060101010101" pitchFamily="49" charset="-122"/>
                <a:sym typeface="+mn-ea"/>
              </a:rPr>
              <a:t>,</a:t>
            </a:r>
            <a:r>
              <a:rPr lang="zh-CN" altLang="en-US" sz="2000" b="1">
                <a:solidFill>
                  <a:srgbClr val="000000"/>
                </a:solidFill>
                <a:latin typeface="楷体" panose="02010609060101010101" pitchFamily="49" charset="-122"/>
                <a:ea typeface="楷体" panose="02010609060101010101" pitchFamily="49" charset="-122"/>
                <a:sym typeface="+mn-ea"/>
              </a:rPr>
              <a:t>加一个“更”字</a:t>
            </a:r>
            <a:r>
              <a:rPr lang="en-US" altLang="zh-CN" sz="2000" b="1">
                <a:solidFill>
                  <a:srgbClr val="000000"/>
                </a:solidFill>
                <a:latin typeface="楷体" panose="02010609060101010101" pitchFamily="49" charset="-122"/>
                <a:ea typeface="楷体" panose="02010609060101010101" pitchFamily="49" charset="-122"/>
                <a:sym typeface="+mn-ea"/>
              </a:rPr>
              <a:t>,</a:t>
            </a:r>
            <a:r>
              <a:rPr lang="zh-CN" altLang="en-US" sz="2000" b="1">
                <a:solidFill>
                  <a:srgbClr val="000000"/>
                </a:solidFill>
                <a:latin typeface="楷体" panose="02010609060101010101" pitchFamily="49" charset="-122"/>
                <a:ea typeface="楷体" panose="02010609060101010101" pitchFamily="49" charset="-122"/>
                <a:sym typeface="+mn-ea"/>
              </a:rPr>
              <a:t>就突出了“技术上的需要”对“把科学推向前进”的重大作用</a:t>
            </a:r>
            <a:r>
              <a:rPr lang="en-US" altLang="zh-CN" sz="2000" b="1">
                <a:solidFill>
                  <a:srgbClr val="000000"/>
                </a:solidFill>
                <a:latin typeface="楷体" panose="02010609060101010101" pitchFamily="49" charset="-122"/>
                <a:ea typeface="楷体" panose="02010609060101010101" pitchFamily="49" charset="-122"/>
                <a:sym typeface="+mn-ea"/>
              </a:rPr>
              <a:t>,</a:t>
            </a:r>
            <a:r>
              <a:rPr lang="zh-CN" altLang="en-US" sz="2000" b="1">
                <a:solidFill>
                  <a:srgbClr val="000000"/>
                </a:solidFill>
                <a:latin typeface="楷体" panose="02010609060101010101" pitchFamily="49" charset="-122"/>
                <a:ea typeface="楷体" panose="02010609060101010101" pitchFamily="49" charset="-122"/>
                <a:sym typeface="+mn-ea"/>
              </a:rPr>
              <a:t>从而具体形象地论证了“科学则在更大得多的程度上依赖于技术的状况和需要”这个观点。</a:t>
            </a:r>
            <a:endParaRPr lang="zh-CN" altLang="en-US" sz="2000" b="1">
              <a:latin typeface="楷体" panose="02010609060101010101" pitchFamily="49" charset="-122"/>
              <a:ea typeface="楷体" panose="02010609060101010101" pitchFamily="49" charset="-122"/>
            </a:endParaRPr>
          </a:p>
        </p:txBody>
      </p:sp>
      <p:sp>
        <p:nvSpPr>
          <p:cNvPr id="5" name="文本框 4"/>
          <p:cNvSpPr txBox="1"/>
          <p:nvPr/>
        </p:nvSpPr>
        <p:spPr>
          <a:xfrm>
            <a:off x="1072326" y="4909615"/>
            <a:ext cx="10326525" cy="1292662"/>
          </a:xfrm>
          <a:prstGeom prst="rect">
            <a:avLst/>
          </a:prstGeom>
          <a:noFill/>
          <a:ln w="28575">
            <a:solidFill>
              <a:schemeClr val="tx1"/>
            </a:solidFill>
          </a:ln>
        </p:spPr>
        <p:txBody>
          <a:bodyPr wrap="square" rtlCol="0" anchor="t">
            <a:spAutoFit/>
          </a:bodyPr>
          <a:lstStyle/>
          <a:p>
            <a:r>
              <a:rPr lang="zh-CN" altLang="en-US" sz="2600" b="1" spc="15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对比论证。作用就是突出强调。</a:t>
            </a:r>
          </a:p>
          <a:p>
            <a:r>
              <a:rPr lang="zh-CN" altLang="en-US" sz="2600" b="1" spc="150">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答题格式：使用了对比论证的论证方法，将……和……加以比较，突出强调了……的观点。</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afterGroup">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barn(inVertical)">
                                      <p:cBhvr>
                                        <p:cTn id="1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animBg="1"/>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1086150" y="2886354"/>
            <a:ext cx="10323256" cy="1221938"/>
          </a:xfrm>
          <a:prstGeom prst="rect">
            <a:avLst/>
          </a:prstGeom>
          <a:noFill/>
          <a:ln w="28575">
            <a:solidFill>
              <a:schemeClr val="tx1"/>
            </a:solidFill>
          </a:ln>
        </p:spPr>
        <p:txBody>
          <a:bodyPr wrap="square" rtlCol="0" anchor="t">
            <a:spAutoFit/>
          </a:bodyPr>
          <a:lstStyle/>
          <a:p>
            <a:pPr>
              <a:lnSpc>
                <a:spcPct val="150000"/>
              </a:lnSpc>
            </a:pPr>
            <a:r>
              <a:rPr lang="zh-CN" altLang="en-US" sz="2600" b="1" spc="150">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答题格式：使用了道理论证的论证方法，论证了……了观点，从而使论证更概括更深入。</a:t>
            </a:r>
          </a:p>
        </p:txBody>
      </p:sp>
      <p:sp>
        <p:nvSpPr>
          <p:cNvPr id="3" name="文本框 2"/>
          <p:cNvSpPr txBox="1"/>
          <p:nvPr/>
        </p:nvSpPr>
        <p:spPr>
          <a:xfrm>
            <a:off x="1005668" y="1882805"/>
            <a:ext cx="10777309" cy="523220"/>
          </a:xfrm>
          <a:prstGeom prst="rect">
            <a:avLst/>
          </a:prstGeom>
          <a:noFill/>
        </p:spPr>
        <p:txBody>
          <a:bodyPr wrap="none" rtlCol="0" anchor="t">
            <a:spAutoFit/>
          </a:bodyPr>
          <a:lstStyle/>
          <a:p>
            <a:r>
              <a:rPr lang="zh-CN" altLang="en-US" sz="2800" b="1" spc="15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道理论证：通过讲道理的方式证明论点，使论证更概括更深入。</a:t>
            </a:r>
            <a:endParaRPr lang="zh-CN" altLang="en-US" sz="2800" b="1" spc="150">
              <a:solidFill>
                <a:srgbClr val="C0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文本框 4"/>
          <p:cNvSpPr txBox="1"/>
          <p:nvPr/>
        </p:nvSpPr>
        <p:spPr>
          <a:xfrm>
            <a:off x="1005667" y="4391042"/>
            <a:ext cx="10609683" cy="1323439"/>
          </a:xfrm>
          <a:prstGeom prst="rect">
            <a:avLst/>
          </a:prstGeom>
          <a:noFill/>
        </p:spPr>
        <p:txBody>
          <a:bodyPr wrap="square" rtlCol="0" anchor="t">
            <a:spAutoFit/>
          </a:bodyPr>
          <a:lstStyle/>
          <a:p>
            <a:r>
              <a:rPr lang="zh-CN" altLang="en-US" sz="2000" b="1">
                <a:solidFill>
                  <a:srgbClr val="000000"/>
                </a:solidFill>
                <a:latin typeface="楷体" panose="02010609060101010101" pitchFamily="49" charset="-122"/>
                <a:ea typeface="楷体" panose="02010609060101010101" pitchFamily="49" charset="-122"/>
                <a:sym typeface="+mn-ea"/>
              </a:rPr>
              <a:t>注：如果引用名人名言、格言警句、权威数据，可以增强论证的说服力和权威性；引用名人佚事、奇闻趣事，可以增强论证的趣味性，吸引读者下读。</a:t>
            </a:r>
            <a:endParaRPr lang="zh-CN" altLang="en-US" sz="2000" b="1">
              <a:solidFill>
                <a:srgbClr val="000000"/>
              </a:solidFill>
              <a:latin typeface="楷体" panose="02010609060101010101" pitchFamily="49" charset="-122"/>
              <a:ea typeface="楷体" panose="02010609060101010101" pitchFamily="49" charset="-122"/>
            </a:endParaRPr>
          </a:p>
          <a:p>
            <a:r>
              <a:rPr lang="zh-CN" altLang="en-US" sz="2000" b="1">
                <a:solidFill>
                  <a:srgbClr val="C00000"/>
                </a:solidFill>
                <a:latin typeface="楷体" panose="02010609060101010101" pitchFamily="49" charset="-122"/>
                <a:ea typeface="楷体" panose="02010609060101010101" pitchFamily="49" charset="-122"/>
                <a:sym typeface="+mn-ea"/>
              </a:rPr>
              <a:t>答题格式：使用了引用论证的论证方法，通过引用……证明……的观点，使论证更有说服力。（或更有趣味性，吸引读者往下读）</a:t>
            </a:r>
            <a:endParaRPr lang="zh-CN" altLang="en-US" sz="2000" b="1">
              <a:solidFill>
                <a:srgbClr val="C00000"/>
              </a:solidFill>
              <a:latin typeface="楷体" panose="02010609060101010101" pitchFamily="49" charset="-122"/>
              <a:ea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par>
                    <p:cTn id="11" fill="hold" nodeType="clickPar">
                      <p:stCondLst>
                        <p:cond delay="indefinite"/>
                      </p:stCondLst>
                      <p:childTnLst>
                        <p:par>
                          <p:cTn id="12" fill="hold" nodeType="afterGroup">
                            <p:stCondLst>
                              <p:cond delay="0"/>
                            </p:stCondLst>
                            <p:childTnLst>
                              <p:par>
                                <p:cTn id="13" presetID="26"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down)">
                                      <p:cBhvr>
                                        <p:cTn id="15" dur="580">
                                          <p:stCondLst>
                                            <p:cond delay="0"/>
                                          </p:stCondLst>
                                        </p:cTn>
                                        <p:tgtEl>
                                          <p:spTgt spid="5"/>
                                        </p:tgtEl>
                                      </p:cBhvr>
                                    </p:animEffect>
                                    <p:anim calcmode="lin" valueType="num">
                                      <p:cBhvr>
                                        <p:cTn id="16"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17"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18"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19"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20"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21" dur="26">
                                          <p:stCondLst>
                                            <p:cond delay="650"/>
                                          </p:stCondLst>
                                        </p:cTn>
                                        <p:tgtEl>
                                          <p:spTgt spid="5"/>
                                        </p:tgtEl>
                                      </p:cBhvr>
                                      <p:to x="100000" y="60000"/>
                                    </p:animScale>
                                    <p:animScale>
                                      <p:cBhvr>
                                        <p:cTn id="22" dur="166" decel="50000">
                                          <p:stCondLst>
                                            <p:cond delay="676"/>
                                          </p:stCondLst>
                                        </p:cTn>
                                        <p:tgtEl>
                                          <p:spTgt spid="5"/>
                                        </p:tgtEl>
                                      </p:cBhvr>
                                      <p:to x="100000" y="100000"/>
                                    </p:animScale>
                                    <p:animScale>
                                      <p:cBhvr>
                                        <p:cTn id="23" dur="26">
                                          <p:stCondLst>
                                            <p:cond delay="1312"/>
                                          </p:stCondLst>
                                        </p:cTn>
                                        <p:tgtEl>
                                          <p:spTgt spid="5"/>
                                        </p:tgtEl>
                                      </p:cBhvr>
                                      <p:to x="100000" y="80000"/>
                                    </p:animScale>
                                    <p:animScale>
                                      <p:cBhvr>
                                        <p:cTn id="24" dur="166" decel="50000">
                                          <p:stCondLst>
                                            <p:cond delay="1338"/>
                                          </p:stCondLst>
                                        </p:cTn>
                                        <p:tgtEl>
                                          <p:spTgt spid="5"/>
                                        </p:tgtEl>
                                      </p:cBhvr>
                                      <p:to x="100000" y="100000"/>
                                    </p:animScale>
                                    <p:animScale>
                                      <p:cBhvr>
                                        <p:cTn id="25" dur="26">
                                          <p:stCondLst>
                                            <p:cond delay="1642"/>
                                          </p:stCondLst>
                                        </p:cTn>
                                        <p:tgtEl>
                                          <p:spTgt spid="5"/>
                                        </p:tgtEl>
                                      </p:cBhvr>
                                      <p:to x="100000" y="90000"/>
                                    </p:animScale>
                                    <p:animScale>
                                      <p:cBhvr>
                                        <p:cTn id="26" dur="166" decel="50000">
                                          <p:stCondLst>
                                            <p:cond delay="1668"/>
                                          </p:stCondLst>
                                        </p:cTn>
                                        <p:tgtEl>
                                          <p:spTgt spid="5"/>
                                        </p:tgtEl>
                                      </p:cBhvr>
                                      <p:to x="100000" y="100000"/>
                                    </p:animScale>
                                    <p:animScale>
                                      <p:cBhvr>
                                        <p:cTn id="27" dur="26">
                                          <p:stCondLst>
                                            <p:cond delay="1808"/>
                                          </p:stCondLst>
                                        </p:cTn>
                                        <p:tgtEl>
                                          <p:spTgt spid="5"/>
                                        </p:tgtEl>
                                      </p:cBhvr>
                                      <p:to x="100000" y="95000"/>
                                    </p:animScale>
                                    <p:animScale>
                                      <p:cBhvr>
                                        <p:cTn id="28" dur="166" decel="50000">
                                          <p:stCondLst>
                                            <p:cond delay="1834"/>
                                          </p:stCondLst>
                                        </p:cTn>
                                        <p:tgtEl>
                                          <p:spTgt spid="5"/>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文本框 8"/>
          <p:cNvSpPr txBox="1"/>
          <p:nvPr/>
        </p:nvSpPr>
        <p:spPr>
          <a:xfrm>
            <a:off x="503236" y="1880029"/>
            <a:ext cx="11598147" cy="954107"/>
          </a:xfrm>
          <a:prstGeom prst="rect">
            <a:avLst/>
          </a:prstGeom>
          <a:noFill/>
        </p:spPr>
        <p:txBody>
          <a:bodyPr wrap="square" rtlCol="0" anchor="t">
            <a:spAutoFit/>
          </a:bodyPr>
          <a:lstStyle/>
          <a:p>
            <a:r>
              <a:rPr lang="zh-CN" altLang="en-US" sz="2800" b="1" spc="15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比喻论证：可把道理讲得通俗易懂，容易被人接受。使论证的内容更加生动形象，更利于读者明白</a:t>
            </a:r>
            <a:r>
              <a:rPr lang="zh-CN" altLang="en-US" sz="2800" b="1" spc="15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800" b="1" spc="150">
              <a:solidFill>
                <a:srgbClr val="C0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矩形 1"/>
          <p:cNvSpPr/>
          <p:nvPr/>
        </p:nvSpPr>
        <p:spPr>
          <a:xfrm>
            <a:off x="634313" y="3848784"/>
            <a:ext cx="11129319" cy="1221938"/>
          </a:xfrm>
          <a:prstGeom prst="rect">
            <a:avLst/>
          </a:prstGeom>
          <a:ln w="28575">
            <a:solidFill>
              <a:schemeClr val="tx1"/>
            </a:solidFill>
          </a:ln>
        </p:spPr>
        <p:txBody>
          <a:bodyPr wrap="square">
            <a:spAutoFit/>
          </a:bodyPr>
          <a:lstStyle/>
          <a:p>
            <a:pPr>
              <a:lnSpc>
                <a:spcPct val="150000"/>
              </a:lnSpc>
            </a:pPr>
            <a:r>
              <a:rPr lang="zh-CN" altLang="en-US" sz="2600" b="1" spc="150">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答题格式：使用了比喻论证的论证方法，将……比作……，证明了……的观点，从而把抽象深奥的道理阐述得生动形象、浅显易懂。</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文本框 9"/>
          <p:cNvSpPr txBox="1"/>
          <p:nvPr/>
        </p:nvSpPr>
        <p:spPr>
          <a:xfrm>
            <a:off x="4671806" y="900459"/>
            <a:ext cx="4089581" cy="565604"/>
          </a:xfrm>
          <a:prstGeom prst="rect">
            <a:avLst/>
          </a:prstGeom>
          <a:solidFill>
            <a:srgbClr val="70A0CF"/>
          </a:solidFill>
        </p:spPr>
        <p:txBody>
          <a:bodyPr wrap="none" rtlCol="0" anchor="t">
            <a:spAutoFit/>
          </a:bodyPr>
          <a:lstStyle/>
          <a:p>
            <a:pPr>
              <a:lnSpc>
                <a:spcPct val="120000"/>
              </a:lnSpc>
              <a:spcAft>
                <a:spcPct val="0"/>
              </a:spcAft>
              <a:tabLst>
                <a:tab pos="1188085" algn="l"/>
                <a:tab pos="2163445" algn="l"/>
                <a:tab pos="3142615" algn="l"/>
                <a:tab pos="4190365" algn="l"/>
              </a:tabLst>
            </a:pPr>
            <a:r>
              <a:rPr lang="zh-CN" altLang="zh-CN" sz="2800" b="1">
                <a:solidFill>
                  <a:schemeClr val="bg1"/>
                </a:solidFill>
                <a:latin typeface="微软雅黑" panose="020B0503020204020204" pitchFamily="34" charset="-122"/>
                <a:ea typeface="微软雅黑" panose="020B0503020204020204" pitchFamily="34" charset="-122"/>
                <a:sym typeface="+mn-ea"/>
              </a:rPr>
              <a:t>品味语言特色</a:t>
            </a:r>
            <a:r>
              <a:rPr lang="en-US" altLang="zh-CN" sz="2800" b="1">
                <a:solidFill>
                  <a:schemeClr val="bg1"/>
                </a:solidFill>
                <a:latin typeface="微软雅黑" panose="020B0503020204020204" pitchFamily="34" charset="-122"/>
                <a:ea typeface="微软雅黑" panose="020B0503020204020204" pitchFamily="34" charset="-122"/>
                <a:sym typeface="+mn-ea"/>
              </a:rPr>
              <a:t>--</a:t>
            </a:r>
            <a:r>
              <a:rPr lang="zh-CN" altLang="zh-CN" sz="2800" b="1">
                <a:solidFill>
                  <a:schemeClr val="bg1"/>
                </a:solidFill>
                <a:latin typeface="微软雅黑" panose="020B0503020204020204" pitchFamily="34" charset="-122"/>
                <a:ea typeface="微软雅黑" panose="020B0503020204020204" pitchFamily="34" charset="-122"/>
                <a:sym typeface="+mn-ea"/>
              </a:rPr>
              <a:t>观点鲜明</a:t>
            </a:r>
          </a:p>
        </p:txBody>
      </p:sp>
      <p:sp>
        <p:nvSpPr>
          <p:cNvPr id="2" name="文本框 1"/>
          <p:cNvSpPr txBox="1"/>
          <p:nvPr/>
        </p:nvSpPr>
        <p:spPr>
          <a:xfrm>
            <a:off x="876935" y="2185083"/>
            <a:ext cx="9778365" cy="919867"/>
          </a:xfrm>
          <a:prstGeom prst="rect">
            <a:avLst/>
          </a:prstGeom>
          <a:noFill/>
          <a:ln w="28575">
            <a:solidFill>
              <a:schemeClr val="tx1"/>
            </a:solidFill>
          </a:ln>
        </p:spPr>
        <p:txBody>
          <a:bodyPr wrap="square" rtlCol="0" anchor="t">
            <a:spAutoFit/>
          </a:bodyPr>
          <a:lstStyle/>
          <a:p>
            <a:pPr>
              <a:lnSpc>
                <a:spcPct val="120000"/>
              </a:lnSpc>
              <a:spcAft>
                <a:spcPct val="0"/>
              </a:spcAft>
              <a:tabLst>
                <a:tab pos="1188085" algn="l"/>
                <a:tab pos="2163445" algn="l"/>
                <a:tab pos="3142615" algn="l"/>
                <a:tab pos="4190365" algn="l"/>
              </a:tabLst>
            </a:pPr>
            <a:r>
              <a:rPr lang="en-US" altLang="zh-CN" sz="2400" b="1">
                <a:solidFill>
                  <a:srgbClr val="000000"/>
                </a:solidFill>
                <a:latin typeface="楷体" panose="02010609060101010101" pitchFamily="49" charset="-122"/>
                <a:ea typeface="楷体" panose="02010609060101010101" pitchFamily="49" charset="-122"/>
                <a:sym typeface="+mn-ea"/>
              </a:rPr>
              <a:t>(1)</a:t>
            </a:r>
            <a:r>
              <a:rPr lang="zh-CN" altLang="zh-CN" sz="2400" b="1">
                <a:solidFill>
                  <a:srgbClr val="000000"/>
                </a:solidFill>
                <a:latin typeface="楷体" panose="02010609060101010101" pitchFamily="49" charset="-122"/>
                <a:ea typeface="楷体" panose="02010609060101010101" pitchFamily="49" charset="-122"/>
                <a:sym typeface="+mn-ea"/>
              </a:rPr>
              <a:t>我们把经济条件看作归根到底制约着历史发展的东西。而种族本身就是一种经济因素。不过这里有两点不应当忽视</a:t>
            </a:r>
            <a:r>
              <a:rPr lang="en-US" altLang="zh-CN" sz="2400" b="1" smtClean="0">
                <a:solidFill>
                  <a:srgbClr val="000000"/>
                </a:solidFill>
                <a:latin typeface="楷体" panose="02010609060101010101" pitchFamily="49" charset="-122"/>
                <a:ea typeface="楷体" panose="02010609060101010101" pitchFamily="49" charset="-122"/>
                <a:sym typeface="+mn-ea"/>
              </a:rPr>
              <a:t>……</a:t>
            </a:r>
            <a:endParaRPr lang="zh-CN" altLang="zh-CN" sz="2400" b="1">
              <a:solidFill>
                <a:srgbClr val="000000"/>
              </a:solidFill>
              <a:latin typeface="楷体" panose="02010609060101010101" pitchFamily="49" charset="-122"/>
              <a:ea typeface="楷体" panose="02010609060101010101" pitchFamily="49" charset="-122"/>
            </a:endParaRPr>
          </a:p>
        </p:txBody>
      </p:sp>
      <p:sp>
        <p:nvSpPr>
          <p:cNvPr id="3" name="文本框 2"/>
          <p:cNvSpPr txBox="1"/>
          <p:nvPr/>
        </p:nvSpPr>
        <p:spPr>
          <a:xfrm>
            <a:off x="861411" y="3823970"/>
            <a:ext cx="10392427" cy="1135054"/>
          </a:xfrm>
          <a:prstGeom prst="rect">
            <a:avLst/>
          </a:prstGeom>
          <a:noFill/>
        </p:spPr>
        <p:txBody>
          <a:bodyPr wrap="square" rtlCol="0" anchor="t">
            <a:spAutoFit/>
          </a:bodyPr>
          <a:lstStyle/>
          <a:p>
            <a:pPr>
              <a:lnSpc>
                <a:spcPct val="150000"/>
              </a:lnSpc>
            </a:pPr>
            <a:r>
              <a:rPr lang="zh-CN" altLang="zh-CN" sz="2400" b="1" spc="15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观点提出鲜明有力</a:t>
            </a:r>
            <a:r>
              <a:rPr lang="en-US" altLang="zh-CN" sz="2400" b="1" spc="15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zh-CN" sz="2400" b="1" spc="15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不蔓不枝</a:t>
            </a:r>
            <a:r>
              <a:rPr lang="en-US" altLang="zh-CN" sz="2400" b="1" spc="15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zh-CN" sz="2400" b="1" spc="15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归根到底</a:t>
            </a:r>
            <a:r>
              <a:rPr lang="en-US" altLang="zh-CN" sz="2400" b="1" spc="15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zh-CN" sz="2400" b="1" spc="15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言辞准确</a:t>
            </a:r>
            <a:r>
              <a:rPr lang="en-US" altLang="zh-CN" sz="2400" b="1" spc="15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zh-CN" sz="2400" b="1" spc="15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语气恳切</a:t>
            </a:r>
            <a:r>
              <a:rPr lang="en-US" altLang="zh-CN" sz="2400" b="1" spc="15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zh-CN" sz="2400" b="1" spc="15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不过</a:t>
            </a:r>
            <a:r>
              <a:rPr lang="en-US" altLang="zh-CN" sz="2400" b="1" spc="15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zh-CN" sz="2400" b="1" spc="15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巧妙引起转折</a:t>
            </a:r>
            <a:r>
              <a:rPr lang="en-US" altLang="zh-CN" sz="2400" b="1" spc="15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zh-CN" sz="2400" b="1" spc="15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引人思考。</a:t>
            </a:r>
            <a:endParaRPr lang="zh-CN" altLang="en-US" sz="2400" b="1" spc="150">
              <a:solidFill>
                <a:srgbClr val="C00000"/>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9" name="图片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412879">
            <a:off x="3899159" y="620807"/>
            <a:ext cx="990012" cy="1124909"/>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 name="图片 1" descr="组48325同意"/>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308986" y="632835"/>
            <a:ext cx="2389187"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文本框 7"/>
          <p:cNvSpPr txBox="1">
            <a:spLocks noChangeArrowheads="1"/>
          </p:cNvSpPr>
          <p:nvPr/>
        </p:nvSpPr>
        <p:spPr bwMode="auto">
          <a:xfrm>
            <a:off x="963036" y="726497"/>
            <a:ext cx="140716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a:ea typeface="宋体" panose="02010600030101010101" pitchFamily="2" charset="-122"/>
              </a:defRPr>
            </a:lvl1pPr>
            <a:lvl2pPr marL="742950" indent="-285750">
              <a:defRPr>
                <a:solidFill>
                  <a:schemeClr val="tx1"/>
                </a:solidFill>
                <a:latin typeface="Calibri"/>
                <a:ea typeface="宋体" panose="02010600030101010101" pitchFamily="2" charset="-122"/>
              </a:defRPr>
            </a:lvl2pPr>
            <a:lvl3pPr marL="1143000" indent="-228600">
              <a:defRPr>
                <a:solidFill>
                  <a:schemeClr val="tx1"/>
                </a:solidFill>
                <a:latin typeface="Calibri"/>
                <a:ea typeface="宋体" panose="02010600030101010101" pitchFamily="2" charset="-122"/>
              </a:defRPr>
            </a:lvl3pPr>
            <a:lvl4pPr marL="1600200" indent="-228600">
              <a:defRPr>
                <a:solidFill>
                  <a:schemeClr val="tx1"/>
                </a:solidFill>
                <a:latin typeface="Calibri"/>
                <a:ea typeface="宋体" panose="02010600030101010101" pitchFamily="2" charset="-122"/>
              </a:defRPr>
            </a:lvl4pPr>
            <a:lvl5pPr marL="2057400" indent="-228600">
              <a:defRPr>
                <a:solidFill>
                  <a:schemeClr val="tx1"/>
                </a:solidFill>
                <a:latin typeface="Calibri"/>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a:ea typeface="宋体" panose="02010600030101010101" pitchFamily="2" charset="-122"/>
              </a:defRPr>
            </a:lvl9pPr>
          </a:lstStyle>
          <a:p>
            <a:pPr>
              <a:buFont typeface="Arial" panose="020B0604020202020204" pitchFamily="34" charset="0"/>
              <a:buNone/>
            </a:pPr>
            <a:r>
              <a:rPr lang="zh-CN" altLang="en-US" sz="2400" b="1" smtClean="0">
                <a:solidFill>
                  <a:srgbClr val="EF7509"/>
                </a:solidFill>
                <a:latin typeface="思源黑体 CN Heavy" panose="020B0A00000000000000" pitchFamily="34" charset="-122"/>
                <a:ea typeface="思源黑体 CN Heavy" panose="020B0A00000000000000" pitchFamily="34" charset="-122"/>
              </a:rPr>
              <a:t>课堂导</a:t>
            </a:r>
            <a:r>
              <a:rPr lang="zh-CN" altLang="en-US" sz="2400" b="1">
                <a:solidFill>
                  <a:srgbClr val="EF7509"/>
                </a:solidFill>
                <a:latin typeface="思源黑体 CN Heavy" panose="020B0A00000000000000" pitchFamily="34" charset="-122"/>
                <a:ea typeface="思源黑体 CN Heavy" panose="020B0A00000000000000" pitchFamily="34" charset="-122"/>
              </a:rPr>
              <a:t>入</a:t>
            </a:r>
          </a:p>
        </p:txBody>
      </p:sp>
      <p:sp>
        <p:nvSpPr>
          <p:cNvPr id="4" name="文本框 3"/>
          <p:cNvSpPr txBox="1"/>
          <p:nvPr/>
        </p:nvSpPr>
        <p:spPr>
          <a:xfrm>
            <a:off x="419597" y="726497"/>
            <a:ext cx="11302845" cy="5078313"/>
          </a:xfrm>
          <a:prstGeom prst="rect">
            <a:avLst/>
          </a:prstGeom>
          <a:noFill/>
        </p:spPr>
        <p:txBody>
          <a:bodyPr wrap="square" rtlCol="0" anchor="t">
            <a:spAutoFit/>
          </a:bodyPr>
          <a:lstStyle/>
          <a:p>
            <a:pPr defTabSz="1171575">
              <a:lnSpc>
                <a:spcPct val="150000"/>
              </a:lnSpc>
            </a:pPr>
            <a:endParaRPr lang="zh-CN" altLang="en-US" sz="2400" b="1">
              <a:solidFill>
                <a:srgbClr val="000000"/>
              </a:solidFill>
              <a:latin typeface="微软雅黑" panose="020B0503020204020204" pitchFamily="34" charset="-122"/>
              <a:ea typeface="微软雅黑" panose="020B0503020204020204" pitchFamily="34" charset="-122"/>
            </a:endParaRPr>
          </a:p>
          <a:p>
            <a:pPr algn="ctr" defTabSz="1171575">
              <a:lnSpc>
                <a:spcPct val="150000"/>
              </a:lnSpc>
            </a:pPr>
            <a:r>
              <a:rPr lang="zh-CN" altLang="en-US" sz="2400" b="1">
                <a:solidFill>
                  <a:srgbClr val="000000"/>
                </a:solidFill>
                <a:latin typeface="微软雅黑" panose="020B0503020204020204" pitchFamily="34" charset="-122"/>
                <a:ea typeface="微软雅黑" panose="020B0503020204020204" pitchFamily="34" charset="-122"/>
                <a:sym typeface="+mn-ea"/>
              </a:rPr>
              <a:t>伟大的友谊</a:t>
            </a:r>
            <a:endParaRPr lang="zh-CN" altLang="en-US" sz="2400" b="1">
              <a:solidFill>
                <a:srgbClr val="000000"/>
              </a:solidFill>
              <a:latin typeface="微软雅黑" panose="020B0503020204020204" pitchFamily="34" charset="-122"/>
              <a:ea typeface="微软雅黑" panose="020B0503020204020204" pitchFamily="34" charset="-122"/>
            </a:endParaRPr>
          </a:p>
          <a:p>
            <a:pPr defTabSz="1171575">
              <a:lnSpc>
                <a:spcPct val="150000"/>
              </a:lnSpc>
            </a:pPr>
            <a:r>
              <a:rPr lang="zh-CN" altLang="en-US" sz="2400" b="1">
                <a:solidFill>
                  <a:srgbClr val="000000"/>
                </a:solidFill>
                <a:latin typeface="微软雅黑" panose="020B0503020204020204" pitchFamily="34" charset="-122"/>
                <a:ea typeface="微软雅黑" panose="020B0503020204020204" pitchFamily="34" charset="-122"/>
                <a:sym typeface="+mn-ea"/>
              </a:rPr>
              <a:t>　　马克思是共产主义理念的奠基人。他受反动政府的迫害</a:t>
            </a:r>
            <a:r>
              <a:rPr lang="en-US" altLang="zh-CN" sz="2400" b="1">
                <a:solidFill>
                  <a:srgbClr val="000000"/>
                </a:solidFill>
                <a:latin typeface="微软雅黑" panose="020B0503020204020204" pitchFamily="34" charset="-122"/>
                <a:ea typeface="微软雅黑" panose="020B0503020204020204" pitchFamily="34" charset="-122"/>
                <a:sym typeface="+mn-ea"/>
              </a:rPr>
              <a:t>,</a:t>
            </a:r>
            <a:r>
              <a:rPr lang="zh-CN" altLang="en-US" sz="2400" b="1">
                <a:solidFill>
                  <a:srgbClr val="000000"/>
                </a:solidFill>
                <a:latin typeface="微软雅黑" panose="020B0503020204020204" pitchFamily="34" charset="-122"/>
                <a:ea typeface="微软雅黑" panose="020B0503020204020204" pitchFamily="34" charset="-122"/>
                <a:sym typeface="+mn-ea"/>
              </a:rPr>
              <a:t>长期流亡在外</a:t>
            </a:r>
            <a:r>
              <a:rPr lang="en-US" altLang="zh-CN" sz="2400" b="1">
                <a:solidFill>
                  <a:srgbClr val="000000"/>
                </a:solidFill>
                <a:latin typeface="微软雅黑" panose="020B0503020204020204" pitchFamily="34" charset="-122"/>
                <a:ea typeface="微软雅黑" panose="020B0503020204020204" pitchFamily="34" charset="-122"/>
                <a:sym typeface="+mn-ea"/>
              </a:rPr>
              <a:t>,</a:t>
            </a:r>
            <a:r>
              <a:rPr lang="zh-CN" altLang="en-US" sz="2400" b="1">
                <a:solidFill>
                  <a:srgbClr val="000000"/>
                </a:solidFill>
                <a:latin typeface="微软雅黑" panose="020B0503020204020204" pitchFamily="34" charset="-122"/>
                <a:ea typeface="微软雅黑" panose="020B0503020204020204" pitchFamily="34" charset="-122"/>
                <a:sym typeface="+mn-ea"/>
              </a:rPr>
              <a:t>生活很穷苦。恩格斯把马克思的生活困难看作自己的困难</a:t>
            </a:r>
            <a:r>
              <a:rPr lang="en-US" altLang="zh-CN" sz="2400" b="1">
                <a:solidFill>
                  <a:srgbClr val="000000"/>
                </a:solidFill>
                <a:latin typeface="微软雅黑" panose="020B0503020204020204" pitchFamily="34" charset="-122"/>
                <a:ea typeface="微软雅黑" panose="020B0503020204020204" pitchFamily="34" charset="-122"/>
                <a:sym typeface="+mn-ea"/>
              </a:rPr>
              <a:t>,</a:t>
            </a:r>
            <a:r>
              <a:rPr lang="zh-CN" altLang="en-US" sz="2400" b="1">
                <a:solidFill>
                  <a:srgbClr val="000000"/>
                </a:solidFill>
                <a:latin typeface="微软雅黑" panose="020B0503020204020204" pitchFamily="34" charset="-122"/>
                <a:ea typeface="微软雅黑" panose="020B0503020204020204" pitchFamily="34" charset="-122"/>
                <a:sym typeface="+mn-ea"/>
              </a:rPr>
              <a:t>省吃俭用</a:t>
            </a:r>
            <a:r>
              <a:rPr lang="en-US" altLang="zh-CN" sz="2400" b="1">
                <a:solidFill>
                  <a:srgbClr val="000000"/>
                </a:solidFill>
                <a:latin typeface="微软雅黑" panose="020B0503020204020204" pitchFamily="34" charset="-122"/>
                <a:ea typeface="微软雅黑" panose="020B0503020204020204" pitchFamily="34" charset="-122"/>
                <a:sym typeface="+mn-ea"/>
              </a:rPr>
              <a:t>,</a:t>
            </a:r>
            <a:r>
              <a:rPr lang="zh-CN" altLang="en-US" sz="2400" b="1">
                <a:solidFill>
                  <a:srgbClr val="000000"/>
                </a:solidFill>
                <a:latin typeface="微软雅黑" panose="020B0503020204020204" pitchFamily="34" charset="-122"/>
                <a:ea typeface="微软雅黑" panose="020B0503020204020204" pitchFamily="34" charset="-122"/>
                <a:sym typeface="+mn-ea"/>
              </a:rPr>
              <a:t>把节省下来的钱不断地寄给马克思。</a:t>
            </a:r>
            <a:endParaRPr lang="zh-CN" altLang="en-US" sz="2400" b="1">
              <a:solidFill>
                <a:srgbClr val="000000"/>
              </a:solidFill>
              <a:latin typeface="微软雅黑" panose="020B0503020204020204" pitchFamily="34" charset="-122"/>
              <a:ea typeface="微软雅黑" panose="020B0503020204020204" pitchFamily="34" charset="-122"/>
            </a:endParaRPr>
          </a:p>
          <a:p>
            <a:pPr defTabSz="1171575">
              <a:lnSpc>
                <a:spcPct val="150000"/>
              </a:lnSpc>
            </a:pPr>
            <a:r>
              <a:rPr lang="zh-CN" altLang="en-US" sz="2400" b="1">
                <a:solidFill>
                  <a:srgbClr val="000000"/>
                </a:solidFill>
                <a:latin typeface="微软雅黑" panose="020B0503020204020204" pitchFamily="34" charset="-122"/>
                <a:ea typeface="微软雅黑" panose="020B0503020204020204" pitchFamily="34" charset="-122"/>
                <a:sym typeface="+mn-ea"/>
              </a:rPr>
              <a:t>　　碰到恩格斯需要帮助的时候</a:t>
            </a:r>
            <a:r>
              <a:rPr lang="en-US" altLang="zh-CN" sz="2400" b="1">
                <a:solidFill>
                  <a:srgbClr val="000000"/>
                </a:solidFill>
                <a:latin typeface="微软雅黑" panose="020B0503020204020204" pitchFamily="34" charset="-122"/>
                <a:ea typeface="微软雅黑" panose="020B0503020204020204" pitchFamily="34" charset="-122"/>
                <a:sym typeface="+mn-ea"/>
              </a:rPr>
              <a:t>,</a:t>
            </a:r>
            <a:r>
              <a:rPr lang="zh-CN" altLang="en-US" sz="2400" b="1">
                <a:solidFill>
                  <a:srgbClr val="000000"/>
                </a:solidFill>
                <a:latin typeface="微软雅黑" panose="020B0503020204020204" pitchFamily="34" charset="-122"/>
                <a:ea typeface="微软雅黑" panose="020B0503020204020204" pitchFamily="34" charset="-122"/>
                <a:sym typeface="+mn-ea"/>
              </a:rPr>
              <a:t>马克思同样</a:t>
            </a:r>
            <a:r>
              <a:rPr lang="zh-CN" altLang="en-US" sz="2400" b="1" smtClean="0">
                <a:solidFill>
                  <a:srgbClr val="000000"/>
                </a:solidFill>
                <a:latin typeface="微软雅黑" panose="020B0503020204020204" pitchFamily="34" charset="-122"/>
                <a:ea typeface="微软雅黑" panose="020B0503020204020204" pitchFamily="34" charset="-122"/>
                <a:sym typeface="+mn-ea"/>
              </a:rPr>
              <a:t>竭尽</a:t>
            </a:r>
            <a:endParaRPr lang="en-US" altLang="zh-CN" sz="2400" b="1" smtClean="0">
              <a:solidFill>
                <a:srgbClr val="000000"/>
              </a:solidFill>
              <a:latin typeface="微软雅黑" panose="020B0503020204020204" pitchFamily="34" charset="-122"/>
              <a:ea typeface="微软雅黑" panose="020B0503020204020204" pitchFamily="34" charset="-122"/>
              <a:sym typeface="+mn-ea"/>
            </a:endParaRPr>
          </a:p>
          <a:p>
            <a:pPr defTabSz="1171575">
              <a:lnSpc>
                <a:spcPct val="150000"/>
              </a:lnSpc>
            </a:pPr>
            <a:r>
              <a:rPr lang="zh-CN" altLang="en-US" sz="2400" b="1" smtClean="0">
                <a:solidFill>
                  <a:srgbClr val="000000"/>
                </a:solidFill>
                <a:latin typeface="微软雅黑" panose="020B0503020204020204" pitchFamily="34" charset="-122"/>
                <a:ea typeface="微软雅黑" panose="020B0503020204020204" pitchFamily="34" charset="-122"/>
                <a:sym typeface="+mn-ea"/>
              </a:rPr>
              <a:t>全力</a:t>
            </a:r>
            <a:r>
              <a:rPr lang="en-US" altLang="zh-CN" sz="2400" b="1">
                <a:solidFill>
                  <a:srgbClr val="000000"/>
                </a:solidFill>
                <a:latin typeface="微软雅黑" panose="020B0503020204020204" pitchFamily="34" charset="-122"/>
                <a:ea typeface="微软雅黑" panose="020B0503020204020204" pitchFamily="34" charset="-122"/>
                <a:sym typeface="+mn-ea"/>
              </a:rPr>
              <a:t>,</a:t>
            </a:r>
            <a:r>
              <a:rPr lang="zh-CN" altLang="en-US" sz="2400" b="1">
                <a:solidFill>
                  <a:srgbClr val="000000"/>
                </a:solidFill>
                <a:latin typeface="微软雅黑" panose="020B0503020204020204" pitchFamily="34" charset="-122"/>
                <a:ea typeface="微软雅黑" panose="020B0503020204020204" pitchFamily="34" charset="-122"/>
                <a:sym typeface="+mn-ea"/>
              </a:rPr>
              <a:t>毫不犹豫。</a:t>
            </a:r>
            <a:r>
              <a:rPr lang="en-US" altLang="zh-CN" sz="2400" b="1">
                <a:solidFill>
                  <a:srgbClr val="000000"/>
                </a:solidFill>
                <a:latin typeface="微软雅黑" panose="020B0503020204020204" pitchFamily="34" charset="-122"/>
                <a:ea typeface="微软雅黑" panose="020B0503020204020204" pitchFamily="34" charset="-122"/>
                <a:sym typeface="+mn-ea"/>
              </a:rPr>
              <a:t>1848</a:t>
            </a:r>
            <a:r>
              <a:rPr lang="zh-CN" altLang="en-US" sz="2400" b="1">
                <a:solidFill>
                  <a:srgbClr val="000000"/>
                </a:solidFill>
                <a:latin typeface="微软雅黑" panose="020B0503020204020204" pitchFamily="34" charset="-122"/>
                <a:ea typeface="微软雅黑" panose="020B0503020204020204" pitchFamily="34" charset="-122"/>
                <a:sym typeface="+mn-ea"/>
              </a:rPr>
              <a:t>年</a:t>
            </a:r>
            <a:r>
              <a:rPr lang="en-US" altLang="zh-CN" sz="2400" b="1">
                <a:solidFill>
                  <a:srgbClr val="000000"/>
                </a:solidFill>
                <a:latin typeface="微软雅黑" panose="020B0503020204020204" pitchFamily="34" charset="-122"/>
                <a:ea typeface="微软雅黑" panose="020B0503020204020204" pitchFamily="34" charset="-122"/>
                <a:sym typeface="+mn-ea"/>
              </a:rPr>
              <a:t>11</a:t>
            </a:r>
            <a:r>
              <a:rPr lang="zh-CN" altLang="en-US" sz="2400" b="1">
                <a:solidFill>
                  <a:srgbClr val="000000"/>
                </a:solidFill>
                <a:latin typeface="微软雅黑" panose="020B0503020204020204" pitchFamily="34" charset="-122"/>
                <a:ea typeface="微软雅黑" panose="020B0503020204020204" pitchFamily="34" charset="-122"/>
                <a:sym typeface="+mn-ea"/>
              </a:rPr>
              <a:t>月</a:t>
            </a:r>
            <a:r>
              <a:rPr lang="en-US" altLang="zh-CN" sz="2400" b="1">
                <a:solidFill>
                  <a:srgbClr val="000000"/>
                </a:solidFill>
                <a:latin typeface="微软雅黑" panose="020B0503020204020204" pitchFamily="34" charset="-122"/>
                <a:ea typeface="微软雅黑" panose="020B0503020204020204" pitchFamily="34" charset="-122"/>
                <a:sym typeface="+mn-ea"/>
              </a:rPr>
              <a:t>,</a:t>
            </a:r>
            <a:r>
              <a:rPr lang="zh-CN" altLang="en-US" sz="2400" b="1">
                <a:solidFill>
                  <a:srgbClr val="000000"/>
                </a:solidFill>
                <a:latin typeface="微软雅黑" panose="020B0503020204020204" pitchFamily="34" charset="-122"/>
                <a:ea typeface="微软雅黑" panose="020B0503020204020204" pitchFamily="34" charset="-122"/>
                <a:sym typeface="+mn-ea"/>
              </a:rPr>
              <a:t>恩格斯逃亡到瑞士</a:t>
            </a:r>
            <a:r>
              <a:rPr lang="en-US" altLang="zh-CN" sz="2400" b="1" smtClean="0">
                <a:solidFill>
                  <a:srgbClr val="000000"/>
                </a:solidFill>
                <a:latin typeface="微软雅黑" panose="020B0503020204020204" pitchFamily="34" charset="-122"/>
                <a:ea typeface="微软雅黑" panose="020B0503020204020204" pitchFamily="34" charset="-122"/>
                <a:sym typeface="+mn-ea"/>
              </a:rPr>
              <a:t>,</a:t>
            </a:r>
          </a:p>
          <a:p>
            <a:pPr defTabSz="1171575">
              <a:lnSpc>
                <a:spcPct val="150000"/>
              </a:lnSpc>
            </a:pPr>
            <a:r>
              <a:rPr lang="zh-CN" altLang="en-US" sz="2400" b="1" smtClean="0">
                <a:solidFill>
                  <a:srgbClr val="000000"/>
                </a:solidFill>
                <a:latin typeface="微软雅黑" panose="020B0503020204020204" pitchFamily="34" charset="-122"/>
                <a:ea typeface="微软雅黑" panose="020B0503020204020204" pitchFamily="34" charset="-122"/>
                <a:sym typeface="+mn-ea"/>
              </a:rPr>
              <a:t>因为</a:t>
            </a:r>
            <a:r>
              <a:rPr lang="zh-CN" altLang="en-US" sz="2400" b="1">
                <a:solidFill>
                  <a:srgbClr val="000000"/>
                </a:solidFill>
                <a:latin typeface="微软雅黑" panose="020B0503020204020204" pitchFamily="34" charset="-122"/>
                <a:ea typeface="微软雅黑" panose="020B0503020204020204" pitchFamily="34" charset="-122"/>
                <a:sym typeface="+mn-ea"/>
              </a:rPr>
              <a:t>走时匆忙</a:t>
            </a:r>
            <a:r>
              <a:rPr lang="en-US" altLang="zh-CN" sz="2400" b="1">
                <a:solidFill>
                  <a:srgbClr val="000000"/>
                </a:solidFill>
                <a:latin typeface="微软雅黑" panose="020B0503020204020204" pitchFamily="34" charset="-122"/>
                <a:ea typeface="微软雅黑" panose="020B0503020204020204" pitchFamily="34" charset="-122"/>
                <a:sym typeface="+mn-ea"/>
              </a:rPr>
              <a:t>,</a:t>
            </a:r>
            <a:r>
              <a:rPr lang="zh-CN" altLang="en-US" sz="2400" b="1">
                <a:solidFill>
                  <a:srgbClr val="000000"/>
                </a:solidFill>
                <a:latin typeface="微软雅黑" panose="020B0503020204020204" pitchFamily="34" charset="-122"/>
                <a:ea typeface="微软雅黑" panose="020B0503020204020204" pitchFamily="34" charset="-122"/>
                <a:sym typeface="+mn-ea"/>
              </a:rPr>
              <a:t>身边没带多少钱。马克思知道了</a:t>
            </a:r>
            <a:r>
              <a:rPr lang="en-US" altLang="zh-CN" sz="2400" b="1">
                <a:solidFill>
                  <a:srgbClr val="000000"/>
                </a:solidFill>
                <a:latin typeface="微软雅黑" panose="020B0503020204020204" pitchFamily="34" charset="-122"/>
                <a:ea typeface="微软雅黑" panose="020B0503020204020204" pitchFamily="34" charset="-122"/>
                <a:sym typeface="+mn-ea"/>
              </a:rPr>
              <a:t>,</a:t>
            </a:r>
            <a:r>
              <a:rPr lang="zh-CN" altLang="en-US" sz="2400" b="1" smtClean="0">
                <a:solidFill>
                  <a:srgbClr val="000000"/>
                </a:solidFill>
                <a:latin typeface="微软雅黑" panose="020B0503020204020204" pitchFamily="34" charset="-122"/>
                <a:ea typeface="微软雅黑" panose="020B0503020204020204" pitchFamily="34" charset="-122"/>
                <a:sym typeface="+mn-ea"/>
              </a:rPr>
              <a:t>到</a:t>
            </a:r>
            <a:endParaRPr lang="en-US" altLang="zh-CN" sz="2400" b="1" smtClean="0">
              <a:solidFill>
                <a:srgbClr val="000000"/>
              </a:solidFill>
              <a:latin typeface="微软雅黑" panose="020B0503020204020204" pitchFamily="34" charset="-122"/>
              <a:ea typeface="微软雅黑" panose="020B0503020204020204" pitchFamily="34" charset="-122"/>
              <a:sym typeface="+mn-ea"/>
            </a:endParaRPr>
          </a:p>
          <a:p>
            <a:pPr defTabSz="1171575">
              <a:lnSpc>
                <a:spcPct val="150000"/>
              </a:lnSpc>
            </a:pPr>
            <a:r>
              <a:rPr lang="zh-CN" altLang="en-US" sz="2400" b="1" smtClean="0">
                <a:solidFill>
                  <a:srgbClr val="000000"/>
                </a:solidFill>
                <a:latin typeface="微软雅黑" panose="020B0503020204020204" pitchFamily="34" charset="-122"/>
                <a:ea typeface="微软雅黑" panose="020B0503020204020204" pitchFamily="34" charset="-122"/>
                <a:sym typeface="+mn-ea"/>
              </a:rPr>
              <a:t>银行</a:t>
            </a:r>
            <a:r>
              <a:rPr lang="zh-CN" altLang="en-US" sz="2400" b="1">
                <a:solidFill>
                  <a:srgbClr val="000000"/>
                </a:solidFill>
                <a:latin typeface="微软雅黑" panose="020B0503020204020204" pitchFamily="34" charset="-122"/>
                <a:ea typeface="微软雅黑" panose="020B0503020204020204" pitchFamily="34" charset="-122"/>
                <a:sym typeface="+mn-ea"/>
              </a:rPr>
              <a:t>将自己仅有的钱取出</a:t>
            </a:r>
            <a:r>
              <a:rPr lang="en-US" altLang="zh-CN" sz="2400" b="1">
                <a:solidFill>
                  <a:srgbClr val="000000"/>
                </a:solidFill>
                <a:latin typeface="微软雅黑" panose="020B0503020204020204" pitchFamily="34" charset="-122"/>
                <a:ea typeface="微软雅黑" panose="020B0503020204020204" pitchFamily="34" charset="-122"/>
                <a:sym typeface="+mn-ea"/>
              </a:rPr>
              <a:t>,</a:t>
            </a:r>
            <a:r>
              <a:rPr lang="zh-CN" altLang="en-US" sz="2400" b="1">
                <a:solidFill>
                  <a:srgbClr val="000000"/>
                </a:solidFill>
                <a:latin typeface="微软雅黑" panose="020B0503020204020204" pitchFamily="34" charset="-122"/>
                <a:ea typeface="微软雅黑" panose="020B0503020204020204" pitchFamily="34" charset="-122"/>
                <a:sym typeface="+mn-ea"/>
              </a:rPr>
              <a:t>全部寄给了恩格斯。</a:t>
            </a:r>
            <a:endParaRPr lang="zh-CN" altLang="en-US" sz="2400" b="1">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3"/>
          <a:stretch>
            <a:fillRect/>
          </a:stretch>
        </p:blipFill>
        <p:spPr>
          <a:xfrm>
            <a:off x="7512908" y="3213550"/>
            <a:ext cx="3895462" cy="2989541"/>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文本框 9"/>
          <p:cNvSpPr txBox="1"/>
          <p:nvPr/>
        </p:nvSpPr>
        <p:spPr>
          <a:xfrm>
            <a:off x="4508672" y="837562"/>
            <a:ext cx="5628464" cy="565604"/>
          </a:xfrm>
          <a:prstGeom prst="rect">
            <a:avLst/>
          </a:prstGeom>
          <a:solidFill>
            <a:srgbClr val="70A0CF"/>
          </a:solidFill>
        </p:spPr>
        <p:txBody>
          <a:bodyPr wrap="none" rtlCol="0" anchor="t">
            <a:spAutoFit/>
          </a:bodyPr>
          <a:lstStyle/>
          <a:p>
            <a:pPr>
              <a:lnSpc>
                <a:spcPct val="120000"/>
              </a:lnSpc>
              <a:tabLst>
                <a:tab pos="1188085" algn="l"/>
                <a:tab pos="2163445" algn="l"/>
                <a:tab pos="3142615" algn="l"/>
                <a:tab pos="4190365" algn="l"/>
              </a:tabLst>
            </a:pPr>
            <a:r>
              <a:rPr lang="zh-CN" altLang="zh-CN" sz="2800" b="1">
                <a:solidFill>
                  <a:schemeClr val="bg1"/>
                </a:solidFill>
                <a:latin typeface="微软雅黑" panose="020B0503020204020204" pitchFamily="34" charset="-122"/>
                <a:ea typeface="微软雅黑" panose="020B0503020204020204" pitchFamily="34" charset="-122"/>
                <a:sym typeface="+mn-ea"/>
              </a:rPr>
              <a:t>品味语言特色</a:t>
            </a:r>
            <a:r>
              <a:rPr lang="en-US" altLang="zh-CN" sz="2800" b="1">
                <a:solidFill>
                  <a:schemeClr val="bg1"/>
                </a:solidFill>
                <a:latin typeface="微软雅黑" panose="020B0503020204020204" pitchFamily="34" charset="-122"/>
                <a:ea typeface="微软雅黑" panose="020B0503020204020204" pitchFamily="34" charset="-122"/>
                <a:sym typeface="+mn-ea"/>
              </a:rPr>
              <a:t>——</a:t>
            </a:r>
            <a:r>
              <a:rPr lang="zh-CN" altLang="en-US" sz="2800" b="1">
                <a:solidFill>
                  <a:schemeClr val="bg1"/>
                </a:solidFill>
                <a:latin typeface="微软雅黑" panose="020B0503020204020204" pitchFamily="34" charset="-122"/>
                <a:ea typeface="微软雅黑" panose="020B0503020204020204" pitchFamily="34" charset="-122"/>
                <a:sym typeface="+mn-ea"/>
              </a:rPr>
              <a:t>严谨、逻辑性强</a:t>
            </a:r>
          </a:p>
        </p:txBody>
      </p:sp>
      <p:sp>
        <p:nvSpPr>
          <p:cNvPr id="2" name="文本框 1"/>
          <p:cNvSpPr txBox="1"/>
          <p:nvPr/>
        </p:nvSpPr>
        <p:spPr>
          <a:xfrm>
            <a:off x="573096" y="1848598"/>
            <a:ext cx="10828072" cy="1421928"/>
          </a:xfrm>
          <a:prstGeom prst="rect">
            <a:avLst/>
          </a:prstGeom>
          <a:noFill/>
          <a:ln w="28575">
            <a:solidFill>
              <a:srgbClr val="000000"/>
            </a:solidFill>
          </a:ln>
        </p:spPr>
        <p:txBody>
          <a:bodyPr wrap="square" rtlCol="0" anchor="t">
            <a:spAutoFit/>
          </a:bodyPr>
          <a:lstStyle/>
          <a:p>
            <a:pPr>
              <a:lnSpc>
                <a:spcPct val="120000"/>
              </a:lnSpc>
              <a:spcAft>
                <a:spcPct val="0"/>
              </a:spcAft>
              <a:tabLst>
                <a:tab pos="1188085" algn="l"/>
                <a:tab pos="2163445" algn="l"/>
                <a:tab pos="3142615" algn="l"/>
                <a:tab pos="4190365" algn="l"/>
              </a:tabLst>
            </a:pPr>
            <a:r>
              <a:rPr lang="en-US" altLang="zh-CN" sz="2400" b="1">
                <a:solidFill>
                  <a:srgbClr val="000000"/>
                </a:solidFill>
                <a:latin typeface="楷体" panose="02010609060101010101" pitchFamily="49" charset="-122"/>
                <a:ea typeface="楷体" panose="02010609060101010101" pitchFamily="49" charset="-122"/>
                <a:sym typeface="+mn-ea"/>
              </a:rPr>
              <a:t>(2)</a:t>
            </a:r>
            <a:r>
              <a:rPr lang="zh-CN" altLang="zh-CN" sz="2400" b="1">
                <a:solidFill>
                  <a:srgbClr val="000000"/>
                </a:solidFill>
                <a:latin typeface="楷体" panose="02010609060101010101" pitchFamily="49" charset="-122"/>
                <a:ea typeface="楷体" panose="02010609060101010101" pitchFamily="49" charset="-122"/>
                <a:sym typeface="+mn-ea"/>
              </a:rPr>
              <a:t>政治、法、哲学、宗教、文学、艺术等等的发展是以经济发展为基础的。但是</a:t>
            </a:r>
            <a:r>
              <a:rPr lang="en-US" altLang="zh-CN" sz="2400" b="1">
                <a:solidFill>
                  <a:srgbClr val="000000"/>
                </a:solidFill>
                <a:latin typeface="楷体" panose="02010609060101010101" pitchFamily="49" charset="-122"/>
                <a:ea typeface="楷体" panose="02010609060101010101" pitchFamily="49" charset="-122"/>
                <a:sym typeface="+mn-ea"/>
              </a:rPr>
              <a:t>,</a:t>
            </a:r>
            <a:r>
              <a:rPr lang="zh-CN" altLang="zh-CN" sz="2400" b="1">
                <a:solidFill>
                  <a:srgbClr val="000000"/>
                </a:solidFill>
                <a:latin typeface="楷体" panose="02010609060101010101" pitchFamily="49" charset="-122"/>
                <a:ea typeface="楷体" panose="02010609060101010101" pitchFamily="49" charset="-122"/>
                <a:sym typeface="+mn-ea"/>
              </a:rPr>
              <a:t>它们又都互相作用并对经济基础发生作用。这并不是说</a:t>
            </a:r>
            <a:r>
              <a:rPr lang="en-US" altLang="zh-CN" sz="2400" b="1">
                <a:solidFill>
                  <a:srgbClr val="000000"/>
                </a:solidFill>
                <a:latin typeface="楷体" panose="02010609060101010101" pitchFamily="49" charset="-122"/>
                <a:ea typeface="楷体" panose="02010609060101010101" pitchFamily="49" charset="-122"/>
                <a:sym typeface="+mn-ea"/>
              </a:rPr>
              <a:t>,</a:t>
            </a:r>
            <a:r>
              <a:rPr lang="zh-CN" altLang="zh-CN" sz="2400" b="1">
                <a:solidFill>
                  <a:srgbClr val="000000"/>
                </a:solidFill>
                <a:latin typeface="楷体" panose="02010609060101010101" pitchFamily="49" charset="-122"/>
                <a:ea typeface="楷体" panose="02010609060101010101" pitchFamily="49" charset="-122"/>
                <a:sym typeface="+mn-ea"/>
              </a:rPr>
              <a:t>只有经济状况才是原因</a:t>
            </a:r>
            <a:r>
              <a:rPr lang="en-US" altLang="zh-CN" sz="2400" b="1">
                <a:solidFill>
                  <a:srgbClr val="000000"/>
                </a:solidFill>
                <a:latin typeface="楷体" panose="02010609060101010101" pitchFamily="49" charset="-122"/>
                <a:ea typeface="楷体" panose="02010609060101010101" pitchFamily="49" charset="-122"/>
                <a:sym typeface="+mn-ea"/>
              </a:rPr>
              <a:t>,</a:t>
            </a:r>
            <a:r>
              <a:rPr lang="zh-CN" altLang="zh-CN" sz="2400" b="1">
                <a:solidFill>
                  <a:srgbClr val="000000"/>
                </a:solidFill>
                <a:latin typeface="楷体" panose="02010609060101010101" pitchFamily="49" charset="-122"/>
                <a:ea typeface="楷体" panose="02010609060101010101" pitchFamily="49" charset="-122"/>
                <a:sym typeface="+mn-ea"/>
              </a:rPr>
              <a:t>才是积极的</a:t>
            </a:r>
            <a:r>
              <a:rPr lang="en-US" altLang="zh-CN" sz="2400" b="1">
                <a:solidFill>
                  <a:srgbClr val="000000"/>
                </a:solidFill>
                <a:latin typeface="楷体" panose="02010609060101010101" pitchFamily="49" charset="-122"/>
                <a:ea typeface="楷体" panose="02010609060101010101" pitchFamily="49" charset="-122"/>
                <a:sym typeface="+mn-ea"/>
              </a:rPr>
              <a:t>,</a:t>
            </a:r>
            <a:r>
              <a:rPr lang="zh-CN" altLang="zh-CN" sz="2400" b="1">
                <a:solidFill>
                  <a:srgbClr val="000000"/>
                </a:solidFill>
                <a:latin typeface="楷体" panose="02010609060101010101" pitchFamily="49" charset="-122"/>
                <a:ea typeface="楷体" panose="02010609060101010101" pitchFamily="49" charset="-122"/>
                <a:sym typeface="+mn-ea"/>
              </a:rPr>
              <a:t>其余一切都不过是消极的结果。 </a:t>
            </a:r>
            <a:endParaRPr lang="zh-CN" altLang="zh-CN" sz="2400" b="1">
              <a:solidFill>
                <a:srgbClr val="000000"/>
              </a:solidFill>
              <a:latin typeface="楷体" panose="02010609060101010101" pitchFamily="49" charset="-122"/>
              <a:ea typeface="楷体" panose="02010609060101010101" pitchFamily="49" charset="-122"/>
            </a:endParaRPr>
          </a:p>
        </p:txBody>
      </p:sp>
      <p:sp>
        <p:nvSpPr>
          <p:cNvPr id="3" name="文本框 2"/>
          <p:cNvSpPr txBox="1"/>
          <p:nvPr/>
        </p:nvSpPr>
        <p:spPr>
          <a:xfrm>
            <a:off x="811031" y="3878334"/>
            <a:ext cx="10804319" cy="1421928"/>
          </a:xfrm>
          <a:prstGeom prst="rect">
            <a:avLst/>
          </a:prstGeom>
          <a:noFill/>
        </p:spPr>
        <p:txBody>
          <a:bodyPr wrap="square" rtlCol="0" anchor="t">
            <a:spAutoFit/>
          </a:bodyPr>
          <a:lstStyle/>
          <a:p>
            <a:pPr>
              <a:lnSpc>
                <a:spcPct val="120000"/>
              </a:lnSpc>
              <a:spcAft>
                <a:spcPct val="0"/>
              </a:spcAft>
              <a:tabLst>
                <a:tab pos="1188085" algn="l"/>
                <a:tab pos="2163445" algn="l"/>
                <a:tab pos="3142615" algn="l"/>
                <a:tab pos="4190365" algn="l"/>
              </a:tabLst>
            </a:pPr>
            <a:r>
              <a:rPr lang="en-US" altLang="zh-CN" sz="2400" b="1" spc="15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zh-CN" sz="2400" b="1" spc="15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但是</a:t>
            </a:r>
            <a:r>
              <a:rPr lang="en-US" altLang="zh-CN" sz="2400" b="1" spc="15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zh-CN" sz="2400" b="1" spc="15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并不是</a:t>
            </a:r>
            <a:r>
              <a:rPr lang="en-US" altLang="zh-CN" sz="2400" b="1" spc="15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zh-CN" sz="2400" b="1" spc="15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只有</a:t>
            </a:r>
            <a:r>
              <a:rPr lang="en-US" altLang="zh-CN" sz="2400" b="1" spc="15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zh-CN" sz="2400" b="1" spc="15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才</a:t>
            </a:r>
            <a:r>
              <a:rPr lang="en-US" altLang="zh-CN" sz="2400" b="1" spc="15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zh-CN" sz="2400" b="1" spc="15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等关联词语的使用</a:t>
            </a:r>
            <a:r>
              <a:rPr lang="en-US" altLang="zh-CN" sz="2400" b="1" spc="15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zh-CN" sz="2400" b="1" spc="15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使表达的意思跌宕起伏</a:t>
            </a:r>
            <a:r>
              <a:rPr lang="en-US" altLang="zh-CN" sz="2400" b="1" spc="15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zh-CN" sz="2400" b="1" spc="15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但又缜密严谨</a:t>
            </a:r>
            <a:r>
              <a:rPr lang="en-US" altLang="zh-CN" sz="2400" b="1" spc="15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zh-CN" sz="2400" b="1" spc="15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具有很强的逻辑性</a:t>
            </a:r>
            <a:r>
              <a:rPr lang="en-US" altLang="zh-CN" sz="2400" b="1" spc="15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zh-CN" sz="2400" b="1" spc="15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体现了社会科学论著的语言特色</a:t>
            </a:r>
            <a:r>
              <a:rPr lang="en-US" altLang="zh-CN" sz="2400" b="1" spc="15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zh-CN" sz="2400" b="1" spc="15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也显示了恩格斯高超的理论思维水平。</a:t>
            </a:r>
            <a:endParaRPr lang="zh-CN" altLang="en-US" sz="2400" b="1" spc="150">
              <a:solidFill>
                <a:srgbClr val="C00000"/>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9" name="图片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412879">
            <a:off x="3899159" y="620807"/>
            <a:ext cx="990012" cy="1124909"/>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文本框 9"/>
          <p:cNvSpPr txBox="1"/>
          <p:nvPr/>
        </p:nvSpPr>
        <p:spPr>
          <a:xfrm>
            <a:off x="4607526" y="879124"/>
            <a:ext cx="5269391" cy="565604"/>
          </a:xfrm>
          <a:prstGeom prst="rect">
            <a:avLst/>
          </a:prstGeom>
          <a:solidFill>
            <a:srgbClr val="70A0CF"/>
          </a:solidFill>
          <a:ln>
            <a:solidFill>
              <a:srgbClr val="FFFFFF"/>
            </a:solidFill>
          </a:ln>
        </p:spPr>
        <p:txBody>
          <a:bodyPr wrap="none" rtlCol="0" anchor="t">
            <a:spAutoFit/>
          </a:bodyPr>
          <a:lstStyle/>
          <a:p>
            <a:pPr>
              <a:lnSpc>
                <a:spcPct val="120000"/>
              </a:lnSpc>
              <a:spcAft>
                <a:spcPct val="0"/>
              </a:spcAft>
              <a:tabLst>
                <a:tab pos="1188085" algn="l"/>
                <a:tab pos="2163445" algn="l"/>
                <a:tab pos="3142615" algn="l"/>
                <a:tab pos="4190365" algn="l"/>
              </a:tabLst>
            </a:pPr>
            <a:r>
              <a:rPr lang="zh-CN" altLang="zh-CN" sz="2800" b="1">
                <a:solidFill>
                  <a:schemeClr val="bg1"/>
                </a:solidFill>
                <a:latin typeface="微软雅黑" panose="020B0503020204020204" pitchFamily="34" charset="-122"/>
                <a:ea typeface="微软雅黑" panose="020B0503020204020204" pitchFamily="34" charset="-122"/>
                <a:sym typeface="+mn-ea"/>
              </a:rPr>
              <a:t>品味语言特色</a:t>
            </a:r>
            <a:r>
              <a:rPr lang="en-US" altLang="zh-CN" sz="2800" b="1">
                <a:solidFill>
                  <a:schemeClr val="bg1"/>
                </a:solidFill>
                <a:latin typeface="微软雅黑" panose="020B0503020204020204" pitchFamily="34" charset="-122"/>
                <a:ea typeface="微软雅黑" panose="020B0503020204020204" pitchFamily="34" charset="-122"/>
                <a:sym typeface="+mn-ea"/>
              </a:rPr>
              <a:t>——</a:t>
            </a:r>
            <a:r>
              <a:rPr lang="zh-CN" altLang="zh-CN" sz="2800" b="1">
                <a:solidFill>
                  <a:schemeClr val="bg1"/>
                </a:solidFill>
                <a:latin typeface="微软雅黑" panose="020B0503020204020204" pitchFamily="34" charset="-122"/>
                <a:ea typeface="微软雅黑" panose="020B0503020204020204" pitchFamily="34" charset="-122"/>
                <a:sym typeface="+mn-ea"/>
              </a:rPr>
              <a:t>语言形象生动</a:t>
            </a:r>
          </a:p>
        </p:txBody>
      </p:sp>
      <p:sp>
        <p:nvSpPr>
          <p:cNvPr id="5" name="文本框 4"/>
          <p:cNvSpPr txBox="1"/>
          <p:nvPr/>
        </p:nvSpPr>
        <p:spPr>
          <a:xfrm>
            <a:off x="977265" y="1894318"/>
            <a:ext cx="10627034" cy="1052596"/>
          </a:xfrm>
          <a:prstGeom prst="rect">
            <a:avLst/>
          </a:prstGeom>
          <a:noFill/>
          <a:ln w="28575">
            <a:solidFill>
              <a:schemeClr val="tx1"/>
            </a:solidFill>
          </a:ln>
        </p:spPr>
        <p:txBody>
          <a:bodyPr wrap="square" rtlCol="0" anchor="t">
            <a:spAutoFit/>
          </a:bodyPr>
          <a:lstStyle/>
          <a:p>
            <a:pPr marL="0" lvl="1" indent="0" algn="l" fontAlgn="auto">
              <a:lnSpc>
                <a:spcPct val="130000"/>
              </a:lnSpc>
              <a:spcBef>
                <a:spcPct val="0"/>
              </a:spcBef>
              <a:spcAft>
                <a:spcPct val="0"/>
              </a:spcAft>
              <a:buSzTx/>
              <a:buNone/>
            </a:pPr>
            <a:r>
              <a:rPr lang="en-US" altLang="zh-CN" sz="2400" b="1">
                <a:solidFill>
                  <a:srgbClr val="000000"/>
                </a:solidFill>
                <a:latin typeface="楷体" panose="02010609060101010101" pitchFamily="49" charset="-122"/>
                <a:ea typeface="楷体" panose="02010609060101010101" pitchFamily="49" charset="-122"/>
                <a:sym typeface="+mn-ea"/>
              </a:rPr>
              <a:t>(3)</a:t>
            </a:r>
            <a:r>
              <a:rPr lang="zh-CN" sz="2400" b="1">
                <a:solidFill>
                  <a:srgbClr val="000000"/>
                </a:solidFill>
                <a:latin typeface="楷体" panose="02010609060101010101" pitchFamily="49" charset="-122"/>
                <a:ea typeface="楷体" panose="02010609060101010101" pitchFamily="49" charset="-122"/>
                <a:sym typeface="+mn-ea"/>
              </a:rPr>
              <a:t>如果您画出曲线中轴线，您就会发现，所考察的时期越长，所考察的范围越广，这个轴线就越是接近经济发展的轴线，就越是同后者平行而进。</a:t>
            </a:r>
            <a:endParaRPr lang="zh-CN" altLang="en-US" sz="2400" b="1">
              <a:solidFill>
                <a:srgbClr val="000000"/>
              </a:solidFill>
              <a:latin typeface="楷体" panose="02010609060101010101" pitchFamily="49" charset="-122"/>
              <a:ea typeface="楷体" panose="02010609060101010101" pitchFamily="49" charset="-122"/>
            </a:endParaRPr>
          </a:p>
        </p:txBody>
      </p:sp>
      <p:sp>
        <p:nvSpPr>
          <p:cNvPr id="9" name="文本框 8"/>
          <p:cNvSpPr txBox="1"/>
          <p:nvPr/>
        </p:nvSpPr>
        <p:spPr>
          <a:xfrm>
            <a:off x="876935" y="3396504"/>
            <a:ext cx="10993789" cy="2492990"/>
          </a:xfrm>
          <a:prstGeom prst="rect">
            <a:avLst/>
          </a:prstGeom>
          <a:noFill/>
        </p:spPr>
        <p:txBody>
          <a:bodyPr wrap="square" rtlCol="0" anchor="t">
            <a:spAutoFit/>
          </a:bodyPr>
          <a:lstStyle/>
          <a:p>
            <a:pPr marL="0" lvl="0" indent="0" algn="l">
              <a:lnSpc>
                <a:spcPct val="130000"/>
              </a:lnSpc>
              <a:spcBef>
                <a:spcPct val="0"/>
              </a:spcBef>
              <a:spcAft>
                <a:spcPct val="0"/>
              </a:spcAft>
              <a:buSzTx/>
              <a:buNone/>
            </a:pPr>
            <a:r>
              <a:rPr lang="zh-CN" sz="2400" b="1" spc="15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恩格斯用“曲线的中轴线”来概括历史发展中的经济必然性和偶然性的关系。他把偶然性比作曲线，把经济必然性比作曲线的中轴线，强调曲线始终围绕着中轴线上下摆动，偶然性总是表现着经济的必然性。以形象的语言，进一步说明经济关系对上层建筑的决定作用；第二人称的运用，语气亲切，体现了革命导师的平易近人、朴实谦逊。</a:t>
            </a:r>
            <a:endParaRPr lang="zh-CN" altLang="en-US" sz="2400" b="1" spc="150">
              <a:solidFill>
                <a:srgbClr val="C00000"/>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11" name="图片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412879">
            <a:off x="3899159" y="620807"/>
            <a:ext cx="990012" cy="1124909"/>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文本框 9"/>
          <p:cNvSpPr txBox="1"/>
          <p:nvPr/>
        </p:nvSpPr>
        <p:spPr>
          <a:xfrm>
            <a:off x="3249433" y="699636"/>
            <a:ext cx="3544560" cy="565604"/>
          </a:xfrm>
          <a:prstGeom prst="rect">
            <a:avLst/>
          </a:prstGeom>
          <a:solidFill>
            <a:srgbClr val="70A0CF"/>
          </a:solidFill>
        </p:spPr>
        <p:txBody>
          <a:bodyPr wrap="none" rtlCol="0" anchor="t">
            <a:spAutoFit/>
          </a:bodyPr>
          <a:lstStyle/>
          <a:p>
            <a:pPr>
              <a:lnSpc>
                <a:spcPct val="120000"/>
              </a:lnSpc>
              <a:spcAft>
                <a:spcPct val="0"/>
              </a:spcAft>
              <a:tabLst>
                <a:tab pos="1188085" algn="l"/>
                <a:tab pos="2163445" algn="l"/>
                <a:tab pos="3142615" algn="l"/>
                <a:tab pos="4190365" algn="l"/>
              </a:tabLst>
            </a:pPr>
            <a:r>
              <a:rPr lang="zh-CN" altLang="zh-CN" sz="2800" b="1">
                <a:solidFill>
                  <a:schemeClr val="bg1"/>
                </a:solidFill>
                <a:latin typeface="微软雅黑" panose="020B0503020204020204" pitchFamily="34" charset="-122"/>
                <a:ea typeface="微软雅黑" panose="020B0503020204020204" pitchFamily="34" charset="-122"/>
                <a:sym typeface="+mn-ea"/>
              </a:rPr>
              <a:t>品味语言特色</a:t>
            </a:r>
            <a:r>
              <a:rPr lang="en-US" altLang="zh-CN" sz="2800" b="1">
                <a:solidFill>
                  <a:schemeClr val="bg1"/>
                </a:solidFill>
                <a:latin typeface="微软雅黑" panose="020B0503020204020204" pitchFamily="34" charset="-122"/>
                <a:ea typeface="微软雅黑" panose="020B0503020204020204" pitchFamily="34" charset="-122"/>
                <a:sym typeface="+mn-ea"/>
              </a:rPr>
              <a:t>——    </a:t>
            </a:r>
            <a:endParaRPr lang="zh-CN" altLang="zh-CN" sz="2800" b="1">
              <a:solidFill>
                <a:schemeClr val="bg1"/>
              </a:solidFill>
              <a:latin typeface="微软雅黑" panose="020B0503020204020204" pitchFamily="34" charset="-122"/>
              <a:ea typeface="微软雅黑" panose="020B0503020204020204" pitchFamily="34" charset="-122"/>
              <a:sym typeface="+mn-ea"/>
            </a:endParaRPr>
          </a:p>
        </p:txBody>
      </p:sp>
      <p:sp>
        <p:nvSpPr>
          <p:cNvPr id="11" name="文本框 10"/>
          <p:cNvSpPr txBox="1"/>
          <p:nvPr/>
        </p:nvSpPr>
        <p:spPr>
          <a:xfrm>
            <a:off x="3249433" y="1644824"/>
            <a:ext cx="7007046" cy="523220"/>
          </a:xfrm>
          <a:prstGeom prst="rect">
            <a:avLst/>
          </a:prstGeom>
          <a:noFill/>
        </p:spPr>
        <p:txBody>
          <a:bodyPr wrap="none" rtlCol="0" anchor="t">
            <a:spAutoFit/>
          </a:bodyPr>
          <a:lstStyle/>
          <a:p>
            <a:r>
              <a:rPr lang="zh-CN" altLang="en-US" sz="2800" b="1">
                <a:solidFill>
                  <a:srgbClr val="C00000"/>
                </a:solidFill>
                <a:latin typeface="微软雅黑" panose="020B0503020204020204" pitchFamily="34" charset="-122"/>
                <a:ea typeface="微软雅黑" panose="020B0503020204020204" pitchFamily="34" charset="-122"/>
              </a:rPr>
              <a:t>还有哪些语言特色，以小组为单位，找一找</a:t>
            </a:r>
          </a:p>
        </p:txBody>
      </p:sp>
      <p:grpSp>
        <p:nvGrpSpPr>
          <p:cNvPr id="9" name="组合 8"/>
          <p:cNvGrpSpPr/>
          <p:nvPr/>
        </p:nvGrpSpPr>
        <p:grpSpPr>
          <a:xfrm>
            <a:off x="1052830" y="3089189"/>
            <a:ext cx="9203648" cy="2456489"/>
            <a:chOff x="1052830" y="3089189"/>
            <a:chExt cx="9203648" cy="2456489"/>
          </a:xfrm>
        </p:grpSpPr>
        <p:sp>
          <p:nvSpPr>
            <p:cNvPr id="2" name="矩形 1"/>
            <p:cNvSpPr/>
            <p:nvPr/>
          </p:nvSpPr>
          <p:spPr>
            <a:xfrm>
              <a:off x="1052830" y="3149584"/>
              <a:ext cx="1855127" cy="671384"/>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a:latin typeface="微软雅黑" panose="020B0503020204020204" pitchFamily="34" charset="-122"/>
                  <a:ea typeface="微软雅黑" panose="020B0503020204020204" pitchFamily="34" charset="-122"/>
                </a:rPr>
                <a:t>原文</a:t>
              </a:r>
            </a:p>
          </p:txBody>
        </p:sp>
        <p:sp>
          <p:nvSpPr>
            <p:cNvPr id="3" name="矩形 2"/>
            <p:cNvSpPr/>
            <p:nvPr/>
          </p:nvSpPr>
          <p:spPr>
            <a:xfrm>
              <a:off x="1052830" y="4748222"/>
              <a:ext cx="1855127" cy="680513"/>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a:latin typeface="微软雅黑" panose="020B0503020204020204" pitchFamily="34" charset="-122"/>
                  <a:ea typeface="微软雅黑" panose="020B0503020204020204" pitchFamily="34" charset="-122"/>
                </a:rPr>
                <a:t>具体分析</a:t>
              </a:r>
            </a:p>
          </p:txBody>
        </p:sp>
        <p:sp>
          <p:nvSpPr>
            <p:cNvPr id="5" name="矩形 4"/>
            <p:cNvSpPr/>
            <p:nvPr/>
          </p:nvSpPr>
          <p:spPr>
            <a:xfrm>
              <a:off x="3435177" y="3089189"/>
              <a:ext cx="6821301" cy="9144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435177" y="4631278"/>
              <a:ext cx="6821301" cy="9144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80">
                                          <p:stCondLst>
                                            <p:cond delay="0"/>
                                          </p:stCondLst>
                                        </p:cTn>
                                        <p:tgtEl>
                                          <p:spTgt spid="11"/>
                                        </p:tgtEl>
                                      </p:cBhvr>
                                    </p:animEffect>
                                    <p:anim calcmode="lin" valueType="num">
                                      <p:cBhvr>
                                        <p:cTn id="8" dur="1822" tmFilter="0,0; 0.14,0.36; 0.43,0.73; 0.71,0.91; 1.0,1.0">
                                          <p:stCondLst>
                                            <p:cond delay="0"/>
                                          </p:stCondLst>
                                        </p:cTn>
                                        <p:tgtEl>
                                          <p:spTgt spid="11"/>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1"/>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1"/>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1"/>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1"/>
                                        </p:tgtEl>
                                        <p:attrNameLst>
                                          <p:attrName>ppt_y</p:attrName>
                                        </p:attrNameLst>
                                      </p:cBhvr>
                                      <p:tavLst>
                                        <p:tav tm="0" fmla="#ppt_y-sin(pi*$)/81">
                                          <p:val>
                                            <p:fltVal val="0"/>
                                          </p:val>
                                        </p:tav>
                                        <p:tav tm="100000">
                                          <p:val>
                                            <p:fltVal val="1"/>
                                          </p:val>
                                        </p:tav>
                                      </p:tavLst>
                                    </p:anim>
                                    <p:animScale>
                                      <p:cBhvr>
                                        <p:cTn id="13" dur="26">
                                          <p:stCondLst>
                                            <p:cond delay="650"/>
                                          </p:stCondLst>
                                        </p:cTn>
                                        <p:tgtEl>
                                          <p:spTgt spid="11"/>
                                        </p:tgtEl>
                                      </p:cBhvr>
                                      <p:to x="100000" y="60000"/>
                                    </p:animScale>
                                    <p:animScale>
                                      <p:cBhvr>
                                        <p:cTn id="14" dur="166" decel="50000">
                                          <p:stCondLst>
                                            <p:cond delay="676"/>
                                          </p:stCondLst>
                                        </p:cTn>
                                        <p:tgtEl>
                                          <p:spTgt spid="11"/>
                                        </p:tgtEl>
                                      </p:cBhvr>
                                      <p:to x="100000" y="100000"/>
                                    </p:animScale>
                                    <p:animScale>
                                      <p:cBhvr>
                                        <p:cTn id="15" dur="26">
                                          <p:stCondLst>
                                            <p:cond delay="1312"/>
                                          </p:stCondLst>
                                        </p:cTn>
                                        <p:tgtEl>
                                          <p:spTgt spid="11"/>
                                        </p:tgtEl>
                                      </p:cBhvr>
                                      <p:to x="100000" y="80000"/>
                                    </p:animScale>
                                    <p:animScale>
                                      <p:cBhvr>
                                        <p:cTn id="16" dur="166" decel="50000">
                                          <p:stCondLst>
                                            <p:cond delay="1338"/>
                                          </p:stCondLst>
                                        </p:cTn>
                                        <p:tgtEl>
                                          <p:spTgt spid="11"/>
                                        </p:tgtEl>
                                      </p:cBhvr>
                                      <p:to x="100000" y="100000"/>
                                    </p:animScale>
                                    <p:animScale>
                                      <p:cBhvr>
                                        <p:cTn id="17" dur="26">
                                          <p:stCondLst>
                                            <p:cond delay="1642"/>
                                          </p:stCondLst>
                                        </p:cTn>
                                        <p:tgtEl>
                                          <p:spTgt spid="11"/>
                                        </p:tgtEl>
                                      </p:cBhvr>
                                      <p:to x="100000" y="90000"/>
                                    </p:animScale>
                                    <p:animScale>
                                      <p:cBhvr>
                                        <p:cTn id="18" dur="166" decel="50000">
                                          <p:stCondLst>
                                            <p:cond delay="1668"/>
                                          </p:stCondLst>
                                        </p:cTn>
                                        <p:tgtEl>
                                          <p:spTgt spid="11"/>
                                        </p:tgtEl>
                                      </p:cBhvr>
                                      <p:to x="100000" y="100000"/>
                                    </p:animScale>
                                    <p:animScale>
                                      <p:cBhvr>
                                        <p:cTn id="19" dur="26">
                                          <p:stCondLst>
                                            <p:cond delay="1808"/>
                                          </p:stCondLst>
                                        </p:cTn>
                                        <p:tgtEl>
                                          <p:spTgt spid="11"/>
                                        </p:tgtEl>
                                      </p:cBhvr>
                                      <p:to x="100000" y="95000"/>
                                    </p:animScale>
                                    <p:animScale>
                                      <p:cBhvr>
                                        <p:cTn id="20" dur="166" decel="50000">
                                          <p:stCondLst>
                                            <p:cond delay="1834"/>
                                          </p:stCondLst>
                                        </p:cTn>
                                        <p:tgtEl>
                                          <p:spTgt spid="11"/>
                                        </p:tgtEl>
                                      </p:cBhvr>
                                      <p:to x="100000" y="100000"/>
                                    </p:animScale>
                                  </p:childTnLst>
                                </p:cTn>
                              </p:par>
                            </p:childTnLst>
                          </p:cTn>
                        </p:par>
                      </p:childTnLst>
                    </p:cTn>
                  </p:par>
                  <p:par>
                    <p:cTn id="21" fill="hold" nodeType="clickPar">
                      <p:stCondLst>
                        <p:cond delay="indefinite"/>
                      </p:stCondLst>
                      <p:childTnLst>
                        <p:par>
                          <p:cTn id="22" fill="hold" nodeType="afterGroup">
                            <p:stCondLst>
                              <p:cond delay="0"/>
                            </p:stCondLst>
                            <p:childTnLst>
                              <p:par>
                                <p:cTn id="23" presetID="16" presetClass="entr" presetSubtype="21" fill="hold" nodeType="click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barn(inVertical)">
                                      <p:cBhvr>
                                        <p:cTn id="2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5" name="表格 4"/>
          <p:cNvGraphicFramePr>
            <a:graphicFrameLocks noGrp="1"/>
          </p:cNvGraphicFramePr>
          <p:nvPr>
            <p:custDataLst>
              <p:tags r:id="rId1"/>
            </p:custDataLst>
          </p:nvPr>
        </p:nvGraphicFramePr>
        <p:xfrm>
          <a:off x="503237" y="1531346"/>
          <a:ext cx="11095639" cy="4754880"/>
        </p:xfrm>
        <a:graphic>
          <a:graphicData uri="http://schemas.openxmlformats.org/drawingml/2006/table">
            <a:tbl>
              <a:tblPr firstRow="1" bandRow="1">
                <a:tableStyleId>{5C22544A-7EE6-4342-B048-85BDC9FD1C3A}</a:tableStyleId>
              </a:tblPr>
              <a:tblGrid>
                <a:gridCol w="1560195"/>
                <a:gridCol w="9535444"/>
              </a:tblGrid>
              <a:tr h="391795">
                <a:tc>
                  <a:txBody>
                    <a:bodyPr/>
                    <a:lstStyle/>
                    <a:p>
                      <a:pPr>
                        <a:lnSpc>
                          <a:spcPct val="120000"/>
                        </a:lnSpc>
                        <a:spcAft>
                          <a:spcPct val="0"/>
                        </a:spcAft>
                        <a:buNone/>
                        <a:tabLst>
                          <a:tab pos="1188085" algn="l"/>
                          <a:tab pos="2163445" algn="l"/>
                          <a:tab pos="3142615" algn="l"/>
                          <a:tab pos="4190365" algn="l"/>
                        </a:tabLst>
                      </a:pPr>
                      <a:r>
                        <a:rPr lang="zh-CN" altLang="zh-CN" sz="2400" b="1">
                          <a:solidFill>
                            <a:schemeClr val="bg1"/>
                          </a:solidFill>
                          <a:latin typeface="微软雅黑" panose="020B0503020204020204" pitchFamily="34" charset="-122"/>
                          <a:ea typeface="微软雅黑" panose="020B0503020204020204" pitchFamily="34" charset="-122"/>
                          <a:cs typeface="Times New Roman" panose="02020603050405020304" pitchFamily="18" charset="0"/>
                          <a:sym typeface="+mn-ea"/>
                        </a:rPr>
                        <a:t>设误方式</a:t>
                      </a:r>
                      <a:endParaRPr lang="zh-CN" altLang="en-US" sz="2400" b="1">
                        <a:solidFill>
                          <a:schemeClr val="bg1"/>
                        </a:solidFill>
                        <a:latin typeface="微软雅黑" panose="020B0503020204020204" pitchFamily="34" charset="-122"/>
                        <a:ea typeface="微软雅黑" panose="020B0503020204020204" pitchFamily="34" charset="-122"/>
                      </a:endParaRPr>
                    </a:p>
                  </a:txBody>
                  <a:tcPr anchor="ctr">
                    <a:solidFill>
                      <a:schemeClr val="accent4">
                        <a:lumMod val="50000"/>
                      </a:schemeClr>
                    </a:solidFill>
                  </a:tcPr>
                </a:tc>
                <a:tc>
                  <a:txBody>
                    <a:bodyPr/>
                    <a:lstStyle/>
                    <a:p>
                      <a:pPr algn="ctr">
                        <a:lnSpc>
                          <a:spcPct val="150000"/>
                        </a:lnSpc>
                        <a:spcAft>
                          <a:spcPct val="0"/>
                        </a:spcAft>
                        <a:tabLst>
                          <a:tab pos="1188085" algn="l"/>
                          <a:tab pos="2163445" algn="l"/>
                          <a:tab pos="3142615" algn="l"/>
                          <a:tab pos="4190365" algn="l"/>
                        </a:tabLst>
                      </a:pPr>
                      <a:r>
                        <a:rPr lang="zh-CN" sz="2400" b="1">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sym typeface="+mn-ea"/>
                        </a:rPr>
                        <a:t>设误手段</a:t>
                      </a:r>
                      <a:endParaRPr lang="zh-CN" altLang="en-US" sz="2400" b="1">
                        <a:solidFill>
                          <a:schemeClr val="bg1"/>
                        </a:solidFill>
                        <a:latin typeface="微软雅黑" panose="020B0503020204020204" pitchFamily="34" charset="-122"/>
                        <a:ea typeface="微软雅黑" panose="020B0503020204020204" pitchFamily="34" charset="-122"/>
                      </a:endParaRPr>
                    </a:p>
                  </a:txBody>
                  <a:tcPr anchor="ctr">
                    <a:solidFill>
                      <a:schemeClr val="accent4">
                        <a:lumMod val="50000"/>
                      </a:schemeClr>
                    </a:solidFill>
                  </a:tcPr>
                </a:tc>
              </a:tr>
              <a:tr h="391795">
                <a:tc>
                  <a:txBody>
                    <a:bodyPr/>
                    <a:lstStyle/>
                    <a:p>
                      <a:pPr>
                        <a:lnSpc>
                          <a:spcPct val="120000"/>
                        </a:lnSpc>
                        <a:spcAft>
                          <a:spcPct val="0"/>
                        </a:spcAft>
                        <a:tabLst>
                          <a:tab pos="1188085" algn="l"/>
                          <a:tab pos="2163445" algn="l"/>
                          <a:tab pos="3142615" algn="l"/>
                          <a:tab pos="4190365" algn="l"/>
                        </a:tabLst>
                      </a:pPr>
                      <a:r>
                        <a:rPr lang="zh-CN" altLang="zh-CN" sz="2400" b="1">
                          <a:solidFill>
                            <a:schemeClr val="bg1"/>
                          </a:solidFill>
                          <a:latin typeface="微软雅黑" panose="020B0503020204020204" pitchFamily="34" charset="-122"/>
                          <a:ea typeface="微软雅黑" panose="020B0503020204020204" pitchFamily="34" charset="-122"/>
                          <a:cs typeface="Times New Roman" panose="02020603050405020304" pitchFamily="18" charset="0"/>
                          <a:sym typeface="+mn-ea"/>
                        </a:rPr>
                        <a:t>混淆</a:t>
                      </a:r>
                      <a:r>
                        <a:rPr lang="zh-CN" altLang="zh-CN" sz="2400" b="1"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sym typeface="+mn-ea"/>
                        </a:rPr>
                        <a:t>时态</a:t>
                      </a:r>
                      <a:r>
                        <a:rPr lang="en-US" altLang="zh-CN" sz="2400" b="1"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sym typeface="+mn-ea"/>
                        </a:rPr>
                        <a:t> </a:t>
                      </a:r>
                      <a:endParaRPr lang="zh-CN" altLang="en-US" sz="2400" b="1">
                        <a:solidFill>
                          <a:schemeClr val="bg1"/>
                        </a:solidFill>
                        <a:latin typeface="微软雅黑" panose="020B0503020204020204" pitchFamily="34" charset="-122"/>
                        <a:ea typeface="微软雅黑" panose="020B0503020204020204" pitchFamily="34" charset="-122"/>
                      </a:endParaRPr>
                    </a:p>
                  </a:txBody>
                  <a:tcPr anchor="ctr">
                    <a:solidFill>
                      <a:schemeClr val="accent4">
                        <a:lumMod val="75000"/>
                      </a:schemeClr>
                    </a:solidFill>
                  </a:tcPr>
                </a:tc>
                <a:tc>
                  <a:txBody>
                    <a:bodyPr/>
                    <a:lstStyle/>
                    <a:p>
                      <a:pPr>
                        <a:lnSpc>
                          <a:spcPct val="150000"/>
                        </a:lnSpc>
                        <a:buNone/>
                      </a:pPr>
                      <a:r>
                        <a:rPr lang="zh-CN" sz="2400" b="1">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sym typeface="+mn-ea"/>
                        </a:rPr>
                        <a:t>故意把</a:t>
                      </a:r>
                      <a:r>
                        <a:rPr lang="en-US" sz="2400" b="1">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sym typeface="+mn-ea"/>
                        </a:rPr>
                        <a:t>“</a:t>
                      </a:r>
                      <a:r>
                        <a:rPr lang="zh-CN" sz="2400" b="1">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sym typeface="+mn-ea"/>
                        </a:rPr>
                        <a:t>未然</a:t>
                      </a:r>
                      <a:r>
                        <a:rPr lang="en-US" sz="2400" b="1">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sym typeface="+mn-ea"/>
                        </a:rPr>
                        <a:t>”(</a:t>
                      </a:r>
                      <a:r>
                        <a:rPr lang="zh-CN" sz="2400" b="1">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sym typeface="+mn-ea"/>
                        </a:rPr>
                        <a:t>还未实现</a:t>
                      </a:r>
                      <a:r>
                        <a:rPr lang="en-US" sz="2400" b="1">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sym typeface="+mn-ea"/>
                        </a:rPr>
                        <a:t>)</a:t>
                      </a:r>
                      <a:r>
                        <a:rPr lang="zh-CN" sz="2400" b="1">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sym typeface="+mn-ea"/>
                        </a:rPr>
                        <a:t>说成</a:t>
                      </a:r>
                      <a:r>
                        <a:rPr lang="en-US" sz="2400" b="1">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sym typeface="+mn-ea"/>
                        </a:rPr>
                        <a:t>“</a:t>
                      </a:r>
                      <a:r>
                        <a:rPr lang="zh-CN" sz="2400" b="1">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sym typeface="+mn-ea"/>
                        </a:rPr>
                        <a:t>已然</a:t>
                      </a:r>
                      <a:r>
                        <a:rPr lang="en-US" sz="2400" b="1">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sym typeface="+mn-ea"/>
                        </a:rPr>
                        <a:t>”(</a:t>
                      </a:r>
                      <a:r>
                        <a:rPr lang="zh-CN" sz="2400" b="1">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sym typeface="+mn-ea"/>
                        </a:rPr>
                        <a:t>既成事实</a:t>
                      </a:r>
                      <a:r>
                        <a:rPr lang="en-US" sz="2400" b="1">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sym typeface="+mn-ea"/>
                        </a:rPr>
                        <a:t>),</a:t>
                      </a:r>
                      <a:r>
                        <a:rPr lang="zh-CN" sz="2400" b="1">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sym typeface="+mn-ea"/>
                        </a:rPr>
                        <a:t>或者把</a:t>
                      </a:r>
                      <a:r>
                        <a:rPr lang="en-US" sz="2400" b="1">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sym typeface="+mn-ea"/>
                        </a:rPr>
                        <a:t>“</a:t>
                      </a:r>
                      <a:r>
                        <a:rPr lang="zh-CN" sz="2400" b="1">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sym typeface="+mn-ea"/>
                        </a:rPr>
                        <a:t>或然</a:t>
                      </a:r>
                      <a:r>
                        <a:rPr lang="en-US" sz="2400" b="1">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sym typeface="+mn-ea"/>
                        </a:rPr>
                        <a:t>”(</a:t>
                      </a:r>
                      <a:r>
                        <a:rPr lang="zh-CN" sz="2400" b="1">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sym typeface="+mn-ea"/>
                        </a:rPr>
                        <a:t>可能发生</a:t>
                      </a:r>
                      <a:r>
                        <a:rPr lang="en-US" sz="2400" b="1">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sym typeface="+mn-ea"/>
                        </a:rPr>
                        <a:t>)</a:t>
                      </a:r>
                      <a:r>
                        <a:rPr lang="zh-CN" sz="2400" b="1">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sym typeface="+mn-ea"/>
                        </a:rPr>
                        <a:t>转述为</a:t>
                      </a:r>
                      <a:r>
                        <a:rPr lang="en-US" sz="2400" b="1">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sym typeface="+mn-ea"/>
                        </a:rPr>
                        <a:t>“</a:t>
                      </a:r>
                      <a:r>
                        <a:rPr lang="zh-CN" sz="2400" b="1">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sym typeface="+mn-ea"/>
                        </a:rPr>
                        <a:t>必然</a:t>
                      </a:r>
                      <a:r>
                        <a:rPr lang="en-US" sz="2400" b="1">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sym typeface="+mn-ea"/>
                        </a:rPr>
                        <a:t>”(</a:t>
                      </a:r>
                      <a:r>
                        <a:rPr lang="zh-CN" sz="2400" b="1">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sym typeface="+mn-ea"/>
                        </a:rPr>
                        <a:t>必定发生</a:t>
                      </a:r>
                      <a:r>
                        <a:rPr lang="en-US" sz="2400" b="1">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sym typeface="+mn-ea"/>
                        </a:rPr>
                        <a:t>)</a:t>
                      </a:r>
                      <a:r>
                        <a:rPr lang="zh-CN" sz="2400" b="1">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sym typeface="+mn-ea"/>
                        </a:rPr>
                        <a:t>。也可能反之</a:t>
                      </a:r>
                      <a:r>
                        <a:rPr lang="en-US" sz="2400" b="1">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sym typeface="+mn-ea"/>
                        </a:rPr>
                        <a:t>,</a:t>
                      </a:r>
                      <a:r>
                        <a:rPr lang="zh-CN" sz="2400" b="1">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sym typeface="+mn-ea"/>
                        </a:rPr>
                        <a:t>将</a:t>
                      </a:r>
                      <a:r>
                        <a:rPr lang="en-US" sz="2400" b="1">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sym typeface="+mn-ea"/>
                        </a:rPr>
                        <a:t>“</a:t>
                      </a:r>
                      <a:r>
                        <a:rPr lang="zh-CN" sz="2400" b="1">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sym typeface="+mn-ea"/>
                        </a:rPr>
                        <a:t>已然</a:t>
                      </a:r>
                      <a:r>
                        <a:rPr lang="en-US" sz="2400" b="1">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sym typeface="+mn-ea"/>
                        </a:rPr>
                        <a:t>”</a:t>
                      </a:r>
                      <a:r>
                        <a:rPr lang="zh-CN" sz="2400" b="1">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sym typeface="+mn-ea"/>
                        </a:rPr>
                        <a:t>说成</a:t>
                      </a:r>
                      <a:r>
                        <a:rPr lang="en-US" sz="2400" b="1">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sym typeface="+mn-ea"/>
                        </a:rPr>
                        <a:t>“</a:t>
                      </a:r>
                      <a:r>
                        <a:rPr lang="zh-CN" sz="2400" b="1">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sym typeface="+mn-ea"/>
                        </a:rPr>
                        <a:t>未然</a:t>
                      </a:r>
                      <a:r>
                        <a:rPr lang="en-US" sz="2400" b="1">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sym typeface="+mn-ea"/>
                        </a:rPr>
                        <a:t>”,</a:t>
                      </a:r>
                      <a:r>
                        <a:rPr lang="zh-CN" sz="2400" b="1">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sym typeface="+mn-ea"/>
                        </a:rPr>
                        <a:t>把</a:t>
                      </a:r>
                      <a:r>
                        <a:rPr lang="en-US" sz="2400" b="1">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sym typeface="+mn-ea"/>
                        </a:rPr>
                        <a:t>“</a:t>
                      </a:r>
                      <a:r>
                        <a:rPr lang="zh-CN" sz="2400" b="1">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sym typeface="+mn-ea"/>
                        </a:rPr>
                        <a:t>必然</a:t>
                      </a:r>
                      <a:r>
                        <a:rPr lang="en-US" sz="2400" b="1">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sym typeface="+mn-ea"/>
                        </a:rPr>
                        <a:t>”</a:t>
                      </a:r>
                      <a:r>
                        <a:rPr lang="zh-CN" sz="2400" b="1">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sym typeface="+mn-ea"/>
                        </a:rPr>
                        <a:t>说成</a:t>
                      </a:r>
                      <a:r>
                        <a:rPr lang="en-US" sz="2400" b="1">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sym typeface="+mn-ea"/>
                        </a:rPr>
                        <a:t>“</a:t>
                      </a:r>
                      <a:r>
                        <a:rPr lang="zh-CN" sz="2400" b="1">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sym typeface="+mn-ea"/>
                        </a:rPr>
                        <a:t>或然</a:t>
                      </a:r>
                      <a:r>
                        <a:rPr lang="en-US" sz="2400" b="1">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sym typeface="+mn-ea"/>
                        </a:rPr>
                        <a:t>”</a:t>
                      </a:r>
                      <a:r>
                        <a:rPr lang="zh-CN" sz="2400" b="1" smtClean="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sym typeface="+mn-ea"/>
                        </a:rPr>
                        <a:t>。</a:t>
                      </a:r>
                      <a:endParaRPr lang="zh-CN" sz="2400" b="1">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anchor="ctr">
                    <a:solidFill>
                      <a:schemeClr val="accent4">
                        <a:lumMod val="75000"/>
                      </a:schemeClr>
                    </a:solidFill>
                  </a:tcPr>
                </a:tc>
              </a:tr>
              <a:tr h="391795">
                <a:tc>
                  <a:txBody>
                    <a:bodyPr/>
                    <a:lstStyle/>
                    <a:p>
                      <a:pPr>
                        <a:buNone/>
                      </a:pPr>
                      <a:r>
                        <a:rPr lang="zh-CN" altLang="zh-CN" sz="2400" b="1"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sym typeface="+mn-ea"/>
                        </a:rPr>
                        <a:t>以偏概全</a:t>
                      </a:r>
                      <a:r>
                        <a:rPr lang="en-US" altLang="zh-CN" sz="2400" b="1"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sym typeface="+mn-ea"/>
                        </a:rPr>
                        <a:t> </a:t>
                      </a:r>
                      <a:endParaRPr lang="zh-CN" altLang="zh-CN" sz="2400" b="1">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a:buNone/>
                      </a:pPr>
                      <a:endParaRPr lang="zh-CN" altLang="en-US" sz="2400" b="1">
                        <a:solidFill>
                          <a:schemeClr val="bg1"/>
                        </a:solidFill>
                        <a:latin typeface="微软雅黑" panose="020B0503020204020204" pitchFamily="34" charset="-122"/>
                        <a:ea typeface="微软雅黑" panose="020B0503020204020204" pitchFamily="34" charset="-122"/>
                      </a:endParaRPr>
                    </a:p>
                  </a:txBody>
                  <a:tcPr anchor="ctr">
                    <a:solidFill>
                      <a:schemeClr val="accent4">
                        <a:lumMod val="75000"/>
                      </a:schemeClr>
                    </a:solidFill>
                  </a:tcPr>
                </a:tc>
                <a:tc>
                  <a:txBody>
                    <a:bodyPr/>
                    <a:lstStyle/>
                    <a:p>
                      <a:pPr>
                        <a:lnSpc>
                          <a:spcPct val="150000"/>
                        </a:lnSpc>
                        <a:buNone/>
                      </a:pPr>
                      <a:r>
                        <a:rPr lang="zh-CN" sz="2400" b="1">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sym typeface="+mn-ea"/>
                        </a:rPr>
                        <a:t>故意增删、改动文中表示范围限制或程度轻重的词语</a:t>
                      </a:r>
                      <a:r>
                        <a:rPr lang="en-US" sz="2400" b="1">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sym typeface="+mn-ea"/>
                        </a:rPr>
                        <a:t>,</a:t>
                      </a:r>
                      <a:r>
                        <a:rPr lang="zh-CN" sz="2400" b="1">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sym typeface="+mn-ea"/>
                        </a:rPr>
                        <a:t>主要有以部分代整体</a:t>
                      </a:r>
                      <a:r>
                        <a:rPr lang="en-US" sz="2400" b="1">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sym typeface="+mn-ea"/>
                        </a:rPr>
                        <a:t>(</a:t>
                      </a:r>
                      <a:r>
                        <a:rPr lang="zh-CN" sz="2400" b="1">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sym typeface="+mn-ea"/>
                        </a:rPr>
                        <a:t>或相反</a:t>
                      </a:r>
                      <a:r>
                        <a:rPr lang="en-US" sz="2400" b="1">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sym typeface="+mn-ea"/>
                        </a:rPr>
                        <a:t>)</a:t>
                      </a:r>
                      <a:r>
                        <a:rPr lang="zh-CN" sz="2400" b="1">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sym typeface="+mn-ea"/>
                        </a:rPr>
                        <a:t>、以个别代一般</a:t>
                      </a:r>
                      <a:r>
                        <a:rPr lang="en-US" sz="2400" b="1">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sym typeface="+mn-ea"/>
                        </a:rPr>
                        <a:t>(</a:t>
                      </a:r>
                      <a:r>
                        <a:rPr lang="zh-CN" sz="2400" b="1">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sym typeface="+mn-ea"/>
                        </a:rPr>
                        <a:t>或相反</a:t>
                      </a:r>
                      <a:r>
                        <a:rPr lang="en-US" sz="2400" b="1">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sym typeface="+mn-ea"/>
                        </a:rPr>
                        <a:t>)</a:t>
                      </a:r>
                      <a:r>
                        <a:rPr lang="zh-CN" sz="2400" b="1">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sym typeface="+mn-ea"/>
                        </a:rPr>
                        <a:t>、以特殊代普遍</a:t>
                      </a:r>
                      <a:r>
                        <a:rPr lang="en-US" sz="2400" b="1">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sym typeface="+mn-ea"/>
                        </a:rPr>
                        <a:t>(</a:t>
                      </a:r>
                      <a:r>
                        <a:rPr lang="zh-CN" sz="2400" b="1">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sym typeface="+mn-ea"/>
                        </a:rPr>
                        <a:t>或相反</a:t>
                      </a:r>
                      <a:r>
                        <a:rPr lang="en-US" sz="2400" b="1">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sym typeface="+mn-ea"/>
                        </a:rPr>
                        <a:t>)</a:t>
                      </a:r>
                      <a:r>
                        <a:rPr lang="zh-CN" sz="2400" b="1">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sym typeface="+mn-ea"/>
                        </a:rPr>
                        <a:t>等。</a:t>
                      </a:r>
                      <a:endParaRPr lang="zh-CN" altLang="en-US" sz="2400" b="1">
                        <a:solidFill>
                          <a:schemeClr val="bg1"/>
                        </a:solidFill>
                        <a:latin typeface="微软雅黑" panose="020B0503020204020204" pitchFamily="34" charset="-122"/>
                        <a:ea typeface="微软雅黑" panose="020B0503020204020204" pitchFamily="34" charset="-122"/>
                      </a:endParaRPr>
                    </a:p>
                  </a:txBody>
                  <a:tcPr anchor="ctr">
                    <a:solidFill>
                      <a:schemeClr val="accent4">
                        <a:lumMod val="75000"/>
                      </a:schemeClr>
                    </a:solidFill>
                  </a:tcPr>
                </a:tc>
              </a:tr>
              <a:tr h="391795">
                <a:tc>
                  <a:txBody>
                    <a:bodyPr/>
                    <a:lstStyle/>
                    <a:p>
                      <a:pPr>
                        <a:buNone/>
                      </a:pPr>
                      <a:r>
                        <a:rPr lang="zh-CN" altLang="zh-CN" sz="2400" b="1"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sym typeface="+mn-ea"/>
                        </a:rPr>
                        <a:t>混淆是非</a:t>
                      </a:r>
                      <a:endParaRPr lang="zh-CN" altLang="en-US" sz="2400" b="1">
                        <a:solidFill>
                          <a:schemeClr val="bg1"/>
                        </a:solidFill>
                        <a:latin typeface="微软雅黑" panose="020B0503020204020204" pitchFamily="34" charset="-122"/>
                        <a:ea typeface="微软雅黑" panose="020B0503020204020204" pitchFamily="34" charset="-122"/>
                      </a:endParaRPr>
                    </a:p>
                  </a:txBody>
                  <a:tcPr anchor="ctr">
                    <a:solidFill>
                      <a:schemeClr val="accent4">
                        <a:lumMod val="75000"/>
                      </a:schemeClr>
                    </a:solidFill>
                  </a:tcPr>
                </a:tc>
                <a:tc>
                  <a:txBody>
                    <a:bodyPr/>
                    <a:lstStyle/>
                    <a:p>
                      <a:pPr>
                        <a:lnSpc>
                          <a:spcPct val="150000"/>
                        </a:lnSpc>
                        <a:buNone/>
                      </a:pPr>
                      <a:r>
                        <a:rPr lang="zh-CN" sz="2400" b="1">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sym typeface="+mn-ea"/>
                        </a:rPr>
                        <a:t>有意将阅读材料中肯定了的事物加以否定</a:t>
                      </a:r>
                      <a:r>
                        <a:rPr lang="en-US" sz="2400" b="1">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sym typeface="+mn-ea"/>
                        </a:rPr>
                        <a:t>,</a:t>
                      </a:r>
                      <a:r>
                        <a:rPr lang="zh-CN" sz="2400" b="1">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sym typeface="+mn-ea"/>
                        </a:rPr>
                        <a:t>或者将否定了的事物加以肯定。</a:t>
                      </a:r>
                      <a:endParaRPr lang="zh-CN" altLang="en-US" sz="2400" b="1">
                        <a:solidFill>
                          <a:schemeClr val="bg1"/>
                        </a:solidFill>
                        <a:latin typeface="微软雅黑" panose="020B0503020204020204" pitchFamily="34" charset="-122"/>
                        <a:ea typeface="微软雅黑" panose="020B0503020204020204" pitchFamily="34" charset="-122"/>
                      </a:endParaRPr>
                    </a:p>
                  </a:txBody>
                  <a:tcPr anchor="ctr">
                    <a:solidFill>
                      <a:schemeClr val="accent4">
                        <a:lumMod val="75000"/>
                      </a:schemeClr>
                    </a:solidFill>
                  </a:tcPr>
                </a:tc>
              </a:tr>
            </a:tbl>
          </a:graphicData>
        </a:graphic>
      </p:graphicFrame>
      <p:pic>
        <p:nvPicPr>
          <p:cNvPr id="2" name="图片 1"/>
          <p:cNvPicPr>
            <a:picLocks noChangeAspect="1"/>
          </p:cNvPicPr>
          <p:nvPr/>
        </p:nvPicPr>
        <p:blipFill>
          <a:blip r:embed="rId4"/>
          <a:stretch>
            <a:fillRect/>
          </a:stretch>
        </p:blipFill>
        <p:spPr>
          <a:xfrm>
            <a:off x="2076659" y="2204220"/>
            <a:ext cx="9522217" cy="395928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3" presetClass="exit" presetSubtype="0" fill="hold" nodeType="clickEffect">
                                  <p:stCondLst>
                                    <p:cond delay="0"/>
                                  </p:stCondLst>
                                  <p:childTnLst>
                                    <p:anim calcmode="lin" valueType="num">
                                      <p:cBhvr>
                                        <p:cTn id="6" dur="500"/>
                                        <p:tgtEl>
                                          <p:spTgt spid="2"/>
                                        </p:tgtEl>
                                        <p:attrNameLst>
                                          <p:attrName>ppt_w</p:attrName>
                                        </p:attrNameLst>
                                      </p:cBhvr>
                                      <p:tavLst>
                                        <p:tav tm="0">
                                          <p:val>
                                            <p:strVal val="ppt_w"/>
                                          </p:val>
                                        </p:tav>
                                        <p:tav tm="100000">
                                          <p:val>
                                            <p:fltVal val="0"/>
                                          </p:val>
                                        </p:tav>
                                      </p:tavLst>
                                    </p:anim>
                                    <p:anim calcmode="lin" valueType="num">
                                      <p:cBhvr>
                                        <p:cTn id="7" dur="500"/>
                                        <p:tgtEl>
                                          <p:spTgt spid="2"/>
                                        </p:tgtEl>
                                        <p:attrNameLst>
                                          <p:attrName>ppt_h</p:attrName>
                                        </p:attrNameLst>
                                      </p:cBhvr>
                                      <p:tavLst>
                                        <p:tav tm="0">
                                          <p:val>
                                            <p:strVal val="ppt_h"/>
                                          </p:val>
                                        </p:tav>
                                        <p:tav tm="100000">
                                          <p:val>
                                            <p:fltVal val="0"/>
                                          </p:val>
                                        </p:tav>
                                      </p:tavLst>
                                    </p:anim>
                                    <p:animEffect transition="out" filter="fade">
                                      <p:cBhvr>
                                        <p:cTn id="8" dur="500"/>
                                        <p:tgtEl>
                                          <p:spTgt spid="2"/>
                                        </p:tgtEl>
                                      </p:cBhvr>
                                    </p:animEffect>
                                    <p:set>
                                      <p:cBhvr>
                                        <p:cTn id="9" dur="1" fill="hold">
                                          <p:stCondLst>
                                            <p:cond delay="499"/>
                                          </p:stCondLst>
                                        </p:cTn>
                                        <p:tgtEl>
                                          <p:spTgt spid="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6" name="表格 5"/>
          <p:cNvGraphicFramePr>
            <a:graphicFrameLocks noGrp="1"/>
          </p:cNvGraphicFramePr>
          <p:nvPr>
            <p:custDataLst>
              <p:tags r:id="rId1"/>
            </p:custDataLst>
          </p:nvPr>
        </p:nvGraphicFramePr>
        <p:xfrm>
          <a:off x="619244" y="1848468"/>
          <a:ext cx="11169101" cy="3959209"/>
        </p:xfrm>
        <a:graphic>
          <a:graphicData uri="http://schemas.openxmlformats.org/drawingml/2006/table">
            <a:tbl>
              <a:tblPr firstRow="1" bandRow="1">
                <a:tableStyleId>{5C22544A-7EE6-4342-B048-85BDC9FD1C3A}</a:tableStyleId>
              </a:tblPr>
              <a:tblGrid>
                <a:gridCol w="1757331"/>
                <a:gridCol w="9411770"/>
              </a:tblGrid>
              <a:tr h="890822">
                <a:tc>
                  <a:txBody>
                    <a:bodyPr/>
                    <a:lstStyle/>
                    <a:p>
                      <a:pPr>
                        <a:buNone/>
                      </a:pPr>
                      <a:r>
                        <a:rPr lang="zh-CN" altLang="zh-CN" sz="2400" b="1"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sym typeface="+mn-ea"/>
                        </a:rPr>
                        <a:t>偷换概念</a:t>
                      </a:r>
                      <a:r>
                        <a:rPr lang="en-US" altLang="zh-CN" sz="2400" b="1"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sym typeface="+mn-ea"/>
                        </a:rPr>
                        <a:t> </a:t>
                      </a:r>
                      <a:endParaRPr lang="zh-CN" altLang="en-US" sz="2400" b="1">
                        <a:solidFill>
                          <a:schemeClr val="bg1"/>
                        </a:solidFill>
                        <a:latin typeface="微软雅黑" panose="020B0503020204020204" pitchFamily="34" charset="-122"/>
                        <a:ea typeface="微软雅黑" panose="020B0503020204020204" pitchFamily="34" charset="-122"/>
                      </a:endParaRPr>
                    </a:p>
                  </a:txBody>
                  <a:tcPr anchor="ctr">
                    <a:solidFill>
                      <a:schemeClr val="accent4">
                        <a:lumMod val="75000"/>
                      </a:schemeClr>
                    </a:solidFill>
                  </a:tcPr>
                </a:tc>
                <a:tc>
                  <a:txBody>
                    <a:bodyPr/>
                    <a:lstStyle/>
                    <a:p>
                      <a:pPr>
                        <a:buNone/>
                      </a:pPr>
                      <a:r>
                        <a:rPr lang="zh-CN" sz="2400" b="1">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sym typeface="+mn-ea"/>
                        </a:rPr>
                        <a:t>故意弄错对象</a:t>
                      </a:r>
                      <a:r>
                        <a:rPr lang="en-US" sz="2400" b="1">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sym typeface="+mn-ea"/>
                        </a:rPr>
                        <a:t>,</a:t>
                      </a:r>
                      <a:r>
                        <a:rPr lang="zh-CN" sz="2400" b="1">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sym typeface="+mn-ea"/>
                        </a:rPr>
                        <a:t>或者暗中将两个概念的内涵进行调换、改变或混淆。</a:t>
                      </a:r>
                      <a:endParaRPr lang="zh-CN" altLang="en-US" sz="2400" b="1">
                        <a:solidFill>
                          <a:schemeClr val="bg1"/>
                        </a:solidFill>
                        <a:latin typeface="微软雅黑" panose="020B0503020204020204" pitchFamily="34" charset="-122"/>
                        <a:ea typeface="微软雅黑" panose="020B0503020204020204" pitchFamily="34" charset="-122"/>
                      </a:endParaRPr>
                    </a:p>
                  </a:txBody>
                  <a:tcPr anchor="ctr">
                    <a:solidFill>
                      <a:schemeClr val="accent4">
                        <a:lumMod val="75000"/>
                      </a:schemeClr>
                    </a:solidFill>
                  </a:tcPr>
                </a:tc>
              </a:tr>
              <a:tr h="890822">
                <a:tc>
                  <a:txBody>
                    <a:bodyPr/>
                    <a:lstStyle/>
                    <a:p>
                      <a:pPr>
                        <a:buNone/>
                      </a:pPr>
                      <a:r>
                        <a:rPr lang="zh-CN" altLang="zh-CN" sz="2400" b="1">
                          <a:solidFill>
                            <a:schemeClr val="bg1"/>
                          </a:solidFill>
                          <a:latin typeface="微软雅黑" panose="020B0503020204020204" pitchFamily="34" charset="-122"/>
                          <a:ea typeface="微软雅黑" panose="020B0503020204020204" pitchFamily="34" charset="-122"/>
                          <a:cs typeface="Times New Roman" panose="02020603050405020304" pitchFamily="18" charset="0"/>
                          <a:sym typeface="+mn-ea"/>
                        </a:rPr>
                        <a:t>曲解文</a:t>
                      </a:r>
                      <a:r>
                        <a:rPr lang="zh-CN" altLang="zh-CN" sz="2400" b="1"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sym typeface="+mn-ea"/>
                        </a:rPr>
                        <a:t>意</a:t>
                      </a:r>
                      <a:r>
                        <a:rPr lang="en-US" altLang="zh-CN" sz="2400" b="1"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sym typeface="+mn-ea"/>
                        </a:rPr>
                        <a:t> </a:t>
                      </a:r>
                      <a:endParaRPr lang="zh-CN" altLang="en-US" sz="2400" b="1">
                        <a:solidFill>
                          <a:schemeClr val="bg1"/>
                        </a:solidFill>
                        <a:latin typeface="微软雅黑" panose="020B0503020204020204" pitchFamily="34" charset="-122"/>
                        <a:ea typeface="微软雅黑" panose="020B0503020204020204" pitchFamily="34" charset="-122"/>
                      </a:endParaRPr>
                    </a:p>
                  </a:txBody>
                  <a:tcPr anchor="ctr">
                    <a:solidFill>
                      <a:schemeClr val="accent4">
                        <a:lumMod val="75000"/>
                      </a:schemeClr>
                    </a:solidFill>
                  </a:tcPr>
                </a:tc>
                <a:tc>
                  <a:txBody>
                    <a:bodyPr/>
                    <a:lstStyle/>
                    <a:p>
                      <a:pPr>
                        <a:buNone/>
                      </a:pPr>
                      <a:r>
                        <a:rPr lang="zh-CN" sz="2400" b="1">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sym typeface="+mn-ea"/>
                        </a:rPr>
                        <a:t>故意更换个别关键字词或说法</a:t>
                      </a:r>
                      <a:r>
                        <a:rPr lang="en-US" sz="2400" b="1">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sym typeface="+mn-ea"/>
                        </a:rPr>
                        <a:t>,</a:t>
                      </a:r>
                      <a:r>
                        <a:rPr lang="zh-CN" sz="2400" b="1">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sym typeface="+mn-ea"/>
                        </a:rPr>
                        <a:t>造成一字、一词之差或说法相异</a:t>
                      </a:r>
                      <a:r>
                        <a:rPr lang="en-US" sz="2400" b="1">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sym typeface="+mn-ea"/>
                        </a:rPr>
                        <a:t>,</a:t>
                      </a:r>
                      <a:r>
                        <a:rPr lang="zh-CN" sz="2400" b="1">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sym typeface="+mn-ea"/>
                        </a:rPr>
                        <a:t>从而背离原文意思。</a:t>
                      </a:r>
                      <a:endParaRPr lang="zh-CN" altLang="en-US" sz="2400" b="1">
                        <a:solidFill>
                          <a:schemeClr val="bg1"/>
                        </a:solidFill>
                        <a:latin typeface="微软雅黑" panose="020B0503020204020204" pitchFamily="34" charset="-122"/>
                        <a:ea typeface="微软雅黑" panose="020B0503020204020204" pitchFamily="34" charset="-122"/>
                      </a:endParaRPr>
                    </a:p>
                  </a:txBody>
                  <a:tcPr anchor="ctr">
                    <a:solidFill>
                      <a:schemeClr val="accent4">
                        <a:lumMod val="75000"/>
                      </a:schemeClr>
                    </a:solidFill>
                  </a:tcPr>
                </a:tc>
              </a:tr>
              <a:tr h="1286743">
                <a:tc>
                  <a:txBody>
                    <a:bodyPr/>
                    <a:lstStyle/>
                    <a:p>
                      <a:pPr>
                        <a:buNone/>
                      </a:pPr>
                      <a:r>
                        <a:rPr lang="zh-CN" altLang="zh-CN" sz="2400" b="1"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sym typeface="+mn-ea"/>
                        </a:rPr>
                        <a:t>无中生有</a:t>
                      </a:r>
                      <a:r>
                        <a:rPr lang="en-US" altLang="zh-CN" sz="2400" b="1"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sym typeface="+mn-ea"/>
                        </a:rPr>
                        <a:t> </a:t>
                      </a:r>
                      <a:endParaRPr lang="zh-CN" altLang="zh-CN" sz="2400" b="1">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a:buNone/>
                      </a:pPr>
                      <a:endParaRPr lang="zh-CN" altLang="en-US" sz="2400" b="1">
                        <a:solidFill>
                          <a:schemeClr val="bg1"/>
                        </a:solidFill>
                        <a:latin typeface="微软雅黑" panose="020B0503020204020204" pitchFamily="34" charset="-122"/>
                        <a:ea typeface="微软雅黑" panose="020B0503020204020204" pitchFamily="34" charset="-122"/>
                      </a:endParaRPr>
                    </a:p>
                  </a:txBody>
                  <a:tcPr anchor="ctr">
                    <a:solidFill>
                      <a:schemeClr val="accent4">
                        <a:lumMod val="75000"/>
                      </a:schemeClr>
                    </a:solidFill>
                  </a:tcPr>
                </a:tc>
                <a:tc>
                  <a:txBody>
                    <a:bodyPr/>
                    <a:lstStyle/>
                    <a:p>
                      <a:pPr>
                        <a:buNone/>
                      </a:pPr>
                      <a:r>
                        <a:rPr lang="zh-CN" sz="2400" b="1">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sym typeface="+mn-ea"/>
                        </a:rPr>
                        <a:t>题目内容在文本中根本找不到依据</a:t>
                      </a:r>
                      <a:r>
                        <a:rPr lang="en-US" sz="2400" b="1">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sym typeface="+mn-ea"/>
                        </a:rPr>
                        <a:t>,</a:t>
                      </a:r>
                      <a:r>
                        <a:rPr lang="zh-CN" sz="2400" b="1">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sym typeface="+mn-ea"/>
                        </a:rPr>
                        <a:t>或文本中并无此意</a:t>
                      </a:r>
                      <a:r>
                        <a:rPr lang="en-US" sz="2400" b="1">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sym typeface="+mn-ea"/>
                        </a:rPr>
                        <a:t>,</a:t>
                      </a:r>
                      <a:r>
                        <a:rPr lang="zh-CN" sz="2400" b="1">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sym typeface="+mn-ea"/>
                        </a:rPr>
                        <a:t>是凭空编造出某种意思的。</a:t>
                      </a:r>
                      <a:endParaRPr lang="zh-CN" sz="2400" b="1">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a:buNone/>
                      </a:pPr>
                      <a:endParaRPr lang="zh-CN" altLang="en-US" sz="2400" b="1">
                        <a:solidFill>
                          <a:schemeClr val="bg1"/>
                        </a:solidFill>
                        <a:latin typeface="微软雅黑" panose="020B0503020204020204" pitchFamily="34" charset="-122"/>
                        <a:ea typeface="微软雅黑" panose="020B0503020204020204" pitchFamily="34" charset="-122"/>
                      </a:endParaRPr>
                    </a:p>
                  </a:txBody>
                  <a:tcPr anchor="ctr">
                    <a:solidFill>
                      <a:schemeClr val="accent4">
                        <a:lumMod val="75000"/>
                      </a:schemeClr>
                    </a:solidFill>
                  </a:tcPr>
                </a:tc>
              </a:tr>
              <a:tr h="890822">
                <a:tc>
                  <a:txBody>
                    <a:bodyPr/>
                    <a:lstStyle/>
                    <a:p>
                      <a:pPr>
                        <a:buNone/>
                      </a:pPr>
                      <a:r>
                        <a:rPr lang="zh-CN" altLang="zh-CN" sz="2400" b="1">
                          <a:solidFill>
                            <a:schemeClr val="bg1"/>
                          </a:solidFill>
                          <a:latin typeface="微软雅黑" panose="020B0503020204020204" pitchFamily="34" charset="-122"/>
                          <a:ea typeface="微软雅黑" panose="020B0503020204020204" pitchFamily="34" charset="-122"/>
                          <a:cs typeface="Times New Roman" panose="02020603050405020304" pitchFamily="18" charset="0"/>
                          <a:sym typeface="+mn-ea"/>
                        </a:rPr>
                        <a:t>因果</a:t>
                      </a:r>
                      <a:r>
                        <a:rPr lang="zh-CN" altLang="zh-CN" sz="2400" b="1"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sym typeface="+mn-ea"/>
                        </a:rPr>
                        <a:t>混乱</a:t>
                      </a:r>
                      <a:endParaRPr lang="zh-CN" altLang="en-US" sz="2400" b="1">
                        <a:solidFill>
                          <a:schemeClr val="bg1"/>
                        </a:solidFill>
                        <a:latin typeface="微软雅黑" panose="020B0503020204020204" pitchFamily="34" charset="-122"/>
                        <a:ea typeface="微软雅黑" panose="020B0503020204020204" pitchFamily="34" charset="-122"/>
                      </a:endParaRPr>
                    </a:p>
                  </a:txBody>
                  <a:tcPr anchor="ctr">
                    <a:solidFill>
                      <a:schemeClr val="accent4">
                        <a:lumMod val="75000"/>
                      </a:schemeClr>
                    </a:solidFill>
                  </a:tcPr>
                </a:tc>
                <a:tc>
                  <a:txBody>
                    <a:bodyPr/>
                    <a:lstStyle/>
                    <a:p>
                      <a:pPr>
                        <a:buNone/>
                      </a:pPr>
                      <a:r>
                        <a:rPr lang="zh-CN" sz="2400" b="1">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sym typeface="+mn-ea"/>
                        </a:rPr>
                        <a:t>一是强加因果</a:t>
                      </a:r>
                      <a:r>
                        <a:rPr lang="en-US" sz="2400" b="1">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sym typeface="+mn-ea"/>
                        </a:rPr>
                        <a:t>,</a:t>
                      </a:r>
                      <a:r>
                        <a:rPr lang="zh-CN" sz="2400" b="1">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sym typeface="+mn-ea"/>
                        </a:rPr>
                        <a:t>即把没有因果关系的内容说成有因果关系</a:t>
                      </a:r>
                      <a:r>
                        <a:rPr lang="en-US" sz="2400" b="1">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sym typeface="+mn-ea"/>
                        </a:rPr>
                        <a:t>;</a:t>
                      </a:r>
                      <a:r>
                        <a:rPr lang="zh-CN" sz="2400" b="1">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sym typeface="+mn-ea"/>
                        </a:rPr>
                        <a:t>二是因果倒置</a:t>
                      </a:r>
                      <a:r>
                        <a:rPr lang="en-US" sz="2400" b="1">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sym typeface="+mn-ea"/>
                        </a:rPr>
                        <a:t>,</a:t>
                      </a:r>
                      <a:r>
                        <a:rPr lang="zh-CN" sz="2400" b="1">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sym typeface="+mn-ea"/>
                        </a:rPr>
                        <a:t>即将原因说成结果</a:t>
                      </a:r>
                      <a:r>
                        <a:rPr lang="en-US" sz="2400" b="1">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sym typeface="+mn-ea"/>
                        </a:rPr>
                        <a:t>,</a:t>
                      </a:r>
                      <a:r>
                        <a:rPr lang="zh-CN" sz="2400" b="1">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sym typeface="+mn-ea"/>
                        </a:rPr>
                        <a:t>或将结果说成原因。</a:t>
                      </a:r>
                      <a:endParaRPr lang="zh-CN" altLang="en-US" sz="2400" b="1">
                        <a:solidFill>
                          <a:schemeClr val="bg1"/>
                        </a:solidFill>
                        <a:latin typeface="微软雅黑" panose="020B0503020204020204" pitchFamily="34" charset="-122"/>
                        <a:ea typeface="微软雅黑" panose="020B0503020204020204" pitchFamily="34" charset="-122"/>
                      </a:endParaRPr>
                    </a:p>
                  </a:txBody>
                  <a:tcPr anchor="ctr">
                    <a:solidFill>
                      <a:schemeClr val="accent4">
                        <a:lumMod val="75000"/>
                      </a:schemeClr>
                    </a:solidFill>
                  </a:tcPr>
                </a:tc>
              </a:tr>
            </a:tbl>
          </a:graphicData>
        </a:graphic>
      </p:graphicFrame>
      <p:pic>
        <p:nvPicPr>
          <p:cNvPr id="11" name="图片 10"/>
          <p:cNvPicPr>
            <a:picLocks noChangeAspect="1"/>
          </p:cNvPicPr>
          <p:nvPr/>
        </p:nvPicPr>
        <p:blipFill>
          <a:blip r:embed="rId4"/>
          <a:stretch>
            <a:fillRect/>
          </a:stretch>
        </p:blipFill>
        <p:spPr>
          <a:xfrm>
            <a:off x="2384425" y="1848468"/>
            <a:ext cx="9522217" cy="395928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xit" presetSubtype="21" fill="hold" nodeType="clickEffect">
                                  <p:stCondLst>
                                    <p:cond delay="0"/>
                                  </p:stCondLst>
                                  <p:childTnLst>
                                    <p:animEffect transition="out" filter="barn(inVertical)">
                                      <p:cBhvr>
                                        <p:cTn id="6" dur="500"/>
                                        <p:tgtEl>
                                          <p:spTgt spid="11"/>
                                        </p:tgtEl>
                                      </p:cBhvr>
                                    </p:animEffect>
                                    <p:set>
                                      <p:cBhvr>
                                        <p:cTn id="7"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489167" y="1820510"/>
            <a:ext cx="11290941" cy="2862322"/>
          </a:xfrm>
          <a:prstGeom prst="rect">
            <a:avLst/>
          </a:prstGeom>
          <a:noFill/>
        </p:spPr>
        <p:txBody>
          <a:bodyPr wrap="square" rtlCol="0" anchor="t">
            <a:spAutoFit/>
          </a:bodyPr>
          <a:lstStyle/>
          <a:p>
            <a:pPr>
              <a:lnSpc>
                <a:spcPct val="150000"/>
              </a:lnSpc>
            </a:pPr>
            <a:r>
              <a:rPr lang="en-US" altLang="zh-CN" sz="2400" b="1" spc="15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400" b="1" spc="150">
                <a:latin typeface="微软雅黑" panose="020B0503020204020204" pitchFamily="34" charset="-122"/>
                <a:ea typeface="微软雅黑" panose="020B0503020204020204" pitchFamily="34" charset="-122"/>
                <a:cs typeface="微软雅黑" panose="020B0503020204020204" pitchFamily="34" charset="-122"/>
                <a:sym typeface="+mn-ea"/>
              </a:rPr>
              <a:t>恩格斯在信中宣传阐发，捍卫了马克思主义，对大学生进行了理论指导，所表现出的原则的坚定性，说理的科学性，对话的平等性，对于我们今天推进马克思主义中国化，大众化和时代化推动马克思主义进教材，进课堂，进大学生头脑，具有现实指导意义。</a:t>
            </a:r>
            <a:endParaRPr lang="zh-CN" altLang="en-US" sz="2400" b="1" spc="150">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endParaRPr lang="zh-CN" altLang="en-US" sz="2400" b="1" spc="15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1" name="文本框 7"/>
          <p:cNvSpPr txBox="1">
            <a:spLocks noChangeArrowheads="1"/>
          </p:cNvSpPr>
          <p:nvPr/>
        </p:nvSpPr>
        <p:spPr bwMode="auto">
          <a:xfrm>
            <a:off x="863023" y="726496"/>
            <a:ext cx="14157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a:ea typeface="宋体" panose="02010600030101010101" pitchFamily="2" charset="-122"/>
              </a:defRPr>
            </a:lvl1pPr>
            <a:lvl2pPr marL="742950" indent="-285750">
              <a:defRPr>
                <a:solidFill>
                  <a:schemeClr val="tx1"/>
                </a:solidFill>
                <a:latin typeface="Calibri"/>
                <a:ea typeface="宋体" panose="02010600030101010101" pitchFamily="2" charset="-122"/>
              </a:defRPr>
            </a:lvl2pPr>
            <a:lvl3pPr marL="1143000" indent="-228600">
              <a:defRPr>
                <a:solidFill>
                  <a:schemeClr val="tx1"/>
                </a:solidFill>
                <a:latin typeface="Calibri"/>
                <a:ea typeface="宋体" panose="02010600030101010101" pitchFamily="2" charset="-122"/>
              </a:defRPr>
            </a:lvl3pPr>
            <a:lvl4pPr marL="1600200" indent="-228600">
              <a:defRPr>
                <a:solidFill>
                  <a:schemeClr val="tx1"/>
                </a:solidFill>
                <a:latin typeface="Calibri"/>
                <a:ea typeface="宋体" panose="02010600030101010101" pitchFamily="2" charset="-122"/>
              </a:defRPr>
            </a:lvl4pPr>
            <a:lvl5pPr marL="2057400" indent="-228600">
              <a:defRPr>
                <a:solidFill>
                  <a:schemeClr val="tx1"/>
                </a:solidFill>
                <a:latin typeface="Calibri"/>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a:ea typeface="宋体" panose="02010600030101010101" pitchFamily="2" charset="-122"/>
              </a:defRPr>
            </a:lvl9pPr>
          </a:lstStyle>
          <a:p>
            <a:pPr>
              <a:buFont typeface="Arial" panose="020B0604020202020204" pitchFamily="34" charset="0"/>
              <a:buNone/>
            </a:pPr>
            <a:r>
              <a:rPr lang="zh-CN" altLang="en-US" sz="2400" b="1" smtClean="0">
                <a:solidFill>
                  <a:srgbClr val="EF7509"/>
                </a:solidFill>
                <a:latin typeface="思源黑体 CN Heavy" panose="020B0A00000000000000" pitchFamily="34" charset="-122"/>
                <a:ea typeface="思源黑体 CN Heavy" panose="020B0A00000000000000" pitchFamily="34" charset="-122"/>
              </a:rPr>
              <a:t>课堂小结</a:t>
            </a:r>
            <a:endParaRPr lang="zh-CN" altLang="en-US" sz="2400" b="1">
              <a:solidFill>
                <a:srgbClr val="EF7509"/>
              </a:solidFill>
              <a:latin typeface="思源黑体 CN Heavy" panose="020B0A00000000000000" pitchFamily="34" charset="-122"/>
              <a:ea typeface="思源黑体 CN Heavy" panose="020B0A00000000000000" pitchFamily="34" charset="-122"/>
            </a:endParaRPr>
          </a:p>
        </p:txBody>
      </p:sp>
      <p:pic>
        <p:nvPicPr>
          <p:cNvPr id="13" name="图片 12"/>
          <p:cNvPicPr>
            <a:picLocks noChangeAspect="1"/>
          </p:cNvPicPr>
          <p:nvPr/>
        </p:nvPicPr>
        <p:blipFill>
          <a:blip r:embed="rId3"/>
          <a:stretch>
            <a:fillRect/>
          </a:stretch>
        </p:blipFill>
        <p:spPr>
          <a:xfrm>
            <a:off x="7112707" y="3528176"/>
            <a:ext cx="4519119" cy="312726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图片 1" descr="组48325同意"/>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308986" y="632835"/>
            <a:ext cx="2389187"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文本框 7"/>
          <p:cNvSpPr txBox="1">
            <a:spLocks noChangeArrowheads="1"/>
          </p:cNvSpPr>
          <p:nvPr/>
        </p:nvSpPr>
        <p:spPr bwMode="auto">
          <a:xfrm>
            <a:off x="863023" y="726496"/>
            <a:ext cx="1422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a:ea typeface="宋体" panose="02010600030101010101" pitchFamily="2" charset="-122"/>
              </a:defRPr>
            </a:lvl1pPr>
            <a:lvl2pPr marL="742950" indent="-285750">
              <a:defRPr>
                <a:solidFill>
                  <a:schemeClr val="tx1"/>
                </a:solidFill>
                <a:latin typeface="Calibri"/>
                <a:ea typeface="宋体" panose="02010600030101010101" pitchFamily="2" charset="-122"/>
              </a:defRPr>
            </a:lvl2pPr>
            <a:lvl3pPr marL="1143000" indent="-228600">
              <a:defRPr>
                <a:solidFill>
                  <a:schemeClr val="tx1"/>
                </a:solidFill>
                <a:latin typeface="Calibri"/>
                <a:ea typeface="宋体" panose="02010600030101010101" pitchFamily="2" charset="-122"/>
              </a:defRPr>
            </a:lvl3pPr>
            <a:lvl4pPr marL="1600200" indent="-228600">
              <a:defRPr>
                <a:solidFill>
                  <a:schemeClr val="tx1"/>
                </a:solidFill>
                <a:latin typeface="Calibri"/>
                <a:ea typeface="宋体" panose="02010600030101010101" pitchFamily="2" charset="-122"/>
              </a:defRPr>
            </a:lvl4pPr>
            <a:lvl5pPr marL="2057400" indent="-228600">
              <a:defRPr>
                <a:solidFill>
                  <a:schemeClr val="tx1"/>
                </a:solidFill>
                <a:latin typeface="Calibri"/>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a:ea typeface="宋体" panose="02010600030101010101" pitchFamily="2" charset="-122"/>
              </a:defRPr>
            </a:lvl9pPr>
          </a:lstStyle>
          <a:p>
            <a:pPr>
              <a:buFont typeface="Arial" panose="020B0604020202020204" pitchFamily="34" charset="0"/>
              <a:buNone/>
            </a:pPr>
            <a:r>
              <a:rPr lang="zh-CN" altLang="en-US" sz="2400" b="1">
                <a:solidFill>
                  <a:srgbClr val="EF7509"/>
                </a:solidFill>
                <a:latin typeface="思源黑体 CN Heavy" panose="020B0A00000000000000" pitchFamily="34" charset="-122"/>
                <a:ea typeface="思源黑体 CN Heavy" panose="020B0A00000000000000" pitchFamily="34" charset="-122"/>
              </a:rPr>
              <a:t>课堂练习</a:t>
            </a:r>
          </a:p>
        </p:txBody>
      </p:sp>
      <p:sp>
        <p:nvSpPr>
          <p:cNvPr id="100" name="文本框 99"/>
          <p:cNvSpPr txBox="1"/>
          <p:nvPr/>
        </p:nvSpPr>
        <p:spPr>
          <a:xfrm>
            <a:off x="612735" y="1632809"/>
            <a:ext cx="11164220" cy="4154984"/>
          </a:xfrm>
          <a:prstGeom prst="rect">
            <a:avLst/>
          </a:prstGeom>
          <a:noFill/>
          <a:ln w="9525">
            <a:noFill/>
          </a:ln>
        </p:spPr>
        <p:txBody>
          <a:bodyPr wrap="square">
            <a:spAutoFit/>
          </a:bodyPr>
          <a:lstStyle/>
          <a:p>
            <a:pPr indent="0"/>
            <a:r>
              <a:rPr lang="en-US" altLang="zh-CN" sz="2400" b="1" spc="150">
                <a:latin typeface="微软雅黑" panose="020B0503020204020204" pitchFamily="34" charset="-122"/>
                <a:ea typeface="微软雅黑" panose="020B0503020204020204" pitchFamily="34" charset="-122"/>
                <a:cs typeface="微软雅黑" panose="020B0503020204020204" pitchFamily="34" charset="-122"/>
              </a:rPr>
              <a:t>1.</a:t>
            </a:r>
            <a:r>
              <a:rPr lang="zh-CN" sz="2400" b="1" spc="150">
                <a:latin typeface="微软雅黑" panose="020B0503020204020204" pitchFamily="34" charset="-122"/>
                <a:ea typeface="微软雅黑" panose="020B0503020204020204" pitchFamily="34" charset="-122"/>
                <a:cs typeface="微软雅黑" panose="020B0503020204020204" pitchFamily="34" charset="-122"/>
              </a:rPr>
              <a:t>下列句子排列顺序最恰当的一项</a:t>
            </a:r>
            <a:r>
              <a:rPr lang="zh-CN" sz="2400" b="1" spc="150" smtClean="0">
                <a:latin typeface="微软雅黑" panose="020B0503020204020204" pitchFamily="34" charset="-122"/>
                <a:ea typeface="微软雅黑" panose="020B0503020204020204" pitchFamily="34" charset="-122"/>
                <a:cs typeface="微软雅黑" panose="020B0503020204020204" pitchFamily="34" charset="-122"/>
              </a:rPr>
              <a:t>是</a:t>
            </a:r>
            <a:r>
              <a:rPr lang="en-US" sz="2400" b="1" spc="150" smtClean="0">
                <a:latin typeface="微软雅黑" panose="020B0503020204020204" pitchFamily="34" charset="-122"/>
                <a:ea typeface="微软雅黑" panose="020B0503020204020204" pitchFamily="34" charset="-122"/>
                <a:cs typeface="微软雅黑" panose="020B0503020204020204" pitchFamily="34" charset="-122"/>
              </a:rPr>
              <a:t> </a:t>
            </a:r>
            <a:r>
              <a:rPr lang="zh-CN" sz="2400" b="1" spc="150" smtClean="0">
                <a:latin typeface="微软雅黑" panose="020B0503020204020204" pitchFamily="34" charset="-122"/>
                <a:ea typeface="微软雅黑" panose="020B0503020204020204" pitchFamily="34" charset="-122"/>
                <a:cs typeface="微软雅黑" panose="020B0503020204020204" pitchFamily="34" charset="-122"/>
              </a:rPr>
              <a:t>(</a:t>
            </a:r>
            <a:r>
              <a:rPr lang="zh-CN" sz="2400" b="1" spc="150">
                <a:latin typeface="微软雅黑" panose="020B0503020204020204" pitchFamily="34" charset="-122"/>
                <a:ea typeface="微软雅黑" panose="020B0503020204020204" pitchFamily="34" charset="-122"/>
                <a:cs typeface="微软雅黑" panose="020B0503020204020204" pitchFamily="34" charset="-122"/>
              </a:rPr>
              <a:t>　　)</a:t>
            </a:r>
            <a:endParaRPr lang="en-US" sz="2400" b="1" spc="150">
              <a:latin typeface="微软雅黑" panose="020B0503020204020204" pitchFamily="34" charset="-122"/>
              <a:ea typeface="微软雅黑" panose="020B0503020204020204" pitchFamily="34" charset="-122"/>
              <a:cs typeface="微软雅黑" panose="020B0503020204020204" pitchFamily="34" charset="-122"/>
            </a:endParaRPr>
          </a:p>
          <a:p>
            <a:pPr indent="0"/>
            <a:r>
              <a:rPr lang="en-US" sz="2400" b="1" spc="150">
                <a:latin typeface="微软雅黑" panose="020B0503020204020204" pitchFamily="34" charset="-122"/>
                <a:ea typeface="微软雅黑" panose="020B0503020204020204" pitchFamily="34" charset="-122"/>
                <a:cs typeface="微软雅黑" panose="020B0503020204020204" pitchFamily="34" charset="-122"/>
              </a:rPr>
              <a:t>①</a:t>
            </a:r>
            <a:r>
              <a:rPr lang="zh-CN" sz="2400" b="1" spc="150">
                <a:latin typeface="微软雅黑" panose="020B0503020204020204" pitchFamily="34" charset="-122"/>
                <a:ea typeface="微软雅黑" panose="020B0503020204020204" pitchFamily="34" charset="-122"/>
                <a:cs typeface="微软雅黑" panose="020B0503020204020204" pitchFamily="34" charset="-122"/>
              </a:rPr>
              <a:t>在宪法的框架下为工人争取具体的经济利益和政治地位</a:t>
            </a:r>
            <a:endParaRPr lang="en-US" sz="2400" b="1" spc="150">
              <a:latin typeface="微软雅黑" panose="020B0503020204020204" pitchFamily="34" charset="-122"/>
              <a:ea typeface="微软雅黑" panose="020B0503020204020204" pitchFamily="34" charset="-122"/>
              <a:cs typeface="微软雅黑" panose="020B0503020204020204" pitchFamily="34" charset="-122"/>
            </a:endParaRPr>
          </a:p>
          <a:p>
            <a:pPr indent="0"/>
            <a:r>
              <a:rPr lang="en-US" sz="2400" b="1" spc="150">
                <a:latin typeface="微软雅黑" panose="020B0503020204020204" pitchFamily="34" charset="-122"/>
                <a:ea typeface="微软雅黑" panose="020B0503020204020204" pitchFamily="34" charset="-122"/>
                <a:cs typeface="微软雅黑" panose="020B0503020204020204" pitchFamily="34" charset="-122"/>
              </a:rPr>
              <a:t>②</a:t>
            </a:r>
            <a:r>
              <a:rPr lang="zh-CN" sz="2400" b="1" spc="150">
                <a:latin typeface="微软雅黑" panose="020B0503020204020204" pitchFamily="34" charset="-122"/>
                <a:ea typeface="微软雅黑" panose="020B0503020204020204" pitchFamily="34" charset="-122"/>
                <a:cs typeface="微软雅黑" panose="020B0503020204020204" pitchFamily="34" charset="-122"/>
              </a:rPr>
              <a:t>恩格斯并不绝对追求暴力革命</a:t>
            </a:r>
            <a:endParaRPr lang="en-US" sz="2400" b="1" spc="150">
              <a:latin typeface="微软雅黑" panose="020B0503020204020204" pitchFamily="34" charset="-122"/>
              <a:ea typeface="微软雅黑" panose="020B0503020204020204" pitchFamily="34" charset="-122"/>
              <a:cs typeface="微软雅黑" panose="020B0503020204020204" pitchFamily="34" charset="-122"/>
            </a:endParaRPr>
          </a:p>
          <a:p>
            <a:pPr indent="0"/>
            <a:r>
              <a:rPr lang="en-US" sz="2400" b="1" spc="150">
                <a:latin typeface="微软雅黑" panose="020B0503020204020204" pitchFamily="34" charset="-122"/>
                <a:ea typeface="微软雅黑" panose="020B0503020204020204" pitchFamily="34" charset="-122"/>
                <a:cs typeface="微软雅黑" panose="020B0503020204020204" pitchFamily="34" charset="-122"/>
              </a:rPr>
              <a:t>③</a:t>
            </a:r>
            <a:r>
              <a:rPr lang="zh-CN" sz="2400" b="1" spc="150">
                <a:latin typeface="微软雅黑" panose="020B0503020204020204" pitchFamily="34" charset="-122"/>
                <a:ea typeface="微软雅黑" panose="020B0503020204020204" pitchFamily="34" charset="-122"/>
                <a:cs typeface="微软雅黑" panose="020B0503020204020204" pitchFamily="34" charset="-122"/>
              </a:rPr>
              <a:t>强调德国社会民主党在德国国会选举中获得成功对整个国际工人运动有很大的意义</a:t>
            </a:r>
            <a:endParaRPr lang="en-US" sz="2400" b="1" spc="150">
              <a:latin typeface="微软雅黑" panose="020B0503020204020204" pitchFamily="34" charset="-122"/>
              <a:ea typeface="微软雅黑" panose="020B0503020204020204" pitchFamily="34" charset="-122"/>
              <a:cs typeface="微软雅黑" panose="020B0503020204020204" pitchFamily="34" charset="-122"/>
            </a:endParaRPr>
          </a:p>
          <a:p>
            <a:pPr indent="0"/>
            <a:r>
              <a:rPr lang="en-US" sz="2400" b="1" spc="150">
                <a:latin typeface="微软雅黑" panose="020B0503020204020204" pitchFamily="34" charset="-122"/>
                <a:ea typeface="微软雅黑" panose="020B0503020204020204" pitchFamily="34" charset="-122"/>
                <a:cs typeface="微软雅黑" panose="020B0503020204020204" pitchFamily="34" charset="-122"/>
              </a:rPr>
              <a:t>④</a:t>
            </a:r>
            <a:r>
              <a:rPr lang="zh-CN" sz="2400" b="1" spc="150">
                <a:latin typeface="微软雅黑" panose="020B0503020204020204" pitchFamily="34" charset="-122"/>
                <a:ea typeface="微软雅黑" panose="020B0503020204020204" pitchFamily="34" charset="-122"/>
                <a:cs typeface="微软雅黑" panose="020B0503020204020204" pitchFamily="34" charset="-122"/>
              </a:rPr>
              <a:t>恩格斯具体指导德国社会民主党进行合法斗争</a:t>
            </a:r>
            <a:endParaRPr lang="en-US" sz="2400" b="1" spc="150">
              <a:latin typeface="微软雅黑" panose="020B0503020204020204" pitchFamily="34" charset="-122"/>
              <a:ea typeface="微软雅黑" panose="020B0503020204020204" pitchFamily="34" charset="-122"/>
              <a:cs typeface="微软雅黑" panose="020B0503020204020204" pitchFamily="34" charset="-122"/>
            </a:endParaRPr>
          </a:p>
          <a:p>
            <a:pPr indent="0"/>
            <a:r>
              <a:rPr lang="en-US" sz="2400" b="1" spc="150">
                <a:latin typeface="微软雅黑" panose="020B0503020204020204" pitchFamily="34" charset="-122"/>
                <a:ea typeface="微软雅黑" panose="020B0503020204020204" pitchFamily="34" charset="-122"/>
                <a:cs typeface="微软雅黑" panose="020B0503020204020204" pitchFamily="34" charset="-122"/>
              </a:rPr>
              <a:t>⑤</a:t>
            </a:r>
            <a:r>
              <a:rPr lang="zh-CN" sz="2400" b="1" spc="150">
                <a:latin typeface="微软雅黑" panose="020B0503020204020204" pitchFamily="34" charset="-122"/>
                <a:ea typeface="微软雅黑" panose="020B0503020204020204" pitchFamily="34" charset="-122"/>
                <a:cs typeface="微软雅黑" panose="020B0503020204020204" pitchFamily="34" charset="-122"/>
              </a:rPr>
              <a:t>相对于马克思而言</a:t>
            </a:r>
            <a:r>
              <a:rPr lang="en-US" sz="2400" b="1" spc="150">
                <a:latin typeface="微软雅黑" panose="020B0503020204020204" pitchFamily="34" charset="-122"/>
                <a:ea typeface="微软雅黑" panose="020B0503020204020204" pitchFamily="34" charset="-122"/>
                <a:cs typeface="微软雅黑" panose="020B0503020204020204" pitchFamily="34" charset="-122"/>
              </a:rPr>
              <a:t>,</a:t>
            </a:r>
            <a:r>
              <a:rPr lang="zh-CN" sz="2400" b="1" spc="150">
                <a:latin typeface="微软雅黑" panose="020B0503020204020204" pitchFamily="34" charset="-122"/>
                <a:ea typeface="微软雅黑" panose="020B0503020204020204" pitchFamily="34" charset="-122"/>
                <a:cs typeface="微软雅黑" panose="020B0503020204020204" pitchFamily="34" charset="-122"/>
              </a:rPr>
              <a:t>恩格斯更倾向于务实地为工人阶级实现权益</a:t>
            </a:r>
            <a:endParaRPr lang="en-US" sz="2400" b="1" spc="150">
              <a:latin typeface="微软雅黑" panose="020B0503020204020204" pitchFamily="34" charset="-122"/>
              <a:ea typeface="微软雅黑" panose="020B0503020204020204" pitchFamily="34" charset="-122"/>
              <a:cs typeface="微软雅黑" panose="020B0503020204020204" pitchFamily="34" charset="-122"/>
            </a:endParaRPr>
          </a:p>
          <a:p>
            <a:pPr indent="0"/>
            <a:r>
              <a:rPr lang="en-US" sz="2400" b="1" spc="150">
                <a:latin typeface="微软雅黑" panose="020B0503020204020204" pitchFamily="34" charset="-122"/>
                <a:ea typeface="微软雅黑" panose="020B0503020204020204" pitchFamily="34" charset="-122"/>
                <a:cs typeface="微软雅黑" panose="020B0503020204020204" pitchFamily="34" charset="-122"/>
              </a:rPr>
              <a:t>⑥</a:t>
            </a:r>
            <a:r>
              <a:rPr lang="zh-CN" sz="2400" b="1" spc="150">
                <a:latin typeface="微软雅黑" panose="020B0503020204020204" pitchFamily="34" charset="-122"/>
                <a:ea typeface="微软雅黑" panose="020B0503020204020204" pitchFamily="34" charset="-122"/>
                <a:cs typeface="微软雅黑" panose="020B0503020204020204" pitchFamily="34" charset="-122"/>
              </a:rPr>
              <a:t>而是在民主国家里组织无产阶级合法政党</a:t>
            </a:r>
            <a:r>
              <a:rPr lang="zh-CN" sz="2400" b="1" spc="150" smtClean="0">
                <a:latin typeface="微软雅黑" panose="020B0503020204020204" pitchFamily="34" charset="-122"/>
                <a:ea typeface="微软雅黑" panose="020B0503020204020204" pitchFamily="34" charset="-122"/>
                <a:cs typeface="微软雅黑" panose="020B0503020204020204" pitchFamily="34" charset="-122"/>
              </a:rPr>
              <a:t>社会民主党</a:t>
            </a:r>
            <a:endParaRPr lang="en-US" altLang="zh-CN" sz="2400" b="1" spc="150" smtClean="0">
              <a:latin typeface="微软雅黑" panose="020B0503020204020204" pitchFamily="34" charset="-122"/>
              <a:ea typeface="微软雅黑" panose="020B0503020204020204" pitchFamily="34" charset="-122"/>
              <a:cs typeface="微软雅黑" panose="020B0503020204020204" pitchFamily="34" charset="-122"/>
            </a:endParaRPr>
          </a:p>
          <a:p>
            <a:pPr indent="0"/>
            <a:endParaRPr lang="zh-CN" sz="2400" b="1" spc="150">
              <a:latin typeface="微软雅黑" panose="020B0503020204020204" pitchFamily="34" charset="-122"/>
              <a:ea typeface="微软雅黑" panose="020B0503020204020204" pitchFamily="34" charset="-122"/>
              <a:cs typeface="微软雅黑" panose="020B0503020204020204" pitchFamily="34" charset="-122"/>
            </a:endParaRPr>
          </a:p>
          <a:p>
            <a:pPr indent="0"/>
            <a:r>
              <a:rPr lang="zh-CN" sz="2400" b="1" spc="150">
                <a:latin typeface="微软雅黑" panose="020B0503020204020204" pitchFamily="34" charset="-122"/>
                <a:ea typeface="微软雅黑" panose="020B0503020204020204" pitchFamily="34" charset="-122"/>
                <a:cs typeface="微软雅黑" panose="020B0503020204020204" pitchFamily="34" charset="-122"/>
              </a:rPr>
              <a:t>A.⑤⑥③②①④　　　</a:t>
            </a:r>
            <a:r>
              <a:rPr lang="en-US" sz="2400" b="1" spc="150">
                <a:latin typeface="微软雅黑" panose="020B0503020204020204" pitchFamily="34" charset="-122"/>
                <a:ea typeface="微软雅黑" panose="020B0503020204020204" pitchFamily="34" charset="-122"/>
                <a:cs typeface="微软雅黑" panose="020B0503020204020204" pitchFamily="34" charset="-122"/>
              </a:rPr>
              <a:t>		B.⑤②⑥①④③</a:t>
            </a:r>
          </a:p>
          <a:p>
            <a:pPr indent="0"/>
            <a:r>
              <a:rPr lang="en-US" sz="2400" b="1" spc="150">
                <a:latin typeface="微软雅黑" panose="020B0503020204020204" pitchFamily="34" charset="-122"/>
                <a:ea typeface="微软雅黑" panose="020B0503020204020204" pitchFamily="34" charset="-122"/>
                <a:cs typeface="微软雅黑" panose="020B0503020204020204" pitchFamily="34" charset="-122"/>
              </a:rPr>
              <a:t>C.④②①③⑥⑤			</a:t>
            </a:r>
            <a:r>
              <a:rPr lang="en-US" sz="2400" b="1" spc="150" smtClean="0">
                <a:latin typeface="微软雅黑" panose="020B0503020204020204" pitchFamily="34" charset="-122"/>
                <a:ea typeface="微软雅黑" panose="020B0503020204020204" pitchFamily="34" charset="-122"/>
                <a:cs typeface="微软雅黑" panose="020B0503020204020204" pitchFamily="34" charset="-122"/>
              </a:rPr>
              <a:t>D</a:t>
            </a:r>
            <a:r>
              <a:rPr lang="en-US" sz="2400" b="1" spc="150">
                <a:latin typeface="微软雅黑" panose="020B0503020204020204" pitchFamily="34" charset="-122"/>
                <a:ea typeface="微软雅黑" panose="020B0503020204020204" pitchFamily="34" charset="-122"/>
                <a:cs typeface="微软雅黑" panose="020B0503020204020204" pitchFamily="34" charset="-122"/>
              </a:rPr>
              <a:t>.</a:t>
            </a:r>
            <a:r>
              <a:rPr lang="en-US" sz="2400" b="1" spc="150" smtClean="0">
                <a:latin typeface="微软雅黑" panose="020B0503020204020204" pitchFamily="34" charset="-122"/>
                <a:ea typeface="微软雅黑" panose="020B0503020204020204" pitchFamily="34" charset="-122"/>
                <a:cs typeface="微软雅黑" panose="020B0503020204020204" pitchFamily="34" charset="-122"/>
              </a:rPr>
              <a:t>④⑤②⑥③①</a:t>
            </a:r>
            <a:endParaRPr lang="zh-CN" sz="2400" b="1" spc="15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矩形 1"/>
          <p:cNvSpPr/>
          <p:nvPr/>
        </p:nvSpPr>
        <p:spPr>
          <a:xfrm>
            <a:off x="6194845" y="1473199"/>
            <a:ext cx="554960" cy="707886"/>
          </a:xfrm>
          <a:prstGeom prst="rect">
            <a:avLst/>
          </a:prstGeom>
        </p:spPr>
        <p:txBody>
          <a:bodyPr wrap="none">
            <a:spAutoFit/>
          </a:bodyPr>
          <a:lstStyle/>
          <a:p>
            <a:r>
              <a:rPr lang="en-US" altLang="zh-CN" sz="4000" b="1" spc="150">
                <a:solidFill>
                  <a:srgbClr val="C00000"/>
                </a:solidFill>
                <a:latin typeface="微软雅黑" panose="020B0503020204020204" pitchFamily="34" charset="-122"/>
                <a:cs typeface="微软雅黑" panose="020B0503020204020204" pitchFamily="34" charset="-122"/>
              </a:rPr>
              <a:t>B</a:t>
            </a:r>
            <a:endParaRPr lang="zh-CN" altLang="en-US" sz="4000">
              <a:solidFill>
                <a:srgbClr val="C0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650788" y="1454661"/>
            <a:ext cx="10923374" cy="3022430"/>
          </a:xfrm>
          <a:prstGeom prst="rect">
            <a:avLst/>
          </a:prstGeom>
        </p:spPr>
        <p:txBody>
          <a:bodyPr wrap="square">
            <a:spAutoFit/>
          </a:bodyPr>
          <a:lstStyle/>
          <a:p>
            <a:pPr indent="0">
              <a:lnSpc>
                <a:spcPct val="150000"/>
              </a:lnSpc>
            </a:pPr>
            <a:r>
              <a:rPr lang="zh-CN" altLang="zh-CN" sz="2600" b="1" spc="150" smtClean="0">
                <a:solidFill>
                  <a:srgbClr val="C00000"/>
                </a:solidFill>
                <a:latin typeface="微软雅黑" panose="020B0503020204020204" pitchFamily="34" charset="-122"/>
                <a:cs typeface="微软雅黑" panose="020B0503020204020204" pitchFamily="34" charset="-122"/>
              </a:rPr>
              <a:t>【解析】</a:t>
            </a:r>
            <a:r>
              <a:rPr lang="zh-CN" altLang="zh-CN" sz="2600" b="1" spc="150" smtClean="0">
                <a:latin typeface="微软雅黑" panose="020B0503020204020204" pitchFamily="34" charset="-122"/>
                <a:cs typeface="微软雅黑" panose="020B0503020204020204" pitchFamily="34" charset="-122"/>
              </a:rPr>
              <a:t>分析</a:t>
            </a:r>
            <a:r>
              <a:rPr lang="zh-CN" altLang="zh-CN" sz="2600" b="1" spc="150">
                <a:latin typeface="微软雅黑" panose="020B0503020204020204" pitchFamily="34" charset="-122"/>
                <a:cs typeface="微软雅黑" panose="020B0503020204020204" pitchFamily="34" charset="-122"/>
              </a:rPr>
              <a:t>各句之间的关系可以发现</a:t>
            </a:r>
            <a:r>
              <a:rPr lang="en-US" altLang="zh-CN" sz="2600" b="1" spc="150">
                <a:latin typeface="微软雅黑" panose="020B0503020204020204" pitchFamily="34" charset="-122"/>
                <a:cs typeface="微软雅黑" panose="020B0503020204020204" pitchFamily="34" charset="-122"/>
              </a:rPr>
              <a:t>,⑤</a:t>
            </a:r>
            <a:r>
              <a:rPr lang="zh-CN" altLang="zh-CN" sz="2600" b="1" spc="150">
                <a:latin typeface="微软雅黑" panose="020B0503020204020204" pitchFamily="34" charset="-122"/>
                <a:cs typeface="微软雅黑" panose="020B0503020204020204" pitchFamily="34" charset="-122"/>
              </a:rPr>
              <a:t>为领起句</a:t>
            </a:r>
            <a:r>
              <a:rPr lang="en-US" altLang="zh-CN" sz="2600" b="1" spc="150">
                <a:latin typeface="微软雅黑" panose="020B0503020204020204" pitchFamily="34" charset="-122"/>
                <a:cs typeface="微软雅黑" panose="020B0503020204020204" pitchFamily="34" charset="-122"/>
              </a:rPr>
              <a:t>,</a:t>
            </a:r>
            <a:r>
              <a:rPr lang="zh-CN" altLang="zh-CN" sz="2600" b="1" spc="150">
                <a:latin typeface="微软雅黑" panose="020B0503020204020204" pitchFamily="34" charset="-122"/>
                <a:cs typeface="微软雅黑" panose="020B0503020204020204" pitchFamily="34" charset="-122"/>
              </a:rPr>
              <a:t>应在句首</a:t>
            </a:r>
            <a:r>
              <a:rPr lang="en-US" altLang="zh-CN" sz="2600" b="1" spc="150">
                <a:latin typeface="微软雅黑" panose="020B0503020204020204" pitchFamily="34" charset="-122"/>
                <a:cs typeface="微软雅黑" panose="020B0503020204020204" pitchFamily="34" charset="-122"/>
              </a:rPr>
              <a:t>,</a:t>
            </a:r>
            <a:r>
              <a:rPr lang="zh-CN" altLang="zh-CN" sz="2600" b="1" spc="150">
                <a:latin typeface="微软雅黑" panose="020B0503020204020204" pitchFamily="34" charset="-122"/>
                <a:cs typeface="微软雅黑" panose="020B0503020204020204" pitchFamily="34" charset="-122"/>
              </a:rPr>
              <a:t>这可排除</a:t>
            </a:r>
            <a:r>
              <a:rPr lang="en-US" altLang="zh-CN" sz="2600" b="1" spc="150">
                <a:latin typeface="微软雅黑" panose="020B0503020204020204" pitchFamily="34" charset="-122"/>
                <a:cs typeface="微软雅黑" panose="020B0503020204020204" pitchFamily="34" charset="-122"/>
              </a:rPr>
              <a:t>C</a:t>
            </a:r>
            <a:r>
              <a:rPr lang="zh-CN" altLang="zh-CN" sz="2600" b="1" spc="150">
                <a:latin typeface="微软雅黑" panose="020B0503020204020204" pitchFamily="34" charset="-122"/>
                <a:cs typeface="微软雅黑" panose="020B0503020204020204" pitchFamily="34" charset="-122"/>
              </a:rPr>
              <a:t>、</a:t>
            </a:r>
            <a:r>
              <a:rPr lang="en-US" altLang="zh-CN" sz="2600" b="1" spc="150">
                <a:latin typeface="微软雅黑" panose="020B0503020204020204" pitchFamily="34" charset="-122"/>
                <a:cs typeface="微软雅黑" panose="020B0503020204020204" pitchFamily="34" charset="-122"/>
              </a:rPr>
              <a:t>D</a:t>
            </a:r>
            <a:r>
              <a:rPr lang="zh-CN" altLang="zh-CN" sz="2600" b="1" spc="150">
                <a:latin typeface="微软雅黑" panose="020B0503020204020204" pitchFamily="34" charset="-122"/>
                <a:cs typeface="微软雅黑" panose="020B0503020204020204" pitchFamily="34" charset="-122"/>
              </a:rPr>
              <a:t>两项</a:t>
            </a:r>
            <a:r>
              <a:rPr lang="en-US" altLang="zh-CN" sz="2600" b="1" spc="150" smtClean="0">
                <a:latin typeface="微软雅黑" panose="020B0503020204020204" pitchFamily="34" charset="-122"/>
                <a:cs typeface="微软雅黑" panose="020B0503020204020204" pitchFamily="34" charset="-122"/>
              </a:rPr>
              <a:t>;</a:t>
            </a:r>
          </a:p>
          <a:p>
            <a:pPr indent="0">
              <a:lnSpc>
                <a:spcPct val="150000"/>
              </a:lnSpc>
            </a:pPr>
            <a:r>
              <a:rPr lang="zh-CN" altLang="zh-CN" sz="2600" b="1" spc="150" smtClean="0">
                <a:latin typeface="微软雅黑" panose="020B0503020204020204" pitchFamily="34" charset="-122"/>
                <a:cs typeface="微软雅黑" panose="020B0503020204020204" pitchFamily="34" charset="-122"/>
              </a:rPr>
              <a:t>再者</a:t>
            </a:r>
            <a:r>
              <a:rPr lang="en-US" altLang="zh-CN" sz="2600" b="1" spc="150">
                <a:latin typeface="微软雅黑" panose="020B0503020204020204" pitchFamily="34" charset="-122"/>
                <a:cs typeface="微软雅黑" panose="020B0503020204020204" pitchFamily="34" charset="-122"/>
              </a:rPr>
              <a:t>,</a:t>
            </a:r>
            <a:r>
              <a:rPr lang="zh-CN" altLang="zh-CN" sz="2600" b="1" spc="150">
                <a:latin typeface="微软雅黑" panose="020B0503020204020204" pitchFamily="34" charset="-122"/>
                <a:cs typeface="微软雅黑" panose="020B0503020204020204" pitchFamily="34" charset="-122"/>
              </a:rPr>
              <a:t>从</a:t>
            </a:r>
            <a:r>
              <a:rPr lang="en-US" altLang="zh-CN" sz="2600" b="1" spc="150">
                <a:latin typeface="微软雅黑" panose="020B0503020204020204" pitchFamily="34" charset="-122"/>
                <a:cs typeface="微软雅黑" panose="020B0503020204020204" pitchFamily="34" charset="-122"/>
              </a:rPr>
              <a:t>⑥</a:t>
            </a:r>
            <a:r>
              <a:rPr lang="zh-CN" altLang="zh-CN" sz="2600" b="1" spc="150">
                <a:latin typeface="微软雅黑" panose="020B0503020204020204" pitchFamily="34" charset="-122"/>
                <a:cs typeface="微软雅黑" panose="020B0503020204020204" pitchFamily="34" charset="-122"/>
              </a:rPr>
              <a:t>句的“而是”一词看</a:t>
            </a:r>
            <a:r>
              <a:rPr lang="en-US" altLang="zh-CN" sz="2600" b="1" spc="150">
                <a:latin typeface="微软雅黑" panose="020B0503020204020204" pitchFamily="34" charset="-122"/>
                <a:cs typeface="微软雅黑" panose="020B0503020204020204" pitchFamily="34" charset="-122"/>
              </a:rPr>
              <a:t>,</a:t>
            </a:r>
            <a:r>
              <a:rPr lang="zh-CN" altLang="zh-CN" sz="2600" b="1" spc="150">
                <a:latin typeface="微软雅黑" panose="020B0503020204020204" pitchFamily="34" charset="-122"/>
                <a:cs typeface="微软雅黑" panose="020B0503020204020204" pitchFamily="34" charset="-122"/>
              </a:rPr>
              <a:t>前句应有“不是”和它对应</a:t>
            </a:r>
            <a:r>
              <a:rPr lang="en-US" altLang="zh-CN" sz="2600" b="1" spc="150">
                <a:latin typeface="微软雅黑" panose="020B0503020204020204" pitchFamily="34" charset="-122"/>
                <a:cs typeface="微软雅黑" panose="020B0503020204020204" pitchFamily="34" charset="-122"/>
              </a:rPr>
              <a:t>,</a:t>
            </a:r>
            <a:r>
              <a:rPr lang="zh-CN" altLang="zh-CN" sz="2600" b="1" spc="150">
                <a:latin typeface="微软雅黑" panose="020B0503020204020204" pitchFamily="34" charset="-122"/>
                <a:cs typeface="微软雅黑" panose="020B0503020204020204" pitchFamily="34" charset="-122"/>
              </a:rPr>
              <a:t>有相应词语的只有</a:t>
            </a:r>
            <a:r>
              <a:rPr lang="en-US" altLang="zh-CN" sz="2600" b="1" spc="150">
                <a:latin typeface="微软雅黑" panose="020B0503020204020204" pitchFamily="34" charset="-122"/>
                <a:cs typeface="微软雅黑" panose="020B0503020204020204" pitchFamily="34" charset="-122"/>
              </a:rPr>
              <a:t>②</a:t>
            </a:r>
            <a:r>
              <a:rPr lang="zh-CN" altLang="zh-CN" sz="2600" b="1" spc="150">
                <a:latin typeface="微软雅黑" panose="020B0503020204020204" pitchFamily="34" charset="-122"/>
                <a:cs typeface="微软雅黑" panose="020B0503020204020204" pitchFamily="34" charset="-122"/>
              </a:rPr>
              <a:t>句的“并不”</a:t>
            </a:r>
            <a:r>
              <a:rPr lang="en-US" altLang="zh-CN" sz="2600" b="1" spc="150">
                <a:latin typeface="微软雅黑" panose="020B0503020204020204" pitchFamily="34" charset="-122"/>
                <a:cs typeface="微软雅黑" panose="020B0503020204020204" pitchFamily="34" charset="-122"/>
              </a:rPr>
              <a:t>,</a:t>
            </a:r>
            <a:r>
              <a:rPr lang="zh-CN" altLang="zh-CN" sz="2600" b="1" spc="150">
                <a:latin typeface="微软雅黑" panose="020B0503020204020204" pitchFamily="34" charset="-122"/>
                <a:cs typeface="微软雅黑" panose="020B0503020204020204" pitchFamily="34" charset="-122"/>
              </a:rPr>
              <a:t>因此</a:t>
            </a:r>
            <a:r>
              <a:rPr lang="en-US" altLang="zh-CN" sz="2600" b="1" spc="150">
                <a:latin typeface="微软雅黑" panose="020B0503020204020204" pitchFamily="34" charset="-122"/>
                <a:cs typeface="微软雅黑" panose="020B0503020204020204" pitchFamily="34" charset="-122"/>
              </a:rPr>
              <a:t>②⑥</a:t>
            </a:r>
            <a:r>
              <a:rPr lang="zh-CN" altLang="zh-CN" sz="2600" b="1" spc="150">
                <a:latin typeface="微软雅黑" panose="020B0503020204020204" pitchFamily="34" charset="-122"/>
                <a:cs typeface="微软雅黑" panose="020B0503020204020204" pitchFamily="34" charset="-122"/>
              </a:rPr>
              <a:t>应在</a:t>
            </a:r>
            <a:r>
              <a:rPr lang="zh-CN" altLang="zh-CN" sz="2600" b="1" spc="150" smtClean="0">
                <a:latin typeface="微软雅黑" panose="020B0503020204020204" pitchFamily="34" charset="-122"/>
                <a:cs typeface="微软雅黑" panose="020B0503020204020204" pitchFamily="34" charset="-122"/>
              </a:rPr>
              <a:t>一起</a:t>
            </a:r>
            <a:r>
              <a:rPr lang="zh-CN" altLang="en-US" sz="2600" b="1" spc="150" smtClean="0">
                <a:latin typeface="微软雅黑" panose="020B0503020204020204" pitchFamily="34" charset="-122"/>
                <a:cs typeface="微软雅黑" panose="020B0503020204020204" pitchFamily="34" charset="-122"/>
              </a:rPr>
              <a:t>；</a:t>
            </a:r>
            <a:endParaRPr lang="en-US" altLang="zh-CN" sz="2600" b="1" spc="150" smtClean="0">
              <a:latin typeface="微软雅黑" panose="020B0503020204020204" pitchFamily="34" charset="-122"/>
              <a:cs typeface="微软雅黑" panose="020B0503020204020204" pitchFamily="34" charset="-122"/>
            </a:endParaRPr>
          </a:p>
          <a:p>
            <a:pPr indent="0">
              <a:lnSpc>
                <a:spcPct val="150000"/>
              </a:lnSpc>
            </a:pPr>
            <a:r>
              <a:rPr lang="zh-CN" altLang="zh-CN" sz="2600" b="1" spc="150" smtClean="0">
                <a:latin typeface="微软雅黑" panose="020B0503020204020204" pitchFamily="34" charset="-122"/>
                <a:cs typeface="微软雅黑" panose="020B0503020204020204" pitchFamily="34" charset="-122"/>
              </a:rPr>
              <a:t>且</a:t>
            </a:r>
            <a:r>
              <a:rPr lang="en-US" altLang="zh-CN" sz="2600" b="1" spc="150">
                <a:latin typeface="微软雅黑" panose="020B0503020204020204" pitchFamily="34" charset="-122"/>
                <a:cs typeface="微软雅黑" panose="020B0503020204020204" pitchFamily="34" charset="-122"/>
              </a:rPr>
              <a:t>②</a:t>
            </a:r>
            <a:r>
              <a:rPr lang="zh-CN" altLang="zh-CN" sz="2600" b="1" spc="150">
                <a:latin typeface="微软雅黑" panose="020B0503020204020204" pitchFamily="34" charset="-122"/>
                <a:cs typeface="微软雅黑" panose="020B0503020204020204" pitchFamily="34" charset="-122"/>
              </a:rPr>
              <a:t>前</a:t>
            </a:r>
            <a:r>
              <a:rPr lang="en-US" altLang="zh-CN" sz="2600" b="1" spc="150">
                <a:latin typeface="微软雅黑" panose="020B0503020204020204" pitchFamily="34" charset="-122"/>
                <a:cs typeface="微软雅黑" panose="020B0503020204020204" pitchFamily="34" charset="-122"/>
              </a:rPr>
              <a:t>⑥</a:t>
            </a:r>
            <a:r>
              <a:rPr lang="zh-CN" altLang="zh-CN" sz="2600" b="1" spc="150">
                <a:latin typeface="微软雅黑" panose="020B0503020204020204" pitchFamily="34" charset="-122"/>
                <a:cs typeface="微软雅黑" panose="020B0503020204020204" pitchFamily="34" charset="-122"/>
              </a:rPr>
              <a:t>后</a:t>
            </a:r>
            <a:r>
              <a:rPr lang="en-US" altLang="zh-CN" sz="2600" b="1" spc="150">
                <a:latin typeface="微软雅黑" panose="020B0503020204020204" pitchFamily="34" charset="-122"/>
                <a:cs typeface="微软雅黑" panose="020B0503020204020204" pitchFamily="34" charset="-122"/>
              </a:rPr>
              <a:t>,</a:t>
            </a:r>
            <a:r>
              <a:rPr lang="zh-CN" altLang="zh-CN" sz="2600" b="1" spc="150">
                <a:latin typeface="微软雅黑" panose="020B0503020204020204" pitchFamily="34" charset="-122"/>
                <a:cs typeface="微软雅黑" panose="020B0503020204020204" pitchFamily="34" charset="-122"/>
              </a:rPr>
              <a:t>故又可排除</a:t>
            </a:r>
            <a:r>
              <a:rPr lang="en-US" altLang="zh-CN" sz="2600" b="1" spc="150">
                <a:latin typeface="微软雅黑" panose="020B0503020204020204" pitchFamily="34" charset="-122"/>
                <a:cs typeface="微软雅黑" panose="020B0503020204020204" pitchFamily="34" charset="-122"/>
              </a:rPr>
              <a:t>A</a:t>
            </a:r>
            <a:r>
              <a:rPr lang="zh-CN" altLang="zh-CN" sz="2600" b="1" spc="150">
                <a:latin typeface="微软雅黑" panose="020B0503020204020204" pitchFamily="34" charset="-122"/>
                <a:cs typeface="微软雅黑" panose="020B0503020204020204" pitchFamily="34" charset="-122"/>
              </a:rPr>
              <a:t>项。</a:t>
            </a:r>
            <a:endParaRPr lang="zh-CN" altLang="en-US" sz="2600" b="1" spc="150">
              <a:latin typeface="微软雅黑" panose="020B0503020204020204" pitchFamily="34" charset="-122"/>
              <a:cs typeface="微软雅黑" panose="020B0503020204020204" pitchFamily="34" charset="-122"/>
            </a:endParaRPr>
          </a:p>
        </p:txBody>
      </p:sp>
    </p:spTree>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图片 1" descr="组48325同意"/>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308986" y="632835"/>
            <a:ext cx="2389187"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文本框 7"/>
          <p:cNvSpPr txBox="1">
            <a:spLocks noChangeArrowheads="1"/>
          </p:cNvSpPr>
          <p:nvPr/>
        </p:nvSpPr>
        <p:spPr bwMode="auto">
          <a:xfrm>
            <a:off x="863023" y="726496"/>
            <a:ext cx="1422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a:ea typeface="宋体" panose="02010600030101010101" pitchFamily="2" charset="-122"/>
              </a:defRPr>
            </a:lvl1pPr>
            <a:lvl2pPr marL="742950" indent="-285750">
              <a:defRPr>
                <a:solidFill>
                  <a:schemeClr val="tx1"/>
                </a:solidFill>
                <a:latin typeface="Calibri"/>
                <a:ea typeface="宋体" panose="02010600030101010101" pitchFamily="2" charset="-122"/>
              </a:defRPr>
            </a:lvl2pPr>
            <a:lvl3pPr marL="1143000" indent="-228600">
              <a:defRPr>
                <a:solidFill>
                  <a:schemeClr val="tx1"/>
                </a:solidFill>
                <a:latin typeface="Calibri"/>
                <a:ea typeface="宋体" panose="02010600030101010101" pitchFamily="2" charset="-122"/>
              </a:defRPr>
            </a:lvl3pPr>
            <a:lvl4pPr marL="1600200" indent="-228600">
              <a:defRPr>
                <a:solidFill>
                  <a:schemeClr val="tx1"/>
                </a:solidFill>
                <a:latin typeface="Calibri"/>
                <a:ea typeface="宋体" panose="02010600030101010101" pitchFamily="2" charset="-122"/>
              </a:defRPr>
            </a:lvl4pPr>
            <a:lvl5pPr marL="2057400" indent="-228600">
              <a:defRPr>
                <a:solidFill>
                  <a:schemeClr val="tx1"/>
                </a:solidFill>
                <a:latin typeface="Calibri"/>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a:ea typeface="宋体" panose="02010600030101010101" pitchFamily="2" charset="-122"/>
              </a:defRPr>
            </a:lvl9pPr>
          </a:lstStyle>
          <a:p>
            <a:pPr>
              <a:buFont typeface="Arial" panose="020B0604020202020204" pitchFamily="34" charset="0"/>
              <a:buNone/>
            </a:pPr>
            <a:r>
              <a:rPr lang="zh-CN" altLang="en-US" sz="2400" b="1">
                <a:solidFill>
                  <a:srgbClr val="EF7509"/>
                </a:solidFill>
                <a:latin typeface="思源黑体 CN Heavy" panose="020B0A00000000000000" pitchFamily="34" charset="-122"/>
                <a:ea typeface="思源黑体 CN Heavy" panose="020B0A00000000000000" pitchFamily="34" charset="-122"/>
              </a:rPr>
              <a:t>课堂练习</a:t>
            </a:r>
          </a:p>
        </p:txBody>
      </p:sp>
      <p:sp>
        <p:nvSpPr>
          <p:cNvPr id="100" name="文本框 99"/>
          <p:cNvSpPr txBox="1"/>
          <p:nvPr/>
        </p:nvSpPr>
        <p:spPr>
          <a:xfrm>
            <a:off x="489167" y="1507301"/>
            <a:ext cx="10963670" cy="3046988"/>
          </a:xfrm>
          <a:prstGeom prst="rect">
            <a:avLst/>
          </a:prstGeom>
          <a:noFill/>
          <a:ln w="9525">
            <a:noFill/>
          </a:ln>
        </p:spPr>
        <p:txBody>
          <a:bodyPr wrap="square">
            <a:spAutoFit/>
          </a:bodyPr>
          <a:lstStyle/>
          <a:p>
            <a:pPr indent="0"/>
            <a:r>
              <a:rPr lang="en-US" altLang="zh-CN" sz="2400" b="1">
                <a:latin typeface="+mn-ea"/>
              </a:rPr>
              <a:t>2.</a:t>
            </a:r>
            <a:r>
              <a:rPr lang="zh-CN" sz="2400" b="1">
                <a:latin typeface="+mn-ea"/>
              </a:rPr>
              <a:t>在下面一段文字横线处补写恰当的语句</a:t>
            </a:r>
            <a:r>
              <a:rPr lang="en-US" sz="2400" b="1">
                <a:latin typeface="+mn-ea"/>
              </a:rPr>
              <a:t>,</a:t>
            </a:r>
            <a:r>
              <a:rPr lang="zh-CN" sz="2400" b="1">
                <a:latin typeface="+mn-ea"/>
              </a:rPr>
              <a:t>使整段文字语意完整连贯</a:t>
            </a:r>
            <a:r>
              <a:rPr lang="en-US" sz="2400" b="1">
                <a:latin typeface="+mn-ea"/>
              </a:rPr>
              <a:t>,</a:t>
            </a:r>
            <a:r>
              <a:rPr lang="zh-CN" sz="2400" b="1">
                <a:latin typeface="+mn-ea"/>
              </a:rPr>
              <a:t>内容贴切</a:t>
            </a:r>
            <a:r>
              <a:rPr lang="en-US" sz="2400" b="1">
                <a:latin typeface="+mn-ea"/>
              </a:rPr>
              <a:t>,</a:t>
            </a:r>
            <a:r>
              <a:rPr lang="zh-CN" sz="2400" b="1">
                <a:latin typeface="+mn-ea"/>
              </a:rPr>
              <a:t>逻辑严密</a:t>
            </a:r>
            <a:r>
              <a:rPr lang="en-US" sz="2400" b="1">
                <a:latin typeface="+mn-ea"/>
              </a:rPr>
              <a:t>,</a:t>
            </a:r>
            <a:r>
              <a:rPr lang="zh-CN" sz="2400" b="1">
                <a:latin typeface="+mn-ea"/>
              </a:rPr>
              <a:t>每处不超过</a:t>
            </a:r>
            <a:r>
              <a:rPr lang="en-US" sz="2400" b="1">
                <a:latin typeface="+mn-ea"/>
              </a:rPr>
              <a:t>15</a:t>
            </a:r>
            <a:r>
              <a:rPr lang="zh-CN" sz="2400" b="1">
                <a:latin typeface="+mn-ea"/>
              </a:rPr>
              <a:t>个字。</a:t>
            </a:r>
            <a:r>
              <a:rPr lang="en-US" sz="2400" b="1">
                <a:latin typeface="+mn-ea"/>
              </a:rPr>
              <a:t>(5</a:t>
            </a:r>
            <a:r>
              <a:rPr lang="zh-CN" sz="2400" b="1">
                <a:latin typeface="+mn-ea"/>
              </a:rPr>
              <a:t>分</a:t>
            </a:r>
            <a:r>
              <a:rPr lang="en-US" sz="2400" b="1">
                <a:latin typeface="+mn-ea"/>
              </a:rPr>
              <a:t>)</a:t>
            </a:r>
            <a:endParaRPr lang="zh-CN" sz="2400" b="1">
              <a:latin typeface="+mn-ea"/>
            </a:endParaRPr>
          </a:p>
          <a:p>
            <a:pPr indent="0"/>
            <a:r>
              <a:rPr lang="zh-CN" sz="2400" b="1">
                <a:latin typeface="+mn-ea"/>
              </a:rPr>
              <a:t>　　经济基础决定上层建筑的性质。上层建筑的性质不直接决定于生产力而决定于生产关系</a:t>
            </a:r>
            <a:r>
              <a:rPr lang="en-US" sz="2400" b="1">
                <a:latin typeface="+mn-ea"/>
              </a:rPr>
              <a:t>,①________________________________,</a:t>
            </a:r>
            <a:r>
              <a:rPr lang="zh-CN" sz="2400" b="1">
                <a:latin typeface="+mn-ea"/>
              </a:rPr>
              <a:t>便会产生什么样的上层建筑。上层建筑的根本性质取决于</a:t>
            </a:r>
            <a:r>
              <a:rPr lang="en-US" sz="2400" b="1">
                <a:latin typeface="+mn-ea"/>
              </a:rPr>
              <a:t>②________________________________</a:t>
            </a:r>
            <a:r>
              <a:rPr lang="zh-CN" sz="2400" b="1">
                <a:latin typeface="+mn-ea"/>
              </a:rPr>
              <a:t>。在封建制经济基础上建立起来的是封建主专政的国家和以地主阶级思想为核心的意识形态。</a:t>
            </a:r>
            <a:r>
              <a:rPr lang="en-US" sz="2400" b="1">
                <a:latin typeface="+mn-ea"/>
              </a:rPr>
              <a:t>③________________________________</a:t>
            </a:r>
            <a:r>
              <a:rPr lang="zh-CN" sz="2400" b="1">
                <a:latin typeface="+mn-ea"/>
              </a:rPr>
              <a:t>是资产阶级专政的国家和以资产阶级思想为核心的意识形态</a:t>
            </a:r>
            <a:r>
              <a:rPr lang="zh-CN" sz="2400" b="1" smtClean="0">
                <a:latin typeface="+mn-ea"/>
              </a:rPr>
              <a:t>。</a:t>
            </a:r>
            <a:endParaRPr lang="zh-CN" sz="2400" b="1">
              <a:solidFill>
                <a:srgbClr val="0000FF"/>
              </a:solidFill>
              <a:latin typeface="+mn-ea"/>
              <a:cs typeface="楷体_GB2312" charset="0"/>
            </a:endParaRPr>
          </a:p>
        </p:txBody>
      </p:sp>
      <p:sp>
        <p:nvSpPr>
          <p:cNvPr id="2" name="矩形 1"/>
          <p:cNvSpPr/>
          <p:nvPr/>
        </p:nvSpPr>
        <p:spPr>
          <a:xfrm>
            <a:off x="675503" y="4934635"/>
            <a:ext cx="10948086" cy="1221938"/>
          </a:xfrm>
          <a:prstGeom prst="rect">
            <a:avLst/>
          </a:prstGeom>
        </p:spPr>
        <p:txBody>
          <a:bodyPr wrap="square">
            <a:spAutoFit/>
          </a:bodyPr>
          <a:lstStyle/>
          <a:p>
            <a:pPr>
              <a:lnSpc>
                <a:spcPct val="150000"/>
              </a:lnSpc>
            </a:pPr>
            <a:r>
              <a:rPr lang="zh-CN" altLang="zh-CN" sz="2600" b="1" spc="150">
                <a:solidFill>
                  <a:srgbClr val="C00000"/>
                </a:solidFill>
                <a:latin typeface="微软雅黑" panose="020B0503020204020204" pitchFamily="34" charset="-122"/>
                <a:cs typeface="微软雅黑" panose="020B0503020204020204" pitchFamily="34" charset="-122"/>
              </a:rPr>
              <a:t>答案</a:t>
            </a:r>
            <a:r>
              <a:rPr lang="en-US" altLang="zh-CN" sz="2600" b="1" spc="150">
                <a:solidFill>
                  <a:srgbClr val="C00000"/>
                </a:solidFill>
                <a:latin typeface="微软雅黑" panose="020B0503020204020204" pitchFamily="34" charset="-122"/>
                <a:cs typeface="微软雅黑" panose="020B0503020204020204" pitchFamily="34" charset="-122"/>
              </a:rPr>
              <a:t>:</a:t>
            </a:r>
            <a:r>
              <a:rPr lang="en-US" altLang="zh-CN" sz="2600" b="1" spc="150">
                <a:latin typeface="微软雅黑" panose="020B0503020204020204" pitchFamily="34" charset="-122"/>
                <a:cs typeface="微软雅黑" panose="020B0503020204020204" pitchFamily="34" charset="-122"/>
              </a:rPr>
              <a:t>①</a:t>
            </a:r>
            <a:r>
              <a:rPr lang="zh-CN" altLang="zh-CN" sz="2600" b="1" spc="150">
                <a:latin typeface="微软雅黑" panose="020B0503020204020204" pitchFamily="34" charset="-122"/>
                <a:cs typeface="微软雅黑" panose="020B0503020204020204" pitchFamily="34" charset="-122"/>
              </a:rPr>
              <a:t>有什么样的经济基础　</a:t>
            </a:r>
            <a:r>
              <a:rPr lang="en-US" altLang="zh-CN" sz="2600" b="1" spc="150">
                <a:latin typeface="微软雅黑" panose="020B0503020204020204" pitchFamily="34" charset="-122"/>
                <a:cs typeface="微软雅黑" panose="020B0503020204020204" pitchFamily="34" charset="-122"/>
              </a:rPr>
              <a:t>②</a:t>
            </a:r>
            <a:r>
              <a:rPr lang="zh-CN" altLang="zh-CN" sz="2600" b="1" spc="150">
                <a:latin typeface="微软雅黑" panose="020B0503020204020204" pitchFamily="34" charset="-122"/>
                <a:cs typeface="微软雅黑" panose="020B0503020204020204" pitchFamily="34" charset="-122"/>
              </a:rPr>
              <a:t>它的经济基础的性质　</a:t>
            </a:r>
            <a:endParaRPr lang="en-US" altLang="zh-CN" sz="2600" b="1" spc="150" smtClean="0">
              <a:latin typeface="微软雅黑" panose="020B0503020204020204" pitchFamily="34" charset="-122"/>
              <a:cs typeface="微软雅黑" panose="020B0503020204020204" pitchFamily="34" charset="-122"/>
            </a:endParaRPr>
          </a:p>
          <a:p>
            <a:pPr>
              <a:lnSpc>
                <a:spcPct val="150000"/>
              </a:lnSpc>
            </a:pPr>
            <a:r>
              <a:rPr lang="en-US" altLang="zh-CN" sz="2600" b="1" spc="150" smtClean="0">
                <a:latin typeface="微软雅黑" panose="020B0503020204020204" pitchFamily="34" charset="-122"/>
                <a:cs typeface="微软雅黑" panose="020B0503020204020204" pitchFamily="34" charset="-122"/>
              </a:rPr>
              <a:t>③</a:t>
            </a:r>
            <a:r>
              <a:rPr lang="zh-CN" altLang="zh-CN" sz="2600" b="1" spc="150">
                <a:latin typeface="微软雅黑" panose="020B0503020204020204" pitchFamily="34" charset="-122"/>
                <a:cs typeface="微软雅黑" panose="020B0503020204020204" pitchFamily="34" charset="-122"/>
              </a:rPr>
              <a:t>在资本主义经济基础上建立起来的</a:t>
            </a:r>
            <a:endParaRPr lang="zh-CN" altLang="en-US" sz="2600" b="1" spc="150">
              <a:latin typeface="微软雅黑" panose="020B0503020204020204" pitchFamily="34" charset="-122"/>
              <a:cs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863023" y="1879876"/>
            <a:ext cx="10218763" cy="3054589"/>
          </a:xfrm>
        </p:spPr>
        <p:txBody>
          <a:bodyPr>
            <a:normAutofit/>
          </a:bodyPr>
          <a:lstStyle/>
          <a:p>
            <a:pPr marL="0" indent="0">
              <a:lnSpc>
                <a:spcPts val="4000"/>
              </a:lnSpc>
              <a:buNone/>
            </a:pPr>
            <a:r>
              <a:rPr lang="en-US" altLang="zh-CN" sz="2400" b="1" spc="150" smtClean="0">
                <a:latin typeface="微软雅黑" panose="020B0503020204020204" pitchFamily="34" charset="-122"/>
                <a:ea typeface="微软雅黑" panose="020B0503020204020204" pitchFamily="34" charset="-122"/>
                <a:cs typeface="微软雅黑" panose="020B0503020204020204" pitchFamily="34" charset="-122"/>
              </a:rPr>
              <a:t>1</a:t>
            </a:r>
            <a:r>
              <a:rPr lang="en-US" altLang="zh-CN" sz="2400" b="1" spc="15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b="1" spc="150">
                <a:latin typeface="微软雅黑" panose="020B0503020204020204" pitchFamily="34" charset="-122"/>
                <a:ea typeface="微软雅黑" panose="020B0503020204020204" pitchFamily="34" charset="-122"/>
                <a:cs typeface="微软雅黑" panose="020B0503020204020204" pitchFamily="34" charset="-122"/>
              </a:rPr>
              <a:t>文章多</a:t>
            </a:r>
            <a:r>
              <a:rPr lang="zh-CN" altLang="zh-CN" sz="2400" b="1" spc="150">
                <a:latin typeface="微软雅黑" panose="020B0503020204020204" pitchFamily="34" charset="-122"/>
                <a:ea typeface="微软雅黑" panose="020B0503020204020204" pitchFamily="34" charset="-122"/>
                <a:cs typeface="微软雅黑" panose="020B0503020204020204" pitchFamily="34" charset="-122"/>
              </a:rPr>
              <a:t>次写到</a:t>
            </a:r>
            <a:r>
              <a:rPr lang="zh-CN" altLang="en-US" sz="2400" b="1" spc="150">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400" b="1" spc="150">
                <a:latin typeface="微软雅黑" panose="020B0503020204020204" pitchFamily="34" charset="-122"/>
                <a:ea typeface="微软雅黑" panose="020B0503020204020204" pitchFamily="34" charset="-122"/>
                <a:cs typeface="微软雅黑" panose="020B0503020204020204" pitchFamily="34" charset="-122"/>
              </a:rPr>
              <a:t>归根到底</a:t>
            </a:r>
            <a:r>
              <a:rPr lang="zh-CN" altLang="en-US" sz="2400" b="1" spc="150">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400" b="1" spc="150">
                <a:latin typeface="微软雅黑" panose="020B0503020204020204" pitchFamily="34" charset="-122"/>
                <a:ea typeface="微软雅黑" panose="020B0503020204020204" pitchFamily="34" charset="-122"/>
                <a:cs typeface="微软雅黑" panose="020B0503020204020204" pitchFamily="34" charset="-122"/>
              </a:rPr>
              <a:t>，这个短语在阐述观点时</a:t>
            </a:r>
            <a:r>
              <a:rPr lang="zh-CN" altLang="en-US" sz="2400" b="1" spc="150">
                <a:latin typeface="微软雅黑" panose="020B0503020204020204" pitchFamily="34" charset="-122"/>
                <a:ea typeface="微软雅黑" panose="020B0503020204020204" pitchFamily="34" charset="-122"/>
                <a:cs typeface="微软雅黑" panose="020B0503020204020204" pitchFamily="34" charset="-122"/>
              </a:rPr>
              <a:t>分别</a:t>
            </a:r>
            <a:r>
              <a:rPr lang="zh-CN" altLang="zh-CN" sz="2400" b="1" spc="150">
                <a:latin typeface="微软雅黑" panose="020B0503020204020204" pitchFamily="34" charset="-122"/>
                <a:ea typeface="微软雅黑" panose="020B0503020204020204" pitchFamily="34" charset="-122"/>
                <a:cs typeface="微软雅黑" panose="020B0503020204020204" pitchFamily="34" charset="-122"/>
              </a:rPr>
              <a:t>起到了怎样的作用？请</a:t>
            </a:r>
            <a:r>
              <a:rPr lang="zh-CN" altLang="en-US" sz="2400" b="1" spc="150">
                <a:latin typeface="微软雅黑" panose="020B0503020204020204" pitchFamily="34" charset="-122"/>
                <a:ea typeface="微软雅黑" panose="020B0503020204020204" pitchFamily="34" charset="-122"/>
                <a:cs typeface="微软雅黑" panose="020B0503020204020204" pitchFamily="34" charset="-122"/>
              </a:rPr>
              <a:t>任选一处，</a:t>
            </a:r>
            <a:r>
              <a:rPr lang="zh-CN" altLang="zh-CN" sz="2400" b="1" spc="150">
                <a:latin typeface="微软雅黑" panose="020B0503020204020204" pitchFamily="34" charset="-122"/>
                <a:ea typeface="微软雅黑" panose="020B0503020204020204" pitchFamily="34" charset="-122"/>
                <a:cs typeface="微软雅黑" panose="020B0503020204020204" pitchFamily="34" charset="-122"/>
              </a:rPr>
              <a:t>结合文意进行分析。</a:t>
            </a:r>
            <a:endParaRPr lang="en-US" altLang="zh-CN" sz="2400" b="1" spc="150">
              <a:latin typeface="微软雅黑" panose="020B0503020204020204" pitchFamily="34" charset="-122"/>
              <a:ea typeface="微软雅黑" panose="020B0503020204020204" pitchFamily="34" charset="-122"/>
              <a:cs typeface="微软雅黑" panose="020B0503020204020204" pitchFamily="34" charset="-122"/>
            </a:endParaRPr>
          </a:p>
          <a:p>
            <a:pPr marL="0" indent="0">
              <a:lnSpc>
                <a:spcPts val="4000"/>
              </a:lnSpc>
              <a:buNone/>
            </a:pPr>
            <a:r>
              <a:rPr lang="en-US" altLang="zh-CN" sz="2400" b="1" spc="15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400" b="1" spc="150">
                <a:latin typeface="微软雅黑" panose="020B0503020204020204" pitchFamily="34" charset="-122"/>
                <a:ea typeface="微软雅黑" panose="020B0503020204020204" pitchFamily="34" charset="-122"/>
                <a:cs typeface="微软雅黑" panose="020B0503020204020204" pitchFamily="34" charset="-122"/>
              </a:rPr>
              <a:t>文章最后说：“请您不要过分推敲上面所说的每一句话，而要把握总的联系”，请问“总的联系”指的是什么？</a:t>
            </a:r>
            <a:endParaRPr lang="zh-CN" altLang="zh-CN" sz="2400" b="1" spc="15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4" name="图片 3" descr="组48325同意"/>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308986" y="632835"/>
            <a:ext cx="2389187"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文本框 7"/>
          <p:cNvSpPr txBox="1">
            <a:spLocks noChangeArrowheads="1"/>
          </p:cNvSpPr>
          <p:nvPr/>
        </p:nvSpPr>
        <p:spPr bwMode="auto">
          <a:xfrm>
            <a:off x="863023" y="726496"/>
            <a:ext cx="14157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a:ea typeface="宋体" panose="02010600030101010101" pitchFamily="2" charset="-122"/>
              </a:defRPr>
            </a:lvl1pPr>
            <a:lvl2pPr marL="742950" indent="-285750">
              <a:defRPr>
                <a:solidFill>
                  <a:schemeClr val="tx1"/>
                </a:solidFill>
                <a:latin typeface="Calibri"/>
                <a:ea typeface="宋体" panose="02010600030101010101" pitchFamily="2" charset="-122"/>
              </a:defRPr>
            </a:lvl2pPr>
            <a:lvl3pPr marL="1143000" indent="-228600">
              <a:defRPr>
                <a:solidFill>
                  <a:schemeClr val="tx1"/>
                </a:solidFill>
                <a:latin typeface="Calibri"/>
                <a:ea typeface="宋体" panose="02010600030101010101" pitchFamily="2" charset="-122"/>
              </a:defRPr>
            </a:lvl3pPr>
            <a:lvl4pPr marL="1600200" indent="-228600">
              <a:defRPr>
                <a:solidFill>
                  <a:schemeClr val="tx1"/>
                </a:solidFill>
                <a:latin typeface="Calibri"/>
                <a:ea typeface="宋体" panose="02010600030101010101" pitchFamily="2" charset="-122"/>
              </a:defRPr>
            </a:lvl4pPr>
            <a:lvl5pPr marL="2057400" indent="-228600">
              <a:defRPr>
                <a:solidFill>
                  <a:schemeClr val="tx1"/>
                </a:solidFill>
                <a:latin typeface="Calibri"/>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a:ea typeface="宋体" panose="02010600030101010101" pitchFamily="2" charset="-122"/>
              </a:defRPr>
            </a:lvl9pPr>
          </a:lstStyle>
          <a:p>
            <a:r>
              <a:rPr lang="zh-CN" altLang="en-US" sz="2400" b="1">
                <a:solidFill>
                  <a:srgbClr val="EF7509"/>
                </a:solidFill>
                <a:latin typeface="思源黑体 CN Heavy" panose="020B0A00000000000000" pitchFamily="34" charset="-122"/>
                <a:ea typeface="思源黑体 CN Heavy" panose="020B0A00000000000000" pitchFamily="34" charset="-122"/>
              </a:rPr>
              <a:t>研习任务</a:t>
            </a:r>
            <a:endParaRPr lang="en-US" altLang="zh-CN" sz="2400" b="1">
              <a:solidFill>
                <a:srgbClr val="EF7509"/>
              </a:solidFill>
              <a:latin typeface="思源黑体 CN Heavy" panose="020B0A00000000000000" pitchFamily="34" charset="-122"/>
              <a:ea typeface="思源黑体 CN Heavy" panose="020B0A00000000000000" pitchFamily="34" charset="-122"/>
            </a:endParaRPr>
          </a:p>
        </p:txBody>
      </p:sp>
      <p:pic>
        <p:nvPicPr>
          <p:cNvPr id="7" name="New picture"/>
          <p:cNvPicPr/>
          <p:nvPr/>
        </p:nvPicPr>
        <p:blipFill>
          <a:blip r:embed="rId3"/>
          <a:stretch>
            <a:fillRect/>
          </a:stretch>
        </p:blipFill>
        <p:spPr>
          <a:xfrm>
            <a:off x="10655300" y="10883900"/>
            <a:ext cx="304800" cy="228600"/>
          </a:xfrm>
          <a:prstGeom prst="cube">
            <a:avLst/>
          </a:prstGeom>
        </p:spPr>
      </p:pic>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4824559" y="1113859"/>
            <a:ext cx="6617335" cy="4459041"/>
          </a:xfrm>
          <a:prstGeom prst="rect">
            <a:avLst/>
          </a:prstGeom>
          <a:noFill/>
        </p:spPr>
        <p:txBody>
          <a:bodyPr wrap="square" rtlCol="0" anchor="t">
            <a:spAutoFit/>
          </a:bodyPr>
          <a:lstStyle/>
          <a:p>
            <a:pPr defTabSz="1171575">
              <a:lnSpc>
                <a:spcPct val="150000"/>
              </a:lnSpc>
            </a:pPr>
            <a:r>
              <a:rPr lang="en-US" altLang="zh-CN" sz="2400" b="1">
                <a:solidFill>
                  <a:srgbClr val="000000"/>
                </a:solidFill>
                <a:latin typeface="微软雅黑" panose="020B0503020204020204" pitchFamily="34" charset="-122"/>
                <a:ea typeface="微软雅黑" panose="020B0503020204020204" pitchFamily="34" charset="-122"/>
                <a:sym typeface="+mn-ea"/>
              </a:rPr>
              <a:t>    </a:t>
            </a:r>
            <a:r>
              <a:rPr lang="zh-CN" altLang="en-US" sz="2400" b="1">
                <a:solidFill>
                  <a:srgbClr val="000000"/>
                </a:solidFill>
                <a:latin typeface="微软雅黑" panose="020B0503020204020204" pitchFamily="34" charset="-122"/>
                <a:ea typeface="微软雅黑" panose="020B0503020204020204" pitchFamily="34" charset="-122"/>
                <a:sym typeface="+mn-ea"/>
              </a:rPr>
              <a:t>马克思和恩格斯不仅在生活上互相关心</a:t>
            </a:r>
            <a:r>
              <a:rPr lang="en-US" altLang="zh-CN" sz="2400" b="1">
                <a:solidFill>
                  <a:srgbClr val="000000"/>
                </a:solidFill>
                <a:latin typeface="微软雅黑" panose="020B0503020204020204" pitchFamily="34" charset="-122"/>
                <a:ea typeface="微软雅黑" panose="020B0503020204020204" pitchFamily="34" charset="-122"/>
                <a:sym typeface="+mn-ea"/>
              </a:rPr>
              <a:t>,</a:t>
            </a:r>
            <a:r>
              <a:rPr lang="zh-CN" altLang="en-US" sz="2400" b="1">
                <a:solidFill>
                  <a:srgbClr val="000000"/>
                </a:solidFill>
                <a:latin typeface="微软雅黑" panose="020B0503020204020204" pitchFamily="34" charset="-122"/>
                <a:ea typeface="微软雅黑" panose="020B0503020204020204" pitchFamily="34" charset="-122"/>
                <a:sym typeface="+mn-ea"/>
              </a:rPr>
              <a:t>更重要的是他们在共产主义的事业上亲密合作。</a:t>
            </a:r>
            <a:endParaRPr lang="zh-CN" altLang="en-US" sz="2400" b="1">
              <a:solidFill>
                <a:srgbClr val="000000"/>
              </a:solidFill>
              <a:latin typeface="微软雅黑" panose="020B0503020204020204" pitchFamily="34" charset="-122"/>
              <a:ea typeface="微软雅黑" panose="020B0503020204020204" pitchFamily="34" charset="-122"/>
            </a:endParaRPr>
          </a:p>
          <a:p>
            <a:pPr defTabSz="1171575">
              <a:lnSpc>
                <a:spcPct val="150000"/>
              </a:lnSpc>
            </a:pPr>
            <a:r>
              <a:rPr lang="zh-CN" altLang="en-US" sz="2400" b="1">
                <a:solidFill>
                  <a:srgbClr val="000000"/>
                </a:solidFill>
                <a:latin typeface="微软雅黑" panose="020B0503020204020204" pitchFamily="34" charset="-122"/>
                <a:ea typeface="微软雅黑" panose="020B0503020204020204" pitchFamily="34" charset="-122"/>
                <a:sym typeface="+mn-ea"/>
              </a:rPr>
              <a:t>　　他们同住在伦敦时</a:t>
            </a:r>
            <a:r>
              <a:rPr lang="en-US" altLang="zh-CN" sz="2400" b="1">
                <a:solidFill>
                  <a:srgbClr val="000000"/>
                </a:solidFill>
                <a:latin typeface="微软雅黑" panose="020B0503020204020204" pitchFamily="34" charset="-122"/>
                <a:ea typeface="微软雅黑" panose="020B0503020204020204" pitchFamily="34" charset="-122"/>
                <a:sym typeface="+mn-ea"/>
              </a:rPr>
              <a:t>,</a:t>
            </a:r>
            <a:r>
              <a:rPr lang="zh-CN" altLang="en-US" sz="2400" b="1">
                <a:solidFill>
                  <a:srgbClr val="000000"/>
                </a:solidFill>
                <a:latin typeface="微软雅黑" panose="020B0503020204020204" pitchFamily="34" charset="-122"/>
                <a:ea typeface="微软雅黑" panose="020B0503020204020204" pitchFamily="34" charset="-122"/>
                <a:sym typeface="+mn-ea"/>
              </a:rPr>
              <a:t>每天下午</a:t>
            </a:r>
            <a:r>
              <a:rPr lang="en-US" altLang="zh-CN" sz="2400" b="1">
                <a:solidFill>
                  <a:srgbClr val="000000"/>
                </a:solidFill>
                <a:latin typeface="微软雅黑" panose="020B0503020204020204" pitchFamily="34" charset="-122"/>
                <a:ea typeface="微软雅黑" panose="020B0503020204020204" pitchFamily="34" charset="-122"/>
                <a:sym typeface="+mn-ea"/>
              </a:rPr>
              <a:t>,</a:t>
            </a:r>
            <a:r>
              <a:rPr lang="zh-CN" altLang="en-US" sz="2400" b="1">
                <a:solidFill>
                  <a:srgbClr val="000000"/>
                </a:solidFill>
                <a:latin typeface="微软雅黑" panose="020B0503020204020204" pitchFamily="34" charset="-122"/>
                <a:ea typeface="微软雅黑" panose="020B0503020204020204" pitchFamily="34" charset="-122"/>
                <a:sym typeface="+mn-ea"/>
              </a:rPr>
              <a:t>恩格斯总要到马克思家里去。他们讨论各种政治事件和科学问题</a:t>
            </a:r>
            <a:r>
              <a:rPr lang="en-US" altLang="zh-CN" sz="2400" b="1">
                <a:solidFill>
                  <a:srgbClr val="000000"/>
                </a:solidFill>
                <a:latin typeface="微软雅黑" panose="020B0503020204020204" pitchFamily="34" charset="-122"/>
                <a:ea typeface="微软雅黑" panose="020B0503020204020204" pitchFamily="34" charset="-122"/>
                <a:sym typeface="+mn-ea"/>
              </a:rPr>
              <a:t>,</a:t>
            </a:r>
            <a:r>
              <a:rPr lang="zh-CN" altLang="en-US" sz="2400" b="1">
                <a:solidFill>
                  <a:srgbClr val="000000"/>
                </a:solidFill>
                <a:latin typeface="微软雅黑" panose="020B0503020204020204" pitchFamily="34" charset="-122"/>
                <a:ea typeface="微软雅黑" panose="020B0503020204020204" pitchFamily="34" charset="-122"/>
                <a:sym typeface="+mn-ea"/>
              </a:rPr>
              <a:t>一连谈上好几个小时</a:t>
            </a:r>
            <a:r>
              <a:rPr lang="en-US" altLang="zh-CN" sz="2400" b="1">
                <a:solidFill>
                  <a:srgbClr val="000000"/>
                </a:solidFill>
                <a:latin typeface="微软雅黑" panose="020B0503020204020204" pitchFamily="34" charset="-122"/>
                <a:ea typeface="微软雅黑" panose="020B0503020204020204" pitchFamily="34" charset="-122"/>
                <a:sym typeface="+mn-ea"/>
              </a:rPr>
              <a:t>,</a:t>
            </a:r>
            <a:r>
              <a:rPr lang="zh-CN" altLang="en-US" sz="2400" b="1">
                <a:solidFill>
                  <a:srgbClr val="000000"/>
                </a:solidFill>
                <a:latin typeface="微软雅黑" panose="020B0503020204020204" pitchFamily="34" charset="-122"/>
                <a:ea typeface="微软雅黑" panose="020B0503020204020204" pitchFamily="34" charset="-122"/>
                <a:sym typeface="+mn-ea"/>
              </a:rPr>
              <a:t>各抒己见</a:t>
            </a:r>
            <a:r>
              <a:rPr lang="en-US" altLang="zh-CN" sz="2400" b="1">
                <a:solidFill>
                  <a:srgbClr val="000000"/>
                </a:solidFill>
                <a:latin typeface="微软雅黑" panose="020B0503020204020204" pitchFamily="34" charset="-122"/>
                <a:ea typeface="微软雅黑" panose="020B0503020204020204" pitchFamily="34" charset="-122"/>
                <a:sym typeface="+mn-ea"/>
              </a:rPr>
              <a:t>,</a:t>
            </a:r>
            <a:r>
              <a:rPr lang="zh-CN" altLang="en-US" sz="2400" b="1">
                <a:solidFill>
                  <a:srgbClr val="000000"/>
                </a:solidFill>
                <a:latin typeface="微软雅黑" panose="020B0503020204020204" pitchFamily="34" charset="-122"/>
                <a:ea typeface="微软雅黑" panose="020B0503020204020204" pitchFamily="34" charset="-122"/>
                <a:sym typeface="+mn-ea"/>
              </a:rPr>
              <a:t>滔滔不绝。</a:t>
            </a:r>
            <a:endParaRPr lang="zh-CN" altLang="en-US" sz="2400" b="1">
              <a:solidFill>
                <a:srgbClr val="000000"/>
              </a:solidFill>
              <a:latin typeface="微软雅黑" panose="020B0503020204020204" pitchFamily="34" charset="-122"/>
              <a:ea typeface="微软雅黑" panose="020B0503020204020204" pitchFamily="34" charset="-122"/>
            </a:endParaRPr>
          </a:p>
          <a:p>
            <a:pPr defTabSz="1171575">
              <a:lnSpc>
                <a:spcPct val="150000"/>
              </a:lnSpc>
            </a:pPr>
            <a:r>
              <a:rPr lang="zh-CN" altLang="en-US" sz="2400" b="1">
                <a:solidFill>
                  <a:srgbClr val="000000"/>
                </a:solidFill>
                <a:latin typeface="微软雅黑" panose="020B0503020204020204" pitchFamily="34" charset="-122"/>
                <a:ea typeface="微软雅黑" panose="020B0503020204020204" pitchFamily="34" charset="-122"/>
                <a:sym typeface="+mn-ea"/>
              </a:rPr>
              <a:t>　　马克思和恩格斯合作了</a:t>
            </a:r>
            <a:r>
              <a:rPr lang="en-US" altLang="zh-CN" sz="2400" b="1">
                <a:solidFill>
                  <a:srgbClr val="000000"/>
                </a:solidFill>
                <a:latin typeface="微软雅黑" panose="020B0503020204020204" pitchFamily="34" charset="-122"/>
                <a:ea typeface="微软雅黑" panose="020B0503020204020204" pitchFamily="34" charset="-122"/>
                <a:sym typeface="+mn-ea"/>
              </a:rPr>
              <a:t>40</a:t>
            </a:r>
            <a:r>
              <a:rPr lang="zh-CN" altLang="en-US" sz="2400" b="1">
                <a:solidFill>
                  <a:srgbClr val="000000"/>
                </a:solidFill>
                <a:latin typeface="微软雅黑" panose="020B0503020204020204" pitchFamily="34" charset="-122"/>
                <a:ea typeface="微软雅黑" panose="020B0503020204020204" pitchFamily="34" charset="-122"/>
                <a:sym typeface="+mn-ea"/>
              </a:rPr>
              <a:t>年</a:t>
            </a:r>
            <a:r>
              <a:rPr lang="en-US" altLang="zh-CN" sz="2400" b="1">
                <a:solidFill>
                  <a:srgbClr val="000000"/>
                </a:solidFill>
                <a:latin typeface="微软雅黑" panose="020B0503020204020204" pitchFamily="34" charset="-122"/>
                <a:ea typeface="微软雅黑" panose="020B0503020204020204" pitchFamily="34" charset="-122"/>
                <a:sym typeface="+mn-ea"/>
              </a:rPr>
              <a:t>,</a:t>
            </a:r>
            <a:r>
              <a:rPr lang="zh-CN" altLang="en-US" sz="2400" b="1">
                <a:solidFill>
                  <a:srgbClr val="000000"/>
                </a:solidFill>
                <a:latin typeface="微软雅黑" panose="020B0503020204020204" pitchFamily="34" charset="-122"/>
                <a:ea typeface="微软雅黑" panose="020B0503020204020204" pitchFamily="34" charset="-122"/>
                <a:sym typeface="+mn-ea"/>
              </a:rPr>
              <a:t>共同创造了伟大的马克思主义。在</a:t>
            </a:r>
            <a:r>
              <a:rPr lang="en-US" altLang="zh-CN" sz="2400" b="1">
                <a:solidFill>
                  <a:srgbClr val="000000"/>
                </a:solidFill>
                <a:latin typeface="微软雅黑" panose="020B0503020204020204" pitchFamily="34" charset="-122"/>
                <a:ea typeface="微软雅黑" panose="020B0503020204020204" pitchFamily="34" charset="-122"/>
                <a:sym typeface="+mn-ea"/>
              </a:rPr>
              <a:t>40</a:t>
            </a:r>
            <a:r>
              <a:rPr lang="zh-CN" altLang="en-US" sz="2400" b="1">
                <a:solidFill>
                  <a:srgbClr val="000000"/>
                </a:solidFill>
                <a:latin typeface="微软雅黑" panose="020B0503020204020204" pitchFamily="34" charset="-122"/>
                <a:ea typeface="微软雅黑" panose="020B0503020204020204" pitchFamily="34" charset="-122"/>
                <a:sym typeface="+mn-ea"/>
              </a:rPr>
              <a:t>年里</a:t>
            </a:r>
            <a:r>
              <a:rPr lang="en-US" altLang="zh-CN" sz="2400" b="1">
                <a:solidFill>
                  <a:srgbClr val="000000"/>
                </a:solidFill>
                <a:latin typeface="微软雅黑" panose="020B0503020204020204" pitchFamily="34" charset="-122"/>
                <a:ea typeface="微软雅黑" panose="020B0503020204020204" pitchFamily="34" charset="-122"/>
                <a:sym typeface="+mn-ea"/>
              </a:rPr>
              <a:t>,</a:t>
            </a:r>
            <a:r>
              <a:rPr lang="zh-CN" altLang="en-US" sz="2400" b="1">
                <a:solidFill>
                  <a:srgbClr val="000000"/>
                </a:solidFill>
                <a:latin typeface="微软雅黑" panose="020B0503020204020204" pitchFamily="34" charset="-122"/>
                <a:ea typeface="微软雅黑" panose="020B0503020204020204" pitchFamily="34" charset="-122"/>
                <a:sym typeface="+mn-ea"/>
              </a:rPr>
              <a:t>在向着共同目标的奋斗中</a:t>
            </a:r>
            <a:r>
              <a:rPr lang="en-US" altLang="zh-CN" sz="2400" b="1">
                <a:solidFill>
                  <a:srgbClr val="000000"/>
                </a:solidFill>
                <a:latin typeface="微软雅黑" panose="020B0503020204020204" pitchFamily="34" charset="-122"/>
                <a:ea typeface="微软雅黑" panose="020B0503020204020204" pitchFamily="34" charset="-122"/>
                <a:sym typeface="+mn-ea"/>
              </a:rPr>
              <a:t>,</a:t>
            </a:r>
            <a:r>
              <a:rPr lang="zh-CN" altLang="en-US" sz="2400" b="1">
                <a:solidFill>
                  <a:srgbClr val="000000"/>
                </a:solidFill>
                <a:latin typeface="微软雅黑" panose="020B0503020204020204" pitchFamily="34" charset="-122"/>
                <a:ea typeface="微软雅黑" panose="020B0503020204020204" pitchFamily="34" charset="-122"/>
                <a:sym typeface="+mn-ea"/>
              </a:rPr>
              <a:t>他们建立了伟大的友谊。</a:t>
            </a:r>
            <a:endParaRPr lang="zh-CN" altLang="en-US" sz="2400" b="1">
              <a:solidFill>
                <a:srgbClr val="000000"/>
              </a:solidFill>
              <a:latin typeface="微软雅黑" panose="020B0503020204020204" pitchFamily="34" charset="-122"/>
              <a:ea typeface="微软雅黑" panose="020B0503020204020204" pitchFamily="34" charset="-122"/>
            </a:endParaRPr>
          </a:p>
        </p:txBody>
      </p:sp>
      <p:pic>
        <p:nvPicPr>
          <p:cNvPr id="5" name="图片 4" descr="F3D0B0548FF34D14B3C008FB8177706E"/>
          <p:cNvPicPr>
            <a:picLocks noChangeAspect="1"/>
          </p:cNvPicPr>
          <p:nvPr/>
        </p:nvPicPr>
        <p:blipFill>
          <a:blip r:embed="rId2"/>
          <a:stretch>
            <a:fillRect/>
          </a:stretch>
        </p:blipFill>
        <p:spPr>
          <a:xfrm>
            <a:off x="750432" y="992762"/>
            <a:ext cx="3549719" cy="508262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8194" name="图片 1" descr="组48325同意"/>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406400" y="658813"/>
            <a:ext cx="3551238"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6" name="文本框 7"/>
          <p:cNvSpPr txBox="1">
            <a:spLocks noChangeArrowheads="1"/>
          </p:cNvSpPr>
          <p:nvPr/>
        </p:nvSpPr>
        <p:spPr bwMode="auto">
          <a:xfrm>
            <a:off x="960438" y="752475"/>
            <a:ext cx="31115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a:ea typeface="宋体" panose="02010600030101010101" pitchFamily="2" charset="-122"/>
              </a:defRPr>
            </a:lvl1pPr>
            <a:lvl2pPr marL="742950" indent="-285750">
              <a:defRPr>
                <a:solidFill>
                  <a:schemeClr val="tx1"/>
                </a:solidFill>
                <a:latin typeface="Calibri"/>
                <a:ea typeface="宋体" panose="02010600030101010101" pitchFamily="2" charset="-122"/>
              </a:defRPr>
            </a:lvl2pPr>
            <a:lvl3pPr marL="1143000" indent="-228600">
              <a:defRPr>
                <a:solidFill>
                  <a:schemeClr val="tx1"/>
                </a:solidFill>
                <a:latin typeface="Calibri"/>
                <a:ea typeface="宋体" panose="02010600030101010101" pitchFamily="2" charset="-122"/>
              </a:defRPr>
            </a:lvl3pPr>
            <a:lvl4pPr marL="1600200" indent="-228600">
              <a:defRPr>
                <a:solidFill>
                  <a:schemeClr val="tx1"/>
                </a:solidFill>
                <a:latin typeface="Calibri"/>
                <a:ea typeface="宋体" panose="02010600030101010101" pitchFamily="2" charset="-122"/>
              </a:defRPr>
            </a:lvl4pPr>
            <a:lvl5pPr marL="2057400" indent="-228600">
              <a:defRPr>
                <a:solidFill>
                  <a:schemeClr val="tx1"/>
                </a:solidFill>
                <a:latin typeface="Calibri"/>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a:ea typeface="宋体" panose="02010600030101010101" pitchFamily="2" charset="-122"/>
              </a:defRPr>
            </a:lvl9pPr>
          </a:lstStyle>
          <a:p>
            <a:pPr>
              <a:buFont typeface="Arial" panose="020B0604020202020204" pitchFamily="34" charset="0"/>
              <a:buNone/>
            </a:pPr>
            <a:r>
              <a:rPr lang="zh-CN" altLang="en-US" sz="2400" b="1">
                <a:solidFill>
                  <a:srgbClr val="EF7509"/>
                </a:solidFill>
                <a:latin typeface="思源黑体 CN Heavy" panose="020B0A00000000000000" pitchFamily="34" charset="-122"/>
                <a:ea typeface="思源黑体 CN Heavy" panose="020B0A00000000000000" pitchFamily="34" charset="-122"/>
              </a:rPr>
              <a:t>教学目标与核心素养</a:t>
            </a:r>
          </a:p>
        </p:txBody>
      </p:sp>
      <p:sp>
        <p:nvSpPr>
          <p:cNvPr id="7173" name="矩形 1"/>
          <p:cNvSpPr>
            <a:spLocks noChangeArrowheads="1"/>
          </p:cNvSpPr>
          <p:nvPr/>
        </p:nvSpPr>
        <p:spPr bwMode="auto">
          <a:xfrm>
            <a:off x="1127684" y="1849438"/>
            <a:ext cx="9486900" cy="3416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a:ea typeface="宋体" panose="02010600030101010101" pitchFamily="2" charset="-122"/>
              </a:defRPr>
            </a:lvl1pPr>
            <a:lvl2pPr marL="742950" indent="-285750">
              <a:defRPr>
                <a:solidFill>
                  <a:schemeClr val="tx1"/>
                </a:solidFill>
                <a:latin typeface="Calibri"/>
                <a:ea typeface="宋体" panose="02010600030101010101" pitchFamily="2" charset="-122"/>
              </a:defRPr>
            </a:lvl2pPr>
            <a:lvl3pPr marL="1143000" indent="-228600">
              <a:defRPr>
                <a:solidFill>
                  <a:schemeClr val="tx1"/>
                </a:solidFill>
                <a:latin typeface="Calibri"/>
                <a:ea typeface="宋体" panose="02010600030101010101" pitchFamily="2" charset="-122"/>
              </a:defRPr>
            </a:lvl3pPr>
            <a:lvl4pPr marL="1600200" indent="-228600">
              <a:defRPr>
                <a:solidFill>
                  <a:schemeClr val="tx1"/>
                </a:solidFill>
                <a:latin typeface="Calibri"/>
                <a:ea typeface="宋体" panose="02010600030101010101" pitchFamily="2" charset="-122"/>
              </a:defRPr>
            </a:lvl4pPr>
            <a:lvl5pPr marL="2057400" indent="-228600">
              <a:defRPr>
                <a:solidFill>
                  <a:schemeClr val="tx1"/>
                </a:solidFill>
                <a:latin typeface="Calibri"/>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a:ea typeface="宋体" panose="02010600030101010101" pitchFamily="2" charset="-122"/>
              </a:defRPr>
            </a:lvl9pPr>
          </a:lstStyle>
          <a:p>
            <a:pPr>
              <a:lnSpc>
                <a:spcPct val="150000"/>
              </a:lnSpc>
            </a:pPr>
            <a:r>
              <a:rPr lang="zh-CN" altLang="en-US" sz="2400" b="1">
                <a:solidFill>
                  <a:srgbClr val="C00000"/>
                </a:solidFill>
                <a:latin typeface="微软雅黑" panose="020B0503020204020204" pitchFamily="34" charset="-122"/>
                <a:ea typeface="微软雅黑" panose="020B0503020204020204" pitchFamily="34" charset="-122"/>
              </a:rPr>
              <a:t>教学目标</a:t>
            </a:r>
          </a:p>
          <a:p>
            <a:pPr>
              <a:lnSpc>
                <a:spcPct val="150000"/>
              </a:lnSpc>
            </a:pPr>
            <a:r>
              <a:rPr lang="zh-CN" altLang="en-US" sz="2400" b="1">
                <a:solidFill>
                  <a:srgbClr val="000000"/>
                </a:solidFill>
                <a:latin typeface="微软雅黑" panose="020B0503020204020204" pitchFamily="34" charset="-122"/>
                <a:ea typeface="微软雅黑" panose="020B0503020204020204" pitchFamily="34" charset="-122"/>
              </a:rPr>
              <a:t>1．理解文章</a:t>
            </a:r>
            <a:r>
              <a:rPr lang="zh-CN" altLang="en-US" sz="2400" b="1" smtClean="0">
                <a:solidFill>
                  <a:srgbClr val="000000"/>
                </a:solidFill>
                <a:latin typeface="微软雅黑" panose="020B0503020204020204" pitchFamily="34" charset="-122"/>
                <a:ea typeface="微软雅黑" panose="020B0503020204020204" pitchFamily="34" charset="-122"/>
              </a:rPr>
              <a:t>内容。</a:t>
            </a:r>
            <a:endParaRPr lang="en-US" altLang="zh-CN" sz="2400" b="1">
              <a:solidFill>
                <a:srgbClr val="000000"/>
              </a:solidFill>
              <a:latin typeface="微软雅黑" panose="020B0503020204020204" pitchFamily="34" charset="-122"/>
              <a:ea typeface="微软雅黑" panose="020B0503020204020204" pitchFamily="34" charset="-122"/>
            </a:endParaRPr>
          </a:p>
          <a:p>
            <a:pPr>
              <a:lnSpc>
                <a:spcPct val="150000"/>
              </a:lnSpc>
            </a:pPr>
            <a:r>
              <a:rPr lang="zh-CN" altLang="en-US" sz="2400" b="1" smtClean="0">
                <a:solidFill>
                  <a:srgbClr val="000000"/>
                </a:solidFill>
                <a:latin typeface="微软雅黑" panose="020B0503020204020204" pitchFamily="34" charset="-122"/>
                <a:ea typeface="微软雅黑" panose="020B0503020204020204" pitchFamily="34" charset="-122"/>
              </a:rPr>
              <a:t>2</a:t>
            </a:r>
            <a:r>
              <a:rPr lang="zh-CN" altLang="en-US" sz="2400" b="1">
                <a:solidFill>
                  <a:srgbClr val="000000"/>
                </a:solidFill>
                <a:latin typeface="微软雅黑" panose="020B0503020204020204" pitchFamily="34" charset="-122"/>
                <a:ea typeface="微软雅黑" panose="020B0503020204020204" pitchFamily="34" charset="-122"/>
              </a:rPr>
              <a:t>、</a:t>
            </a:r>
            <a:r>
              <a:rPr lang="zh-CN" altLang="en-US" sz="2400" b="1">
                <a:solidFill>
                  <a:srgbClr val="000000"/>
                </a:solidFill>
                <a:latin typeface="微软雅黑" panose="020B0503020204020204" pitchFamily="34" charset="-122"/>
                <a:ea typeface="微软雅黑" panose="020B0503020204020204" pitchFamily="34" charset="-122"/>
                <a:sym typeface="+mn-ea"/>
              </a:rPr>
              <a:t>精读全文,明确经济基础与上层建筑之间的相互作用的复杂性</a:t>
            </a:r>
            <a:r>
              <a:rPr lang="zh-CN" altLang="en-US" sz="2400" b="1" smtClean="0">
                <a:solidFill>
                  <a:srgbClr val="000000"/>
                </a:solidFill>
                <a:latin typeface="微软雅黑" panose="020B0503020204020204" pitchFamily="34" charset="-122"/>
                <a:ea typeface="微软雅黑" panose="020B0503020204020204" pitchFamily="34" charset="-122"/>
                <a:sym typeface="+mn-ea"/>
              </a:rPr>
              <a:t>。</a:t>
            </a:r>
            <a:endParaRPr lang="en-US" altLang="zh-CN" sz="2400" b="1" smtClean="0">
              <a:solidFill>
                <a:srgbClr val="000000"/>
              </a:solidFill>
              <a:latin typeface="微软雅黑" panose="020B0503020204020204" pitchFamily="34" charset="-122"/>
              <a:ea typeface="微软雅黑" panose="020B0503020204020204" pitchFamily="34" charset="-122"/>
              <a:sym typeface="+mn-ea"/>
            </a:endParaRPr>
          </a:p>
          <a:p>
            <a:pPr>
              <a:lnSpc>
                <a:spcPct val="150000"/>
              </a:lnSpc>
            </a:pPr>
            <a:r>
              <a:rPr lang="zh-CN" altLang="en-US" sz="2400" b="1" smtClean="0">
                <a:solidFill>
                  <a:srgbClr val="000000"/>
                </a:solidFill>
                <a:latin typeface="微软雅黑" panose="020B0503020204020204" pitchFamily="34" charset="-122"/>
                <a:ea typeface="微软雅黑" panose="020B0503020204020204" pitchFamily="34" charset="-122"/>
              </a:rPr>
              <a:t>3、理</a:t>
            </a:r>
            <a:r>
              <a:rPr lang="zh-CN" altLang="en-US" sz="2400" b="1">
                <a:solidFill>
                  <a:srgbClr val="000000"/>
                </a:solidFill>
                <a:latin typeface="微软雅黑" panose="020B0503020204020204" pitchFamily="34" charset="-122"/>
                <a:ea typeface="微软雅黑" panose="020B0503020204020204" pitchFamily="34" charset="-122"/>
              </a:rPr>
              <a:t>清思路层次，分析论证</a:t>
            </a:r>
            <a:r>
              <a:rPr lang="zh-CN" altLang="en-US" sz="2400" b="1" smtClean="0">
                <a:solidFill>
                  <a:srgbClr val="000000"/>
                </a:solidFill>
                <a:latin typeface="微软雅黑" panose="020B0503020204020204" pitchFamily="34" charset="-122"/>
                <a:ea typeface="微软雅黑" panose="020B0503020204020204" pitchFamily="34" charset="-122"/>
              </a:rPr>
              <a:t>特色，品味语言特色。</a:t>
            </a:r>
            <a:endParaRPr lang="en-US" altLang="zh-CN" sz="2400" b="1">
              <a:solidFill>
                <a:srgbClr val="000000"/>
              </a:solidFill>
              <a:latin typeface="微软雅黑" panose="020B0503020204020204" pitchFamily="34" charset="-122"/>
              <a:ea typeface="微软雅黑" panose="020B0503020204020204" pitchFamily="34" charset="-122"/>
            </a:endParaRPr>
          </a:p>
          <a:p>
            <a:pPr>
              <a:lnSpc>
                <a:spcPct val="150000"/>
              </a:lnSpc>
            </a:pPr>
            <a:r>
              <a:rPr lang="zh-CN" altLang="en-US" sz="2400" b="1" smtClean="0">
                <a:solidFill>
                  <a:srgbClr val="000000"/>
                </a:solidFill>
                <a:latin typeface="微软雅黑" panose="020B0503020204020204" pitchFamily="34" charset="-122"/>
                <a:ea typeface="微软雅黑" panose="020B0503020204020204" pitchFamily="34" charset="-122"/>
                <a:sym typeface="+mn-ea"/>
              </a:rPr>
              <a:t>4</a:t>
            </a:r>
            <a:r>
              <a:rPr lang="zh-CN" altLang="en-US" sz="2400" b="1">
                <a:solidFill>
                  <a:srgbClr val="000000"/>
                </a:solidFill>
                <a:latin typeface="微软雅黑" panose="020B0503020204020204" pitchFamily="34" charset="-122"/>
                <a:ea typeface="微软雅黑" panose="020B0503020204020204" pitchFamily="34" charset="-122"/>
                <a:sym typeface="+mn-ea"/>
              </a:rPr>
              <a:t>、通过学习这篇理论文章,深入了解历史发展的偶然性、必然性,以及它们之间的</a:t>
            </a:r>
            <a:r>
              <a:rPr lang="zh-CN" altLang="en-US" sz="2400" b="1" smtClean="0">
                <a:solidFill>
                  <a:srgbClr val="000000"/>
                </a:solidFill>
                <a:latin typeface="微软雅黑" panose="020B0503020204020204" pitchFamily="34" charset="-122"/>
                <a:ea typeface="微软雅黑" panose="020B0503020204020204" pitchFamily="34" charset="-122"/>
                <a:sym typeface="+mn-ea"/>
              </a:rPr>
              <a:t>关系。</a:t>
            </a:r>
            <a:endParaRPr lang="zh-CN" altLang="en-US" sz="2400" b="1">
              <a:solidFill>
                <a:srgbClr val="000000"/>
              </a:solidFill>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7173">
                                            <p:txEl>
                                              <p:pRg st="1" end="1"/>
                                            </p:txEl>
                                          </p:spTgt>
                                        </p:tgtEl>
                                        <p:attrNameLst>
                                          <p:attrName>style.visibility</p:attrName>
                                        </p:attrNameLst>
                                      </p:cBhvr>
                                      <p:to>
                                        <p:strVal val="visible"/>
                                      </p:to>
                                    </p:set>
                                    <p:anim calcmode="lin" valueType="num">
                                      <p:cBhvr additive="base">
                                        <p:cTn id="7" dur="500" fill="hold"/>
                                        <p:tgtEl>
                                          <p:spTgt spid="717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17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7173">
                                            <p:txEl>
                                              <p:pRg st="2" end="2"/>
                                            </p:txEl>
                                          </p:spTgt>
                                        </p:tgtEl>
                                        <p:attrNameLst>
                                          <p:attrName>style.visibility</p:attrName>
                                        </p:attrNameLst>
                                      </p:cBhvr>
                                      <p:to>
                                        <p:strVal val="visible"/>
                                      </p:to>
                                    </p:set>
                                    <p:anim calcmode="lin" valueType="num">
                                      <p:cBhvr additive="base">
                                        <p:cTn id="13" dur="500" fill="hold"/>
                                        <p:tgtEl>
                                          <p:spTgt spid="717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717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7173">
                                            <p:txEl>
                                              <p:pRg st="3" end="3"/>
                                            </p:txEl>
                                          </p:spTgt>
                                        </p:tgtEl>
                                        <p:attrNameLst>
                                          <p:attrName>style.visibility</p:attrName>
                                        </p:attrNameLst>
                                      </p:cBhvr>
                                      <p:to>
                                        <p:strVal val="visible"/>
                                      </p:to>
                                    </p:set>
                                    <p:anim calcmode="lin" valueType="num">
                                      <p:cBhvr additive="base">
                                        <p:cTn id="19" dur="500" fill="hold"/>
                                        <p:tgtEl>
                                          <p:spTgt spid="717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717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nodeType="clickEffect">
                                  <p:stCondLst>
                                    <p:cond delay="0"/>
                                  </p:stCondLst>
                                  <p:childTnLst>
                                    <p:set>
                                      <p:cBhvr>
                                        <p:cTn id="24" dur="1" fill="hold">
                                          <p:stCondLst>
                                            <p:cond delay="0"/>
                                          </p:stCondLst>
                                        </p:cTn>
                                        <p:tgtEl>
                                          <p:spTgt spid="7173">
                                            <p:txEl>
                                              <p:pRg st="4" end="4"/>
                                            </p:txEl>
                                          </p:spTgt>
                                        </p:tgtEl>
                                        <p:attrNameLst>
                                          <p:attrName>style.visibility</p:attrName>
                                        </p:attrNameLst>
                                      </p:cBhvr>
                                      <p:to>
                                        <p:strVal val="visible"/>
                                      </p:to>
                                    </p:set>
                                    <p:anim calcmode="lin" valueType="num">
                                      <p:cBhvr additive="base">
                                        <p:cTn id="25" dur="500" fill="hold"/>
                                        <p:tgtEl>
                                          <p:spTgt spid="7173">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717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9218" name="图片 1" descr="组48325同意"/>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406400" y="658813"/>
            <a:ext cx="3608388"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20" name="文本框 7"/>
          <p:cNvSpPr txBox="1">
            <a:spLocks noChangeArrowheads="1"/>
          </p:cNvSpPr>
          <p:nvPr/>
        </p:nvSpPr>
        <p:spPr bwMode="auto">
          <a:xfrm>
            <a:off x="1060450" y="752475"/>
            <a:ext cx="295433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a:ea typeface="宋体" panose="02010600030101010101" pitchFamily="2" charset="-122"/>
              </a:defRPr>
            </a:lvl1pPr>
            <a:lvl2pPr marL="742950" indent="-285750">
              <a:defRPr>
                <a:solidFill>
                  <a:schemeClr val="tx1"/>
                </a:solidFill>
                <a:latin typeface="Calibri"/>
                <a:ea typeface="宋体" panose="02010600030101010101" pitchFamily="2" charset="-122"/>
              </a:defRPr>
            </a:lvl2pPr>
            <a:lvl3pPr marL="1143000" indent="-228600">
              <a:defRPr>
                <a:solidFill>
                  <a:schemeClr val="tx1"/>
                </a:solidFill>
                <a:latin typeface="Calibri"/>
                <a:ea typeface="宋体" panose="02010600030101010101" pitchFamily="2" charset="-122"/>
              </a:defRPr>
            </a:lvl3pPr>
            <a:lvl4pPr marL="1600200" indent="-228600">
              <a:defRPr>
                <a:solidFill>
                  <a:schemeClr val="tx1"/>
                </a:solidFill>
                <a:latin typeface="Calibri"/>
                <a:ea typeface="宋体" panose="02010600030101010101" pitchFamily="2" charset="-122"/>
              </a:defRPr>
            </a:lvl4pPr>
            <a:lvl5pPr marL="2057400" indent="-228600">
              <a:defRPr>
                <a:solidFill>
                  <a:schemeClr val="tx1"/>
                </a:solidFill>
                <a:latin typeface="Calibri"/>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a:ea typeface="宋体" panose="02010600030101010101" pitchFamily="2" charset="-122"/>
              </a:defRPr>
            </a:lvl9pPr>
          </a:lstStyle>
          <a:p>
            <a:pPr>
              <a:buFont typeface="Arial" panose="020B0604020202020204" pitchFamily="34" charset="0"/>
              <a:buNone/>
            </a:pPr>
            <a:r>
              <a:rPr lang="zh-CN" altLang="en-US" sz="2400" b="1">
                <a:solidFill>
                  <a:srgbClr val="EF7509"/>
                </a:solidFill>
                <a:latin typeface="思源黑体 CN Heavy" panose="020B0A00000000000000" pitchFamily="34" charset="-122"/>
                <a:ea typeface="思源黑体 CN Heavy" panose="020B0A00000000000000" pitchFamily="34" charset="-122"/>
              </a:rPr>
              <a:t>教学目标与核心素养</a:t>
            </a:r>
          </a:p>
        </p:txBody>
      </p:sp>
      <p:sp>
        <p:nvSpPr>
          <p:cNvPr id="7173" name="矩形 1"/>
          <p:cNvSpPr>
            <a:spLocks noChangeArrowheads="1"/>
          </p:cNvSpPr>
          <p:nvPr/>
        </p:nvSpPr>
        <p:spPr bwMode="auto">
          <a:xfrm>
            <a:off x="406400" y="1563387"/>
            <a:ext cx="11509375" cy="3970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a:ea typeface="宋体" panose="02010600030101010101" pitchFamily="2" charset="-122"/>
              </a:defRPr>
            </a:lvl1pPr>
            <a:lvl2pPr marL="742950" indent="-285750">
              <a:defRPr>
                <a:solidFill>
                  <a:schemeClr val="tx1"/>
                </a:solidFill>
                <a:latin typeface="Calibri"/>
                <a:ea typeface="宋体" panose="02010600030101010101" pitchFamily="2" charset="-122"/>
              </a:defRPr>
            </a:lvl2pPr>
            <a:lvl3pPr marL="1143000" indent="-228600">
              <a:defRPr>
                <a:solidFill>
                  <a:schemeClr val="tx1"/>
                </a:solidFill>
                <a:latin typeface="Calibri"/>
                <a:ea typeface="宋体" panose="02010600030101010101" pitchFamily="2" charset="-122"/>
              </a:defRPr>
            </a:lvl3pPr>
            <a:lvl4pPr marL="1600200" indent="-228600">
              <a:defRPr>
                <a:solidFill>
                  <a:schemeClr val="tx1"/>
                </a:solidFill>
                <a:latin typeface="Calibri"/>
                <a:ea typeface="宋体" panose="02010600030101010101" pitchFamily="2" charset="-122"/>
              </a:defRPr>
            </a:lvl4pPr>
            <a:lvl5pPr marL="2057400" indent="-228600">
              <a:defRPr>
                <a:solidFill>
                  <a:schemeClr val="tx1"/>
                </a:solidFill>
                <a:latin typeface="Calibri"/>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a:ea typeface="宋体" panose="02010600030101010101" pitchFamily="2" charset="-122"/>
              </a:defRPr>
            </a:lvl9pPr>
          </a:lstStyle>
          <a:p>
            <a:pPr>
              <a:lnSpc>
                <a:spcPct val="150000"/>
              </a:lnSpc>
            </a:pPr>
            <a:r>
              <a:rPr lang="zh-CN" altLang="en-US" sz="2400" b="1">
                <a:solidFill>
                  <a:srgbClr val="C00000"/>
                </a:solidFill>
                <a:latin typeface="微软雅黑" panose="020B0503020204020204" pitchFamily="34" charset="-122"/>
                <a:ea typeface="微软雅黑" panose="020B0503020204020204" pitchFamily="34" charset="-122"/>
              </a:rPr>
              <a:t>核心素养</a:t>
            </a:r>
            <a:endParaRPr lang="en-US" altLang="zh-CN" sz="2400" b="1">
              <a:solidFill>
                <a:srgbClr val="C00000"/>
              </a:solidFill>
              <a:latin typeface="微软雅黑" panose="020B0503020204020204" pitchFamily="34" charset="-122"/>
              <a:ea typeface="微软雅黑" panose="020B0503020204020204" pitchFamily="34" charset="-122"/>
            </a:endParaRPr>
          </a:p>
          <a:p>
            <a:pPr>
              <a:lnSpc>
                <a:spcPct val="150000"/>
              </a:lnSpc>
            </a:pPr>
            <a:r>
              <a:rPr lang="zh-CN" altLang="zh-CN" sz="2400" b="1">
                <a:solidFill>
                  <a:srgbClr val="C00000"/>
                </a:solidFill>
                <a:latin typeface="微软雅黑" panose="020B0503020204020204" pitchFamily="34" charset="-122"/>
                <a:ea typeface="微软雅黑" panose="020B0503020204020204" pitchFamily="34" charset="-122"/>
              </a:rPr>
              <a:t>语言建构与运用</a:t>
            </a:r>
            <a:r>
              <a:rPr lang="en-US" altLang="zh-CN" sz="2400" b="1">
                <a:solidFill>
                  <a:srgbClr val="000000"/>
                </a:solidFill>
                <a:latin typeface="微软雅黑" panose="020B0503020204020204" pitchFamily="34" charset="-122"/>
                <a:ea typeface="微软雅黑" panose="020B0503020204020204" pitchFamily="34" charset="-122"/>
              </a:rPr>
              <a:t>  </a:t>
            </a:r>
            <a:r>
              <a:rPr lang="zh-CN" altLang="zh-CN" sz="2400" b="1">
                <a:solidFill>
                  <a:srgbClr val="000000"/>
                </a:solidFill>
                <a:latin typeface="微软雅黑" panose="020B0503020204020204" pitchFamily="34" charset="-122"/>
                <a:ea typeface="微软雅黑" panose="020B0503020204020204" pitchFamily="34" charset="-122"/>
              </a:rPr>
              <a:t>感受本文语言特色，体会重要句段的深刻含义；理解文章论证的准确性、鲜明性、生动性</a:t>
            </a:r>
            <a:r>
              <a:rPr lang="zh-CN" altLang="zh-CN" sz="2400" b="1" smtClean="0">
                <a:solidFill>
                  <a:srgbClr val="000000"/>
                </a:solidFill>
                <a:latin typeface="微软雅黑" panose="020B0503020204020204" pitchFamily="34" charset="-122"/>
                <a:ea typeface="微软雅黑" panose="020B0503020204020204" pitchFamily="34" charset="-122"/>
              </a:rPr>
              <a:t>。</a:t>
            </a:r>
            <a:endParaRPr lang="en-US" altLang="zh-CN" sz="2400" b="1" smtClean="0">
              <a:solidFill>
                <a:srgbClr val="000000"/>
              </a:solidFill>
              <a:latin typeface="微软雅黑" panose="020B0503020204020204" pitchFamily="34" charset="-122"/>
              <a:ea typeface="微软雅黑" panose="020B0503020204020204" pitchFamily="34" charset="-122"/>
            </a:endParaRPr>
          </a:p>
          <a:p>
            <a:pPr>
              <a:lnSpc>
                <a:spcPct val="150000"/>
              </a:lnSpc>
            </a:pPr>
            <a:r>
              <a:rPr lang="zh-CN" altLang="zh-CN" sz="2400" b="1" smtClean="0">
                <a:solidFill>
                  <a:srgbClr val="C00000"/>
                </a:solidFill>
                <a:latin typeface="微软雅黑" panose="020B0503020204020204" pitchFamily="34" charset="-122"/>
                <a:ea typeface="微软雅黑" panose="020B0503020204020204" pitchFamily="34" charset="-122"/>
              </a:rPr>
              <a:t>思维</a:t>
            </a:r>
            <a:r>
              <a:rPr lang="zh-CN" altLang="zh-CN" sz="2400" b="1">
                <a:solidFill>
                  <a:srgbClr val="C00000"/>
                </a:solidFill>
                <a:latin typeface="微软雅黑" panose="020B0503020204020204" pitchFamily="34" charset="-122"/>
                <a:ea typeface="微软雅黑" panose="020B0503020204020204" pitchFamily="34" charset="-122"/>
              </a:rPr>
              <a:t>发展与提升</a:t>
            </a:r>
            <a:r>
              <a:rPr lang="en-US" altLang="zh-CN" sz="2400" b="1">
                <a:solidFill>
                  <a:srgbClr val="000000"/>
                </a:solidFill>
                <a:latin typeface="微软雅黑" panose="020B0503020204020204" pitchFamily="34" charset="-122"/>
                <a:ea typeface="微软雅黑" panose="020B0503020204020204" pitchFamily="34" charset="-122"/>
              </a:rPr>
              <a:t>  </a:t>
            </a:r>
            <a:r>
              <a:rPr lang="zh-CN" altLang="zh-CN" sz="2400" b="1">
                <a:solidFill>
                  <a:srgbClr val="000000"/>
                </a:solidFill>
                <a:latin typeface="微软雅黑" panose="020B0503020204020204" pitchFamily="34" charset="-122"/>
                <a:ea typeface="微软雅黑" panose="020B0503020204020204" pitchFamily="34" charset="-122"/>
              </a:rPr>
              <a:t>理清文章思路，把握文章核心观点，理解文章思路严谨、说理辩证的特点，提升整体把握文本和筛选并整合文章信息的能力</a:t>
            </a:r>
            <a:r>
              <a:rPr lang="zh-CN" altLang="zh-CN" sz="2400" b="1" smtClean="0">
                <a:solidFill>
                  <a:srgbClr val="000000"/>
                </a:solidFill>
                <a:latin typeface="微软雅黑" panose="020B0503020204020204" pitchFamily="34" charset="-122"/>
                <a:ea typeface="微软雅黑" panose="020B0503020204020204" pitchFamily="34" charset="-122"/>
              </a:rPr>
              <a:t>。</a:t>
            </a:r>
            <a:endParaRPr lang="en-US" altLang="zh-CN" sz="2400" b="1" smtClean="0">
              <a:solidFill>
                <a:srgbClr val="000000"/>
              </a:solidFill>
              <a:latin typeface="微软雅黑" panose="020B0503020204020204" pitchFamily="34" charset="-122"/>
              <a:ea typeface="微软雅黑" panose="020B0503020204020204" pitchFamily="34" charset="-122"/>
            </a:endParaRPr>
          </a:p>
          <a:p>
            <a:pPr>
              <a:lnSpc>
                <a:spcPct val="150000"/>
              </a:lnSpc>
            </a:pPr>
            <a:r>
              <a:rPr lang="zh-CN" altLang="zh-CN" sz="2400" b="1" smtClean="0">
                <a:solidFill>
                  <a:srgbClr val="C00000"/>
                </a:solidFill>
                <a:latin typeface="微软雅黑" panose="020B0503020204020204" pitchFamily="34" charset="-122"/>
                <a:ea typeface="微软雅黑" panose="020B0503020204020204" pitchFamily="34" charset="-122"/>
              </a:rPr>
              <a:t>审美</a:t>
            </a:r>
            <a:r>
              <a:rPr lang="zh-CN" altLang="zh-CN" sz="2400" b="1">
                <a:solidFill>
                  <a:srgbClr val="C00000"/>
                </a:solidFill>
                <a:latin typeface="微软雅黑" panose="020B0503020204020204" pitchFamily="34" charset="-122"/>
                <a:ea typeface="微软雅黑" panose="020B0503020204020204" pitchFamily="34" charset="-122"/>
              </a:rPr>
              <a:t>鉴赏与创造</a:t>
            </a:r>
            <a:r>
              <a:rPr lang="en-US" altLang="zh-CN" sz="2400" b="1">
                <a:solidFill>
                  <a:srgbClr val="000000"/>
                </a:solidFill>
                <a:latin typeface="微软雅黑" panose="020B0503020204020204" pitchFamily="34" charset="-122"/>
                <a:ea typeface="微软雅黑" panose="020B0503020204020204" pitchFamily="34" charset="-122"/>
              </a:rPr>
              <a:t>  </a:t>
            </a:r>
            <a:r>
              <a:rPr lang="zh-CN" altLang="zh-CN" sz="2400" b="1">
                <a:solidFill>
                  <a:srgbClr val="000000"/>
                </a:solidFill>
                <a:latin typeface="微软雅黑" panose="020B0503020204020204" pitchFamily="34" charset="-122"/>
                <a:ea typeface="微软雅黑" panose="020B0503020204020204" pitchFamily="34" charset="-122"/>
              </a:rPr>
              <a:t>鉴赏文章的论证美和语言美</a:t>
            </a:r>
            <a:r>
              <a:rPr lang="zh-CN" altLang="zh-CN" sz="2400" b="1" smtClean="0">
                <a:solidFill>
                  <a:srgbClr val="000000"/>
                </a:solidFill>
                <a:latin typeface="微软雅黑" panose="020B0503020204020204" pitchFamily="34" charset="-122"/>
                <a:ea typeface="微软雅黑" panose="020B0503020204020204" pitchFamily="34" charset="-122"/>
              </a:rPr>
              <a:t>。</a:t>
            </a:r>
            <a:endParaRPr lang="en-US" altLang="zh-CN" sz="2400" b="1" smtClean="0">
              <a:solidFill>
                <a:srgbClr val="000000"/>
              </a:solidFill>
              <a:latin typeface="微软雅黑" panose="020B0503020204020204" pitchFamily="34" charset="-122"/>
              <a:ea typeface="微软雅黑" panose="020B0503020204020204" pitchFamily="34" charset="-122"/>
            </a:endParaRPr>
          </a:p>
          <a:p>
            <a:pPr>
              <a:lnSpc>
                <a:spcPct val="150000"/>
              </a:lnSpc>
            </a:pPr>
            <a:r>
              <a:rPr lang="zh-CN" altLang="zh-CN" sz="2400" b="1" smtClean="0">
                <a:solidFill>
                  <a:srgbClr val="C00000"/>
                </a:solidFill>
                <a:latin typeface="微软雅黑" panose="020B0503020204020204" pitchFamily="34" charset="-122"/>
                <a:ea typeface="微软雅黑" panose="020B0503020204020204" pitchFamily="34" charset="-122"/>
              </a:rPr>
              <a:t>文化</a:t>
            </a:r>
            <a:r>
              <a:rPr lang="zh-CN" altLang="zh-CN" sz="2400" b="1">
                <a:solidFill>
                  <a:srgbClr val="C00000"/>
                </a:solidFill>
                <a:latin typeface="微软雅黑" panose="020B0503020204020204" pitchFamily="34" charset="-122"/>
                <a:ea typeface="微软雅黑" panose="020B0503020204020204" pitchFamily="34" charset="-122"/>
              </a:rPr>
              <a:t>传承与理解</a:t>
            </a:r>
            <a:r>
              <a:rPr lang="en-US" altLang="zh-CN" sz="2400" b="1">
                <a:solidFill>
                  <a:srgbClr val="000000"/>
                </a:solidFill>
                <a:latin typeface="微软雅黑" panose="020B0503020204020204" pitchFamily="34" charset="-122"/>
                <a:ea typeface="微软雅黑" panose="020B0503020204020204" pitchFamily="34" charset="-122"/>
              </a:rPr>
              <a:t>  </a:t>
            </a:r>
            <a:r>
              <a:rPr lang="zh-CN" altLang="zh-CN" sz="2400" b="1">
                <a:solidFill>
                  <a:srgbClr val="000000"/>
                </a:solidFill>
                <a:latin typeface="微软雅黑" panose="020B0503020204020204" pitchFamily="34" charset="-122"/>
                <a:ea typeface="微软雅黑" panose="020B0503020204020204" pitchFamily="34" charset="-122"/>
              </a:rPr>
              <a:t>体会辩证唯物主义基本观点及其作用，理性思考分析一些社会现象。</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nodeType="clickEffect">
                                  <p:stCondLst>
                                    <p:cond delay="0"/>
                                  </p:stCondLst>
                                  <p:childTnLst>
                                    <p:set>
                                      <p:cBhvr>
                                        <p:cTn id="6" dur="1" fill="hold">
                                          <p:stCondLst>
                                            <p:cond delay="0"/>
                                          </p:stCondLst>
                                        </p:cTn>
                                        <p:tgtEl>
                                          <p:spTgt spid="7173">
                                            <p:txEl>
                                              <p:pRg st="1" end="1"/>
                                            </p:txEl>
                                          </p:spTgt>
                                        </p:tgtEl>
                                        <p:attrNameLst>
                                          <p:attrName>style.visibility</p:attrName>
                                        </p:attrNameLst>
                                      </p:cBhvr>
                                      <p:to>
                                        <p:strVal val="visible"/>
                                      </p:to>
                                    </p:set>
                                    <p:animEffect transition="in" filter="barn(inVertical)">
                                      <p:cBhvr>
                                        <p:cTn id="7" dur="500"/>
                                        <p:tgtEl>
                                          <p:spTgt spid="7173">
                                            <p:txEl>
                                              <p:pRg st="1" end="1"/>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6" presetClass="entr" presetSubtype="21" fill="hold" nodeType="clickEffect">
                                  <p:stCondLst>
                                    <p:cond delay="0"/>
                                  </p:stCondLst>
                                  <p:childTnLst>
                                    <p:set>
                                      <p:cBhvr>
                                        <p:cTn id="11" dur="1" fill="hold">
                                          <p:stCondLst>
                                            <p:cond delay="0"/>
                                          </p:stCondLst>
                                        </p:cTn>
                                        <p:tgtEl>
                                          <p:spTgt spid="7173">
                                            <p:txEl>
                                              <p:pRg st="2" end="2"/>
                                            </p:txEl>
                                          </p:spTgt>
                                        </p:tgtEl>
                                        <p:attrNameLst>
                                          <p:attrName>style.visibility</p:attrName>
                                        </p:attrNameLst>
                                      </p:cBhvr>
                                      <p:to>
                                        <p:strVal val="visible"/>
                                      </p:to>
                                    </p:set>
                                    <p:animEffect transition="in" filter="barn(inVertical)">
                                      <p:cBhvr>
                                        <p:cTn id="12" dur="500"/>
                                        <p:tgtEl>
                                          <p:spTgt spid="7173">
                                            <p:txEl>
                                              <p:pRg st="2" end="2"/>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6" presetClass="entr" presetSubtype="21" fill="hold" nodeType="clickEffect">
                                  <p:stCondLst>
                                    <p:cond delay="0"/>
                                  </p:stCondLst>
                                  <p:childTnLst>
                                    <p:set>
                                      <p:cBhvr>
                                        <p:cTn id="16" dur="1" fill="hold">
                                          <p:stCondLst>
                                            <p:cond delay="0"/>
                                          </p:stCondLst>
                                        </p:cTn>
                                        <p:tgtEl>
                                          <p:spTgt spid="7173">
                                            <p:txEl>
                                              <p:pRg st="3" end="3"/>
                                            </p:txEl>
                                          </p:spTgt>
                                        </p:tgtEl>
                                        <p:attrNameLst>
                                          <p:attrName>style.visibility</p:attrName>
                                        </p:attrNameLst>
                                      </p:cBhvr>
                                      <p:to>
                                        <p:strVal val="visible"/>
                                      </p:to>
                                    </p:set>
                                    <p:animEffect transition="in" filter="barn(inVertical)">
                                      <p:cBhvr>
                                        <p:cTn id="17" dur="500"/>
                                        <p:tgtEl>
                                          <p:spTgt spid="7173">
                                            <p:txEl>
                                              <p:pRg st="3" end="3"/>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6" presetClass="entr" presetSubtype="21" fill="hold" nodeType="clickEffect">
                                  <p:stCondLst>
                                    <p:cond delay="0"/>
                                  </p:stCondLst>
                                  <p:childTnLst>
                                    <p:set>
                                      <p:cBhvr>
                                        <p:cTn id="21" dur="1" fill="hold">
                                          <p:stCondLst>
                                            <p:cond delay="0"/>
                                          </p:stCondLst>
                                        </p:cTn>
                                        <p:tgtEl>
                                          <p:spTgt spid="7173">
                                            <p:txEl>
                                              <p:pRg st="4" end="4"/>
                                            </p:txEl>
                                          </p:spTgt>
                                        </p:tgtEl>
                                        <p:attrNameLst>
                                          <p:attrName>style.visibility</p:attrName>
                                        </p:attrNameLst>
                                      </p:cBhvr>
                                      <p:to>
                                        <p:strVal val="visible"/>
                                      </p:to>
                                    </p:set>
                                    <p:animEffect transition="in" filter="barn(inVertical)">
                                      <p:cBhvr>
                                        <p:cTn id="22" dur="500"/>
                                        <p:tgtEl>
                                          <p:spTgt spid="717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2"/>
          <p:cNvSpPr txBox="1"/>
          <p:nvPr/>
        </p:nvSpPr>
        <p:spPr>
          <a:xfrm>
            <a:off x="1261405" y="1585864"/>
            <a:ext cx="7072579" cy="941155"/>
          </a:xfrm>
          <a:prstGeom prst="rect">
            <a:avLst/>
          </a:prstGeom>
          <a:noFill/>
        </p:spPr>
        <p:txBody>
          <a:bodyPr wrap="square" rtlCol="0" anchor="t">
            <a:spAutoFit/>
          </a:bodyPr>
          <a:lstStyle/>
          <a:p>
            <a:pPr>
              <a:lnSpc>
                <a:spcPct val="120000"/>
              </a:lnSpc>
              <a:spcAft>
                <a:spcPct val="0"/>
              </a:spcAft>
              <a:tabLst>
                <a:tab pos="1188085" algn="l"/>
                <a:tab pos="2163445" algn="l"/>
                <a:tab pos="3142615" algn="l"/>
                <a:tab pos="4190365" algn="l"/>
              </a:tabLst>
            </a:pPr>
            <a:r>
              <a:rPr lang="en-US" altLang="zh-CN" sz="2400" b="1">
                <a:solidFill>
                  <a:srgbClr val="C00000"/>
                </a:solidFill>
                <a:latin typeface="微软雅黑" panose="020B0503020204020204" pitchFamily="34" charset="-122"/>
                <a:ea typeface="微软雅黑" panose="020B0503020204020204" pitchFamily="34" charset="-122"/>
                <a:sym typeface="+mn-ea"/>
              </a:rPr>
              <a:t>1.</a:t>
            </a:r>
            <a:r>
              <a:rPr lang="zh-CN" altLang="zh-CN" sz="2400" b="1">
                <a:solidFill>
                  <a:srgbClr val="C00000"/>
                </a:solidFill>
                <a:latin typeface="微软雅黑" panose="020B0503020204020204" pitchFamily="34" charset="-122"/>
                <a:ea typeface="微软雅黑" panose="020B0503020204020204" pitchFamily="34" charset="-122"/>
                <a:sym typeface="+mn-ea"/>
              </a:rPr>
              <a:t>这封信中</a:t>
            </a:r>
            <a:r>
              <a:rPr lang="en-US" altLang="zh-CN" sz="2400" b="1">
                <a:solidFill>
                  <a:srgbClr val="C00000"/>
                </a:solidFill>
                <a:latin typeface="微软雅黑" panose="020B0503020204020204" pitchFamily="34" charset="-122"/>
                <a:ea typeface="微软雅黑" panose="020B0503020204020204" pitchFamily="34" charset="-122"/>
                <a:sym typeface="+mn-ea"/>
              </a:rPr>
              <a:t>,</a:t>
            </a:r>
            <a:r>
              <a:rPr lang="zh-CN" altLang="zh-CN" sz="2400" b="1">
                <a:solidFill>
                  <a:srgbClr val="C00000"/>
                </a:solidFill>
                <a:latin typeface="微软雅黑" panose="020B0503020204020204" pitchFamily="34" charset="-122"/>
                <a:ea typeface="微软雅黑" panose="020B0503020204020204" pitchFamily="34" charset="-122"/>
                <a:sym typeface="+mn-ea"/>
              </a:rPr>
              <a:t>恩格斯提出了两点不应当忽视的问题</a:t>
            </a:r>
            <a:r>
              <a:rPr lang="en-US" altLang="zh-CN" sz="2400" b="1">
                <a:solidFill>
                  <a:srgbClr val="C00000"/>
                </a:solidFill>
                <a:latin typeface="微软雅黑" panose="020B0503020204020204" pitchFamily="34" charset="-122"/>
                <a:ea typeface="微软雅黑" panose="020B0503020204020204" pitchFamily="34" charset="-122"/>
                <a:sym typeface="+mn-ea"/>
              </a:rPr>
              <a:t>,</a:t>
            </a:r>
            <a:r>
              <a:rPr lang="zh-CN" altLang="zh-CN" sz="2400" b="1">
                <a:solidFill>
                  <a:srgbClr val="C00000"/>
                </a:solidFill>
                <a:latin typeface="微软雅黑" panose="020B0503020204020204" pitchFamily="34" charset="-122"/>
                <a:ea typeface="微软雅黑" panose="020B0503020204020204" pitchFamily="34" charset="-122"/>
                <a:sym typeface="+mn-ea"/>
              </a:rPr>
              <a:t>请概述这两个问题。</a:t>
            </a:r>
            <a:endParaRPr lang="zh-CN" altLang="en-US" sz="2400" b="1">
              <a:solidFill>
                <a:srgbClr val="C00000"/>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638038" y="4080307"/>
            <a:ext cx="11125594" cy="1754326"/>
          </a:xfrm>
          <a:prstGeom prst="rect">
            <a:avLst/>
          </a:prstGeom>
          <a:noFill/>
          <a:ln w="28575">
            <a:solidFill>
              <a:schemeClr val="tx1"/>
            </a:solidFill>
          </a:ln>
        </p:spPr>
        <p:txBody>
          <a:bodyPr wrap="square" rtlCol="0" anchor="t">
            <a:spAutoFit/>
          </a:bodyPr>
          <a:lstStyle/>
          <a:p>
            <a:pPr>
              <a:lnSpc>
                <a:spcPct val="150000"/>
              </a:lnSpc>
            </a:pPr>
            <a:r>
              <a:rPr lang="zh-CN" altLang="zh-CN" sz="2400" b="1" smtClean="0">
                <a:solidFill>
                  <a:srgbClr val="000000"/>
                </a:solidFill>
                <a:latin typeface="微软雅黑" panose="020B0503020204020204" pitchFamily="34" charset="-122"/>
                <a:ea typeface="微软雅黑" panose="020B0503020204020204" pitchFamily="34" charset="-122"/>
                <a:sym typeface="+mn-ea"/>
              </a:rPr>
              <a:t>恩格斯</a:t>
            </a:r>
            <a:r>
              <a:rPr lang="zh-CN" altLang="zh-CN" sz="2400" b="1">
                <a:solidFill>
                  <a:srgbClr val="000000"/>
                </a:solidFill>
                <a:latin typeface="微软雅黑" panose="020B0503020204020204" pitchFamily="34" charset="-122"/>
                <a:ea typeface="微软雅黑" panose="020B0503020204020204" pitchFamily="34" charset="-122"/>
                <a:sym typeface="+mn-ea"/>
              </a:rPr>
              <a:t>提出的两点不应当忽视的问题是</a:t>
            </a:r>
            <a:r>
              <a:rPr lang="en-US" altLang="zh-CN" sz="2400" b="1">
                <a:solidFill>
                  <a:srgbClr val="000000"/>
                </a:solidFill>
                <a:latin typeface="微软雅黑" panose="020B0503020204020204" pitchFamily="34" charset="-122"/>
                <a:ea typeface="微软雅黑" panose="020B0503020204020204" pitchFamily="34" charset="-122"/>
                <a:sym typeface="+mn-ea"/>
              </a:rPr>
              <a:t>:</a:t>
            </a:r>
          </a:p>
          <a:p>
            <a:pPr>
              <a:lnSpc>
                <a:spcPct val="150000"/>
              </a:lnSpc>
            </a:pPr>
            <a:r>
              <a:rPr lang="zh-CN" altLang="zh-CN" sz="2400" b="1">
                <a:solidFill>
                  <a:srgbClr val="000000"/>
                </a:solidFill>
                <a:latin typeface="微软雅黑" panose="020B0503020204020204" pitchFamily="34" charset="-122"/>
                <a:ea typeface="微软雅黑" panose="020B0503020204020204" pitchFamily="34" charset="-122"/>
                <a:sym typeface="+mn-ea"/>
              </a:rPr>
              <a:t>①政治、法、哲学、宗教、文学、艺术等等的发展是以经济发展为基础的。但是</a:t>
            </a:r>
            <a:r>
              <a:rPr lang="en-US" altLang="zh-CN" sz="2400" b="1">
                <a:solidFill>
                  <a:srgbClr val="000000"/>
                </a:solidFill>
                <a:latin typeface="微软雅黑" panose="020B0503020204020204" pitchFamily="34" charset="-122"/>
                <a:ea typeface="微软雅黑" panose="020B0503020204020204" pitchFamily="34" charset="-122"/>
                <a:sym typeface="+mn-ea"/>
              </a:rPr>
              <a:t>,</a:t>
            </a:r>
            <a:r>
              <a:rPr lang="zh-CN" altLang="zh-CN" sz="2400" b="1">
                <a:solidFill>
                  <a:srgbClr val="000000"/>
                </a:solidFill>
                <a:latin typeface="微软雅黑" panose="020B0503020204020204" pitchFamily="34" charset="-122"/>
                <a:ea typeface="微软雅黑" panose="020B0503020204020204" pitchFamily="34" charset="-122"/>
                <a:sym typeface="+mn-ea"/>
              </a:rPr>
              <a:t>它们又都互相作用并对经济基础发生作用</a:t>
            </a:r>
            <a:r>
              <a:rPr lang="zh-CN" altLang="zh-CN" sz="2400" b="1" smtClean="0">
                <a:solidFill>
                  <a:srgbClr val="000000"/>
                </a:solidFill>
                <a:latin typeface="微软雅黑" panose="020B0503020204020204" pitchFamily="34" charset="-122"/>
                <a:ea typeface="微软雅黑" panose="020B0503020204020204" pitchFamily="34" charset="-122"/>
                <a:sym typeface="+mn-ea"/>
              </a:rPr>
              <a:t>。</a:t>
            </a:r>
            <a:endParaRPr lang="zh-CN" altLang="zh-CN" sz="2400" b="1">
              <a:solidFill>
                <a:srgbClr val="000000"/>
              </a:solidFill>
              <a:latin typeface="微软雅黑" panose="020B0503020204020204" pitchFamily="34" charset="-122"/>
              <a:ea typeface="微软雅黑" panose="020B0503020204020204" pitchFamily="34" charset="-122"/>
              <a:sym typeface="+mn-ea"/>
            </a:endParaRPr>
          </a:p>
        </p:txBody>
      </p:sp>
      <p:pic>
        <p:nvPicPr>
          <p:cNvPr id="11" name="图片 10"/>
          <p:cNvPicPr>
            <a:picLocks noChangeAspect="1"/>
          </p:cNvPicPr>
          <p:nvPr/>
        </p:nvPicPr>
        <p:blipFill>
          <a:blip r:embed="rId3"/>
          <a:stretch>
            <a:fillRect/>
          </a:stretch>
        </p:blipFill>
        <p:spPr>
          <a:xfrm>
            <a:off x="8496539" y="614590"/>
            <a:ext cx="2583353" cy="3151179"/>
          </a:xfrm>
          <a:prstGeom prst="rect">
            <a:avLst/>
          </a:prstGeom>
        </p:spPr>
      </p:pic>
      <p:pic>
        <p:nvPicPr>
          <p:cNvPr id="9" name="Picture 2"/>
          <p:cNvPicPr preferRelativeResize="0">
            <a:picLocks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129540" y="1433686"/>
            <a:ext cx="1191226" cy="10939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3"/>
          <p:cNvSpPr txBox="1"/>
          <p:nvPr/>
        </p:nvSpPr>
        <p:spPr>
          <a:xfrm>
            <a:off x="638038" y="3962752"/>
            <a:ext cx="10977313" cy="2308324"/>
          </a:xfrm>
          <a:prstGeom prst="rect">
            <a:avLst/>
          </a:prstGeom>
          <a:noFill/>
          <a:ln w="28575">
            <a:solidFill>
              <a:schemeClr val="tx1"/>
            </a:solidFill>
          </a:ln>
        </p:spPr>
        <p:txBody>
          <a:bodyPr wrap="square" rtlCol="0" anchor="t">
            <a:spAutoFit/>
          </a:bodyPr>
          <a:lstStyle/>
          <a:p>
            <a:pPr>
              <a:lnSpc>
                <a:spcPct val="150000"/>
              </a:lnSpc>
            </a:pPr>
            <a:r>
              <a:rPr lang="zh-CN" altLang="zh-CN" sz="2400" b="1" smtClean="0">
                <a:solidFill>
                  <a:srgbClr val="000000"/>
                </a:solidFill>
                <a:latin typeface="微软雅黑" panose="020B0503020204020204" pitchFamily="34" charset="-122"/>
                <a:ea typeface="微软雅黑" panose="020B0503020204020204" pitchFamily="34" charset="-122"/>
                <a:sym typeface="+mn-ea"/>
              </a:rPr>
              <a:t>②</a:t>
            </a:r>
            <a:r>
              <a:rPr lang="zh-CN" altLang="zh-CN" sz="2400" b="1">
                <a:solidFill>
                  <a:srgbClr val="000000"/>
                </a:solidFill>
                <a:latin typeface="微软雅黑" panose="020B0503020204020204" pitchFamily="34" charset="-122"/>
                <a:ea typeface="微软雅黑" panose="020B0503020204020204" pitchFamily="34" charset="-122"/>
                <a:sym typeface="+mn-ea"/>
              </a:rPr>
              <a:t>人们自己创造自己的历史</a:t>
            </a:r>
            <a:r>
              <a:rPr lang="en-US" altLang="zh-CN" sz="2400" b="1">
                <a:solidFill>
                  <a:srgbClr val="000000"/>
                </a:solidFill>
                <a:latin typeface="微软雅黑" panose="020B0503020204020204" pitchFamily="34" charset="-122"/>
                <a:ea typeface="微软雅黑" panose="020B0503020204020204" pitchFamily="34" charset="-122"/>
                <a:sym typeface="+mn-ea"/>
              </a:rPr>
              <a:t>,</a:t>
            </a:r>
            <a:r>
              <a:rPr lang="zh-CN" altLang="zh-CN" sz="2400" b="1">
                <a:solidFill>
                  <a:srgbClr val="000000"/>
                </a:solidFill>
                <a:latin typeface="微软雅黑" panose="020B0503020204020204" pitchFamily="34" charset="-122"/>
                <a:ea typeface="微软雅黑" panose="020B0503020204020204" pitchFamily="34" charset="-122"/>
                <a:sym typeface="+mn-ea"/>
              </a:rPr>
              <a:t>但并不是按照共同的意志</a:t>
            </a:r>
            <a:r>
              <a:rPr lang="en-US" altLang="zh-CN" sz="2400" b="1">
                <a:solidFill>
                  <a:srgbClr val="000000"/>
                </a:solidFill>
                <a:latin typeface="微软雅黑" panose="020B0503020204020204" pitchFamily="34" charset="-122"/>
                <a:ea typeface="微软雅黑" panose="020B0503020204020204" pitchFamily="34" charset="-122"/>
                <a:sym typeface="+mn-ea"/>
              </a:rPr>
              <a:t>,</a:t>
            </a:r>
            <a:r>
              <a:rPr lang="zh-CN" altLang="zh-CN" sz="2400" b="1">
                <a:solidFill>
                  <a:srgbClr val="000000"/>
                </a:solidFill>
                <a:latin typeface="微软雅黑" panose="020B0503020204020204" pitchFamily="34" charset="-122"/>
                <a:ea typeface="微软雅黑" panose="020B0503020204020204" pitchFamily="34" charset="-122"/>
                <a:sym typeface="+mn-ea"/>
              </a:rPr>
              <a:t>根据一个共同的计划</a:t>
            </a:r>
            <a:r>
              <a:rPr lang="en-US" altLang="zh-CN" sz="2400" b="1">
                <a:solidFill>
                  <a:srgbClr val="000000"/>
                </a:solidFill>
                <a:latin typeface="微软雅黑" panose="020B0503020204020204" pitchFamily="34" charset="-122"/>
                <a:ea typeface="微软雅黑" panose="020B0503020204020204" pitchFamily="34" charset="-122"/>
                <a:sym typeface="+mn-ea"/>
              </a:rPr>
              <a:t>,</a:t>
            </a:r>
            <a:r>
              <a:rPr lang="zh-CN" altLang="zh-CN" sz="2400" b="1">
                <a:solidFill>
                  <a:srgbClr val="000000"/>
                </a:solidFill>
                <a:latin typeface="微软雅黑" panose="020B0503020204020204" pitchFamily="34" charset="-122"/>
                <a:ea typeface="微软雅黑" panose="020B0503020204020204" pitchFamily="34" charset="-122"/>
                <a:sym typeface="+mn-ea"/>
              </a:rPr>
              <a:t>甚至不是在一个有明确界限的既定社会内来创造自己的历史。在所有这样的社会里</a:t>
            </a:r>
            <a:r>
              <a:rPr lang="en-US" altLang="zh-CN" sz="2400" b="1">
                <a:solidFill>
                  <a:srgbClr val="000000"/>
                </a:solidFill>
                <a:latin typeface="微软雅黑" panose="020B0503020204020204" pitchFamily="34" charset="-122"/>
                <a:ea typeface="微软雅黑" panose="020B0503020204020204" pitchFamily="34" charset="-122"/>
                <a:sym typeface="+mn-ea"/>
              </a:rPr>
              <a:t>,</a:t>
            </a:r>
            <a:r>
              <a:rPr lang="zh-CN" altLang="zh-CN" sz="2400" b="1">
                <a:solidFill>
                  <a:srgbClr val="000000"/>
                </a:solidFill>
                <a:latin typeface="微软雅黑" panose="020B0503020204020204" pitchFamily="34" charset="-122"/>
                <a:ea typeface="微软雅黑" panose="020B0503020204020204" pitchFamily="34" charset="-122"/>
                <a:sym typeface="+mn-ea"/>
              </a:rPr>
              <a:t>都是那种以偶然性为其补充和表现形式的必然性占统治地位。通过各种偶然性来为自己开辟道路的必然性</a:t>
            </a:r>
            <a:r>
              <a:rPr lang="en-US" altLang="zh-CN" sz="2400" b="1">
                <a:solidFill>
                  <a:srgbClr val="000000"/>
                </a:solidFill>
                <a:latin typeface="微软雅黑" panose="020B0503020204020204" pitchFamily="34" charset="-122"/>
                <a:ea typeface="微软雅黑" panose="020B0503020204020204" pitchFamily="34" charset="-122"/>
                <a:sym typeface="+mn-ea"/>
              </a:rPr>
              <a:t>,</a:t>
            </a:r>
            <a:r>
              <a:rPr lang="zh-CN" altLang="zh-CN" sz="2400" b="1">
                <a:solidFill>
                  <a:srgbClr val="000000"/>
                </a:solidFill>
                <a:latin typeface="微软雅黑" panose="020B0503020204020204" pitchFamily="34" charset="-122"/>
                <a:ea typeface="微软雅黑" panose="020B0503020204020204" pitchFamily="34" charset="-122"/>
                <a:sym typeface="+mn-ea"/>
              </a:rPr>
              <a:t>归根到底仍然是经济的必然性。</a:t>
            </a:r>
            <a:endParaRPr lang="zh-CN" altLang="en-US" sz="2400" b="1">
              <a:solidFill>
                <a:srgbClr val="0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1423960" y="1705066"/>
            <a:ext cx="7072579" cy="941155"/>
          </a:xfrm>
          <a:prstGeom prst="rect">
            <a:avLst/>
          </a:prstGeom>
          <a:noFill/>
        </p:spPr>
        <p:txBody>
          <a:bodyPr wrap="square" rtlCol="0" anchor="t">
            <a:spAutoFit/>
          </a:bodyPr>
          <a:lstStyle/>
          <a:p>
            <a:pPr>
              <a:lnSpc>
                <a:spcPct val="120000"/>
              </a:lnSpc>
              <a:spcAft>
                <a:spcPct val="0"/>
              </a:spcAft>
              <a:tabLst>
                <a:tab pos="1188085" algn="l"/>
                <a:tab pos="2163445" algn="l"/>
                <a:tab pos="3142615" algn="l"/>
                <a:tab pos="4190365" algn="l"/>
              </a:tabLst>
            </a:pPr>
            <a:r>
              <a:rPr lang="en-US" altLang="zh-CN" sz="2400" b="1">
                <a:solidFill>
                  <a:srgbClr val="C00000"/>
                </a:solidFill>
                <a:latin typeface="微软雅黑" panose="020B0503020204020204" pitchFamily="34" charset="-122"/>
                <a:ea typeface="微软雅黑" panose="020B0503020204020204" pitchFamily="34" charset="-122"/>
                <a:sym typeface="+mn-ea"/>
              </a:rPr>
              <a:t>1.</a:t>
            </a:r>
            <a:r>
              <a:rPr lang="zh-CN" altLang="zh-CN" sz="2400" b="1">
                <a:solidFill>
                  <a:srgbClr val="C00000"/>
                </a:solidFill>
                <a:latin typeface="微软雅黑" panose="020B0503020204020204" pitchFamily="34" charset="-122"/>
                <a:ea typeface="微软雅黑" panose="020B0503020204020204" pitchFamily="34" charset="-122"/>
                <a:sym typeface="+mn-ea"/>
              </a:rPr>
              <a:t>这封信中</a:t>
            </a:r>
            <a:r>
              <a:rPr lang="en-US" altLang="zh-CN" sz="2400" b="1">
                <a:solidFill>
                  <a:srgbClr val="C00000"/>
                </a:solidFill>
                <a:latin typeface="微软雅黑" panose="020B0503020204020204" pitchFamily="34" charset="-122"/>
                <a:ea typeface="微软雅黑" panose="020B0503020204020204" pitchFamily="34" charset="-122"/>
                <a:sym typeface="+mn-ea"/>
              </a:rPr>
              <a:t>,</a:t>
            </a:r>
            <a:r>
              <a:rPr lang="zh-CN" altLang="zh-CN" sz="2400" b="1">
                <a:solidFill>
                  <a:srgbClr val="C00000"/>
                </a:solidFill>
                <a:latin typeface="微软雅黑" panose="020B0503020204020204" pitchFamily="34" charset="-122"/>
                <a:ea typeface="微软雅黑" panose="020B0503020204020204" pitchFamily="34" charset="-122"/>
                <a:sym typeface="+mn-ea"/>
              </a:rPr>
              <a:t>恩格斯提出了两点不应当忽视的问题</a:t>
            </a:r>
            <a:r>
              <a:rPr lang="en-US" altLang="zh-CN" sz="2400" b="1">
                <a:solidFill>
                  <a:srgbClr val="C00000"/>
                </a:solidFill>
                <a:latin typeface="微软雅黑" panose="020B0503020204020204" pitchFamily="34" charset="-122"/>
                <a:ea typeface="微软雅黑" panose="020B0503020204020204" pitchFamily="34" charset="-122"/>
                <a:sym typeface="+mn-ea"/>
              </a:rPr>
              <a:t>,</a:t>
            </a:r>
            <a:r>
              <a:rPr lang="zh-CN" altLang="zh-CN" sz="2400" b="1">
                <a:solidFill>
                  <a:srgbClr val="C00000"/>
                </a:solidFill>
                <a:latin typeface="微软雅黑" panose="020B0503020204020204" pitchFamily="34" charset="-122"/>
                <a:ea typeface="微软雅黑" panose="020B0503020204020204" pitchFamily="34" charset="-122"/>
                <a:sym typeface="+mn-ea"/>
              </a:rPr>
              <a:t>请概述这两个问题。</a:t>
            </a:r>
            <a:endParaRPr lang="zh-CN" altLang="en-US" sz="2400" b="1">
              <a:solidFill>
                <a:srgbClr val="C00000"/>
              </a:solidFill>
              <a:latin typeface="微软雅黑" panose="020B0503020204020204" pitchFamily="34" charset="-122"/>
              <a:ea typeface="微软雅黑" panose="020B0503020204020204" pitchFamily="34" charset="-122"/>
            </a:endParaRPr>
          </a:p>
        </p:txBody>
      </p:sp>
      <p:pic>
        <p:nvPicPr>
          <p:cNvPr id="13" name="图片 12"/>
          <p:cNvPicPr>
            <a:picLocks noChangeAspect="1"/>
          </p:cNvPicPr>
          <p:nvPr/>
        </p:nvPicPr>
        <p:blipFill>
          <a:blip r:embed="rId3"/>
          <a:stretch>
            <a:fillRect/>
          </a:stretch>
        </p:blipFill>
        <p:spPr>
          <a:xfrm>
            <a:off x="8496539" y="614590"/>
            <a:ext cx="2583353" cy="3151179"/>
          </a:xfrm>
          <a:prstGeom prst="rect">
            <a:avLst/>
          </a:prstGeom>
        </p:spPr>
      </p:pic>
      <p:pic>
        <p:nvPicPr>
          <p:cNvPr id="14" name="Picture 2"/>
          <p:cNvPicPr preferRelativeResize="0">
            <a:picLocks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232734" y="1435662"/>
            <a:ext cx="1191226" cy="10939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a:spLocks noChangeAspect="1"/>
          </p:cNvSpPr>
          <p:nvPr/>
        </p:nvSpPr>
        <p:spPr>
          <a:xfrm>
            <a:off x="1504761" y="935637"/>
            <a:ext cx="8128000" cy="497205"/>
          </a:xfrm>
          <a:prstGeom prst="rect">
            <a:avLst/>
          </a:prstGeom>
        </p:spPr>
        <p:txBody>
          <a:bodyPr>
            <a:spAutoFit/>
          </a:bodyPr>
          <a:lstStyle/>
          <a:p>
            <a:pPr>
              <a:lnSpc>
                <a:spcPct val="120000"/>
              </a:lnSpc>
              <a:spcAft>
                <a:spcPct val="0"/>
              </a:spcAft>
              <a:tabLst>
                <a:tab pos="1188085" algn="l"/>
                <a:tab pos="2163445" algn="l"/>
                <a:tab pos="3142615" algn="l"/>
                <a:tab pos="4190365" algn="l"/>
              </a:tabLst>
            </a:pPr>
            <a:r>
              <a:rPr lang="en-US" altLang="zh-CN" sz="2400" b="1">
                <a:solidFill>
                  <a:srgbClr val="C00000"/>
                </a:solidFill>
                <a:latin typeface="微软雅黑" panose="020B0503020204020204" pitchFamily="34" charset="-122"/>
                <a:ea typeface="微软雅黑" panose="020B0503020204020204" pitchFamily="34" charset="-122"/>
              </a:rPr>
              <a:t>2.</a:t>
            </a:r>
            <a:r>
              <a:rPr lang="zh-CN" altLang="zh-CN" sz="2400" b="1">
                <a:solidFill>
                  <a:srgbClr val="C00000"/>
                </a:solidFill>
                <a:latin typeface="微软雅黑" panose="020B0503020204020204" pitchFamily="34" charset="-122"/>
                <a:ea typeface="微软雅黑" panose="020B0503020204020204" pitchFamily="34" charset="-122"/>
              </a:rPr>
              <a:t>恩格斯是如何解读经济关系是社会历史的决定性基础的</a:t>
            </a:r>
            <a:r>
              <a:rPr lang="en-US" altLang="zh-CN" sz="2400" b="1">
                <a:solidFill>
                  <a:srgbClr val="C00000"/>
                </a:solidFill>
                <a:latin typeface="微软雅黑" panose="020B0503020204020204" pitchFamily="34" charset="-122"/>
                <a:ea typeface="微软雅黑" panose="020B0503020204020204" pitchFamily="34" charset="-122"/>
              </a:rPr>
              <a:t>? </a:t>
            </a:r>
            <a:endParaRPr lang="zh-CN" altLang="zh-CN" sz="2400" b="1">
              <a:solidFill>
                <a:srgbClr val="C00000"/>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516221" y="1846459"/>
            <a:ext cx="11346266" cy="4524315"/>
          </a:xfrm>
          <a:prstGeom prst="rect">
            <a:avLst/>
          </a:prstGeom>
          <a:noFill/>
          <a:ln w="28575">
            <a:solidFill>
              <a:schemeClr val="tx1"/>
            </a:solidFill>
          </a:ln>
        </p:spPr>
        <p:txBody>
          <a:bodyPr wrap="square" rtlCol="0" anchor="t">
            <a:spAutoFit/>
          </a:bodyPr>
          <a:lstStyle/>
          <a:p>
            <a:pPr>
              <a:lnSpc>
                <a:spcPct val="150000"/>
              </a:lnSpc>
              <a:spcAft>
                <a:spcPct val="0"/>
              </a:spcAft>
              <a:tabLst>
                <a:tab pos="1188085" algn="l"/>
                <a:tab pos="2163445" algn="l"/>
                <a:tab pos="3142615" algn="l"/>
                <a:tab pos="4190365" algn="l"/>
              </a:tabLst>
            </a:pPr>
            <a:r>
              <a:rPr lang="en-US" altLang="zh-CN" sz="2400" b="1">
                <a:solidFill>
                  <a:srgbClr val="000000"/>
                </a:solidFill>
                <a:latin typeface="微软雅黑" panose="020B0503020204020204" pitchFamily="34" charset="-122"/>
                <a:ea typeface="微软雅黑" panose="020B0503020204020204" pitchFamily="34" charset="-122"/>
                <a:sym typeface="+mn-ea"/>
              </a:rPr>
              <a:t>(1)</a:t>
            </a:r>
            <a:r>
              <a:rPr lang="zh-CN" altLang="zh-CN" sz="2400" b="1">
                <a:solidFill>
                  <a:srgbClr val="000000"/>
                </a:solidFill>
                <a:latin typeface="微软雅黑" panose="020B0503020204020204" pitchFamily="34" charset="-122"/>
                <a:ea typeface="微软雅黑" panose="020B0503020204020204" pitchFamily="34" charset="-122"/>
                <a:sym typeface="+mn-ea"/>
              </a:rPr>
              <a:t>我们视之为社会历史的决定性基础的经济关系</a:t>
            </a:r>
            <a:r>
              <a:rPr lang="en-US" altLang="zh-CN" sz="2400" b="1">
                <a:solidFill>
                  <a:srgbClr val="000000"/>
                </a:solidFill>
                <a:latin typeface="微软雅黑" panose="020B0503020204020204" pitchFamily="34" charset="-122"/>
                <a:ea typeface="微软雅黑" panose="020B0503020204020204" pitchFamily="34" charset="-122"/>
                <a:sym typeface="+mn-ea"/>
              </a:rPr>
              <a:t>,</a:t>
            </a:r>
            <a:r>
              <a:rPr lang="zh-CN" altLang="zh-CN" sz="2400" b="1">
                <a:solidFill>
                  <a:srgbClr val="000000"/>
                </a:solidFill>
                <a:latin typeface="微软雅黑" panose="020B0503020204020204" pitchFamily="34" charset="-122"/>
                <a:ea typeface="微软雅黑" panose="020B0503020204020204" pitchFamily="34" charset="-122"/>
                <a:sym typeface="+mn-ea"/>
              </a:rPr>
              <a:t>是指一定社会的人们生产生活资料和彼此交换产品</a:t>
            </a:r>
            <a:r>
              <a:rPr lang="en-US" altLang="zh-CN" sz="2400" b="1">
                <a:solidFill>
                  <a:srgbClr val="000000"/>
                </a:solidFill>
                <a:latin typeface="微软雅黑" panose="020B0503020204020204" pitchFamily="34" charset="-122"/>
                <a:ea typeface="微软雅黑" panose="020B0503020204020204" pitchFamily="34" charset="-122"/>
                <a:sym typeface="+mn-ea"/>
              </a:rPr>
              <a:t>(</a:t>
            </a:r>
            <a:r>
              <a:rPr lang="zh-CN" altLang="zh-CN" sz="2400" b="1">
                <a:solidFill>
                  <a:srgbClr val="000000"/>
                </a:solidFill>
                <a:latin typeface="微软雅黑" panose="020B0503020204020204" pitchFamily="34" charset="-122"/>
                <a:ea typeface="微软雅黑" panose="020B0503020204020204" pitchFamily="34" charset="-122"/>
                <a:sym typeface="+mn-ea"/>
              </a:rPr>
              <a:t>在有分工的条件下</a:t>
            </a:r>
            <a:r>
              <a:rPr lang="en-US" altLang="zh-CN" sz="2400" b="1">
                <a:solidFill>
                  <a:srgbClr val="000000"/>
                </a:solidFill>
                <a:latin typeface="微软雅黑" panose="020B0503020204020204" pitchFamily="34" charset="-122"/>
                <a:ea typeface="微软雅黑" panose="020B0503020204020204" pitchFamily="34" charset="-122"/>
                <a:sym typeface="+mn-ea"/>
              </a:rPr>
              <a:t>)</a:t>
            </a:r>
            <a:r>
              <a:rPr lang="zh-CN" altLang="zh-CN" sz="2400" b="1">
                <a:solidFill>
                  <a:srgbClr val="000000"/>
                </a:solidFill>
                <a:latin typeface="微软雅黑" panose="020B0503020204020204" pitchFamily="34" charset="-122"/>
                <a:ea typeface="微软雅黑" panose="020B0503020204020204" pitchFamily="34" charset="-122"/>
                <a:sym typeface="+mn-ea"/>
              </a:rPr>
              <a:t>的方式</a:t>
            </a:r>
            <a:r>
              <a:rPr lang="zh-CN" altLang="zh-CN" sz="2400" b="1" smtClean="0">
                <a:solidFill>
                  <a:srgbClr val="000000"/>
                </a:solidFill>
                <a:latin typeface="微软雅黑" panose="020B0503020204020204" pitchFamily="34" charset="-122"/>
                <a:ea typeface="微软雅黑" panose="020B0503020204020204" pitchFamily="34" charset="-122"/>
                <a:sym typeface="+mn-ea"/>
              </a:rPr>
              <a:t>。</a:t>
            </a:r>
            <a:endParaRPr lang="en-US" altLang="zh-CN" sz="2400" b="1" smtClean="0">
              <a:solidFill>
                <a:srgbClr val="000000"/>
              </a:solidFill>
              <a:latin typeface="微软雅黑" panose="020B0503020204020204" pitchFamily="34" charset="-122"/>
              <a:ea typeface="微软雅黑" panose="020B0503020204020204" pitchFamily="34" charset="-122"/>
              <a:sym typeface="+mn-ea"/>
            </a:endParaRPr>
          </a:p>
          <a:p>
            <a:pPr>
              <a:lnSpc>
                <a:spcPct val="150000"/>
              </a:lnSpc>
              <a:spcAft>
                <a:spcPct val="0"/>
              </a:spcAft>
              <a:tabLst>
                <a:tab pos="1188085" algn="l"/>
                <a:tab pos="2163445" algn="l"/>
                <a:tab pos="3142615" algn="l"/>
                <a:tab pos="4190365" algn="l"/>
              </a:tabLst>
            </a:pPr>
            <a:r>
              <a:rPr lang="en-US" altLang="zh-CN" sz="2400" b="1" smtClean="0">
                <a:solidFill>
                  <a:srgbClr val="000000"/>
                </a:solidFill>
                <a:latin typeface="微软雅黑" panose="020B0503020204020204" pitchFamily="34" charset="-122"/>
                <a:ea typeface="微软雅黑" panose="020B0503020204020204" pitchFamily="34" charset="-122"/>
                <a:sym typeface="+mn-ea"/>
              </a:rPr>
              <a:t>(</a:t>
            </a:r>
            <a:r>
              <a:rPr lang="en-US" altLang="zh-CN" sz="2400" b="1">
                <a:solidFill>
                  <a:srgbClr val="000000"/>
                </a:solidFill>
                <a:latin typeface="微软雅黑" panose="020B0503020204020204" pitchFamily="34" charset="-122"/>
                <a:ea typeface="微软雅黑" panose="020B0503020204020204" pitchFamily="34" charset="-122"/>
                <a:sym typeface="+mn-ea"/>
              </a:rPr>
              <a:t>2)</a:t>
            </a:r>
            <a:r>
              <a:rPr lang="zh-CN" altLang="zh-CN" sz="2400" b="1">
                <a:solidFill>
                  <a:srgbClr val="000000"/>
                </a:solidFill>
                <a:latin typeface="微软雅黑" panose="020B0503020204020204" pitchFamily="34" charset="-122"/>
                <a:ea typeface="微软雅黑" panose="020B0503020204020204" pitchFamily="34" charset="-122"/>
                <a:sym typeface="+mn-ea"/>
              </a:rPr>
              <a:t>包括生产和运输的全部技术。这种技术也决定着产品的交换方式以及分配方式</a:t>
            </a:r>
            <a:r>
              <a:rPr lang="en-US" altLang="zh-CN" sz="2400" b="1">
                <a:solidFill>
                  <a:srgbClr val="000000"/>
                </a:solidFill>
                <a:latin typeface="微软雅黑" panose="020B0503020204020204" pitchFamily="34" charset="-122"/>
                <a:ea typeface="微软雅黑" panose="020B0503020204020204" pitchFamily="34" charset="-122"/>
                <a:sym typeface="+mn-ea"/>
              </a:rPr>
              <a:t>,</a:t>
            </a:r>
            <a:r>
              <a:rPr lang="zh-CN" altLang="zh-CN" sz="2400" b="1">
                <a:solidFill>
                  <a:srgbClr val="000000"/>
                </a:solidFill>
                <a:latin typeface="微软雅黑" panose="020B0503020204020204" pitchFamily="34" charset="-122"/>
                <a:ea typeface="微软雅黑" panose="020B0503020204020204" pitchFamily="34" charset="-122"/>
                <a:sym typeface="+mn-ea"/>
              </a:rPr>
              <a:t>从而在氏族社会解体后也决定着阶级的划分</a:t>
            </a:r>
            <a:r>
              <a:rPr lang="en-US" altLang="zh-CN" sz="2400" b="1">
                <a:solidFill>
                  <a:srgbClr val="000000"/>
                </a:solidFill>
                <a:latin typeface="微软雅黑" panose="020B0503020204020204" pitchFamily="34" charset="-122"/>
                <a:ea typeface="微软雅黑" panose="020B0503020204020204" pitchFamily="34" charset="-122"/>
                <a:sym typeface="+mn-ea"/>
              </a:rPr>
              <a:t>,</a:t>
            </a:r>
            <a:r>
              <a:rPr lang="zh-CN" altLang="zh-CN" sz="2400" b="1">
                <a:solidFill>
                  <a:srgbClr val="000000"/>
                </a:solidFill>
                <a:latin typeface="微软雅黑" panose="020B0503020204020204" pitchFamily="34" charset="-122"/>
                <a:ea typeface="微软雅黑" panose="020B0503020204020204" pitchFamily="34" charset="-122"/>
                <a:sym typeface="+mn-ea"/>
              </a:rPr>
              <a:t>决定着统治关系和奴役关系</a:t>
            </a:r>
            <a:r>
              <a:rPr lang="en-US" altLang="zh-CN" sz="2400" b="1">
                <a:solidFill>
                  <a:srgbClr val="000000"/>
                </a:solidFill>
                <a:latin typeface="微软雅黑" panose="020B0503020204020204" pitchFamily="34" charset="-122"/>
                <a:ea typeface="微软雅黑" panose="020B0503020204020204" pitchFamily="34" charset="-122"/>
                <a:sym typeface="+mn-ea"/>
              </a:rPr>
              <a:t>,</a:t>
            </a:r>
            <a:r>
              <a:rPr lang="zh-CN" altLang="zh-CN" sz="2400" b="1">
                <a:solidFill>
                  <a:srgbClr val="000000"/>
                </a:solidFill>
                <a:latin typeface="微软雅黑" panose="020B0503020204020204" pitchFamily="34" charset="-122"/>
                <a:ea typeface="微软雅黑" panose="020B0503020204020204" pitchFamily="34" charset="-122"/>
                <a:sym typeface="+mn-ea"/>
              </a:rPr>
              <a:t>决定着国家、政治、法等等</a:t>
            </a:r>
            <a:r>
              <a:rPr lang="zh-CN" altLang="zh-CN" sz="2400" b="1" smtClean="0">
                <a:solidFill>
                  <a:srgbClr val="000000"/>
                </a:solidFill>
                <a:latin typeface="微软雅黑" panose="020B0503020204020204" pitchFamily="34" charset="-122"/>
                <a:ea typeface="微软雅黑" panose="020B0503020204020204" pitchFamily="34" charset="-122"/>
                <a:sym typeface="+mn-ea"/>
              </a:rPr>
              <a:t>。</a:t>
            </a:r>
            <a:endParaRPr lang="en-US" altLang="zh-CN" sz="2400" b="1" smtClean="0">
              <a:solidFill>
                <a:srgbClr val="000000"/>
              </a:solidFill>
              <a:latin typeface="微软雅黑" panose="020B0503020204020204" pitchFamily="34" charset="-122"/>
              <a:ea typeface="微软雅黑" panose="020B0503020204020204" pitchFamily="34" charset="-122"/>
              <a:sym typeface="+mn-ea"/>
            </a:endParaRPr>
          </a:p>
          <a:p>
            <a:pPr>
              <a:lnSpc>
                <a:spcPct val="150000"/>
              </a:lnSpc>
              <a:spcAft>
                <a:spcPct val="0"/>
              </a:spcAft>
              <a:tabLst>
                <a:tab pos="1188085" algn="l"/>
                <a:tab pos="2163445" algn="l"/>
                <a:tab pos="3142615" algn="l"/>
                <a:tab pos="4190365" algn="l"/>
              </a:tabLst>
            </a:pPr>
            <a:r>
              <a:rPr lang="en-US" altLang="zh-CN" sz="2400" b="1" smtClean="0">
                <a:solidFill>
                  <a:srgbClr val="000000"/>
                </a:solidFill>
                <a:latin typeface="微软雅黑" panose="020B0503020204020204" pitchFamily="34" charset="-122"/>
                <a:ea typeface="微软雅黑" panose="020B0503020204020204" pitchFamily="34" charset="-122"/>
                <a:sym typeface="+mn-ea"/>
              </a:rPr>
              <a:t>(</a:t>
            </a:r>
            <a:r>
              <a:rPr lang="en-US" altLang="zh-CN" sz="2400" b="1">
                <a:solidFill>
                  <a:srgbClr val="000000"/>
                </a:solidFill>
                <a:latin typeface="微软雅黑" panose="020B0503020204020204" pitchFamily="34" charset="-122"/>
                <a:ea typeface="微软雅黑" panose="020B0503020204020204" pitchFamily="34" charset="-122"/>
                <a:sym typeface="+mn-ea"/>
              </a:rPr>
              <a:t>3)</a:t>
            </a:r>
            <a:r>
              <a:rPr lang="zh-CN" altLang="zh-CN" sz="2400" b="1">
                <a:solidFill>
                  <a:srgbClr val="000000"/>
                </a:solidFill>
                <a:latin typeface="微软雅黑" panose="020B0503020204020204" pitchFamily="34" charset="-122"/>
                <a:ea typeface="微软雅黑" panose="020B0503020204020204" pitchFamily="34" charset="-122"/>
                <a:sym typeface="+mn-ea"/>
              </a:rPr>
              <a:t>在经济关系中还包括这些关系赖以发展的地理基础和事实上由过去沿袭下来的先前各经济发展阶段的残余</a:t>
            </a:r>
            <a:r>
              <a:rPr lang="zh-CN" altLang="zh-CN" sz="2400" b="1" smtClean="0">
                <a:solidFill>
                  <a:srgbClr val="000000"/>
                </a:solidFill>
                <a:latin typeface="微软雅黑" panose="020B0503020204020204" pitchFamily="34" charset="-122"/>
                <a:ea typeface="微软雅黑" panose="020B0503020204020204" pitchFamily="34" charset="-122"/>
                <a:sym typeface="+mn-ea"/>
              </a:rPr>
              <a:t>。</a:t>
            </a:r>
            <a:endParaRPr lang="en-US" altLang="zh-CN" sz="2400" b="1" smtClean="0">
              <a:solidFill>
                <a:srgbClr val="000000"/>
              </a:solidFill>
              <a:latin typeface="微软雅黑" panose="020B0503020204020204" pitchFamily="34" charset="-122"/>
              <a:ea typeface="微软雅黑" panose="020B0503020204020204" pitchFamily="34" charset="-122"/>
              <a:sym typeface="+mn-ea"/>
            </a:endParaRPr>
          </a:p>
          <a:p>
            <a:pPr>
              <a:lnSpc>
                <a:spcPct val="150000"/>
              </a:lnSpc>
              <a:spcAft>
                <a:spcPct val="0"/>
              </a:spcAft>
              <a:tabLst>
                <a:tab pos="1188085" algn="l"/>
                <a:tab pos="2163445" algn="l"/>
                <a:tab pos="3142615" algn="l"/>
                <a:tab pos="4190365" algn="l"/>
              </a:tabLst>
            </a:pPr>
            <a:r>
              <a:rPr lang="en-US" altLang="zh-CN" sz="2400" b="1" smtClean="0">
                <a:solidFill>
                  <a:srgbClr val="000000"/>
                </a:solidFill>
                <a:latin typeface="微软雅黑" panose="020B0503020204020204" pitchFamily="34" charset="-122"/>
                <a:ea typeface="微软雅黑" panose="020B0503020204020204" pitchFamily="34" charset="-122"/>
                <a:sym typeface="+mn-ea"/>
              </a:rPr>
              <a:t>(</a:t>
            </a:r>
            <a:r>
              <a:rPr lang="en-US" altLang="zh-CN" sz="2400" b="1">
                <a:solidFill>
                  <a:srgbClr val="000000"/>
                </a:solidFill>
                <a:latin typeface="微软雅黑" panose="020B0503020204020204" pitchFamily="34" charset="-122"/>
                <a:ea typeface="微软雅黑" panose="020B0503020204020204" pitchFamily="34" charset="-122"/>
                <a:sym typeface="+mn-ea"/>
              </a:rPr>
              <a:t>4)</a:t>
            </a:r>
            <a:r>
              <a:rPr lang="zh-CN" altLang="zh-CN" sz="2400" b="1">
                <a:solidFill>
                  <a:srgbClr val="000000"/>
                </a:solidFill>
                <a:latin typeface="微软雅黑" panose="020B0503020204020204" pitchFamily="34" charset="-122"/>
                <a:ea typeface="微软雅黑" panose="020B0503020204020204" pitchFamily="34" charset="-122"/>
                <a:sym typeface="+mn-ea"/>
              </a:rPr>
              <a:t>当然还包括围绕着这一社会形式的外部环境。 </a:t>
            </a:r>
            <a:endParaRPr lang="zh-CN" altLang="en-US" sz="2400" b="1">
              <a:solidFill>
                <a:srgbClr val="000000"/>
              </a:solidFill>
              <a:latin typeface="微软雅黑" panose="020B0503020204020204" pitchFamily="34" charset="-122"/>
              <a:ea typeface="微软雅黑" panose="020B0503020204020204" pitchFamily="34" charset="-122"/>
            </a:endParaRPr>
          </a:p>
        </p:txBody>
      </p:sp>
      <p:pic>
        <p:nvPicPr>
          <p:cNvPr id="4" name="Picture 2"/>
          <p:cNvPicPr preferRelativeResize="0">
            <a:picLocks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261345" y="637265"/>
            <a:ext cx="1191226" cy="10939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xmlns:p14="http://schemas.microsoft.com/office/powerpoint/2010/main">
    <mc:Choice Requires="p14">
      <p:transition p14:dur="0"/>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1503680" y="1734032"/>
            <a:ext cx="10033000" cy="497205"/>
          </a:xfrm>
          <a:prstGeom prst="rect">
            <a:avLst/>
          </a:prstGeom>
        </p:spPr>
        <p:txBody>
          <a:bodyPr wrap="square">
            <a:spAutoFit/>
          </a:bodyPr>
          <a:lstStyle/>
          <a:p>
            <a:pPr>
              <a:lnSpc>
                <a:spcPct val="120000"/>
              </a:lnSpc>
              <a:spcAft>
                <a:spcPct val="0"/>
              </a:spcAft>
              <a:tabLst>
                <a:tab pos="1188085" algn="l"/>
                <a:tab pos="2163445" algn="l"/>
                <a:tab pos="3142615" algn="l"/>
                <a:tab pos="4190365" algn="l"/>
              </a:tabLst>
            </a:pPr>
            <a:r>
              <a:rPr lang="en-US" altLang="zh-CN" sz="2400" b="1">
                <a:solidFill>
                  <a:srgbClr val="C00000"/>
                </a:solidFill>
                <a:latin typeface="微软雅黑" panose="020B0503020204020204" pitchFamily="34" charset="-122"/>
                <a:ea typeface="微软雅黑" panose="020B0503020204020204" pitchFamily="34" charset="-122"/>
              </a:rPr>
              <a:t>3.</a:t>
            </a:r>
            <a:r>
              <a:rPr lang="zh-CN" altLang="zh-CN" sz="2400" b="1">
                <a:solidFill>
                  <a:srgbClr val="C00000"/>
                </a:solidFill>
                <a:latin typeface="微软雅黑" panose="020B0503020204020204" pitchFamily="34" charset="-122"/>
                <a:ea typeface="微软雅黑" panose="020B0503020204020204" pitchFamily="34" charset="-122"/>
              </a:rPr>
              <a:t>恩格斯是如何解读上层建筑之间相互作用并反作用于经济基础的</a:t>
            </a:r>
            <a:r>
              <a:rPr lang="en-US" altLang="zh-CN" sz="2400" b="1">
                <a:solidFill>
                  <a:srgbClr val="C00000"/>
                </a:solidFill>
                <a:latin typeface="微软雅黑" panose="020B0503020204020204" pitchFamily="34" charset="-122"/>
                <a:ea typeface="微软雅黑" panose="020B0503020204020204" pitchFamily="34" charset="-122"/>
              </a:rPr>
              <a:t>?</a:t>
            </a:r>
            <a:endParaRPr lang="zh-CN" altLang="zh-CN" sz="2400" b="1">
              <a:solidFill>
                <a:srgbClr val="C00000"/>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565373" y="2635581"/>
            <a:ext cx="10971307" cy="922020"/>
          </a:xfrm>
          <a:prstGeom prst="rect">
            <a:avLst/>
          </a:prstGeom>
          <a:noFill/>
          <a:ln w="28575">
            <a:solidFill>
              <a:schemeClr val="tx1"/>
            </a:solidFill>
          </a:ln>
        </p:spPr>
        <p:txBody>
          <a:bodyPr wrap="square" rtlCol="0" anchor="t">
            <a:spAutoFit/>
          </a:bodyPr>
          <a:lstStyle/>
          <a:p>
            <a:r>
              <a:rPr lang="en-US" altLang="zh-CN" b="1" smtClean="0">
                <a:solidFill>
                  <a:srgbClr val="000000"/>
                </a:solidFill>
                <a:latin typeface="楷体" panose="02010609060101010101" pitchFamily="49" charset="-122"/>
                <a:ea typeface="楷体" panose="02010609060101010101" pitchFamily="49" charset="-122"/>
                <a:cs typeface="Times New Roman" panose="02020603050405020304" pitchFamily="18" charset="0"/>
                <a:sym typeface="+mn-ea"/>
              </a:rPr>
              <a:t>(</a:t>
            </a:r>
            <a:r>
              <a:rPr lang="en-US" altLang="zh-CN" b="1">
                <a:solidFill>
                  <a:srgbClr val="000000"/>
                </a:solidFill>
                <a:latin typeface="楷体" panose="02010609060101010101" pitchFamily="49" charset="-122"/>
                <a:ea typeface="楷体" panose="02010609060101010101" pitchFamily="49" charset="-122"/>
                <a:cs typeface="Times New Roman" panose="02020603050405020304" pitchFamily="18" charset="0"/>
                <a:sym typeface="+mn-ea"/>
              </a:rPr>
              <a:t>1)</a:t>
            </a:r>
            <a:r>
              <a:rPr lang="zh-CN" altLang="zh-CN" b="1">
                <a:solidFill>
                  <a:srgbClr val="000000"/>
                </a:solidFill>
                <a:latin typeface="楷体" panose="02010609060101010101" pitchFamily="49" charset="-122"/>
                <a:ea typeface="楷体" panose="02010609060101010101" pitchFamily="49" charset="-122"/>
                <a:cs typeface="Times New Roman" panose="02020603050405020304" pitchFamily="18" charset="0"/>
                <a:sym typeface="+mn-ea"/>
              </a:rPr>
              <a:t>政治、</a:t>
            </a:r>
            <a:r>
              <a:rPr lang="zh-CN" altLang="zh-CN" b="1" smtClean="0">
                <a:solidFill>
                  <a:srgbClr val="000000"/>
                </a:solidFill>
                <a:latin typeface="楷体" panose="02010609060101010101" pitchFamily="49" charset="-122"/>
                <a:ea typeface="楷体" panose="02010609060101010101" pitchFamily="49" charset="-122"/>
                <a:cs typeface="Times New Roman" panose="02020603050405020304" pitchFamily="18" charset="0"/>
                <a:sym typeface="+mn-ea"/>
              </a:rPr>
              <a:t>法</a:t>
            </a:r>
            <a:r>
              <a:rPr lang="zh-CN" altLang="en-US" b="1" smtClean="0">
                <a:solidFill>
                  <a:srgbClr val="000000"/>
                </a:solidFill>
                <a:latin typeface="楷体" panose="02010609060101010101" pitchFamily="49" charset="-122"/>
                <a:ea typeface="楷体" panose="02010609060101010101" pitchFamily="49" charset="-122"/>
                <a:cs typeface="Times New Roman" panose="02020603050405020304" pitchFamily="18" charset="0"/>
                <a:sym typeface="+mn-ea"/>
              </a:rPr>
              <a:t>律</a:t>
            </a:r>
            <a:r>
              <a:rPr lang="zh-CN" altLang="zh-CN" b="1" smtClean="0">
                <a:solidFill>
                  <a:srgbClr val="000000"/>
                </a:solidFill>
                <a:latin typeface="楷体" panose="02010609060101010101" pitchFamily="49" charset="-122"/>
                <a:ea typeface="楷体" panose="02010609060101010101" pitchFamily="49" charset="-122"/>
                <a:cs typeface="Times New Roman" panose="02020603050405020304" pitchFamily="18" charset="0"/>
                <a:sym typeface="+mn-ea"/>
              </a:rPr>
              <a:t>、</a:t>
            </a:r>
            <a:r>
              <a:rPr lang="zh-CN" altLang="zh-CN" b="1">
                <a:solidFill>
                  <a:srgbClr val="000000"/>
                </a:solidFill>
                <a:latin typeface="楷体" panose="02010609060101010101" pitchFamily="49" charset="-122"/>
                <a:ea typeface="楷体" panose="02010609060101010101" pitchFamily="49" charset="-122"/>
                <a:cs typeface="Times New Roman" panose="02020603050405020304" pitchFamily="18" charset="0"/>
                <a:sym typeface="+mn-ea"/>
              </a:rPr>
              <a:t>哲学、宗教、文学、艺术等等的发展是以经济发展为基础的。但是</a:t>
            </a:r>
            <a:r>
              <a:rPr lang="en-US" altLang="zh-CN" b="1">
                <a:solidFill>
                  <a:srgbClr val="000000"/>
                </a:solidFill>
                <a:latin typeface="楷体" panose="02010609060101010101" pitchFamily="49" charset="-122"/>
                <a:ea typeface="楷体" panose="02010609060101010101" pitchFamily="49" charset="-122"/>
                <a:cs typeface="Times New Roman" panose="02020603050405020304" pitchFamily="18" charset="0"/>
                <a:sym typeface="+mn-ea"/>
              </a:rPr>
              <a:t>,</a:t>
            </a:r>
            <a:r>
              <a:rPr lang="zh-CN" altLang="zh-CN" b="1">
                <a:solidFill>
                  <a:srgbClr val="000000"/>
                </a:solidFill>
                <a:latin typeface="楷体" panose="02010609060101010101" pitchFamily="49" charset="-122"/>
                <a:ea typeface="楷体" panose="02010609060101010101" pitchFamily="49" charset="-122"/>
                <a:cs typeface="Times New Roman" panose="02020603050405020304" pitchFamily="18" charset="0"/>
                <a:sym typeface="+mn-ea"/>
              </a:rPr>
              <a:t>它们又都互相作用并对经济基础发生作用。这并不是说</a:t>
            </a:r>
            <a:r>
              <a:rPr lang="en-US" altLang="zh-CN" b="1">
                <a:solidFill>
                  <a:srgbClr val="000000"/>
                </a:solidFill>
                <a:latin typeface="楷体" panose="02010609060101010101" pitchFamily="49" charset="-122"/>
                <a:ea typeface="楷体" panose="02010609060101010101" pitchFamily="49" charset="-122"/>
                <a:cs typeface="Times New Roman" panose="02020603050405020304" pitchFamily="18" charset="0"/>
                <a:sym typeface="+mn-ea"/>
              </a:rPr>
              <a:t>,</a:t>
            </a:r>
            <a:r>
              <a:rPr lang="zh-CN" altLang="zh-CN" b="1">
                <a:solidFill>
                  <a:srgbClr val="000000"/>
                </a:solidFill>
                <a:latin typeface="楷体" panose="02010609060101010101" pitchFamily="49" charset="-122"/>
                <a:ea typeface="楷体" panose="02010609060101010101" pitchFamily="49" charset="-122"/>
                <a:cs typeface="Times New Roman" panose="02020603050405020304" pitchFamily="18" charset="0"/>
                <a:sym typeface="+mn-ea"/>
              </a:rPr>
              <a:t>只有经济状况才是原因</a:t>
            </a:r>
            <a:r>
              <a:rPr lang="en-US" altLang="zh-CN" b="1">
                <a:solidFill>
                  <a:srgbClr val="000000"/>
                </a:solidFill>
                <a:latin typeface="楷体" panose="02010609060101010101" pitchFamily="49" charset="-122"/>
                <a:ea typeface="楷体" panose="02010609060101010101" pitchFamily="49" charset="-122"/>
                <a:cs typeface="Times New Roman" panose="02020603050405020304" pitchFamily="18" charset="0"/>
                <a:sym typeface="+mn-ea"/>
              </a:rPr>
              <a:t>,</a:t>
            </a:r>
            <a:r>
              <a:rPr lang="zh-CN" altLang="zh-CN" b="1">
                <a:solidFill>
                  <a:srgbClr val="000000"/>
                </a:solidFill>
                <a:latin typeface="楷体" panose="02010609060101010101" pitchFamily="49" charset="-122"/>
                <a:ea typeface="楷体" panose="02010609060101010101" pitchFamily="49" charset="-122"/>
                <a:cs typeface="Times New Roman" panose="02020603050405020304" pitchFamily="18" charset="0"/>
                <a:sym typeface="+mn-ea"/>
              </a:rPr>
              <a:t>才是积极的</a:t>
            </a:r>
            <a:r>
              <a:rPr lang="en-US" altLang="zh-CN" b="1">
                <a:solidFill>
                  <a:srgbClr val="000000"/>
                </a:solidFill>
                <a:latin typeface="楷体" panose="02010609060101010101" pitchFamily="49" charset="-122"/>
                <a:ea typeface="楷体" panose="02010609060101010101" pitchFamily="49" charset="-122"/>
                <a:cs typeface="Times New Roman" panose="02020603050405020304" pitchFamily="18" charset="0"/>
                <a:sym typeface="+mn-ea"/>
              </a:rPr>
              <a:t>,</a:t>
            </a:r>
            <a:r>
              <a:rPr lang="zh-CN" altLang="zh-CN" b="1">
                <a:solidFill>
                  <a:srgbClr val="000000"/>
                </a:solidFill>
                <a:latin typeface="楷体" panose="02010609060101010101" pitchFamily="49" charset="-122"/>
                <a:ea typeface="楷体" panose="02010609060101010101" pitchFamily="49" charset="-122"/>
                <a:cs typeface="Times New Roman" panose="02020603050405020304" pitchFamily="18" charset="0"/>
                <a:sym typeface="+mn-ea"/>
              </a:rPr>
              <a:t>其余一切都不过是消极的结果</a:t>
            </a:r>
            <a:r>
              <a:rPr lang="en-US" altLang="zh-CN" b="1">
                <a:solidFill>
                  <a:srgbClr val="000000"/>
                </a:solidFill>
                <a:latin typeface="楷体" panose="02010609060101010101" pitchFamily="49" charset="-122"/>
                <a:ea typeface="楷体" panose="02010609060101010101" pitchFamily="49" charset="-122"/>
                <a:cs typeface="Times New Roman" panose="02020603050405020304" pitchFamily="18" charset="0"/>
                <a:sym typeface="+mn-ea"/>
              </a:rPr>
              <a:t>,</a:t>
            </a:r>
            <a:r>
              <a:rPr lang="zh-CN" altLang="zh-CN" b="1">
                <a:solidFill>
                  <a:srgbClr val="000000"/>
                </a:solidFill>
                <a:latin typeface="楷体" panose="02010609060101010101" pitchFamily="49" charset="-122"/>
                <a:ea typeface="楷体" panose="02010609060101010101" pitchFamily="49" charset="-122"/>
                <a:cs typeface="Times New Roman" panose="02020603050405020304" pitchFamily="18" charset="0"/>
                <a:sym typeface="+mn-ea"/>
              </a:rPr>
              <a:t>而是说</a:t>
            </a:r>
            <a:r>
              <a:rPr lang="en-US" altLang="zh-CN" b="1">
                <a:solidFill>
                  <a:srgbClr val="000000"/>
                </a:solidFill>
                <a:latin typeface="楷体" panose="02010609060101010101" pitchFamily="49" charset="-122"/>
                <a:ea typeface="楷体" panose="02010609060101010101" pitchFamily="49" charset="-122"/>
                <a:cs typeface="Times New Roman" panose="02020603050405020304" pitchFamily="18" charset="0"/>
                <a:sym typeface="+mn-ea"/>
              </a:rPr>
              <a:t>,</a:t>
            </a:r>
            <a:r>
              <a:rPr lang="zh-CN" altLang="zh-CN" b="1">
                <a:solidFill>
                  <a:srgbClr val="000000"/>
                </a:solidFill>
                <a:latin typeface="楷体" panose="02010609060101010101" pitchFamily="49" charset="-122"/>
                <a:ea typeface="楷体" panose="02010609060101010101" pitchFamily="49" charset="-122"/>
                <a:cs typeface="Times New Roman" panose="02020603050405020304" pitchFamily="18" charset="0"/>
                <a:sym typeface="+mn-ea"/>
              </a:rPr>
              <a:t>这是在归根到底不断为自己开辟道路的经济必然性的基础上的相互作用。</a:t>
            </a:r>
            <a:endParaRPr lang="zh-CN" altLang="en-US" b="1">
              <a:latin typeface="楷体" panose="02010609060101010101" pitchFamily="49" charset="-122"/>
              <a:ea typeface="楷体" panose="02010609060101010101" pitchFamily="49" charset="-122"/>
            </a:endParaRPr>
          </a:p>
        </p:txBody>
      </p:sp>
      <p:pic>
        <p:nvPicPr>
          <p:cNvPr id="9" name="Picture 2"/>
          <p:cNvPicPr preferRelativeResize="0">
            <a:picLocks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232734" y="1435662"/>
            <a:ext cx="1191226" cy="10939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圆角矩形 10"/>
          <p:cNvSpPr/>
          <p:nvPr/>
        </p:nvSpPr>
        <p:spPr>
          <a:xfrm>
            <a:off x="445572" y="4201744"/>
            <a:ext cx="11461870" cy="1880235"/>
          </a:xfrm>
          <a:prstGeom prst="round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b="1">
                <a:latin typeface="微软雅黑" panose="020B0503020204020204" pitchFamily="34" charset="-122"/>
                <a:ea typeface="微软雅黑" panose="020B0503020204020204" pitchFamily="34" charset="-122"/>
              </a:rPr>
              <a:t>围绕“经济的决定性基础”地位，用“但是” “这</a:t>
            </a:r>
            <a:endParaRPr lang="en-US" altLang="zh-CN" b="1">
              <a:latin typeface="微软雅黑" panose="020B0503020204020204" pitchFamily="34" charset="-122"/>
              <a:ea typeface="微软雅黑" panose="020B0503020204020204" pitchFamily="34" charset="-122"/>
            </a:endParaRPr>
          </a:p>
          <a:p>
            <a:r>
              <a:rPr lang="zh-CN" altLang="en-US" b="1">
                <a:latin typeface="微软雅黑" panose="020B0503020204020204" pitchFamily="34" charset="-122"/>
                <a:ea typeface="微软雅黑" panose="020B0503020204020204" pitchFamily="34" charset="-122"/>
              </a:rPr>
              <a:t>并不是说” “而是说”三个关联词，说了三层理解：</a:t>
            </a:r>
            <a:endParaRPr lang="en-US" altLang="zh-CN" b="1">
              <a:latin typeface="微软雅黑" panose="020B0503020204020204" pitchFamily="34" charset="-122"/>
              <a:ea typeface="微软雅黑" panose="020B0503020204020204" pitchFamily="34" charset="-122"/>
            </a:endParaRPr>
          </a:p>
          <a:p>
            <a:r>
              <a:rPr lang="zh-CN" altLang="en-US" b="1">
                <a:latin typeface="微软雅黑" panose="020B0503020204020204" pitchFamily="34" charset="-122"/>
                <a:ea typeface="微软雅黑" panose="020B0503020204020204" pitchFamily="34" charset="-122"/>
              </a:rPr>
              <a:t>①除“经济”对“上层建筑”起作用外，“上层建筑”内部各方面又互相作用，“上层建筑”也对“经济基础”有反作用。</a:t>
            </a:r>
            <a:endParaRPr lang="en-US" altLang="zh-CN" b="1">
              <a:latin typeface="微软雅黑" panose="020B0503020204020204" pitchFamily="34" charset="-122"/>
              <a:ea typeface="微软雅黑" panose="020B0503020204020204" pitchFamily="34" charset="-122"/>
            </a:endParaRPr>
          </a:p>
          <a:p>
            <a:r>
              <a:rPr lang="zh-CN" altLang="en-US" b="1">
                <a:latin typeface="微软雅黑" panose="020B0503020204020204" pitchFamily="34" charset="-122"/>
                <a:ea typeface="微软雅黑" panose="020B0503020204020204" pitchFamily="34" charset="-122"/>
              </a:rPr>
              <a:t>② “经济”并不是导致社会现状的唯一原因，还有“上层建筑”的原因。</a:t>
            </a:r>
            <a:endParaRPr lang="en-US" altLang="zh-CN" b="1">
              <a:latin typeface="微软雅黑" panose="020B0503020204020204" pitchFamily="34" charset="-122"/>
              <a:ea typeface="微软雅黑" panose="020B0503020204020204" pitchFamily="34" charset="-122"/>
            </a:endParaRPr>
          </a:p>
          <a:p>
            <a:r>
              <a:rPr lang="zh-CN" altLang="en-US" b="1">
                <a:latin typeface="微软雅黑" panose="020B0503020204020204" pitchFamily="34" charset="-122"/>
                <a:ea typeface="微软雅黑" panose="020B0503020204020204" pitchFamily="34" charset="-122"/>
              </a:rPr>
              <a:t>③“上层建筑”内部各方面之间及其对“经济”虽有作用，但始终离不开“经济必然性的基础”。</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heel(1)">
                                      <p:cBhvr>
                                        <p:cTn id="12"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1"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AS_OS" val="Unix 3.10 unknown"/>
  <p:tag name="AS_RELEASE_DATE" val="2020.11.30"/>
  <p:tag name="AS_TITLE" val="Aspose.Slides for Java"/>
  <p:tag name="AS_VERSION" val="20.11"/>
</p:tagLst>
</file>

<file path=ppt/tags/tag2.xml><?xml version="1.0" encoding="utf-8"?>
<p:tagLst xmlns:a="http://schemas.openxmlformats.org/drawingml/2006/main" xmlns:r="http://schemas.openxmlformats.org/officeDocument/2006/relationships" xmlns:p="http://schemas.openxmlformats.org/presentationml/2006/main">
  <p:tag name="KSO_WM_UNIT_TABLE_BEAUTIFY" val="smartTable{70ab6fc6-960a-45d2-b20d-ff675c6838d2}"/>
  <p:tag name="TABLE_ENDDRAG_ORIGIN_RECT" val="780*123"/>
  <p:tag name="TABLE_ENDDRAG_RECT" val="107*156*780*123"/>
</p:tagLst>
</file>

<file path=ppt/tags/tag3.xml><?xml version="1.0" encoding="utf-8"?>
<p:tagLst xmlns:a="http://schemas.openxmlformats.org/drawingml/2006/main" xmlns:r="http://schemas.openxmlformats.org/officeDocument/2006/relationships" xmlns:p="http://schemas.openxmlformats.org/presentationml/2006/main">
  <p:tag name="KSO_WM_UNIT_TABLE_BEAUTIFY" val="smartTable{544e9ae7-0f6b-4fb3-a0d9-b1b2db2cace2}"/>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Arial"/>
        <a:cs typeface="Arial"/>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xmlns:r="http://schemas.openxmlformats.org/officeDocument/2006/relationships"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xmlns:r="http://schemas.openxmlformats.org/officeDocument/2006/relationship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xmlns:r="http://schemas.openxmlformats.org/officeDocument/2006/relationship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2392</Words>
  <Application>Microsoft Office PowerPoint</Application>
  <PresentationFormat>自定义</PresentationFormat>
  <Paragraphs>170</Paragraphs>
  <Slides>29</Slides>
  <Notes>19</Notes>
  <HiddenSlides>0</HiddenSlides>
  <MMClips>0</MMClips>
  <ScaleCrop>false</ScaleCrop>
  <HeadingPairs>
    <vt:vector size="4" baseType="variant">
      <vt:variant>
        <vt:lpstr>主题</vt:lpstr>
      </vt:variant>
      <vt:variant>
        <vt:i4>2</vt:i4>
      </vt:variant>
      <vt:variant>
        <vt:lpstr>幻灯片标题</vt:lpstr>
      </vt:variant>
      <vt:variant>
        <vt:i4>29</vt:i4>
      </vt:variant>
    </vt:vector>
  </HeadingPairs>
  <TitlesOfParts>
    <vt:vector size="31" baseType="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学科网</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rbm.xkw.com</dc:creator>
  <cp:lastModifiedBy>hj</cp:lastModifiedBy>
  <cp:revision>2</cp:revision>
  <cp:lastPrinted>2021-02-27T14:57:33Z</cp:lastPrinted>
  <dcterms:created xsi:type="dcterms:W3CDTF">2021-02-27T14:57:33Z</dcterms:created>
  <dcterms:modified xsi:type="dcterms:W3CDTF">2021-09-12T04:35:26Z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