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335" r:id="rId3"/>
    <p:sldId id="346" r:id="rId4"/>
    <p:sldId id="348" r:id="rId5"/>
    <p:sldId id="343" r:id="rId6"/>
    <p:sldId id="349" r:id="rId7"/>
    <p:sldId id="350" r:id="rId8"/>
    <p:sldId id="298" r:id="rId9"/>
    <p:sldId id="351" r:id="rId10"/>
    <p:sldId id="362" r:id="rId11"/>
    <p:sldId id="277" r:id="rId12"/>
    <p:sldId id="279" r:id="rId13"/>
    <p:sldId id="357" r:id="rId14"/>
    <p:sldId id="361" r:id="rId15"/>
    <p:sldId id="302" r:id="rId16"/>
    <p:sldId id="359" r:id="rId17"/>
    <p:sldId id="340" r:id="rId18"/>
    <p:sldId id="303" r:id="rId19"/>
    <p:sldId id="304" r:id="rId20"/>
    <p:sldId id="306" r:id="rId21"/>
    <p:sldId id="353" r:id="rId22"/>
    <p:sldId id="308" r:id="rId23"/>
    <p:sldId id="309" r:id="rId24"/>
    <p:sldId id="310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363" r:id="rId33"/>
    <p:sldId id="364" r:id="rId34"/>
    <p:sldId id="365" r:id="rId35"/>
    <p:sldId id="366" r:id="rId36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48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48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48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48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48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48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48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48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4800" b="0" i="0" u="none" kern="1200" baseline="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681"/>
    <p:restoredTop sz="94660"/>
  </p:normalViewPr>
  <p:slideViewPr>
    <p:cSldViewPr showGuides="1">
      <p:cViewPr varScale="1">
        <p:scale>
          <a:sx n="85" d="100"/>
          <a:sy n="85" d="100"/>
        </p:scale>
        <p:origin x="-1032" y="-90"/>
      </p:cViewPr>
      <p:guideLst>
        <p:guide orient="horz" pos="2160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28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 smtClean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smtClean="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6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sz="1200" smtClean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200" dirty="0">
                <a:solidFill>
                  <a:schemeClr val="tx1"/>
                </a:solidFill>
              </a:rPr>
            </a:fld>
            <a:endParaRPr lang="en-US" altLang="zh-CN" sz="120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 smtClean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 smtClean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GIF"/><Relationship Id="rId1" Type="http://schemas.openxmlformats.org/officeDocument/2006/relationships/image" Target="../media/image1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GIF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5" descr="b1f73e548b369fd7d0e676f8836b0ee8"/>
          <p:cNvPicPr>
            <a:picLocks noChangeAspect="1"/>
          </p:cNvPicPr>
          <p:nvPr/>
        </p:nvPicPr>
        <p:blipFill>
          <a:blip r:embed="rId1"/>
          <a:srcRect b="20332"/>
          <a:stretch>
            <a:fillRect/>
          </a:stretch>
        </p:blipFill>
        <p:spPr>
          <a:xfrm>
            <a:off x="152400" y="304800"/>
            <a:ext cx="434340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6" descr="1275114523UGqpqp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581400"/>
            <a:ext cx="43434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7" descr="1213272768855_1213272768855_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581400"/>
            <a:ext cx="4343400" cy="302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Picture 9" descr="43142922200807301633063131604171252_003_6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304800"/>
            <a:ext cx="4343400" cy="312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0"/>
          <p:cNvSpPr/>
          <p:nvPr/>
        </p:nvSpPr>
        <p:spPr>
          <a:xfrm>
            <a:off x="0" y="4572000"/>
            <a:ext cx="9144000" cy="2286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7" name="Rectangle 15"/>
          <p:cNvSpPr/>
          <p:nvPr/>
        </p:nvSpPr>
        <p:spPr>
          <a:xfrm>
            <a:off x="1600200" y="3581400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67" name="Text Box 19"/>
          <p:cNvSpPr txBox="1"/>
          <p:nvPr/>
        </p:nvSpPr>
        <p:spPr>
          <a:xfrm>
            <a:off x="0" y="4800600"/>
            <a:ext cx="9144000" cy="17351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</a:rPr>
              <a:t>万里，地之远也；悲秋，时之惨凄也；作客，羁旅也；常作客，久旅也；百年，暮齿也；多病，衰疾也；台，高迥处也；独登台，无亲朋也；十四字之间含有八意，而对偶又极精确。</a:t>
            </a:r>
            <a:endParaRPr lang="zh-CN" altLang="en-US" sz="2400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                              宋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·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罗大经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鹤林玉露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endParaRPr lang="en-US" altLang="zh-CN" sz="24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269" name="Text Box 21"/>
          <p:cNvSpPr txBox="1"/>
          <p:nvPr/>
        </p:nvSpPr>
        <p:spPr>
          <a:xfrm>
            <a:off x="304800" y="304800"/>
            <a:ext cx="495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万里悲秋常作客</a:t>
            </a:r>
            <a:endParaRPr lang="zh-CN" altLang="en-US" sz="40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百年多病独登台</a:t>
            </a:r>
            <a:endParaRPr lang="zh-CN" altLang="en-US" sz="40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270" name="Text Box 22"/>
          <p:cNvSpPr txBox="1"/>
          <p:nvPr/>
        </p:nvSpPr>
        <p:spPr>
          <a:xfrm>
            <a:off x="304800" y="1600200"/>
            <a:ext cx="4876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艰难苦恨繁霜鬓</a:t>
            </a:r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潦倒新停浊酒杯</a:t>
            </a:r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7671" name="Text Box 23"/>
          <p:cNvSpPr txBox="1"/>
          <p:nvPr/>
        </p:nvSpPr>
        <p:spPr>
          <a:xfrm>
            <a:off x="2362200" y="1600200"/>
            <a:ext cx="762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繁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7672" name="Text Box 24"/>
          <p:cNvSpPr txBox="1"/>
          <p:nvPr/>
        </p:nvSpPr>
        <p:spPr>
          <a:xfrm>
            <a:off x="304800" y="304800"/>
            <a:ext cx="533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万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7673" name="Text Box 25"/>
          <p:cNvSpPr txBox="1"/>
          <p:nvPr/>
        </p:nvSpPr>
        <p:spPr>
          <a:xfrm>
            <a:off x="2362200" y="304800"/>
            <a:ext cx="838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常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7674" name="Text Box 26"/>
          <p:cNvSpPr txBox="1"/>
          <p:nvPr/>
        </p:nvSpPr>
        <p:spPr>
          <a:xfrm>
            <a:off x="1295400" y="914400"/>
            <a:ext cx="914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7675" name="Text Box 27"/>
          <p:cNvSpPr txBox="1"/>
          <p:nvPr/>
        </p:nvSpPr>
        <p:spPr>
          <a:xfrm>
            <a:off x="2362200" y="914400"/>
            <a:ext cx="838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独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7676" name="Text Box 28"/>
          <p:cNvSpPr txBox="1"/>
          <p:nvPr/>
        </p:nvSpPr>
        <p:spPr>
          <a:xfrm>
            <a:off x="1295400" y="2209800"/>
            <a:ext cx="838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新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7677" name="Text Box 29"/>
          <p:cNvSpPr txBox="1"/>
          <p:nvPr/>
        </p:nvSpPr>
        <p:spPr>
          <a:xfrm>
            <a:off x="304800" y="914400"/>
            <a:ext cx="762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百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7667">
                                            <p:txEl>
                                              <p:charRg st="0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>
                                            <p:txEl>
                                              <p:charRg st="85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7667">
                                            <p:txEl>
                                              <p:charRg st="85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7" grpId="0" animBg="1" build="allAtOnce"/>
      <p:bldP spid="27671" grpId="0"/>
      <p:bldP spid="27672" grpId="0"/>
      <p:bldP spid="27673" grpId="0"/>
      <p:bldP spid="27674" grpId="0"/>
      <p:bldP spid="27675" grpId="0"/>
      <p:bldP spid="27676" grpId="0"/>
      <p:bldP spid="276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15"/>
          <p:cNvSpPr/>
          <p:nvPr/>
        </p:nvSpPr>
        <p:spPr>
          <a:xfrm>
            <a:off x="0" y="0"/>
            <a:ext cx="8305800" cy="1828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8" name="Text Box 12"/>
          <p:cNvSpPr txBox="1"/>
          <p:nvPr/>
        </p:nvSpPr>
        <p:spPr>
          <a:xfrm>
            <a:off x="228600" y="2438400"/>
            <a:ext cx="7543800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从时空落笔，写出了羁旅的孤独感。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独立高台之上，白发蓬松，老泪纵横， 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spcBef>
                <a:spcPct val="1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形容枯槁的老者形象。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2292" name="Text Box 13"/>
          <p:cNvSpPr txBox="1"/>
          <p:nvPr/>
        </p:nvSpPr>
        <p:spPr>
          <a:xfrm>
            <a:off x="533400" y="457200"/>
            <a:ext cx="8001000" cy="1173163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颈联、尾联：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表达了诗人怎样的心境？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                     塑造了一个怎样的诗歌形象？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1143000"/>
          </a:xfrm>
          <a:ln>
            <a:solidFill>
              <a:srgbClr val="0000FF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zh-CN" altLang="en-US" sz="3600" b="1" dirty="0">
                <a:solidFill>
                  <a:srgbClr val="FF0000"/>
                </a:solidFill>
              </a:rPr>
              <a:t>纵观全诗，写景抒情，全在一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</a:rPr>
              <a:t>悲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</a:rPr>
              <a:t>字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9811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955540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105000"/>
              </a:lnSpc>
              <a:spcBef>
                <a:spcPct val="30000"/>
              </a:spcBef>
              <a:buNone/>
            </a:pPr>
            <a:r>
              <a:rPr lang="en-US" altLang="zh-CN" b="1" dirty="0"/>
              <a:t>       </a:t>
            </a:r>
            <a:r>
              <a:rPr lang="zh-CN" altLang="en-US" b="1" dirty="0"/>
              <a:t>唐朝民间有云“唐朝诗圣是杜甫，能知百姓苦中苦”。</a:t>
            </a:r>
            <a:endParaRPr lang="zh-CN" altLang="en-US" b="1" dirty="0"/>
          </a:p>
          <a:p>
            <a:pPr marL="0" indent="0" eaLnBrk="1" hangingPunct="1">
              <a:lnSpc>
                <a:spcPct val="105000"/>
              </a:lnSpc>
              <a:spcBef>
                <a:spcPct val="30000"/>
              </a:spcBef>
              <a:buNone/>
            </a:pPr>
            <a:r>
              <a:rPr lang="en-US" altLang="zh-CN" b="1" dirty="0"/>
              <a:t>       </a:t>
            </a:r>
            <a:r>
              <a:rPr lang="zh-CN" altLang="en-US" b="1" dirty="0"/>
              <a:t>登高远眺江景秋色，触景生情，悲涌心头。劲风悲鸣、高猿哀啸，落木萧萧，壮景传悲。颈联、尾联字字抒悲，是血与泪的结晶，是悲与恨的沉淀。</a:t>
            </a:r>
            <a:endParaRPr lang="zh-CN" altLang="en-US" b="1" dirty="0"/>
          </a:p>
          <a:p>
            <a:pPr marL="0" indent="0" eaLnBrk="1" hangingPunct="1">
              <a:lnSpc>
                <a:spcPct val="105000"/>
              </a:lnSpc>
              <a:spcBef>
                <a:spcPct val="30000"/>
              </a:spcBef>
              <a:buNone/>
            </a:pPr>
            <a:r>
              <a:rPr lang="en-US" altLang="zh-CN" b="1" dirty="0"/>
              <a:t>      </a:t>
            </a:r>
            <a:r>
              <a:rPr lang="zh-CN" altLang="en-US" b="1" dirty="0"/>
              <a:t>“孤独”之悲，“常客”之悲 ，“多病”之悲， “断饮”之悲，“家国”之悲，悲恨万端。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4" grpId="1" animBg="1"/>
      <p:bldP spid="119811" grpId="0" build="p"/>
      <p:bldP spid="119811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zh-CN" altLang="en-US" b="1" dirty="0">
                <a:solidFill>
                  <a:srgbClr val="FF0000"/>
                </a:solidFill>
              </a:rPr>
              <a:t>杜甫缘何而“悲”？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24932" name="Text Box 4"/>
          <p:cNvSpPr/>
          <p:nvPr>
            <p:ph idx="1"/>
          </p:nvPr>
        </p:nvSpPr>
        <p:spPr>
          <a:xfrm>
            <a:off x="228600" y="1600200"/>
            <a:ext cx="8229600" cy="4525963"/>
          </a:xfrm>
          <a:solidFill>
            <a:srgbClr val="FFFFFF">
              <a:alpha val="78038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400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zh-CN" altLang="en-US" b="1" dirty="0">
                <a:latin typeface="宋体" panose="02010600030101010101" pitchFamily="2" charset="-122"/>
              </a:rPr>
              <a:t>一）读书和壮游时期</a:t>
            </a: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35</a:t>
            </a:r>
            <a:r>
              <a:rPr lang="zh-CN" altLang="en-US" sz="2400" b="1" dirty="0">
                <a:latin typeface="宋体" panose="02010600030101010101" pitchFamily="2" charset="-122"/>
              </a:rPr>
              <a:t>岁以前）</a:t>
            </a:r>
            <a:r>
              <a:rPr lang="zh-CN" altLang="en-US" b="1" dirty="0">
                <a:latin typeface="宋体" panose="02010600030101010101" pitchFamily="2" charset="-122"/>
              </a:rPr>
              <a:t>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eaLnBrk="1" hangingPunct="1">
              <a:spcBef>
                <a:spcPct val="40000"/>
              </a:spcBef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（二）困守长安时期</a:t>
            </a: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35—44</a:t>
            </a:r>
            <a:r>
              <a:rPr lang="zh-CN" altLang="en-US" sz="2400" b="1" dirty="0">
                <a:latin typeface="宋体" panose="02010600030101010101" pitchFamily="2" charset="-122"/>
              </a:rPr>
              <a:t>岁）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>
              <a:spcBef>
                <a:spcPct val="40000"/>
              </a:spcBef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（三）陷贼和为官时期</a:t>
            </a: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45—48</a:t>
            </a:r>
            <a:r>
              <a:rPr lang="zh-CN" altLang="en-US" sz="2400" b="1" dirty="0">
                <a:latin typeface="宋体" panose="02010600030101010101" pitchFamily="2" charset="-122"/>
              </a:rPr>
              <a:t>岁） 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1" hangingPunct="1">
              <a:spcBef>
                <a:spcPct val="40000"/>
              </a:spcBef>
              <a:buNone/>
            </a:pPr>
            <a:r>
              <a:rPr lang="zh-CN" altLang="en-US" b="1" dirty="0">
                <a:latin typeface="宋体" panose="02010600030101010101" pitchFamily="2" charset="-122"/>
              </a:rPr>
              <a:t>（四）漂泊西南时期</a:t>
            </a: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49—59</a:t>
            </a:r>
            <a:r>
              <a:rPr lang="zh-CN" altLang="en-US" sz="2400" b="1" dirty="0">
                <a:latin typeface="宋体" panose="02010600030101010101" pitchFamily="2" charset="-122"/>
              </a:rPr>
              <a:t>岁）</a:t>
            </a:r>
            <a:r>
              <a:rPr lang="zh-CN" altLang="en-US" b="1" dirty="0">
                <a:latin typeface="宋体" panose="02010600030101010101" pitchFamily="2" charset="-122"/>
              </a:rPr>
              <a:t> 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124933" name="Text Box 5"/>
          <p:cNvSpPr txBox="1"/>
          <p:nvPr/>
        </p:nvSpPr>
        <p:spPr>
          <a:xfrm>
            <a:off x="647700" y="4246880"/>
            <a:ext cx="7848600" cy="132207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三吏：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新安吏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》《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潼关吏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》《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石壕吏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》</a:t>
            </a:r>
            <a:endParaRPr lang="en-US" altLang="zh-CN" sz="32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三别：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新婚别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》《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垂老别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》《</a:t>
            </a: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</a:rPr>
              <a:t>无家别</a:t>
            </a:r>
            <a:r>
              <a:rPr lang="en-US" altLang="zh-CN" sz="3200" b="1" dirty="0">
                <a:solidFill>
                  <a:schemeClr val="tx2"/>
                </a:solidFill>
                <a:latin typeface="Arial" panose="020B0604020202020204" pitchFamily="34" charset="0"/>
              </a:rPr>
              <a:t>》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endParaRPr lang="en-US" altLang="zh-CN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4341" name="Text Box 6"/>
          <p:cNvSpPr txBox="1"/>
          <p:nvPr/>
        </p:nvSpPr>
        <p:spPr>
          <a:xfrm>
            <a:off x="1012825" y="6240463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4342" name="Picture 7" descr="570f8c583e7312fd9c8204b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4420" y="533400"/>
            <a:ext cx="2829560" cy="3475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 Box 8"/>
          <p:cNvSpPr txBox="1"/>
          <p:nvPr/>
        </p:nvSpPr>
        <p:spPr>
          <a:xfrm>
            <a:off x="304800" y="4495800"/>
            <a:ext cx="82632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24938" name="Text Box 10"/>
          <p:cNvSpPr txBox="1"/>
          <p:nvPr/>
        </p:nvSpPr>
        <p:spPr>
          <a:xfrm>
            <a:off x="647700" y="5715000"/>
            <a:ext cx="8077200" cy="9556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春夜喜雨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茅屋为秋风所破歌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蜀相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闻官军收河南河北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登高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秋兴八首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493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49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4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4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49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49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49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49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8" grpId="1"/>
      <p:bldP spid="124932" grpId="0" animBg="1" build="p"/>
      <p:bldP spid="124932" grpId="1" animBg="1" build="p"/>
      <p:bldP spid="124933" grpId="0" animBg="1"/>
      <p:bldP spid="124933" grpId="1" animBg="1"/>
      <p:bldP spid="124938" grpId="0" animBg="1"/>
      <p:bldP spid="12493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《</a:t>
            </a:r>
            <a:r>
              <a:rPr lang="zh-CN" altLang="en-US" b="1" dirty="0">
                <a:solidFill>
                  <a:srgbClr val="FF0000"/>
                </a:solidFill>
              </a:rPr>
              <a:t>登高</a:t>
            </a:r>
            <a:r>
              <a:rPr lang="en-US" altLang="zh-CN" b="1" dirty="0">
                <a:solidFill>
                  <a:srgbClr val="FF0000"/>
                </a:solidFill>
              </a:rPr>
              <a:t>》</a:t>
            </a:r>
            <a:r>
              <a:rPr lang="zh-CN" altLang="en-US" b="1" dirty="0">
                <a:solidFill>
                  <a:srgbClr val="FF0000"/>
                </a:solidFill>
              </a:rPr>
              <a:t>的文学价值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152400" y="2209800"/>
            <a:ext cx="8933180" cy="250253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1</a:t>
            </a:r>
            <a:r>
              <a:rPr lang="zh-CN" altLang="en-US" b="1" dirty="0">
                <a:latin typeface="宋体" panose="02010600030101010101" pitchFamily="2" charset="-122"/>
              </a:rPr>
              <a:t>、杨伦称之为“杜集七言律诗第一”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2</a:t>
            </a:r>
            <a:r>
              <a:rPr lang="zh-CN" altLang="en-US" b="1" dirty="0">
                <a:latin typeface="宋体" panose="02010600030101010101" pitchFamily="2" charset="-122"/>
              </a:rPr>
              <a:t>、胡应麟更把它誉为“古今七言律第一”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3</a:t>
            </a:r>
            <a:r>
              <a:rPr lang="zh-CN" altLang="en-US" b="1" dirty="0">
                <a:latin typeface="宋体" panose="02010600030101010101" pitchFamily="2" charset="-122"/>
              </a:rPr>
              <a:t>、一篇之内，句句皆奇，一句之中，字字皆奇。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4</a:t>
            </a:r>
            <a:r>
              <a:rPr lang="zh-CN" altLang="en-US" b="1" dirty="0">
                <a:latin typeface="宋体" panose="02010600030101010101" pitchFamily="2" charset="-122"/>
              </a:rPr>
              <a:t>、杜甫为称作“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诗圣</a:t>
            </a:r>
            <a:r>
              <a:rPr lang="zh-CN" altLang="en-US" b="1" dirty="0">
                <a:latin typeface="宋体" panose="02010600030101010101" pitchFamily="2" charset="-122"/>
              </a:rPr>
              <a:t>”，诗作被称作“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诗史</a:t>
            </a:r>
            <a:r>
              <a:rPr lang="zh-CN" altLang="en-US" b="1" dirty="0">
                <a:latin typeface="宋体" panose="02010600030101010101" pitchFamily="2" charset="-122"/>
              </a:rPr>
              <a:t>”。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2" grpId="1"/>
      <p:bldP spid="15363" grpId="0" build="p"/>
      <p:bldP spid="15363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Rectangle 2"/>
          <p:cNvSpPr/>
          <p:nvPr/>
        </p:nvSpPr>
        <p:spPr>
          <a:xfrm>
            <a:off x="0" y="1066800"/>
            <a:ext cx="9144000" cy="4953000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lnSpc>
                <a:spcPct val="120000"/>
              </a:lnSpc>
              <a:spcBef>
                <a:spcPct val="0"/>
              </a:spcBef>
            </a:pPr>
            <a:endParaRPr lang="en-US" altLang="zh-CN" sz="3200" b="1" dirty="0"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en-US" altLang="zh-CN" sz="3200" b="1" dirty="0"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en-US" altLang="zh-CN" sz="3200" b="1" dirty="0"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en-US" altLang="zh-CN" sz="3200" b="1" dirty="0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6387" name="Text Box 3"/>
          <p:cNvSpPr txBox="1"/>
          <p:nvPr/>
        </p:nvSpPr>
        <p:spPr>
          <a:xfrm>
            <a:off x="990600" y="228600"/>
            <a:ext cx="72056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道不尽的诗圣　说不完的诗仙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381000" y="1101725"/>
            <a:ext cx="8431213" cy="459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　 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李白是仙，杜甫是圣。仙是超凡脱俗的，圣是超凡入俗的。仙出世，李白一生都在作浪漫的想象飞行；圣入世，杜甫一生都在现实的荆棘与泥水中行走跋涉。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　  李白是侠，愤世嫉俗，快意恩仇，醉眠酒家，笑傲王侯，飞扬跋扈，挥金如土，一付豪客形相；杜甫是儒，书生意气，匡济情怀，仁民爱物，悲天悯人，身无半文，心忧天下，一片菩萨心肠。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       李白与杜甫一生都在燃烧，李白是天上的陨石，杜甫是人间的火种。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      李白诗秀在神，杜甫诗美在骨。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7" grpId="1"/>
      <p:bldP spid="16388" grpId="0"/>
      <p:bldP spid="1638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3"/>
          <p:cNvSpPr>
            <a:spLocks noGrp="1"/>
          </p:cNvSpPr>
          <p:nvPr>
            <p:ph idx="1"/>
          </p:nvPr>
        </p:nvSpPr>
        <p:spPr>
          <a:xfrm>
            <a:off x="152400" y="350838"/>
            <a:ext cx="8686800" cy="2773362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sz="4000" dirty="0"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诗人移动视线，由高处转向江水洲渚，在水清沙白的背景上，点缀着迎风飞翔、不住回旋的鸟群，真是一幅精美的画图</a:t>
            </a:r>
            <a:r>
              <a:rPr lang="zh-CN" altLang="en-US" sz="3600" b="1" dirty="0"/>
              <a:t>。 </a:t>
            </a:r>
            <a:endParaRPr lang="zh-CN" altLang="en-US" sz="3600" b="1" dirty="0"/>
          </a:p>
        </p:txBody>
      </p:sp>
      <p:pic>
        <p:nvPicPr>
          <p:cNvPr id="17411" name="Picture 4" descr="2009022434815081"/>
          <p:cNvPicPr>
            <a:picLocks noChangeAspect="1"/>
          </p:cNvPicPr>
          <p:nvPr/>
        </p:nvPicPr>
        <p:blipFill>
          <a:blip r:embed="rId1"/>
          <a:srcRect l="36090" t="8421" b="14105"/>
          <a:stretch>
            <a:fillRect/>
          </a:stretch>
        </p:blipFill>
        <p:spPr>
          <a:xfrm>
            <a:off x="76200" y="3276600"/>
            <a:ext cx="89154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17410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3"/>
          <p:cNvSpPr>
            <a:spLocks noGrp="1"/>
          </p:cNvSpPr>
          <p:nvPr>
            <p:ph idx="1"/>
          </p:nvPr>
        </p:nvSpPr>
        <p:spPr>
          <a:xfrm>
            <a:off x="0" y="457200"/>
            <a:ext cx="8539480" cy="565594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sz="3600" dirty="0"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前四句写登高所见之景。急剧的风高渺的天，山中的猿猴在天和地之间凄厉的鸣叫；清冷的江中小洲，白茫茫的沙岸，半空中的小鸟便也在天和地之间来回的盘绕。显然，“猿啸哀”就是当时作者的一种心情的表露。因“风急”，因“天高”，鸟儿痛苦的在江面上挣扎，这景象多像作者痛苦的一生啊。作者一生奔波飘零，得到的却是一次比一次更为沉重的打击。故而此时他连像鸟儿那样不停的挣扎的力气也几乎消失殆尽了。仅此二句，诗人的一种苦痛和无奈便溢于言表。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3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019800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    诗人的目光渐渐集中，转向山中的落叶和江上的波涛。落叶是“无边”的，因为“风急天高”，所以落叶纷纷飘坠，仿佛不知从何而落，也不知坠向何方；波涛一浪压着一浪，似乎不知从哪里涌来，真不知滚向哪里。此二句境界阔大，确给人一种“飞扬震动”之感。这既是当时夔州之地秋天的典型特征，同时也把诗人自己完完全全的融进了“萧萧”落叶和“滚滚”江涛中，“无边”的落叶已淹没了诗人，“不尽”的江涛也淹没了诗人。面对着如此博大、如此无穷尽的大自然，人类是多么微不足道。联系首联二句，一种浓重的悲哀又渗入字里行间。</a:t>
            </a:r>
            <a:b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</a:b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152400" y="228600"/>
            <a:ext cx="8642350" cy="491299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    末二句诗便把这种“消沉”推到了极点。由于孤独和无聊，尽管诗人生活极度困难，他还是不停的饮酒。因为酒能浇愁，酒能使人麻木，酒能使人暂时忘掉一切。所以“艰难”和“苦恨”似乎让“浊酒”慢慢的泡软了；剩下的，是越来越多的白发和一个个越发难捱的日子。这里，“新停”二字应作“方饮罢”之意而不作“刚刚戒了”之说。因为杜甫同时期所写的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九日五首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的第一首诗里便有“重阳独酌杯中酒”之句。③尽管杜甫当时患了很重的肺病，但他依然不停的喝着浊酒，一种消沉和颓丧的情绪便跃然纸上了。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5" descr="00c6b8c4fd96a5e538db4947"/>
          <p:cNvPicPr>
            <a:picLocks noChangeAspect="1"/>
          </p:cNvPicPr>
          <p:nvPr/>
        </p:nvPicPr>
        <p:blipFill>
          <a:blip r:embed="rId1"/>
          <a:srcRect b="30539"/>
          <a:stretch>
            <a:fillRect/>
          </a:stretch>
        </p:blipFill>
        <p:spPr>
          <a:xfrm>
            <a:off x="0" y="914400"/>
            <a:ext cx="9144000" cy="495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6"/>
          <p:cNvSpPr txBox="1"/>
          <p:nvPr/>
        </p:nvSpPr>
        <p:spPr>
          <a:xfrm>
            <a:off x="3810000" y="1981200"/>
            <a:ext cx="1190625" cy="2438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65000"/>
              </a:spcBef>
            </a:pPr>
            <a: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登高</a:t>
            </a:r>
            <a:endParaRPr lang="zh-CN" altLang="en-US" sz="6600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194119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杜甫悲天怜人、忧时伤乱的情怀注定了他是活得最痛苦、最不幸的一位诗人。</a:t>
            </a:r>
            <a:endParaRPr kumimoji="0" lang="en-US" altLang="zh-CN" sz="4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    劲风悲鸣、高猿哀啸当中不难觉察诗人凄怆哀怨之心。“哀”字关涉全联，笼罩全篇，读来刺目痛心，毛骨悚然。李白“两岸猿声啼不住，轻舟已过万重山”，全是欢歌笑语，不见半点伤心，是因为李白的好运与老杜的潦倒天差地别之故。</a:t>
            </a:r>
            <a:b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3"/>
          <p:cNvSpPr>
            <a:spLocks noGrp="1"/>
          </p:cNvSpPr>
          <p:nvPr>
            <p:ph idx="1"/>
          </p:nvPr>
        </p:nvSpPr>
        <p:spPr>
          <a:xfrm>
            <a:off x="457200" y="590550"/>
            <a:ext cx="8229600" cy="5535613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dirty="0"/>
              <a:t>       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颔联仰观俯察，壮景传悲，寄寓遥深，措语天然。诗人仰观天宇，无边落木，萧萧而下；俯察江水，奔流不息，滚滚而来。画面之宏阔苍茫凸现人生的沉重悲壮。“萧萧”、“滚滚”，摹声绘态，不仅使人联想到落木窸窣之声，长江汹涌之状，也无形中传达出诗人韶光易逝，壮志难酬的感怆。全联状夔州之秋，也分明隐喻落魄杜甫的人生之秋，沉郁悲凉，怆然至极。  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3"/>
          <p:cNvSpPr>
            <a:spLocks noGrp="1"/>
          </p:cNvSpPr>
          <p:nvPr>
            <p:ph idx="1"/>
          </p:nvPr>
        </p:nvSpPr>
        <p:spPr>
          <a:xfrm>
            <a:off x="76200" y="228600"/>
            <a:ext cx="8915400" cy="5897563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    颈联、尾联抒悲，笔力千钧，字字传神，是血与泪的结晶，是悲与恨的沉淀。辗转江湖，身不由己，凶多吉少，有家难归，此为“万里”之悲；常年累月，马不停蹄，聚会离合，欢少苦多，此为“常客”之悲；人生苦短，多灾多难，年迈体弱，疾病缠身，此为“多病”之悲；登高远眺，临风怀想，天地一儒，形影相吊，此为“孤独”之悲；落魄潦倒，艰难苦恨，愁生白发，岁月不多，此为“霜鬓”之悲；时局动荡，生灵涂炭，忧国伤时，一筹莫展，此为“家国”之悲；异乡飘泊，多病残生，因病断酒，添愁惹恨，此为“断饮”之悲。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凡此种种，悲恨万端，“剪不断，理还乱，是离愁，别是一番滋味在心头。 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3"/>
          <p:cNvSpPr>
            <a:spLocks noGrp="1"/>
          </p:cNvSpPr>
          <p:nvPr>
            <p:ph idx="1"/>
          </p:nvPr>
        </p:nvSpPr>
        <p:spPr>
          <a:xfrm>
            <a:off x="228600" y="152400"/>
            <a:ext cx="8686800" cy="5973763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2400" dirty="0"/>
              <a:t>         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该诗的用韵和对仗：</a:t>
            </a:r>
            <a:b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</a:br>
            <a:b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　　律诗以中两联对仗为常规，但该诗八句全用对仗，在律诗中是不多见的。首句用对仗的律诗，第一句末字一般用仄声，而此诗因首句用韵的缘故用了平声收尾。律诗首句用韵而又是对句的，必得如此，非杜诗特出。此联对仗工巧，不仅句与句之间对仗，而且“天高”与“风急”、“渚清”与“沙白”属于句中自对。句中韵字“哀、回（古读 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huai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）、来、台、怀”都是上平声十灰韵，没有缺韵、换韵、凑韵、叠韵或同义相押现象。</a:t>
            </a:r>
            <a:b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</a:br>
            <a:b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</a:b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3"/>
          <p:cNvSpPr>
            <a:spLocks noGrp="1"/>
          </p:cNvSpPr>
          <p:nvPr>
            <p:ph idx="1"/>
          </p:nvPr>
        </p:nvSpPr>
        <p:spPr>
          <a:xfrm>
            <a:off x="152400" y="304800"/>
            <a:ext cx="8890000" cy="6400800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“风急天高猿啸哀”，这就是人从听觉（风声急，猿声哀）、从触觉（风吹）感到秋天的凄凉和从人与天的对比中的自身的眇小感。“渚清沙白鸟飞回”，这是从视觉上（青色、白色）感到秋天的冷、凉，“鸟飞回”更暗含了诗人在漂泊的困境中油然生发的乡愁意识。首联起句突兀，以工笔细描，摄取出秋景的六个镜头，将全诗笼罩在沉郁悲壮的气氛中，同时又隐隐透显出诗人廓大而又深邃的情感追求。它不仅给人以一种无尽悲凄的深秋之感，而且为诗人“悲秋”的抒怀营造了气氛。 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3"/>
          <p:cNvSpPr>
            <a:spLocks noGrp="1"/>
          </p:cNvSpPr>
          <p:nvPr>
            <p:ph idx="1"/>
          </p:nvPr>
        </p:nvSpPr>
        <p:spPr>
          <a:xfrm>
            <a:off x="152400" y="152400"/>
            <a:ext cx="8602345" cy="6461760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en-US" altLang="zh-CN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无边落木萧萧下，不尽长江滚滚来。”深秋时节辽阔萧森的景象──树木的飘落，杜甫也在人世上飘落，此景此心，落叶甚悲，杜甫甚悲，怎不令人感慨？然而时光却不管落叶和老人的悲境，一个劲地催促着叶落，催促着人老，就像长江之水滚滚不停，这也无形中流露出韶光易逝、壮志难酬的感慨。声、形的摹拟与结合，更增“时不我待”的悲怆之感。这两句又表现为上句由近而远，下句由远而近 ；“万里，地之远也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-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秋，时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之凄惨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也；作客，羁旅也；长作客，久旅也；百年，齿暮也；多病，衰疾也；台，高迥也；独登台，无亲朋也……（罗大经《鹤林玉露》）。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3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2283460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en-US" altLang="zh-CN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寥寥数言，竟写出了多层的悲因，真是达到了“片言明百意”的艺术境界！诗人在内心作了一次空间的漫游，同时又是对自己经历的一种辛酸的回忆。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3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2800" dirty="0"/>
              <a:t>      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“艰难苦恨繁霜鬓，潦倒新停浊酒杯。”叶黄，秋悲，人老，心老，像萧萧而下的落叶──诗人的忧时伤世的抑郁愁苦之情在此怎不感人肺腑！催人泪下，诗作中的情、景、意达到了完美的结合，形、声、色、态得到尽意的表现。它似一副工笔描绘的写意画，更似一曲无尽泣诉的人生悲歌。在这里，诗人的悲剧感获得了审美性的超越──他的“悲秋”、“多病”、“苦恨”、“潦倒”也就成了超度他的梯航。此时诗人“致君尧舜上。再使风俗淳”的愿望虽已是水中之月，然而在这最深沉的人生的悲情中。 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3"/>
          <p:cNvSpPr>
            <a:spLocks noGrp="1"/>
          </p:cNvSpPr>
          <p:nvPr>
            <p:ph idx="1"/>
          </p:nvPr>
        </p:nvSpPr>
        <p:spPr>
          <a:xfrm>
            <a:off x="152400" y="381000"/>
            <a:ext cx="8763000" cy="5745163"/>
          </a:xfrm>
          <a:ln>
            <a:solidFill>
              <a:schemeClr val="accent1">
                <a:alpha val="100000"/>
              </a:schemeClr>
            </a:solidFill>
            <a:miter lim="800000"/>
          </a:ln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    前四句写景，是所谓“诗之媒”；后四句抒情，是所谓“诗之胚”。落笔的角度虽然不同，但都围绕着诗的中心──“悲秋”。一三两句相承接，都是写山景；二四两句相承接，都是写江景。而在写景之中，又有声（风声猿啼声）有色（沙白渚清），有动（鸟飞叶落）有静（洲渚）。五、七两句相承接，都是写悲苦；六、八两句相承接，都是写多病。因“悲秋”而勾引起“苦恨”，因“多病”而造成“停杯”，在诗的内容上又是互相紧密联系的。全诗情景交融，浑然一体。 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838200" y="228600"/>
            <a:ext cx="455676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</a:rPr>
              <a:t>登高习俗知道少？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457200" y="1447800"/>
            <a:ext cx="5607050" cy="4983480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sz="2800" b="1" dirty="0"/>
              <a:t>       </a:t>
            </a:r>
            <a:r>
              <a:rPr lang="zh-CN" altLang="en-US" sz="2800" b="1" dirty="0"/>
              <a:t>九月九日重阳节的活动之一，即是登高。故重阳节又叫“登高节”。</a:t>
            </a:r>
            <a:endParaRPr lang="zh-CN" altLang="en-US" sz="2800" b="1" dirty="0"/>
          </a:p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sz="2800" b="1" dirty="0"/>
              <a:t>       </a:t>
            </a:r>
            <a:r>
              <a:rPr lang="zh-CN" altLang="en-US" sz="2800" b="1" dirty="0"/>
              <a:t>登高、赏菊、插茱萸和喝菊花酒。</a:t>
            </a:r>
            <a:endParaRPr lang="zh-CN" altLang="en-US" sz="2800" b="1" dirty="0"/>
          </a:p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sz="2800" b="1" dirty="0"/>
              <a:t>       </a:t>
            </a:r>
            <a:r>
              <a:rPr lang="zh-CN" altLang="en-US" sz="2800" b="1" dirty="0"/>
              <a:t>茱萸雅号“辟邪翁”，菊花又名“延寿客”。</a:t>
            </a:r>
            <a:endParaRPr lang="zh-CN" altLang="en-US" sz="2800" b="1" dirty="0"/>
          </a:p>
          <a:p>
            <a:pPr mar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sz="2800" b="1" dirty="0"/>
              <a:t>       </a:t>
            </a:r>
            <a:r>
              <a:rPr lang="zh-CN" altLang="en-US" sz="2800" b="1" dirty="0"/>
              <a:t>独在异乡为异客，每逢佳节倍思亲。遥知兄弟登高处，遍插茱萸少一人。 </a:t>
            </a:r>
            <a:endParaRPr lang="zh-CN" altLang="en-US" sz="2800" b="1" dirty="0"/>
          </a:p>
        </p:txBody>
      </p:sp>
      <p:pic>
        <p:nvPicPr>
          <p:cNvPr id="4100" name="Picture 5" descr="76987153841298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0125" y="1524000"/>
            <a:ext cx="2795905" cy="464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8" grpId="1"/>
      <p:bldP spid="4099" grpId="0" build="p"/>
      <p:bldP spid="4099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2286000" y="533400"/>
            <a:ext cx="3552190" cy="85217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600" dirty="0"/>
              <a:t>扣题</a:t>
            </a:r>
            <a:endParaRPr lang="zh-CN" altLang="en-US" sz="3600" dirty="0"/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>
          <a:xfrm>
            <a:off x="457200" y="1828800"/>
            <a:ext cx="8009890" cy="1249680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    首联的作用是“起”，颔联是“承”，颈联是“转”，尾联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是合。</a:t>
            </a:r>
            <a:b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</a:b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>
              <a:buNone/>
            </a:pPr>
            <a:r>
              <a:rPr lang="zh-CN" altLang="en-US" b="1" dirty="0">
                <a:solidFill>
                  <a:srgbClr val="33CC33"/>
                </a:solidFill>
              </a:rPr>
              <a:t>课 文 结构</a:t>
            </a:r>
            <a:endParaRPr lang="zh-CN" altLang="en-US" b="1" dirty="0">
              <a:solidFill>
                <a:srgbClr val="33CC33"/>
              </a:solidFill>
            </a:endParaRPr>
          </a:p>
        </p:txBody>
      </p:sp>
      <p:sp>
        <p:nvSpPr>
          <p:cNvPr id="53251" name="AutoShape 3"/>
          <p:cNvSpPr/>
          <p:nvPr/>
        </p:nvSpPr>
        <p:spPr>
          <a:xfrm>
            <a:off x="1752600" y="1371600"/>
            <a:ext cx="457200" cy="4343400"/>
          </a:xfrm>
          <a:prstGeom prst="leftBrace">
            <a:avLst>
              <a:gd name="adj1" fmla="val 791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252" name="AutoShape 4"/>
          <p:cNvSpPr/>
          <p:nvPr/>
        </p:nvSpPr>
        <p:spPr>
          <a:xfrm>
            <a:off x="7467600" y="1524000"/>
            <a:ext cx="360363" cy="1371600"/>
          </a:xfrm>
          <a:prstGeom prst="rightBrace">
            <a:avLst>
              <a:gd name="adj1" fmla="val 3171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253" name="Text Box 5"/>
          <p:cNvSpPr txBox="1"/>
          <p:nvPr/>
        </p:nvSpPr>
        <p:spPr>
          <a:xfrm>
            <a:off x="8001000" y="1371600"/>
            <a:ext cx="1143000" cy="1878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66"/>
                </a:solidFill>
                <a:latin typeface="Arial" panose="020B0604020202020204" pitchFamily="34" charset="0"/>
              </a:rPr>
              <a:t>写景</a:t>
            </a:r>
            <a:r>
              <a:rPr lang="en-US" altLang="zh-CN" sz="1800" b="1" dirty="0">
                <a:solidFill>
                  <a:srgbClr val="FF0066"/>
                </a:solidFill>
                <a:latin typeface="Arial" panose="020B0604020202020204" pitchFamily="34" charset="0"/>
              </a:rPr>
              <a:t>----</a:t>
            </a:r>
            <a:r>
              <a:rPr lang="zh-CN" altLang="en-US" sz="1800" b="1" dirty="0">
                <a:solidFill>
                  <a:srgbClr val="FF0066"/>
                </a:solidFill>
                <a:latin typeface="Arial" panose="020B0604020202020204" pitchFamily="34" charset="0"/>
              </a:rPr>
              <a:t>融情于景</a:t>
            </a:r>
            <a:endParaRPr lang="zh-CN" altLang="en-US" sz="1800" b="1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r>
              <a:rPr lang="zh-CN" altLang="en-US" sz="1800" b="1" dirty="0">
                <a:solidFill>
                  <a:srgbClr val="FF0066"/>
                </a:solidFill>
                <a:latin typeface="Arial" panose="020B0604020202020204" pitchFamily="34" charset="0"/>
              </a:rPr>
              <a:t>由高到低、对比、衬托</a:t>
            </a:r>
            <a:endParaRPr lang="zh-CN" altLang="en-US" sz="1800" b="1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endParaRPr lang="en-US" altLang="zh-CN" sz="1800" dirty="0">
              <a:latin typeface="Arial" panose="020B0604020202020204" pitchFamily="34" charset="0"/>
            </a:endParaRPr>
          </a:p>
        </p:txBody>
      </p:sp>
      <p:sp>
        <p:nvSpPr>
          <p:cNvPr id="53254" name="AutoShape 6"/>
          <p:cNvSpPr/>
          <p:nvPr/>
        </p:nvSpPr>
        <p:spPr>
          <a:xfrm>
            <a:off x="7543800" y="4419600"/>
            <a:ext cx="228600" cy="1295400"/>
          </a:xfrm>
          <a:prstGeom prst="rightBrace">
            <a:avLst>
              <a:gd name="adj1" fmla="val 472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255" name="Text Box 7"/>
          <p:cNvSpPr txBox="1"/>
          <p:nvPr/>
        </p:nvSpPr>
        <p:spPr>
          <a:xfrm>
            <a:off x="7772400" y="4572000"/>
            <a:ext cx="1371600" cy="119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solidFill>
                  <a:srgbClr val="FF0066"/>
                </a:solidFill>
                <a:latin typeface="Arial" panose="020B0604020202020204" pitchFamily="34" charset="0"/>
              </a:rPr>
              <a:t>抒情</a:t>
            </a:r>
            <a:r>
              <a:rPr lang="en-US" altLang="zh-CN" sz="1800" b="1" dirty="0">
                <a:solidFill>
                  <a:srgbClr val="FF0066"/>
                </a:solidFill>
                <a:latin typeface="Arial" panose="020B0604020202020204" pitchFamily="34" charset="0"/>
              </a:rPr>
              <a:t>----</a:t>
            </a:r>
            <a:endParaRPr lang="en-US" altLang="zh-CN" sz="1800" b="1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r>
              <a:rPr lang="zh-CN" altLang="en-US" sz="1800" b="1" dirty="0">
                <a:solidFill>
                  <a:srgbClr val="FF0066"/>
                </a:solidFill>
                <a:latin typeface="Arial" panose="020B0604020202020204" pitchFamily="34" charset="0"/>
              </a:rPr>
              <a:t>直抒胸臆</a:t>
            </a:r>
            <a:endParaRPr lang="zh-CN" altLang="en-US" sz="1800" b="1" dirty="0">
              <a:solidFill>
                <a:srgbClr val="FF0066"/>
              </a:solidFill>
              <a:latin typeface="Arial" panose="020B0604020202020204" pitchFamily="34" charset="0"/>
            </a:endParaRPr>
          </a:p>
          <a:p>
            <a:endParaRPr lang="en-US" altLang="zh-CN" sz="1800" dirty="0">
              <a:latin typeface="Arial" panose="020B0604020202020204" pitchFamily="34" charset="0"/>
            </a:endParaRPr>
          </a:p>
        </p:txBody>
      </p:sp>
      <p:sp>
        <p:nvSpPr>
          <p:cNvPr id="53256" name="Text Box 8"/>
          <p:cNvSpPr txBox="1"/>
          <p:nvPr/>
        </p:nvSpPr>
        <p:spPr>
          <a:xfrm>
            <a:off x="228600" y="2057400"/>
            <a:ext cx="13716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悲秋</a:t>
            </a: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endParaRPr lang="en-US" altLang="zh-CN" sz="360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3257" name="Text Box 9"/>
          <p:cNvSpPr txBox="1"/>
          <p:nvPr/>
        </p:nvSpPr>
        <p:spPr>
          <a:xfrm>
            <a:off x="0" y="2971800"/>
            <a:ext cx="1816100" cy="1554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社会动荡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国运衰微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人民苦难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3258" name="Text Box 10"/>
          <p:cNvSpPr txBox="1"/>
          <p:nvPr/>
        </p:nvSpPr>
        <p:spPr>
          <a:xfrm>
            <a:off x="2286000" y="1066800"/>
            <a:ext cx="1524000" cy="497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首联：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algn="ctr"/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颔联：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algn="ctr"/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颈联：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algn="ctr"/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尾联：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3259" name="Text Box 11"/>
          <p:cNvSpPr txBox="1"/>
          <p:nvPr/>
        </p:nvSpPr>
        <p:spPr>
          <a:xfrm>
            <a:off x="3657600" y="1066800"/>
            <a:ext cx="388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漂泊无依 凄凉哀伤</a:t>
            </a:r>
            <a:endParaRPr lang="zh-CN" altLang="en-US" sz="32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3260" name="Text Box 12"/>
          <p:cNvSpPr txBox="1"/>
          <p:nvPr/>
        </p:nvSpPr>
        <p:spPr>
          <a:xfrm>
            <a:off x="3657600" y="2590800"/>
            <a:ext cx="3962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韶光易逝  壮志难酬</a:t>
            </a:r>
            <a:endParaRPr lang="zh-CN" altLang="en-US" sz="32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2781" name="Text Box 13"/>
          <p:cNvSpPr txBox="1"/>
          <p:nvPr/>
        </p:nvSpPr>
        <p:spPr>
          <a:xfrm>
            <a:off x="4251325" y="4289425"/>
            <a:ext cx="29114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53262" name="Text Box 14"/>
          <p:cNvSpPr txBox="1"/>
          <p:nvPr/>
        </p:nvSpPr>
        <p:spPr>
          <a:xfrm>
            <a:off x="3581400" y="4038600"/>
            <a:ext cx="3810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万里漂泊 孤独无依</a:t>
            </a:r>
            <a:endParaRPr lang="zh-CN" altLang="en-US" sz="3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3263" name="Text Box 15"/>
          <p:cNvSpPr txBox="1"/>
          <p:nvPr/>
        </p:nvSpPr>
        <p:spPr>
          <a:xfrm>
            <a:off x="3505200" y="5486400"/>
            <a:ext cx="4267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国难家愁  贫病交加</a:t>
            </a:r>
            <a:endParaRPr lang="zh-CN" altLang="en-US" sz="32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circle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80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80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80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6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 animBg="1"/>
      <p:bldP spid="53252" grpId="0" animBg="1"/>
      <p:bldP spid="53253" grpId="0"/>
      <p:bldP spid="53254" grpId="0" animBg="1"/>
      <p:bldP spid="53255" grpId="0"/>
      <p:bldP spid="53256" grpId="0"/>
      <p:bldP spid="53257" grpId="0"/>
      <p:bldP spid="53258" grpId="0"/>
      <p:bldP spid="53259" grpId="0"/>
      <p:bldP spid="53260" grpId="0"/>
      <p:bldP spid="53262" grpId="0"/>
      <p:bldP spid="5326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2" descr="A174[1]"/>
          <p:cNvPicPr>
            <a:picLocks noChangeAspect="1"/>
          </p:cNvPicPr>
          <p:nvPr/>
        </p:nvPicPr>
        <p:blipFill>
          <a:blip r:embed="rId1">
            <a:grayscl/>
            <a:lum bright="64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Rectangle 3"/>
          <p:cNvSpPr/>
          <p:nvPr/>
        </p:nvSpPr>
        <p:spPr>
          <a:xfrm>
            <a:off x="1012825" y="692150"/>
            <a:ext cx="3168650" cy="7112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诗句赏析</a:t>
            </a:r>
            <a:endParaRPr lang="zh-CN" altLang="en-US" sz="4000" b="1" dirty="0">
              <a:solidFill>
                <a:srgbClr val="8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3796" name="Picture 4" descr="CLOCK_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650875"/>
            <a:ext cx="7620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Rectangle 5"/>
          <p:cNvSpPr/>
          <p:nvPr/>
        </p:nvSpPr>
        <p:spPr>
          <a:xfrm>
            <a:off x="971550" y="1628775"/>
            <a:ext cx="7570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</a:rPr>
              <a:t>无边落木萧萧下，不尽长江滚滚来。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55302" name="Rectangle 6"/>
          <p:cNvSpPr/>
          <p:nvPr/>
        </p:nvSpPr>
        <p:spPr>
          <a:xfrm>
            <a:off x="395288" y="2416175"/>
            <a:ext cx="8280400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落叶飘零，无边无际，纷纷扬扬，萧萧而下；奔流的长江，汹涌澎湃，滚滚奔腾而来。</a:t>
            </a:r>
            <a:endParaRPr lang="zh-CN" altLang="en-US" sz="3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此为千古名句，一仰一俯，写秋天肃穆萧杀、空旷辽阔的景色。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无边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放大阵势，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萧萧下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加快速度。在写景的同时，深沉地抒发了自己的情怀，传达出韶光易逝，壮志难酬的感怆。</a:t>
            </a:r>
            <a:endParaRPr lang="zh-CN" altLang="en-US" sz="3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对句精工，誉为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古今独步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句中化境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5" grpId="1" animBg="1"/>
      <p:bldP spid="33797" grpId="0"/>
      <p:bldP spid="33797" grpId="1"/>
      <p:bldP spid="55302" grpId="0"/>
      <p:bldP spid="5530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>
              <a:buNone/>
            </a:pPr>
            <a:r>
              <a:rPr lang="zh-CN" altLang="en-US" b="1" dirty="0">
                <a:solidFill>
                  <a:srgbClr val="6600CC"/>
                </a:solidFill>
              </a:rPr>
              <a:t>艺术特色</a:t>
            </a:r>
            <a:endParaRPr lang="zh-CN" altLang="en-US" b="1" dirty="0">
              <a:solidFill>
                <a:srgbClr val="6600CC"/>
              </a:solidFill>
            </a:endParaRPr>
          </a:p>
        </p:txBody>
      </p:sp>
      <p:sp>
        <p:nvSpPr>
          <p:cNvPr id="48131" name="Rectangle 3"/>
          <p:cNvSpPr>
            <a:spLocks noGrp="1"/>
          </p:cNvSpPr>
          <p:nvPr>
            <p:ph idx="1"/>
          </p:nvPr>
        </p:nvSpPr>
        <p:spPr>
          <a:xfrm>
            <a:off x="684213" y="2565400"/>
            <a:ext cx="7772400" cy="4114800"/>
          </a:xfrm>
        </p:spPr>
        <p:txBody>
          <a:bodyPr vert="horz" wrap="square" lIns="91440" tIns="45720" rIns="91440" bIns="45720" anchor="t" anchorCtr="0"/>
          <a:p>
            <a:r>
              <a:rPr lang="zh-CN" altLang="en-US" b="1" dirty="0"/>
              <a:t>情景交融</a:t>
            </a:r>
            <a:endParaRPr lang="zh-CN" altLang="en-US" b="1" dirty="0"/>
          </a:p>
          <a:p>
            <a:r>
              <a:rPr lang="zh-CN" altLang="en-US" b="1" dirty="0"/>
              <a:t>气象宏伟</a:t>
            </a:r>
            <a:endParaRPr lang="zh-CN" altLang="en-US" b="1" dirty="0"/>
          </a:p>
        </p:txBody>
      </p:sp>
      <p:pic>
        <p:nvPicPr>
          <p:cNvPr id="34820" name="Picture 4" descr="登高诗画欣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0" y="3276600"/>
            <a:ext cx="4419600" cy="312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8131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2" descr="A174[1]"/>
          <p:cNvPicPr>
            <a:picLocks noChangeAspect="1"/>
          </p:cNvPicPr>
          <p:nvPr/>
        </p:nvPicPr>
        <p:blipFill>
          <a:blip r:embed="rId1">
            <a:grayscl/>
            <a:lum bright="64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Rectangle 3"/>
          <p:cNvSpPr/>
          <p:nvPr/>
        </p:nvSpPr>
        <p:spPr>
          <a:xfrm>
            <a:off x="1012825" y="692150"/>
            <a:ext cx="2622550" cy="7112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8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4000" b="1" dirty="0">
                <a:solidFill>
                  <a:srgbClr val="A5002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  结</a:t>
            </a:r>
            <a:endParaRPr lang="zh-CN" altLang="en-US" sz="4000" b="1" dirty="0">
              <a:solidFill>
                <a:srgbClr val="8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5844" name="Picture 4" descr="CLOCK_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650875"/>
            <a:ext cx="7620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5" name="Rectangle 5"/>
          <p:cNvSpPr/>
          <p:nvPr/>
        </p:nvSpPr>
        <p:spPr>
          <a:xfrm>
            <a:off x="971550" y="1370013"/>
            <a:ext cx="7200900" cy="4870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15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这是一首最能代表杜诗中景象苍凉阔大、气势浑涵汪茫的七言律诗。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前两联写登高闻见之景，后两联抒登高感触之情。由情选景，寓情于景，浑然一体，充分表达了诗人长年飘泊、忧国伤时、老病孤愁的复杂感情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。而格调却雄壮高爽，慷慨激越，高浑一气，古今独步。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5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charRg st="33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5">
                                            <p:txEl>
                                              <p:charRg st="33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5">
                                            <p:txEl>
                                              <p:charRg st="33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5" descr="20071119211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0" y="2438400"/>
            <a:ext cx="4114800" cy="403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2"/>
          <p:cNvSpPr>
            <a:spLocks noGrp="1"/>
          </p:cNvSpPr>
          <p:nvPr>
            <p:ph type="title"/>
          </p:nvPr>
        </p:nvSpPr>
        <p:spPr>
          <a:xfrm>
            <a:off x="533400" y="381000"/>
            <a:ext cx="6562725" cy="1295400"/>
          </a:xfrm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zh-CN" altLang="en-US" sz="3600" b="1" dirty="0">
                <a:solidFill>
                  <a:srgbClr val="FF0000"/>
                </a:solidFill>
              </a:rPr>
              <a:t>千古哀情，悲秋绝唱</a:t>
            </a:r>
            <a:br>
              <a:rPr lang="zh-CN" altLang="en-US" sz="3600" b="1" dirty="0">
                <a:solidFill>
                  <a:srgbClr val="FF0000"/>
                </a:solidFill>
              </a:rPr>
            </a:br>
            <a:r>
              <a:rPr lang="zh-CN" altLang="en-US" sz="3600" b="1" dirty="0"/>
              <a:t>                      </a:t>
            </a:r>
            <a:r>
              <a:rPr lang="en-US" altLang="zh-CN" sz="3600" b="1" dirty="0"/>
              <a:t>——</a:t>
            </a:r>
            <a:r>
              <a:rPr lang="zh-CN" altLang="en-US" sz="3600" b="1" dirty="0"/>
              <a:t>杜甫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登高</a:t>
            </a:r>
            <a:r>
              <a:rPr lang="en-US" altLang="zh-CN" sz="3600" b="1" dirty="0"/>
              <a:t>》</a:t>
            </a:r>
            <a:endParaRPr lang="en-US" altLang="zh-CN" sz="3600" b="1" dirty="0"/>
          </a:p>
        </p:txBody>
      </p:sp>
      <p:sp>
        <p:nvSpPr>
          <p:cNvPr id="5124" name="Rectangle 3"/>
          <p:cNvSpPr>
            <a:spLocks noGrp="1"/>
          </p:cNvSpPr>
          <p:nvPr>
            <p:ph idx="1"/>
          </p:nvPr>
        </p:nvSpPr>
        <p:spPr>
          <a:xfrm>
            <a:off x="1219200" y="1828800"/>
            <a:ext cx="3733800" cy="4525963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风急天高猿啸哀，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渚清沙白鸟飞回。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latin typeface="华文行楷" panose="02010800040101010101" pitchFamily="2" charset="-122"/>
              </a:rPr>
              <a:t>无边落木萧萧下，</a:t>
            </a:r>
            <a:endParaRPr lang="zh-CN" altLang="en-US" b="1" dirty="0">
              <a:latin typeface="华文行楷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latin typeface="华文行楷" panose="02010800040101010101" pitchFamily="2" charset="-122"/>
              </a:rPr>
              <a:t>不尽长江滚滚来。</a:t>
            </a:r>
            <a:endParaRPr lang="zh-CN" altLang="en-US" b="1" dirty="0">
              <a:latin typeface="华文行楷" panose="0201080004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万里悲秋常作客，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百年多病独登台。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艰难苦恨繁霜鬓，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/>
              <a:t>潦倒新停浊酒杯。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15"/>
          <p:cNvSpPr/>
          <p:nvPr/>
        </p:nvSpPr>
        <p:spPr>
          <a:xfrm>
            <a:off x="457200" y="1676400"/>
            <a:ext cx="8153400" cy="50292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7" name="Text Box 6"/>
          <p:cNvSpPr/>
          <p:nvPr>
            <p:ph type="title"/>
          </p:nvPr>
        </p:nvSpPr>
        <p:spPr>
          <a:xfrm>
            <a:off x="227330" y="304800"/>
            <a:ext cx="8740140" cy="1143000"/>
          </a:xfrm>
          <a:ln w="19050"/>
        </p:spPr>
        <p:txBody>
          <a:bodyPr vert="horz" wrap="square" lIns="91440" tIns="45720" rIns="91440" bIns="45720" anchor="ctr" anchorCtr="0"/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a typeface="黑体" panose="02010600030101010101" pitchFamily="2" charset="-122"/>
              </a:rPr>
              <a:t>首联</a:t>
            </a:r>
            <a:r>
              <a:rPr lang="zh-CN" altLang="en-US" sz="3600" b="1" dirty="0">
                <a:solidFill>
                  <a:srgbClr val="FF0000"/>
                </a:solidFill>
              </a:rPr>
              <a:t>：</a:t>
            </a:r>
            <a:r>
              <a:rPr lang="zh-CN" altLang="en-US" sz="3600" b="1" dirty="0"/>
              <a:t>写了几种意象？ 渲染了怎样的氛围？</a:t>
            </a:r>
            <a:endParaRPr lang="zh-CN" altLang="en-US" sz="3600" b="1" dirty="0"/>
          </a:p>
        </p:txBody>
      </p:sp>
      <p:pic>
        <p:nvPicPr>
          <p:cNvPr id="6148" name="Picture 7" descr="图片3"/>
          <p:cNvPicPr>
            <a:picLocks noChangeAspect="1"/>
          </p:cNvPicPr>
          <p:nvPr>
            <p:ph idx="1"/>
          </p:nvPr>
        </p:nvPicPr>
        <p:blipFill>
          <a:blip r:embed="rId1">
            <a:lum bright="-16000" contrast="20000"/>
          </a:blip>
          <a:srcRect/>
          <a:stretch>
            <a:fillRect/>
          </a:stretch>
        </p:blipFill>
        <p:spPr>
          <a:xfrm>
            <a:off x="533400" y="1752600"/>
            <a:ext cx="8001000" cy="4724400"/>
          </a:xfrm>
        </p:spPr>
      </p:pic>
      <p:sp>
        <p:nvSpPr>
          <p:cNvPr id="6149" name="Rectangle 17"/>
          <p:cNvSpPr/>
          <p:nvPr/>
        </p:nvSpPr>
        <p:spPr>
          <a:xfrm>
            <a:off x="5029200" y="1981200"/>
            <a:ext cx="33394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风急天高猿啸哀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渚清沙白鸟飞回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4" name="Rectangle 4"/>
          <p:cNvSpPr/>
          <p:nvPr>
            <p:ph idx="1"/>
          </p:nvPr>
        </p:nvSpPr>
        <p:spPr>
          <a:xfrm>
            <a:off x="609600" y="3276600"/>
            <a:ext cx="5791200" cy="3001963"/>
          </a:xfrm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</a:rPr>
              <a:t>急  高  哀  清  白  飞</a:t>
            </a:r>
            <a:endParaRPr lang="zh-CN" altLang="en-US" sz="36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12645" name="Text Box 5"/>
          <p:cNvSpPr txBox="1"/>
          <p:nvPr/>
        </p:nvSpPr>
        <p:spPr>
          <a:xfrm>
            <a:off x="533400" y="4038600"/>
            <a:ext cx="685800" cy="11906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凄冷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12646" name="Text Box 6"/>
          <p:cNvSpPr txBox="1"/>
          <p:nvPr/>
        </p:nvSpPr>
        <p:spPr>
          <a:xfrm>
            <a:off x="1524000" y="4038600"/>
            <a:ext cx="685800" cy="11906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空旷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12647" name="Text Box 7"/>
          <p:cNvSpPr txBox="1"/>
          <p:nvPr/>
        </p:nvSpPr>
        <p:spPr>
          <a:xfrm>
            <a:off x="2514600" y="4038600"/>
            <a:ext cx="685800" cy="11906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凄厉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12648" name="Text Box 8"/>
          <p:cNvSpPr txBox="1"/>
          <p:nvPr/>
        </p:nvSpPr>
        <p:spPr>
          <a:xfrm>
            <a:off x="3886200" y="4038600"/>
            <a:ext cx="685800" cy="11906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凄清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12649" name="Rectangle 9"/>
          <p:cNvSpPr/>
          <p:nvPr/>
        </p:nvSpPr>
        <p:spPr>
          <a:xfrm>
            <a:off x="533400" y="2057400"/>
            <a:ext cx="5573713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</a:rPr>
              <a:t>风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--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</a:rPr>
              <a:t>天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--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</a:rPr>
              <a:t>猿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--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</a:rPr>
              <a:t>渚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--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</a:rPr>
              <a:t>沙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</a:rPr>
              <a:t>--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</a:rPr>
              <a:t>鸟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6" name="Text Box 10"/>
          <p:cNvSpPr/>
          <p:nvPr>
            <p:ph type="title"/>
          </p:nvPr>
        </p:nvSpPr>
        <p:spPr>
          <a:xfrm>
            <a:off x="248920" y="381000"/>
            <a:ext cx="8718550" cy="1143000"/>
          </a:xfrm>
          <a:ln w="19050">
            <a:solidFill>
              <a:srgbClr val="0000FF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ctr" anchorCtr="0"/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首联：</a:t>
            </a:r>
            <a:r>
              <a:rPr lang="zh-CN" altLang="en-US" sz="3600" b="1" dirty="0"/>
              <a:t>写了几种意象？ 渲染了怎样的氛围？</a:t>
            </a:r>
            <a:endParaRPr lang="zh-CN" altLang="en-US" sz="3600" b="1" dirty="0"/>
          </a:p>
        </p:txBody>
      </p:sp>
      <p:sp>
        <p:nvSpPr>
          <p:cNvPr id="112653" name="Text Box 13"/>
          <p:cNvSpPr txBox="1"/>
          <p:nvPr/>
        </p:nvSpPr>
        <p:spPr>
          <a:xfrm>
            <a:off x="5181600" y="4038600"/>
            <a:ext cx="685800" cy="119062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</a:rPr>
              <a:t>孤独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12654" name="Line 14"/>
          <p:cNvSpPr/>
          <p:nvPr/>
        </p:nvSpPr>
        <p:spPr>
          <a:xfrm>
            <a:off x="914400" y="2971800"/>
            <a:ext cx="0" cy="3048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655" name="Line 15"/>
          <p:cNvSpPr/>
          <p:nvPr/>
        </p:nvSpPr>
        <p:spPr>
          <a:xfrm>
            <a:off x="4191000" y="2971800"/>
            <a:ext cx="0" cy="3048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656" name="Line 16"/>
          <p:cNvSpPr/>
          <p:nvPr/>
        </p:nvSpPr>
        <p:spPr>
          <a:xfrm>
            <a:off x="2819400" y="2971800"/>
            <a:ext cx="0" cy="3048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657" name="Line 17"/>
          <p:cNvSpPr/>
          <p:nvPr/>
        </p:nvSpPr>
        <p:spPr>
          <a:xfrm>
            <a:off x="1828800" y="2971800"/>
            <a:ext cx="0" cy="3048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658" name="Line 18"/>
          <p:cNvSpPr/>
          <p:nvPr/>
        </p:nvSpPr>
        <p:spPr>
          <a:xfrm>
            <a:off x="5562600" y="2971800"/>
            <a:ext cx="0" cy="3048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12659" name="Text Box 19"/>
          <p:cNvSpPr txBox="1"/>
          <p:nvPr/>
        </p:nvSpPr>
        <p:spPr>
          <a:xfrm>
            <a:off x="6477000" y="2514600"/>
            <a:ext cx="2019300" cy="119888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秋意悲凉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境遇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孤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苦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  <p:bldP spid="7176" grpId="1" animBg="1"/>
      <p:bldP spid="112649" grpId="0"/>
      <p:bldP spid="112649" grpId="1"/>
      <p:bldP spid="112644" grpId="0" build="p"/>
      <p:bldP spid="112644" grpId="1" build="p"/>
      <p:bldP spid="112645" grpId="0" animBg="1"/>
      <p:bldP spid="112645" grpId="1" animBg="1"/>
      <p:bldP spid="112646" grpId="0" animBg="1"/>
      <p:bldP spid="112646" grpId="1" animBg="1"/>
      <p:bldP spid="112647" grpId="0" animBg="1"/>
      <p:bldP spid="112647" grpId="1" animBg="1"/>
      <p:bldP spid="112648" grpId="0" animBg="1"/>
      <p:bldP spid="112648" grpId="1" animBg="1"/>
      <p:bldP spid="112653" grpId="0" animBg="1"/>
      <p:bldP spid="112653" grpId="1" animBg="1"/>
      <p:bldP spid="112659" grpId="0" animBg="1"/>
      <p:bldP spid="11265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6"/>
          <p:cNvSpPr/>
          <p:nvPr/>
        </p:nvSpPr>
        <p:spPr>
          <a:xfrm>
            <a:off x="381000" y="1295400"/>
            <a:ext cx="8458200" cy="52578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4000" b="1" dirty="0">
                <a:latin typeface="宋体" panose="02010600030101010101" pitchFamily="2" charset="-122"/>
              </a:rPr>
              <a:t>无边落木萧萧下，不尽长江滚滚来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pic>
        <p:nvPicPr>
          <p:cNvPr id="8196" name="Picture 4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447800"/>
            <a:ext cx="8153400" cy="495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16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638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2"/>
          <p:cNvSpPr>
            <a:spLocks noGrp="1"/>
          </p:cNvSpPr>
          <p:nvPr>
            <p:ph type="title"/>
          </p:nvPr>
        </p:nvSpPr>
        <p:spPr>
          <a:xfrm>
            <a:off x="914400" y="512445"/>
            <a:ext cx="6337300" cy="991235"/>
          </a:xfrm>
          <a:ln>
            <a:solidFill>
              <a:srgbClr val="0000FF">
                <a:alpha val="100000"/>
              </a:srgbClr>
            </a:solidFill>
            <a:miter lim="800000"/>
          </a:ln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zh-CN" altLang="en-US" sz="3600" b="1" dirty="0">
                <a:solidFill>
                  <a:srgbClr val="FF0000"/>
                </a:solidFill>
              </a:rPr>
              <a:t>颔联：</a:t>
            </a:r>
            <a:r>
              <a:rPr lang="zh-CN" altLang="en-US" sz="3600" b="1" dirty="0"/>
              <a:t>赏析写景的特点和意境</a:t>
            </a:r>
            <a:endParaRPr lang="zh-CN" altLang="en-US" sz="3600" b="1" dirty="0"/>
          </a:p>
        </p:txBody>
      </p:sp>
      <p:sp>
        <p:nvSpPr>
          <p:cNvPr id="113667" name="Rectangle 3"/>
          <p:cNvSpPr>
            <a:spLocks noGrp="1"/>
          </p:cNvSpPr>
          <p:nvPr>
            <p:ph idx="1"/>
          </p:nvPr>
        </p:nvSpPr>
        <p:spPr>
          <a:xfrm>
            <a:off x="609600" y="1981200"/>
            <a:ext cx="8229600" cy="4166870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写山</a:t>
            </a:r>
            <a:r>
              <a:rPr lang="en-US" altLang="zh-CN" b="1" dirty="0">
                <a:latin typeface="宋体" panose="02010600030101010101" pitchFamily="2" charset="-122"/>
              </a:rPr>
              <a:t>——</a:t>
            </a:r>
            <a:r>
              <a:rPr lang="zh-CN" altLang="en-US" b="1" dirty="0">
                <a:latin typeface="宋体" panose="02010600030101010101" pitchFamily="2" charset="-122"/>
              </a:rPr>
              <a:t>远望“无边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落木</a:t>
            </a:r>
            <a:r>
              <a:rPr lang="zh-CN" altLang="en-US" b="1" dirty="0">
                <a:latin typeface="宋体" panose="02010600030101010101" pitchFamily="2" charset="-122"/>
              </a:rPr>
              <a:t>萧萧”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写水</a:t>
            </a:r>
            <a:r>
              <a:rPr lang="en-US" altLang="zh-CN" b="1" dirty="0">
                <a:latin typeface="宋体" panose="02010600030101010101" pitchFamily="2" charset="-122"/>
              </a:rPr>
              <a:t>——</a:t>
            </a:r>
            <a:r>
              <a:rPr lang="zh-CN" altLang="en-US" b="1" dirty="0">
                <a:latin typeface="宋体" panose="02010600030101010101" pitchFamily="2" charset="-122"/>
              </a:rPr>
              <a:t>俯瞰“不尽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长江</a:t>
            </a:r>
            <a:r>
              <a:rPr lang="zh-CN" altLang="en-US" b="1" dirty="0">
                <a:latin typeface="宋体" panose="02010600030101010101" pitchFamily="2" charset="-122"/>
              </a:rPr>
              <a:t>滚滚”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eaLnBrk="1" hangingPunct="1"/>
            <a:endParaRPr lang="en-US" altLang="zh-CN" b="1" dirty="0">
              <a:latin typeface="宋体" panose="02010600030101010101" pitchFamily="2" charset="-122"/>
            </a:endParaRPr>
          </a:p>
        </p:txBody>
      </p:sp>
      <p:sp>
        <p:nvSpPr>
          <p:cNvPr id="113669" name="Text Box 5"/>
          <p:cNvSpPr txBox="1"/>
          <p:nvPr/>
        </p:nvSpPr>
        <p:spPr>
          <a:xfrm>
            <a:off x="6705600" y="1828800"/>
            <a:ext cx="1828800" cy="10763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秋风萧瑟败叶纷扬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222" name="Rectangle 6"/>
          <p:cNvSpPr/>
          <p:nvPr/>
        </p:nvSpPr>
        <p:spPr>
          <a:xfrm>
            <a:off x="7543800" y="6858000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3671" name="Text Box 7"/>
          <p:cNvSpPr txBox="1"/>
          <p:nvPr/>
        </p:nvSpPr>
        <p:spPr>
          <a:xfrm>
            <a:off x="6705600" y="3429000"/>
            <a:ext cx="1828800" cy="10763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滚滚涛声湍湍水势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224" name="Rectangle 8"/>
          <p:cNvSpPr/>
          <p:nvPr/>
        </p:nvSpPr>
        <p:spPr>
          <a:xfrm>
            <a:off x="6096000" y="7391400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3674" name="Text Box 10"/>
          <p:cNvSpPr txBox="1"/>
          <p:nvPr/>
        </p:nvSpPr>
        <p:spPr>
          <a:xfrm>
            <a:off x="2743200" y="2743200"/>
            <a:ext cx="2438400" cy="5889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生命之短暂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677" name="Text Box 13"/>
          <p:cNvSpPr txBox="1"/>
          <p:nvPr/>
        </p:nvSpPr>
        <p:spPr>
          <a:xfrm>
            <a:off x="2743200" y="4572000"/>
            <a:ext cx="2362200" cy="5889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时间之永恒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678" name="Text Box 14"/>
          <p:cNvSpPr txBox="1"/>
          <p:nvPr/>
        </p:nvSpPr>
        <p:spPr>
          <a:xfrm>
            <a:off x="6705600" y="4876800"/>
            <a:ext cx="1828800" cy="10763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苍凉雄浑沉郁悲壮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build="p"/>
      <p:bldP spid="113667" grpId="1" build="p"/>
      <p:bldP spid="113674" grpId="0" animBg="1"/>
      <p:bldP spid="113674" grpId="1" animBg="1"/>
      <p:bldP spid="113677" grpId="0" animBg="1"/>
      <p:bldP spid="113677" grpId="1" animBg="1"/>
      <p:bldP spid="113669" grpId="0" animBg="1"/>
      <p:bldP spid="113669" grpId="1" animBg="1"/>
      <p:bldP spid="113671" grpId="0" animBg="1"/>
      <p:bldP spid="113671" grpId="1" animBg="1"/>
      <p:bldP spid="113678" grpId="0" animBg="1"/>
      <p:bldP spid="11367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4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638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>
                <a:solidFill>
                  <a:srgbClr val="FF0000"/>
                </a:solidFill>
              </a:rPr>
              <a:t>林庚</a:t>
            </a:r>
            <a:r>
              <a:rPr lang="en-US" altLang="zh-CN" b="1" dirty="0">
                <a:solidFill>
                  <a:srgbClr val="FF0000"/>
                </a:solidFill>
              </a:rPr>
              <a:t>《</a:t>
            </a:r>
            <a:r>
              <a:rPr lang="zh-CN" altLang="en-US" b="1" dirty="0">
                <a:solidFill>
                  <a:srgbClr val="FF0000"/>
                </a:solidFill>
              </a:rPr>
              <a:t>说木叶</a:t>
            </a:r>
            <a:r>
              <a:rPr lang="en-US" altLang="zh-CN" b="1" dirty="0">
                <a:solidFill>
                  <a:srgbClr val="FF0000"/>
                </a:solidFill>
              </a:rPr>
              <a:t>》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0244" name="Rectangle 3"/>
          <p:cNvSpPr>
            <a:spLocks noGrp="1"/>
          </p:cNvSpPr>
          <p:nvPr>
            <p:ph idx="1"/>
          </p:nvPr>
        </p:nvSpPr>
        <p:spPr>
          <a:xfrm>
            <a:off x="609600" y="1447800"/>
            <a:ext cx="8534400" cy="4876800"/>
          </a:xfrm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40000"/>
              </a:spcBef>
            </a:pPr>
            <a:r>
              <a:rPr lang="en-US" altLang="zh-CN" b="1" dirty="0">
                <a:latin typeface="宋体" panose="02010600030101010101" pitchFamily="2" charset="-122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</a:rPr>
              <a:t>木”字本身暗示了落叶的萎黄与干燥之感，它带来了整个疏朗的清秋气息。 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eaLnBrk="1" hangingPunct="1">
              <a:spcBef>
                <a:spcPct val="4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“木叶”属于风而不是属于雨，属于爽朗的晴空而不属于沉沉的阴天；一个典型的清秋的性格。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 eaLnBrk="1" hangingPunct="1">
              <a:spcBef>
                <a:spcPct val="4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“落木”比“木叶”更显空阔，意思相同，但意境不同。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3" grpId="1"/>
      <p:bldP spid="10244" grpId="0" build="p"/>
      <p:bldP spid="10244" grpId="1" build="p"/>
    </p:bldLst>
  </p:timing>
</p:sld>
</file>

<file path=ppt/tags/tag1.xml><?xml version="1.0" encoding="utf-8"?>
<p:tagLst xmlns:p="http://schemas.openxmlformats.org/presentationml/2006/main">
  <p:tag name="COMMONDATA" val="eyJoZGlkIjoiNTA5NTI1NDk4YmYzNjMyMDM3ZDc2ODAyMTNjOTE5MDk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4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4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4482</Words>
  <Application>WPS 演示</Application>
  <PresentationFormat>全屏显示(4:3)</PresentationFormat>
  <Paragraphs>219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Arial</vt:lpstr>
      <vt:lpstr>宋体</vt:lpstr>
      <vt:lpstr>Wingdings</vt:lpstr>
      <vt:lpstr>隶书</vt:lpstr>
      <vt:lpstr>华文行楷</vt:lpstr>
      <vt:lpstr>黑体</vt:lpstr>
      <vt:lpstr>Times New Roman</vt:lpstr>
      <vt:lpstr>微软雅黑</vt:lpstr>
      <vt:lpstr>Arial Unicode MS</vt:lpstr>
      <vt:lpstr>楷体_GB2312</vt:lpstr>
      <vt:lpstr>默认设计模板</vt:lpstr>
      <vt:lpstr>PowerPoint 演示文稿</vt:lpstr>
      <vt:lpstr>PowerPoint 演示文稿</vt:lpstr>
      <vt:lpstr>登高习俗知道少？</vt:lpstr>
      <vt:lpstr>千古哀情，悲秋绝唱                       ——杜甫《登高》</vt:lpstr>
      <vt:lpstr>首联：写了几种意象？ 渲染了怎样的氛围？</vt:lpstr>
      <vt:lpstr>首联：写了几种意象？ 渲染了怎样的氛围？</vt:lpstr>
      <vt:lpstr>无边落木萧萧下，不尽长江滚滚来</vt:lpstr>
      <vt:lpstr>颔联：赏析写景的特点和意境</vt:lpstr>
      <vt:lpstr>林庚《说木叶》</vt:lpstr>
      <vt:lpstr>PowerPoint 演示文稿</vt:lpstr>
      <vt:lpstr>PowerPoint 演示文稿</vt:lpstr>
      <vt:lpstr>纵观全诗，写景抒情，全在一“悲”字</vt:lpstr>
      <vt:lpstr>杜甫缘何而“悲”？</vt:lpstr>
      <vt:lpstr>《登高》的文学价值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扣题</vt:lpstr>
      <vt:lpstr>课 文 结构</vt:lpstr>
      <vt:lpstr>PowerPoint 演示文稿</vt:lpstr>
      <vt:lpstr>艺术特色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心随我动</cp:lastModifiedBy>
  <cp:revision>216</cp:revision>
  <dcterms:created xsi:type="dcterms:W3CDTF">2022-08-18T14:34:00Z</dcterms:created>
  <dcterms:modified xsi:type="dcterms:W3CDTF">2022-08-28T02:43:30Z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B589DF14116F42C8AB17D97201528B4B</vt:lpwstr>
  </property>
  <property fmtid="{D5CDD505-2E9C-101B-9397-08002B2CF9AE}" pid="4" name="KSOProductBuildVer">
    <vt:lpwstr>2052-11.1.0.12353</vt:lpwstr>
  </property>
</Properties>
</file>