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93842" y="2588408"/>
            <a:ext cx="3917315"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三 图</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文转换</a:t>
            </a:r>
            <a:endParaRPr altLang="zh-CN"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453890"/>
          </a:xfrm>
          <a:prstGeom prst="rect">
            <a:avLst/>
          </a:prstGeom>
        </p:spPr>
        <p:txBody>
          <a:bodyPr wrap="square">
            <a:spAutoFit/>
          </a:bodyPr>
          <a:lstStyle/>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a:t>
            </a:r>
            <a:r>
              <a:rPr sz="2100" b="1" kern="100" dirty="0" smtClean="0">
                <a:latin typeface="微软雅黑" panose="020B0503020204020204" pitchFamily="34" charset="-122"/>
                <a:ea typeface="微软雅黑" panose="020B0503020204020204" pitchFamily="34" charset="-122"/>
                <a:cs typeface="Times New Roman" panose="02020603050405020304" pitchFamily="18" charset="0"/>
              </a:rPr>
              <a:t>拟写</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漫画</a:t>
            </a:r>
            <a:r>
              <a:rPr sz="2100" b="1" kern="100" dirty="0" err="1" smtClean="0">
                <a:latin typeface="微软雅黑" panose="020B0503020204020204" pitchFamily="34" charset="-122"/>
                <a:ea typeface="微软雅黑" panose="020B0503020204020204" pitchFamily="34" charset="-122"/>
                <a:cs typeface="Times New Roman" panose="02020603050405020304" pitchFamily="18" charset="0"/>
              </a:rPr>
              <a:t>标题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标题是漫画的眼睛,是漫画的重要组成部分｡拟写标题可以从以下几个方面入手:</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(1)抓漫画寓意来拟题｡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作为漫画的眼睛,标题与漫画寓意密切相关,当然,采用这种方式拟题的前提是读懂漫画,准确把握漫画寓意｡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(2)抓漫画主体事件(行为)或主体对象来拟题｡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如果漫画涉及到事件或行为,可以以一种客观表述事件(行为)或者挖掘事件(行为)背后的意义的方式拟题｡如果从主体对象的角度拟题,则需挖掘主体对象身上的内在核心特征来拟题｡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1060450"/>
          </a:xfrm>
          <a:prstGeom prst="rect">
            <a:avLst/>
          </a:prstGeom>
        </p:spPr>
        <p:txBody>
          <a:bodyPr wrap="square">
            <a:spAutoFit/>
          </a:bodyPr>
          <a:lstStyle/>
          <a:p>
            <a:pPr indent="0" algn="just" fontAlgn="auto">
              <a:lnSpc>
                <a:spcPct val="150000"/>
              </a:lnSpc>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(3)巧用成语､俗语以及比喻､反语等修辞来拟题｡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例如,如果是讽刺类漫画,可以采用“如此××”的方式拟题｡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453890"/>
          </a:xfrm>
          <a:prstGeom prst="rect">
            <a:avLst/>
          </a:prstGeom>
        </p:spPr>
        <p:txBody>
          <a:bodyPr wrap="square">
            <a:spAutoFit/>
          </a:bodyPr>
          <a:lstStyle/>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a:t>
            </a:r>
            <a:r>
              <a:rPr sz="2100" b="1" kern="100" dirty="0" smtClean="0">
                <a:latin typeface="微软雅黑" panose="020B0503020204020204" pitchFamily="34" charset="-122"/>
                <a:ea typeface="微软雅黑" panose="020B0503020204020204" pitchFamily="34" charset="-122"/>
                <a:cs typeface="Times New Roman" panose="02020603050405020304" pitchFamily="18" charset="0"/>
              </a:rPr>
              <a:t>揭示</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漫画</a:t>
            </a:r>
            <a:r>
              <a:rPr sz="2100" b="1" kern="100" dirty="0" err="1" smtClean="0">
                <a:latin typeface="微软雅黑" panose="020B0503020204020204" pitchFamily="34" charset="-122"/>
                <a:ea typeface="微软雅黑" panose="020B0503020204020204" pitchFamily="34" charset="-122"/>
                <a:cs typeface="Times New Roman" panose="02020603050405020304" pitchFamily="18" charset="0"/>
              </a:rPr>
              <a:t>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此类题目往往要去揭示画面中人与人､人与物､物与物之间的关系｡解题时需注意以下几点: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(1)从画面主体及标题入手,弄清画面指向,联系对应的相关生活现实｡</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(2)入乎其内,出乎其外｡既要透过现象抓住画面本质,又要跳出画面之外,揣摩漫画寓意｡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(3)多角度比对､思考,揣摩创作动机,找到最佳立意点｡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(4)答题模式:《××》(标题)+简要概括画面主体内容+漫画主题(揭示､揭露､讽刺､批评､警示､歌颂了……)</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3969385"/>
          </a:xfrm>
          <a:prstGeom prst="rect">
            <a:avLst/>
          </a:prstGeom>
        </p:spPr>
        <p:txBody>
          <a:bodyPr wrap="square">
            <a:spAutoFit/>
          </a:bodyPr>
          <a:lstStyle/>
          <a:p>
            <a:pPr indent="0" algn="just" fontAlgn="auto">
              <a:lnSpc>
                <a:spcPct val="150000"/>
              </a:lnSpc>
              <a:spcBef>
                <a:spcPts val="0"/>
              </a:spcBef>
              <a:spcAft>
                <a:spcPts val="0"/>
              </a:spcAft>
            </a:pPr>
            <a:r>
              <a:rPr lang="en-US" altLang="zh-CN" sz="2100" b="1"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100" b="1" kern="100" dirty="0">
                <a:latin typeface="微软雅黑" panose="020B0503020204020204" pitchFamily="34" charset="-122"/>
                <a:ea typeface="微软雅黑" panose="020B0503020204020204" pitchFamily="34" charset="-122"/>
                <a:cs typeface="Times New Roman" panose="02020603050405020304" pitchFamily="18" charset="0"/>
              </a:rPr>
              <a:t>谈看法</a:t>
            </a:r>
            <a:r>
              <a:rPr lang="en-US" altLang="zh-CN" sz="21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感受</a:t>
            </a:r>
            <a:endParaRPr lang="en-US" altLang="zh-CN" sz="21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zh-CN" altLang="en-US" sz="2100" kern="100" dirty="0" smtClean="0">
                <a:latin typeface="微软雅黑" panose="020B0503020204020204" pitchFamily="34" charset="-122"/>
                <a:ea typeface="微软雅黑" panose="020B0503020204020204" pitchFamily="34" charset="-122"/>
                <a:cs typeface="Times New Roman" panose="02020603050405020304" pitchFamily="18" charset="0"/>
              </a:rPr>
              <a:t>此</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类题目往往要求考生结合漫画材料发表自己的见解</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或者以社会现实中的热点问题为背景来谈自己的看法</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解题时需注意以下几点</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紧紧围绕漫画材料来说明漫画揭示了与现实相关的什么问题或现象</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阐述此现象会带来何种影响</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好的或坏的</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说出自己明确的看法</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进一步说明我们应该如何面对或解决漫画材料反映的问题</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标题</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揭示的问题或现象</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对此现象的看法</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如何面对或解决</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启示</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告诫</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警示人们</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100" dirty="0" smtClean="0">
                <a:latin typeface="Times New Roman" panose="02020603050405020304" pitchFamily="18" charset="0"/>
                <a:ea typeface="微软雅黑" panose="020B0503020204020204" pitchFamily="34" charset="-122"/>
                <a:sym typeface="+mn-ea"/>
              </a:rPr>
              <a:t>观看</a:t>
            </a:r>
            <a:r>
              <a:rPr lang="zh-CN" altLang="en-US" sz="2100" dirty="0">
                <a:latin typeface="Times New Roman" panose="02020603050405020304" pitchFamily="18" charset="0"/>
                <a:ea typeface="微软雅黑" panose="020B0503020204020204" pitchFamily="34" charset="-122"/>
                <a:sym typeface="+mn-ea"/>
              </a:rPr>
              <a:t>漫画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回答问题</a:t>
            </a:r>
            <a:r>
              <a:rPr lang="en-US" altLang="zh-CN"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3" name="图片 2"/>
          <p:cNvPicPr>
            <a:picLocks noChangeAspect="1"/>
          </p:cNvPicPr>
          <p:nvPr/>
        </p:nvPicPr>
        <p:blipFill>
          <a:blip r:embed="rId1"/>
          <a:stretch>
            <a:fillRect/>
          </a:stretch>
        </p:blipFill>
        <p:spPr>
          <a:xfrm>
            <a:off x="3150332" y="2154626"/>
            <a:ext cx="2695206" cy="2725021"/>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48424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这幅漫画生动形象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而且引人深思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你看到它之后最先想到的是哪一个成语或俗语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用一个成语或俗语为漫画拟一个能反映作品主题的标题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不超过</a:t>
            </a:r>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字</a:t>
            </a:r>
            <a:r>
              <a:rPr lang="en-US" altLang="zh-CN" sz="2100" dirty="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请用说明性语言简要介绍画面的内容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这幅漫画想表达什么意思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答案</a:t>
            </a:r>
            <a:r>
              <a:rPr lang="en-US" altLang="zh-CN" sz="2100" b="1" dirty="0" smtClean="0">
                <a:solidFill>
                  <a:srgbClr val="FF0000"/>
                </a:solidFill>
                <a:latin typeface="Times New Roman" panose="02020603050405020304" pitchFamily="18" charset="0"/>
                <a:ea typeface="微软雅黑" panose="020B0503020204020204" pitchFamily="34" charset="-122"/>
                <a:sym typeface="+mn-ea"/>
              </a:rPr>
              <a:t>】</a:t>
            </a:r>
            <a:endParaRPr lang="en-US" altLang="zh-CN" sz="2100" b="1"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solidFill>
                  <a:srgbClr val="FF0000"/>
                </a:solidFill>
                <a:latin typeface="Times New Roman" panose="02020603050405020304" pitchFamily="18" charset="0"/>
                <a:ea typeface="微软雅黑" panose="020B0503020204020204" pitchFamily="34" charset="-122"/>
                <a:sym typeface="+mn-ea"/>
              </a:rPr>
              <a:t>(</a:t>
            </a:r>
            <a:r>
              <a:rPr lang="en-US" altLang="zh-CN" sz="2100" b="1" dirty="0">
                <a:solidFill>
                  <a:srgbClr val="FF0000"/>
                </a:solidFill>
                <a:latin typeface="Times New Roman" panose="02020603050405020304" pitchFamily="18" charset="0"/>
                <a:ea typeface="微软雅黑" panose="020B0503020204020204" pitchFamily="34" charset="-122"/>
                <a:sym typeface="+mn-ea"/>
              </a:rPr>
              <a:t>1)</a:t>
            </a:r>
            <a:r>
              <a:rPr lang="zh-CN" altLang="en-US" sz="2100" b="1" dirty="0">
                <a:solidFill>
                  <a:srgbClr val="FF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望而却</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止</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步</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望而生畏</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目瞪口呆</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smtClean="0">
                <a:solidFill>
                  <a:srgbClr val="FF0000"/>
                </a:solidFill>
                <a:latin typeface="Times New Roman" panose="02020603050405020304" pitchFamily="18" charset="0"/>
                <a:ea typeface="微软雅黑" panose="020B0503020204020204" pitchFamily="34" charset="-122"/>
                <a:sym typeface="+mn-ea"/>
              </a:rPr>
              <a:t>狮子大开口</a:t>
            </a:r>
            <a:endParaRPr lang="en-US" altLang="zh-CN"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anim calcmode="lin" valueType="num">
                                      <p:cBhvr additive="base">
                                        <p:cTn id="1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sym typeface="+mn-ea"/>
              </a:rPr>
              <a:t>(2)</a:t>
            </a:r>
            <a:r>
              <a:rPr lang="zh-CN" altLang="en-US" sz="2100" dirty="0">
                <a:solidFill>
                  <a:srgbClr val="FF0000"/>
                </a:solidFill>
                <a:latin typeface="Times New Roman" panose="02020603050405020304" pitchFamily="18" charset="0"/>
                <a:ea typeface="微软雅黑" panose="020B0503020204020204" pitchFamily="34" charset="-122"/>
                <a:sym typeface="+mn-ea"/>
              </a:rPr>
              <a:t>漫画的主体是一尊石狮</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大大张开的嘴里写着“票价”二字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狮子头上的毛发是一枚枚圆形方孔的铜钱形状</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狮子下面的基座上写着“某些公园景点”字样</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狮子张开的大嘴下面</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有一个头戴遮阳帽</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脖子上挎着照相机的游客模样的人</a:t>
            </a:r>
            <a:r>
              <a:rPr lang="en-US" altLang="zh-CN" sz="2100" dirty="0" smtClean="0">
                <a:solidFill>
                  <a:srgbClr val="FF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FF0000"/>
                </a:solidFill>
                <a:latin typeface="Times New Roman" panose="02020603050405020304" pitchFamily="18" charset="0"/>
                <a:ea typeface="微软雅黑" panose="020B0503020204020204" pitchFamily="34" charset="-122"/>
                <a:sym typeface="+mn-ea"/>
              </a:rPr>
              <a:t>(</a:t>
            </a:r>
            <a:r>
              <a:rPr lang="en-US" altLang="zh-CN" sz="2100" dirty="0">
                <a:solidFill>
                  <a:srgbClr val="FF0000"/>
                </a:solidFill>
                <a:latin typeface="Times New Roman" panose="02020603050405020304" pitchFamily="18" charset="0"/>
                <a:ea typeface="微软雅黑" panose="020B0503020204020204" pitchFamily="34" charset="-122"/>
                <a:sym typeface="+mn-ea"/>
              </a:rPr>
              <a:t>3)</a:t>
            </a:r>
            <a:r>
              <a:rPr lang="zh-CN" altLang="en-US" sz="2100" dirty="0">
                <a:solidFill>
                  <a:srgbClr val="FF0000"/>
                </a:solidFill>
                <a:latin typeface="Times New Roman" panose="02020603050405020304" pitchFamily="18" charset="0"/>
                <a:ea typeface="微软雅黑" panose="020B0503020204020204" pitchFamily="34" charset="-122"/>
                <a:sym typeface="+mn-ea"/>
              </a:rPr>
              <a:t>讽刺了某些公园景点大幅提高门票价格宰客的丑陋行径</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意思对即可</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endParaRPr lang="en-US" altLang="zh-CN"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en-US" altLang="zh-CN" sz="2250" b="1" kern="100" dirty="0" err="1"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徽标类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38619"/>
            <a:ext cx="8687753" cy="396938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徽标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a:t>
            </a:r>
            <a:r>
              <a:rPr lang="zh-CN" altLang="en-US" sz="2100" dirty="0">
                <a:solidFill>
                  <a:srgbClr val="FF00FF"/>
                </a:solidFill>
                <a:latin typeface="Times New Roman" panose="02020603050405020304" pitchFamily="18" charset="0"/>
                <a:ea typeface="微软雅黑" panose="020B0503020204020204" pitchFamily="34" charset="-122"/>
                <a:sym typeface="+mn-ea"/>
              </a:rPr>
              <a:t>徽记</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它往往“言简意赅”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高度凝练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蕴含着丰富的寓意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徽标</a:t>
            </a:r>
            <a:r>
              <a:rPr lang="zh-CN" altLang="en-US" sz="2100" dirty="0">
                <a:latin typeface="Times New Roman" panose="02020603050405020304" pitchFamily="18" charset="0"/>
                <a:ea typeface="微软雅黑" panose="020B0503020204020204" pitchFamily="34" charset="-122"/>
                <a:sym typeface="+mn-ea"/>
              </a:rPr>
              <a:t>类考题通常要求考生说明其内涵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创意和设计意图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或者对徽标进行理解和赏析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答题步骤如下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1.通读题干,把握图标､徽标产生的背景､组织等,弄清该图标､徽标是围绕什么活动而设计的,由什么机构设计的｡活动主题以及设计部门的特定职能都与图标､徽标含义密切相关｡</a:t>
            </a:r>
            <a:endParaRPr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2</a:t>
            </a:r>
            <a:r>
              <a:rPr sz="2100" dirty="0">
                <a:latin typeface="Times New Roman" panose="02020603050405020304" pitchFamily="18" charset="0"/>
                <a:ea typeface="微软雅黑" panose="020B0503020204020204" pitchFamily="34" charset="-122"/>
                <a:sym typeface="+mn-ea"/>
              </a:rPr>
              <a:t>.仔细观察图标､徽标的各组成要素,分析构图的各个元素(外形､线条､颜色､符号､时间､地点､事件等),综合全面地考虑这些元素的共同指向｡</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5455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3.结合图标､徽标产生的背景,具体分析各组成部分可能代表的寓意及设计意图,做出合理推断,然后再整体考虑各部分的寓意是否能和谐､集中地统一在整个图标､徽标之中｡</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构图要素为地球､太阳､山､水､橄榄枝以及字母ZHB｡橄榄枝代表和平､安宁,又代表植物和生态环境｡地球､太阳､山､水是全人类赖以生存的环境,人们要共同保护它｡山和水借用中国象形文字并使之图案化,具有中国特色｡ZHB为“中国环境保护”的缩写,表明是中国环境保护的标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
        <p:nvSpPr>
          <p:cNvPr id="2" name="文本框 1"/>
          <p:cNvSpPr txBox="1"/>
          <p:nvPr/>
        </p:nvSpPr>
        <p:spPr>
          <a:xfrm>
            <a:off x="337763" y="2070667"/>
            <a:ext cx="5664518" cy="1545590"/>
          </a:xfrm>
          <a:prstGeom prst="rect">
            <a:avLst/>
          </a:prstGeom>
          <a:noFill/>
          <a:ln w="9525">
            <a:noFill/>
          </a:ln>
        </p:spPr>
        <p:txBody>
          <a:bodyPr wrap="square">
            <a:spAutoFit/>
          </a:bodyPr>
          <a:lstStyle/>
          <a:p>
            <a:pPr indent="0">
              <a:lnSpc>
                <a:spcPct val="150000"/>
              </a:lnSpc>
            </a:pPr>
            <a:r>
              <a:rPr lang="zh-CN" sz="2100" b="0" dirty="0">
                <a:latin typeface="微软雅黑" panose="020B0503020204020204" pitchFamily="34" charset="-122"/>
                <a:ea typeface="微软雅黑" panose="020B0503020204020204" pitchFamily="34" charset="-122"/>
                <a:cs typeface="微软雅黑" panose="020B0503020204020204" pitchFamily="34" charset="-122"/>
              </a:rPr>
              <a:t>右图是中国环境保护的标志</a:t>
            </a:r>
            <a:r>
              <a:rPr lang="en-US" sz="2100" b="0" dirty="0">
                <a:latin typeface="微软雅黑" panose="020B0503020204020204" pitchFamily="34" charset="-122"/>
                <a:ea typeface="微软雅黑" panose="020B0503020204020204" pitchFamily="34" charset="-122"/>
                <a:cs typeface="微软雅黑" panose="020B0503020204020204" pitchFamily="34" charset="-122"/>
              </a:rPr>
              <a:t>,</a:t>
            </a:r>
            <a:r>
              <a:rPr lang="zh-CN" sz="2100" b="0" dirty="0">
                <a:latin typeface="微软雅黑" panose="020B0503020204020204" pitchFamily="34" charset="-122"/>
                <a:ea typeface="微软雅黑" panose="020B0503020204020204" pitchFamily="34" charset="-122"/>
                <a:cs typeface="微软雅黑" panose="020B0503020204020204" pitchFamily="34" charset="-122"/>
              </a:rPr>
              <a:t>请语意简明地写出该标志的构图要素</a:t>
            </a:r>
            <a:r>
              <a:rPr lang="en-US" sz="2100" b="0" dirty="0">
                <a:latin typeface="微软雅黑" panose="020B0503020204020204" pitchFamily="34" charset="-122"/>
                <a:ea typeface="微软雅黑" panose="020B0503020204020204" pitchFamily="34" charset="-122"/>
                <a:cs typeface="微软雅黑" panose="020B0503020204020204" pitchFamily="34" charset="-122"/>
              </a:rPr>
              <a:t>,</a:t>
            </a:r>
            <a:r>
              <a:rPr lang="zh-CN" sz="2100" b="0" dirty="0">
                <a:latin typeface="微软雅黑" panose="020B0503020204020204" pitchFamily="34" charset="-122"/>
                <a:ea typeface="微软雅黑" panose="020B0503020204020204" pitchFamily="34" charset="-122"/>
                <a:cs typeface="微软雅黑" panose="020B0503020204020204" pitchFamily="34" charset="-122"/>
              </a:rPr>
              <a:t>并任选一个要素说说它的寓意｡</a:t>
            </a:r>
            <a:endParaRPr lang="zh-CN" altLang="en-US" sz="21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413659" y="1676876"/>
            <a:ext cx="1939290" cy="19245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 calcmode="lin" valueType="num">
                                      <p:cBhvr additive="base">
                                        <p:cTn id="7"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8047" y="2836466"/>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备考全攻略</a:t>
            </a:r>
            <a:endPar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图片</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38619"/>
            <a:ext cx="8687753" cy="299974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图片解读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即通过对图片直观内容的分析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调动自己的生活积累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通过合理的联想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挖掘图片的价值意义或情感倾向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然后整合语言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表达出自己的认识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第一</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看</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包括</a:t>
            </a:r>
            <a:r>
              <a:rPr lang="zh-CN" altLang="en-US" sz="2100" dirty="0">
                <a:solidFill>
                  <a:srgbClr val="FF00FF"/>
                </a:solidFill>
                <a:latin typeface="Times New Roman" panose="02020603050405020304" pitchFamily="18" charset="0"/>
                <a:ea typeface="微软雅黑" panose="020B0503020204020204" pitchFamily="34" charset="-122"/>
                <a:sym typeface="+mn-ea"/>
              </a:rPr>
              <a:t>看图片看标题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仔细观察图片里的人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文字等构成要素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整体感知图片内容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标题不仅告诉了考生图片内容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还暗示了答题的方向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往往具有引导意义或深层寓意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3969385"/>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第二步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析</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包括</a:t>
            </a:r>
            <a:r>
              <a:rPr lang="zh-CN" altLang="en-US" sz="2100" dirty="0">
                <a:solidFill>
                  <a:srgbClr val="FF00FF"/>
                </a:solidFill>
                <a:latin typeface="Times New Roman" panose="02020603050405020304" pitchFamily="18" charset="0"/>
                <a:ea typeface="微软雅黑" panose="020B0503020204020204" pitchFamily="34" charset="-122"/>
                <a:sym typeface="+mn-ea"/>
              </a:rPr>
              <a:t>分析图片与标语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观察画面时不仅要看事物的外在特征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还要感知气势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联想到色彩等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还要留意次要形象与主体形象的关系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揣摩其创作意图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分析标题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由标题可透视整个画面所要表达的核心内容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因此需要对标题进行分析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了解其深意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第三</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合</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结合图片与标题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适当联系生活实际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合理想象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描述画面内容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明确价值情感倾向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深入思考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全面解读图片内涵</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第四</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述</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将图片内容和图片的价值意义或情感倾向进行整合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根据要求准确具体地进行表述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注意语言通顺流畅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感悟深刻真实</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请描述下面图片内容并结合标题阐述感悟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一笔一</a:t>
            </a:r>
            <a:r>
              <a:rPr lang="zh-CN" altLang="en-US" sz="2100" dirty="0" smtClean="0">
                <a:latin typeface="Times New Roman" panose="02020603050405020304" pitchFamily="18" charset="0"/>
                <a:ea typeface="微软雅黑" panose="020B0503020204020204" pitchFamily="34" charset="-122"/>
                <a:sym typeface="+mn-ea"/>
              </a:rPr>
              <a:t>画</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zh-CN" altLang="en-US" sz="2100" dirty="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4" name="图片 3"/>
          <p:cNvPicPr>
            <a:picLocks noChangeAspect="1"/>
          </p:cNvPicPr>
          <p:nvPr/>
        </p:nvPicPr>
        <p:blipFill>
          <a:blip r:embed="rId1"/>
          <a:stretch>
            <a:fillRect/>
          </a:stretch>
        </p:blipFill>
        <p:spPr>
          <a:xfrm>
            <a:off x="2607926" y="2606082"/>
            <a:ext cx="3861112" cy="26993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图中</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一个小孩在一双大手的帮助下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低着头一笔一画地学写毛笔字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这双大手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右手握着小孩执笔的手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笔尖正写出“非”字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左手扶着写字的纸张</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纸上已经写好了“二”字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汉字文化就在这样一笔一画的练习当中得以传承</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中华民族更多的优秀文化遗产需要以这样最朴实的手把手的方式</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代代传承</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让其发扬光大</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endParaRPr lang="en-US" altLang="zh-CN"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2817" y="2838371"/>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1.(2019•</a:t>
            </a:r>
            <a:r>
              <a:rPr lang="zh-CN" altLang="en-US" sz="2100" dirty="0">
                <a:latin typeface="Times New Roman" panose="02020603050405020304" pitchFamily="18" charset="0"/>
                <a:ea typeface="微软雅黑" panose="020B0503020204020204" pitchFamily="34" charset="-122"/>
                <a:sym typeface="+mn-ea"/>
              </a:rPr>
              <a:t>孝感</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28</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年中国北京世界园艺博览会开幕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此次世园会会徽名为“长城之花”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请仔细观察它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解读其设计的巧妙之处</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001425" y="2522616"/>
            <a:ext cx="3141149" cy="297220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535997" cy="3484245"/>
          </a:xfrm>
          <a:prstGeom prst="rect">
            <a:avLst/>
          </a:prstGeom>
          <a:noFill/>
          <a:ln w="9525">
            <a:noFill/>
          </a:ln>
        </p:spPr>
        <p:txBody>
          <a:bodyPr wrap="square">
            <a:spAutoFit/>
          </a:bodyPr>
          <a:lstStyle/>
          <a:p>
            <a:pPr indent="0"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①整体来看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会徽以花为主体</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六片花瓣翩翩起舞</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与园艺博览会的主题吻合</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②</a:t>
            </a:r>
            <a:r>
              <a:rPr lang="zh-CN" altLang="en-US" sz="2100" dirty="0">
                <a:solidFill>
                  <a:srgbClr val="C00000"/>
                </a:solidFill>
                <a:latin typeface="Times New Roman" panose="02020603050405020304" pitchFamily="18" charset="0"/>
                <a:ea typeface="微软雅黑" panose="020B0503020204020204" pitchFamily="34" charset="-122"/>
                <a:sym typeface="+mn-ea"/>
              </a:rPr>
              <a:t>中心部分既是花蕊的形态</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同时似起伏的古老长城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又像现代都市林立的高楼</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交代了世园会举办地点</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也暗示了此届世园会是在中国快速发展</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社会不断进步的背景下举办的</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③</a:t>
            </a:r>
            <a:r>
              <a:rPr lang="zh-CN" altLang="en-US" sz="2100" dirty="0">
                <a:solidFill>
                  <a:srgbClr val="C00000"/>
                </a:solidFill>
                <a:latin typeface="Times New Roman" panose="02020603050405020304" pitchFamily="18" charset="0"/>
                <a:ea typeface="微软雅黑" panose="020B0503020204020204" pitchFamily="34" charset="-122"/>
                <a:sym typeface="+mn-ea"/>
              </a:rPr>
              <a:t>六瓣的和平花</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承载着哲学观念</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六合常用于指上下和四方</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泛指天地或宇宙</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象征和平和谐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昭示了此次世园会宗旨</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5759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2</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2019·梧州)根据下面这幅漫画,完成以下题目｡</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180398" y="2094071"/>
            <a:ext cx="2939415" cy="328231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3484245"/>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(1)请用简洁的语言介绍画面内容｡(含标点限80字以内)</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墙前站三人,站在地面上的人,眼前只有墙;站在较高书上的人,越过了墙看到了黑暗;站在最高书上的人,越过墙和黑暗,看到了太阳和光明,书包括“词典”和“名著”｡</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(2)请用简洁的语言概括漫画所蕴含的寓意｡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书读得越多,积累的东西也就越多,便可以看得更远｡</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5759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3.(2019•</a:t>
            </a:r>
            <a:r>
              <a:rPr lang="zh-CN" altLang="en-US" sz="2100" dirty="0">
                <a:latin typeface="Times New Roman" panose="02020603050405020304" pitchFamily="18" charset="0"/>
                <a:ea typeface="微软雅黑" panose="020B0503020204020204" pitchFamily="34" charset="-122"/>
                <a:sym typeface="+mn-ea"/>
              </a:rPr>
              <a:t>德州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概括图中主要信息</a:t>
            </a:r>
            <a:r>
              <a:rPr lang="en-US" altLang="zh-CN" sz="2100" dirty="0">
                <a:latin typeface="Times New Roman" panose="02020603050405020304" pitchFamily="18" charset="0"/>
                <a:ea typeface="微软雅黑" panose="020B0503020204020204" pitchFamily="34" charset="-122"/>
                <a:sym typeface="+mn-ea"/>
              </a:rPr>
              <a:t>｡(50</a:t>
            </a:r>
            <a:r>
              <a:rPr lang="zh-CN" altLang="en-US" sz="2100" dirty="0">
                <a:latin typeface="Times New Roman" panose="02020603050405020304" pitchFamily="18" charset="0"/>
                <a:ea typeface="微软雅黑" panose="020B0503020204020204" pitchFamily="34" charset="-122"/>
                <a:sym typeface="+mn-ea"/>
              </a:rPr>
              <a:t>字以内</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2285570" y="2160984"/>
            <a:ext cx="4572860" cy="296234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图表类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96938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解答图表题的总的方式是:抓住图表中每一项文字､数字透露出来的信息,通过横向以及纵向的比较分析,得出图表中事物的主次关系,以及事物的发展变化情况,再用简明､准确､连贯的语言表述出来｡答题时需要注意以下几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1.审读题干,找准方向｡</a:t>
            </a:r>
            <a:r>
              <a:rPr sz="2100" dirty="0">
                <a:latin typeface="Times New Roman" panose="02020603050405020304" pitchFamily="18" charset="0"/>
                <a:ea typeface="微软雅黑" panose="020B0503020204020204" pitchFamily="34" charset="-122"/>
                <a:sym typeface="+mn-ea"/>
              </a:rPr>
              <a:t>图表题题干里往往涉及到图表研究的对象以及大致特征,仔细审读,找准答题方向,会大大提高答题效率｡</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2.细看表头,准确切入｡</a:t>
            </a:r>
            <a:r>
              <a:rPr sz="2100" dirty="0">
                <a:latin typeface="Times New Roman" panose="02020603050405020304" pitchFamily="18" charset="0"/>
                <a:ea typeface="微软雅黑" panose="020B0503020204020204" pitchFamily="34" charset="-122"/>
                <a:sym typeface="+mn-ea"/>
              </a:rPr>
              <a:t>表头是图表统计的重要标准和依据,也是分析图表的切入点之一｡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示例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中国春节档电影观影人次和票房</a:t>
            </a:r>
            <a:r>
              <a:rPr lang="en-US" altLang="zh-CN" sz="2100" dirty="0">
                <a:solidFill>
                  <a:srgbClr val="C00000"/>
                </a:solidFill>
                <a:latin typeface="Times New Roman" panose="02020603050405020304" pitchFamily="18" charset="0"/>
                <a:ea typeface="微软雅黑" panose="020B0503020204020204" pitchFamily="34" charset="-122"/>
                <a:sym typeface="+mn-ea"/>
              </a:rPr>
              <a:t>,2018</a:t>
            </a:r>
            <a:r>
              <a:rPr lang="zh-CN" altLang="en-US" sz="2100" dirty="0">
                <a:solidFill>
                  <a:srgbClr val="C00000"/>
                </a:solidFill>
                <a:latin typeface="Times New Roman" panose="02020603050405020304" pitchFamily="18" charset="0"/>
                <a:ea typeface="微软雅黑" panose="020B0503020204020204" pitchFamily="34" charset="-122"/>
                <a:sym typeface="+mn-ea"/>
              </a:rPr>
              <a:t>年较前两年有大幅提升</a:t>
            </a:r>
            <a:r>
              <a:rPr lang="en-US" altLang="zh-CN" sz="2100" dirty="0">
                <a:solidFill>
                  <a:srgbClr val="C00000"/>
                </a:solidFill>
                <a:latin typeface="Times New Roman" panose="02020603050405020304" pitchFamily="18" charset="0"/>
                <a:ea typeface="微软雅黑" panose="020B0503020204020204" pitchFamily="34" charset="-122"/>
                <a:sym typeface="+mn-ea"/>
              </a:rPr>
              <a:t>,2019</a:t>
            </a:r>
            <a:r>
              <a:rPr lang="zh-CN" altLang="en-US" sz="2100" dirty="0">
                <a:solidFill>
                  <a:srgbClr val="C00000"/>
                </a:solidFill>
                <a:latin typeface="Times New Roman" panose="02020603050405020304" pitchFamily="18" charset="0"/>
                <a:ea typeface="微软雅黑" panose="020B0503020204020204" pitchFamily="34" charset="-122"/>
                <a:sym typeface="+mn-ea"/>
              </a:rPr>
              <a:t>年观影人次稍有减少</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而票房略有增加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396938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3.观察图表数据,找出板块变化｡</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(1)比较高低,寻找规律｡图表通过数据反映调查统计结果,能够明显表现变化规律的关键处是在数据的最高点和最低点上,抓住数据的最高点和最低点可以迅速把握图表的重心,从而找到答题的指向和要点｡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细做统计,得出走势｡图表题往往要求阐述某些规律性的结论,而图表反映的只是与统计对象有关的各个分项的统计结果｡因此,我们必须在图表已有的各项具体数据的基础上再做一些关于数据变化规律的综合统计工作,才能更有效地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203009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(3)归纳类别,准确概括｡图表反映的是分项的具体､细致的统计结果,我们在答题时不能把思维局限在单纯而又琐碎的分条叙述上,而应在分类统计的基础上进行归纳合并工作,并且在符合题目字数要求的基础上,用准确､简洁的语言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下表为某市二轮电动车实际使用量和车辆事故率的统计表,请对表中提供的信息进行比较分析,回答问题｡</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1538288" y="3008948"/>
            <a:ext cx="6001226" cy="241363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分别写出这两年二轮电动车实际使用量和车辆事故率的变化特点｡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二轮电动车不论是否登记,实际使用量均明显上升(二轮电动车未登记车辆总量及增量都超过已登记车辆);在车辆事故率方面,公安机关已登记车辆的事故率明显下降,而未登记车辆事故率明显上升｡</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漫画类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2999740"/>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漫画是一种具有讽刺性或幽默性的绘画｡通过夸张､比喻､象征等手法,借幽默､诙谐的画面,讽刺､批评或歌颂某些人和事,启迪人们领悟深奥的道理｡漫画题主要有以下几种类型:</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a:t>
            </a:r>
            <a:r>
              <a:rPr sz="2100" b="1" dirty="0" smtClean="0">
                <a:latin typeface="Times New Roman" panose="02020603050405020304" pitchFamily="18" charset="0"/>
                <a:ea typeface="微软雅黑" panose="020B0503020204020204" pitchFamily="34" charset="-122"/>
                <a:sym typeface="+mn-ea"/>
              </a:rPr>
              <a:t>描述漫画</a:t>
            </a:r>
            <a:r>
              <a:rPr lang="zh-CN" altLang="en-US" sz="2100" b="1" dirty="0" smtClean="0">
                <a:latin typeface="Times New Roman" panose="02020603050405020304" pitchFamily="18" charset="0"/>
                <a:ea typeface="微软雅黑" panose="020B0503020204020204" pitchFamily="34" charset="-122"/>
                <a:sym typeface="+mn-ea"/>
              </a:rPr>
              <a:t>内容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描述漫画内容时要语言简洁,描述要尽量包括漫画的所有要素,描述时还要客观,不要加入自己的主观看法,不宜进行想象虚构｡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59243"/>
            <a:ext cx="8621078" cy="4291330"/>
          </a:xfrm>
          <a:prstGeom prst="rect">
            <a:avLst/>
          </a:prstGeom>
          <a:noFill/>
          <a:ln w="9525">
            <a:noFill/>
          </a:ln>
        </p:spPr>
        <p:txBody>
          <a:bodyPr wrap="square">
            <a:spAutoFit/>
          </a:bodyPr>
          <a:lstStyle/>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描述时可从以下几个方面入手:</a:t>
            </a:r>
            <a:endParaRPr sz="2100" b="1"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(1)抓标题｡</a:t>
            </a:r>
            <a:r>
              <a:rPr sz="2100" dirty="0">
                <a:latin typeface="Times New Roman" panose="02020603050405020304" pitchFamily="18" charset="0"/>
                <a:ea typeface="微软雅黑" panose="020B0503020204020204" pitchFamily="34" charset="-122"/>
                <a:sym typeface="+mn-ea"/>
              </a:rPr>
              <a:t>标题是漫画的眼睛,很多时候透过标题可以洞察整个画面的主体内容和主题｡</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(2)看画面｡</a:t>
            </a:r>
            <a:r>
              <a:rPr sz="2100" dirty="0">
                <a:latin typeface="Times New Roman" panose="02020603050405020304" pitchFamily="18" charset="0"/>
                <a:ea typeface="微软雅黑" panose="020B0503020204020204" pitchFamily="34" charset="-122"/>
                <a:sym typeface="+mn-ea"/>
              </a:rPr>
              <a:t>描述漫画内容时要仔细观察画面,既要准确找到画面所有要素,又要抓住画面主体要素,根据它们的主次关系,结合漫画主题,全面而又重点突出地进行描述｡</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(3)审细节｡</a:t>
            </a:r>
            <a:r>
              <a:rPr sz="2100" dirty="0">
                <a:latin typeface="Times New Roman" panose="02020603050405020304" pitchFamily="18" charset="0"/>
                <a:ea typeface="微软雅黑" panose="020B0503020204020204" pitchFamily="34" charset="-122"/>
                <a:sym typeface="+mn-ea"/>
              </a:rPr>
              <a:t>漫画中的文字等细节往往能对揭示漫画寓意起到画龙点睛的作用,是漫画描述的重要内容｡</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(4)讲顺序｡</a:t>
            </a:r>
            <a:r>
              <a:rPr sz="2100" dirty="0">
                <a:latin typeface="Times New Roman" panose="02020603050405020304" pitchFamily="18" charset="0"/>
                <a:ea typeface="微软雅黑" panose="020B0503020204020204" pitchFamily="34" charset="-122"/>
                <a:sym typeface="+mn-ea"/>
              </a:rPr>
              <a:t>根据漫画的构图特点,从上到下､从左到右､从里到外等顺序,井井有条地描述｡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3736</Words>
  <Application>WPS 演示</Application>
  <PresentationFormat>在屏幕上显示</PresentationFormat>
  <Paragraphs>139</Paragraphs>
  <Slides>30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