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70" r:id="rId4"/>
    <p:sldMasterId id="2147483682" r:id="rId5"/>
  </p:sldMasterIdLst>
  <p:notesMasterIdLst>
    <p:notesMasterId r:id="rId28"/>
  </p:notesMasterIdLst>
  <p:sldIdLst>
    <p:sldId id="358" r:id="rId6"/>
    <p:sldId id="256" r:id="rId7"/>
    <p:sldId id="359" r:id="rId8"/>
    <p:sldId id="339" r:id="rId9"/>
    <p:sldId id="307" r:id="rId10"/>
    <p:sldId id="310" r:id="rId11"/>
    <p:sldId id="343" r:id="rId12"/>
    <p:sldId id="344" r:id="rId13"/>
    <p:sldId id="345" r:id="rId14"/>
    <p:sldId id="360" r:id="rId15"/>
    <p:sldId id="282" r:id="rId16"/>
    <p:sldId id="285" r:id="rId17"/>
    <p:sldId id="353" r:id="rId18"/>
    <p:sldId id="354" r:id="rId19"/>
    <p:sldId id="292" r:id="rId20"/>
    <p:sldId id="342" r:id="rId21"/>
    <p:sldId id="346" r:id="rId22"/>
    <p:sldId id="296" r:id="rId23"/>
    <p:sldId id="341" r:id="rId24"/>
    <p:sldId id="347" r:id="rId25"/>
    <p:sldId id="348" r:id="rId26"/>
    <p:sldId id="355" r:id="rId27"/>
    <p:sldId id="356" r:id="rId29"/>
    <p:sldId id="349" r:id="rId30"/>
    <p:sldId id="350" r:id="rId31"/>
    <p:sldId id="351" r:id="rId32"/>
    <p:sldId id="357" r:id="rId33"/>
    <p:sldId id="361" r:id="rId3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8000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70" d="100"/>
          <a:sy n="70" d="100"/>
        </p:scale>
        <p:origin x="-828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6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7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4" name="Rectangle 4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75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5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5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en-US" alt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89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09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02412" y="2308881"/>
            <a:ext cx="8139178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/>
                <a:latin typeface="+mn-ea"/>
                <a:ea typeface="+mn-ea"/>
              </a:defRPr>
            </a:lvl1pPr>
          </a:lstStyle>
          <a:p>
            <a:pPr fontAlgn="auto"/>
            <a:r>
              <a:rPr lang="zh-CN" altLang="en-US" sz="4050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2444" y="3565525"/>
            <a:ext cx="8139113" cy="801370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3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581225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 dirty="0">
                <a:sym typeface="+mn-ea"/>
              </a:rPr>
              <a:t>单击此处编辑标题</a:t>
            </a:r>
            <a:endParaRPr strike="noStrike" noProof="1" dirty="0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502444" y="1508125"/>
            <a:ext cx="8139113" cy="4749165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auto"/>
            <a:r>
              <a:rPr lang="zh-CN" altLang="en-US" strike="noStrike" noProof="1" dirty="0"/>
              <a:t>单击此处编辑正文</a:t>
            </a:r>
            <a:endParaRPr lang="zh-CN" altLang="en-US" strike="noStrike" noProof="1" dirty="0"/>
          </a:p>
          <a:p>
            <a:pPr lvl="0" fontAlgn="auto"/>
            <a:r>
              <a:rPr lang="zh-CN" altLang="en-US" strike="noStrike" noProof="1" dirty="0">
                <a:sym typeface="+mn-ea"/>
              </a:rPr>
              <a:t>单击此处编辑正文</a:t>
            </a:r>
            <a:endParaRPr lang="zh-CN" altLang="en-US" strike="noStrike" noProof="1" dirty="0"/>
          </a:p>
          <a:p>
            <a:pPr lvl="0" fontAlgn="auto"/>
            <a:r>
              <a:rPr lang="zh-CN" altLang="en-US" strike="noStrike" noProof="1" dirty="0">
                <a:sym typeface="+mn-ea"/>
              </a:rPr>
              <a:t>单击此处编辑正文</a:t>
            </a:r>
            <a:endParaRPr lang="zh-CN" altLang="en-US" strike="noStrike" noProof="1" dirty="0"/>
          </a:p>
          <a:p>
            <a:pPr lvl="0" fontAlgn="auto"/>
            <a:r>
              <a:rPr lang="zh-CN" altLang="en-US" strike="noStrike" noProof="1" dirty="0">
                <a:sym typeface="+mn-ea"/>
              </a:rPr>
              <a:t>单击此处编辑正文</a:t>
            </a:r>
            <a:endParaRPr lang="zh-CN" altLang="en-US" strike="noStrike" noProof="1" dirty="0"/>
          </a:p>
          <a:p>
            <a:pPr lvl="0" fontAlgn="auto"/>
            <a:r>
              <a:rPr lang="zh-CN" altLang="en-US" strike="noStrike" noProof="1" dirty="0">
                <a:sym typeface="+mn-ea"/>
              </a:rPr>
              <a:t>单击此处编辑正文</a:t>
            </a: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3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7950"/>
            <a:ext cx="7772945" cy="114348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1" y="1600009"/>
            <a:ext cx="3834159" cy="453071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53187" y="1600009"/>
            <a:ext cx="3834159" cy="453071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082D86-B16F-4282-B535-15B8FBBFD0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082D86-B16F-4282-B535-15B8FBBFD0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082D86-B16F-4282-B535-15B8FBBFD0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082D86-B16F-4282-B535-15B8FBBFD0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082D86-B16F-4282-B535-15B8FBBFD0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082D86-B16F-4282-B535-15B8FBBFD0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082D86-B16F-4282-B535-15B8FBBFD0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082D86-B16F-4282-B535-15B8FBBFD0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082D86-B16F-4282-B535-15B8FBBFD0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30079" y="727710"/>
            <a:ext cx="2948940" cy="1115060"/>
          </a:xfrm>
        </p:spPr>
        <p:txBody>
          <a:bodyPr anchor="ctr" anchorCtr="0"/>
          <a:lstStyle>
            <a:lvl1pPr>
              <a:defRPr sz="2400">
                <a:latin typeface="+mn-ea"/>
                <a:ea typeface="+mn-ea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3853815" y="727710"/>
            <a:ext cx="4629150" cy="5403215"/>
          </a:xfrm>
        </p:spPr>
        <p:txBody>
          <a:bodyPr/>
          <a:lstStyle>
            <a:lvl1pPr>
              <a:defRPr sz="1800">
                <a:latin typeface="+mn-ea"/>
                <a:ea typeface="+mn-ea"/>
              </a:defRPr>
            </a:lvl1pPr>
            <a:lvl2pPr marL="342900" indent="0">
              <a:buNone/>
              <a:defRPr sz="18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auto"/>
            <a:r>
              <a:rPr lang="zh-CN" altLang="en-US" strike="noStrike" noProof="1" smtClean="0"/>
              <a:t>单击此处编辑正文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630079" y="2239645"/>
            <a:ext cx="2948940" cy="3891915"/>
          </a:xfrm>
        </p:spPr>
        <p:txBody>
          <a:bodyPr/>
          <a:lstStyle>
            <a:lvl1pPr marL="257175" indent="-257175">
              <a:buFont typeface="Arial" panose="020B0604020202020204" pitchFamily="34" charset="0"/>
              <a:buChar char="•"/>
              <a:defRPr sz="1800">
                <a:latin typeface="+mn-ea"/>
                <a:ea typeface="+mn-ea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auto"/>
            <a:r>
              <a:rPr lang="zh-CN" altLang="en-US" strike="noStrike" noProof="1" smtClean="0"/>
              <a:t>单击此处编辑正文</a:t>
            </a:r>
            <a:endParaRPr lang="zh-CN" altLang="en-US" strike="noStrike" noProof="1" smtClean="0"/>
          </a:p>
          <a:p>
            <a:pPr lvl="0" fontAlgn="auto"/>
            <a:r>
              <a:rPr lang="zh-CN" altLang="en-US" strike="noStrike" noProof="1" smtClean="0">
                <a:sym typeface="+mn-ea"/>
              </a:rPr>
              <a:t>单击此处编辑正文</a:t>
            </a:r>
            <a:endParaRPr lang="zh-CN" altLang="en-US" strike="noStrike" noProof="1" smtClean="0"/>
          </a:p>
          <a:p>
            <a:pPr lvl="0" fontAlgn="auto"/>
            <a:r>
              <a:rPr lang="zh-CN" altLang="en-US" strike="noStrike" noProof="1" smtClean="0">
                <a:sym typeface="+mn-ea"/>
              </a:rPr>
              <a:t>单击此处编辑正文</a:t>
            </a:r>
            <a:endParaRPr lang="zh-CN" altLang="en-US" strike="noStrike" noProof="1" smtClean="0"/>
          </a:p>
          <a:p>
            <a:pPr lvl="0" fontAlgn="auto"/>
            <a:r>
              <a:rPr lang="zh-CN" altLang="en-US" strike="noStrike" noProof="1" smtClean="0">
                <a:sym typeface="+mn-ea"/>
              </a:rPr>
              <a:t>单击此处编辑正文</a:t>
            </a:r>
            <a:endParaRPr lang="zh-CN" altLang="en-US" strike="noStrike" noProof="1" smtClean="0">
              <a:sym typeface="+mn-ea"/>
            </a:endParaRPr>
          </a:p>
          <a:p>
            <a:pPr lvl="0" fontAlgn="auto"/>
            <a:r>
              <a:rPr lang="zh-CN" altLang="en-US" strike="noStrike" noProof="1" smtClean="0">
                <a:sym typeface="+mn-ea"/>
              </a:rPr>
              <a:t>单击此处编辑正文</a:t>
            </a:r>
            <a:endParaRPr lang="zh-CN" altLang="en-US" strike="noStrike" noProof="1" smtClean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3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082D86-B16F-4282-B535-15B8FBBFD0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082D86-B16F-4282-B535-15B8FBBFD0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E29A847-276C-47E1-AF2F-EECDEA3BFE8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E29A847-276C-47E1-AF2F-EECDEA3BFE8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E29A847-276C-47E1-AF2F-EECDEA3BFE8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E29A847-276C-47E1-AF2F-EECDEA3BFE8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E29A847-276C-47E1-AF2F-EECDEA3BFE8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E29A847-276C-47E1-AF2F-EECDEA3BFE8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E29A847-276C-47E1-AF2F-EECDEA3BFE8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E29A847-276C-47E1-AF2F-EECDEA3BFE8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502444" y="5605145"/>
            <a:ext cx="8139113" cy="558165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pPr fontAlgn="auto"/>
            <a:r>
              <a:rPr lang="zh-CN" altLang="en-US" strike="noStrike" noProof="1"/>
              <a:t>单击此处编辑正文</a:t>
            </a:r>
            <a:endParaRPr lang="zh-CN" altLang="en-US" strike="noStrike" noProof="1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502444" y="641350"/>
            <a:ext cx="8139113" cy="4556125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单击此处编辑正文</a:t>
            </a:r>
            <a:endParaRPr strike="noStrike" noProof="1" dirty="0">
              <a:sym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FABC47A4-756D-490B-A52F-7D9E2C9FC05F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3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E29A847-276C-47E1-AF2F-EECDEA3BFE8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E29A847-276C-47E1-AF2F-EECDEA3BFE8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E29A847-276C-47E1-AF2F-EECDEA3BFE8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9147334" cy="686816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3429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单击此处编辑正文</a:t>
            </a:r>
            <a:endParaRPr strike="noStrike" noProof="1"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3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350996" y="565150"/>
            <a:ext cx="4050030" cy="57277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单击此处编辑正文</a:t>
            </a:r>
            <a:endParaRPr strike="noStrike" noProof="1"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4715828" y="565150"/>
            <a:ext cx="4050030" cy="57277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 dirty="0">
                <a:sym typeface="+mn-ea"/>
              </a:rPr>
              <a:t>单击此处编辑</a:t>
            </a:r>
            <a:r>
              <a:rPr strike="noStrike" noProof="1">
                <a:sym typeface="+mn-ea"/>
              </a:rPr>
              <a:t>正文</a:t>
            </a:r>
            <a:endParaRPr strike="noStrike" noProof="1" dirty="0">
              <a:sym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623591"/>
            <a:ext cx="8139178" cy="899167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3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3"/>
          </p:nvPr>
        </p:nvSpPr>
        <p:spPr/>
        <p:txBody>
          <a:bodyPr/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7577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4" Type="http://schemas.openxmlformats.org/officeDocument/2006/relationships/theme" Target="../theme/theme2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8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60400" y="6350000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87688" y="6350000"/>
            <a:ext cx="29686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pPr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0000"/>
            <a:ext cx="20256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+mn-ea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1030" name="标题 7"/>
          <p:cNvSpPr>
            <a:spLocks noGrp="1"/>
          </p:cNvSpPr>
          <p:nvPr>
            <p:ph type="title"/>
          </p:nvPr>
        </p:nvSpPr>
        <p:spPr>
          <a:xfrm>
            <a:off x="501650" y="581025"/>
            <a:ext cx="8140700" cy="6477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ctr"/>
          <a:p>
            <a:pPr lvl="0"/>
            <a:r>
              <a:rPr lang="zh-CN" dirty="0"/>
              <a:t>单击此处编辑标题</a:t>
            </a:r>
            <a:endParaRPr lang="zh-CN" dirty="0"/>
          </a:p>
        </p:txBody>
      </p:sp>
      <p:sp>
        <p:nvSpPr>
          <p:cNvPr id="1031" name="文本占位符 8"/>
          <p:cNvSpPr>
            <a:spLocks noGrp="1"/>
          </p:cNvSpPr>
          <p:nvPr>
            <p:ph type="body"/>
          </p:nvPr>
        </p:nvSpPr>
        <p:spPr>
          <a:xfrm>
            <a:off x="503238" y="1508125"/>
            <a:ext cx="8139112" cy="4749800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082D86-B16F-4282-B535-15B8FBBFD06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E29A847-276C-47E1-AF2F-EECDEA3BFE8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"/>
          <p:cNvSpPr>
            <a:spLocks noGrp="1" noRot="1"/>
          </p:cNvSpPr>
          <p:nvPr>
            <p:ph type="title"/>
          </p:nvPr>
        </p:nvSpPr>
        <p:spPr>
          <a:xfrm>
            <a:off x="2928938" y="571500"/>
            <a:ext cx="5572125" cy="500063"/>
          </a:xfrm>
          <a:ln/>
        </p:spPr>
        <p:txBody>
          <a:bodyPr vert="horz" wrap="square" lIns="91440" tIns="45720" rIns="91440" bIns="45720" anchor="ctr"/>
          <a:p>
            <a:r>
              <a:rPr lang="zh-CN" altLang="en-US" sz="4000" b="1" dirty="0">
                <a:solidFill>
                  <a:srgbClr val="FF0000"/>
                </a:solidFill>
              </a:rPr>
              <a:t>姓名、称谓与礼制习惯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171" name="文本占位符 2"/>
          <p:cNvSpPr>
            <a:spLocks noGrp="1" noRot="1"/>
          </p:cNvSpPr>
          <p:nvPr>
            <p:ph type="body" sz="half" idx="1"/>
          </p:nvPr>
        </p:nvSpPr>
        <p:spPr>
          <a:xfrm>
            <a:off x="214313" y="5214938"/>
            <a:ext cx="8572500" cy="1143000"/>
          </a:xfrm>
          <a:ln/>
        </p:spPr>
        <p:txBody>
          <a:bodyPr vert="horz" wrap="square" lIns="91440" tIns="45720" rIns="91440" bIns="45720" anchor="t"/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FF0000"/>
                </a:solidFill>
              </a:rPr>
              <a:t>中国古代在称谓方面很讲究</a:t>
            </a:r>
            <a:r>
              <a:rPr lang="en-US" altLang="zh-CN" sz="3600" b="1" dirty="0">
                <a:solidFill>
                  <a:srgbClr val="FF0000"/>
                </a:solidFill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</a:rPr>
              <a:t>所以我们有必要探究一下古代的相关礼制和习惯。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6387" name="矩形 5"/>
          <p:cNvSpPr/>
          <p:nvPr/>
        </p:nvSpPr>
        <p:spPr>
          <a:xfrm>
            <a:off x="642938" y="1428750"/>
            <a:ext cx="7858125" cy="3540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暑假里，小林去爸爸的工地玩，爸爸交代见到了他的工友要打招呼，没礼貌会给他丢脸的。小林问：“是不是喊工友？”爸爸说：“不是，喊师傅就行了。”突然，一个女工人进来，小林想喊师傅，但觉得不妥，改口叫：“师太，你好。”爸爸提醒道：“人家不是尼姑，也是做工的女汉子。”小林说：“我错了，那就喊女汉子吧。”爸爸摇头，小林急忙说：“施主，女施主。”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88" name="图片 4" descr="菊花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0"/>
            <a:ext cx="2925763" cy="1500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1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3"/>
          <p:cNvSpPr/>
          <p:nvPr/>
        </p:nvSpPr>
        <p:spPr>
          <a:xfrm>
            <a:off x="714375" y="2357438"/>
            <a:ext cx="7858125" cy="1754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       有人加我微信，加上后我问：“你是哪位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? 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”答：“过客。”我就拉黑了对方</a:t>
            </a:r>
            <a:r>
              <a:rPr lang="en-US" altLang="zh-CN" sz="3600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那你就过去吧。</a:t>
            </a:r>
            <a:endParaRPr lang="zh-CN" altLang="en-US" sz="3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85917" y="4572008"/>
            <a:ext cx="57150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你的名字是？</a:t>
            </a:r>
            <a:endParaRPr kumimoji="0" lang="zh-CN" altLang="en-US" sz="5400" b="1" i="0" u="none" strike="noStrike" kern="1200" cap="none" spc="0" normalizeH="0" baseline="0" noProof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85917" y="642917"/>
            <a:ext cx="5338321" cy="13234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n-cs"/>
              </a:rPr>
              <a:t>名、字、号</a:t>
            </a:r>
            <a:endParaRPr kumimoji="0" lang="zh-CN" altLang="en-US" sz="8000" b="1" i="0" u="none" strike="noStrike" kern="1200" cap="none" spc="0" normalizeH="0" baseline="0" noProof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8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14313" y="1071563"/>
            <a:ext cx="8643938" cy="51435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姓氏是公共的，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名是个人的，是人与人区别的符号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 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婚生三月而加名” 。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字”只是限于古代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有身份的成年男女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 “男子二十冠而字”，“女子十五笄而字”。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取字的目的是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为了让人尊重他，供他人称呼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一般人尤其是同辈和属下只许称尊长的字而不能直呼其名。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号也叫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别称、别字、别号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。“号为尊其名更美称焉”。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名、字是由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尊长代取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，名与字往往有着意义上的联系，常有相辅相成的关系。号初为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自取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，称自号；后有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别人送上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的称号，称尊号、雅号等。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26" name="Rectangle 2"/>
          <p:cNvSpPr txBox="1">
            <a:spLocks noRot="1"/>
          </p:cNvSpPr>
          <p:nvPr/>
        </p:nvSpPr>
        <p:spPr>
          <a:xfrm>
            <a:off x="0" y="0"/>
            <a:ext cx="2714625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名、字、号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8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36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6628">
                                            <p:txEl>
                                              <p:charRg st="36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122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6628">
                                            <p:txEl>
                                              <p:charRg st="122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charRg st="147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6628">
                                            <p:txEl>
                                              <p:charRg st="147" end="2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57188" y="714375"/>
            <a:ext cx="8540750" cy="57150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just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名与字的关系：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同义反复：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屈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平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原，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诸葛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亮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字孔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明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，陶渊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明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字元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亮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、周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瑜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字公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瑾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，文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天祥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景瑞。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反义相对：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如曾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点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字子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晳，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朱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熹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（明亮）字元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晦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2.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号到唐宋间才特别盛行起来。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楷体_GB2312" pitchFamily="49" charset="-122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3.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自号方式有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居住地或居住环境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自号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：陶潜自号五柳先生，李白自号青莲居士，苏轼自号东坡居士。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旨趣抱负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自号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，体现了个人的旨趣：杜甫自号少陵野老，欧阳修晚年自号六一居士。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以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生辰年龄、文学意境、形貌特征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自号：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唐寅自号江南第一风流才子。</a:t>
            </a: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4.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别人赠号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有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以其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轶事特征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为号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：如李白称谪仙人。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有以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官职、住所或出生地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为号：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王安石称王临川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有以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封爵、谥号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为号：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诸葛亮称武侯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7650" name="Rectangle 2"/>
          <p:cNvSpPr txBox="1">
            <a:spLocks noRot="1"/>
          </p:cNvSpPr>
          <p:nvPr/>
        </p:nvSpPr>
        <p:spPr>
          <a:xfrm>
            <a:off x="0" y="0"/>
            <a:ext cx="3071813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名字号总结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8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68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38">
                                            <p:txEl>
                                              <p:charRg st="68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84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338">
                                            <p:txEl>
                                              <p:charRg st="84" end="2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charRg st="200" end="2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338">
                                            <p:txEl>
                                              <p:charRg st="200" end="2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1"/>
          <p:cNvSpPr>
            <a:spLocks noGrp="1" noRot="1"/>
          </p:cNvSpPr>
          <p:nvPr>
            <p:ph type="title"/>
          </p:nvPr>
        </p:nvSpPr>
        <p:spPr>
          <a:xfrm>
            <a:off x="285750" y="428625"/>
            <a:ext cx="8540750" cy="747713"/>
          </a:xfrm>
          <a:ln/>
        </p:spPr>
        <p:txBody>
          <a:bodyPr vert="horz" wrap="square" lIns="91440" tIns="45720" rIns="91440" bIns="45720" anchor="ctr"/>
          <a:p>
            <a:r>
              <a:rPr lang="zh-CN" altLang="en-US" b="1" dirty="0">
                <a:solidFill>
                  <a:schemeClr val="tx1"/>
                </a:solidFill>
              </a:rPr>
              <a:t>直称姓名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8674" name="内容占位符 2"/>
          <p:cNvSpPr>
            <a:spLocks noGrp="1" noRot="1"/>
          </p:cNvSpPr>
          <p:nvPr>
            <p:ph idx="1"/>
          </p:nvPr>
        </p:nvSpPr>
        <p:spPr>
          <a:xfrm>
            <a:off x="214313" y="1214438"/>
            <a:ext cx="8628062" cy="5214937"/>
          </a:xfrm>
          <a:ln/>
        </p:spPr>
        <p:txBody>
          <a:bodyPr vert="horz" wrap="square" lIns="91440" tIns="45720" rIns="91440" bIns="45720" anchor="t"/>
          <a:p>
            <a:r>
              <a:rPr lang="en-US" altLang="zh-CN" dirty="0"/>
              <a:t>(1)</a:t>
            </a:r>
            <a:r>
              <a:rPr lang="zh-CN" altLang="en-US" b="1" dirty="0">
                <a:solidFill>
                  <a:srgbClr val="FF0000"/>
                </a:solidFill>
              </a:rPr>
              <a:t>自称</a:t>
            </a:r>
            <a:r>
              <a:rPr lang="zh-CN" altLang="en-US" dirty="0"/>
              <a:t>姓名或名。如“五步之内，</a:t>
            </a:r>
            <a:r>
              <a:rPr lang="zh-CN" altLang="en-US" dirty="0">
                <a:solidFill>
                  <a:srgbClr val="FF0000"/>
                </a:solidFill>
              </a:rPr>
              <a:t>相如</a:t>
            </a:r>
            <a:r>
              <a:rPr lang="zh-CN" altLang="en-US" dirty="0"/>
              <a:t>请得以颈血溅大王矣”“庐陵</a:t>
            </a:r>
            <a:r>
              <a:rPr lang="zh-CN" altLang="en-US" dirty="0">
                <a:solidFill>
                  <a:srgbClr val="FF0000"/>
                </a:solidFill>
              </a:rPr>
              <a:t>文天祥</a:t>
            </a:r>
            <a:r>
              <a:rPr lang="zh-CN" altLang="en-US" dirty="0"/>
              <a:t>自序其诗”</a:t>
            </a:r>
            <a:endParaRPr lang="en-US" altLang="zh-CN" dirty="0"/>
          </a:p>
          <a:p>
            <a:r>
              <a:rPr lang="en-US" altLang="zh-CN" dirty="0"/>
              <a:t>(2)</a:t>
            </a:r>
            <a:r>
              <a:rPr lang="zh-CN" altLang="en-US" dirty="0"/>
              <a:t>用于</a:t>
            </a:r>
            <a:r>
              <a:rPr lang="zh-CN" altLang="en-US" b="1" dirty="0">
                <a:solidFill>
                  <a:srgbClr val="FF0000"/>
                </a:solidFill>
              </a:rPr>
              <a:t>介绍或作传</a:t>
            </a:r>
            <a:r>
              <a:rPr lang="zh-CN" altLang="en-US" dirty="0"/>
              <a:t>。如“遂与</a:t>
            </a:r>
            <a:r>
              <a:rPr lang="zh-CN" altLang="en-US" dirty="0">
                <a:solidFill>
                  <a:srgbClr val="FF0000"/>
                </a:solidFill>
              </a:rPr>
              <a:t>鲁肃</a:t>
            </a:r>
            <a:r>
              <a:rPr lang="zh-CN" altLang="en-US" dirty="0"/>
              <a:t>俱诣</a:t>
            </a:r>
            <a:r>
              <a:rPr lang="zh-CN" altLang="en-US" dirty="0">
                <a:solidFill>
                  <a:srgbClr val="FF0000"/>
                </a:solidFill>
              </a:rPr>
              <a:t>孙权</a:t>
            </a:r>
            <a:r>
              <a:rPr lang="zh-CN" altLang="en-US" dirty="0"/>
              <a:t>”，“</a:t>
            </a:r>
            <a:r>
              <a:rPr lang="zh-CN" altLang="en-US" dirty="0">
                <a:solidFill>
                  <a:srgbClr val="FF0000"/>
                </a:solidFill>
              </a:rPr>
              <a:t>柳敬亭</a:t>
            </a:r>
            <a:r>
              <a:rPr lang="zh-CN" altLang="en-US" dirty="0"/>
              <a:t>者，扬之泰州人”。</a:t>
            </a:r>
            <a:endParaRPr lang="en-US" altLang="zh-CN" dirty="0"/>
          </a:p>
          <a:p>
            <a:r>
              <a:rPr lang="en-US" altLang="zh-CN" dirty="0"/>
              <a:t>(3)</a:t>
            </a:r>
            <a:r>
              <a:rPr lang="zh-CN" altLang="en-US" dirty="0"/>
              <a:t>称所</a:t>
            </a:r>
            <a:r>
              <a:rPr lang="zh-CN" altLang="en-US" b="1" dirty="0">
                <a:solidFill>
                  <a:srgbClr val="FF0000"/>
                </a:solidFill>
              </a:rPr>
              <a:t>厌恶</a:t>
            </a:r>
            <a:r>
              <a:rPr lang="zh-CN" altLang="en-US" dirty="0"/>
              <a:t>、所</a:t>
            </a:r>
            <a:r>
              <a:rPr lang="zh-CN" altLang="en-US" b="1" dirty="0">
                <a:solidFill>
                  <a:srgbClr val="FF0000"/>
                </a:solidFill>
              </a:rPr>
              <a:t>轻视</a:t>
            </a:r>
            <a:r>
              <a:rPr lang="zh-CN" altLang="en-US" dirty="0"/>
              <a:t>的人。如“不幸</a:t>
            </a:r>
            <a:r>
              <a:rPr lang="zh-CN" altLang="en-US" dirty="0">
                <a:solidFill>
                  <a:srgbClr val="FF0000"/>
                </a:solidFill>
              </a:rPr>
              <a:t>吕师孟</a:t>
            </a:r>
            <a:r>
              <a:rPr lang="zh-CN" altLang="en-US" dirty="0"/>
              <a:t>构恶于前，</a:t>
            </a:r>
            <a:r>
              <a:rPr lang="zh-CN" altLang="en-US" dirty="0">
                <a:solidFill>
                  <a:srgbClr val="FF0000"/>
                </a:solidFill>
              </a:rPr>
              <a:t>贾余庆</a:t>
            </a:r>
            <a:r>
              <a:rPr lang="zh-CN" altLang="en-US" dirty="0"/>
              <a:t>献谄于后”。</a:t>
            </a:r>
            <a:endParaRPr lang="en-US" altLang="zh-CN" dirty="0"/>
          </a:p>
          <a:p>
            <a:r>
              <a:rPr lang="en-US" altLang="zh-CN" dirty="0"/>
              <a:t>(4)</a:t>
            </a:r>
            <a:r>
              <a:rPr lang="zh-CN" altLang="en-US" dirty="0"/>
              <a:t>尊者对卑者称名，如“求，尔何如？”</a:t>
            </a:r>
            <a:endParaRPr lang="en-US" altLang="zh-CN" dirty="0"/>
          </a:p>
          <a:p>
            <a:r>
              <a:rPr lang="en-US" altLang="zh-CN" dirty="0"/>
              <a:t>(5)</a:t>
            </a:r>
            <a:r>
              <a:rPr lang="zh-CN" altLang="en-US" dirty="0"/>
              <a:t>在尊者面前，卑者互称用名，如“夫子何哂由也”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1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r>
              <a:rPr lang="zh-CN" altLang="en-US" b="1" dirty="0"/>
              <a:t>称字号出于礼貌和尊敬</a:t>
            </a:r>
            <a:endParaRPr lang="zh-CN" altLang="en-US" b="1" dirty="0"/>
          </a:p>
        </p:txBody>
      </p:sp>
      <p:sp>
        <p:nvSpPr>
          <p:cNvPr id="29698" name="内容占位符 2"/>
          <p:cNvSpPr>
            <a:spLocks noGrp="1" noRot="1"/>
          </p:cNvSpPr>
          <p:nvPr>
            <p:ph idx="1"/>
          </p:nvPr>
        </p:nvSpPr>
        <p:spPr>
          <a:xfrm>
            <a:off x="428625" y="1928813"/>
            <a:ext cx="8286750" cy="4194175"/>
          </a:xfrm>
          <a:ln/>
        </p:spPr>
        <p:txBody>
          <a:bodyPr vert="horz" wrap="square" lIns="91440" tIns="45720" rIns="91440" bIns="45720" anchor="t"/>
          <a:p>
            <a:r>
              <a:rPr lang="zh-CN" altLang="en-US" sz="4000" dirty="0"/>
              <a:t>对</a:t>
            </a:r>
            <a:r>
              <a:rPr lang="zh-CN" altLang="en-US" sz="4000" b="1" dirty="0">
                <a:solidFill>
                  <a:srgbClr val="FF0000"/>
                </a:solidFill>
              </a:rPr>
              <a:t>平辈或尊辈</a:t>
            </a:r>
            <a:r>
              <a:rPr lang="zh-CN" altLang="en-US" sz="4000" dirty="0"/>
              <a:t>称字出于</a:t>
            </a:r>
            <a:r>
              <a:rPr lang="zh-CN" altLang="en-US" sz="4000" b="1" dirty="0">
                <a:solidFill>
                  <a:srgbClr val="FF0000"/>
                </a:solidFill>
              </a:rPr>
              <a:t>礼貌和尊敬</a:t>
            </a:r>
            <a:r>
              <a:rPr lang="en-US" altLang="zh-CN" sz="4000" b="1" dirty="0">
                <a:solidFill>
                  <a:srgbClr val="FF0000"/>
                </a:solidFill>
              </a:rPr>
              <a:t>.</a:t>
            </a:r>
            <a:endParaRPr lang="en-US" altLang="zh-CN" sz="4000" b="1" dirty="0">
              <a:solidFill>
                <a:srgbClr val="FF0000"/>
              </a:solidFill>
            </a:endParaRPr>
          </a:p>
          <a:p>
            <a:r>
              <a:rPr lang="zh-CN" altLang="en-US" sz="4000" dirty="0"/>
              <a:t>号，一般只用于自称，以显示某种志趣或抒发某种情感；</a:t>
            </a:r>
            <a:r>
              <a:rPr lang="zh-CN" altLang="en-US" sz="4000" b="1" dirty="0">
                <a:solidFill>
                  <a:srgbClr val="FF0000"/>
                </a:solidFill>
              </a:rPr>
              <a:t>对人称号</a:t>
            </a:r>
            <a:r>
              <a:rPr lang="zh-CN" altLang="en-US" sz="4000" dirty="0"/>
              <a:t>也是一种</a:t>
            </a:r>
            <a:r>
              <a:rPr lang="zh-CN" altLang="en-US" sz="4000" b="1" dirty="0">
                <a:solidFill>
                  <a:srgbClr val="FF0000"/>
                </a:solidFill>
              </a:rPr>
              <a:t>敬称</a:t>
            </a:r>
            <a:r>
              <a:rPr lang="zh-CN" altLang="en-US" sz="4000" dirty="0"/>
              <a:t>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4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20675" y="800100"/>
            <a:ext cx="8540750" cy="23574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谥号是对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死去的帝王、大臣、贵族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按其生平事迹进行评定后，给予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或褒或贬或同情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的称号，始于西周。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秦嬴政时不满谥号的赐予要经历“子议父、臣议君”的过程，因此把它废除了。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西汉又恢复了谥号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称谥号也是一种表示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尊敬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的办法。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2" name="Rectangle 2"/>
          <p:cNvSpPr txBox="1">
            <a:spLocks noRot="1"/>
          </p:cNvSpPr>
          <p:nvPr/>
        </p:nvSpPr>
        <p:spPr>
          <a:xfrm>
            <a:off x="0" y="0"/>
            <a:ext cx="2286000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谥号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364" name="矩形 6"/>
          <p:cNvSpPr/>
          <p:nvPr/>
        </p:nvSpPr>
        <p:spPr>
          <a:xfrm>
            <a:off x="285750" y="3786188"/>
            <a:ext cx="8501063" cy="2419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p>
            <a:pPr algn="just">
              <a:lnSpc>
                <a:spcPct val="9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谥法规定了若干个有固定涵义的字，大致分为三类：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属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表扬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的有：文、武、景、烈、昭、穆等；属于</a:t>
            </a:r>
            <a:r>
              <a:rPr lang="zh-CN" altLang="en-US" sz="2800" b="1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谥、</a:t>
            </a:r>
            <a:r>
              <a:rPr lang="zh-CN" altLang="en-US" sz="2800" b="1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谥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属于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批评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的有：炀、厉、灵等；属于</a:t>
            </a:r>
            <a:r>
              <a:rPr lang="zh-CN" altLang="en-US" sz="2800" b="1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下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谥、</a:t>
            </a:r>
            <a:r>
              <a:rPr lang="zh-CN" altLang="en-US" sz="2800" b="1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恶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谥 。周厉王，“暴慢无亲”、“杀戮无辜”，故谥“厉”。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属于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同情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的有：哀、怀、愍、悼等，属于</a:t>
            </a:r>
            <a:r>
              <a:rPr lang="zh-CN" altLang="en-US" sz="2800" b="1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谥。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矩形 7"/>
          <p:cNvSpPr/>
          <p:nvPr/>
        </p:nvSpPr>
        <p:spPr>
          <a:xfrm>
            <a:off x="3071813" y="3143250"/>
            <a:ext cx="34798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谥号来自于谥法。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Rectangle 3"/>
          <p:cNvSpPr>
            <a:spLocks noGrp="1" noRot="1"/>
          </p:cNvSpPr>
          <p:nvPr>
            <p:ph type="body" sz="half" idx="1"/>
          </p:nvPr>
        </p:nvSpPr>
        <p:spPr>
          <a:xfrm>
            <a:off x="642938" y="857250"/>
            <a:ext cx="7761287" cy="5000625"/>
          </a:xfrm>
          <a:ln/>
        </p:spPr>
        <p:txBody>
          <a:bodyPr vert="horz" wrap="square" lIns="91440" tIns="45720" rIns="91440" bIns="45720" anchor="t"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ea typeface="楷体_GB2312" pitchFamily="49" charset="-122"/>
              </a:rPr>
              <a:t>1.</a:t>
            </a:r>
            <a:r>
              <a:rPr lang="zh-CN" altLang="en-US" sz="4000" b="1" dirty="0">
                <a:ea typeface="楷体_GB2312" pitchFamily="49" charset="-122"/>
              </a:rPr>
              <a:t>庙号指皇帝死后，在太庙立室供奉时起的名号。</a:t>
            </a:r>
            <a:endParaRPr lang="en-US" altLang="zh-CN" sz="4000" b="1" dirty="0">
              <a:ea typeface="楷体_GB2312" pitchFamily="49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4000" b="1" dirty="0">
                <a:ea typeface="楷体_GB2312" pitchFamily="49" charset="-122"/>
              </a:rPr>
              <a:t>2.</a:t>
            </a:r>
            <a:r>
              <a:rPr lang="zh-CN" altLang="en-US" sz="4000" b="1" dirty="0">
                <a:ea typeface="楷体_GB2312" pitchFamily="49" charset="-122"/>
              </a:rPr>
              <a:t>从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汉代</a:t>
            </a:r>
            <a:r>
              <a:rPr lang="zh-CN" altLang="en-US" sz="4000" b="1" dirty="0">
                <a:ea typeface="楷体_GB2312" pitchFamily="49" charset="-122"/>
              </a:rPr>
              <a:t>起，每个朝代的第一个皇帝一般被称为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太祖、高祖或世祖</a:t>
            </a:r>
            <a:r>
              <a:rPr lang="zh-CN" altLang="en-US" sz="4000" b="1" dirty="0">
                <a:ea typeface="楷体_GB2312" pitchFamily="49" charset="-122"/>
              </a:rPr>
              <a:t>，以后的嗣君则称为</a:t>
            </a:r>
            <a:r>
              <a:rPr lang="zh-CN" altLang="en-US" sz="4000" b="1" dirty="0">
                <a:solidFill>
                  <a:srgbClr val="FF0000"/>
                </a:solidFill>
                <a:ea typeface="楷体_GB2312" pitchFamily="49" charset="-122"/>
              </a:rPr>
              <a:t>太宗、世宗</a:t>
            </a:r>
            <a:r>
              <a:rPr lang="zh-CN" altLang="en-US" sz="4000" b="1" dirty="0">
                <a:ea typeface="楷体_GB2312" pitchFamily="49" charset="-122"/>
              </a:rPr>
              <a:t>。</a:t>
            </a:r>
            <a:endParaRPr lang="zh-CN" altLang="en-US" sz="4000" dirty="0"/>
          </a:p>
        </p:txBody>
      </p:sp>
      <p:sp>
        <p:nvSpPr>
          <p:cNvPr id="31746" name="Rectangle 2"/>
          <p:cNvSpPr txBox="1">
            <a:spLocks noRot="1"/>
          </p:cNvSpPr>
          <p:nvPr/>
        </p:nvSpPr>
        <p:spPr>
          <a:xfrm>
            <a:off x="0" y="0"/>
            <a:ext cx="2286000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庙号</a:t>
            </a:r>
            <a:endParaRPr lang="zh-CN" altLang="en-US" sz="36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Rectangle 3"/>
          <p:cNvSpPr>
            <a:spLocks noGrp="1" noRot="1"/>
          </p:cNvSpPr>
          <p:nvPr>
            <p:ph type="body" sz="half" idx="1"/>
          </p:nvPr>
        </p:nvSpPr>
        <p:spPr>
          <a:xfrm>
            <a:off x="428625" y="714375"/>
            <a:ext cx="8501063" cy="5715000"/>
          </a:xfrm>
          <a:ln/>
        </p:spPr>
        <p:txBody>
          <a:bodyPr vert="horz" wrap="square" lIns="91440" tIns="45720" rIns="91440" bIns="45720" anchor="t"/>
          <a:p>
            <a:pPr marL="0" indent="0" eaLnBrk="1" hangingPunct="1">
              <a:spcBef>
                <a:spcPct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b="1" dirty="0">
                <a:ea typeface="楷体_GB2312" pitchFamily="49" charset="-122"/>
              </a:rPr>
              <a:t>1.</a:t>
            </a:r>
            <a:r>
              <a:rPr lang="zh-CN" altLang="en-US" b="1" dirty="0">
                <a:ea typeface="楷体_GB2312" pitchFamily="49" charset="-122"/>
              </a:rPr>
              <a:t>年号是中国封建王朝</a:t>
            </a: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用来纪年</a:t>
            </a:r>
            <a:r>
              <a:rPr lang="zh-CN" altLang="en-US" b="1" dirty="0">
                <a:ea typeface="楷体_GB2312" pitchFamily="49" charset="-122"/>
              </a:rPr>
              <a:t>的一种名号。一般由</a:t>
            </a: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皇帝</a:t>
            </a:r>
            <a:r>
              <a:rPr lang="zh-CN" altLang="en-US" b="1" dirty="0">
                <a:ea typeface="楷体_GB2312" pitchFamily="49" charset="-122"/>
              </a:rPr>
              <a:t>发起。</a:t>
            </a: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汉武帝首创，</a:t>
            </a:r>
            <a:r>
              <a:rPr lang="zh-CN" altLang="en-US" b="1" dirty="0">
                <a:ea typeface="楷体_GB2312" pitchFamily="49" charset="-122"/>
              </a:rPr>
              <a:t>年号为</a:t>
            </a: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建元。</a:t>
            </a:r>
            <a:r>
              <a:rPr lang="zh-CN" altLang="en-US" b="1" dirty="0">
                <a:solidFill>
                  <a:schemeClr val="tx2"/>
                </a:solidFill>
                <a:ea typeface="楷体_GB2312" pitchFamily="49" charset="-122"/>
              </a:rPr>
              <a:t>记录年代开始之年叫</a:t>
            </a: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纪元，</a:t>
            </a:r>
            <a:r>
              <a:rPr lang="zh-CN" altLang="en-US" b="1" dirty="0">
                <a:solidFill>
                  <a:schemeClr val="tx2"/>
                </a:solidFill>
                <a:ea typeface="楷体_GB2312" pitchFamily="49" charset="-122"/>
              </a:rPr>
              <a:t>改变年号就叫</a:t>
            </a:r>
            <a:r>
              <a:rPr lang="zh-CN" altLang="en-US" b="1" dirty="0">
                <a:solidFill>
                  <a:srgbClr val="FF0000"/>
                </a:solidFill>
                <a:ea typeface="楷体_GB2312" pitchFamily="49" charset="-122"/>
              </a:rPr>
              <a:t>改元</a:t>
            </a:r>
            <a:r>
              <a:rPr lang="zh-CN" altLang="en-US" b="1" dirty="0">
                <a:ea typeface="楷体_GB2312" pitchFamily="49" charset="-122"/>
              </a:rPr>
              <a:t>。</a:t>
            </a:r>
            <a:endParaRPr lang="en-US" altLang="zh-CN" b="1" dirty="0">
              <a:ea typeface="楷体_GB2312" pitchFamily="49" charset="-122"/>
            </a:endParaRPr>
          </a:p>
          <a:p>
            <a:pPr marL="0" indent="0" eaLnBrk="1" hangingPunct="1">
              <a:spcBef>
                <a:spcPct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b="1" dirty="0">
                <a:ea typeface="楷体_GB2312" pitchFamily="49" charset="-122"/>
              </a:rPr>
              <a:t>2.</a:t>
            </a:r>
            <a:r>
              <a:rPr lang="zh-CN" altLang="en-US" b="1" dirty="0">
                <a:ea typeface="楷体_GB2312" pitchFamily="49" charset="-122"/>
              </a:rPr>
              <a:t>后成为新君即位时，为了区别上一任君主，重新计算在位年数的制度。也有沿用前朝或其他政权的年号的。</a:t>
            </a:r>
            <a:endParaRPr lang="en-US" altLang="zh-CN" b="1" dirty="0">
              <a:ea typeface="楷体_GB2312" pitchFamily="49" charset="-122"/>
            </a:endParaRPr>
          </a:p>
          <a:p>
            <a:pPr marL="0" indent="0" eaLnBrk="1" hangingPunct="1">
              <a:spcBef>
                <a:spcPct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b="1" dirty="0">
                <a:ea typeface="楷体_GB2312" pitchFamily="49" charset="-122"/>
              </a:rPr>
              <a:t>3.</a:t>
            </a:r>
            <a:r>
              <a:rPr lang="zh-CN" altLang="en-US" b="1" dirty="0">
                <a:ea typeface="楷体_GB2312" pitchFamily="49" charset="-122"/>
              </a:rPr>
              <a:t>遇“天降祥瑞”或内讧外忧等大事、要事，一般都要更改年号。一个皇帝少则一个，多则十几个。</a:t>
            </a:r>
            <a:endParaRPr lang="en-US" altLang="zh-CN" b="1" dirty="0">
              <a:ea typeface="楷体_GB2312" pitchFamily="49" charset="-122"/>
            </a:endParaRPr>
          </a:p>
          <a:p>
            <a:pPr marL="0" indent="0" eaLnBrk="1" hangingPunct="1">
              <a:spcBef>
                <a:spcPct val="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b="1" dirty="0">
                <a:ea typeface="楷体_GB2312" pitchFamily="49" charset="-122"/>
              </a:rPr>
              <a:t>4.</a:t>
            </a:r>
            <a:r>
              <a:rPr lang="zh-CN" altLang="en-US" b="1" dirty="0">
                <a:ea typeface="楷体_GB2312" pitchFamily="49" charset="-122"/>
              </a:rPr>
              <a:t>明清皇帝大多一人一个年号，故后世以年号作为皇帝的称呼。</a:t>
            </a:r>
            <a:endParaRPr lang="zh-CN" altLang="en-US" b="1" dirty="0">
              <a:ea typeface="楷体_GB2312" pitchFamily="49" charset="-122"/>
            </a:endParaRPr>
          </a:p>
        </p:txBody>
      </p:sp>
      <p:sp>
        <p:nvSpPr>
          <p:cNvPr id="32770" name="Rectangle 2"/>
          <p:cNvSpPr txBox="1">
            <a:spLocks noRot="1"/>
          </p:cNvSpPr>
          <p:nvPr/>
        </p:nvSpPr>
        <p:spPr>
          <a:xfrm>
            <a:off x="0" y="0"/>
            <a:ext cx="2286000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年号</a:t>
            </a:r>
            <a:endParaRPr lang="zh-CN" altLang="en-US" sz="36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Rectangle 3"/>
          <p:cNvSpPr>
            <a:spLocks noGrp="1" noRot="1"/>
          </p:cNvSpPr>
          <p:nvPr>
            <p:ph idx="1"/>
          </p:nvPr>
        </p:nvSpPr>
        <p:spPr>
          <a:xfrm>
            <a:off x="214313" y="714375"/>
            <a:ext cx="8540750" cy="5572125"/>
          </a:xfrm>
          <a:ln/>
        </p:spPr>
        <p:txBody>
          <a:bodyPr vert="horz" wrap="square" lIns="91440" tIns="45720" rIns="91440" bIns="45720" anchor="t"/>
          <a:p>
            <a:pPr algn="just" eaLnBrk="1" hangingPunct="1"/>
            <a:r>
              <a:rPr lang="zh-CN" altLang="en-US" sz="3600" b="1" dirty="0">
                <a:solidFill>
                  <a:schemeClr val="tx2"/>
                </a:solidFill>
                <a:ea typeface="黑体" panose="02010609060101010101" pitchFamily="49" charset="-122"/>
              </a:rPr>
              <a:t>避讳是我国古代所特有</a:t>
            </a:r>
            <a:r>
              <a:rPr lang="zh-CN" altLang="en-US" sz="3600" b="1" dirty="0"/>
              <a:t>。</a:t>
            </a:r>
            <a:endParaRPr lang="zh-CN" altLang="en-US" sz="3600" b="1" dirty="0"/>
          </a:p>
          <a:p>
            <a:pPr algn="just" eaLnBrk="1" hangingPunct="1"/>
            <a:r>
              <a:rPr lang="zh-CN" altLang="en-US" sz="3600" b="1" dirty="0"/>
              <a:t>史书上常因避讳改易文字，甚至改变前人的姓名、官名、地名、书名、年号等等。</a:t>
            </a:r>
            <a:endParaRPr lang="en-US" altLang="zh-CN" sz="3600" b="1" dirty="0"/>
          </a:p>
          <a:p>
            <a:pPr algn="just" eaLnBrk="1" hangingPunct="1"/>
            <a:r>
              <a:rPr lang="zh-CN" altLang="en-US" sz="3600" b="1" dirty="0">
                <a:solidFill>
                  <a:schemeClr val="tx2"/>
                </a:solidFill>
                <a:ea typeface="黑体" panose="02010609060101010101" pitchFamily="49" charset="-122"/>
              </a:rPr>
              <a:t>避讳常用的方法有三种：改字、空字、缺笔。</a:t>
            </a:r>
            <a:endParaRPr lang="en-US" altLang="zh-CN" sz="3600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800000"/>
                </a:solidFill>
                <a:ea typeface="黑体" panose="02010609060101010101" pitchFamily="49" charset="-122"/>
              </a:rPr>
              <a:t>避讳缺笔</a:t>
            </a:r>
            <a:r>
              <a:rPr lang="zh-CN" altLang="en-US" sz="3600" b="1" dirty="0"/>
              <a:t>是到唐代才开始的，</a:t>
            </a:r>
            <a:endParaRPr lang="zh-CN" altLang="en-US" sz="3600" b="1" dirty="0"/>
          </a:p>
          <a:p>
            <a:pPr algn="just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800000"/>
                </a:solidFill>
                <a:ea typeface="仿宋_GB2312" pitchFamily="49" charset="-122"/>
              </a:rPr>
              <a:t>宋代是避讳最严的一个朝代。</a:t>
            </a:r>
            <a:endParaRPr lang="zh-CN" altLang="en-US" sz="3600" b="1" dirty="0"/>
          </a:p>
          <a:p>
            <a:pPr algn="just" eaLnBrk="1" hangingPunct="1">
              <a:lnSpc>
                <a:spcPct val="90000"/>
              </a:lnSpc>
            </a:pPr>
            <a:r>
              <a:rPr lang="zh-CN" altLang="en-US" sz="3600" b="1" dirty="0"/>
              <a:t>清朝避讳之风亦十分盛行。</a:t>
            </a:r>
            <a:endParaRPr lang="zh-CN" altLang="en-US" sz="3600" b="1" dirty="0"/>
          </a:p>
          <a:p>
            <a:pPr algn="just" eaLnBrk="1" hangingPunct="1"/>
            <a:endParaRPr lang="zh-CN" altLang="en-US" b="1" dirty="0">
              <a:solidFill>
                <a:schemeClr val="tx2"/>
              </a:solidFill>
              <a:ea typeface="黑体" panose="02010609060101010101" pitchFamily="49" charset="-122"/>
            </a:endParaRPr>
          </a:p>
          <a:p>
            <a:pPr algn="just" eaLnBrk="1" hangingPunct="1"/>
            <a:endParaRPr lang="zh-CN" altLang="en-US" b="1" dirty="0"/>
          </a:p>
        </p:txBody>
      </p:sp>
      <p:sp>
        <p:nvSpPr>
          <p:cNvPr id="33794" name="Rectangle 2"/>
          <p:cNvSpPr txBox="1">
            <a:spLocks noRot="1"/>
          </p:cNvSpPr>
          <p:nvPr/>
        </p:nvSpPr>
        <p:spPr>
          <a:xfrm>
            <a:off x="0" y="0"/>
            <a:ext cx="2286000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避讳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Rectangle 2"/>
          <p:cNvSpPr txBox="1">
            <a:spLocks noRot="1"/>
          </p:cNvSpPr>
          <p:nvPr/>
        </p:nvSpPr>
        <p:spPr>
          <a:xfrm>
            <a:off x="0" y="0"/>
            <a:ext cx="2286000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谦称敬称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785813"/>
            <a:ext cx="8929688" cy="59404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古人在交流时说自己时用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谦恭之词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，即用“不好”的字眼；呼对方时用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尊敬之语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，即用表示美好、高贵高尚的字眼。这表现出了礼仪之邦的谦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敬之风。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家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大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舍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小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令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外人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①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“家大” 用于当着别人称自己的长辈和年长的平辈的谦称。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如 “家父”或“家严”，“家母”或“家慈”，“家叔”，“家兄”等。     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②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“舍小” “舍”本来是房屋的意思，如“寒舍”和“茅舍”，都含有自谦成分。“舍小”就是当着别人称呼比自己辈份小或年龄小的家里人的谦称。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如“舍弟”“舍妹”“舍侄”“舍甥”等。③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“令外人” 令者，美好也。凡是称呼别人家中的人，无论辈份大小，男女老少，都冠以“令”字以示尊敬。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如 “令尊” “令堂”， “令阃</a:t>
            </a:r>
            <a:r>
              <a:rPr kumimoji="0" lang="en-US" altLang="zh-CN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kǔn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”（妻）“令兄” “令妹” “令郎”“令嫒”等。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6"/>
          <p:cNvSpPr>
            <a:spLocks noGrp="1" noRot="1"/>
          </p:cNvSpPr>
          <p:nvPr>
            <p:ph type="ctrTitle"/>
          </p:nvPr>
        </p:nvSpPr>
        <p:spPr>
          <a:xfrm>
            <a:off x="214313" y="1571625"/>
            <a:ext cx="8572500" cy="1643063"/>
          </a:xfrm>
          <a:ln/>
        </p:spPr>
        <p:txBody>
          <a:bodyPr vert="horz" wrap="square" lIns="91440" tIns="45720" rIns="91440" bIns="45720" anchor="ctr"/>
          <a:p>
            <a:pPr eaLnBrk="1" hangingPunct="1">
              <a:buClrTx/>
              <a:buSzTx/>
              <a:buFontTx/>
            </a:pPr>
            <a:r>
              <a:rPr lang="zh-CN" altLang="en-US" sz="72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中国古代文化常识</a:t>
            </a:r>
            <a:endParaRPr lang="zh-CN" altLang="en-US" sz="7200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171" name="Rectangle 7"/>
          <p:cNvSpPr>
            <a:spLocks noGrp="1" noRot="1"/>
          </p:cNvSpPr>
          <p:nvPr>
            <p:ph type="subTitle" idx="1"/>
          </p:nvPr>
        </p:nvSpPr>
        <p:spPr>
          <a:xfrm>
            <a:off x="1285875" y="3714750"/>
            <a:ext cx="6400800" cy="1752600"/>
          </a:xfrm>
        </p:spPr>
        <p:txBody>
          <a:bodyPr vert="horz" wrap="square" lIns="91440" tIns="45720" rIns="91440" bIns="45720" anchor="t" anchorCtr="0"/>
          <a:p>
            <a:pPr marL="0" marR="0" indent="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kumimoji="0" lang="en-US" altLang="zh-CN" sz="4400" b="1" i="0" u="none" strike="noStrike" kern="0" cap="none" spc="0" normalizeH="0" baseline="0" noProof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4400" b="1" i="0" u="none" strike="noStrike" kern="0" cap="none" spc="0" normalizeH="0" baseline="0" noProof="1" dirty="0">
                <a:solidFill>
                  <a:schemeClr val="tx1"/>
                </a:solidFill>
                <a:latin typeface="+mn-lt"/>
                <a:ea typeface="黑体" panose="02010609060101010101" pitchFamily="49" charset="-122"/>
                <a:cs typeface="+mn-cs"/>
              </a:rPr>
              <a:t>姓名和称谓</a:t>
            </a:r>
            <a:endParaRPr kumimoji="0" lang="zh-CN" altLang="en-US" sz="4400" b="1" i="0" u="none" strike="noStrike" kern="0" cap="none" spc="0" normalizeH="0" baseline="0" noProof="1" dirty="0">
              <a:solidFill>
                <a:schemeClr val="tx1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Rectangle 2"/>
          <p:cNvSpPr txBox="1">
            <a:spLocks noRot="1"/>
          </p:cNvSpPr>
          <p:nvPr/>
        </p:nvSpPr>
        <p:spPr>
          <a:xfrm>
            <a:off x="0" y="0"/>
            <a:ext cx="2286000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谦敬探由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5842" name="矩形 5"/>
          <p:cNvSpPr/>
          <p:nvPr/>
        </p:nvSpPr>
        <p:spPr>
          <a:xfrm>
            <a:off x="0" y="785813"/>
            <a:ext cx="8929688" cy="60626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身份地位 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“鄙人”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 指居于郊野的人，引申为无地位、无文化的鄙俗之人； </a:t>
            </a:r>
            <a:endParaRPr lang="en-US" altLang="zh-CN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“臣”“妾”“仆” “奴”和“奴家”（通常是年轻女子）等，用 “贱”、“小”、“卑”和“下”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等词构成谦称。如称妻子为“贱内”，老头自称“小老”，道士自称“小道”，官员自称“小官”、“卑职”和“下官”，老百姓在官吏面前自称“小人”和“小民”，等等。  </a:t>
            </a:r>
            <a:endParaRPr lang="en-US" altLang="zh-CN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“贵”、“尊”、“大”和“上”等词语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。如贵庚、贵恙、贵府、贵报、贵门和贵弟子，尊师、尊姐、尊姓、尊父和尊著，大名和大作等。     </a:t>
            </a:r>
            <a:endParaRPr lang="en-US" altLang="zh-CN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辈份年纪 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“小”、“后”和“晚”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等词构成，如小子、后学和晚生等；</a:t>
            </a:r>
            <a:endParaRPr lang="en-US" altLang="zh-CN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“大”和“老”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等词构成，如大人、大侄子、老爹和老兄等。 </a:t>
            </a:r>
            <a:endParaRPr lang="en-US" altLang="zh-CN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“父”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是这方面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最早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使用的敬称。本义是指父系氏族社会中司火的长者，以后遂成为男子的敬称。如 “尼父” “尚父” “亚父”</a:t>
            </a:r>
            <a:endParaRPr lang="en-US" altLang="zh-CN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 父亲的朋友称为“父执”。执，志同道合的人</a:t>
            </a:r>
            <a:endParaRPr lang="en-US" altLang="zh-CN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“公”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也是这方面常用的敬称。可用于平辈，陈胜、吴广动员戍卒起义说：“公等遇雨，皆已失期，当斩。”甚至长辈对下辈也可以“公”相称，还有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“卿”“先生”等。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“子”“吾子”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也是古代对男子的敬称，多用来表达学生对老师的敬意，如“子墨子”宋代理学家程颐的弟子称他为“子程子”。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Rectangle 2"/>
          <p:cNvSpPr txBox="1">
            <a:spLocks noRot="1"/>
          </p:cNvSpPr>
          <p:nvPr/>
        </p:nvSpPr>
        <p:spPr>
          <a:xfrm>
            <a:off x="0" y="0"/>
            <a:ext cx="2286000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谦敬探由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6866" name="矩形 5"/>
          <p:cNvSpPr/>
          <p:nvPr/>
        </p:nvSpPr>
        <p:spPr>
          <a:xfrm>
            <a:off x="0" y="785813"/>
            <a:ext cx="8929688" cy="581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家世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“草”、“寒”、“敝”、“犬”、“鄙”和“贫”等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词构成，如草堂、寒舍、寒门、敝邑、敝庐、敝校、犬子、鄙乡、贫僧等；</a:t>
            </a:r>
            <a:endParaRPr lang="en-US" altLang="zh-CN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“宝”、“金”、“玉”、“虎”和“麟”等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词构成，如宝地、宝殿、宝刹、金口玉言、玉趾、虎子、虎女、麟儿 等   </a:t>
            </a:r>
            <a:endParaRPr lang="en-US" altLang="zh-CN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4.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道德智慧 </a:t>
            </a:r>
            <a:endParaRPr lang="en-US" altLang="zh-CN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“不才” “不佞” 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，无才之人。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“不敏”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，不聪明敏捷。</a:t>
            </a:r>
            <a:endParaRPr lang="en-US" altLang="zh-CN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“不肖”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，不贤而不能继承祖先德行的人。</a:t>
            </a:r>
            <a:endParaRPr lang="en-US" altLang="zh-CN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“愚”、“浅”和“拙”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等构成，如愚兄、浅见、拙作、 拙荆或拙妻等；</a:t>
            </a:r>
            <a:endParaRPr lang="en-US" altLang="zh-CN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“明”、“哲”、“仁”和“高”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等构成，如明公、哲嗣（对别人的儿子的敬称）、仁兄、高见、高招等</a:t>
            </a:r>
            <a:endParaRPr lang="en-US" altLang="zh-CN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“贤”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，用于平辈或晚辈，如贤弟、贤妻、贤侄和贤婿等。</a:t>
            </a:r>
            <a:endParaRPr lang="en-US" altLang="zh-CN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帝王和诸候专用：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“孤”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，少德之人；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“寡人”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，寡德之人；</a:t>
            </a:r>
            <a:r>
              <a:rPr lang="zh-CN" alt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“不谷”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，不善之人。</a:t>
            </a:r>
            <a:endParaRPr lang="en-US" altLang="zh-CN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其他：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如用于称呼对方或跟对方职位有关的敬词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 “台”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，如兄台、台鉴、台启，问别人表字叫“台甫”；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“钧”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，一般用于尊长或上级，如钧座、钧鉴和钧启；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“座”</a:t>
            </a: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，一般是下属对上级的敬称，如叫军长为军座、师长为师座、团长为团座、处长为处座、局长为局座。</a:t>
            </a:r>
            <a:endParaRPr lang="zh-CN" altLang="en-US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内容占位符 2"/>
          <p:cNvSpPr>
            <a:spLocks noGrp="1" noRot="1"/>
          </p:cNvSpPr>
          <p:nvPr>
            <p:ph idx="1"/>
          </p:nvPr>
        </p:nvSpPr>
        <p:spPr>
          <a:xfrm>
            <a:off x="114300" y="708025"/>
            <a:ext cx="8929688" cy="5857875"/>
          </a:xfrm>
          <a:ln/>
        </p:spPr>
        <p:txBody>
          <a:bodyPr vert="horz" wrap="square" lIns="91440" tIns="45720" rIns="91440" bIns="45720" anchor="t"/>
          <a:p>
            <a:pPr marL="0" indent="0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①表示谦逊的态度，用于自称。</a:t>
            </a:r>
            <a:r>
              <a:rPr lang="zh-CN" altLang="en-US" sz="2400" b="1" dirty="0">
                <a:solidFill>
                  <a:srgbClr val="FF0000"/>
                </a:solidFill>
              </a:rPr>
              <a:t>愚（</a:t>
            </a:r>
            <a:r>
              <a:rPr lang="zh-CN" altLang="en-US" sz="2400" dirty="0"/>
              <a:t>不聪明）</a:t>
            </a:r>
            <a:r>
              <a:rPr lang="en-US" altLang="zh-CN" sz="2400" dirty="0"/>
              <a:t>;</a:t>
            </a:r>
            <a:r>
              <a:rPr lang="zh-CN" altLang="en-US" sz="2400" b="1" dirty="0">
                <a:solidFill>
                  <a:srgbClr val="FF0000"/>
                </a:solidFill>
              </a:rPr>
              <a:t>鄙</a:t>
            </a:r>
            <a:r>
              <a:rPr lang="en-US" altLang="zh-CN" sz="2400" dirty="0"/>
              <a:t>(</a:t>
            </a:r>
            <a:r>
              <a:rPr lang="zh-CN" altLang="en-US" sz="2400" dirty="0"/>
              <a:t>学识浅薄</a:t>
            </a:r>
            <a:r>
              <a:rPr lang="en-US" altLang="zh-CN" sz="2400" dirty="0"/>
              <a:t>); </a:t>
            </a:r>
            <a:r>
              <a:rPr lang="zh-CN" altLang="en-US" sz="2400" b="1" dirty="0">
                <a:solidFill>
                  <a:srgbClr val="FF0000"/>
                </a:solidFill>
              </a:rPr>
              <a:t>敝</a:t>
            </a:r>
            <a:r>
              <a:rPr lang="en-US" altLang="zh-CN" sz="2400" dirty="0"/>
              <a:t>(</a:t>
            </a:r>
            <a:r>
              <a:rPr lang="zh-CN" altLang="en-US" sz="2400" dirty="0"/>
              <a:t>不好</a:t>
            </a:r>
            <a:r>
              <a:rPr lang="en-US" altLang="zh-CN" sz="2400" dirty="0"/>
              <a:t>)</a:t>
            </a:r>
            <a:r>
              <a:rPr lang="zh-CN" altLang="en-US" sz="2400" dirty="0"/>
              <a:t> </a:t>
            </a:r>
            <a:r>
              <a:rPr lang="en-US" altLang="zh-CN" sz="2400" dirty="0"/>
              <a:t>; </a:t>
            </a:r>
            <a:r>
              <a:rPr lang="zh-CN" altLang="en-US" sz="2400" b="1" dirty="0">
                <a:solidFill>
                  <a:srgbClr val="FF0000"/>
                </a:solidFill>
              </a:rPr>
              <a:t>卑</a:t>
            </a:r>
            <a:r>
              <a:rPr lang="en-US" altLang="zh-CN" sz="2400" dirty="0"/>
              <a:t>(</a:t>
            </a:r>
            <a:r>
              <a:rPr lang="zh-CN" altLang="en-US" sz="2400" dirty="0"/>
              <a:t>身份低微</a:t>
            </a:r>
            <a:r>
              <a:rPr lang="en-US" altLang="zh-CN" sz="2400" dirty="0"/>
              <a:t>); </a:t>
            </a:r>
            <a:r>
              <a:rPr lang="zh-CN" altLang="en-US" sz="2400" b="1" dirty="0">
                <a:solidFill>
                  <a:srgbClr val="FF0000"/>
                </a:solidFill>
              </a:rPr>
              <a:t>窃</a:t>
            </a:r>
            <a:r>
              <a:rPr lang="en-US" altLang="zh-CN" sz="2400" dirty="0"/>
              <a:t>(</a:t>
            </a:r>
            <a:r>
              <a:rPr lang="zh-CN" altLang="en-US" sz="2400" dirty="0"/>
              <a:t>有私下、私自之意，使用它常有冒失、唐突的含义在内</a:t>
            </a:r>
            <a:r>
              <a:rPr lang="en-US" altLang="zh-CN" sz="2400" dirty="0"/>
              <a:t>); </a:t>
            </a:r>
            <a:r>
              <a:rPr lang="zh-CN" altLang="en-US" sz="2400" dirty="0"/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臣</a:t>
            </a:r>
            <a:r>
              <a:rPr lang="en-US" altLang="zh-CN" sz="2400" dirty="0"/>
              <a:t>(</a:t>
            </a:r>
            <a:r>
              <a:rPr lang="zh-CN" altLang="en-US" sz="2400" dirty="0"/>
              <a:t>不如对方的身份地位高</a:t>
            </a:r>
            <a:r>
              <a:rPr lang="en-US" altLang="zh-CN" sz="2400" dirty="0"/>
              <a:t>);</a:t>
            </a:r>
            <a:r>
              <a:rPr lang="zh-CN" altLang="en-US" sz="2400" b="1" dirty="0">
                <a:solidFill>
                  <a:srgbClr val="FF0000"/>
                </a:solidFill>
              </a:rPr>
              <a:t> 仆</a:t>
            </a:r>
            <a:r>
              <a:rPr lang="en-US" altLang="zh-CN" sz="2400" b="1" dirty="0">
                <a:solidFill>
                  <a:srgbClr val="FF0000"/>
                </a:solidFill>
              </a:rPr>
              <a:t>(</a:t>
            </a:r>
            <a:r>
              <a:rPr lang="zh-CN" altLang="en-US" sz="2400" dirty="0"/>
              <a:t>是对方的仆人，使用它含有为对方效劳之意</a:t>
            </a:r>
            <a:r>
              <a:rPr lang="en-US" altLang="zh-CN" sz="2400" dirty="0"/>
              <a:t>)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pPr marL="0" indent="0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②古代帝王的自谦词</a:t>
            </a:r>
            <a:r>
              <a:rPr lang="zh-CN" altLang="en-US" sz="2400" dirty="0"/>
              <a:t>有</a:t>
            </a:r>
            <a:r>
              <a:rPr lang="zh-CN" altLang="en-US" sz="2400" b="1" dirty="0">
                <a:solidFill>
                  <a:srgbClr val="FF0000"/>
                </a:solidFill>
              </a:rPr>
              <a:t>孤</a:t>
            </a:r>
            <a:r>
              <a:rPr lang="en-US" altLang="zh-CN" sz="2400" dirty="0"/>
              <a:t>(</a:t>
            </a:r>
            <a:r>
              <a:rPr lang="zh-CN" altLang="en-US" sz="2400" dirty="0"/>
              <a:t>小国之君</a:t>
            </a:r>
            <a:r>
              <a:rPr lang="en-US" altLang="zh-CN" sz="2400" dirty="0"/>
              <a:t>)</a:t>
            </a:r>
            <a:r>
              <a:rPr lang="zh-CN" altLang="en-US" sz="2400" dirty="0"/>
              <a:t>、</a:t>
            </a:r>
            <a:r>
              <a:rPr lang="zh-CN" altLang="en-US" sz="2400" b="1" dirty="0">
                <a:solidFill>
                  <a:srgbClr val="FF0000"/>
                </a:solidFill>
              </a:rPr>
              <a:t>寡</a:t>
            </a:r>
            <a:r>
              <a:rPr lang="en-US" altLang="zh-CN" sz="2400" dirty="0"/>
              <a:t>(</a:t>
            </a:r>
            <a:r>
              <a:rPr lang="zh-CN" altLang="en-US" sz="2400" dirty="0"/>
              <a:t>少德之人</a:t>
            </a:r>
            <a:r>
              <a:rPr lang="en-US" altLang="zh-CN" sz="2400" dirty="0"/>
              <a:t>)</a:t>
            </a:r>
            <a:r>
              <a:rPr lang="zh-CN" altLang="en-US" sz="2400" dirty="0"/>
              <a:t>、</a:t>
            </a:r>
            <a:r>
              <a:rPr lang="zh-CN" altLang="en-US" sz="2400" b="1" dirty="0">
                <a:solidFill>
                  <a:srgbClr val="FF0000"/>
                </a:solidFill>
              </a:rPr>
              <a:t>不谷</a:t>
            </a:r>
            <a:r>
              <a:rPr lang="en-US" altLang="zh-CN" sz="2400" dirty="0"/>
              <a:t>(</a:t>
            </a:r>
            <a:r>
              <a:rPr lang="zh-CN" altLang="en-US" sz="2400" dirty="0"/>
              <a:t>不善</a:t>
            </a:r>
            <a:r>
              <a:rPr lang="en-US" altLang="zh-CN" sz="2400" dirty="0"/>
              <a:t>)</a:t>
            </a:r>
            <a:r>
              <a:rPr lang="zh-CN" altLang="en-US" sz="2400" dirty="0"/>
              <a:t>。</a:t>
            </a:r>
            <a:endParaRPr lang="en-US" altLang="zh-CN" sz="2400" dirty="0"/>
          </a:p>
          <a:p>
            <a:pPr marL="0" indent="0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③古代官吏的自谦词</a:t>
            </a:r>
            <a:r>
              <a:rPr lang="zh-CN" altLang="en-US" sz="2400" dirty="0"/>
              <a:t>有</a:t>
            </a:r>
            <a:r>
              <a:rPr lang="zh-CN" altLang="en-US" sz="2400" b="1" dirty="0">
                <a:solidFill>
                  <a:srgbClr val="FF0000"/>
                </a:solidFill>
              </a:rPr>
              <a:t>下官、末官、小吏</a:t>
            </a:r>
            <a:r>
              <a:rPr lang="zh-CN" altLang="en-US" sz="2400" dirty="0"/>
              <a:t>等。</a:t>
            </a:r>
            <a:endParaRPr lang="en-US" altLang="zh-CN" sz="2400" dirty="0"/>
          </a:p>
          <a:p>
            <a:pPr marL="0" indent="0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④读书人的自谦词</a:t>
            </a:r>
            <a:r>
              <a:rPr lang="zh-CN" altLang="en-US" sz="2400" dirty="0"/>
              <a:t>有</a:t>
            </a:r>
            <a:r>
              <a:rPr lang="zh-CN" altLang="en-US" sz="2400" b="1" dirty="0">
                <a:solidFill>
                  <a:srgbClr val="FF0000"/>
                </a:solidFill>
              </a:rPr>
              <a:t>小生、晚生、晚学</a:t>
            </a:r>
            <a:r>
              <a:rPr lang="zh-CN" altLang="en-US" sz="2400" dirty="0"/>
              <a:t>等，表示自己是新学后辈；如果自谦为</a:t>
            </a:r>
            <a:r>
              <a:rPr lang="zh-CN" altLang="en-US" sz="2400" b="1" dirty="0">
                <a:solidFill>
                  <a:srgbClr val="FF0000"/>
                </a:solidFill>
              </a:rPr>
              <a:t>不才、不佞、不肖</a:t>
            </a:r>
            <a:r>
              <a:rPr lang="zh-CN" altLang="en-US" sz="2400" dirty="0"/>
              <a:t>，则表示自己没有才能或才能平庸。</a:t>
            </a:r>
            <a:endParaRPr lang="en-US" altLang="zh-CN" sz="2400" dirty="0"/>
          </a:p>
          <a:p>
            <a:pPr marL="0" indent="0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⑤古人称自己一方的亲属朋友</a:t>
            </a:r>
            <a:r>
              <a:rPr lang="zh-CN" altLang="en-US" sz="2400" dirty="0"/>
              <a:t>时，常用</a:t>
            </a:r>
            <a:r>
              <a:rPr lang="zh-CN" altLang="en-US" sz="2400" b="1" dirty="0">
                <a:solidFill>
                  <a:srgbClr val="FF0000"/>
                </a:solidFill>
              </a:rPr>
              <a:t>“家”“舍”</a:t>
            </a:r>
            <a:r>
              <a:rPr lang="zh-CN" altLang="en-US" sz="2400" dirty="0"/>
              <a:t>等谦词。</a:t>
            </a:r>
            <a:endParaRPr lang="en-US" altLang="zh-CN" sz="2400" dirty="0"/>
          </a:p>
          <a:p>
            <a:pPr marL="0" indent="0"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⑥其他自谦词</a:t>
            </a:r>
            <a:r>
              <a:rPr lang="zh-CN" altLang="en-US" sz="2400" dirty="0"/>
              <a:t>有：因为古人坐席时尊长者在上，所以晚辈或地位低的人谦称</a:t>
            </a:r>
            <a:r>
              <a:rPr lang="zh-CN" altLang="en-US" sz="2400" b="1" dirty="0">
                <a:solidFill>
                  <a:srgbClr val="FF0000"/>
                </a:solidFill>
              </a:rPr>
              <a:t>在下</a:t>
            </a:r>
            <a:r>
              <a:rPr lang="zh-CN" altLang="en-US" sz="2400" dirty="0"/>
              <a:t>；</a:t>
            </a:r>
            <a:r>
              <a:rPr lang="zh-CN" altLang="en-US" sz="2400" b="1" dirty="0">
                <a:solidFill>
                  <a:srgbClr val="FF0000"/>
                </a:solidFill>
              </a:rPr>
              <a:t>小可</a:t>
            </a:r>
            <a:r>
              <a:rPr lang="zh-CN" altLang="en-US" sz="2400" dirty="0"/>
              <a:t>是有一定身份的人的自谦，意思是自己很平常、不足挂齿；</a:t>
            </a:r>
            <a:r>
              <a:rPr lang="zh-CN" altLang="en-US" sz="2400" b="1" dirty="0">
                <a:solidFill>
                  <a:srgbClr val="FF0000"/>
                </a:solidFill>
              </a:rPr>
              <a:t>小子</a:t>
            </a:r>
            <a:r>
              <a:rPr lang="zh-CN" altLang="en-US" sz="2400" dirty="0"/>
              <a:t>是子弟晚辈对父兄尊长的自称；老人自谦时用</a:t>
            </a:r>
            <a:r>
              <a:rPr lang="zh-CN" altLang="en-US" sz="2400" b="1" dirty="0">
                <a:solidFill>
                  <a:srgbClr val="FF0000"/>
                </a:solidFill>
              </a:rPr>
              <a:t>老朽、老夫、老汉、老拙</a:t>
            </a:r>
            <a:r>
              <a:rPr lang="zh-CN" altLang="en-US" sz="2400" dirty="0"/>
              <a:t>等；女子自称</a:t>
            </a:r>
            <a:r>
              <a:rPr lang="zh-CN" altLang="en-US" sz="2400" b="1" dirty="0">
                <a:solidFill>
                  <a:srgbClr val="FF0000"/>
                </a:solidFill>
              </a:rPr>
              <a:t>妾</a:t>
            </a:r>
            <a:r>
              <a:rPr lang="zh-CN" altLang="en-US" sz="2400" dirty="0"/>
              <a:t>；老和尚自称</a:t>
            </a:r>
            <a:r>
              <a:rPr lang="zh-CN" altLang="en-US" sz="2400" b="1" dirty="0">
                <a:solidFill>
                  <a:srgbClr val="FF0000"/>
                </a:solidFill>
              </a:rPr>
              <a:t>老衲</a:t>
            </a:r>
            <a:r>
              <a:rPr lang="zh-CN" altLang="en-US" sz="2400" dirty="0"/>
              <a:t>；对别国称自己的国君为</a:t>
            </a:r>
            <a:r>
              <a:rPr lang="zh-CN" altLang="en-US" sz="2400" b="1" dirty="0">
                <a:solidFill>
                  <a:srgbClr val="FF0000"/>
                </a:solidFill>
              </a:rPr>
              <a:t>寡君</a:t>
            </a:r>
            <a:r>
              <a:rPr lang="zh-CN" altLang="en-US" sz="2400" dirty="0"/>
              <a:t>。</a:t>
            </a:r>
            <a:endParaRPr lang="zh-CN" altLang="en-US" sz="2400" dirty="0"/>
          </a:p>
        </p:txBody>
      </p:sp>
      <p:sp>
        <p:nvSpPr>
          <p:cNvPr id="37890" name="Rectangle 2"/>
          <p:cNvSpPr txBox="1">
            <a:spLocks noRot="1"/>
          </p:cNvSpPr>
          <p:nvPr/>
        </p:nvSpPr>
        <p:spPr>
          <a:xfrm>
            <a:off x="0" y="0"/>
            <a:ext cx="2286000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谦称归纳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42938"/>
            <a:ext cx="8929688" cy="58578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①帝王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：万岁、圣上、圣驾、天子、陛下等。驾，本指皇帝的车驾。古人认为皇帝当乘车行天下，于是用“驾”代称皇帝。古代帝王认为他们的政权是受命于天而建立的，所以称皇帝为天子。古代臣子不敢直达皇帝，就告诉在陛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宫殿的台阶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下的人，请他们把意思传达上去，所以用陛下代称皇帝。</a:t>
            </a:r>
            <a:endParaRPr kumimoji="0" lang="en-US" altLang="zh-CN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②皇太子、亲王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称殿下，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将军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称麾下，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使节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称节下，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三公、郡守等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称阁下。</a:t>
            </a:r>
            <a:endParaRPr kumimoji="0" lang="en-US" altLang="zh-CN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③对方或对方亲属：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令、尊、贤等，（仁，表示爱重，应用范围较广，如仁兄、仁公等）。 </a:t>
            </a:r>
            <a:endParaRPr kumimoji="0" lang="en-US" altLang="zh-CN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④年老的人：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丈、丈人，如“子路从而后，遇丈人。”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唐朝以后，丈、丈人专指妻父，又称泰山，妻母称丈母或泰水。 </a:t>
            </a:r>
            <a:endParaRPr kumimoji="0" lang="en-US" altLang="zh-CN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⑤称谓前面加“先”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，表示已死，如先帝、先考或先父、先慈或先妣、先贤。称谓前加“太”或“大”表示再长一辈，如太后、大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太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父、大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太</a:t>
            </a:r>
            <a:r>
              <a:rPr kumimoji="0" lang="en-US" altLang="zh-CN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母。唐代以后，对已死的皇帝多称庙号，如唐太宗、唐玄宗、宋太祖、宋仁宗、元世祖、明太祖等；明清两代，也用年号代称皇帝，如称朱元璋为洪武皇帝，称朱由检为崇祯皇帝，称玄烨为康熙皇帝。</a:t>
            </a:r>
            <a:endParaRPr kumimoji="0" lang="en-US" altLang="zh-CN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⑥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对尊长者和用于朋辈之间：</a:t>
            </a:r>
            <a:r>
              <a:rPr kumimoji="0" lang="zh-CN" alt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君、子、公、足下、夫子、先生、大人等。</a:t>
            </a:r>
            <a:endParaRPr kumimoji="0" lang="en-US" altLang="zh-CN" sz="2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9938" name="Rectangle 2"/>
          <p:cNvSpPr txBox="1">
            <a:spLocks noRot="1"/>
          </p:cNvSpPr>
          <p:nvPr/>
        </p:nvSpPr>
        <p:spPr>
          <a:xfrm>
            <a:off x="0" y="0"/>
            <a:ext cx="2286000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敬称归纳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Rectangle 2"/>
          <p:cNvSpPr txBox="1">
            <a:spLocks noRot="1"/>
          </p:cNvSpPr>
          <p:nvPr/>
        </p:nvSpPr>
        <p:spPr>
          <a:xfrm>
            <a:off x="0" y="0"/>
            <a:ext cx="2286000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特殊称谓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1986" name="矩形 5"/>
          <p:cNvSpPr/>
          <p:nvPr/>
        </p:nvSpPr>
        <p:spPr>
          <a:xfrm>
            <a:off x="357188" y="714375"/>
            <a:ext cx="8501062" cy="6124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百姓：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或因其被虏获而称为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“黎”“隶”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，或因其众多而称其为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“庶”，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或因其衣食住行简陋而名之曰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“白”“黔”“褐”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，或因其劳役而称其为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“野”“丁”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等。名称很多，有的已消失了，有的仍在使用。如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布衣、黔首、黎民、黎庶、黎元、生民、庶民、苍生、氓、氓隶、白身、白丁、白屋、编伍、赤子、匹夫等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职业：庖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丁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厨子、厨师。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师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旷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、师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襄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乐师。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冰人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古代的媒人。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伶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官、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优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孟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艺人，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也称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优伶、 伶人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等。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杏林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一般指中医学界。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梨园：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古代戏班子。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杏坛：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教育界。教师：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夫子、西席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（启蒙老师）、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教授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（太学中讲学的博士）、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助教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（国子监任教的教师）、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学博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（原为唐代学官，后泛称学官为学博）。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Rectangle 2"/>
          <p:cNvSpPr txBox="1">
            <a:spLocks noRot="1"/>
          </p:cNvSpPr>
          <p:nvPr/>
        </p:nvSpPr>
        <p:spPr>
          <a:xfrm>
            <a:off x="0" y="0"/>
            <a:ext cx="2286000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特殊称谓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3010" name="矩形 5"/>
          <p:cNvSpPr/>
          <p:nvPr/>
        </p:nvSpPr>
        <p:spPr>
          <a:xfrm>
            <a:off x="0" y="785813"/>
            <a:ext cx="8929688" cy="56943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年龄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未满周岁的婴幼儿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襁褓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：包裹婴儿的被子和带子。</a:t>
            </a: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2-3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孩提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：夹在胳肢窝中，用手一提来抱孩子。</a:t>
            </a:r>
            <a:endParaRPr lang="en-US" altLang="zh-CN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5-8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岁（女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髫年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、男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龆年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）：都留起飘逸的留海。</a:t>
            </a:r>
            <a:endParaRPr lang="en-US" altLang="zh-CN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齿龀、龆龀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：开始换牙。幼年儿童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总角、垂髫、总髫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岁以下的孩子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黄口小儿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：雏鸟的喙发黄。</a:t>
            </a:r>
            <a:endParaRPr lang="en-US" altLang="zh-CN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13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14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)-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豆蔻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：像含苞待放的花一样，羞答答。</a:t>
            </a:r>
            <a:endParaRPr lang="en-US" altLang="zh-CN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男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)-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总发、束发、成童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)-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笄年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：女孩开始束发，待字闺中。</a:t>
            </a:r>
            <a:endParaRPr lang="en-US" altLang="zh-CN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男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)-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弱冠、冠、加冠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：行弱冠礼。</a:t>
            </a:r>
            <a:endParaRPr lang="en-US" altLang="zh-CN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24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)-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花信年华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：像花一样盛开。</a:t>
            </a:r>
            <a:endParaRPr lang="en-US" altLang="zh-CN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30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女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)-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半老徐娘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：形成女人风韵犹存。</a:t>
            </a:r>
            <a:endParaRPr lang="en-US" altLang="zh-CN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30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男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而立之年；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岁不惑之年；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岁知命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天命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 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、知非之年</a:t>
            </a:r>
            <a:endParaRPr lang="en-US" altLang="zh-CN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60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花甲、耳顺之年：天干地支纪年法，六十年一甲子。</a:t>
            </a:r>
            <a:endParaRPr lang="en-US" altLang="zh-CN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其他：耆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60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艾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50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、古稀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70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、耆耋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70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、耄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80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耋、期颐</a:t>
            </a:r>
            <a:r>
              <a:rPr lang="en-US" altLang="zh-CN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100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Rectangle 2"/>
          <p:cNvSpPr txBox="1">
            <a:spLocks noRot="1"/>
          </p:cNvSpPr>
          <p:nvPr/>
        </p:nvSpPr>
        <p:spPr>
          <a:xfrm>
            <a:off x="0" y="0"/>
            <a:ext cx="2286000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特殊称谓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4034" name="矩形 5"/>
          <p:cNvSpPr/>
          <p:nvPr/>
        </p:nvSpPr>
        <p:spPr>
          <a:xfrm>
            <a:off x="0" y="571500"/>
            <a:ext cx="9144000" cy="6432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时辰：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十二时辰是古代中国劳动人民根据一日间太阳出没的自然规律、天色的变化以及自己日常的生产活动、生活习惯而归纳总结、独创于世的。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子时：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00-02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点：夜半、子夜、中夜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丑时：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02-04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点：荒鸡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寅时：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04-06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点：黎明、早晨、平旦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卯时：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06-08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点：日出、日始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辰时：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08-10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点：食时、早食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巳时：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10-12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点：隅中、日禺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午时：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12-14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点：日中、日正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未时：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14-16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点：日跌、日央、日昳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申时：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16-18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点：哺时、日埔、夕食、晡时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酉时：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18-20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点：日入、日落、傍晚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戌时：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20-22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点：黄昏、日夕、日暮、傍晚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亥时：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22-24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点：人定、定昏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Rectangle 2"/>
          <p:cNvSpPr txBox="1">
            <a:spLocks noRot="1"/>
          </p:cNvSpPr>
          <p:nvPr/>
        </p:nvSpPr>
        <p:spPr>
          <a:xfrm>
            <a:off x="0" y="0"/>
            <a:ext cx="2286000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特殊称谓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5058" name="矩形 5"/>
          <p:cNvSpPr/>
          <p:nvPr/>
        </p:nvSpPr>
        <p:spPr>
          <a:xfrm>
            <a:off x="357188" y="714375"/>
            <a:ext cx="8501062" cy="6124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5.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死亡：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在君主专制社会里，礼制森严，对于“死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的叫法，也有严格的专称。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①天子 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“崩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，也叫“山陵崩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或“驾崩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，意思是好     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像山从高处塌下来，是最严重的事。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②诸侯国的国君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“薨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，它的意思是“倾覆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③大夫 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“卒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（终了之意）。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④士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（读书人） “不禄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⑤一般人 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“死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⑥其他：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未成年人 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“殇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，或“夭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“夭折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“夭逝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“夭誓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和尚、尼姑（佛）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“圆寂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 “涅樂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道士（道）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“羽化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、“登仙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"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⑦和死亡有关的词：“治丧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（办理丧事） ；“五服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（丧服依亲疏远近而分为斩衰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(cui),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齐衰，大功，小功和缌麻五等）；讣告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“讣闻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（“赴、报、讣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en-US" altLang="zh-CN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标题 1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>
              <a:buNone/>
            </a:pPr>
            <a:r>
              <a:rPr lang="zh-CN" altLang="en-US" sz="6600" b="1" dirty="0"/>
              <a:t>作  业</a:t>
            </a:r>
            <a:endParaRPr lang="zh-CN" altLang="en-US" sz="6600" b="1" dirty="0"/>
          </a:p>
        </p:txBody>
      </p:sp>
      <p:sp>
        <p:nvSpPr>
          <p:cNvPr id="46082" name="内容占位符 2"/>
          <p:cNvSpPr>
            <a:spLocks noGrp="1" noRot="1"/>
          </p:cNvSpPr>
          <p:nvPr>
            <p:ph idx="1"/>
          </p:nvPr>
        </p:nvSpPr>
        <p:spPr>
          <a:xfrm>
            <a:off x="357188" y="2071688"/>
            <a:ext cx="8342312" cy="3309937"/>
          </a:xfrm>
          <a:ln/>
        </p:spPr>
        <p:txBody>
          <a:bodyPr vert="horz" wrap="square" lIns="91440" tIns="45720" rIns="91440" bIns="45720" anchor="t"/>
          <a:p>
            <a:r>
              <a:rPr lang="en-US" altLang="zh-CN" sz="3600" b="1" dirty="0"/>
              <a:t>1.</a:t>
            </a:r>
            <a:r>
              <a:rPr lang="zh-CN" altLang="en-US" sz="3600" b="1" dirty="0"/>
              <a:t>整理笔记。</a:t>
            </a:r>
            <a:endParaRPr lang="en-US" altLang="zh-CN" sz="3600" b="1" dirty="0"/>
          </a:p>
          <a:p>
            <a:r>
              <a:rPr lang="en-US" altLang="zh-CN" sz="3600" b="1" dirty="0"/>
              <a:t>2.</a:t>
            </a:r>
            <a:r>
              <a:rPr lang="zh-CN" altLang="en-US" sz="3600" b="1" dirty="0"/>
              <a:t>完成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古代文化常识训练一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，自测掌握情况。</a:t>
            </a:r>
            <a:endParaRPr lang="en-US" altLang="zh-CN" sz="3600" b="1" dirty="0"/>
          </a:p>
          <a:p>
            <a:r>
              <a:rPr lang="en-US" altLang="zh-CN" sz="3600" b="1" dirty="0"/>
              <a:t>3.</a:t>
            </a:r>
            <a:r>
              <a:rPr lang="zh-CN" altLang="en-US" sz="3600" b="1" dirty="0"/>
              <a:t>背诵笔记和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古诗文必背</a:t>
            </a:r>
            <a:r>
              <a:rPr lang="en-US" altLang="zh-CN" sz="3600" b="1" dirty="0"/>
              <a:t>》P101-107</a:t>
            </a:r>
            <a:r>
              <a:rPr lang="zh-CN" altLang="en-US" sz="3600" b="1" dirty="0"/>
              <a:t>页相关概念，加以补充。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18434" name="内容占位符 2"/>
          <p:cNvSpPr>
            <a:spLocks noGrp="1" noRot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en-US" dirty="0"/>
          </a:p>
        </p:txBody>
      </p:sp>
      <p:pic>
        <p:nvPicPr>
          <p:cNvPr id="18435" name="Picture 2" descr="https://wkretype.bdimg.com/retype/zoom/3752401903d8ce2f006623f3?pn=6&amp;o=jpg_6&amp;md5sum=3233785b1678c79b7de2174f5a9ffdad&amp;sign=342d6cae69&amp;png=1486304-1717468&amp;jpg=848255-11315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714480" y="5500702"/>
            <a:ext cx="7109639" cy="923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n-cs"/>
              </a:rPr>
              <a:t>你的姓排在第几大呢？</a:t>
            </a:r>
            <a:endParaRPr kumimoji="0" lang="zh-CN" altLang="en-US" sz="5400" b="1" i="0" u="none" strike="noStrike" kern="1200" cap="none" spc="0" normalizeH="0" baseline="0" noProof="0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华文彩云" pitchFamily="2" charset="-122"/>
              <a:ea typeface="华文彩云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"/>
          <p:cNvSpPr>
            <a:spLocks noGrp="1" noRot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19458" name="内容占位符 2"/>
          <p:cNvSpPr>
            <a:spLocks noGrp="1" noRot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en-US" dirty="0"/>
          </a:p>
        </p:txBody>
      </p:sp>
      <p:pic>
        <p:nvPicPr>
          <p:cNvPr id="19459" name="Picture 2" descr="https://wkretype.bdimg.com/retype/zoom/3752401903d8ce2f006623f3?pn=3&amp;o=jpg_6&amp;md5sum=3233785b1678c79b7de2174f5a9ffdad&amp;sign=342d6cae69&amp;png=511046-857547&amp;jpg=290606-4296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857487" y="428604"/>
            <a:ext cx="3663182" cy="923330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姓氏演变化</a:t>
            </a:r>
            <a:endParaRPr kumimoji="0" lang="zh-CN" altLang="en-US" sz="5400" b="1" i="0" u="none" strike="noStrike" kern="1200" cap="none" spc="0" normalizeH="0" baseline="0" noProof="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Rectangle 2"/>
          <p:cNvSpPr>
            <a:spLocks noGrp="1" noRot="1"/>
          </p:cNvSpPr>
          <p:nvPr>
            <p:ph type="title"/>
          </p:nvPr>
        </p:nvSpPr>
        <p:spPr>
          <a:xfrm>
            <a:off x="0" y="0"/>
            <a:ext cx="2857500" cy="714375"/>
          </a:xfrm>
          <a:solidFill>
            <a:srgbClr val="FFFF00"/>
          </a:solidFill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600" b="1" dirty="0"/>
              <a:t>姓氏的产生</a:t>
            </a:r>
            <a:endParaRPr lang="zh-CN" altLang="en-US" sz="3600" b="1" dirty="0"/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85750" y="785813"/>
            <a:ext cx="8540750" cy="54292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just" defTabSz="914400" rtl="0" eaLnBrk="1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姓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最初是代表有共同血缘关系的氏族称号，简称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族号。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是作为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各氏族的图腾标记或识别符号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而产生的。如黄帝，姬姓；炎帝，姜姓；少皞</a:t>
            </a:r>
            <a:r>
              <a:rPr kumimoji="0" lang="en-US" altLang="zh-CN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hào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，嬴姓等。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氏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是姓的分支。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上古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男子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贵者称氏，贱者则以职业概括之。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如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奕（通弈）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秋、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庖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丁、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匠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石、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医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和、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优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孟，这些职业名后来成了姓。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“姓氏”产生的时间：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大约在原始社会的母系氏族公社时期。上古“八姓”：姜、姬、妫</a:t>
            </a:r>
            <a:r>
              <a:rPr kumimoji="0" lang="en-US" altLang="zh-CN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guī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、姒、嬴、妘、姞、姚。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69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charRg st="69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charRg st="69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127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147">
                                            <p:txEl>
                                              <p:charRg st="127" end="1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3"/>
          <p:cNvSpPr>
            <a:spLocks noGrp="1" noRot="1"/>
          </p:cNvSpPr>
          <p:nvPr>
            <p:ph idx="1"/>
          </p:nvPr>
        </p:nvSpPr>
        <p:spPr>
          <a:xfrm>
            <a:off x="214313" y="2786063"/>
            <a:ext cx="8540750" cy="3714750"/>
          </a:xfrm>
          <a:ln/>
        </p:spPr>
        <p:txBody>
          <a:bodyPr vert="horz" wrap="square" lIns="91440" tIns="45720" rIns="91440" bIns="45720" anchor="t"/>
          <a:p>
            <a:pPr algn="just" eaLnBrk="1" hangingPunct="1"/>
            <a:r>
              <a:rPr lang="zh-CN" altLang="en-US" sz="2800" b="1" dirty="0">
                <a:solidFill>
                  <a:srgbClr val="800000"/>
                </a:solidFill>
                <a:ea typeface="黑体" panose="02010609060101010101" pitchFamily="49" charset="-122"/>
              </a:rPr>
              <a:t>第一，姓是用来“纪世别类”的</a:t>
            </a:r>
            <a:r>
              <a:rPr lang="zh-CN" altLang="en-US" sz="2800" b="1" dirty="0">
                <a:solidFill>
                  <a:srgbClr val="800000"/>
                </a:solidFill>
                <a:ea typeface="仿宋_GB2312" pitchFamily="49" charset="-122"/>
              </a:rPr>
              <a:t>。</a:t>
            </a:r>
            <a:r>
              <a:rPr lang="zh-CN" altLang="en-US" sz="2800" b="1" dirty="0"/>
              <a:t>上古有姓有氏。早期的姓是一种族号，它不是个别人，也不是个别家族的称号，而是整个族的称号。</a:t>
            </a:r>
            <a:endParaRPr lang="en-US" altLang="zh-CN" sz="2800" b="1" dirty="0"/>
          </a:p>
          <a:p>
            <a:pPr algn="just" eaLnBrk="1" hangingPunct="1"/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第二，姓有“别婚姻”的作用</a:t>
            </a:r>
            <a:r>
              <a:rPr lang="zh-CN" altLang="en-US" sz="2800" b="1" dirty="0">
                <a:solidFill>
                  <a:srgbClr val="FF0000"/>
                </a:solidFill>
                <a:ea typeface="仿宋_GB2312" pitchFamily="49" charset="-122"/>
              </a:rPr>
              <a:t>。</a:t>
            </a:r>
            <a:r>
              <a:rPr lang="zh-CN" altLang="en-US" sz="2800" b="1" dirty="0"/>
              <a:t>是先民们用来确定婚姻嫁娶、识别血缘亲疏远近的重要依据。</a:t>
            </a:r>
            <a:endParaRPr lang="en-US" altLang="zh-CN" sz="2800" b="1" dirty="0"/>
          </a:p>
          <a:p>
            <a:pPr algn="just" eaLnBrk="1"/>
            <a:r>
              <a:rPr lang="zh-CN" altLang="en-US" sz="2800" b="1" dirty="0">
                <a:solidFill>
                  <a:srgbClr val="800000"/>
                </a:solidFill>
                <a:ea typeface="黑体" panose="02010609060101010101" pitchFamily="49" charset="-122"/>
              </a:rPr>
              <a:t>第三，姓有“崇恩爱、厚亲亲”的作用。</a:t>
            </a:r>
            <a:r>
              <a:rPr lang="zh-CN" altLang="en-US" sz="2800" b="1" dirty="0"/>
              <a:t>一是指人伦关系以及思想感情亲疏厚薄；二是牵涉到政治权利、物质利益的问题。</a:t>
            </a:r>
            <a:endParaRPr lang="zh-CN" altLang="en-US" sz="2800" b="1" dirty="0"/>
          </a:p>
          <a:p>
            <a:pPr algn="just" eaLnBrk="1" hangingPunct="1"/>
            <a:endParaRPr lang="zh-CN" altLang="en-US" sz="2800" b="1" dirty="0">
              <a:solidFill>
                <a:srgbClr val="800000"/>
              </a:solidFill>
              <a:ea typeface="黑体" panose="02010609060101010101" pitchFamily="49" charset="-122"/>
            </a:endParaRPr>
          </a:p>
          <a:p>
            <a:pPr algn="just" eaLnBrk="1" hangingPunct="1"/>
            <a:endParaRPr lang="en-US" altLang="zh-CN" sz="2800" b="1" dirty="0"/>
          </a:p>
          <a:p>
            <a:pPr algn="just" eaLnBrk="1" hangingPunct="1"/>
            <a:endParaRPr lang="zh-CN" altLang="en-US" sz="2800" b="1" dirty="0">
              <a:solidFill>
                <a:srgbClr val="800000"/>
              </a:solidFill>
              <a:ea typeface="仿宋_GB2312" pitchFamily="49" charset="-122"/>
            </a:endParaRPr>
          </a:p>
          <a:p>
            <a:pPr algn="just" eaLnBrk="1" hangingPunct="1"/>
            <a:endParaRPr lang="zh-CN" altLang="en-US" sz="2800" b="1" dirty="0"/>
          </a:p>
        </p:txBody>
      </p:sp>
      <p:sp>
        <p:nvSpPr>
          <p:cNvPr id="6" name="矩形 5"/>
          <p:cNvSpPr/>
          <p:nvPr/>
        </p:nvSpPr>
        <p:spPr>
          <a:xfrm>
            <a:off x="285750" y="714375"/>
            <a:ext cx="8286750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 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人所以有姓者何？所以祟恩爱、厚亲亲、远禽兽、别婚姻也。故纪世别类，生相爱，死相哀，同姓不得相娶者，皆为重人伦也。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班固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白虎通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·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姓名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07" name="Rectangle 2"/>
          <p:cNvSpPr>
            <a:spLocks noGrp="1" noRot="1"/>
          </p:cNvSpPr>
          <p:nvPr>
            <p:ph type="title"/>
          </p:nvPr>
        </p:nvSpPr>
        <p:spPr>
          <a:xfrm>
            <a:off x="0" y="0"/>
            <a:ext cx="2143125" cy="714375"/>
          </a:xfrm>
          <a:solidFill>
            <a:srgbClr val="FFFF00"/>
          </a:solidFill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600" b="1" dirty="0"/>
              <a:t>姓的作用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6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0">
                                            <p:txEl>
                                              <p:charRg st="60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102" end="1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70">
                                            <p:txEl>
                                              <p:charRg st="102" end="1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3"/>
          <p:cNvSpPr>
            <a:spLocks noGrp="1" noRot="1"/>
          </p:cNvSpPr>
          <p:nvPr>
            <p:ph idx="1"/>
          </p:nvPr>
        </p:nvSpPr>
        <p:spPr>
          <a:xfrm>
            <a:off x="214313" y="785813"/>
            <a:ext cx="8540750" cy="3643312"/>
          </a:xfrm>
          <a:ln/>
        </p:spPr>
        <p:txBody>
          <a:bodyPr vert="horz" wrap="square" lIns="91440" tIns="45720" rIns="91440" bIns="45720" anchor="t"/>
          <a:p>
            <a:pPr algn="just" eaLnBrk="1" hangingPunct="1"/>
            <a:r>
              <a:rPr lang="zh-CN" altLang="en-US" sz="2800" b="1" dirty="0"/>
              <a:t>“考之于</a:t>
            </a:r>
            <a:r>
              <a:rPr lang="en-US" altLang="zh-CN" sz="2800" b="1" dirty="0">
                <a:solidFill>
                  <a:srgbClr val="FF0000"/>
                </a:solidFill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</a:rPr>
              <a:t>传</a:t>
            </a:r>
            <a:r>
              <a:rPr lang="en-US" altLang="zh-CN" sz="2800" b="1" dirty="0">
                <a:solidFill>
                  <a:srgbClr val="FF0000"/>
                </a:solidFill>
              </a:rPr>
              <a:t>》</a:t>
            </a:r>
            <a:r>
              <a:rPr lang="zh-CN" altLang="en-US" sz="2800" b="1" dirty="0"/>
              <a:t>，二百五十五年之间，有男子而称姓者乎？无有也。” </a:t>
            </a:r>
            <a:endParaRPr lang="en-US" altLang="zh-CN" sz="2800" b="1" dirty="0"/>
          </a:p>
          <a:p>
            <a:pPr algn="just" eaLnBrk="1" hangingPunct="1">
              <a:buNone/>
            </a:pPr>
            <a:r>
              <a:rPr lang="zh-CN" altLang="en-US" sz="2800" b="1" dirty="0"/>
              <a:t>   “</a:t>
            </a: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49" charset="-122"/>
              </a:rPr>
              <a:t>氏一再传而可变，姓千万年而不变</a:t>
            </a:r>
            <a:r>
              <a:rPr lang="zh-CN" altLang="en-US" sz="2800" b="1" dirty="0"/>
              <a:t>”</a:t>
            </a:r>
            <a:endParaRPr lang="en-US" altLang="zh-CN" sz="2800" b="1" dirty="0"/>
          </a:p>
          <a:p>
            <a:pPr algn="r" eaLnBrk="1" hangingPunct="1">
              <a:buNone/>
            </a:pPr>
            <a:r>
              <a:rPr lang="en-US" altLang="zh-CN" sz="2800" b="1" dirty="0"/>
              <a:t>——</a:t>
            </a:r>
            <a:r>
              <a:rPr lang="zh-CN" altLang="en-US" sz="2800" b="1" dirty="0"/>
              <a:t>顾炎武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日知录</a:t>
            </a:r>
            <a:r>
              <a:rPr lang="en-US" altLang="zh-CN" sz="2800" b="1" dirty="0"/>
              <a:t>》</a:t>
            </a:r>
            <a:endParaRPr lang="en-US" altLang="zh-CN" sz="2800" b="1" dirty="0"/>
          </a:p>
          <a:p>
            <a:pPr algn="just" eaLnBrk="1" hangingPunct="1"/>
            <a:r>
              <a:rPr lang="zh-CN" altLang="en-US" sz="2800" b="1" dirty="0"/>
              <a:t>所以贵功德，贱伎力。或氏其官，或氏其事，闻其氏即可知其德，所以勉人为善也。</a:t>
            </a:r>
            <a:endParaRPr lang="en-US" altLang="zh-CN" sz="2800" b="1" dirty="0"/>
          </a:p>
          <a:p>
            <a:pPr algn="r" eaLnBrk="1" hangingPunct="1">
              <a:buNone/>
            </a:pPr>
            <a:r>
              <a:rPr lang="en-US" altLang="zh-CN" sz="2800" b="1" dirty="0"/>
              <a:t>——</a:t>
            </a:r>
            <a:r>
              <a:rPr lang="zh-CN" altLang="en-US" sz="2800" b="1" dirty="0"/>
              <a:t>班固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白虎通义</a:t>
            </a:r>
            <a:r>
              <a:rPr lang="en-US" altLang="zh-CN" sz="2800" b="1" dirty="0"/>
              <a:t>》</a:t>
            </a:r>
            <a:endParaRPr lang="zh-CN" altLang="en-US" sz="2800" b="1" dirty="0"/>
          </a:p>
          <a:p>
            <a:pPr algn="just" eaLnBrk="1" hangingPunct="1">
              <a:buNone/>
            </a:pPr>
            <a:r>
              <a:rPr lang="zh-CN" altLang="en-US" sz="2800" b="1" dirty="0"/>
              <a:t> </a:t>
            </a:r>
            <a:endParaRPr lang="en-US" altLang="zh-CN" sz="2800" b="1" dirty="0"/>
          </a:p>
          <a:p>
            <a:pPr eaLnBrk="1" hangingPunct="1">
              <a:buNone/>
            </a:pPr>
            <a:endParaRPr lang="en-US" altLang="zh-CN" sz="2800" b="1" dirty="0"/>
          </a:p>
        </p:txBody>
      </p:sp>
      <p:sp>
        <p:nvSpPr>
          <p:cNvPr id="22530" name="Rectangle 2"/>
          <p:cNvSpPr txBox="1">
            <a:spLocks noRot="1"/>
          </p:cNvSpPr>
          <p:nvPr/>
        </p:nvSpPr>
        <p:spPr>
          <a:xfrm>
            <a:off x="0" y="0"/>
            <a:ext cx="2143125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氏的作用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625" y="4500563"/>
            <a:ext cx="8215313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上古时期姓和氏分开，氏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别贵贱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的作用，一般贵族男子有氏。春秋时界线模糊，秦时统一成一个意思，汉通称为姓。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3"/>
          <p:cNvSpPr>
            <a:spLocks noGrp="1" noRot="1"/>
          </p:cNvSpPr>
          <p:nvPr>
            <p:ph idx="1"/>
          </p:nvPr>
        </p:nvSpPr>
        <p:spPr>
          <a:xfrm>
            <a:off x="357188" y="714375"/>
            <a:ext cx="8540750" cy="5857875"/>
          </a:xfrm>
          <a:ln/>
        </p:spPr>
        <p:txBody>
          <a:bodyPr vert="horz" wrap="square" lIns="91440" tIns="45720" rIns="91440" bIns="45720" anchor="t"/>
          <a:p>
            <a:pPr algn="just" eaLnBrk="1">
              <a:lnSpc>
                <a:spcPct val="105000"/>
              </a:lnSpc>
            </a:pP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1.</a:t>
            </a:r>
            <a:r>
              <a:rPr lang="zh-CN" altLang="en-US" sz="2800" b="1" dirty="0">
                <a:ea typeface="黑体" panose="02010609060101010101" pitchFamily="49" charset="-122"/>
              </a:rPr>
              <a:t>母系氏族社会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女性崇拜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r>
              <a:rPr lang="zh-CN" altLang="en-US" sz="2800" b="1" dirty="0"/>
              <a:t>这些姓多带女字旁。</a:t>
            </a:r>
            <a:r>
              <a:rPr lang="zh-CN" altLang="en-US" sz="2400" b="1" dirty="0">
                <a:ea typeface="楷体_GB2312" pitchFamily="49" charset="-122"/>
              </a:rPr>
              <a:t>如：上古八姓中的姬、姜、妫、嬴等，</a:t>
            </a:r>
            <a:endParaRPr lang="zh-CN" altLang="en-US" sz="2400" b="1" dirty="0">
              <a:ea typeface="楷体_GB2312" pitchFamily="49" charset="-122"/>
            </a:endParaRPr>
          </a:p>
          <a:p>
            <a:pPr algn="just" eaLnBrk="1">
              <a:lnSpc>
                <a:spcPct val="105000"/>
              </a:lnSpc>
            </a:pP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2.</a:t>
            </a:r>
            <a:r>
              <a:rPr lang="zh-CN" altLang="en-US" sz="2800" b="1" dirty="0">
                <a:ea typeface="黑体" panose="02010609060101010101" pitchFamily="49" charset="-122"/>
              </a:rPr>
              <a:t>以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动植物或其他自然物</a:t>
            </a:r>
            <a:r>
              <a:rPr lang="zh-CN" altLang="en-US" sz="2800" b="1" dirty="0">
                <a:ea typeface="黑体" panose="02010609060101010101" pitchFamily="49" charset="-122"/>
              </a:rPr>
              <a:t>为姓氏</a:t>
            </a:r>
            <a:r>
              <a:rPr lang="zh-CN" altLang="en-US" sz="2800" b="1" dirty="0"/>
              <a:t>。</a:t>
            </a:r>
            <a:r>
              <a:rPr lang="zh-CN" altLang="en-US" sz="2400" b="1" dirty="0">
                <a:ea typeface="楷体_GB2312" pitchFamily="49" charset="-122"/>
              </a:rPr>
              <a:t>如：马、牛、龙；柳、梅、李、叶；谷、麦、桑、麻、粟；林、木；风、江、金、石等，</a:t>
            </a:r>
            <a:r>
              <a:rPr lang="zh-CN" altLang="en-US" sz="2800" b="1" dirty="0"/>
              <a:t>这其中很大一部分是部落的图腾。</a:t>
            </a:r>
            <a:endParaRPr lang="en-US" altLang="zh-CN" sz="2800" b="1" dirty="0"/>
          </a:p>
          <a:p>
            <a:pPr algn="just" eaLnBrk="1">
              <a:lnSpc>
                <a:spcPct val="105000"/>
              </a:lnSpc>
            </a:pP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3.</a:t>
            </a:r>
            <a:r>
              <a:rPr lang="zh-CN" altLang="en-US" sz="2800" b="1" dirty="0">
                <a:ea typeface="黑体" panose="02010609060101010101" pitchFamily="49" charset="-122"/>
              </a:rPr>
              <a:t>以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封国、采邑或职官、爵位</a:t>
            </a:r>
            <a:r>
              <a:rPr lang="zh-CN" altLang="en-US" sz="2800" b="1" dirty="0">
                <a:ea typeface="黑体" panose="02010609060101010101" pitchFamily="49" charset="-122"/>
              </a:rPr>
              <a:t>为姓</a:t>
            </a:r>
            <a:r>
              <a:rPr lang="zh-CN" altLang="en-US" sz="2800" b="1" dirty="0">
                <a:solidFill>
                  <a:srgbClr val="FF0000"/>
                </a:solidFill>
              </a:rPr>
              <a:t>。</a:t>
            </a:r>
            <a:r>
              <a:rPr lang="zh-CN" altLang="en-US" sz="2800" b="1" dirty="0"/>
              <a:t>如：</a:t>
            </a:r>
            <a:r>
              <a:rPr lang="zh-CN" altLang="en-US" sz="2400" b="1" dirty="0">
                <a:ea typeface="楷体_GB2312" pitchFamily="49" charset="-122"/>
              </a:rPr>
              <a:t>晋国的荀林父曾任中行之将，荀林父的后代就为中行氏；再如司徒、司马、司空、乐正（职官）</a:t>
            </a:r>
            <a:endParaRPr lang="en-US" altLang="zh-CN" sz="2400" b="1" dirty="0">
              <a:ea typeface="楷体_GB2312" pitchFamily="49" charset="-122"/>
            </a:endParaRPr>
          </a:p>
          <a:p>
            <a:pPr algn="just" eaLnBrk="1">
              <a:lnSpc>
                <a:spcPct val="105000"/>
              </a:lnSpc>
            </a:pP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4.</a:t>
            </a:r>
            <a:r>
              <a:rPr lang="zh-CN" altLang="en-US" sz="2800" b="1" dirty="0">
                <a:ea typeface="黑体" panose="02010609060101010101" pitchFamily="49" charset="-122"/>
              </a:rPr>
              <a:t>以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祖先族号、谥号</a:t>
            </a:r>
            <a:r>
              <a:rPr lang="zh-CN" altLang="en-US" sz="2800" b="1" dirty="0">
                <a:ea typeface="黑体" panose="02010609060101010101" pitchFamily="49" charset="-122"/>
              </a:rPr>
              <a:t>为姓。</a:t>
            </a:r>
            <a:r>
              <a:rPr lang="zh-CN" altLang="en-US" sz="2400" b="1" dirty="0"/>
              <a:t>如：唐、虞、夏、商、周、殷；文、武、昭、穆、康、庄、宣、平、成等。</a:t>
            </a:r>
            <a:endParaRPr lang="en-US" altLang="zh-CN" sz="2400" b="1" dirty="0"/>
          </a:p>
          <a:p>
            <a:pPr algn="just" eaLnBrk="1">
              <a:lnSpc>
                <a:spcPct val="105000"/>
              </a:lnSpc>
            </a:pP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5.</a:t>
            </a:r>
            <a:r>
              <a:rPr lang="zh-CN" altLang="en-US" sz="2800" b="1" dirty="0">
                <a:ea typeface="黑体" panose="02010609060101010101" pitchFamily="49" charset="-122"/>
              </a:rPr>
              <a:t>以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出生地、居住地或职业</a:t>
            </a:r>
            <a:r>
              <a:rPr lang="zh-CN" altLang="en-US" sz="2800" b="1" dirty="0">
                <a:ea typeface="黑体" panose="02010609060101010101" pitchFamily="49" charset="-122"/>
              </a:rPr>
              <a:t>为姓。</a:t>
            </a:r>
            <a:r>
              <a:rPr lang="zh-CN" altLang="en-US" sz="2400" b="1" dirty="0"/>
              <a:t>如：东郭、西门、陶、巫、卜。</a:t>
            </a:r>
            <a:endParaRPr lang="en-US" altLang="zh-CN" sz="2400" b="1" dirty="0"/>
          </a:p>
          <a:p>
            <a:pPr algn="just" eaLnBrk="1">
              <a:lnSpc>
                <a:spcPct val="105000"/>
              </a:lnSpc>
            </a:pPr>
            <a:r>
              <a:rPr lang="en-US" altLang="zh-CN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6.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其他。</a:t>
            </a:r>
            <a:r>
              <a:rPr lang="zh-CN" altLang="en-US" sz="2400" b="1" dirty="0"/>
              <a:t>如：皇帝赐姓、为避皇帝或圣人讳而改姓</a:t>
            </a:r>
            <a:endParaRPr lang="en-US" altLang="zh-CN" sz="2400" b="1" dirty="0"/>
          </a:p>
          <a:p>
            <a:pPr algn="just" eaLnBrk="1">
              <a:lnSpc>
                <a:spcPct val="105000"/>
              </a:lnSpc>
            </a:pPr>
            <a:endParaRPr lang="en-US" altLang="zh-CN" sz="2400" b="1" dirty="0"/>
          </a:p>
          <a:p>
            <a:pPr algn="just" eaLnBrk="1">
              <a:lnSpc>
                <a:spcPct val="105000"/>
              </a:lnSpc>
            </a:pPr>
            <a:endParaRPr lang="en-US" altLang="zh-CN" sz="2400" b="1" dirty="0">
              <a:ea typeface="楷体_GB2312" pitchFamily="49" charset="-122"/>
            </a:endParaRPr>
          </a:p>
          <a:p>
            <a:pPr algn="just" eaLnBrk="1">
              <a:lnSpc>
                <a:spcPct val="105000"/>
              </a:lnSpc>
            </a:pPr>
            <a:endParaRPr lang="en-US" altLang="zh-CN" sz="2400" b="1" dirty="0">
              <a:ea typeface="楷体_GB2312" pitchFamily="49" charset="-122"/>
            </a:endParaRPr>
          </a:p>
          <a:p>
            <a:pPr algn="just" eaLnBrk="1">
              <a:lnSpc>
                <a:spcPct val="105000"/>
              </a:lnSpc>
            </a:pPr>
            <a:endParaRPr lang="zh-CN" altLang="en-US" sz="2800" b="1" dirty="0"/>
          </a:p>
        </p:txBody>
      </p:sp>
      <p:sp>
        <p:nvSpPr>
          <p:cNvPr id="23554" name="Rectangle 2"/>
          <p:cNvSpPr txBox="1">
            <a:spLocks noRot="1"/>
          </p:cNvSpPr>
          <p:nvPr/>
        </p:nvSpPr>
        <p:spPr>
          <a:xfrm>
            <a:off x="0" y="0"/>
            <a:ext cx="2143125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姓氏来源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3"/>
          <p:cNvSpPr>
            <a:spLocks noGrp="1" noRot="1"/>
          </p:cNvSpPr>
          <p:nvPr>
            <p:ph idx="1"/>
          </p:nvPr>
        </p:nvSpPr>
        <p:spPr>
          <a:xfrm>
            <a:off x="0" y="714375"/>
            <a:ext cx="9144000" cy="5929313"/>
          </a:xfrm>
          <a:ln/>
        </p:spPr>
        <p:txBody>
          <a:bodyPr vert="horz" wrap="square" lIns="91440" tIns="45720" rIns="91440" bIns="45720" anchor="t"/>
          <a:p>
            <a:pPr algn="just" eaLnBrk="1"/>
            <a:r>
              <a:rPr lang="zh-CN" altLang="en-US" sz="2800" b="1" dirty="0">
                <a:ea typeface="黑体" panose="02010609060101010101" pitchFamily="49" charset="-122"/>
              </a:rPr>
              <a:t>最早时 “姓”与“氏”不同。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姓产生在前，氏产生于后。</a:t>
            </a:r>
            <a:r>
              <a:rPr lang="zh-CN" altLang="en-US" sz="2800" b="1" dirty="0">
                <a:ea typeface="黑体" panose="02010609060101010101" pitchFamily="49" charset="-122"/>
              </a:rPr>
              <a:t>“姓”的本意是女人生的子女，在母系社会，同一个母亲所生的子女就是同姓。</a:t>
            </a:r>
            <a:endParaRPr lang="zh-CN" altLang="en-US" sz="2800" b="1" dirty="0">
              <a:ea typeface="黑体" panose="02010609060101010101" pitchFamily="49" charset="-122"/>
            </a:endParaRPr>
          </a:p>
          <a:p>
            <a:pPr algn="just" eaLnBrk="1"/>
            <a:r>
              <a:rPr lang="zh-CN" altLang="en-US" sz="2800" b="1" dirty="0">
                <a:ea typeface="黑体" panose="02010609060101010101" pitchFamily="49" charset="-122"/>
              </a:rPr>
              <a:t>随着同一祖先的子孙繁衍增多，这个家族往往会分成若干支散居各处。各个分支的子孙除了保留姓以外，另外为自己取一个称号作为标志，这就是“氏”。也就是说，</a:t>
            </a:r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姓是一个家族的所有后代的共同称号，而氏则是从姓中派生出来的分支。</a:t>
            </a:r>
            <a:endParaRPr lang="en-US" altLang="zh-CN" sz="28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algn="just" eaLnBrk="1" hangingPunct="1"/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战国前，贵族才有姓氏，贵族男子称氏，女子称姓。</a:t>
            </a:r>
            <a:r>
              <a:rPr lang="zh-CN" altLang="en-US" sz="2800" b="1" dirty="0"/>
              <a:t>因为“姓所以别婚姻”，“氏所以别贵贱”，“贵者有氏，贱者有名无氏”。</a:t>
            </a:r>
            <a:endParaRPr lang="en-US" altLang="zh-CN" sz="2800" b="1" dirty="0"/>
          </a:p>
          <a:p>
            <a:pPr algn="just" eaLnBrk="1" hangingPunct="1"/>
            <a:r>
              <a:rPr lang="zh-CN" altLang="en-US" sz="2800" b="1" dirty="0">
                <a:solidFill>
                  <a:srgbClr val="FF0000"/>
                </a:solidFill>
                <a:ea typeface="黑体" panose="02010609060101010101" pitchFamily="49" charset="-122"/>
              </a:rPr>
              <a:t>氏同姓不同者，婚姻可通；姓同氏不同者，婚姻不可通。</a:t>
            </a:r>
            <a:r>
              <a:rPr lang="zh-CN" altLang="en-US" sz="2800" b="1" dirty="0"/>
              <a:t>“礼不娶同姓”，“父母同姓，其出不蕃”（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左传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。</a:t>
            </a:r>
            <a:endParaRPr lang="zh-CN" altLang="en-US" sz="2800" b="1" dirty="0"/>
          </a:p>
        </p:txBody>
      </p:sp>
      <p:sp>
        <p:nvSpPr>
          <p:cNvPr id="24578" name="Rectangle 2"/>
          <p:cNvSpPr txBox="1">
            <a:spLocks noRot="1"/>
          </p:cNvSpPr>
          <p:nvPr/>
        </p:nvSpPr>
        <p:spPr>
          <a:xfrm>
            <a:off x="0" y="0"/>
            <a:ext cx="2143125" cy="7143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ctr"/>
          <a:p>
            <a:pPr algn="ctr">
              <a:buClrTx/>
              <a:buFontTx/>
            </a:pPr>
            <a:r>
              <a:rPr lang="zh-CN" alt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姓氏小结</a:t>
            </a:r>
            <a:endParaRPr lang="zh-CN" altLang="en-US" sz="3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诗情画意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6106</Words>
  <Application>WPS 演示</Application>
  <PresentationFormat>全屏显示(4:3)</PresentationFormat>
  <Paragraphs>250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28</vt:i4>
      </vt:variant>
    </vt:vector>
  </HeadingPairs>
  <TitlesOfParts>
    <vt:vector size="51" baseType="lpstr">
      <vt:lpstr>Arial</vt:lpstr>
      <vt:lpstr>宋体</vt:lpstr>
      <vt:lpstr>Wingdings</vt:lpstr>
      <vt:lpstr>汉仪书宋二KW</vt:lpstr>
      <vt:lpstr>Calibri</vt:lpstr>
      <vt:lpstr>黑体</vt:lpstr>
      <vt:lpstr>汉仪中黑KW</vt:lpstr>
      <vt:lpstr>楷体_GB2312</vt:lpstr>
      <vt:lpstr>新宋体</vt:lpstr>
      <vt:lpstr>汉仪楷体KW</vt:lpstr>
      <vt:lpstr>仿宋_GB2312</vt:lpstr>
      <vt:lpstr>仿宋</vt:lpstr>
      <vt:lpstr>汉仪仿宋KW</vt:lpstr>
      <vt:lpstr>华文新魏</vt:lpstr>
      <vt:lpstr>华文彩云</vt:lpstr>
      <vt:lpstr>微软雅黑</vt:lpstr>
      <vt:lpstr>华文琥珀</vt:lpstr>
      <vt:lpstr>汉仪旗黑KW 55S</vt:lpstr>
      <vt:lpstr>Arial Unicode MS</vt:lpstr>
      <vt:lpstr>webwppDefTheme</vt:lpstr>
      <vt:lpstr>诗情画意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晚街聽風</cp:lastModifiedBy>
  <cp:revision>265</cp:revision>
  <dcterms:created xsi:type="dcterms:W3CDTF">2006-10-22T17:46:19Z</dcterms:created>
  <dcterms:modified xsi:type="dcterms:W3CDTF">2020-03-29T11:45:15Z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2052-11.1.0.9440</vt:lpwstr>
  </property>
</Properties>
</file>