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58" r:id="rId3"/>
    <p:sldId id="508" r:id="rId5"/>
    <p:sldId id="610" r:id="rId6"/>
    <p:sldId id="427" r:id="rId7"/>
    <p:sldId id="562" r:id="rId8"/>
    <p:sldId id="563" r:id="rId9"/>
    <p:sldId id="564" r:id="rId10"/>
    <p:sldId id="565" r:id="rId11"/>
    <p:sldId id="429" r:id="rId12"/>
    <p:sldId id="566" r:id="rId13"/>
    <p:sldId id="568" r:id="rId14"/>
    <p:sldId id="569" r:id="rId15"/>
    <p:sldId id="570" r:id="rId16"/>
    <p:sldId id="571" r:id="rId17"/>
    <p:sldId id="572" r:id="rId18"/>
    <p:sldId id="573" r:id="rId19"/>
    <p:sldId id="574" r:id="rId20"/>
    <p:sldId id="575" r:id="rId21"/>
    <p:sldId id="576" r:id="rId22"/>
    <p:sldId id="577" r:id="rId23"/>
    <p:sldId id="582" r:id="rId24"/>
    <p:sldId id="509" r:id="rId25"/>
    <p:sldId id="586" r:id="rId26"/>
    <p:sldId id="584" r:id="rId27"/>
    <p:sldId id="583" r:id="rId28"/>
    <p:sldId id="585" r:id="rId29"/>
    <p:sldId id="587" r:id="rId30"/>
    <p:sldId id="588" r:id="rId31"/>
    <p:sldId id="589" r:id="rId32"/>
    <p:sldId id="590" r:id="rId33"/>
    <p:sldId id="591" r:id="rId34"/>
    <p:sldId id="592" r:id="rId35"/>
    <p:sldId id="600" r:id="rId36"/>
    <p:sldId id="594" r:id="rId37"/>
    <p:sldId id="599" r:id="rId38"/>
    <p:sldId id="597" r:id="rId39"/>
    <p:sldId id="596" r:id="rId40"/>
    <p:sldId id="598" r:id="rId41"/>
    <p:sldId id="649" r:id="rId42"/>
    <p:sldId id="510" r:id="rId43"/>
    <p:sldId id="593" r:id="rId44"/>
    <p:sldId id="601" r:id="rId45"/>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7C73691-B471-4F87-A6D9-2486F037AAFF}">
          <p14:sldIdLst>
            <p14:sldId id="558"/>
            <p14:sldId id="508"/>
            <p14:sldId id="610"/>
            <p14:sldId id="427"/>
            <p14:sldId id="562"/>
            <p14:sldId id="563"/>
            <p14:sldId id="564"/>
            <p14:sldId id="565"/>
          </p14:sldIdLst>
        </p14:section>
        <p14:section name="无标题节" id="{8E42AA11-50BB-4E09-AB38-20B0851AC91D}">
          <p14:sldIdLst>
            <p14:sldId id="429"/>
            <p14:sldId id="566"/>
            <p14:sldId id="568"/>
            <p14:sldId id="569"/>
            <p14:sldId id="570"/>
            <p14:sldId id="571"/>
            <p14:sldId id="572"/>
            <p14:sldId id="573"/>
            <p14:sldId id="574"/>
            <p14:sldId id="575"/>
            <p14:sldId id="576"/>
            <p14:sldId id="577"/>
            <p14:sldId id="582"/>
            <p14:sldId id="509"/>
            <p14:sldId id="586"/>
            <p14:sldId id="584"/>
            <p14:sldId id="583"/>
            <p14:sldId id="585"/>
            <p14:sldId id="587"/>
            <p14:sldId id="588"/>
            <p14:sldId id="589"/>
            <p14:sldId id="590"/>
            <p14:sldId id="591"/>
            <p14:sldId id="592"/>
            <p14:sldId id="600"/>
            <p14:sldId id="594"/>
            <p14:sldId id="599"/>
            <p14:sldId id="597"/>
            <p14:sldId id="596"/>
            <p14:sldId id="598"/>
            <p14:sldId id="649"/>
            <p14:sldId id="510"/>
            <p14:sldId id="593"/>
            <p14:sldId id="60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78" d="100"/>
          <a:sy n="78" d="100"/>
        </p:scale>
        <p:origin x="-90" y="-324"/>
      </p:cViewPr>
      <p:guideLst>
        <p:guide orient="horz" pos="2148"/>
        <p:guide pos="389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64.xml"/><Relationship Id="rId5" Type="http://schemas.openxmlformats.org/officeDocument/2006/relationships/slide" Target="slides/slide2.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xml"/><Relationship Id="rId5" Type="http://schemas.openxmlformats.org/officeDocument/2006/relationships/hyperlink" Target="https://baike.baidu.com/item/%E5%8D%8E%E5%8C%97%E5%9C%B0%E5%8C%BA/7596383" TargetMode="External"/><Relationship Id="rId4" Type="http://schemas.openxmlformats.org/officeDocument/2006/relationships/hyperlink" Target="https://baike.baidu.com/item/%E6%8A%97%E6%97%A5%E6%88%98%E4%BA%89/128498" TargetMode="External"/><Relationship Id="rId3" Type="http://schemas.openxmlformats.org/officeDocument/2006/relationships/hyperlink" Target="https://baike.baidu.com/item/%E6%89%AB%E8%8D%A1/2525674" TargetMode="External"/><Relationship Id="rId2" Type="http://schemas.openxmlformats.org/officeDocument/2006/relationships/image" Target="../media/image4.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9" Type="http://schemas.openxmlformats.org/officeDocument/2006/relationships/hyperlink" Target="https://baike.baidu.com/item/%E8%85%8A%E5%AD%90%E5%8F%A3" TargetMode="External"/><Relationship Id="rId8" Type="http://schemas.openxmlformats.org/officeDocument/2006/relationships/hyperlink" Target="https://baike.baidu.com/item/%E6%B3%B8%E5%AE%9A%E6%A1%A5" TargetMode="External"/><Relationship Id="rId7" Type="http://schemas.openxmlformats.org/officeDocument/2006/relationships/hyperlink" Target="https://baike.baidu.com/item/%E7%BA%A2%E4%B8%80%E5%B8%88" TargetMode="External"/><Relationship Id="rId6" Type="http://schemas.openxmlformats.org/officeDocument/2006/relationships/hyperlink" Target="https://baike.baidu.com/item/%E7%BA%A2%E4%B8%80%E5%86%9B%E5%9B%A2" TargetMode="External"/><Relationship Id="rId5" Type="http://schemas.openxmlformats.org/officeDocument/2006/relationships/hyperlink" Target="https://baike.baidu.com/item/%E4%B8%AD%E5%9B%BD%E5%85%B1%E4%BA%A7%E4%B8%BB%E4%B9%89%E9%9D%92%E5%B9%B4%E5%9B%A2" TargetMode="External"/><Relationship Id="rId4" Type="http://schemas.openxmlformats.org/officeDocument/2006/relationships/image" Target="../media/image5.png"/><Relationship Id="rId3" Type="http://schemas.openxmlformats.org/officeDocument/2006/relationships/image" Target="../media/image4.png"/><Relationship Id="rId27" Type="http://schemas.openxmlformats.org/officeDocument/2006/relationships/notesSlide" Target="../notesSlides/notesSlide7.xml"/><Relationship Id="rId26" Type="http://schemas.openxmlformats.org/officeDocument/2006/relationships/slideLayout" Target="../slideLayouts/slideLayout1.xml"/><Relationship Id="rId25" Type="http://schemas.openxmlformats.org/officeDocument/2006/relationships/hyperlink" Target="https://baike.baidu.com/item/%E6%9D%A8%E6%88%90%E6%AD%A6%E5%86%9B%E4%BA%8B%E6%96%87%E9%80%89" TargetMode="External"/><Relationship Id="rId24" Type="http://schemas.openxmlformats.org/officeDocument/2006/relationships/hyperlink" Target="https://baike.baidu.com/item/%E6%9D%A8%E6%88%90%E6%AD%A6%E5%9B%9E%E5%BF%86%E5%BD%95" TargetMode="External"/><Relationship Id="rId23" Type="http://schemas.openxmlformats.org/officeDocument/2006/relationships/hyperlink" Target="https://baike.baidu.com/item/%E7%BA%A2%E6%98%9F%E5%8B%8B%E7%AB%A0" TargetMode="External"/><Relationship Id="rId22" Type="http://schemas.openxmlformats.org/officeDocument/2006/relationships/hyperlink" Target="https://baike.baidu.com/item/%E8%A7%A3%E6%94%BE%E5%8B%8B%E7%AB%A0" TargetMode="External"/><Relationship Id="rId21" Type="http://schemas.openxmlformats.org/officeDocument/2006/relationships/hyperlink" Target="https://baike.baidu.com/item/%E7%8B%AC%E7%AB%8B%E8%87%AA%E7%94%B1%E5%8B%8B%E7%AB%A0" TargetMode="External"/><Relationship Id="rId20" Type="http://schemas.openxmlformats.org/officeDocument/2006/relationships/hyperlink" Target="https://baike.baidu.com/item/%E5%85%AB%E4%B8%80%E5%8B%8B%E7%AB%A0" TargetMode="External"/><Relationship Id="rId2" Type="http://schemas.openxmlformats.org/officeDocument/2006/relationships/image" Target="../media/image2.png"/><Relationship Id="rId19" Type="http://schemas.openxmlformats.org/officeDocument/2006/relationships/hyperlink" Target="https://baike.baidu.com/item/%E6%8A%97%E7%BE%8E%E6%8F%B4%E8%B6%8A" TargetMode="External"/><Relationship Id="rId18" Type="http://schemas.openxmlformats.org/officeDocument/2006/relationships/hyperlink" Target="https://baike.baidu.com/item/%E8%A5%BF%E8%97%8F/130045" TargetMode="External"/><Relationship Id="rId17" Type="http://schemas.openxmlformats.org/officeDocument/2006/relationships/hyperlink" Target="https://baike.baidu.com/item/%E7%82%AE%E5%87%BB%E9%87%91%E9%97%A8" TargetMode="External"/><Relationship Id="rId16" Type="http://schemas.openxmlformats.org/officeDocument/2006/relationships/hyperlink" Target="https://baike.baidu.com/item/%E5%B9%B3%E6%B4%A5%E6%88%98%E5%BD%B9/293970" TargetMode="External"/><Relationship Id="rId15" Type="http://schemas.openxmlformats.org/officeDocument/2006/relationships/hyperlink" Target="https://baike.baidu.com/item/%E7%BB%A5%E8%BF%9C%E6%88%98%E5%BD%B9" TargetMode="External"/><Relationship Id="rId14" Type="http://schemas.openxmlformats.org/officeDocument/2006/relationships/hyperlink" Target="https://baike.baidu.com/item/%E5%8D%8E%E5%8C%97%E9%87%8E%E6%88%98%E5%86%9B" TargetMode="External"/><Relationship Id="rId13" Type="http://schemas.openxmlformats.org/officeDocument/2006/relationships/hyperlink" Target="https://baike.baidu.com/item/%E9%98%BF%E9%83%A8%E8%A7%84%E7%A7%80" TargetMode="External"/><Relationship Id="rId12" Type="http://schemas.openxmlformats.org/officeDocument/2006/relationships/hyperlink" Target="https://baike.baidu.com/item/%E9%BB%84%E5%9C%9F%E5%B2%AD%E6%88%98%E6%96%97" TargetMode="External"/><Relationship Id="rId11" Type="http://schemas.openxmlformats.org/officeDocument/2006/relationships/hyperlink" Target="https://baike.baidu.com/item/%E7%99%BE%E5%9B%A2%E5%A4%A7%E6%88%98/13411" TargetMode="External"/><Relationship Id="rId10" Type="http://schemas.openxmlformats.org/officeDocument/2006/relationships/hyperlink" Target="https://baike.baidu.com/item/%E5%B9%B3%E5%9E%8B%E5%85%B3%E6%88%98%E6%96%97" TargetMode="Externa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560705" y="537845"/>
            <a:ext cx="11070590" cy="5782945"/>
            <a:chOff x="883" y="847"/>
            <a:chExt cx="17434" cy="9107"/>
          </a:xfrm>
          <a:solidFill>
            <a:schemeClr val="accent2">
              <a:lumMod val="40000"/>
              <a:lumOff val="60000"/>
            </a:schemeClr>
          </a:solidFill>
        </p:grpSpPr>
        <p:pic>
          <p:nvPicPr>
            <p:cNvPr id="9" name="图片 8" descr="背景3"/>
            <p:cNvPicPr>
              <a:picLocks noChangeAspect="1"/>
            </p:cNvPicPr>
            <p:nvPr/>
          </p:nvPicPr>
          <p:blipFill>
            <a:blip r:embed="rId2"/>
            <a:stretch>
              <a:fillRect/>
            </a:stretch>
          </p:blipFill>
          <p:spPr>
            <a:xfrm>
              <a:off x="883" y="847"/>
              <a:ext cx="17434" cy="9107"/>
            </a:xfrm>
            <a:prstGeom prst="rect">
              <a:avLst/>
            </a:prstGeom>
            <a:grpFill/>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847"/>
              <a:ext cx="17434" cy="9107"/>
            </a:xfrm>
            <a:prstGeom prst="rect">
              <a:avLst/>
            </a:prstGeom>
            <a:grpFill/>
            <a:effectLst>
              <a:outerShdw blurRad="50800" dist="38100" dir="2700000" algn="tl" rotWithShape="0">
                <a:prstClr val="black">
                  <a:alpha val="40000"/>
                </a:prstClr>
              </a:outerShdw>
            </a:effectLst>
          </p:spPr>
        </p:pic>
      </p:grpSp>
      <p:sp>
        <p:nvSpPr>
          <p:cNvPr id="7" name="文本框 6"/>
          <p:cNvSpPr txBox="1"/>
          <p:nvPr/>
        </p:nvSpPr>
        <p:spPr>
          <a:xfrm>
            <a:off x="1160780" y="831215"/>
            <a:ext cx="10085705" cy="583565"/>
          </a:xfrm>
          <a:prstGeom prst="rect">
            <a:avLst/>
          </a:prstGeom>
          <a:noFill/>
        </p:spPr>
        <p:txBody>
          <a:bodyPr wrap="square" rtlCol="0">
            <a:spAutoFit/>
          </a:bodyPr>
          <a:lstStyle/>
          <a:p>
            <a:pPr algn="ctr"/>
            <a:r>
              <a:rPr lang="zh-CN" altLang="en-US" sz="3200" b="1" smtClean="0">
                <a:solidFill>
                  <a:srgbClr val="C84E30"/>
                </a:solidFill>
                <a:latin typeface="微软雅黑" panose="020B0503020204020204" pitchFamily="34" charset="-122"/>
                <a:ea typeface="微软雅黑" panose="020B0503020204020204" pitchFamily="34" charset="-122"/>
              </a:rPr>
              <a:t>统编新版高中语文选择性必修上册第一单元</a:t>
            </a:r>
            <a:endParaRPr lang="zh-CN" altLang="en-US" sz="3200" b="1" smtClean="0">
              <a:solidFill>
                <a:srgbClr val="C84E3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562860" y="1414780"/>
            <a:ext cx="8383905" cy="2861310"/>
          </a:xfrm>
          <a:prstGeom prst="rect">
            <a:avLst/>
          </a:prstGeom>
          <a:noFill/>
        </p:spPr>
        <p:txBody>
          <a:bodyPr wrap="square" rtlCol="0">
            <a:spAutoFit/>
          </a:bodyPr>
          <a:lstStyle/>
          <a:p>
            <a:pPr algn="ctr" fontAlgn="auto">
              <a:lnSpc>
                <a:spcPct val="150000"/>
              </a:lnSpc>
            </a:pPr>
            <a:r>
              <a:rPr lang="zh-CN" altLang="en-US" sz="40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r>
              <a:rPr lang="zh-CN" altLang="en-US" sz="4000" b="1" smtClean="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长征胜利万岁</a:t>
            </a:r>
            <a:r>
              <a:rPr lang="zh-CN" altLang="en-US" sz="40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endParaRPr lang="zh-CN" altLang="en-US" sz="40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algn="ctr" fontAlgn="auto">
              <a:lnSpc>
                <a:spcPct val="150000"/>
              </a:lnSpc>
            </a:pPr>
            <a:r>
              <a:rPr lang="zh-CN" altLang="en-US" sz="4000" b="1" spc="30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《大战中的插曲》</a:t>
            </a:r>
            <a:endParaRPr lang="zh-CN" altLang="en-US" sz="48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algn="ctr" fontAlgn="auto">
              <a:lnSpc>
                <a:spcPct val="150000"/>
              </a:lnSpc>
            </a:pPr>
            <a:endParaRPr lang="zh-CN" altLang="en-US" sz="40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华文行楷" panose="02010800040101010101" pitchFamily="2" charset="-122"/>
              <a:sym typeface="+mn-ea"/>
            </a:endParaRPr>
          </a:p>
        </p:txBody>
      </p:sp>
      <p:pic>
        <p:nvPicPr>
          <p:cNvPr id="5124" name="Picture 4" descr="https://timgsa.baidu.com/timg?image&amp;quality=80&amp;size=b9999_10000&amp;sec=1596955101747&amp;di=6476dcf9b148bb8847082d16298244d0&amp;imgtype=0&amp;src=http%3A%2F%2Ftxt25-2.book118.com%2F2017%2F0717%2Fbook122716%2F122715182.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63600" y="3324225"/>
            <a:ext cx="5326380" cy="29965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树"/>
          <p:cNvPicPr>
            <a:picLocks noChangeAspect="1"/>
          </p:cNvPicPr>
          <p:nvPr/>
        </p:nvPicPr>
        <p:blipFill>
          <a:blip r:embed="rId1"/>
          <a:stretch>
            <a:fillRect/>
          </a:stretch>
        </p:blipFill>
        <p:spPr>
          <a:xfrm flipH="1">
            <a:off x="-449580" y="4535805"/>
            <a:ext cx="3383280" cy="2405380"/>
          </a:xfrm>
          <a:prstGeom prst="rect">
            <a:avLst/>
          </a:prstGeom>
        </p:spPr>
      </p:pic>
      <p:sp>
        <p:nvSpPr>
          <p:cNvPr id="5" name="TextBox 4"/>
          <p:cNvSpPr txBox="1"/>
          <p:nvPr/>
        </p:nvSpPr>
        <p:spPr>
          <a:xfrm>
            <a:off x="587827" y="217715"/>
            <a:ext cx="9742716" cy="861774"/>
          </a:xfrm>
          <a:prstGeom prst="rect">
            <a:avLst/>
          </a:prstGeom>
          <a:noFill/>
        </p:spPr>
        <p:txBody>
          <a:bodyPr wrap="square" rtlCol="0">
            <a:spAutoFit/>
          </a:bodyPr>
          <a:lstStyle/>
          <a:p>
            <a:r>
              <a:rPr lang="en-US" altLang="zh-CN" sz="3200" b="1" smtClean="0"/>
              <a:t>2.</a:t>
            </a:r>
            <a:r>
              <a:rPr lang="zh-CN" altLang="zh-CN" sz="3200" b="1" smtClean="0"/>
              <a:t>你从《长征胜利万岁》这个标题中读出了哪些感情？</a:t>
            </a:r>
            <a:endParaRPr lang="zh-CN" altLang="zh-CN" sz="3200" smtClean="0"/>
          </a:p>
          <a:p>
            <a:endParaRPr lang="zh-CN" altLang="en-US"/>
          </a:p>
        </p:txBody>
      </p:sp>
      <p:sp>
        <p:nvSpPr>
          <p:cNvPr id="9" name="TextBox 8"/>
          <p:cNvSpPr txBox="1"/>
          <p:nvPr/>
        </p:nvSpPr>
        <p:spPr>
          <a:xfrm>
            <a:off x="1132114" y="2057399"/>
            <a:ext cx="9666514" cy="584775"/>
          </a:xfrm>
          <a:prstGeom prst="rect">
            <a:avLst/>
          </a:prstGeom>
          <a:noFill/>
        </p:spPr>
        <p:txBody>
          <a:bodyPr wrap="square" rtlCol="0">
            <a:spAutoFit/>
          </a:bodyPr>
          <a:lstStyle/>
          <a:p>
            <a:r>
              <a:rPr lang="zh-CN" altLang="zh-CN" sz="3200" b="1" smtClean="0">
                <a:solidFill>
                  <a:srgbClr val="FF0000"/>
                </a:solidFill>
                <a:latin typeface="+mj-ea"/>
                <a:ea typeface="+mj-ea"/>
              </a:rPr>
              <a:t>明确：感受到长征胜利的来之不易和作者的自豪之情</a:t>
            </a:r>
            <a:r>
              <a:rPr lang="zh-CN" altLang="en-US" sz="3200" smtClean="0">
                <a:latin typeface="+mj-ea"/>
                <a:ea typeface="+mj-ea"/>
              </a:rPr>
              <a:t>。</a:t>
            </a:r>
            <a:endParaRPr lang="zh-CN" altLang="en-US" sz="3200">
              <a:latin typeface="+mj-ea"/>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树"/>
          <p:cNvPicPr>
            <a:picLocks noChangeAspect="1"/>
          </p:cNvPicPr>
          <p:nvPr/>
        </p:nvPicPr>
        <p:blipFill>
          <a:blip r:embed="rId1"/>
          <a:stretch>
            <a:fillRect/>
          </a:stretch>
        </p:blipFill>
        <p:spPr>
          <a:xfrm flipH="1">
            <a:off x="-449580" y="4535805"/>
            <a:ext cx="3383280" cy="2405380"/>
          </a:xfrm>
          <a:prstGeom prst="rect">
            <a:avLst/>
          </a:prstGeom>
        </p:spPr>
      </p:pic>
      <p:sp>
        <p:nvSpPr>
          <p:cNvPr id="5" name="TextBox 4"/>
          <p:cNvSpPr txBox="1"/>
          <p:nvPr/>
        </p:nvSpPr>
        <p:spPr>
          <a:xfrm>
            <a:off x="859969" y="859971"/>
            <a:ext cx="9176658" cy="2797048"/>
          </a:xfrm>
          <a:prstGeom prst="rect">
            <a:avLst/>
          </a:prstGeom>
          <a:noFill/>
        </p:spPr>
        <p:txBody>
          <a:bodyPr wrap="square" rtlCol="0">
            <a:spAutoFit/>
          </a:bodyPr>
          <a:lstStyle/>
          <a:p>
            <a:pPr>
              <a:lnSpc>
                <a:spcPct val="150000"/>
              </a:lnSpc>
            </a:pPr>
            <a:r>
              <a:rPr lang="zh-CN" altLang="zh-CN" sz="2400" smtClean="0">
                <a:latin typeface="+mj-ea"/>
                <a:ea typeface="+mj-ea"/>
              </a:rPr>
              <a:t>第一部分（</a:t>
            </a:r>
            <a:r>
              <a:rPr lang="en-US" altLang="zh-CN" sz="2400" smtClean="0">
                <a:latin typeface="+mj-ea"/>
                <a:ea typeface="+mj-ea"/>
              </a:rPr>
              <a:t>1-8</a:t>
            </a:r>
            <a:r>
              <a:rPr lang="zh-CN" altLang="zh-CN" sz="2400" smtClean="0">
                <a:latin typeface="+mj-ea"/>
                <a:ea typeface="+mj-ea"/>
              </a:rPr>
              <a:t>）我们终于抵达了陕北吴起镇。</a:t>
            </a:r>
            <a:endParaRPr lang="zh-CN" altLang="zh-CN" sz="2400" smtClean="0">
              <a:latin typeface="+mj-ea"/>
              <a:ea typeface="+mj-ea"/>
            </a:endParaRPr>
          </a:p>
          <a:p>
            <a:pPr>
              <a:lnSpc>
                <a:spcPct val="150000"/>
              </a:lnSpc>
            </a:pPr>
            <a:r>
              <a:rPr lang="zh-CN" altLang="zh-CN" sz="2400" smtClean="0">
                <a:latin typeface="+mj-ea"/>
                <a:ea typeface="+mj-ea"/>
              </a:rPr>
              <a:t>（</a:t>
            </a:r>
            <a:r>
              <a:rPr lang="en-US" altLang="zh-CN" sz="2400" smtClean="0">
                <a:latin typeface="+mj-ea"/>
                <a:ea typeface="+mj-ea"/>
              </a:rPr>
              <a:t>1-2</a:t>
            </a:r>
            <a:r>
              <a:rPr lang="zh-CN" altLang="zh-CN" sz="2400" smtClean="0">
                <a:latin typeface="+mj-ea"/>
                <a:ea typeface="+mj-ea"/>
              </a:rPr>
              <a:t>）写红四军到达吴起镇后指战员兴高采烈的场面。</a:t>
            </a:r>
            <a:endParaRPr lang="zh-CN" altLang="zh-CN" sz="2400" smtClean="0">
              <a:latin typeface="+mj-ea"/>
              <a:ea typeface="+mj-ea"/>
            </a:endParaRPr>
          </a:p>
          <a:p>
            <a:pPr>
              <a:lnSpc>
                <a:spcPct val="150000"/>
              </a:lnSpc>
            </a:pPr>
            <a:r>
              <a:rPr lang="zh-CN" altLang="zh-CN" sz="2400" smtClean="0">
                <a:latin typeface="+mj-ea"/>
                <a:ea typeface="+mj-ea"/>
              </a:rPr>
              <a:t>（</a:t>
            </a:r>
            <a:r>
              <a:rPr lang="en-US" altLang="zh-CN" sz="2400" smtClean="0">
                <a:latin typeface="+mj-ea"/>
                <a:ea typeface="+mj-ea"/>
              </a:rPr>
              <a:t>3</a:t>
            </a:r>
            <a:r>
              <a:rPr lang="zh-CN" altLang="zh-CN" sz="2400" smtClean="0">
                <a:latin typeface="+mj-ea"/>
                <a:ea typeface="+mj-ea"/>
              </a:rPr>
              <a:t>）简要回顾长征的艰难，交代指战员兴奋、激动的缘由。</a:t>
            </a:r>
            <a:endParaRPr lang="zh-CN" altLang="zh-CN" sz="2400" smtClean="0">
              <a:latin typeface="+mj-ea"/>
              <a:ea typeface="+mj-ea"/>
            </a:endParaRPr>
          </a:p>
          <a:p>
            <a:pPr>
              <a:lnSpc>
                <a:spcPct val="150000"/>
              </a:lnSpc>
            </a:pPr>
            <a:r>
              <a:rPr lang="zh-CN" altLang="zh-CN" sz="2400" smtClean="0">
                <a:latin typeface="+mj-ea"/>
                <a:ea typeface="+mj-ea"/>
              </a:rPr>
              <a:t>（</a:t>
            </a:r>
            <a:r>
              <a:rPr lang="en-US" altLang="zh-CN" sz="2400" smtClean="0">
                <a:latin typeface="+mj-ea"/>
                <a:ea typeface="+mj-ea"/>
              </a:rPr>
              <a:t>4-8</a:t>
            </a:r>
            <a:r>
              <a:rPr lang="zh-CN" altLang="zh-CN" sz="2400" smtClean="0">
                <a:latin typeface="+mj-ea"/>
                <a:ea typeface="+mj-ea"/>
              </a:rPr>
              <a:t>）红四团进入吴起镇及见到区苏维埃政府牌子的感受。</a:t>
            </a:r>
            <a:endParaRPr lang="zh-CN" altLang="zh-CN" sz="2400" smtClean="0">
              <a:latin typeface="+mj-ea"/>
              <a:ea typeface="+mj-ea"/>
            </a:endParaRPr>
          </a:p>
          <a:p>
            <a:pPr>
              <a:lnSpc>
                <a:spcPct val="150000"/>
              </a:lnSpc>
            </a:pPr>
            <a:endParaRPr lang="zh-CN" altLang="en-US" sz="2400">
              <a:latin typeface="+mj-ea"/>
              <a:ea typeface="+mj-ea"/>
            </a:endParaRPr>
          </a:p>
        </p:txBody>
      </p:sp>
      <p:sp>
        <p:nvSpPr>
          <p:cNvPr id="9" name="TextBox 8"/>
          <p:cNvSpPr txBox="1"/>
          <p:nvPr/>
        </p:nvSpPr>
        <p:spPr>
          <a:xfrm>
            <a:off x="609601" y="174171"/>
            <a:ext cx="7239000" cy="645160"/>
          </a:xfrm>
          <a:prstGeom prst="rect">
            <a:avLst/>
          </a:prstGeom>
          <a:noFill/>
        </p:spPr>
        <p:txBody>
          <a:bodyPr wrap="square" rtlCol="0">
            <a:spAutoFit/>
          </a:bodyPr>
          <a:lstStyle/>
          <a:p>
            <a:r>
              <a:rPr lang="en-US" altLang="zh-CN" sz="3600" b="1" smtClean="0">
                <a:latin typeface="+mn-ea"/>
              </a:rPr>
              <a:t>3.</a:t>
            </a:r>
            <a:r>
              <a:rPr lang="zh-CN" altLang="zh-CN" sz="3600" b="1" smtClean="0">
                <a:latin typeface="+mn-ea"/>
              </a:rPr>
              <a:t>把握文章结构，厘清行文脉络。</a:t>
            </a:r>
            <a:endParaRPr lang="zh-CN" altLang="zh-CN" sz="3600" smtClean="0">
              <a:latin typeface="+mn-ea"/>
            </a:endParaRPr>
          </a:p>
        </p:txBody>
      </p:sp>
      <p:sp>
        <p:nvSpPr>
          <p:cNvPr id="10" name="TextBox 9"/>
          <p:cNvSpPr txBox="1"/>
          <p:nvPr/>
        </p:nvSpPr>
        <p:spPr>
          <a:xfrm>
            <a:off x="816428" y="3189514"/>
            <a:ext cx="10624457" cy="3693319"/>
          </a:xfrm>
          <a:prstGeom prst="rect">
            <a:avLst/>
          </a:prstGeom>
          <a:noFill/>
        </p:spPr>
        <p:txBody>
          <a:bodyPr wrap="square" rtlCol="0">
            <a:spAutoFit/>
          </a:bodyPr>
          <a:lstStyle/>
          <a:p>
            <a:pPr>
              <a:lnSpc>
                <a:spcPct val="150000"/>
              </a:lnSpc>
            </a:pPr>
            <a:r>
              <a:rPr lang="zh-CN" altLang="zh-CN" sz="2400" smtClean="0">
                <a:latin typeface="+mj-ea"/>
                <a:ea typeface="+mj-ea"/>
              </a:rPr>
              <a:t>第二部分（</a:t>
            </a:r>
            <a:r>
              <a:rPr lang="en-US" altLang="zh-CN" sz="2400" smtClean="0">
                <a:latin typeface="+mj-ea"/>
                <a:ea typeface="+mj-ea"/>
              </a:rPr>
              <a:t>9-22</a:t>
            </a:r>
            <a:r>
              <a:rPr lang="zh-CN" altLang="zh-CN" sz="2400" smtClean="0">
                <a:latin typeface="+mj-ea"/>
                <a:ea typeface="+mj-ea"/>
              </a:rPr>
              <a:t>）毛泽东指挥长征最后一仗——回击二马骑兵的吴起镇战斗。</a:t>
            </a:r>
            <a:endParaRPr lang="zh-CN" altLang="zh-CN" sz="2400" smtClean="0">
              <a:latin typeface="+mj-ea"/>
              <a:ea typeface="+mj-ea"/>
            </a:endParaRPr>
          </a:p>
          <a:p>
            <a:pPr>
              <a:lnSpc>
                <a:spcPct val="150000"/>
              </a:lnSpc>
            </a:pPr>
            <a:r>
              <a:rPr lang="zh-CN" altLang="zh-CN" sz="2400" smtClean="0">
                <a:latin typeface="+mj-ea"/>
                <a:ea typeface="+mj-ea"/>
              </a:rPr>
              <a:t>（</a:t>
            </a:r>
            <a:r>
              <a:rPr lang="en-US" altLang="zh-CN" sz="2400" smtClean="0">
                <a:latin typeface="+mj-ea"/>
                <a:ea typeface="+mj-ea"/>
              </a:rPr>
              <a:t>9-12</a:t>
            </a:r>
            <a:r>
              <a:rPr lang="zh-CN" altLang="zh-CN" sz="2400" smtClean="0">
                <a:latin typeface="+mj-ea"/>
                <a:ea typeface="+mj-ea"/>
              </a:rPr>
              <a:t>）回忆毛主席亲自指挥这一仗的背景与缘由。</a:t>
            </a:r>
            <a:endParaRPr lang="zh-CN" altLang="zh-CN" sz="2400" smtClean="0">
              <a:latin typeface="+mj-ea"/>
              <a:ea typeface="+mj-ea"/>
            </a:endParaRPr>
          </a:p>
          <a:p>
            <a:pPr>
              <a:lnSpc>
                <a:spcPct val="150000"/>
              </a:lnSpc>
            </a:pPr>
            <a:r>
              <a:rPr lang="zh-CN" altLang="zh-CN" sz="2400" smtClean="0">
                <a:latin typeface="+mj-ea"/>
                <a:ea typeface="+mj-ea"/>
              </a:rPr>
              <a:t>（</a:t>
            </a:r>
            <a:r>
              <a:rPr lang="en-US" altLang="zh-CN" sz="2400" smtClean="0">
                <a:latin typeface="+mj-ea"/>
                <a:ea typeface="+mj-ea"/>
              </a:rPr>
              <a:t>13-15</a:t>
            </a:r>
            <a:r>
              <a:rPr lang="zh-CN" altLang="zh-CN" sz="2400" smtClean="0">
                <a:latin typeface="+mj-ea"/>
                <a:ea typeface="+mj-ea"/>
              </a:rPr>
              <a:t>）战斗之前的部署与准备。</a:t>
            </a:r>
            <a:endParaRPr lang="zh-CN" altLang="zh-CN" sz="2400" smtClean="0">
              <a:latin typeface="+mj-ea"/>
              <a:ea typeface="+mj-ea"/>
            </a:endParaRPr>
          </a:p>
          <a:p>
            <a:pPr>
              <a:lnSpc>
                <a:spcPct val="150000"/>
              </a:lnSpc>
            </a:pPr>
            <a:r>
              <a:rPr lang="zh-CN" altLang="zh-CN" sz="2400" smtClean="0">
                <a:latin typeface="+mj-ea"/>
                <a:ea typeface="+mj-ea"/>
              </a:rPr>
              <a:t>（</a:t>
            </a:r>
            <a:r>
              <a:rPr lang="en-US" altLang="zh-CN" sz="2400" smtClean="0">
                <a:latin typeface="+mj-ea"/>
                <a:ea typeface="+mj-ea"/>
              </a:rPr>
              <a:t>16-19</a:t>
            </a:r>
            <a:r>
              <a:rPr lang="zh-CN" altLang="zh-CN" sz="2400" smtClean="0">
                <a:latin typeface="+mj-ea"/>
                <a:ea typeface="+mj-ea"/>
              </a:rPr>
              <a:t>）战斗过程。</a:t>
            </a:r>
            <a:endParaRPr lang="zh-CN" altLang="zh-CN" sz="2400" smtClean="0">
              <a:latin typeface="+mj-ea"/>
              <a:ea typeface="+mj-ea"/>
            </a:endParaRPr>
          </a:p>
          <a:p>
            <a:pPr>
              <a:lnSpc>
                <a:spcPct val="150000"/>
              </a:lnSpc>
            </a:pPr>
            <a:r>
              <a:rPr lang="zh-CN" altLang="zh-CN" sz="2400" smtClean="0">
                <a:latin typeface="+mj-ea"/>
                <a:ea typeface="+mj-ea"/>
              </a:rPr>
              <a:t>（</a:t>
            </a:r>
            <a:r>
              <a:rPr lang="en-US" altLang="zh-CN" sz="2400" smtClean="0">
                <a:latin typeface="+mj-ea"/>
                <a:ea typeface="+mj-ea"/>
              </a:rPr>
              <a:t>20</a:t>
            </a:r>
            <a:r>
              <a:rPr lang="zh-CN" altLang="zh-CN" sz="2400" smtClean="0">
                <a:latin typeface="+mj-ea"/>
                <a:ea typeface="+mj-ea"/>
              </a:rPr>
              <a:t>）长征中最后一仗的意义及代价，以及作者对牺牲战友的情感。</a:t>
            </a:r>
            <a:endParaRPr lang="zh-CN" altLang="zh-CN" sz="2400" smtClean="0">
              <a:latin typeface="+mj-ea"/>
              <a:ea typeface="+mj-ea"/>
            </a:endParaRPr>
          </a:p>
          <a:p>
            <a:pPr>
              <a:lnSpc>
                <a:spcPct val="150000"/>
              </a:lnSpc>
            </a:pPr>
            <a:r>
              <a:rPr lang="zh-CN" altLang="zh-CN" sz="2400" smtClean="0">
                <a:latin typeface="+mj-ea"/>
                <a:ea typeface="+mj-ea"/>
              </a:rPr>
              <a:t>（</a:t>
            </a:r>
            <a:r>
              <a:rPr lang="en-US" altLang="zh-CN" sz="2400" smtClean="0">
                <a:latin typeface="+mj-ea"/>
                <a:ea typeface="+mj-ea"/>
              </a:rPr>
              <a:t>21</a:t>
            </a:r>
            <a:r>
              <a:rPr lang="zh-CN" altLang="zh-CN" sz="2400" smtClean="0">
                <a:latin typeface="+mj-ea"/>
                <a:ea typeface="+mj-ea"/>
              </a:rPr>
              <a:t>—</a:t>
            </a:r>
            <a:r>
              <a:rPr lang="en-US" altLang="zh-CN" sz="2400" smtClean="0">
                <a:latin typeface="+mj-ea"/>
                <a:ea typeface="+mj-ea"/>
              </a:rPr>
              <a:t>22</a:t>
            </a:r>
            <a:r>
              <a:rPr lang="zh-CN" altLang="zh-CN" sz="2400" smtClean="0">
                <a:latin typeface="+mj-ea"/>
                <a:ea typeface="+mj-ea"/>
              </a:rPr>
              <a:t>）中央红军与陕北红军会师。</a:t>
            </a:r>
            <a:endParaRPr lang="zh-CN" altLang="zh-CN" sz="2400" smtClean="0">
              <a:latin typeface="+mj-ea"/>
              <a:ea typeface="+mj-ea"/>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树"/>
          <p:cNvPicPr>
            <a:picLocks noChangeAspect="1"/>
          </p:cNvPicPr>
          <p:nvPr/>
        </p:nvPicPr>
        <p:blipFill>
          <a:blip r:embed="rId1"/>
          <a:stretch>
            <a:fillRect/>
          </a:stretch>
        </p:blipFill>
        <p:spPr>
          <a:xfrm flipH="1">
            <a:off x="-449580" y="4535805"/>
            <a:ext cx="3383280" cy="2405380"/>
          </a:xfrm>
          <a:prstGeom prst="rect">
            <a:avLst/>
          </a:prstGeom>
        </p:spPr>
      </p:pic>
      <p:sp>
        <p:nvSpPr>
          <p:cNvPr id="5" name="TextBox 4"/>
          <p:cNvSpPr txBox="1"/>
          <p:nvPr/>
        </p:nvSpPr>
        <p:spPr>
          <a:xfrm>
            <a:off x="910861" y="1092744"/>
            <a:ext cx="9209315" cy="4524315"/>
          </a:xfrm>
          <a:prstGeom prst="rect">
            <a:avLst/>
          </a:prstGeom>
          <a:noFill/>
        </p:spPr>
        <p:txBody>
          <a:bodyPr wrap="square" rtlCol="0">
            <a:spAutoFit/>
          </a:bodyPr>
          <a:lstStyle/>
          <a:p>
            <a:pPr>
              <a:lnSpc>
                <a:spcPct val="150000"/>
              </a:lnSpc>
            </a:pPr>
            <a:r>
              <a:rPr lang="zh-CN" altLang="zh-CN" sz="2400" smtClean="0">
                <a:latin typeface="+mn-ea"/>
              </a:rPr>
              <a:t>第三部分（</a:t>
            </a:r>
            <a:r>
              <a:rPr lang="en-US" altLang="zh-CN" sz="2400" smtClean="0">
                <a:latin typeface="+mn-ea"/>
              </a:rPr>
              <a:t>23-46</a:t>
            </a:r>
            <a:r>
              <a:rPr lang="zh-CN" altLang="zh-CN" sz="2400" smtClean="0">
                <a:latin typeface="+mn-ea"/>
              </a:rPr>
              <a:t>）中央召开全军干部会议，毛主席宣布长征胜利。</a:t>
            </a:r>
            <a:endParaRPr lang="zh-CN" altLang="zh-CN" sz="2400" smtClean="0">
              <a:latin typeface="+mn-ea"/>
            </a:endParaRPr>
          </a:p>
          <a:p>
            <a:pPr>
              <a:lnSpc>
                <a:spcPct val="150000"/>
              </a:lnSpc>
            </a:pPr>
            <a:r>
              <a:rPr lang="zh-CN" altLang="zh-CN" sz="2400" smtClean="0">
                <a:latin typeface="+mn-ea"/>
              </a:rPr>
              <a:t>（</a:t>
            </a:r>
            <a:r>
              <a:rPr lang="en-US" altLang="zh-CN" sz="2400" smtClean="0">
                <a:latin typeface="+mn-ea"/>
              </a:rPr>
              <a:t>23-31</a:t>
            </a:r>
            <a:r>
              <a:rPr lang="zh-CN" altLang="zh-CN" sz="2400" smtClean="0">
                <a:latin typeface="+mn-ea"/>
              </a:rPr>
              <a:t>）赴会路上，邓小平指示为宣传队、机关同志做衣服，写出了红军当时在生活上的困难。</a:t>
            </a:r>
            <a:endParaRPr lang="zh-CN" altLang="zh-CN" sz="2400" smtClean="0">
              <a:latin typeface="+mn-ea"/>
            </a:endParaRPr>
          </a:p>
          <a:p>
            <a:pPr>
              <a:lnSpc>
                <a:spcPct val="150000"/>
              </a:lnSpc>
            </a:pPr>
            <a:r>
              <a:rPr lang="zh-CN" altLang="zh-CN" sz="2400" smtClean="0">
                <a:latin typeface="+mn-ea"/>
              </a:rPr>
              <a:t>（</a:t>
            </a:r>
            <a:r>
              <a:rPr lang="en-US" altLang="zh-CN" sz="2400" smtClean="0">
                <a:latin typeface="+mn-ea"/>
              </a:rPr>
              <a:t>32</a:t>
            </a:r>
            <a:r>
              <a:rPr lang="zh-CN" altLang="zh-CN" sz="2400" smtClean="0">
                <a:latin typeface="+mn-ea"/>
              </a:rPr>
              <a:t>—</a:t>
            </a:r>
            <a:r>
              <a:rPr lang="en-US" altLang="zh-CN" sz="2400" smtClean="0">
                <a:latin typeface="+mn-ea"/>
              </a:rPr>
              <a:t>34</a:t>
            </a:r>
            <a:r>
              <a:rPr lang="zh-CN" altLang="zh-CN" sz="2400" smtClean="0">
                <a:latin typeface="+mn-ea"/>
              </a:rPr>
              <a:t>）交代会场环境及氛围。</a:t>
            </a:r>
            <a:endParaRPr lang="zh-CN" altLang="zh-CN" sz="2400" smtClean="0">
              <a:latin typeface="+mn-ea"/>
            </a:endParaRPr>
          </a:p>
          <a:p>
            <a:pPr>
              <a:lnSpc>
                <a:spcPct val="150000"/>
              </a:lnSpc>
            </a:pPr>
            <a:r>
              <a:rPr lang="zh-CN" altLang="zh-CN" sz="2400" smtClean="0">
                <a:latin typeface="+mn-ea"/>
              </a:rPr>
              <a:t>（</a:t>
            </a:r>
            <a:r>
              <a:rPr lang="en-US" altLang="zh-CN" sz="2400" smtClean="0">
                <a:latin typeface="+mn-ea"/>
              </a:rPr>
              <a:t>35</a:t>
            </a:r>
            <a:r>
              <a:rPr lang="zh-CN" altLang="zh-CN" sz="2400" smtClean="0">
                <a:latin typeface="+mn-ea"/>
              </a:rPr>
              <a:t>—</a:t>
            </a:r>
            <a:r>
              <a:rPr lang="en-US" altLang="zh-CN" sz="2400" smtClean="0">
                <a:latin typeface="+mn-ea"/>
              </a:rPr>
              <a:t>38</a:t>
            </a:r>
            <a:r>
              <a:rPr lang="zh-CN" altLang="zh-CN" sz="2400" smtClean="0">
                <a:latin typeface="+mn-ea"/>
              </a:rPr>
              <a:t>）毛主席问候与会干部，以心理活动表现出红军指战员对革命领袖的关心和理解。</a:t>
            </a:r>
            <a:endParaRPr lang="zh-CN" altLang="zh-CN" sz="2400" smtClean="0">
              <a:latin typeface="+mn-ea"/>
            </a:endParaRPr>
          </a:p>
          <a:p>
            <a:pPr>
              <a:lnSpc>
                <a:spcPct val="150000"/>
              </a:lnSpc>
            </a:pPr>
            <a:r>
              <a:rPr lang="zh-CN" altLang="zh-CN" sz="2400" smtClean="0">
                <a:latin typeface="+mn-ea"/>
              </a:rPr>
              <a:t>（</a:t>
            </a:r>
            <a:r>
              <a:rPr lang="en-US" altLang="zh-CN" sz="2400" smtClean="0">
                <a:latin typeface="+mn-ea"/>
              </a:rPr>
              <a:t>39</a:t>
            </a:r>
            <a:r>
              <a:rPr lang="zh-CN" altLang="zh-CN" sz="2400" smtClean="0">
                <a:latin typeface="+mn-ea"/>
              </a:rPr>
              <a:t>—</a:t>
            </a:r>
            <a:r>
              <a:rPr lang="en-US" altLang="zh-CN" sz="2400" smtClean="0">
                <a:latin typeface="+mn-ea"/>
              </a:rPr>
              <a:t>42</a:t>
            </a:r>
            <a:r>
              <a:rPr lang="zh-CN" altLang="zh-CN" sz="2400" smtClean="0">
                <a:latin typeface="+mn-ea"/>
              </a:rPr>
              <a:t>）毛主席总结长征并高度评价长征的功绩和意义。</a:t>
            </a:r>
            <a:endParaRPr lang="zh-CN" altLang="zh-CN" sz="2400" smtClean="0">
              <a:latin typeface="+mn-ea"/>
            </a:endParaRPr>
          </a:p>
          <a:p>
            <a:pPr>
              <a:lnSpc>
                <a:spcPct val="150000"/>
              </a:lnSpc>
            </a:pPr>
            <a:r>
              <a:rPr lang="zh-CN" altLang="zh-CN" sz="2400" smtClean="0">
                <a:latin typeface="+mn-ea"/>
              </a:rPr>
              <a:t>（</a:t>
            </a:r>
            <a:r>
              <a:rPr lang="en-US" altLang="zh-CN" sz="2400" smtClean="0">
                <a:latin typeface="+mn-ea"/>
              </a:rPr>
              <a:t>43-45</a:t>
            </a:r>
            <a:r>
              <a:rPr lang="zh-CN" altLang="zh-CN" sz="2400" smtClean="0">
                <a:latin typeface="+mn-ea"/>
              </a:rPr>
              <a:t>）毛主席向指战员发出号召。</a:t>
            </a:r>
            <a:endParaRPr lang="zh-CN" altLang="zh-CN" sz="2400">
              <a:latin typeface="+mn-ea"/>
            </a:endParaRPr>
          </a:p>
        </p:txBody>
      </p:sp>
      <p:sp>
        <p:nvSpPr>
          <p:cNvPr id="9" name="TextBox 8"/>
          <p:cNvSpPr txBox="1"/>
          <p:nvPr/>
        </p:nvSpPr>
        <p:spPr>
          <a:xfrm>
            <a:off x="609601" y="174171"/>
            <a:ext cx="7239000" cy="646331"/>
          </a:xfrm>
          <a:prstGeom prst="rect">
            <a:avLst/>
          </a:prstGeom>
          <a:noFill/>
        </p:spPr>
        <p:txBody>
          <a:bodyPr wrap="square" rtlCol="0">
            <a:spAutoFit/>
          </a:bodyPr>
          <a:lstStyle/>
          <a:p>
            <a:r>
              <a:rPr lang="en-US" altLang="zh-CN" sz="3600" b="1" smtClean="0">
                <a:latin typeface="+mn-ea"/>
              </a:rPr>
              <a:t>4.</a:t>
            </a:r>
            <a:r>
              <a:rPr lang="zh-CN" altLang="zh-CN" sz="3600" b="1" smtClean="0">
                <a:latin typeface="+mn-ea"/>
              </a:rPr>
              <a:t>把握文章结构，厘清行文脉络。</a:t>
            </a:r>
            <a:endParaRPr lang="zh-CN" altLang="zh-CN" sz="3600" smtClean="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树"/>
          <p:cNvPicPr>
            <a:picLocks noChangeAspect="1"/>
          </p:cNvPicPr>
          <p:nvPr/>
        </p:nvPicPr>
        <p:blipFill>
          <a:blip r:embed="rId1"/>
          <a:stretch>
            <a:fillRect/>
          </a:stretch>
        </p:blipFill>
        <p:spPr>
          <a:xfrm flipH="1">
            <a:off x="-449580" y="4535805"/>
            <a:ext cx="3383280" cy="2405380"/>
          </a:xfrm>
          <a:prstGeom prst="rect">
            <a:avLst/>
          </a:prstGeom>
        </p:spPr>
      </p:pic>
      <p:sp>
        <p:nvSpPr>
          <p:cNvPr id="5" name="TextBox 4"/>
          <p:cNvSpPr txBox="1"/>
          <p:nvPr/>
        </p:nvSpPr>
        <p:spPr>
          <a:xfrm>
            <a:off x="424543" y="435429"/>
            <a:ext cx="6030686" cy="984885"/>
          </a:xfrm>
          <a:prstGeom prst="rect">
            <a:avLst/>
          </a:prstGeom>
          <a:noFill/>
        </p:spPr>
        <p:txBody>
          <a:bodyPr wrap="square" rtlCol="0">
            <a:spAutoFit/>
          </a:bodyPr>
          <a:lstStyle/>
          <a:p>
            <a:r>
              <a:rPr lang="en-US" altLang="zh-CN" sz="4000" b="1" smtClean="0">
                <a:latin typeface="+mn-ea"/>
              </a:rPr>
              <a:t>5.</a:t>
            </a:r>
            <a:r>
              <a:rPr lang="zh-CN" altLang="zh-CN" sz="4000" b="1" smtClean="0">
                <a:latin typeface="+mn-ea"/>
              </a:rPr>
              <a:t>概括文章主旨</a:t>
            </a:r>
            <a:endParaRPr lang="zh-CN" altLang="zh-CN" sz="4000" smtClean="0">
              <a:latin typeface="+mn-ea"/>
            </a:endParaRPr>
          </a:p>
          <a:p>
            <a:endParaRPr lang="zh-CN" altLang="en-US"/>
          </a:p>
        </p:txBody>
      </p:sp>
      <p:sp>
        <p:nvSpPr>
          <p:cNvPr id="6" name="TextBox 5"/>
          <p:cNvSpPr txBox="1"/>
          <p:nvPr/>
        </p:nvSpPr>
        <p:spPr>
          <a:xfrm>
            <a:off x="435429" y="1513114"/>
            <a:ext cx="10145485" cy="3323987"/>
          </a:xfrm>
          <a:prstGeom prst="rect">
            <a:avLst/>
          </a:prstGeom>
          <a:noFill/>
        </p:spPr>
        <p:txBody>
          <a:bodyPr wrap="square" rtlCol="0">
            <a:spAutoFit/>
          </a:bodyPr>
          <a:lstStyle/>
          <a:p>
            <a:pPr>
              <a:lnSpc>
                <a:spcPct val="150000"/>
              </a:lnSpc>
            </a:pPr>
            <a:r>
              <a:rPr lang="en-US" altLang="zh-CN" sz="2800" smtClean="0"/>
              <a:t>   </a:t>
            </a:r>
            <a:r>
              <a:rPr lang="zh-CN" altLang="zh-CN" sz="2800" b="1" smtClean="0"/>
              <a:t>这篇文章以长征为背景，主要记叙了红军在吴起镇歼灭敌人追兵并消灭反动民团后前往陕北甘泉，最终胜利会师的故事；并回忆了在吴起镇附近召开的中央全军干部会议。本文描写了红军长征的艰难，长征胜利的来之不易，表达了作者对长征胜利的自豪与喜悦之情，以及对革命胜利的信心。</a:t>
            </a:r>
            <a:endParaRPr lang="zh-CN" altLang="zh-CN" sz="28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u=1674456794,1955170768&amp;fm=26&amp;gp=0.jpg"/>
          <p:cNvPicPr>
            <a:picLocks noChangeAspect="1"/>
          </p:cNvPicPr>
          <p:nvPr/>
        </p:nvPicPr>
        <p:blipFill>
          <a:blip r:embed="rId1"/>
          <a:stretch>
            <a:fillRect/>
          </a:stretch>
        </p:blipFill>
        <p:spPr>
          <a:xfrm>
            <a:off x="0" y="0"/>
            <a:ext cx="12191999" cy="6466873"/>
          </a:xfrm>
          <a:prstGeom prst="rect">
            <a:avLst/>
          </a:prstGeom>
        </p:spPr>
      </p:pic>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621818" y="1563373"/>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sz="4800" b="1">
                <a:solidFill>
                  <a:schemeClr val="tx2"/>
                </a:solidFill>
                <a:latin typeface="微软雅黑" panose="020B0503020204020204" pitchFamily="34" charset="-122"/>
                <a:ea typeface="微软雅黑" panose="020B0503020204020204" pitchFamily="34" charset="-122"/>
                <a:sym typeface="+mn-ea"/>
              </a:rPr>
              <a:t>活动</a:t>
            </a:r>
            <a:r>
              <a:rPr lang="zh-CN" altLang="en-US" sz="4800" smtClean="0">
                <a:solidFill>
                  <a:schemeClr val="tx2"/>
                </a:solidFill>
                <a:latin typeface="微软雅黑" panose="020B0503020204020204" pitchFamily="34" charset="-122"/>
              </a:rPr>
              <a:t>三、细嚼慢咽赏技法</a:t>
            </a:r>
            <a:endParaRPr lang="zh-CN" altLang="en-US" sz="4800" b="1">
              <a:solidFill>
                <a:schemeClr val="tx2"/>
              </a:solidFill>
              <a:latin typeface="微软雅黑" panose="020B0503020204020204" pitchFamily="34" charset="-122"/>
              <a:ea typeface="微软雅黑" panose="020B0503020204020204" pitchFamily="34" charset="-122"/>
              <a:sym typeface="+mn-ea"/>
            </a:endParaRPr>
          </a:p>
        </p:txBody>
      </p:sp>
      <p:sp>
        <p:nvSpPr>
          <p:cNvPr id="57346" name="AutoShape 2" descr="data:image/jpeg;base64,/9j/4AAQSkZJRgABAQAAAQABAAD/2wBDAAgGBgcGBQgHBwcJCQgKDBQNDAsLDBkSEw8UHRofHh0aHBwgJC4nICIsIxwcKDcpLDAxNDQ0Hyc5PTgyPC4zNDL/2wBDAQkJCQwLDBgNDRgyIRwhMjIyMjIyMjIyMjIyMjIyMjIyMjIyMjIyMjIyMjIyMjIyMjIyMjIyMjIyMjIyMjIyMjL/wAARCAGG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KV385/mP3j3pm9/7x/Oll/1z/wC8aZUmg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Br6Y7fZm+Y/fPf2FFN0z/j2b/fP8hRQSZsv+uf8A3jTKfL/rn/3jTKCgooooAKKKKACiiigAooooAKKKKACiiigAooooAKKKKACiiigAooooAKKKKACiiigAooooAKKKKACiiigAooooAKKKKACiiigAooooAKKKKACiiigAooooAKKKKACiiigAooooAKKKKACiiigAooooAKKKKACiiigDV0z/AI9m/wB8/wAhRRpn/Hs3++f5CigkzZf9c/8AvGmU+X/XP/vGmUFBW9oGkW2owSNMjsyvt+VsYGKwa7XwVKsdjcggZMo5z7VMnZXNaEVKdmPbwtpqcFJc+nmU5fC+lEZKTY/363J18xhtGMVAwZIyOSc8YrLnZ2+xh2Mw+FNJAJxKfT95USeF9OZxhZMZ/v1qGaRsbx09BQrlSCAc+lNSYvYx7GfN4W0mMhQJdxP/AD06Cmx+FtLbIKykj/brTBZ5RnvVtI8u23IAp8zBUo9jKHhTRtmTFOT/ANdajHhLSzzsl+nmVuEd81Kq/LxzRzMPZR7GGng7SSPmWX/v5U48FaMyZCz5/wCulau1uoGaljfjacjinzMXso9jGHgnRT/Bcf8AfypB4H0TjKT/APf2txMAg549qcXVumQKOZh7GPYwo/A+h+cA0dwy+glINaa/Drw2RnZc/TzqvwtsOevoT6VZ3r9/PIqXNlKhHsYkvw+8MxRFzHdcDp53/wBaqJ8G+GdmfKug393zu9b17cnaAx3HHSnabZifbLIwAzwp71cXpdmcqcb2SMW0+HOkTqGdLhAeg8ytAfDHw8MZW5P/AG2/+tXWRhUA7U2e4EcZPoKn2km9B+xiuhyUvw68Lw/f+0qfTzuf5VAnw98OuNwS5Ze/77/61adxIzt5ruxb37CoYbuVHLI4+nar1tuRyRvsV/8AhXXhw5URXWex87iqlx8O9FSJpUE4A7NJW8NbEcfzxBm/2TVKa9mvMCYAJnIVegpQU76g4QtsYsfgjQ2PKT4/661Xl8HaKhbCTYz/AM9a2JLnZkDp7d6S3ja8uAszbFJ4UCtm1FEqndmGng7Snb5VmI9Fcmtu3+HGiSIGeO4AI/56/wD1q6Kzt47bCoMA+lX1cDjrXPOtfY3jh49TlpPhnoAICpcgd283P6VOnww8OFQSl1z/ANNv/rV1KMMZqYMCMipU5WE6MexyD/DDw4qEiO6JA4Hn/wD1qZB8NPDcsKuY7pSeo87p+ldfNLsTdgsemBQhbaM8Y7UvaSF7KPY4yT4aeHkcALc7f+u3/wBapF+GfhzaSY7r/v8Af/WrrXYk8Y4oDNuG7p7U/aMFSj2ORHwy8OuAVS6A95v/AK1Rr8NfD7kqFuQ3vLXZrwScnFBOMsBzU88n1H7KHY4W5+G+iW3LJcMvqJaW3+G+iSqSyXKnsDJ1rsLq4dYQ23gnnjpUcEspIAHHrV80rXM/ZRvscfL4B8PRMA0VzwQCBKc/yq//AMK08N7R+7us9f8AXf8A1q6ZkDnftG4Dg0qysuQQMdzUymylSj2OUn+Gnh8QsYlud3b99/8AWqAfDzw+0auFuMHr+97119xcLDGZCwHHA7msQ3kuThsegojKbFKEV0MZ/h/oCuAFuPp5tWYfh94XkUllulIGSDN/9arjSl23StjA6etQrPIZCyFkyMHmtnfuRGEexky+B9A3Exx3Kp23S81A3gbSPlI84DPPz10SNuyDg1KsbvnK7R71SZoqUX0OXl8D6ShGFmwe/mUq+CdGOfkn/wC/ldNeFVtQwZQc4xWaLshAAGzmp5ilSj2MlvBmhgkfvsjt5lRyeENFjZcLMwI5xJ0rTnfzZC7YBPYVIIwQBjilzMPZR7HOS+F9N3YSKUf9tCaibwxp4Gdsv/fVdYYAUJyFqAwrnlvypKYvYx7HLf8ACNWROAkv/fVPXwrZ4yVcf8DrpyIVwcZNV2iVmLykkdo1/rRzMpUY9jFHhfSguWMmfZ6gbw/pg+6kp9PnrakXefljxinRwNgEpt/rRzMPZR7GMnhnTyMlJcH/AG6Q+F7AnAEn/fVdEI2VMbcA0piyOWo5mL2MexyWq6BZ2emzXEIk3IBjc3uK5avQPEEWNBumyeAP/QhXn9XF3Ry14qMrI1dM/wCPZv8AfP8AIUUaZ/x7N/vn+QopnOZsv+uf/eNMp8v+uf8A3jTKCgrqPC//AB6Tf9dP6Vy9dR4XGbSf08z+lTPY3w/8RHURO3l5ZsD1qOS4RCADuJ70wMRCw6iq5I4xXOelYto29s44qZowq7sVTjnRCAenrVpblHABOV7gmgdhpXGDU0c2zt+tIUU8qeDTvLTZnf8ArVXJsTiaMQA4yM81NCVZflzWcnTjkHrUquUxsbH0pjsaAXBAz09KewBAGBxVSO6O8bqkkm9Rge1Aco/5s4B/CpFO0Eniq3mAHv8AiKlNwpAGKB8pYDg55pyvjqeKqecMdaQzD1osOxZkiWf5T+FWrGIW+MvnHb0rOSbPQ1KsueppNslwW5oXWrmHKxruf37VSW5nuG8ydug6CmP5Z+8cH0qNnypCninHQzlFkctw0mSFIGcdagM+DsQknvSmfblcjPTNQRoxUsnU961TIcRS/G5iBimm6L/LHyD+QqNoSeGYk1JHEEGBwKfMCgPVyM4AJ7E1LCSrb+d+c5poIz704EA0uYrkLsV1Kpzvb8TVpdTfsi47+9ZgZQM9RTjICvyjFFkw1Ru2mpIUKthcdMmp11e3A+8WPoBXNhiBlhmlzgcYpOEWDbOojvI7hRsYA56HrVjzB61ysZIqyJJIhvVzkdj3rOVLsJM3zNGHwGG407fkcVzH2qQzeaPvVZ/tOYHOP0qXSZSka89wIV3bhx2qkutfvCGjBT1BrOeVrjLO2T6VVdtpI/lVwppbkSk+h0y6hbS4AdR7NxT5JlC5UjngelczDEXPPX3q0PMVMb+PSlKPYFd9DXa5Ea/M/FU5tT+U8gnsMZrMeUB2Dks3Y5qu8iryefapUe5TTJ5LkynLMSfeoWugnC8n1IqpJKxPHApiK8pO3BI71onYn2ZbErSyKM7mY4FX4rYIxLnf6DHFUrVGtyWZAXPetASjALHaPejmKULCSDyZBIBwPvAdKnLqVOSPwqobguCqKW7ZxSokgHO0Ck5GiiMvIopSMKM+uapi2l3YCnbV8lUGWYfSq8t6inC/zouPlEjssYLnFWYxChA61Safd8x6fWoWmbd8oJHrSuFjZZ4Qv3QaqSzRKuBGoPtVdHZ19D9ajMsSHHVvQUCsOF0gPMYz9KBKjHO3H4VBKvzAnjvxULTseF3E+xoTCxcLpjp+lQtcbevT2FQ4kK5Oc+5pG3bdpIzScrFKJL9qU/LtNN8w44GfYVXVv3gVCJXxnaBmtez066uUBlHkLgHAHJH9KXMhONjnvER26DcLJgPgbQTkn5hXn1eueLrGK38KXrqihiq5Y9fvCvI62pu6PPxS99Grpn/Hs3++f5CijTP+PZv98/yFFWchmy/65/8AeNMp8v8Arn/3jTKCgrqfCzKLScEZJk9fauWrpfDX/HrN/v8A9Kmfws6ML/FR1SReZCQCOlZ628rMVUEgDrVmO5MalQaj3kknOK5T1bDBZy7tpIVPU1aXT43BInw2OvaqxcZ5YfnSh14ww/OnqOxM8TQnBl49u9Bxj5SSR3NM3EjnmpFdcYYZ+lAWHRsndjj2qdfKYcFs1VIIJYDj0pQ7nggj8adw5S2AoOc8frUxkQoASfxqomVGTyamWQY5Oadx8pKrEtnI/GlyMYxzURdaerKAec07hYNrdjxUqqQnLZNQ+cv+TSiYbf8A69FxqJOjovBBB9xUwdAeGH4VAJgVwwBHvTcxtx0oBxLLtGeP1zUEhjB+Xr70nlgDIbFRtuHXmhEOJEI90mTirBZUXavX2qAspPI4o2nHT6VVxcgu1uc0zleaeA3T+dOERbmkNRIuTwDT1THJNTJbnrgfjSmJlPGCfyppg4jQQO2aApU7jke2Kkjzn5lCn61YQqRnk07hyFVZTnr+dWVcMo/doT9KGEWcnAFL9piXgGnzCdMkRPWNR9KscCMqR+NVxOXwVXr60Fm45FK5PIh5RR2z9RQdpU4AJqBnbJ+amhsn/WH8KVx8iBoTkktinQQopLN83oDSEID1z9aNy9j+VFxciLHmgdQKie45IBFRsu7kGothAP8AnNSPlMy21mz1C4kjt5wzx9R0z7irhhZxucgelcJq1q/h7X4rmDIiZvMQe3df8+tdXrF9cQ6WLmwjEz5DMCCfkx14/Cqa7GNOd78y1ReEIPWT8KsQwrH0wBXM6V4otb1lhuQLeY8AnlWP17V0vlsw7mpd1uaQcZq8S0HVsYAOKcrL5gBGKpGJ2XABHuDimiGSNy27I9M0irF6W7SMZPNU31OU/ciH1PNR+WshGQx/GnfZQer4H1oKsU5bm4mY7hkegqNY5mGREPfPNaIjhi5PX3pn2gdEGKYcoyK3kOC7DjotPmkES4TBb0prOSMk4qsWGcCi4WGbpmJLNge1TLIqL059cVCck89qbwT/AI0ri5R8khkYnP8ASlhIVuT+QpiASBvLiklKnBEa5q/FpVxcDBKwJ7jLf/WpcwcpXkmUcJhj+fPpVy00WS4/eXrlOmI1PP4mr1vo1tAQ2HkcY5ds8j2rQUg8AflSbHYZaWlvacRRKPcDn86tZ9hj0qPdjHWmyTCMZOT7YqWFjG8avnwhfD2X/wBDFeNV634wuHm8K3mFwuF/9CFeSV0UfhPMxi99Grpn/Hs3++f5CijTP+PZv98/yFFanGZsv+uf/eNMp8v+uf8A3jTKCgrofD5b7LMFBPz9vpXPV1HhhlWznycfvP6VM/hZ1YNXrI0gJR1U05Q2M1KzkjCj8ai83b8oHNc57HKIY9x60CIkjO3Apwc45FSqVPoDRcOUZllHyjFPjkZiQR+NPBAPWpUYUDUQDDjIzTi2B8qZNP4NOyKAsQgSsMjimlJjkCrKn6Uu7FOw7Gf+8U8g5pwMhHCsfxq6CH4I4pVYL7DNFgsU/wB6Bko2PenR+YRuCk1c81TwGpdwHcUDsQIJmIyhHuatCFin3xmmbl7kClLYHB5oE4jG89eqMQPSpRvxkqfeo453JwetPWZy2GOR6Ypi5R8bjaVwNx6E9qf5TE54z7cUgZAPuil+0KD6Uh8o5YGzycCnkKOlV2vcnAH6VGZHY8A4+lMLFoygH7xpjXDE4XrUIUkcnBpVXB60BYeqsz5ZvyqXJA2qAKj8wKOlRGRmOQeKY+UlEMjH5nFSpCq9T+dVWmCjJP5VGLk/w5/GgTRpNKE4B6VE1xuH3hVJnZ+rUAYXGRihsnlLTTFv/wBdRGbDdc49KizxjNID64qbhykjTOcYqRJST+vWoAeOtOD544/OlcXKTh5pD8rAAUjNIOSxzTVchxzgegqfeoGWouHKc/4vtTPonnHloGDZ9jwf51c0BvtOh2j55EYU/hx/SpNY/wBI0a8XHHksfyGaoeEZh/wj6LuwVkZf1z/WrveJz8tq/qipq/hRb6+8+ynhjVv9ap7N6jFdDYK9lYQ28khmeNQpfH3q4GazvW168GmeYSspO+M4xk5wTXd2fnJaRC4YNMFG9l6E05bbkYdJyk1Gxd85yOFAFN3sTzio9/HWmGbHP61B1cpMQ4PSopJQi4Y4qCS4brkk03dGy/NwfTNJj5RWmGfXNN8/CnaPxqGWXbwoAFV2lAXJbA+tFxpFlp+ev40glyBis8NPNIVt4Hkx3HStG00W6miAuJfKB5IXk0mw5Rinz2VYyCzHA962YtHgAzIzsfQnin2Ol2tiiiJcsoxvfk1czzxmk5AojoYooECRoqJ6AYqXeenFRA+lJmkPlJ97Y5oVu9V2mUfxUCYuQAKAsWPtK5xg01pmY4A4pgVAc4p/mBe+BSuieUw/FwP/AAi18zE5IUAdh8wryWvT/F+oQv4fuoUcMzbRxz/EK8wrpo/CeXjlaovQ1dM/49m/3z/IUUaZ/wAezf75/kKK1OAzZf8AXP8A7xplPl/1z/7xplBQV0fhwE20uP7/APSucrpPDjbbOY/7f9Kip8LOvAq9ZGwxYDHX6U5Y9/QCkGXPPHtViH5c5rmue8oXImiRBl8gU3zYF4z+NSzXMUYIYg+1ZbOCxIwB6AVjOo1sdVLDKa1NETQj/lpThPF2cVmBweopDip9szZYKHc2UuFc7VIOPep1JI68+lc/vFSJO6/dcjFNV31CWCj0ZuknHpTTKDx1NZkd9IHUOwK98irf2y3DY3AAjOcVoqqZzTw0o+ZIC78g8VISMbSc1WN/bqPlb8hQL2BjgMc+4pqou5HsZ9iZE2E5JxUZcEnByPrUqyZXoCKQRx7t2OatMnkaG5bjk1MoL4JJGPSkVRmn78DFMXKOVQjZ5NSb/mz0qsWJPWmsSejUXFyllplBxu6UnnREYYdelV1XnrTbiVIIjk/MeFHUk+wpN2HylozQxlRj5mOFUDk1K0hHpWdawmAmWZi0zdST90egqZpie3FO4cpK8mf4s1JEc+w9apx/e5Bxmrm8FBgUXDlGS3Co208t6VXlucqMYHsKZLCfMLZ61EY2PamKw4S7j7U7zMdKiKNn0FKF5p3JcRWYsRzT1bpjJpoTJ6U8K3QDFK4uUlRyoy3FHm5PANRBD3NOHHQ0h2JckDkimB1Dc4NRnr1NIFGT3pMOUs+ec/KB9cUNK7ADNQgU9cCkHKRXuTp9z8xx5TfyNYehiZ/DN0tuSJtzbMdc4FbOpORpl0eB+6b+VZnhbC6U2e8pP6CrT925y1I3rpeTMvwxey2uqm3bdtmBDKezDnP867Pz/fFUmNlFceY4gSZuAzYDGpiVHOcUSld3KoUXTjyt3JRKfWm7yT6+1VXvoljJ53dlx1poluZIdqQHew+90qOY35Sy5KozMeAMms83kcz7IJAxDlWxziraWMsyn7TLkMQSq+1c3b3a2XiuRLYZgkk8sqOfx/OqjFyMatVU3G/VnRPZzSrtUhM9S2elWIrG3iCb18wp0z0qzgnqawtY8RQWJaC2Cy3A4J/hT6+p9qFG+xVSpGmryN9LgoNsaKo+lWIbp1bLcr6VzHhq51C9864u5C0B4TKgZPtjtXQHBpuKWgqc/aR5kanmIVByKa1wi/xcVnbgvAJNDP61nyGhce9QfdDGoWuwRln2+1VnOQApxUfyBSWP4mnawGgJ7dV3NKv51BLrVrEMR5c+3ArnrpkEnEgI9qrxpJPIVRCw/vdqW5Vjdn16VuIyqL64yaqPqMkh5Mrn68U6PTf3Q3nr6Cpkt0gycBfcmlYVjn9blupLKXcpSIAcYx3rlK7fX7mFtJnRGyxx29xXEV00fhPIzD+IvQ1dM/49m/3z/IUUaZ/x7N/vn+QorU84zZf9c/8AvGmU+X/XP/vGmUFBXQaBIqWk27J+foPpXP1v6DB5ttKd5XD+ntWda/I7HoZZy/WVzeZqm8YH5UA96r+Y5yd55681b+xrjlzSfZF7Ma89xk9z6yMqcdipn1NH51Zazbs36VA0Tp94H8KhxaN4zi9hBj0pRj0FNXp3pwUZ71JohePajI9RS4WrUFyN4R1QIeD8opImTaV0iukUrjcsbEeoFNPXmr8TS2U4RiTCehHSmvE632D86P1OO1OxCqalDvxRmnSKFkZQcgGm0jVaoWMOWwmc+1XTa3gVSGJB/wBqqkczxNlGK+uKty6pKz/uztUeo607mU1O+iIGuJ42KmQ5XvmlF5Mf4z+VQySGRyxAGeuBTc8U7svkVtUWDeTBs7qv2shHz3JAU8j1qhCmAsrrnn5V/vf/AFq0vMgvXSORSjLzx3H17VpC5x1+XZI0oVt5E3Jgj2NZt55H2nfGg3AY396R5kiRooAcE5Zj1NQZzxW8U+pycpMHJXnkUpYelQfNjA6U8HGMiqHyjzceXnMbn3AqNNT5w8RA9aeDgUjMiDLfyqWn3NI8uzQ9L+Atgtj8KmDgruXGKz5fJuAVB2MOckYpsfl24AkJRj35waSk1uU6cWtNzQLqTyAfxpN6Dso/GqsU8EkmwbiexxwanLxpxVXuZOFtyUOw6AUxnJ61E02enAqMTAuUByR1o5ieRkxfFNM5B4yaiZs03OKLi5SXzm9BSebID1GKiJJNG7FIOUn80kdfwpQ2O9Vi6gZLDFN+0RjnduB4BHrSuHKJqzgaVcnPOzFUdLu4tP0FJZuASxA7k56UmsTummyhhgSMFGe/eubZ5ZIlySY4+B6DNbU480TysXX9lWut7F23Darq5kmOFLb39lHb+ldZua4KqiMAG+92xWfpENnpmkLd3rKrTfMAwySOwA/X8akt/E0E99Hbx2z7HbaGJ6fhSmnJ6bIvDOFGHvv3pG5FDGvIQZPfqanGPT86YvB6VICc1CZ38pmeIb9rDSmeM4kkPloR2z3/ACFZvhWysxF9qMscl2c4TIyg6dK2NYFk2nP/AGgP3K8jnnPbHvXG6NE8+txyWytHFG+85Odq+hPvWsdYs86veOIjfXy7HY6xFe3FiYrB1SRjhiTg7fY1xlnpEsmuLYXC4KHMmD/D16+/9a7eW9SNWYuMKMkjmuShM93DqGoI0iTSN8jKcEAckfyH4UQloVi6MZTi9328kdfNcWthbqJJI4Y1GADx+VV7bWdPunKx3KFh2bIz9M1zuhRR6pM73Tefcr0ErZwvqB3qrFYS3evTGFdsUUxLOBwMGlZaoPrE2oyitG9up3CTxSj5HBx1xTiQe9Z0SJCpVM5PVj3qXzVA+9WaZ38pbLgA9zULkPGVY4B9KrG5G7ABNS/J13Yp3DlIltrVDkjcR/eOanSaMtsC8DuKgeNJeQelMVZs4EaKOxLZNK4+Ukub9oTtVcE96pSzyzAg7iT0zWgQSvOC3riqMkjQNuZHJ7HFSwsZepW0q6bNIw4GP5iuarrNWujLpMylSMgdfqK5Oumj8J4mZfxV6Grpn/Hs3++f5CijTP8Aj2b/AHz/ACFFanmmbL/rn/3jTKfL/rn/AN40ygoK6DQH220oH9/+lc/W9oP/AB7y8fx/0rOr8LO/Lf8AeF8zbWRs88/hTid3aox0o3GuQ+m5SQSEHFBbcaj3U5WAoBJkTwEnK4HtURRk6iroYZ6UNiocEzeNWS3KO72oxxxU8kakEqMGq26spRsdMZKRMl3NGMBzj0PNSvqDvFtAw3qKqdeaTNIHCL6CZOaN1G7mjd60FBnmt/wzo66rLP5vEYQopPZj0P4VgfSvRfDtutnpsMXSRhvb/ePP6YFZVp8sTlxlVwp+7uzz6aN4JpIpBtdGKsPQiprW2MxBbAT1Jxmt/wAV6dEmrJfH5YbpQxUf3xwR/Ksj7KZXBWQMnQf7Na0/eSYliOeCa6lpQzzeXsVY1H3XH8iKglkhtw4jJAJ+Zick+1PmnMcQhViSBgsapkA9RnHrXRFHPa4xr3Bwo49xUkN05HMKuPrio5mHl/Nzk1X24GW4qZNplKNzZRlkHKFT6U1vlbAOfpWOQwfByq9yDyKifdbzo0MjZPXnNNSYOJuZJ6dap3iAyhj6dDUUl+7cKDt/nUInllIaQYXHAFKUm0VCKTGSwszBEJJ5z9KsSXEk6pbRgFgBvc84qo7yljs3BWHT2p9vOYY12kDceeOacdEE/i0L8K+S2N5ZvepQxc5GPTPWs7zmZgq/MB1ekDMkYLTHaCQAv+NVqQ1fcuyynzDAqnpktnFJHH5Y6DPfFUWkJAWMkKOvqanWcgKfQUtFqDb2LhcDqQCfeo/OQkgEnHtUKQyTfN0HqatRWwVNpY+/vTuybEIcNHlsrn0NRok824KDg9zWgsUaAAIOKkU0WFYpxWD8GVuP7o7067ns9LtxJKgyOETuT7Umo6tBp8eWIeU/djB5/H0Fcbd3c17OZpmyx6DsB6CtadPm1ex5+MxsaK5Y6y/Ilu7y41S8DMMsx2pGvQewq1f232dbTTUIMpO+QjuzcAfgP51p+HtKMSfbJ1w7D5Aew9ayft8f9uPeyAuqsWRfXAwv9K1Uruy6HmypOFNTqvWT/Aq380st26y5Hl/u1U/wgcAV03h3R1hiW9kKtK4+QA52j/Gqen6YdXllvtRYqkn3AvGff6Cql5ZXWjSrLa3DmNmwrLwc+hFJtP3UyqVOVJ/WJRvH+tTuACozmq732GwqE+54qG3kmuLCJroeXMV+YD1pfLTP3ya52e7H3kmctqMt9rWpGHYyohIVSMBR6mtmzsorCARqeerH+8am1ErBYXEqZLqh2nPQ+tY2gai/mvBOxcY3Kx5IPpWjvKOmyOCMadHEJT1lLqWteuWisSi5HmHb+HesUalItillbqVyMM3ck9QK3tUiXUoUiB8va2Qx5qbTNJtLSLIAllPV2/p6URlFR13Cthq9Su3F2ja1zN0WB7CQzkK0zLgZ6KP8a1BPcPlUG1ck/IuOv0q+iRoMBUX6ClMsa8b1H41nJ8zu2dtKhGlFRiitEJNg8xWLfSgRndk557VaLj3pu/260GliMAIOgpC4NPbBPIFQvMgbaF3YoDlFMzL0A/Kk+1OOwqPIY4C/rTjCD0Y0C5R32l/b8qUXLEc4pnknHDA1H5bq2cA0XYcpX1mVW0qYY5wP5iuQrr9YEZ0ichVDYHT6iuQrpo/CeDmitVXoaumf8ezf75/kKKNM/wCPZv8AfP8AIUVqeWZsv+uf/eNMp8v+uf8A3jTKCgrf0H/j2l/3/wClYFbOjzGKBwBkF8n8qzq/Az0Mr/3lfM3N1Gc1QN1Ic4wB9Kkt7h2bYylvcdq4rn1Ni3mgHFNzSAhs7WBx707jsSAml3nvUeSKUE0CsPyGFVpkKZZRkU9rhF46+uKUTRycA/nSaui4NxZU3E96TcalliAPBHPQU1YpW+7G5PsprJ6G6khuaWrC2F5IPltJz9IzUyaJqb9LGf8AFMUrruHtIrdkemwfaL6NO2ct9BXXaVqaXGsRxqflJIA+gNZNrp02m2crXEZjnl+VQew7n/PrVnQYFj1i2bHQn/0E1lUSlFs8bGVuepaOyN/WrP7fpU0Q4kgbzozj8xXFSTLCuyMDPc138l8iThSOM4P0PWuHv9Evbe8n2ws8W87GGOlThJpLlkVh5pXizP3EnNJmnva3adLWU/8AAaYbe8VA32aYAg9Yz/hXdzrudace4jruXk9OabxjJbNMDSIpEkbg+60iMGJ7EdqiWuxcbD9kqqfLZCOuCMVD/pEZMnloAo5FTo248GnPKqJljx0qE5bMtxRmmZ3kLdM81JHLsGMZHpUTfeO3p2pDnsK10Isy40mYyEIJxyfT2FVlTaPm6+lSRvuG1coAMHb3pxkZQA53p0INK9h8l1cZ820YBwTjpU6Wc7dQAPc04sWt4ypxh8fWr4Yd6rclogjswqjc35VOkMaYwgz6mlL5OBUM9x5Q7Z96exPLcs9KN6r1OKzft7g5ZQV9utTSuJLYsoycZFF7hy2LjOc8CmFmzweahilEkavnGRzTjKqdME+1IOU4qcu1xIX++WOfrmtjSdH3us90MKDlYz1P1rR+zwm4M4hXzTzuxUwR+cEqDW0qzasjyqGVqM+eo7kmpTuunTiNgr7DjHWuX0qyW6uC0mfKjGSPU+ldItsWOS1SQWcFuCI0CgnJx61EZuMWjor4JVq0ZvZdCL7SAAFRsDgAdqsqryKDIny9QG7GpBgDAGKUyfLjrUI7eVWsMaQDOT0quJpBLuPT0pLhZpCPLIA9KrHz4/vKcUNhyluaZpkZGxsYYKgdRVC10+G0dnQsS3HPYU8TnuMVIHDDimpaWIlRhKSk1qgf1pnmYGAxA9jTgN4Pc+lPjtUK5bcc+/SoNLEJbPOSaACenNPe3MQJGSO1C5A6UvULE4uZAgGMn3p7XbEABRx3qrk0hNUKxPbzFJcuc5qWeRBJnrkcAVR3EHIbmlQ5PLbaSkPlLYuAF+6M04XPt+VU2AyMSc1IsJYZ81OarmDkLP2kelH2hc9DUP2Z/wC8tNMMq9MH8aOYXKQ6s6tpk2PQfzFcpXRaluFjKGVhwP51ztddB3ifOZurVl6Grpn/AB7N/vn+Qoo0z/j2b/fP8hRWp5Jmy/65/wDeNMp8v+uf/eNMoKCtTS2KxsR/e/pWXWppn+pf/erKt8DPRyr/AHpfMvKcDHerECFQWPBNVsYOalSRznJJFcJ9bYtFwOpppETc4H1quXFMc5phYs7HH3JWHseaYJpwuSFI96ImIQk9B0qM5z1oCxG2d3p7VLB5YlJOMY4zUe7GcUZB6j8qAsadpqc2nXQlQh4z1X0rs7HVvtcIlEpZD3XAI9iMV51tH8JOat2F9NYzeZG3+8p6Ee9Y1aSn6nNXw/P70dz0hZ7dz81wwP8AtNir0VtA2Dt3e+4muKjvIb6LdGdr/wASHtVV9RutPYtb3LxkdgePyrj+ryk7X1PMm5R0aO51PTY7q32ooV15Q1z2mqY9ViVhh1JBHocGqFt8QJ4mCXdukw/vIdp/wq9FrWm6jqEF7bGVJASJInQ5bggYIyM9utNU6tNOMloZqSZLeShbsgnjNWrq58q3VkGM+lYU92sl07yvtbOdvp7VO2qQyqqkggdqXsnoa86Lkd5JIRgsfoTWrFqMdvDkiRn/AN7ArDgu0kz5Y4HfsKx9U1ssxhtG/wB6Qdvp/jVqjzOw4U5VXyxNjW/FMkaNDBgyHqOoX6+9cY8ryyNI5yzHJPrSkfIe5NRjk12QgoKyPUpUI0lZEivsOQeailkaQ80/YzGmMuGxmqNrDCOKMdO9OIGaVVLMAKLhYligK5b2zTZBuHbHtVhMAsOvrTTjODjn+L1oKXYhSNyQoJCZqfzCMZdsdKHfAI/lULHefkAAxyPSlqKyLgLgj5gR7io50ywcenNRxSEHb1FPBMi/NwM9u9U9iUtSFgMZPpT4Z1VAgB4Hao8FgRj6VJGvlqecluKlaFyVyON1G6MkhScip49h6c49ahlwzgL/AA96dCCJCT3FVchotqcCl3YNRhqXI6mncXKTBwelO3Cq3mAUx5SeB19BSuPlLTSgDjk1WmnfoDj2FNAkI6Y+tMljfgoM+uKLhyiwu5fcQW96u7vSqCzyRKFKge5FSx3IKEt1FFxcpNJFHIMEYPtxVWSzZfuNke9NjnYyDJ4qT7SQTk9fuj0pBykSOYyAw5HSriShhx+NUpEdjvPJNRrMyHincdjU3jFVJVYc0qPkZB61KcMMGgViqGJ70FqkaH+6fzqFkZeCKQ7DutJjmmEigMQKAsOPpRgGkBpwGT1FA7CrvU/K/wCFWUnfy/cHmq7JjvSqwTI9aQuUXVm/4lUvvj+dcpXQak5eyk9Bj+dc/Xbh/gPmc5Vq69DV0z/j2b/fP8hRRpn/AB7N/vn+Qorc8YzZf9c/+8aZT5f9c/8AvGmUFBWppf8AqX/3qy61dKGYX/3qyrfAz08oV8VH5/kXqM8YFLj3o2+9cJ9hyjaUAEe9LijFIOUHJIA9BTQKXFKPpQFhtPCDHNJ3pc0w5QKA9OKAMUZOKM5oDlHxyPHIHRiGHetj7B/amni5kfysNtBUfeHOf5VhjIrsxbGDS7W36ME3MPQnr/Ks5ysrnn4+MeVaamJDplnbuD5e8j+KTn/61Vb6/Es6rF8sUR4xxk+tS6pc+UDAp+Y/eI7CskcjgVUFf3pHkystEei6BqFn4ksPJvYIpLmEYfcoyw7MP60678GWDnzIJJYB1K53DH48/rXAadfT6ZfxXdu2HQ8jsw7g16TB4kt7u0WRB8rjkenqK460J0pXhswiuY4zXZJrO6k0uNRFFHjO0/fyM8msWMfPz2rofFf7y8gugP8AWxAE+44/z9KwBxXVTd4pnvYWMfZJxH5pc0zNGa0OjlHFsDNQnk5pxOeM0mKA5QUAHkZp+QpyAADTMEigg4pDsLvbdkUoYHO7pmmYpQtMXKPz6HNNIYEYGPegDHSl/E0BYem0Dg9acpwpXNQDhqVj82RQKwucHae3Q0u459xTX55pASDmkOwABm5/SnMP/rUEDqKaQOKAsWEfcoNDcnrxTAQBgdKXdTFyjgAOtKNq9BURagN3zQHKTb6N4HU4qDfkehpnLdTQHKWGcY5GaqjOTjvUmcgimUg5QxhqbznNO5oHBphykyyZHPBprxBjkcHvUZNKGYd6A5RVRkbgj86cJXHeozknJNH40Byk/n+opjS7lxTME9qX60g5RtSrDkcmo8Z6VIhIXBNMOUQw4HUGmFSvUVKGbPJFLuoCxFnPQmk5JxUny+lLx2FILFG/4s5Pw/nWHXQajj7DLx6fzrn67cP8B8tnf8den+Zq6Z/x7N/vn+Qoo0z/AI9m/wB8/wAhRW54hmy/65/940yny/65/wDeNMoKCtbSv9Q/+9WTWtpX+of/AHv6VlX/AIbPUyf/AHuPz/I0KKKK88+yCiiigAooooAMUUUUAFFFFAE9lD9ovYYsZ3OAR7V2F3MWMrQjew+VR9OBXP8Ah6BpL9pVUsYULDHr2/Wtm6vYNLtxHIwMxGTGpySfc9qyqPZI8rGJ1KqhHoc+2lytI0lxKEBOWc+v9T7UjXcFqpjs4hz96RwCzf4fh+ZqC6vZbuTc5wOgUdAKr1er3NKGAjHWepfiitLtsECJz2HStSx06S1Zijbo26r6H1rnASDkHBrX03WWtyqT5KDgOOoqZqVtCK2BtrA09Yg87QvMx81vIPyP+TXK13Xy31lcLGVeOaIgMh4yP5HrXCkEHB60qTurGuBbUXB9AooorU7wooooAKKKKACiiigAooooAKKKKADtRiiigAooooAM0uaSigAPNFFFABRRRQAUYoooAMUmBS0UAJgetLgUUUAGBRgUUUCFzRmkooAWjNJRQAufejNJRRcBc0ZpKKLgV78/6FJ+H86wa3b/AP48pPw/nWFXdh/gPlM9/wB4Xp+rNXTP+PZv98/yFFGmf8ezf75/kKK3PDM2X/XP/vGmU+X/AFz/AO8aZQUFa2lf6h/97+lZNa2lf6h/97+lZV/4bPUyf/e4/P8AI0KKKK88+yCiiigAooooAKKKKACiiigCzbX09mjiByhfgsOuKrsxZizEknqTSUUrEqKTbXUKKKKZQUUUUAT215PaOWhkZdwwwB4NROxd2c9WOTTaKVieVXv1CiiimUFFFFABRRRQAUUUUAFA60Uq/eFAmO20m2pMUYqjHnGbOKcFpwHNOxQPnIStJtqYjNJtoHzkW2kxUu3NIVpD5iOjFPxSYoDmGYoxTsUYosHMNoxTsUuKB8w3FJinYpcUWDmGUU/FG2iwcwyinbaULRYfMMoqTbS7KLBzEVFS7KNlFg5kRUVLspNlFg5kR0U/ZSFaQ7oqX/8Ax5Sfh/OsKt7UB/oUn4fzrBruw/wHyme/7wvT9Waumf8AHs3++f5CijTP+PZv98/yFFbnhmbL/rn/AN40yny/65/940ygoK1tK/1D/wC9/SsmtbSv9Q/+9/Ssq/8ADZ6mT/73H5/kaFFFFeefZBRRRQAUUUjbsfLjPvQIQE7jk8D2p1MCZ5c5P6U+gSuRyMM7cEmpBnHPWo8OzDPAHPFPXOOaYle4pIA5piMWJ4+XsacQTx270YO4YOB6Uh9RScCo8kkdvapKY6k4Izx2FCCQ+iij8OKChq/XqadTdpz14+lOoEiKQvuCqQM1L2qJYjuySR/M1LTZMb7saxIzxx60q/dznOaRxuUihVxjPUDFIetxWO1SajVgPnduTwB6VI33TgZpoj5UknjtTFK99B9FFFIsKcn3xTadH/rF+tCJlsyfFLtp4HNHBrSxw84iil204CnUWHzkRGKaQfapDTaLDUxqrkE5oAzweT2pcY5HWn8Bcjqw/Sos7mvtFa5CwGeOlJtqXbShKqxnzkO2jZU2yjys9aLBzlcrSYqz5eOgpREO4osHOVdppwQmrPlD0pfKosPnIFTHanbfapwhpfLosHOV9o9KXZ7VYCcUGOiw+cr+XRsqx5dHlmiwc5X2UbDVjYfSk2exosHOQbKTZU/I7Gm49QaVh85CVpNtTFM+tJsPvQPnM/U1xp8v0H865uun1RSNOl/D+dcxXbh/gPmc5d669DV0z/j2b/fP8hRRpn/Hs3++f5CitjxjNl/1z/7xplPl/wBc/wDvGmUFBWtpX+of/e/pWTWtpX+of/e/pWVf+Gz1Mn/3uPz/ACNCiiivPPsgooooAKQ57Y/GloPSgBicjJOTkin0yNdoP1p9DJjtqNYkMAOAe9Opjbjj5eBzTh0FAJ6hzkUwP+8IFOIJOQccYo24YYPA7Uwdx1MLncBj6inNnacdaZtyAD1PJpA79B6ncoOMZpHbaOOtOprLn8aBu9hsZY8k8VIeKaikdT9BTqBR2Gb89B3p9RkEAZ4BqSgEITgE01GJwMcYpGjLOTnjHFOUEHrxTFrccTgZpgZi2OmOafUYB80n1FIbJKKKKCgpVOGBpKKFuTP4WTec3XsKVZz3xmo0TdG2Oo5xTJU2Njdmt7HjqRb84AckZNMaVuy1VkjMY+bv70sUhySxzQPmJS0h7mlwwXJaonl/u/nToi0hBYfJ0J9aGOMu47cQM7jSeY2eWqWXy2bYvy7R0Jzmo9uMHaemaFYbbQplYDJakEzEcE00gOwIGPrxUoUJMEGSGGDz0OcVDlqaLbUb57D+KlFy/rVhooo0kxEHYep/lQtrAbcbvkmKb/vU+ZE6kIuj9acLselV44ZJH2oOM4JPQVNcW8cAULNuc9sU9BczJRdj0pftg/u1TSJ2PFSfZpO+aNBc7LIu19DSi7U9jVTyHBxgmpBbNjPSloHOyyLlT2NPE8R65qqLcjual+yuOSKWg1Nk/mxeppfMi/vVB9mbGakSADvzSsVzsfhG6Nn8aQqPU0gj5PNOwAvI4p2BTIyRn7xo/GnFEZc7Bim+ShGRkGgfOJg+opOf7wpfs5znJxTXiUH7xBpBzFLVsnTJuRjA/mK5Wup1VSNNmOew/mK5auyh8J8/mrvWXoaumf8AHs3++f5CijTP+PZv98/yFFbHlGbL/rn/AN40yny/65/940ygoK1tK/1D/wC9/SsmtbSv9Q/+9/Ssq/8ADZ6mT/73H5/kaFFFFeefZBRRRQAUUUh/H8KAEzg9c/0p1MA+bO0/U088CgSGs4XrTu1Rkdz37U9SNuPSmJN3EZsD3oU8nJ78ChgSR6UDIPSgNbjqQnBHvSngVFkvgkfSkgbsSgg9KazheOp9KVcYGOlNZWLDBwBQDbtoCtl/TjpT6YqkMTinnpQC8xrMBgYzmnVExBZcfWpaATuxCcDOM0KCByeaGGVxQowB60D6i0hYDr/KgkDqaaDljxz2zQDY+ikGdoz1paBhQOelFOQgSKSMjPShbkVPgZPbqE5L4OKfKkcrb2baoHHvUZKozAjdg8CkVGbDccnG0V0Hhcw5oxLMvA2AdPWocxhypAK+gqfaqoXlDcMOAccU4tEImlNoiqQSCTzUvQtSuUwI2YKGwCevrUyObbA+8vcetVWUeUrfxSEYHoKtRFVDCQEoB8p96CrrYHEcswZVKA4HByak3DbmVXXA+X1FRpcSyMkcYAGecelXrzY2nuVcE4GFBp2J57GOZC7ncTg9607W1LR+dIW3ZDL74yaykhMU0Zl+4xDc9xW++Jmjk80If4VKnafQD1pNDVR9SrduqFQONww9UJhtdQThmPLVauAos1zIGlJAwD0qCNHuTHGRnccCpSL5i7DZ3BT9wx2Z+YnpRLEDcCKTCkcBv7341uW7LHILVBwEHJPWqV7BDLGXYbdpIJB6t6/yp2J5+iIFsdnU4/GpMAHBCk/WmxSrLbRttJOPvHvSXMhgiDIgZicY9aOXqyVJt2QskghUEjgnHFVmv8SneuFzjGeaqXc08hRZNqkjOB29zRFmS7AkjZlXjI+tFi09NTUjZXXKxk/WlaaJBiRgD3GelSbNqHaMAZ4rmbiWSecpGSSeTQ4ijK50kRjlXdG+4exoaM5yF49ayUee3sFkSPbleT61o2D7GRGLEOueT3oG3YR2KOM8J03VDeBio2sNvQ8dKSbUYzdmFRuU5HSqlxOEvzHkKgU7/TFDTCMluX7U7oF+YZHBHpVpQQc4BHrWPa3yJaSzELhZOB3IqzZahHeyGNchgM89xQ4thzmgzBh93AqIojHHNIwcDg8elQNOFYbmA+tRysOfuVNZhC6bMdxyAP51yVdbq779KnPsP5iuSrtofCeHmTvVXoaumf8AHs3++f5CijTP+PZv98/yFFbHmmbL/rn/AN40yny/65/940ygoK1tK/1D/wC9/SsmtbSv9Q/+9/Ssq/8ADZ6mT/73H5/kaFFFFeefZBRRRQAUHpRSEZ4zx3oAarZPLdegp9NAIboMU6gSCimEng+9OGTQFwJwQKQNlsUpB3D0FIBznqTTFqOpMgZHpS1F1JJ/SkgbsSA5GRQWAOO9C8KPpSMCTkGgethEJYkmn00Dbx2pScDJoBaIBtBwMZpaZg+YT0HrT6AQhOAfYUBgaCDk8dqAuKA1FpCQBmlJA61FuIUY9zQhN2JaKAcjNFBQUqnawPpSUAFiAO9NbmdX4JehMqgkkdc1IeBxgSMePYVIluAc8j8aZIjvJtVDgcZHeug+bU7kN0TtyRgjjrVJp3YBHdtnpmrlzGRhF5wOT71X8j5uccetNJMrnsDSK0iIo6EAGnzuQdmThe1PSzcOmxMluh9Km8hgrRsnLn5m9AKVrD57sSxAGZJFBTPfvUt3Oj2/lRiLA+7jqD65pj2rzhBwkbHCL3b8KtR6DP5ojnCxwgZZ8jn2pNoal0MwXbC2itpkADfdY+lX7YSSyLHbyMM5J54qlc2sxaAujBUJXOOCRxWjob21tdoZpEG5AFVu5z69qiWmxrzaFK5szBvDZ3Jh8H0qO0uvs17CXyIg3XFTavqu7U7gYTBUKSOR/nmqcDRvGjOwIXJxnrVrYm/M7XNuUI17OrytAOGSQrxgjocVU1G8MojtLJmeOCMln7t6mtHTp4L8R2cgEiyQDPqCOv4+9XILCxWCRrONQ7BkYtknAOCBSSFz62MWxedraKMj5FA7c1PepM1rmMBiOT60+x8w2wbyyEDbQx7kVZ3xxxsZRgKpJNVyqzZnztTsc0puDdxM8RdWznPG4d61IJGgjL29s4jx8zSH8MZqMRo8iSTvIgxhQF4x9a2E3SWCxQuBGVxt2g5/Gs5PS5unrZmVHqEsryEmIHIAUv1qnHbtazTTeUzFgeAOOuabqNtHbzo0Y8vJwz7yd2Opx2q1PfRrAro5Xn7oAPFPoDdn2K2n3Mk7qsihI0JwOh/KrEl6Y5PuqE9CKzRqSMW35yCSCBVRrjMm5icE0+REupcvExW94ZXbPmfdbOeDVi60mbUWFxbMoXGDubGfpUcWl3+oWpSO3PlqQyOwx/8ArqWW0exAQ3e2RV3YA6n0FGiYJt6GM8MsEpgkUq2eQa1YI0R45os7vvAD070y/jWO3ink3mVlPDHOKW3jeKSO2+YuY9/0J9P0/KjzQc2tmJdXN09+yw8qAD7UEyMjvOF3FenUd6qCaWK5dZOCzYH0q1cRwygZkYHttahofMLqB/4lcgz2H8xXN1pyyt9lngLblUDB9OazK6qXwnjY/wDiL0NXTP8Aj2b/AHz/ACFFGmf8ezf75/kKK0OAzZf9c/8AvGmU+X/XP/vGmUFBWtpX+of/AHv6Vk1raV/qH/3v6VlX/hs9TJ/97j8/yNCiiivPPsgooooAKKKRs9hQAm45p1NC8806gSEAApaa3JwTgU6gBCcduKQH9aUjJB9BSAEEfrQLW448ik2gClpm35uTQNj6ax6c4p1I3TigGLSEZGDQD7GloAbtHck/WnVG2Sce9SUCQjEgcdaByBQRk47UDOT6UD6i4zSbRjHalpo5bJzQA6iiigYU+HHnJnpmmUoO05FOO6Mq38OXoyWV5wRLEcxnnHeporhnQnGMcfWgSIsC54GAAPWnqAc8YB6V2cqZ8lztFLbKVZskcnGe9MRWJyc5rSZN6kE9BxVi2sYiA7HJPAUnpRJxirjjJt2ILKSQJ5aDOcYyelXHRyojlUjI9ev/ANerEa26boVKjBJ9wetOjlju5XhXDKBnIrmnK7ujrpVuXSSuiSztoIwZ9gZxk5J5/WspLtpdUkmmhHlltwB/i7CrsziGOSGdz5KfMzA4JB7Vlzgeba3CSOAX25LcjPTBpRVxtqLNzfe3sbEW4VQ20K4xu/OsfUtCkawEtuoZ4s5CNkFcZ4rdnuGhh2nDKBjcW68H9ayhqM+BbI0EYxjEjbCB+PWqgtSXN20OQjiLwSSEHOcDPeowxWMOAAM4rqJ4rWCEx4UN9fWuW8zKFT2JwK2i7mKkXbJmsXFxKWVZo2VWXr+Fdd4YL/2S5nclTuwW9c1xFxetJHBA0agRZII6nNdTp9zNH4VJ+z4QOQJB378/jQy76aGnolyt5p89rsCmFiOnXJJz/OsmOWV0lEy7snbg/WtTSRFpmgG5k+UyLvZievp/SsmO6iuz5Mcg3EnB9Tisobuw6kldFCaK/mbZDBMyCTamAeFz61tW8s9p51r5Jd4CEYjkA9en0/lTI0v7C4iW4bdAfleRT90c1pvLa+YlvaiNpXDTAdgB3+uTUOTe5vez0OSaX7XfEkMAhyQwxx2pruhLKRwc4Bq7qUDWd6s0h3eapz7Y7VlXL/vosjGTn9auKuiZSsyS2tbe58+HDApHvDCpTYQ23kjDPcysBEuenuazoruW31DEbBQ+EbI4xXQtbTWjPqriMJEREgY9ScDIqmmiOZbmjHN/ZmD5jOynD5csCO/X/PFVtUmiluLecBchtkpI4x2NUrqOa9jjEUyKQOQT94k4AzTtQspo9Km8x8yEgAKcg1DSUkXGTszL1eaQ3YSRshPu1alvYzaJcsm1uitjkfSsvUmuisJnjw23hsda0Z1thoERf5tqfKc4+Y1tFGMp6lCHWHiYxtEjJnqy5IpJrtp9wROOuFFO02e0WMoZF3553d6u6db+VelgoCOuAuc+9OyQufuZSpmzmc9QBx+NUq6jVokGnTFQBj0+orl62pqyPOxkuaa9DV0z/j2b/fP8hRRpn/Hs3++f5CirOMzZf9c/+8aZT5f9c/8AvGmUFBWtpX+of/e/pWTWtpX+of8A3v6VlX/hs9TJ/wDe4/P8jQJxSChhkUcn2rzz7EWiiigYUUUd6AE3H0pabg806gSEIyQaWkJOcUtACE4FIpzSsMigdKA6i0mORS005z6CgGOozziik53UAAOaDzQAaWgBpBzkU6kzS0AhCSDSISc0pGaF6UB1Fpu0k5JpTwM0bucUALRR1FFAwo2GT5AcFuM0U+E7ZkPoacdzKv8AwpejJ44kKqhOPLxzVtYwC+4/KF4qm0bA5UcnkA1ZjV5IPunPPA9u1dEm9z41T1sMhZi7DBxnj3rTMBWPzu5+6MdxUtjaqAPlDE857ippLd5cEEnHOAaylJvQ1UrGAwmF27k/ezkmn2CXsV20kO5kwc46Gt0aaJEJdSrEflmpbW0ktpGjLAoOhq5TjbRaiUpX1JRbrcWjJKobeuDXMiWNYo7SbGGbZuzyvv8Ah/SusXaiu3VlB4NcN4pu4lnRIMO7ck45B6HpSpu+hTejZr3MzSQLMJMmFcsB3KnkflmuN1TUvtmqTXCcKSNoz6VseGroMkttLKFDHJ3nAwev1zXPnTZmnkVRwJCnP1rdWTJ5tBkl1LKwZnJIoRi0qD1IrQbwzqMTqphZifTkVci0EwmNpRhs44OcEUcyEpamNeHFwfQV0l9qf2fwvaWwGG4GOxpH8OSX14zoyiM7efX1rTvNJtGECXELER8IM/eJ7Goc46Gkbu7RyOoaxe6gkcckn7qMYREGAKNPvvsF1FNIhfb82PeujvPDtpHCXiYqRyO9czqCbDuwBzj604uMtEZuUviZ1VxrMWoWhCNgjG4D+Vc5DcXY1Zfs0hjkYhBg9AaW0jeDRjcg/PLLtRfUetV9qpMOu7PJBxUxjFXSOh1JNJs7NtEubq2D3t8pA5BU5A/p2rLudPs/ldLxJSOm0cZ+uaq+IPtdlDa2bXTPalQWVBjn0z34qjdywLpy7INpP8W0c/rSinbcHKz1JjYCO9nfzopQvIKNkA5qle3zzlYmVWCjAY5yfSq0UohwGVtrDoOpq/p9o6azsuVIMY3kdR7Vpa24KomrIfdu6yx28byRocZR+qmpZpDHprkuzfMFGT0z3q1qlnELuGZg22Q7cg9D2/wrG1F3jjkiJIHmDH5VNuazFKpypo3rS4S80tzjzHhXDBhy2Rkj9K5e6uWkiS3Qt5YYkKfeprHUmsY51ChjIMAnsef8aqJJlyTgE9K0jF3MHUXLfqakdvaW1quXb7T13joD6VpxzxW7xF2IJycH6VzDTMG4P4VLd3M808bSqFwvHHWraRnGo2tTb1S6SWB1RuoB4781hULKWXbRVrY5arvI1dM/49m/3z/IUUaZ/wAezf75/kKKZiZsv+uf/eNMp8v+uf8A3jTKCgrW0r/UP/vf0rJrW0r/AFD/AO9/Ssq/8NnqZP8A73H5/kaFJn0paTHIrzz7EWiiigYUh6UtIRnigQgJOKdSdDS0AhD1FLQTiigYUgPNLSAcmgQtJjNLSE0ALRRSEZOO1ACg5opKWgYmKWkzxS0CEJxRnmgjrQBg0ABGRRt5paTNAC0UUUDCpIDidMetR1NaAG7iB6bqa3Ma/wDCl6M3EhjEKuQAc5IojgZZjtA2k7iPSnEoUEY6A8+1SPKUCbecnGfTpV31Pjo7XD7V5ErSgqeOmaS2v2ZmkVOExgGsW/fyGUBgRjBIquL6WLGxcZ7k/nWnJdXBvWx18V+9wrgKFbAIHrUytIVbIIcjIH4VztpqKI6jdlyOBnpVkX0iuQu7A5J9KycXcakjVEE87I3nDaV2soGCaZB4YsHaSW6g3SZOOeMZ/wDrUR38cSq4cZf+961atp3mml2HaFA/DjrUpSQOppZFPWdJtDBC0CLC8LhgyjA/GkdrWOdAIVZnbDgx85Pb9K2UhRo5I5MYOQffNPMMUMxfaB5g5IHXFN36hGqkrFK4t0LfKm7HQdKqm3XIjKqc9Cexq2xlkbES5JBwaqTWGoG7+YL5e3KgNkk46UJvYkzjdjT5Sh5jBNV7/VI7uJY45IzgbsMDkGl1WyvTHJIqsjquWQjqOvNYK6W7IrvklhuFaRinqa8yRdbV2uIDEAFdeD71jXOl3E5ZmJCZz0zxWpbQquwAAEHd09Aa1UWaZ40ib5XHI46Va93YTkmjnBNC9nFYkt+6XJCoSTz7fnTWtcnMVnPIO+4bRXV/2B5QbyY1DMOfp71izyzQPJCIYyynHA6U4tdAdRMZrMv9q2NvFboPMXO4McFQO9c5cxTqi25KMw6BCSRW1LZzeakhZ1jYEyYO3g9s1bjt4QqgbVycDavP/wBenC0VYcpuRgadZTX2oqs+5YoiCxI9OgrUtriOXxDKUkYqo2szcL1OQfbpU2rqYEisrSTdM2TNgYx+NOslj0+1ZFOxiNzSd80OV9QT5dCzqTwiJGw6okn7xXGMD1Fcnqlws4+UYAc8564FbGrXs2pBbeJ8xZyGB4bHWsO9ieOCFSvJzx37U4omrIoFuxoG7qM1p6Xps13OoEZPfOODWnLpUMe/aCACeDWnMtjmbOc5yOSOc59ammlE0wfovQYrfj0iK5tDtIV1PQ0tjptvNLiVF3opyp6GlzIavY55I3EpOPlx1qSuk1PTI4NNkljXCr29Oa5utI7GM3dmrpn/AB7N/vn+Qoo0z/j2b/fP8hRVGRmy/wCuf/eNMp8v+uf/AHjTKCgrW0r/AFD/AO9/SsmtbSv9Q/8Avf0rKv8Aw2epk/8Avcfn+RoUd6KTFeefZC0UUUAFFFFABRRRQAhpaKKACiiigApvrTqKBAKKKKBhRRRQAhpaKKBBRRRQMKbinUUCCiiigYU+EgTIT0zTKN23k9qa1ZjiHalL0ZqNdCIsyjNBvA8qqrdVyfQms0Tb4sj1xnvUlu2ZMgdOM11qkktT4j2vYfcI8zhuMZpjW3nN8pwcADFW9pI2Ecg5xU0kS/Z1kRGBU4c9vbFVzJJIm7u2YkcMltdh8Ftp4x60kN9eLO7yFh5nUHsK37bTDLESdyOWIB7cdqunRLSRSkwO885zytTKpHqVsZEF3Fc2/kThtsjbARwQa7GwtxaKCAWHAyDk/T9Kp6dolos8aupkMZLLu7t1/nWx5UaAiMFU4YAnOPX/AD71hJroF0y5M0RTzT94Z4A9P/risu4M085JIAHIOPWpo5Ejk3GRQvOVP+frULXUSiRVbcD0NK9xXs7DUujC+7psAwQuamS6EhJWRiN2Ax4xn0rOuMq2NwP8JGfyp0O2L5lYNG+DxznvUNXNE7omkuAYmfAdwu3n/PvWTfTQeXGUjUEZXHSi9vYbaQZVojITkMe3/wCsGuauNTeS/wDuqVB+YHvWlODbIkzWstLWZI5DIybh8pHatmCxjtAu58SxnqBwR6fSq4ZZ9MhlAETYzj0NXIka4gRpi2BnIzjd/Wqb0J53zWJJ7kQwAhh+dUrS0tJ0uZpRliQST2xz/hVXU7hIZPLBwoGDn1rEOtNaiTaSMkbhjPWiMX0Kb0N26uUe3aJI0J4OPX2qtZabLcmMgBABkALj9fpmoItQha3j3suXParsereRLtRSwK8AdeKNVoVdrYyk025Esvn25MjMXL+vt9MU2yEtorXlzEBEitgDnJ6D+tdLHeu7DKfcfrjIK9qhu0trix8s4VZc5X/PvS53sylLW7ZwawSQM0w8pfMbJUDnk9KiuYZpLeI+WxfBYn+7yeP5VtzafBbyMIlyccnPPU/4VBIkvzkkkevrXSnfYyk73uN0vUJNPhEbkEDt1x+NF1eJNOAp4bkn0qCW0kChmU8nHPWoPIcSEYI+Xjj0pOKvcnm6GoJ0VSI9vzDBBHpUCJLJOHjBL+i96htzsRWI+cEHkVoW75Z33bXDD7ox/Koasapqwy/nd9GnLd1CkfQjmuWrsdVVW0OdiR5gAB9W5HWuOral8JzTd3c1dM/49m/3z/IUUaZ/x7N/vn+QorQzM2X/AFz/AO8aZT5f9c/+8aZQUFamluiwuGZR83c1l0VM48yszpwmJeGqqolex0fnRf8APRP++hR50X/PRP8AvoVzlFYfVo9z1v7fn/IvvOj86L/non/fQo86L/non/fQrnKKPq0e4f2/P+RfedH50X/PRP8AvoUedF/z0T/voVzlFH1aPcP7fn/IvvOj86L/AJ6J/wB9Cjzov+eif99Cucoo+rR7h/b8/wCRfedH50X/AD0T/voUedF/z0T/AL6Fc5RR9Wj3D+35/wAi+86Pzov+eif99Cjzov8Anon/AH0K5yij6tHuH9vz/kX3nR+dF/z0T/voUedF/wA9E/76Fc5RR9Wj3D+35/yL7zo/Oi/56J/30KPOi/56J/30K5yij6tHuH9vz/kX3nR+dF/z0T/voUedF/z0T/voVzlFH1aPcP7fn/IvvOj86L/non/fQo86L/non/fQrnKKPq0e4f2/P+RfedH50X/PRP8AvoUedF/z0T/voVzlFH1aPcP7fn/IvvOj86L/AJ6J/wB9Cjzov+eif99Cucoo+rR7h/b8/wCRfedH50X/AD0T/voUedF/z0T/AL6Fc5RR9Wj3D+35/wAi+86Pzov+eif99Cjej/KroSeg3CucoprDxTvcmpnk5wcORa+Z0sdu24r8oz3LCr0MSoygNGBjJ+cdfzrjKK3kuY8OLsd+Ui8ssJYg/HSQf41PGyIoUzQ9ef3q8g/jXnNFZexXcfOetwT2kNpJGk9uCuSAZV5P51QlvBLqP2gTRKjLyPNXg/nXmdFJYeK6hKbkz1tNUgC7xNGJFH/PQeoPr7CrEmoW7jcLy35HIMq/4/SvHKKHh49wUrHsCXNq5+a8twB/01XNVp76A3MsaSQeWzH5vNX/ABryiiksNHuNzueqLcwpMP8ASICCM/6xcZ7Z5qruhgmL/aIjHtyFWRSR7DmvNaKpUIrqONVx0OtuFa6klaSQ7ChKKGUkN171RtIJftKNKowCM5IrAoq1BJWJc2z0sXluYVX5OB0Mi1OmpRrGw82LGAAN4FeW0VHsI3DnPRb2e2uYQCUDnkneD/WuVvILia5d9oKlccEViUU1SSHz6WOk0uJ0ZFkIBXgFsYFdXZLbQyiWaa0kI/vOv+NeYUUSopu4uZnqV5eQu37mWFeeiyDB/WqM0sZUASxFlH98YzXndFT7CI+dnYRq8lxvZ0UcDBcY6/Wtay+zxFkkeE4wQd64+nWvOaKr2K7ic7qx6Yfsspw0sABGM71/xrOv9gtlgQxSEDAZXXj9a4Sin7JEnVi3GzDlGLKCMMPyNWBbKJ1ZHiAwB/rB+vNcZRT9mhdLHW62FXTnVHQgA7sODnkYrkqKKqKsrAlY1dM/49m/3z/IUUaZ/wAezf75/kKKYjNl/wBc/wDvGk2Nz8p4GTxXb/DKOSXxfcLGiO3kNw65H30/z+ddd40YQ+HblrZnM7wfYZ4kRnACqspONwCkAjJwTTHc8Z2sSBtOTyBjrStHIjFWRlIGSCMcV67Z31la2GnC6iLeX4ehuNyozMNrOB0I4BfJGRnA5GOWTF5PFF6VZ5HbwpHgklWYlE79iaAueSbW27tpx64pK9q8QmxHgrxClldxTKYy4VLlpcR+bAEODwP4vz96860Lwm+t6YLuJpyd9yjLHFu2+XAJFz/vH5aAuc1RXbn4fu25Y5bl3RXMirBkowtVmAPplmK/hQvw/d5NiS3LMofzFWDJQi0E4B9Msdn/ANekFziKK6o+E0ttSuor17tLW309btpFh+YuY43aMZ4yPM/lWl/whNptEXnTyAPPIHiizK6Lbxyqu3djPz4oC5wdFd9/wgltuW2+0Sbml358n/SAv2bzvK2bsb+2PX8qxdP8MrfX96DFqUVrbQNKqNbfv5Su3KqucZG8E+g5oC5zdFdlD4Khn0s3YnvIy0U06mS3ASMRvt8uRs8SH0x3HrUuqeDNMtLe++zX9289sbsASRKFb7O6q3Q5Gd3H0oC5xFFFFAwooooAKKKKACiiigAooooAKKKKACiiigAooooAKKKKACiiigAooooAKKKKACiiigAooooAKKK7qfwZYy6FpclqbqO/u0i2mQExyu8BkCrlRklht+UtjIz1oEcLRXe+H/A1pd3lxFd3JnMZMQRAYwZAyBir8hlUsQSPUHvU954M0aJ7qcvcQRW8cLSR+ZvEbOxGDkA9CuOn40Bc87or0SPwZob38hNxcfZl1T7AMHjPyDGcZ3bmIzntnHaoU8L6D/ZDXxeV/ncR/vvLVz86hckEDBTI5JJOMYoC5wNFenR+B9FjgI2/aZRK0YRrhkdsSsnZcZ4A49aw9B8J2GtaHBN58keoTaq1rFHvGyWNUjZlB7Ph2IPQ4x1IoC5xtFdVP4NZIIp1uZNksm1VW3ZuCHI2kH5yNnzAY25FaVp4LtXubOC9s9RtppLZJJoy4+QNIq+bkpjaqtuZeccZI5oC5wdFdfo/hSG/TSJZ4LyKO6t5pG4b98yHACEITyOeATgGm2fhVJYrVpba6IN9c2zvE2Um8tNyKjbcZZgyg85PbtQFzkqK6u78PW9pbancpYX1xFZajBb/ACvgbHRyyFgpAZWCKT6sBgZFLd+H7SOfXhBYXrppUULSbZd4R96CVCwTtl8HtsJwaAucnRXZr4ZtJr+aOPTNQEVvp63F2I5vMa3dgWUcJ8xxtG3A5zzgGrVl4Fs5b/RYJruJkuFIuGjvYf3j71XEfPbd7k7TgZOKAucFRXcQeDbGbS9FuDK8b3OGuDJcIisME7Yy2FJJAAwWxnnnilbwjpkITzzdhTqBtzLGwdT++kj8oBVJL4RWyM8N0oC5w1Fdxd+EdPt4L+SMXUxhlVRsk4jbEB8o5TJYmV1HAOYzx1FF14Ms4pdUkSR0igsvPggknVJQ4j3EsjhW2ggjG0E5FAXOc0z/AI9m/wB8/wAhRRpn/Hs3++f5CigRUeGVJ5CrgHJ6E+tWUvtVjt57dNRuFhnJM0azMFkJ6lh3zRRTGPGq60sUUS6rdrHEgjjRZ2AVR0AA7U2XUNWnnknl1G4eWSHyHdpWJaPpsJ7j2oooAhjmv4rOWzju5FtpSDJEshCvjHUd+g/IUyL7VBnyZ2jz12ORn8qKKAHK96rs63UgZvvMJGyfrQr3quzrdSB2+8wkbJ+tFFADX+1OSXuHbd1y5Of84H5VPZ3moWEryW9yUd43iJzn5WXacZ6HHGaKKAK+243bvObdu3Z3H73r9aUm7MgkNy5cHIbecg/WiigYhW5YMDMxDNuYFzyfU+9BW4bOZmOc5yx5z1/OiigCP7M/qtH2Z/VaKKAD7M/qtH2Z/VaKKAD7M/qtH2Z/VaKKAD7M/qtH2Z/VaKKAD7M/qtH2Z/VaKKAD7M/qtH2Z/VaKKAD7M/qtH2Z/VaKKAD7M/qtH2Z/VaKKAD7M/qtH2Z/VaKKAD7M/qtH2Z/VaKKAD7M/qtH2Z/VaKKAD7M/qtH2Z/VaKKAD7M/qtH2Z/VaKKAD7M/qtH2Z/VaKKAD7M/qtWbGe8067jurWVFmj/wBWzKG2H1GQcEdj1HaiigBtu97aOzW11JCzDBMblSeQe3uAfwpZZr+a4FxLdyvOMYkaRiwx0560UUCI0FzFN50c7JLknerkNk9TmnRvexKqxXUiKpyoWRgB16fmfzoooGSJdalHjZfzrjGMTMMY6VWMEpOS4JznOT19aKKAD7PJ/eH50GCU9XB7dTRRQAeRLx8446cnijyJAAN4wOcZNFFAB5EuMbxg89TR5EnPzDnryeaKKADyJck7+vXk0n2eQYww46c0UUAH2eTAG4YHTml+zyf3h1z1PWiigBPs8n94evWl+zyE53DJ96KKANTTbd/szcr98/yFFFFBJ//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7348" name="AutoShape 4" descr="data:image/jpeg;base64,/9j/4AAQSkZJRgABAQAAAQABAAD/2wBDAAgGBgcGBQgHBwcJCQgKDBQNDAsLDBkSEw8UHRofHh0aHBwgJC4nICIsIxwcKDcpLDAxNDQ0Hyc5PTgyPC4zNDL/2wBDAQkJCQwLDBgNDRgyIRwhMjIyMjIyMjIyMjIyMjIyMjIyMjIyMjIyMjIyMjIyMjIyMjIyMjIyMjIyMjIyMjIyMjL/wAARCAGG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KV385/mP3j3pm9/7x/Oll/1z/wC8aZUmg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Br6Y7fZm+Y/fPf2FFN0z/j2b/fP8hRQSZsv+uf8A3jTKfL/rn/3jTKCgooooAKKKKACiiigAooooAKKKKACiiigAooooAKKKKACiiigAooooAKKKKACiiigAooooAKKKKACiiigAooooAKKKKACiiigAooooAKKKKACiiigAooooAKKKKACiiigAooooAKKKKACiiigAooooAKKKKACiiigDV0z/AI9m/wB8/wAhRRpn/Hs3++f5CigkzZf9c/8AvGmU+X/XP/vGmUFBW9oGkW2owSNMjsyvt+VsYGKwa7XwVKsdjcggZMo5z7VMnZXNaEVKdmPbwtpqcFJc+nmU5fC+lEZKTY/363J18xhtGMVAwZIyOSc8YrLnZ2+xh2Mw+FNJAJxKfT95USeF9OZxhZMZ/v1qGaRsbx09BQrlSCAc+lNSYvYx7GfN4W0mMhQJdxP/AD06Cmx+FtLbIKykj/brTBZ5RnvVtI8u23IAp8zBUo9jKHhTRtmTFOT/ANdajHhLSzzsl+nmVuEd81Kq/LxzRzMPZR7GGng7SSPmWX/v5U48FaMyZCz5/wCulau1uoGaljfjacjinzMXso9jGHgnRT/Bcf8AfypB4H0TjKT/APf2txMAg549qcXVumQKOZh7GPYwo/A+h+cA0dwy+glINaa/Drw2RnZc/TzqvwtsOevoT6VZ3r9/PIqXNlKhHsYkvw+8MxRFzHdcDp53/wBaqJ8G+GdmfKug393zu9b17cnaAx3HHSnabZifbLIwAzwp71cXpdmcqcb2SMW0+HOkTqGdLhAeg8ytAfDHw8MZW5P/AG2/+tXWRhUA7U2e4EcZPoKn2km9B+xiuhyUvw68Lw/f+0qfTzuf5VAnw98OuNwS5Ze/77/61adxIzt5ruxb37CoYbuVHLI4+nar1tuRyRvsV/8AhXXhw5URXWex87iqlx8O9FSJpUE4A7NJW8NbEcfzxBm/2TVKa9mvMCYAJnIVegpQU76g4QtsYsfgjQ2PKT4/661Xl8HaKhbCTYz/AM9a2JLnZkDp7d6S3ja8uAszbFJ4UCtm1FEqndmGng7Snb5VmI9Fcmtu3+HGiSIGeO4AI/56/wD1q6Kzt47bCoMA+lX1cDjrXPOtfY3jh49TlpPhnoAICpcgd283P6VOnww8OFQSl1z/ANNv/rV1KMMZqYMCMipU5WE6MexyD/DDw4qEiO6JA4Hn/wD1qZB8NPDcsKuY7pSeo87p+ldfNLsTdgsemBQhbaM8Y7UvaSF7KPY4yT4aeHkcALc7f+u3/wBapF+GfhzaSY7r/v8Af/WrrXYk8Y4oDNuG7p7U/aMFSj2ORHwy8OuAVS6A95v/AK1Rr8NfD7kqFuQ3vLXZrwScnFBOMsBzU88n1H7KHY4W5+G+iW3LJcMvqJaW3+G+iSqSyXKnsDJ1rsLq4dYQ23gnnjpUcEspIAHHrV80rXM/ZRvscfL4B8PRMA0VzwQCBKc/yq//AMK08N7R+7us9f8AXf8A1q6ZkDnftG4Dg0qysuQQMdzUymylSj2OUn+Gnh8QsYlud3b99/8AWqAfDzw+0auFuMHr+97119xcLDGZCwHHA7msQ3kuThsegojKbFKEV0MZ/h/oCuAFuPp5tWYfh94XkUllulIGSDN/9arjSl23StjA6etQrPIZCyFkyMHmtnfuRGEexky+B9A3Exx3Kp23S81A3gbSPlI84DPPz10SNuyDg1KsbvnK7R71SZoqUX0OXl8D6ShGFmwe/mUq+CdGOfkn/wC/ldNeFVtQwZQc4xWaLshAAGzmp5ilSj2MlvBmhgkfvsjt5lRyeENFjZcLMwI5xJ0rTnfzZC7YBPYVIIwQBjilzMPZR7HOS+F9N3YSKUf9tCaibwxp4Gdsv/fVdYYAUJyFqAwrnlvypKYvYx7HLf8ACNWROAkv/fVPXwrZ4yVcf8DrpyIVwcZNV2iVmLykkdo1/rRzMpUY9jFHhfSguWMmfZ6gbw/pg+6kp9PnrakXefljxinRwNgEpt/rRzMPZR7GMnhnTyMlJcH/AG6Q+F7AnAEn/fVdEI2VMbcA0piyOWo5mL2MexyWq6BZ2emzXEIk3IBjc3uK5avQPEEWNBumyeAP/QhXn9XF3Ry14qMrI1dM/wCPZv8AfP8AIUUaZ/x7N/vn+QopnOZsv+uf/eNMp8v+uf8A3jTKCgrqPC//AB6Tf9dP6Vy9dR4XGbSf08z+lTPY3w/8RHURO3l5ZsD1qOS4RCADuJ70wMRCw6iq5I4xXOelYto29s44qZowq7sVTjnRCAenrVpblHABOV7gmgdhpXGDU0c2zt+tIUU8qeDTvLTZnf8ArVXJsTiaMQA4yM81NCVZflzWcnTjkHrUquUxsbH0pjsaAXBAz09KewBAGBxVSO6O8bqkkm9Rge1Aco/5s4B/CpFO0Eniq3mAHv8AiKlNwpAGKB8pYDg55pyvjqeKqecMdaQzD1osOxZkiWf5T+FWrGIW+MvnHb0rOSbPQ1KsueppNslwW5oXWrmHKxruf37VSW5nuG8ydug6CmP5Z+8cH0qNnypCninHQzlFkctw0mSFIGcdagM+DsQknvSmfblcjPTNQRoxUsnU961TIcRS/G5iBimm6L/LHyD+QqNoSeGYk1JHEEGBwKfMCgPVyM4AJ7E1LCSrb+d+c5poIz704EA0uYrkLsV1Kpzvb8TVpdTfsi47+9ZgZQM9RTjICvyjFFkw1Ru2mpIUKthcdMmp11e3A+8WPoBXNhiBlhmlzgcYpOEWDbOojvI7hRsYA56HrVjzB61ysZIqyJJIhvVzkdj3rOVLsJM3zNGHwGG407fkcVzH2qQzeaPvVZ/tOYHOP0qXSZSka89wIV3bhx2qkutfvCGjBT1BrOeVrjLO2T6VVdtpI/lVwppbkSk+h0y6hbS4AdR7NxT5JlC5UjngelczDEXPPX3q0PMVMb+PSlKPYFd9DXa5Ea/M/FU5tT+U8gnsMZrMeUB2Dks3Y5qu8iryefapUe5TTJ5LkynLMSfeoWugnC8n1IqpJKxPHApiK8pO3BI71onYn2ZbErSyKM7mY4FX4rYIxLnf6DHFUrVGtyWZAXPetASjALHaPejmKULCSDyZBIBwPvAdKnLqVOSPwqobguCqKW7ZxSokgHO0Ck5GiiMvIopSMKM+uapi2l3YCnbV8lUGWYfSq8t6inC/zouPlEjssYLnFWYxChA61Safd8x6fWoWmbd8oJHrSuFjZZ4Qv3QaqSzRKuBGoPtVdHZ19D9ajMsSHHVvQUCsOF0gPMYz9KBKjHO3H4VBKvzAnjvxULTseF3E+xoTCxcLpjp+lQtcbevT2FQ4kK5Oc+5pG3bdpIzScrFKJL9qU/LtNN8w44GfYVXVv3gVCJXxnaBmtez066uUBlHkLgHAHJH9KXMhONjnvER26DcLJgPgbQTkn5hXn1eueLrGK38KXrqihiq5Y9fvCvI62pu6PPxS99Grpn/Hs3++f5CijTP+PZv98/yFFWchmy/65/8AeNMp8v8Arn/3jTKCgrqfCzKLScEZJk9fauWrpfDX/HrN/v8A9Kmfws6ML/FR1SReZCQCOlZ628rMVUEgDrVmO5MalQaj3kknOK5T1bDBZy7tpIVPU1aXT43BInw2OvaqxcZ5YfnSh14ww/OnqOxM8TQnBl49u9Bxj5SSR3NM3EjnmpFdcYYZ+lAWHRsndjj2qdfKYcFs1VIIJYDj0pQ7nggj8adw5S2AoOc8frUxkQoASfxqomVGTyamWQY5Oadx8pKrEtnI/GlyMYxzURdaerKAec07hYNrdjxUqqQnLZNQ+cv+TSiYbf8A69FxqJOjovBBB9xUwdAeGH4VAJgVwwBHvTcxtx0oBxLLtGeP1zUEhjB+Xr70nlgDIbFRtuHXmhEOJEI90mTirBZUXavX2qAspPI4o2nHT6VVxcgu1uc0zleaeA3T+dOERbmkNRIuTwDT1THJNTJbnrgfjSmJlPGCfyppg4jQQO2aApU7jke2Kkjzn5lCn61YQqRnk07hyFVZTnr+dWVcMo/doT9KGEWcnAFL9piXgGnzCdMkRPWNR9KscCMqR+NVxOXwVXr60Fm45FK5PIh5RR2z9RQdpU4AJqBnbJ+amhsn/WH8KVx8iBoTkktinQQopLN83oDSEID1z9aNy9j+VFxciLHmgdQKie45IBFRsu7kGothAP8AnNSPlMy21mz1C4kjt5wzx9R0z7irhhZxucgelcJq1q/h7X4rmDIiZvMQe3df8+tdXrF9cQ6WLmwjEz5DMCCfkx14/Cqa7GNOd78y1ReEIPWT8KsQwrH0wBXM6V4otb1lhuQLeY8AnlWP17V0vlsw7mpd1uaQcZq8S0HVsYAOKcrL5gBGKpGJ2XABHuDimiGSNy27I9M0irF6W7SMZPNU31OU/ciH1PNR+WshGQx/GnfZQer4H1oKsU5bm4mY7hkegqNY5mGREPfPNaIjhi5PX3pn2gdEGKYcoyK3kOC7DjotPmkES4TBb0prOSMk4qsWGcCi4WGbpmJLNge1TLIqL059cVCck89qbwT/AI0ri5R8khkYnP8ASlhIVuT+QpiASBvLiklKnBEa5q/FpVxcDBKwJ7jLf/WpcwcpXkmUcJhj+fPpVy00WS4/eXrlOmI1PP4mr1vo1tAQ2HkcY5ds8j2rQUg8AflSbHYZaWlvacRRKPcDn86tZ9hj0qPdjHWmyTCMZOT7YqWFjG8avnwhfD2X/wBDFeNV634wuHm8K3mFwuF/9CFeSV0UfhPMxi99Grpn/Hs3++f5CijTP+PZv98/yFFanGZsv+uf/eNMp8v+uf8A3jTKCgrofD5b7LMFBPz9vpXPV1HhhlWznycfvP6VM/hZ1YNXrI0gJR1U05Q2M1KzkjCj8ai83b8oHNc57HKIY9x60CIkjO3Apwc45FSqVPoDRcOUZllHyjFPjkZiQR+NPBAPWpUYUDUQDDjIzTi2B8qZNP4NOyKAsQgSsMjimlJjkCrKn6Uu7FOw7Gf+8U8g5pwMhHCsfxq6CH4I4pVYL7DNFgsU/wB6Bko2PenR+YRuCk1c81TwGpdwHcUDsQIJmIyhHuatCFin3xmmbl7kClLYHB5oE4jG89eqMQPSpRvxkqfeo453JwetPWZy2GOR6Ypi5R8bjaVwNx6E9qf5TE54z7cUgZAPuil+0KD6Uh8o5YGzycCnkKOlV2vcnAH6VGZHY8A4+lMLFoygH7xpjXDE4XrUIUkcnBpVXB60BYeqsz5ZvyqXJA2qAKj8wKOlRGRmOQeKY+UlEMjH5nFSpCq9T+dVWmCjJP5VGLk/w5/GgTRpNKE4B6VE1xuH3hVJnZ+rUAYXGRihsnlLTTFv/wBdRGbDdc49KizxjNID64qbhykjTOcYqRJST+vWoAeOtOD544/OlcXKTh5pD8rAAUjNIOSxzTVchxzgegqfeoGWouHKc/4vtTPonnHloGDZ9jwf51c0BvtOh2j55EYU/hx/SpNY/wBI0a8XHHksfyGaoeEZh/wj6LuwVkZf1z/WrveJz8tq/qipq/hRb6+8+ynhjVv9ap7N6jFdDYK9lYQ28khmeNQpfH3q4GazvW168GmeYSspO+M4xk5wTXd2fnJaRC4YNMFG9l6E05bbkYdJyk1Gxd85yOFAFN3sTzio9/HWmGbHP61B1cpMQ4PSopJQi4Y4qCS4brkk03dGy/NwfTNJj5RWmGfXNN8/CnaPxqGWXbwoAFV2lAXJbA+tFxpFlp+ev40glyBis8NPNIVt4Hkx3HStG00W6miAuJfKB5IXk0mw5Rinz2VYyCzHA962YtHgAzIzsfQnin2Ol2tiiiJcsoxvfk1czzxmk5AojoYooECRoqJ6AYqXeenFRA+lJmkPlJ97Y5oVu9V2mUfxUCYuQAKAsWPtK5xg01pmY4A4pgVAc4p/mBe+BSuieUw/FwP/AAi18zE5IUAdh8wryWvT/F+oQv4fuoUcMzbRxz/EK8wrpo/CeXjlaovQ1dM/49m/3z/IUUaZ/wAezf75/kKK1OAzZf8AXP8A7xplPl/1z/7xplBQV0fhwE20uP7/APSucrpPDjbbOY/7f9Kip8LOvAq9ZGwxYDHX6U5Y9/QCkGXPPHtViH5c5rmue8oXImiRBl8gU3zYF4z+NSzXMUYIYg+1ZbOCxIwB6AVjOo1sdVLDKa1NETQj/lpThPF2cVmBweopDip9szZYKHc2UuFc7VIOPep1JI68+lc/vFSJO6/dcjFNV31CWCj0ZuknHpTTKDx1NZkd9IHUOwK98irf2y3DY3AAjOcVoqqZzTw0o+ZIC78g8VISMbSc1WN/bqPlb8hQL2BjgMc+4pqou5HsZ9iZE2E5JxUZcEnByPrUqyZXoCKQRx7t2OatMnkaG5bjk1MoL4JJGPSkVRmn78DFMXKOVQjZ5NSb/mz0qsWJPWmsSejUXFyllplBxu6UnnREYYdelV1XnrTbiVIIjk/MeFHUk+wpN2HylozQxlRj5mOFUDk1K0hHpWdawmAmWZi0zdST90egqZpie3FO4cpK8mf4s1JEc+w9apx/e5Bxmrm8FBgUXDlGS3Co208t6VXlucqMYHsKZLCfMLZ61EY2PamKw4S7j7U7zMdKiKNn0FKF5p3JcRWYsRzT1bpjJpoTJ6U8K3QDFK4uUlRyoy3FHm5PANRBD3NOHHQ0h2JckDkimB1Dc4NRnr1NIFGT3pMOUs+ec/KB9cUNK7ADNQgU9cCkHKRXuTp9z8xx5TfyNYehiZ/DN0tuSJtzbMdc4FbOpORpl0eB+6b+VZnhbC6U2e8pP6CrT925y1I3rpeTMvwxey2uqm3bdtmBDKezDnP867Pz/fFUmNlFceY4gSZuAzYDGpiVHOcUSld3KoUXTjyt3JRKfWm7yT6+1VXvoljJ53dlx1poluZIdqQHew+90qOY35Sy5KozMeAMms83kcz7IJAxDlWxziraWMsyn7TLkMQSq+1c3b3a2XiuRLYZgkk8sqOfx/OqjFyMatVU3G/VnRPZzSrtUhM9S2elWIrG3iCb18wp0z0qzgnqawtY8RQWJaC2Cy3A4J/hT6+p9qFG+xVSpGmryN9LgoNsaKo+lWIbp1bLcr6VzHhq51C9864u5C0B4TKgZPtjtXQHBpuKWgqc/aR5kanmIVByKa1wi/xcVnbgvAJNDP61nyGhce9QfdDGoWuwRln2+1VnOQApxUfyBSWP4mnawGgJ7dV3NKv51BLrVrEMR5c+3ArnrpkEnEgI9qrxpJPIVRCw/vdqW5Vjdn16VuIyqL64yaqPqMkh5Mrn68U6PTf3Q3nr6Cpkt0gycBfcmlYVjn9blupLKXcpSIAcYx3rlK7fX7mFtJnRGyxx29xXEV00fhPIzD+IvQ1dM/49m/3z/IUUaZ/x7N/vn+QorU84zZf9c/8AvGmU+X/XP/vGmUFBXQaBIqWk27J+foPpXP1v6DB5ttKd5XD+ntWda/I7HoZZy/WVzeZqm8YH5UA96r+Y5yd55681b+xrjlzSfZF7Ma89xk9z6yMqcdipn1NH51Zazbs36VA0Tp94H8KhxaN4zi9hBj0pRj0FNXp3pwUZ71JohePajI9RS4WrUFyN4R1QIeD8opImTaV0iukUrjcsbEeoFNPXmr8TS2U4RiTCehHSmvE632D86P1OO1OxCqalDvxRmnSKFkZQcgGm0jVaoWMOWwmc+1XTa3gVSGJB/wBqqkczxNlGK+uKty6pKz/uztUeo607mU1O+iIGuJ42KmQ5XvmlF5Mf4z+VQySGRyxAGeuBTc8U7svkVtUWDeTBs7qv2shHz3JAU8j1qhCmAsrrnn5V/vf/AFq0vMgvXSORSjLzx3H17VpC5x1+XZI0oVt5E3Jgj2NZt55H2nfGg3AY396R5kiRooAcE5Zj1NQZzxW8U+pycpMHJXnkUpYelQfNjA6U8HGMiqHyjzceXnMbn3AqNNT5w8RA9aeDgUjMiDLfyqWn3NI8uzQ9L+Atgtj8KmDgruXGKz5fJuAVB2MOckYpsfl24AkJRj35waSk1uU6cWtNzQLqTyAfxpN6Dso/GqsU8EkmwbiexxwanLxpxVXuZOFtyUOw6AUxnJ61E02enAqMTAuUByR1o5ieRkxfFNM5B4yaiZs03OKLi5SXzm9BSebID1GKiJJNG7FIOUn80kdfwpQ2O9Vi6gZLDFN+0RjnduB4BHrSuHKJqzgaVcnPOzFUdLu4tP0FJZuASxA7k56UmsTummyhhgSMFGe/eubZ5ZIlySY4+B6DNbU480TysXX9lWut7F23Darq5kmOFLb39lHb+ldZua4KqiMAG+92xWfpENnpmkLd3rKrTfMAwySOwA/X8akt/E0E99Hbx2z7HbaGJ6fhSmnJ6bIvDOFGHvv3pG5FDGvIQZPfqanGPT86YvB6VICc1CZ38pmeIb9rDSmeM4kkPloR2z3/ACFZvhWysxF9qMscl2c4TIyg6dK2NYFk2nP/AGgP3K8jnnPbHvXG6NE8+txyWytHFG+85Odq+hPvWsdYs86veOIjfXy7HY6xFe3FiYrB1SRjhiTg7fY1xlnpEsmuLYXC4KHMmD/D16+/9a7eW9SNWYuMKMkjmuShM93DqGoI0iTSN8jKcEAckfyH4UQloVi6MZTi9328kdfNcWthbqJJI4Y1GADx+VV7bWdPunKx3KFh2bIz9M1zuhRR6pM73Tefcr0ErZwvqB3qrFYS3evTGFdsUUxLOBwMGlZaoPrE2oyitG9up3CTxSj5HBx1xTiQe9Z0SJCpVM5PVj3qXzVA+9WaZ38pbLgA9zULkPGVY4B9KrG5G7ABNS/J13Yp3DlIltrVDkjcR/eOanSaMtsC8DuKgeNJeQelMVZs4EaKOxLZNK4+Ukub9oTtVcE96pSzyzAg7iT0zWgQSvOC3riqMkjQNuZHJ7HFSwsZepW0q6bNIw4GP5iuarrNWujLpMylSMgdfqK5Oumj8J4mZfxV6Grpn/Hs3++f5CijTP8Aj2b/AHz/ACFFanmmbL/rn/3jTKfL/rn/AN40ygoK6DQH220oH9/+lc/W9oP/AB7y8fx/0rOr8LO/Lf8AeF8zbWRs88/hTid3aox0o3GuQ+m5SQSEHFBbcaj3U5WAoBJkTwEnK4HtURRk6iroYZ6UNiocEzeNWS3KO72oxxxU8kakEqMGq26spRsdMZKRMl3NGMBzj0PNSvqDvFtAw3qKqdeaTNIHCL6CZOaN1G7mjd60FBnmt/wzo66rLP5vEYQopPZj0P4VgfSvRfDtutnpsMXSRhvb/ePP6YFZVp8sTlxlVwp+7uzz6aN4JpIpBtdGKsPQiprW2MxBbAT1Jxmt/wAV6dEmrJfH5YbpQxUf3xwR/Ksj7KZXBWQMnQf7Na0/eSYliOeCa6lpQzzeXsVY1H3XH8iKglkhtw4jJAJ+Zick+1PmnMcQhViSBgsapkA9RnHrXRFHPa4xr3Bwo49xUkN05HMKuPrio5mHl/Nzk1X24GW4qZNplKNzZRlkHKFT6U1vlbAOfpWOQwfByq9yDyKifdbzo0MjZPXnNNSYOJuZJ6dap3iAyhj6dDUUl+7cKDt/nUInllIaQYXHAFKUm0VCKTGSwszBEJJ5z9KsSXEk6pbRgFgBvc84qo7yljs3BWHT2p9vOYY12kDceeOacdEE/i0L8K+S2N5ZvepQxc5GPTPWs7zmZgq/MB1ekDMkYLTHaCQAv+NVqQ1fcuyynzDAqnpktnFJHH5Y6DPfFUWkJAWMkKOvqanWcgKfQUtFqDb2LhcDqQCfeo/OQkgEnHtUKQyTfN0HqatRWwVNpY+/vTuybEIcNHlsrn0NRok824KDg9zWgsUaAAIOKkU0WFYpxWD8GVuP7o7067ns9LtxJKgyOETuT7Umo6tBp8eWIeU/djB5/H0Fcbd3c17OZpmyx6DsB6CtadPm1ex5+MxsaK5Y6y/Ilu7y41S8DMMsx2pGvQewq1f232dbTTUIMpO+QjuzcAfgP51p+HtKMSfbJ1w7D5Aew9ayft8f9uPeyAuqsWRfXAwv9K1Uruy6HmypOFNTqvWT/Aq380st26y5Hl/u1U/wgcAV03h3R1hiW9kKtK4+QA52j/Gqen6YdXllvtRYqkn3AvGff6Cql5ZXWjSrLa3DmNmwrLwc+hFJtP3UyqVOVJ/WJRvH+tTuACozmq732GwqE+54qG3kmuLCJroeXMV+YD1pfLTP3ya52e7H3kmctqMt9rWpGHYyohIVSMBR6mtmzsorCARqeerH+8am1ErBYXEqZLqh2nPQ+tY2gai/mvBOxcY3Kx5IPpWjvKOmyOCMadHEJT1lLqWteuWisSi5HmHb+HesUalItillbqVyMM3ck9QK3tUiXUoUiB8va2Qx5qbTNJtLSLIAllPV2/p6URlFR13Cthq9Su3F2ja1zN0WB7CQzkK0zLgZ6KP8a1BPcPlUG1ck/IuOv0q+iRoMBUX6ClMsa8b1H41nJ8zu2dtKhGlFRiitEJNg8xWLfSgRndk557VaLj3pu/260GliMAIOgpC4NPbBPIFQvMgbaF3YoDlFMzL0A/Kk+1OOwqPIY4C/rTjCD0Y0C5R32l/b8qUXLEc4pnknHDA1H5bq2cA0XYcpX1mVW0qYY5wP5iuQrr9YEZ0ichVDYHT6iuQrpo/CeDmitVXoaumf8ezf75/kKKNM/wCPZv8AfP8AIUVqeWZsv+uf/eNMp8v+uf8A3jTKCgrf0H/j2l/3/wClYFbOjzGKBwBkF8n8qzq/Az0Mr/3lfM3N1Gc1QN1Ic4wB9Kkt7h2bYylvcdq4rn1Ni3mgHFNzSAhs7WBx707jsSAml3nvUeSKUE0CsPyGFVpkKZZRkU9rhF46+uKUTRycA/nSaui4NxZU3E96TcalliAPBHPQU1YpW+7G5PsprJ6G6khuaWrC2F5IPltJz9IzUyaJqb9LGf8AFMUrruHtIrdkemwfaL6NO2ct9BXXaVqaXGsRxqflJIA+gNZNrp02m2crXEZjnl+VQew7n/PrVnQYFj1i2bHQn/0E1lUSlFs8bGVuepaOyN/WrP7fpU0Q4kgbzozj8xXFSTLCuyMDPc138l8iThSOM4P0PWuHv9Evbe8n2ws8W87GGOlThJpLlkVh5pXizP3EnNJmnva3adLWU/8AAaYbe8VA32aYAg9Yz/hXdzrudace4jruXk9OabxjJbNMDSIpEkbg+60iMGJ7EdqiWuxcbD9kqqfLZCOuCMVD/pEZMnloAo5FTo248GnPKqJljx0qE5bMtxRmmZ3kLdM81JHLsGMZHpUTfeO3p2pDnsK10Isy40mYyEIJxyfT2FVlTaPm6+lSRvuG1coAMHb3pxkZQA53p0INK9h8l1cZ820YBwTjpU6Wc7dQAPc04sWt4ypxh8fWr4Yd6rclogjswqjc35VOkMaYwgz6mlL5OBUM9x5Q7Z96exPLcs9KN6r1OKzft7g5ZQV9utTSuJLYsoycZFF7hy2LjOc8CmFmzweahilEkavnGRzTjKqdME+1IOU4qcu1xIX++WOfrmtjSdH3us90MKDlYz1P1rR+zwm4M4hXzTzuxUwR+cEqDW0qzasjyqGVqM+eo7kmpTuunTiNgr7DjHWuX0qyW6uC0mfKjGSPU+ldItsWOS1SQWcFuCI0CgnJx61EZuMWjor4JVq0ZvZdCL7SAAFRsDgAdqsqryKDIny9QG7GpBgDAGKUyfLjrUI7eVWsMaQDOT0quJpBLuPT0pLhZpCPLIA9KrHz4/vKcUNhyluaZpkZGxsYYKgdRVC10+G0dnQsS3HPYU8TnuMVIHDDimpaWIlRhKSk1qgf1pnmYGAxA9jTgN4Pc+lPjtUK5bcc+/SoNLEJbPOSaACenNPe3MQJGSO1C5A6UvULE4uZAgGMn3p7XbEABRx3qrk0hNUKxPbzFJcuc5qWeRBJnrkcAVR3EHIbmlQ5PLbaSkPlLYuAF+6M04XPt+VU2AyMSc1IsJYZ81OarmDkLP2kelH2hc9DUP2Z/wC8tNMMq9MH8aOYXKQ6s6tpk2PQfzFcpXRaluFjKGVhwP51ztddB3ifOZurVl6Grpn/AB7N/vn+Qoo0z/j2b/fP8hRWp5Jmy/65/wDeNMp8v+uf/eNMoKCtTS2KxsR/e/pWXWppn+pf/erKt8DPRyr/AHpfMvKcDHerECFQWPBNVsYOalSRznJJFcJ9bYtFwOpppETc4H1quXFMc5phYs7HH3JWHseaYJpwuSFI96ImIQk9B0qM5z1oCxG2d3p7VLB5YlJOMY4zUe7GcUZB6j8qAsadpqc2nXQlQh4z1X0rs7HVvtcIlEpZD3XAI9iMV51tH8JOat2F9NYzeZG3+8p6Ee9Y1aSn6nNXw/P70dz0hZ7dz81wwP8AtNir0VtA2Dt3e+4muKjvIb6LdGdr/wASHtVV9RutPYtb3LxkdgePyrj+ryk7X1PMm5R0aO51PTY7q32ooV15Q1z2mqY9ViVhh1JBHocGqFt8QJ4mCXdukw/vIdp/wq9FrWm6jqEF7bGVJASJInQ5bggYIyM9utNU6tNOMloZqSZLeShbsgnjNWrq58q3VkGM+lYU92sl07yvtbOdvp7VO2qQyqqkggdqXsnoa86Lkd5JIRgsfoTWrFqMdvDkiRn/AN7ArDgu0kz5Y4HfsKx9U1ssxhtG/wB6Qdvp/jVqjzOw4U5VXyxNjW/FMkaNDBgyHqOoX6+9cY8ryyNI5yzHJPrSkfIe5NRjk12QgoKyPUpUI0lZEivsOQeailkaQ80/YzGmMuGxmqNrDCOKMdO9OIGaVVLMAKLhYligK5b2zTZBuHbHtVhMAsOvrTTjODjn+L1oKXYhSNyQoJCZqfzCMZdsdKHfAI/lULHefkAAxyPSlqKyLgLgj5gR7io50ywcenNRxSEHb1FPBMi/NwM9u9U9iUtSFgMZPpT4Z1VAgB4Hao8FgRj6VJGvlqecluKlaFyVyON1G6MkhScip49h6c49ahlwzgL/AA96dCCJCT3FVchotqcCl3YNRhqXI6mncXKTBwelO3Cq3mAUx5SeB19BSuPlLTSgDjk1WmnfoDj2FNAkI6Y+tMljfgoM+uKLhyiwu5fcQW96u7vSqCzyRKFKge5FSx3IKEt1FFxcpNJFHIMEYPtxVWSzZfuNke9NjnYyDJ4qT7SQTk9fuj0pBykSOYyAw5HSriShhx+NUpEdjvPJNRrMyHincdjU3jFVJVYc0qPkZB61KcMMGgViqGJ70FqkaH+6fzqFkZeCKQ7DutJjmmEigMQKAsOPpRgGkBpwGT1FA7CrvU/K/wCFWUnfy/cHmq7JjvSqwTI9aQuUXVm/4lUvvj+dcpXQak5eyk9Bj+dc/Xbh/gPmc5Vq69DV0z/j2b/fP8hRRpn/AB7N/vn+Qorc8YzZf9c/+8aZT5f9c/8AvGmUFBWppf8AqX/3qy61dKGYX/3qyrfAz08oV8VH5/kXqM8YFLj3o2+9cJ9hyjaUAEe9LijFIOUHJIA9BTQKXFKPpQFhtPCDHNJ3pc0w5QKA9OKAMUZOKM5oDlHxyPHIHRiGHetj7B/amni5kfysNtBUfeHOf5VhjIrsxbGDS7W36ME3MPQnr/Ks5ysrnn4+MeVaamJDplnbuD5e8j+KTn/61Vb6/Es6rF8sUR4xxk+tS6pc+UDAp+Y/eI7CskcjgVUFf3pHkystEei6BqFn4ksPJvYIpLmEYfcoyw7MP60678GWDnzIJJYB1K53DH48/rXAadfT6ZfxXdu2HQ8jsw7g16TB4kt7u0WRB8rjkenqK460J0pXhswiuY4zXZJrO6k0uNRFFHjO0/fyM8msWMfPz2rofFf7y8gugP8AWxAE+44/z9KwBxXVTd4pnvYWMfZJxH5pc0zNGa0OjlHFsDNQnk5pxOeM0mKA5QUAHkZp+QpyAADTMEigg4pDsLvbdkUoYHO7pmmYpQtMXKPz6HNNIYEYGPegDHSl/E0BYem0Dg9acpwpXNQDhqVj82RQKwucHae3Q0u459xTX55pASDmkOwABm5/SnMP/rUEDqKaQOKAsWEfcoNDcnrxTAQBgdKXdTFyjgAOtKNq9BURagN3zQHKTb6N4HU4qDfkehpnLdTQHKWGcY5GaqjOTjvUmcgimUg5QxhqbznNO5oHBphykyyZHPBprxBjkcHvUZNKGYd6A5RVRkbgj86cJXHeozknJNH40Byk/n+opjS7lxTME9qX60g5RtSrDkcmo8Z6VIhIXBNMOUQw4HUGmFSvUVKGbPJFLuoCxFnPQmk5JxUny+lLx2FILFG/4s5Pw/nWHXQajj7DLx6fzrn67cP8B8tnf8den+Zq6Z/x7N/vn+Qoo0z/AI9m/wB8/wAhRW54hmy/65/940yny/65/wDeNMoKCtbSv9Q/+9WTWtpX+of/AHv6VlX/AIbPUyf/AHuPz/I0KKKK88+yCiiigAooooAMUUUUAFFFFAE9lD9ovYYsZ3OAR7V2F3MWMrQjew+VR9OBXP8Ah6BpL9pVUsYULDHr2/Wtm6vYNLtxHIwMxGTGpySfc9qyqPZI8rGJ1KqhHoc+2lytI0lxKEBOWc+v9T7UjXcFqpjs4hz96RwCzf4fh+ZqC6vZbuTc5wOgUdAKr1er3NKGAjHWepfiitLtsECJz2HStSx06S1Zijbo26r6H1rnASDkHBrX03WWtyqT5KDgOOoqZqVtCK2BtrA09Yg87QvMx81vIPyP+TXK13Xy31lcLGVeOaIgMh4yP5HrXCkEHB60qTurGuBbUXB9AooorU7wooooAKKKKACiiigAooooAKKKKADtRiiigAooooAM0uaSigAPNFFFABRRRQAUYoooAMUmBS0UAJgetLgUUUAGBRgUUUCFzRmkooAWjNJRQAufejNJRRcBc0ZpKKLgV78/6FJ+H86wa3b/AP48pPw/nWFXdh/gPlM9/wB4Xp+rNXTP+PZv98/yFFGmf8ezf75/kKK3PDM2X/XP/vGmU+X/AFz/AO8aZQUFa2lf6h/97+lZNa2lf6h/97+lZV/4bPUyf/e4/P8AI0KKKK88+yCiiigAooooAKKKKACiiigCzbX09mjiByhfgsOuKrsxZizEknqTSUUrEqKTbXUKKKKZQUUUUAT215PaOWhkZdwwwB4NROxd2c9WOTTaKVieVXv1CiiimUFFFFABRRRQAUUUUAFA60Uq/eFAmO20m2pMUYqjHnGbOKcFpwHNOxQPnIStJtqYjNJtoHzkW2kxUu3NIVpD5iOjFPxSYoDmGYoxTsUYosHMNoxTsUuKB8w3FJinYpcUWDmGUU/FG2iwcwyinbaULRYfMMoqTbS7KLBzEVFS7KNlFg5kRUVLspNlFg5kR0U/ZSFaQ7oqX/8Ax5Sfh/OsKt7UB/oUn4fzrBruw/wHyme/7wvT9Waumf8AHs3++f5CijTP+PZv98/yFFbnhmbL/rn/AN40yny/65/940ygoK1tK/1D/wC9/SsmtbSv9Q/+9/Ssq/8ADZ6mT/73H5/kaFFFFeefZBRRRQAUUUjbsfLjPvQIQE7jk8D2p1MCZ5c5P6U+gSuRyMM7cEmpBnHPWo8OzDPAHPFPXOOaYle4pIA5piMWJ4+XsacQTx270YO4YOB6Uh9RScCo8kkdvapKY6k4Izx2FCCQ+iij8OKChq/XqadTdpz14+lOoEiKQvuCqQM1L2qJYjuySR/M1LTZMb7saxIzxx60q/dznOaRxuUihVxjPUDFIetxWO1SajVgPnduTwB6VI33TgZpoj5UknjtTFK99B9FFFIsKcn3xTadH/rF+tCJlsyfFLtp4HNHBrSxw84iil204CnUWHzkRGKaQfapDTaLDUxqrkE5oAzweT2pcY5HWn8Bcjqw/Sos7mvtFa5CwGeOlJtqXbShKqxnzkO2jZU2yjys9aLBzlcrSYqz5eOgpREO4osHOVdppwQmrPlD0pfKosPnIFTHanbfapwhpfLosHOV9o9KXZ7VYCcUGOiw+cr+XRsqx5dHlmiwc5X2UbDVjYfSk2exosHOQbKTZU/I7Gm49QaVh85CVpNtTFM+tJsPvQPnM/U1xp8v0H865uun1RSNOl/D+dcxXbh/gPmc5d669DV0z/j2b/fP8hRRpn/Hs3++f5CitjxjNl/1z/7xplPl/wBc/wDvGmUFBWtpX+of/e/pWTWtpX+of/e/pWVf+Gz1Mn/3uPz/ACNCiiivPPsgooooAKQ57Y/GloPSgBicjJOTkin0yNdoP1p9DJjtqNYkMAOAe9Opjbjj5eBzTh0FAJ6hzkUwP+8IFOIJOQccYo24YYPA7Uwdx1MLncBj6inNnacdaZtyAD1PJpA79B6ncoOMZpHbaOOtOprLn8aBu9hsZY8k8VIeKaikdT9BTqBR2Gb89B3p9RkEAZ4BqSgEITgE01GJwMcYpGjLOTnjHFOUEHrxTFrccTgZpgZi2OmOafUYB80n1FIbJKKKKCgpVOGBpKKFuTP4WTec3XsKVZz3xmo0TdG2Oo5xTJU2Njdmt7HjqRb84AckZNMaVuy1VkjMY+bv70sUhySxzQPmJS0h7mlwwXJaonl/u/nToi0hBYfJ0J9aGOMu47cQM7jSeY2eWqWXy2bYvy7R0Jzmo9uMHaemaFYbbQplYDJakEzEcE00gOwIGPrxUoUJMEGSGGDz0OcVDlqaLbUb57D+KlFy/rVhooo0kxEHYep/lQtrAbcbvkmKb/vU+ZE6kIuj9acLselV44ZJH2oOM4JPQVNcW8cAULNuc9sU9BczJRdj0pftg/u1TSJ2PFSfZpO+aNBc7LIu19DSi7U9jVTyHBxgmpBbNjPSloHOyyLlT2NPE8R65qqLcjual+yuOSKWg1Nk/mxeppfMi/vVB9mbGakSADvzSsVzsfhG6Nn8aQqPU0gj5PNOwAvI4p2BTIyRn7xo/GnFEZc7Bim+ShGRkGgfOJg+opOf7wpfs5znJxTXiUH7xBpBzFLVsnTJuRjA/mK5Wup1VSNNmOew/mK5auyh8J8/mrvWXoaumf8AHs3++f5CijTP+PZv98/yFFbHlGbL/rn/AN40yny/65/940ygoK1tK/1D/wC9/SsmtbSv9Q/+9/Ssq/8ADZ6mT/73H5/kaFFFFeefZBRRRQAUUUh/H8KAEzg9c/0p1MA+bO0/U088CgSGs4XrTu1Rkdz37U9SNuPSmJN3EZsD3oU8nJ78ChgSR6UDIPSgNbjqQnBHvSngVFkvgkfSkgbsSgg9KazheOp9KVcYGOlNZWLDBwBQDbtoCtl/TjpT6YqkMTinnpQC8xrMBgYzmnVExBZcfWpaATuxCcDOM0KCByeaGGVxQowB60D6i0hYDr/KgkDqaaDljxz2zQDY+ikGdoz1paBhQOelFOQgSKSMjPShbkVPgZPbqE5L4OKfKkcrb2baoHHvUZKozAjdg8CkVGbDccnG0V0Hhcw5oxLMvA2AdPWocxhypAK+gqfaqoXlDcMOAccU4tEImlNoiqQSCTzUvQtSuUwI2YKGwCevrUyObbA+8vcetVWUeUrfxSEYHoKtRFVDCQEoB8p96CrrYHEcswZVKA4HByak3DbmVXXA+X1FRpcSyMkcYAGecelXrzY2nuVcE4GFBp2J57GOZC7ncTg9607W1LR+dIW3ZDL74yaykhMU0Zl+4xDc9xW++Jmjk80If4VKnafQD1pNDVR9SrduqFQONww9UJhtdQThmPLVauAos1zIGlJAwD0qCNHuTHGRnccCpSL5i7DZ3BT9wx2Z+YnpRLEDcCKTCkcBv7341uW7LHILVBwEHJPWqV7BDLGXYbdpIJB6t6/yp2J5+iIFsdnU4/GpMAHBCk/WmxSrLbRttJOPvHvSXMhgiDIgZicY9aOXqyVJt2QskghUEjgnHFVmv8SneuFzjGeaqXc08hRZNqkjOB29zRFmS7AkjZlXjI+tFi09NTUjZXXKxk/WlaaJBiRgD3GelSbNqHaMAZ4rmbiWSecpGSSeTQ4ijK50kRjlXdG+4exoaM5yF49ayUee3sFkSPbleT61o2D7GRGLEOueT3oG3YR2KOM8J03VDeBio2sNvQ8dKSbUYzdmFRuU5HSqlxOEvzHkKgU7/TFDTCMluX7U7oF+YZHBHpVpQQc4BHrWPa3yJaSzELhZOB3IqzZahHeyGNchgM89xQ4thzmgzBh93AqIojHHNIwcDg8elQNOFYbmA+tRysOfuVNZhC6bMdxyAP51yVdbq779KnPsP5iuSrtofCeHmTvVXoaumf8AHs3++f5CijTP+PZv98/yFFbHmmbL/rn/AN40yny/65/940ygoK1tK/1D/wC9/SsmtbSv9Q/+9/Ssq/8ADZ6mT/73H5/kaFFFFeefZBRRRQAUHpRSEZ4zx3oAarZPLdegp9NAIboMU6gSCimEng+9OGTQFwJwQKQNlsUpB3D0FIBznqTTFqOpMgZHpS1F1JJ/SkgbsSA5GRQWAOO9C8KPpSMCTkGgethEJYkmn00Dbx2pScDJoBaIBtBwMZpaZg+YT0HrT6AQhOAfYUBgaCDk8dqAuKA1FpCQBmlJA61FuIUY9zQhN2JaKAcjNFBQUqnawPpSUAFiAO9NbmdX4JehMqgkkdc1IeBxgSMePYVIluAc8j8aZIjvJtVDgcZHeug+bU7kN0TtyRgjjrVJp3YBHdtnpmrlzGRhF5wOT71X8j5uccetNJMrnsDSK0iIo6EAGnzuQdmThe1PSzcOmxMluh9Km8hgrRsnLn5m9AKVrD57sSxAGZJFBTPfvUt3Oj2/lRiLA+7jqD65pj2rzhBwkbHCL3b8KtR6DP5ojnCxwgZZ8jn2pNoal0MwXbC2itpkADfdY+lX7YSSyLHbyMM5J54qlc2sxaAujBUJXOOCRxWjob21tdoZpEG5AFVu5z69qiWmxrzaFK5szBvDZ3Jh8H0qO0uvs17CXyIg3XFTavqu7U7gYTBUKSOR/nmqcDRvGjOwIXJxnrVrYm/M7XNuUI17OrytAOGSQrxgjocVU1G8MojtLJmeOCMln7t6mtHTp4L8R2cgEiyQDPqCOv4+9XILCxWCRrONQ7BkYtknAOCBSSFz62MWxedraKMj5FA7c1PepM1rmMBiOT60+x8w2wbyyEDbQx7kVZ3xxxsZRgKpJNVyqzZnztTsc0puDdxM8RdWznPG4d61IJGgjL29s4jx8zSH8MZqMRo8iSTvIgxhQF4x9a2E3SWCxQuBGVxt2g5/Gs5PS5unrZmVHqEsryEmIHIAUv1qnHbtazTTeUzFgeAOOuabqNtHbzo0Y8vJwz7yd2Opx2q1PfRrAro5Xn7oAPFPoDdn2K2n3Mk7qsihI0JwOh/KrEl6Y5PuqE9CKzRqSMW35yCSCBVRrjMm5icE0+REupcvExW94ZXbPmfdbOeDVi60mbUWFxbMoXGDubGfpUcWl3+oWpSO3PlqQyOwx/8ArqWW0exAQ3e2RV3YA6n0FGiYJt6GM8MsEpgkUq2eQa1YI0R45os7vvAD070y/jWO3ink3mVlPDHOKW3jeKSO2+YuY9/0J9P0/KjzQc2tmJdXN09+yw8qAD7UEyMjvOF3FenUd6qCaWK5dZOCzYH0q1cRwygZkYHttahofMLqB/4lcgz2H8xXN1pyyt9lngLblUDB9OazK6qXwnjY/wDiL0NXTP8Aj2b/AHz/ACFFGmf8ezf75/kKK0OAzZf9c/8AvGmU+X/XP/vGmUFBWtpX+of/AHv6Vk1raV/qH/3v6VlX/hs9TJ/97j8/yNCiiivPPsgooooAKKKRs9hQAm45p1NC8806gSEAApaa3JwTgU6gBCcduKQH9aUjJB9BSAEEfrQLW448ik2gClpm35uTQNj6ax6c4p1I3TigGLSEZGDQD7GloAbtHck/WnVG2Sce9SUCQjEgcdaByBQRk47UDOT6UD6i4zSbRjHalpo5bJzQA6iiigYU+HHnJnpmmUoO05FOO6Mq38OXoyWV5wRLEcxnnHeporhnQnGMcfWgSIsC54GAAPWnqAc8YB6V2cqZ8lztFLbKVZskcnGe9MRWJyc5rSZN6kE9BxVi2sYiA7HJPAUnpRJxirjjJt2ILKSQJ5aDOcYyelXHRyojlUjI9ev/ANerEa26boVKjBJ9wetOjlju5XhXDKBnIrmnK7ujrpVuXSSuiSztoIwZ9gZxk5J5/WspLtpdUkmmhHlltwB/i7CrsziGOSGdz5KfMzA4JB7Vlzgeba3CSOAX25LcjPTBpRVxtqLNzfe3sbEW4VQ20K4xu/OsfUtCkawEtuoZ4s5CNkFcZ4rdnuGhh2nDKBjcW68H9ayhqM+BbI0EYxjEjbCB+PWqgtSXN20OQjiLwSSEHOcDPeowxWMOAAM4rqJ4rWCEx4UN9fWuW8zKFT2JwK2i7mKkXbJmsXFxKWVZo2VWXr+Fdd4YL/2S5nclTuwW9c1xFxetJHBA0agRZII6nNdTp9zNH4VJ+z4QOQJB378/jQy76aGnolyt5p89rsCmFiOnXJJz/OsmOWV0lEy7snbg/WtTSRFpmgG5k+UyLvZievp/SsmO6iuz5Mcg3EnB9Tisobuw6kldFCaK/mbZDBMyCTamAeFz61tW8s9p51r5Jd4CEYjkA9en0/lTI0v7C4iW4bdAfleRT90c1pvLa+YlvaiNpXDTAdgB3+uTUOTe5vez0OSaX7XfEkMAhyQwxx2pruhLKRwc4Bq7qUDWd6s0h3eapz7Y7VlXL/vosjGTn9auKuiZSsyS2tbe58+HDApHvDCpTYQ23kjDPcysBEuenuazoruW31DEbBQ+EbI4xXQtbTWjPqriMJEREgY9ScDIqmmiOZbmjHN/ZmD5jOynD5csCO/X/PFVtUmiluLecBchtkpI4x2NUrqOa9jjEUyKQOQT94k4AzTtQspo9Km8x8yEgAKcg1DSUkXGTszL1eaQ3YSRshPu1alvYzaJcsm1uitjkfSsvUmuisJnjw23hsda0Z1thoERf5tqfKc4+Y1tFGMp6lCHWHiYxtEjJnqy5IpJrtp9wROOuFFO02e0WMoZF3553d6u6db+VelgoCOuAuc+9OyQufuZSpmzmc9QBx+NUq6jVokGnTFQBj0+orl62pqyPOxkuaa9DV0z/j2b/fP8hRRpn/Hs3++f5CirOMzZf9c/+8aZT5f9c/8AvGmUFBWtpX+of/e/pWTWtpX+of8A3v6VlX/hs9TJ/wDe4/P8jQJxSChhkUcn2rzz7EWiiigYUUUd6AE3H0pabg806gSEIyQaWkJOcUtACE4FIpzSsMigdKA6i0mORS005z6CgGOozziik53UAAOaDzQAaWgBpBzkU6kzS0AhCSDSISc0pGaF6UB1Fpu0k5JpTwM0bucUALRR1FFAwo2GT5AcFuM0U+E7ZkPoacdzKv8AwpejJ44kKqhOPLxzVtYwC+4/KF4qm0bA5UcnkA1ZjV5IPunPPA9u1dEm9z41T1sMhZi7DBxnj3rTMBWPzu5+6MdxUtjaqAPlDE857ippLd5cEEnHOAaylJvQ1UrGAwmF27k/ezkmn2CXsV20kO5kwc46Gt0aaJEJdSrEflmpbW0ktpGjLAoOhq5TjbRaiUpX1JRbrcWjJKobeuDXMiWNYo7SbGGbZuzyvv8Ah/SusXaiu3VlB4NcN4pu4lnRIMO7ck45B6HpSpu+hTejZr3MzSQLMJMmFcsB3KnkflmuN1TUvtmqTXCcKSNoz6VseGroMkttLKFDHJ3nAwev1zXPnTZmnkVRwJCnP1rdWTJ5tBkl1LKwZnJIoRi0qD1IrQbwzqMTqphZifTkVci0EwmNpRhs44OcEUcyEpamNeHFwfQV0l9qf2fwvaWwGG4GOxpH8OSX14zoyiM7efX1rTvNJtGECXELER8IM/eJ7Goc46Gkbu7RyOoaxe6gkcckn7qMYREGAKNPvvsF1FNIhfb82PeujvPDtpHCXiYqRyO9czqCbDuwBzj604uMtEZuUviZ1VxrMWoWhCNgjG4D+Vc5DcXY1Zfs0hjkYhBg9AaW0jeDRjcg/PLLtRfUetV9qpMOu7PJBxUxjFXSOh1JNJs7NtEubq2D3t8pA5BU5A/p2rLudPs/ldLxJSOm0cZ+uaq+IPtdlDa2bXTPalQWVBjn0z34qjdywLpy7INpP8W0c/rSinbcHKz1JjYCO9nfzopQvIKNkA5qle3zzlYmVWCjAY5yfSq0UohwGVtrDoOpq/p9o6azsuVIMY3kdR7Vpa24KomrIfdu6yx28byRocZR+qmpZpDHprkuzfMFGT0z3q1qlnELuGZg22Q7cg9D2/wrG1F3jjkiJIHmDH5VNuazFKpypo3rS4S80tzjzHhXDBhy2Rkj9K5e6uWkiS3Qt5YYkKfeprHUmsY51ChjIMAnsef8aqJJlyTgE9K0jF3MHUXLfqakdvaW1quXb7T13joD6VpxzxW7xF2IJycH6VzDTMG4P4VLd3M808bSqFwvHHWraRnGo2tTb1S6SWB1RuoB4781hULKWXbRVrY5arvI1dM/49m/3z/IUUaZ/wAezf75/kKKZiZsv+uf/eNMp8v+uf8A3jTKCgrW0r/UP/vf0rJrW0r/AFD/AO9/Ssq/8NnqZP8A73H5/kaFJn0paTHIrzz7EWiiigYUh6UtIRnigQgJOKdSdDS0AhD1FLQTiigYUgPNLSAcmgQtJjNLSE0ALRRSEZOO1ACg5opKWgYmKWkzxS0CEJxRnmgjrQBg0ABGRRt5paTNAC0UUUDCpIDidMetR1NaAG7iB6bqa3Ma/wDCl6M3EhjEKuQAc5IojgZZjtA2k7iPSnEoUEY6A8+1SPKUCbecnGfTpV31Pjo7XD7V5ErSgqeOmaS2v2ZmkVOExgGsW/fyGUBgRjBIquL6WLGxcZ7k/nWnJdXBvWx18V+9wrgKFbAIHrUytIVbIIcjIH4VztpqKI6jdlyOBnpVkX0iuQu7A5J9KycXcakjVEE87I3nDaV2soGCaZB4YsHaSW6g3SZOOeMZ/wDrUR38cSq4cZf+961atp3mml2HaFA/DjrUpSQOppZFPWdJtDBC0CLC8LhgyjA/GkdrWOdAIVZnbDgx85Pb9K2UhRo5I5MYOQffNPMMUMxfaB5g5IHXFN36hGqkrFK4t0LfKm7HQdKqm3XIjKqc9Cexq2xlkbES5JBwaqTWGoG7+YL5e3KgNkk46UJvYkzjdjT5Sh5jBNV7/VI7uJY45IzgbsMDkGl1WyvTHJIqsjquWQjqOvNYK6W7IrvklhuFaRinqa8yRdbV2uIDEAFdeD71jXOl3E5ZmJCZz0zxWpbQquwAAEHd09Aa1UWaZ40ib5XHI46Va93YTkmjnBNC9nFYkt+6XJCoSTz7fnTWtcnMVnPIO+4bRXV/2B5QbyY1DMOfp71izyzQPJCIYyynHA6U4tdAdRMZrMv9q2NvFboPMXO4McFQO9c5cxTqi25KMw6BCSRW1LZzeakhZ1jYEyYO3g9s1bjt4QqgbVycDavP/wBenC0VYcpuRgadZTX2oqs+5YoiCxI9OgrUtriOXxDKUkYqo2szcL1OQfbpU2rqYEisrSTdM2TNgYx+NOslj0+1ZFOxiNzSd80OV9QT5dCzqTwiJGw6okn7xXGMD1Fcnqlws4+UYAc8564FbGrXs2pBbeJ8xZyGB4bHWsO9ieOCFSvJzx37U4omrIoFuxoG7qM1p6Xps13OoEZPfOODWnLpUMe/aCACeDWnMtjmbOc5yOSOc59ammlE0wfovQYrfj0iK5tDtIV1PQ0tjptvNLiVF3opyp6GlzIavY55I3EpOPlx1qSuk1PTI4NNkljXCr29Oa5utI7GM3dmrpn/AB7N/vn+Qoo0z/j2b/fP8hRVGRmy/wCuf/eNMp8v+uf/AHjTKCgrW0r/AFD/AO9/SsmtbSv9Q/8Avf0rKv8Aw2epk/8Avcfn+RoUd6KTFeefZC0UUUAFFFFABRRRQAhpaKKACiiigApvrTqKBAKKKKBhRRRQAhpaKKBBRRRQMKbinUUCCiiigYU+EgTIT0zTKN23k9qa1ZjiHalL0ZqNdCIsyjNBvA8qqrdVyfQms0Tb4sj1xnvUlu2ZMgdOM11qkktT4j2vYfcI8zhuMZpjW3nN8pwcADFW9pI2Ecg5xU0kS/Z1kRGBU4c9vbFVzJJIm7u2YkcMltdh8Ftp4x60kN9eLO7yFh5nUHsK37bTDLESdyOWIB7cdqunRLSRSkwO885zytTKpHqVsZEF3Fc2/kThtsjbARwQa7GwtxaKCAWHAyDk/T9Kp6dolos8aupkMZLLu7t1/nWx5UaAiMFU4YAnOPX/AD71hJroF0y5M0RTzT94Z4A9P/risu4M085JIAHIOPWpo5Ejk3GRQvOVP+frULXUSiRVbcD0NK9xXs7DUujC+7psAwQuamS6EhJWRiN2Ax4xn0rOuMq2NwP8JGfyp0O2L5lYNG+DxznvUNXNE7omkuAYmfAdwu3n/PvWTfTQeXGUjUEZXHSi9vYbaQZVojITkMe3/wCsGuauNTeS/wDuqVB+YHvWlODbIkzWstLWZI5DIybh8pHatmCxjtAu58SxnqBwR6fSq4ZZ9MhlAETYzj0NXIka4gRpi2BnIzjd/Wqb0J53zWJJ7kQwAhh+dUrS0tJ0uZpRliQST2xz/hVXU7hIZPLBwoGDn1rEOtNaiTaSMkbhjPWiMX0Kb0N26uUe3aJI0J4OPX2qtZabLcmMgBABkALj9fpmoItQha3j3suXParsereRLtRSwK8AdeKNVoVdrYyk025Esvn25MjMXL+vt9MU2yEtorXlzEBEitgDnJ6D+tdLHeu7DKfcfrjIK9qhu0trix8s4VZc5X/PvS53sylLW7ZwawSQM0w8pfMbJUDnk9KiuYZpLeI+WxfBYn+7yeP5VtzafBbyMIlyccnPPU/4VBIkvzkkkevrXSnfYyk73uN0vUJNPhEbkEDt1x+NF1eJNOAp4bkn0qCW0kChmU8nHPWoPIcSEYI+Xjj0pOKvcnm6GoJ0VSI9vzDBBHpUCJLJOHjBL+i96htzsRWI+cEHkVoW75Z33bXDD7ox/Koasapqwy/nd9GnLd1CkfQjmuWrsdVVW0OdiR5gAB9W5HWuOral8JzTd3c1dM/49m/3z/IUUaZ/x7N/vn+QorQzM2X/AFz/AO8aZT5f9c/+8aZQUFamluiwuGZR83c1l0VM48yszpwmJeGqqolex0fnRf8APRP++hR50X/PRP8AvoVzlFYfVo9z1v7fn/IvvOj86L/non/fQo86L/non/fQrnKKPq0e4f2/P+RfedH50X/PRP8AvoUedF/z0T/voVzlFH1aPcP7fn/IvvOj86L/AJ6J/wB9Cjzov+eif99Cucoo+rR7h/b8/wCRfedH50X/AD0T/voUedF/z0T/AL6Fc5RR9Wj3D+35/wAi+86Pzov+eif99Cjzov8Anon/AH0K5yij6tHuH9vz/kX3nR+dF/z0T/voUedF/wA9E/76Fc5RR9Wj3D+35/yL7zo/Oi/56J/30KPOi/56J/30K5yij6tHuH9vz/kX3nR+dF/z0T/voUedF/z0T/voVzlFH1aPcP7fn/IvvOj86L/non/fQo86L/non/fQrnKKPq0e4f2/P+RfedH50X/PRP8AvoUedF/z0T/voVzlFH1aPcP7fn/IvvOj86L/AJ6J/wB9Cjzov+eif99Cucoo+rR7h/b8/wCRfedH50X/AD0T/voUedF/z0T/AL6Fc5RR9Wj3D+35/wAi+86Pzov+eif99Cjej/KroSeg3CucoprDxTvcmpnk5wcORa+Z0sdu24r8oz3LCr0MSoygNGBjJ+cdfzrjKK3kuY8OLsd+Ui8ssJYg/HSQf41PGyIoUzQ9ef3q8g/jXnNFZexXcfOetwT2kNpJGk9uCuSAZV5P51QlvBLqP2gTRKjLyPNXg/nXmdFJYeK6hKbkz1tNUgC7xNGJFH/PQeoPr7CrEmoW7jcLy35HIMq/4/SvHKKHh49wUrHsCXNq5+a8twB/01XNVp76A3MsaSQeWzH5vNX/ABryiiksNHuNzueqLcwpMP8ASICCM/6xcZ7Z5qruhgmL/aIjHtyFWRSR7DmvNaKpUIrqONVx0OtuFa6klaSQ7ChKKGUkN171RtIJftKNKowCM5IrAoq1BJWJc2z0sXluYVX5OB0Mi1OmpRrGw82LGAAN4FeW0VHsI3DnPRb2e2uYQCUDnkneD/WuVvILia5d9oKlccEViUU1SSHz6WOk0uJ0ZFkIBXgFsYFdXZLbQyiWaa0kI/vOv+NeYUUSopu4uZnqV5eQu37mWFeeiyDB/WqM0sZUASxFlH98YzXndFT7CI+dnYRq8lxvZ0UcDBcY6/Wtay+zxFkkeE4wQd64+nWvOaKr2K7ic7qx6Yfsspw0sABGM71/xrOv9gtlgQxSEDAZXXj9a4Sin7JEnVi3GzDlGLKCMMPyNWBbKJ1ZHiAwB/rB+vNcZRT9mhdLHW62FXTnVHQgA7sODnkYrkqKKqKsrAlY1dM/49m/3z/IUUaZ/wAezf75/kKKYjNl/wBc/wDvGk2Nz8p4GTxXb/DKOSXxfcLGiO3kNw65H30/z+ddd40YQ+HblrZnM7wfYZ4kRnACqspONwCkAjJwTTHc8Z2sSBtOTyBjrStHIjFWRlIGSCMcV67Z31la2GnC6iLeX4ehuNyozMNrOB0I4BfJGRnA5GOWTF5PFF6VZ5HbwpHgklWYlE79iaAueSbW27tpx64pK9q8QmxHgrxClldxTKYy4VLlpcR+bAEODwP4vz96860Lwm+t6YLuJpyd9yjLHFu2+XAJFz/vH5aAuc1RXbn4fu25Y5bl3RXMirBkowtVmAPplmK/hQvw/d5NiS3LMofzFWDJQi0E4B9Msdn/ANekFziKK6o+E0ttSuor17tLW309btpFh+YuY43aMZ4yPM/lWl/whNptEXnTyAPPIHiizK6Lbxyqu3djPz4oC5wdFd9/wgltuW2+0Sbml358n/SAv2bzvK2bsb+2PX8qxdP8MrfX96DFqUVrbQNKqNbfv5Su3KqucZG8E+g5oC5zdFdlD4Khn0s3YnvIy0U06mS3ASMRvt8uRs8SH0x3HrUuqeDNMtLe++zX9289sbsASRKFb7O6q3Q5Gd3H0oC5xFFFFAwooooAKKKKACiiigAooooAKKKKACiiigAooooAKKKKACiiigAooooAKKKKACiiigAooooAKKK7qfwZYy6FpclqbqO/u0i2mQExyu8BkCrlRklht+UtjIz1oEcLRXe+H/A1pd3lxFd3JnMZMQRAYwZAyBir8hlUsQSPUHvU954M0aJ7qcvcQRW8cLSR+ZvEbOxGDkA9CuOn40Bc87or0SPwZob38hNxcfZl1T7AMHjPyDGcZ3bmIzntnHaoU8L6D/ZDXxeV/ncR/vvLVz86hckEDBTI5JJOMYoC5wNFenR+B9FjgI2/aZRK0YRrhkdsSsnZcZ4A49aw9B8J2GtaHBN58keoTaq1rFHvGyWNUjZlB7Ph2IPQ4x1IoC5xtFdVP4NZIIp1uZNksm1VW3ZuCHI2kH5yNnzAY25FaVp4LtXubOC9s9RtppLZJJoy4+QNIq+bkpjaqtuZeccZI5oC5wdFdfo/hSG/TSJZ4LyKO6t5pG4b98yHACEITyOeATgGm2fhVJYrVpba6IN9c2zvE2Um8tNyKjbcZZgyg85PbtQFzkqK6u78PW9pbancpYX1xFZajBb/ACvgbHRyyFgpAZWCKT6sBgZFLd+H7SOfXhBYXrppUULSbZd4R96CVCwTtl8HtsJwaAucnRXZr4ZtJr+aOPTNQEVvp63F2I5vMa3dgWUcJ8xxtG3A5zzgGrVl4Fs5b/RYJruJkuFIuGjvYf3j71XEfPbd7k7TgZOKAucFRXcQeDbGbS9FuDK8b3OGuDJcIisME7Yy2FJJAAwWxnnnilbwjpkITzzdhTqBtzLGwdT++kj8oBVJL4RWyM8N0oC5w1Fdxd+EdPt4L+SMXUxhlVRsk4jbEB8o5TJYmV1HAOYzx1FF14Ms4pdUkSR0igsvPggknVJQ4j3EsjhW2ggjG0E5FAXOc0z/AI9m/wB8/wAhRRpn/Hs3++f5CigRUeGVJ5CrgHJ6E+tWUvtVjt57dNRuFhnJM0azMFkJ6lh3zRRTGPGq60sUUS6rdrHEgjjRZ2AVR0AA7U2XUNWnnknl1G4eWSHyHdpWJaPpsJ7j2oooAhjmv4rOWzju5FtpSDJEshCvjHUd+g/IUyL7VBnyZ2jz12ORn8qKKAHK96rs63UgZvvMJGyfrQr3quzrdSB2+8wkbJ+tFFADX+1OSXuHbd1y5Of84H5VPZ3moWEryW9yUd43iJzn5WXacZ6HHGaKKAK+243bvObdu3Z3H73r9aUm7MgkNy5cHIbecg/WiigYhW5YMDMxDNuYFzyfU+9BW4bOZmOc5yx5z1/OiigCP7M/qtH2Z/VaKKAD7M/qtH2Z/VaKKAD7M/qtH2Z/VaKKAD7M/qtH2Z/VaKKAD7M/qtH2Z/VaKKAD7M/qtH2Z/VaKKAD7M/qtH2Z/VaKKAD7M/qtH2Z/VaKKAD7M/qtH2Z/VaKKAD7M/qtH2Z/VaKKAD7M/qtH2Z/VaKKAD7M/qtH2Z/VaKKAD7M/qtH2Z/VaKKAD7M/qtH2Z/VaKKAD7M/qtWbGe8067jurWVFmj/wBWzKG2H1GQcEdj1HaiigBtu97aOzW11JCzDBMblSeQe3uAfwpZZr+a4FxLdyvOMYkaRiwx0560UUCI0FzFN50c7JLknerkNk9TmnRvexKqxXUiKpyoWRgB16fmfzoooGSJdalHjZfzrjGMTMMY6VWMEpOS4JznOT19aKKAD7PJ/eH50GCU9XB7dTRRQAeRLx8446cnijyJAAN4wOcZNFFAB5EuMbxg89TR5EnPzDnryeaKKADyJck7+vXk0n2eQYww46c0UUAH2eTAG4YHTml+zyf3h1z1PWiigBPs8n94evWl+zyE53DJ96KKANTTbd/szcr98/yFFFFBJ//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0" y="0"/>
            <a:ext cx="11881667" cy="6484077"/>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0" y="1595021"/>
            <a:ext cx="11680371" cy="4615815"/>
          </a:xfrm>
          <a:prstGeom prst="rect">
            <a:avLst/>
          </a:prstGeom>
          <a:noFill/>
        </p:spPr>
        <p:txBody>
          <a:bodyPr wrap="square" rtlCol="0">
            <a:spAutoFit/>
          </a:bodyPr>
          <a:lstStyle/>
          <a:p>
            <a:pPr>
              <a:lnSpc>
                <a:spcPct val="150000"/>
              </a:lnSpc>
            </a:pPr>
            <a:r>
              <a:rPr lang="en-US" altLang="zh-CN" sz="2800" smtClean="0">
                <a:latin typeface="+mj-ea"/>
                <a:ea typeface="+mj-ea"/>
              </a:rPr>
              <a:t> </a:t>
            </a:r>
            <a:r>
              <a:rPr lang="zh-CN" altLang="zh-CN" sz="2800" smtClean="0">
                <a:latin typeface="+mj-ea"/>
                <a:ea typeface="+mj-ea"/>
              </a:rPr>
              <a:t>①人物动作行为描写。如：红四团的指战员与边区苏维埃政府的同志“互相親贺</a:t>
            </a:r>
            <a:r>
              <a:rPr lang="en-US" altLang="zh-CN" sz="2800" smtClean="0">
                <a:latin typeface="+mj-ea"/>
                <a:ea typeface="+mj-ea"/>
              </a:rPr>
              <a:t>,</a:t>
            </a:r>
            <a:r>
              <a:rPr lang="zh-CN" altLang="zh-CN" sz="2800" smtClean="0">
                <a:latin typeface="+mj-ea"/>
                <a:ea typeface="+mj-ea"/>
              </a:rPr>
              <a:t>互诉衷肠”的行为描写</a:t>
            </a:r>
            <a:r>
              <a:rPr lang="en-US" altLang="zh-CN" sz="2800" smtClean="0">
                <a:latin typeface="+mj-ea"/>
                <a:ea typeface="+mj-ea"/>
              </a:rPr>
              <a:t>,</a:t>
            </a:r>
            <a:r>
              <a:rPr lang="zh-CN" altLang="zh-CN" sz="2800" smtClean="0">
                <a:latin typeface="+mj-ea"/>
                <a:ea typeface="+mj-ea"/>
              </a:rPr>
              <a:t>“我”骑着马口气跑了三十多里地”的描写等。 </a:t>
            </a:r>
            <a:r>
              <a:rPr lang="en-US" altLang="zh-CN" sz="2800" smtClean="0">
                <a:latin typeface="+mj-ea"/>
                <a:ea typeface="+mj-ea"/>
              </a:rPr>
              <a:t> </a:t>
            </a:r>
            <a:endParaRPr lang="zh-CN" altLang="zh-CN" sz="2800" smtClean="0">
              <a:latin typeface="+mj-ea"/>
              <a:ea typeface="+mj-ea"/>
            </a:endParaRPr>
          </a:p>
          <a:p>
            <a:pPr>
              <a:lnSpc>
                <a:spcPct val="150000"/>
              </a:lnSpc>
            </a:pPr>
            <a:r>
              <a:rPr lang="en-US" altLang="zh-CN" sz="2800" smtClean="0">
                <a:latin typeface="+mj-ea"/>
                <a:ea typeface="+mj-ea"/>
              </a:rPr>
              <a:t>  </a:t>
            </a:r>
            <a:r>
              <a:rPr lang="zh-CN" altLang="zh-CN" sz="2800" smtClean="0">
                <a:latin typeface="+mj-ea"/>
                <a:ea typeface="+mj-ea"/>
              </a:rPr>
              <a:t>②人物心动描写</a:t>
            </a:r>
            <a:r>
              <a:rPr lang="zh-CN" altLang="zh-CN" sz="2800" b="1" smtClean="0">
                <a:latin typeface="+mj-ea"/>
                <a:ea typeface="+mj-ea"/>
              </a:rPr>
              <a:t>。</a:t>
            </a:r>
            <a:r>
              <a:rPr lang="zh-CN" altLang="zh-CN" sz="2800" smtClean="0">
                <a:latin typeface="+mj-ea"/>
                <a:ea typeface="+mj-ea"/>
              </a:rPr>
              <a:t>如：“我们都很高兴”</a:t>
            </a:r>
            <a:r>
              <a:rPr lang="en-US" altLang="zh-CN" sz="2800" smtClean="0">
                <a:latin typeface="+mj-ea"/>
                <a:ea typeface="+mj-ea"/>
              </a:rPr>
              <a:t>,</a:t>
            </a:r>
            <a:r>
              <a:rPr lang="zh-CN" altLang="zh-CN" sz="2800" smtClean="0">
                <a:latin typeface="+mj-ea"/>
                <a:ea typeface="+mj-ea"/>
              </a:rPr>
              <a:t>见到区苏维埃政府的牌子“像见到久别重逢的亲人”</a:t>
            </a:r>
            <a:r>
              <a:rPr lang="en-US" altLang="zh-CN" sz="2800" smtClean="0">
                <a:latin typeface="+mj-ea"/>
                <a:ea typeface="+mj-ea"/>
              </a:rPr>
              <a:t>,</a:t>
            </a:r>
            <a:r>
              <a:rPr lang="zh-CN" altLang="zh-CN" sz="2800" smtClean="0">
                <a:latin typeface="+mj-ea"/>
                <a:ea typeface="+mj-ea"/>
              </a:rPr>
              <a:t>“我们仍穿着单衣</a:t>
            </a:r>
            <a:r>
              <a:rPr lang="en-US" altLang="zh-CN" sz="2800" smtClean="0">
                <a:latin typeface="+mj-ea"/>
                <a:ea typeface="+mj-ea"/>
              </a:rPr>
              <a:t>,</a:t>
            </a:r>
            <a:r>
              <a:rPr lang="zh-CN" altLang="zh-CN" sz="2800" smtClean="0">
                <a:latin typeface="+mj-ea"/>
                <a:ea typeface="+mj-ea"/>
              </a:rPr>
              <a:t>但情绪很高</a:t>
            </a:r>
            <a:r>
              <a:rPr lang="en-US" altLang="zh-CN" sz="2800" smtClean="0">
                <a:latin typeface="+mj-ea"/>
                <a:ea typeface="+mj-ea"/>
              </a:rPr>
              <a:t>,</a:t>
            </a:r>
            <a:r>
              <a:rPr lang="zh-CN" altLang="zh-CN" sz="2800" smtClean="0">
                <a:latin typeface="+mj-ea"/>
                <a:ea typeface="+mj-ea"/>
              </a:rPr>
              <a:t>心里始终觉得是热乎乎的”</a:t>
            </a:r>
            <a:r>
              <a:rPr lang="en-US" altLang="zh-CN" sz="2800" smtClean="0">
                <a:latin typeface="+mj-ea"/>
                <a:ea typeface="+mj-ea"/>
              </a:rPr>
              <a:t>,</a:t>
            </a:r>
            <a:r>
              <a:rPr lang="zh-CN" altLang="zh-CN" sz="2800" smtClean="0">
                <a:latin typeface="+mj-ea"/>
                <a:ea typeface="+mj-ea"/>
              </a:rPr>
              <a:t>“我的心情和同志们样</a:t>
            </a:r>
            <a:r>
              <a:rPr lang="en-US" altLang="zh-CN" sz="2800" smtClean="0">
                <a:latin typeface="+mj-ea"/>
                <a:ea typeface="+mj-ea"/>
              </a:rPr>
              <a:t>,</a:t>
            </a:r>
            <a:r>
              <a:rPr lang="zh-CN" altLang="zh-CN" sz="2800" smtClean="0">
                <a:latin typeface="+mj-ea"/>
                <a:ea typeface="+mj-ea"/>
              </a:rPr>
              <a:t>十分激动”</a:t>
            </a:r>
            <a:r>
              <a:rPr lang="en-US" altLang="zh-CN" sz="2800" smtClean="0">
                <a:latin typeface="+mj-ea"/>
                <a:ea typeface="+mj-ea"/>
              </a:rPr>
              <a:t>,</a:t>
            </a:r>
            <a:r>
              <a:rPr lang="zh-CN" altLang="zh-CN" sz="2800" smtClean="0">
                <a:latin typeface="+mj-ea"/>
                <a:ea typeface="+mj-ea"/>
              </a:rPr>
              <a:t>“我们越听越激动</a:t>
            </a:r>
            <a:r>
              <a:rPr lang="en-US" altLang="zh-CN" sz="2800" smtClean="0">
                <a:latin typeface="+mj-ea"/>
                <a:ea typeface="+mj-ea"/>
              </a:rPr>
              <a:t>,</a:t>
            </a:r>
            <a:r>
              <a:rPr lang="zh-CN" altLang="zh-CN" sz="2800" smtClean="0">
                <a:latin typeface="+mj-ea"/>
                <a:ea typeface="+mj-ea"/>
              </a:rPr>
              <a:t>越听越高兴</a:t>
            </a:r>
            <a:r>
              <a:rPr lang="en-US" altLang="zh-CN" sz="2800" smtClean="0">
                <a:latin typeface="+mj-ea"/>
                <a:ea typeface="+mj-ea"/>
              </a:rPr>
              <a:t>,</a:t>
            </a:r>
            <a:r>
              <a:rPr lang="zh-CN" altLang="zh-CN" sz="2800" smtClean="0">
                <a:latin typeface="+mj-ea"/>
                <a:ea typeface="+mj-ea"/>
              </a:rPr>
              <a:t>深深感到</a:t>
            </a:r>
            <a:r>
              <a:rPr lang="en-US" altLang="zh-CN" sz="2800" smtClean="0">
                <a:latin typeface="+mj-ea"/>
                <a:ea typeface="+mj-ea"/>
              </a:rPr>
              <a:t>:</a:t>
            </a:r>
            <a:r>
              <a:rPr lang="zh-CN" altLang="zh-CN" sz="2800" smtClean="0">
                <a:latin typeface="+mj-ea"/>
                <a:ea typeface="+mj-ea"/>
              </a:rPr>
              <a:t> </a:t>
            </a:r>
            <a:r>
              <a:rPr lang="en-US" altLang="zh-CN" sz="2800" smtClean="0">
                <a:latin typeface="+mj-ea"/>
                <a:ea typeface="+mj-ea"/>
              </a:rPr>
              <a:t> </a:t>
            </a:r>
            <a:r>
              <a:rPr lang="zh-CN" altLang="zh-CN" sz="2800" smtClean="0">
                <a:latin typeface="+mj-ea"/>
                <a:ea typeface="+mj-ea"/>
              </a:rPr>
              <a:t>胜利来之多么不易”</a:t>
            </a:r>
            <a:r>
              <a:rPr lang="en-US" altLang="zh-CN" sz="2800" smtClean="0">
                <a:latin typeface="+mj-ea"/>
                <a:ea typeface="+mj-ea"/>
              </a:rPr>
              <a:t>,</a:t>
            </a:r>
            <a:r>
              <a:rPr lang="zh-CN" altLang="zh-CN" sz="2800" smtClean="0">
                <a:latin typeface="+mj-ea"/>
                <a:ea typeface="+mj-ea"/>
              </a:rPr>
              <a:t>“只觉得周身的热血直往上涌”等。 </a:t>
            </a:r>
            <a:r>
              <a:rPr lang="en-US" altLang="zh-CN" sz="2800" smtClean="0">
                <a:latin typeface="+mj-ea"/>
                <a:ea typeface="+mj-ea"/>
              </a:rPr>
              <a:t> </a:t>
            </a:r>
            <a:endParaRPr lang="zh-CN" altLang="en-US" sz="2800" b="1" spc="300">
              <a:latin typeface="+mj-ea"/>
              <a:ea typeface="+mj-ea"/>
            </a:endParaRPr>
          </a:p>
        </p:txBody>
      </p:sp>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228600" y="195943"/>
            <a:ext cx="11081657" cy="1354217"/>
          </a:xfrm>
          <a:prstGeom prst="rect">
            <a:avLst/>
          </a:prstGeom>
          <a:noFill/>
        </p:spPr>
        <p:txBody>
          <a:bodyPr wrap="square" rtlCol="0">
            <a:spAutoFit/>
          </a:bodyPr>
          <a:lstStyle/>
          <a:p>
            <a:r>
              <a:rPr lang="en-US" altLang="zh-CN" sz="2800" b="1" smtClean="0">
                <a:latin typeface="+mj-ea"/>
                <a:ea typeface="+mj-ea"/>
              </a:rPr>
              <a:t>1.</a:t>
            </a:r>
            <a:r>
              <a:rPr lang="zh-CN" altLang="zh-CN" sz="2800" b="1" smtClean="0">
                <a:latin typeface="+mj-ea"/>
                <a:ea typeface="+mj-ea"/>
              </a:rPr>
              <a:t>文中作者运用了哪些不同的手法</a:t>
            </a:r>
            <a:r>
              <a:rPr lang="en-US" altLang="zh-CN" sz="2800" b="1" smtClean="0">
                <a:latin typeface="+mj-ea"/>
                <a:ea typeface="+mj-ea"/>
              </a:rPr>
              <a:t>,</a:t>
            </a:r>
            <a:r>
              <a:rPr lang="zh-CN" altLang="zh-CN" sz="2800" b="1" smtClean="0">
                <a:latin typeface="+mj-ea"/>
                <a:ea typeface="+mj-ea"/>
              </a:rPr>
              <a:t>来表现红军指战员到达北后无比兴奋和激动的心情。</a:t>
            </a:r>
            <a:r>
              <a:rPr lang="zh-CN" altLang="zh-CN" sz="5400" smtClean="0"/>
              <a:t> </a:t>
            </a:r>
            <a:r>
              <a:rPr lang="en-US" altLang="zh-CN" sz="5400" b="1" smtClean="0"/>
              <a:t> </a:t>
            </a:r>
            <a:endParaRPr lang="zh-CN" altLang="zh-CN" sz="54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5" name="TextBox 14"/>
          <p:cNvSpPr txBox="1"/>
          <p:nvPr/>
        </p:nvSpPr>
        <p:spPr>
          <a:xfrm>
            <a:off x="642258" y="457199"/>
            <a:ext cx="9840686" cy="3322955"/>
          </a:xfrm>
          <a:prstGeom prst="rect">
            <a:avLst/>
          </a:prstGeom>
          <a:noFill/>
        </p:spPr>
        <p:txBody>
          <a:bodyPr wrap="square" rtlCol="0">
            <a:spAutoFit/>
          </a:bodyPr>
          <a:lstStyle/>
          <a:p>
            <a:pPr>
              <a:lnSpc>
                <a:spcPct val="150000"/>
              </a:lnSpc>
            </a:pPr>
            <a:endParaRPr lang="en-US" altLang="zh-CN" sz="2800" smtClean="0">
              <a:latin typeface="+mj-ea"/>
              <a:ea typeface="+mj-ea"/>
            </a:endParaRPr>
          </a:p>
          <a:p>
            <a:pPr>
              <a:lnSpc>
                <a:spcPct val="150000"/>
              </a:lnSpc>
            </a:pPr>
            <a:r>
              <a:rPr lang="zh-CN" altLang="zh-CN" sz="2800" smtClean="0">
                <a:latin typeface="+mj-ea"/>
                <a:ea typeface="+mj-ea"/>
              </a:rPr>
              <a:t>③环境描写。如：开头部分“吴起镇披着灿烂的阳光在欢迎我们”</a:t>
            </a:r>
            <a:r>
              <a:rPr lang="en-US" altLang="zh-CN" sz="2800" smtClean="0">
                <a:latin typeface="+mj-ea"/>
                <a:ea typeface="+mj-ea"/>
              </a:rPr>
              <a:t>,</a:t>
            </a:r>
            <a:r>
              <a:rPr lang="zh-CN" altLang="zh-CN" sz="2800" smtClean="0">
                <a:latin typeface="+mj-ea"/>
                <a:ea typeface="+mj-ea"/>
              </a:rPr>
              <a:t>灿烂的阳光烘托出指战员灿烂的心情</a:t>
            </a:r>
            <a:r>
              <a:rPr lang="en-US" altLang="zh-CN" sz="2800" smtClean="0">
                <a:latin typeface="+mj-ea"/>
                <a:ea typeface="+mj-ea"/>
              </a:rPr>
              <a:t>;</a:t>
            </a:r>
            <a:r>
              <a:rPr lang="zh-CN" altLang="zh-CN" sz="2800" smtClean="0">
                <a:latin typeface="+mj-ea"/>
                <a:ea typeface="+mj-ea"/>
              </a:rPr>
              <a:t>文末部分“这时太阳在天空露出了笑脸</a:t>
            </a:r>
            <a:r>
              <a:rPr lang="en-US" altLang="zh-CN" sz="2800" smtClean="0">
                <a:latin typeface="+mj-ea"/>
                <a:ea typeface="+mj-ea"/>
              </a:rPr>
              <a:t>,</a:t>
            </a:r>
            <a:r>
              <a:rPr lang="zh-CN" altLang="zh-CN" sz="2800" smtClean="0">
                <a:latin typeface="+mj-ea"/>
                <a:ea typeface="+mj-ea"/>
              </a:rPr>
              <a:t>阳光灿烂”</a:t>
            </a:r>
            <a:r>
              <a:rPr lang="en-US" altLang="zh-CN" sz="2800" smtClean="0">
                <a:latin typeface="+mj-ea"/>
                <a:ea typeface="+mj-ea"/>
              </a:rPr>
              <a:t>,</a:t>
            </a:r>
            <a:r>
              <a:rPr lang="zh-CN" altLang="zh-CN" sz="2800" smtClean="0">
                <a:latin typeface="+mj-ea"/>
                <a:ea typeface="+mj-ea"/>
              </a:rPr>
              <a:t>太阳的笑脸就是在烘托和映射指战员的笑脸。 </a:t>
            </a:r>
            <a:r>
              <a:rPr lang="en-US" altLang="zh-CN" sz="2800" smtClean="0">
                <a:latin typeface="+mj-ea"/>
                <a:ea typeface="+mj-ea"/>
              </a:rPr>
              <a:t> </a:t>
            </a:r>
            <a:endParaRPr lang="zh-CN" altLang="zh-CN" sz="2800">
              <a:latin typeface="+mj-ea"/>
              <a:ea typeface="+mj-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0" y="0"/>
            <a:ext cx="12001409" cy="6658248"/>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1099457" y="1382485"/>
            <a:ext cx="10232571" cy="4524315"/>
          </a:xfrm>
          <a:prstGeom prst="rect">
            <a:avLst/>
          </a:prstGeom>
          <a:noFill/>
        </p:spPr>
        <p:txBody>
          <a:bodyPr wrap="square" rtlCol="0">
            <a:spAutoFit/>
          </a:bodyPr>
          <a:lstStyle/>
          <a:p>
            <a:pPr>
              <a:lnSpc>
                <a:spcPct val="150000"/>
              </a:lnSpc>
            </a:pPr>
            <a:r>
              <a:rPr lang="zh-CN" altLang="zh-CN" sz="2400" smtClean="0">
                <a:latin typeface="+mj-ea"/>
                <a:ea typeface="+mj-ea"/>
              </a:rPr>
              <a:t>①文中第</a:t>
            </a:r>
            <a:r>
              <a:rPr lang="en-US" altLang="zh-CN" sz="2400" smtClean="0">
                <a:latin typeface="+mj-ea"/>
                <a:ea typeface="+mj-ea"/>
              </a:rPr>
              <a:t>14</a:t>
            </a:r>
            <a:r>
              <a:rPr lang="zh-CN" altLang="zh-CN" sz="2400" smtClean="0">
                <a:latin typeface="+mj-ea"/>
                <a:ea typeface="+mj-ea"/>
              </a:rPr>
              <a:t>段至</a:t>
            </a:r>
            <a:r>
              <a:rPr lang="en-US" altLang="zh-CN" sz="2400" smtClean="0">
                <a:latin typeface="+mj-ea"/>
                <a:ea typeface="+mj-ea"/>
              </a:rPr>
              <a:t>19</a:t>
            </a:r>
            <a:r>
              <a:rPr lang="zh-CN" altLang="zh-CN" sz="2400" smtClean="0">
                <a:latin typeface="+mj-ea"/>
                <a:ea typeface="+mj-ea"/>
              </a:rPr>
              <a:t>段详细描写了红军在吴起镇伏击并歼灭敌军的场面。</a:t>
            </a:r>
            <a:endParaRPr lang="zh-CN" altLang="zh-CN" sz="2400" smtClean="0">
              <a:latin typeface="+mj-ea"/>
              <a:ea typeface="+mj-ea"/>
            </a:endParaRPr>
          </a:p>
          <a:p>
            <a:pPr>
              <a:lnSpc>
                <a:spcPct val="150000"/>
              </a:lnSpc>
            </a:pPr>
            <a:endParaRPr lang="en-US" altLang="zh-CN" sz="2400" smtClean="0">
              <a:latin typeface="+mj-ea"/>
              <a:ea typeface="+mj-ea"/>
            </a:endParaRPr>
          </a:p>
          <a:p>
            <a:pPr>
              <a:lnSpc>
                <a:spcPct val="150000"/>
              </a:lnSpc>
            </a:pPr>
            <a:r>
              <a:rPr lang="zh-CN" altLang="zh-CN" sz="2400" smtClean="0">
                <a:latin typeface="+mj-ea"/>
                <a:ea typeface="+mj-ea"/>
              </a:rPr>
              <a:t>赏析：作者描写该场面时多用细节描写，抓住了人物的动作、心理进行细致的描绘，营造了战前的紧张氛围；又通过写红军迅猛进攻以及敌人落败的状况，“敌人无法控制坐骑，纷纷从马背上跌落下来。有的腿还挂在镫丽，硬给马拖着跑了”这一细致的描写，形象地再现了敌人溃败的狼狈。通过这个画面的描写，让读者仿佛置身于真实的战争场景中，引起了读者的共情，同时对长征意义有了更深的理解。</a:t>
            </a:r>
            <a:endParaRPr lang="zh-CN" altLang="zh-CN" sz="2400">
              <a:latin typeface="+mj-ea"/>
              <a:ea typeface="+mj-ea"/>
            </a:endParaRPr>
          </a:p>
        </p:txBody>
      </p:sp>
      <p:sp>
        <p:nvSpPr>
          <p:cNvPr id="13" name="TextBox 12"/>
          <p:cNvSpPr txBox="1"/>
          <p:nvPr/>
        </p:nvSpPr>
        <p:spPr>
          <a:xfrm>
            <a:off x="195943" y="185057"/>
            <a:ext cx="9742714" cy="954107"/>
          </a:xfrm>
          <a:prstGeom prst="rect">
            <a:avLst/>
          </a:prstGeom>
          <a:noFill/>
        </p:spPr>
        <p:txBody>
          <a:bodyPr wrap="square" rtlCol="0">
            <a:spAutoFit/>
          </a:bodyPr>
          <a:lstStyle/>
          <a:p>
            <a:r>
              <a:rPr lang="en-US" altLang="zh-CN" sz="2800" b="1" smtClean="0"/>
              <a:t>2.</a:t>
            </a:r>
            <a:r>
              <a:rPr lang="zh-CN" altLang="zh-CN" sz="2800" b="1" smtClean="0"/>
              <a:t>文中出现了多个场面描写，请任选其中一个场面写一段赏析文字（从写作手法，表达感情等方面</a:t>
            </a:r>
            <a:r>
              <a:rPr lang="zh-CN" altLang="en-US" sz="2800" b="1" smtClean="0"/>
              <a:t>）</a:t>
            </a:r>
            <a:endParaRPr lang="zh-CN" altLang="zh-CN" sz="28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iterate type="lt">
                                    <p:tmPct val="0"/>
                                  </p:iterate>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239486" y="217716"/>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881743" y="1165645"/>
            <a:ext cx="9720943" cy="4616648"/>
          </a:xfrm>
          <a:prstGeom prst="rect">
            <a:avLst/>
          </a:prstGeom>
          <a:noFill/>
        </p:spPr>
        <p:txBody>
          <a:bodyPr wrap="square" rtlCol="0">
            <a:spAutoFit/>
          </a:bodyPr>
          <a:lstStyle/>
          <a:p>
            <a:pPr>
              <a:lnSpc>
                <a:spcPct val="150000"/>
              </a:lnSpc>
            </a:pPr>
            <a:r>
              <a:rPr lang="zh-CN" altLang="zh-CN" sz="2800" smtClean="0"/>
              <a:t>明确：这篇文章通过描写红军战士们歼灭敌人的追剿骑兵团，刻画了红军战士们</a:t>
            </a:r>
            <a:r>
              <a:rPr lang="zh-CN" altLang="zh-CN" sz="2800" smtClean="0">
                <a:solidFill>
                  <a:srgbClr val="FF0000"/>
                </a:solidFill>
              </a:rPr>
              <a:t>骁勇善战、有勇有谋的形象</a:t>
            </a:r>
            <a:r>
              <a:rPr lang="zh-CN" altLang="zh-CN" sz="2800" smtClean="0"/>
              <a:t>；通过描写红军战士们消灭反动民团，刻画了红军战士们</a:t>
            </a:r>
            <a:r>
              <a:rPr lang="zh-CN" altLang="zh-CN" sz="2800" smtClean="0">
                <a:solidFill>
                  <a:srgbClr val="FF0000"/>
                </a:solidFill>
              </a:rPr>
              <a:t>为人民服务、热爱人民的形象</a:t>
            </a:r>
            <a:r>
              <a:rPr lang="zh-CN" altLang="zh-CN" sz="2800" smtClean="0"/>
              <a:t>；通过描写红军战士们见到区苏维埃政府的牌子时感到亲切，刻画了</a:t>
            </a:r>
            <a:r>
              <a:rPr lang="zh-CN" altLang="zh-CN" sz="2800" smtClean="0">
                <a:solidFill>
                  <a:srgbClr val="FF0000"/>
                </a:solidFill>
              </a:rPr>
              <a:t>红军战士们热爱中国共产党的形象；</a:t>
            </a:r>
            <a:r>
              <a:rPr lang="zh-CN" altLang="zh-CN" sz="2800" smtClean="0"/>
              <a:t>通过对长征过程的描述，刻画了</a:t>
            </a:r>
            <a:r>
              <a:rPr lang="zh-CN" altLang="zh-CN" sz="2800" smtClean="0">
                <a:solidFill>
                  <a:srgbClr val="FF0000"/>
                </a:solidFill>
              </a:rPr>
              <a:t>红军战士们不畏艰难险阻、勇往直前、不屈不挠、自强不息的形象</a:t>
            </a:r>
            <a:r>
              <a:rPr lang="zh-CN" altLang="en-US" sz="2800" smtClean="0">
                <a:solidFill>
                  <a:srgbClr val="FF0000"/>
                </a:solidFill>
              </a:rPr>
              <a:t>。</a:t>
            </a:r>
            <a:endParaRPr lang="zh-CN" altLang="zh-CN" sz="2800">
              <a:solidFill>
                <a:srgbClr val="FF0000"/>
              </a:solidFill>
            </a:endParaRPr>
          </a:p>
        </p:txBody>
      </p:sp>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163286" y="326570"/>
            <a:ext cx="11157857" cy="584775"/>
          </a:xfrm>
          <a:prstGeom prst="rect">
            <a:avLst/>
          </a:prstGeom>
          <a:noFill/>
        </p:spPr>
        <p:txBody>
          <a:bodyPr wrap="square" rtlCol="0">
            <a:spAutoFit/>
          </a:bodyPr>
          <a:lstStyle/>
          <a:p>
            <a:r>
              <a:rPr lang="en-US" altLang="zh-CN" sz="3200" b="1" smtClean="0"/>
              <a:t>3.</a:t>
            </a:r>
            <a:r>
              <a:rPr lang="zh-CN" altLang="zh-CN" sz="3200" b="1" smtClean="0"/>
              <a:t>这篇文章展现了红军战士们怎样的形象特点？请简要分析</a:t>
            </a:r>
            <a:endParaRPr lang="zh-CN" altLang="zh-CN" sz="32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0" y="0"/>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1077686" y="1807029"/>
            <a:ext cx="10591800" cy="3970318"/>
          </a:xfrm>
          <a:prstGeom prst="rect">
            <a:avLst/>
          </a:prstGeom>
          <a:noFill/>
        </p:spPr>
        <p:txBody>
          <a:bodyPr wrap="square" rtlCol="0">
            <a:spAutoFit/>
          </a:bodyPr>
          <a:lstStyle/>
          <a:p>
            <a:pPr>
              <a:lnSpc>
                <a:spcPct val="150000"/>
              </a:lnSpc>
            </a:pPr>
            <a:r>
              <a:rPr lang="zh-CN" altLang="zh-CN" sz="2400" smtClean="0"/>
              <a:t>①毛主席对长征的总结和评价，使文章从上文写红军指战员对长征胜利的激动和兴奋，上升到对长征胜利的理性认识层面，是文章内容的深入与推进，使读者能够更全面、准确、深入地理解长征胜利的意义。同时，以长征的史无前列、长征的伟大和长征精神，为节选部分的标题“长征胜利万岁”做了一个必要有力的注脚“长征胜利万岁”绝不仅仅是一种激情之下的举动表达，而是对中国共产党领导下的红军长征这一壮举的高度赞扬，是对长征胜利的一种源于理想信念的热情欢呼。</a:t>
            </a:r>
            <a:endParaRPr lang="zh-CN" altLang="zh-CN" sz="2400"/>
          </a:p>
        </p:txBody>
      </p:sp>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359228" y="206829"/>
            <a:ext cx="9633857" cy="1384995"/>
          </a:xfrm>
          <a:prstGeom prst="rect">
            <a:avLst/>
          </a:prstGeom>
          <a:noFill/>
        </p:spPr>
        <p:txBody>
          <a:bodyPr wrap="square" rtlCol="0">
            <a:spAutoFit/>
          </a:bodyPr>
          <a:lstStyle/>
          <a:p>
            <a:r>
              <a:rPr lang="en-US" altLang="zh-CN" sz="2800" b="1" smtClean="0">
                <a:latin typeface="+mj-ea"/>
                <a:ea typeface="+mj-ea"/>
              </a:rPr>
              <a:t>3</a:t>
            </a:r>
            <a:r>
              <a:rPr lang="zh-CN" altLang="zh-CN" sz="2800" b="1" smtClean="0">
                <a:latin typeface="+mj-ea"/>
                <a:ea typeface="+mj-ea"/>
              </a:rPr>
              <a:t>、如何理解毛主席“长征</a:t>
            </a:r>
            <a:r>
              <a:rPr lang="zh-CN" altLang="en-US" sz="2800" b="1" smtClean="0">
                <a:latin typeface="+mj-ea"/>
                <a:ea typeface="+mj-ea"/>
              </a:rPr>
              <a:t>是</a:t>
            </a:r>
            <a:r>
              <a:rPr lang="zh-CN" altLang="zh-CN" sz="2800" b="1" smtClean="0">
                <a:latin typeface="+mj-ea"/>
                <a:ea typeface="+mj-ea"/>
              </a:rPr>
              <a:t>历史记录上的第一次，长征</a:t>
            </a:r>
            <a:r>
              <a:rPr lang="zh-CN" altLang="en-US" sz="2800" b="1" smtClean="0">
                <a:latin typeface="+mj-ea"/>
                <a:ea typeface="+mj-ea"/>
              </a:rPr>
              <a:t>是</a:t>
            </a:r>
            <a:r>
              <a:rPr lang="zh-CN" altLang="zh-CN" sz="2800" b="1" smtClean="0">
                <a:latin typeface="+mj-ea"/>
                <a:ea typeface="+mj-ea"/>
              </a:rPr>
              <a:t>宣言书，长征是宣传队，长征是播种机”这句话在文中的作用和在当时的意义。</a:t>
            </a:r>
            <a:endParaRPr lang="zh-CN" altLang="zh-CN" sz="2800">
              <a:latin typeface="+mj-ea"/>
              <a:ea typeface="+mj-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3"/>
          <a:stretch>
            <a:fillRect/>
          </a:stretch>
        </p:blipFill>
        <p:spPr>
          <a:xfrm flipH="1">
            <a:off x="555170" y="3657600"/>
            <a:ext cx="4436288" cy="2656114"/>
          </a:xfrm>
          <a:prstGeom prst="rect">
            <a:avLst/>
          </a:prstGeom>
        </p:spPr>
      </p:pic>
      <p:sp>
        <p:nvSpPr>
          <p:cNvPr id="2" name="文本框 1"/>
          <p:cNvSpPr txBox="1"/>
          <p:nvPr/>
        </p:nvSpPr>
        <p:spPr>
          <a:xfrm>
            <a:off x="2068286" y="2656987"/>
            <a:ext cx="8164285" cy="830997"/>
          </a:xfrm>
          <a:prstGeom prst="rect">
            <a:avLst/>
          </a:prstGeom>
          <a:noFill/>
        </p:spPr>
        <p:txBody>
          <a:bodyPr wrap="square" rtlCol="0">
            <a:spAutoFit/>
          </a:bodyPr>
          <a:lstStyle/>
          <a:p>
            <a:pPr algn="ctr"/>
            <a:r>
              <a:rPr lang="zh-CN" altLang="en-US" sz="4800" b="1" spc="300" smtClean="0">
                <a:latin typeface="微软雅黑" panose="020B0503020204020204" pitchFamily="34" charset="-122"/>
                <a:ea typeface="微软雅黑" panose="020B0503020204020204" pitchFamily="34" charset="-122"/>
              </a:rPr>
              <a:t>示范研读</a:t>
            </a:r>
            <a:r>
              <a:rPr lang="en-US" altLang="zh-CN" sz="4800" b="1" spc="300" smtClean="0">
                <a:latin typeface="微软雅黑" panose="020B0503020204020204" pitchFamily="34" charset="-122"/>
                <a:ea typeface="微软雅黑" panose="020B0503020204020204" pitchFamily="34" charset="-122"/>
              </a:rPr>
              <a:t>《</a:t>
            </a:r>
            <a:r>
              <a:rPr lang="zh-CN" altLang="en-US" sz="4800" b="1" spc="300" smtClean="0">
                <a:latin typeface="微软雅黑" panose="020B0503020204020204" pitchFamily="34" charset="-122"/>
                <a:ea typeface="微软雅黑" panose="020B0503020204020204" pitchFamily="34" charset="-122"/>
              </a:rPr>
              <a:t>长征胜利万岁</a:t>
            </a:r>
            <a:r>
              <a:rPr lang="en-US" altLang="zh-CN" sz="4800" b="1" spc="300" smtClean="0">
                <a:latin typeface="微软雅黑" panose="020B0503020204020204" pitchFamily="34" charset="-122"/>
                <a:ea typeface="微软雅黑" panose="020B0503020204020204" pitchFamily="34" charset="-122"/>
              </a:rPr>
              <a:t>》</a:t>
            </a:r>
            <a:endParaRPr lang="zh-CN" altLang="en-US" sz="4800" b="1" spc="300">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4"/>
          <a:stretch>
            <a:fillRect/>
          </a:stretch>
        </p:blipFill>
        <p:spPr>
          <a:xfrm>
            <a:off x="5556250" y="537845"/>
            <a:ext cx="1078865" cy="1718945"/>
          </a:xfrm>
          <a:prstGeom prst="rect">
            <a:avLst/>
          </a:prstGeom>
        </p:spPr>
      </p:pic>
      <p:sp>
        <p:nvSpPr>
          <p:cNvPr id="13" name="TextBox 12"/>
          <p:cNvSpPr txBox="1"/>
          <p:nvPr/>
        </p:nvSpPr>
        <p:spPr>
          <a:xfrm>
            <a:off x="4212772" y="1611085"/>
            <a:ext cx="3570515" cy="923330"/>
          </a:xfrm>
          <a:prstGeom prst="rect">
            <a:avLst/>
          </a:prstGeom>
          <a:noFill/>
        </p:spPr>
        <p:txBody>
          <a:bodyPr wrap="square" rtlCol="0">
            <a:spAutoFit/>
          </a:bodyPr>
          <a:lstStyle/>
          <a:p>
            <a:r>
              <a:rPr lang="zh-CN" altLang="en-US" sz="5400" b="1" smtClean="0"/>
              <a:t>第一部分</a:t>
            </a:r>
            <a:endParaRPr lang="zh-CN" altLang="en-US" sz="5400" b="1"/>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827315" y="893501"/>
            <a:ext cx="10374086" cy="3970318"/>
          </a:xfrm>
          <a:prstGeom prst="rect">
            <a:avLst/>
          </a:prstGeom>
          <a:noFill/>
        </p:spPr>
        <p:txBody>
          <a:bodyPr wrap="square" rtlCol="0">
            <a:spAutoFit/>
          </a:bodyPr>
          <a:lstStyle/>
          <a:p>
            <a:pPr algn="ctr">
              <a:lnSpc>
                <a:spcPct val="150000"/>
              </a:lnSpc>
            </a:pPr>
            <a:r>
              <a:rPr lang="zh-CN" altLang="zh-CN" sz="2400" smtClean="0"/>
              <a:t>②毛主席这句话使红军指战员的革命信念更加坚定，激发了红军指战员对革命胜利的信心。这句话告诉红军指战员中国共产党领导下的红军，开创的是一次史无前列的伟大事业，这是一个推翻旧世界、创造新世界的事业，是一个必定走向胜利的事业。在当时红军长征损失巨大，革命力量锐减得情况下，有利于及时打消有可能在一些人心里产生的消极悲观情绪，使红军指战员认识到共产党和红军力量的伟大，认识到所从事的事业的伟大，看到革命的光明前途，坚定理想信念，增强革命胜利的信心。</a:t>
            </a:r>
            <a:endParaRPr lang="zh-CN" altLang="zh-CN" sz="2400" smtClean="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iterate type="lt">
                                    <p:tmPct val="0"/>
                                  </p:iterate>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u=1674456794,1955170768&amp;fm=26&amp;gp=0.jpg"/>
          <p:cNvPicPr>
            <a:picLocks noChangeAspect="1"/>
          </p:cNvPicPr>
          <p:nvPr/>
        </p:nvPicPr>
        <p:blipFill>
          <a:blip r:embed="rId1"/>
          <a:stretch>
            <a:fillRect/>
          </a:stretch>
        </p:blipFill>
        <p:spPr>
          <a:xfrm>
            <a:off x="0" y="0"/>
            <a:ext cx="12191999" cy="6466873"/>
          </a:xfrm>
          <a:prstGeom prst="rect">
            <a:avLst/>
          </a:prstGeom>
        </p:spPr>
      </p:pic>
      <p:pic>
        <p:nvPicPr>
          <p:cNvPr id="8" name="图片 7" descr="花10"/>
          <p:cNvPicPr>
            <a:picLocks noChangeAspect="1"/>
          </p:cNvPicPr>
          <p:nvPr/>
        </p:nvPicPr>
        <p:blipFill>
          <a:blip r:embed="rId2"/>
          <a:stretch>
            <a:fillRect/>
          </a:stretch>
        </p:blipFill>
        <p:spPr>
          <a:xfrm>
            <a:off x="9686290" y="-1344930"/>
            <a:ext cx="3844925" cy="3797935"/>
          </a:xfrm>
          <a:prstGeom prst="rect">
            <a:avLst/>
          </a:prstGeom>
        </p:spPr>
      </p:pic>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0" y="1563373"/>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sz="4800" b="1">
                <a:solidFill>
                  <a:schemeClr val="tx2"/>
                </a:solidFill>
                <a:latin typeface="微软雅黑" panose="020B0503020204020204" pitchFamily="34" charset="-122"/>
                <a:ea typeface="微软雅黑" panose="020B0503020204020204" pitchFamily="34" charset="-122"/>
                <a:sym typeface="+mn-ea"/>
              </a:rPr>
              <a:t>活动四</a:t>
            </a:r>
            <a:r>
              <a:rPr lang="zh-CN" altLang="en-US" sz="4800" smtClean="0">
                <a:solidFill>
                  <a:schemeClr val="tx2"/>
                </a:solidFill>
                <a:latin typeface="微软雅黑" panose="020B0503020204020204" pitchFamily="34" charset="-122"/>
              </a:rPr>
              <a:t>、各抒己见谈收获</a:t>
            </a:r>
            <a:endParaRPr lang="zh-CN" altLang="en-US" sz="4800" b="1">
              <a:solidFill>
                <a:schemeClr val="tx2"/>
              </a:solidFill>
              <a:latin typeface="微软雅黑" panose="020B0503020204020204" pitchFamily="34" charset="-122"/>
              <a:ea typeface="微软雅黑" panose="020B0503020204020204" pitchFamily="34" charset="-122"/>
              <a:sym typeface="+mn-ea"/>
            </a:endParaRPr>
          </a:p>
        </p:txBody>
      </p:sp>
      <p:sp>
        <p:nvSpPr>
          <p:cNvPr id="57346" name="AutoShape 2" descr="data:image/jpeg;base64,/9j/4AAQSkZJRgABAQAAAQABAAD/2wBDAAgGBgcGBQgHBwcJCQgKDBQNDAsLDBkSEw8UHRofHh0aHBwgJC4nICIsIxwcKDcpLDAxNDQ0Hyc5PTgyPC4zNDL/2wBDAQkJCQwLDBgNDRgyIRwhMjIyMjIyMjIyMjIyMjIyMjIyMjIyMjIyMjIyMjIyMjIyMjIyMjIyMjIyMjIyMjIyMjL/wAARCAGG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KV385/mP3j3pm9/7x/Oll/1z/wC8aZUmg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Br6Y7fZm+Y/fPf2FFN0z/j2b/fP8hRQSZsv+uf8A3jTKfL/rn/3jTKCgooooAKKKKACiiigAooooAKKKKACiiigAooooAKKKKACiiigAooooAKKKKACiiigAooooAKKKKACiiigAooooAKKKKACiiigAooooAKKKKACiiigAooooAKKKKACiiigAooooAKKKKACiiigAooooAKKKKACiiigDV0z/AI9m/wB8/wAhRRpn/Hs3++f5CigkzZf9c/8AvGmU+X/XP/vGmUFBW9oGkW2owSNMjsyvt+VsYGKwa7XwVKsdjcggZMo5z7VMnZXNaEVKdmPbwtpqcFJc+nmU5fC+lEZKTY/363J18xhtGMVAwZIyOSc8YrLnZ2+xh2Mw+FNJAJxKfT95USeF9OZxhZMZ/v1qGaRsbx09BQrlSCAc+lNSYvYx7GfN4W0mMhQJdxP/AD06Cmx+FtLbIKykj/brTBZ5RnvVtI8u23IAp8zBUo9jKHhTRtmTFOT/ANdajHhLSzzsl+nmVuEd81Kq/LxzRzMPZR7GGng7SSPmWX/v5U48FaMyZCz5/wCulau1uoGaljfjacjinzMXso9jGHgnRT/Bcf8AfypB4H0TjKT/APf2txMAg549qcXVumQKOZh7GPYwo/A+h+cA0dwy+glINaa/Drw2RnZc/TzqvwtsOevoT6VZ3r9/PIqXNlKhHsYkvw+8MxRFzHdcDp53/wBaqJ8G+GdmfKug393zu9b17cnaAx3HHSnabZifbLIwAzwp71cXpdmcqcb2SMW0+HOkTqGdLhAeg8ytAfDHw8MZW5P/AG2/+tXWRhUA7U2e4EcZPoKn2km9B+xiuhyUvw68Lw/f+0qfTzuf5VAnw98OuNwS5Ze/77/61adxIzt5ruxb37CoYbuVHLI4+nar1tuRyRvsV/8AhXXhw5URXWex87iqlx8O9FSJpUE4A7NJW8NbEcfzxBm/2TVKa9mvMCYAJnIVegpQU76g4QtsYsfgjQ2PKT4/661Xl8HaKhbCTYz/AM9a2JLnZkDp7d6S3ja8uAszbFJ4UCtm1FEqndmGng7Snb5VmI9Fcmtu3+HGiSIGeO4AI/56/wD1q6Kzt47bCoMA+lX1cDjrXPOtfY3jh49TlpPhnoAICpcgd283P6VOnww8OFQSl1z/ANNv/rV1KMMZqYMCMipU5WE6MexyD/DDw4qEiO6JA4Hn/wD1qZB8NPDcsKuY7pSeo87p+ldfNLsTdgsemBQhbaM8Y7UvaSF7KPY4yT4aeHkcALc7f+u3/wBapF+GfhzaSY7r/v8Af/WrrXYk8Y4oDNuG7p7U/aMFSj2ORHwy8OuAVS6A95v/AK1Rr8NfD7kqFuQ3vLXZrwScnFBOMsBzU88n1H7KHY4W5+G+iW3LJcMvqJaW3+G+iSqSyXKnsDJ1rsLq4dYQ23gnnjpUcEspIAHHrV80rXM/ZRvscfL4B8PRMA0VzwQCBKc/yq//AMK08N7R+7us9f8AXf8A1q6ZkDnftG4Dg0qysuQQMdzUymylSj2OUn+Gnh8QsYlud3b99/8AWqAfDzw+0auFuMHr+97119xcLDGZCwHHA7msQ3kuThsegojKbFKEV0MZ/h/oCuAFuPp5tWYfh94XkUllulIGSDN/9arjSl23StjA6etQrPIZCyFkyMHmtnfuRGEexky+B9A3Exx3Kp23S81A3gbSPlI84DPPz10SNuyDg1KsbvnK7R71SZoqUX0OXl8D6ShGFmwe/mUq+CdGOfkn/wC/ldNeFVtQwZQc4xWaLshAAGzmp5ilSj2MlvBmhgkfvsjt5lRyeENFjZcLMwI5xJ0rTnfzZC7YBPYVIIwQBjilzMPZR7HOS+F9N3YSKUf9tCaibwxp4Gdsv/fVdYYAUJyFqAwrnlvypKYvYx7HLf8ACNWROAkv/fVPXwrZ4yVcf8DrpyIVwcZNV2iVmLykkdo1/rRzMpUY9jFHhfSguWMmfZ6gbw/pg+6kp9PnrakXefljxinRwNgEpt/rRzMPZR7GMnhnTyMlJcH/AG6Q+F7AnAEn/fVdEI2VMbcA0piyOWo5mL2MexyWq6BZ2emzXEIk3IBjc3uK5avQPEEWNBumyeAP/QhXn9XF3Ry14qMrI1dM/wCPZv8AfP8AIUUaZ/x7N/vn+QopnOZsv+uf/eNMp8v+uf8A3jTKCgrqPC//AB6Tf9dP6Vy9dR4XGbSf08z+lTPY3w/8RHURO3l5ZsD1qOS4RCADuJ70wMRCw6iq5I4xXOelYto29s44qZowq7sVTjnRCAenrVpblHABOV7gmgdhpXGDU0c2zt+tIUU8qeDTvLTZnf8ArVXJsTiaMQA4yM81NCVZflzWcnTjkHrUquUxsbH0pjsaAXBAz09KewBAGBxVSO6O8bqkkm9Rge1Aco/5s4B/CpFO0Eniq3mAHv8AiKlNwpAGKB8pYDg55pyvjqeKqecMdaQzD1osOxZkiWf5T+FWrGIW+MvnHb0rOSbPQ1KsueppNslwW5oXWrmHKxruf37VSW5nuG8ydug6CmP5Z+8cH0qNnypCninHQzlFkctw0mSFIGcdagM+DsQknvSmfblcjPTNQRoxUsnU961TIcRS/G5iBimm6L/LHyD+QqNoSeGYk1JHEEGBwKfMCgPVyM4AJ7E1LCSrb+d+c5poIz704EA0uYrkLsV1Kpzvb8TVpdTfsi47+9ZgZQM9RTjICvyjFFkw1Ru2mpIUKthcdMmp11e3A+8WPoBXNhiBlhmlzgcYpOEWDbOojvI7hRsYA56HrVjzB61ysZIqyJJIhvVzkdj3rOVLsJM3zNGHwGG407fkcVzH2qQzeaPvVZ/tOYHOP0qXSZSka89wIV3bhx2qkutfvCGjBT1BrOeVrjLO2T6VVdtpI/lVwppbkSk+h0y6hbS4AdR7NxT5JlC5UjngelczDEXPPX3q0PMVMb+PSlKPYFd9DXa5Ea/M/FU5tT+U8gnsMZrMeUB2Dks3Y5qu8iryefapUe5TTJ5LkynLMSfeoWugnC8n1IqpJKxPHApiK8pO3BI71onYn2ZbErSyKM7mY4FX4rYIxLnf6DHFUrVGtyWZAXPetASjALHaPejmKULCSDyZBIBwPvAdKnLqVOSPwqobguCqKW7ZxSokgHO0Ck5GiiMvIopSMKM+uapi2l3YCnbV8lUGWYfSq8t6inC/zouPlEjssYLnFWYxChA61Safd8x6fWoWmbd8oJHrSuFjZZ4Qv3QaqSzRKuBGoPtVdHZ19D9ajMsSHHVvQUCsOF0gPMYz9KBKjHO3H4VBKvzAnjvxULTseF3E+xoTCxcLpjp+lQtcbevT2FQ4kK5Oc+5pG3bdpIzScrFKJL9qU/LtNN8w44GfYVXVv3gVCJXxnaBmtez066uUBlHkLgHAHJH9KXMhONjnvER26DcLJgPgbQTkn5hXn1eueLrGK38KXrqihiq5Y9fvCvI62pu6PPxS99Grpn/Hs3++f5CijTP+PZv98/yFFWchmy/65/8AeNMp8v8Arn/3jTKCgrqfCzKLScEZJk9fauWrpfDX/HrN/v8A9Kmfws6ML/FR1SReZCQCOlZ628rMVUEgDrVmO5MalQaj3kknOK5T1bDBZy7tpIVPU1aXT43BInw2OvaqxcZ5YfnSh14ww/OnqOxM8TQnBl49u9Bxj5SSR3NM3EjnmpFdcYYZ+lAWHRsndjj2qdfKYcFs1VIIJYDj0pQ7nggj8adw5S2AoOc8frUxkQoASfxqomVGTyamWQY5Oadx8pKrEtnI/GlyMYxzURdaerKAec07hYNrdjxUqqQnLZNQ+cv+TSiYbf8A69FxqJOjovBBB9xUwdAeGH4VAJgVwwBHvTcxtx0oBxLLtGeP1zUEhjB+Xr70nlgDIbFRtuHXmhEOJEI90mTirBZUXavX2qAspPI4o2nHT6VVxcgu1uc0zleaeA3T+dOERbmkNRIuTwDT1THJNTJbnrgfjSmJlPGCfyppg4jQQO2aApU7jke2Kkjzn5lCn61YQqRnk07hyFVZTnr+dWVcMo/doT9KGEWcnAFL9piXgGnzCdMkRPWNR9KscCMqR+NVxOXwVXr60Fm45FK5PIh5RR2z9RQdpU4AJqBnbJ+amhsn/WH8KVx8iBoTkktinQQopLN83oDSEID1z9aNy9j+VFxciLHmgdQKie45IBFRsu7kGothAP8AnNSPlMy21mz1C4kjt5wzx9R0z7irhhZxucgelcJq1q/h7X4rmDIiZvMQe3df8+tdXrF9cQ6WLmwjEz5DMCCfkx14/Cqa7GNOd78y1ReEIPWT8KsQwrH0wBXM6V4otb1lhuQLeY8AnlWP17V0vlsw7mpd1uaQcZq8S0HVsYAOKcrL5gBGKpGJ2XABHuDimiGSNy27I9M0irF6W7SMZPNU31OU/ciH1PNR+WshGQx/GnfZQer4H1oKsU5bm4mY7hkegqNY5mGREPfPNaIjhi5PX3pn2gdEGKYcoyK3kOC7DjotPmkES4TBb0prOSMk4qsWGcCi4WGbpmJLNge1TLIqL059cVCck89qbwT/AI0ri5R8khkYnP8ASlhIVuT+QpiASBvLiklKnBEa5q/FpVxcDBKwJ7jLf/WpcwcpXkmUcJhj+fPpVy00WS4/eXrlOmI1PP4mr1vo1tAQ2HkcY5ds8j2rQUg8AflSbHYZaWlvacRRKPcDn86tZ9hj0qPdjHWmyTCMZOT7YqWFjG8avnwhfD2X/wBDFeNV634wuHm8K3mFwuF/9CFeSV0UfhPMxi99Grpn/Hs3++f5CijTP+PZv98/yFFanGZsv+uf/eNMp8v+uf8A3jTKCgrofD5b7LMFBPz9vpXPV1HhhlWznycfvP6VM/hZ1YNXrI0gJR1U05Q2M1KzkjCj8ai83b8oHNc57HKIY9x60CIkjO3Apwc45FSqVPoDRcOUZllHyjFPjkZiQR+NPBAPWpUYUDUQDDjIzTi2B8qZNP4NOyKAsQgSsMjimlJjkCrKn6Uu7FOw7Gf+8U8g5pwMhHCsfxq6CH4I4pVYL7DNFgsU/wB6Bko2PenR+YRuCk1c81TwGpdwHcUDsQIJmIyhHuatCFin3xmmbl7kClLYHB5oE4jG89eqMQPSpRvxkqfeo453JwetPWZy2GOR6Ypi5R8bjaVwNx6E9qf5TE54z7cUgZAPuil+0KD6Uh8o5YGzycCnkKOlV2vcnAH6VGZHY8A4+lMLFoygH7xpjXDE4XrUIUkcnBpVXB60BYeqsz5ZvyqXJA2qAKj8wKOlRGRmOQeKY+UlEMjH5nFSpCq9T+dVWmCjJP5VGLk/w5/GgTRpNKE4B6VE1xuH3hVJnZ+rUAYXGRihsnlLTTFv/wBdRGbDdc49KizxjNID64qbhykjTOcYqRJST+vWoAeOtOD544/OlcXKTh5pD8rAAUjNIOSxzTVchxzgegqfeoGWouHKc/4vtTPonnHloGDZ9jwf51c0BvtOh2j55EYU/hx/SpNY/wBI0a8XHHksfyGaoeEZh/wj6LuwVkZf1z/WrveJz8tq/qipq/hRb6+8+ynhjVv9ap7N6jFdDYK9lYQ28khmeNQpfH3q4GazvW168GmeYSspO+M4xk5wTXd2fnJaRC4YNMFG9l6E05bbkYdJyk1Gxd85yOFAFN3sTzio9/HWmGbHP61B1cpMQ4PSopJQi4Y4qCS4brkk03dGy/NwfTNJj5RWmGfXNN8/CnaPxqGWXbwoAFV2lAXJbA+tFxpFlp+ev40glyBis8NPNIVt4Hkx3HStG00W6miAuJfKB5IXk0mw5Rinz2VYyCzHA962YtHgAzIzsfQnin2Ol2tiiiJcsoxvfk1czzxmk5AojoYooECRoqJ6AYqXeenFRA+lJmkPlJ97Y5oVu9V2mUfxUCYuQAKAsWPtK5xg01pmY4A4pgVAc4p/mBe+BSuieUw/FwP/AAi18zE5IUAdh8wryWvT/F+oQv4fuoUcMzbRxz/EK8wrpo/CeXjlaovQ1dM/49m/3z/IUUaZ/wAezf75/kKK1OAzZf8AXP8A7xplPl/1z/7xplBQV0fhwE20uP7/APSucrpPDjbbOY/7f9Kip8LOvAq9ZGwxYDHX6U5Y9/QCkGXPPHtViH5c5rmue8oXImiRBl8gU3zYF4z+NSzXMUYIYg+1ZbOCxIwB6AVjOo1sdVLDKa1NETQj/lpThPF2cVmBweopDip9szZYKHc2UuFc7VIOPep1JI68+lc/vFSJO6/dcjFNV31CWCj0ZuknHpTTKDx1NZkd9IHUOwK98irf2y3DY3AAjOcVoqqZzTw0o+ZIC78g8VISMbSc1WN/bqPlb8hQL2BjgMc+4pqou5HsZ9iZE2E5JxUZcEnByPrUqyZXoCKQRx7t2OatMnkaG5bjk1MoL4JJGPSkVRmn78DFMXKOVQjZ5NSb/mz0qsWJPWmsSejUXFyllplBxu6UnnREYYdelV1XnrTbiVIIjk/MeFHUk+wpN2HylozQxlRj5mOFUDk1K0hHpWdawmAmWZi0zdST90egqZpie3FO4cpK8mf4s1JEc+w9apx/e5Bxmrm8FBgUXDlGS3Co208t6VXlucqMYHsKZLCfMLZ61EY2PamKw4S7j7U7zMdKiKNn0FKF5p3JcRWYsRzT1bpjJpoTJ6U8K3QDFK4uUlRyoy3FHm5PANRBD3NOHHQ0h2JckDkimB1Dc4NRnr1NIFGT3pMOUs+ec/KB9cUNK7ADNQgU9cCkHKRXuTp9z8xx5TfyNYehiZ/DN0tuSJtzbMdc4FbOpORpl0eB+6b+VZnhbC6U2e8pP6CrT925y1I3rpeTMvwxey2uqm3bdtmBDKezDnP867Pz/fFUmNlFceY4gSZuAzYDGpiVHOcUSld3KoUXTjyt3JRKfWm7yT6+1VXvoljJ53dlx1poluZIdqQHew+90qOY35Sy5KozMeAMms83kcz7IJAxDlWxziraWMsyn7TLkMQSq+1c3b3a2XiuRLYZgkk8sqOfx/OqjFyMatVU3G/VnRPZzSrtUhM9S2elWIrG3iCb18wp0z0qzgnqawtY8RQWJaC2Cy3A4J/hT6+p9qFG+xVSpGmryN9LgoNsaKo+lWIbp1bLcr6VzHhq51C9864u5C0B4TKgZPtjtXQHBpuKWgqc/aR5kanmIVByKa1wi/xcVnbgvAJNDP61nyGhce9QfdDGoWuwRln2+1VnOQApxUfyBSWP4mnawGgJ7dV3NKv51BLrVrEMR5c+3ArnrpkEnEgI9qrxpJPIVRCw/vdqW5Vjdn16VuIyqL64yaqPqMkh5Mrn68U6PTf3Q3nr6Cpkt0gycBfcmlYVjn9blupLKXcpSIAcYx3rlK7fX7mFtJnRGyxx29xXEV00fhPIzD+IvQ1dM/49m/3z/IUUaZ/x7N/vn+QorU84zZf9c/8AvGmU+X/XP/vGmUFBXQaBIqWk27J+foPpXP1v6DB5ttKd5XD+ntWda/I7HoZZy/WVzeZqm8YH5UA96r+Y5yd55681b+xrjlzSfZF7Ma89xk9z6yMqcdipn1NH51Zazbs36VA0Tp94H8KhxaN4zi9hBj0pRj0FNXp3pwUZ71JohePajI9RS4WrUFyN4R1QIeD8opImTaV0iukUrjcsbEeoFNPXmr8TS2U4RiTCehHSmvE632D86P1OO1OxCqalDvxRmnSKFkZQcgGm0jVaoWMOWwmc+1XTa3gVSGJB/wBqqkczxNlGK+uKty6pKz/uztUeo607mU1O+iIGuJ42KmQ5XvmlF5Mf4z+VQySGRyxAGeuBTc8U7svkVtUWDeTBs7qv2shHz3JAU8j1qhCmAsrrnn5V/vf/AFq0vMgvXSORSjLzx3H17VpC5x1+XZI0oVt5E3Jgj2NZt55H2nfGg3AY396R5kiRooAcE5Zj1NQZzxW8U+pycpMHJXnkUpYelQfNjA6U8HGMiqHyjzceXnMbn3AqNNT5w8RA9aeDgUjMiDLfyqWn3NI8uzQ9L+Atgtj8KmDgruXGKz5fJuAVB2MOckYpsfl24AkJRj35waSk1uU6cWtNzQLqTyAfxpN6Dso/GqsU8EkmwbiexxwanLxpxVXuZOFtyUOw6AUxnJ61E02enAqMTAuUByR1o5ieRkxfFNM5B4yaiZs03OKLi5SXzm9BSebID1GKiJJNG7FIOUn80kdfwpQ2O9Vi6gZLDFN+0RjnduB4BHrSuHKJqzgaVcnPOzFUdLu4tP0FJZuASxA7k56UmsTummyhhgSMFGe/eubZ5ZIlySY4+B6DNbU480TysXX9lWut7F23Darq5kmOFLb39lHb+ldZua4KqiMAG+92xWfpENnpmkLd3rKrTfMAwySOwA/X8akt/E0E99Hbx2z7HbaGJ6fhSmnJ6bIvDOFGHvv3pG5FDGvIQZPfqanGPT86YvB6VICc1CZ38pmeIb9rDSmeM4kkPloR2z3/ACFZvhWysxF9qMscl2c4TIyg6dK2NYFk2nP/AGgP3K8jnnPbHvXG6NE8+txyWytHFG+85Odq+hPvWsdYs86veOIjfXy7HY6xFe3FiYrB1SRjhiTg7fY1xlnpEsmuLYXC4KHMmD/D16+/9a7eW9SNWYuMKMkjmuShM93DqGoI0iTSN8jKcEAckfyH4UQloVi6MZTi9328kdfNcWthbqJJI4Y1GADx+VV7bWdPunKx3KFh2bIz9M1zuhRR6pM73Tefcr0ErZwvqB3qrFYS3evTGFdsUUxLOBwMGlZaoPrE2oyitG9up3CTxSj5HBx1xTiQe9Z0SJCpVM5PVj3qXzVA+9WaZ38pbLgA9zULkPGVY4B9KrG5G7ABNS/J13Yp3DlIltrVDkjcR/eOanSaMtsC8DuKgeNJeQelMVZs4EaKOxLZNK4+Ukub9oTtVcE96pSzyzAg7iT0zWgQSvOC3riqMkjQNuZHJ7HFSwsZepW0q6bNIw4GP5iuarrNWujLpMylSMgdfqK5Oumj8J4mZfxV6Grpn/Hs3++f5CijTP8Aj2b/AHz/ACFFanmmbL/rn/3jTKfL/rn/AN40ygoK6DQH220oH9/+lc/W9oP/AB7y8fx/0rOr8LO/Lf8AeF8zbWRs88/hTid3aox0o3GuQ+m5SQSEHFBbcaj3U5WAoBJkTwEnK4HtURRk6iroYZ6UNiocEzeNWS3KO72oxxxU8kakEqMGq26spRsdMZKRMl3NGMBzj0PNSvqDvFtAw3qKqdeaTNIHCL6CZOaN1G7mjd60FBnmt/wzo66rLP5vEYQopPZj0P4VgfSvRfDtutnpsMXSRhvb/ePP6YFZVp8sTlxlVwp+7uzz6aN4JpIpBtdGKsPQiprW2MxBbAT1Jxmt/wAV6dEmrJfH5YbpQxUf3xwR/Ksj7KZXBWQMnQf7Na0/eSYliOeCa6lpQzzeXsVY1H3XH8iKglkhtw4jJAJ+Zick+1PmnMcQhViSBgsapkA9RnHrXRFHPa4xr3Bwo49xUkN05HMKuPrio5mHl/Nzk1X24GW4qZNplKNzZRlkHKFT6U1vlbAOfpWOQwfByq9yDyKifdbzo0MjZPXnNNSYOJuZJ6dap3iAyhj6dDUUl+7cKDt/nUInllIaQYXHAFKUm0VCKTGSwszBEJJ5z9KsSXEk6pbRgFgBvc84qo7yljs3BWHT2p9vOYY12kDceeOacdEE/i0L8K+S2N5ZvepQxc5GPTPWs7zmZgq/MB1ekDMkYLTHaCQAv+NVqQ1fcuyynzDAqnpktnFJHH5Y6DPfFUWkJAWMkKOvqanWcgKfQUtFqDb2LhcDqQCfeo/OQkgEnHtUKQyTfN0HqatRWwVNpY+/vTuybEIcNHlsrn0NRok824KDg9zWgsUaAAIOKkU0WFYpxWD8GVuP7o7067ns9LtxJKgyOETuT7Umo6tBp8eWIeU/djB5/H0Fcbd3c17OZpmyx6DsB6CtadPm1ex5+MxsaK5Y6y/Ilu7y41S8DMMsx2pGvQewq1f232dbTTUIMpO+QjuzcAfgP51p+HtKMSfbJ1w7D5Aew9ayft8f9uPeyAuqsWRfXAwv9K1Uruy6HmypOFNTqvWT/Aq380st26y5Hl/u1U/wgcAV03h3R1hiW9kKtK4+QA52j/Gqen6YdXllvtRYqkn3AvGff6Cql5ZXWjSrLa3DmNmwrLwc+hFJtP3UyqVOVJ/WJRvH+tTuACozmq732GwqE+54qG3kmuLCJroeXMV+YD1pfLTP3ya52e7H3kmctqMt9rWpGHYyohIVSMBR6mtmzsorCARqeerH+8am1ErBYXEqZLqh2nPQ+tY2gai/mvBOxcY3Kx5IPpWjvKOmyOCMadHEJT1lLqWteuWisSi5HmHb+HesUalItillbqVyMM3ck9QK3tUiXUoUiB8va2Qx5qbTNJtLSLIAllPV2/p6URlFR13Cthq9Su3F2ja1zN0WB7CQzkK0zLgZ6KP8a1BPcPlUG1ck/IuOv0q+iRoMBUX6ClMsa8b1H41nJ8zu2dtKhGlFRiitEJNg8xWLfSgRndk557VaLj3pu/260GliMAIOgpC4NPbBPIFQvMgbaF3YoDlFMzL0A/Kk+1OOwqPIY4C/rTjCD0Y0C5R32l/b8qUXLEc4pnknHDA1H5bq2cA0XYcpX1mVW0qYY5wP5iuQrr9YEZ0ichVDYHT6iuQrpo/CeDmitVXoaumf8ezf75/kKKNM/wCPZv8AfP8AIUVqeWZsv+uf/eNMp8v+uf8A3jTKCgrf0H/j2l/3/wClYFbOjzGKBwBkF8n8qzq/Az0Mr/3lfM3N1Gc1QN1Ic4wB9Kkt7h2bYylvcdq4rn1Ni3mgHFNzSAhs7WBx707jsSAml3nvUeSKUE0CsPyGFVpkKZZRkU9rhF46+uKUTRycA/nSaui4NxZU3E96TcalliAPBHPQU1YpW+7G5PsprJ6G6khuaWrC2F5IPltJz9IzUyaJqb9LGf8AFMUrruHtIrdkemwfaL6NO2ct9BXXaVqaXGsRxqflJIA+gNZNrp02m2crXEZjnl+VQew7n/PrVnQYFj1i2bHQn/0E1lUSlFs8bGVuepaOyN/WrP7fpU0Q4kgbzozj8xXFSTLCuyMDPc138l8iThSOM4P0PWuHv9Evbe8n2ws8W87GGOlThJpLlkVh5pXizP3EnNJmnva3adLWU/8AAaYbe8VA32aYAg9Yz/hXdzrudace4jruXk9OabxjJbNMDSIpEkbg+60iMGJ7EdqiWuxcbD9kqqfLZCOuCMVD/pEZMnloAo5FTo248GnPKqJljx0qE5bMtxRmmZ3kLdM81JHLsGMZHpUTfeO3p2pDnsK10Isy40mYyEIJxyfT2FVlTaPm6+lSRvuG1coAMHb3pxkZQA53p0INK9h8l1cZ820YBwTjpU6Wc7dQAPc04sWt4ypxh8fWr4Yd6rclogjswqjc35VOkMaYwgz6mlL5OBUM9x5Q7Z96exPLcs9KN6r1OKzft7g5ZQV9utTSuJLYsoycZFF7hy2LjOc8CmFmzweahilEkavnGRzTjKqdME+1IOU4qcu1xIX++WOfrmtjSdH3us90MKDlYz1P1rR+zwm4M4hXzTzuxUwR+cEqDW0qzasjyqGVqM+eo7kmpTuunTiNgr7DjHWuX0qyW6uC0mfKjGSPU+ldItsWOS1SQWcFuCI0CgnJx61EZuMWjor4JVq0ZvZdCL7SAAFRsDgAdqsqryKDIny9QG7GpBgDAGKUyfLjrUI7eVWsMaQDOT0quJpBLuPT0pLhZpCPLIA9KrHz4/vKcUNhyluaZpkZGxsYYKgdRVC10+G0dnQsS3HPYU8TnuMVIHDDimpaWIlRhKSk1qgf1pnmYGAxA9jTgN4Pc+lPjtUK5bcc+/SoNLEJbPOSaACenNPe3MQJGSO1C5A6UvULE4uZAgGMn3p7XbEABRx3qrk0hNUKxPbzFJcuc5qWeRBJnrkcAVR3EHIbmlQ5PLbaSkPlLYuAF+6M04XPt+VU2AyMSc1IsJYZ81OarmDkLP2kelH2hc9DUP2Z/wC8tNMMq9MH8aOYXKQ6s6tpk2PQfzFcpXRaluFjKGVhwP51ztddB3ifOZurVl6Grpn/AB7N/vn+Qoo0z/j2b/fP8hRWp5Jmy/65/wDeNMp8v+uf/eNMoKCtTS2KxsR/e/pWXWppn+pf/erKt8DPRyr/AHpfMvKcDHerECFQWPBNVsYOalSRznJJFcJ9bYtFwOpppETc4H1quXFMc5phYs7HH3JWHseaYJpwuSFI96ImIQk9B0qM5z1oCxG2d3p7VLB5YlJOMY4zUe7GcUZB6j8qAsadpqc2nXQlQh4z1X0rs7HVvtcIlEpZD3XAI9iMV51tH8JOat2F9NYzeZG3+8p6Ee9Y1aSn6nNXw/P70dz0hZ7dz81wwP8AtNir0VtA2Dt3e+4muKjvIb6LdGdr/wASHtVV9RutPYtb3LxkdgePyrj+ryk7X1PMm5R0aO51PTY7q32ooV15Q1z2mqY9ViVhh1JBHocGqFt8QJ4mCXdukw/vIdp/wq9FrWm6jqEF7bGVJASJInQ5bggYIyM9utNU6tNOMloZqSZLeShbsgnjNWrq58q3VkGM+lYU92sl07yvtbOdvp7VO2qQyqqkggdqXsnoa86Lkd5JIRgsfoTWrFqMdvDkiRn/AN7ArDgu0kz5Y4HfsKx9U1ssxhtG/wB6Qdvp/jVqjzOw4U5VXyxNjW/FMkaNDBgyHqOoX6+9cY8ryyNI5yzHJPrSkfIe5NRjk12QgoKyPUpUI0lZEivsOQeailkaQ80/YzGmMuGxmqNrDCOKMdO9OIGaVVLMAKLhYligK5b2zTZBuHbHtVhMAsOvrTTjODjn+L1oKXYhSNyQoJCZqfzCMZdsdKHfAI/lULHefkAAxyPSlqKyLgLgj5gR7io50ywcenNRxSEHb1FPBMi/NwM9u9U9iUtSFgMZPpT4Z1VAgB4Hao8FgRj6VJGvlqecluKlaFyVyON1G6MkhScip49h6c49ahlwzgL/AA96dCCJCT3FVchotqcCl3YNRhqXI6mncXKTBwelO3Cq3mAUx5SeB19BSuPlLTSgDjk1WmnfoDj2FNAkI6Y+tMljfgoM+uKLhyiwu5fcQW96u7vSqCzyRKFKge5FSx3IKEt1FFxcpNJFHIMEYPtxVWSzZfuNke9NjnYyDJ4qT7SQTk9fuj0pBykSOYyAw5HSriShhx+NUpEdjvPJNRrMyHincdjU3jFVJVYc0qPkZB61KcMMGgViqGJ70FqkaH+6fzqFkZeCKQ7DutJjmmEigMQKAsOPpRgGkBpwGT1FA7CrvU/K/wCFWUnfy/cHmq7JjvSqwTI9aQuUXVm/4lUvvj+dcpXQak5eyk9Bj+dc/Xbh/gPmc5Vq69DV0z/j2b/fP8hRRpn/AB7N/vn+Qorc8YzZf9c/+8aZT5f9c/8AvGmUFBWppf8AqX/3qy61dKGYX/3qyrfAz08oV8VH5/kXqM8YFLj3o2+9cJ9hyjaUAEe9LijFIOUHJIA9BTQKXFKPpQFhtPCDHNJ3pc0w5QKA9OKAMUZOKM5oDlHxyPHIHRiGHetj7B/amni5kfysNtBUfeHOf5VhjIrsxbGDS7W36ME3MPQnr/Ks5ysrnn4+MeVaamJDplnbuD5e8j+KTn/61Vb6/Es6rF8sUR4xxk+tS6pc+UDAp+Y/eI7CskcjgVUFf3pHkystEei6BqFn4ksPJvYIpLmEYfcoyw7MP60678GWDnzIJJYB1K53DH48/rXAadfT6ZfxXdu2HQ8jsw7g16TB4kt7u0WRB8rjkenqK460J0pXhswiuY4zXZJrO6k0uNRFFHjO0/fyM8msWMfPz2rofFf7y8gugP8AWxAE+44/z9KwBxXVTd4pnvYWMfZJxH5pc0zNGa0OjlHFsDNQnk5pxOeM0mKA5QUAHkZp+QpyAADTMEigg4pDsLvbdkUoYHO7pmmYpQtMXKPz6HNNIYEYGPegDHSl/E0BYem0Dg9acpwpXNQDhqVj82RQKwucHae3Q0u459xTX55pASDmkOwABm5/SnMP/rUEDqKaQOKAsWEfcoNDcnrxTAQBgdKXdTFyjgAOtKNq9BURagN3zQHKTb6N4HU4qDfkehpnLdTQHKWGcY5GaqjOTjvUmcgimUg5QxhqbznNO5oHBphykyyZHPBprxBjkcHvUZNKGYd6A5RVRkbgj86cJXHeozknJNH40Byk/n+opjS7lxTME9qX60g5RtSrDkcmo8Z6VIhIXBNMOUQw4HUGmFSvUVKGbPJFLuoCxFnPQmk5JxUny+lLx2FILFG/4s5Pw/nWHXQajj7DLx6fzrn67cP8B8tnf8den+Zq6Z/x7N/vn+Qoo0z/AI9m/wB8/wAhRW54hmy/65/940yny/65/wDeNMoKCtbSv9Q/+9WTWtpX+of/AHv6VlX/AIbPUyf/AHuPz/I0KKKK88+yCiiigAooooAMUUUUAFFFFAE9lD9ovYYsZ3OAR7V2F3MWMrQjew+VR9OBXP8Ah6BpL9pVUsYULDHr2/Wtm6vYNLtxHIwMxGTGpySfc9qyqPZI8rGJ1KqhHoc+2lytI0lxKEBOWc+v9T7UjXcFqpjs4hz96RwCzf4fh+ZqC6vZbuTc5wOgUdAKr1er3NKGAjHWepfiitLtsECJz2HStSx06S1Zijbo26r6H1rnASDkHBrX03WWtyqT5KDgOOoqZqVtCK2BtrA09Yg87QvMx81vIPyP+TXK13Xy31lcLGVeOaIgMh4yP5HrXCkEHB60qTurGuBbUXB9AooorU7wooooAKKKKACiiigAooooAKKKKADtRiiigAooooAM0uaSigAPNFFFABRRRQAUYoooAMUmBS0UAJgetLgUUUAGBRgUUUCFzRmkooAWjNJRQAufejNJRRcBc0ZpKKLgV78/6FJ+H86wa3b/AP48pPw/nWFXdh/gPlM9/wB4Xp+rNXTP+PZv98/yFFGmf8ezf75/kKK3PDM2X/XP/vGmU+X/AFz/AO8aZQUFa2lf6h/97+lZNa2lf6h/97+lZV/4bPUyf/e4/P8AI0KKKK88+yCiiigAooooAKKKKACiiigCzbX09mjiByhfgsOuKrsxZizEknqTSUUrEqKTbXUKKKKZQUUUUAT215PaOWhkZdwwwB4NROxd2c9WOTTaKVieVXv1CiiimUFFFFABRRRQAUUUUAFA60Uq/eFAmO20m2pMUYqjHnGbOKcFpwHNOxQPnIStJtqYjNJtoHzkW2kxUu3NIVpD5iOjFPxSYoDmGYoxTsUYosHMNoxTsUuKB8w3FJinYpcUWDmGUU/FG2iwcwyinbaULRYfMMoqTbS7KLBzEVFS7KNlFg5kRUVLspNlFg5kR0U/ZSFaQ7oqX/8Ax5Sfh/OsKt7UB/oUn4fzrBruw/wHyme/7wvT9Waumf8AHs3++f5CijTP+PZv98/yFFbnhmbL/rn/AN40yny/65/940ygoK1tK/1D/wC9/SsmtbSv9Q/+9/Ssq/8ADZ6mT/73H5/kaFFFFeefZBRRRQAUUUjbsfLjPvQIQE7jk8D2p1MCZ5c5P6U+gSuRyMM7cEmpBnHPWo8OzDPAHPFPXOOaYle4pIA5piMWJ4+XsacQTx270YO4YOB6Uh9RScCo8kkdvapKY6k4Izx2FCCQ+iij8OKChq/XqadTdpz14+lOoEiKQvuCqQM1L2qJYjuySR/M1LTZMb7saxIzxx60q/dznOaRxuUihVxjPUDFIetxWO1SajVgPnduTwB6VI33TgZpoj5UknjtTFK99B9FFFIsKcn3xTadH/rF+tCJlsyfFLtp4HNHBrSxw84iil204CnUWHzkRGKaQfapDTaLDUxqrkE5oAzweT2pcY5HWn8Bcjqw/Sos7mvtFa5CwGeOlJtqXbShKqxnzkO2jZU2yjys9aLBzlcrSYqz5eOgpREO4osHOVdppwQmrPlD0pfKosPnIFTHanbfapwhpfLosHOV9o9KXZ7VYCcUGOiw+cr+XRsqx5dHlmiwc5X2UbDVjYfSk2exosHOQbKTZU/I7Gm49QaVh85CVpNtTFM+tJsPvQPnM/U1xp8v0H865uun1RSNOl/D+dcxXbh/gPmc5d669DV0z/j2b/fP8hRRpn/Hs3++f5CitjxjNl/1z/7xplPl/wBc/wDvGmUFBWtpX+of/e/pWTWtpX+of/e/pWVf+Gz1Mn/3uPz/ACNCiiivPPsgooooAKQ57Y/GloPSgBicjJOTkin0yNdoP1p9DJjtqNYkMAOAe9Opjbjj5eBzTh0FAJ6hzkUwP+8IFOIJOQccYo24YYPA7Uwdx1MLncBj6inNnacdaZtyAD1PJpA79B6ncoOMZpHbaOOtOprLn8aBu9hsZY8k8VIeKaikdT9BTqBR2Gb89B3p9RkEAZ4BqSgEITgE01GJwMcYpGjLOTnjHFOUEHrxTFrccTgZpgZi2OmOafUYB80n1FIbJKKKKCgpVOGBpKKFuTP4WTec3XsKVZz3xmo0TdG2Oo5xTJU2Njdmt7HjqRb84AckZNMaVuy1VkjMY+bv70sUhySxzQPmJS0h7mlwwXJaonl/u/nToi0hBYfJ0J9aGOMu47cQM7jSeY2eWqWXy2bYvy7R0Jzmo9uMHaemaFYbbQplYDJakEzEcE00gOwIGPrxUoUJMEGSGGDz0OcVDlqaLbUb57D+KlFy/rVhooo0kxEHYep/lQtrAbcbvkmKb/vU+ZE6kIuj9acLselV44ZJH2oOM4JPQVNcW8cAULNuc9sU9BczJRdj0pftg/u1TSJ2PFSfZpO+aNBc7LIu19DSi7U9jVTyHBxgmpBbNjPSloHOyyLlT2NPE8R65qqLcjual+yuOSKWg1Nk/mxeppfMi/vVB9mbGakSADvzSsVzsfhG6Nn8aQqPU0gj5PNOwAvI4p2BTIyRn7xo/GnFEZc7Bim+ShGRkGgfOJg+opOf7wpfs5znJxTXiUH7xBpBzFLVsnTJuRjA/mK5Wup1VSNNmOew/mK5auyh8J8/mrvWXoaumf8AHs3++f5CijTP+PZv98/yFFbHlGbL/rn/AN40yny/65/940ygoK1tK/1D/wC9/SsmtbSv9Q/+9/Ssq/8ADZ6mT/73H5/kaFFFFeefZBRRRQAUUUh/H8KAEzg9c/0p1MA+bO0/U088CgSGs4XrTu1Rkdz37U9SNuPSmJN3EZsD3oU8nJ78ChgSR6UDIPSgNbjqQnBHvSngVFkvgkfSkgbsSgg9KazheOp9KVcYGOlNZWLDBwBQDbtoCtl/TjpT6YqkMTinnpQC8xrMBgYzmnVExBZcfWpaATuxCcDOM0KCByeaGGVxQowB60D6i0hYDr/KgkDqaaDljxz2zQDY+ikGdoz1paBhQOelFOQgSKSMjPShbkVPgZPbqE5L4OKfKkcrb2baoHHvUZKozAjdg8CkVGbDccnG0V0Hhcw5oxLMvA2AdPWocxhypAK+gqfaqoXlDcMOAccU4tEImlNoiqQSCTzUvQtSuUwI2YKGwCevrUyObbA+8vcetVWUeUrfxSEYHoKtRFVDCQEoB8p96CrrYHEcswZVKA4HByak3DbmVXXA+X1FRpcSyMkcYAGecelXrzY2nuVcE4GFBp2J57GOZC7ncTg9607W1LR+dIW3ZDL74yaykhMU0Zl+4xDc9xW++Jmjk80If4VKnafQD1pNDVR9SrduqFQONww9UJhtdQThmPLVauAos1zIGlJAwD0qCNHuTHGRnccCpSL5i7DZ3BT9wx2Z+YnpRLEDcCKTCkcBv7341uW7LHILVBwEHJPWqV7BDLGXYbdpIJB6t6/yp2J5+iIFsdnU4/GpMAHBCk/WmxSrLbRttJOPvHvSXMhgiDIgZicY9aOXqyVJt2QskghUEjgnHFVmv8SneuFzjGeaqXc08hRZNqkjOB29zRFmS7AkjZlXjI+tFi09NTUjZXXKxk/WlaaJBiRgD3GelSbNqHaMAZ4rmbiWSecpGSSeTQ4ijK50kRjlXdG+4exoaM5yF49ayUee3sFkSPbleT61o2D7GRGLEOueT3oG3YR2KOM8J03VDeBio2sNvQ8dKSbUYzdmFRuU5HSqlxOEvzHkKgU7/TFDTCMluX7U7oF+YZHBHpVpQQc4BHrWPa3yJaSzELhZOB3IqzZahHeyGNchgM89xQ4thzmgzBh93AqIojHHNIwcDg8elQNOFYbmA+tRysOfuVNZhC6bMdxyAP51yVdbq779KnPsP5iuSrtofCeHmTvVXoaumf8AHs3++f5CijTP+PZv98/yFFbHmmbL/rn/AN40yny/65/940ygoK1tK/1D/wC9/SsmtbSv9Q/+9/Ssq/8ADZ6mT/73H5/kaFFFFeefZBRRRQAUHpRSEZ4zx3oAarZPLdegp9NAIboMU6gSCimEng+9OGTQFwJwQKQNlsUpB3D0FIBznqTTFqOpMgZHpS1F1JJ/SkgbsSA5GRQWAOO9C8KPpSMCTkGgethEJYkmn00Dbx2pScDJoBaIBtBwMZpaZg+YT0HrT6AQhOAfYUBgaCDk8dqAuKA1FpCQBmlJA61FuIUY9zQhN2JaKAcjNFBQUqnawPpSUAFiAO9NbmdX4JehMqgkkdc1IeBxgSMePYVIluAc8j8aZIjvJtVDgcZHeug+bU7kN0TtyRgjjrVJp3YBHdtnpmrlzGRhF5wOT71X8j5uccetNJMrnsDSK0iIo6EAGnzuQdmThe1PSzcOmxMluh9Km8hgrRsnLn5m9AKVrD57sSxAGZJFBTPfvUt3Oj2/lRiLA+7jqD65pj2rzhBwkbHCL3b8KtR6DP5ojnCxwgZZ8jn2pNoal0MwXbC2itpkADfdY+lX7YSSyLHbyMM5J54qlc2sxaAujBUJXOOCRxWjob21tdoZpEG5AFVu5z69qiWmxrzaFK5szBvDZ3Jh8H0qO0uvs17CXyIg3XFTavqu7U7gYTBUKSOR/nmqcDRvGjOwIXJxnrVrYm/M7XNuUI17OrytAOGSQrxgjocVU1G8MojtLJmeOCMln7t6mtHTp4L8R2cgEiyQDPqCOv4+9XILCxWCRrONQ7BkYtknAOCBSSFz62MWxedraKMj5FA7c1PepM1rmMBiOT60+x8w2wbyyEDbQx7kVZ3xxxsZRgKpJNVyqzZnztTsc0puDdxM8RdWznPG4d61IJGgjL29s4jx8zSH8MZqMRo8iSTvIgxhQF4x9a2E3SWCxQuBGVxt2g5/Gs5PS5unrZmVHqEsryEmIHIAUv1qnHbtazTTeUzFgeAOOuabqNtHbzo0Y8vJwz7yd2Opx2q1PfRrAro5Xn7oAPFPoDdn2K2n3Mk7qsihI0JwOh/KrEl6Y5PuqE9CKzRqSMW35yCSCBVRrjMm5icE0+REupcvExW94ZXbPmfdbOeDVi60mbUWFxbMoXGDubGfpUcWl3+oWpSO3PlqQyOwx/8ArqWW0exAQ3e2RV3YA6n0FGiYJt6GM8MsEpgkUq2eQa1YI0R45os7vvAD070y/jWO3ink3mVlPDHOKW3jeKSO2+YuY9/0J9P0/KjzQc2tmJdXN09+yw8qAD7UEyMjvOF3FenUd6qCaWK5dZOCzYH0q1cRwygZkYHttahofMLqB/4lcgz2H8xXN1pyyt9lngLblUDB9OazK6qXwnjY/wDiL0NXTP8Aj2b/AHz/ACFFGmf8ezf75/kKK0OAzZf9c/8AvGmU+X/XP/vGmUFBWtpX+of/AHv6Vk1raV/qH/3v6VlX/hs9TJ/97j8/yNCiiivPPsgooooAKKKRs9hQAm45p1NC8806gSEAApaa3JwTgU6gBCcduKQH9aUjJB9BSAEEfrQLW448ik2gClpm35uTQNj6ax6c4p1I3TigGLSEZGDQD7GloAbtHck/WnVG2Sce9SUCQjEgcdaByBQRk47UDOT6UD6i4zSbRjHalpo5bJzQA6iiigYU+HHnJnpmmUoO05FOO6Mq38OXoyWV5wRLEcxnnHeporhnQnGMcfWgSIsC54GAAPWnqAc8YB6V2cqZ8lztFLbKVZskcnGe9MRWJyc5rSZN6kE9BxVi2sYiA7HJPAUnpRJxirjjJt2ILKSQJ5aDOcYyelXHRyojlUjI9ev/ANerEa26boVKjBJ9wetOjlju5XhXDKBnIrmnK7ujrpVuXSSuiSztoIwZ9gZxk5J5/WspLtpdUkmmhHlltwB/i7CrsziGOSGdz5KfMzA4JB7Vlzgeba3CSOAX25LcjPTBpRVxtqLNzfe3sbEW4VQ20K4xu/OsfUtCkawEtuoZ4s5CNkFcZ4rdnuGhh2nDKBjcW68H9ayhqM+BbI0EYxjEjbCB+PWqgtSXN20OQjiLwSSEHOcDPeowxWMOAAM4rqJ4rWCEx4UN9fWuW8zKFT2JwK2i7mKkXbJmsXFxKWVZo2VWXr+Fdd4YL/2S5nclTuwW9c1xFxetJHBA0agRZII6nNdTp9zNH4VJ+z4QOQJB378/jQy76aGnolyt5p89rsCmFiOnXJJz/OsmOWV0lEy7snbg/WtTSRFpmgG5k+UyLvZievp/SsmO6iuz5Mcg3EnB9Tisobuw6kldFCaK/mbZDBMyCTamAeFz61tW8s9p51r5Jd4CEYjkA9en0/lTI0v7C4iW4bdAfleRT90c1pvLa+YlvaiNpXDTAdgB3+uTUOTe5vez0OSaX7XfEkMAhyQwxx2pruhLKRwc4Bq7qUDWd6s0h3eapz7Y7VlXL/vosjGTn9auKuiZSsyS2tbe58+HDApHvDCpTYQ23kjDPcysBEuenuazoruW31DEbBQ+EbI4xXQtbTWjPqriMJEREgY9ScDIqmmiOZbmjHN/ZmD5jOynD5csCO/X/PFVtUmiluLecBchtkpI4x2NUrqOa9jjEUyKQOQT94k4AzTtQspo9Km8x8yEgAKcg1DSUkXGTszL1eaQ3YSRshPu1alvYzaJcsm1uitjkfSsvUmuisJnjw23hsda0Z1thoERf5tqfKc4+Y1tFGMp6lCHWHiYxtEjJnqy5IpJrtp9wROOuFFO02e0WMoZF3553d6u6db+VelgoCOuAuc+9OyQufuZSpmzmc9QBx+NUq6jVokGnTFQBj0+orl62pqyPOxkuaa9DV0z/j2b/fP8hRRpn/Hs3++f5CirOMzZf9c/+8aZT5f9c/8AvGmUFBWtpX+of/e/pWTWtpX+of8A3v6VlX/hs9TJ/wDe4/P8jQJxSChhkUcn2rzz7EWiiigYUUUd6AE3H0pabg806gSEIyQaWkJOcUtACE4FIpzSsMigdKA6i0mORS005z6CgGOozziik53UAAOaDzQAaWgBpBzkU6kzS0AhCSDSISc0pGaF6UB1Fpu0k5JpTwM0bucUALRR1FFAwo2GT5AcFuM0U+E7ZkPoacdzKv8AwpejJ44kKqhOPLxzVtYwC+4/KF4qm0bA5UcnkA1ZjV5IPunPPA9u1dEm9z41T1sMhZi7DBxnj3rTMBWPzu5+6MdxUtjaqAPlDE857ippLd5cEEnHOAaylJvQ1UrGAwmF27k/ezkmn2CXsV20kO5kwc46Gt0aaJEJdSrEflmpbW0ktpGjLAoOhq5TjbRaiUpX1JRbrcWjJKobeuDXMiWNYo7SbGGbZuzyvv8Ah/SusXaiu3VlB4NcN4pu4lnRIMO7ck45B6HpSpu+hTejZr3MzSQLMJMmFcsB3KnkflmuN1TUvtmqTXCcKSNoz6VseGroMkttLKFDHJ3nAwev1zXPnTZmnkVRwJCnP1rdWTJ5tBkl1LKwZnJIoRi0qD1IrQbwzqMTqphZifTkVci0EwmNpRhs44OcEUcyEpamNeHFwfQV0l9qf2fwvaWwGG4GOxpH8OSX14zoyiM7efX1rTvNJtGECXELER8IM/eJ7Goc46Gkbu7RyOoaxe6gkcckn7qMYREGAKNPvvsF1FNIhfb82PeujvPDtpHCXiYqRyO9czqCbDuwBzj604uMtEZuUviZ1VxrMWoWhCNgjG4D+Vc5DcXY1Zfs0hjkYhBg9AaW0jeDRjcg/PLLtRfUetV9qpMOu7PJBxUxjFXSOh1JNJs7NtEubq2D3t8pA5BU5A/p2rLudPs/ldLxJSOm0cZ+uaq+IPtdlDa2bXTPalQWVBjn0z34qjdywLpy7INpP8W0c/rSinbcHKz1JjYCO9nfzopQvIKNkA5qle3zzlYmVWCjAY5yfSq0UohwGVtrDoOpq/p9o6azsuVIMY3kdR7Vpa24KomrIfdu6yx28byRocZR+qmpZpDHprkuzfMFGT0z3q1qlnELuGZg22Q7cg9D2/wrG1F3jjkiJIHmDH5VNuazFKpypo3rS4S80tzjzHhXDBhy2Rkj9K5e6uWkiS3Qt5YYkKfeprHUmsY51ChjIMAnsef8aqJJlyTgE9K0jF3MHUXLfqakdvaW1quXb7T13joD6VpxzxW7xF2IJycH6VzDTMG4P4VLd3M808bSqFwvHHWraRnGo2tTb1S6SWB1RuoB4781hULKWXbRVrY5arvI1dM/49m/3z/IUUaZ/wAezf75/kKKZiZsv+uf/eNMp8v+uf8A3jTKCgrW0r/UP/vf0rJrW0r/AFD/AO9/Ssq/8NnqZP8A73H5/kaFJn0paTHIrzz7EWiiigYUh6UtIRnigQgJOKdSdDS0AhD1FLQTiigYUgPNLSAcmgQtJjNLSE0ALRRSEZOO1ACg5opKWgYmKWkzxS0CEJxRnmgjrQBg0ABGRRt5paTNAC0UUUDCpIDidMetR1NaAG7iB6bqa3Ma/wDCl6M3EhjEKuQAc5IojgZZjtA2k7iPSnEoUEY6A8+1SPKUCbecnGfTpV31Pjo7XD7V5ErSgqeOmaS2v2ZmkVOExgGsW/fyGUBgRjBIquL6WLGxcZ7k/nWnJdXBvWx18V+9wrgKFbAIHrUytIVbIIcjIH4VztpqKI6jdlyOBnpVkX0iuQu7A5J9KycXcakjVEE87I3nDaV2soGCaZB4YsHaSW6g3SZOOeMZ/wDrUR38cSq4cZf+961atp3mml2HaFA/DjrUpSQOppZFPWdJtDBC0CLC8LhgyjA/GkdrWOdAIVZnbDgx85Pb9K2UhRo5I5MYOQffNPMMUMxfaB5g5IHXFN36hGqkrFK4t0LfKm7HQdKqm3XIjKqc9Cexq2xlkbES5JBwaqTWGoG7+YL5e3KgNkk46UJvYkzjdjT5Sh5jBNV7/VI7uJY45IzgbsMDkGl1WyvTHJIqsjquWQjqOvNYK6W7IrvklhuFaRinqa8yRdbV2uIDEAFdeD71jXOl3E5ZmJCZz0zxWpbQquwAAEHd09Aa1UWaZ40ib5XHI46Va93YTkmjnBNC9nFYkt+6XJCoSTz7fnTWtcnMVnPIO+4bRXV/2B5QbyY1DMOfp71izyzQPJCIYyynHA6U4tdAdRMZrMv9q2NvFboPMXO4McFQO9c5cxTqi25KMw6BCSRW1LZzeakhZ1jYEyYO3g9s1bjt4QqgbVycDavP/wBenC0VYcpuRgadZTX2oqs+5YoiCxI9OgrUtriOXxDKUkYqo2szcL1OQfbpU2rqYEisrSTdM2TNgYx+NOslj0+1ZFOxiNzSd80OV9QT5dCzqTwiJGw6okn7xXGMD1Fcnqlws4+UYAc8564FbGrXs2pBbeJ8xZyGB4bHWsO9ieOCFSvJzx37U4omrIoFuxoG7qM1p6Xps13OoEZPfOODWnLpUMe/aCACeDWnMtjmbOc5yOSOc59ammlE0wfovQYrfj0iK5tDtIV1PQ0tjptvNLiVF3opyp6GlzIavY55I3EpOPlx1qSuk1PTI4NNkljXCr29Oa5utI7GM3dmrpn/AB7N/vn+Qoo0z/j2b/fP8hRVGRmy/wCuf/eNMp8v+uf/AHjTKCgrW0r/AFD/AO9/SsmtbSv9Q/8Avf0rKv8Aw2epk/8Avcfn+RoUd6KTFeefZC0UUUAFFFFABRRRQAhpaKKACiiigApvrTqKBAKKKKBhRRRQAhpaKKBBRRRQMKbinUUCCiiigYU+EgTIT0zTKN23k9qa1ZjiHalL0ZqNdCIsyjNBvA8qqrdVyfQms0Tb4sj1xnvUlu2ZMgdOM11qkktT4j2vYfcI8zhuMZpjW3nN8pwcADFW9pI2Ecg5xU0kS/Z1kRGBU4c9vbFVzJJIm7u2YkcMltdh8Ftp4x60kN9eLO7yFh5nUHsK37bTDLESdyOWIB7cdqunRLSRSkwO885zytTKpHqVsZEF3Fc2/kThtsjbARwQa7GwtxaKCAWHAyDk/T9Kp6dolos8aupkMZLLu7t1/nWx5UaAiMFU4YAnOPX/AD71hJroF0y5M0RTzT94Z4A9P/risu4M085JIAHIOPWpo5Ejk3GRQvOVP+frULXUSiRVbcD0NK9xXs7DUujC+7psAwQuamS6EhJWRiN2Ax4xn0rOuMq2NwP8JGfyp0O2L5lYNG+DxznvUNXNE7omkuAYmfAdwu3n/PvWTfTQeXGUjUEZXHSi9vYbaQZVojITkMe3/wCsGuauNTeS/wDuqVB+YHvWlODbIkzWstLWZI5DIybh8pHatmCxjtAu58SxnqBwR6fSq4ZZ9MhlAETYzj0NXIka4gRpi2BnIzjd/Wqb0J53zWJJ7kQwAhh+dUrS0tJ0uZpRliQST2xz/hVXU7hIZPLBwoGDn1rEOtNaiTaSMkbhjPWiMX0Kb0N26uUe3aJI0J4OPX2qtZabLcmMgBABkALj9fpmoItQha3j3suXParsereRLtRSwK8AdeKNVoVdrYyk025Esvn25MjMXL+vt9MU2yEtorXlzEBEitgDnJ6D+tdLHeu7DKfcfrjIK9qhu0trix8s4VZc5X/PvS53sylLW7ZwawSQM0w8pfMbJUDnk9KiuYZpLeI+WxfBYn+7yeP5VtzafBbyMIlyccnPPU/4VBIkvzkkkevrXSnfYyk73uN0vUJNPhEbkEDt1x+NF1eJNOAp4bkn0qCW0kChmU8nHPWoPIcSEYI+Xjj0pOKvcnm6GoJ0VSI9vzDBBHpUCJLJOHjBL+i96htzsRWI+cEHkVoW75Z33bXDD7ox/Koasapqwy/nd9GnLd1CkfQjmuWrsdVVW0OdiR5gAB9W5HWuOral8JzTd3c1dM/49m/3z/IUUaZ/x7N/vn+QorQzM2X/AFz/AO8aZT5f9c/+8aZQUFamluiwuGZR83c1l0VM48yszpwmJeGqqolex0fnRf8APRP++hR50X/PRP8AvoVzlFYfVo9z1v7fn/IvvOj86L/non/fQo86L/non/fQrnKKPq0e4f2/P+RfedH50X/PRP8AvoUedF/z0T/voVzlFH1aPcP7fn/IvvOj86L/AJ6J/wB9Cjzov+eif99Cucoo+rR7h/b8/wCRfedH50X/AD0T/voUedF/z0T/AL6Fc5RR9Wj3D+35/wAi+86Pzov+eif99Cjzov8Anon/AH0K5yij6tHuH9vz/kX3nR+dF/z0T/voUedF/wA9E/76Fc5RR9Wj3D+35/yL7zo/Oi/56J/30KPOi/56J/30K5yij6tHuH9vz/kX3nR+dF/z0T/voUedF/z0T/voVzlFH1aPcP7fn/IvvOj86L/non/fQo86L/non/fQrnKKPq0e4f2/P+RfedH50X/PRP8AvoUedF/z0T/voVzlFH1aPcP7fn/IvvOj86L/AJ6J/wB9Cjzov+eif99Cucoo+rR7h/b8/wCRfedH50X/AD0T/voUedF/z0T/AL6Fc5RR9Wj3D+35/wAi+86Pzov+eif99Cjej/KroSeg3CucoprDxTvcmpnk5wcORa+Z0sdu24r8oz3LCr0MSoygNGBjJ+cdfzrjKK3kuY8OLsd+Ui8ssJYg/HSQf41PGyIoUzQ9ef3q8g/jXnNFZexXcfOetwT2kNpJGk9uCuSAZV5P51QlvBLqP2gTRKjLyPNXg/nXmdFJYeK6hKbkz1tNUgC7xNGJFH/PQeoPr7CrEmoW7jcLy35HIMq/4/SvHKKHh49wUrHsCXNq5+a8twB/01XNVp76A3MsaSQeWzH5vNX/ABryiiksNHuNzueqLcwpMP8ASICCM/6xcZ7Z5qruhgmL/aIjHtyFWRSR7DmvNaKpUIrqONVx0OtuFa6klaSQ7ChKKGUkN171RtIJftKNKowCM5IrAoq1BJWJc2z0sXluYVX5OB0Mi1OmpRrGw82LGAAN4FeW0VHsI3DnPRb2e2uYQCUDnkneD/WuVvILia5d9oKlccEViUU1SSHz6WOk0uJ0ZFkIBXgFsYFdXZLbQyiWaa0kI/vOv+NeYUUSopu4uZnqV5eQu37mWFeeiyDB/WqM0sZUASxFlH98YzXndFT7CI+dnYRq8lxvZ0UcDBcY6/Wtay+zxFkkeE4wQd64+nWvOaKr2K7ic7qx6Yfsspw0sABGM71/xrOv9gtlgQxSEDAZXXj9a4Sin7JEnVi3GzDlGLKCMMPyNWBbKJ1ZHiAwB/rB+vNcZRT9mhdLHW62FXTnVHQgA7sODnkYrkqKKqKsrAlY1dM/49m/3z/IUUaZ/wAezf75/kKKYjNl/wBc/wDvGk2Nz8p4GTxXb/DKOSXxfcLGiO3kNw65H30/z+ddd40YQ+HblrZnM7wfYZ4kRnACqspONwCkAjJwTTHc8Z2sSBtOTyBjrStHIjFWRlIGSCMcV67Z31la2GnC6iLeX4ehuNyozMNrOB0I4BfJGRnA5GOWTF5PFF6VZ5HbwpHgklWYlE79iaAueSbW27tpx64pK9q8QmxHgrxClldxTKYy4VLlpcR+bAEODwP4vz96860Lwm+t6YLuJpyd9yjLHFu2+XAJFz/vH5aAuc1RXbn4fu25Y5bl3RXMirBkowtVmAPplmK/hQvw/d5NiS3LMofzFWDJQi0E4B9Msdn/ANekFziKK6o+E0ttSuor17tLW309btpFh+YuY43aMZ4yPM/lWl/whNptEXnTyAPPIHiizK6Lbxyqu3djPz4oC5wdFd9/wgltuW2+0Sbml358n/SAv2bzvK2bsb+2PX8qxdP8MrfX96DFqUVrbQNKqNbfv5Su3KqucZG8E+g5oC5zdFdlD4Khn0s3YnvIy0U06mS3ASMRvt8uRs8SH0x3HrUuqeDNMtLe++zX9289sbsASRKFb7O6q3Q5Gd3H0oC5xFFFFAwooooAKKKKACiiigAooooAKKKKACiiigAooooAKKKKACiiigAooooAKKKKACiiigAooooAKKK7qfwZYy6FpclqbqO/u0i2mQExyu8BkCrlRklht+UtjIz1oEcLRXe+H/A1pd3lxFd3JnMZMQRAYwZAyBir8hlUsQSPUHvU954M0aJ7qcvcQRW8cLSR+ZvEbOxGDkA9CuOn40Bc87or0SPwZob38hNxcfZl1T7AMHjPyDGcZ3bmIzntnHaoU8L6D/ZDXxeV/ncR/vvLVz86hckEDBTI5JJOMYoC5wNFenR+B9FjgI2/aZRK0YRrhkdsSsnZcZ4A49aw9B8J2GtaHBN58keoTaq1rFHvGyWNUjZlB7Ph2IPQ4x1IoC5xtFdVP4NZIIp1uZNksm1VW3ZuCHI2kH5yNnzAY25FaVp4LtXubOC9s9RtppLZJJoy4+QNIq+bkpjaqtuZeccZI5oC5wdFdfo/hSG/TSJZ4LyKO6t5pG4b98yHACEITyOeATgGm2fhVJYrVpba6IN9c2zvE2Um8tNyKjbcZZgyg85PbtQFzkqK6u78PW9pbancpYX1xFZajBb/ACvgbHRyyFgpAZWCKT6sBgZFLd+H7SOfXhBYXrppUULSbZd4R96CVCwTtl8HtsJwaAucnRXZr4ZtJr+aOPTNQEVvp63F2I5vMa3dgWUcJ8xxtG3A5zzgGrVl4Fs5b/RYJruJkuFIuGjvYf3j71XEfPbd7k7TgZOKAucFRXcQeDbGbS9FuDK8b3OGuDJcIisME7Yy2FJJAAwWxnnnilbwjpkITzzdhTqBtzLGwdT++kj8oBVJL4RWyM8N0oC5w1Fdxd+EdPt4L+SMXUxhlVRsk4jbEB8o5TJYmV1HAOYzx1FF14Ms4pdUkSR0igsvPggknVJQ4j3EsjhW2ggjG0E5FAXOc0z/AI9m/wB8/wAhRRpn/Hs3++f5CigRUeGVJ5CrgHJ6E+tWUvtVjt57dNRuFhnJM0azMFkJ6lh3zRRTGPGq60sUUS6rdrHEgjjRZ2AVR0AA7U2XUNWnnknl1G4eWSHyHdpWJaPpsJ7j2oooAhjmv4rOWzju5FtpSDJEshCvjHUd+g/IUyL7VBnyZ2jz12ORn8qKKAHK96rs63UgZvvMJGyfrQr3quzrdSB2+8wkbJ+tFFADX+1OSXuHbd1y5Of84H5VPZ3moWEryW9yUd43iJzn5WXacZ6HHGaKKAK+243bvObdu3Z3H73r9aUm7MgkNy5cHIbecg/WiigYhW5YMDMxDNuYFzyfU+9BW4bOZmOc5yx5z1/OiigCP7M/qtH2Z/VaKKAD7M/qtH2Z/VaKKAD7M/qtH2Z/VaKKAD7M/qtH2Z/VaKKAD7M/qtH2Z/VaKKAD7M/qtH2Z/VaKKAD7M/qtH2Z/VaKKAD7M/qtH2Z/VaKKAD7M/qtH2Z/VaKKAD7M/qtH2Z/VaKKAD7M/qtH2Z/VaKKAD7M/qtH2Z/VaKKAD7M/qtH2Z/VaKKAD7M/qtH2Z/VaKKAD7M/qtWbGe8067jurWVFmj/wBWzKG2H1GQcEdj1HaiigBtu97aOzW11JCzDBMblSeQe3uAfwpZZr+a4FxLdyvOMYkaRiwx0560UUCI0FzFN50c7JLknerkNk9TmnRvexKqxXUiKpyoWRgB16fmfzoooGSJdalHjZfzrjGMTMMY6VWMEpOS4JznOT19aKKAD7PJ/eH50GCU9XB7dTRRQAeRLx8446cnijyJAAN4wOcZNFFAB5EuMbxg89TR5EnPzDnryeaKKADyJck7+vXk0n2eQYww46c0UUAH2eTAG4YHTml+zyf3h1z1PWiigBPs8n94evWl+zyE53DJ96KKANTTbd/szcr98/yFFFFBJ//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7348" name="AutoShape 4" descr="data:image/jpeg;base64,/9j/4AAQSkZJRgABAQAAAQABAAD/2wBDAAgGBgcGBQgHBwcJCQgKDBQNDAsLDBkSEw8UHRofHh0aHBwgJC4nICIsIxwcKDcpLDAxNDQ0Hyc5PTgyPC4zNDL/2wBDAQkJCQwLDBgNDRgyIRwhMjIyMjIyMjIyMjIyMjIyMjIyMjIyMjIyMjIyMjIyMjIyMjIyMjIyMjIyMjIyMjIyMjL/wAARCAGG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KV385/mP3j3pm9/7x/Oll/1z/wC8aZUmg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Br6Y7fZm+Y/fPf2FFN0z/j2b/fP8hRQSZsv+uf8A3jTKfL/rn/3jTKCgooooAKKKKACiiigAooooAKKKKACiiigAooooAKKKKACiiigAooooAKKKKACiiigAooooAKKKKACiiigAooooAKKKKACiiigAooooAKKKKACiiigAooooAKKKKACiiigAooooAKKKKACiiigAooooAKKKKACiiigDV0z/AI9m/wB8/wAhRRpn/Hs3++f5CigkzZf9c/8AvGmU+X/XP/vGmUFBW9oGkW2owSNMjsyvt+VsYGKwa7XwVKsdjcggZMo5z7VMnZXNaEVKdmPbwtpqcFJc+nmU5fC+lEZKTY/363J18xhtGMVAwZIyOSc8YrLnZ2+xh2Mw+FNJAJxKfT95USeF9OZxhZMZ/v1qGaRsbx09BQrlSCAc+lNSYvYx7GfN4W0mMhQJdxP/AD06Cmx+FtLbIKykj/brTBZ5RnvVtI8u23IAp8zBUo9jKHhTRtmTFOT/ANdajHhLSzzsl+nmVuEd81Kq/LxzRzMPZR7GGng7SSPmWX/v5U48FaMyZCz5/wCulau1uoGaljfjacjinzMXso9jGHgnRT/Bcf8AfypB4H0TjKT/APf2txMAg549qcXVumQKOZh7GPYwo/A+h+cA0dwy+glINaa/Drw2RnZc/TzqvwtsOevoT6VZ3r9/PIqXNlKhHsYkvw+8MxRFzHdcDp53/wBaqJ8G+GdmfKug393zu9b17cnaAx3HHSnabZifbLIwAzwp71cXpdmcqcb2SMW0+HOkTqGdLhAeg8ytAfDHw8MZW5P/AG2/+tXWRhUA7U2e4EcZPoKn2km9B+xiuhyUvw68Lw/f+0qfTzuf5VAnw98OuNwS5Ze/77/61adxIzt5ruxb37CoYbuVHLI4+nar1tuRyRvsV/8AhXXhw5URXWex87iqlx8O9FSJpUE4A7NJW8NbEcfzxBm/2TVKa9mvMCYAJnIVegpQU76g4QtsYsfgjQ2PKT4/661Xl8HaKhbCTYz/AM9a2JLnZkDp7d6S3ja8uAszbFJ4UCtm1FEqndmGng7Snb5VmI9Fcmtu3+HGiSIGeO4AI/56/wD1q6Kzt47bCoMA+lX1cDjrXPOtfY3jh49TlpPhnoAICpcgd283P6VOnww8OFQSl1z/ANNv/rV1KMMZqYMCMipU5WE6MexyD/DDw4qEiO6JA4Hn/wD1qZB8NPDcsKuY7pSeo87p+ldfNLsTdgsemBQhbaM8Y7UvaSF7KPY4yT4aeHkcALc7f+u3/wBapF+GfhzaSY7r/v8Af/WrrXYk8Y4oDNuG7p7U/aMFSj2ORHwy8OuAVS6A95v/AK1Rr8NfD7kqFuQ3vLXZrwScnFBOMsBzU88n1H7KHY4W5+G+iW3LJcMvqJaW3+G+iSqSyXKnsDJ1rsLq4dYQ23gnnjpUcEspIAHHrV80rXM/ZRvscfL4B8PRMA0VzwQCBKc/yq//AMK08N7R+7us9f8AXf8A1q6ZkDnftG4Dg0qysuQQMdzUymylSj2OUn+Gnh8QsYlud3b99/8AWqAfDzw+0auFuMHr+97119xcLDGZCwHHA7msQ3kuThsegojKbFKEV0MZ/h/oCuAFuPp5tWYfh94XkUllulIGSDN/9arjSl23StjA6etQrPIZCyFkyMHmtnfuRGEexky+B9A3Exx3Kp23S81A3gbSPlI84DPPz10SNuyDg1KsbvnK7R71SZoqUX0OXl8D6ShGFmwe/mUq+CdGOfkn/wC/ldNeFVtQwZQc4xWaLshAAGzmp5ilSj2MlvBmhgkfvsjt5lRyeENFjZcLMwI5xJ0rTnfzZC7YBPYVIIwQBjilzMPZR7HOS+F9N3YSKUf9tCaibwxp4Gdsv/fVdYYAUJyFqAwrnlvypKYvYx7HLf8ACNWROAkv/fVPXwrZ4yVcf8DrpyIVwcZNV2iVmLykkdo1/rRzMpUY9jFHhfSguWMmfZ6gbw/pg+6kp9PnrakXefljxinRwNgEpt/rRzMPZR7GMnhnTyMlJcH/AG6Q+F7AnAEn/fVdEI2VMbcA0piyOWo5mL2MexyWq6BZ2emzXEIk3IBjc3uK5avQPEEWNBumyeAP/QhXn9XF3Ry14qMrI1dM/wCPZv8AfP8AIUUaZ/x7N/vn+QopnOZsv+uf/eNMp8v+uf8A3jTKCgrqPC//AB6Tf9dP6Vy9dR4XGbSf08z+lTPY3w/8RHURO3l5ZsD1qOS4RCADuJ70wMRCw6iq5I4xXOelYto29s44qZowq7sVTjnRCAenrVpblHABOV7gmgdhpXGDU0c2zt+tIUU8qeDTvLTZnf8ArVXJsTiaMQA4yM81NCVZflzWcnTjkHrUquUxsbH0pjsaAXBAz09KewBAGBxVSO6O8bqkkm9Rge1Aco/5s4B/CpFO0Eniq3mAHv8AiKlNwpAGKB8pYDg55pyvjqeKqecMdaQzD1osOxZkiWf5T+FWrGIW+MvnHb0rOSbPQ1KsueppNslwW5oXWrmHKxruf37VSW5nuG8ydug6CmP5Z+8cH0qNnypCninHQzlFkctw0mSFIGcdagM+DsQknvSmfblcjPTNQRoxUsnU961TIcRS/G5iBimm6L/LHyD+QqNoSeGYk1JHEEGBwKfMCgPVyM4AJ7E1LCSrb+d+c5poIz704EA0uYrkLsV1Kpzvb8TVpdTfsi47+9ZgZQM9RTjICvyjFFkw1Ru2mpIUKthcdMmp11e3A+8WPoBXNhiBlhmlzgcYpOEWDbOojvI7hRsYA56HrVjzB61ysZIqyJJIhvVzkdj3rOVLsJM3zNGHwGG407fkcVzH2qQzeaPvVZ/tOYHOP0qXSZSka89wIV3bhx2qkutfvCGjBT1BrOeVrjLO2T6VVdtpI/lVwppbkSk+h0y6hbS4AdR7NxT5JlC5UjngelczDEXPPX3q0PMVMb+PSlKPYFd9DXa5Ea/M/FU5tT+U8gnsMZrMeUB2Dks3Y5qu8iryefapUe5TTJ5LkynLMSfeoWugnC8n1IqpJKxPHApiK8pO3BI71onYn2ZbErSyKM7mY4FX4rYIxLnf6DHFUrVGtyWZAXPetASjALHaPejmKULCSDyZBIBwPvAdKnLqVOSPwqobguCqKW7ZxSokgHO0Ck5GiiMvIopSMKM+uapi2l3YCnbV8lUGWYfSq8t6inC/zouPlEjssYLnFWYxChA61Safd8x6fWoWmbd8oJHrSuFjZZ4Qv3QaqSzRKuBGoPtVdHZ19D9ajMsSHHVvQUCsOF0gPMYz9KBKjHO3H4VBKvzAnjvxULTseF3E+xoTCxcLpjp+lQtcbevT2FQ4kK5Oc+5pG3bdpIzScrFKJL9qU/LtNN8w44GfYVXVv3gVCJXxnaBmtez066uUBlHkLgHAHJH9KXMhONjnvER26DcLJgPgbQTkn5hXn1eueLrGK38KXrqihiq5Y9fvCvI62pu6PPxS99Grpn/Hs3++f5CijTP+PZv98/yFFWchmy/65/8AeNMp8v8Arn/3jTKCgrqfCzKLScEZJk9fauWrpfDX/HrN/v8A9Kmfws6ML/FR1SReZCQCOlZ628rMVUEgDrVmO5MalQaj3kknOK5T1bDBZy7tpIVPU1aXT43BInw2OvaqxcZ5YfnSh14ww/OnqOxM8TQnBl49u9Bxj5SSR3NM3EjnmpFdcYYZ+lAWHRsndjj2qdfKYcFs1VIIJYDj0pQ7nggj8adw5S2AoOc8frUxkQoASfxqomVGTyamWQY5Oadx8pKrEtnI/GlyMYxzURdaerKAec07hYNrdjxUqqQnLZNQ+cv+TSiYbf8A69FxqJOjovBBB9xUwdAeGH4VAJgVwwBHvTcxtx0oBxLLtGeP1zUEhjB+Xr70nlgDIbFRtuHXmhEOJEI90mTirBZUXavX2qAspPI4o2nHT6VVxcgu1uc0zleaeA3T+dOERbmkNRIuTwDT1THJNTJbnrgfjSmJlPGCfyppg4jQQO2aApU7jke2Kkjzn5lCn61YQqRnk07hyFVZTnr+dWVcMo/doT9KGEWcnAFL9piXgGnzCdMkRPWNR9KscCMqR+NVxOXwVXr60Fm45FK5PIh5RR2z9RQdpU4AJqBnbJ+amhsn/WH8KVx8iBoTkktinQQopLN83oDSEID1z9aNy9j+VFxciLHmgdQKie45IBFRsu7kGothAP8AnNSPlMy21mz1C4kjt5wzx9R0z7irhhZxucgelcJq1q/h7X4rmDIiZvMQe3df8+tdXrF9cQ6WLmwjEz5DMCCfkx14/Cqa7GNOd78y1ReEIPWT8KsQwrH0wBXM6V4otb1lhuQLeY8AnlWP17V0vlsw7mpd1uaQcZq8S0HVsYAOKcrL5gBGKpGJ2XABHuDimiGSNy27I9M0irF6W7SMZPNU31OU/ciH1PNR+WshGQx/GnfZQer4H1oKsU5bm4mY7hkegqNY5mGREPfPNaIjhi5PX3pn2gdEGKYcoyK3kOC7DjotPmkES4TBb0prOSMk4qsWGcCi4WGbpmJLNge1TLIqL059cVCck89qbwT/AI0ri5R8khkYnP8ASlhIVuT+QpiASBvLiklKnBEa5q/FpVxcDBKwJ7jLf/WpcwcpXkmUcJhj+fPpVy00WS4/eXrlOmI1PP4mr1vo1tAQ2HkcY5ds8j2rQUg8AflSbHYZaWlvacRRKPcDn86tZ9hj0qPdjHWmyTCMZOT7YqWFjG8avnwhfD2X/wBDFeNV634wuHm8K3mFwuF/9CFeSV0UfhPMxi99Grpn/Hs3++f5CijTP+PZv98/yFFanGZsv+uf/eNMp8v+uf8A3jTKCgrofD5b7LMFBPz9vpXPV1HhhlWznycfvP6VM/hZ1YNXrI0gJR1U05Q2M1KzkjCj8ai83b8oHNc57HKIY9x60CIkjO3Apwc45FSqVPoDRcOUZllHyjFPjkZiQR+NPBAPWpUYUDUQDDjIzTi2B8qZNP4NOyKAsQgSsMjimlJjkCrKn6Uu7FOw7Gf+8U8g5pwMhHCsfxq6CH4I4pVYL7DNFgsU/wB6Bko2PenR+YRuCk1c81TwGpdwHcUDsQIJmIyhHuatCFin3xmmbl7kClLYHB5oE4jG89eqMQPSpRvxkqfeo453JwetPWZy2GOR6Ypi5R8bjaVwNx6E9qf5TE54z7cUgZAPuil+0KD6Uh8o5YGzycCnkKOlV2vcnAH6VGZHY8A4+lMLFoygH7xpjXDE4XrUIUkcnBpVXB60BYeqsz5ZvyqXJA2qAKj8wKOlRGRmOQeKY+UlEMjH5nFSpCq9T+dVWmCjJP5VGLk/w5/GgTRpNKE4B6VE1xuH3hVJnZ+rUAYXGRihsnlLTTFv/wBdRGbDdc49KizxjNID64qbhykjTOcYqRJST+vWoAeOtOD544/OlcXKTh5pD8rAAUjNIOSxzTVchxzgegqfeoGWouHKc/4vtTPonnHloGDZ9jwf51c0BvtOh2j55EYU/hx/SpNY/wBI0a8XHHksfyGaoeEZh/wj6LuwVkZf1z/WrveJz8tq/qipq/hRb6+8+ynhjVv9ap7N6jFdDYK9lYQ28khmeNQpfH3q4GazvW168GmeYSspO+M4xk5wTXd2fnJaRC4YNMFG9l6E05bbkYdJyk1Gxd85yOFAFN3sTzio9/HWmGbHP61B1cpMQ4PSopJQi4Y4qCS4brkk03dGy/NwfTNJj5RWmGfXNN8/CnaPxqGWXbwoAFV2lAXJbA+tFxpFlp+ev40glyBis8NPNIVt4Hkx3HStG00W6miAuJfKB5IXk0mw5Rinz2VYyCzHA962YtHgAzIzsfQnin2Ol2tiiiJcsoxvfk1czzxmk5AojoYooECRoqJ6AYqXeenFRA+lJmkPlJ97Y5oVu9V2mUfxUCYuQAKAsWPtK5xg01pmY4A4pgVAc4p/mBe+BSuieUw/FwP/AAi18zE5IUAdh8wryWvT/F+oQv4fuoUcMzbRxz/EK8wrpo/CeXjlaovQ1dM/49m/3z/IUUaZ/wAezf75/kKK1OAzZf8AXP8A7xplPl/1z/7xplBQV0fhwE20uP7/APSucrpPDjbbOY/7f9Kip8LOvAq9ZGwxYDHX6U5Y9/QCkGXPPHtViH5c5rmue8oXImiRBl8gU3zYF4z+NSzXMUYIYg+1ZbOCxIwB6AVjOo1sdVLDKa1NETQj/lpThPF2cVmBweopDip9szZYKHc2UuFc7VIOPep1JI68+lc/vFSJO6/dcjFNV31CWCj0ZuknHpTTKDx1NZkd9IHUOwK98irf2y3DY3AAjOcVoqqZzTw0o+ZIC78g8VISMbSc1WN/bqPlb8hQL2BjgMc+4pqou5HsZ9iZE2E5JxUZcEnByPrUqyZXoCKQRx7t2OatMnkaG5bjk1MoL4JJGPSkVRmn78DFMXKOVQjZ5NSb/mz0qsWJPWmsSejUXFyllplBxu6UnnREYYdelV1XnrTbiVIIjk/MeFHUk+wpN2HylozQxlRj5mOFUDk1K0hHpWdawmAmWZi0zdST90egqZpie3FO4cpK8mf4s1JEc+w9apx/e5Bxmrm8FBgUXDlGS3Co208t6VXlucqMYHsKZLCfMLZ61EY2PamKw4S7j7U7zMdKiKNn0FKF5p3JcRWYsRzT1bpjJpoTJ6U8K3QDFK4uUlRyoy3FHm5PANRBD3NOHHQ0h2JckDkimB1Dc4NRnr1NIFGT3pMOUs+ec/KB9cUNK7ADNQgU9cCkHKRXuTp9z8xx5TfyNYehiZ/DN0tuSJtzbMdc4FbOpORpl0eB+6b+VZnhbC6U2e8pP6CrT925y1I3rpeTMvwxey2uqm3bdtmBDKezDnP867Pz/fFUmNlFceY4gSZuAzYDGpiVHOcUSld3KoUXTjyt3JRKfWm7yT6+1VXvoljJ53dlx1poluZIdqQHew+90qOY35Sy5KozMeAMms83kcz7IJAxDlWxziraWMsyn7TLkMQSq+1c3b3a2XiuRLYZgkk8sqOfx/OqjFyMatVU3G/VnRPZzSrtUhM9S2elWIrG3iCb18wp0z0qzgnqawtY8RQWJaC2Cy3A4J/hT6+p9qFG+xVSpGmryN9LgoNsaKo+lWIbp1bLcr6VzHhq51C9864u5C0B4TKgZPtjtXQHBpuKWgqc/aR5kanmIVByKa1wi/xcVnbgvAJNDP61nyGhce9QfdDGoWuwRln2+1VnOQApxUfyBSWP4mnawGgJ7dV3NKv51BLrVrEMR5c+3ArnrpkEnEgI9qrxpJPIVRCw/vdqW5Vjdn16VuIyqL64yaqPqMkh5Mrn68U6PTf3Q3nr6Cpkt0gycBfcmlYVjn9blupLKXcpSIAcYx3rlK7fX7mFtJnRGyxx29xXEV00fhPIzD+IvQ1dM/49m/3z/IUUaZ/x7N/vn+QorU84zZf9c/8AvGmU+X/XP/vGmUFBXQaBIqWk27J+foPpXP1v6DB5ttKd5XD+ntWda/I7HoZZy/WVzeZqm8YH5UA96r+Y5yd55681b+xrjlzSfZF7Ma89xk9z6yMqcdipn1NH51Zazbs36VA0Tp94H8KhxaN4zi9hBj0pRj0FNXp3pwUZ71JohePajI9RS4WrUFyN4R1QIeD8opImTaV0iukUrjcsbEeoFNPXmr8TS2U4RiTCehHSmvE632D86P1OO1OxCqalDvxRmnSKFkZQcgGm0jVaoWMOWwmc+1XTa3gVSGJB/wBqqkczxNlGK+uKty6pKz/uztUeo607mU1O+iIGuJ42KmQ5XvmlF5Mf4z+VQySGRyxAGeuBTc8U7svkVtUWDeTBs7qv2shHz3JAU8j1qhCmAsrrnn5V/vf/AFq0vMgvXSORSjLzx3H17VpC5x1+XZI0oVt5E3Jgj2NZt55H2nfGg3AY396R5kiRooAcE5Zj1NQZzxW8U+pycpMHJXnkUpYelQfNjA6U8HGMiqHyjzceXnMbn3AqNNT5w8RA9aeDgUjMiDLfyqWn3NI8uzQ9L+Atgtj8KmDgruXGKz5fJuAVB2MOckYpsfl24AkJRj35waSk1uU6cWtNzQLqTyAfxpN6Dso/GqsU8EkmwbiexxwanLxpxVXuZOFtyUOw6AUxnJ61E02enAqMTAuUByR1o5ieRkxfFNM5B4yaiZs03OKLi5SXzm9BSebID1GKiJJNG7FIOUn80kdfwpQ2O9Vi6gZLDFN+0RjnduB4BHrSuHKJqzgaVcnPOzFUdLu4tP0FJZuASxA7k56UmsTummyhhgSMFGe/eubZ5ZIlySY4+B6DNbU480TysXX9lWut7F23Darq5kmOFLb39lHb+ldZua4KqiMAG+92xWfpENnpmkLd3rKrTfMAwySOwA/X8akt/E0E99Hbx2z7HbaGJ6fhSmnJ6bIvDOFGHvv3pG5FDGvIQZPfqanGPT86YvB6VICc1CZ38pmeIb9rDSmeM4kkPloR2z3/ACFZvhWysxF9qMscl2c4TIyg6dK2NYFk2nP/AGgP3K8jnnPbHvXG6NE8+txyWytHFG+85Odq+hPvWsdYs86veOIjfXy7HY6xFe3FiYrB1SRjhiTg7fY1xlnpEsmuLYXC4KHMmD/D16+/9a7eW9SNWYuMKMkjmuShM93DqGoI0iTSN8jKcEAckfyH4UQloVi6MZTi9328kdfNcWthbqJJI4Y1GADx+VV7bWdPunKx3KFh2bIz9M1zuhRR6pM73Tefcr0ErZwvqB3qrFYS3evTGFdsUUxLOBwMGlZaoPrE2oyitG9up3CTxSj5HBx1xTiQe9Z0SJCpVM5PVj3qXzVA+9WaZ38pbLgA9zULkPGVY4B9KrG5G7ABNS/J13Yp3DlIltrVDkjcR/eOanSaMtsC8DuKgeNJeQelMVZs4EaKOxLZNK4+Ukub9oTtVcE96pSzyzAg7iT0zWgQSvOC3riqMkjQNuZHJ7HFSwsZepW0q6bNIw4GP5iuarrNWujLpMylSMgdfqK5Oumj8J4mZfxV6Grpn/Hs3++f5CijTP8Aj2b/AHz/ACFFanmmbL/rn/3jTKfL/rn/AN40ygoK6DQH220oH9/+lc/W9oP/AB7y8fx/0rOr8LO/Lf8AeF8zbWRs88/hTid3aox0o3GuQ+m5SQSEHFBbcaj3U5WAoBJkTwEnK4HtURRk6iroYZ6UNiocEzeNWS3KO72oxxxU8kakEqMGq26spRsdMZKRMl3NGMBzj0PNSvqDvFtAw3qKqdeaTNIHCL6CZOaN1G7mjd60FBnmt/wzo66rLP5vEYQopPZj0P4VgfSvRfDtutnpsMXSRhvb/ePP6YFZVp8sTlxlVwp+7uzz6aN4JpIpBtdGKsPQiprW2MxBbAT1Jxmt/wAV6dEmrJfH5YbpQxUf3xwR/Ksj7KZXBWQMnQf7Na0/eSYliOeCa6lpQzzeXsVY1H3XH8iKglkhtw4jJAJ+Zick+1PmnMcQhViSBgsapkA9RnHrXRFHPa4xr3Bwo49xUkN05HMKuPrio5mHl/Nzk1X24GW4qZNplKNzZRlkHKFT6U1vlbAOfpWOQwfByq9yDyKifdbzo0MjZPXnNNSYOJuZJ6dap3iAyhj6dDUUl+7cKDt/nUInllIaQYXHAFKUm0VCKTGSwszBEJJ5z9KsSXEk6pbRgFgBvc84qo7yljs3BWHT2p9vOYY12kDceeOacdEE/i0L8K+S2N5ZvepQxc5GPTPWs7zmZgq/MB1ekDMkYLTHaCQAv+NVqQ1fcuyynzDAqnpktnFJHH5Y6DPfFUWkJAWMkKOvqanWcgKfQUtFqDb2LhcDqQCfeo/OQkgEnHtUKQyTfN0HqatRWwVNpY+/vTuybEIcNHlsrn0NRok824KDg9zWgsUaAAIOKkU0WFYpxWD8GVuP7o7067ns9LtxJKgyOETuT7Umo6tBp8eWIeU/djB5/H0Fcbd3c17OZpmyx6DsB6CtadPm1ex5+MxsaK5Y6y/Ilu7y41S8DMMsx2pGvQewq1f232dbTTUIMpO+QjuzcAfgP51p+HtKMSfbJ1w7D5Aew9ayft8f9uPeyAuqsWRfXAwv9K1Uruy6HmypOFNTqvWT/Aq380st26y5Hl/u1U/wgcAV03h3R1hiW9kKtK4+QA52j/Gqen6YdXllvtRYqkn3AvGff6Cql5ZXWjSrLa3DmNmwrLwc+hFJtP3UyqVOVJ/WJRvH+tTuACozmq732GwqE+54qG3kmuLCJroeXMV+YD1pfLTP3ya52e7H3kmctqMt9rWpGHYyohIVSMBR6mtmzsorCARqeerH+8am1ErBYXEqZLqh2nPQ+tY2gai/mvBOxcY3Kx5IPpWjvKOmyOCMadHEJT1lLqWteuWisSi5HmHb+HesUalItillbqVyMM3ck9QK3tUiXUoUiB8va2Qx5qbTNJtLSLIAllPV2/p6URlFR13Cthq9Su3F2ja1zN0WB7CQzkK0zLgZ6KP8a1BPcPlUG1ck/IuOv0q+iRoMBUX6ClMsa8b1H41nJ8zu2dtKhGlFRiitEJNg8xWLfSgRndk557VaLj3pu/260GliMAIOgpC4NPbBPIFQvMgbaF3YoDlFMzL0A/Kk+1OOwqPIY4C/rTjCD0Y0C5R32l/b8qUXLEc4pnknHDA1H5bq2cA0XYcpX1mVW0qYY5wP5iuQrr9YEZ0ichVDYHT6iuQrpo/CeDmitVXoaumf8ezf75/kKKNM/wCPZv8AfP8AIUVqeWZsv+uf/eNMp8v+uf8A3jTKCgrf0H/j2l/3/wClYFbOjzGKBwBkF8n8qzq/Az0Mr/3lfM3N1Gc1QN1Ic4wB9Kkt7h2bYylvcdq4rn1Ni3mgHFNzSAhs7WBx707jsSAml3nvUeSKUE0CsPyGFVpkKZZRkU9rhF46+uKUTRycA/nSaui4NxZU3E96TcalliAPBHPQU1YpW+7G5PsprJ6G6khuaWrC2F5IPltJz9IzUyaJqb9LGf8AFMUrruHtIrdkemwfaL6NO2ct9BXXaVqaXGsRxqflJIA+gNZNrp02m2crXEZjnl+VQew7n/PrVnQYFj1i2bHQn/0E1lUSlFs8bGVuepaOyN/WrP7fpU0Q4kgbzozj8xXFSTLCuyMDPc138l8iThSOM4P0PWuHv9Evbe8n2ws8W87GGOlThJpLlkVh5pXizP3EnNJmnva3adLWU/8AAaYbe8VA32aYAg9Yz/hXdzrudace4jruXk9OabxjJbNMDSIpEkbg+60iMGJ7EdqiWuxcbD9kqqfLZCOuCMVD/pEZMnloAo5FTo248GnPKqJljx0qE5bMtxRmmZ3kLdM81JHLsGMZHpUTfeO3p2pDnsK10Isy40mYyEIJxyfT2FVlTaPm6+lSRvuG1coAMHb3pxkZQA53p0INK9h8l1cZ820YBwTjpU6Wc7dQAPc04sWt4ypxh8fWr4Yd6rclogjswqjc35VOkMaYwgz6mlL5OBUM9x5Q7Z96exPLcs9KN6r1OKzft7g5ZQV9utTSuJLYsoycZFF7hy2LjOc8CmFmzweahilEkavnGRzTjKqdME+1IOU4qcu1xIX++WOfrmtjSdH3us90MKDlYz1P1rR+zwm4M4hXzTzuxUwR+cEqDW0qzasjyqGVqM+eo7kmpTuunTiNgr7DjHWuX0qyW6uC0mfKjGSPU+ldItsWOS1SQWcFuCI0CgnJx61EZuMWjor4JVq0ZvZdCL7SAAFRsDgAdqsqryKDIny9QG7GpBgDAGKUyfLjrUI7eVWsMaQDOT0quJpBLuPT0pLhZpCPLIA9KrHz4/vKcUNhyluaZpkZGxsYYKgdRVC10+G0dnQsS3HPYU8TnuMVIHDDimpaWIlRhKSk1qgf1pnmYGAxA9jTgN4Pc+lPjtUK5bcc+/SoNLEJbPOSaACenNPe3MQJGSO1C5A6UvULE4uZAgGMn3p7XbEABRx3qrk0hNUKxPbzFJcuc5qWeRBJnrkcAVR3EHIbmlQ5PLbaSkPlLYuAF+6M04XPt+VU2AyMSc1IsJYZ81OarmDkLP2kelH2hc9DUP2Z/wC8tNMMq9MH8aOYXKQ6s6tpk2PQfzFcpXRaluFjKGVhwP51ztddB3ifOZurVl6Grpn/AB7N/vn+Qoo0z/j2b/fP8hRWp5Jmy/65/wDeNMp8v+uf/eNMoKCtTS2KxsR/e/pWXWppn+pf/erKt8DPRyr/AHpfMvKcDHerECFQWPBNVsYOalSRznJJFcJ9bYtFwOpppETc4H1quXFMc5phYs7HH3JWHseaYJpwuSFI96ImIQk9B0qM5z1oCxG2d3p7VLB5YlJOMY4zUe7GcUZB6j8qAsadpqc2nXQlQh4z1X0rs7HVvtcIlEpZD3XAI9iMV51tH8JOat2F9NYzeZG3+8p6Ee9Y1aSn6nNXw/P70dz0hZ7dz81wwP8AtNir0VtA2Dt3e+4muKjvIb6LdGdr/wASHtVV9RutPYtb3LxkdgePyrj+ryk7X1PMm5R0aO51PTY7q32ooV15Q1z2mqY9ViVhh1JBHocGqFt8QJ4mCXdukw/vIdp/wq9FrWm6jqEF7bGVJASJInQ5bggYIyM9utNU6tNOMloZqSZLeShbsgnjNWrq58q3VkGM+lYU92sl07yvtbOdvp7VO2qQyqqkggdqXsnoa86Lkd5JIRgsfoTWrFqMdvDkiRn/AN7ArDgu0kz5Y4HfsKx9U1ssxhtG/wB6Qdvp/jVqjzOw4U5VXyxNjW/FMkaNDBgyHqOoX6+9cY8ryyNI5yzHJPrSkfIe5NRjk12QgoKyPUpUI0lZEivsOQeailkaQ80/YzGmMuGxmqNrDCOKMdO9OIGaVVLMAKLhYligK5b2zTZBuHbHtVhMAsOvrTTjODjn+L1oKXYhSNyQoJCZqfzCMZdsdKHfAI/lULHefkAAxyPSlqKyLgLgj5gR7io50ywcenNRxSEHb1FPBMi/NwM9u9U9iUtSFgMZPpT4Z1VAgB4Hao8FgRj6VJGvlqecluKlaFyVyON1G6MkhScip49h6c49ahlwzgL/AA96dCCJCT3FVchotqcCl3YNRhqXI6mncXKTBwelO3Cq3mAUx5SeB19BSuPlLTSgDjk1WmnfoDj2FNAkI6Y+tMljfgoM+uKLhyiwu5fcQW96u7vSqCzyRKFKge5FSx3IKEt1FFxcpNJFHIMEYPtxVWSzZfuNke9NjnYyDJ4qT7SQTk9fuj0pBykSOYyAw5HSriShhx+NUpEdjvPJNRrMyHincdjU3jFVJVYc0qPkZB61KcMMGgViqGJ70FqkaH+6fzqFkZeCKQ7DutJjmmEigMQKAsOPpRgGkBpwGT1FA7CrvU/K/wCFWUnfy/cHmq7JjvSqwTI9aQuUXVm/4lUvvj+dcpXQak5eyk9Bj+dc/Xbh/gPmc5Vq69DV0z/j2b/fP8hRRpn/AB7N/vn+Qorc8YzZf9c/+8aZT5f9c/8AvGmUFBWppf8AqX/3qy61dKGYX/3qyrfAz08oV8VH5/kXqM8YFLj3o2+9cJ9hyjaUAEe9LijFIOUHJIA9BTQKXFKPpQFhtPCDHNJ3pc0w5QKA9OKAMUZOKM5oDlHxyPHIHRiGHetj7B/amni5kfysNtBUfeHOf5VhjIrsxbGDS7W36ME3MPQnr/Ks5ysrnn4+MeVaamJDplnbuD5e8j+KTn/61Vb6/Es6rF8sUR4xxk+tS6pc+UDAp+Y/eI7CskcjgVUFf3pHkystEei6BqFn4ksPJvYIpLmEYfcoyw7MP60678GWDnzIJJYB1K53DH48/rXAadfT6ZfxXdu2HQ8jsw7g16TB4kt7u0WRB8rjkenqK460J0pXhswiuY4zXZJrO6k0uNRFFHjO0/fyM8msWMfPz2rofFf7y8gugP8AWxAE+44/z9KwBxXVTd4pnvYWMfZJxH5pc0zNGa0OjlHFsDNQnk5pxOeM0mKA5QUAHkZp+QpyAADTMEigg4pDsLvbdkUoYHO7pmmYpQtMXKPz6HNNIYEYGPegDHSl/E0BYem0Dg9acpwpXNQDhqVj82RQKwucHae3Q0u459xTX55pASDmkOwABm5/SnMP/rUEDqKaQOKAsWEfcoNDcnrxTAQBgdKXdTFyjgAOtKNq9BURagN3zQHKTb6N4HU4qDfkehpnLdTQHKWGcY5GaqjOTjvUmcgimUg5QxhqbznNO5oHBphykyyZHPBprxBjkcHvUZNKGYd6A5RVRkbgj86cJXHeozknJNH40Byk/n+opjS7lxTME9qX60g5RtSrDkcmo8Z6VIhIXBNMOUQw4HUGmFSvUVKGbPJFLuoCxFnPQmk5JxUny+lLx2FILFG/4s5Pw/nWHXQajj7DLx6fzrn67cP8B8tnf8den+Zq6Z/x7N/vn+Qoo0z/AI9m/wB8/wAhRW54hmy/65/940yny/65/wDeNMoKCtbSv9Q/+9WTWtpX+of/AHv6VlX/AIbPUyf/AHuPz/I0KKKK88+yCiiigAooooAMUUUUAFFFFAE9lD9ovYYsZ3OAR7V2F3MWMrQjew+VR9OBXP8Ah6BpL9pVUsYULDHr2/Wtm6vYNLtxHIwMxGTGpySfc9qyqPZI8rGJ1KqhHoc+2lytI0lxKEBOWc+v9T7UjXcFqpjs4hz96RwCzf4fh+ZqC6vZbuTc5wOgUdAKr1er3NKGAjHWepfiitLtsECJz2HStSx06S1Zijbo26r6H1rnASDkHBrX03WWtyqT5KDgOOoqZqVtCK2BtrA09Yg87QvMx81vIPyP+TXK13Xy31lcLGVeOaIgMh4yP5HrXCkEHB60qTurGuBbUXB9AooorU7wooooAKKKKACiiigAooooAKKKKADtRiiigAooooAM0uaSigAPNFFFABRRRQAUYoooAMUmBS0UAJgetLgUUUAGBRgUUUCFzRmkooAWjNJRQAufejNJRRcBc0ZpKKLgV78/6FJ+H86wa3b/AP48pPw/nWFXdh/gPlM9/wB4Xp+rNXTP+PZv98/yFFGmf8ezf75/kKK3PDM2X/XP/vGmU+X/AFz/AO8aZQUFa2lf6h/97+lZNa2lf6h/97+lZV/4bPUyf/e4/P8AI0KKKK88+yCiiigAooooAKKKKACiiigCzbX09mjiByhfgsOuKrsxZizEknqTSUUrEqKTbXUKKKKZQUUUUAT215PaOWhkZdwwwB4NROxd2c9WOTTaKVieVXv1CiiimUFFFFABRRRQAUUUUAFA60Uq/eFAmO20m2pMUYqjHnGbOKcFpwHNOxQPnIStJtqYjNJtoHzkW2kxUu3NIVpD5iOjFPxSYoDmGYoxTsUYosHMNoxTsUuKB8w3FJinYpcUWDmGUU/FG2iwcwyinbaULRYfMMoqTbS7KLBzEVFS7KNlFg5kRUVLspNlFg5kR0U/ZSFaQ7oqX/8Ax5Sfh/OsKt7UB/oUn4fzrBruw/wHyme/7wvT9Waumf8AHs3++f5CijTP+PZv98/yFFbnhmbL/rn/AN40yny/65/940ygoK1tK/1D/wC9/SsmtbSv9Q/+9/Ssq/8ADZ6mT/73H5/kaFFFFeefZBRRRQAUUUjbsfLjPvQIQE7jk8D2p1MCZ5c5P6U+gSuRyMM7cEmpBnHPWo8OzDPAHPFPXOOaYle4pIA5piMWJ4+XsacQTx270YO4YOB6Uh9RScCo8kkdvapKY6k4Izx2FCCQ+iij8OKChq/XqadTdpz14+lOoEiKQvuCqQM1L2qJYjuySR/M1LTZMb7saxIzxx60q/dznOaRxuUihVxjPUDFIetxWO1SajVgPnduTwB6VI33TgZpoj5UknjtTFK99B9FFFIsKcn3xTadH/rF+tCJlsyfFLtp4HNHBrSxw84iil204CnUWHzkRGKaQfapDTaLDUxqrkE5oAzweT2pcY5HWn8Bcjqw/Sos7mvtFa5CwGeOlJtqXbShKqxnzkO2jZU2yjys9aLBzlcrSYqz5eOgpREO4osHOVdppwQmrPlD0pfKosPnIFTHanbfapwhpfLosHOV9o9KXZ7VYCcUGOiw+cr+XRsqx5dHlmiwc5X2UbDVjYfSk2exosHOQbKTZU/I7Gm49QaVh85CVpNtTFM+tJsPvQPnM/U1xp8v0H865uun1RSNOl/D+dcxXbh/gPmc5d669DV0z/j2b/fP8hRRpn/Hs3++f5CitjxjNl/1z/7xplPl/wBc/wDvGmUFBWtpX+of/e/pWTWtpX+of/e/pWVf+Gz1Mn/3uPz/ACNCiiivPPsgooooAKQ57Y/GloPSgBicjJOTkin0yNdoP1p9DJjtqNYkMAOAe9Opjbjj5eBzTh0FAJ6hzkUwP+8IFOIJOQccYo24YYPA7Uwdx1MLncBj6inNnacdaZtyAD1PJpA79B6ncoOMZpHbaOOtOprLn8aBu9hsZY8k8VIeKaikdT9BTqBR2Gb89B3p9RkEAZ4BqSgEITgE01GJwMcYpGjLOTnjHFOUEHrxTFrccTgZpgZi2OmOafUYB80n1FIbJKKKKCgpVOGBpKKFuTP4WTec3XsKVZz3xmo0TdG2Oo5xTJU2Njdmt7HjqRb84AckZNMaVuy1VkjMY+bv70sUhySxzQPmJS0h7mlwwXJaonl/u/nToi0hBYfJ0J9aGOMu47cQM7jSeY2eWqWXy2bYvy7R0Jzmo9uMHaemaFYbbQplYDJakEzEcE00gOwIGPrxUoUJMEGSGGDz0OcVDlqaLbUb57D+KlFy/rVhooo0kxEHYep/lQtrAbcbvkmKb/vU+ZE6kIuj9acLselV44ZJH2oOM4JPQVNcW8cAULNuc9sU9BczJRdj0pftg/u1TSJ2PFSfZpO+aNBc7LIu19DSi7U9jVTyHBxgmpBbNjPSloHOyyLlT2NPE8R65qqLcjual+yuOSKWg1Nk/mxeppfMi/vVB9mbGakSADvzSsVzsfhG6Nn8aQqPU0gj5PNOwAvI4p2BTIyRn7xo/GnFEZc7Bim+ShGRkGgfOJg+opOf7wpfs5znJxTXiUH7xBpBzFLVsnTJuRjA/mK5Wup1VSNNmOew/mK5auyh8J8/mrvWXoaumf8AHs3++f5CijTP+PZv98/yFFbHlGbL/rn/AN40yny/65/940ygoK1tK/1D/wC9/SsmtbSv9Q/+9/Ssq/8ADZ6mT/73H5/kaFFFFeefZBRRRQAUUUh/H8KAEzg9c/0p1MA+bO0/U088CgSGs4XrTu1Rkdz37U9SNuPSmJN3EZsD3oU8nJ78ChgSR6UDIPSgNbjqQnBHvSngVFkvgkfSkgbsSgg9KazheOp9KVcYGOlNZWLDBwBQDbtoCtl/TjpT6YqkMTinnpQC8xrMBgYzmnVExBZcfWpaATuxCcDOM0KCByeaGGVxQowB60D6i0hYDr/KgkDqaaDljxz2zQDY+ikGdoz1paBhQOelFOQgSKSMjPShbkVPgZPbqE5L4OKfKkcrb2baoHHvUZKozAjdg8CkVGbDccnG0V0Hhcw5oxLMvA2AdPWocxhypAK+gqfaqoXlDcMOAccU4tEImlNoiqQSCTzUvQtSuUwI2YKGwCevrUyObbA+8vcetVWUeUrfxSEYHoKtRFVDCQEoB8p96CrrYHEcswZVKA4HByak3DbmVXXA+X1FRpcSyMkcYAGecelXrzY2nuVcE4GFBp2J57GOZC7ncTg9607W1LR+dIW3ZDL74yaykhMU0Zl+4xDc9xW++Jmjk80If4VKnafQD1pNDVR9SrduqFQONww9UJhtdQThmPLVauAos1zIGlJAwD0qCNHuTHGRnccCpSL5i7DZ3BT9wx2Z+YnpRLEDcCKTCkcBv7341uW7LHILVBwEHJPWqV7BDLGXYbdpIJB6t6/yp2J5+iIFsdnU4/GpMAHBCk/WmxSrLbRttJOPvHvSXMhgiDIgZicY9aOXqyVJt2QskghUEjgnHFVmv8SneuFzjGeaqXc08hRZNqkjOB29zRFmS7AkjZlXjI+tFi09NTUjZXXKxk/WlaaJBiRgD3GelSbNqHaMAZ4rmbiWSecpGSSeTQ4ijK50kRjlXdG+4exoaM5yF49ayUee3sFkSPbleT61o2D7GRGLEOueT3oG3YR2KOM8J03VDeBio2sNvQ8dKSbUYzdmFRuU5HSqlxOEvzHkKgU7/TFDTCMluX7U7oF+YZHBHpVpQQc4BHrWPa3yJaSzELhZOB3IqzZahHeyGNchgM89xQ4thzmgzBh93AqIojHHNIwcDg8elQNOFYbmA+tRysOfuVNZhC6bMdxyAP51yVdbq779KnPsP5iuSrtofCeHmTvVXoaumf8AHs3++f5CijTP+PZv98/yFFbHmmbL/rn/AN40yny/65/940ygoK1tK/1D/wC9/SsmtbSv9Q/+9/Ssq/8ADZ6mT/73H5/kaFFFFeefZBRRRQAUHpRSEZ4zx3oAarZPLdegp9NAIboMU6gSCimEng+9OGTQFwJwQKQNlsUpB3D0FIBznqTTFqOpMgZHpS1F1JJ/SkgbsSA5GRQWAOO9C8KPpSMCTkGgethEJYkmn00Dbx2pScDJoBaIBtBwMZpaZg+YT0HrT6AQhOAfYUBgaCDk8dqAuKA1FpCQBmlJA61FuIUY9zQhN2JaKAcjNFBQUqnawPpSUAFiAO9NbmdX4JehMqgkkdc1IeBxgSMePYVIluAc8j8aZIjvJtVDgcZHeug+bU7kN0TtyRgjjrVJp3YBHdtnpmrlzGRhF5wOT71X8j5uccetNJMrnsDSK0iIo6EAGnzuQdmThe1PSzcOmxMluh9Km8hgrRsnLn5m9AKVrD57sSxAGZJFBTPfvUt3Oj2/lRiLA+7jqD65pj2rzhBwkbHCL3b8KtR6DP5ojnCxwgZZ8jn2pNoal0MwXbC2itpkADfdY+lX7YSSyLHbyMM5J54qlc2sxaAujBUJXOOCRxWjob21tdoZpEG5AFVu5z69qiWmxrzaFK5szBvDZ3Jh8H0qO0uvs17CXyIg3XFTavqu7U7gYTBUKSOR/nmqcDRvGjOwIXJxnrVrYm/M7XNuUI17OrytAOGSQrxgjocVU1G8MojtLJmeOCMln7t6mtHTp4L8R2cgEiyQDPqCOv4+9XILCxWCRrONQ7BkYtknAOCBSSFz62MWxedraKMj5FA7c1PepM1rmMBiOT60+x8w2wbyyEDbQx7kVZ3xxxsZRgKpJNVyqzZnztTsc0puDdxM8RdWznPG4d61IJGgjL29s4jx8zSH8MZqMRo8iSTvIgxhQF4x9a2E3SWCxQuBGVxt2g5/Gs5PS5unrZmVHqEsryEmIHIAUv1qnHbtazTTeUzFgeAOOuabqNtHbzo0Y8vJwz7yd2Opx2q1PfRrAro5Xn7oAPFPoDdn2K2n3Mk7qsihI0JwOh/KrEl6Y5PuqE9CKzRqSMW35yCSCBVRrjMm5icE0+REupcvExW94ZXbPmfdbOeDVi60mbUWFxbMoXGDubGfpUcWl3+oWpSO3PlqQyOwx/8ArqWW0exAQ3e2RV3YA6n0FGiYJt6GM8MsEpgkUq2eQa1YI0R45os7vvAD070y/jWO3ink3mVlPDHOKW3jeKSO2+YuY9/0J9P0/KjzQc2tmJdXN09+yw8qAD7UEyMjvOF3FenUd6qCaWK5dZOCzYH0q1cRwygZkYHttahofMLqB/4lcgz2H8xXN1pyyt9lngLblUDB9OazK6qXwnjY/wDiL0NXTP8Aj2b/AHz/ACFFGmf8ezf75/kKK0OAzZf9c/8AvGmU+X/XP/vGmUFBWtpX+of/AHv6Vk1raV/qH/3v6VlX/hs9TJ/97j8/yNCiiivPPsgooooAKKKRs9hQAm45p1NC8806gSEAApaa3JwTgU6gBCcduKQH9aUjJB9BSAEEfrQLW448ik2gClpm35uTQNj6ax6c4p1I3TigGLSEZGDQD7GloAbtHck/WnVG2Sce9SUCQjEgcdaByBQRk47UDOT6UD6i4zSbRjHalpo5bJzQA6iiigYU+HHnJnpmmUoO05FOO6Mq38OXoyWV5wRLEcxnnHeporhnQnGMcfWgSIsC54GAAPWnqAc8YB6V2cqZ8lztFLbKVZskcnGe9MRWJyc5rSZN6kE9BxVi2sYiA7HJPAUnpRJxirjjJt2ILKSQJ5aDOcYyelXHRyojlUjI9ev/ANerEa26boVKjBJ9wetOjlju5XhXDKBnIrmnK7ujrpVuXSSuiSztoIwZ9gZxk5J5/WspLtpdUkmmhHlltwB/i7CrsziGOSGdz5KfMzA4JB7Vlzgeba3CSOAX25LcjPTBpRVxtqLNzfe3sbEW4VQ20K4xu/OsfUtCkawEtuoZ4s5CNkFcZ4rdnuGhh2nDKBjcW68H9ayhqM+BbI0EYxjEjbCB+PWqgtSXN20OQjiLwSSEHOcDPeowxWMOAAM4rqJ4rWCEx4UN9fWuW8zKFT2JwK2i7mKkXbJmsXFxKWVZo2VWXr+Fdd4YL/2S5nclTuwW9c1xFxetJHBA0agRZII6nNdTp9zNH4VJ+z4QOQJB378/jQy76aGnolyt5p89rsCmFiOnXJJz/OsmOWV0lEy7snbg/WtTSRFpmgG5k+UyLvZievp/SsmO6iuz5Mcg3EnB9Tisobuw6kldFCaK/mbZDBMyCTamAeFz61tW8s9p51r5Jd4CEYjkA9en0/lTI0v7C4iW4bdAfleRT90c1pvLa+YlvaiNpXDTAdgB3+uTUOTe5vez0OSaX7XfEkMAhyQwxx2pruhLKRwc4Bq7qUDWd6s0h3eapz7Y7VlXL/vosjGTn9auKuiZSsyS2tbe58+HDApHvDCpTYQ23kjDPcysBEuenuazoruW31DEbBQ+EbI4xXQtbTWjPqriMJEREgY9ScDIqmmiOZbmjHN/ZmD5jOynD5csCO/X/PFVtUmiluLecBchtkpI4x2NUrqOa9jjEUyKQOQT94k4AzTtQspo9Km8x8yEgAKcg1DSUkXGTszL1eaQ3YSRshPu1alvYzaJcsm1uitjkfSsvUmuisJnjw23hsda0Z1thoERf5tqfKc4+Y1tFGMp6lCHWHiYxtEjJnqy5IpJrtp9wROOuFFO02e0WMoZF3553d6u6db+VelgoCOuAuc+9OyQufuZSpmzmc9QBx+NUq6jVokGnTFQBj0+orl62pqyPOxkuaa9DV0z/j2b/fP8hRRpn/Hs3++f5CirOMzZf9c/+8aZT5f9c/8AvGmUFBWtpX+of/e/pWTWtpX+of8A3v6VlX/hs9TJ/wDe4/P8jQJxSChhkUcn2rzz7EWiiigYUUUd6AE3H0pabg806gSEIyQaWkJOcUtACE4FIpzSsMigdKA6i0mORS005z6CgGOozziik53UAAOaDzQAaWgBpBzkU6kzS0AhCSDSISc0pGaF6UB1Fpu0k5JpTwM0bucUALRR1FFAwo2GT5AcFuM0U+E7ZkPoacdzKv8AwpejJ44kKqhOPLxzVtYwC+4/KF4qm0bA5UcnkA1ZjV5IPunPPA9u1dEm9z41T1sMhZi7DBxnj3rTMBWPzu5+6MdxUtjaqAPlDE857ippLd5cEEnHOAaylJvQ1UrGAwmF27k/ezkmn2CXsV20kO5kwc46Gt0aaJEJdSrEflmpbW0ktpGjLAoOhq5TjbRaiUpX1JRbrcWjJKobeuDXMiWNYo7SbGGbZuzyvv8Ah/SusXaiu3VlB4NcN4pu4lnRIMO7ck45B6HpSpu+hTejZr3MzSQLMJMmFcsB3KnkflmuN1TUvtmqTXCcKSNoz6VseGroMkttLKFDHJ3nAwev1zXPnTZmnkVRwJCnP1rdWTJ5tBkl1LKwZnJIoRi0qD1IrQbwzqMTqphZifTkVci0EwmNpRhs44OcEUcyEpamNeHFwfQV0l9qf2fwvaWwGG4GOxpH8OSX14zoyiM7efX1rTvNJtGECXELER8IM/eJ7Goc46Gkbu7RyOoaxe6gkcckn7qMYREGAKNPvvsF1FNIhfb82PeujvPDtpHCXiYqRyO9czqCbDuwBzj604uMtEZuUviZ1VxrMWoWhCNgjG4D+Vc5DcXY1Zfs0hjkYhBg9AaW0jeDRjcg/PLLtRfUetV9qpMOu7PJBxUxjFXSOh1JNJs7NtEubq2D3t8pA5BU5A/p2rLudPs/ldLxJSOm0cZ+uaq+IPtdlDa2bXTPalQWVBjn0z34qjdywLpy7INpP8W0c/rSinbcHKz1JjYCO9nfzopQvIKNkA5qle3zzlYmVWCjAY5yfSq0UohwGVtrDoOpq/p9o6azsuVIMY3kdR7Vpa24KomrIfdu6yx28byRocZR+qmpZpDHprkuzfMFGT0z3q1qlnELuGZg22Q7cg9D2/wrG1F3jjkiJIHmDH5VNuazFKpypo3rS4S80tzjzHhXDBhy2Rkj9K5e6uWkiS3Qt5YYkKfeprHUmsY51ChjIMAnsef8aqJJlyTgE9K0jF3MHUXLfqakdvaW1quXb7T13joD6VpxzxW7xF2IJycH6VzDTMG4P4VLd3M808bSqFwvHHWraRnGo2tTb1S6SWB1RuoB4781hULKWXbRVrY5arvI1dM/49m/3z/IUUaZ/wAezf75/kKKZiZsv+uf/eNMp8v+uf8A3jTKCgrW0r/UP/vf0rJrW0r/AFD/AO9/Ssq/8NnqZP8A73H5/kaFJn0paTHIrzz7EWiiigYUh6UtIRnigQgJOKdSdDS0AhD1FLQTiigYUgPNLSAcmgQtJjNLSE0ALRRSEZOO1ACg5opKWgYmKWkzxS0CEJxRnmgjrQBg0ABGRRt5paTNAC0UUUDCpIDidMetR1NaAG7iB6bqa3Ma/wDCl6M3EhjEKuQAc5IojgZZjtA2k7iPSnEoUEY6A8+1SPKUCbecnGfTpV31Pjo7XD7V5ErSgqeOmaS2v2ZmkVOExgGsW/fyGUBgRjBIquL6WLGxcZ7k/nWnJdXBvWx18V+9wrgKFbAIHrUytIVbIIcjIH4VztpqKI6jdlyOBnpVkX0iuQu7A5J9KycXcakjVEE87I3nDaV2soGCaZB4YsHaSW6g3SZOOeMZ/wDrUR38cSq4cZf+961atp3mml2HaFA/DjrUpSQOppZFPWdJtDBC0CLC8LhgyjA/GkdrWOdAIVZnbDgx85Pb9K2UhRo5I5MYOQffNPMMUMxfaB5g5IHXFN36hGqkrFK4t0LfKm7HQdKqm3XIjKqc9Cexq2xlkbES5JBwaqTWGoG7+YL5e3KgNkk46UJvYkzjdjT5Sh5jBNV7/VI7uJY45IzgbsMDkGl1WyvTHJIqsjquWQjqOvNYK6W7IrvklhuFaRinqa8yRdbV2uIDEAFdeD71jXOl3E5ZmJCZz0zxWpbQquwAAEHd09Aa1UWaZ40ib5XHI46Va93YTkmjnBNC9nFYkt+6XJCoSTz7fnTWtcnMVnPIO+4bRXV/2B5QbyY1DMOfp71izyzQPJCIYyynHA6U4tdAdRMZrMv9q2NvFboPMXO4McFQO9c5cxTqi25KMw6BCSRW1LZzeakhZ1jYEyYO3g9s1bjt4QqgbVycDavP/wBenC0VYcpuRgadZTX2oqs+5YoiCxI9OgrUtriOXxDKUkYqo2szcL1OQfbpU2rqYEisrSTdM2TNgYx+NOslj0+1ZFOxiNzSd80OV9QT5dCzqTwiJGw6okn7xXGMD1Fcnqlws4+UYAc8564FbGrXs2pBbeJ8xZyGB4bHWsO9ieOCFSvJzx37U4omrIoFuxoG7qM1p6Xps13OoEZPfOODWnLpUMe/aCACeDWnMtjmbOc5yOSOc59ammlE0wfovQYrfj0iK5tDtIV1PQ0tjptvNLiVF3opyp6GlzIavY55I3EpOPlx1qSuk1PTI4NNkljXCr29Oa5utI7GM3dmrpn/AB7N/vn+Qoo0z/j2b/fP8hRVGRmy/wCuf/eNMp8v+uf/AHjTKCgrW0r/AFD/AO9/SsmtbSv9Q/8Avf0rKv8Aw2epk/8Avcfn+RoUd6KTFeefZC0UUUAFFFFABRRRQAhpaKKACiiigApvrTqKBAKKKKBhRRRQAhpaKKBBRRRQMKbinUUCCiiigYU+EgTIT0zTKN23k9qa1ZjiHalL0ZqNdCIsyjNBvA8qqrdVyfQms0Tb4sj1xnvUlu2ZMgdOM11qkktT4j2vYfcI8zhuMZpjW3nN8pwcADFW9pI2Ecg5xU0kS/Z1kRGBU4c9vbFVzJJIm7u2YkcMltdh8Ftp4x60kN9eLO7yFh5nUHsK37bTDLESdyOWIB7cdqunRLSRSkwO885zytTKpHqVsZEF3Fc2/kThtsjbARwQa7GwtxaKCAWHAyDk/T9Kp6dolos8aupkMZLLu7t1/nWx5UaAiMFU4YAnOPX/AD71hJroF0y5M0RTzT94Z4A9P/risu4M085JIAHIOPWpo5Ejk3GRQvOVP+frULXUSiRVbcD0NK9xXs7DUujC+7psAwQuamS6EhJWRiN2Ax4xn0rOuMq2NwP8JGfyp0O2L5lYNG+DxznvUNXNE7omkuAYmfAdwu3n/PvWTfTQeXGUjUEZXHSi9vYbaQZVojITkMe3/wCsGuauNTeS/wDuqVB+YHvWlODbIkzWstLWZI5DIybh8pHatmCxjtAu58SxnqBwR6fSq4ZZ9MhlAETYzj0NXIka4gRpi2BnIzjd/Wqb0J53zWJJ7kQwAhh+dUrS0tJ0uZpRliQST2xz/hVXU7hIZPLBwoGDn1rEOtNaiTaSMkbhjPWiMX0Kb0N26uUe3aJI0J4OPX2qtZabLcmMgBABkALj9fpmoItQha3j3suXParsereRLtRSwK8AdeKNVoVdrYyk025Esvn25MjMXL+vt9MU2yEtorXlzEBEitgDnJ6D+tdLHeu7DKfcfrjIK9qhu0trix8s4VZc5X/PvS53sylLW7ZwawSQM0w8pfMbJUDnk9KiuYZpLeI+WxfBYn+7yeP5VtzafBbyMIlyccnPPU/4VBIkvzkkkevrXSnfYyk73uN0vUJNPhEbkEDt1x+NF1eJNOAp4bkn0qCW0kChmU8nHPWoPIcSEYI+Xjj0pOKvcnm6GoJ0VSI9vzDBBHpUCJLJOHjBL+i96htzsRWI+cEHkVoW75Z33bXDD7ox/Koasapqwy/nd9GnLd1CkfQjmuWrsdVVW0OdiR5gAB9W5HWuOral8JzTd3c1dM/49m/3z/IUUaZ/x7N/vn+QorQzM2X/AFz/AO8aZT5f9c/+8aZQUFamluiwuGZR83c1l0VM48yszpwmJeGqqolex0fnRf8APRP++hR50X/PRP8AvoVzlFYfVo9z1v7fn/IvvOj86L/non/fQo86L/non/fQrnKKPq0e4f2/P+RfedH50X/PRP8AvoUedF/z0T/voVzlFH1aPcP7fn/IvvOj86L/AJ6J/wB9Cjzov+eif99Cucoo+rR7h/b8/wCRfedH50X/AD0T/voUedF/z0T/AL6Fc5RR9Wj3D+35/wAi+86Pzov+eif99Cjzov8Anon/AH0K5yij6tHuH9vz/kX3nR+dF/z0T/voUedF/wA9E/76Fc5RR9Wj3D+35/yL7zo/Oi/56J/30KPOi/56J/30K5yij6tHuH9vz/kX3nR+dF/z0T/voUedF/z0T/voVzlFH1aPcP7fn/IvvOj86L/non/fQo86L/non/fQrnKKPq0e4f2/P+RfedH50X/PRP8AvoUedF/z0T/voVzlFH1aPcP7fn/IvvOj86L/AJ6J/wB9Cjzov+eif99Cucoo+rR7h/b8/wCRfedH50X/AD0T/voUedF/z0T/AL6Fc5RR9Wj3D+35/wAi+86Pzov+eif99Cjej/KroSeg3CucoprDxTvcmpnk5wcORa+Z0sdu24r8oz3LCr0MSoygNGBjJ+cdfzrjKK3kuY8OLsd+Ui8ssJYg/HSQf41PGyIoUzQ9ef3q8g/jXnNFZexXcfOetwT2kNpJGk9uCuSAZV5P51QlvBLqP2gTRKjLyPNXg/nXmdFJYeK6hKbkz1tNUgC7xNGJFH/PQeoPr7CrEmoW7jcLy35HIMq/4/SvHKKHh49wUrHsCXNq5+a8twB/01XNVp76A3MsaSQeWzH5vNX/ABryiiksNHuNzueqLcwpMP8ASICCM/6xcZ7Z5qruhgmL/aIjHtyFWRSR7DmvNaKpUIrqONVx0OtuFa6klaSQ7ChKKGUkN171RtIJftKNKowCM5IrAoq1BJWJc2z0sXluYVX5OB0Mi1OmpRrGw82LGAAN4FeW0VHsI3DnPRb2e2uYQCUDnkneD/WuVvILia5d9oKlccEViUU1SSHz6WOk0uJ0ZFkIBXgFsYFdXZLbQyiWaa0kI/vOv+NeYUUSopu4uZnqV5eQu37mWFeeiyDB/WqM0sZUASxFlH98YzXndFT7CI+dnYRq8lxvZ0UcDBcY6/Wtay+zxFkkeE4wQd64+nWvOaKr2K7ic7qx6Yfsspw0sABGM71/xrOv9gtlgQxSEDAZXXj9a4Sin7JEnVi3GzDlGLKCMMPyNWBbKJ1ZHiAwB/rB+vNcZRT9mhdLHW62FXTnVHQgA7sODnkYrkqKKqKsrAlY1dM/49m/3z/IUUaZ/wAezf75/kKKYjNl/wBc/wDvGk2Nz8p4GTxXb/DKOSXxfcLGiO3kNw65H30/z+ddd40YQ+HblrZnM7wfYZ4kRnACqspONwCkAjJwTTHc8Z2sSBtOTyBjrStHIjFWRlIGSCMcV67Z31la2GnC6iLeX4ehuNyozMNrOB0I4BfJGRnA5GOWTF5PFF6VZ5HbwpHgklWYlE79iaAueSbW27tpx64pK9q8QmxHgrxClldxTKYy4VLlpcR+bAEODwP4vz96860Lwm+t6YLuJpyd9yjLHFu2+XAJFz/vH5aAuc1RXbn4fu25Y5bl3RXMirBkowtVmAPplmK/hQvw/d5NiS3LMofzFWDJQi0E4B9Msdn/ANekFziKK6o+E0ttSuor17tLW309btpFh+YuY43aMZ4yPM/lWl/whNptEXnTyAPPIHiizK6Lbxyqu3djPz4oC5wdFd9/wgltuW2+0Sbml358n/SAv2bzvK2bsb+2PX8qxdP8MrfX96DFqUVrbQNKqNbfv5Su3KqucZG8E+g5oC5zdFdlD4Khn0s3YnvIy0U06mS3ASMRvt8uRs8SH0x3HrUuqeDNMtLe++zX9289sbsASRKFb7O6q3Q5Gd3H0oC5xFFFFAwooooAKKKKACiiigAooooAKKKKACiiigAooooAKKKKACiiigAooooAKKKKACiiigAooooAKKK7qfwZYy6FpclqbqO/u0i2mQExyu8BkCrlRklht+UtjIz1oEcLRXe+H/A1pd3lxFd3JnMZMQRAYwZAyBir8hlUsQSPUHvU954M0aJ7qcvcQRW8cLSR+ZvEbOxGDkA9CuOn40Bc87or0SPwZob38hNxcfZl1T7AMHjPyDGcZ3bmIzntnHaoU8L6D/ZDXxeV/ncR/vvLVz86hckEDBTI5JJOMYoC5wNFenR+B9FjgI2/aZRK0YRrhkdsSsnZcZ4A49aw9B8J2GtaHBN58keoTaq1rFHvGyWNUjZlB7Ph2IPQ4x1IoC5xtFdVP4NZIIp1uZNksm1VW3ZuCHI2kH5yNnzAY25FaVp4LtXubOC9s9RtppLZJJoy4+QNIq+bkpjaqtuZeccZI5oC5wdFdfo/hSG/TSJZ4LyKO6t5pG4b98yHACEITyOeATgGm2fhVJYrVpba6IN9c2zvE2Um8tNyKjbcZZgyg85PbtQFzkqK6u78PW9pbancpYX1xFZajBb/ACvgbHRyyFgpAZWCKT6sBgZFLd+H7SOfXhBYXrppUULSbZd4R96CVCwTtl8HtsJwaAucnRXZr4ZtJr+aOPTNQEVvp63F2I5vMa3dgWUcJ8xxtG3A5zzgGrVl4Fs5b/RYJruJkuFIuGjvYf3j71XEfPbd7k7TgZOKAucFRXcQeDbGbS9FuDK8b3OGuDJcIisME7Yy2FJJAAwWxnnnilbwjpkITzzdhTqBtzLGwdT++kj8oBVJL4RWyM8N0oC5w1Fdxd+EdPt4L+SMXUxhlVRsk4jbEB8o5TJYmV1HAOYzx1FF14Ms4pdUkSR0igsvPggknVJQ4j3EsjhW2ggjG0E5FAXOc0z/AI9m/wB8/wAhRRpn/Hs3++f5CigRUeGVJ5CrgHJ6E+tWUvtVjt57dNRuFhnJM0azMFkJ6lh3zRRTGPGq60sUUS6rdrHEgjjRZ2AVR0AA7U2XUNWnnknl1G4eWSHyHdpWJaPpsJ7j2oooAhjmv4rOWzju5FtpSDJEshCvjHUd+g/IUyL7VBnyZ2jz12ORn8qKKAHK96rs63UgZvvMJGyfrQr3quzrdSB2+8wkbJ+tFFADX+1OSXuHbd1y5Of84H5VPZ3moWEryW9yUd43iJzn5WXacZ6HHGaKKAK+243bvObdu3Z3H73r9aUm7MgkNy5cHIbecg/WiigYhW5YMDMxDNuYFzyfU+9BW4bOZmOc5yx5z1/OiigCP7M/qtH2Z/VaKKAD7M/qtH2Z/VaKKAD7M/qtH2Z/VaKKAD7M/qtH2Z/VaKKAD7M/qtH2Z/VaKKAD7M/qtH2Z/VaKKAD7M/qtH2Z/VaKKAD7M/qtH2Z/VaKKAD7M/qtH2Z/VaKKAD7M/qtH2Z/VaKKAD7M/qtH2Z/VaKKAD7M/qtH2Z/VaKKAD7M/qtH2Z/VaKKAD7M/qtH2Z/VaKKAD7M/qtWbGe8067jurWVFmj/wBWzKG2H1GQcEdj1HaiigBtu97aOzW11JCzDBMblSeQe3uAfwpZZr+a4FxLdyvOMYkaRiwx0560UUCI0FzFN50c7JLknerkNk9TmnRvexKqxXUiKpyoWRgB16fmfzoooGSJdalHjZfzrjGMTMMY6VWMEpOS4JznOT19aKKAD7PJ/eH50GCU9XB7dTRRQAeRLx8446cnijyJAAN4wOcZNFFAB5EuMbxg89TR5EnPzDnryeaKKADyJck7+vXk0n2eQYww46c0UUAH2eTAG4YHTml+zyf3h1z1PWiigBPs8n94evWl+zyE53DJ96KKANTTbd/szcr98/yFFFFBJ//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402590" y="401955"/>
            <a:ext cx="11605260" cy="5782310"/>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3"/>
          <a:stretch>
            <a:fillRect/>
          </a:stretch>
        </p:blipFill>
        <p:spPr>
          <a:xfrm flipH="1">
            <a:off x="-855980" y="4271645"/>
            <a:ext cx="3839845" cy="2729865"/>
          </a:xfrm>
          <a:prstGeom prst="rect">
            <a:avLst/>
          </a:prstGeom>
        </p:spPr>
      </p:pic>
      <p:sp>
        <p:nvSpPr>
          <p:cNvPr id="7" name="文本框 6"/>
          <p:cNvSpPr txBox="1"/>
          <p:nvPr/>
        </p:nvSpPr>
        <p:spPr>
          <a:xfrm>
            <a:off x="544287" y="401592"/>
            <a:ext cx="10254342" cy="954107"/>
          </a:xfrm>
          <a:prstGeom prst="rect">
            <a:avLst/>
          </a:prstGeom>
          <a:noFill/>
        </p:spPr>
        <p:txBody>
          <a:bodyPr wrap="square" rtlCol="0">
            <a:spAutoFit/>
          </a:bodyPr>
          <a:lstStyle/>
          <a:p>
            <a:r>
              <a:rPr lang="zh-CN" altLang="zh-CN" sz="2800" b="1" smtClean="0">
                <a:latin typeface="+mn-ea"/>
              </a:rPr>
              <a:t>近年来</a:t>
            </a:r>
            <a:r>
              <a:rPr lang="en-US" altLang="zh-CN" sz="2800" b="1" smtClean="0">
                <a:latin typeface="+mn-ea"/>
              </a:rPr>
              <a:t>,</a:t>
            </a:r>
            <a:r>
              <a:rPr lang="zh-CN" altLang="zh-CN" sz="2800" b="1" smtClean="0">
                <a:latin typeface="+mn-ea"/>
              </a:rPr>
              <a:t>多有记者、大学生、社会团体</a:t>
            </a:r>
            <a:r>
              <a:rPr lang="en-US" altLang="zh-CN" sz="2800" b="1" smtClean="0">
                <a:latin typeface="+mn-ea"/>
              </a:rPr>
              <a:t>,</a:t>
            </a:r>
            <a:r>
              <a:rPr lang="zh-CN" altLang="zh-CN" sz="2800" b="1" smtClean="0">
                <a:latin typeface="+mn-ea"/>
              </a:rPr>
              <a:t>发起再走长征路活动。根据你对长征的了解</a:t>
            </a:r>
            <a:r>
              <a:rPr lang="en-US" altLang="zh-CN" sz="2800" b="1" smtClean="0">
                <a:latin typeface="+mn-ea"/>
              </a:rPr>
              <a:t>,</a:t>
            </a:r>
            <a:r>
              <a:rPr lang="zh-CN" altLang="zh-CN" sz="2800" b="1" smtClean="0">
                <a:latin typeface="+mn-ea"/>
              </a:rPr>
              <a:t>说一说“再走长征路”有哪些意义。 </a:t>
            </a:r>
            <a:r>
              <a:rPr lang="en-US" altLang="zh-CN" sz="2800" smtClean="0"/>
              <a:t> </a:t>
            </a:r>
            <a:endParaRPr lang="zh-CN" altLang="zh-CN" sz="2800"/>
          </a:p>
        </p:txBody>
      </p:sp>
      <p:sp>
        <p:nvSpPr>
          <p:cNvPr id="2" name="文本框 1"/>
          <p:cNvSpPr txBox="1"/>
          <p:nvPr/>
        </p:nvSpPr>
        <p:spPr>
          <a:xfrm>
            <a:off x="620395" y="1405890"/>
            <a:ext cx="11570970" cy="5077460"/>
          </a:xfrm>
          <a:prstGeom prst="rect">
            <a:avLst/>
          </a:prstGeom>
          <a:noFill/>
        </p:spPr>
        <p:txBody>
          <a:bodyPr wrap="square" rtlCol="0">
            <a:spAutoFit/>
          </a:bodyPr>
          <a:lstStyle/>
          <a:p>
            <a:pPr>
              <a:lnSpc>
                <a:spcPct val="150000"/>
              </a:lnSpc>
            </a:pPr>
            <a:r>
              <a:rPr lang="zh-CN" altLang="zh-CN" sz="2400" smtClean="0">
                <a:latin typeface="+mn-ea"/>
              </a:rPr>
              <a:t>观点一</a:t>
            </a:r>
            <a:r>
              <a:rPr lang="en-US" altLang="zh-CN" sz="2400" smtClean="0">
                <a:latin typeface="+mn-ea"/>
              </a:rPr>
              <a:t>:</a:t>
            </a:r>
            <a:r>
              <a:rPr lang="zh-CN" altLang="zh-CN" sz="2400" smtClean="0">
                <a:latin typeface="+mn-ea"/>
              </a:rPr>
              <a:t>走长征路、可真切感受到长征路上的苦难与辉煌。</a:t>
            </a:r>
            <a:endParaRPr lang="en-US" altLang="zh-CN" sz="2400" smtClean="0">
              <a:latin typeface="+mn-ea"/>
            </a:endParaRPr>
          </a:p>
          <a:p>
            <a:pPr>
              <a:lnSpc>
                <a:spcPct val="150000"/>
              </a:lnSpc>
            </a:pPr>
            <a:r>
              <a:rPr lang="en-US" altLang="zh-CN" sz="2400" smtClean="0">
                <a:latin typeface="+mn-ea"/>
              </a:rPr>
              <a:t>   </a:t>
            </a:r>
            <a:r>
              <a:rPr lang="zh-CN" altLang="zh-CN" sz="2400" smtClean="0">
                <a:latin typeface="+mn-ea"/>
              </a:rPr>
              <a:t>长征历时之长、规模之大、行程之远、环境之险恩、战斗之惨烈</a:t>
            </a:r>
            <a:r>
              <a:rPr lang="en-US" altLang="zh-CN" sz="2400" smtClean="0">
                <a:latin typeface="+mn-ea"/>
              </a:rPr>
              <a:t>,</a:t>
            </a:r>
            <a:r>
              <a:rPr lang="zh-CN" altLang="zh-CN" sz="2400" smtClean="0">
                <a:latin typeface="+mn-ea"/>
              </a:rPr>
              <a:t>在中国历史上是绝无仅有的</a:t>
            </a:r>
            <a:r>
              <a:rPr lang="en-US" altLang="zh-CN" sz="2400" smtClean="0">
                <a:latin typeface="+mn-ea"/>
              </a:rPr>
              <a:t>,</a:t>
            </a:r>
            <a:r>
              <a:rPr lang="zh-CN" altLang="zh-CN" sz="2400" smtClean="0">
                <a:latin typeface="+mn-ea"/>
              </a:rPr>
              <a:t>在世界战争史乃至人类文明史上也是极为罕见的。而与之相对应的</a:t>
            </a:r>
            <a:r>
              <a:rPr lang="en-US" altLang="zh-CN" sz="2400" smtClean="0">
                <a:latin typeface="+mn-ea"/>
              </a:rPr>
              <a:t>,</a:t>
            </a:r>
            <a:r>
              <a:rPr lang="zh-CN" altLang="zh-CN" sz="2400" smtClean="0">
                <a:latin typeface="+mn-ea"/>
              </a:rPr>
              <a:t>是一组组惊心动魄的数字。在漫漫征途中</a:t>
            </a:r>
            <a:r>
              <a:rPr lang="en-US" altLang="zh-CN" sz="2400" smtClean="0">
                <a:latin typeface="+mn-ea"/>
              </a:rPr>
              <a:t>,</a:t>
            </a:r>
            <a:r>
              <a:rPr lang="zh-CN" altLang="zh-CN" sz="2400" smtClean="0">
                <a:latin typeface="+mn-ea"/>
              </a:rPr>
              <a:t>红军将士同敌人进行了</a:t>
            </a:r>
            <a:r>
              <a:rPr lang="en-US" altLang="zh-CN" sz="2400" smtClean="0">
                <a:latin typeface="+mn-ea"/>
              </a:rPr>
              <a:t>600</a:t>
            </a:r>
            <a:r>
              <a:rPr lang="zh-CN" altLang="zh-CN" sz="2400" smtClean="0">
                <a:latin typeface="+mn-ea"/>
              </a:rPr>
              <a:t>余次战役战斗、跨越近百条江河</a:t>
            </a:r>
            <a:r>
              <a:rPr lang="en-US" altLang="zh-CN" sz="2400" smtClean="0">
                <a:latin typeface="+mn-ea"/>
              </a:rPr>
              <a:t>,</a:t>
            </a:r>
            <a:r>
              <a:rPr lang="zh-CN" altLang="zh-CN" sz="2400" smtClean="0">
                <a:latin typeface="+mn-ea"/>
              </a:rPr>
              <a:t>攀越</a:t>
            </a:r>
            <a:r>
              <a:rPr lang="en-US" altLang="zh-CN" sz="2400" smtClean="0">
                <a:latin typeface="+mn-ea"/>
              </a:rPr>
              <a:t>40</a:t>
            </a:r>
            <a:r>
              <a:rPr lang="zh-CN" altLang="zh-CN" sz="2400" smtClean="0">
                <a:latin typeface="+mn-ea"/>
              </a:rPr>
              <a:t>余座高山险峰</a:t>
            </a:r>
            <a:r>
              <a:rPr lang="en-US" altLang="zh-CN" sz="2400" smtClean="0">
                <a:latin typeface="+mn-ea"/>
              </a:rPr>
              <a:t>,</a:t>
            </a:r>
            <a:r>
              <a:rPr lang="zh-CN" altLang="zh-CN" sz="2400" smtClean="0">
                <a:latin typeface="+mn-ea"/>
              </a:rPr>
              <a:t>其中海拔</a:t>
            </a:r>
            <a:r>
              <a:rPr lang="en-US" altLang="zh-CN" sz="2400" smtClean="0">
                <a:latin typeface="+mn-ea"/>
              </a:rPr>
              <a:t>4000</a:t>
            </a:r>
            <a:r>
              <a:rPr lang="zh-CN" altLang="zh-CN" sz="2400" smtClean="0">
                <a:latin typeface="+mn-ea"/>
              </a:rPr>
              <a:t>米以上的雪山就有</a:t>
            </a:r>
            <a:r>
              <a:rPr lang="en-US" altLang="zh-CN" sz="2400" smtClean="0">
                <a:latin typeface="+mn-ea"/>
              </a:rPr>
              <a:t>20</a:t>
            </a:r>
            <a:r>
              <a:rPr lang="zh-CN" altLang="zh-CN" sz="2400" smtClean="0">
                <a:latin typeface="+mn-ea"/>
              </a:rPr>
              <a:t>余座</a:t>
            </a:r>
            <a:r>
              <a:rPr lang="en-US" altLang="zh-CN" sz="2400" smtClean="0">
                <a:latin typeface="+mn-ea"/>
              </a:rPr>
              <a:t>,</a:t>
            </a:r>
            <a:r>
              <a:rPr lang="zh-CN" altLang="zh-CN" sz="2400" smtClean="0">
                <a:latin typeface="+mn-ea"/>
              </a:rPr>
              <a:t>穿越了被称为“死亡陷阱”的茫茫草地</a:t>
            </a:r>
            <a:r>
              <a:rPr lang="en-US" altLang="zh-CN" sz="2400" smtClean="0">
                <a:latin typeface="+mn-ea"/>
              </a:rPr>
              <a:t>,</a:t>
            </a:r>
            <a:r>
              <a:rPr lang="zh-CN" altLang="zh-CN" sz="2400" smtClean="0">
                <a:latin typeface="+mn-ea"/>
              </a:rPr>
              <a:t>用顽强意志征服了人类生存极限。数字充满张力</a:t>
            </a:r>
            <a:r>
              <a:rPr lang="en-US" altLang="zh-CN" sz="2400" smtClean="0">
                <a:latin typeface="+mn-ea"/>
              </a:rPr>
              <a:t>,</a:t>
            </a:r>
            <a:r>
              <a:rPr lang="zh-CN" altLang="zh-CN" sz="2400" smtClean="0">
                <a:latin typeface="+mn-ea"/>
              </a:rPr>
              <a:t>却显得“抽象”</a:t>
            </a:r>
            <a:r>
              <a:rPr lang="en-US" altLang="zh-CN" sz="2400" smtClean="0">
                <a:latin typeface="+mn-ea"/>
              </a:rPr>
              <a:t>,</a:t>
            </a:r>
            <a:r>
              <a:rPr lang="zh-CN" altLang="zh-CN" sz="2400" smtClean="0">
                <a:latin typeface="+mn-ea"/>
              </a:rPr>
              <a:t>真正走上长征路</a:t>
            </a:r>
            <a:r>
              <a:rPr lang="en-US" altLang="zh-CN" sz="2400" smtClean="0">
                <a:latin typeface="+mn-ea"/>
              </a:rPr>
              <a:t>,</a:t>
            </a:r>
            <a:r>
              <a:rPr lang="zh-CN" altLang="zh-CN" sz="2400" smtClean="0">
                <a:latin typeface="+mn-ea"/>
              </a:rPr>
              <a:t>走到那一个个浸透了奋斗泪泉、洒遍了牺牲血雨的地方</a:t>
            </a:r>
            <a:r>
              <a:rPr lang="en-US" altLang="zh-CN" sz="2400" smtClean="0">
                <a:latin typeface="+mn-ea"/>
              </a:rPr>
              <a:t>,</a:t>
            </a:r>
            <a:r>
              <a:rPr lang="zh-CN" altLang="zh-CN" sz="2400" smtClean="0">
                <a:latin typeface="+mn-ea"/>
              </a:rPr>
              <a:t>更能感受到长征的艰辛与伟大</a:t>
            </a:r>
            <a:r>
              <a:rPr lang="en-US" altLang="zh-CN" sz="2400" smtClean="0">
                <a:latin typeface="+mn-ea"/>
              </a:rPr>
              <a:t>,</a:t>
            </a:r>
            <a:r>
              <a:rPr lang="zh-CN" altLang="zh-CN" sz="2400" smtClean="0">
                <a:latin typeface="+mn-ea"/>
              </a:rPr>
              <a:t>更能感受到先烈的如磐意志。 </a:t>
            </a:r>
            <a:r>
              <a:rPr lang="en-US" altLang="zh-CN" sz="2400" smtClean="0">
                <a:latin typeface="+mn-ea"/>
              </a:rPr>
              <a:t> </a:t>
            </a:r>
            <a:endParaRPr lang="zh-CN" altLang="zh-CN" sz="2400" smtClean="0">
              <a:latin typeface="+mn-ea"/>
            </a:endParaRPr>
          </a:p>
          <a:p>
            <a:pPr>
              <a:lnSpc>
                <a:spcPct val="150000"/>
              </a:lnSpc>
            </a:pPr>
            <a:r>
              <a:rPr lang="zh-CN" altLang="zh-CN" sz="2400" smtClean="0">
                <a:latin typeface="+mn-ea"/>
              </a:rPr>
              <a:t> </a:t>
            </a:r>
            <a:r>
              <a:rPr lang="en-US" altLang="zh-CN" sz="2400" smtClean="0">
                <a:latin typeface="+mn-ea"/>
              </a:rPr>
              <a:t> </a:t>
            </a:r>
            <a:endParaRPr lang="zh-CN" altLang="zh-CN" sz="2400">
              <a:latin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1" nodeType="clickEffect">
                                  <p:stCondLst>
                                    <p:cond delay="0"/>
                                  </p:stCondLst>
                                  <p:iterate type="lt">
                                    <p:tmPct val="0"/>
                                  </p:iterate>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2068286" y="2656987"/>
            <a:ext cx="8164285" cy="830997"/>
          </a:xfrm>
          <a:prstGeom prst="rect">
            <a:avLst/>
          </a:prstGeom>
          <a:noFill/>
        </p:spPr>
        <p:txBody>
          <a:bodyPr wrap="square" rtlCol="0">
            <a:spAutoFit/>
          </a:bodyPr>
          <a:lstStyle/>
          <a:p>
            <a:pPr algn="ctr"/>
            <a:r>
              <a:rPr lang="zh-CN" altLang="en-US" sz="4800" b="1" spc="300" smtClean="0">
                <a:latin typeface="微软雅黑" panose="020B0503020204020204" pitchFamily="34" charset="-122"/>
                <a:ea typeface="微软雅黑" panose="020B0503020204020204" pitchFamily="34" charset="-122"/>
              </a:rPr>
              <a:t>自主研读</a:t>
            </a:r>
            <a:r>
              <a:rPr lang="en-US" altLang="zh-CN" sz="4800" b="1" spc="300" smtClean="0">
                <a:latin typeface="微软雅黑" panose="020B0503020204020204" pitchFamily="34" charset="-122"/>
                <a:ea typeface="微软雅黑" panose="020B0503020204020204" pitchFamily="34" charset="-122"/>
              </a:rPr>
              <a:t>《</a:t>
            </a:r>
            <a:r>
              <a:rPr lang="zh-CN" altLang="en-US" sz="4800" b="1" spc="300" smtClean="0">
                <a:latin typeface="微软雅黑" panose="020B0503020204020204" pitchFamily="34" charset="-122"/>
                <a:ea typeface="微软雅黑" panose="020B0503020204020204" pitchFamily="34" charset="-122"/>
              </a:rPr>
              <a:t>大战中的插曲</a:t>
            </a:r>
            <a:r>
              <a:rPr lang="en-US" altLang="zh-CN" sz="4800" b="1" spc="300" smtClean="0">
                <a:latin typeface="微软雅黑" panose="020B0503020204020204" pitchFamily="34" charset="-122"/>
                <a:ea typeface="微软雅黑" panose="020B0503020204020204" pitchFamily="34" charset="-122"/>
              </a:rPr>
              <a:t>》</a:t>
            </a:r>
            <a:endParaRPr lang="zh-CN" altLang="en-US" sz="4800" b="1" spc="300">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4212772" y="1611085"/>
            <a:ext cx="3570515" cy="923330"/>
          </a:xfrm>
          <a:prstGeom prst="rect">
            <a:avLst/>
          </a:prstGeom>
          <a:noFill/>
        </p:spPr>
        <p:txBody>
          <a:bodyPr wrap="square" rtlCol="0">
            <a:spAutoFit/>
          </a:bodyPr>
          <a:lstStyle/>
          <a:p>
            <a:r>
              <a:rPr lang="zh-CN" altLang="en-US" sz="5400" b="1" smtClean="0"/>
              <a:t>第二部分</a:t>
            </a:r>
            <a:endParaRPr lang="zh-CN" altLang="en-US" sz="5400" b="1"/>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892630" y="1666386"/>
            <a:ext cx="10341428" cy="3970318"/>
          </a:xfrm>
          <a:prstGeom prst="rect">
            <a:avLst/>
          </a:prstGeom>
          <a:noFill/>
        </p:spPr>
        <p:txBody>
          <a:bodyPr wrap="square" rtlCol="0">
            <a:spAutoFit/>
          </a:bodyPr>
          <a:lstStyle/>
          <a:p>
            <a:pPr>
              <a:lnSpc>
                <a:spcPct val="150000"/>
              </a:lnSpc>
            </a:pPr>
            <a:r>
              <a:rPr lang="zh-CN" altLang="zh-CN" sz="2400" smtClean="0"/>
              <a:t>聂荣臻（</a:t>
            </a:r>
            <a:r>
              <a:rPr lang="en-US" altLang="zh-CN" sz="2400" smtClean="0"/>
              <a:t>1899</a:t>
            </a:r>
            <a:r>
              <a:rPr lang="zh-CN" altLang="zh-CN" sz="2400" smtClean="0"/>
              <a:t>年</a:t>
            </a:r>
            <a:r>
              <a:rPr lang="en-US" altLang="zh-CN" sz="2400" smtClean="0"/>
              <a:t>12</a:t>
            </a:r>
            <a:r>
              <a:rPr lang="zh-CN" altLang="zh-CN" sz="2400" smtClean="0"/>
              <a:t>月</a:t>
            </a:r>
            <a:r>
              <a:rPr lang="en-US" altLang="zh-CN" sz="2400" smtClean="0"/>
              <a:t>29</a:t>
            </a:r>
            <a:r>
              <a:rPr lang="zh-CN" altLang="zh-CN" sz="2400" smtClean="0"/>
              <a:t>日～</a:t>
            </a:r>
            <a:r>
              <a:rPr lang="en-US" altLang="zh-CN" sz="2400" smtClean="0"/>
              <a:t>1992</a:t>
            </a:r>
            <a:r>
              <a:rPr lang="zh-CN" altLang="zh-CN" sz="2400" smtClean="0"/>
              <a:t>年</a:t>
            </a:r>
            <a:r>
              <a:rPr lang="en-US" altLang="zh-CN" sz="2400" smtClean="0"/>
              <a:t>5</a:t>
            </a:r>
            <a:r>
              <a:rPr lang="zh-CN" altLang="zh-CN" sz="2400" smtClean="0"/>
              <a:t>月</a:t>
            </a:r>
            <a:r>
              <a:rPr lang="en-US" altLang="zh-CN" sz="2400" smtClean="0"/>
              <a:t>14</a:t>
            </a:r>
            <a:r>
              <a:rPr lang="zh-CN" altLang="zh-CN" sz="2400" smtClean="0"/>
              <a:t>日），男，汉族，字福骈，曾用名聂云臻，四川省江津县（今重庆市江津区）吴滩乡石院子人。</a:t>
            </a:r>
            <a:r>
              <a:rPr lang="en-US" altLang="zh-CN" sz="2400" smtClean="0"/>
              <a:t>1923</a:t>
            </a:r>
            <a:r>
              <a:rPr lang="zh-CN" altLang="zh-CN" sz="2400" smtClean="0"/>
              <a:t>年</a:t>
            </a:r>
            <a:r>
              <a:rPr lang="en-US" altLang="zh-CN" sz="2400" smtClean="0"/>
              <a:t>3</a:t>
            </a:r>
            <a:r>
              <a:rPr lang="zh-CN" altLang="zh-CN" sz="2400" smtClean="0"/>
              <a:t>月加入中国共产党，</a:t>
            </a:r>
            <a:r>
              <a:rPr lang="en-US" altLang="zh-CN" sz="2400" smtClean="0"/>
              <a:t>1924</a:t>
            </a:r>
            <a:r>
              <a:rPr lang="zh-CN" altLang="zh-CN" sz="2400" smtClean="0"/>
              <a:t>年到苏联学习。建国后，历任中央军委秘书长兼中国人民解放军代总参谋长，国防委员会副主席，中央军委副主席，国务院副总理兼国家科委主任、国防科委主任，中国老龄问题全国委员会名誉主任，中国发明协会名誉会长。</a:t>
            </a:r>
            <a:r>
              <a:rPr lang="en-US" altLang="zh-CN" sz="2400" smtClean="0"/>
              <a:t>1955</a:t>
            </a:r>
            <a:r>
              <a:rPr lang="zh-CN" altLang="zh-CN" sz="2400" smtClean="0"/>
              <a:t>年被授予元帅军衔，曾获一级八一勋章、一级独立自由勋章、一级解放勋章。主要作品有《聂荣臻回忆录》。</a:t>
            </a:r>
            <a:endParaRPr lang="zh-CN" altLang="zh-CN" sz="2400"/>
          </a:p>
        </p:txBody>
      </p:sp>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881744" y="718456"/>
            <a:ext cx="5900058" cy="583565"/>
          </a:xfrm>
          <a:prstGeom prst="rect">
            <a:avLst/>
          </a:prstGeom>
          <a:noFill/>
        </p:spPr>
        <p:txBody>
          <a:bodyPr wrap="square" rtlCol="0">
            <a:spAutoFit/>
          </a:bodyPr>
          <a:lstStyle/>
          <a:p>
            <a:r>
              <a:rPr lang="zh-CN" altLang="zh-CN" sz="3200" b="1" smtClean="0"/>
              <a:t>活动一、认识一位元帅</a:t>
            </a:r>
            <a:endParaRPr lang="zh-CN" altLang="zh-CN" sz="32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566057" y="936172"/>
            <a:ext cx="11059886" cy="6063198"/>
          </a:xfrm>
          <a:prstGeom prst="rect">
            <a:avLst/>
          </a:prstGeom>
          <a:noFill/>
        </p:spPr>
        <p:txBody>
          <a:bodyPr wrap="square" rtlCol="0">
            <a:spAutoFit/>
          </a:bodyPr>
          <a:lstStyle/>
          <a:p>
            <a:pPr>
              <a:lnSpc>
                <a:spcPct val="150000"/>
              </a:lnSpc>
            </a:pPr>
            <a:r>
              <a:rPr lang="en-US" altLang="zh-CN" sz="2400" smtClean="0"/>
              <a:t>   </a:t>
            </a:r>
            <a:r>
              <a:rPr lang="zh-CN" altLang="zh-CN" sz="2400" smtClean="0"/>
              <a:t>百团大战是抗日战争时期，八路军在华北敌后发动的一次大规模进攻和反</a:t>
            </a:r>
            <a:r>
              <a:rPr lang="en-US" altLang="zh-CN" sz="2400" smtClean="0"/>
              <a:t>“</a:t>
            </a:r>
            <a:r>
              <a:rPr lang="en-US" altLang="zh-CN" sz="2400" err="1" smtClean="0">
                <a:hlinkClick r:id="rId3"/>
              </a:rPr>
              <a:t>扫荡</a:t>
            </a:r>
            <a:r>
              <a:rPr lang="en-US" altLang="zh-CN" sz="2400" smtClean="0"/>
              <a:t>”</a:t>
            </a:r>
            <a:r>
              <a:rPr lang="zh-CN" altLang="zh-CN" sz="2400" smtClean="0"/>
              <a:t>的战役，由于参战兵力达</a:t>
            </a:r>
            <a:r>
              <a:rPr lang="en-US" altLang="zh-CN" sz="2400" smtClean="0"/>
              <a:t>105</a:t>
            </a:r>
            <a:r>
              <a:rPr lang="zh-CN" altLang="zh-CN" sz="2400" smtClean="0"/>
              <a:t>个团</a:t>
            </a:r>
            <a:r>
              <a:rPr lang="en-US" altLang="zh-CN" sz="2400" baseline="30000" smtClean="0"/>
              <a:t> </a:t>
            </a:r>
            <a:r>
              <a:rPr lang="zh-CN" altLang="zh-CN" sz="2400" smtClean="0"/>
              <a:t>，故称</a:t>
            </a:r>
            <a:r>
              <a:rPr lang="en-US" altLang="zh-CN" sz="2400" smtClean="0"/>
              <a:t>“</a:t>
            </a:r>
            <a:r>
              <a:rPr lang="zh-CN" altLang="zh-CN" sz="2400" smtClean="0"/>
              <a:t>百团大战</a:t>
            </a:r>
            <a:r>
              <a:rPr lang="en-US" altLang="zh-CN" sz="2400" smtClean="0"/>
              <a:t>”</a:t>
            </a:r>
            <a:r>
              <a:rPr lang="zh-CN" altLang="zh-CN" sz="2400" smtClean="0"/>
              <a:t>。百团大战是</a:t>
            </a:r>
            <a:r>
              <a:rPr lang="en-US" altLang="zh-CN" sz="2400" err="1" smtClean="0">
                <a:hlinkClick r:id="rId4"/>
              </a:rPr>
              <a:t>抗日战争</a:t>
            </a:r>
            <a:r>
              <a:rPr lang="zh-CN" altLang="zh-CN" sz="2400" smtClean="0"/>
              <a:t>相持阶段八路军在</a:t>
            </a:r>
            <a:r>
              <a:rPr lang="en-US" altLang="zh-CN" sz="2400" err="1" smtClean="0">
                <a:hlinkClick r:id="rId5"/>
              </a:rPr>
              <a:t>华北地区</a:t>
            </a:r>
            <a:r>
              <a:rPr lang="zh-CN" altLang="zh-CN" sz="2400" smtClean="0"/>
              <a:t>发动的一次规模最大、持续时间最长的战役。</a:t>
            </a:r>
            <a:r>
              <a:rPr lang="en-US" altLang="zh-CN" sz="2400" baseline="30000" smtClean="0"/>
              <a:t> </a:t>
            </a:r>
            <a:r>
              <a:rPr lang="zh-CN" altLang="zh-CN" sz="2400" smtClean="0"/>
              <a:t>百团大战分为</a:t>
            </a:r>
            <a:r>
              <a:rPr lang="en-US" altLang="zh-CN" sz="2400" smtClean="0"/>
              <a:t>3</a:t>
            </a:r>
            <a:r>
              <a:rPr lang="zh-CN" altLang="zh-CN" sz="2400" smtClean="0"/>
              <a:t>个阶段。</a:t>
            </a:r>
            <a:r>
              <a:rPr lang="en-US" altLang="zh-CN" sz="2400" smtClean="0"/>
              <a:t>1940</a:t>
            </a:r>
            <a:r>
              <a:rPr lang="zh-CN" altLang="zh-CN" sz="2400" smtClean="0"/>
              <a:t>年</a:t>
            </a:r>
            <a:r>
              <a:rPr lang="en-US" altLang="zh-CN" sz="2400" smtClean="0"/>
              <a:t>8</a:t>
            </a:r>
            <a:r>
              <a:rPr lang="zh-CN" altLang="zh-CN" sz="2400" smtClean="0"/>
              <a:t>月</a:t>
            </a:r>
            <a:r>
              <a:rPr lang="en-US" altLang="zh-CN" sz="2400" smtClean="0"/>
              <a:t>20</a:t>
            </a:r>
            <a:r>
              <a:rPr lang="zh-CN" altLang="zh-CN" sz="2400" smtClean="0"/>
              <a:t>日至</a:t>
            </a:r>
            <a:r>
              <a:rPr lang="en-US" altLang="zh-CN" sz="2400" smtClean="0"/>
              <a:t>1940</a:t>
            </a:r>
            <a:r>
              <a:rPr lang="zh-CN" altLang="zh-CN" sz="2400" smtClean="0"/>
              <a:t>年</a:t>
            </a:r>
            <a:r>
              <a:rPr lang="en-US" altLang="zh-CN" sz="2400" smtClean="0"/>
              <a:t>9</a:t>
            </a:r>
            <a:r>
              <a:rPr lang="zh-CN" altLang="zh-CN" sz="2400" smtClean="0"/>
              <a:t>月</a:t>
            </a:r>
            <a:r>
              <a:rPr lang="en-US" altLang="zh-CN" sz="2400" smtClean="0"/>
              <a:t>10</a:t>
            </a:r>
            <a:r>
              <a:rPr lang="zh-CN" altLang="zh-CN" sz="2400" smtClean="0"/>
              <a:t>日为第一阶段，中心任务是摧毁正太路交通。</a:t>
            </a:r>
            <a:r>
              <a:rPr lang="en-US" altLang="zh-CN" sz="2400" smtClean="0"/>
              <a:t>1940</a:t>
            </a:r>
            <a:r>
              <a:rPr lang="zh-CN" altLang="zh-CN" sz="2400" smtClean="0"/>
              <a:t>年</a:t>
            </a:r>
            <a:r>
              <a:rPr lang="en-US" altLang="zh-CN" sz="2400" smtClean="0"/>
              <a:t>9</a:t>
            </a:r>
            <a:r>
              <a:rPr lang="zh-CN" altLang="zh-CN" sz="2400" smtClean="0"/>
              <a:t>月</a:t>
            </a:r>
            <a:r>
              <a:rPr lang="en-US" altLang="zh-CN" sz="2400" smtClean="0"/>
              <a:t>22</a:t>
            </a:r>
            <a:r>
              <a:rPr lang="zh-CN" altLang="zh-CN" sz="2400" smtClean="0"/>
              <a:t>日至</a:t>
            </a:r>
            <a:r>
              <a:rPr lang="en-US" altLang="zh-CN" sz="2400" smtClean="0"/>
              <a:t>1940</a:t>
            </a:r>
            <a:r>
              <a:rPr lang="zh-CN" altLang="zh-CN" sz="2400" smtClean="0"/>
              <a:t>年</a:t>
            </a:r>
            <a:r>
              <a:rPr lang="en-US" altLang="zh-CN" sz="2400" smtClean="0"/>
              <a:t>10</a:t>
            </a:r>
            <a:r>
              <a:rPr lang="zh-CN" altLang="zh-CN" sz="2400" smtClean="0"/>
              <a:t>月上旬为第二阶段，主要任务是继续破坏日军的交通线，并摧毁日军深入抗日根据地的主要据点。</a:t>
            </a:r>
            <a:r>
              <a:rPr lang="en-US" altLang="zh-CN" sz="2400" smtClean="0"/>
              <a:t>1940</a:t>
            </a:r>
            <a:r>
              <a:rPr lang="zh-CN" altLang="zh-CN" sz="2400" smtClean="0"/>
              <a:t>年</a:t>
            </a:r>
            <a:r>
              <a:rPr lang="en-US" altLang="zh-CN" sz="2400" smtClean="0"/>
              <a:t>10</a:t>
            </a:r>
            <a:r>
              <a:rPr lang="zh-CN" altLang="zh-CN" sz="2400" smtClean="0"/>
              <a:t>月上旬到</a:t>
            </a:r>
            <a:r>
              <a:rPr lang="en-US" altLang="zh-CN" sz="2400" smtClean="0"/>
              <a:t>1941</a:t>
            </a:r>
            <a:r>
              <a:rPr lang="zh-CN" altLang="zh-CN" sz="2400" smtClean="0"/>
              <a:t>年</a:t>
            </a:r>
            <a:r>
              <a:rPr lang="en-US" altLang="zh-CN" sz="2400" smtClean="0"/>
              <a:t>1</a:t>
            </a:r>
            <a:r>
              <a:rPr lang="zh-CN" altLang="zh-CN" sz="2400" smtClean="0"/>
              <a:t>月</a:t>
            </a:r>
            <a:r>
              <a:rPr lang="en-US" altLang="zh-CN" sz="2400" smtClean="0"/>
              <a:t>24</a:t>
            </a:r>
            <a:r>
              <a:rPr lang="zh-CN" altLang="zh-CN" sz="2400" smtClean="0"/>
              <a:t>日为第三阶段，主要任务是反击日军的报复性</a:t>
            </a:r>
            <a:r>
              <a:rPr lang="en-US" altLang="zh-CN" sz="2400" smtClean="0"/>
              <a:t>“</a:t>
            </a:r>
            <a:r>
              <a:rPr lang="zh-CN" altLang="zh-CN" sz="2400" smtClean="0"/>
              <a:t>扫荡</a:t>
            </a:r>
            <a:r>
              <a:rPr lang="en-US" altLang="zh-CN" sz="2400" smtClean="0"/>
              <a:t>”</a:t>
            </a:r>
            <a:r>
              <a:rPr lang="zh-CN" altLang="zh-CN" sz="2400" smtClean="0"/>
              <a:t>。</a:t>
            </a:r>
            <a:r>
              <a:rPr lang="en-US" altLang="zh-CN" sz="2400" baseline="30000" smtClean="0"/>
              <a:t> </a:t>
            </a:r>
            <a:r>
              <a:rPr lang="zh-CN" altLang="zh-CN" sz="2400" smtClean="0"/>
              <a:t>据八路军总部</a:t>
            </a:r>
            <a:r>
              <a:rPr lang="en-US" altLang="zh-CN" sz="2400" smtClean="0"/>
              <a:t>1940</a:t>
            </a:r>
            <a:r>
              <a:rPr lang="zh-CN" altLang="zh-CN" sz="2400" smtClean="0"/>
              <a:t>年</a:t>
            </a:r>
            <a:r>
              <a:rPr lang="en-US" altLang="zh-CN" sz="2400" smtClean="0"/>
              <a:t>12</a:t>
            </a:r>
            <a:r>
              <a:rPr lang="zh-CN" altLang="zh-CN" sz="2400" smtClean="0"/>
              <a:t>月</a:t>
            </a:r>
            <a:r>
              <a:rPr lang="en-US" altLang="zh-CN" sz="2400" smtClean="0"/>
              <a:t>10</a:t>
            </a:r>
            <a:r>
              <a:rPr lang="zh-CN" altLang="zh-CN" sz="2400" smtClean="0"/>
              <a:t>日的统计，百团大战仅前三个半月期间，进行大小战斗共</a:t>
            </a:r>
            <a:r>
              <a:rPr lang="en-US" altLang="zh-CN" sz="2400" smtClean="0"/>
              <a:t>1824</a:t>
            </a:r>
            <a:r>
              <a:rPr lang="zh-CN" altLang="zh-CN" sz="2400" smtClean="0"/>
              <a:t>次，重击了日伪军的反动气焰，有力地配合了国民党军正面战场的作战，极大地振奋了全国的抗战信心。</a:t>
            </a:r>
            <a:endParaRPr lang="zh-CN" altLang="zh-CN" sz="2400" smtClean="0"/>
          </a:p>
          <a:p>
            <a:endParaRPr lang="zh-CN" altLang="en-US" sz="2800" b="1" spc="300">
              <a:latin typeface="微软雅黑" panose="020B0503020204020204" pitchFamily="34" charset="-122"/>
              <a:ea typeface="微软雅黑" panose="020B0503020204020204" pitchFamily="34" charset="-122"/>
            </a:endParaRPr>
          </a:p>
        </p:txBody>
      </p:sp>
      <p:sp>
        <p:nvSpPr>
          <p:cNvPr id="13" name="TextBox 12"/>
          <p:cNvSpPr txBox="1"/>
          <p:nvPr/>
        </p:nvSpPr>
        <p:spPr>
          <a:xfrm>
            <a:off x="522516" y="381000"/>
            <a:ext cx="6215744" cy="583565"/>
          </a:xfrm>
          <a:prstGeom prst="rect">
            <a:avLst/>
          </a:prstGeom>
          <a:noFill/>
        </p:spPr>
        <p:txBody>
          <a:bodyPr wrap="square" rtlCol="0">
            <a:spAutoFit/>
          </a:bodyPr>
          <a:lstStyle/>
          <a:p>
            <a:r>
              <a:rPr lang="zh-CN" altLang="zh-CN" sz="3200" b="1" smtClean="0"/>
              <a:t>活动二、回忆一场战役</a:t>
            </a:r>
            <a:endParaRPr lang="zh-CN" altLang="zh-CN" sz="32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iterate type="lt">
                                    <p:tmPct val="0"/>
                                  </p:iterate>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370840" y="4576445"/>
            <a:ext cx="3476625" cy="2081530"/>
          </a:xfrm>
          <a:prstGeom prst="rect">
            <a:avLst/>
          </a:prstGeom>
        </p:spPr>
      </p:pic>
      <p:sp>
        <p:nvSpPr>
          <p:cNvPr id="2" name="文本框 1"/>
          <p:cNvSpPr txBox="1"/>
          <p:nvPr/>
        </p:nvSpPr>
        <p:spPr>
          <a:xfrm>
            <a:off x="2260056" y="1918972"/>
            <a:ext cx="8164285" cy="3323987"/>
          </a:xfrm>
          <a:prstGeom prst="rect">
            <a:avLst/>
          </a:prstGeom>
          <a:noFill/>
        </p:spPr>
        <p:txBody>
          <a:bodyPr wrap="square" rtlCol="0">
            <a:spAutoFit/>
          </a:bodyPr>
          <a:lstStyle/>
          <a:p>
            <a:pPr>
              <a:lnSpc>
                <a:spcPct val="150000"/>
              </a:lnSpc>
            </a:pPr>
            <a:r>
              <a:rPr lang="zh-CN" altLang="zh-CN" sz="2800" smtClean="0"/>
              <a:t>第一部分（</a:t>
            </a:r>
            <a:r>
              <a:rPr lang="en-US" altLang="zh-CN" sz="2800" smtClean="0"/>
              <a:t>1</a:t>
            </a:r>
            <a:r>
              <a:rPr lang="zh-CN" altLang="zh-CN" sz="2800" smtClean="0"/>
              <a:t>）交代会议的故事，开篇点题。</a:t>
            </a:r>
            <a:endParaRPr lang="zh-CN" altLang="zh-CN" sz="2800" smtClean="0"/>
          </a:p>
          <a:p>
            <a:pPr>
              <a:lnSpc>
                <a:spcPct val="150000"/>
              </a:lnSpc>
            </a:pPr>
            <a:r>
              <a:rPr lang="zh-CN" altLang="zh-CN" sz="2800" smtClean="0"/>
              <a:t>第二部分（</a:t>
            </a:r>
            <a:r>
              <a:rPr lang="en-US" altLang="zh-CN" sz="2800" smtClean="0"/>
              <a:t>2-5</a:t>
            </a:r>
            <a:r>
              <a:rPr lang="zh-CN" altLang="zh-CN" sz="2800" smtClean="0"/>
              <a:t>）聂荣臻在战火中照料日本孤女。</a:t>
            </a:r>
            <a:endParaRPr lang="zh-CN" altLang="zh-CN" sz="2800" smtClean="0"/>
          </a:p>
          <a:p>
            <a:pPr>
              <a:lnSpc>
                <a:spcPct val="150000"/>
              </a:lnSpc>
            </a:pPr>
            <a:r>
              <a:rPr lang="zh-CN" altLang="zh-CN" sz="2800" smtClean="0"/>
              <a:t>第三部分（</a:t>
            </a:r>
            <a:r>
              <a:rPr lang="en-US" altLang="zh-CN" sz="2800" smtClean="0"/>
              <a:t>6-10</a:t>
            </a:r>
            <a:r>
              <a:rPr lang="zh-CN" altLang="zh-CN" sz="2800" smtClean="0"/>
              <a:t>）聂荣臻派人送回日本孤女</a:t>
            </a:r>
            <a:endParaRPr lang="zh-CN" altLang="zh-CN" sz="2800" smtClean="0"/>
          </a:p>
          <a:p>
            <a:pPr>
              <a:lnSpc>
                <a:spcPct val="150000"/>
              </a:lnSpc>
            </a:pPr>
            <a:r>
              <a:rPr lang="zh-CN" altLang="zh-CN" sz="2800" smtClean="0"/>
              <a:t>第四部分（</a:t>
            </a:r>
            <a:r>
              <a:rPr lang="en-US" altLang="zh-CN" sz="2800" smtClean="0"/>
              <a:t>11-14</a:t>
            </a:r>
            <a:r>
              <a:rPr lang="zh-CN" altLang="zh-CN" sz="2800" smtClean="0"/>
              <a:t>）孤女谢恩</a:t>
            </a:r>
            <a:endParaRPr lang="zh-CN" altLang="zh-CN" sz="2800" smtClean="0"/>
          </a:p>
          <a:p>
            <a:pPr>
              <a:lnSpc>
                <a:spcPct val="150000"/>
              </a:lnSpc>
            </a:pPr>
            <a:r>
              <a:rPr lang="zh-CN" altLang="zh-CN" sz="2800" smtClean="0"/>
              <a:t>第五部分（</a:t>
            </a:r>
            <a:r>
              <a:rPr lang="en-US" altLang="zh-CN" sz="2800" smtClean="0"/>
              <a:t>15</a:t>
            </a:r>
            <a:r>
              <a:rPr lang="zh-CN" altLang="zh-CN" sz="2800" smtClean="0"/>
              <a:t>）“插曲”成佳话。</a:t>
            </a:r>
            <a:endParaRPr lang="zh-CN" altLang="zh-CN" sz="2800"/>
          </a:p>
        </p:txBody>
      </p:sp>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489858" y="424543"/>
            <a:ext cx="6433458" cy="521970"/>
          </a:xfrm>
          <a:prstGeom prst="rect">
            <a:avLst/>
          </a:prstGeom>
          <a:noFill/>
        </p:spPr>
        <p:txBody>
          <a:bodyPr wrap="square" rtlCol="0">
            <a:spAutoFit/>
          </a:bodyPr>
          <a:lstStyle/>
          <a:p>
            <a:r>
              <a:rPr lang="zh-CN" altLang="zh-CN" sz="2800" b="1" smtClean="0"/>
              <a:t>活动三、了解一段插曲</a:t>
            </a:r>
            <a:endParaRPr lang="zh-CN" altLang="zh-CN" sz="2800"/>
          </a:p>
        </p:txBody>
      </p:sp>
      <p:sp>
        <p:nvSpPr>
          <p:cNvPr id="11" name="TextBox 10"/>
          <p:cNvSpPr txBox="1"/>
          <p:nvPr/>
        </p:nvSpPr>
        <p:spPr>
          <a:xfrm>
            <a:off x="370459" y="995172"/>
            <a:ext cx="8278368" cy="923330"/>
          </a:xfrm>
          <a:prstGeom prst="rect">
            <a:avLst/>
          </a:prstGeom>
          <a:noFill/>
        </p:spPr>
        <p:txBody>
          <a:bodyPr wrap="square" rtlCol="0">
            <a:spAutoFit/>
          </a:bodyPr>
          <a:lstStyle/>
          <a:p>
            <a:r>
              <a:rPr lang="en-US" altLang="zh-CN" sz="3600" b="1" smtClean="0"/>
              <a:t>1.</a:t>
            </a:r>
            <a:r>
              <a:rPr lang="zh-CN" altLang="zh-CN" sz="3600" b="1" smtClean="0"/>
              <a:t>厘清文章线索，把握文章结构</a:t>
            </a:r>
            <a:endParaRPr lang="zh-CN" altLang="zh-CN" sz="3600" smtClean="0"/>
          </a:p>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620395" y="1536065"/>
            <a:ext cx="10962005" cy="3784600"/>
          </a:xfrm>
          <a:prstGeom prst="rect">
            <a:avLst/>
          </a:prstGeom>
          <a:noFill/>
        </p:spPr>
        <p:txBody>
          <a:bodyPr wrap="square" rtlCol="0">
            <a:spAutoFit/>
          </a:bodyPr>
          <a:lstStyle/>
          <a:p>
            <a:pPr>
              <a:lnSpc>
                <a:spcPct val="150000"/>
              </a:lnSpc>
            </a:pPr>
            <a:r>
              <a:rPr lang="en-US" altLang="zh-CN" sz="3200" smtClean="0"/>
              <a:t>  </a:t>
            </a:r>
            <a:r>
              <a:rPr lang="zh-CN" altLang="zh-CN" sz="3200" smtClean="0"/>
              <a:t>聂荣臻用回忆的方式</a:t>
            </a:r>
            <a:r>
              <a:rPr lang="en-US" altLang="zh-CN" sz="3200" smtClean="0"/>
              <a:t>,</a:t>
            </a:r>
            <a:r>
              <a:rPr lang="zh-CN" altLang="zh-CN" sz="3200" smtClean="0"/>
              <a:t>以朴实无华的笔触记述了百团大战中一件</a:t>
            </a:r>
            <a:r>
              <a:rPr lang="en-US" altLang="zh-CN" sz="3200" smtClean="0"/>
              <a:t>“</a:t>
            </a:r>
            <a:r>
              <a:rPr lang="zh-CN" altLang="zh-CN" sz="3200" smtClean="0"/>
              <a:t>曲折有趣</a:t>
            </a:r>
            <a:r>
              <a:rPr lang="en-US" altLang="zh-CN" sz="3200" smtClean="0"/>
              <a:t>”</a:t>
            </a:r>
            <a:r>
              <a:rPr lang="zh-CN" altLang="zh-CN" sz="3200" smtClean="0"/>
              <a:t>又</a:t>
            </a:r>
            <a:r>
              <a:rPr lang="en-US" altLang="zh-CN" sz="3200" smtClean="0"/>
              <a:t>”</a:t>
            </a:r>
            <a:r>
              <a:rPr lang="zh-CN" altLang="zh-CN" sz="3200" smtClean="0"/>
              <a:t>很有意义</a:t>
            </a:r>
            <a:r>
              <a:rPr lang="en-US" altLang="zh-CN" sz="3200" smtClean="0"/>
              <a:t>”</a:t>
            </a:r>
            <a:r>
              <a:rPr lang="zh-CN" altLang="zh-CN" sz="3200" smtClean="0"/>
              <a:t>的事情</a:t>
            </a:r>
            <a:r>
              <a:rPr lang="en-US" altLang="zh-CN" sz="3200" smtClean="0"/>
              <a:t>,</a:t>
            </a:r>
            <a:r>
              <a:rPr lang="zh-CN" altLang="zh-CN" sz="3200" smtClean="0"/>
              <a:t>即聂将军关心和照顾在战火中受伤的两个日本孤女</a:t>
            </a:r>
            <a:r>
              <a:rPr lang="en-US" altLang="zh-CN" sz="3200" smtClean="0"/>
              <a:t>,</a:t>
            </a:r>
            <a:r>
              <a:rPr lang="zh-CN" altLang="zh-CN" sz="3200" smtClean="0"/>
              <a:t>并设法将她们送回日方的故事。这一事件既彰显了伟大的革命人道主义精神</a:t>
            </a:r>
            <a:r>
              <a:rPr lang="en-US" altLang="zh-CN" sz="3200" smtClean="0"/>
              <a:t>,</a:t>
            </a:r>
            <a:r>
              <a:rPr lang="zh-CN" altLang="zh-CN" sz="3200" smtClean="0"/>
              <a:t>也包含了对日本侵略者残酷暴行的控诉。 </a:t>
            </a:r>
            <a:r>
              <a:rPr lang="en-US" altLang="zh-CN" sz="3200" smtClean="0"/>
              <a:t> </a:t>
            </a:r>
            <a:endParaRPr lang="zh-CN" altLang="zh-CN" sz="3200"/>
          </a:p>
        </p:txBody>
      </p:sp>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968830" y="522513"/>
            <a:ext cx="7326084" cy="646331"/>
          </a:xfrm>
          <a:prstGeom prst="rect">
            <a:avLst/>
          </a:prstGeom>
          <a:noFill/>
        </p:spPr>
        <p:txBody>
          <a:bodyPr wrap="square" rtlCol="0">
            <a:spAutoFit/>
          </a:bodyPr>
          <a:lstStyle/>
          <a:p>
            <a:r>
              <a:rPr lang="en-US" altLang="zh-CN" sz="3600" b="1" smtClean="0"/>
              <a:t>2.</a:t>
            </a:r>
            <a:r>
              <a:rPr lang="zh-CN" altLang="zh-CN" sz="3600" b="1" smtClean="0"/>
              <a:t>明确文章的主题</a:t>
            </a:r>
            <a:endParaRPr lang="zh-CN" altLang="zh-CN" sz="3600" smtClean="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664029" y="1633730"/>
            <a:ext cx="10733314" cy="4616648"/>
          </a:xfrm>
          <a:prstGeom prst="rect">
            <a:avLst/>
          </a:prstGeom>
          <a:noFill/>
        </p:spPr>
        <p:txBody>
          <a:bodyPr wrap="square" rtlCol="0">
            <a:spAutoFit/>
          </a:bodyPr>
          <a:lstStyle/>
          <a:p>
            <a:pPr>
              <a:lnSpc>
                <a:spcPct val="150000"/>
              </a:lnSpc>
            </a:pPr>
            <a:r>
              <a:rPr lang="zh-CN" altLang="en-US" sz="2800" smtClean="0"/>
              <a:t>文</a:t>
            </a:r>
            <a:r>
              <a:rPr lang="zh-CN" altLang="zh-CN" sz="2800" smtClean="0"/>
              <a:t>章第一自然段介绍故事背景</a:t>
            </a:r>
            <a:r>
              <a:rPr lang="en-US" altLang="zh-CN" sz="2800" smtClean="0"/>
              <a:t>,</a:t>
            </a:r>
            <a:r>
              <a:rPr lang="zh-CN" altLang="zh-CN" sz="2800" smtClean="0">
                <a:solidFill>
                  <a:srgbClr val="FF0000"/>
                </a:solidFill>
              </a:rPr>
              <a:t>点题并引出“插曲</a:t>
            </a:r>
            <a:r>
              <a:rPr lang="zh-CN" altLang="zh-CN" sz="2800" smtClean="0"/>
              <a:t>”。再用</a:t>
            </a:r>
            <a:r>
              <a:rPr lang="zh-CN" altLang="zh-CN" sz="2800" smtClean="0">
                <a:solidFill>
                  <a:srgbClr val="FF0000"/>
                </a:solidFill>
              </a:rPr>
              <a:t>倒叙</a:t>
            </a:r>
            <a:r>
              <a:rPr lang="zh-CN" altLang="zh-CN" sz="2800" smtClean="0"/>
              <a:t>的方式</a:t>
            </a:r>
            <a:r>
              <a:rPr lang="en-US" altLang="zh-CN" sz="2800" smtClean="0"/>
              <a:t>,</a:t>
            </a:r>
            <a:r>
              <a:rPr lang="zh-CN" altLang="zh-CN" sz="2800" smtClean="0"/>
              <a:t>叙述大战中聂荣臻拯救两个日本女孩并将地们送回目方的故事</a:t>
            </a:r>
            <a:r>
              <a:rPr lang="en-US" altLang="zh-CN" sz="2800" smtClean="0"/>
              <a:t>,</a:t>
            </a:r>
            <a:r>
              <a:rPr lang="zh-CN" altLang="zh-CN" sz="2800" smtClean="0"/>
              <a:t>体现了中国军人的革命人道主义精神。文章</a:t>
            </a:r>
            <a:r>
              <a:rPr lang="zh-CN" altLang="zh-CN" sz="2800" smtClean="0">
                <a:solidFill>
                  <a:srgbClr val="FF0000"/>
                </a:solidFill>
              </a:rPr>
              <a:t>以小见大</a:t>
            </a:r>
            <a:r>
              <a:rPr lang="en-US" altLang="zh-CN" sz="2800" smtClean="0">
                <a:solidFill>
                  <a:srgbClr val="FF0000"/>
                </a:solidFill>
              </a:rPr>
              <a:t>,</a:t>
            </a:r>
            <a:r>
              <a:rPr lang="zh-CN" altLang="zh-CN" sz="2800" smtClean="0"/>
              <a:t>通过叙述大战中的一个小小的“插曲”</a:t>
            </a:r>
            <a:r>
              <a:rPr lang="en-US" altLang="zh-CN" sz="2800" smtClean="0"/>
              <a:t>,</a:t>
            </a:r>
            <a:r>
              <a:rPr lang="zh-CN" altLang="zh-CN" sz="2800" smtClean="0"/>
              <a:t>写出中国军人在处理战争中各种问题的方式和态度</a:t>
            </a:r>
            <a:r>
              <a:rPr lang="en-US" altLang="zh-CN" sz="2800" smtClean="0"/>
              <a:t>,</a:t>
            </a:r>
            <a:r>
              <a:rPr lang="zh-CN" altLang="zh-CN" sz="2800" smtClean="0"/>
              <a:t>体现出中国军人的人道主义精神</a:t>
            </a:r>
            <a:r>
              <a:rPr lang="en-US" altLang="zh-CN" sz="2800" smtClean="0"/>
              <a:t>,</a:t>
            </a:r>
            <a:r>
              <a:rPr lang="zh-CN" altLang="zh-CN" sz="2800" smtClean="0"/>
              <a:t>这个故事也成为中日友谊的象征。文章用质朴、自然、亲切的语言回忆过去</a:t>
            </a:r>
            <a:r>
              <a:rPr lang="en-US" altLang="zh-CN" sz="2800" smtClean="0"/>
              <a:t>,</a:t>
            </a:r>
            <a:r>
              <a:rPr lang="zh-CN" altLang="zh-CN" sz="2800" smtClean="0"/>
              <a:t>用第一人称的方式叙述</a:t>
            </a:r>
            <a:r>
              <a:rPr lang="en-US" altLang="zh-CN" sz="2800" smtClean="0"/>
              <a:t>,</a:t>
            </a:r>
            <a:r>
              <a:rPr lang="zh-CN" altLang="zh-CN" sz="2800" smtClean="0"/>
              <a:t>流露出作者理性又真诚的感情。 </a:t>
            </a:r>
            <a:r>
              <a:rPr lang="en-US" altLang="zh-CN" sz="2800" smtClean="0"/>
              <a:t> </a:t>
            </a:r>
            <a:endParaRPr lang="zh-CN" altLang="zh-CN" sz="2800"/>
          </a:p>
        </p:txBody>
      </p:sp>
      <p:sp>
        <p:nvSpPr>
          <p:cNvPr id="13" name="TextBox 12"/>
          <p:cNvSpPr txBox="1"/>
          <p:nvPr/>
        </p:nvSpPr>
        <p:spPr>
          <a:xfrm>
            <a:off x="642258" y="381000"/>
            <a:ext cx="9154885" cy="1077218"/>
          </a:xfrm>
          <a:prstGeom prst="rect">
            <a:avLst/>
          </a:prstGeom>
          <a:noFill/>
        </p:spPr>
        <p:txBody>
          <a:bodyPr wrap="square" rtlCol="0">
            <a:spAutoFit/>
          </a:bodyPr>
          <a:lstStyle/>
          <a:p>
            <a:r>
              <a:rPr lang="en-US" altLang="zh-CN" sz="3200" b="1" smtClean="0"/>
              <a:t>3.</a:t>
            </a:r>
            <a:r>
              <a:rPr lang="zh-CN" altLang="zh-CN" sz="3200" b="1" smtClean="0"/>
              <a:t>本文的标题为“大战中的插曲”</a:t>
            </a:r>
            <a:r>
              <a:rPr lang="en-US" altLang="zh-CN" sz="3200" b="1" smtClean="0"/>
              <a:t>,</a:t>
            </a:r>
            <a:r>
              <a:rPr lang="zh-CN" altLang="zh-CN" sz="3200" b="1" smtClean="0"/>
              <a:t>作者是如何叙述这一“插曲”的</a:t>
            </a:r>
            <a:r>
              <a:rPr lang="en-US" altLang="zh-CN" sz="3200" b="1" smtClean="0"/>
              <a:t>?</a:t>
            </a:r>
            <a:r>
              <a:rPr lang="zh-CN" altLang="zh-CN" sz="3200" smtClean="0"/>
              <a:t> </a:t>
            </a:r>
            <a:r>
              <a:rPr lang="en-US" altLang="zh-CN" sz="3200" smtClean="0"/>
              <a:t> </a:t>
            </a:r>
            <a:endParaRPr lang="zh-CN" altLang="zh-CN" sz="32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iterate type="lt">
                                    <p:tmPct val="0"/>
                                  </p:iterate>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141514" y="0"/>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1230086" y="1274502"/>
            <a:ext cx="9394371" cy="1754326"/>
          </a:xfrm>
          <a:prstGeom prst="rect">
            <a:avLst/>
          </a:prstGeom>
          <a:noFill/>
        </p:spPr>
        <p:txBody>
          <a:bodyPr wrap="square" rtlCol="0">
            <a:spAutoFit/>
          </a:bodyPr>
          <a:lstStyle/>
          <a:p>
            <a:r>
              <a:rPr lang="en-US" altLang="zh-CN" sz="3600" b="1" smtClean="0">
                <a:latin typeface="+mn-ea"/>
              </a:rPr>
              <a:t>1.</a:t>
            </a:r>
            <a:r>
              <a:rPr lang="zh-CN" altLang="zh-CN" sz="3600" b="1" smtClean="0">
                <a:latin typeface="+mn-ea"/>
              </a:rPr>
              <a:t>文章全文引述了“我”当时写给日军一封信，占用了较大的篇幅，将这封信的内容删除好不好？为什么？</a:t>
            </a:r>
            <a:endParaRPr lang="zh-CN" altLang="zh-CN" sz="3600">
              <a:latin typeface="+mn-ea"/>
            </a:endParaRPr>
          </a:p>
        </p:txBody>
      </p:sp>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478972" y="174171"/>
            <a:ext cx="6324601" cy="645160"/>
          </a:xfrm>
          <a:prstGeom prst="rect">
            <a:avLst/>
          </a:prstGeom>
          <a:noFill/>
        </p:spPr>
        <p:txBody>
          <a:bodyPr wrap="square" rtlCol="0">
            <a:spAutoFit/>
          </a:bodyPr>
          <a:lstStyle/>
          <a:p>
            <a:r>
              <a:rPr lang="zh-CN" altLang="zh-CN" sz="3600" b="1" smtClean="0"/>
              <a:t>活动四、读懂一封书信</a:t>
            </a:r>
            <a:endParaRPr lang="zh-CN" altLang="zh-CN" sz="36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树"/>
          <p:cNvPicPr>
            <a:picLocks noChangeAspect="1"/>
          </p:cNvPicPr>
          <p:nvPr/>
        </p:nvPicPr>
        <p:blipFill>
          <a:blip r:embed="rId1"/>
          <a:stretch>
            <a:fillRect/>
          </a:stretch>
        </p:blipFill>
        <p:spPr>
          <a:xfrm flipH="1">
            <a:off x="-449580" y="4535805"/>
            <a:ext cx="3383280" cy="2405380"/>
          </a:xfrm>
          <a:prstGeom prst="rect">
            <a:avLst/>
          </a:prstGeom>
        </p:spPr>
      </p:pic>
      <p:sp>
        <p:nvSpPr>
          <p:cNvPr id="5" name="TextBox 4"/>
          <p:cNvSpPr txBox="1"/>
          <p:nvPr/>
        </p:nvSpPr>
        <p:spPr>
          <a:xfrm>
            <a:off x="911225" y="1488440"/>
            <a:ext cx="9884410" cy="53695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zh-CN" sz="2800" b="1" smtClean="0">
                <a:latin typeface="+mj-ea"/>
                <a:ea typeface="+mj-ea"/>
                <a:sym typeface="+mn-ea"/>
              </a:rPr>
              <a:t>掌握文中重要字词的注音及含义</a:t>
            </a:r>
            <a:endParaRPr lang="zh-CN" altLang="zh-CN" sz="2800" smtClean="0">
              <a:latin typeface="+mj-ea"/>
              <a:ea typeface="+mj-ea"/>
            </a:endParaRPr>
          </a:p>
          <a:p>
            <a:endParaRPr lang="en-US" altLang="zh-CN" b="1" smtClean="0"/>
          </a:p>
          <a:p>
            <a:pPr>
              <a:lnSpc>
                <a:spcPct val="150000"/>
              </a:lnSpc>
            </a:pPr>
            <a:r>
              <a:rPr lang="zh-CN" altLang="zh-CN" sz="2800" b="1" smtClean="0">
                <a:latin typeface="+mj-ea"/>
                <a:ea typeface="+mj-ea"/>
              </a:rPr>
              <a:t>跋</a:t>
            </a:r>
            <a:r>
              <a:rPr lang="zh-CN" altLang="zh-CN" sz="2800" smtClean="0">
                <a:latin typeface="+mj-ea"/>
                <a:ea typeface="+mj-ea"/>
              </a:rPr>
              <a:t>涉（</a:t>
            </a:r>
            <a:r>
              <a:rPr lang="en-US" altLang="zh-CN" sz="2800" b="1" smtClean="0">
                <a:latin typeface="+mj-ea"/>
                <a:ea typeface="+mj-ea"/>
              </a:rPr>
              <a:t>b</a:t>
            </a:r>
            <a:r>
              <a:rPr lang="zh-CN" altLang="zh-CN" sz="2800" b="1" smtClean="0">
                <a:latin typeface="+mj-ea"/>
                <a:ea typeface="+mj-ea"/>
              </a:rPr>
              <a:t>á</a:t>
            </a:r>
            <a:r>
              <a:rPr lang="en-US" altLang="zh-CN" sz="2800" smtClean="0">
                <a:latin typeface="+mj-ea"/>
                <a:ea typeface="+mj-ea"/>
              </a:rPr>
              <a:t>  </a:t>
            </a:r>
            <a:r>
              <a:rPr lang="zh-CN" altLang="zh-CN" sz="2800" smtClean="0">
                <a:latin typeface="+mj-ea"/>
                <a:ea typeface="+mj-ea"/>
              </a:rPr>
              <a:t>）</a:t>
            </a:r>
            <a:r>
              <a:rPr lang="en-US" altLang="zh-CN" sz="2800" smtClean="0">
                <a:latin typeface="+mj-ea"/>
                <a:ea typeface="+mj-ea"/>
              </a:rPr>
              <a:t>  </a:t>
            </a:r>
            <a:r>
              <a:rPr lang="zh-CN" altLang="zh-CN" sz="2800" smtClean="0">
                <a:latin typeface="+mj-ea"/>
                <a:ea typeface="+mj-ea"/>
              </a:rPr>
              <a:t>追</a:t>
            </a:r>
            <a:r>
              <a:rPr lang="zh-CN" altLang="zh-CN" sz="2800" b="1" smtClean="0">
                <a:latin typeface="+mj-ea"/>
                <a:ea typeface="+mj-ea"/>
              </a:rPr>
              <a:t>剿</a:t>
            </a:r>
            <a:r>
              <a:rPr lang="en-US" altLang="zh-CN" sz="2800" smtClean="0">
                <a:latin typeface="+mj-ea"/>
                <a:ea typeface="+mj-ea"/>
              </a:rPr>
              <a:t>(</a:t>
            </a:r>
            <a:r>
              <a:rPr lang="en-US" altLang="zh-CN" sz="2800" b="1" err="1" smtClean="0">
                <a:latin typeface="+mj-ea"/>
                <a:ea typeface="+mj-ea"/>
              </a:rPr>
              <a:t>ji</a:t>
            </a:r>
            <a:r>
              <a:rPr lang="zh-CN" altLang="zh-CN" sz="2800" b="1" smtClean="0">
                <a:latin typeface="+mj-ea"/>
                <a:ea typeface="+mj-ea"/>
              </a:rPr>
              <a:t>ǎ</a:t>
            </a:r>
            <a:r>
              <a:rPr lang="en-US" altLang="zh-CN" sz="2800" b="1" smtClean="0">
                <a:latin typeface="+mj-ea"/>
                <a:ea typeface="+mj-ea"/>
              </a:rPr>
              <a:t>o</a:t>
            </a:r>
            <a:r>
              <a:rPr lang="en-US" altLang="zh-CN" sz="2800" smtClean="0">
                <a:latin typeface="+mj-ea"/>
                <a:ea typeface="+mj-ea"/>
              </a:rPr>
              <a:t>  )   </a:t>
            </a:r>
            <a:r>
              <a:rPr lang="zh-CN" altLang="zh-CN" sz="2800" smtClean="0">
                <a:latin typeface="+mj-ea"/>
                <a:ea typeface="+mj-ea"/>
              </a:rPr>
              <a:t>千军雷</a:t>
            </a:r>
            <a:r>
              <a:rPr lang="zh-CN" altLang="zh-CN" sz="2800" b="1" smtClean="0">
                <a:latin typeface="+mj-ea"/>
                <a:ea typeface="+mj-ea"/>
              </a:rPr>
              <a:t>霆</a:t>
            </a:r>
            <a:r>
              <a:rPr lang="en-US" altLang="zh-CN" sz="2800" smtClean="0">
                <a:latin typeface="+mj-ea"/>
                <a:ea typeface="+mj-ea"/>
              </a:rPr>
              <a:t>(</a:t>
            </a:r>
            <a:r>
              <a:rPr lang="en-US" altLang="zh-CN" sz="2800" b="1" smtClean="0">
                <a:latin typeface="+mj-ea"/>
                <a:ea typeface="+mj-ea"/>
              </a:rPr>
              <a:t>t</a:t>
            </a:r>
            <a:r>
              <a:rPr lang="zh-CN" altLang="zh-CN" sz="2800" b="1" smtClean="0">
                <a:latin typeface="+mj-ea"/>
                <a:ea typeface="+mj-ea"/>
              </a:rPr>
              <a:t>í</a:t>
            </a:r>
            <a:r>
              <a:rPr lang="en-US" altLang="zh-CN" sz="2800" b="1" err="1" smtClean="0">
                <a:latin typeface="+mj-ea"/>
                <a:ea typeface="+mj-ea"/>
              </a:rPr>
              <a:t>ng</a:t>
            </a:r>
            <a:r>
              <a:rPr lang="en-US" altLang="zh-CN" sz="2800" smtClean="0">
                <a:latin typeface="+mj-ea"/>
                <a:ea typeface="+mj-ea"/>
              </a:rPr>
              <a:t>  )    </a:t>
            </a:r>
            <a:r>
              <a:rPr lang="zh-CN" altLang="zh-CN" sz="2800" smtClean="0">
                <a:latin typeface="+mj-ea"/>
                <a:ea typeface="+mj-ea"/>
              </a:rPr>
              <a:t>寒</a:t>
            </a:r>
            <a:r>
              <a:rPr lang="zh-CN" altLang="zh-CN" sz="2800" b="1" smtClean="0">
                <a:latin typeface="+mj-ea"/>
                <a:ea typeface="+mj-ea"/>
              </a:rPr>
              <a:t>暄（</a:t>
            </a:r>
            <a:r>
              <a:rPr lang="en-US" altLang="zh-CN" sz="2800" b="1" err="1" smtClean="0">
                <a:latin typeface="+mj-ea"/>
                <a:ea typeface="+mj-ea"/>
              </a:rPr>
              <a:t>xu</a:t>
            </a:r>
            <a:r>
              <a:rPr lang="zh-CN" altLang="zh-CN" sz="2800" b="1" smtClean="0">
                <a:latin typeface="+mj-ea"/>
                <a:ea typeface="+mj-ea"/>
              </a:rPr>
              <a:t>ā</a:t>
            </a:r>
            <a:r>
              <a:rPr lang="en-US" altLang="zh-CN" sz="2800" b="1" smtClean="0">
                <a:latin typeface="+mj-ea"/>
                <a:ea typeface="+mj-ea"/>
              </a:rPr>
              <a:t>n  </a:t>
            </a:r>
            <a:r>
              <a:rPr lang="zh-CN" altLang="zh-CN" sz="2800" b="1" smtClean="0">
                <a:latin typeface="+mj-ea"/>
                <a:ea typeface="+mj-ea"/>
              </a:rPr>
              <a:t>）</a:t>
            </a:r>
            <a:r>
              <a:rPr lang="en-US" altLang="zh-CN" sz="2800" smtClean="0">
                <a:latin typeface="+mj-ea"/>
                <a:ea typeface="+mj-ea"/>
              </a:rPr>
              <a:t>    </a:t>
            </a:r>
            <a:endParaRPr lang="zh-CN" altLang="zh-CN" sz="2800" smtClean="0">
              <a:latin typeface="+mj-ea"/>
              <a:ea typeface="+mj-ea"/>
            </a:endParaRPr>
          </a:p>
          <a:p>
            <a:pPr>
              <a:lnSpc>
                <a:spcPct val="150000"/>
              </a:lnSpc>
            </a:pPr>
            <a:r>
              <a:rPr lang="zh-CN" altLang="zh-CN" sz="2800" b="1" smtClean="0">
                <a:latin typeface="+mj-ea"/>
                <a:ea typeface="+mj-ea"/>
              </a:rPr>
              <a:t>彝（</a:t>
            </a:r>
            <a:r>
              <a:rPr lang="en-US" altLang="zh-CN" sz="2800" b="1" smtClean="0">
                <a:latin typeface="+mj-ea"/>
                <a:ea typeface="+mj-ea"/>
              </a:rPr>
              <a:t>y</a:t>
            </a:r>
            <a:r>
              <a:rPr lang="zh-CN" altLang="zh-CN" sz="2800" b="1" smtClean="0">
                <a:latin typeface="+mj-ea"/>
                <a:ea typeface="+mj-ea"/>
              </a:rPr>
              <a:t>í</a:t>
            </a:r>
            <a:r>
              <a:rPr lang="en-US" altLang="zh-CN" sz="2800" b="1" smtClean="0">
                <a:latin typeface="+mj-ea"/>
                <a:ea typeface="+mj-ea"/>
              </a:rPr>
              <a:t>  </a:t>
            </a:r>
            <a:r>
              <a:rPr lang="zh-CN" altLang="zh-CN" sz="2800" b="1" smtClean="0">
                <a:latin typeface="+mj-ea"/>
                <a:ea typeface="+mj-ea"/>
              </a:rPr>
              <a:t>）</a:t>
            </a:r>
            <a:r>
              <a:rPr lang="en-US" altLang="zh-CN" sz="2800" smtClean="0">
                <a:latin typeface="+mj-ea"/>
                <a:ea typeface="+mj-ea"/>
              </a:rPr>
              <a:t>      </a:t>
            </a:r>
            <a:r>
              <a:rPr lang="zh-CN" altLang="zh-CN" sz="2800" b="1" smtClean="0">
                <a:latin typeface="+mj-ea"/>
                <a:ea typeface="+mj-ea"/>
              </a:rPr>
              <a:t>黔（</a:t>
            </a:r>
            <a:r>
              <a:rPr lang="en-US" altLang="zh-CN" sz="2800" b="1" err="1" smtClean="0">
                <a:latin typeface="+mj-ea"/>
                <a:ea typeface="+mj-ea"/>
              </a:rPr>
              <a:t>qi</a:t>
            </a:r>
            <a:r>
              <a:rPr lang="zh-CN" altLang="zh-CN" sz="2800" b="1" smtClean="0">
                <a:latin typeface="+mj-ea"/>
                <a:ea typeface="+mj-ea"/>
              </a:rPr>
              <a:t>á</a:t>
            </a:r>
            <a:r>
              <a:rPr lang="en-US" altLang="zh-CN" sz="2800" b="1" smtClean="0">
                <a:latin typeface="+mj-ea"/>
                <a:ea typeface="+mj-ea"/>
              </a:rPr>
              <a:t>n  </a:t>
            </a:r>
            <a:r>
              <a:rPr lang="zh-CN" altLang="zh-CN" sz="2800" b="1" smtClean="0">
                <a:latin typeface="+mj-ea"/>
                <a:ea typeface="+mj-ea"/>
              </a:rPr>
              <a:t>）</a:t>
            </a:r>
            <a:r>
              <a:rPr lang="en-US" altLang="zh-CN" sz="2800" smtClean="0">
                <a:latin typeface="+mj-ea"/>
                <a:ea typeface="+mj-ea"/>
              </a:rPr>
              <a:t>  </a:t>
            </a:r>
            <a:r>
              <a:rPr lang="zh-CN" altLang="zh-CN" sz="2800" smtClean="0">
                <a:latin typeface="+mj-ea"/>
                <a:ea typeface="+mj-ea"/>
              </a:rPr>
              <a:t>寒</a:t>
            </a:r>
            <a:r>
              <a:rPr lang="zh-CN" altLang="zh-CN" sz="2800" b="1" smtClean="0">
                <a:latin typeface="+mj-ea"/>
                <a:ea typeface="+mj-ea"/>
              </a:rPr>
              <a:t>噤</a:t>
            </a:r>
            <a:r>
              <a:rPr lang="zh-CN" altLang="zh-CN" sz="2800" smtClean="0">
                <a:latin typeface="+mj-ea"/>
                <a:ea typeface="+mj-ea"/>
              </a:rPr>
              <a:t>（</a:t>
            </a:r>
            <a:r>
              <a:rPr lang="en-US" altLang="zh-CN" sz="2800" b="1" smtClean="0">
                <a:latin typeface="+mj-ea"/>
                <a:ea typeface="+mj-ea"/>
              </a:rPr>
              <a:t>j</a:t>
            </a:r>
            <a:r>
              <a:rPr lang="zh-CN" altLang="zh-CN" sz="2800" b="1" smtClean="0">
                <a:latin typeface="+mj-ea"/>
                <a:ea typeface="+mj-ea"/>
              </a:rPr>
              <a:t>ì</a:t>
            </a:r>
            <a:r>
              <a:rPr lang="en-US" altLang="zh-CN" sz="2800" b="1" smtClean="0">
                <a:latin typeface="+mj-ea"/>
                <a:ea typeface="+mj-ea"/>
              </a:rPr>
              <a:t>n</a:t>
            </a:r>
            <a:r>
              <a:rPr lang="en-US" altLang="zh-CN" sz="2800" smtClean="0">
                <a:latin typeface="+mj-ea"/>
                <a:ea typeface="+mj-ea"/>
              </a:rPr>
              <a:t>   </a:t>
            </a:r>
            <a:r>
              <a:rPr lang="zh-CN" altLang="zh-CN" sz="2800" smtClean="0">
                <a:latin typeface="+mj-ea"/>
                <a:ea typeface="+mj-ea"/>
              </a:rPr>
              <a:t>） </a:t>
            </a:r>
            <a:r>
              <a:rPr lang="en-US" altLang="zh-CN" smtClean="0">
                <a:latin typeface="+mj-ea"/>
                <a:ea typeface="+mj-ea"/>
              </a:rPr>
              <a:t>     </a:t>
            </a:r>
            <a:endParaRPr lang="zh-CN" altLang="zh-CN" smtClean="0">
              <a:latin typeface="+mj-ea"/>
              <a:ea typeface="+mj-ea"/>
            </a:endParaRPr>
          </a:p>
          <a:p>
            <a:pPr>
              <a:lnSpc>
                <a:spcPct val="150000"/>
              </a:lnSpc>
            </a:pPr>
            <a:endParaRPr lang="en-US" altLang="zh-CN" smtClean="0">
              <a:latin typeface="+mj-ea"/>
              <a:ea typeface="+mj-ea"/>
            </a:endParaRPr>
          </a:p>
          <a:p>
            <a:pPr>
              <a:lnSpc>
                <a:spcPct val="150000"/>
              </a:lnSpc>
            </a:pPr>
            <a:r>
              <a:rPr lang="zh-CN" altLang="zh-CN" sz="2800" smtClean="0">
                <a:latin typeface="+mj-ea"/>
                <a:ea typeface="+mj-ea"/>
              </a:rPr>
              <a:t>熙熙攘攘：形容人来人往，非常热闹</a:t>
            </a:r>
            <a:endParaRPr lang="zh-CN" altLang="zh-CN" sz="2800" smtClean="0">
              <a:latin typeface="+mj-ea"/>
              <a:ea typeface="+mj-ea"/>
            </a:endParaRPr>
          </a:p>
          <a:p>
            <a:pPr>
              <a:lnSpc>
                <a:spcPct val="150000"/>
              </a:lnSpc>
            </a:pPr>
            <a:r>
              <a:rPr lang="zh-CN" altLang="zh-CN" sz="2800" smtClean="0">
                <a:latin typeface="+mj-ea"/>
                <a:ea typeface="+mj-ea"/>
              </a:rPr>
              <a:t>运筹帷幄：常指在后方决定作战方案。也泛指主持大计，考虑决策。</a:t>
            </a:r>
            <a:endParaRPr lang="zh-CN" altLang="zh-CN" sz="2800" smtClean="0">
              <a:latin typeface="+mj-ea"/>
              <a:ea typeface="+mj-ea"/>
            </a:endParaRPr>
          </a:p>
          <a:p>
            <a:pPr>
              <a:lnSpc>
                <a:spcPct val="150000"/>
              </a:lnSpc>
            </a:pPr>
            <a:r>
              <a:rPr lang="zh-CN" altLang="zh-CN" sz="2800" smtClean="0">
                <a:latin typeface="+mj-ea"/>
                <a:ea typeface="+mj-ea"/>
              </a:rPr>
              <a:t>秋高气爽：形容秋天天空晴朗明净，气候凉爽宜人。</a:t>
            </a:r>
            <a:endParaRPr lang="zh-CN" altLang="zh-CN" sz="2800" smtClean="0">
              <a:latin typeface="+mj-ea"/>
              <a:ea typeface="+mj-ea"/>
            </a:endParaRPr>
          </a:p>
          <a:p>
            <a:endParaRPr lang="zh-CN" altLang="en-US"/>
          </a:p>
        </p:txBody>
      </p:sp>
      <p:sp>
        <p:nvSpPr>
          <p:cNvPr id="2" name="矩形 1"/>
          <p:cNvSpPr/>
          <p:nvPr/>
        </p:nvSpPr>
        <p:spPr>
          <a:xfrm>
            <a:off x="911225" y="289560"/>
            <a:ext cx="3840480" cy="1198880"/>
          </a:xfrm>
          <a:prstGeom prst="rect">
            <a:avLst/>
          </a:prstGeom>
          <a:noFill/>
          <a:ln>
            <a:noFill/>
          </a:ln>
        </p:spPr>
        <p:txBody>
          <a:bodyPr wrap="none" rtlCol="0" anchor="t">
            <a:spAutoFit/>
            <a:scene3d>
              <a:camera prst="orthographicFront"/>
              <a:lightRig rig="harsh" dir="t"/>
            </a:scene3d>
            <a:sp3d extrusionH="57150" prstMaterial="matte">
              <a:bevelT w="63500" h="12700" prst="angle"/>
              <a:contourClr>
                <a:schemeClr val="bg1">
                  <a:lumMod val="65000"/>
                </a:schemeClr>
              </a:contourClr>
            </a:sp3d>
          </a:bodyPr>
          <a:p>
            <a:pPr algn="ctr"/>
            <a:r>
              <a:rPr lang="zh-CN" altLang="en-US" sz="7200" b="1">
                <a:solidFill>
                  <a:schemeClr val="accent3"/>
                </a:solidFill>
                <a:effectLst/>
              </a:rPr>
              <a:t>预习检查</a:t>
            </a:r>
            <a:endParaRPr lang="zh-CN" altLang="en-US" sz="7200" b="1">
              <a:solidFill>
                <a:schemeClr val="accent3"/>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625" y="4335780"/>
            <a:ext cx="3303905" cy="1978025"/>
          </a:xfrm>
          <a:prstGeom prst="rect">
            <a:avLst/>
          </a:prstGeom>
        </p:spPr>
      </p:pic>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609600" y="457200"/>
            <a:ext cx="10657113" cy="5077460"/>
          </a:xfrm>
          <a:prstGeom prst="rect">
            <a:avLst/>
          </a:prstGeom>
          <a:noFill/>
        </p:spPr>
        <p:txBody>
          <a:bodyPr wrap="square" rtlCol="0">
            <a:spAutoFit/>
          </a:bodyPr>
          <a:lstStyle/>
          <a:p>
            <a:pPr>
              <a:lnSpc>
                <a:spcPct val="150000"/>
              </a:lnSpc>
            </a:pPr>
            <a:r>
              <a:rPr lang="zh-CN" altLang="zh-CN" sz="2400" b="1" smtClean="0"/>
              <a:t>不好。</a:t>
            </a:r>
            <a:r>
              <a:rPr lang="zh-CN" altLang="zh-CN" sz="2400" smtClean="0"/>
              <a:t>①给日本军写信是“大战中得插曲”这一故事中最重要的组成部分，如果删除，就损害的了故事的完整性。</a:t>
            </a:r>
            <a:endParaRPr lang="zh-CN" altLang="zh-CN" sz="2400" smtClean="0"/>
          </a:p>
          <a:p>
            <a:pPr>
              <a:lnSpc>
                <a:spcPct val="150000"/>
              </a:lnSpc>
            </a:pPr>
            <a:r>
              <a:rPr lang="zh-CN" altLang="zh-CN" sz="2400" smtClean="0"/>
              <a:t>②这封信是聂荣臻主张在战争中重视对敌人开展政治工作的体现，有助于全面、深刻地表现聂荣臻的形象以及其政治、军事思想和主张。</a:t>
            </a:r>
            <a:endParaRPr lang="zh-CN" altLang="zh-CN" sz="2400" smtClean="0"/>
          </a:p>
          <a:p>
            <a:pPr>
              <a:lnSpc>
                <a:spcPct val="150000"/>
              </a:lnSpc>
            </a:pPr>
            <a:r>
              <a:rPr lang="zh-CN" altLang="zh-CN" sz="2400" smtClean="0"/>
              <a:t>③信中提到的“国际主义之精神”是对文中所说的“革命人道主义精神”的补充与佐证，保留信件原文有利于宣扬和展示八路军奉行的革命人道主义精神。</a:t>
            </a:r>
            <a:endParaRPr lang="zh-CN" altLang="zh-CN" sz="2400" smtClean="0"/>
          </a:p>
          <a:p>
            <a:pPr>
              <a:lnSpc>
                <a:spcPct val="150000"/>
              </a:lnSpc>
            </a:pPr>
            <a:r>
              <a:rPr lang="zh-CN" altLang="zh-CN" sz="2400" smtClean="0"/>
              <a:t>④后文有两个小女孩送交给日军后日军表示“很感谢”的“回信”，这一内容与下文写战后日本人民和参加过侵华战争的日本旧军人的反省和悔过形成有机关联。删除信件后，没有前文的这些铺垫，后文的叙述就会显得比较突兀。</a:t>
            </a:r>
            <a:endParaRPr lang="zh-CN" altLang="zh-CN" sz="24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33400" y="4688840"/>
            <a:ext cx="3288665" cy="1969135"/>
          </a:xfrm>
          <a:prstGeom prst="rect">
            <a:avLst/>
          </a:prstGeom>
        </p:spPr>
      </p:pic>
      <p:sp>
        <p:nvSpPr>
          <p:cNvPr id="2" name="文本框 1"/>
          <p:cNvSpPr txBox="1"/>
          <p:nvPr/>
        </p:nvSpPr>
        <p:spPr>
          <a:xfrm>
            <a:off x="914400" y="1960301"/>
            <a:ext cx="10765971" cy="3416320"/>
          </a:xfrm>
          <a:prstGeom prst="rect">
            <a:avLst/>
          </a:prstGeom>
          <a:noFill/>
        </p:spPr>
        <p:txBody>
          <a:bodyPr wrap="square" rtlCol="0">
            <a:spAutoFit/>
          </a:bodyPr>
          <a:lstStyle/>
          <a:p>
            <a:pPr>
              <a:lnSpc>
                <a:spcPct val="150000"/>
              </a:lnSpc>
            </a:pPr>
            <a:r>
              <a:rPr lang="zh-CN" altLang="zh-CN" sz="2400" smtClean="0"/>
              <a:t>①聂荣臻的回忆录</a:t>
            </a:r>
            <a:r>
              <a:rPr lang="en-US" altLang="zh-CN" sz="2400" smtClean="0"/>
              <a:t>,</a:t>
            </a:r>
            <a:r>
              <a:rPr lang="zh-CN" altLang="zh-CN" sz="2400" smtClean="0"/>
              <a:t>以口述的形式，叙述了聂荣臻革命生涯中的种种经历，回忆录的目的是让后人更多地了解那一段风起云涌的革命历史</a:t>
            </a:r>
            <a:r>
              <a:rPr lang="en-US" altLang="zh-CN" sz="2400" smtClean="0"/>
              <a:t>,</a:t>
            </a:r>
            <a:r>
              <a:rPr lang="zh-CN" altLang="zh-CN" sz="2400" smtClean="0"/>
              <a:t>因而具有通俗性；作者在主观叙述的同时，力求做到对历史史实的客观再现</a:t>
            </a:r>
            <a:r>
              <a:rPr lang="en-US" altLang="zh-CN" sz="2400" smtClean="0"/>
              <a:t>,</a:t>
            </a:r>
            <a:r>
              <a:rPr lang="zh-CN" altLang="zh-CN" sz="2400" smtClean="0"/>
              <a:t>因而适当运用书面语</a:t>
            </a:r>
            <a:r>
              <a:rPr lang="en-US" altLang="zh-CN" sz="2400" smtClean="0"/>
              <a:t>,</a:t>
            </a:r>
            <a:r>
              <a:rPr lang="zh-CN" altLang="zh-CN" sz="2400" smtClean="0"/>
              <a:t>以求对内容的严谨表达</a:t>
            </a:r>
            <a:r>
              <a:rPr lang="en-US" altLang="zh-CN" sz="2400" smtClean="0"/>
              <a:t>;</a:t>
            </a:r>
            <a:r>
              <a:rPr lang="zh-CN" altLang="zh-CN" sz="2400" smtClean="0"/>
              <a:t>采用自然亲切的语言风格</a:t>
            </a:r>
            <a:r>
              <a:rPr lang="en-US" altLang="zh-CN" sz="2400" smtClean="0"/>
              <a:t>,</a:t>
            </a:r>
            <a:r>
              <a:rPr lang="zh-CN" altLang="zh-CN" sz="2400" smtClean="0"/>
              <a:t>拉近了与读者的距离</a:t>
            </a:r>
            <a:r>
              <a:rPr lang="en-US" altLang="zh-CN" sz="2400" smtClean="0"/>
              <a:t>,</a:t>
            </a:r>
            <a:r>
              <a:rPr lang="zh-CN" altLang="zh-CN" sz="2400" smtClean="0"/>
              <a:t>增强了文章的可读性。回忆录的整体语言风格：浅显平易，通俗易懂，口语与书面语共用，雅俗共赏，自然亲切。</a:t>
            </a:r>
            <a:endParaRPr lang="zh-CN" altLang="zh-CN" sz="2400"/>
          </a:p>
        </p:txBody>
      </p:sp>
      <p:sp>
        <p:nvSpPr>
          <p:cNvPr id="13" name="TextBox 12"/>
          <p:cNvSpPr txBox="1"/>
          <p:nvPr/>
        </p:nvSpPr>
        <p:spPr>
          <a:xfrm>
            <a:off x="533401" y="413657"/>
            <a:ext cx="9710055" cy="1200329"/>
          </a:xfrm>
          <a:prstGeom prst="rect">
            <a:avLst/>
          </a:prstGeom>
          <a:noFill/>
        </p:spPr>
        <p:txBody>
          <a:bodyPr wrap="square" rtlCol="0">
            <a:spAutoFit/>
          </a:bodyPr>
          <a:lstStyle/>
          <a:p>
            <a:r>
              <a:rPr lang="en-US" altLang="zh-CN" sz="3600" b="1" smtClean="0"/>
              <a:t>2.</a:t>
            </a:r>
            <a:r>
              <a:rPr lang="zh-CN" altLang="zh-CN" sz="3600" b="1" smtClean="0"/>
              <a:t>这封信与这篇回忆录整体的语言风格有什么不同？为什么要用这样一种语言风格？</a:t>
            </a:r>
            <a:endParaRPr lang="zh-CN" altLang="zh-CN" sz="36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iterate type="lt">
                                    <p:tmPct val="0"/>
                                  </p:iterate>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625" y="4514850"/>
            <a:ext cx="3004185" cy="1798955"/>
          </a:xfrm>
          <a:prstGeom prst="rect">
            <a:avLst/>
          </a:prstGeom>
        </p:spPr>
      </p:pic>
      <p:sp>
        <p:nvSpPr>
          <p:cNvPr id="2" name="文本框 1"/>
          <p:cNvSpPr txBox="1"/>
          <p:nvPr/>
        </p:nvSpPr>
        <p:spPr>
          <a:xfrm>
            <a:off x="984885" y="467995"/>
            <a:ext cx="10549890" cy="3969385"/>
          </a:xfrm>
          <a:prstGeom prst="rect">
            <a:avLst/>
          </a:prstGeom>
          <a:noFill/>
        </p:spPr>
        <p:txBody>
          <a:bodyPr wrap="square" rtlCol="0">
            <a:spAutoFit/>
          </a:bodyPr>
          <a:lstStyle/>
          <a:p>
            <a:pPr>
              <a:lnSpc>
                <a:spcPct val="150000"/>
              </a:lnSpc>
            </a:pPr>
            <a:r>
              <a:rPr lang="zh-CN" altLang="zh-CN" sz="2400" smtClean="0">
                <a:latin typeface="+mj-ea"/>
                <a:ea typeface="+mj-ea"/>
              </a:rPr>
              <a:t>②聂荣臻写给日军的信</a:t>
            </a:r>
            <a:r>
              <a:rPr lang="en-US" altLang="zh-CN" sz="2400" smtClean="0">
                <a:latin typeface="+mj-ea"/>
                <a:ea typeface="+mj-ea"/>
              </a:rPr>
              <a:t>,</a:t>
            </a:r>
            <a:r>
              <a:rPr lang="zh-CN" altLang="zh-CN" sz="2400" smtClean="0">
                <a:latin typeface="+mj-ea"/>
                <a:ea typeface="+mj-ea"/>
              </a:rPr>
              <a:t>在当时无疑具有外交属性</a:t>
            </a:r>
            <a:r>
              <a:rPr lang="en-US" altLang="zh-CN" sz="2400" smtClean="0">
                <a:latin typeface="+mj-ea"/>
                <a:ea typeface="+mj-ea"/>
              </a:rPr>
              <a:t>,</a:t>
            </a:r>
            <a:r>
              <a:rPr lang="zh-CN" altLang="zh-CN" sz="2400" smtClean="0">
                <a:latin typeface="+mj-ea"/>
                <a:ea typeface="+mj-ea"/>
              </a:rPr>
              <a:t>因而</a:t>
            </a:r>
            <a:r>
              <a:rPr lang="en-US" altLang="zh-CN" sz="2400" smtClean="0">
                <a:latin typeface="+mj-ea"/>
                <a:ea typeface="+mj-ea"/>
              </a:rPr>
              <a:t>,</a:t>
            </a:r>
            <a:r>
              <a:rPr lang="zh-CN" altLang="zh-CN" sz="2400" smtClean="0">
                <a:latin typeface="+mj-ea"/>
                <a:ea typeface="+mj-ea"/>
              </a:rPr>
              <a:t>语言庄重典雅、言简意明</a:t>
            </a:r>
            <a:r>
              <a:rPr lang="en-US" altLang="zh-CN" sz="2400" smtClean="0">
                <a:latin typeface="+mj-ea"/>
                <a:ea typeface="+mj-ea"/>
              </a:rPr>
              <a:t>,</a:t>
            </a:r>
            <a:r>
              <a:rPr lang="zh-CN" altLang="zh-CN" sz="2400" smtClean="0">
                <a:latin typeface="+mj-ea"/>
                <a:ea typeface="+mj-ea"/>
              </a:rPr>
              <a:t>符合这封信外交属性的要求。同时</a:t>
            </a:r>
            <a:r>
              <a:rPr lang="en-US" altLang="zh-CN" sz="2400" smtClean="0">
                <a:latin typeface="+mj-ea"/>
                <a:ea typeface="+mj-ea"/>
              </a:rPr>
              <a:t>,</a:t>
            </a:r>
            <a:r>
              <a:rPr lang="zh-CN" altLang="zh-CN" sz="2400" smtClean="0">
                <a:latin typeface="+mj-ea"/>
                <a:ea typeface="+mj-ea"/>
              </a:rPr>
              <a:t>这封信还被赋予给日军做政治工作的功能</a:t>
            </a:r>
            <a:r>
              <a:rPr lang="en-US" altLang="zh-CN" sz="2400" smtClean="0">
                <a:latin typeface="+mj-ea"/>
                <a:ea typeface="+mj-ea"/>
              </a:rPr>
              <a:t>,</a:t>
            </a:r>
            <a:r>
              <a:rPr lang="zh-CN" altLang="zh-CN" sz="2400" smtClean="0">
                <a:latin typeface="+mj-ea"/>
                <a:ea typeface="+mj-ea"/>
              </a:rPr>
              <a:t>因而</a:t>
            </a:r>
            <a:r>
              <a:rPr lang="en-US" altLang="zh-CN" sz="2400" smtClean="0">
                <a:latin typeface="+mj-ea"/>
                <a:ea typeface="+mj-ea"/>
              </a:rPr>
              <a:t>,</a:t>
            </a:r>
            <a:r>
              <a:rPr lang="zh-CN" altLang="zh-CN" sz="2400" smtClean="0">
                <a:latin typeface="+mj-ea"/>
                <a:ea typeface="+mj-ea"/>
              </a:rPr>
              <a:t>不仅借送还日本小女孩的事件动之以情</a:t>
            </a:r>
            <a:r>
              <a:rPr lang="en-US" altLang="zh-CN" sz="2400" smtClean="0">
                <a:latin typeface="+mj-ea"/>
                <a:ea typeface="+mj-ea"/>
              </a:rPr>
              <a:t>,</a:t>
            </a:r>
            <a:r>
              <a:rPr lang="zh-CN" altLang="zh-CN" sz="2400" smtClean="0">
                <a:latin typeface="+mj-ea"/>
                <a:ea typeface="+mj-ea"/>
              </a:rPr>
              <a:t>而且义正词严地阐明中国人民的立场</a:t>
            </a:r>
            <a:r>
              <a:rPr lang="en-US" altLang="zh-CN" sz="2400" smtClean="0">
                <a:latin typeface="+mj-ea"/>
                <a:ea typeface="+mj-ea"/>
              </a:rPr>
              <a:t>,</a:t>
            </a:r>
            <a:r>
              <a:rPr lang="zh-CN" altLang="zh-CN" sz="2400" smtClean="0">
                <a:latin typeface="+mj-ea"/>
                <a:ea typeface="+mj-ea"/>
              </a:rPr>
              <a:t>揭露日本军阀的罪恶</a:t>
            </a:r>
            <a:r>
              <a:rPr lang="en-US" altLang="zh-CN" sz="2400" smtClean="0">
                <a:latin typeface="+mj-ea"/>
                <a:ea typeface="+mj-ea"/>
              </a:rPr>
              <a:t>,</a:t>
            </a:r>
            <a:r>
              <a:rPr lang="zh-CN" altLang="zh-CN" sz="2400" smtClean="0">
                <a:latin typeface="+mj-ea"/>
                <a:ea typeface="+mj-ea"/>
              </a:rPr>
              <a:t>晓之以理</a:t>
            </a:r>
            <a:r>
              <a:rPr lang="en-US" altLang="zh-CN" sz="2400" smtClean="0">
                <a:latin typeface="+mj-ea"/>
                <a:ea typeface="+mj-ea"/>
              </a:rPr>
              <a:t>,</a:t>
            </a:r>
            <a:r>
              <a:rPr lang="zh-CN" altLang="zh-CN" sz="2400" smtClean="0">
                <a:latin typeface="+mj-ea"/>
                <a:ea typeface="+mj-ea"/>
              </a:rPr>
              <a:t>情理并重</a:t>
            </a:r>
            <a:r>
              <a:rPr lang="en-US" altLang="zh-CN" sz="2400" smtClean="0">
                <a:latin typeface="+mj-ea"/>
                <a:ea typeface="+mj-ea"/>
              </a:rPr>
              <a:t>,</a:t>
            </a:r>
            <a:r>
              <a:rPr lang="zh-CN" altLang="zh-CN" sz="2400" smtClean="0">
                <a:latin typeface="+mj-ea"/>
                <a:ea typeface="+mj-ea"/>
              </a:rPr>
              <a:t>促使日本军人认识到日本军阀发动的侵华战争的非正义性和邪恶性</a:t>
            </a:r>
            <a:r>
              <a:rPr lang="en-US" altLang="zh-CN" sz="2400" smtClean="0">
                <a:latin typeface="+mj-ea"/>
                <a:ea typeface="+mj-ea"/>
              </a:rPr>
              <a:t>,</a:t>
            </a:r>
            <a:r>
              <a:rPr lang="zh-CN" altLang="zh-CN" sz="2400" smtClean="0">
                <a:latin typeface="+mj-ea"/>
                <a:ea typeface="+mj-ea"/>
              </a:rPr>
              <a:t>从而产生强大的说服力和感召力</a:t>
            </a:r>
            <a:r>
              <a:rPr lang="en-US" altLang="zh-CN" sz="2400" smtClean="0">
                <a:latin typeface="+mj-ea"/>
                <a:ea typeface="+mj-ea"/>
              </a:rPr>
              <a:t>,</a:t>
            </a:r>
            <a:r>
              <a:rPr lang="zh-CN" altLang="zh-CN" sz="2400" smtClean="0">
                <a:latin typeface="+mj-ea"/>
                <a:ea typeface="+mj-ea"/>
              </a:rPr>
              <a:t>进而有效发挥这封信政治思想工作的功效。这封信的整体语言风格：典雅庄重，义正词严，情理并重，言简意明，多文言词汇和成语，具有很强的说服力和感召力。</a:t>
            </a:r>
            <a:endParaRPr lang="zh-CN" altLang="zh-CN" sz="2400">
              <a:latin typeface="+mj-ea"/>
              <a:ea typeface="+mj-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iterate type="lt">
                                    <p:tmPct val="0"/>
                                  </p:iterate>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141514" y="0"/>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467995" y="316865"/>
            <a:ext cx="10132695" cy="2861310"/>
          </a:xfrm>
          <a:prstGeom prst="rect">
            <a:avLst/>
          </a:prstGeom>
          <a:noFill/>
        </p:spPr>
        <p:txBody>
          <a:bodyPr wrap="square" rtlCol="0">
            <a:spAutoFit/>
          </a:bodyPr>
          <a:lstStyle/>
          <a:p>
            <a:r>
              <a:rPr lang="en-US" altLang="zh-CN" sz="3600" smtClean="0"/>
              <a:t>3.</a:t>
            </a:r>
            <a:r>
              <a:rPr lang="zh-CN" altLang="zh-CN" sz="3600" b="1" smtClean="0"/>
              <a:t>文章写日军接收到两个小女孩后的回信、美惠子的探望、日本人民的电报和书信、参加过侵华战争的日本旧军人的反应，从这些内容中，你读出了什么？</a:t>
            </a:r>
            <a:endParaRPr lang="zh-CN" altLang="zh-CN" sz="3600" smtClean="0"/>
          </a:p>
          <a:p>
            <a:endParaRPr lang="zh-CN" altLang="zh-CN" sz="3600">
              <a:latin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462734" y="418102"/>
            <a:ext cx="11070590" cy="5782945"/>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867410" y="3342640"/>
            <a:ext cx="5129530" cy="3646805"/>
          </a:xfrm>
          <a:prstGeom prst="rect">
            <a:avLst/>
          </a:prstGeom>
        </p:spPr>
      </p:pic>
      <p:sp>
        <p:nvSpPr>
          <p:cNvPr id="2" name="文本框 1"/>
          <p:cNvSpPr txBox="1"/>
          <p:nvPr/>
        </p:nvSpPr>
        <p:spPr>
          <a:xfrm>
            <a:off x="642257" y="533400"/>
            <a:ext cx="10548257" cy="5633178"/>
          </a:xfrm>
          <a:prstGeom prst="rect">
            <a:avLst/>
          </a:prstGeom>
          <a:noFill/>
        </p:spPr>
        <p:txBody>
          <a:bodyPr wrap="square" rtlCol="0">
            <a:spAutoFit/>
          </a:bodyPr>
          <a:lstStyle/>
          <a:p>
            <a:pPr>
              <a:lnSpc>
                <a:spcPct val="150000"/>
              </a:lnSpc>
            </a:pPr>
            <a:r>
              <a:rPr lang="zh-CN" altLang="zh-CN" sz="2000" smtClean="0">
                <a:solidFill>
                  <a:srgbClr val="FF0000"/>
                </a:solidFill>
              </a:rPr>
              <a:t>总的来说</a:t>
            </a:r>
            <a:r>
              <a:rPr lang="en-US" altLang="zh-CN" sz="2000" smtClean="0"/>
              <a:t>,</a:t>
            </a:r>
            <a:r>
              <a:rPr lang="zh-CN" altLang="zh-CN" sz="2000" smtClean="0"/>
              <a:t>日军接收两个小女孩后的回信</a:t>
            </a:r>
            <a:r>
              <a:rPr lang="en-US" altLang="zh-CN" sz="2000" smtClean="0"/>
              <a:t>,</a:t>
            </a:r>
            <a:r>
              <a:rPr lang="zh-CN" altLang="zh-CN" sz="2000" smtClean="0"/>
              <a:t>美穗子的探望、日本人民的电报和书信、参加过侵华战争的日本旧军人的反应</a:t>
            </a:r>
            <a:r>
              <a:rPr lang="en-US" altLang="zh-CN" sz="2000" smtClean="0"/>
              <a:t>,</a:t>
            </a:r>
            <a:r>
              <a:rPr lang="zh-CN" altLang="zh-CN" sz="2000" smtClean="0"/>
              <a:t>都有力地证明了八路军拯救两个日本小女孩这一具有革命的人道主义精神的事件具有强大的感染力</a:t>
            </a:r>
            <a:r>
              <a:rPr lang="en-US" altLang="zh-CN" sz="2000" smtClean="0"/>
              <a:t>,</a:t>
            </a:r>
            <a:r>
              <a:rPr lang="zh-CN" altLang="zh-CN" sz="2000" smtClean="0">
                <a:solidFill>
                  <a:srgbClr val="FF0000"/>
                </a:solidFill>
              </a:rPr>
              <a:t>证明了人性中美与善的力量是强大的和超越时空的</a:t>
            </a:r>
            <a:r>
              <a:rPr lang="zh-CN" altLang="zh-CN" sz="2000" smtClean="0"/>
              <a:t>。</a:t>
            </a:r>
            <a:endParaRPr lang="zh-CN" altLang="zh-CN" sz="2000" smtClean="0"/>
          </a:p>
          <a:p>
            <a:pPr>
              <a:lnSpc>
                <a:spcPct val="150000"/>
              </a:lnSpc>
            </a:pPr>
            <a:r>
              <a:rPr lang="en-US" altLang="zh-CN" sz="2000" smtClean="0"/>
              <a:t>  </a:t>
            </a:r>
            <a:r>
              <a:rPr lang="zh-CN" altLang="zh-CN" sz="2000" smtClean="0"/>
              <a:t>具体来说</a:t>
            </a:r>
            <a:r>
              <a:rPr lang="en-US" altLang="zh-CN" sz="2000" smtClean="0"/>
              <a:t>:</a:t>
            </a:r>
            <a:r>
              <a:rPr lang="zh-CN" altLang="zh-CN" sz="2000" smtClean="0"/>
              <a:t>①日军接收两个小女孩后回信表示感谢</a:t>
            </a:r>
            <a:r>
              <a:rPr lang="en-US" altLang="zh-CN" sz="2000" smtClean="0"/>
              <a:t>,</a:t>
            </a:r>
            <a:r>
              <a:rPr lang="zh-CN" altLang="zh-CN" sz="2000" smtClean="0"/>
              <a:t>表明日本军人被八路军拯救敌对国家儿童这一行为所折服</a:t>
            </a:r>
            <a:r>
              <a:rPr lang="en-US" altLang="zh-CN" sz="2000" smtClean="0"/>
              <a:t>,</a:t>
            </a:r>
            <a:r>
              <a:rPr lang="zh-CN" altLang="zh-CN" sz="2000" smtClean="0"/>
              <a:t>日本军人心中尚有感恩之心</a:t>
            </a:r>
            <a:r>
              <a:rPr lang="en-US" altLang="zh-CN" sz="2000" smtClean="0"/>
              <a:t>,</a:t>
            </a:r>
            <a:r>
              <a:rPr lang="zh-CN" altLang="zh-CN" sz="2000" smtClean="0"/>
              <a:t>也表明了聂荣臻对敌政治工作是有效的。</a:t>
            </a:r>
            <a:endParaRPr lang="zh-CN" altLang="zh-CN" sz="2000" smtClean="0"/>
          </a:p>
          <a:p>
            <a:pPr>
              <a:lnSpc>
                <a:spcPct val="150000"/>
              </a:lnSpc>
            </a:pPr>
            <a:r>
              <a:rPr lang="en-US" altLang="zh-CN" sz="2000" smtClean="0"/>
              <a:t>  </a:t>
            </a:r>
            <a:r>
              <a:rPr lang="zh-CN" altLang="zh-CN" sz="2000" smtClean="0"/>
              <a:t>②美穗子的探望、日本人民的电报和书信</a:t>
            </a:r>
            <a:r>
              <a:rPr lang="en-US" altLang="zh-CN" sz="2000" smtClean="0"/>
              <a:t>,</a:t>
            </a:r>
            <a:r>
              <a:rPr lang="zh-CN" altLang="zh-CN" sz="2000" smtClean="0"/>
              <a:t>“北海道的渔民托她带来一盒干贝</a:t>
            </a:r>
            <a:r>
              <a:rPr lang="en-US" altLang="zh-CN" sz="2000" smtClean="0"/>
              <a:t>,</a:t>
            </a:r>
            <a:r>
              <a:rPr lang="zh-CN" altLang="zh-CN" sz="2000" smtClean="0"/>
              <a:t>表示对中国人民的祝愿”等内容</a:t>
            </a:r>
            <a:r>
              <a:rPr lang="en-US" altLang="zh-CN" sz="2000" smtClean="0"/>
              <a:t>,</a:t>
            </a:r>
            <a:r>
              <a:rPr lang="zh-CN" altLang="zh-CN" sz="2000" smtClean="0"/>
              <a:t>表明以美穗子为代表的日本人民是淳朴和善良的</a:t>
            </a:r>
            <a:r>
              <a:rPr lang="en-US" altLang="zh-CN" sz="2000" smtClean="0"/>
              <a:t>,</a:t>
            </a:r>
            <a:r>
              <a:rPr lang="zh-CN" altLang="zh-CN" sz="2000" smtClean="0"/>
              <a:t>日本人民是向善、向美的民族</a:t>
            </a:r>
            <a:r>
              <a:rPr lang="en-US" altLang="zh-CN" sz="2000" smtClean="0"/>
              <a:t>,</a:t>
            </a:r>
            <a:r>
              <a:rPr lang="zh-CN" altLang="zh-CN" sz="2000" smtClean="0"/>
              <a:t>他们心中有着与中国人民友好的渴望和祝愿。</a:t>
            </a:r>
            <a:endParaRPr lang="zh-CN" altLang="zh-CN" sz="2000" smtClean="0"/>
          </a:p>
          <a:p>
            <a:pPr>
              <a:lnSpc>
                <a:spcPct val="150000"/>
              </a:lnSpc>
            </a:pPr>
            <a:r>
              <a:rPr lang="en-US" altLang="zh-CN" sz="2000" smtClean="0"/>
              <a:t>  </a:t>
            </a:r>
            <a:r>
              <a:rPr lang="zh-CN" altLang="zh-CN" sz="2000" smtClean="0"/>
              <a:t>③参加过侵华战争的旧军人知道美穗子被八路军拯救这件事之后的感慨、答谢、致歉与忏悔</a:t>
            </a:r>
            <a:r>
              <a:rPr lang="en-US" altLang="zh-CN" sz="2000" smtClean="0"/>
              <a:t>,</a:t>
            </a:r>
            <a:r>
              <a:rPr lang="zh-CN" altLang="zh-CN" sz="2000" smtClean="0"/>
              <a:t>表明日本人民是一个有智慧、能自省的民族。他们受日本军阀的蒙蔽</a:t>
            </a:r>
            <a:r>
              <a:rPr lang="en-US" altLang="zh-CN" sz="2000" smtClean="0"/>
              <a:t>,</a:t>
            </a:r>
            <a:r>
              <a:rPr lang="zh-CN" altLang="zh-CN" sz="2000" smtClean="0"/>
              <a:t>参加侵略战争</a:t>
            </a:r>
            <a:r>
              <a:rPr lang="en-US" altLang="zh-CN" sz="2000" smtClean="0"/>
              <a:t>,</a:t>
            </a:r>
            <a:r>
              <a:rPr lang="zh-CN" altLang="zh-CN" sz="2000" smtClean="0"/>
              <a:t>同样也是受害者</a:t>
            </a:r>
            <a:r>
              <a:rPr lang="en-US" altLang="zh-CN" sz="2000" smtClean="0"/>
              <a:t>,</a:t>
            </a:r>
            <a:r>
              <a:rPr lang="zh-CN" altLang="zh-CN" sz="2000" smtClean="0"/>
              <a:t>闪烁着真善美光芒的“插曲”事件</a:t>
            </a:r>
            <a:r>
              <a:rPr lang="en-US" altLang="zh-CN" sz="2000" smtClean="0"/>
              <a:t>,</a:t>
            </a:r>
            <a:r>
              <a:rPr lang="zh-CN" altLang="zh-CN" sz="2000" smtClean="0"/>
              <a:t>擦去了蒙们眼睛的尘垢</a:t>
            </a:r>
            <a:r>
              <a:rPr lang="en-US" altLang="zh-CN" sz="2000" smtClean="0"/>
              <a:t>,</a:t>
            </a:r>
            <a:r>
              <a:rPr lang="zh-CN" altLang="zh-CN" sz="2000" smtClean="0"/>
              <a:t>让他们感受到了人性美好的力量。</a:t>
            </a:r>
            <a:r>
              <a:rPr lang="zh-CN" altLang="zh-CN" sz="2000" b="1" smtClean="0"/>
              <a:t> </a:t>
            </a:r>
            <a:endParaRPr lang="zh-CN" altLang="zh-CN" sz="20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236855" y="1501140"/>
            <a:ext cx="11522075" cy="481965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2364"/>
              <a:ext cx="17434" cy="7590"/>
            </a:xfrm>
            <a:prstGeom prst="rect">
              <a:avLst/>
            </a:prstGeom>
            <a:effectLst>
              <a:outerShdw blurRad="50800" dist="38100" dir="2700000" algn="tl" rotWithShape="0">
                <a:prstClr val="black">
                  <a:alpha val="40000"/>
                </a:prstClr>
              </a:outerShdw>
            </a:effectLst>
          </p:spPr>
        </p:pic>
      </p:grpSp>
      <p:sp>
        <p:nvSpPr>
          <p:cNvPr id="6" name="横卷形 5"/>
          <p:cNvSpPr/>
          <p:nvPr/>
        </p:nvSpPr>
        <p:spPr>
          <a:xfrm>
            <a:off x="3126740" y="352425"/>
            <a:ext cx="515556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分组辩论</a:t>
            </a:r>
            <a:endParaRPr lang="zh-CN" altLang="en-US" sz="4400" b="1"/>
          </a:p>
        </p:txBody>
      </p:sp>
      <p:sp>
        <p:nvSpPr>
          <p:cNvPr id="4" name="文本框 3"/>
          <p:cNvSpPr txBox="1"/>
          <p:nvPr/>
        </p:nvSpPr>
        <p:spPr>
          <a:xfrm>
            <a:off x="810895" y="2075180"/>
            <a:ext cx="10753090" cy="3416320"/>
          </a:xfrm>
          <a:prstGeom prst="rect">
            <a:avLst/>
          </a:prstGeom>
          <a:noFill/>
          <a:ln w="9525">
            <a:noFill/>
          </a:ln>
        </p:spPr>
        <p:txBody>
          <a:bodyPr wrap="square">
            <a:spAutoFit/>
          </a:bodyPr>
          <a:lstStyle/>
          <a:p>
            <a:pPr indent="304800"/>
            <a:r>
              <a:rPr lang="zh-CN" altLang="zh-CN" sz="3600" smtClean="0">
                <a:latin typeface="+mn-ea"/>
              </a:rPr>
              <a:t>聂荣臻在统帅军队向日本侵略军发起大规模进攻和“反扫荡”战争的间隙，以送还日本小女孩为契机，向日本侵略军进行了一次有效的政治工作。你认为，在战争中，是军事上的对抗谋略更重要，还是对敌人开展政治宣传更重要</a:t>
            </a:r>
            <a:r>
              <a:rPr lang="en-US" altLang="zh-CN" sz="3600" smtClean="0">
                <a:latin typeface="+mn-ea"/>
              </a:rPr>
              <a:t>?</a:t>
            </a:r>
            <a:r>
              <a:rPr lang="zh-CN" altLang="zh-CN" sz="3600" smtClean="0">
                <a:latin typeface="+mn-ea"/>
              </a:rPr>
              <a:t>说说理由。</a:t>
            </a:r>
            <a:endParaRPr lang="zh-CN" altLang="zh-CN" sz="3600" smtClean="0">
              <a:latin typeface="+mn-ea"/>
            </a:endParaRPr>
          </a:p>
          <a:p>
            <a:pPr indent="304800"/>
            <a:endParaRPr lang="zh-CN"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280761" y="123825"/>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660944" y="1089536"/>
            <a:ext cx="11168743" cy="5355312"/>
          </a:xfrm>
          <a:prstGeom prst="rect">
            <a:avLst/>
          </a:prstGeom>
          <a:noFill/>
        </p:spPr>
        <p:txBody>
          <a:bodyPr wrap="square" rtlCol="0">
            <a:spAutoFit/>
          </a:bodyPr>
          <a:lstStyle/>
          <a:p>
            <a:pPr>
              <a:lnSpc>
                <a:spcPct val="150000"/>
              </a:lnSpc>
            </a:pPr>
            <a:r>
              <a:rPr lang="zh-CN" altLang="zh-CN" sz="2400" smtClean="0"/>
              <a:t>①观点一：军事上的对抗谋略更重要。</a:t>
            </a:r>
            <a:endParaRPr lang="zh-CN" altLang="zh-CN" sz="2400" smtClean="0"/>
          </a:p>
          <a:p>
            <a:pPr>
              <a:lnSpc>
                <a:spcPct val="150000"/>
              </a:lnSpc>
            </a:pPr>
            <a:r>
              <a:rPr lang="zh-CN" altLang="zh-CN" sz="2400" smtClean="0"/>
              <a:t>没有高超的军事谋略</a:t>
            </a:r>
            <a:r>
              <a:rPr lang="en-US" altLang="zh-CN" sz="2400" smtClean="0"/>
              <a:t>,</a:t>
            </a:r>
            <a:r>
              <a:rPr lang="zh-CN" altLang="zh-CN" sz="2400" smtClean="0"/>
              <a:t>就难以在战争中处于有利地位</a:t>
            </a:r>
            <a:r>
              <a:rPr lang="en-US" altLang="zh-CN" sz="2400" smtClean="0"/>
              <a:t>,</a:t>
            </a:r>
            <a:r>
              <a:rPr lang="zh-CN" altLang="zh-CN" sz="2400" smtClean="0"/>
              <a:t>并战胜敌人。战争最直接地体现为军事上的对抗和冲突，因此，运用过人的军事智慧和军事谋略，战胜敌人，取得胜利，是战争的关键因素。比如故事发生的背景—百团大战，打击了伪军的反动气焰，有力配合了国民党正面战场作战战</a:t>
            </a:r>
            <a:r>
              <a:rPr lang="en-US" altLang="zh-CN" sz="2400" smtClean="0"/>
              <a:t>,</a:t>
            </a:r>
            <a:r>
              <a:rPr lang="zh-CN" altLang="zh-CN" sz="2400" smtClean="0"/>
              <a:t>极大地振奋了全国的抗战信心，对抗日战争的最终胜利具有重大意义。 </a:t>
            </a:r>
            <a:r>
              <a:rPr lang="en-US" altLang="zh-CN" sz="2400" smtClean="0"/>
              <a:t> </a:t>
            </a:r>
            <a:endParaRPr lang="zh-CN" altLang="zh-CN" sz="2400" smtClean="0"/>
          </a:p>
          <a:p>
            <a:pPr>
              <a:lnSpc>
                <a:spcPct val="150000"/>
              </a:lnSpc>
            </a:pPr>
            <a:r>
              <a:rPr lang="en-US" altLang="zh-CN" sz="2400" smtClean="0"/>
              <a:t>   </a:t>
            </a:r>
            <a:r>
              <a:rPr lang="zh-CN" altLang="zh-CN" sz="2400" smtClean="0"/>
              <a:t>在军事谋略上处于优势</a:t>
            </a:r>
            <a:r>
              <a:rPr lang="en-US" altLang="zh-CN" sz="2400" smtClean="0"/>
              <a:t>,</a:t>
            </a:r>
            <a:r>
              <a:rPr lang="zh-CN" altLang="zh-CN" sz="2400" smtClean="0"/>
              <a:t>是开展对敌政治工作的前提和基础。没有军事上的胜利或局部胜利</a:t>
            </a:r>
            <a:r>
              <a:rPr lang="en-US" altLang="zh-CN" sz="2400" smtClean="0"/>
              <a:t>,</a:t>
            </a:r>
            <a:r>
              <a:rPr lang="zh-CN" altLang="zh-CN" sz="2400" smtClean="0"/>
              <a:t>就失去了话语权，图此</a:t>
            </a:r>
            <a:r>
              <a:rPr lang="en-US" altLang="zh-CN" sz="2400" smtClean="0"/>
              <a:t>,</a:t>
            </a:r>
            <a:r>
              <a:rPr lang="zh-CN" altLang="zh-CN" sz="2400" smtClean="0"/>
              <a:t>如果不能运用军事谋略在军事对抗中处于有制地或相对稳固的地位，对敌开展政治工作就失去了前提和基础。</a:t>
            </a:r>
            <a:r>
              <a:rPr lang="zh-CN" altLang="zh-CN" sz="3600" smtClean="0"/>
              <a:t> </a:t>
            </a:r>
            <a:r>
              <a:rPr lang="en-US" altLang="zh-CN" sz="3600" smtClean="0"/>
              <a:t> </a:t>
            </a:r>
            <a:endParaRPr lang="zh-CN" altLang="zh-CN" sz="3600"/>
          </a:p>
        </p:txBody>
      </p:sp>
      <p:sp>
        <p:nvSpPr>
          <p:cNvPr id="13" name="TextBox 12"/>
          <p:cNvSpPr txBox="1"/>
          <p:nvPr/>
        </p:nvSpPr>
        <p:spPr>
          <a:xfrm>
            <a:off x="280580" y="346075"/>
            <a:ext cx="6324601" cy="645160"/>
          </a:xfrm>
          <a:prstGeom prst="rect">
            <a:avLst/>
          </a:prstGeom>
          <a:noFill/>
        </p:spPr>
        <p:txBody>
          <a:bodyPr wrap="square" rtlCol="0">
            <a:spAutoFit/>
          </a:bodyPr>
          <a:lstStyle/>
          <a:p>
            <a:r>
              <a:rPr lang="zh-CN" altLang="en-US" sz="3600" b="1">
                <a:sym typeface="+mn-ea"/>
              </a:rPr>
              <a:t>活动</a:t>
            </a:r>
            <a:r>
              <a:rPr lang="zh-CN" altLang="en-US" sz="3600" b="1" smtClean="0"/>
              <a:t>五</a:t>
            </a:r>
            <a:r>
              <a:rPr lang="zh-CN" altLang="zh-CN" sz="3600" b="1" smtClean="0"/>
              <a:t>、</a:t>
            </a:r>
            <a:r>
              <a:rPr lang="zh-CN" altLang="en-US" sz="3600" b="1" smtClean="0"/>
              <a:t>明白一个道理</a:t>
            </a:r>
            <a:endParaRPr lang="zh-CN" altLang="zh-CN" sz="36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467814" y="282031"/>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625" y="5004435"/>
            <a:ext cx="2186940" cy="1309370"/>
          </a:xfrm>
          <a:prstGeom prst="rect">
            <a:avLst/>
          </a:prstGeom>
        </p:spPr>
      </p:pic>
      <p:sp>
        <p:nvSpPr>
          <p:cNvPr id="2" name="文本框 1"/>
          <p:cNvSpPr txBox="1"/>
          <p:nvPr/>
        </p:nvSpPr>
        <p:spPr>
          <a:xfrm>
            <a:off x="1030422" y="612636"/>
            <a:ext cx="10863943" cy="5632311"/>
          </a:xfrm>
          <a:prstGeom prst="rect">
            <a:avLst/>
          </a:prstGeom>
          <a:noFill/>
        </p:spPr>
        <p:txBody>
          <a:bodyPr wrap="square" rtlCol="0">
            <a:spAutoFit/>
          </a:bodyPr>
          <a:lstStyle/>
          <a:p>
            <a:pPr>
              <a:lnSpc>
                <a:spcPct val="150000"/>
              </a:lnSpc>
            </a:pPr>
            <a:r>
              <a:rPr lang="zh-CN" altLang="zh-CN" sz="2400" smtClean="0"/>
              <a:t>观点二：对敌人开展政治工作重受。</a:t>
            </a:r>
            <a:endParaRPr lang="zh-CN" altLang="zh-CN" sz="2400" smtClean="0"/>
          </a:p>
          <a:p>
            <a:pPr>
              <a:lnSpc>
                <a:spcPct val="150000"/>
              </a:lnSpc>
            </a:pPr>
            <a:r>
              <a:rPr lang="en-US" altLang="zh-CN" sz="2400" smtClean="0"/>
              <a:t>    </a:t>
            </a:r>
            <a:r>
              <a:rPr lang="zh-CN" altLang="zh-CN" sz="2400" smtClean="0"/>
              <a:t>政治工作能使己方获得更多道义上的支持。孟子云“得道多助，失道寡助”。政治工作是争取更多道义支持的渠</a:t>
            </a:r>
            <a:r>
              <a:rPr lang="en-US" altLang="zh-CN" sz="2400" smtClean="0"/>
              <a:t>,</a:t>
            </a:r>
            <a:r>
              <a:rPr lang="zh-CN" altLang="zh-CN" sz="2400" smtClean="0"/>
              <a:t>战争向着有利于己方的目标发展。聂荣臻通过送还日本小女孩</a:t>
            </a:r>
            <a:r>
              <a:rPr lang="en-US" altLang="zh-CN" sz="2400" smtClean="0"/>
              <a:t>,</a:t>
            </a:r>
            <a:r>
              <a:rPr lang="zh-CN" altLang="zh-CN" sz="2400" smtClean="0"/>
              <a:t>对日军展开政治工作，触动了当时日军士兵的内心</a:t>
            </a:r>
            <a:r>
              <a:rPr lang="en-US" altLang="zh-CN" sz="2400" smtClean="0"/>
              <a:t>,</a:t>
            </a:r>
            <a:r>
              <a:rPr lang="zh-CN" altLang="zh-CN" sz="2400" smtClean="0"/>
              <a:t>使他们回信表示感谢；在战后又引发日本人民和参加过侵华战争的日本旧军人的反省和悔过</a:t>
            </a:r>
            <a:r>
              <a:rPr lang="en-US" altLang="zh-CN" sz="2400" smtClean="0"/>
              <a:t>,</a:t>
            </a:r>
            <a:r>
              <a:rPr lang="zh-CN" altLang="zh-CN" sz="2400" smtClean="0"/>
              <a:t>这些作用都是军事谋略和军事手段难以产生的政治工作可以“不战而屈人之兵”。《孙子兵法》云</a:t>
            </a:r>
            <a:r>
              <a:rPr lang="en-US" altLang="zh-CN" sz="2400" smtClean="0"/>
              <a:t>,</a:t>
            </a:r>
            <a:r>
              <a:rPr lang="zh-CN" altLang="zh-CN" sz="2400" smtClean="0"/>
              <a:t>“是故百战百胜，非善之善者也</a:t>
            </a:r>
            <a:r>
              <a:rPr lang="en-US" altLang="zh-CN" sz="2400" smtClean="0"/>
              <a:t>;</a:t>
            </a:r>
            <a:r>
              <a:rPr lang="zh-CN" altLang="zh-CN" sz="2400" smtClean="0"/>
              <a:t>不战而屈人之兵</a:t>
            </a:r>
            <a:r>
              <a:rPr lang="en-US" altLang="zh-CN" sz="2400" smtClean="0"/>
              <a:t>,</a:t>
            </a:r>
            <a:r>
              <a:rPr lang="zh-CN" altLang="zh-CN" sz="2400" smtClean="0"/>
              <a:t>善之善者也”</a:t>
            </a:r>
            <a:r>
              <a:rPr lang="en-US" altLang="zh-CN" sz="2400" smtClean="0"/>
              <a:t>,</a:t>
            </a:r>
            <a:r>
              <a:rPr lang="zh-CN" altLang="zh-CN" sz="2400" smtClean="0"/>
              <a:t>“上兵伐谋</a:t>
            </a:r>
            <a:r>
              <a:rPr lang="en-US" altLang="zh-CN" sz="2400" smtClean="0"/>
              <a:t>,</a:t>
            </a:r>
            <a:r>
              <a:rPr lang="zh-CN" altLang="zh-CN" sz="2400" smtClean="0"/>
              <a:t>其次伐交</a:t>
            </a:r>
            <a:r>
              <a:rPr lang="en-US" altLang="zh-CN" sz="2400" smtClean="0"/>
              <a:t>,</a:t>
            </a:r>
            <a:r>
              <a:rPr lang="zh-CN" altLang="zh-CN" sz="2400" smtClean="0"/>
              <a:t>其次伐兵</a:t>
            </a:r>
            <a:r>
              <a:rPr lang="en-US" altLang="zh-CN" sz="2400" smtClean="0"/>
              <a:t>,</a:t>
            </a:r>
            <a:r>
              <a:rPr lang="zh-CN" altLang="zh-CN" sz="2400" smtClean="0"/>
              <a:t>其下攻城”。“不战而屈人之兵”要好于“百战百胜”</a:t>
            </a:r>
            <a:r>
              <a:rPr lang="en-US" altLang="zh-CN" sz="2400" smtClean="0"/>
              <a:t>,</a:t>
            </a:r>
            <a:r>
              <a:rPr lang="zh-CN" altLang="zh-CN" sz="2400" smtClean="0"/>
              <a:t>而这一目的的达成</a:t>
            </a:r>
            <a:r>
              <a:rPr lang="en-US" altLang="zh-CN" sz="2400" smtClean="0"/>
              <a:t>,</a:t>
            </a:r>
            <a:r>
              <a:rPr lang="zh-CN" altLang="zh-CN" sz="2400" smtClean="0"/>
              <a:t>更多的在于带有政治作色彩的“伐谋”“伐交”</a:t>
            </a:r>
            <a:r>
              <a:rPr lang="en-US" altLang="zh-CN" sz="2400" smtClean="0"/>
              <a:t>,</a:t>
            </a:r>
            <a:r>
              <a:rPr lang="zh-CN" altLang="zh-CN" sz="2400" smtClean="0"/>
              <a:t>而不是在于体现军事谋略色彩的“伐兵”和“攻城。 </a:t>
            </a:r>
            <a:endParaRPr lang="zh-CN" altLang="zh-CN" sz="2400"/>
          </a:p>
        </p:txBody>
      </p:sp>
      <p:sp>
        <p:nvSpPr>
          <p:cNvPr id="13" name="TextBox 12"/>
          <p:cNvSpPr txBox="1"/>
          <p:nvPr/>
        </p:nvSpPr>
        <p:spPr>
          <a:xfrm>
            <a:off x="468087" y="0"/>
            <a:ext cx="6324601" cy="645160"/>
          </a:xfrm>
          <a:prstGeom prst="rect">
            <a:avLst/>
          </a:prstGeom>
          <a:noFill/>
        </p:spPr>
        <p:txBody>
          <a:bodyPr wrap="square" rtlCol="0">
            <a:spAutoFit/>
          </a:bodyPr>
          <a:lstStyle/>
          <a:p>
            <a:r>
              <a:rPr lang="zh-CN" altLang="en-US" sz="3600" b="1">
                <a:sym typeface="+mn-ea"/>
              </a:rPr>
              <a:t>活动</a:t>
            </a:r>
            <a:r>
              <a:rPr lang="zh-CN" altLang="en-US" sz="3600" b="1" smtClean="0"/>
              <a:t>五</a:t>
            </a:r>
            <a:r>
              <a:rPr lang="zh-CN" altLang="zh-CN" sz="3600" b="1" smtClean="0"/>
              <a:t>、</a:t>
            </a:r>
            <a:r>
              <a:rPr lang="zh-CN" altLang="en-US" sz="3600" b="1" smtClean="0"/>
              <a:t>明白一个道理</a:t>
            </a:r>
            <a:endParaRPr lang="zh-CN" altLang="zh-CN" sz="36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555170" y="3657600"/>
            <a:ext cx="4436288" cy="2656114"/>
          </a:xfrm>
          <a:prstGeom prst="rect">
            <a:avLst/>
          </a:prstGeom>
        </p:spPr>
      </p:pic>
      <p:sp>
        <p:nvSpPr>
          <p:cNvPr id="2" name="文本框 1"/>
          <p:cNvSpPr txBox="1"/>
          <p:nvPr/>
        </p:nvSpPr>
        <p:spPr>
          <a:xfrm>
            <a:off x="2068286" y="2656987"/>
            <a:ext cx="8164285" cy="830997"/>
          </a:xfrm>
          <a:prstGeom prst="rect">
            <a:avLst/>
          </a:prstGeom>
          <a:noFill/>
        </p:spPr>
        <p:txBody>
          <a:bodyPr wrap="square" rtlCol="0">
            <a:spAutoFit/>
          </a:bodyPr>
          <a:lstStyle/>
          <a:p>
            <a:pPr algn="ctr"/>
            <a:r>
              <a:rPr lang="zh-CN" altLang="en-US" sz="4800" b="1" spc="300" smtClean="0">
                <a:latin typeface="微软雅黑" panose="020B0503020204020204" pitchFamily="34" charset="-122"/>
                <a:ea typeface="微软雅黑" panose="020B0503020204020204" pitchFamily="34" charset="-122"/>
              </a:rPr>
              <a:t>落实群文任务</a:t>
            </a:r>
            <a:endParaRPr lang="zh-CN" altLang="en-US" sz="4800" b="1" spc="300">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4212772" y="1611085"/>
            <a:ext cx="3570515" cy="923330"/>
          </a:xfrm>
          <a:prstGeom prst="rect">
            <a:avLst/>
          </a:prstGeom>
          <a:noFill/>
        </p:spPr>
        <p:txBody>
          <a:bodyPr wrap="square" rtlCol="0">
            <a:spAutoFit/>
          </a:bodyPr>
          <a:lstStyle/>
          <a:p>
            <a:r>
              <a:rPr lang="zh-CN" altLang="en-US" sz="5400" b="1" smtClean="0"/>
              <a:t>第三部分</a:t>
            </a:r>
            <a:endParaRPr lang="zh-CN" altLang="en-US" sz="5400" b="1"/>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教师小结</a:t>
            </a:r>
            <a:endParaRPr lang="zh-CN" altLang="en-US"/>
          </a:p>
        </p:txBody>
      </p:sp>
      <p:sp>
        <p:nvSpPr>
          <p:cNvPr id="3" name="内容占位符 2"/>
          <p:cNvSpPr>
            <a:spLocks noGrp="1"/>
          </p:cNvSpPr>
          <p:nvPr>
            <p:ph idx="1"/>
          </p:nvPr>
        </p:nvSpPr>
        <p:spPr/>
        <p:txBody>
          <a:bodyPr/>
          <a:p>
            <a:r>
              <a:rPr lang="zh-CN" altLang="en-US" sz="3600" b="1"/>
              <a:t>《中国人民站起来了》是总纲，而《长征胜利万岁》和《大战中的插曲》选择了典型的事件具体真实地论证了我们为什么能站起来。</a:t>
            </a:r>
            <a:endParaRPr lang="zh-CN" altLang="en-US" sz="3600" b="1"/>
          </a:p>
        </p:txBody>
      </p:sp>
      <p:pic>
        <p:nvPicPr>
          <p:cNvPr id="12" name="图片 11" descr="树"/>
          <p:cNvPicPr>
            <a:picLocks noChangeAspect="1"/>
          </p:cNvPicPr>
          <p:nvPr>
            <p:custDataLst>
              <p:tags r:id="rId1"/>
            </p:custDataLst>
          </p:nvPr>
        </p:nvPicPr>
        <p:blipFill>
          <a:blip r:embed="rId2"/>
          <a:stretch>
            <a:fillRect/>
          </a:stretch>
        </p:blipFill>
        <p:spPr>
          <a:xfrm flipH="1">
            <a:off x="0" y="4174490"/>
            <a:ext cx="3383915" cy="2406015"/>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0" name="图片 9" descr="u=1674456794,1955170768&amp;fm=26&amp;gp=0.jpg"/>
          <p:cNvPicPr>
            <a:picLocks noChangeAspect="1"/>
          </p:cNvPicPr>
          <p:nvPr/>
        </p:nvPicPr>
        <p:blipFill>
          <a:blip r:embed="rId2"/>
          <a:stretch>
            <a:fillRect/>
          </a:stretch>
        </p:blipFill>
        <p:spPr>
          <a:xfrm>
            <a:off x="0" y="0"/>
            <a:ext cx="12191999" cy="6466873"/>
          </a:xfrm>
          <a:prstGeom prst="rect">
            <a:avLst/>
          </a:prstGeom>
        </p:spPr>
      </p:pic>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621818" y="1563373"/>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sz="4800" b="1">
                <a:solidFill>
                  <a:schemeClr val="tx2"/>
                </a:solidFill>
                <a:latin typeface="微软雅黑" panose="020B0503020204020204" pitchFamily="34" charset="-122"/>
                <a:ea typeface="微软雅黑" panose="020B0503020204020204" pitchFamily="34" charset="-122"/>
                <a:sym typeface="+mn-ea"/>
              </a:rPr>
              <a:t>活动一</a:t>
            </a:r>
            <a:r>
              <a:rPr lang="zh-CN" altLang="en-US" sz="4800" smtClean="0">
                <a:solidFill>
                  <a:schemeClr val="tx2"/>
                </a:solidFill>
                <a:latin typeface="微软雅黑" panose="020B0503020204020204" pitchFamily="34" charset="-122"/>
              </a:rPr>
              <a:t>、</a:t>
            </a:r>
            <a:r>
              <a:rPr lang="zh-CN" altLang="en-US" sz="4800" b="1" smtClean="0">
                <a:solidFill>
                  <a:schemeClr val="tx2"/>
                </a:solidFill>
                <a:latin typeface="微软雅黑" panose="020B0503020204020204" pitchFamily="34" charset="-122"/>
                <a:ea typeface="微软雅黑" panose="020B0503020204020204" pitchFamily="34" charset="-122"/>
                <a:sym typeface="+mn-ea"/>
              </a:rPr>
              <a:t>七嘴八舌话长征</a:t>
            </a:r>
            <a:endParaRPr lang="zh-CN" altLang="en-US" sz="4800" b="1">
              <a:solidFill>
                <a:schemeClr val="tx2"/>
              </a:solidFill>
              <a:latin typeface="微软雅黑" panose="020B0503020204020204" pitchFamily="34" charset="-122"/>
              <a:ea typeface="微软雅黑" panose="020B0503020204020204" pitchFamily="34" charset="-122"/>
              <a:sym typeface="+mn-ea"/>
            </a:endParaRPr>
          </a:p>
        </p:txBody>
      </p:sp>
      <p:sp>
        <p:nvSpPr>
          <p:cNvPr id="57346" name="AutoShape 2" descr="data:image/jpeg;base64,/9j/4AAQSkZJRgABAQAAAQABAAD/2wBDAAgGBgcGBQgHBwcJCQgKDBQNDAsLDBkSEw8UHRofHh0aHBwgJC4nICIsIxwcKDcpLDAxNDQ0Hyc5PTgyPC4zNDL/2wBDAQkJCQwLDBgNDRgyIRwhMjIyMjIyMjIyMjIyMjIyMjIyMjIyMjIyMjIyMjIyMjIyMjIyMjIyMjIyMjIyMjIyMjL/wAARCAGG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KV385/mP3j3pm9/7x/Oll/1z/wC8aZUmg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Br6Y7fZm+Y/fPf2FFN0z/j2b/fP8hRQSZsv+uf8A3jTKfL/rn/3jTKCgooooAKKKKACiiigAooooAKKKKACiiigAooooAKKKKACiiigAooooAKKKKACiiigAooooAKKKKACiiigAooooAKKKKACiiigAooooAKKKKACiiigAooooAKKKKACiiigAooooAKKKKACiiigAooooAKKKKACiiigDV0z/AI9m/wB8/wAhRRpn/Hs3++f5CigkzZf9c/8AvGmU+X/XP/vGmUFBW9oGkW2owSNMjsyvt+VsYGKwa7XwVKsdjcggZMo5z7VMnZXNaEVKdmPbwtpqcFJc+nmU5fC+lEZKTY/363J18xhtGMVAwZIyOSc8YrLnZ2+xh2Mw+FNJAJxKfT95USeF9OZxhZMZ/v1qGaRsbx09BQrlSCAc+lNSYvYx7GfN4W0mMhQJdxP/AD06Cmx+FtLbIKykj/brTBZ5RnvVtI8u23IAp8zBUo9jKHhTRtmTFOT/ANdajHhLSzzsl+nmVuEd81Kq/LxzRzMPZR7GGng7SSPmWX/v5U48FaMyZCz5/wCulau1uoGaljfjacjinzMXso9jGHgnRT/Bcf8AfypB4H0TjKT/APf2txMAg549qcXVumQKOZh7GPYwo/A+h+cA0dwy+glINaa/Drw2RnZc/TzqvwtsOevoT6VZ3r9/PIqXNlKhHsYkvw+8MxRFzHdcDp53/wBaqJ8G+GdmfKug393zu9b17cnaAx3HHSnabZifbLIwAzwp71cXpdmcqcb2SMW0+HOkTqGdLhAeg8ytAfDHw8MZW5P/AG2/+tXWRhUA7U2e4EcZPoKn2km9B+xiuhyUvw68Lw/f+0qfTzuf5VAnw98OuNwS5Ze/77/61adxIzt5ruxb37CoYbuVHLI4+nar1tuRyRvsV/8AhXXhw5URXWex87iqlx8O9FSJpUE4A7NJW8NbEcfzxBm/2TVKa9mvMCYAJnIVegpQU76g4QtsYsfgjQ2PKT4/661Xl8HaKhbCTYz/AM9a2JLnZkDp7d6S3ja8uAszbFJ4UCtm1FEqndmGng7Snb5VmI9Fcmtu3+HGiSIGeO4AI/56/wD1q6Kzt47bCoMA+lX1cDjrXPOtfY3jh49TlpPhnoAICpcgd283P6VOnww8OFQSl1z/ANNv/rV1KMMZqYMCMipU5WE6MexyD/DDw4qEiO6JA4Hn/wD1qZB8NPDcsKuY7pSeo87p+ldfNLsTdgsemBQhbaM8Y7UvaSF7KPY4yT4aeHkcALc7f+u3/wBapF+GfhzaSY7r/v8Af/WrrXYk8Y4oDNuG7p7U/aMFSj2ORHwy8OuAVS6A95v/AK1Rr8NfD7kqFuQ3vLXZrwScnFBOMsBzU88n1H7KHY4W5+G+iW3LJcMvqJaW3+G+iSqSyXKnsDJ1rsLq4dYQ23gnnjpUcEspIAHHrV80rXM/ZRvscfL4B8PRMA0VzwQCBKc/yq//AMK08N7R+7us9f8AXf8A1q6ZkDnftG4Dg0qysuQQMdzUymylSj2OUn+Gnh8QsYlud3b99/8AWqAfDzw+0auFuMHr+97119xcLDGZCwHHA7msQ3kuThsegojKbFKEV0MZ/h/oCuAFuPp5tWYfh94XkUllulIGSDN/9arjSl23StjA6etQrPIZCyFkyMHmtnfuRGEexky+B9A3Exx3Kp23S81A3gbSPlI84DPPz10SNuyDg1KsbvnK7R71SZoqUX0OXl8D6ShGFmwe/mUq+CdGOfkn/wC/ldNeFVtQwZQc4xWaLshAAGzmp5ilSj2MlvBmhgkfvsjt5lRyeENFjZcLMwI5xJ0rTnfzZC7YBPYVIIwQBjilzMPZR7HOS+F9N3YSKUf9tCaibwxp4Gdsv/fVdYYAUJyFqAwrnlvypKYvYx7HLf8ACNWROAkv/fVPXwrZ4yVcf8DrpyIVwcZNV2iVmLykkdo1/rRzMpUY9jFHhfSguWMmfZ6gbw/pg+6kp9PnrakXefljxinRwNgEpt/rRzMPZR7GMnhnTyMlJcH/AG6Q+F7AnAEn/fVdEI2VMbcA0piyOWo5mL2MexyWq6BZ2emzXEIk3IBjc3uK5avQPEEWNBumyeAP/QhXn9XF3Ry14qMrI1dM/wCPZv8AfP8AIUUaZ/x7N/vn+QopnOZsv+uf/eNMp8v+uf8A3jTKCgrqPC//AB6Tf9dP6Vy9dR4XGbSf08z+lTPY3w/8RHURO3l5ZsD1qOS4RCADuJ70wMRCw6iq5I4xXOelYto29s44qZowq7sVTjnRCAenrVpblHABOV7gmgdhpXGDU0c2zt+tIUU8qeDTvLTZnf8ArVXJsTiaMQA4yM81NCVZflzWcnTjkHrUquUxsbH0pjsaAXBAz09KewBAGBxVSO6O8bqkkm9Rge1Aco/5s4B/CpFO0Eniq3mAHv8AiKlNwpAGKB8pYDg55pyvjqeKqecMdaQzD1osOxZkiWf5T+FWrGIW+MvnHb0rOSbPQ1KsueppNslwW5oXWrmHKxruf37VSW5nuG8ydug6CmP5Z+8cH0qNnypCninHQzlFkctw0mSFIGcdagM+DsQknvSmfblcjPTNQRoxUsnU961TIcRS/G5iBimm6L/LHyD+QqNoSeGYk1JHEEGBwKfMCgPVyM4AJ7E1LCSrb+d+c5poIz704EA0uYrkLsV1Kpzvb8TVpdTfsi47+9ZgZQM9RTjICvyjFFkw1Ru2mpIUKthcdMmp11e3A+8WPoBXNhiBlhmlzgcYpOEWDbOojvI7hRsYA56HrVjzB61ysZIqyJJIhvVzkdj3rOVLsJM3zNGHwGG407fkcVzH2qQzeaPvVZ/tOYHOP0qXSZSka89wIV3bhx2qkutfvCGjBT1BrOeVrjLO2T6VVdtpI/lVwppbkSk+h0y6hbS4AdR7NxT5JlC5UjngelczDEXPPX3q0PMVMb+PSlKPYFd9DXa5Ea/M/FU5tT+U8gnsMZrMeUB2Dks3Y5qu8iryefapUe5TTJ5LkynLMSfeoWugnC8n1IqpJKxPHApiK8pO3BI71onYn2ZbErSyKM7mY4FX4rYIxLnf6DHFUrVGtyWZAXPetASjALHaPejmKULCSDyZBIBwPvAdKnLqVOSPwqobguCqKW7ZxSokgHO0Ck5GiiMvIopSMKM+uapi2l3YCnbV8lUGWYfSq8t6inC/zouPlEjssYLnFWYxChA61Safd8x6fWoWmbd8oJHrSuFjZZ4Qv3QaqSzRKuBGoPtVdHZ19D9ajMsSHHVvQUCsOF0gPMYz9KBKjHO3H4VBKvzAnjvxULTseF3E+xoTCxcLpjp+lQtcbevT2FQ4kK5Oc+5pG3bdpIzScrFKJL9qU/LtNN8w44GfYVXVv3gVCJXxnaBmtez066uUBlHkLgHAHJH9KXMhONjnvER26DcLJgPgbQTkn5hXn1eueLrGK38KXrqihiq5Y9fvCvI62pu6PPxS99Grpn/Hs3++f5CijTP+PZv98/yFFWchmy/65/8AeNMp8v8Arn/3jTKCgrqfCzKLScEZJk9fauWrpfDX/HrN/v8A9Kmfws6ML/FR1SReZCQCOlZ628rMVUEgDrVmO5MalQaj3kknOK5T1bDBZy7tpIVPU1aXT43BInw2OvaqxcZ5YfnSh14ww/OnqOxM8TQnBl49u9Bxj5SSR3NM3EjnmpFdcYYZ+lAWHRsndjj2qdfKYcFs1VIIJYDj0pQ7nggj8adw5S2AoOc8frUxkQoASfxqomVGTyamWQY5Oadx8pKrEtnI/GlyMYxzURdaerKAec07hYNrdjxUqqQnLZNQ+cv+TSiYbf8A69FxqJOjovBBB9xUwdAeGH4VAJgVwwBHvTcxtx0oBxLLtGeP1zUEhjB+Xr70nlgDIbFRtuHXmhEOJEI90mTirBZUXavX2qAspPI4o2nHT6VVxcgu1uc0zleaeA3T+dOERbmkNRIuTwDT1THJNTJbnrgfjSmJlPGCfyppg4jQQO2aApU7jke2Kkjzn5lCn61YQqRnk07hyFVZTnr+dWVcMo/doT9KGEWcnAFL9piXgGnzCdMkRPWNR9KscCMqR+NVxOXwVXr60Fm45FK5PIh5RR2z9RQdpU4AJqBnbJ+amhsn/WH8KVx8iBoTkktinQQopLN83oDSEID1z9aNy9j+VFxciLHmgdQKie45IBFRsu7kGothAP8AnNSPlMy21mz1C4kjt5wzx9R0z7irhhZxucgelcJq1q/h7X4rmDIiZvMQe3df8+tdXrF9cQ6WLmwjEz5DMCCfkx14/Cqa7GNOd78y1ReEIPWT8KsQwrH0wBXM6V4otb1lhuQLeY8AnlWP17V0vlsw7mpd1uaQcZq8S0HVsYAOKcrL5gBGKpGJ2XABHuDimiGSNy27I9M0irF6W7SMZPNU31OU/ciH1PNR+WshGQx/GnfZQer4H1oKsU5bm4mY7hkegqNY5mGREPfPNaIjhi5PX3pn2gdEGKYcoyK3kOC7DjotPmkES4TBb0prOSMk4qsWGcCi4WGbpmJLNge1TLIqL059cVCck89qbwT/AI0ri5R8khkYnP8ASlhIVuT+QpiASBvLiklKnBEa5q/FpVxcDBKwJ7jLf/WpcwcpXkmUcJhj+fPpVy00WS4/eXrlOmI1PP4mr1vo1tAQ2HkcY5ds8j2rQUg8AflSbHYZaWlvacRRKPcDn86tZ9hj0qPdjHWmyTCMZOT7YqWFjG8avnwhfD2X/wBDFeNV634wuHm8K3mFwuF/9CFeSV0UfhPMxi99Grpn/Hs3++f5CijTP+PZv98/yFFanGZsv+uf/eNMp8v+uf8A3jTKCgrofD5b7LMFBPz9vpXPV1HhhlWznycfvP6VM/hZ1YNXrI0gJR1U05Q2M1KzkjCj8ai83b8oHNc57HKIY9x60CIkjO3Apwc45FSqVPoDRcOUZllHyjFPjkZiQR+NPBAPWpUYUDUQDDjIzTi2B8qZNP4NOyKAsQgSsMjimlJjkCrKn6Uu7FOw7Gf+8U8g5pwMhHCsfxq6CH4I4pVYL7DNFgsU/wB6Bko2PenR+YRuCk1c81TwGpdwHcUDsQIJmIyhHuatCFin3xmmbl7kClLYHB5oE4jG89eqMQPSpRvxkqfeo453JwetPWZy2GOR6Ypi5R8bjaVwNx6E9qf5TE54z7cUgZAPuil+0KD6Uh8o5YGzycCnkKOlV2vcnAH6VGZHY8A4+lMLFoygH7xpjXDE4XrUIUkcnBpVXB60BYeqsz5ZvyqXJA2qAKj8wKOlRGRmOQeKY+UlEMjH5nFSpCq9T+dVWmCjJP5VGLk/w5/GgTRpNKE4B6VE1xuH3hVJnZ+rUAYXGRihsnlLTTFv/wBdRGbDdc49KizxjNID64qbhykjTOcYqRJST+vWoAeOtOD544/OlcXKTh5pD8rAAUjNIOSxzTVchxzgegqfeoGWouHKc/4vtTPonnHloGDZ9jwf51c0BvtOh2j55EYU/hx/SpNY/wBI0a8XHHksfyGaoeEZh/wj6LuwVkZf1z/WrveJz8tq/qipq/hRb6+8+ynhjVv9ap7N6jFdDYK9lYQ28khmeNQpfH3q4GazvW168GmeYSspO+M4xk5wTXd2fnJaRC4YNMFG9l6E05bbkYdJyk1Gxd85yOFAFN3sTzio9/HWmGbHP61B1cpMQ4PSopJQi4Y4qCS4brkk03dGy/NwfTNJj5RWmGfXNN8/CnaPxqGWXbwoAFV2lAXJbA+tFxpFlp+ev40glyBis8NPNIVt4Hkx3HStG00W6miAuJfKB5IXk0mw5Rinz2VYyCzHA962YtHgAzIzsfQnin2Ol2tiiiJcsoxvfk1czzxmk5AojoYooECRoqJ6AYqXeenFRA+lJmkPlJ97Y5oVu9V2mUfxUCYuQAKAsWPtK5xg01pmY4A4pgVAc4p/mBe+BSuieUw/FwP/AAi18zE5IUAdh8wryWvT/F+oQv4fuoUcMzbRxz/EK8wrpo/CeXjlaovQ1dM/49m/3z/IUUaZ/wAezf75/kKK1OAzZf8AXP8A7xplPl/1z/7xplBQV0fhwE20uP7/APSucrpPDjbbOY/7f9Kip8LOvAq9ZGwxYDHX6U5Y9/QCkGXPPHtViH5c5rmue8oXImiRBl8gU3zYF4z+NSzXMUYIYg+1ZbOCxIwB6AVjOo1sdVLDKa1NETQj/lpThPF2cVmBweopDip9szZYKHc2UuFc7VIOPep1JI68+lc/vFSJO6/dcjFNV31CWCj0ZuknHpTTKDx1NZkd9IHUOwK98irf2y3DY3AAjOcVoqqZzTw0o+ZIC78g8VISMbSc1WN/bqPlb8hQL2BjgMc+4pqou5HsZ9iZE2E5JxUZcEnByPrUqyZXoCKQRx7t2OatMnkaG5bjk1MoL4JJGPSkVRmn78DFMXKOVQjZ5NSb/mz0qsWJPWmsSejUXFyllplBxu6UnnREYYdelV1XnrTbiVIIjk/MeFHUk+wpN2HylozQxlRj5mOFUDk1K0hHpWdawmAmWZi0zdST90egqZpie3FO4cpK8mf4s1JEc+w9apx/e5Bxmrm8FBgUXDlGS3Co208t6VXlucqMYHsKZLCfMLZ61EY2PamKw4S7j7U7zMdKiKNn0FKF5p3JcRWYsRzT1bpjJpoTJ6U8K3QDFK4uUlRyoy3FHm5PANRBD3NOHHQ0h2JckDkimB1Dc4NRnr1NIFGT3pMOUs+ec/KB9cUNK7ADNQgU9cCkHKRXuTp9z8xx5TfyNYehiZ/DN0tuSJtzbMdc4FbOpORpl0eB+6b+VZnhbC6U2e8pP6CrT925y1I3rpeTMvwxey2uqm3bdtmBDKezDnP867Pz/fFUmNlFceY4gSZuAzYDGpiVHOcUSld3KoUXTjyt3JRKfWm7yT6+1VXvoljJ53dlx1poluZIdqQHew+90qOY35Sy5KozMeAMms83kcz7IJAxDlWxziraWMsyn7TLkMQSq+1c3b3a2XiuRLYZgkk8sqOfx/OqjFyMatVU3G/VnRPZzSrtUhM9S2elWIrG3iCb18wp0z0qzgnqawtY8RQWJaC2Cy3A4J/hT6+p9qFG+xVSpGmryN9LgoNsaKo+lWIbp1bLcr6VzHhq51C9864u5C0B4TKgZPtjtXQHBpuKWgqc/aR5kanmIVByKa1wi/xcVnbgvAJNDP61nyGhce9QfdDGoWuwRln2+1VnOQApxUfyBSWP4mnawGgJ7dV3NKv51BLrVrEMR5c+3ArnrpkEnEgI9qrxpJPIVRCw/vdqW5Vjdn16VuIyqL64yaqPqMkh5Mrn68U6PTf3Q3nr6Cpkt0gycBfcmlYVjn9blupLKXcpSIAcYx3rlK7fX7mFtJnRGyxx29xXEV00fhPIzD+IvQ1dM/49m/3z/IUUaZ/x7N/vn+QorU84zZf9c/8AvGmU+X/XP/vGmUFBXQaBIqWk27J+foPpXP1v6DB5ttKd5XD+ntWda/I7HoZZy/WVzeZqm8YH5UA96r+Y5yd55681b+xrjlzSfZF7Ma89xk9z6yMqcdipn1NH51Zazbs36VA0Tp94H8KhxaN4zi9hBj0pRj0FNXp3pwUZ71JohePajI9RS4WrUFyN4R1QIeD8opImTaV0iukUrjcsbEeoFNPXmr8TS2U4RiTCehHSmvE632D86P1OO1OxCqalDvxRmnSKFkZQcgGm0jVaoWMOWwmc+1XTa3gVSGJB/wBqqkczxNlGK+uKty6pKz/uztUeo607mU1O+iIGuJ42KmQ5XvmlF5Mf4z+VQySGRyxAGeuBTc8U7svkVtUWDeTBs7qv2shHz3JAU8j1qhCmAsrrnn5V/vf/AFq0vMgvXSORSjLzx3H17VpC5x1+XZI0oVt5E3Jgj2NZt55H2nfGg3AY396R5kiRooAcE5Zj1NQZzxW8U+pycpMHJXnkUpYelQfNjA6U8HGMiqHyjzceXnMbn3AqNNT5w8RA9aeDgUjMiDLfyqWn3NI8uzQ9L+Atgtj8KmDgruXGKz5fJuAVB2MOckYpsfl24AkJRj35waSk1uU6cWtNzQLqTyAfxpN6Dso/GqsU8EkmwbiexxwanLxpxVXuZOFtyUOw6AUxnJ61E02enAqMTAuUByR1o5ieRkxfFNM5B4yaiZs03OKLi5SXzm9BSebID1GKiJJNG7FIOUn80kdfwpQ2O9Vi6gZLDFN+0RjnduB4BHrSuHKJqzgaVcnPOzFUdLu4tP0FJZuASxA7k56UmsTummyhhgSMFGe/eubZ5ZIlySY4+B6DNbU480TysXX9lWut7F23Darq5kmOFLb39lHb+ldZua4KqiMAG+92xWfpENnpmkLd3rKrTfMAwySOwA/X8akt/E0E99Hbx2z7HbaGJ6fhSmnJ6bIvDOFGHvv3pG5FDGvIQZPfqanGPT86YvB6VICc1CZ38pmeIb9rDSmeM4kkPloR2z3/ACFZvhWysxF9qMscl2c4TIyg6dK2NYFk2nP/AGgP3K8jnnPbHvXG6NE8+txyWytHFG+85Odq+hPvWsdYs86veOIjfXy7HY6xFe3FiYrB1SRjhiTg7fY1xlnpEsmuLYXC4KHMmD/D16+/9a7eW9SNWYuMKMkjmuShM93DqGoI0iTSN8jKcEAckfyH4UQloVi6MZTi9328kdfNcWthbqJJI4Y1GADx+VV7bWdPunKx3KFh2bIz9M1zuhRR6pM73Tefcr0ErZwvqB3qrFYS3evTGFdsUUxLOBwMGlZaoPrE2oyitG9up3CTxSj5HBx1xTiQe9Z0SJCpVM5PVj3qXzVA+9WaZ38pbLgA9zULkPGVY4B9KrG5G7ABNS/J13Yp3DlIltrVDkjcR/eOanSaMtsC8DuKgeNJeQelMVZs4EaKOxLZNK4+Ukub9oTtVcE96pSzyzAg7iT0zWgQSvOC3riqMkjQNuZHJ7HFSwsZepW0q6bNIw4GP5iuarrNWujLpMylSMgdfqK5Oumj8J4mZfxV6Grpn/Hs3++f5CijTP8Aj2b/AHz/ACFFanmmbL/rn/3jTKfL/rn/AN40ygoK6DQH220oH9/+lc/W9oP/AB7y8fx/0rOr8LO/Lf8AeF8zbWRs88/hTid3aox0o3GuQ+m5SQSEHFBbcaj3U5WAoBJkTwEnK4HtURRk6iroYZ6UNiocEzeNWS3KO72oxxxU8kakEqMGq26spRsdMZKRMl3NGMBzj0PNSvqDvFtAw3qKqdeaTNIHCL6CZOaN1G7mjd60FBnmt/wzo66rLP5vEYQopPZj0P4VgfSvRfDtutnpsMXSRhvb/ePP6YFZVp8sTlxlVwp+7uzz6aN4JpIpBtdGKsPQiprW2MxBbAT1Jxmt/wAV6dEmrJfH5YbpQxUf3xwR/Ksj7KZXBWQMnQf7Na0/eSYliOeCa6lpQzzeXsVY1H3XH8iKglkhtw4jJAJ+Zick+1PmnMcQhViSBgsapkA9RnHrXRFHPa4xr3Bwo49xUkN05HMKuPrio5mHl/Nzk1X24GW4qZNplKNzZRlkHKFT6U1vlbAOfpWOQwfByq9yDyKifdbzo0MjZPXnNNSYOJuZJ6dap3iAyhj6dDUUl+7cKDt/nUInllIaQYXHAFKUm0VCKTGSwszBEJJ5z9KsSXEk6pbRgFgBvc84qo7yljs3BWHT2p9vOYY12kDceeOacdEE/i0L8K+S2N5ZvepQxc5GPTPWs7zmZgq/MB1ekDMkYLTHaCQAv+NVqQ1fcuyynzDAqnpktnFJHH5Y6DPfFUWkJAWMkKOvqanWcgKfQUtFqDb2LhcDqQCfeo/OQkgEnHtUKQyTfN0HqatRWwVNpY+/vTuybEIcNHlsrn0NRok824KDg9zWgsUaAAIOKkU0WFYpxWD8GVuP7o7067ns9LtxJKgyOETuT7Umo6tBp8eWIeU/djB5/H0Fcbd3c17OZpmyx6DsB6CtadPm1ex5+MxsaK5Y6y/Ilu7y41S8DMMsx2pGvQewq1f232dbTTUIMpO+QjuzcAfgP51p+HtKMSfbJ1w7D5Aew9ayft8f9uPeyAuqsWRfXAwv9K1Uruy6HmypOFNTqvWT/Aq380st26y5Hl/u1U/wgcAV03h3R1hiW9kKtK4+QA52j/Gqen6YdXllvtRYqkn3AvGff6Cql5ZXWjSrLa3DmNmwrLwc+hFJtP3UyqVOVJ/WJRvH+tTuACozmq732GwqE+54qG3kmuLCJroeXMV+YD1pfLTP3ya52e7H3kmctqMt9rWpGHYyohIVSMBR6mtmzsorCARqeerH+8am1ErBYXEqZLqh2nPQ+tY2gai/mvBOxcY3Kx5IPpWjvKOmyOCMadHEJT1lLqWteuWisSi5HmHb+HesUalItillbqVyMM3ck9QK3tUiXUoUiB8va2Qx5qbTNJtLSLIAllPV2/p6URlFR13Cthq9Su3F2ja1zN0WB7CQzkK0zLgZ6KP8a1BPcPlUG1ck/IuOv0q+iRoMBUX6ClMsa8b1H41nJ8zu2dtKhGlFRiitEJNg8xWLfSgRndk557VaLj3pu/260GliMAIOgpC4NPbBPIFQvMgbaF3YoDlFMzL0A/Kk+1OOwqPIY4C/rTjCD0Y0C5R32l/b8qUXLEc4pnknHDA1H5bq2cA0XYcpX1mVW0qYY5wP5iuQrr9YEZ0ichVDYHT6iuQrpo/CeDmitVXoaumf8ezf75/kKKNM/wCPZv8AfP8AIUVqeWZsv+uf/eNMp8v+uf8A3jTKCgrf0H/j2l/3/wClYFbOjzGKBwBkF8n8qzq/Az0Mr/3lfM3N1Gc1QN1Ic4wB9Kkt7h2bYylvcdq4rn1Ni3mgHFNzSAhs7WBx707jsSAml3nvUeSKUE0CsPyGFVpkKZZRkU9rhF46+uKUTRycA/nSaui4NxZU3E96TcalliAPBHPQU1YpW+7G5PsprJ6G6khuaWrC2F5IPltJz9IzUyaJqb9LGf8AFMUrruHtIrdkemwfaL6NO2ct9BXXaVqaXGsRxqflJIA+gNZNrp02m2crXEZjnl+VQew7n/PrVnQYFj1i2bHQn/0E1lUSlFs8bGVuepaOyN/WrP7fpU0Q4kgbzozj8xXFSTLCuyMDPc138l8iThSOM4P0PWuHv9Evbe8n2ws8W87GGOlThJpLlkVh5pXizP3EnNJmnva3adLWU/8AAaYbe8VA32aYAg9Yz/hXdzrudace4jruXk9OabxjJbNMDSIpEkbg+60iMGJ7EdqiWuxcbD9kqqfLZCOuCMVD/pEZMnloAo5FTo248GnPKqJljx0qE5bMtxRmmZ3kLdM81JHLsGMZHpUTfeO3p2pDnsK10Isy40mYyEIJxyfT2FVlTaPm6+lSRvuG1coAMHb3pxkZQA53p0INK9h8l1cZ820YBwTjpU6Wc7dQAPc04sWt4ypxh8fWr4Yd6rclogjswqjc35VOkMaYwgz6mlL5OBUM9x5Q7Z96exPLcs9KN6r1OKzft7g5ZQV9utTSuJLYsoycZFF7hy2LjOc8CmFmzweahilEkavnGRzTjKqdME+1IOU4qcu1xIX++WOfrmtjSdH3us90MKDlYz1P1rR+zwm4M4hXzTzuxUwR+cEqDW0qzasjyqGVqM+eo7kmpTuunTiNgr7DjHWuX0qyW6uC0mfKjGSPU+ldItsWOS1SQWcFuCI0CgnJx61EZuMWjor4JVq0ZvZdCL7SAAFRsDgAdqsqryKDIny9QG7GpBgDAGKUyfLjrUI7eVWsMaQDOT0quJpBLuPT0pLhZpCPLIA9KrHz4/vKcUNhyluaZpkZGxsYYKgdRVC10+G0dnQsS3HPYU8TnuMVIHDDimpaWIlRhKSk1qgf1pnmYGAxA9jTgN4Pc+lPjtUK5bcc+/SoNLEJbPOSaACenNPe3MQJGSO1C5A6UvULE4uZAgGMn3p7XbEABRx3qrk0hNUKxPbzFJcuc5qWeRBJnrkcAVR3EHIbmlQ5PLbaSkPlLYuAF+6M04XPt+VU2AyMSc1IsJYZ81OarmDkLP2kelH2hc9DUP2Z/wC8tNMMq9MH8aOYXKQ6s6tpk2PQfzFcpXRaluFjKGVhwP51ztddB3ifOZurVl6Grpn/AB7N/vn+Qoo0z/j2b/fP8hRWp5Jmy/65/wDeNMp8v+uf/eNMoKCtTS2KxsR/e/pWXWppn+pf/erKt8DPRyr/AHpfMvKcDHerECFQWPBNVsYOalSRznJJFcJ9bYtFwOpppETc4H1quXFMc5phYs7HH3JWHseaYJpwuSFI96ImIQk9B0qM5z1oCxG2d3p7VLB5YlJOMY4zUe7GcUZB6j8qAsadpqc2nXQlQh4z1X0rs7HVvtcIlEpZD3XAI9iMV51tH8JOat2F9NYzeZG3+8p6Ee9Y1aSn6nNXw/P70dz0hZ7dz81wwP8AtNir0VtA2Dt3e+4muKjvIb6LdGdr/wASHtVV9RutPYtb3LxkdgePyrj+ryk7X1PMm5R0aO51PTY7q32ooV15Q1z2mqY9ViVhh1JBHocGqFt8QJ4mCXdukw/vIdp/wq9FrWm6jqEF7bGVJASJInQ5bggYIyM9utNU6tNOMloZqSZLeShbsgnjNWrq58q3VkGM+lYU92sl07yvtbOdvp7VO2qQyqqkggdqXsnoa86Lkd5JIRgsfoTWrFqMdvDkiRn/AN7ArDgu0kz5Y4HfsKx9U1ssxhtG/wB6Qdvp/jVqjzOw4U5VXyxNjW/FMkaNDBgyHqOoX6+9cY8ryyNI5yzHJPrSkfIe5NRjk12QgoKyPUpUI0lZEivsOQeailkaQ80/YzGmMuGxmqNrDCOKMdO9OIGaVVLMAKLhYligK5b2zTZBuHbHtVhMAsOvrTTjODjn+L1oKXYhSNyQoJCZqfzCMZdsdKHfAI/lULHefkAAxyPSlqKyLgLgj5gR7io50ywcenNRxSEHb1FPBMi/NwM9u9U9iUtSFgMZPpT4Z1VAgB4Hao8FgRj6VJGvlqecluKlaFyVyON1G6MkhScip49h6c49ahlwzgL/AA96dCCJCT3FVchotqcCl3YNRhqXI6mncXKTBwelO3Cq3mAUx5SeB19BSuPlLTSgDjk1WmnfoDj2FNAkI6Y+tMljfgoM+uKLhyiwu5fcQW96u7vSqCzyRKFKge5FSx3IKEt1FFxcpNJFHIMEYPtxVWSzZfuNke9NjnYyDJ4qT7SQTk9fuj0pBykSOYyAw5HSriShhx+NUpEdjvPJNRrMyHincdjU3jFVJVYc0qPkZB61KcMMGgViqGJ70FqkaH+6fzqFkZeCKQ7DutJjmmEigMQKAsOPpRgGkBpwGT1FA7CrvU/K/wCFWUnfy/cHmq7JjvSqwTI9aQuUXVm/4lUvvj+dcpXQak5eyk9Bj+dc/Xbh/gPmc5Vq69DV0z/j2b/fP8hRRpn/AB7N/vn+Qorc8YzZf9c/+8aZT5f9c/8AvGmUFBWppf8AqX/3qy61dKGYX/3qyrfAz08oV8VH5/kXqM8YFLj3o2+9cJ9hyjaUAEe9LijFIOUHJIA9BTQKXFKPpQFhtPCDHNJ3pc0w5QKA9OKAMUZOKM5oDlHxyPHIHRiGHetj7B/amni5kfysNtBUfeHOf5VhjIrsxbGDS7W36ME3MPQnr/Ks5ysrnn4+MeVaamJDplnbuD5e8j+KTn/61Vb6/Es6rF8sUR4xxk+tS6pc+UDAp+Y/eI7CskcjgVUFf3pHkystEei6BqFn4ksPJvYIpLmEYfcoyw7MP60678GWDnzIJJYB1K53DH48/rXAadfT6ZfxXdu2HQ8jsw7g16TB4kt7u0WRB8rjkenqK460J0pXhswiuY4zXZJrO6k0uNRFFHjO0/fyM8msWMfPz2rofFf7y8gugP8AWxAE+44/z9KwBxXVTd4pnvYWMfZJxH5pc0zNGa0OjlHFsDNQnk5pxOeM0mKA5QUAHkZp+QpyAADTMEigg4pDsLvbdkUoYHO7pmmYpQtMXKPz6HNNIYEYGPegDHSl/E0BYem0Dg9acpwpXNQDhqVj82RQKwucHae3Q0u459xTX55pASDmkOwABm5/SnMP/rUEDqKaQOKAsWEfcoNDcnrxTAQBgdKXdTFyjgAOtKNq9BURagN3zQHKTb6N4HU4qDfkehpnLdTQHKWGcY5GaqjOTjvUmcgimUg5QxhqbznNO5oHBphykyyZHPBprxBjkcHvUZNKGYd6A5RVRkbgj86cJXHeozknJNH40Byk/n+opjS7lxTME9qX60g5RtSrDkcmo8Z6VIhIXBNMOUQw4HUGmFSvUVKGbPJFLuoCxFnPQmk5JxUny+lLx2FILFG/4s5Pw/nWHXQajj7DLx6fzrn67cP8B8tnf8den+Zq6Z/x7N/vn+Qoo0z/AI9m/wB8/wAhRW54hmy/65/940yny/65/wDeNMoKCtbSv9Q/+9WTWtpX+of/AHv6VlX/AIbPUyf/AHuPz/I0KKKK88+yCiiigAooooAMUUUUAFFFFAE9lD9ovYYsZ3OAR7V2F3MWMrQjew+VR9OBXP8Ah6BpL9pVUsYULDHr2/Wtm6vYNLtxHIwMxGTGpySfc9qyqPZI8rGJ1KqhHoc+2lytI0lxKEBOWc+v9T7UjXcFqpjs4hz96RwCzf4fh+ZqC6vZbuTc5wOgUdAKr1er3NKGAjHWepfiitLtsECJz2HStSx06S1Zijbo26r6H1rnASDkHBrX03WWtyqT5KDgOOoqZqVtCK2BtrA09Yg87QvMx81vIPyP+TXK13Xy31lcLGVeOaIgMh4yP5HrXCkEHB60qTurGuBbUXB9AooorU7wooooAKKKKACiiigAooooAKKKKADtRiiigAooooAM0uaSigAPNFFFABRRRQAUYoooAMUmBS0UAJgetLgUUUAGBRgUUUCFzRmkooAWjNJRQAufejNJRRcBc0ZpKKLgV78/6FJ+H86wa3b/AP48pPw/nWFXdh/gPlM9/wB4Xp+rNXTP+PZv98/yFFGmf8ezf75/kKK3PDM2X/XP/vGmU+X/AFz/AO8aZQUFa2lf6h/97+lZNa2lf6h/97+lZV/4bPUyf/e4/P8AI0KKKK88+yCiiigAooooAKKKKACiiigCzbX09mjiByhfgsOuKrsxZizEknqTSUUrEqKTbXUKKKKZQUUUUAT215PaOWhkZdwwwB4NROxd2c9WOTTaKVieVXv1CiiimUFFFFABRRRQAUUUUAFA60Uq/eFAmO20m2pMUYqjHnGbOKcFpwHNOxQPnIStJtqYjNJtoHzkW2kxUu3NIVpD5iOjFPxSYoDmGYoxTsUYosHMNoxTsUuKB8w3FJinYpcUWDmGUU/FG2iwcwyinbaULRYfMMoqTbS7KLBzEVFS7KNlFg5kRUVLspNlFg5kR0U/ZSFaQ7oqX/8Ax5Sfh/OsKt7UB/oUn4fzrBruw/wHyme/7wvT9Waumf8AHs3++f5CijTP+PZv98/yFFbnhmbL/rn/AN40yny/65/940ygoK1tK/1D/wC9/SsmtbSv9Q/+9/Ssq/8ADZ6mT/73H5/kaFFFFeefZBRRRQAUUUjbsfLjPvQIQE7jk8D2p1MCZ5c5P6U+gSuRyMM7cEmpBnHPWo8OzDPAHPFPXOOaYle4pIA5piMWJ4+XsacQTx270YO4YOB6Uh9RScCo8kkdvapKY6k4Izx2FCCQ+iij8OKChq/XqadTdpz14+lOoEiKQvuCqQM1L2qJYjuySR/M1LTZMb7saxIzxx60q/dznOaRxuUihVxjPUDFIetxWO1SajVgPnduTwB6VI33TgZpoj5UknjtTFK99B9FFFIsKcn3xTadH/rF+tCJlsyfFLtp4HNHBrSxw84iil204CnUWHzkRGKaQfapDTaLDUxqrkE5oAzweT2pcY5HWn8Bcjqw/Sos7mvtFa5CwGeOlJtqXbShKqxnzkO2jZU2yjys9aLBzlcrSYqz5eOgpREO4osHOVdppwQmrPlD0pfKosPnIFTHanbfapwhpfLosHOV9o9KXZ7VYCcUGOiw+cr+XRsqx5dHlmiwc5X2UbDVjYfSk2exosHOQbKTZU/I7Gm49QaVh85CVpNtTFM+tJsPvQPnM/U1xp8v0H865uun1RSNOl/D+dcxXbh/gPmc5d669DV0z/j2b/fP8hRRpn/Hs3++f5CitjxjNl/1z/7xplPl/wBc/wDvGmUFBWtpX+of/e/pWTWtpX+of/e/pWVf+Gz1Mn/3uPz/ACNCiiivPPsgooooAKQ57Y/GloPSgBicjJOTkin0yNdoP1p9DJjtqNYkMAOAe9Opjbjj5eBzTh0FAJ6hzkUwP+8IFOIJOQccYo24YYPA7Uwdx1MLncBj6inNnacdaZtyAD1PJpA79B6ncoOMZpHbaOOtOprLn8aBu9hsZY8k8VIeKaikdT9BTqBR2Gb89B3p9RkEAZ4BqSgEITgE01GJwMcYpGjLOTnjHFOUEHrxTFrccTgZpgZi2OmOafUYB80n1FIbJKKKKCgpVOGBpKKFuTP4WTec3XsKVZz3xmo0TdG2Oo5xTJU2Njdmt7HjqRb84AckZNMaVuy1VkjMY+bv70sUhySxzQPmJS0h7mlwwXJaonl/u/nToi0hBYfJ0J9aGOMu47cQM7jSeY2eWqWXy2bYvy7R0Jzmo9uMHaemaFYbbQplYDJakEzEcE00gOwIGPrxUoUJMEGSGGDz0OcVDlqaLbUb57D+KlFy/rVhooo0kxEHYep/lQtrAbcbvkmKb/vU+ZE6kIuj9acLselV44ZJH2oOM4JPQVNcW8cAULNuc9sU9BczJRdj0pftg/u1TSJ2PFSfZpO+aNBc7LIu19DSi7U9jVTyHBxgmpBbNjPSloHOyyLlT2NPE8R65qqLcjual+yuOSKWg1Nk/mxeppfMi/vVB9mbGakSADvzSsVzsfhG6Nn8aQqPU0gj5PNOwAvI4p2BTIyRn7xo/GnFEZc7Bim+ShGRkGgfOJg+opOf7wpfs5znJxTXiUH7xBpBzFLVsnTJuRjA/mK5Wup1VSNNmOew/mK5auyh8J8/mrvWXoaumf8AHs3++f5CijTP+PZv98/yFFbHlGbL/rn/AN40yny/65/940ygoK1tK/1D/wC9/SsmtbSv9Q/+9/Ssq/8ADZ6mT/73H5/kaFFFFeefZBRRRQAUUUh/H8KAEzg9c/0p1MA+bO0/U088CgSGs4XrTu1Rkdz37U9SNuPSmJN3EZsD3oU8nJ78ChgSR6UDIPSgNbjqQnBHvSngVFkvgkfSkgbsSgg9KazheOp9KVcYGOlNZWLDBwBQDbtoCtl/TjpT6YqkMTinnpQC8xrMBgYzmnVExBZcfWpaATuxCcDOM0KCByeaGGVxQowB60D6i0hYDr/KgkDqaaDljxz2zQDY+ikGdoz1paBhQOelFOQgSKSMjPShbkVPgZPbqE5L4OKfKkcrb2baoHHvUZKozAjdg8CkVGbDccnG0V0Hhcw5oxLMvA2AdPWocxhypAK+gqfaqoXlDcMOAccU4tEImlNoiqQSCTzUvQtSuUwI2YKGwCevrUyObbA+8vcetVWUeUrfxSEYHoKtRFVDCQEoB8p96CrrYHEcswZVKA4HByak3DbmVXXA+X1FRpcSyMkcYAGecelXrzY2nuVcE4GFBp2J57GOZC7ncTg9607W1LR+dIW3ZDL74yaykhMU0Zl+4xDc9xW++Jmjk80If4VKnafQD1pNDVR9SrduqFQONww9UJhtdQThmPLVauAos1zIGlJAwD0qCNHuTHGRnccCpSL5i7DZ3BT9wx2Z+YnpRLEDcCKTCkcBv7341uW7LHILVBwEHJPWqV7BDLGXYbdpIJB6t6/yp2J5+iIFsdnU4/GpMAHBCk/WmxSrLbRttJOPvHvSXMhgiDIgZicY9aOXqyVJt2QskghUEjgnHFVmv8SneuFzjGeaqXc08hRZNqkjOB29zRFmS7AkjZlXjI+tFi09NTUjZXXKxk/WlaaJBiRgD3GelSbNqHaMAZ4rmbiWSecpGSSeTQ4ijK50kRjlXdG+4exoaM5yF49ayUee3sFkSPbleT61o2D7GRGLEOueT3oG3YR2KOM8J03VDeBio2sNvQ8dKSbUYzdmFRuU5HSqlxOEvzHkKgU7/TFDTCMluX7U7oF+YZHBHpVpQQc4BHrWPa3yJaSzELhZOB3IqzZahHeyGNchgM89xQ4thzmgzBh93AqIojHHNIwcDg8elQNOFYbmA+tRysOfuVNZhC6bMdxyAP51yVdbq779KnPsP5iuSrtofCeHmTvVXoaumf8AHs3++f5CijTP+PZv98/yFFbHmmbL/rn/AN40yny/65/940ygoK1tK/1D/wC9/SsmtbSv9Q/+9/Ssq/8ADZ6mT/73H5/kaFFFFeefZBRRRQAUHpRSEZ4zx3oAarZPLdegp9NAIboMU6gSCimEng+9OGTQFwJwQKQNlsUpB3D0FIBznqTTFqOpMgZHpS1F1JJ/SkgbsSA5GRQWAOO9C8KPpSMCTkGgethEJYkmn00Dbx2pScDJoBaIBtBwMZpaZg+YT0HrT6AQhOAfYUBgaCDk8dqAuKA1FpCQBmlJA61FuIUY9zQhN2JaKAcjNFBQUqnawPpSUAFiAO9NbmdX4JehMqgkkdc1IeBxgSMePYVIluAc8j8aZIjvJtVDgcZHeug+bU7kN0TtyRgjjrVJp3YBHdtnpmrlzGRhF5wOT71X8j5uccetNJMrnsDSK0iIo6EAGnzuQdmThe1PSzcOmxMluh9Km8hgrRsnLn5m9AKVrD57sSxAGZJFBTPfvUt3Oj2/lRiLA+7jqD65pj2rzhBwkbHCL3b8KtR6DP5ojnCxwgZZ8jn2pNoal0MwXbC2itpkADfdY+lX7YSSyLHbyMM5J54qlc2sxaAujBUJXOOCRxWjob21tdoZpEG5AFVu5z69qiWmxrzaFK5szBvDZ3Jh8H0qO0uvs17CXyIg3XFTavqu7U7gYTBUKSOR/nmqcDRvGjOwIXJxnrVrYm/M7XNuUI17OrytAOGSQrxgjocVU1G8MojtLJmeOCMln7t6mtHTp4L8R2cgEiyQDPqCOv4+9XILCxWCRrONQ7BkYtknAOCBSSFz62MWxedraKMj5FA7c1PepM1rmMBiOT60+x8w2wbyyEDbQx7kVZ3xxxsZRgKpJNVyqzZnztTsc0puDdxM8RdWznPG4d61IJGgjL29s4jx8zSH8MZqMRo8iSTvIgxhQF4x9a2E3SWCxQuBGVxt2g5/Gs5PS5unrZmVHqEsryEmIHIAUv1qnHbtazTTeUzFgeAOOuabqNtHbzo0Y8vJwz7yd2Opx2q1PfRrAro5Xn7oAPFPoDdn2K2n3Mk7qsihI0JwOh/KrEl6Y5PuqE9CKzRqSMW35yCSCBVRrjMm5icE0+REupcvExW94ZXbPmfdbOeDVi60mbUWFxbMoXGDubGfpUcWl3+oWpSO3PlqQyOwx/8ArqWW0exAQ3e2RV3YA6n0FGiYJt6GM8MsEpgkUq2eQa1YI0R45os7vvAD070y/jWO3ink3mVlPDHOKW3jeKSO2+YuY9/0J9P0/KjzQc2tmJdXN09+yw8qAD7UEyMjvOF3FenUd6qCaWK5dZOCzYH0q1cRwygZkYHttahofMLqB/4lcgz2H8xXN1pyyt9lngLblUDB9OazK6qXwnjY/wDiL0NXTP8Aj2b/AHz/ACFFGmf8ezf75/kKK0OAzZf9c/8AvGmU+X/XP/vGmUFBWtpX+of/AHv6Vk1raV/qH/3v6VlX/hs9TJ/97j8/yNCiiivPPsgooooAKKKRs9hQAm45p1NC8806gSEAApaa3JwTgU6gBCcduKQH9aUjJB9BSAEEfrQLW448ik2gClpm35uTQNj6ax6c4p1I3TigGLSEZGDQD7GloAbtHck/WnVG2Sce9SUCQjEgcdaByBQRk47UDOT6UD6i4zSbRjHalpo5bJzQA6iiigYU+HHnJnpmmUoO05FOO6Mq38OXoyWV5wRLEcxnnHeporhnQnGMcfWgSIsC54GAAPWnqAc8YB6V2cqZ8lztFLbKVZskcnGe9MRWJyc5rSZN6kE9BxVi2sYiA7HJPAUnpRJxirjjJt2ILKSQJ5aDOcYyelXHRyojlUjI9ev/ANerEa26boVKjBJ9wetOjlju5XhXDKBnIrmnK7ujrpVuXSSuiSztoIwZ9gZxk5J5/WspLtpdUkmmhHlltwB/i7CrsziGOSGdz5KfMzA4JB7Vlzgeba3CSOAX25LcjPTBpRVxtqLNzfe3sbEW4VQ20K4xu/OsfUtCkawEtuoZ4s5CNkFcZ4rdnuGhh2nDKBjcW68H9ayhqM+BbI0EYxjEjbCB+PWqgtSXN20OQjiLwSSEHOcDPeowxWMOAAM4rqJ4rWCEx4UN9fWuW8zKFT2JwK2i7mKkXbJmsXFxKWVZo2VWXr+Fdd4YL/2S5nclTuwW9c1xFxetJHBA0agRZII6nNdTp9zNH4VJ+z4QOQJB378/jQy76aGnolyt5p89rsCmFiOnXJJz/OsmOWV0lEy7snbg/WtTSRFpmgG5k+UyLvZievp/SsmO6iuz5Mcg3EnB9Tisobuw6kldFCaK/mbZDBMyCTamAeFz61tW8s9p51r5Jd4CEYjkA9en0/lTI0v7C4iW4bdAfleRT90c1pvLa+YlvaiNpXDTAdgB3+uTUOTe5vez0OSaX7XfEkMAhyQwxx2pruhLKRwc4Bq7qUDWd6s0h3eapz7Y7VlXL/vosjGTn9auKuiZSsyS2tbe58+HDApHvDCpTYQ23kjDPcysBEuenuazoruW31DEbBQ+EbI4xXQtbTWjPqriMJEREgY9ScDIqmmiOZbmjHN/ZmD5jOynD5csCO/X/PFVtUmiluLecBchtkpI4x2NUrqOa9jjEUyKQOQT94k4AzTtQspo9Km8x8yEgAKcg1DSUkXGTszL1eaQ3YSRshPu1alvYzaJcsm1uitjkfSsvUmuisJnjw23hsda0Z1thoERf5tqfKc4+Y1tFGMp6lCHWHiYxtEjJnqy5IpJrtp9wROOuFFO02e0WMoZF3553d6u6db+VelgoCOuAuc+9OyQufuZSpmzmc9QBx+NUq6jVokGnTFQBj0+orl62pqyPOxkuaa9DV0z/j2b/fP8hRRpn/Hs3++f5CirOMzZf9c/+8aZT5f9c/8AvGmUFBWtpX+of/e/pWTWtpX+of8A3v6VlX/hs9TJ/wDe4/P8jQJxSChhkUcn2rzz7EWiiigYUUUd6AE3H0pabg806gSEIyQaWkJOcUtACE4FIpzSsMigdKA6i0mORS005z6CgGOozziik53UAAOaDzQAaWgBpBzkU6kzS0AhCSDSISc0pGaF6UB1Fpu0k5JpTwM0bucUALRR1FFAwo2GT5AcFuM0U+E7ZkPoacdzKv8AwpejJ44kKqhOPLxzVtYwC+4/KF4qm0bA5UcnkA1ZjV5IPunPPA9u1dEm9z41T1sMhZi7DBxnj3rTMBWPzu5+6MdxUtjaqAPlDE857ippLd5cEEnHOAaylJvQ1UrGAwmF27k/ezkmn2CXsV20kO5kwc46Gt0aaJEJdSrEflmpbW0ktpGjLAoOhq5TjbRaiUpX1JRbrcWjJKobeuDXMiWNYo7SbGGbZuzyvv8Ah/SusXaiu3VlB4NcN4pu4lnRIMO7ck45B6HpSpu+hTejZr3MzSQLMJMmFcsB3KnkflmuN1TUvtmqTXCcKSNoz6VseGroMkttLKFDHJ3nAwev1zXPnTZmnkVRwJCnP1rdWTJ5tBkl1LKwZnJIoRi0qD1IrQbwzqMTqphZifTkVci0EwmNpRhs44OcEUcyEpamNeHFwfQV0l9qf2fwvaWwGG4GOxpH8OSX14zoyiM7efX1rTvNJtGECXELER8IM/eJ7Goc46Gkbu7RyOoaxe6gkcckn7qMYREGAKNPvvsF1FNIhfb82PeujvPDtpHCXiYqRyO9czqCbDuwBzj604uMtEZuUviZ1VxrMWoWhCNgjG4D+Vc5DcXY1Zfs0hjkYhBg9AaW0jeDRjcg/PLLtRfUetV9qpMOu7PJBxUxjFXSOh1JNJs7NtEubq2D3t8pA5BU5A/p2rLudPs/ldLxJSOm0cZ+uaq+IPtdlDa2bXTPalQWVBjn0z34qjdywLpy7INpP8W0c/rSinbcHKz1JjYCO9nfzopQvIKNkA5qle3zzlYmVWCjAY5yfSq0UohwGVtrDoOpq/p9o6azsuVIMY3kdR7Vpa24KomrIfdu6yx28byRocZR+qmpZpDHprkuzfMFGT0z3q1qlnELuGZg22Q7cg9D2/wrG1F3jjkiJIHmDH5VNuazFKpypo3rS4S80tzjzHhXDBhy2Rkj9K5e6uWkiS3Qt5YYkKfeprHUmsY51ChjIMAnsef8aqJJlyTgE9K0jF3MHUXLfqakdvaW1quXb7T13joD6VpxzxW7xF2IJycH6VzDTMG4P4VLd3M808bSqFwvHHWraRnGo2tTb1S6SWB1RuoB4781hULKWXbRVrY5arvI1dM/49m/3z/IUUaZ/wAezf75/kKKZiZsv+uf/eNMp8v+uf8A3jTKCgrW0r/UP/vf0rJrW0r/AFD/AO9/Ssq/8NnqZP8A73H5/kaFJn0paTHIrzz7EWiiigYUh6UtIRnigQgJOKdSdDS0AhD1FLQTiigYUgPNLSAcmgQtJjNLSE0ALRRSEZOO1ACg5opKWgYmKWkzxS0CEJxRnmgjrQBg0ABGRRt5paTNAC0UUUDCpIDidMetR1NaAG7iB6bqa3Ma/wDCl6M3EhjEKuQAc5IojgZZjtA2k7iPSnEoUEY6A8+1SPKUCbecnGfTpV31Pjo7XD7V5ErSgqeOmaS2v2ZmkVOExgGsW/fyGUBgRjBIquL6WLGxcZ7k/nWnJdXBvWx18V+9wrgKFbAIHrUytIVbIIcjIH4VztpqKI6jdlyOBnpVkX0iuQu7A5J9KycXcakjVEE87I3nDaV2soGCaZB4YsHaSW6g3SZOOeMZ/wDrUR38cSq4cZf+961atp3mml2HaFA/DjrUpSQOppZFPWdJtDBC0CLC8LhgyjA/GkdrWOdAIVZnbDgx85Pb9K2UhRo5I5MYOQffNPMMUMxfaB5g5IHXFN36hGqkrFK4t0LfKm7HQdKqm3XIjKqc9Cexq2xlkbES5JBwaqTWGoG7+YL5e3KgNkk46UJvYkzjdjT5Sh5jBNV7/VI7uJY45IzgbsMDkGl1WyvTHJIqsjquWQjqOvNYK6W7IrvklhuFaRinqa8yRdbV2uIDEAFdeD71jXOl3E5ZmJCZz0zxWpbQquwAAEHd09Aa1UWaZ40ib5XHI46Va93YTkmjnBNC9nFYkt+6XJCoSTz7fnTWtcnMVnPIO+4bRXV/2B5QbyY1DMOfp71izyzQPJCIYyynHA6U4tdAdRMZrMv9q2NvFboPMXO4McFQO9c5cxTqi25KMw6BCSRW1LZzeakhZ1jYEyYO3g9s1bjt4QqgbVycDavP/wBenC0VYcpuRgadZTX2oqs+5YoiCxI9OgrUtriOXxDKUkYqo2szcL1OQfbpU2rqYEisrSTdM2TNgYx+NOslj0+1ZFOxiNzSd80OV9QT5dCzqTwiJGw6okn7xXGMD1Fcnqlws4+UYAc8564FbGrXs2pBbeJ8xZyGB4bHWsO9ieOCFSvJzx37U4omrIoFuxoG7qM1p6Xps13OoEZPfOODWnLpUMe/aCACeDWnMtjmbOc5yOSOc59ammlE0wfovQYrfj0iK5tDtIV1PQ0tjptvNLiVF3opyp6GlzIavY55I3EpOPlx1qSuk1PTI4NNkljXCr29Oa5utI7GM3dmrpn/AB7N/vn+Qoo0z/j2b/fP8hRVGRmy/wCuf/eNMp8v+uf/AHjTKCgrW0r/AFD/AO9/SsmtbSv9Q/8Avf0rKv8Aw2epk/8Avcfn+RoUd6KTFeefZC0UUUAFFFFABRRRQAhpaKKACiiigApvrTqKBAKKKKBhRRRQAhpaKKBBRRRQMKbinUUCCiiigYU+EgTIT0zTKN23k9qa1ZjiHalL0ZqNdCIsyjNBvA8qqrdVyfQms0Tb4sj1xnvUlu2ZMgdOM11qkktT4j2vYfcI8zhuMZpjW3nN8pwcADFW9pI2Ecg5xU0kS/Z1kRGBU4c9vbFVzJJIm7u2YkcMltdh8Ftp4x60kN9eLO7yFh5nUHsK37bTDLESdyOWIB7cdqunRLSRSkwO885zytTKpHqVsZEF3Fc2/kThtsjbARwQa7GwtxaKCAWHAyDk/T9Kp6dolos8aupkMZLLu7t1/nWx5UaAiMFU4YAnOPX/AD71hJroF0y5M0RTzT94Z4A9P/risu4M085JIAHIOPWpo5Ejk3GRQvOVP+frULXUSiRVbcD0NK9xXs7DUujC+7psAwQuamS6EhJWRiN2Ax4xn0rOuMq2NwP8JGfyp0O2L5lYNG+DxznvUNXNE7omkuAYmfAdwu3n/PvWTfTQeXGUjUEZXHSi9vYbaQZVojITkMe3/wCsGuauNTeS/wDuqVB+YHvWlODbIkzWstLWZI5DIybh8pHatmCxjtAu58SxnqBwR6fSq4ZZ9MhlAETYzj0NXIka4gRpi2BnIzjd/Wqb0J53zWJJ7kQwAhh+dUrS0tJ0uZpRliQST2xz/hVXU7hIZPLBwoGDn1rEOtNaiTaSMkbhjPWiMX0Kb0N26uUe3aJI0J4OPX2qtZabLcmMgBABkALj9fpmoItQha3j3suXParsereRLtRSwK8AdeKNVoVdrYyk025Esvn25MjMXL+vt9MU2yEtorXlzEBEitgDnJ6D+tdLHeu7DKfcfrjIK9qhu0trix8s4VZc5X/PvS53sylLW7ZwawSQM0w8pfMbJUDnk9KiuYZpLeI+WxfBYn+7yeP5VtzafBbyMIlyccnPPU/4VBIkvzkkkevrXSnfYyk73uN0vUJNPhEbkEDt1x+NF1eJNOAp4bkn0qCW0kChmU8nHPWoPIcSEYI+Xjj0pOKvcnm6GoJ0VSI9vzDBBHpUCJLJOHjBL+i96htzsRWI+cEHkVoW75Z33bXDD7ox/Koasapqwy/nd9GnLd1CkfQjmuWrsdVVW0OdiR5gAB9W5HWuOral8JzTd3c1dM/49m/3z/IUUaZ/x7N/vn+QorQzM2X/AFz/AO8aZT5f9c/+8aZQUFamluiwuGZR83c1l0VM48yszpwmJeGqqolex0fnRf8APRP++hR50X/PRP8AvoVzlFYfVo9z1v7fn/IvvOj86L/non/fQo86L/non/fQrnKKPq0e4f2/P+RfedH50X/PRP8AvoUedF/z0T/voVzlFH1aPcP7fn/IvvOj86L/AJ6J/wB9Cjzov+eif99Cucoo+rR7h/b8/wCRfedH50X/AD0T/voUedF/z0T/AL6Fc5RR9Wj3D+35/wAi+86Pzov+eif99Cjzov8Anon/AH0K5yij6tHuH9vz/kX3nR+dF/z0T/voUedF/wA9E/76Fc5RR9Wj3D+35/yL7zo/Oi/56J/30KPOi/56J/30K5yij6tHuH9vz/kX3nR+dF/z0T/voUedF/z0T/voVzlFH1aPcP7fn/IvvOj86L/non/fQo86L/non/fQrnKKPq0e4f2/P+RfedH50X/PRP8AvoUedF/z0T/voVzlFH1aPcP7fn/IvvOj86L/AJ6J/wB9Cjzov+eif99Cucoo+rR7h/b8/wCRfedH50X/AD0T/voUedF/z0T/AL6Fc5RR9Wj3D+35/wAi+86Pzov+eif99Cjej/KroSeg3CucoprDxTvcmpnk5wcORa+Z0sdu24r8oz3LCr0MSoygNGBjJ+cdfzrjKK3kuY8OLsd+Ui8ssJYg/HSQf41PGyIoUzQ9ef3q8g/jXnNFZexXcfOetwT2kNpJGk9uCuSAZV5P51QlvBLqP2gTRKjLyPNXg/nXmdFJYeK6hKbkz1tNUgC7xNGJFH/PQeoPr7CrEmoW7jcLy35HIMq/4/SvHKKHh49wUrHsCXNq5+a8twB/01XNVp76A3MsaSQeWzH5vNX/ABryiiksNHuNzueqLcwpMP8ASICCM/6xcZ7Z5qruhgmL/aIjHtyFWRSR7DmvNaKpUIrqONVx0OtuFa6klaSQ7ChKKGUkN171RtIJftKNKowCM5IrAoq1BJWJc2z0sXluYVX5OB0Mi1OmpRrGw82LGAAN4FeW0VHsI3DnPRb2e2uYQCUDnkneD/WuVvILia5d9oKlccEViUU1SSHz6WOk0uJ0ZFkIBXgFsYFdXZLbQyiWaa0kI/vOv+NeYUUSopu4uZnqV5eQu37mWFeeiyDB/WqM0sZUASxFlH98YzXndFT7CI+dnYRq8lxvZ0UcDBcY6/Wtay+zxFkkeE4wQd64+nWvOaKr2K7ic7qx6Yfsspw0sABGM71/xrOv9gtlgQxSEDAZXXj9a4Sin7JEnVi3GzDlGLKCMMPyNWBbKJ1ZHiAwB/rB+vNcZRT9mhdLHW62FXTnVHQgA7sODnkYrkqKKqKsrAlY1dM/49m/3z/IUUaZ/wAezf75/kKKYjNl/wBc/wDvGk2Nz8p4GTxXb/DKOSXxfcLGiO3kNw65H30/z+ddd40YQ+HblrZnM7wfYZ4kRnACqspONwCkAjJwTTHc8Z2sSBtOTyBjrStHIjFWRlIGSCMcV67Z31la2GnC6iLeX4ehuNyozMNrOB0I4BfJGRnA5GOWTF5PFF6VZ5HbwpHgklWYlE79iaAueSbW27tpx64pK9q8QmxHgrxClldxTKYy4VLlpcR+bAEODwP4vz96860Lwm+t6YLuJpyd9yjLHFu2+XAJFz/vH5aAuc1RXbn4fu25Y5bl3RXMirBkowtVmAPplmK/hQvw/d5NiS3LMofzFWDJQi0E4B9Msdn/ANekFziKK6o+E0ttSuor17tLW309btpFh+YuY43aMZ4yPM/lWl/whNptEXnTyAPPIHiizK6Lbxyqu3djPz4oC5wdFd9/wgltuW2+0Sbml358n/SAv2bzvK2bsb+2PX8qxdP8MrfX96DFqUVrbQNKqNbfv5Su3KqucZG8E+g5oC5zdFdlD4Khn0s3YnvIy0U06mS3ASMRvt8uRs8SH0x3HrUuqeDNMtLe++zX9289sbsASRKFb7O6q3Q5Gd3H0oC5xFFFFAwooooAKKKKACiiigAooooAKKKKACiiigAooooAKKKKACiiigAooooAKKKKACiiigAooooAKKK7qfwZYy6FpclqbqO/u0i2mQExyu8BkCrlRklht+UtjIz1oEcLRXe+H/A1pd3lxFd3JnMZMQRAYwZAyBir8hlUsQSPUHvU954M0aJ7qcvcQRW8cLSR+ZvEbOxGDkA9CuOn40Bc87or0SPwZob38hNxcfZl1T7AMHjPyDGcZ3bmIzntnHaoU8L6D/ZDXxeV/ncR/vvLVz86hckEDBTI5JJOMYoC5wNFenR+B9FjgI2/aZRK0YRrhkdsSsnZcZ4A49aw9B8J2GtaHBN58keoTaq1rFHvGyWNUjZlB7Ph2IPQ4x1IoC5xtFdVP4NZIIp1uZNksm1VW3ZuCHI2kH5yNnzAY25FaVp4LtXubOC9s9RtppLZJJoy4+QNIq+bkpjaqtuZeccZI5oC5wdFdfo/hSG/TSJZ4LyKO6t5pG4b98yHACEITyOeATgGm2fhVJYrVpba6IN9c2zvE2Um8tNyKjbcZZgyg85PbtQFzkqK6u78PW9pbancpYX1xFZajBb/ACvgbHRyyFgpAZWCKT6sBgZFLd+H7SOfXhBYXrppUULSbZd4R96CVCwTtl8HtsJwaAucnRXZr4ZtJr+aOPTNQEVvp63F2I5vMa3dgWUcJ8xxtG3A5zzgGrVl4Fs5b/RYJruJkuFIuGjvYf3j71XEfPbd7k7TgZOKAucFRXcQeDbGbS9FuDK8b3OGuDJcIisME7Yy2FJJAAwWxnnnilbwjpkITzzdhTqBtzLGwdT++kj8oBVJL4RWyM8N0oC5w1Fdxd+EdPt4L+SMXUxhlVRsk4jbEB8o5TJYmV1HAOYzx1FF14Ms4pdUkSR0igsvPggknVJQ4j3EsjhW2ggjG0E5FAXOc0z/AI9m/wB8/wAhRRpn/Hs3++f5CigRUeGVJ5CrgHJ6E+tWUvtVjt57dNRuFhnJM0azMFkJ6lh3zRRTGPGq60sUUS6rdrHEgjjRZ2AVR0AA7U2XUNWnnknl1G4eWSHyHdpWJaPpsJ7j2oooAhjmv4rOWzju5FtpSDJEshCvjHUd+g/IUyL7VBnyZ2jz12ORn8qKKAHK96rs63UgZvvMJGyfrQr3quzrdSB2+8wkbJ+tFFADX+1OSXuHbd1y5Of84H5VPZ3moWEryW9yUd43iJzn5WXacZ6HHGaKKAK+243bvObdu3Z3H73r9aUm7MgkNy5cHIbecg/WiigYhW5YMDMxDNuYFzyfU+9BW4bOZmOc5yx5z1/OiigCP7M/qtH2Z/VaKKAD7M/qtH2Z/VaKKAD7M/qtH2Z/VaKKAD7M/qtH2Z/VaKKAD7M/qtH2Z/VaKKAD7M/qtH2Z/VaKKAD7M/qtH2Z/VaKKAD7M/qtH2Z/VaKKAD7M/qtH2Z/VaKKAD7M/qtH2Z/VaKKAD7M/qtH2Z/VaKKAD7M/qtH2Z/VaKKAD7M/qtH2Z/VaKKAD7M/qtH2Z/VaKKAD7M/qtWbGe8067jurWVFmj/wBWzKG2H1GQcEdj1HaiigBtu97aOzW11JCzDBMblSeQe3uAfwpZZr+a4FxLdyvOMYkaRiwx0560UUCI0FzFN50c7JLknerkNk9TmnRvexKqxXUiKpyoWRgB16fmfzoooGSJdalHjZfzrjGMTMMY6VWMEpOS4JznOT19aKKAD7PJ/eH50GCU9XB7dTRRQAeRLx8446cnijyJAAN4wOcZNFFAB5EuMbxg89TR5EnPzDnryeaKKADyJck7+vXk0n2eQYww46c0UUAH2eTAG4YHTml+zyf3h1z1PWiigBPs8n94evWl+zyE53DJ96KKANTTbd/szcr98/yFFFFBJ//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7348" name="AutoShape 4" descr="data:image/jpeg;base64,/9j/4AAQSkZJRgABAQAAAQABAAD/2wBDAAgGBgcGBQgHBwcJCQgKDBQNDAsLDBkSEw8UHRofHh0aHBwgJC4nICIsIxwcKDcpLDAxNDQ0Hyc5PTgyPC4zNDL/2wBDAQkJCQwLDBgNDRgyIRwhMjIyMjIyMjIyMjIyMjIyMjIyMjIyMjIyMjIyMjIyMjIyMjIyMjIyMjIyMjIyMjIyMjL/wAARCAGG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KV385/mP3j3pm9/7x/Oll/1z/wC8aZUmg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Br6Y7fZm+Y/fPf2FFN0z/j2b/fP8hRQSZsv+uf8A3jTKfL/rn/3jTKCgooooAKKKKACiiigAooooAKKKKACiiigAooooAKKKKACiiigAooooAKKKKACiiigAooooAKKKKACiiigAooooAKKKKACiiigAooooAKKKKACiiigAooooAKKKKACiiigAooooAKKKKACiiigAooooAKKKKACiiigDV0z/AI9m/wB8/wAhRRpn/Hs3++f5CigkzZf9c/8AvGmU+X/XP/vGmUFBW9oGkW2owSNMjsyvt+VsYGKwa7XwVKsdjcggZMo5z7VMnZXNaEVKdmPbwtpqcFJc+nmU5fC+lEZKTY/363J18xhtGMVAwZIyOSc8YrLnZ2+xh2Mw+FNJAJxKfT95USeF9OZxhZMZ/v1qGaRsbx09BQrlSCAc+lNSYvYx7GfN4W0mMhQJdxP/AD06Cmx+FtLbIKykj/brTBZ5RnvVtI8u23IAp8zBUo9jKHhTRtmTFOT/ANdajHhLSzzsl+nmVuEd81Kq/LxzRzMPZR7GGng7SSPmWX/v5U48FaMyZCz5/wCulau1uoGaljfjacjinzMXso9jGHgnRT/Bcf8AfypB4H0TjKT/APf2txMAg549qcXVumQKOZh7GPYwo/A+h+cA0dwy+glINaa/Drw2RnZc/TzqvwtsOevoT6VZ3r9/PIqXNlKhHsYkvw+8MxRFzHdcDp53/wBaqJ8G+GdmfKug393zu9b17cnaAx3HHSnabZifbLIwAzwp71cXpdmcqcb2SMW0+HOkTqGdLhAeg8ytAfDHw8MZW5P/AG2/+tXWRhUA7U2e4EcZPoKn2km9B+xiuhyUvw68Lw/f+0qfTzuf5VAnw98OuNwS5Ze/77/61adxIzt5ruxb37CoYbuVHLI4+nar1tuRyRvsV/8AhXXhw5URXWex87iqlx8O9FSJpUE4A7NJW8NbEcfzxBm/2TVKa9mvMCYAJnIVegpQU76g4QtsYsfgjQ2PKT4/661Xl8HaKhbCTYz/AM9a2JLnZkDp7d6S3ja8uAszbFJ4UCtm1FEqndmGng7Snb5VmI9Fcmtu3+HGiSIGeO4AI/56/wD1q6Kzt47bCoMA+lX1cDjrXPOtfY3jh49TlpPhnoAICpcgd283P6VOnww8OFQSl1z/ANNv/rV1KMMZqYMCMipU5WE6MexyD/DDw4qEiO6JA4Hn/wD1qZB8NPDcsKuY7pSeo87p+ldfNLsTdgsemBQhbaM8Y7UvaSF7KPY4yT4aeHkcALc7f+u3/wBapF+GfhzaSY7r/v8Af/WrrXYk8Y4oDNuG7p7U/aMFSj2ORHwy8OuAVS6A95v/AK1Rr8NfD7kqFuQ3vLXZrwScnFBOMsBzU88n1H7KHY4W5+G+iW3LJcMvqJaW3+G+iSqSyXKnsDJ1rsLq4dYQ23gnnjpUcEspIAHHrV80rXM/ZRvscfL4B8PRMA0VzwQCBKc/yq//AMK08N7R+7us9f8AXf8A1q6ZkDnftG4Dg0qysuQQMdzUymylSj2OUn+Gnh8QsYlud3b99/8AWqAfDzw+0auFuMHr+97119xcLDGZCwHHA7msQ3kuThsegojKbFKEV0MZ/h/oCuAFuPp5tWYfh94XkUllulIGSDN/9arjSl23StjA6etQrPIZCyFkyMHmtnfuRGEexky+B9A3Exx3Kp23S81A3gbSPlI84DPPz10SNuyDg1KsbvnK7R71SZoqUX0OXl8D6ShGFmwe/mUq+CdGOfkn/wC/ldNeFVtQwZQc4xWaLshAAGzmp5ilSj2MlvBmhgkfvsjt5lRyeENFjZcLMwI5xJ0rTnfzZC7YBPYVIIwQBjilzMPZR7HOS+F9N3YSKUf9tCaibwxp4Gdsv/fVdYYAUJyFqAwrnlvypKYvYx7HLf8ACNWROAkv/fVPXwrZ4yVcf8DrpyIVwcZNV2iVmLykkdo1/rRzMpUY9jFHhfSguWMmfZ6gbw/pg+6kp9PnrakXefljxinRwNgEpt/rRzMPZR7GMnhnTyMlJcH/AG6Q+F7AnAEn/fVdEI2VMbcA0piyOWo5mL2MexyWq6BZ2emzXEIk3IBjc3uK5avQPEEWNBumyeAP/QhXn9XF3Ry14qMrI1dM/wCPZv8AfP8AIUUaZ/x7N/vn+QopnOZsv+uf/eNMp8v+uf8A3jTKCgrqPC//AB6Tf9dP6Vy9dR4XGbSf08z+lTPY3w/8RHURO3l5ZsD1qOS4RCADuJ70wMRCw6iq5I4xXOelYto29s44qZowq7sVTjnRCAenrVpblHABOV7gmgdhpXGDU0c2zt+tIUU8qeDTvLTZnf8ArVXJsTiaMQA4yM81NCVZflzWcnTjkHrUquUxsbH0pjsaAXBAz09KewBAGBxVSO6O8bqkkm9Rge1Aco/5s4B/CpFO0Eniq3mAHv8AiKlNwpAGKB8pYDg55pyvjqeKqecMdaQzD1osOxZkiWf5T+FWrGIW+MvnHb0rOSbPQ1KsueppNslwW5oXWrmHKxruf37VSW5nuG8ydug6CmP5Z+8cH0qNnypCninHQzlFkctw0mSFIGcdagM+DsQknvSmfblcjPTNQRoxUsnU961TIcRS/G5iBimm6L/LHyD+QqNoSeGYk1JHEEGBwKfMCgPVyM4AJ7E1LCSrb+d+c5poIz704EA0uYrkLsV1Kpzvb8TVpdTfsi47+9ZgZQM9RTjICvyjFFkw1Ru2mpIUKthcdMmp11e3A+8WPoBXNhiBlhmlzgcYpOEWDbOojvI7hRsYA56HrVjzB61ysZIqyJJIhvVzkdj3rOVLsJM3zNGHwGG407fkcVzH2qQzeaPvVZ/tOYHOP0qXSZSka89wIV3bhx2qkutfvCGjBT1BrOeVrjLO2T6VVdtpI/lVwppbkSk+h0y6hbS4AdR7NxT5JlC5UjngelczDEXPPX3q0PMVMb+PSlKPYFd9DXa5Ea/M/FU5tT+U8gnsMZrMeUB2Dks3Y5qu8iryefapUe5TTJ5LkynLMSfeoWugnC8n1IqpJKxPHApiK8pO3BI71onYn2ZbErSyKM7mY4FX4rYIxLnf6DHFUrVGtyWZAXPetASjALHaPejmKULCSDyZBIBwPvAdKnLqVOSPwqobguCqKW7ZxSokgHO0Ck5GiiMvIopSMKM+uapi2l3YCnbV8lUGWYfSq8t6inC/zouPlEjssYLnFWYxChA61Safd8x6fWoWmbd8oJHrSuFjZZ4Qv3QaqSzRKuBGoPtVdHZ19D9ajMsSHHVvQUCsOF0gPMYz9KBKjHO3H4VBKvzAnjvxULTseF3E+xoTCxcLpjp+lQtcbevT2FQ4kK5Oc+5pG3bdpIzScrFKJL9qU/LtNN8w44GfYVXVv3gVCJXxnaBmtez066uUBlHkLgHAHJH9KXMhONjnvER26DcLJgPgbQTkn5hXn1eueLrGK38KXrqihiq5Y9fvCvI62pu6PPxS99Grpn/Hs3++f5CijTP+PZv98/yFFWchmy/65/8AeNMp8v8Arn/3jTKCgrqfCzKLScEZJk9fauWrpfDX/HrN/v8A9Kmfws6ML/FR1SReZCQCOlZ628rMVUEgDrVmO5MalQaj3kknOK5T1bDBZy7tpIVPU1aXT43BInw2OvaqxcZ5YfnSh14ww/OnqOxM8TQnBl49u9Bxj5SSR3NM3EjnmpFdcYYZ+lAWHRsndjj2qdfKYcFs1VIIJYDj0pQ7nggj8adw5S2AoOc8frUxkQoASfxqomVGTyamWQY5Oadx8pKrEtnI/GlyMYxzURdaerKAec07hYNrdjxUqqQnLZNQ+cv+TSiYbf8A69FxqJOjovBBB9xUwdAeGH4VAJgVwwBHvTcxtx0oBxLLtGeP1zUEhjB+Xr70nlgDIbFRtuHXmhEOJEI90mTirBZUXavX2qAspPI4o2nHT6VVxcgu1uc0zleaeA3T+dOERbmkNRIuTwDT1THJNTJbnrgfjSmJlPGCfyppg4jQQO2aApU7jke2Kkjzn5lCn61YQqRnk07hyFVZTnr+dWVcMo/doT9KGEWcnAFL9piXgGnzCdMkRPWNR9KscCMqR+NVxOXwVXr60Fm45FK5PIh5RR2z9RQdpU4AJqBnbJ+amhsn/WH8KVx8iBoTkktinQQopLN83oDSEID1z9aNy9j+VFxciLHmgdQKie45IBFRsu7kGothAP8AnNSPlMy21mz1C4kjt5wzx9R0z7irhhZxucgelcJq1q/h7X4rmDIiZvMQe3df8+tdXrF9cQ6WLmwjEz5DMCCfkx14/Cqa7GNOd78y1ReEIPWT8KsQwrH0wBXM6V4otb1lhuQLeY8AnlWP17V0vlsw7mpd1uaQcZq8S0HVsYAOKcrL5gBGKpGJ2XABHuDimiGSNy27I9M0irF6W7SMZPNU31OU/ciH1PNR+WshGQx/GnfZQer4H1oKsU5bm4mY7hkegqNY5mGREPfPNaIjhi5PX3pn2gdEGKYcoyK3kOC7DjotPmkES4TBb0prOSMk4qsWGcCi4WGbpmJLNge1TLIqL059cVCck89qbwT/AI0ri5R8khkYnP8ASlhIVuT+QpiASBvLiklKnBEa5q/FpVxcDBKwJ7jLf/WpcwcpXkmUcJhj+fPpVy00WS4/eXrlOmI1PP4mr1vo1tAQ2HkcY5ds8j2rQUg8AflSbHYZaWlvacRRKPcDn86tZ9hj0qPdjHWmyTCMZOT7YqWFjG8avnwhfD2X/wBDFeNV634wuHm8K3mFwuF/9CFeSV0UfhPMxi99Grpn/Hs3++f5CijTP+PZv98/yFFanGZsv+uf/eNMp8v+uf8A3jTKCgrofD5b7LMFBPz9vpXPV1HhhlWznycfvP6VM/hZ1YNXrI0gJR1U05Q2M1KzkjCj8ai83b8oHNc57HKIY9x60CIkjO3Apwc45FSqVPoDRcOUZllHyjFPjkZiQR+NPBAPWpUYUDUQDDjIzTi2B8qZNP4NOyKAsQgSsMjimlJjkCrKn6Uu7FOw7Gf+8U8g5pwMhHCsfxq6CH4I4pVYL7DNFgsU/wB6Bko2PenR+YRuCk1c81TwGpdwHcUDsQIJmIyhHuatCFin3xmmbl7kClLYHB5oE4jG89eqMQPSpRvxkqfeo453JwetPWZy2GOR6Ypi5R8bjaVwNx6E9qf5TE54z7cUgZAPuil+0KD6Uh8o5YGzycCnkKOlV2vcnAH6VGZHY8A4+lMLFoygH7xpjXDE4XrUIUkcnBpVXB60BYeqsz5ZvyqXJA2qAKj8wKOlRGRmOQeKY+UlEMjH5nFSpCq9T+dVWmCjJP5VGLk/w5/GgTRpNKE4B6VE1xuH3hVJnZ+rUAYXGRihsnlLTTFv/wBdRGbDdc49KizxjNID64qbhykjTOcYqRJST+vWoAeOtOD544/OlcXKTh5pD8rAAUjNIOSxzTVchxzgegqfeoGWouHKc/4vtTPonnHloGDZ9jwf51c0BvtOh2j55EYU/hx/SpNY/wBI0a8XHHksfyGaoeEZh/wj6LuwVkZf1z/WrveJz8tq/qipq/hRb6+8+ynhjVv9ap7N6jFdDYK9lYQ28khmeNQpfH3q4GazvW168GmeYSspO+M4xk5wTXd2fnJaRC4YNMFG9l6E05bbkYdJyk1Gxd85yOFAFN3sTzio9/HWmGbHP61B1cpMQ4PSopJQi4Y4qCS4brkk03dGy/NwfTNJj5RWmGfXNN8/CnaPxqGWXbwoAFV2lAXJbA+tFxpFlp+ev40glyBis8NPNIVt4Hkx3HStG00W6miAuJfKB5IXk0mw5Rinz2VYyCzHA962YtHgAzIzsfQnin2Ol2tiiiJcsoxvfk1czzxmk5AojoYooECRoqJ6AYqXeenFRA+lJmkPlJ97Y5oVu9V2mUfxUCYuQAKAsWPtK5xg01pmY4A4pgVAc4p/mBe+BSuieUw/FwP/AAi18zE5IUAdh8wryWvT/F+oQv4fuoUcMzbRxz/EK8wrpo/CeXjlaovQ1dM/49m/3z/IUUaZ/wAezf75/kKK1OAzZf8AXP8A7xplPl/1z/7xplBQV0fhwE20uP7/APSucrpPDjbbOY/7f9Kip8LOvAq9ZGwxYDHX6U5Y9/QCkGXPPHtViH5c5rmue8oXImiRBl8gU3zYF4z+NSzXMUYIYg+1ZbOCxIwB6AVjOo1sdVLDKa1NETQj/lpThPF2cVmBweopDip9szZYKHc2UuFc7VIOPep1JI68+lc/vFSJO6/dcjFNV31CWCj0ZuknHpTTKDx1NZkd9IHUOwK98irf2y3DY3AAjOcVoqqZzTw0o+ZIC78g8VISMbSc1WN/bqPlb8hQL2BjgMc+4pqou5HsZ9iZE2E5JxUZcEnByPrUqyZXoCKQRx7t2OatMnkaG5bjk1MoL4JJGPSkVRmn78DFMXKOVQjZ5NSb/mz0qsWJPWmsSejUXFyllplBxu6UnnREYYdelV1XnrTbiVIIjk/MeFHUk+wpN2HylozQxlRj5mOFUDk1K0hHpWdawmAmWZi0zdST90egqZpie3FO4cpK8mf4s1JEc+w9apx/e5Bxmrm8FBgUXDlGS3Co208t6VXlucqMYHsKZLCfMLZ61EY2PamKw4S7j7U7zMdKiKNn0FKF5p3JcRWYsRzT1bpjJpoTJ6U8K3QDFK4uUlRyoy3FHm5PANRBD3NOHHQ0h2JckDkimB1Dc4NRnr1NIFGT3pMOUs+ec/KB9cUNK7ADNQgU9cCkHKRXuTp9z8xx5TfyNYehiZ/DN0tuSJtzbMdc4FbOpORpl0eB+6b+VZnhbC6U2e8pP6CrT925y1I3rpeTMvwxey2uqm3bdtmBDKezDnP867Pz/fFUmNlFceY4gSZuAzYDGpiVHOcUSld3KoUXTjyt3JRKfWm7yT6+1VXvoljJ53dlx1poluZIdqQHew+90qOY35Sy5KozMeAMms83kcz7IJAxDlWxziraWMsyn7TLkMQSq+1c3b3a2XiuRLYZgkk8sqOfx/OqjFyMatVU3G/VnRPZzSrtUhM9S2elWIrG3iCb18wp0z0qzgnqawtY8RQWJaC2Cy3A4J/hT6+p9qFG+xVSpGmryN9LgoNsaKo+lWIbp1bLcr6VzHhq51C9864u5C0B4TKgZPtjtXQHBpuKWgqc/aR5kanmIVByKa1wi/xcVnbgvAJNDP61nyGhce9QfdDGoWuwRln2+1VnOQApxUfyBSWP4mnawGgJ7dV3NKv51BLrVrEMR5c+3ArnrpkEnEgI9qrxpJPIVRCw/vdqW5Vjdn16VuIyqL64yaqPqMkh5Mrn68U6PTf3Q3nr6Cpkt0gycBfcmlYVjn9blupLKXcpSIAcYx3rlK7fX7mFtJnRGyxx29xXEV00fhPIzD+IvQ1dM/49m/3z/IUUaZ/x7N/vn+QorU84zZf9c/8AvGmU+X/XP/vGmUFBXQaBIqWk27J+foPpXP1v6DB5ttKd5XD+ntWda/I7HoZZy/WVzeZqm8YH5UA96r+Y5yd55681b+xrjlzSfZF7Ma89xk9z6yMqcdipn1NH51Zazbs36VA0Tp94H8KhxaN4zi9hBj0pRj0FNXp3pwUZ71JohePajI9RS4WrUFyN4R1QIeD8opImTaV0iukUrjcsbEeoFNPXmr8TS2U4RiTCehHSmvE632D86P1OO1OxCqalDvxRmnSKFkZQcgGm0jVaoWMOWwmc+1XTa3gVSGJB/wBqqkczxNlGK+uKty6pKz/uztUeo607mU1O+iIGuJ42KmQ5XvmlF5Mf4z+VQySGRyxAGeuBTc8U7svkVtUWDeTBs7qv2shHz3JAU8j1qhCmAsrrnn5V/vf/AFq0vMgvXSORSjLzx3H17VpC5x1+XZI0oVt5E3Jgj2NZt55H2nfGg3AY396R5kiRooAcE5Zj1NQZzxW8U+pycpMHJXnkUpYelQfNjA6U8HGMiqHyjzceXnMbn3AqNNT5w8RA9aeDgUjMiDLfyqWn3NI8uzQ9L+Atgtj8KmDgruXGKz5fJuAVB2MOckYpsfl24AkJRj35waSk1uU6cWtNzQLqTyAfxpN6Dso/GqsU8EkmwbiexxwanLxpxVXuZOFtyUOw6AUxnJ61E02enAqMTAuUByR1o5ieRkxfFNM5B4yaiZs03OKLi5SXzm9BSebID1GKiJJNG7FIOUn80kdfwpQ2O9Vi6gZLDFN+0RjnduB4BHrSuHKJqzgaVcnPOzFUdLu4tP0FJZuASxA7k56UmsTummyhhgSMFGe/eubZ5ZIlySY4+B6DNbU480TysXX9lWut7F23Darq5kmOFLb39lHb+ldZua4KqiMAG+92xWfpENnpmkLd3rKrTfMAwySOwA/X8akt/E0E99Hbx2z7HbaGJ6fhSmnJ6bIvDOFGHvv3pG5FDGvIQZPfqanGPT86YvB6VICc1CZ38pmeIb9rDSmeM4kkPloR2z3/ACFZvhWysxF9qMscl2c4TIyg6dK2NYFk2nP/AGgP3K8jnnPbHvXG6NE8+txyWytHFG+85Odq+hPvWsdYs86veOIjfXy7HY6xFe3FiYrB1SRjhiTg7fY1xlnpEsmuLYXC4KHMmD/D16+/9a7eW9SNWYuMKMkjmuShM93DqGoI0iTSN8jKcEAckfyH4UQloVi6MZTi9328kdfNcWthbqJJI4Y1GADx+VV7bWdPunKx3KFh2bIz9M1zuhRR6pM73Tefcr0ErZwvqB3qrFYS3evTGFdsUUxLOBwMGlZaoPrE2oyitG9up3CTxSj5HBx1xTiQe9Z0SJCpVM5PVj3qXzVA+9WaZ38pbLgA9zULkPGVY4B9KrG5G7ABNS/J13Yp3DlIltrVDkjcR/eOanSaMtsC8DuKgeNJeQelMVZs4EaKOxLZNK4+Ukub9oTtVcE96pSzyzAg7iT0zWgQSvOC3riqMkjQNuZHJ7HFSwsZepW0q6bNIw4GP5iuarrNWujLpMylSMgdfqK5Oumj8J4mZfxV6Grpn/Hs3++f5CijTP8Aj2b/AHz/ACFFanmmbL/rn/3jTKfL/rn/AN40ygoK6DQH220oH9/+lc/W9oP/AB7y8fx/0rOr8LO/Lf8AeF8zbWRs88/hTid3aox0o3GuQ+m5SQSEHFBbcaj3U5WAoBJkTwEnK4HtURRk6iroYZ6UNiocEzeNWS3KO72oxxxU8kakEqMGq26spRsdMZKRMl3NGMBzj0PNSvqDvFtAw3qKqdeaTNIHCL6CZOaN1G7mjd60FBnmt/wzo66rLP5vEYQopPZj0P4VgfSvRfDtutnpsMXSRhvb/ePP6YFZVp8sTlxlVwp+7uzz6aN4JpIpBtdGKsPQiprW2MxBbAT1Jxmt/wAV6dEmrJfH5YbpQxUf3xwR/Ksj7KZXBWQMnQf7Na0/eSYliOeCa6lpQzzeXsVY1H3XH8iKglkhtw4jJAJ+Zick+1PmnMcQhViSBgsapkA9RnHrXRFHPa4xr3Bwo49xUkN05HMKuPrio5mHl/Nzk1X24GW4qZNplKNzZRlkHKFT6U1vlbAOfpWOQwfByq9yDyKifdbzo0MjZPXnNNSYOJuZJ6dap3iAyhj6dDUUl+7cKDt/nUInllIaQYXHAFKUm0VCKTGSwszBEJJ5z9KsSXEk6pbRgFgBvc84qo7yljs3BWHT2p9vOYY12kDceeOacdEE/i0L8K+S2N5ZvepQxc5GPTPWs7zmZgq/MB1ekDMkYLTHaCQAv+NVqQ1fcuyynzDAqnpktnFJHH5Y6DPfFUWkJAWMkKOvqanWcgKfQUtFqDb2LhcDqQCfeo/OQkgEnHtUKQyTfN0HqatRWwVNpY+/vTuybEIcNHlsrn0NRok824KDg9zWgsUaAAIOKkU0WFYpxWD8GVuP7o7067ns9LtxJKgyOETuT7Umo6tBp8eWIeU/djB5/H0Fcbd3c17OZpmyx6DsB6CtadPm1ex5+MxsaK5Y6y/Ilu7y41S8DMMsx2pGvQewq1f232dbTTUIMpO+QjuzcAfgP51p+HtKMSfbJ1w7D5Aew9ayft8f9uPeyAuqsWRfXAwv9K1Uruy6HmypOFNTqvWT/Aq380st26y5Hl/u1U/wgcAV03h3R1hiW9kKtK4+QA52j/Gqen6YdXllvtRYqkn3AvGff6Cql5ZXWjSrLa3DmNmwrLwc+hFJtP3UyqVOVJ/WJRvH+tTuACozmq732GwqE+54qG3kmuLCJroeXMV+YD1pfLTP3ya52e7H3kmctqMt9rWpGHYyohIVSMBR6mtmzsorCARqeerH+8am1ErBYXEqZLqh2nPQ+tY2gai/mvBOxcY3Kx5IPpWjvKOmyOCMadHEJT1lLqWteuWisSi5HmHb+HesUalItillbqVyMM3ck9QK3tUiXUoUiB8va2Qx5qbTNJtLSLIAllPV2/p6URlFR13Cthq9Su3F2ja1zN0WB7CQzkK0zLgZ6KP8a1BPcPlUG1ck/IuOv0q+iRoMBUX6ClMsa8b1H41nJ8zu2dtKhGlFRiitEJNg8xWLfSgRndk557VaLj3pu/260GliMAIOgpC4NPbBPIFQvMgbaF3YoDlFMzL0A/Kk+1OOwqPIY4C/rTjCD0Y0C5R32l/b8qUXLEc4pnknHDA1H5bq2cA0XYcpX1mVW0qYY5wP5iuQrr9YEZ0ichVDYHT6iuQrpo/CeDmitVXoaumf8ezf75/kKKNM/wCPZv8AfP8AIUVqeWZsv+uf/eNMp8v+uf8A3jTKCgrf0H/j2l/3/wClYFbOjzGKBwBkF8n8qzq/Az0Mr/3lfM3N1Gc1QN1Ic4wB9Kkt7h2bYylvcdq4rn1Ni3mgHFNzSAhs7WBx707jsSAml3nvUeSKUE0CsPyGFVpkKZZRkU9rhF46+uKUTRycA/nSaui4NxZU3E96TcalliAPBHPQU1YpW+7G5PsprJ6G6khuaWrC2F5IPltJz9IzUyaJqb9LGf8AFMUrruHtIrdkemwfaL6NO2ct9BXXaVqaXGsRxqflJIA+gNZNrp02m2crXEZjnl+VQew7n/PrVnQYFj1i2bHQn/0E1lUSlFs8bGVuepaOyN/WrP7fpU0Q4kgbzozj8xXFSTLCuyMDPc138l8iThSOM4P0PWuHv9Evbe8n2ws8W87GGOlThJpLlkVh5pXizP3EnNJmnva3adLWU/8AAaYbe8VA32aYAg9Yz/hXdzrudace4jruXk9OabxjJbNMDSIpEkbg+60iMGJ7EdqiWuxcbD9kqqfLZCOuCMVD/pEZMnloAo5FTo248GnPKqJljx0qE5bMtxRmmZ3kLdM81JHLsGMZHpUTfeO3p2pDnsK10Isy40mYyEIJxyfT2FVlTaPm6+lSRvuG1coAMHb3pxkZQA53p0INK9h8l1cZ820YBwTjpU6Wc7dQAPc04sWt4ypxh8fWr4Yd6rclogjswqjc35VOkMaYwgz6mlL5OBUM9x5Q7Z96exPLcs9KN6r1OKzft7g5ZQV9utTSuJLYsoycZFF7hy2LjOc8CmFmzweahilEkavnGRzTjKqdME+1IOU4qcu1xIX++WOfrmtjSdH3us90MKDlYz1P1rR+zwm4M4hXzTzuxUwR+cEqDW0qzasjyqGVqM+eo7kmpTuunTiNgr7DjHWuX0qyW6uC0mfKjGSPU+ldItsWOS1SQWcFuCI0CgnJx61EZuMWjor4JVq0ZvZdCL7SAAFRsDgAdqsqryKDIny9QG7GpBgDAGKUyfLjrUI7eVWsMaQDOT0quJpBLuPT0pLhZpCPLIA9KrHz4/vKcUNhyluaZpkZGxsYYKgdRVC10+G0dnQsS3HPYU8TnuMVIHDDimpaWIlRhKSk1qgf1pnmYGAxA9jTgN4Pc+lPjtUK5bcc+/SoNLEJbPOSaACenNPe3MQJGSO1C5A6UvULE4uZAgGMn3p7XbEABRx3qrk0hNUKxPbzFJcuc5qWeRBJnrkcAVR3EHIbmlQ5PLbaSkPlLYuAF+6M04XPt+VU2AyMSc1IsJYZ81OarmDkLP2kelH2hc9DUP2Z/wC8tNMMq9MH8aOYXKQ6s6tpk2PQfzFcpXRaluFjKGVhwP51ztddB3ifOZurVl6Grpn/AB7N/vn+Qoo0z/j2b/fP8hRWp5Jmy/65/wDeNMp8v+uf/eNMoKCtTS2KxsR/e/pWXWppn+pf/erKt8DPRyr/AHpfMvKcDHerECFQWPBNVsYOalSRznJJFcJ9bYtFwOpppETc4H1quXFMc5phYs7HH3JWHseaYJpwuSFI96ImIQk9B0qM5z1oCxG2d3p7VLB5YlJOMY4zUe7GcUZB6j8qAsadpqc2nXQlQh4z1X0rs7HVvtcIlEpZD3XAI9iMV51tH8JOat2F9NYzeZG3+8p6Ee9Y1aSn6nNXw/P70dz0hZ7dz81wwP8AtNir0VtA2Dt3e+4muKjvIb6LdGdr/wASHtVV9RutPYtb3LxkdgePyrj+ryk7X1PMm5R0aO51PTY7q32ooV15Q1z2mqY9ViVhh1JBHocGqFt8QJ4mCXdukw/vIdp/wq9FrWm6jqEF7bGVJASJInQ5bggYIyM9utNU6tNOMloZqSZLeShbsgnjNWrq58q3VkGM+lYU92sl07yvtbOdvp7VO2qQyqqkggdqXsnoa86Lkd5JIRgsfoTWrFqMdvDkiRn/AN7ArDgu0kz5Y4HfsKx9U1ssxhtG/wB6Qdvp/jVqjzOw4U5VXyxNjW/FMkaNDBgyHqOoX6+9cY8ryyNI5yzHJPrSkfIe5NRjk12QgoKyPUpUI0lZEivsOQeailkaQ80/YzGmMuGxmqNrDCOKMdO9OIGaVVLMAKLhYligK5b2zTZBuHbHtVhMAsOvrTTjODjn+L1oKXYhSNyQoJCZqfzCMZdsdKHfAI/lULHefkAAxyPSlqKyLgLgj5gR7io50ywcenNRxSEHb1FPBMi/NwM9u9U9iUtSFgMZPpT4Z1VAgB4Hao8FgRj6VJGvlqecluKlaFyVyON1G6MkhScip49h6c49ahlwzgL/AA96dCCJCT3FVchotqcCl3YNRhqXI6mncXKTBwelO3Cq3mAUx5SeB19BSuPlLTSgDjk1WmnfoDj2FNAkI6Y+tMljfgoM+uKLhyiwu5fcQW96u7vSqCzyRKFKge5FSx3IKEt1FFxcpNJFHIMEYPtxVWSzZfuNke9NjnYyDJ4qT7SQTk9fuj0pBykSOYyAw5HSriShhx+NUpEdjvPJNRrMyHincdjU3jFVJVYc0qPkZB61KcMMGgViqGJ70FqkaH+6fzqFkZeCKQ7DutJjmmEigMQKAsOPpRgGkBpwGT1FA7CrvU/K/wCFWUnfy/cHmq7JjvSqwTI9aQuUXVm/4lUvvj+dcpXQak5eyk9Bj+dc/Xbh/gPmc5Vq69DV0z/j2b/fP8hRRpn/AB7N/vn+Qorc8YzZf9c/+8aZT5f9c/8AvGmUFBWppf8AqX/3qy61dKGYX/3qyrfAz08oV8VH5/kXqM8YFLj3o2+9cJ9hyjaUAEe9LijFIOUHJIA9BTQKXFKPpQFhtPCDHNJ3pc0w5QKA9OKAMUZOKM5oDlHxyPHIHRiGHetj7B/amni5kfysNtBUfeHOf5VhjIrsxbGDS7W36ME3MPQnr/Ks5ysrnn4+MeVaamJDplnbuD5e8j+KTn/61Vb6/Es6rF8sUR4xxk+tS6pc+UDAp+Y/eI7CskcjgVUFf3pHkystEei6BqFn4ksPJvYIpLmEYfcoyw7MP60678GWDnzIJJYB1K53DH48/rXAadfT6ZfxXdu2HQ8jsw7g16TB4kt7u0WRB8rjkenqK460J0pXhswiuY4zXZJrO6k0uNRFFHjO0/fyM8msWMfPz2rofFf7y8gugP8AWxAE+44/z9KwBxXVTd4pnvYWMfZJxH5pc0zNGa0OjlHFsDNQnk5pxOeM0mKA5QUAHkZp+QpyAADTMEigg4pDsLvbdkUoYHO7pmmYpQtMXKPz6HNNIYEYGPegDHSl/E0BYem0Dg9acpwpXNQDhqVj82RQKwucHae3Q0u459xTX55pASDmkOwABm5/SnMP/rUEDqKaQOKAsWEfcoNDcnrxTAQBgdKXdTFyjgAOtKNq9BURagN3zQHKTb6N4HU4qDfkehpnLdTQHKWGcY5GaqjOTjvUmcgimUg5QxhqbznNO5oHBphykyyZHPBprxBjkcHvUZNKGYd6A5RVRkbgj86cJXHeozknJNH40Byk/n+opjS7lxTME9qX60g5RtSrDkcmo8Z6VIhIXBNMOUQw4HUGmFSvUVKGbPJFLuoCxFnPQmk5JxUny+lLx2FILFG/4s5Pw/nWHXQajj7DLx6fzrn67cP8B8tnf8den+Zq6Z/x7N/vn+Qoo0z/AI9m/wB8/wAhRW54hmy/65/940yny/65/wDeNMoKCtbSv9Q/+9WTWtpX+of/AHv6VlX/AIbPUyf/AHuPz/I0KKKK88+yCiiigAooooAMUUUUAFFFFAE9lD9ovYYsZ3OAR7V2F3MWMrQjew+VR9OBXP8Ah6BpL9pVUsYULDHr2/Wtm6vYNLtxHIwMxGTGpySfc9qyqPZI8rGJ1KqhHoc+2lytI0lxKEBOWc+v9T7UjXcFqpjs4hz96RwCzf4fh+ZqC6vZbuTc5wOgUdAKr1er3NKGAjHWepfiitLtsECJz2HStSx06S1Zijbo26r6H1rnASDkHBrX03WWtyqT5KDgOOoqZqVtCK2BtrA09Yg87QvMx81vIPyP+TXK13Xy31lcLGVeOaIgMh4yP5HrXCkEHB60qTurGuBbUXB9AooorU7wooooAKKKKACiiigAooooAKKKKADtRiiigAooooAM0uaSigAPNFFFABRRRQAUYoooAMUmBS0UAJgetLgUUUAGBRgUUUCFzRmkooAWjNJRQAufejNJRRcBc0ZpKKLgV78/6FJ+H86wa3b/AP48pPw/nWFXdh/gPlM9/wB4Xp+rNXTP+PZv98/yFFGmf8ezf75/kKK3PDM2X/XP/vGmU+X/AFz/AO8aZQUFa2lf6h/97+lZNa2lf6h/97+lZV/4bPUyf/e4/P8AI0KKKK88+yCiiigAooooAKKKKACiiigCzbX09mjiByhfgsOuKrsxZizEknqTSUUrEqKTbXUKKKKZQUUUUAT215PaOWhkZdwwwB4NROxd2c9WOTTaKVieVXv1CiiimUFFFFABRRRQAUUUUAFA60Uq/eFAmO20m2pMUYqjHnGbOKcFpwHNOxQPnIStJtqYjNJtoHzkW2kxUu3NIVpD5iOjFPxSYoDmGYoxTsUYosHMNoxTsUuKB8w3FJinYpcUWDmGUU/FG2iwcwyinbaULRYfMMoqTbS7KLBzEVFS7KNlFg5kRUVLspNlFg5kR0U/ZSFaQ7oqX/8Ax5Sfh/OsKt7UB/oUn4fzrBruw/wHyme/7wvT9Waumf8AHs3++f5CijTP+PZv98/yFFbnhmbL/rn/AN40yny/65/940ygoK1tK/1D/wC9/SsmtbSv9Q/+9/Ssq/8ADZ6mT/73H5/kaFFFFeefZBRRRQAUUUjbsfLjPvQIQE7jk8D2p1MCZ5c5P6U+gSuRyMM7cEmpBnHPWo8OzDPAHPFPXOOaYle4pIA5piMWJ4+XsacQTx270YO4YOB6Uh9RScCo8kkdvapKY6k4Izx2FCCQ+iij8OKChq/XqadTdpz14+lOoEiKQvuCqQM1L2qJYjuySR/M1LTZMb7saxIzxx60q/dznOaRxuUihVxjPUDFIetxWO1SajVgPnduTwB6VI33TgZpoj5UknjtTFK99B9FFFIsKcn3xTadH/rF+tCJlsyfFLtp4HNHBrSxw84iil204CnUWHzkRGKaQfapDTaLDUxqrkE5oAzweT2pcY5HWn8Bcjqw/Sos7mvtFa5CwGeOlJtqXbShKqxnzkO2jZU2yjys9aLBzlcrSYqz5eOgpREO4osHOVdppwQmrPlD0pfKosPnIFTHanbfapwhpfLosHOV9o9KXZ7VYCcUGOiw+cr+XRsqx5dHlmiwc5X2UbDVjYfSk2exosHOQbKTZU/I7Gm49QaVh85CVpNtTFM+tJsPvQPnM/U1xp8v0H865uun1RSNOl/D+dcxXbh/gPmc5d669DV0z/j2b/fP8hRRpn/Hs3++f5CitjxjNl/1z/7xplPl/wBc/wDvGmUFBWtpX+of/e/pWTWtpX+of/e/pWVf+Gz1Mn/3uPz/ACNCiiivPPsgooooAKQ57Y/GloPSgBicjJOTkin0yNdoP1p9DJjtqNYkMAOAe9Opjbjj5eBzTh0FAJ6hzkUwP+8IFOIJOQccYo24YYPA7Uwdx1MLncBj6inNnacdaZtyAD1PJpA79B6ncoOMZpHbaOOtOprLn8aBu9hsZY8k8VIeKaikdT9BTqBR2Gb89B3p9RkEAZ4BqSgEITgE01GJwMcYpGjLOTnjHFOUEHrxTFrccTgZpgZi2OmOafUYB80n1FIbJKKKKCgpVOGBpKKFuTP4WTec3XsKVZz3xmo0TdG2Oo5xTJU2Njdmt7HjqRb84AckZNMaVuy1VkjMY+bv70sUhySxzQPmJS0h7mlwwXJaonl/u/nToi0hBYfJ0J9aGOMu47cQM7jSeY2eWqWXy2bYvy7R0Jzmo9uMHaemaFYbbQplYDJakEzEcE00gOwIGPrxUoUJMEGSGGDz0OcVDlqaLbUb57D+KlFy/rVhooo0kxEHYep/lQtrAbcbvkmKb/vU+ZE6kIuj9acLselV44ZJH2oOM4JPQVNcW8cAULNuc9sU9BczJRdj0pftg/u1TSJ2PFSfZpO+aNBc7LIu19DSi7U9jVTyHBxgmpBbNjPSloHOyyLlT2NPE8R65qqLcjual+yuOSKWg1Nk/mxeppfMi/vVB9mbGakSADvzSsVzsfhG6Nn8aQqPU0gj5PNOwAvI4p2BTIyRn7xo/GnFEZc7Bim+ShGRkGgfOJg+opOf7wpfs5znJxTXiUH7xBpBzFLVsnTJuRjA/mK5Wup1VSNNmOew/mK5auyh8J8/mrvWXoaumf8AHs3++f5CijTP+PZv98/yFFbHlGbL/rn/AN40yny/65/940ygoK1tK/1D/wC9/SsmtbSv9Q/+9/Ssq/8ADZ6mT/73H5/kaFFFFeefZBRRRQAUUUh/H8KAEzg9c/0p1MA+bO0/U088CgSGs4XrTu1Rkdz37U9SNuPSmJN3EZsD3oU8nJ78ChgSR6UDIPSgNbjqQnBHvSngVFkvgkfSkgbsSgg9KazheOp9KVcYGOlNZWLDBwBQDbtoCtl/TjpT6YqkMTinnpQC8xrMBgYzmnVExBZcfWpaATuxCcDOM0KCByeaGGVxQowB60D6i0hYDr/KgkDqaaDljxz2zQDY+ikGdoz1paBhQOelFOQgSKSMjPShbkVPgZPbqE5L4OKfKkcrb2baoHHvUZKozAjdg8CkVGbDccnG0V0Hhcw5oxLMvA2AdPWocxhypAK+gqfaqoXlDcMOAccU4tEImlNoiqQSCTzUvQtSuUwI2YKGwCevrUyObbA+8vcetVWUeUrfxSEYHoKtRFVDCQEoB8p96CrrYHEcswZVKA4HByak3DbmVXXA+X1FRpcSyMkcYAGecelXrzY2nuVcE4GFBp2J57GOZC7ncTg9607W1LR+dIW3ZDL74yaykhMU0Zl+4xDc9xW++Jmjk80If4VKnafQD1pNDVR9SrduqFQONww9UJhtdQThmPLVauAos1zIGlJAwD0qCNHuTHGRnccCpSL5i7DZ3BT9wx2Z+YnpRLEDcCKTCkcBv7341uW7LHILVBwEHJPWqV7BDLGXYbdpIJB6t6/yp2J5+iIFsdnU4/GpMAHBCk/WmxSrLbRttJOPvHvSXMhgiDIgZicY9aOXqyVJt2QskghUEjgnHFVmv8SneuFzjGeaqXc08hRZNqkjOB29zRFmS7AkjZlXjI+tFi09NTUjZXXKxk/WlaaJBiRgD3GelSbNqHaMAZ4rmbiWSecpGSSeTQ4ijK50kRjlXdG+4exoaM5yF49ayUee3sFkSPbleT61o2D7GRGLEOueT3oG3YR2KOM8J03VDeBio2sNvQ8dKSbUYzdmFRuU5HSqlxOEvzHkKgU7/TFDTCMluX7U7oF+YZHBHpVpQQc4BHrWPa3yJaSzELhZOB3IqzZahHeyGNchgM89xQ4thzmgzBh93AqIojHHNIwcDg8elQNOFYbmA+tRysOfuVNZhC6bMdxyAP51yVdbq779KnPsP5iuSrtofCeHmTvVXoaumf8AHs3++f5CijTP+PZv98/yFFbHmmbL/rn/AN40yny/65/940ygoK1tK/1D/wC9/SsmtbSv9Q/+9/Ssq/8ADZ6mT/73H5/kaFFFFeefZBRRRQAUHpRSEZ4zx3oAarZPLdegp9NAIboMU6gSCimEng+9OGTQFwJwQKQNlsUpB3D0FIBznqTTFqOpMgZHpS1F1JJ/SkgbsSA5GRQWAOO9C8KPpSMCTkGgethEJYkmn00Dbx2pScDJoBaIBtBwMZpaZg+YT0HrT6AQhOAfYUBgaCDk8dqAuKA1FpCQBmlJA61FuIUY9zQhN2JaKAcjNFBQUqnawPpSUAFiAO9NbmdX4JehMqgkkdc1IeBxgSMePYVIluAc8j8aZIjvJtVDgcZHeug+bU7kN0TtyRgjjrVJp3YBHdtnpmrlzGRhF5wOT71X8j5uccetNJMrnsDSK0iIo6EAGnzuQdmThe1PSzcOmxMluh9Km8hgrRsnLn5m9AKVrD57sSxAGZJFBTPfvUt3Oj2/lRiLA+7jqD65pj2rzhBwkbHCL3b8KtR6DP5ojnCxwgZZ8jn2pNoal0MwXbC2itpkADfdY+lX7YSSyLHbyMM5J54qlc2sxaAujBUJXOOCRxWjob21tdoZpEG5AFVu5z69qiWmxrzaFK5szBvDZ3Jh8H0qO0uvs17CXyIg3XFTavqu7U7gYTBUKSOR/nmqcDRvGjOwIXJxnrVrYm/M7XNuUI17OrytAOGSQrxgjocVU1G8MojtLJmeOCMln7t6mtHTp4L8R2cgEiyQDPqCOv4+9XILCxWCRrONQ7BkYtknAOCBSSFz62MWxedraKMj5FA7c1PepM1rmMBiOT60+x8w2wbyyEDbQx7kVZ3xxxsZRgKpJNVyqzZnztTsc0puDdxM8RdWznPG4d61IJGgjL29s4jx8zSH8MZqMRo8iSTvIgxhQF4x9a2E3SWCxQuBGVxt2g5/Gs5PS5unrZmVHqEsryEmIHIAUv1qnHbtazTTeUzFgeAOOuabqNtHbzo0Y8vJwz7yd2Opx2q1PfRrAro5Xn7oAPFPoDdn2K2n3Mk7qsihI0JwOh/KrEl6Y5PuqE9CKzRqSMW35yCSCBVRrjMm5icE0+REupcvExW94ZXbPmfdbOeDVi60mbUWFxbMoXGDubGfpUcWl3+oWpSO3PlqQyOwx/8ArqWW0exAQ3e2RV3YA6n0FGiYJt6GM8MsEpgkUq2eQa1YI0R45os7vvAD070y/jWO3ink3mVlPDHOKW3jeKSO2+YuY9/0J9P0/KjzQc2tmJdXN09+yw8qAD7UEyMjvOF3FenUd6qCaWK5dZOCzYH0q1cRwygZkYHttahofMLqB/4lcgz2H8xXN1pyyt9lngLblUDB9OazK6qXwnjY/wDiL0NXTP8Aj2b/AHz/ACFFGmf8ezf75/kKK0OAzZf9c/8AvGmU+X/XP/vGmUFBWtpX+of/AHv6Vk1raV/qH/3v6VlX/hs9TJ/97j8/yNCiiivPPsgooooAKKKRs9hQAm45p1NC8806gSEAApaa3JwTgU6gBCcduKQH9aUjJB9BSAEEfrQLW448ik2gClpm35uTQNj6ax6c4p1I3TigGLSEZGDQD7GloAbtHck/WnVG2Sce9SUCQjEgcdaByBQRk47UDOT6UD6i4zSbRjHalpo5bJzQA6iiigYU+HHnJnpmmUoO05FOO6Mq38OXoyWV5wRLEcxnnHeporhnQnGMcfWgSIsC54GAAPWnqAc8YB6V2cqZ8lztFLbKVZskcnGe9MRWJyc5rSZN6kE9BxVi2sYiA7HJPAUnpRJxirjjJt2ILKSQJ5aDOcYyelXHRyojlUjI9ev/ANerEa26boVKjBJ9wetOjlju5XhXDKBnIrmnK7ujrpVuXSSuiSztoIwZ9gZxk5J5/WspLtpdUkmmhHlltwB/i7CrsziGOSGdz5KfMzA4JB7Vlzgeba3CSOAX25LcjPTBpRVxtqLNzfe3sbEW4VQ20K4xu/OsfUtCkawEtuoZ4s5CNkFcZ4rdnuGhh2nDKBjcW68H9ayhqM+BbI0EYxjEjbCB+PWqgtSXN20OQjiLwSSEHOcDPeowxWMOAAM4rqJ4rWCEx4UN9fWuW8zKFT2JwK2i7mKkXbJmsXFxKWVZo2VWXr+Fdd4YL/2S5nclTuwW9c1xFxetJHBA0agRZII6nNdTp9zNH4VJ+z4QOQJB378/jQy76aGnolyt5p89rsCmFiOnXJJz/OsmOWV0lEy7snbg/WtTSRFpmgG5k+UyLvZievp/SsmO6iuz5Mcg3EnB9Tisobuw6kldFCaK/mbZDBMyCTamAeFz61tW8s9p51r5Jd4CEYjkA9en0/lTI0v7C4iW4bdAfleRT90c1pvLa+YlvaiNpXDTAdgB3+uTUOTe5vez0OSaX7XfEkMAhyQwxx2pruhLKRwc4Bq7qUDWd6s0h3eapz7Y7VlXL/vosjGTn9auKuiZSsyS2tbe58+HDApHvDCpTYQ23kjDPcysBEuenuazoruW31DEbBQ+EbI4xXQtbTWjPqriMJEREgY9ScDIqmmiOZbmjHN/ZmD5jOynD5csCO/X/PFVtUmiluLecBchtkpI4x2NUrqOa9jjEUyKQOQT94k4AzTtQspo9Km8x8yEgAKcg1DSUkXGTszL1eaQ3YSRshPu1alvYzaJcsm1uitjkfSsvUmuisJnjw23hsda0Z1thoERf5tqfKc4+Y1tFGMp6lCHWHiYxtEjJnqy5IpJrtp9wROOuFFO02e0WMoZF3553d6u6db+VelgoCOuAuc+9OyQufuZSpmzmc9QBx+NUq6jVokGnTFQBj0+orl62pqyPOxkuaa9DV0z/j2b/fP8hRRpn/Hs3++f5CirOMzZf9c/+8aZT5f9c/8AvGmUFBWtpX+of/e/pWTWtpX+of8A3v6VlX/hs9TJ/wDe4/P8jQJxSChhkUcn2rzz7EWiiigYUUUd6AE3H0pabg806gSEIyQaWkJOcUtACE4FIpzSsMigdKA6i0mORS005z6CgGOozziik53UAAOaDzQAaWgBpBzkU6kzS0AhCSDSISc0pGaF6UB1Fpu0k5JpTwM0bucUALRR1FFAwo2GT5AcFuM0U+E7ZkPoacdzKv8AwpejJ44kKqhOPLxzVtYwC+4/KF4qm0bA5UcnkA1ZjV5IPunPPA9u1dEm9z41T1sMhZi7DBxnj3rTMBWPzu5+6MdxUtjaqAPlDE857ippLd5cEEnHOAaylJvQ1UrGAwmF27k/ezkmn2CXsV20kO5kwc46Gt0aaJEJdSrEflmpbW0ktpGjLAoOhq5TjbRaiUpX1JRbrcWjJKobeuDXMiWNYo7SbGGbZuzyvv8Ah/SusXaiu3VlB4NcN4pu4lnRIMO7ck45B6HpSpu+hTejZr3MzSQLMJMmFcsB3KnkflmuN1TUvtmqTXCcKSNoz6VseGroMkttLKFDHJ3nAwev1zXPnTZmnkVRwJCnP1rdWTJ5tBkl1LKwZnJIoRi0qD1IrQbwzqMTqphZifTkVci0EwmNpRhs44OcEUcyEpamNeHFwfQV0l9qf2fwvaWwGG4GOxpH8OSX14zoyiM7efX1rTvNJtGECXELER8IM/eJ7Goc46Gkbu7RyOoaxe6gkcckn7qMYREGAKNPvvsF1FNIhfb82PeujvPDtpHCXiYqRyO9czqCbDuwBzj604uMtEZuUviZ1VxrMWoWhCNgjG4D+Vc5DcXY1Zfs0hjkYhBg9AaW0jeDRjcg/PLLtRfUetV9qpMOu7PJBxUxjFXSOh1JNJs7NtEubq2D3t8pA5BU5A/p2rLudPs/ldLxJSOm0cZ+uaq+IPtdlDa2bXTPalQWVBjn0z34qjdywLpy7INpP8W0c/rSinbcHKz1JjYCO9nfzopQvIKNkA5qle3zzlYmVWCjAY5yfSq0UohwGVtrDoOpq/p9o6azsuVIMY3kdR7Vpa24KomrIfdu6yx28byRocZR+qmpZpDHprkuzfMFGT0z3q1qlnELuGZg22Q7cg9D2/wrG1F3jjkiJIHmDH5VNuazFKpypo3rS4S80tzjzHhXDBhy2Rkj9K5e6uWkiS3Qt5YYkKfeprHUmsY51ChjIMAnsef8aqJJlyTgE9K0jF3MHUXLfqakdvaW1quXb7T13joD6VpxzxW7xF2IJycH6VzDTMG4P4VLd3M808bSqFwvHHWraRnGo2tTb1S6SWB1RuoB4781hULKWXbRVrY5arvI1dM/49m/3z/IUUaZ/wAezf75/kKKZiZsv+uf/eNMp8v+uf8A3jTKCgrW0r/UP/vf0rJrW0r/AFD/AO9/Ssq/8NnqZP8A73H5/kaFJn0paTHIrzz7EWiiigYUh6UtIRnigQgJOKdSdDS0AhD1FLQTiigYUgPNLSAcmgQtJjNLSE0ALRRSEZOO1ACg5opKWgYmKWkzxS0CEJxRnmgjrQBg0ABGRRt5paTNAC0UUUDCpIDidMetR1NaAG7iB6bqa3Ma/wDCl6M3EhjEKuQAc5IojgZZjtA2k7iPSnEoUEY6A8+1SPKUCbecnGfTpV31Pjo7XD7V5ErSgqeOmaS2v2ZmkVOExgGsW/fyGUBgRjBIquL6WLGxcZ7k/nWnJdXBvWx18V+9wrgKFbAIHrUytIVbIIcjIH4VztpqKI6jdlyOBnpVkX0iuQu7A5J9KycXcakjVEE87I3nDaV2soGCaZB4YsHaSW6g3SZOOeMZ/wDrUR38cSq4cZf+961atp3mml2HaFA/DjrUpSQOppZFPWdJtDBC0CLC8LhgyjA/GkdrWOdAIVZnbDgx85Pb9K2UhRo5I5MYOQffNPMMUMxfaB5g5IHXFN36hGqkrFK4t0LfKm7HQdKqm3XIjKqc9Cexq2xlkbES5JBwaqTWGoG7+YL5e3KgNkk46UJvYkzjdjT5Sh5jBNV7/VI7uJY45IzgbsMDkGl1WyvTHJIqsjquWQjqOvNYK6W7IrvklhuFaRinqa8yRdbV2uIDEAFdeD71jXOl3E5ZmJCZz0zxWpbQquwAAEHd09Aa1UWaZ40ib5XHI46Va93YTkmjnBNC9nFYkt+6XJCoSTz7fnTWtcnMVnPIO+4bRXV/2B5QbyY1DMOfp71izyzQPJCIYyynHA6U4tdAdRMZrMv9q2NvFboPMXO4McFQO9c5cxTqi25KMw6BCSRW1LZzeakhZ1jYEyYO3g9s1bjt4QqgbVycDavP/wBenC0VYcpuRgadZTX2oqs+5YoiCxI9OgrUtriOXxDKUkYqo2szcL1OQfbpU2rqYEisrSTdM2TNgYx+NOslj0+1ZFOxiNzSd80OV9QT5dCzqTwiJGw6okn7xXGMD1Fcnqlws4+UYAc8564FbGrXs2pBbeJ8xZyGB4bHWsO9ieOCFSvJzx37U4omrIoFuxoG7qM1p6Xps13OoEZPfOODWnLpUMe/aCACeDWnMtjmbOc5yOSOc59ammlE0wfovQYrfj0iK5tDtIV1PQ0tjptvNLiVF3opyp6GlzIavY55I3EpOPlx1qSuk1PTI4NNkljXCr29Oa5utI7GM3dmrpn/AB7N/vn+Qoo0z/j2b/fP8hRVGRmy/wCuf/eNMp8v+uf/AHjTKCgrW0r/AFD/AO9/SsmtbSv9Q/8Avf0rKv8Aw2epk/8Avcfn+RoUd6KTFeefZC0UUUAFFFFABRRRQAhpaKKACiiigApvrTqKBAKKKKBhRRRQAhpaKKBBRRRQMKbinUUCCiiigYU+EgTIT0zTKN23k9qa1ZjiHalL0ZqNdCIsyjNBvA8qqrdVyfQms0Tb4sj1xnvUlu2ZMgdOM11qkktT4j2vYfcI8zhuMZpjW3nN8pwcADFW9pI2Ecg5xU0kS/Z1kRGBU4c9vbFVzJJIm7u2YkcMltdh8Ftp4x60kN9eLO7yFh5nUHsK37bTDLESdyOWIB7cdqunRLSRSkwO885zytTKpHqVsZEF3Fc2/kThtsjbARwQa7GwtxaKCAWHAyDk/T9Kp6dolos8aupkMZLLu7t1/nWx5UaAiMFU4YAnOPX/AD71hJroF0y5M0RTzT94Z4A9P/risu4M085JIAHIOPWpo5Ejk3GRQvOVP+frULXUSiRVbcD0NK9xXs7DUujC+7psAwQuamS6EhJWRiN2Ax4xn0rOuMq2NwP8JGfyp0O2L5lYNG+DxznvUNXNE7omkuAYmfAdwu3n/PvWTfTQeXGUjUEZXHSi9vYbaQZVojITkMe3/wCsGuauNTeS/wDuqVB+YHvWlODbIkzWstLWZI5DIybh8pHatmCxjtAu58SxnqBwR6fSq4ZZ9MhlAETYzj0NXIka4gRpi2BnIzjd/Wqb0J53zWJJ7kQwAhh+dUrS0tJ0uZpRliQST2xz/hVXU7hIZPLBwoGDn1rEOtNaiTaSMkbhjPWiMX0Kb0N26uUe3aJI0J4OPX2qtZabLcmMgBABkALj9fpmoItQha3j3suXParsereRLtRSwK8AdeKNVoVdrYyk025Esvn25MjMXL+vt9MU2yEtorXlzEBEitgDnJ6D+tdLHeu7DKfcfrjIK9qhu0trix8s4VZc5X/PvS53sylLW7ZwawSQM0w8pfMbJUDnk9KiuYZpLeI+WxfBYn+7yeP5VtzafBbyMIlyccnPPU/4VBIkvzkkkevrXSnfYyk73uN0vUJNPhEbkEDt1x+NF1eJNOAp4bkn0qCW0kChmU8nHPWoPIcSEYI+Xjj0pOKvcnm6GoJ0VSI9vzDBBHpUCJLJOHjBL+i96htzsRWI+cEHkVoW75Z33bXDD7ox/Koasapqwy/nd9GnLd1CkfQjmuWrsdVVW0OdiR5gAB9W5HWuOral8JzTd3c1dM/49m/3z/IUUaZ/x7N/vn+QorQzM2X/AFz/AO8aZT5f9c/+8aZQUFamluiwuGZR83c1l0VM48yszpwmJeGqqolex0fnRf8APRP++hR50X/PRP8AvoVzlFYfVo9z1v7fn/IvvOj86L/non/fQo86L/non/fQrnKKPq0e4f2/P+RfedH50X/PRP8AvoUedF/z0T/voVzlFH1aPcP7fn/IvvOj86L/AJ6J/wB9Cjzov+eif99Cucoo+rR7h/b8/wCRfedH50X/AD0T/voUedF/z0T/AL6Fc5RR9Wj3D+35/wAi+86Pzov+eif99Cjzov8Anon/AH0K5yij6tHuH9vz/kX3nR+dF/z0T/voUedF/wA9E/76Fc5RR9Wj3D+35/yL7zo/Oi/56J/30KPOi/56J/30K5yij6tHuH9vz/kX3nR+dF/z0T/voUedF/z0T/voVzlFH1aPcP7fn/IvvOj86L/non/fQo86L/non/fQrnKKPq0e4f2/P+RfedH50X/PRP8AvoUedF/z0T/voVzlFH1aPcP7fn/IvvOj86L/AJ6J/wB9Cjzov+eif99Cucoo+rR7h/b8/wCRfedH50X/AD0T/voUedF/z0T/AL6Fc5RR9Wj3D+35/wAi+86Pzov+eif99Cjej/KroSeg3CucoprDxTvcmpnk5wcORa+Z0sdu24r8oz3LCr0MSoygNGBjJ+cdfzrjKK3kuY8OLsd+Ui8ssJYg/HSQf41PGyIoUzQ9ef3q8g/jXnNFZexXcfOetwT2kNpJGk9uCuSAZV5P51QlvBLqP2gTRKjLyPNXg/nXmdFJYeK6hKbkz1tNUgC7xNGJFH/PQeoPr7CrEmoW7jcLy35HIMq/4/SvHKKHh49wUrHsCXNq5+a8twB/01XNVp76A3MsaSQeWzH5vNX/ABryiiksNHuNzueqLcwpMP8ASICCM/6xcZ7Z5qruhgmL/aIjHtyFWRSR7DmvNaKpUIrqONVx0OtuFa6klaSQ7ChKKGUkN171RtIJftKNKowCM5IrAoq1BJWJc2z0sXluYVX5OB0Mi1OmpRrGw82LGAAN4FeW0VHsI3DnPRb2e2uYQCUDnkneD/WuVvILia5d9oKlccEViUU1SSHz6WOk0uJ0ZFkIBXgFsYFdXZLbQyiWaa0kI/vOv+NeYUUSopu4uZnqV5eQu37mWFeeiyDB/WqM0sZUASxFlH98YzXndFT7CI+dnYRq8lxvZ0UcDBcY6/Wtay+zxFkkeE4wQd64+nWvOaKr2K7ic7qx6Yfsspw0sABGM71/xrOv9gtlgQxSEDAZXXj9a4Sin7JEnVi3GzDlGLKCMMPyNWBbKJ1ZHiAwB/rB+vNcZRT9mhdLHW62FXTnVHQgA7sODnkYrkqKKqKsrAlY1dM/49m/3z/IUUaZ/wAezf75/kKKYjNl/wBc/wDvGk2Nz8p4GTxXb/DKOSXxfcLGiO3kNw65H30/z+ddd40YQ+HblrZnM7wfYZ4kRnACqspONwCkAjJwTTHc8Z2sSBtOTyBjrStHIjFWRlIGSCMcV67Z31la2GnC6iLeX4ehuNyozMNrOB0I4BfJGRnA5GOWTF5PFF6VZ5HbwpHgklWYlE79iaAueSbW27tpx64pK9q8QmxHgrxClldxTKYy4VLlpcR+bAEODwP4vz96860Lwm+t6YLuJpyd9yjLHFu2+XAJFz/vH5aAuc1RXbn4fu25Y5bl3RXMirBkowtVmAPplmK/hQvw/d5NiS3LMofzFWDJQi0E4B9Msdn/ANekFziKK6o+E0ttSuor17tLW309btpFh+YuY43aMZ4yPM/lWl/whNptEXnTyAPPIHiizK6Lbxyqu3djPz4oC5wdFd9/wgltuW2+0Sbml358n/SAv2bzvK2bsb+2PX8qxdP8MrfX96DFqUVrbQNKqNbfv5Su3KqucZG8E+g5oC5zdFdlD4Khn0s3YnvIy0U06mS3ASMRvt8uRs8SH0x3HrUuqeDNMtLe++zX9289sbsASRKFb7O6q3Q5Gd3H0oC5xFFFFAwooooAKKKKACiiigAooooAKKKKACiiigAooooAKKKKACiiigAooooAKKKKACiiigAooooAKKK7qfwZYy6FpclqbqO/u0i2mQExyu8BkCrlRklht+UtjIz1oEcLRXe+H/A1pd3lxFd3JnMZMQRAYwZAyBir8hlUsQSPUHvU954M0aJ7qcvcQRW8cLSR+ZvEbOxGDkA9CuOn40Bc87or0SPwZob38hNxcfZl1T7AMHjPyDGcZ3bmIzntnHaoU8L6D/ZDXxeV/ncR/vvLVz86hckEDBTI5JJOMYoC5wNFenR+B9FjgI2/aZRK0YRrhkdsSsnZcZ4A49aw9B8J2GtaHBN58keoTaq1rFHvGyWNUjZlB7Ph2IPQ4x1IoC5xtFdVP4NZIIp1uZNksm1VW3ZuCHI2kH5yNnzAY25FaVp4LtXubOC9s9RtppLZJJoy4+QNIq+bkpjaqtuZeccZI5oC5wdFdfo/hSG/TSJZ4LyKO6t5pG4b98yHACEITyOeATgGm2fhVJYrVpba6IN9c2zvE2Um8tNyKjbcZZgyg85PbtQFzkqK6u78PW9pbancpYX1xFZajBb/ACvgbHRyyFgpAZWCKT6sBgZFLd+H7SOfXhBYXrppUULSbZd4R96CVCwTtl8HtsJwaAucnRXZr4ZtJr+aOPTNQEVvp63F2I5vMa3dgWUcJ8xxtG3A5zzgGrVl4Fs5b/RYJruJkuFIuGjvYf3j71XEfPbd7k7TgZOKAucFRXcQeDbGbS9FuDK8b3OGuDJcIisME7Yy2FJJAAwWxnnnilbwjpkITzzdhTqBtzLGwdT++kj8oBVJL4RWyM8N0oC5w1Fdxd+EdPt4L+SMXUxhlVRsk4jbEB8o5TJYmV1HAOYzx1FF14Ms4pdUkSR0igsvPggknVJQ4j3EsjhW2ggjG0E5FAXOc0z/AI9m/wB8/wAhRRpn/Hs3++f5CigRUeGVJ5CrgHJ6E+tWUvtVjt57dNRuFhnJM0azMFkJ6lh3zRRTGPGq60sUUS6rdrHEgjjRZ2AVR0AA7U2XUNWnnknl1G4eWSHyHdpWJaPpsJ7j2oooAhjmv4rOWzju5FtpSDJEshCvjHUd+g/IUyL7VBnyZ2jz12ORn8qKKAHK96rs63UgZvvMJGyfrQr3quzrdSB2+8wkbJ+tFFADX+1OSXuHbd1y5Of84H5VPZ3moWEryW9yUd43iJzn5WXacZ6HHGaKKAK+243bvObdu3Z3H73r9aUm7MgkNy5cHIbecg/WiigYhW5YMDMxDNuYFzyfU+9BW4bOZmOc5yx5z1/OiigCP7M/qtH2Z/VaKKAD7M/qtH2Z/VaKKAD7M/qtH2Z/VaKKAD7M/qtH2Z/VaKKAD7M/qtH2Z/VaKKAD7M/qtH2Z/VaKKAD7M/qtH2Z/VaKKAD7M/qtH2Z/VaKKAD7M/qtH2Z/VaKKAD7M/qtH2Z/VaKKAD7M/qtH2Z/VaKKAD7M/qtH2Z/VaKKAD7M/qtH2Z/VaKKAD7M/qtH2Z/VaKKAD7M/qtWbGe8067jurWVFmj/wBWzKG2H1GQcEdj1HaiigBtu97aOzW11JCzDBMblSeQe3uAfwpZZr+a4FxLdyvOMYkaRiwx0560UUCI0FzFN50c7JLknerkNk9TmnRvexKqxXUiKpyoWRgB16fmfzoooGSJdalHjZfzrjGMTMMY6VWMEpOS4JznOT19aKKAD7PJ/eH50GCU9XB7dTRRQAeRLx8446cnijyJAAN4wOcZNFFAB5EuMbxg89TR5EnPzDnryeaKKADyJck7+vXk0n2eQYww46c0UUAH2eTAG4YHTml+zyf3h1z1PWiigBPs8n94evWl+zyE53DJ96KKANTTbd/szcr98/yFFFFBJ//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147955" y="197485"/>
            <a:ext cx="11574145" cy="6003290"/>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3"/>
          <a:stretch>
            <a:fillRect/>
          </a:stretch>
        </p:blipFill>
        <p:spPr>
          <a:xfrm flipH="1">
            <a:off x="147955" y="4854575"/>
            <a:ext cx="2818130" cy="2003425"/>
          </a:xfrm>
          <a:prstGeom prst="rect">
            <a:avLst/>
          </a:prstGeom>
        </p:spPr>
      </p:pic>
      <p:sp>
        <p:nvSpPr>
          <p:cNvPr id="2" name="文本框 1"/>
          <p:cNvSpPr txBox="1"/>
          <p:nvPr/>
        </p:nvSpPr>
        <p:spPr>
          <a:xfrm>
            <a:off x="763634" y="381509"/>
            <a:ext cx="10341428" cy="646331"/>
          </a:xfrm>
          <a:prstGeom prst="rect">
            <a:avLst/>
          </a:prstGeom>
          <a:noFill/>
        </p:spPr>
        <p:txBody>
          <a:bodyPr wrap="square" rtlCol="0">
            <a:spAutoFit/>
          </a:bodyPr>
          <a:lstStyle/>
          <a:p>
            <a:pPr lvl="0"/>
            <a:r>
              <a:rPr lang="zh-CN" altLang="en-US" sz="3600" b="1" smtClean="0"/>
              <a:t>一、</a:t>
            </a:r>
            <a:r>
              <a:rPr lang="zh-CN" altLang="zh-CN" sz="3600" b="1" smtClean="0"/>
              <a:t>掌握回忆录这一文学体裁</a:t>
            </a:r>
            <a:endParaRPr lang="zh-CN" altLang="zh-CN" sz="3600"/>
          </a:p>
        </p:txBody>
      </p:sp>
      <p:sp>
        <p:nvSpPr>
          <p:cNvPr id="13" name="TextBox 12"/>
          <p:cNvSpPr txBox="1"/>
          <p:nvPr/>
        </p:nvSpPr>
        <p:spPr>
          <a:xfrm>
            <a:off x="1015728" y="1028065"/>
            <a:ext cx="10352314" cy="4801314"/>
          </a:xfrm>
          <a:prstGeom prst="rect">
            <a:avLst/>
          </a:prstGeom>
          <a:noFill/>
        </p:spPr>
        <p:txBody>
          <a:bodyPr wrap="square" rtlCol="0">
            <a:spAutoFit/>
          </a:bodyPr>
          <a:lstStyle/>
          <a:p>
            <a:pPr>
              <a:lnSpc>
                <a:spcPct val="150000"/>
              </a:lnSpc>
            </a:pPr>
            <a:r>
              <a:rPr lang="zh-CN" altLang="zh-CN" sz="2400" smtClean="0"/>
              <a:t>《长征胜利万岁》与《大战中的插曲》都属于回忆录，回忆录</a:t>
            </a:r>
            <a:r>
              <a:rPr lang="en-US" altLang="zh-CN" sz="2400" smtClean="0"/>
              <a:t>,</a:t>
            </a:r>
            <a:r>
              <a:rPr lang="zh-CN" altLang="zh-CN" sz="2400" smtClean="0"/>
              <a:t>是追记本人或他人过去生活经历和社会活动的一种文体。具体说</a:t>
            </a:r>
            <a:r>
              <a:rPr lang="en-US" altLang="zh-CN" sz="2400" smtClean="0"/>
              <a:t>,</a:t>
            </a:r>
            <a:r>
              <a:rPr lang="zh-CN" altLang="zh-CN" sz="2400" smtClean="0"/>
              <a:t>回忆录可以指关于一系列事件的记录</a:t>
            </a:r>
            <a:r>
              <a:rPr lang="en-US" altLang="zh-CN" sz="2400" smtClean="0"/>
              <a:t>,</a:t>
            </a:r>
            <a:r>
              <a:rPr lang="zh-CN" altLang="zh-CN" sz="2400" smtClean="0"/>
              <a:t>通常由参加者所写而不像历史那样拘于形式和完备</a:t>
            </a:r>
            <a:r>
              <a:rPr lang="en-US" altLang="zh-CN" sz="2400" smtClean="0"/>
              <a:t>,</a:t>
            </a:r>
            <a:r>
              <a:rPr lang="zh-CN" altLang="zh-CN" sz="2400" smtClean="0"/>
              <a:t>如凯撒的《高卢战争回忆录》；也可以指一种自传体描述</a:t>
            </a:r>
            <a:r>
              <a:rPr lang="en-US" altLang="zh-CN" sz="2400" smtClean="0"/>
              <a:t>,</a:t>
            </a:r>
            <a:r>
              <a:rPr lang="zh-CN" altLang="zh-CN" sz="2400" smtClean="0"/>
              <a:t>其口吻常闲而亲切</a:t>
            </a:r>
            <a:r>
              <a:rPr lang="en-US" altLang="zh-CN" sz="2400" smtClean="0"/>
              <a:t>,</a:t>
            </a:r>
            <a:r>
              <a:rPr lang="zh-CN" altLang="zh-CN" sz="2400" smtClean="0"/>
              <a:t>注意的焦点、通常在作者所知的人物、事件或时代上</a:t>
            </a:r>
            <a:r>
              <a:rPr lang="en-US" altLang="zh-CN" sz="2400" smtClean="0"/>
              <a:t>,</a:t>
            </a:r>
            <a:r>
              <a:rPr lang="zh-CN" altLang="zh-CN" sz="2400" smtClean="0"/>
              <a:t>如《聂荣臻回忆录》回忆录讲求真实、广泛、突出。真实</a:t>
            </a:r>
            <a:r>
              <a:rPr lang="en-US" altLang="zh-CN" sz="2400" smtClean="0"/>
              <a:t>,</a:t>
            </a:r>
            <a:r>
              <a:rPr lang="zh-CN" altLang="zh-CN" sz="2400" smtClean="0"/>
              <a:t>就是真实记载作者的经历和观威；广泛</a:t>
            </a:r>
            <a:r>
              <a:rPr lang="en-US" altLang="zh-CN" sz="2400" smtClean="0"/>
              <a:t>,</a:t>
            </a:r>
            <a:r>
              <a:rPr lang="zh-CN" altLang="zh-CN" sz="2400" smtClean="0"/>
              <a:t>指回忆录不仅要回忆个人</a:t>
            </a:r>
            <a:r>
              <a:rPr lang="en-US" altLang="zh-CN" sz="2400" smtClean="0"/>
              <a:t>,</a:t>
            </a:r>
            <a:r>
              <a:rPr lang="zh-CN" altLang="zh-CN" sz="2400" smtClean="0"/>
              <a:t>而且要以个人为主线</a:t>
            </a:r>
            <a:r>
              <a:rPr lang="en-US" altLang="zh-CN" sz="2400" smtClean="0"/>
              <a:t>,</a:t>
            </a:r>
            <a:r>
              <a:rPr lang="zh-CN" altLang="zh-CN" sz="2400" smtClean="0"/>
              <a:t>广泛反映社会的历史面目；突出</a:t>
            </a:r>
            <a:r>
              <a:rPr lang="en-US" altLang="zh-CN" sz="2400" smtClean="0"/>
              <a:t>,</a:t>
            </a:r>
            <a:r>
              <a:rPr lang="zh-CN" altLang="zh-CN" sz="2400" smtClean="0"/>
              <a:t>指回忆录中的人物要处于突出地位</a:t>
            </a:r>
            <a:r>
              <a:rPr lang="en-US" altLang="zh-CN" sz="2400" smtClean="0"/>
              <a:t>,</a:t>
            </a:r>
            <a:r>
              <a:rPr lang="zh-CN" altLang="zh-CN" sz="2400" smtClean="0"/>
              <a:t>要有个性</a:t>
            </a:r>
            <a:r>
              <a:rPr lang="en-US" altLang="zh-CN" sz="2400" smtClean="0"/>
              <a:t>,</a:t>
            </a:r>
            <a:r>
              <a:rPr lang="zh-CN" altLang="zh-CN" sz="2400" smtClean="0"/>
              <a:t>事件要典型</a:t>
            </a:r>
            <a:r>
              <a:rPr lang="en-US" altLang="zh-CN" sz="2400" smtClean="0"/>
              <a:t>,</a:t>
            </a:r>
            <a:r>
              <a:rPr lang="zh-CN" altLang="zh-CN" sz="2400" smtClean="0"/>
              <a:t>有一定的代表性。</a:t>
            </a:r>
            <a:endParaRPr lang="zh-CN" altLang="zh-CN" sz="2400" smtClean="0"/>
          </a:p>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462734" y="418102"/>
            <a:ext cx="11070590" cy="5782945"/>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0" y="4174490"/>
            <a:ext cx="3383915" cy="2406015"/>
          </a:xfrm>
          <a:prstGeom prst="rect">
            <a:avLst/>
          </a:prstGeom>
        </p:spPr>
      </p:pic>
      <p:sp>
        <p:nvSpPr>
          <p:cNvPr id="2" name="文本框 1"/>
          <p:cNvSpPr txBox="1"/>
          <p:nvPr/>
        </p:nvSpPr>
        <p:spPr>
          <a:xfrm>
            <a:off x="576944" y="447639"/>
            <a:ext cx="10341428" cy="646331"/>
          </a:xfrm>
          <a:prstGeom prst="rect">
            <a:avLst/>
          </a:prstGeom>
          <a:noFill/>
        </p:spPr>
        <p:txBody>
          <a:bodyPr wrap="square" rtlCol="0">
            <a:spAutoFit/>
          </a:bodyPr>
          <a:lstStyle/>
          <a:p>
            <a:r>
              <a:rPr lang="zh-CN" altLang="zh-CN" sz="3600" b="1" smtClean="0"/>
              <a:t>二、回忆录的写作特点</a:t>
            </a:r>
            <a:endParaRPr lang="zh-CN" altLang="zh-CN" sz="3600"/>
          </a:p>
        </p:txBody>
      </p:sp>
      <p:sp>
        <p:nvSpPr>
          <p:cNvPr id="11" name="TextBox 10"/>
          <p:cNvSpPr txBox="1"/>
          <p:nvPr/>
        </p:nvSpPr>
        <p:spPr>
          <a:xfrm>
            <a:off x="626110" y="1336585"/>
            <a:ext cx="10940142" cy="5078313"/>
          </a:xfrm>
          <a:prstGeom prst="rect">
            <a:avLst/>
          </a:prstGeom>
          <a:noFill/>
        </p:spPr>
        <p:txBody>
          <a:bodyPr wrap="square" rtlCol="0">
            <a:spAutoFit/>
          </a:bodyPr>
          <a:lstStyle/>
          <a:p>
            <a:pPr>
              <a:lnSpc>
                <a:spcPct val="150000"/>
              </a:lnSpc>
            </a:pPr>
            <a:r>
              <a:rPr lang="zh-CN" altLang="zh-CN" sz="2000" smtClean="0"/>
              <a:t>①精于剪裁，详略得当，注重实录。在《长征胜利万岁》中作者一方面能够国绕本章节的核心内容“长征胜利”组织材料，另一方面</a:t>
            </a:r>
            <a:r>
              <a:rPr lang="en-US" altLang="zh-CN" sz="2000" smtClean="0"/>
              <a:t>,</a:t>
            </a:r>
            <a:r>
              <a:rPr lang="zh-CN" altLang="zh-CN" sz="2000" smtClean="0"/>
              <a:t>作者遵循注重实录的原则</a:t>
            </a:r>
            <a:r>
              <a:rPr lang="en-US" altLang="zh-CN" sz="2000" smtClean="0"/>
              <a:t>,</a:t>
            </a:r>
            <a:r>
              <a:rPr lang="zh-CN" altLang="zh-CN" sz="2000" smtClean="0"/>
              <a:t>对自己没有亲身经历的事件大胆取舍</a:t>
            </a:r>
            <a:r>
              <a:rPr lang="en-US" altLang="zh-CN" sz="2000" smtClean="0"/>
              <a:t>,</a:t>
            </a:r>
            <a:r>
              <a:rPr lang="zh-CN" altLang="zh-CN" sz="2000" smtClean="0"/>
              <a:t>保证了文章内容的真实性和严谨性。比如</a:t>
            </a:r>
            <a:r>
              <a:rPr lang="en-US" altLang="zh-CN" sz="2000" smtClean="0"/>
              <a:t>,</a:t>
            </a:r>
            <a:r>
              <a:rPr lang="zh-CN" altLang="zh-CN" sz="2000" smtClean="0"/>
              <a:t>对毛泽东、周恩来等中央领导机关的同志到达吴起镇这一事件</a:t>
            </a:r>
            <a:r>
              <a:rPr lang="en-US" altLang="zh-CN" sz="2000" smtClean="0"/>
              <a:t>,</a:t>
            </a:r>
            <a:r>
              <a:rPr lang="zh-CN" altLang="zh-CN" sz="2000" smtClean="0"/>
              <a:t>虽然也能够很好地表现红军长征胜利</a:t>
            </a:r>
            <a:r>
              <a:rPr lang="en-US" altLang="zh-CN" sz="2000" smtClean="0"/>
              <a:t>,</a:t>
            </a:r>
            <a:r>
              <a:rPr lang="zh-CN" altLang="zh-CN" sz="2000" smtClean="0"/>
              <a:t>但由于作者所在的红四团是中央红军的先头部队</a:t>
            </a:r>
            <a:r>
              <a:rPr lang="en-US" altLang="zh-CN" sz="2000" smtClean="0"/>
              <a:t>,</a:t>
            </a:r>
            <a:r>
              <a:rPr lang="zh-CN" altLang="zh-CN" sz="2000" smtClean="0"/>
              <a:t>先于主力部队到达</a:t>
            </a:r>
            <a:r>
              <a:rPr lang="en-US" altLang="zh-CN" sz="2000" smtClean="0"/>
              <a:t>,</a:t>
            </a:r>
            <a:r>
              <a:rPr lang="zh-CN" altLang="zh-CN" sz="2000" smtClean="0"/>
              <a:t>对中央红军到达吴起镇的情形或许不是十分清楚</a:t>
            </a:r>
            <a:r>
              <a:rPr lang="en-US" altLang="zh-CN" sz="2000" smtClean="0"/>
              <a:t>,</a:t>
            </a:r>
            <a:r>
              <a:rPr lang="zh-CN" altLang="zh-CN" sz="2000" smtClean="0"/>
              <a:t>于是就一笔带过。同样</a:t>
            </a:r>
            <a:r>
              <a:rPr lang="en-US" altLang="zh-CN" sz="2000" smtClean="0"/>
              <a:t>,</a:t>
            </a:r>
            <a:r>
              <a:rPr lang="zh-CN" altLang="zh-CN" sz="2000" smtClean="0"/>
              <a:t>对军委警卫连、工兵连在左权参谋长的率领下消灭盘踞在千佛山的一股反动民团</a:t>
            </a:r>
            <a:r>
              <a:rPr lang="en-US" altLang="zh-CN" sz="2000" smtClean="0"/>
              <a:t>,</a:t>
            </a:r>
            <a:r>
              <a:rPr lang="zh-CN" altLang="zh-CN" sz="2000" smtClean="0"/>
              <a:t>作者因为没有亲历</a:t>
            </a:r>
            <a:r>
              <a:rPr lang="en-US" altLang="zh-CN" sz="2000" smtClean="0"/>
              <a:t>,</a:t>
            </a:r>
            <a:r>
              <a:rPr lang="zh-CN" altLang="zh-CN" sz="2000" smtClean="0"/>
              <a:t>也只是一笔带过。而在《大战中得插曲》中文章仅交代了“拯救”的梗概和聂荣臻与日本小女孩相处的若干细节</a:t>
            </a:r>
            <a:r>
              <a:rPr lang="en-US" altLang="zh-CN" sz="2000" smtClean="0"/>
              <a:t>,</a:t>
            </a:r>
            <a:r>
              <a:rPr lang="zh-CN" altLang="zh-CN" sz="2000" smtClean="0"/>
              <a:t>如“我牵着她的手</a:t>
            </a:r>
            <a:r>
              <a:rPr lang="en-US" altLang="zh-CN" sz="2000" smtClean="0"/>
              <a:t>,</a:t>
            </a:r>
            <a:r>
              <a:rPr lang="zh-CN" altLang="zh-CN" sz="2000" smtClean="0"/>
              <a:t>拿来梨子给她吃”“大一点的孩子一直跟着我</a:t>
            </a:r>
            <a:r>
              <a:rPr lang="en-US" altLang="zh-CN" sz="2000" smtClean="0"/>
              <a:t>,</a:t>
            </a:r>
            <a:r>
              <a:rPr lang="zh-CN" altLang="zh-CN" sz="2000" smtClean="0"/>
              <a:t>常常用小手拽着我的马裤腿”等</a:t>
            </a:r>
            <a:r>
              <a:rPr lang="en-US" altLang="zh-CN" sz="2000" smtClean="0"/>
              <a:t>,</a:t>
            </a:r>
            <a:r>
              <a:rPr lang="zh-CN" altLang="zh-CN" sz="2000" smtClean="0"/>
              <a:t>而将两个小女孩在指挥所生活的几天里的许多事情省略掉</a:t>
            </a:r>
            <a:r>
              <a:rPr lang="en-US" altLang="zh-CN" sz="2000" smtClean="0"/>
              <a:t>,</a:t>
            </a:r>
            <a:r>
              <a:rPr lang="zh-CN" altLang="zh-CN" sz="2000" smtClean="0"/>
              <a:t>从而使故事有梗概</a:t>
            </a:r>
            <a:r>
              <a:rPr lang="en-US" altLang="zh-CN" sz="2000" smtClean="0"/>
              <a:t>,</a:t>
            </a:r>
            <a:r>
              <a:rPr lang="zh-CN" altLang="zh-CN" sz="2000" smtClean="0"/>
              <a:t>有细节</a:t>
            </a:r>
            <a:r>
              <a:rPr lang="en-US" altLang="zh-CN" sz="2000" smtClean="0"/>
              <a:t>,</a:t>
            </a:r>
            <a:r>
              <a:rPr lang="zh-CN" altLang="zh-CN" sz="2000" smtClean="0"/>
              <a:t>又不至于显得过于烦琐</a:t>
            </a:r>
            <a:r>
              <a:rPr lang="en-US" altLang="zh-CN" sz="2000" smtClean="0"/>
              <a:t>,</a:t>
            </a:r>
            <a:r>
              <a:rPr lang="zh-CN" altLang="zh-CN" sz="2000" smtClean="0"/>
              <a:t>节省了篇幅</a:t>
            </a:r>
            <a:r>
              <a:rPr lang="en-US" altLang="zh-CN" sz="2000" smtClean="0"/>
              <a:t>,</a:t>
            </a:r>
            <a:r>
              <a:rPr lang="zh-CN" altLang="zh-CN" sz="2000" smtClean="0"/>
              <a:t>也为文中的议论留下了空间。 </a:t>
            </a:r>
            <a:r>
              <a:rPr lang="en-US" altLang="zh-CN" sz="2400" smtClean="0"/>
              <a:t> </a:t>
            </a:r>
            <a:endParaRPr lang="zh-CN" altLang="zh-CN" sz="2400" smtClean="0"/>
          </a:p>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130810" y="417830"/>
            <a:ext cx="11372215" cy="5782945"/>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0" y="3858895"/>
            <a:ext cx="4218940" cy="2999105"/>
          </a:xfrm>
          <a:prstGeom prst="rect">
            <a:avLst/>
          </a:prstGeom>
        </p:spPr>
      </p:pic>
      <p:sp>
        <p:nvSpPr>
          <p:cNvPr id="2" name="文本框 1"/>
          <p:cNvSpPr txBox="1"/>
          <p:nvPr/>
        </p:nvSpPr>
        <p:spPr>
          <a:xfrm>
            <a:off x="576944" y="447639"/>
            <a:ext cx="10341428" cy="646331"/>
          </a:xfrm>
          <a:prstGeom prst="rect">
            <a:avLst/>
          </a:prstGeom>
          <a:noFill/>
        </p:spPr>
        <p:txBody>
          <a:bodyPr wrap="square" rtlCol="0">
            <a:spAutoFit/>
          </a:bodyPr>
          <a:lstStyle/>
          <a:p>
            <a:r>
              <a:rPr lang="zh-CN" altLang="zh-CN" sz="3600" b="1" smtClean="0"/>
              <a:t>二、回忆录的写作特点</a:t>
            </a:r>
            <a:endParaRPr lang="zh-CN" altLang="zh-CN" sz="3600"/>
          </a:p>
        </p:txBody>
      </p:sp>
      <p:sp>
        <p:nvSpPr>
          <p:cNvPr id="11" name="TextBox 10"/>
          <p:cNvSpPr txBox="1"/>
          <p:nvPr/>
        </p:nvSpPr>
        <p:spPr>
          <a:xfrm>
            <a:off x="716915" y="880655"/>
            <a:ext cx="9470571" cy="4247317"/>
          </a:xfrm>
          <a:prstGeom prst="rect">
            <a:avLst/>
          </a:prstGeom>
          <a:noFill/>
        </p:spPr>
        <p:txBody>
          <a:bodyPr wrap="square" rtlCol="0">
            <a:spAutoFit/>
          </a:bodyPr>
          <a:lstStyle/>
          <a:p>
            <a:pPr>
              <a:lnSpc>
                <a:spcPct val="150000"/>
              </a:lnSpc>
            </a:pPr>
            <a:r>
              <a:rPr lang="zh-CN" altLang="zh-CN" sz="2800" smtClean="0"/>
              <a:t>②</a:t>
            </a:r>
            <a:r>
              <a:rPr lang="zh-CN" altLang="zh-CN" sz="2800" smtClean="0">
                <a:latin typeface="+mj-ea"/>
                <a:ea typeface="+mj-ea"/>
              </a:rPr>
              <a:t>用小题材来反映大道理。在《大战中的插曲》中所叙述的“八路军拯救两个日本小女孩”事件</a:t>
            </a:r>
            <a:r>
              <a:rPr lang="en-US" altLang="zh-CN" sz="2800" smtClean="0">
                <a:latin typeface="+mj-ea"/>
                <a:ea typeface="+mj-ea"/>
              </a:rPr>
              <a:t>,</a:t>
            </a:r>
            <a:r>
              <a:rPr lang="zh-CN" altLang="zh-CN" sz="2800" smtClean="0">
                <a:latin typeface="+mj-ea"/>
                <a:ea typeface="+mj-ea"/>
              </a:rPr>
              <a:t>与“炮轰鸣、刀光剑影”的背景百团大战相比</a:t>
            </a:r>
            <a:r>
              <a:rPr lang="en-US" altLang="zh-CN" sz="2800" smtClean="0">
                <a:latin typeface="+mj-ea"/>
                <a:ea typeface="+mj-ea"/>
              </a:rPr>
              <a:t>,</a:t>
            </a:r>
            <a:r>
              <a:rPr lang="zh-CN" altLang="zh-CN" sz="2800" smtClean="0">
                <a:latin typeface="+mj-ea"/>
                <a:ea typeface="+mj-ea"/>
              </a:rPr>
              <a:t>是一件“小事”。本文以这件“小事”</a:t>
            </a:r>
            <a:r>
              <a:rPr lang="en-US" altLang="zh-CN" sz="2800" smtClean="0">
                <a:latin typeface="+mj-ea"/>
                <a:ea typeface="+mj-ea"/>
              </a:rPr>
              <a:t>,</a:t>
            </a:r>
            <a:r>
              <a:rPr lang="zh-CN" altLang="zh-CN" sz="2800" smtClean="0">
                <a:latin typeface="+mj-ea"/>
                <a:ea typeface="+mj-ea"/>
              </a:rPr>
              <a:t>表现了八路军将士坚守的革命的人道主义神</a:t>
            </a:r>
            <a:r>
              <a:rPr lang="en-US" altLang="zh-CN" sz="2800" smtClean="0">
                <a:latin typeface="+mj-ea"/>
                <a:ea typeface="+mj-ea"/>
              </a:rPr>
              <a:t>,</a:t>
            </a:r>
            <a:r>
              <a:rPr lang="zh-CN" altLang="zh-CN" sz="2800" smtClean="0">
                <a:latin typeface="+mj-ea"/>
                <a:ea typeface="+mj-ea"/>
              </a:rPr>
              <a:t>反映了中日人民厌恶战争、渴望和平等宏大主题。</a:t>
            </a:r>
            <a:endParaRPr lang="zh-CN" altLang="zh-CN" sz="2800" smtClean="0">
              <a:latin typeface="+mj-ea"/>
              <a:ea typeface="+mj-ea"/>
            </a:endParaRPr>
          </a:p>
          <a:p>
            <a:pPr>
              <a:lnSpc>
                <a:spcPct val="150000"/>
              </a:lnSpc>
            </a:pPr>
            <a:r>
              <a:rPr lang="en-US" altLang="zh-CN" sz="2800" smtClean="0">
                <a:latin typeface="+mj-ea"/>
                <a:ea typeface="+mj-ea"/>
              </a:rPr>
              <a:t> </a:t>
            </a:r>
            <a:endParaRPr lang="zh-CN" altLang="zh-CN" sz="2800" smtClean="0">
              <a:latin typeface="+mj-ea"/>
              <a:ea typeface="+mj-ea"/>
            </a:endParaRPr>
          </a:p>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0" y="0"/>
            <a:ext cx="12001409" cy="6658248"/>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180" y="4097655"/>
            <a:ext cx="4436288" cy="2656114"/>
          </a:xfrm>
          <a:prstGeom prst="rect">
            <a:avLst/>
          </a:prstGeom>
        </p:spPr>
      </p:pic>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696686" y="478971"/>
            <a:ext cx="10722428" cy="523220"/>
          </a:xfrm>
          <a:prstGeom prst="rect">
            <a:avLst/>
          </a:prstGeom>
          <a:noFill/>
        </p:spPr>
        <p:txBody>
          <a:bodyPr wrap="square" rtlCol="0">
            <a:spAutoFit/>
          </a:bodyPr>
          <a:lstStyle/>
          <a:p>
            <a:r>
              <a:rPr lang="en-US" altLang="zh-CN" sz="2800" b="1" smtClean="0"/>
              <a:t>1.</a:t>
            </a:r>
            <a:r>
              <a:rPr lang="zh-CN" altLang="en-US" sz="2800" b="1" smtClean="0"/>
              <a:t>说说你们了解的长征及长征精神</a:t>
            </a:r>
            <a:endParaRPr lang="zh-CN" altLang="en-US" sz="2800" b="1"/>
          </a:p>
        </p:txBody>
      </p:sp>
      <p:sp>
        <p:nvSpPr>
          <p:cNvPr id="15" name="TextBox 14"/>
          <p:cNvSpPr txBox="1"/>
          <p:nvPr/>
        </p:nvSpPr>
        <p:spPr>
          <a:xfrm>
            <a:off x="1236980" y="1106170"/>
            <a:ext cx="10040620" cy="4523105"/>
          </a:xfrm>
          <a:prstGeom prst="rect">
            <a:avLst/>
          </a:prstGeom>
          <a:noFill/>
        </p:spPr>
        <p:txBody>
          <a:bodyPr wrap="square" rtlCol="0">
            <a:spAutoFit/>
          </a:bodyPr>
          <a:lstStyle/>
          <a:p>
            <a:pPr>
              <a:lnSpc>
                <a:spcPct val="150000"/>
              </a:lnSpc>
            </a:pPr>
            <a:r>
              <a:rPr lang="en-US" altLang="zh-CN" b="1" smtClean="0"/>
              <a:t> </a:t>
            </a:r>
            <a:r>
              <a:rPr lang="zh-CN" altLang="en-US" sz="2000" b="1" smtClean="0">
                <a:latin typeface="+mj-ea"/>
                <a:ea typeface="+mj-ea"/>
              </a:rPr>
              <a:t>长征</a:t>
            </a:r>
            <a:r>
              <a:rPr lang="zh-CN" altLang="en-US" sz="2000" smtClean="0">
                <a:latin typeface="+mj-ea"/>
                <a:ea typeface="+mj-ea"/>
              </a:rPr>
              <a:t>：</a:t>
            </a:r>
            <a:r>
              <a:rPr lang="en-US" altLang="zh-CN" sz="2000" smtClean="0">
                <a:latin typeface="+mj-ea"/>
                <a:ea typeface="+mj-ea"/>
              </a:rPr>
              <a:t>  1934</a:t>
            </a:r>
            <a:r>
              <a:rPr lang="zh-CN" altLang="zh-CN" sz="2000" smtClean="0">
                <a:latin typeface="+mj-ea"/>
                <a:ea typeface="+mj-ea"/>
              </a:rPr>
              <a:t>年</a:t>
            </a:r>
            <a:r>
              <a:rPr lang="en-US" altLang="zh-CN" sz="2000" smtClean="0">
                <a:latin typeface="+mj-ea"/>
                <a:ea typeface="+mj-ea"/>
              </a:rPr>
              <a:t>10</a:t>
            </a:r>
            <a:r>
              <a:rPr lang="zh-CN" altLang="zh-CN" sz="2000" smtClean="0">
                <a:latin typeface="+mj-ea"/>
                <a:ea typeface="+mj-ea"/>
              </a:rPr>
              <a:t>月，第五次反围剿失败后，中央主力红军为摆脱国民党军队的包围追击，被迫实行战略性转移，退出中央根据地，进行长征。长征是人类历史上的伟大奇迹，中央红军共进行了</a:t>
            </a:r>
            <a:r>
              <a:rPr lang="en-US" altLang="zh-CN" sz="2000" smtClean="0">
                <a:latin typeface="+mj-ea"/>
                <a:ea typeface="+mj-ea"/>
              </a:rPr>
              <a:t>380</a:t>
            </a:r>
            <a:r>
              <a:rPr lang="zh-CN" altLang="zh-CN" sz="2000" smtClean="0">
                <a:latin typeface="+mj-ea"/>
                <a:ea typeface="+mj-ea"/>
              </a:rPr>
              <a:t>余次战斗，攻占</a:t>
            </a:r>
            <a:r>
              <a:rPr lang="en-US" altLang="zh-CN" sz="2000" smtClean="0">
                <a:latin typeface="+mj-ea"/>
                <a:ea typeface="+mj-ea"/>
              </a:rPr>
              <a:t>700</a:t>
            </a:r>
            <a:r>
              <a:rPr lang="zh-CN" altLang="zh-CN" sz="2000" smtClean="0">
                <a:latin typeface="+mj-ea"/>
                <a:ea typeface="+mj-ea"/>
              </a:rPr>
              <a:t>多座县城，红军牺牲了营以上干部多达</a:t>
            </a:r>
            <a:r>
              <a:rPr lang="en-US" altLang="zh-CN" sz="2000" smtClean="0">
                <a:latin typeface="+mj-ea"/>
                <a:ea typeface="+mj-ea"/>
              </a:rPr>
              <a:t>430</a:t>
            </a:r>
            <a:r>
              <a:rPr lang="zh-CN" altLang="zh-CN" sz="2000" smtClean="0">
                <a:latin typeface="+mj-ea"/>
                <a:ea typeface="+mj-ea"/>
              </a:rPr>
              <a:t>余人，平均年龄不到</a:t>
            </a:r>
            <a:r>
              <a:rPr lang="en-US" altLang="zh-CN" sz="2000" smtClean="0">
                <a:latin typeface="+mj-ea"/>
                <a:ea typeface="+mj-ea"/>
              </a:rPr>
              <a:t>30</a:t>
            </a:r>
            <a:r>
              <a:rPr lang="zh-CN" altLang="zh-CN" sz="2000" smtClean="0">
                <a:latin typeface="+mj-ea"/>
                <a:ea typeface="+mj-ea"/>
              </a:rPr>
              <a:t>岁，共击溃国民党军数百个团，其间共经过</a:t>
            </a:r>
            <a:r>
              <a:rPr lang="en-US" altLang="zh-CN" sz="2000" smtClean="0">
                <a:latin typeface="+mj-ea"/>
                <a:ea typeface="+mj-ea"/>
              </a:rPr>
              <a:t>14</a:t>
            </a:r>
            <a:r>
              <a:rPr lang="zh-CN" altLang="zh-CN" sz="2000" smtClean="0">
                <a:latin typeface="+mj-ea"/>
                <a:ea typeface="+mj-ea"/>
              </a:rPr>
              <a:t>个省，翻越</a:t>
            </a:r>
            <a:r>
              <a:rPr lang="en-US" altLang="zh-CN" sz="2000" smtClean="0">
                <a:latin typeface="+mj-ea"/>
                <a:ea typeface="+mj-ea"/>
              </a:rPr>
              <a:t>18</a:t>
            </a:r>
            <a:r>
              <a:rPr lang="zh-CN" altLang="zh-CN" sz="2000" smtClean="0">
                <a:latin typeface="+mj-ea"/>
                <a:ea typeface="+mj-ea"/>
              </a:rPr>
              <a:t>座大山，跨过</a:t>
            </a:r>
            <a:r>
              <a:rPr lang="en-US" altLang="zh-CN" sz="2000" smtClean="0">
                <a:latin typeface="+mj-ea"/>
                <a:ea typeface="+mj-ea"/>
              </a:rPr>
              <a:t>24</a:t>
            </a:r>
            <a:r>
              <a:rPr lang="zh-CN" altLang="zh-CN" sz="2000" smtClean="0">
                <a:latin typeface="+mj-ea"/>
                <a:ea typeface="+mj-ea"/>
              </a:rPr>
              <a:t>条大河，走过荒草地，翻过雪山，行程约二万五千里，红一方面军于</a:t>
            </a:r>
            <a:r>
              <a:rPr lang="en-US" altLang="zh-CN" sz="2000" smtClean="0">
                <a:latin typeface="+mj-ea"/>
                <a:ea typeface="+mj-ea"/>
              </a:rPr>
              <a:t>1935</a:t>
            </a:r>
            <a:r>
              <a:rPr lang="zh-CN" altLang="zh-CN" sz="2000" smtClean="0">
                <a:latin typeface="+mj-ea"/>
                <a:ea typeface="+mj-ea"/>
              </a:rPr>
              <a:t>年</a:t>
            </a:r>
            <a:r>
              <a:rPr lang="en-US" altLang="zh-CN" sz="2000" smtClean="0">
                <a:latin typeface="+mj-ea"/>
                <a:ea typeface="+mj-ea"/>
              </a:rPr>
              <a:t>10</a:t>
            </a:r>
            <a:r>
              <a:rPr lang="zh-CN" altLang="zh-CN" sz="2000" smtClean="0">
                <a:latin typeface="+mj-ea"/>
                <a:ea typeface="+mj-ea"/>
              </a:rPr>
              <a:t>月到达陕北，与陕北红军胜利会师。</a:t>
            </a:r>
            <a:r>
              <a:rPr lang="en-US" altLang="zh-CN" sz="2000" smtClean="0">
                <a:latin typeface="+mj-ea"/>
                <a:ea typeface="+mj-ea"/>
              </a:rPr>
              <a:t>1936</a:t>
            </a:r>
            <a:r>
              <a:rPr lang="zh-CN" altLang="zh-CN" sz="2000" smtClean="0">
                <a:latin typeface="+mj-ea"/>
                <a:ea typeface="+mj-ea"/>
              </a:rPr>
              <a:t>年</a:t>
            </a:r>
            <a:r>
              <a:rPr lang="en-US" altLang="zh-CN" sz="2000" smtClean="0">
                <a:latin typeface="+mj-ea"/>
                <a:ea typeface="+mj-ea"/>
              </a:rPr>
              <a:t>10</a:t>
            </a:r>
            <a:r>
              <a:rPr lang="zh-CN" altLang="zh-CN" sz="2000" smtClean="0">
                <a:latin typeface="+mj-ea"/>
                <a:ea typeface="+mj-ea"/>
              </a:rPr>
              <a:t>月，红二、四方面军到达甘肃会宁地区，同红一方面军会师。红军三大主力会师，标志着万里长征的胜利结束。本文就是长征的重要参与者杨成武将军对</a:t>
            </a:r>
            <a:r>
              <a:rPr lang="en-US" altLang="zh-CN" sz="2000" smtClean="0">
                <a:latin typeface="+mj-ea"/>
                <a:ea typeface="+mj-ea"/>
              </a:rPr>
              <a:t>1935</a:t>
            </a:r>
            <a:r>
              <a:rPr lang="zh-CN" altLang="zh-CN" sz="2000" smtClean="0">
                <a:latin typeface="+mj-ea"/>
                <a:ea typeface="+mj-ea"/>
              </a:rPr>
              <a:t>年</a:t>
            </a:r>
            <a:r>
              <a:rPr lang="en-US" altLang="zh-CN" sz="2000" smtClean="0">
                <a:latin typeface="+mj-ea"/>
                <a:ea typeface="+mj-ea"/>
              </a:rPr>
              <a:t>10</a:t>
            </a:r>
            <a:r>
              <a:rPr lang="zh-CN" altLang="zh-CN" sz="2000" smtClean="0">
                <a:latin typeface="+mj-ea"/>
                <a:ea typeface="+mj-ea"/>
              </a:rPr>
              <a:t>月红军胜利到达吴起镇后发生的一些事情的回忆，记录了他的所思、所想、所感。</a:t>
            </a:r>
            <a:endParaRPr lang="zh-CN" altLang="zh-CN" sz="2000" smtClean="0">
              <a:latin typeface="+mj-ea"/>
              <a:ea typeface="+mj-ea"/>
            </a:endParaRPr>
          </a:p>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370114" y="337458"/>
            <a:ext cx="11631295" cy="6320790"/>
            <a:chOff x="883" y="847"/>
            <a:chExt cx="17434" cy="9107"/>
          </a:xfrm>
        </p:grpSpPr>
        <p:pic>
          <p:nvPicPr>
            <p:cNvPr id="9" name="图片 8" descr="背景3"/>
            <p:cNvPicPr>
              <a:picLocks noChangeAspect="1"/>
            </p:cNvPicPr>
            <p:nvPr/>
          </p:nvPicPr>
          <p:blipFill>
            <a:blip r:embed="rId1"/>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1"/>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2"/>
          <a:stretch>
            <a:fillRect/>
          </a:stretch>
        </p:blipFill>
        <p:spPr>
          <a:xfrm flipH="1">
            <a:off x="370840" y="4614545"/>
            <a:ext cx="3413125" cy="2043430"/>
          </a:xfrm>
          <a:prstGeom prst="rect">
            <a:avLst/>
          </a:prstGeom>
        </p:spPr>
      </p:pic>
      <p:pic>
        <p:nvPicPr>
          <p:cNvPr id="14" name="图片 13" descr="印记"/>
          <p:cNvPicPr>
            <a:picLocks noChangeAspect="1"/>
          </p:cNvPicPr>
          <p:nvPr/>
        </p:nvPicPr>
        <p:blipFill>
          <a:blip r:embed="rId3"/>
          <a:stretch>
            <a:fillRect/>
          </a:stretch>
        </p:blipFill>
        <p:spPr>
          <a:xfrm>
            <a:off x="5556250" y="537845"/>
            <a:ext cx="1078865" cy="1718945"/>
          </a:xfrm>
          <a:prstGeom prst="rect">
            <a:avLst/>
          </a:prstGeom>
        </p:spPr>
      </p:pic>
      <p:sp>
        <p:nvSpPr>
          <p:cNvPr id="13" name="TextBox 12"/>
          <p:cNvSpPr txBox="1"/>
          <p:nvPr/>
        </p:nvSpPr>
        <p:spPr>
          <a:xfrm>
            <a:off x="696686" y="478971"/>
            <a:ext cx="10722428" cy="523220"/>
          </a:xfrm>
          <a:prstGeom prst="rect">
            <a:avLst/>
          </a:prstGeom>
          <a:noFill/>
        </p:spPr>
        <p:txBody>
          <a:bodyPr wrap="square" rtlCol="0">
            <a:spAutoFit/>
          </a:bodyPr>
          <a:lstStyle/>
          <a:p>
            <a:r>
              <a:rPr lang="en-US" altLang="zh-CN" sz="2800" b="1" smtClean="0"/>
              <a:t>1.</a:t>
            </a:r>
            <a:r>
              <a:rPr lang="zh-CN" altLang="en-US" sz="2800" b="1" smtClean="0"/>
              <a:t>说说你们了解的长征及长征精神</a:t>
            </a:r>
            <a:endParaRPr lang="zh-CN" altLang="en-US" sz="2800" b="1"/>
          </a:p>
        </p:txBody>
      </p:sp>
      <p:sp>
        <p:nvSpPr>
          <p:cNvPr id="15" name="TextBox 14"/>
          <p:cNvSpPr txBox="1"/>
          <p:nvPr/>
        </p:nvSpPr>
        <p:spPr>
          <a:xfrm>
            <a:off x="1991723" y="1097278"/>
            <a:ext cx="9285514" cy="4801314"/>
          </a:xfrm>
          <a:prstGeom prst="rect">
            <a:avLst/>
          </a:prstGeom>
          <a:noFill/>
        </p:spPr>
        <p:txBody>
          <a:bodyPr wrap="square" rtlCol="0">
            <a:spAutoFit/>
          </a:bodyPr>
          <a:lstStyle/>
          <a:p>
            <a:pPr>
              <a:lnSpc>
                <a:spcPct val="150000"/>
              </a:lnSpc>
            </a:pPr>
            <a:r>
              <a:rPr lang="en-US" altLang="zh-CN" b="1" smtClean="0"/>
              <a:t> </a:t>
            </a:r>
            <a:r>
              <a:rPr lang="zh-CN" altLang="zh-CN" sz="2400" b="1" smtClean="0">
                <a:latin typeface="+mj-ea"/>
                <a:ea typeface="+mj-ea"/>
              </a:rPr>
              <a:t>长征精神</a:t>
            </a:r>
            <a:r>
              <a:rPr lang="zh-CN" altLang="zh-CN" sz="2400" smtClean="0">
                <a:latin typeface="+mj-ea"/>
                <a:ea typeface="+mj-ea"/>
              </a:rPr>
              <a:t>：中国工农红军经历的二万五千里长征是人类战争史上的奇迹。红军指战员在长征途中表现出对革命理想和事业无比的忠诚、坚定的信念</a:t>
            </a:r>
            <a:r>
              <a:rPr lang="en-US" altLang="zh-CN" sz="2400" smtClean="0">
                <a:latin typeface="+mj-ea"/>
                <a:ea typeface="+mj-ea"/>
              </a:rPr>
              <a:t>,</a:t>
            </a:r>
            <a:r>
              <a:rPr lang="zh-CN" altLang="zh-CN" sz="2400" smtClean="0">
                <a:latin typeface="+mj-ea"/>
                <a:ea typeface="+mj-ea"/>
              </a:rPr>
              <a:t>表现出不怕牺牲、敢于胜利的无产阶级革命乐观主义精神</a:t>
            </a:r>
            <a:r>
              <a:rPr lang="en-US" altLang="zh-CN" sz="2400" smtClean="0">
                <a:latin typeface="+mj-ea"/>
                <a:ea typeface="+mj-ea"/>
              </a:rPr>
              <a:t>,</a:t>
            </a:r>
            <a:r>
              <a:rPr lang="zh-CN" altLang="zh-CN" sz="2400" smtClean="0">
                <a:latin typeface="+mj-ea"/>
                <a:ea typeface="+mj-ea"/>
              </a:rPr>
              <a:t>表现出顾全大局、严守纪律、亲密团结的高尚品德</a:t>
            </a:r>
            <a:r>
              <a:rPr lang="en-US" altLang="zh-CN" sz="2400" smtClean="0">
                <a:latin typeface="+mj-ea"/>
                <a:ea typeface="+mj-ea"/>
              </a:rPr>
              <a:t>,</a:t>
            </a:r>
            <a:r>
              <a:rPr lang="zh-CN" altLang="zh-CN" sz="2400" smtClean="0">
                <a:latin typeface="+mj-ea"/>
                <a:ea typeface="+mj-ea"/>
              </a:rPr>
              <a:t>创造了伟大的长征精神。集中体现为</a:t>
            </a:r>
            <a:r>
              <a:rPr lang="en-US" altLang="zh-CN" sz="2400" smtClean="0">
                <a:latin typeface="+mj-ea"/>
                <a:ea typeface="+mj-ea"/>
              </a:rPr>
              <a:t>:</a:t>
            </a:r>
            <a:r>
              <a:rPr lang="zh-CN" altLang="zh-CN" sz="2400" smtClean="0">
                <a:solidFill>
                  <a:srgbClr val="FF0000"/>
                </a:solidFill>
                <a:latin typeface="+mj-ea"/>
                <a:ea typeface="+mj-ea"/>
              </a:rPr>
              <a:t>坚忍不拔</a:t>
            </a:r>
            <a:r>
              <a:rPr lang="en-US" altLang="zh-CN" sz="2400" smtClean="0">
                <a:solidFill>
                  <a:srgbClr val="FF0000"/>
                </a:solidFill>
                <a:latin typeface="+mj-ea"/>
                <a:ea typeface="+mj-ea"/>
              </a:rPr>
              <a:t>,</a:t>
            </a:r>
            <a:r>
              <a:rPr lang="zh-CN" altLang="zh-CN" sz="2400" smtClean="0">
                <a:solidFill>
                  <a:srgbClr val="FF0000"/>
                </a:solidFill>
                <a:latin typeface="+mj-ea"/>
                <a:ea typeface="+mj-ea"/>
              </a:rPr>
              <a:t>自强不息</a:t>
            </a:r>
            <a:r>
              <a:rPr lang="en-US" altLang="zh-CN" sz="2400" smtClean="0">
                <a:solidFill>
                  <a:srgbClr val="FF0000"/>
                </a:solidFill>
                <a:latin typeface="+mj-ea"/>
                <a:ea typeface="+mj-ea"/>
              </a:rPr>
              <a:t>,</a:t>
            </a:r>
            <a:r>
              <a:rPr lang="zh-CN" altLang="zh-CN" sz="2400" smtClean="0">
                <a:solidFill>
                  <a:srgbClr val="FF0000"/>
                </a:solidFill>
                <a:latin typeface="+mj-ea"/>
                <a:ea typeface="+mj-ea"/>
              </a:rPr>
              <a:t>勇往直前</a:t>
            </a:r>
            <a:r>
              <a:rPr lang="zh-CN" altLang="zh-CN" sz="2400" smtClean="0">
                <a:latin typeface="+mj-ea"/>
                <a:ea typeface="+mj-ea"/>
              </a:rPr>
              <a:t>。最显著特点是“</a:t>
            </a:r>
            <a:r>
              <a:rPr lang="zh-CN" altLang="zh-CN" sz="2400" smtClean="0">
                <a:solidFill>
                  <a:srgbClr val="FF0000"/>
                </a:solidFill>
                <a:latin typeface="+mj-ea"/>
                <a:ea typeface="+mj-ea"/>
              </a:rPr>
              <a:t>一不怕苦</a:t>
            </a:r>
            <a:r>
              <a:rPr lang="en-US" altLang="zh-CN" sz="2400" smtClean="0">
                <a:solidFill>
                  <a:srgbClr val="FF0000"/>
                </a:solidFill>
                <a:latin typeface="+mj-ea"/>
                <a:ea typeface="+mj-ea"/>
              </a:rPr>
              <a:t>,</a:t>
            </a:r>
            <a:r>
              <a:rPr lang="zh-CN" altLang="zh-CN" sz="2400" smtClean="0">
                <a:solidFill>
                  <a:srgbClr val="FF0000"/>
                </a:solidFill>
                <a:latin typeface="+mj-ea"/>
                <a:ea typeface="+mj-ea"/>
              </a:rPr>
              <a:t>二不怕死”的革命英雄主义精神。长征精神是中华民族百折不挠、自强不息的民族精神的最高表现</a:t>
            </a:r>
            <a:r>
              <a:rPr lang="en-US" altLang="zh-CN" sz="2400" smtClean="0">
                <a:solidFill>
                  <a:srgbClr val="FF0000"/>
                </a:solidFill>
                <a:latin typeface="+mj-ea"/>
                <a:ea typeface="+mj-ea"/>
              </a:rPr>
              <a:t>,</a:t>
            </a:r>
            <a:r>
              <a:rPr lang="zh-CN" altLang="zh-CN" sz="2400" smtClean="0">
                <a:solidFill>
                  <a:srgbClr val="FF0000"/>
                </a:solidFill>
                <a:latin typeface="+mj-ea"/>
                <a:ea typeface="+mj-ea"/>
              </a:rPr>
              <a:t>是保证我们革命和建设事业走向胜利的强大精神力量。</a:t>
            </a:r>
            <a:endParaRPr lang="zh-CN" altLang="zh-CN" sz="2400" smtClean="0">
              <a:solidFill>
                <a:srgbClr val="FF0000"/>
              </a:solidFill>
              <a:latin typeface="+mj-ea"/>
              <a:ea typeface="+mj-ea"/>
            </a:endParaRPr>
          </a:p>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u=1674456794,1955170768&amp;fm=26&amp;gp=0.jpg"/>
          <p:cNvPicPr>
            <a:picLocks noChangeAspect="1"/>
          </p:cNvPicPr>
          <p:nvPr/>
        </p:nvPicPr>
        <p:blipFill>
          <a:blip r:embed="rId1"/>
          <a:stretch>
            <a:fillRect/>
          </a:stretch>
        </p:blipFill>
        <p:spPr>
          <a:xfrm>
            <a:off x="1" y="0"/>
            <a:ext cx="12191999" cy="6716486"/>
          </a:xfrm>
          <a:prstGeom prst="rect">
            <a:avLst/>
          </a:prstGeom>
        </p:spPr>
      </p:pic>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621818" y="1563373"/>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sz="4800" b="1">
                <a:solidFill>
                  <a:schemeClr val="tx2"/>
                </a:solidFill>
                <a:latin typeface="微软雅黑" panose="020B0503020204020204" pitchFamily="34" charset="-122"/>
                <a:ea typeface="微软雅黑" panose="020B0503020204020204" pitchFamily="34" charset="-122"/>
                <a:sym typeface="+mn-ea"/>
              </a:rPr>
              <a:t>活动二</a:t>
            </a:r>
            <a:r>
              <a:rPr lang="zh-CN" altLang="en-US" sz="4800" b="1" smtClean="0">
                <a:solidFill>
                  <a:schemeClr val="tx2"/>
                </a:solidFill>
                <a:latin typeface="微软雅黑" panose="020B0503020204020204" pitchFamily="34" charset="-122"/>
                <a:ea typeface="微软雅黑" panose="020B0503020204020204" pitchFamily="34" charset="-122"/>
                <a:sym typeface="+mn-ea"/>
              </a:rPr>
              <a:t>、</a:t>
            </a:r>
            <a:r>
              <a:rPr lang="en-US" altLang="zh-CN" sz="4800" b="1" smtClean="0">
                <a:solidFill>
                  <a:schemeClr val="tx2"/>
                </a:solidFill>
                <a:latin typeface="微软雅黑" panose="020B0503020204020204" pitchFamily="34" charset="-122"/>
                <a:ea typeface="微软雅黑" panose="020B0503020204020204" pitchFamily="34" charset="-122"/>
                <a:sym typeface="+mn-ea"/>
              </a:rPr>
              <a:t> </a:t>
            </a:r>
            <a:r>
              <a:rPr lang="zh-CN" altLang="en-US" sz="4800" b="1" smtClean="0">
                <a:solidFill>
                  <a:schemeClr val="tx2"/>
                </a:solidFill>
                <a:latin typeface="微软雅黑" panose="020B0503020204020204" pitchFamily="34" charset="-122"/>
                <a:ea typeface="微软雅黑" panose="020B0503020204020204" pitchFamily="34" charset="-122"/>
                <a:sym typeface="+mn-ea"/>
              </a:rPr>
              <a:t>囫囵吞枣知概貌</a:t>
            </a:r>
            <a:endParaRPr lang="zh-CN" altLang="en-US" sz="4800" b="1">
              <a:solidFill>
                <a:schemeClr val="tx2"/>
              </a:solidFill>
              <a:latin typeface="微软雅黑" panose="020B0503020204020204" pitchFamily="34" charset="-122"/>
              <a:ea typeface="微软雅黑" panose="020B0503020204020204" pitchFamily="34" charset="-122"/>
              <a:sym typeface="+mn-ea"/>
            </a:endParaRPr>
          </a:p>
        </p:txBody>
      </p:sp>
      <p:sp>
        <p:nvSpPr>
          <p:cNvPr id="57346" name="AutoShape 2" descr="data:image/jpeg;base64,/9j/4AAQSkZJRgABAQAAAQABAAD/2wBDAAgGBgcGBQgHBwcJCQgKDBQNDAsLDBkSEw8UHRofHh0aHBwgJC4nICIsIxwcKDcpLDAxNDQ0Hyc5PTgyPC4zNDL/2wBDAQkJCQwLDBgNDRgyIRwhMjIyMjIyMjIyMjIyMjIyMjIyMjIyMjIyMjIyMjIyMjIyMjIyMjIyMjIyMjIyMjIyMjL/wAARCAGG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KV385/mP3j3pm9/7x/Oll/1z/wC8aZUmg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Br6Y7fZm+Y/fPf2FFN0z/j2b/fP8hRQSZsv+uf8A3jTKfL/rn/3jTKCgooooAKKKKACiiigAooooAKKKKACiiigAooooAKKKKACiiigAooooAKKKKACiiigAooooAKKKKACiiigAooooAKKKKACiiigAooooAKKKKACiiigAooooAKKKKACiiigAooooAKKKKACiiigAooooAKKKKACiiigDV0z/AI9m/wB8/wAhRRpn/Hs3++f5CigkzZf9c/8AvGmU+X/XP/vGmUFBW9oGkW2owSNMjsyvt+VsYGKwa7XwVKsdjcggZMo5z7VMnZXNaEVKdmPbwtpqcFJc+nmU5fC+lEZKTY/363J18xhtGMVAwZIyOSc8YrLnZ2+xh2Mw+FNJAJxKfT95USeF9OZxhZMZ/v1qGaRsbx09BQrlSCAc+lNSYvYx7GfN4W0mMhQJdxP/AD06Cmx+FtLbIKykj/brTBZ5RnvVtI8u23IAp8zBUo9jKHhTRtmTFOT/ANdajHhLSzzsl+nmVuEd81Kq/LxzRzMPZR7GGng7SSPmWX/v5U48FaMyZCz5/wCulau1uoGaljfjacjinzMXso9jGHgnRT/Bcf8AfypB4H0TjKT/APf2txMAg549qcXVumQKOZh7GPYwo/A+h+cA0dwy+glINaa/Drw2RnZc/TzqvwtsOevoT6VZ3r9/PIqXNlKhHsYkvw+8MxRFzHdcDp53/wBaqJ8G+GdmfKug393zu9b17cnaAx3HHSnabZifbLIwAzwp71cXpdmcqcb2SMW0+HOkTqGdLhAeg8ytAfDHw8MZW5P/AG2/+tXWRhUA7U2e4EcZPoKn2km9B+xiuhyUvw68Lw/f+0qfTzuf5VAnw98OuNwS5Ze/77/61adxIzt5ruxb37CoYbuVHLI4+nar1tuRyRvsV/8AhXXhw5URXWex87iqlx8O9FSJpUE4A7NJW8NbEcfzxBm/2TVKa9mvMCYAJnIVegpQU76g4QtsYsfgjQ2PKT4/661Xl8HaKhbCTYz/AM9a2JLnZkDp7d6S3ja8uAszbFJ4UCtm1FEqndmGng7Snb5VmI9Fcmtu3+HGiSIGeO4AI/56/wD1q6Kzt47bCoMA+lX1cDjrXPOtfY3jh49TlpPhnoAICpcgd283P6VOnww8OFQSl1z/ANNv/rV1KMMZqYMCMipU5WE6MexyD/DDw4qEiO6JA4Hn/wD1qZB8NPDcsKuY7pSeo87p+ldfNLsTdgsemBQhbaM8Y7UvaSF7KPY4yT4aeHkcALc7f+u3/wBapF+GfhzaSY7r/v8Af/WrrXYk8Y4oDNuG7p7U/aMFSj2ORHwy8OuAVS6A95v/AK1Rr8NfD7kqFuQ3vLXZrwScnFBOMsBzU88n1H7KHY4W5+G+iW3LJcMvqJaW3+G+iSqSyXKnsDJ1rsLq4dYQ23gnnjpUcEspIAHHrV80rXM/ZRvscfL4B8PRMA0VzwQCBKc/yq//AMK08N7R+7us9f8AXf8A1q6ZkDnftG4Dg0qysuQQMdzUymylSj2OUn+Gnh8QsYlud3b99/8AWqAfDzw+0auFuMHr+97119xcLDGZCwHHA7msQ3kuThsegojKbFKEV0MZ/h/oCuAFuPp5tWYfh94XkUllulIGSDN/9arjSl23StjA6etQrPIZCyFkyMHmtnfuRGEexky+B9A3Exx3Kp23S81A3gbSPlI84DPPz10SNuyDg1KsbvnK7R71SZoqUX0OXl8D6ShGFmwe/mUq+CdGOfkn/wC/ldNeFVtQwZQc4xWaLshAAGzmp5ilSj2MlvBmhgkfvsjt5lRyeENFjZcLMwI5xJ0rTnfzZC7YBPYVIIwQBjilzMPZR7HOS+F9N3YSKUf9tCaibwxp4Gdsv/fVdYYAUJyFqAwrnlvypKYvYx7HLf8ACNWROAkv/fVPXwrZ4yVcf8DrpyIVwcZNV2iVmLykkdo1/rRzMpUY9jFHhfSguWMmfZ6gbw/pg+6kp9PnrakXefljxinRwNgEpt/rRzMPZR7GMnhnTyMlJcH/AG6Q+F7AnAEn/fVdEI2VMbcA0piyOWo5mL2MexyWq6BZ2emzXEIk3IBjc3uK5avQPEEWNBumyeAP/QhXn9XF3Ry14qMrI1dM/wCPZv8AfP8AIUUaZ/x7N/vn+QopnOZsv+uf/eNMp8v+uf8A3jTKCgrqPC//AB6Tf9dP6Vy9dR4XGbSf08z+lTPY3w/8RHURO3l5ZsD1qOS4RCADuJ70wMRCw6iq5I4xXOelYto29s44qZowq7sVTjnRCAenrVpblHABOV7gmgdhpXGDU0c2zt+tIUU8qeDTvLTZnf8ArVXJsTiaMQA4yM81NCVZflzWcnTjkHrUquUxsbH0pjsaAXBAz09KewBAGBxVSO6O8bqkkm9Rge1Aco/5s4B/CpFO0Eniq3mAHv8AiKlNwpAGKB8pYDg55pyvjqeKqecMdaQzD1osOxZkiWf5T+FWrGIW+MvnHb0rOSbPQ1KsueppNslwW5oXWrmHKxruf37VSW5nuG8ydug6CmP5Z+8cH0qNnypCninHQzlFkctw0mSFIGcdagM+DsQknvSmfblcjPTNQRoxUsnU961TIcRS/G5iBimm6L/LHyD+QqNoSeGYk1JHEEGBwKfMCgPVyM4AJ7E1LCSrb+d+c5poIz704EA0uYrkLsV1Kpzvb8TVpdTfsi47+9ZgZQM9RTjICvyjFFkw1Ru2mpIUKthcdMmp11e3A+8WPoBXNhiBlhmlzgcYpOEWDbOojvI7hRsYA56HrVjzB61ysZIqyJJIhvVzkdj3rOVLsJM3zNGHwGG407fkcVzH2qQzeaPvVZ/tOYHOP0qXSZSka89wIV3bhx2qkutfvCGjBT1BrOeVrjLO2T6VVdtpI/lVwppbkSk+h0y6hbS4AdR7NxT5JlC5UjngelczDEXPPX3q0PMVMb+PSlKPYFd9DXa5Ea/M/FU5tT+U8gnsMZrMeUB2Dks3Y5qu8iryefapUe5TTJ5LkynLMSfeoWugnC8n1IqpJKxPHApiK8pO3BI71onYn2ZbErSyKM7mY4FX4rYIxLnf6DHFUrVGtyWZAXPetASjALHaPejmKULCSDyZBIBwPvAdKnLqVOSPwqobguCqKW7ZxSokgHO0Ck5GiiMvIopSMKM+uapi2l3YCnbV8lUGWYfSq8t6inC/zouPlEjssYLnFWYxChA61Safd8x6fWoWmbd8oJHrSuFjZZ4Qv3QaqSzRKuBGoPtVdHZ19D9ajMsSHHVvQUCsOF0gPMYz9KBKjHO3H4VBKvzAnjvxULTseF3E+xoTCxcLpjp+lQtcbevT2FQ4kK5Oc+5pG3bdpIzScrFKJL9qU/LtNN8w44GfYVXVv3gVCJXxnaBmtez066uUBlHkLgHAHJH9KXMhONjnvER26DcLJgPgbQTkn5hXn1eueLrGK38KXrqihiq5Y9fvCvI62pu6PPxS99Grpn/Hs3++f5CijTP+PZv98/yFFWchmy/65/8AeNMp8v8Arn/3jTKCgrqfCzKLScEZJk9fauWrpfDX/HrN/v8A9Kmfws6ML/FR1SReZCQCOlZ628rMVUEgDrVmO5MalQaj3kknOK5T1bDBZy7tpIVPU1aXT43BInw2OvaqxcZ5YfnSh14ww/OnqOxM8TQnBl49u9Bxj5SSR3NM3EjnmpFdcYYZ+lAWHRsndjj2qdfKYcFs1VIIJYDj0pQ7nggj8adw5S2AoOc8frUxkQoASfxqomVGTyamWQY5Oadx8pKrEtnI/GlyMYxzURdaerKAec07hYNrdjxUqqQnLZNQ+cv+TSiYbf8A69FxqJOjovBBB9xUwdAeGH4VAJgVwwBHvTcxtx0oBxLLtGeP1zUEhjB+Xr70nlgDIbFRtuHXmhEOJEI90mTirBZUXavX2qAspPI4o2nHT6VVxcgu1uc0zleaeA3T+dOERbmkNRIuTwDT1THJNTJbnrgfjSmJlPGCfyppg4jQQO2aApU7jke2Kkjzn5lCn61YQqRnk07hyFVZTnr+dWVcMo/doT9KGEWcnAFL9piXgGnzCdMkRPWNR9KscCMqR+NVxOXwVXr60Fm45FK5PIh5RR2z9RQdpU4AJqBnbJ+amhsn/WH8KVx8iBoTkktinQQopLN83oDSEID1z9aNy9j+VFxciLHmgdQKie45IBFRsu7kGothAP8AnNSPlMy21mz1C4kjt5wzx9R0z7irhhZxucgelcJq1q/h7X4rmDIiZvMQe3df8+tdXrF9cQ6WLmwjEz5DMCCfkx14/Cqa7GNOd78y1ReEIPWT8KsQwrH0wBXM6V4otb1lhuQLeY8AnlWP17V0vlsw7mpd1uaQcZq8S0HVsYAOKcrL5gBGKpGJ2XABHuDimiGSNy27I9M0irF6W7SMZPNU31OU/ciH1PNR+WshGQx/GnfZQer4H1oKsU5bm4mY7hkegqNY5mGREPfPNaIjhi5PX3pn2gdEGKYcoyK3kOC7DjotPmkES4TBb0prOSMk4qsWGcCi4WGbpmJLNge1TLIqL059cVCck89qbwT/AI0ri5R8khkYnP8ASlhIVuT+QpiASBvLiklKnBEa5q/FpVxcDBKwJ7jLf/WpcwcpXkmUcJhj+fPpVy00WS4/eXrlOmI1PP4mr1vo1tAQ2HkcY5ds8j2rQUg8AflSbHYZaWlvacRRKPcDn86tZ9hj0qPdjHWmyTCMZOT7YqWFjG8avnwhfD2X/wBDFeNV634wuHm8K3mFwuF/9CFeSV0UfhPMxi99Grpn/Hs3++f5CijTP+PZv98/yFFanGZsv+uf/eNMp8v+uf8A3jTKCgrofD5b7LMFBPz9vpXPV1HhhlWznycfvP6VM/hZ1YNXrI0gJR1U05Q2M1KzkjCj8ai83b8oHNc57HKIY9x60CIkjO3Apwc45FSqVPoDRcOUZllHyjFPjkZiQR+NPBAPWpUYUDUQDDjIzTi2B8qZNP4NOyKAsQgSsMjimlJjkCrKn6Uu7FOw7Gf+8U8g5pwMhHCsfxq6CH4I4pVYL7DNFgsU/wB6Bko2PenR+YRuCk1c81TwGpdwHcUDsQIJmIyhHuatCFin3xmmbl7kClLYHB5oE4jG89eqMQPSpRvxkqfeo453JwetPWZy2GOR6Ypi5R8bjaVwNx6E9qf5TE54z7cUgZAPuil+0KD6Uh8o5YGzycCnkKOlV2vcnAH6VGZHY8A4+lMLFoygH7xpjXDE4XrUIUkcnBpVXB60BYeqsz5ZvyqXJA2qAKj8wKOlRGRmOQeKY+UlEMjH5nFSpCq9T+dVWmCjJP5VGLk/w5/GgTRpNKE4B6VE1xuH3hVJnZ+rUAYXGRihsnlLTTFv/wBdRGbDdc49KizxjNID64qbhykjTOcYqRJST+vWoAeOtOD544/OlcXKTh5pD8rAAUjNIOSxzTVchxzgegqfeoGWouHKc/4vtTPonnHloGDZ9jwf51c0BvtOh2j55EYU/hx/SpNY/wBI0a8XHHksfyGaoeEZh/wj6LuwVkZf1z/WrveJz8tq/qipq/hRb6+8+ynhjVv9ap7N6jFdDYK9lYQ28khmeNQpfH3q4GazvW168GmeYSspO+M4xk5wTXd2fnJaRC4YNMFG9l6E05bbkYdJyk1Gxd85yOFAFN3sTzio9/HWmGbHP61B1cpMQ4PSopJQi4Y4qCS4brkk03dGy/NwfTNJj5RWmGfXNN8/CnaPxqGWXbwoAFV2lAXJbA+tFxpFlp+ev40glyBis8NPNIVt4Hkx3HStG00W6miAuJfKB5IXk0mw5Rinz2VYyCzHA962YtHgAzIzsfQnin2Ol2tiiiJcsoxvfk1czzxmk5AojoYooECRoqJ6AYqXeenFRA+lJmkPlJ97Y5oVu9V2mUfxUCYuQAKAsWPtK5xg01pmY4A4pgVAc4p/mBe+BSuieUw/FwP/AAi18zE5IUAdh8wryWvT/F+oQv4fuoUcMzbRxz/EK8wrpo/CeXjlaovQ1dM/49m/3z/IUUaZ/wAezf75/kKK1OAzZf8AXP8A7xplPl/1z/7xplBQV0fhwE20uP7/APSucrpPDjbbOY/7f9Kip8LOvAq9ZGwxYDHX6U5Y9/QCkGXPPHtViH5c5rmue8oXImiRBl8gU3zYF4z+NSzXMUYIYg+1ZbOCxIwB6AVjOo1sdVLDKa1NETQj/lpThPF2cVmBweopDip9szZYKHc2UuFc7VIOPep1JI68+lc/vFSJO6/dcjFNV31CWCj0ZuknHpTTKDx1NZkd9IHUOwK98irf2y3DY3AAjOcVoqqZzTw0o+ZIC78g8VISMbSc1WN/bqPlb8hQL2BjgMc+4pqou5HsZ9iZE2E5JxUZcEnByPrUqyZXoCKQRx7t2OatMnkaG5bjk1MoL4JJGPSkVRmn78DFMXKOVQjZ5NSb/mz0qsWJPWmsSejUXFyllplBxu6UnnREYYdelV1XnrTbiVIIjk/MeFHUk+wpN2HylozQxlRj5mOFUDk1K0hHpWdawmAmWZi0zdST90egqZpie3FO4cpK8mf4s1JEc+w9apx/e5Bxmrm8FBgUXDlGS3Co208t6VXlucqMYHsKZLCfMLZ61EY2PamKw4S7j7U7zMdKiKNn0FKF5p3JcRWYsRzT1bpjJpoTJ6U8K3QDFK4uUlRyoy3FHm5PANRBD3NOHHQ0h2JckDkimB1Dc4NRnr1NIFGT3pMOUs+ec/KB9cUNK7ADNQgU9cCkHKRXuTp9z8xx5TfyNYehiZ/DN0tuSJtzbMdc4FbOpORpl0eB+6b+VZnhbC6U2e8pP6CrT925y1I3rpeTMvwxey2uqm3bdtmBDKezDnP867Pz/fFUmNlFceY4gSZuAzYDGpiVHOcUSld3KoUXTjyt3JRKfWm7yT6+1VXvoljJ53dlx1poluZIdqQHew+90qOY35Sy5KozMeAMms83kcz7IJAxDlWxziraWMsyn7TLkMQSq+1c3b3a2XiuRLYZgkk8sqOfx/OqjFyMatVU3G/VnRPZzSrtUhM9S2elWIrG3iCb18wp0z0qzgnqawtY8RQWJaC2Cy3A4J/hT6+p9qFG+xVSpGmryN9LgoNsaKo+lWIbp1bLcr6VzHhq51C9864u5C0B4TKgZPtjtXQHBpuKWgqc/aR5kanmIVByKa1wi/xcVnbgvAJNDP61nyGhce9QfdDGoWuwRln2+1VnOQApxUfyBSWP4mnawGgJ7dV3NKv51BLrVrEMR5c+3ArnrpkEnEgI9qrxpJPIVRCw/vdqW5Vjdn16VuIyqL64yaqPqMkh5Mrn68U6PTf3Q3nr6Cpkt0gycBfcmlYVjn9blupLKXcpSIAcYx3rlK7fX7mFtJnRGyxx29xXEV00fhPIzD+IvQ1dM/49m/3z/IUUaZ/x7N/vn+QorU84zZf9c/8AvGmU+X/XP/vGmUFBXQaBIqWk27J+foPpXP1v6DB5ttKd5XD+ntWda/I7HoZZy/WVzeZqm8YH5UA96r+Y5yd55681b+xrjlzSfZF7Ma89xk9z6yMqcdipn1NH51Zazbs36VA0Tp94H8KhxaN4zi9hBj0pRj0FNXp3pwUZ71JohePajI9RS4WrUFyN4R1QIeD8opImTaV0iukUrjcsbEeoFNPXmr8TS2U4RiTCehHSmvE632D86P1OO1OxCqalDvxRmnSKFkZQcgGm0jVaoWMOWwmc+1XTa3gVSGJB/wBqqkczxNlGK+uKty6pKz/uztUeo607mU1O+iIGuJ42KmQ5XvmlF5Mf4z+VQySGRyxAGeuBTc8U7svkVtUWDeTBs7qv2shHz3JAU8j1qhCmAsrrnn5V/vf/AFq0vMgvXSORSjLzx3H17VpC5x1+XZI0oVt5E3Jgj2NZt55H2nfGg3AY396R5kiRooAcE5Zj1NQZzxW8U+pycpMHJXnkUpYelQfNjA6U8HGMiqHyjzceXnMbn3AqNNT5w8RA9aeDgUjMiDLfyqWn3NI8uzQ9L+Atgtj8KmDgruXGKz5fJuAVB2MOckYpsfl24AkJRj35waSk1uU6cWtNzQLqTyAfxpN6Dso/GqsU8EkmwbiexxwanLxpxVXuZOFtyUOw6AUxnJ61E02enAqMTAuUByR1o5ieRkxfFNM5B4yaiZs03OKLi5SXzm9BSebID1GKiJJNG7FIOUn80kdfwpQ2O9Vi6gZLDFN+0RjnduB4BHrSuHKJqzgaVcnPOzFUdLu4tP0FJZuASxA7k56UmsTummyhhgSMFGe/eubZ5ZIlySY4+B6DNbU480TysXX9lWut7F23Darq5kmOFLb39lHb+ldZua4KqiMAG+92xWfpENnpmkLd3rKrTfMAwySOwA/X8akt/E0E99Hbx2z7HbaGJ6fhSmnJ6bIvDOFGHvv3pG5FDGvIQZPfqanGPT86YvB6VICc1CZ38pmeIb9rDSmeM4kkPloR2z3/ACFZvhWysxF9qMscl2c4TIyg6dK2NYFk2nP/AGgP3K8jnnPbHvXG6NE8+txyWytHFG+85Odq+hPvWsdYs86veOIjfXy7HY6xFe3FiYrB1SRjhiTg7fY1xlnpEsmuLYXC4KHMmD/D16+/9a7eW9SNWYuMKMkjmuShM93DqGoI0iTSN8jKcEAckfyH4UQloVi6MZTi9328kdfNcWthbqJJI4Y1GADx+VV7bWdPunKx3KFh2bIz9M1zuhRR6pM73Tefcr0ErZwvqB3qrFYS3evTGFdsUUxLOBwMGlZaoPrE2oyitG9up3CTxSj5HBx1xTiQe9Z0SJCpVM5PVj3qXzVA+9WaZ38pbLgA9zULkPGVY4B9KrG5G7ABNS/J13Yp3DlIltrVDkjcR/eOanSaMtsC8DuKgeNJeQelMVZs4EaKOxLZNK4+Ukub9oTtVcE96pSzyzAg7iT0zWgQSvOC3riqMkjQNuZHJ7HFSwsZepW0q6bNIw4GP5iuarrNWujLpMylSMgdfqK5Oumj8J4mZfxV6Grpn/Hs3++f5CijTP8Aj2b/AHz/ACFFanmmbL/rn/3jTKfL/rn/AN40ygoK6DQH220oH9/+lc/W9oP/AB7y8fx/0rOr8LO/Lf8AeF8zbWRs88/hTid3aox0o3GuQ+m5SQSEHFBbcaj3U5WAoBJkTwEnK4HtURRk6iroYZ6UNiocEzeNWS3KO72oxxxU8kakEqMGq26spRsdMZKRMl3NGMBzj0PNSvqDvFtAw3qKqdeaTNIHCL6CZOaN1G7mjd60FBnmt/wzo66rLP5vEYQopPZj0P4VgfSvRfDtutnpsMXSRhvb/ePP6YFZVp8sTlxlVwp+7uzz6aN4JpIpBtdGKsPQiprW2MxBbAT1Jxmt/wAV6dEmrJfH5YbpQxUf3xwR/Ksj7KZXBWQMnQf7Na0/eSYliOeCa6lpQzzeXsVY1H3XH8iKglkhtw4jJAJ+Zick+1PmnMcQhViSBgsapkA9RnHrXRFHPa4xr3Bwo49xUkN05HMKuPrio5mHl/Nzk1X24GW4qZNplKNzZRlkHKFT6U1vlbAOfpWOQwfByq9yDyKifdbzo0MjZPXnNNSYOJuZJ6dap3iAyhj6dDUUl+7cKDt/nUInllIaQYXHAFKUm0VCKTGSwszBEJJ5z9KsSXEk6pbRgFgBvc84qo7yljs3BWHT2p9vOYY12kDceeOacdEE/i0L8K+S2N5ZvepQxc5GPTPWs7zmZgq/MB1ekDMkYLTHaCQAv+NVqQ1fcuyynzDAqnpktnFJHH5Y6DPfFUWkJAWMkKOvqanWcgKfQUtFqDb2LhcDqQCfeo/OQkgEnHtUKQyTfN0HqatRWwVNpY+/vTuybEIcNHlsrn0NRok824KDg9zWgsUaAAIOKkU0WFYpxWD8GVuP7o7067ns9LtxJKgyOETuT7Umo6tBp8eWIeU/djB5/H0Fcbd3c17OZpmyx6DsB6CtadPm1ex5+MxsaK5Y6y/Ilu7y41S8DMMsx2pGvQewq1f232dbTTUIMpO+QjuzcAfgP51p+HtKMSfbJ1w7D5Aew9ayft8f9uPeyAuqsWRfXAwv9K1Uruy6HmypOFNTqvWT/Aq380st26y5Hl/u1U/wgcAV03h3R1hiW9kKtK4+QA52j/Gqen6YdXllvtRYqkn3AvGff6Cql5ZXWjSrLa3DmNmwrLwc+hFJtP3UyqVOVJ/WJRvH+tTuACozmq732GwqE+54qG3kmuLCJroeXMV+YD1pfLTP3ya52e7H3kmctqMt9rWpGHYyohIVSMBR6mtmzsorCARqeerH+8am1ErBYXEqZLqh2nPQ+tY2gai/mvBOxcY3Kx5IPpWjvKOmyOCMadHEJT1lLqWteuWisSi5HmHb+HesUalItillbqVyMM3ck9QK3tUiXUoUiB8va2Qx5qbTNJtLSLIAllPV2/p6URlFR13Cthq9Su3F2ja1zN0WB7CQzkK0zLgZ6KP8a1BPcPlUG1ck/IuOv0q+iRoMBUX6ClMsa8b1H41nJ8zu2dtKhGlFRiitEJNg8xWLfSgRndk557VaLj3pu/260GliMAIOgpC4NPbBPIFQvMgbaF3YoDlFMzL0A/Kk+1OOwqPIY4C/rTjCD0Y0C5R32l/b8qUXLEc4pnknHDA1H5bq2cA0XYcpX1mVW0qYY5wP5iuQrr9YEZ0ichVDYHT6iuQrpo/CeDmitVXoaumf8ezf75/kKKNM/wCPZv8AfP8AIUVqeWZsv+uf/eNMp8v+uf8A3jTKCgrf0H/j2l/3/wClYFbOjzGKBwBkF8n8qzq/Az0Mr/3lfM3N1Gc1QN1Ic4wB9Kkt7h2bYylvcdq4rn1Ni3mgHFNzSAhs7WBx707jsSAml3nvUeSKUE0CsPyGFVpkKZZRkU9rhF46+uKUTRycA/nSaui4NxZU3E96TcalliAPBHPQU1YpW+7G5PsprJ6G6khuaWrC2F5IPltJz9IzUyaJqb9LGf8AFMUrruHtIrdkemwfaL6NO2ct9BXXaVqaXGsRxqflJIA+gNZNrp02m2crXEZjnl+VQew7n/PrVnQYFj1i2bHQn/0E1lUSlFs8bGVuepaOyN/WrP7fpU0Q4kgbzozj8xXFSTLCuyMDPc138l8iThSOM4P0PWuHv9Evbe8n2ws8W87GGOlThJpLlkVh5pXizP3EnNJmnva3adLWU/8AAaYbe8VA32aYAg9Yz/hXdzrudace4jruXk9OabxjJbNMDSIpEkbg+60iMGJ7EdqiWuxcbD9kqqfLZCOuCMVD/pEZMnloAo5FTo248GnPKqJljx0qE5bMtxRmmZ3kLdM81JHLsGMZHpUTfeO3p2pDnsK10Isy40mYyEIJxyfT2FVlTaPm6+lSRvuG1coAMHb3pxkZQA53p0INK9h8l1cZ820YBwTjpU6Wc7dQAPc04sWt4ypxh8fWr4Yd6rclogjswqjc35VOkMaYwgz6mlL5OBUM9x5Q7Z96exPLcs9KN6r1OKzft7g5ZQV9utTSuJLYsoycZFF7hy2LjOc8CmFmzweahilEkavnGRzTjKqdME+1IOU4qcu1xIX++WOfrmtjSdH3us90MKDlYz1P1rR+zwm4M4hXzTzuxUwR+cEqDW0qzasjyqGVqM+eo7kmpTuunTiNgr7DjHWuX0qyW6uC0mfKjGSPU+ldItsWOS1SQWcFuCI0CgnJx61EZuMWjor4JVq0ZvZdCL7SAAFRsDgAdqsqryKDIny9QG7GpBgDAGKUyfLjrUI7eVWsMaQDOT0quJpBLuPT0pLhZpCPLIA9KrHz4/vKcUNhyluaZpkZGxsYYKgdRVC10+G0dnQsS3HPYU8TnuMVIHDDimpaWIlRhKSk1qgf1pnmYGAxA9jTgN4Pc+lPjtUK5bcc+/SoNLEJbPOSaACenNPe3MQJGSO1C5A6UvULE4uZAgGMn3p7XbEABRx3qrk0hNUKxPbzFJcuc5qWeRBJnrkcAVR3EHIbmlQ5PLbaSkPlLYuAF+6M04XPt+VU2AyMSc1IsJYZ81OarmDkLP2kelH2hc9DUP2Z/wC8tNMMq9MH8aOYXKQ6s6tpk2PQfzFcpXRaluFjKGVhwP51ztddB3ifOZurVl6Grpn/AB7N/vn+Qoo0z/j2b/fP8hRWp5Jmy/65/wDeNMp8v+uf/eNMoKCtTS2KxsR/e/pWXWppn+pf/erKt8DPRyr/AHpfMvKcDHerECFQWPBNVsYOalSRznJJFcJ9bYtFwOpppETc4H1quXFMc5phYs7HH3JWHseaYJpwuSFI96ImIQk9B0qM5z1oCxG2d3p7VLB5YlJOMY4zUe7GcUZB6j8qAsadpqc2nXQlQh4z1X0rs7HVvtcIlEpZD3XAI9iMV51tH8JOat2F9NYzeZG3+8p6Ee9Y1aSn6nNXw/P70dz0hZ7dz81wwP8AtNir0VtA2Dt3e+4muKjvIb6LdGdr/wASHtVV9RutPYtb3LxkdgePyrj+ryk7X1PMm5R0aO51PTY7q32ooV15Q1z2mqY9ViVhh1JBHocGqFt8QJ4mCXdukw/vIdp/wq9FrWm6jqEF7bGVJASJInQ5bggYIyM9utNU6tNOMloZqSZLeShbsgnjNWrq58q3VkGM+lYU92sl07yvtbOdvp7VO2qQyqqkggdqXsnoa86Lkd5JIRgsfoTWrFqMdvDkiRn/AN7ArDgu0kz5Y4HfsKx9U1ssxhtG/wB6Qdvp/jVqjzOw4U5VXyxNjW/FMkaNDBgyHqOoX6+9cY8ryyNI5yzHJPrSkfIe5NRjk12QgoKyPUpUI0lZEivsOQeailkaQ80/YzGmMuGxmqNrDCOKMdO9OIGaVVLMAKLhYligK5b2zTZBuHbHtVhMAsOvrTTjODjn+L1oKXYhSNyQoJCZqfzCMZdsdKHfAI/lULHefkAAxyPSlqKyLgLgj5gR7io50ywcenNRxSEHb1FPBMi/NwM9u9U9iUtSFgMZPpT4Z1VAgB4Hao8FgRj6VJGvlqecluKlaFyVyON1G6MkhScip49h6c49ahlwzgL/AA96dCCJCT3FVchotqcCl3YNRhqXI6mncXKTBwelO3Cq3mAUx5SeB19BSuPlLTSgDjk1WmnfoDj2FNAkI6Y+tMljfgoM+uKLhyiwu5fcQW96u7vSqCzyRKFKge5FSx3IKEt1FFxcpNJFHIMEYPtxVWSzZfuNke9NjnYyDJ4qT7SQTk9fuj0pBykSOYyAw5HSriShhx+NUpEdjvPJNRrMyHincdjU3jFVJVYc0qPkZB61KcMMGgViqGJ70FqkaH+6fzqFkZeCKQ7DutJjmmEigMQKAsOPpRgGkBpwGT1FA7CrvU/K/wCFWUnfy/cHmq7JjvSqwTI9aQuUXVm/4lUvvj+dcpXQak5eyk9Bj+dc/Xbh/gPmc5Vq69DV0z/j2b/fP8hRRpn/AB7N/vn+Qorc8YzZf9c/+8aZT5f9c/8AvGmUFBWppf8AqX/3qy61dKGYX/3qyrfAz08oV8VH5/kXqM8YFLj3o2+9cJ9hyjaUAEe9LijFIOUHJIA9BTQKXFKPpQFhtPCDHNJ3pc0w5QKA9OKAMUZOKM5oDlHxyPHIHRiGHetj7B/amni5kfysNtBUfeHOf5VhjIrsxbGDS7W36ME3MPQnr/Ks5ysrnn4+MeVaamJDplnbuD5e8j+KTn/61Vb6/Es6rF8sUR4xxk+tS6pc+UDAp+Y/eI7CskcjgVUFf3pHkystEei6BqFn4ksPJvYIpLmEYfcoyw7MP60678GWDnzIJJYB1K53DH48/rXAadfT6ZfxXdu2HQ8jsw7g16TB4kt7u0WRB8rjkenqK460J0pXhswiuY4zXZJrO6k0uNRFFHjO0/fyM8msWMfPz2rofFf7y8gugP8AWxAE+44/z9KwBxXVTd4pnvYWMfZJxH5pc0zNGa0OjlHFsDNQnk5pxOeM0mKA5QUAHkZp+QpyAADTMEigg4pDsLvbdkUoYHO7pmmYpQtMXKPz6HNNIYEYGPegDHSl/E0BYem0Dg9acpwpXNQDhqVj82RQKwucHae3Q0u459xTX55pASDmkOwABm5/SnMP/rUEDqKaQOKAsWEfcoNDcnrxTAQBgdKXdTFyjgAOtKNq9BURagN3zQHKTb6N4HU4qDfkehpnLdTQHKWGcY5GaqjOTjvUmcgimUg5QxhqbznNO5oHBphykyyZHPBprxBjkcHvUZNKGYd6A5RVRkbgj86cJXHeozknJNH40Byk/n+opjS7lxTME9qX60g5RtSrDkcmo8Z6VIhIXBNMOUQw4HUGmFSvUVKGbPJFLuoCxFnPQmk5JxUny+lLx2FILFG/4s5Pw/nWHXQajj7DLx6fzrn67cP8B8tnf8den+Zq6Z/x7N/vn+Qoo0z/AI9m/wB8/wAhRW54hmy/65/940yny/65/wDeNMoKCtbSv9Q/+9WTWtpX+of/AHv6VlX/AIbPUyf/AHuPz/I0KKKK88+yCiiigAooooAMUUUUAFFFFAE9lD9ovYYsZ3OAR7V2F3MWMrQjew+VR9OBXP8Ah6BpL9pVUsYULDHr2/Wtm6vYNLtxHIwMxGTGpySfc9qyqPZI8rGJ1KqhHoc+2lytI0lxKEBOWc+v9T7UjXcFqpjs4hz96RwCzf4fh+ZqC6vZbuTc5wOgUdAKr1er3NKGAjHWepfiitLtsECJz2HStSx06S1Zijbo26r6H1rnASDkHBrX03WWtyqT5KDgOOoqZqVtCK2BtrA09Yg87QvMx81vIPyP+TXK13Xy31lcLGVeOaIgMh4yP5HrXCkEHB60qTurGuBbUXB9AooorU7wooooAKKKKACiiigAooooAKKKKADtRiiigAooooAM0uaSigAPNFFFABRRRQAUYoooAMUmBS0UAJgetLgUUUAGBRgUUUCFzRmkooAWjNJRQAufejNJRRcBc0ZpKKLgV78/6FJ+H86wa3b/AP48pPw/nWFXdh/gPlM9/wB4Xp+rNXTP+PZv98/yFFGmf8ezf75/kKK3PDM2X/XP/vGmU+X/AFz/AO8aZQUFa2lf6h/97+lZNa2lf6h/97+lZV/4bPUyf/e4/P8AI0KKKK88+yCiiigAooooAKKKKACiiigCzbX09mjiByhfgsOuKrsxZizEknqTSUUrEqKTbXUKKKKZQUUUUAT215PaOWhkZdwwwB4NROxd2c9WOTTaKVieVXv1CiiimUFFFFABRRRQAUUUUAFA60Uq/eFAmO20m2pMUYqjHnGbOKcFpwHNOxQPnIStJtqYjNJtoHzkW2kxUu3NIVpD5iOjFPxSYoDmGYoxTsUYosHMNoxTsUuKB8w3FJinYpcUWDmGUU/FG2iwcwyinbaULRYfMMoqTbS7KLBzEVFS7KNlFg5kRUVLspNlFg5kR0U/ZSFaQ7oqX/8Ax5Sfh/OsKt7UB/oUn4fzrBruw/wHyme/7wvT9Waumf8AHs3++f5CijTP+PZv98/yFFbnhmbL/rn/AN40yny/65/940ygoK1tK/1D/wC9/SsmtbSv9Q/+9/Ssq/8ADZ6mT/73H5/kaFFFFeefZBRRRQAUUUjbsfLjPvQIQE7jk8D2p1MCZ5c5P6U+gSuRyMM7cEmpBnHPWo8OzDPAHPFPXOOaYle4pIA5piMWJ4+XsacQTx270YO4YOB6Uh9RScCo8kkdvapKY6k4Izx2FCCQ+iij8OKChq/XqadTdpz14+lOoEiKQvuCqQM1L2qJYjuySR/M1LTZMb7saxIzxx60q/dznOaRxuUihVxjPUDFIetxWO1SajVgPnduTwB6VI33TgZpoj5UknjtTFK99B9FFFIsKcn3xTadH/rF+tCJlsyfFLtp4HNHBrSxw84iil204CnUWHzkRGKaQfapDTaLDUxqrkE5oAzweT2pcY5HWn8Bcjqw/Sos7mvtFa5CwGeOlJtqXbShKqxnzkO2jZU2yjys9aLBzlcrSYqz5eOgpREO4osHOVdppwQmrPlD0pfKosPnIFTHanbfapwhpfLosHOV9o9KXZ7VYCcUGOiw+cr+XRsqx5dHlmiwc5X2UbDVjYfSk2exosHOQbKTZU/I7Gm49QaVh85CVpNtTFM+tJsPvQPnM/U1xp8v0H865uun1RSNOl/D+dcxXbh/gPmc5d669DV0z/j2b/fP8hRRpn/Hs3++f5CitjxjNl/1z/7xplPl/wBc/wDvGmUFBWtpX+of/e/pWTWtpX+of/e/pWVf+Gz1Mn/3uPz/ACNCiiivPPsgooooAKQ57Y/GloPSgBicjJOTkin0yNdoP1p9DJjtqNYkMAOAe9Opjbjj5eBzTh0FAJ6hzkUwP+8IFOIJOQccYo24YYPA7Uwdx1MLncBj6inNnacdaZtyAD1PJpA79B6ncoOMZpHbaOOtOprLn8aBu9hsZY8k8VIeKaikdT9BTqBR2Gb89B3p9RkEAZ4BqSgEITgE01GJwMcYpGjLOTnjHFOUEHrxTFrccTgZpgZi2OmOafUYB80n1FIbJKKKKCgpVOGBpKKFuTP4WTec3XsKVZz3xmo0TdG2Oo5xTJU2Njdmt7HjqRb84AckZNMaVuy1VkjMY+bv70sUhySxzQPmJS0h7mlwwXJaonl/u/nToi0hBYfJ0J9aGOMu47cQM7jSeY2eWqWXy2bYvy7R0Jzmo9uMHaemaFYbbQplYDJakEzEcE00gOwIGPrxUoUJMEGSGGDz0OcVDlqaLbUb57D+KlFy/rVhooo0kxEHYep/lQtrAbcbvkmKb/vU+ZE6kIuj9acLselV44ZJH2oOM4JPQVNcW8cAULNuc9sU9BczJRdj0pftg/u1TSJ2PFSfZpO+aNBc7LIu19DSi7U9jVTyHBxgmpBbNjPSloHOyyLlT2NPE8R65qqLcjual+yuOSKWg1Nk/mxeppfMi/vVB9mbGakSADvzSsVzsfhG6Nn8aQqPU0gj5PNOwAvI4p2BTIyRn7xo/GnFEZc7Bim+ShGRkGgfOJg+opOf7wpfs5znJxTXiUH7xBpBzFLVsnTJuRjA/mK5Wup1VSNNmOew/mK5auyh8J8/mrvWXoaumf8AHs3++f5CijTP+PZv98/yFFbHlGbL/rn/AN40yny/65/940ygoK1tK/1D/wC9/SsmtbSv9Q/+9/Ssq/8ADZ6mT/73H5/kaFFFFeefZBRRRQAUUUh/H8KAEzg9c/0p1MA+bO0/U088CgSGs4XrTu1Rkdz37U9SNuPSmJN3EZsD3oU8nJ78ChgSR6UDIPSgNbjqQnBHvSngVFkvgkfSkgbsSgg9KazheOp9KVcYGOlNZWLDBwBQDbtoCtl/TjpT6YqkMTinnpQC8xrMBgYzmnVExBZcfWpaATuxCcDOM0KCByeaGGVxQowB60D6i0hYDr/KgkDqaaDljxz2zQDY+ikGdoz1paBhQOelFOQgSKSMjPShbkVPgZPbqE5L4OKfKkcrb2baoHHvUZKozAjdg8CkVGbDccnG0V0Hhcw5oxLMvA2AdPWocxhypAK+gqfaqoXlDcMOAccU4tEImlNoiqQSCTzUvQtSuUwI2YKGwCevrUyObbA+8vcetVWUeUrfxSEYHoKtRFVDCQEoB8p96CrrYHEcswZVKA4HByak3DbmVXXA+X1FRpcSyMkcYAGecelXrzY2nuVcE4GFBp2J57GOZC7ncTg9607W1LR+dIW3ZDL74yaykhMU0Zl+4xDc9xW++Jmjk80If4VKnafQD1pNDVR9SrduqFQONww9UJhtdQThmPLVauAos1zIGlJAwD0qCNHuTHGRnccCpSL5i7DZ3BT9wx2Z+YnpRLEDcCKTCkcBv7341uW7LHILVBwEHJPWqV7BDLGXYbdpIJB6t6/yp2J5+iIFsdnU4/GpMAHBCk/WmxSrLbRttJOPvHvSXMhgiDIgZicY9aOXqyVJt2QskghUEjgnHFVmv8SneuFzjGeaqXc08hRZNqkjOB29zRFmS7AkjZlXjI+tFi09NTUjZXXKxk/WlaaJBiRgD3GelSbNqHaMAZ4rmbiWSecpGSSeTQ4ijK50kRjlXdG+4exoaM5yF49ayUee3sFkSPbleT61o2D7GRGLEOueT3oG3YR2KOM8J03VDeBio2sNvQ8dKSbUYzdmFRuU5HSqlxOEvzHkKgU7/TFDTCMluX7U7oF+YZHBHpVpQQc4BHrWPa3yJaSzELhZOB3IqzZahHeyGNchgM89xQ4thzmgzBh93AqIojHHNIwcDg8elQNOFYbmA+tRysOfuVNZhC6bMdxyAP51yVdbq779KnPsP5iuSrtofCeHmTvVXoaumf8AHs3++f5CijTP+PZv98/yFFbHmmbL/rn/AN40yny/65/940ygoK1tK/1D/wC9/SsmtbSv9Q/+9/Ssq/8ADZ6mT/73H5/kaFFFFeefZBRRRQAUHpRSEZ4zx3oAarZPLdegp9NAIboMU6gSCimEng+9OGTQFwJwQKQNlsUpB3D0FIBznqTTFqOpMgZHpS1F1JJ/SkgbsSA5GRQWAOO9C8KPpSMCTkGgethEJYkmn00Dbx2pScDJoBaIBtBwMZpaZg+YT0HrT6AQhOAfYUBgaCDk8dqAuKA1FpCQBmlJA61FuIUY9zQhN2JaKAcjNFBQUqnawPpSUAFiAO9NbmdX4JehMqgkkdc1IeBxgSMePYVIluAc8j8aZIjvJtVDgcZHeug+bU7kN0TtyRgjjrVJp3YBHdtnpmrlzGRhF5wOT71X8j5uccetNJMrnsDSK0iIo6EAGnzuQdmThe1PSzcOmxMluh9Km8hgrRsnLn5m9AKVrD57sSxAGZJFBTPfvUt3Oj2/lRiLA+7jqD65pj2rzhBwkbHCL3b8KtR6DP5ojnCxwgZZ8jn2pNoal0MwXbC2itpkADfdY+lX7YSSyLHbyMM5J54qlc2sxaAujBUJXOOCRxWjob21tdoZpEG5AFVu5z69qiWmxrzaFK5szBvDZ3Jh8H0qO0uvs17CXyIg3XFTavqu7U7gYTBUKSOR/nmqcDRvGjOwIXJxnrVrYm/M7XNuUI17OrytAOGSQrxgjocVU1G8MojtLJmeOCMln7t6mtHTp4L8R2cgEiyQDPqCOv4+9XILCxWCRrONQ7BkYtknAOCBSSFz62MWxedraKMj5FA7c1PepM1rmMBiOT60+x8w2wbyyEDbQx7kVZ3xxxsZRgKpJNVyqzZnztTsc0puDdxM8RdWznPG4d61IJGgjL29s4jx8zSH8MZqMRo8iSTvIgxhQF4x9a2E3SWCxQuBGVxt2g5/Gs5PS5unrZmVHqEsryEmIHIAUv1qnHbtazTTeUzFgeAOOuabqNtHbzo0Y8vJwz7yd2Opx2q1PfRrAro5Xn7oAPFPoDdn2K2n3Mk7qsihI0JwOh/KrEl6Y5PuqE9CKzRqSMW35yCSCBVRrjMm5icE0+REupcvExW94ZXbPmfdbOeDVi60mbUWFxbMoXGDubGfpUcWl3+oWpSO3PlqQyOwx/8ArqWW0exAQ3e2RV3YA6n0FGiYJt6GM8MsEpgkUq2eQa1YI0R45os7vvAD070y/jWO3ink3mVlPDHOKW3jeKSO2+YuY9/0J9P0/KjzQc2tmJdXN09+yw8qAD7UEyMjvOF3FenUd6qCaWK5dZOCzYH0q1cRwygZkYHttahofMLqB/4lcgz2H8xXN1pyyt9lngLblUDB9OazK6qXwnjY/wDiL0NXTP8Aj2b/AHz/ACFFGmf8ezf75/kKK0OAzZf9c/8AvGmU+X/XP/vGmUFBWtpX+of/AHv6Vk1raV/qH/3v6VlX/hs9TJ/97j8/yNCiiivPPsgooooAKKKRs9hQAm45p1NC8806gSEAApaa3JwTgU6gBCcduKQH9aUjJB9BSAEEfrQLW448ik2gClpm35uTQNj6ax6c4p1I3TigGLSEZGDQD7GloAbtHck/WnVG2Sce9SUCQjEgcdaByBQRk47UDOT6UD6i4zSbRjHalpo5bJzQA6iiigYU+HHnJnpmmUoO05FOO6Mq38OXoyWV5wRLEcxnnHeporhnQnGMcfWgSIsC54GAAPWnqAc8YB6V2cqZ8lztFLbKVZskcnGe9MRWJyc5rSZN6kE9BxVi2sYiA7HJPAUnpRJxirjjJt2ILKSQJ5aDOcYyelXHRyojlUjI9ev/ANerEa26boVKjBJ9wetOjlju5XhXDKBnIrmnK7ujrpVuXSSuiSztoIwZ9gZxk5J5/WspLtpdUkmmhHlltwB/i7CrsziGOSGdz5KfMzA4JB7Vlzgeba3CSOAX25LcjPTBpRVxtqLNzfe3sbEW4VQ20K4xu/OsfUtCkawEtuoZ4s5CNkFcZ4rdnuGhh2nDKBjcW68H9ayhqM+BbI0EYxjEjbCB+PWqgtSXN20OQjiLwSSEHOcDPeowxWMOAAM4rqJ4rWCEx4UN9fWuW8zKFT2JwK2i7mKkXbJmsXFxKWVZo2VWXr+Fdd4YL/2S5nclTuwW9c1xFxetJHBA0agRZII6nNdTp9zNH4VJ+z4QOQJB378/jQy76aGnolyt5p89rsCmFiOnXJJz/OsmOWV0lEy7snbg/WtTSRFpmgG5k+UyLvZievp/SsmO6iuz5Mcg3EnB9Tisobuw6kldFCaK/mbZDBMyCTamAeFz61tW8s9p51r5Jd4CEYjkA9en0/lTI0v7C4iW4bdAfleRT90c1pvLa+YlvaiNpXDTAdgB3+uTUOTe5vez0OSaX7XfEkMAhyQwxx2pruhLKRwc4Bq7qUDWd6s0h3eapz7Y7VlXL/vosjGTn9auKuiZSsyS2tbe58+HDApHvDCpTYQ23kjDPcysBEuenuazoruW31DEbBQ+EbI4xXQtbTWjPqriMJEREgY9ScDIqmmiOZbmjHN/ZmD5jOynD5csCO/X/PFVtUmiluLecBchtkpI4x2NUrqOa9jjEUyKQOQT94k4AzTtQspo9Km8x8yEgAKcg1DSUkXGTszL1eaQ3YSRshPu1alvYzaJcsm1uitjkfSsvUmuisJnjw23hsda0Z1thoERf5tqfKc4+Y1tFGMp6lCHWHiYxtEjJnqy5IpJrtp9wROOuFFO02e0WMoZF3553d6u6db+VelgoCOuAuc+9OyQufuZSpmzmc9QBx+NUq6jVokGnTFQBj0+orl62pqyPOxkuaa9DV0z/j2b/fP8hRRpn/Hs3++f5CirOMzZf9c/+8aZT5f9c/8AvGmUFBWtpX+of/e/pWTWtpX+of8A3v6VlX/hs9TJ/wDe4/P8jQJxSChhkUcn2rzz7EWiiigYUUUd6AE3H0pabg806gSEIyQaWkJOcUtACE4FIpzSsMigdKA6i0mORS005z6CgGOozziik53UAAOaDzQAaWgBpBzkU6kzS0AhCSDSISc0pGaF6UB1Fpu0k5JpTwM0bucUALRR1FFAwo2GT5AcFuM0U+E7ZkPoacdzKv8AwpejJ44kKqhOPLxzVtYwC+4/KF4qm0bA5UcnkA1ZjV5IPunPPA9u1dEm9z41T1sMhZi7DBxnj3rTMBWPzu5+6MdxUtjaqAPlDE857ippLd5cEEnHOAaylJvQ1UrGAwmF27k/ezkmn2CXsV20kO5kwc46Gt0aaJEJdSrEflmpbW0ktpGjLAoOhq5TjbRaiUpX1JRbrcWjJKobeuDXMiWNYo7SbGGbZuzyvv8Ah/SusXaiu3VlB4NcN4pu4lnRIMO7ck45B6HpSpu+hTejZr3MzSQLMJMmFcsB3KnkflmuN1TUvtmqTXCcKSNoz6VseGroMkttLKFDHJ3nAwev1zXPnTZmnkVRwJCnP1rdWTJ5tBkl1LKwZnJIoRi0qD1IrQbwzqMTqphZifTkVci0EwmNpRhs44OcEUcyEpamNeHFwfQV0l9qf2fwvaWwGG4GOxpH8OSX14zoyiM7efX1rTvNJtGECXELER8IM/eJ7Goc46Gkbu7RyOoaxe6gkcckn7qMYREGAKNPvvsF1FNIhfb82PeujvPDtpHCXiYqRyO9czqCbDuwBzj604uMtEZuUviZ1VxrMWoWhCNgjG4D+Vc5DcXY1Zfs0hjkYhBg9AaW0jeDRjcg/PLLtRfUetV9qpMOu7PJBxUxjFXSOh1JNJs7NtEubq2D3t8pA5BU5A/p2rLudPs/ldLxJSOm0cZ+uaq+IPtdlDa2bXTPalQWVBjn0z34qjdywLpy7INpP8W0c/rSinbcHKz1JjYCO9nfzopQvIKNkA5qle3zzlYmVWCjAY5yfSq0UohwGVtrDoOpq/p9o6azsuVIMY3kdR7Vpa24KomrIfdu6yx28byRocZR+qmpZpDHprkuzfMFGT0z3q1qlnELuGZg22Q7cg9D2/wrG1F3jjkiJIHmDH5VNuazFKpypo3rS4S80tzjzHhXDBhy2Rkj9K5e6uWkiS3Qt5YYkKfeprHUmsY51ChjIMAnsef8aqJJlyTgE9K0jF3MHUXLfqakdvaW1quXb7T13joD6VpxzxW7xF2IJycH6VzDTMG4P4VLd3M808bSqFwvHHWraRnGo2tTb1S6SWB1RuoB4781hULKWXbRVrY5arvI1dM/49m/3z/IUUaZ/wAezf75/kKKZiZsv+uf/eNMp8v+uf8A3jTKCgrW0r/UP/vf0rJrW0r/AFD/AO9/Ssq/8NnqZP8A73H5/kaFJn0paTHIrzz7EWiiigYUh6UtIRnigQgJOKdSdDS0AhD1FLQTiigYUgPNLSAcmgQtJjNLSE0ALRRSEZOO1ACg5opKWgYmKWkzxS0CEJxRnmgjrQBg0ABGRRt5paTNAC0UUUDCpIDidMetR1NaAG7iB6bqa3Ma/wDCl6M3EhjEKuQAc5IojgZZjtA2k7iPSnEoUEY6A8+1SPKUCbecnGfTpV31Pjo7XD7V5ErSgqeOmaS2v2ZmkVOExgGsW/fyGUBgRjBIquL6WLGxcZ7k/nWnJdXBvWx18V+9wrgKFbAIHrUytIVbIIcjIH4VztpqKI6jdlyOBnpVkX0iuQu7A5J9KycXcakjVEE87I3nDaV2soGCaZB4YsHaSW6g3SZOOeMZ/wDrUR38cSq4cZf+961atp3mml2HaFA/DjrUpSQOppZFPWdJtDBC0CLC8LhgyjA/GkdrWOdAIVZnbDgx85Pb9K2UhRo5I5MYOQffNPMMUMxfaB5g5IHXFN36hGqkrFK4t0LfKm7HQdKqm3XIjKqc9Cexq2xlkbES5JBwaqTWGoG7+YL5e3KgNkk46UJvYkzjdjT5Sh5jBNV7/VI7uJY45IzgbsMDkGl1WyvTHJIqsjquWQjqOvNYK6W7IrvklhuFaRinqa8yRdbV2uIDEAFdeD71jXOl3E5ZmJCZz0zxWpbQquwAAEHd09Aa1UWaZ40ib5XHI46Va93YTkmjnBNC9nFYkt+6XJCoSTz7fnTWtcnMVnPIO+4bRXV/2B5QbyY1DMOfp71izyzQPJCIYyynHA6U4tdAdRMZrMv9q2NvFboPMXO4McFQO9c5cxTqi25KMw6BCSRW1LZzeakhZ1jYEyYO3g9s1bjt4QqgbVycDavP/wBenC0VYcpuRgadZTX2oqs+5YoiCxI9OgrUtriOXxDKUkYqo2szcL1OQfbpU2rqYEisrSTdM2TNgYx+NOslj0+1ZFOxiNzSd80OV9QT5dCzqTwiJGw6okn7xXGMD1Fcnqlws4+UYAc8564FbGrXs2pBbeJ8xZyGB4bHWsO9ieOCFSvJzx37U4omrIoFuxoG7qM1p6Xps13OoEZPfOODWnLpUMe/aCACeDWnMtjmbOc5yOSOc59ammlE0wfovQYrfj0iK5tDtIV1PQ0tjptvNLiVF3opyp6GlzIavY55I3EpOPlx1qSuk1PTI4NNkljXCr29Oa5utI7GM3dmrpn/AB7N/vn+Qoo0z/j2b/fP8hRVGRmy/wCuf/eNMp8v+uf/AHjTKCgrW0r/AFD/AO9/SsmtbSv9Q/8Avf0rKv8Aw2epk/8Avcfn+RoUd6KTFeefZC0UUUAFFFFABRRRQAhpaKKACiiigApvrTqKBAKKKKBhRRRQAhpaKKBBRRRQMKbinUUCCiiigYU+EgTIT0zTKN23k9qa1ZjiHalL0ZqNdCIsyjNBvA8qqrdVyfQms0Tb4sj1xnvUlu2ZMgdOM11qkktT4j2vYfcI8zhuMZpjW3nN8pwcADFW9pI2Ecg5xU0kS/Z1kRGBU4c9vbFVzJJIm7u2YkcMltdh8Ftp4x60kN9eLO7yFh5nUHsK37bTDLESdyOWIB7cdqunRLSRSkwO885zytTKpHqVsZEF3Fc2/kThtsjbARwQa7GwtxaKCAWHAyDk/T9Kp6dolos8aupkMZLLu7t1/nWx5UaAiMFU4YAnOPX/AD71hJroF0y5M0RTzT94Z4A9P/risu4M085JIAHIOPWpo5Ejk3GRQvOVP+frULXUSiRVbcD0NK9xXs7DUujC+7psAwQuamS6EhJWRiN2Ax4xn0rOuMq2NwP8JGfyp0O2L5lYNG+DxznvUNXNE7omkuAYmfAdwu3n/PvWTfTQeXGUjUEZXHSi9vYbaQZVojITkMe3/wCsGuauNTeS/wDuqVB+YHvWlODbIkzWstLWZI5DIybh8pHatmCxjtAu58SxnqBwR6fSq4ZZ9MhlAETYzj0NXIka4gRpi2BnIzjd/Wqb0J53zWJJ7kQwAhh+dUrS0tJ0uZpRliQST2xz/hVXU7hIZPLBwoGDn1rEOtNaiTaSMkbhjPWiMX0Kb0N26uUe3aJI0J4OPX2qtZabLcmMgBABkALj9fpmoItQha3j3suXParsereRLtRSwK8AdeKNVoVdrYyk025Esvn25MjMXL+vt9MU2yEtorXlzEBEitgDnJ6D+tdLHeu7DKfcfrjIK9qhu0trix8s4VZc5X/PvS53sylLW7ZwawSQM0w8pfMbJUDnk9KiuYZpLeI+WxfBYn+7yeP5VtzafBbyMIlyccnPPU/4VBIkvzkkkevrXSnfYyk73uN0vUJNPhEbkEDt1x+NF1eJNOAp4bkn0qCW0kChmU8nHPWoPIcSEYI+Xjj0pOKvcnm6GoJ0VSI9vzDBBHpUCJLJOHjBL+i96htzsRWI+cEHkVoW75Z33bXDD7ox/Koasapqwy/nd9GnLd1CkfQjmuWrsdVVW0OdiR5gAB9W5HWuOral8JzTd3c1dM/49m/3z/IUUaZ/x7N/vn+QorQzM2X/AFz/AO8aZT5f9c/+8aZQUFamluiwuGZR83c1l0VM48yszpwmJeGqqolex0fnRf8APRP++hR50X/PRP8AvoVzlFYfVo9z1v7fn/IvvOj86L/non/fQo86L/non/fQrnKKPq0e4f2/P+RfedH50X/PRP8AvoUedF/z0T/voVzlFH1aPcP7fn/IvvOj86L/AJ6J/wB9Cjzov+eif99Cucoo+rR7h/b8/wCRfedH50X/AD0T/voUedF/z0T/AL6Fc5RR9Wj3D+35/wAi+86Pzov+eif99Cjzov8Anon/AH0K5yij6tHuH9vz/kX3nR+dF/z0T/voUedF/wA9E/76Fc5RR9Wj3D+35/yL7zo/Oi/56J/30KPOi/56J/30K5yij6tHuH9vz/kX3nR+dF/z0T/voUedF/z0T/voVzlFH1aPcP7fn/IvvOj86L/non/fQo86L/non/fQrnKKPq0e4f2/P+RfedH50X/PRP8AvoUedF/z0T/voVzlFH1aPcP7fn/IvvOj86L/AJ6J/wB9Cjzov+eif99Cucoo+rR7h/b8/wCRfedH50X/AD0T/voUedF/z0T/AL6Fc5RR9Wj3D+35/wAi+86Pzov+eif99Cjej/KroSeg3CucoprDxTvcmpnk5wcORa+Z0sdu24r8oz3LCr0MSoygNGBjJ+cdfzrjKK3kuY8OLsd+Ui8ssJYg/HSQf41PGyIoUzQ9ef3q8g/jXnNFZexXcfOetwT2kNpJGk9uCuSAZV5P51QlvBLqP2gTRKjLyPNXg/nXmdFJYeK6hKbkz1tNUgC7xNGJFH/PQeoPr7CrEmoW7jcLy35HIMq/4/SvHKKHh49wUrHsCXNq5+a8twB/01XNVp76A3MsaSQeWzH5vNX/ABryiiksNHuNzueqLcwpMP8ASICCM/6xcZ7Z5qruhgmL/aIjHtyFWRSR7DmvNaKpUIrqONVx0OtuFa6klaSQ7ChKKGUkN171RtIJftKNKowCM5IrAoq1BJWJc2z0sXluYVX5OB0Mi1OmpRrGw82LGAAN4FeW0VHsI3DnPRb2e2uYQCUDnkneD/WuVvILia5d9oKlccEViUU1SSHz6WOk0uJ0ZFkIBXgFsYFdXZLbQyiWaa0kI/vOv+NeYUUSopu4uZnqV5eQu37mWFeeiyDB/WqM0sZUASxFlH98YzXndFT7CI+dnYRq8lxvZ0UcDBcY6/Wtay+zxFkkeE4wQd64+nWvOaKr2K7ic7qx6Yfsspw0sABGM71/xrOv9gtlgQxSEDAZXXj9a4Sin7JEnVi3GzDlGLKCMMPyNWBbKJ1ZHiAwB/rB+vNcZRT9mhdLHW62FXTnVHQgA7sODnkYrkqKKqKsrAlY1dM/49m/3z/IUUaZ/wAezf75/kKKYjNl/wBc/wDvGk2Nz8p4GTxXb/DKOSXxfcLGiO3kNw65H30/z+ddd40YQ+HblrZnM7wfYZ4kRnACqspONwCkAjJwTTHc8Z2sSBtOTyBjrStHIjFWRlIGSCMcV67Z31la2GnC6iLeX4ehuNyozMNrOB0I4BfJGRnA5GOWTF5PFF6VZ5HbwpHgklWYlE79iaAueSbW27tpx64pK9q8QmxHgrxClldxTKYy4VLlpcR+bAEODwP4vz96860Lwm+t6YLuJpyd9yjLHFu2+XAJFz/vH5aAuc1RXbn4fu25Y5bl3RXMirBkowtVmAPplmK/hQvw/d5NiS3LMofzFWDJQi0E4B9Msdn/ANekFziKK6o+E0ttSuor17tLW309btpFh+YuY43aMZ4yPM/lWl/whNptEXnTyAPPIHiizK6Lbxyqu3djPz4oC5wdFd9/wgltuW2+0Sbml358n/SAv2bzvK2bsb+2PX8qxdP8MrfX96DFqUVrbQNKqNbfv5Su3KqucZG8E+g5oC5zdFdlD4Khn0s3YnvIy0U06mS3ASMRvt8uRs8SH0x3HrUuqeDNMtLe++zX9289sbsASRKFb7O6q3Q5Gd3H0oC5xFFFFAwooooAKKKKACiiigAooooAKKKKACiiigAooooAKKKKACiiigAooooAKKKKACiiigAooooAKKK7qfwZYy6FpclqbqO/u0i2mQExyu8BkCrlRklht+UtjIz1oEcLRXe+H/A1pd3lxFd3JnMZMQRAYwZAyBir8hlUsQSPUHvU954M0aJ7qcvcQRW8cLSR+ZvEbOxGDkA9CuOn40Bc87or0SPwZob38hNxcfZl1T7AMHjPyDGcZ3bmIzntnHaoU8L6D/ZDXxeV/ncR/vvLVz86hckEDBTI5JJOMYoC5wNFenR+B9FjgI2/aZRK0YRrhkdsSsnZcZ4A49aw9B8J2GtaHBN58keoTaq1rFHvGyWNUjZlB7Ph2IPQ4x1IoC5xtFdVP4NZIIp1uZNksm1VW3ZuCHI2kH5yNnzAY25FaVp4LtXubOC9s9RtppLZJJoy4+QNIq+bkpjaqtuZeccZI5oC5wdFdfo/hSG/TSJZ4LyKO6t5pG4b98yHACEITyOeATgGm2fhVJYrVpba6IN9c2zvE2Um8tNyKjbcZZgyg85PbtQFzkqK6u78PW9pbancpYX1xFZajBb/ACvgbHRyyFgpAZWCKT6sBgZFLd+H7SOfXhBYXrppUULSbZd4R96CVCwTtl8HtsJwaAucnRXZr4ZtJr+aOPTNQEVvp63F2I5vMa3dgWUcJ8xxtG3A5zzgGrVl4Fs5b/RYJruJkuFIuGjvYf3j71XEfPbd7k7TgZOKAucFRXcQeDbGbS9FuDK8b3OGuDJcIisME7Yy2FJJAAwWxnnnilbwjpkITzzdhTqBtzLGwdT++kj8oBVJL4RWyM8N0oC5w1Fdxd+EdPt4L+SMXUxhlVRsk4jbEB8o5TJYmV1HAOYzx1FF14Ms4pdUkSR0igsvPggknVJQ4j3EsjhW2ggjG0E5FAXOc0z/AI9m/wB8/wAhRRpn/Hs3++f5CigRUeGVJ5CrgHJ6E+tWUvtVjt57dNRuFhnJM0azMFkJ6lh3zRRTGPGq60sUUS6rdrHEgjjRZ2AVR0AA7U2XUNWnnknl1G4eWSHyHdpWJaPpsJ7j2oooAhjmv4rOWzju5FtpSDJEshCvjHUd+g/IUyL7VBnyZ2jz12ORn8qKKAHK96rs63UgZvvMJGyfrQr3quzrdSB2+8wkbJ+tFFADX+1OSXuHbd1y5Of84H5VPZ3moWEryW9yUd43iJzn5WXacZ6HHGaKKAK+243bvObdu3Z3H73r9aUm7MgkNy5cHIbecg/WiigYhW5YMDMxDNuYFzyfU+9BW4bOZmOc5yx5z1/OiigCP7M/qtH2Z/VaKKAD7M/qtH2Z/VaKKAD7M/qtH2Z/VaKKAD7M/qtH2Z/VaKKAD7M/qtH2Z/VaKKAD7M/qtH2Z/VaKKAD7M/qtH2Z/VaKKAD7M/qtH2Z/VaKKAD7M/qtH2Z/VaKKAD7M/qtH2Z/VaKKAD7M/qtH2Z/VaKKAD7M/qtH2Z/VaKKAD7M/qtH2Z/VaKKAD7M/qtH2Z/VaKKAD7M/qtWbGe8067jurWVFmj/wBWzKG2H1GQcEdj1HaiigBtu97aOzW11JCzDBMblSeQe3uAfwpZZr+a4FxLdyvOMYkaRiwx0560UUCI0FzFN50c7JLknerkNk9TmnRvexKqxXUiKpyoWRgB16fmfzoooGSJdalHjZfzrjGMTMMY6VWMEpOS4JznOT19aKKAD7PJ/eH50GCU9XB7dTRRQAeRLx8446cnijyJAAN4wOcZNFFAB5EuMbxg89TR5EnPzDnryeaKKADyJck7+vXk0n2eQYww46c0UUAH2eTAG4YHTml+zyf3h1z1PWiigBPs8n94evWl+zyE53DJ96KKANTTbd/szcr98/yFFFFBJ//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7348" name="AutoShape 4" descr="data:image/jpeg;base64,/9j/4AAQSkZJRgABAQAAAQABAAD/2wBDAAgGBgcGBQgHBwcJCQgKDBQNDAsLDBkSEw8UHRofHh0aHBwgJC4nICIsIxwcKDcpLDAxNDQ0Hyc5PTgyPC4zNDL/2wBDAQkJCQwLDBgNDRgyIRwhMjIyMjIyMjIyMjIyMjIyMjIyMjIyMjIyMjIyMjIyMjIyMjIyMjIyMjIyMjIyMjIyMjL/wAARCAGG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KV385/mP3j3pm9/7x/Oll/1z/wC8aZUmg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A7e/94/nRvf+8fzptFADt7/3j+dG9/7x/Om0UAO3v/eP50b3/vH86bRQBr6Y7fZm+Y/fPf2FFN0z/j2b/fP8hRQSZsv+uf8A3jTKfL/rn/3jTKCgooooAKKKKACiiigAooooAKKKKACiiigAooooAKKKKACiiigAooooAKKKKACiiigAooooAKKKKACiiigAooooAKKKKACiiigAooooAKKKKACiiigAooooAKKKKACiiigAooooAKKKKACiiigAooooAKKKKACiiigDV0z/AI9m/wB8/wAhRRpn/Hs3++f5CigkzZf9c/8AvGmU+X/XP/vGmUFBW9oGkW2owSNMjsyvt+VsYGKwa7XwVKsdjcggZMo5z7VMnZXNaEVKdmPbwtpqcFJc+nmU5fC+lEZKTY/363J18xhtGMVAwZIyOSc8YrLnZ2+xh2Mw+FNJAJxKfT95USeF9OZxhZMZ/v1qGaRsbx09BQrlSCAc+lNSYvYx7GfN4W0mMhQJdxP/AD06Cmx+FtLbIKykj/brTBZ5RnvVtI8u23IAp8zBUo9jKHhTRtmTFOT/ANdajHhLSzzsl+nmVuEd81Kq/LxzRzMPZR7GGng7SSPmWX/v5U48FaMyZCz5/wCulau1uoGaljfjacjinzMXso9jGHgnRT/Bcf8AfypB4H0TjKT/APf2txMAg549qcXVumQKOZh7GPYwo/A+h+cA0dwy+glINaa/Drw2RnZc/TzqvwtsOevoT6VZ3r9/PIqXNlKhHsYkvw+8MxRFzHdcDp53/wBaqJ8G+GdmfKug393zu9b17cnaAx3HHSnabZifbLIwAzwp71cXpdmcqcb2SMW0+HOkTqGdLhAeg8ytAfDHw8MZW5P/AG2/+tXWRhUA7U2e4EcZPoKn2km9B+xiuhyUvw68Lw/f+0qfTzuf5VAnw98OuNwS5Ze/77/61adxIzt5ruxb37CoYbuVHLI4+nar1tuRyRvsV/8AhXXhw5URXWex87iqlx8O9FSJpUE4A7NJW8NbEcfzxBm/2TVKa9mvMCYAJnIVegpQU76g4QtsYsfgjQ2PKT4/661Xl8HaKhbCTYz/AM9a2JLnZkDp7d6S3ja8uAszbFJ4UCtm1FEqndmGng7Snb5VmI9Fcmtu3+HGiSIGeO4AI/56/wD1q6Kzt47bCoMA+lX1cDjrXPOtfY3jh49TlpPhnoAICpcgd283P6VOnww8OFQSl1z/ANNv/rV1KMMZqYMCMipU5WE6MexyD/DDw4qEiO6JA4Hn/wD1qZB8NPDcsKuY7pSeo87p+ldfNLsTdgsemBQhbaM8Y7UvaSF7KPY4yT4aeHkcALc7f+u3/wBapF+GfhzaSY7r/v8Af/WrrXYk8Y4oDNuG7p7U/aMFSj2ORHwy8OuAVS6A95v/AK1Rr8NfD7kqFuQ3vLXZrwScnFBOMsBzU88n1H7KHY4W5+G+iW3LJcMvqJaW3+G+iSqSyXKnsDJ1rsLq4dYQ23gnnjpUcEspIAHHrV80rXM/ZRvscfL4B8PRMA0VzwQCBKc/yq//AMK08N7R+7us9f8AXf8A1q6ZkDnftG4Dg0qysuQQMdzUymylSj2OUn+Gnh8QsYlud3b99/8AWqAfDzw+0auFuMHr+97119xcLDGZCwHHA7msQ3kuThsegojKbFKEV0MZ/h/oCuAFuPp5tWYfh94XkUllulIGSDN/9arjSl23StjA6etQrPIZCyFkyMHmtnfuRGEexky+B9A3Exx3Kp23S81A3gbSPlI84DPPz10SNuyDg1KsbvnK7R71SZoqUX0OXl8D6ShGFmwe/mUq+CdGOfkn/wC/ldNeFVtQwZQc4xWaLshAAGzmp5ilSj2MlvBmhgkfvsjt5lRyeENFjZcLMwI5xJ0rTnfzZC7YBPYVIIwQBjilzMPZR7HOS+F9N3YSKUf9tCaibwxp4Gdsv/fVdYYAUJyFqAwrnlvypKYvYx7HLf8ACNWROAkv/fVPXwrZ4yVcf8DrpyIVwcZNV2iVmLykkdo1/rRzMpUY9jFHhfSguWMmfZ6gbw/pg+6kp9PnrakXefljxinRwNgEpt/rRzMPZR7GMnhnTyMlJcH/AG6Q+F7AnAEn/fVdEI2VMbcA0piyOWo5mL2MexyWq6BZ2emzXEIk3IBjc3uK5avQPEEWNBumyeAP/QhXn9XF3Ry14qMrI1dM/wCPZv8AfP8AIUUaZ/x7N/vn+QopnOZsv+uf/eNMp8v+uf8A3jTKCgrqPC//AB6Tf9dP6Vy9dR4XGbSf08z+lTPY3w/8RHURO3l5ZsD1qOS4RCADuJ70wMRCw6iq5I4xXOelYto29s44qZowq7sVTjnRCAenrVpblHABOV7gmgdhpXGDU0c2zt+tIUU8qeDTvLTZnf8ArVXJsTiaMQA4yM81NCVZflzWcnTjkHrUquUxsbH0pjsaAXBAz09KewBAGBxVSO6O8bqkkm9Rge1Aco/5s4B/CpFO0Eniq3mAHv8AiKlNwpAGKB8pYDg55pyvjqeKqecMdaQzD1osOxZkiWf5T+FWrGIW+MvnHb0rOSbPQ1KsueppNslwW5oXWrmHKxruf37VSW5nuG8ydug6CmP5Z+8cH0qNnypCninHQzlFkctw0mSFIGcdagM+DsQknvSmfblcjPTNQRoxUsnU961TIcRS/G5iBimm6L/LHyD+QqNoSeGYk1JHEEGBwKfMCgPVyM4AJ7E1LCSrb+d+c5poIz704EA0uYrkLsV1Kpzvb8TVpdTfsi47+9ZgZQM9RTjICvyjFFkw1Ru2mpIUKthcdMmp11e3A+8WPoBXNhiBlhmlzgcYpOEWDbOojvI7hRsYA56HrVjzB61ysZIqyJJIhvVzkdj3rOVLsJM3zNGHwGG407fkcVzH2qQzeaPvVZ/tOYHOP0qXSZSka89wIV3bhx2qkutfvCGjBT1BrOeVrjLO2T6VVdtpI/lVwppbkSk+h0y6hbS4AdR7NxT5JlC5UjngelczDEXPPX3q0PMVMb+PSlKPYFd9DXa5Ea/M/FU5tT+U8gnsMZrMeUB2Dks3Y5qu8iryefapUe5TTJ5LkynLMSfeoWugnC8n1IqpJKxPHApiK8pO3BI71onYn2ZbErSyKM7mY4FX4rYIxLnf6DHFUrVGtyWZAXPetASjALHaPejmKULCSDyZBIBwPvAdKnLqVOSPwqobguCqKW7ZxSokgHO0Ck5GiiMvIopSMKM+uapi2l3YCnbV8lUGWYfSq8t6inC/zouPlEjssYLnFWYxChA61Safd8x6fWoWmbd8oJHrSuFjZZ4Qv3QaqSzRKuBGoPtVdHZ19D9ajMsSHHVvQUCsOF0gPMYz9KBKjHO3H4VBKvzAnjvxULTseF3E+xoTCxcLpjp+lQtcbevT2FQ4kK5Oc+5pG3bdpIzScrFKJL9qU/LtNN8w44GfYVXVv3gVCJXxnaBmtez066uUBlHkLgHAHJH9KXMhONjnvER26DcLJgPgbQTkn5hXn1eueLrGK38KXrqihiq5Y9fvCvI62pu6PPxS99Grpn/Hs3++f5CijTP+PZv98/yFFWchmy/65/8AeNMp8v8Arn/3jTKCgrqfCzKLScEZJk9fauWrpfDX/HrN/v8A9Kmfws6ML/FR1SReZCQCOlZ628rMVUEgDrVmO5MalQaj3kknOK5T1bDBZy7tpIVPU1aXT43BInw2OvaqxcZ5YfnSh14ww/OnqOxM8TQnBl49u9Bxj5SSR3NM3EjnmpFdcYYZ+lAWHRsndjj2qdfKYcFs1VIIJYDj0pQ7nggj8adw5S2AoOc8frUxkQoASfxqomVGTyamWQY5Oadx8pKrEtnI/GlyMYxzURdaerKAec07hYNrdjxUqqQnLZNQ+cv+TSiYbf8A69FxqJOjovBBB9xUwdAeGH4VAJgVwwBHvTcxtx0oBxLLtGeP1zUEhjB+Xr70nlgDIbFRtuHXmhEOJEI90mTirBZUXavX2qAspPI4o2nHT6VVxcgu1uc0zleaeA3T+dOERbmkNRIuTwDT1THJNTJbnrgfjSmJlPGCfyppg4jQQO2aApU7jke2Kkjzn5lCn61YQqRnk07hyFVZTnr+dWVcMo/doT9KGEWcnAFL9piXgGnzCdMkRPWNR9KscCMqR+NVxOXwVXr60Fm45FK5PIh5RR2z9RQdpU4AJqBnbJ+amhsn/WH8KVx8iBoTkktinQQopLN83oDSEID1z9aNy9j+VFxciLHmgdQKie45IBFRsu7kGothAP8AnNSPlMy21mz1C4kjt5wzx9R0z7irhhZxucgelcJq1q/h7X4rmDIiZvMQe3df8+tdXrF9cQ6WLmwjEz5DMCCfkx14/Cqa7GNOd78y1ReEIPWT8KsQwrH0wBXM6V4otb1lhuQLeY8AnlWP17V0vlsw7mpd1uaQcZq8S0HVsYAOKcrL5gBGKpGJ2XABHuDimiGSNy27I9M0irF6W7SMZPNU31OU/ciH1PNR+WshGQx/GnfZQer4H1oKsU5bm4mY7hkegqNY5mGREPfPNaIjhi5PX3pn2gdEGKYcoyK3kOC7DjotPmkES4TBb0prOSMk4qsWGcCi4WGbpmJLNge1TLIqL059cVCck89qbwT/AI0ri5R8khkYnP8ASlhIVuT+QpiASBvLiklKnBEa5q/FpVxcDBKwJ7jLf/WpcwcpXkmUcJhj+fPpVy00WS4/eXrlOmI1PP4mr1vo1tAQ2HkcY5ds8j2rQUg8AflSbHYZaWlvacRRKPcDn86tZ9hj0qPdjHWmyTCMZOT7YqWFjG8avnwhfD2X/wBDFeNV634wuHm8K3mFwuF/9CFeSV0UfhPMxi99Grpn/Hs3++f5CijTP+PZv98/yFFanGZsv+uf/eNMp8v+uf8A3jTKCgrofD5b7LMFBPz9vpXPV1HhhlWznycfvP6VM/hZ1YNXrI0gJR1U05Q2M1KzkjCj8ai83b8oHNc57HKIY9x60CIkjO3Apwc45FSqVPoDRcOUZllHyjFPjkZiQR+NPBAPWpUYUDUQDDjIzTi2B8qZNP4NOyKAsQgSsMjimlJjkCrKn6Uu7FOw7Gf+8U8g5pwMhHCsfxq6CH4I4pVYL7DNFgsU/wB6Bko2PenR+YRuCk1c81TwGpdwHcUDsQIJmIyhHuatCFin3xmmbl7kClLYHB5oE4jG89eqMQPSpRvxkqfeo453JwetPWZy2GOR6Ypi5R8bjaVwNx6E9qf5TE54z7cUgZAPuil+0KD6Uh8o5YGzycCnkKOlV2vcnAH6VGZHY8A4+lMLFoygH7xpjXDE4XrUIUkcnBpVXB60BYeqsz5ZvyqXJA2qAKj8wKOlRGRmOQeKY+UlEMjH5nFSpCq9T+dVWmCjJP5VGLk/w5/GgTRpNKE4B6VE1xuH3hVJnZ+rUAYXGRihsnlLTTFv/wBdRGbDdc49KizxjNID64qbhykjTOcYqRJST+vWoAeOtOD544/OlcXKTh5pD8rAAUjNIOSxzTVchxzgegqfeoGWouHKc/4vtTPonnHloGDZ9jwf51c0BvtOh2j55EYU/hx/SpNY/wBI0a8XHHksfyGaoeEZh/wj6LuwVkZf1z/WrveJz8tq/qipq/hRb6+8+ynhjVv9ap7N6jFdDYK9lYQ28khmeNQpfH3q4GazvW168GmeYSspO+M4xk5wTXd2fnJaRC4YNMFG9l6E05bbkYdJyk1Gxd85yOFAFN3sTzio9/HWmGbHP61B1cpMQ4PSopJQi4Y4qCS4brkk03dGy/NwfTNJj5RWmGfXNN8/CnaPxqGWXbwoAFV2lAXJbA+tFxpFlp+ev40glyBis8NPNIVt4Hkx3HStG00W6miAuJfKB5IXk0mw5Rinz2VYyCzHA962YtHgAzIzsfQnin2Ol2tiiiJcsoxvfk1czzxmk5AojoYooECRoqJ6AYqXeenFRA+lJmkPlJ97Y5oVu9V2mUfxUCYuQAKAsWPtK5xg01pmY4A4pgVAc4p/mBe+BSuieUw/FwP/AAi18zE5IUAdh8wryWvT/F+oQv4fuoUcMzbRxz/EK8wrpo/CeXjlaovQ1dM/49m/3z/IUUaZ/wAezf75/kKK1OAzZf8AXP8A7xplPl/1z/7xplBQV0fhwE20uP7/APSucrpPDjbbOY/7f9Kip8LOvAq9ZGwxYDHX6U5Y9/QCkGXPPHtViH5c5rmue8oXImiRBl8gU3zYF4z+NSzXMUYIYg+1ZbOCxIwB6AVjOo1sdVLDKa1NETQj/lpThPF2cVmBweopDip9szZYKHc2UuFc7VIOPep1JI68+lc/vFSJO6/dcjFNV31CWCj0ZuknHpTTKDx1NZkd9IHUOwK98irf2y3DY3AAjOcVoqqZzTw0o+ZIC78g8VISMbSc1WN/bqPlb8hQL2BjgMc+4pqou5HsZ9iZE2E5JxUZcEnByPrUqyZXoCKQRx7t2OatMnkaG5bjk1MoL4JJGPSkVRmn78DFMXKOVQjZ5NSb/mz0qsWJPWmsSejUXFyllplBxu6UnnREYYdelV1XnrTbiVIIjk/MeFHUk+wpN2HylozQxlRj5mOFUDk1K0hHpWdawmAmWZi0zdST90egqZpie3FO4cpK8mf4s1JEc+w9apx/e5Bxmrm8FBgUXDlGS3Co208t6VXlucqMYHsKZLCfMLZ61EY2PamKw4S7j7U7zMdKiKNn0FKF5p3JcRWYsRzT1bpjJpoTJ6U8K3QDFK4uUlRyoy3FHm5PANRBD3NOHHQ0h2JckDkimB1Dc4NRnr1NIFGT3pMOUs+ec/KB9cUNK7ADNQgU9cCkHKRXuTp9z8xx5TfyNYehiZ/DN0tuSJtzbMdc4FbOpORpl0eB+6b+VZnhbC6U2e8pP6CrT925y1I3rpeTMvwxey2uqm3bdtmBDKezDnP867Pz/fFUmNlFceY4gSZuAzYDGpiVHOcUSld3KoUXTjyt3JRKfWm7yT6+1VXvoljJ53dlx1poluZIdqQHew+90qOY35Sy5KozMeAMms83kcz7IJAxDlWxziraWMsyn7TLkMQSq+1c3b3a2XiuRLYZgkk8sqOfx/OqjFyMatVU3G/VnRPZzSrtUhM9S2elWIrG3iCb18wp0z0qzgnqawtY8RQWJaC2Cy3A4J/hT6+p9qFG+xVSpGmryN9LgoNsaKo+lWIbp1bLcr6VzHhq51C9864u5C0B4TKgZPtjtXQHBpuKWgqc/aR5kanmIVByKa1wi/xcVnbgvAJNDP61nyGhce9QfdDGoWuwRln2+1VnOQApxUfyBSWP4mnawGgJ7dV3NKv51BLrVrEMR5c+3ArnrpkEnEgI9qrxpJPIVRCw/vdqW5Vjdn16VuIyqL64yaqPqMkh5Mrn68U6PTf3Q3nr6Cpkt0gycBfcmlYVjn9blupLKXcpSIAcYx3rlK7fX7mFtJnRGyxx29xXEV00fhPIzD+IvQ1dM/49m/3z/IUUaZ/x7N/vn+QorU84zZf9c/8AvGmU+X/XP/vGmUFBXQaBIqWk27J+foPpXP1v6DB5ttKd5XD+ntWda/I7HoZZy/WVzeZqm8YH5UA96r+Y5yd55681b+xrjlzSfZF7Ma89xk9z6yMqcdipn1NH51Zazbs36VA0Tp94H8KhxaN4zi9hBj0pRj0FNXp3pwUZ71JohePajI9RS4WrUFyN4R1QIeD8opImTaV0iukUrjcsbEeoFNPXmr8TS2U4RiTCehHSmvE632D86P1OO1OxCqalDvxRmnSKFkZQcgGm0jVaoWMOWwmc+1XTa3gVSGJB/wBqqkczxNlGK+uKty6pKz/uztUeo607mU1O+iIGuJ42KmQ5XvmlF5Mf4z+VQySGRyxAGeuBTc8U7svkVtUWDeTBs7qv2shHz3JAU8j1qhCmAsrrnn5V/vf/AFq0vMgvXSORSjLzx3H17VpC5x1+XZI0oVt5E3Jgj2NZt55H2nfGg3AY396R5kiRooAcE5Zj1NQZzxW8U+pycpMHJXnkUpYelQfNjA6U8HGMiqHyjzceXnMbn3AqNNT5w8RA9aeDgUjMiDLfyqWn3NI8uzQ9L+Atgtj8KmDgruXGKz5fJuAVB2MOckYpsfl24AkJRj35waSk1uU6cWtNzQLqTyAfxpN6Dso/GqsU8EkmwbiexxwanLxpxVXuZOFtyUOw6AUxnJ61E02enAqMTAuUByR1o5ieRkxfFNM5B4yaiZs03OKLi5SXzm9BSebID1GKiJJNG7FIOUn80kdfwpQ2O9Vi6gZLDFN+0RjnduB4BHrSuHKJqzgaVcnPOzFUdLu4tP0FJZuASxA7k56UmsTummyhhgSMFGe/eubZ5ZIlySY4+B6DNbU480TysXX9lWut7F23Darq5kmOFLb39lHb+ldZua4KqiMAG+92xWfpENnpmkLd3rKrTfMAwySOwA/X8akt/E0E99Hbx2z7HbaGJ6fhSmnJ6bIvDOFGHvv3pG5FDGvIQZPfqanGPT86YvB6VICc1CZ38pmeIb9rDSmeM4kkPloR2z3/ACFZvhWysxF9qMscl2c4TIyg6dK2NYFk2nP/AGgP3K8jnnPbHvXG6NE8+txyWytHFG+85Odq+hPvWsdYs86veOIjfXy7HY6xFe3FiYrB1SRjhiTg7fY1xlnpEsmuLYXC4KHMmD/D16+/9a7eW9SNWYuMKMkjmuShM93DqGoI0iTSN8jKcEAckfyH4UQloVi6MZTi9328kdfNcWthbqJJI4Y1GADx+VV7bWdPunKx3KFh2bIz9M1zuhRR6pM73Tefcr0ErZwvqB3qrFYS3evTGFdsUUxLOBwMGlZaoPrE2oyitG9up3CTxSj5HBx1xTiQe9Z0SJCpVM5PVj3qXzVA+9WaZ38pbLgA9zULkPGVY4B9KrG5G7ABNS/J13Yp3DlIltrVDkjcR/eOanSaMtsC8DuKgeNJeQelMVZs4EaKOxLZNK4+Ukub9oTtVcE96pSzyzAg7iT0zWgQSvOC3riqMkjQNuZHJ7HFSwsZepW0q6bNIw4GP5iuarrNWujLpMylSMgdfqK5Oumj8J4mZfxV6Grpn/Hs3++f5CijTP8Aj2b/AHz/ACFFanmmbL/rn/3jTKfL/rn/AN40ygoK6DQH220oH9/+lc/W9oP/AB7y8fx/0rOr8LO/Lf8AeF8zbWRs88/hTid3aox0o3GuQ+m5SQSEHFBbcaj3U5WAoBJkTwEnK4HtURRk6iroYZ6UNiocEzeNWS3KO72oxxxU8kakEqMGq26spRsdMZKRMl3NGMBzj0PNSvqDvFtAw3qKqdeaTNIHCL6CZOaN1G7mjd60FBnmt/wzo66rLP5vEYQopPZj0P4VgfSvRfDtutnpsMXSRhvb/ePP6YFZVp8sTlxlVwp+7uzz6aN4JpIpBtdGKsPQiprW2MxBbAT1Jxmt/wAV6dEmrJfH5YbpQxUf3xwR/Ksj7KZXBWQMnQf7Na0/eSYliOeCa6lpQzzeXsVY1H3XH8iKglkhtw4jJAJ+Zick+1PmnMcQhViSBgsapkA9RnHrXRFHPa4xr3Bwo49xUkN05HMKuPrio5mHl/Nzk1X24GW4qZNplKNzZRlkHKFT6U1vlbAOfpWOQwfByq9yDyKifdbzo0MjZPXnNNSYOJuZJ6dap3iAyhj6dDUUl+7cKDt/nUInllIaQYXHAFKUm0VCKTGSwszBEJJ5z9KsSXEk6pbRgFgBvc84qo7yljs3BWHT2p9vOYY12kDceeOacdEE/i0L8K+S2N5ZvepQxc5GPTPWs7zmZgq/MB1ekDMkYLTHaCQAv+NVqQ1fcuyynzDAqnpktnFJHH5Y6DPfFUWkJAWMkKOvqanWcgKfQUtFqDb2LhcDqQCfeo/OQkgEnHtUKQyTfN0HqatRWwVNpY+/vTuybEIcNHlsrn0NRok824KDg9zWgsUaAAIOKkU0WFYpxWD8GVuP7o7067ns9LtxJKgyOETuT7Umo6tBp8eWIeU/djB5/H0Fcbd3c17OZpmyx6DsB6CtadPm1ex5+MxsaK5Y6y/Ilu7y41S8DMMsx2pGvQewq1f232dbTTUIMpO+QjuzcAfgP51p+HtKMSfbJ1w7D5Aew9ayft8f9uPeyAuqsWRfXAwv9K1Uruy6HmypOFNTqvWT/Aq380st26y5Hl/u1U/wgcAV03h3R1hiW9kKtK4+QA52j/Gqen6YdXllvtRYqkn3AvGff6Cql5ZXWjSrLa3DmNmwrLwc+hFJtP3UyqVOVJ/WJRvH+tTuACozmq732GwqE+54qG3kmuLCJroeXMV+YD1pfLTP3ya52e7H3kmctqMt9rWpGHYyohIVSMBR6mtmzsorCARqeerH+8am1ErBYXEqZLqh2nPQ+tY2gai/mvBOxcY3Kx5IPpWjvKOmyOCMadHEJT1lLqWteuWisSi5HmHb+HesUalItillbqVyMM3ck9QK3tUiXUoUiB8va2Qx5qbTNJtLSLIAllPV2/p6URlFR13Cthq9Su3F2ja1zN0WB7CQzkK0zLgZ6KP8a1BPcPlUG1ck/IuOv0q+iRoMBUX6ClMsa8b1H41nJ8zu2dtKhGlFRiitEJNg8xWLfSgRndk557VaLj3pu/260GliMAIOgpC4NPbBPIFQvMgbaF3YoDlFMzL0A/Kk+1OOwqPIY4C/rTjCD0Y0C5R32l/b8qUXLEc4pnknHDA1H5bq2cA0XYcpX1mVW0qYY5wP5iuQrr9YEZ0ichVDYHT6iuQrpo/CeDmitVXoaumf8ezf75/kKKNM/wCPZv8AfP8AIUVqeWZsv+uf/eNMp8v+uf8A3jTKCgrf0H/j2l/3/wClYFbOjzGKBwBkF8n8qzq/Az0Mr/3lfM3N1Gc1QN1Ic4wB9Kkt7h2bYylvcdq4rn1Ni3mgHFNzSAhs7WBx707jsSAml3nvUeSKUE0CsPyGFVpkKZZRkU9rhF46+uKUTRycA/nSaui4NxZU3E96TcalliAPBHPQU1YpW+7G5PsprJ6G6khuaWrC2F5IPltJz9IzUyaJqb9LGf8AFMUrruHtIrdkemwfaL6NO2ct9BXXaVqaXGsRxqflJIA+gNZNrp02m2crXEZjnl+VQew7n/PrVnQYFj1i2bHQn/0E1lUSlFs8bGVuepaOyN/WrP7fpU0Q4kgbzozj8xXFSTLCuyMDPc138l8iThSOM4P0PWuHv9Evbe8n2ws8W87GGOlThJpLlkVh5pXizP3EnNJmnva3adLWU/8AAaYbe8VA32aYAg9Yz/hXdzrudace4jruXk9OabxjJbNMDSIpEkbg+60iMGJ7EdqiWuxcbD9kqqfLZCOuCMVD/pEZMnloAo5FTo248GnPKqJljx0qE5bMtxRmmZ3kLdM81JHLsGMZHpUTfeO3p2pDnsK10Isy40mYyEIJxyfT2FVlTaPm6+lSRvuG1coAMHb3pxkZQA53p0INK9h8l1cZ820YBwTjpU6Wc7dQAPc04sWt4ypxh8fWr4Yd6rclogjswqjc35VOkMaYwgz6mlL5OBUM9x5Q7Z96exPLcs9KN6r1OKzft7g5ZQV9utTSuJLYsoycZFF7hy2LjOc8CmFmzweahilEkavnGRzTjKqdME+1IOU4qcu1xIX++WOfrmtjSdH3us90MKDlYz1P1rR+zwm4M4hXzTzuxUwR+cEqDW0qzasjyqGVqM+eo7kmpTuunTiNgr7DjHWuX0qyW6uC0mfKjGSPU+ldItsWOS1SQWcFuCI0CgnJx61EZuMWjor4JVq0ZvZdCL7SAAFRsDgAdqsqryKDIny9QG7GpBgDAGKUyfLjrUI7eVWsMaQDOT0quJpBLuPT0pLhZpCPLIA9KrHz4/vKcUNhyluaZpkZGxsYYKgdRVC10+G0dnQsS3HPYU8TnuMVIHDDimpaWIlRhKSk1qgf1pnmYGAxA9jTgN4Pc+lPjtUK5bcc+/SoNLEJbPOSaACenNPe3MQJGSO1C5A6UvULE4uZAgGMn3p7XbEABRx3qrk0hNUKxPbzFJcuc5qWeRBJnrkcAVR3EHIbmlQ5PLbaSkPlLYuAF+6M04XPt+VU2AyMSc1IsJYZ81OarmDkLP2kelH2hc9DUP2Z/wC8tNMMq9MH8aOYXKQ6s6tpk2PQfzFcpXRaluFjKGVhwP51ztddB3ifOZurVl6Grpn/AB7N/vn+Qoo0z/j2b/fP8hRWp5Jmy/65/wDeNMp8v+uf/eNMoKCtTS2KxsR/e/pWXWppn+pf/erKt8DPRyr/AHpfMvKcDHerECFQWPBNVsYOalSRznJJFcJ9bYtFwOpppETc4H1quXFMc5phYs7HH3JWHseaYJpwuSFI96ImIQk9B0qM5z1oCxG2d3p7VLB5YlJOMY4zUe7GcUZB6j8qAsadpqc2nXQlQh4z1X0rs7HVvtcIlEpZD3XAI9iMV51tH8JOat2F9NYzeZG3+8p6Ee9Y1aSn6nNXw/P70dz0hZ7dz81wwP8AtNir0VtA2Dt3e+4muKjvIb6LdGdr/wASHtVV9RutPYtb3LxkdgePyrj+ryk7X1PMm5R0aO51PTY7q32ooV15Q1z2mqY9ViVhh1JBHocGqFt8QJ4mCXdukw/vIdp/wq9FrWm6jqEF7bGVJASJInQ5bggYIyM9utNU6tNOMloZqSZLeShbsgnjNWrq58q3VkGM+lYU92sl07yvtbOdvp7VO2qQyqqkggdqXsnoa86Lkd5JIRgsfoTWrFqMdvDkiRn/AN7ArDgu0kz5Y4HfsKx9U1ssxhtG/wB6Qdvp/jVqjzOw4U5VXyxNjW/FMkaNDBgyHqOoX6+9cY8ryyNI5yzHJPrSkfIe5NRjk12QgoKyPUpUI0lZEivsOQeailkaQ80/YzGmMuGxmqNrDCOKMdO9OIGaVVLMAKLhYligK5b2zTZBuHbHtVhMAsOvrTTjODjn+L1oKXYhSNyQoJCZqfzCMZdsdKHfAI/lULHefkAAxyPSlqKyLgLgj5gR7io50ywcenNRxSEHb1FPBMi/NwM9u9U9iUtSFgMZPpT4Z1VAgB4Hao8FgRj6VJGvlqecluKlaFyVyON1G6MkhScip49h6c49ahlwzgL/AA96dCCJCT3FVchotqcCl3YNRhqXI6mncXKTBwelO3Cq3mAUx5SeB19BSuPlLTSgDjk1WmnfoDj2FNAkI6Y+tMljfgoM+uKLhyiwu5fcQW96u7vSqCzyRKFKge5FSx3IKEt1FFxcpNJFHIMEYPtxVWSzZfuNke9NjnYyDJ4qT7SQTk9fuj0pBykSOYyAw5HSriShhx+NUpEdjvPJNRrMyHincdjU3jFVJVYc0qPkZB61KcMMGgViqGJ70FqkaH+6fzqFkZeCKQ7DutJjmmEigMQKAsOPpRgGkBpwGT1FA7CrvU/K/wCFWUnfy/cHmq7JjvSqwTI9aQuUXVm/4lUvvj+dcpXQak5eyk9Bj+dc/Xbh/gPmc5Vq69DV0z/j2b/fP8hRRpn/AB7N/vn+Qorc8YzZf9c/+8aZT5f9c/8AvGmUFBWppf8AqX/3qy61dKGYX/3qyrfAz08oV8VH5/kXqM8YFLj3o2+9cJ9hyjaUAEe9LijFIOUHJIA9BTQKXFKPpQFhtPCDHNJ3pc0w5QKA9OKAMUZOKM5oDlHxyPHIHRiGHetj7B/amni5kfysNtBUfeHOf5VhjIrsxbGDS7W36ME3MPQnr/Ks5ysrnn4+MeVaamJDplnbuD5e8j+KTn/61Vb6/Es6rF8sUR4xxk+tS6pc+UDAp+Y/eI7CskcjgVUFf3pHkystEei6BqFn4ksPJvYIpLmEYfcoyw7MP60678GWDnzIJJYB1K53DH48/rXAadfT6ZfxXdu2HQ8jsw7g16TB4kt7u0WRB8rjkenqK460J0pXhswiuY4zXZJrO6k0uNRFFHjO0/fyM8msWMfPz2rofFf7y8gugP8AWxAE+44/z9KwBxXVTd4pnvYWMfZJxH5pc0zNGa0OjlHFsDNQnk5pxOeM0mKA5QUAHkZp+QpyAADTMEigg4pDsLvbdkUoYHO7pmmYpQtMXKPz6HNNIYEYGPegDHSl/E0BYem0Dg9acpwpXNQDhqVj82RQKwucHae3Q0u459xTX55pASDmkOwABm5/SnMP/rUEDqKaQOKAsWEfcoNDcnrxTAQBgdKXdTFyjgAOtKNq9BURagN3zQHKTb6N4HU4qDfkehpnLdTQHKWGcY5GaqjOTjvUmcgimUg5QxhqbznNO5oHBphykyyZHPBprxBjkcHvUZNKGYd6A5RVRkbgj86cJXHeozknJNH40Byk/n+opjS7lxTME9qX60g5RtSrDkcmo8Z6VIhIXBNMOUQw4HUGmFSvUVKGbPJFLuoCxFnPQmk5JxUny+lLx2FILFG/4s5Pw/nWHXQajj7DLx6fzrn67cP8B8tnf8den+Zq6Z/x7N/vn+Qoo0z/AI9m/wB8/wAhRW54hmy/65/940yny/65/wDeNMoKCtbSv9Q/+9WTWtpX+of/AHv6VlX/AIbPUyf/AHuPz/I0KKKK88+yCiiigAooooAMUUUUAFFFFAE9lD9ovYYsZ3OAR7V2F3MWMrQjew+VR9OBXP8Ah6BpL9pVUsYULDHr2/Wtm6vYNLtxHIwMxGTGpySfc9qyqPZI8rGJ1KqhHoc+2lytI0lxKEBOWc+v9T7UjXcFqpjs4hz96RwCzf4fh+ZqC6vZbuTc5wOgUdAKr1er3NKGAjHWepfiitLtsECJz2HStSx06S1Zijbo26r6H1rnASDkHBrX03WWtyqT5KDgOOoqZqVtCK2BtrA09Yg87QvMx81vIPyP+TXK13Xy31lcLGVeOaIgMh4yP5HrXCkEHB60qTurGuBbUXB9AooorU7wooooAKKKKACiiigAooooAKKKKADtRiiigAooooAM0uaSigAPNFFFABRRRQAUYoooAMUmBS0UAJgetLgUUUAGBRgUUUCFzRmkooAWjNJRQAufejNJRRcBc0ZpKKLgV78/6FJ+H86wa3b/AP48pPw/nWFXdh/gPlM9/wB4Xp+rNXTP+PZv98/yFFGmf8ezf75/kKK3PDM2X/XP/vGmU+X/AFz/AO8aZQUFa2lf6h/97+lZNa2lf6h/97+lZV/4bPUyf/e4/P8AI0KKKK88+yCiiigAooooAKKKKACiiigCzbX09mjiByhfgsOuKrsxZizEknqTSUUrEqKTbXUKKKKZQUUUUAT215PaOWhkZdwwwB4NROxd2c9WOTTaKVieVXv1CiiimUFFFFABRRRQAUUUUAFA60Uq/eFAmO20m2pMUYqjHnGbOKcFpwHNOxQPnIStJtqYjNJtoHzkW2kxUu3NIVpD5iOjFPxSYoDmGYoxTsUYosHMNoxTsUuKB8w3FJinYpcUWDmGUU/FG2iwcwyinbaULRYfMMoqTbS7KLBzEVFS7KNlFg5kRUVLspNlFg5kR0U/ZSFaQ7oqX/8Ax5Sfh/OsKt7UB/oUn4fzrBruw/wHyme/7wvT9Waumf8AHs3++f5CijTP+PZv98/yFFbnhmbL/rn/AN40yny/65/940ygoK1tK/1D/wC9/SsmtbSv9Q/+9/Ssq/8ADZ6mT/73H5/kaFFFFeefZBRRRQAUUUjbsfLjPvQIQE7jk8D2p1MCZ5c5P6U+gSuRyMM7cEmpBnHPWo8OzDPAHPFPXOOaYle4pIA5piMWJ4+XsacQTx270YO4YOB6Uh9RScCo8kkdvapKY6k4Izx2FCCQ+iij8OKChq/XqadTdpz14+lOoEiKQvuCqQM1L2qJYjuySR/M1LTZMb7saxIzxx60q/dznOaRxuUihVxjPUDFIetxWO1SajVgPnduTwB6VI33TgZpoj5UknjtTFK99B9FFFIsKcn3xTadH/rF+tCJlsyfFLtp4HNHBrSxw84iil204CnUWHzkRGKaQfapDTaLDUxqrkE5oAzweT2pcY5HWn8Bcjqw/Sos7mvtFa5CwGeOlJtqXbShKqxnzkO2jZU2yjys9aLBzlcrSYqz5eOgpREO4osHOVdppwQmrPlD0pfKosPnIFTHanbfapwhpfLosHOV9o9KXZ7VYCcUGOiw+cr+XRsqx5dHlmiwc5X2UbDVjYfSk2exosHOQbKTZU/I7Gm49QaVh85CVpNtTFM+tJsPvQPnM/U1xp8v0H865uun1RSNOl/D+dcxXbh/gPmc5d669DV0z/j2b/fP8hRRpn/Hs3++f5CitjxjNl/1z/7xplPl/wBc/wDvGmUFBWtpX+of/e/pWTWtpX+of/e/pWVf+Gz1Mn/3uPz/ACNCiiivPPsgooooAKQ57Y/GloPSgBicjJOTkin0yNdoP1p9DJjtqNYkMAOAe9Opjbjj5eBzTh0FAJ6hzkUwP+8IFOIJOQccYo24YYPA7Uwdx1MLncBj6inNnacdaZtyAD1PJpA79B6ncoOMZpHbaOOtOprLn8aBu9hsZY8k8VIeKaikdT9BTqBR2Gb89B3p9RkEAZ4BqSgEITgE01GJwMcYpGjLOTnjHFOUEHrxTFrccTgZpgZi2OmOafUYB80n1FIbJKKKKCgpVOGBpKKFuTP4WTec3XsKVZz3xmo0TdG2Oo5xTJU2Njdmt7HjqRb84AckZNMaVuy1VkjMY+bv70sUhySxzQPmJS0h7mlwwXJaonl/u/nToi0hBYfJ0J9aGOMu47cQM7jSeY2eWqWXy2bYvy7R0Jzmo9uMHaemaFYbbQplYDJakEzEcE00gOwIGPrxUoUJMEGSGGDz0OcVDlqaLbUb57D+KlFy/rVhooo0kxEHYep/lQtrAbcbvkmKb/vU+ZE6kIuj9acLselV44ZJH2oOM4JPQVNcW8cAULNuc9sU9BczJRdj0pftg/u1TSJ2PFSfZpO+aNBc7LIu19DSi7U9jVTyHBxgmpBbNjPSloHOyyLlT2NPE8R65qqLcjual+yuOSKWg1Nk/mxeppfMi/vVB9mbGakSADvzSsVzsfhG6Nn8aQqPU0gj5PNOwAvI4p2BTIyRn7xo/GnFEZc7Bim+ShGRkGgfOJg+opOf7wpfs5znJxTXiUH7xBpBzFLVsnTJuRjA/mK5Wup1VSNNmOew/mK5auyh8J8/mrvWXoaumf8AHs3++f5CijTP+PZv98/yFFbHlGbL/rn/AN40yny/65/940ygoK1tK/1D/wC9/SsmtbSv9Q/+9/Ssq/8ADZ6mT/73H5/kaFFFFeefZBRRRQAUUUh/H8KAEzg9c/0p1MA+bO0/U088CgSGs4XrTu1Rkdz37U9SNuPSmJN3EZsD3oU8nJ78ChgSR6UDIPSgNbjqQnBHvSngVFkvgkfSkgbsSgg9KazheOp9KVcYGOlNZWLDBwBQDbtoCtl/TjpT6YqkMTinnpQC8xrMBgYzmnVExBZcfWpaATuxCcDOM0KCByeaGGVxQowB60D6i0hYDr/KgkDqaaDljxz2zQDY+ikGdoz1paBhQOelFOQgSKSMjPShbkVPgZPbqE5L4OKfKkcrb2baoHHvUZKozAjdg8CkVGbDccnG0V0Hhcw5oxLMvA2AdPWocxhypAK+gqfaqoXlDcMOAccU4tEImlNoiqQSCTzUvQtSuUwI2YKGwCevrUyObbA+8vcetVWUeUrfxSEYHoKtRFVDCQEoB8p96CrrYHEcswZVKA4HByak3DbmVXXA+X1FRpcSyMkcYAGecelXrzY2nuVcE4GFBp2J57GOZC7ncTg9607W1LR+dIW3ZDL74yaykhMU0Zl+4xDc9xW++Jmjk80If4VKnafQD1pNDVR9SrduqFQONww9UJhtdQThmPLVauAos1zIGlJAwD0qCNHuTHGRnccCpSL5i7DZ3BT9wx2Z+YnpRLEDcCKTCkcBv7341uW7LHILVBwEHJPWqV7BDLGXYbdpIJB6t6/yp2J5+iIFsdnU4/GpMAHBCk/WmxSrLbRttJOPvHvSXMhgiDIgZicY9aOXqyVJt2QskghUEjgnHFVmv8SneuFzjGeaqXc08hRZNqkjOB29zRFmS7AkjZlXjI+tFi09NTUjZXXKxk/WlaaJBiRgD3GelSbNqHaMAZ4rmbiWSecpGSSeTQ4ijK50kRjlXdG+4exoaM5yF49ayUee3sFkSPbleT61o2D7GRGLEOueT3oG3YR2KOM8J03VDeBio2sNvQ8dKSbUYzdmFRuU5HSqlxOEvzHkKgU7/TFDTCMluX7U7oF+YZHBHpVpQQc4BHrWPa3yJaSzELhZOB3IqzZahHeyGNchgM89xQ4thzmgzBh93AqIojHHNIwcDg8elQNOFYbmA+tRysOfuVNZhC6bMdxyAP51yVdbq779KnPsP5iuSrtofCeHmTvVXoaumf8AHs3++f5CijTP+PZv98/yFFbHmmbL/rn/AN40yny/65/940ygoK1tK/1D/wC9/SsmtbSv9Q/+9/Ssq/8ADZ6mT/73H5/kaFFFFeefZBRRRQAUHpRSEZ4zx3oAarZPLdegp9NAIboMU6gSCimEng+9OGTQFwJwQKQNlsUpB3D0FIBznqTTFqOpMgZHpS1F1JJ/SkgbsSA5GRQWAOO9C8KPpSMCTkGgethEJYkmn00Dbx2pScDJoBaIBtBwMZpaZg+YT0HrT6AQhOAfYUBgaCDk8dqAuKA1FpCQBmlJA61FuIUY9zQhN2JaKAcjNFBQUqnawPpSUAFiAO9NbmdX4JehMqgkkdc1IeBxgSMePYVIluAc8j8aZIjvJtVDgcZHeug+bU7kN0TtyRgjjrVJp3YBHdtnpmrlzGRhF5wOT71X8j5uccetNJMrnsDSK0iIo6EAGnzuQdmThe1PSzcOmxMluh9Km8hgrRsnLn5m9AKVrD57sSxAGZJFBTPfvUt3Oj2/lRiLA+7jqD65pj2rzhBwkbHCL3b8KtR6DP5ojnCxwgZZ8jn2pNoal0MwXbC2itpkADfdY+lX7YSSyLHbyMM5J54qlc2sxaAujBUJXOOCRxWjob21tdoZpEG5AFVu5z69qiWmxrzaFK5szBvDZ3Jh8H0qO0uvs17CXyIg3XFTavqu7U7gYTBUKSOR/nmqcDRvGjOwIXJxnrVrYm/M7XNuUI17OrytAOGSQrxgjocVU1G8MojtLJmeOCMln7t6mtHTp4L8R2cgEiyQDPqCOv4+9XILCxWCRrONQ7BkYtknAOCBSSFz62MWxedraKMj5FA7c1PepM1rmMBiOT60+x8w2wbyyEDbQx7kVZ3xxxsZRgKpJNVyqzZnztTsc0puDdxM8RdWznPG4d61IJGgjL29s4jx8zSH8MZqMRo8iSTvIgxhQF4x9a2E3SWCxQuBGVxt2g5/Gs5PS5unrZmVHqEsryEmIHIAUv1qnHbtazTTeUzFgeAOOuabqNtHbzo0Y8vJwz7yd2Opx2q1PfRrAro5Xn7oAPFPoDdn2K2n3Mk7qsihI0JwOh/KrEl6Y5PuqE9CKzRqSMW35yCSCBVRrjMm5icE0+REupcvExW94ZXbPmfdbOeDVi60mbUWFxbMoXGDubGfpUcWl3+oWpSO3PlqQyOwx/8ArqWW0exAQ3e2RV3YA6n0FGiYJt6GM8MsEpgkUq2eQa1YI0R45os7vvAD070y/jWO3ink3mVlPDHOKW3jeKSO2+YuY9/0J9P0/KjzQc2tmJdXN09+yw8qAD7UEyMjvOF3FenUd6qCaWK5dZOCzYH0q1cRwygZkYHttahofMLqB/4lcgz2H8xXN1pyyt9lngLblUDB9OazK6qXwnjY/wDiL0NXTP8Aj2b/AHz/ACFFGmf8ezf75/kKK0OAzZf9c/8AvGmU+X/XP/vGmUFBWtpX+of/AHv6Vk1raV/qH/3v6VlX/hs9TJ/97j8/yNCiiivPPsgooooAKKKRs9hQAm45p1NC8806gSEAApaa3JwTgU6gBCcduKQH9aUjJB9BSAEEfrQLW448ik2gClpm35uTQNj6ax6c4p1I3TigGLSEZGDQD7GloAbtHck/WnVG2Sce9SUCQjEgcdaByBQRk47UDOT6UD6i4zSbRjHalpo5bJzQA6iiigYU+HHnJnpmmUoO05FOO6Mq38OXoyWV5wRLEcxnnHeporhnQnGMcfWgSIsC54GAAPWnqAc8YB6V2cqZ8lztFLbKVZskcnGe9MRWJyc5rSZN6kE9BxVi2sYiA7HJPAUnpRJxirjjJt2ILKSQJ5aDOcYyelXHRyojlUjI9ev/ANerEa26boVKjBJ9wetOjlju5XhXDKBnIrmnK7ujrpVuXSSuiSztoIwZ9gZxk5J5/WspLtpdUkmmhHlltwB/i7CrsziGOSGdz5KfMzA4JB7Vlzgeba3CSOAX25LcjPTBpRVxtqLNzfe3sbEW4VQ20K4xu/OsfUtCkawEtuoZ4s5CNkFcZ4rdnuGhh2nDKBjcW68H9ayhqM+BbI0EYxjEjbCB+PWqgtSXN20OQjiLwSSEHOcDPeowxWMOAAM4rqJ4rWCEx4UN9fWuW8zKFT2JwK2i7mKkXbJmsXFxKWVZo2VWXr+Fdd4YL/2S5nclTuwW9c1xFxetJHBA0agRZII6nNdTp9zNH4VJ+z4QOQJB378/jQy76aGnolyt5p89rsCmFiOnXJJz/OsmOWV0lEy7snbg/WtTSRFpmgG5k+UyLvZievp/SsmO6iuz5Mcg3EnB9Tisobuw6kldFCaK/mbZDBMyCTamAeFz61tW8s9p51r5Jd4CEYjkA9en0/lTI0v7C4iW4bdAfleRT90c1pvLa+YlvaiNpXDTAdgB3+uTUOTe5vez0OSaX7XfEkMAhyQwxx2pruhLKRwc4Bq7qUDWd6s0h3eapz7Y7VlXL/vosjGTn9auKuiZSsyS2tbe58+HDApHvDCpTYQ23kjDPcysBEuenuazoruW31DEbBQ+EbI4xXQtbTWjPqriMJEREgY9ScDIqmmiOZbmjHN/ZmD5jOynD5csCO/X/PFVtUmiluLecBchtkpI4x2NUrqOa9jjEUyKQOQT94k4AzTtQspo9Km8x8yEgAKcg1DSUkXGTszL1eaQ3YSRshPu1alvYzaJcsm1uitjkfSsvUmuisJnjw23hsda0Z1thoERf5tqfKc4+Y1tFGMp6lCHWHiYxtEjJnqy5IpJrtp9wROOuFFO02e0WMoZF3553d6u6db+VelgoCOuAuc+9OyQufuZSpmzmc9QBx+NUq6jVokGnTFQBj0+orl62pqyPOxkuaa9DV0z/j2b/fP8hRRpn/Hs3++f5CirOMzZf9c/+8aZT5f9c/8AvGmUFBWtpX+of/e/pWTWtpX+of8A3v6VlX/hs9TJ/wDe4/P8jQJxSChhkUcn2rzz7EWiiigYUUUd6AE3H0pabg806gSEIyQaWkJOcUtACE4FIpzSsMigdKA6i0mORS005z6CgGOozziik53UAAOaDzQAaWgBpBzkU6kzS0AhCSDSISc0pGaF6UB1Fpu0k5JpTwM0bucUALRR1FFAwo2GT5AcFuM0U+E7ZkPoacdzKv8AwpejJ44kKqhOPLxzVtYwC+4/KF4qm0bA5UcnkA1ZjV5IPunPPA9u1dEm9z41T1sMhZi7DBxnj3rTMBWPzu5+6MdxUtjaqAPlDE857ippLd5cEEnHOAaylJvQ1UrGAwmF27k/ezkmn2CXsV20kO5kwc46Gt0aaJEJdSrEflmpbW0ktpGjLAoOhq5TjbRaiUpX1JRbrcWjJKobeuDXMiWNYo7SbGGbZuzyvv8Ah/SusXaiu3VlB4NcN4pu4lnRIMO7ck45B6HpSpu+hTejZr3MzSQLMJMmFcsB3KnkflmuN1TUvtmqTXCcKSNoz6VseGroMkttLKFDHJ3nAwev1zXPnTZmnkVRwJCnP1rdWTJ5tBkl1LKwZnJIoRi0qD1IrQbwzqMTqphZifTkVci0EwmNpRhs44OcEUcyEpamNeHFwfQV0l9qf2fwvaWwGG4GOxpH8OSX14zoyiM7efX1rTvNJtGECXELER8IM/eJ7Goc46Gkbu7RyOoaxe6gkcckn7qMYREGAKNPvvsF1FNIhfb82PeujvPDtpHCXiYqRyO9czqCbDuwBzj604uMtEZuUviZ1VxrMWoWhCNgjG4D+Vc5DcXY1Zfs0hjkYhBg9AaW0jeDRjcg/PLLtRfUetV9qpMOu7PJBxUxjFXSOh1JNJs7NtEubq2D3t8pA5BU5A/p2rLudPs/ldLxJSOm0cZ+uaq+IPtdlDa2bXTPalQWVBjn0z34qjdywLpy7INpP8W0c/rSinbcHKz1JjYCO9nfzopQvIKNkA5qle3zzlYmVWCjAY5yfSq0UohwGVtrDoOpq/p9o6azsuVIMY3kdR7Vpa24KomrIfdu6yx28byRocZR+qmpZpDHprkuzfMFGT0z3q1qlnELuGZg22Q7cg9D2/wrG1F3jjkiJIHmDH5VNuazFKpypo3rS4S80tzjzHhXDBhy2Rkj9K5e6uWkiS3Qt5YYkKfeprHUmsY51ChjIMAnsef8aqJJlyTgE9K0jF3MHUXLfqakdvaW1quXb7T13joD6VpxzxW7xF2IJycH6VzDTMG4P4VLd3M808bSqFwvHHWraRnGo2tTb1S6SWB1RuoB4781hULKWXbRVrY5arvI1dM/49m/3z/IUUaZ/wAezf75/kKKZiZsv+uf/eNMp8v+uf8A3jTKCgrW0r/UP/vf0rJrW0r/AFD/AO9/Ssq/8NnqZP8A73H5/kaFJn0paTHIrzz7EWiiigYUh6UtIRnigQgJOKdSdDS0AhD1FLQTiigYUgPNLSAcmgQtJjNLSE0ALRRSEZOO1ACg5opKWgYmKWkzxS0CEJxRnmgjrQBg0ABGRRt5paTNAC0UUUDCpIDidMetR1NaAG7iB6bqa3Ma/wDCl6M3EhjEKuQAc5IojgZZjtA2k7iPSnEoUEY6A8+1SPKUCbecnGfTpV31Pjo7XD7V5ErSgqeOmaS2v2ZmkVOExgGsW/fyGUBgRjBIquL6WLGxcZ7k/nWnJdXBvWx18V+9wrgKFbAIHrUytIVbIIcjIH4VztpqKI6jdlyOBnpVkX0iuQu7A5J9KycXcakjVEE87I3nDaV2soGCaZB4YsHaSW6g3SZOOeMZ/wDrUR38cSq4cZf+961atp3mml2HaFA/DjrUpSQOppZFPWdJtDBC0CLC8LhgyjA/GkdrWOdAIVZnbDgx85Pb9K2UhRo5I5MYOQffNPMMUMxfaB5g5IHXFN36hGqkrFK4t0LfKm7HQdKqm3XIjKqc9Cexq2xlkbES5JBwaqTWGoG7+YL5e3KgNkk46UJvYkzjdjT5Sh5jBNV7/VI7uJY45IzgbsMDkGl1WyvTHJIqsjquWQjqOvNYK6W7IrvklhuFaRinqa8yRdbV2uIDEAFdeD71jXOl3E5ZmJCZz0zxWpbQquwAAEHd09Aa1UWaZ40ib5XHI46Va93YTkmjnBNC9nFYkt+6XJCoSTz7fnTWtcnMVnPIO+4bRXV/2B5QbyY1DMOfp71izyzQPJCIYyynHA6U4tdAdRMZrMv9q2NvFboPMXO4McFQO9c5cxTqi25KMw6BCSRW1LZzeakhZ1jYEyYO3g9s1bjt4QqgbVycDavP/wBenC0VYcpuRgadZTX2oqs+5YoiCxI9OgrUtriOXxDKUkYqo2szcL1OQfbpU2rqYEisrSTdM2TNgYx+NOslj0+1ZFOxiNzSd80OV9QT5dCzqTwiJGw6okn7xXGMD1Fcnqlws4+UYAc8564FbGrXs2pBbeJ8xZyGB4bHWsO9ieOCFSvJzx37U4omrIoFuxoG7qM1p6Xps13OoEZPfOODWnLpUMe/aCACeDWnMtjmbOc5yOSOc59ammlE0wfovQYrfj0iK5tDtIV1PQ0tjptvNLiVF3opyp6GlzIavY55I3EpOPlx1qSuk1PTI4NNkljXCr29Oa5utI7GM3dmrpn/AB7N/vn+Qoo0z/j2b/fP8hRVGRmy/wCuf/eNMp8v+uf/AHjTKCgrW0r/AFD/AO9/SsmtbSv9Q/8Avf0rKv8Aw2epk/8Avcfn+RoUd6KTFeefZC0UUUAFFFFABRRRQAhpaKKACiiigApvrTqKBAKKKKBhRRRQAhpaKKBBRRRQMKbinUUCCiiigYU+EgTIT0zTKN23k9qa1ZjiHalL0ZqNdCIsyjNBvA8qqrdVyfQms0Tb4sj1xnvUlu2ZMgdOM11qkktT4j2vYfcI8zhuMZpjW3nN8pwcADFW9pI2Ecg5xU0kS/Z1kRGBU4c9vbFVzJJIm7u2YkcMltdh8Ftp4x60kN9eLO7yFh5nUHsK37bTDLESdyOWIB7cdqunRLSRSkwO885zytTKpHqVsZEF3Fc2/kThtsjbARwQa7GwtxaKCAWHAyDk/T9Kp6dolos8aupkMZLLu7t1/nWx5UaAiMFU4YAnOPX/AD71hJroF0y5M0RTzT94Z4A9P/risu4M085JIAHIOPWpo5Ejk3GRQvOVP+frULXUSiRVbcD0NK9xXs7DUujC+7psAwQuamS6EhJWRiN2Ax4xn0rOuMq2NwP8JGfyp0O2L5lYNG+DxznvUNXNE7omkuAYmfAdwu3n/PvWTfTQeXGUjUEZXHSi9vYbaQZVojITkMe3/wCsGuauNTeS/wDuqVB+YHvWlODbIkzWstLWZI5DIybh8pHatmCxjtAu58SxnqBwR6fSq4ZZ9MhlAETYzj0NXIka4gRpi2BnIzjd/Wqb0J53zWJJ7kQwAhh+dUrS0tJ0uZpRliQST2xz/hVXU7hIZPLBwoGDn1rEOtNaiTaSMkbhjPWiMX0Kb0N26uUe3aJI0J4OPX2qtZabLcmMgBABkALj9fpmoItQha3j3suXParsereRLtRSwK8AdeKNVoVdrYyk025Esvn25MjMXL+vt9MU2yEtorXlzEBEitgDnJ6D+tdLHeu7DKfcfrjIK9qhu0trix8s4VZc5X/PvS53sylLW7ZwawSQM0w8pfMbJUDnk9KiuYZpLeI+WxfBYn+7yeP5VtzafBbyMIlyccnPPU/4VBIkvzkkkevrXSnfYyk73uN0vUJNPhEbkEDt1x+NF1eJNOAp4bkn0qCW0kChmU8nHPWoPIcSEYI+Xjj0pOKvcnm6GoJ0VSI9vzDBBHpUCJLJOHjBL+i96htzsRWI+cEHkVoW75Z33bXDD7ox/Koasapqwy/nd9GnLd1CkfQjmuWrsdVVW0OdiR5gAB9W5HWuOral8JzTd3c1dM/49m/3z/IUUaZ/x7N/vn+QorQzM2X/AFz/AO8aZT5f9c/+8aZQUFamluiwuGZR83c1l0VM48yszpwmJeGqqolex0fnRf8APRP++hR50X/PRP8AvoVzlFYfVo9z1v7fn/IvvOj86L/non/fQo86L/non/fQrnKKPq0e4f2/P+RfedH50X/PRP8AvoUedF/z0T/voVzlFH1aPcP7fn/IvvOj86L/AJ6J/wB9Cjzov+eif99Cucoo+rR7h/b8/wCRfedH50X/AD0T/voUedF/z0T/AL6Fc5RR9Wj3D+35/wAi+86Pzov+eif99Cjzov8Anon/AH0K5yij6tHuH9vz/kX3nR+dF/z0T/voUedF/wA9E/76Fc5RR9Wj3D+35/yL7zo/Oi/56J/30KPOi/56J/30K5yij6tHuH9vz/kX3nR+dF/z0T/voUedF/z0T/voVzlFH1aPcP7fn/IvvOj86L/non/fQo86L/non/fQrnKKPq0e4f2/P+RfedH50X/PRP8AvoUedF/z0T/voVzlFH1aPcP7fn/IvvOj86L/AJ6J/wB9Cjzov+eif99Cucoo+rR7h/b8/wCRfedH50X/AD0T/voUedF/z0T/AL6Fc5RR9Wj3D+35/wAi+86Pzov+eif99Cjej/KroSeg3CucoprDxTvcmpnk5wcORa+Z0sdu24r8oz3LCr0MSoygNGBjJ+cdfzrjKK3kuY8OLsd+Ui8ssJYg/HSQf41PGyIoUzQ9ef3q8g/jXnNFZexXcfOetwT2kNpJGk9uCuSAZV5P51QlvBLqP2gTRKjLyPNXg/nXmdFJYeK6hKbkz1tNUgC7xNGJFH/PQeoPr7CrEmoW7jcLy35HIMq/4/SvHKKHh49wUrHsCXNq5+a8twB/01XNVp76A3MsaSQeWzH5vNX/ABryiiksNHuNzueqLcwpMP8ASICCM/6xcZ7Z5qruhgmL/aIjHtyFWRSR7DmvNaKpUIrqONVx0OtuFa6klaSQ7ChKKGUkN171RtIJftKNKowCM5IrAoq1BJWJc2z0sXluYVX5OB0Mi1OmpRrGw82LGAAN4FeW0VHsI3DnPRb2e2uYQCUDnkneD/WuVvILia5d9oKlccEViUU1SSHz6WOk0uJ0ZFkIBXgFsYFdXZLbQyiWaa0kI/vOv+NeYUUSopu4uZnqV5eQu37mWFeeiyDB/WqM0sZUASxFlH98YzXndFT7CI+dnYRq8lxvZ0UcDBcY6/Wtay+zxFkkeE4wQd64+nWvOaKr2K7ic7qx6Yfsspw0sABGM71/xrOv9gtlgQxSEDAZXXj9a4Sin7JEnVi3GzDlGLKCMMPyNWBbKJ1ZHiAwB/rB+vNcZRT9mhdLHW62FXTnVHQgA7sODnkYrkqKKqKsrAlY1dM/49m/3z/IUUaZ/wAezf75/kKKYjNl/wBc/wDvGk2Nz8p4GTxXb/DKOSXxfcLGiO3kNw65H30/z+ddd40YQ+HblrZnM7wfYZ4kRnACqspONwCkAjJwTTHc8Z2sSBtOTyBjrStHIjFWRlIGSCMcV67Z31la2GnC6iLeX4ehuNyozMNrOB0I4BfJGRnA5GOWTF5PFF6VZ5HbwpHgklWYlE79iaAueSbW27tpx64pK9q8QmxHgrxClldxTKYy4VLlpcR+bAEODwP4vz96860Lwm+t6YLuJpyd9yjLHFu2+XAJFz/vH5aAuc1RXbn4fu25Y5bl3RXMirBkowtVmAPplmK/hQvw/d5NiS3LMofzFWDJQi0E4B9Msdn/ANekFziKK6o+E0ttSuor17tLW309btpFh+YuY43aMZ4yPM/lWl/whNptEXnTyAPPIHiizK6Lbxyqu3djPz4oC5wdFd9/wgltuW2+0Sbml358n/SAv2bzvK2bsb+2PX8qxdP8MrfX96DFqUVrbQNKqNbfv5Su3KqucZG8E+g5oC5zdFdlD4Khn0s3YnvIy0U06mS3ASMRvt8uRs8SH0x3HrUuqeDNMtLe++zX9289sbsASRKFb7O6q3Q5Gd3H0oC5xFFFFAwooooAKKKKACiiigAooooAKKKKACiiigAooooAKKKKACiiigAooooAKKKKACiiigAooooAKKK7qfwZYy6FpclqbqO/u0i2mQExyu8BkCrlRklht+UtjIz1oEcLRXe+H/A1pd3lxFd3JnMZMQRAYwZAyBir8hlUsQSPUHvU954M0aJ7qcvcQRW8cLSR+ZvEbOxGDkA9CuOn40Bc87or0SPwZob38hNxcfZl1T7AMHjPyDGcZ3bmIzntnHaoU8L6D/ZDXxeV/ncR/vvLVz86hckEDBTI5JJOMYoC5wNFenR+B9FjgI2/aZRK0YRrhkdsSsnZcZ4A49aw9B8J2GtaHBN58keoTaq1rFHvGyWNUjZlB7Ph2IPQ4x1IoC5xtFdVP4NZIIp1uZNksm1VW3ZuCHI2kH5yNnzAY25FaVp4LtXubOC9s9RtppLZJJoy4+QNIq+bkpjaqtuZeccZI5oC5wdFdfo/hSG/TSJZ4LyKO6t5pG4b98yHACEITyOeATgGm2fhVJYrVpba6IN9c2zvE2Um8tNyKjbcZZgyg85PbtQFzkqK6u78PW9pbancpYX1xFZajBb/ACvgbHRyyFgpAZWCKT6sBgZFLd+H7SOfXhBYXrppUULSbZd4R96CVCwTtl8HtsJwaAucnRXZr4ZtJr+aOPTNQEVvp63F2I5vMa3dgWUcJ8xxtG3A5zzgGrVl4Fs5b/RYJruJkuFIuGjvYf3j71XEfPbd7k7TgZOKAucFRXcQeDbGbS9FuDK8b3OGuDJcIisME7Yy2FJJAAwWxnnnilbwjpkITzzdhTqBtzLGwdT++kj8oBVJL4RWyM8N0oC5w1Fdxd+EdPt4L+SMXUxhlVRsk4jbEB8o5TJYmV1HAOYzx1FF14Ms4pdUkSR0igsvPggknVJQ4j3EsjhW2ggjG0E5FAXOc0z/AI9m/wB8/wAhRRpn/Hs3++f5CigRUeGVJ5CrgHJ6E+tWUvtVjt57dNRuFhnJM0azMFkJ6lh3zRRTGPGq60sUUS6rdrHEgjjRZ2AVR0AA7U2XUNWnnknl1G4eWSHyHdpWJaPpsJ7j2oooAhjmv4rOWzju5FtpSDJEshCvjHUd+g/IUyL7VBnyZ2jz12ORn8qKKAHK96rs63UgZvvMJGyfrQr3quzrdSB2+8wkbJ+tFFADX+1OSXuHbd1y5Of84H5VPZ3moWEryW9yUd43iJzn5WXacZ6HHGaKKAK+243bvObdu3Z3H73r9aUm7MgkNy5cHIbecg/WiigYhW5YMDMxDNuYFzyfU+9BW4bOZmOc5yx5z1/OiigCP7M/qtH2Z/VaKKAD7M/qtH2Z/VaKKAD7M/qtH2Z/VaKKAD7M/qtH2Z/VaKKAD7M/qtH2Z/VaKKAD7M/qtH2Z/VaKKAD7M/qtH2Z/VaKKAD7M/qtH2Z/VaKKAD7M/qtH2Z/VaKKAD7M/qtH2Z/VaKKAD7M/qtH2Z/VaKKAD7M/qtH2Z/VaKKAD7M/qtH2Z/VaKKAD7M/qtH2Z/VaKKAD7M/qtWbGe8067jurWVFmj/wBWzKG2H1GQcEdj1HaiigBtu97aOzW11JCzDBMblSeQe3uAfwpZZr+a4FxLdyvOMYkaRiwx0560UUCI0FzFN50c7JLknerkNk9TmnRvexKqxXUiKpyoWRgB16fmfzoooGSJdalHjZfzrjGMTMMY6VWMEpOS4JznOT19aKKAD7PJ/eH50GCU9XB7dTRRQAeRLx8446cnijyJAAN4wOcZNFFAB5EuMbxg89TR5EnPzDnryeaKKADyJck7+vXk0n2eQYww46c0UUAH2eTAG4YHTml+zyf3h1z1PWiigBPs8n94evWl+zyE53DJ96KKANTTbd/szcr98/yFFFFBJ//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1"/>
          <a:stretch>
            <a:fillRect/>
          </a:stretch>
        </p:blipFill>
        <p:spPr>
          <a:xfrm>
            <a:off x="9686290" y="-1344930"/>
            <a:ext cx="3844925" cy="3797935"/>
          </a:xfrm>
          <a:prstGeom prst="rect">
            <a:avLst/>
          </a:prstGeom>
        </p:spPr>
      </p:pic>
      <p:grpSp>
        <p:nvGrpSpPr>
          <p:cNvPr id="2" name="组合 10"/>
          <p:cNvGrpSpPr/>
          <p:nvPr/>
        </p:nvGrpSpPr>
        <p:grpSpPr>
          <a:xfrm>
            <a:off x="190591" y="0"/>
            <a:ext cx="12001409" cy="6658248"/>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3"/>
          <a:stretch>
            <a:fillRect/>
          </a:stretch>
        </p:blipFill>
        <p:spPr>
          <a:xfrm flipH="1">
            <a:off x="555170" y="3657600"/>
            <a:ext cx="4436288" cy="2656114"/>
          </a:xfrm>
          <a:prstGeom prst="rect">
            <a:avLst/>
          </a:prstGeom>
        </p:spPr>
      </p:pic>
      <p:pic>
        <p:nvPicPr>
          <p:cNvPr id="14" name="图片 13" descr="印记"/>
          <p:cNvPicPr>
            <a:picLocks noChangeAspect="1"/>
          </p:cNvPicPr>
          <p:nvPr/>
        </p:nvPicPr>
        <p:blipFill>
          <a:blip r:embed="rId4"/>
          <a:stretch>
            <a:fillRect/>
          </a:stretch>
        </p:blipFill>
        <p:spPr>
          <a:xfrm>
            <a:off x="5556250" y="537845"/>
            <a:ext cx="1078865" cy="1718945"/>
          </a:xfrm>
          <a:prstGeom prst="rect">
            <a:avLst/>
          </a:prstGeom>
        </p:spPr>
      </p:pic>
      <p:sp>
        <p:nvSpPr>
          <p:cNvPr id="13" name="TextBox 12"/>
          <p:cNvSpPr txBox="1"/>
          <p:nvPr/>
        </p:nvSpPr>
        <p:spPr>
          <a:xfrm>
            <a:off x="1" y="130629"/>
            <a:ext cx="11419114" cy="523220"/>
          </a:xfrm>
          <a:prstGeom prst="rect">
            <a:avLst/>
          </a:prstGeom>
          <a:noFill/>
        </p:spPr>
        <p:txBody>
          <a:bodyPr wrap="square" rtlCol="0">
            <a:spAutoFit/>
          </a:bodyPr>
          <a:lstStyle/>
          <a:p>
            <a:pPr lvl="0" indent="152400" fontAlgn="base">
              <a:spcBef>
                <a:spcPct val="0"/>
              </a:spcBef>
              <a:spcAft>
                <a:spcPct val="0"/>
              </a:spcAft>
            </a:pPr>
            <a:r>
              <a:rPr lang="en-US" altLang="zh-CN" sz="2800" b="1" smtClean="0">
                <a:latin typeface="新宋体" panose="02010609030101010101" pitchFamily="49" charset="-122"/>
                <a:ea typeface="新宋体" panose="02010609030101010101" pitchFamily="49" charset="-122"/>
                <a:cs typeface="Times New Roman" panose="02020603050405020304" pitchFamily="18" charset="0"/>
              </a:rPr>
              <a:t>1.</a:t>
            </a:r>
            <a:r>
              <a:rPr lang="zh-CN" altLang="en-US" sz="2800" b="1" smtClean="0">
                <a:latin typeface="新宋体" panose="02010609030101010101" pitchFamily="49" charset="-122"/>
                <a:ea typeface="新宋体" panose="02010609030101010101" pitchFamily="49" charset="-122"/>
                <a:cs typeface="Times New Roman" panose="02020603050405020304" pitchFamily="18" charset="0"/>
              </a:rPr>
              <a:t>杨成武何许人？</a:t>
            </a:r>
            <a:endParaRPr lang="zh-CN" altLang="en-US" sz="4000" smtClean="0">
              <a:latin typeface="Arial" panose="020B0604020202020204" pitchFamily="34" charset="0"/>
              <a:ea typeface="宋体" panose="02010600030101010101" pitchFamily="2" charset="-122"/>
              <a:cs typeface="宋体" panose="02010600030101010101" pitchFamily="2" charset="-122"/>
            </a:endParaRPr>
          </a:p>
        </p:txBody>
      </p:sp>
      <p:sp>
        <p:nvSpPr>
          <p:cNvPr id="15" name="TextBox 14"/>
          <p:cNvSpPr txBox="1"/>
          <p:nvPr/>
        </p:nvSpPr>
        <p:spPr>
          <a:xfrm>
            <a:off x="217714" y="718457"/>
            <a:ext cx="11974285" cy="5632311"/>
          </a:xfrm>
          <a:prstGeom prst="rect">
            <a:avLst/>
          </a:prstGeom>
          <a:noFill/>
        </p:spPr>
        <p:txBody>
          <a:bodyPr wrap="square" rtlCol="0">
            <a:spAutoFit/>
          </a:bodyPr>
          <a:lstStyle/>
          <a:p>
            <a:pPr>
              <a:lnSpc>
                <a:spcPct val="150000"/>
              </a:lnSpc>
            </a:pPr>
            <a:r>
              <a:rPr lang="en-US" altLang="zh-CN" sz="2000" smtClean="0"/>
              <a:t>  </a:t>
            </a:r>
            <a:r>
              <a:rPr lang="zh-CN" altLang="zh-CN" sz="2000" smtClean="0"/>
              <a:t>杨成武（</a:t>
            </a:r>
            <a:r>
              <a:rPr lang="en-US" altLang="zh-CN" sz="2000" smtClean="0"/>
              <a:t>1914—2004</a:t>
            </a:r>
            <a:r>
              <a:rPr lang="zh-CN" altLang="zh-CN" sz="2000" smtClean="0"/>
              <a:t>）福建长汀人。</a:t>
            </a:r>
            <a:r>
              <a:rPr lang="en-US" altLang="zh-CN" sz="2000" smtClean="0"/>
              <a:t>1928</a:t>
            </a:r>
            <a:r>
              <a:rPr lang="zh-CN" altLang="zh-CN" sz="2000" smtClean="0"/>
              <a:t>年加入</a:t>
            </a:r>
            <a:r>
              <a:rPr lang="en-US" altLang="zh-CN" sz="2000" err="1" smtClean="0">
                <a:latin typeface="+mj-ea"/>
                <a:ea typeface="+mj-ea"/>
                <a:hlinkClick r:id="rId5"/>
              </a:rPr>
              <a:t>中国共产主义青年团</a:t>
            </a:r>
            <a:r>
              <a:rPr lang="zh-CN" altLang="zh-CN" sz="2000" smtClean="0"/>
              <a:t>。</a:t>
            </a:r>
            <a:r>
              <a:rPr lang="en-US" altLang="zh-CN" sz="2000" smtClean="0"/>
              <a:t>1929</a:t>
            </a:r>
            <a:r>
              <a:rPr lang="zh-CN" altLang="zh-CN" sz="2000" smtClean="0"/>
              <a:t>年参加闽西农民暴动，并加入中国工农红军，任闽西红军第三路指挥部秘书、宣传队中队长。</a:t>
            </a:r>
            <a:r>
              <a:rPr lang="en-US" altLang="zh-CN" sz="2000" smtClean="0"/>
              <a:t>1930</a:t>
            </a:r>
            <a:r>
              <a:rPr lang="zh-CN" altLang="zh-CN" sz="2000" smtClean="0"/>
              <a:t>年加入中国共产党。曾任</a:t>
            </a:r>
            <a:r>
              <a:rPr lang="en-US" altLang="zh-CN" sz="2000" err="1" smtClean="0">
                <a:hlinkClick r:id="rId6"/>
              </a:rPr>
              <a:t>红一军团</a:t>
            </a:r>
            <a:r>
              <a:rPr lang="zh-CN" altLang="zh-CN" sz="2000" smtClean="0"/>
              <a:t>第四军第三纵队干事，第十二师秘书，连政治委员，教导大队政治委员，红十一师第三十二团政治委员，红二师第四团政治委员，</a:t>
            </a:r>
            <a:r>
              <a:rPr lang="en-US" altLang="zh-CN" sz="2000" err="1" smtClean="0">
                <a:hlinkClick r:id="rId7"/>
              </a:rPr>
              <a:t>红一师</a:t>
            </a:r>
            <a:r>
              <a:rPr lang="zh-CN" altLang="zh-CN" sz="2000" smtClean="0"/>
              <a:t>师长兼政治委员。参加了中央革命根据地第一次至第五次反</a:t>
            </a:r>
            <a:r>
              <a:rPr lang="en-US" altLang="zh-CN" sz="2000" smtClean="0"/>
              <a:t>“</a:t>
            </a:r>
            <a:r>
              <a:rPr lang="zh-CN" altLang="zh-CN" sz="2000" smtClean="0"/>
              <a:t>围剿</a:t>
            </a:r>
            <a:r>
              <a:rPr lang="en-US" altLang="zh-CN" sz="2000" smtClean="0"/>
              <a:t>”</a:t>
            </a:r>
            <a:r>
              <a:rPr lang="zh-CN" altLang="zh-CN" sz="2000" smtClean="0"/>
              <a:t>作战和二万五千里长征。长征中率部夺取</a:t>
            </a:r>
            <a:r>
              <a:rPr lang="en-US" altLang="zh-CN" sz="2000" err="1" smtClean="0">
                <a:hlinkClick r:id="rId8"/>
              </a:rPr>
              <a:t>泸定桥</a:t>
            </a:r>
            <a:r>
              <a:rPr lang="zh-CN" altLang="zh-CN" sz="2000" smtClean="0"/>
              <a:t>，翻雪山过草地，突破天险</a:t>
            </a:r>
            <a:r>
              <a:rPr lang="en-US" altLang="zh-CN" sz="2000" err="1" smtClean="0">
                <a:hlinkClick r:id="rId9"/>
              </a:rPr>
              <a:t>腊子口</a:t>
            </a:r>
            <a:r>
              <a:rPr lang="zh-CN" altLang="zh-CN" sz="2000" smtClean="0"/>
              <a:t>，出色的完成了上级交给的前卫任务。抗日战争爆发后，率部参加</a:t>
            </a:r>
            <a:r>
              <a:rPr lang="en-US" altLang="zh-CN" sz="2000" err="1" smtClean="0">
                <a:hlinkClick r:id="rId10"/>
              </a:rPr>
              <a:t>平型关战斗</a:t>
            </a:r>
            <a:r>
              <a:rPr lang="zh-CN" altLang="zh-CN" sz="2000" smtClean="0"/>
              <a:t>和</a:t>
            </a:r>
            <a:r>
              <a:rPr lang="en-US" altLang="zh-CN" sz="2000" err="1" smtClean="0">
                <a:hlinkClick r:id="rId11"/>
              </a:rPr>
              <a:t>百团大战</a:t>
            </a:r>
            <a:r>
              <a:rPr lang="zh-CN" altLang="zh-CN" sz="2000" smtClean="0"/>
              <a:t>。指挥了著名的</a:t>
            </a:r>
            <a:r>
              <a:rPr lang="en-US" altLang="zh-CN" sz="2000" err="1" smtClean="0">
                <a:hlinkClick r:id="rId12"/>
              </a:rPr>
              <a:t>黄土岭战斗</a:t>
            </a:r>
            <a:r>
              <a:rPr lang="zh-CN" altLang="zh-CN" sz="2000" smtClean="0"/>
              <a:t>，击毙日本军</a:t>
            </a:r>
            <a:r>
              <a:rPr lang="en-US" altLang="zh-CN" sz="2000" smtClean="0"/>
              <a:t>“</a:t>
            </a:r>
            <a:r>
              <a:rPr lang="zh-CN" altLang="zh-CN" sz="2000" smtClean="0"/>
              <a:t>蒙疆驻屯军</a:t>
            </a:r>
            <a:r>
              <a:rPr lang="en-US" altLang="zh-CN" sz="2000" smtClean="0"/>
              <a:t>”</a:t>
            </a:r>
            <a:r>
              <a:rPr lang="zh-CN" altLang="zh-CN" sz="2000" smtClean="0"/>
              <a:t>最高司令官</a:t>
            </a:r>
            <a:r>
              <a:rPr lang="en-US" altLang="zh-CN" sz="2000" err="1" smtClean="0">
                <a:hlinkClick r:id="rId13"/>
              </a:rPr>
              <a:t>阿部规秀</a:t>
            </a:r>
            <a:r>
              <a:rPr lang="zh-CN" altLang="zh-CN" sz="2000" smtClean="0"/>
              <a:t>中将。</a:t>
            </a:r>
            <a:r>
              <a:rPr lang="en-US" altLang="zh-CN" sz="2000" smtClean="0"/>
              <a:t>1948</a:t>
            </a:r>
            <a:r>
              <a:rPr lang="zh-CN" altLang="zh-CN" sz="2000" smtClean="0"/>
              <a:t>年后任</a:t>
            </a:r>
            <a:r>
              <a:rPr lang="en-US" altLang="zh-CN" sz="2000" err="1" smtClean="0">
                <a:hlinkClick r:id="rId14"/>
              </a:rPr>
              <a:t>华北野战军</a:t>
            </a:r>
            <a:r>
              <a:rPr lang="zh-CN" altLang="zh-CN" sz="2000" smtClean="0"/>
              <a:t>第三兵团司令员，第二十兵团司令员。组织指挥了</a:t>
            </a:r>
            <a:r>
              <a:rPr lang="en-US" altLang="zh-CN" sz="2000" err="1" smtClean="0">
                <a:hlinkClick r:id="rId15"/>
              </a:rPr>
              <a:t>绥远战役</a:t>
            </a:r>
            <a:r>
              <a:rPr lang="zh-CN" altLang="zh-CN" sz="2000" smtClean="0"/>
              <a:t>，率部参加</a:t>
            </a:r>
            <a:r>
              <a:rPr lang="en-US" altLang="zh-CN" sz="2000" err="1" smtClean="0">
                <a:hlinkClick r:id="rId16"/>
              </a:rPr>
              <a:t>平津战役</a:t>
            </a:r>
            <a:r>
              <a:rPr lang="zh-CN" altLang="zh-CN" sz="2000" smtClean="0"/>
              <a:t>。参与组织指挥了</a:t>
            </a:r>
            <a:r>
              <a:rPr lang="en-US" altLang="zh-CN" sz="2000" smtClean="0"/>
              <a:t>1958</a:t>
            </a:r>
            <a:r>
              <a:rPr lang="zh-CN" altLang="zh-CN" sz="2000" smtClean="0"/>
              <a:t>年</a:t>
            </a:r>
            <a:r>
              <a:rPr lang="en-US" altLang="zh-CN" sz="2000" err="1" smtClean="0">
                <a:hlinkClick r:id="rId17"/>
              </a:rPr>
              <a:t>炮击金门</a:t>
            </a:r>
            <a:r>
              <a:rPr lang="zh-CN" altLang="zh-CN" sz="2000" smtClean="0"/>
              <a:t>，</a:t>
            </a:r>
            <a:r>
              <a:rPr lang="en-US" altLang="zh-CN" sz="2000" smtClean="0"/>
              <a:t>1959</a:t>
            </a:r>
            <a:r>
              <a:rPr lang="zh-CN" altLang="zh-CN" sz="2000" smtClean="0"/>
              <a:t>年</a:t>
            </a:r>
            <a:r>
              <a:rPr lang="en-US" altLang="zh-CN" sz="2000" err="1" smtClean="0">
                <a:hlinkClick r:id="rId18"/>
              </a:rPr>
              <a:t>西藏</a:t>
            </a:r>
            <a:r>
              <a:rPr lang="zh-CN" altLang="zh-CN" sz="2000" smtClean="0"/>
              <a:t>平叛作战，</a:t>
            </a:r>
            <a:r>
              <a:rPr lang="en-US" altLang="zh-CN" sz="2000" smtClean="0"/>
              <a:t>1960—1961</a:t>
            </a:r>
            <a:r>
              <a:rPr lang="zh-CN" altLang="zh-CN" sz="2000" smtClean="0"/>
              <a:t>年中缅堪境警卫作战，</a:t>
            </a:r>
            <a:r>
              <a:rPr lang="en-US" altLang="zh-CN" sz="2000" smtClean="0"/>
              <a:t>1962</a:t>
            </a:r>
            <a:r>
              <a:rPr lang="zh-CN" altLang="zh-CN" sz="2000" smtClean="0"/>
              <a:t>年中印边境自卫反击作战和</a:t>
            </a:r>
            <a:r>
              <a:rPr lang="en-US" altLang="zh-CN" sz="2000" smtClean="0"/>
              <a:t>60</a:t>
            </a:r>
            <a:r>
              <a:rPr lang="zh-CN" altLang="zh-CN" sz="2000" smtClean="0"/>
              <a:t>年代中期开始的</a:t>
            </a:r>
            <a:r>
              <a:rPr lang="en-US" altLang="zh-CN" sz="2000" err="1" smtClean="0">
                <a:hlinkClick r:id="rId19"/>
              </a:rPr>
              <a:t>抗美援越</a:t>
            </a:r>
            <a:r>
              <a:rPr lang="zh-CN" altLang="zh-CN" sz="2000" smtClean="0"/>
              <a:t>。</a:t>
            </a:r>
            <a:r>
              <a:rPr lang="en-US" altLang="zh-CN" sz="2000" smtClean="0"/>
              <a:t>1955</a:t>
            </a:r>
            <a:r>
              <a:rPr lang="zh-CN" altLang="zh-CN" sz="2000" smtClean="0"/>
              <a:t>年被授予上将军衔和一级</a:t>
            </a:r>
            <a:r>
              <a:rPr lang="en-US" altLang="zh-CN" sz="2000" err="1" smtClean="0">
                <a:hlinkClick r:id="rId20"/>
              </a:rPr>
              <a:t>八一勋章</a:t>
            </a:r>
            <a:r>
              <a:rPr lang="zh-CN" altLang="zh-CN" sz="2000" smtClean="0"/>
              <a:t>、一级</a:t>
            </a:r>
            <a:r>
              <a:rPr lang="en-US" altLang="zh-CN" sz="2000" err="1" smtClean="0">
                <a:hlinkClick r:id="rId21"/>
              </a:rPr>
              <a:t>独立自由勋章</a:t>
            </a:r>
            <a:r>
              <a:rPr lang="zh-CN" altLang="zh-CN" sz="2000" smtClean="0"/>
              <a:t>、一级</a:t>
            </a:r>
            <a:r>
              <a:rPr lang="en-US" altLang="zh-CN" sz="2000" err="1" smtClean="0">
                <a:hlinkClick r:id="rId22"/>
              </a:rPr>
              <a:t>解放勋章</a:t>
            </a:r>
            <a:r>
              <a:rPr lang="zh-CN" altLang="zh-CN" sz="2000" smtClean="0"/>
              <a:t>。</a:t>
            </a:r>
            <a:r>
              <a:rPr lang="en-US" altLang="zh-CN" sz="2000" smtClean="0"/>
              <a:t>1983</a:t>
            </a:r>
            <a:r>
              <a:rPr lang="zh-CN" altLang="zh-CN" sz="2000" smtClean="0"/>
              <a:t>年</a:t>
            </a:r>
            <a:r>
              <a:rPr lang="en-US" altLang="zh-CN" sz="2000" smtClean="0"/>
              <a:t>6</a:t>
            </a:r>
            <a:r>
              <a:rPr lang="zh-CN" altLang="zh-CN" sz="2000" smtClean="0"/>
              <a:t>月至</a:t>
            </a:r>
            <a:r>
              <a:rPr lang="en-US" altLang="zh-CN" sz="2000" smtClean="0"/>
              <a:t>1988</a:t>
            </a:r>
            <a:r>
              <a:rPr lang="zh-CN" altLang="zh-CN" sz="2000" smtClean="0"/>
              <a:t>年</a:t>
            </a:r>
            <a:r>
              <a:rPr lang="en-US" altLang="zh-CN" sz="2000" smtClean="0"/>
              <a:t>3</a:t>
            </a:r>
            <a:r>
              <a:rPr lang="zh-CN" altLang="zh-CN" sz="2000" smtClean="0"/>
              <a:t>月任全国政协副主席、文研究委员会主任。</a:t>
            </a:r>
            <a:r>
              <a:rPr lang="en-US" altLang="zh-CN" sz="2000" smtClean="0"/>
              <a:t>1988</a:t>
            </a:r>
            <a:r>
              <a:rPr lang="zh-CN" altLang="zh-CN" sz="2000" smtClean="0"/>
              <a:t>年被授予一级</a:t>
            </a:r>
            <a:r>
              <a:rPr lang="en-US" altLang="zh-CN" sz="2000" err="1" smtClean="0">
                <a:hlinkClick r:id="rId23"/>
              </a:rPr>
              <a:t>红星勋章</a:t>
            </a:r>
            <a:r>
              <a:rPr lang="zh-CN" altLang="zh-CN" sz="2000" smtClean="0"/>
              <a:t>。</a:t>
            </a:r>
            <a:r>
              <a:rPr lang="en-US" altLang="zh-CN" sz="2000" baseline="30000" smtClean="0"/>
              <a:t> </a:t>
            </a:r>
            <a:r>
              <a:rPr lang="zh-CN" altLang="zh-CN" sz="2000" smtClean="0"/>
              <a:t>著有《</a:t>
            </a:r>
            <a:r>
              <a:rPr lang="en-US" altLang="zh-CN" sz="2000" err="1" smtClean="0">
                <a:hlinkClick r:id="rId24"/>
              </a:rPr>
              <a:t>杨成武回忆录</a:t>
            </a:r>
            <a:r>
              <a:rPr lang="zh-CN" altLang="zh-CN" sz="2000" smtClean="0"/>
              <a:t>》、《</a:t>
            </a:r>
            <a:r>
              <a:rPr lang="en-US" altLang="zh-CN" sz="2000" err="1" smtClean="0">
                <a:hlinkClick r:id="rId25"/>
              </a:rPr>
              <a:t>杨成武军事文选</a:t>
            </a:r>
            <a:r>
              <a:rPr lang="zh-CN" altLang="zh-CN" sz="2000" smtClean="0"/>
              <a:t>》等。</a:t>
            </a:r>
            <a:endParaRPr lang="zh-CN" altLang="zh-CN" sz="2000" smtClean="0"/>
          </a:p>
          <a:p>
            <a:pPr>
              <a:lnSpc>
                <a:spcPct val="150000"/>
              </a:lnSpc>
            </a:pPr>
            <a:r>
              <a:rPr lang="en-US" altLang="zh-CN" sz="2000" smtClean="0"/>
              <a:t>	</a:t>
            </a:r>
            <a:endParaRPr lang="zh-CN" altLang="en-US" sz="20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2" name="图片 11" descr="树"/>
          <p:cNvPicPr>
            <a:picLocks noChangeAspect="1"/>
          </p:cNvPicPr>
          <p:nvPr/>
        </p:nvPicPr>
        <p:blipFill>
          <a:blip r:embed="rId2"/>
          <a:stretch>
            <a:fillRect/>
          </a:stretch>
        </p:blipFill>
        <p:spPr>
          <a:xfrm flipH="1">
            <a:off x="-449580" y="4535805"/>
            <a:ext cx="3383280" cy="2405380"/>
          </a:xfrm>
          <a:prstGeom prst="rect">
            <a:avLst/>
          </a:prstGeom>
        </p:spPr>
      </p:pic>
      <p:sp>
        <p:nvSpPr>
          <p:cNvPr id="27" name="TextBox 26"/>
          <p:cNvSpPr txBox="1"/>
          <p:nvPr/>
        </p:nvSpPr>
        <p:spPr>
          <a:xfrm>
            <a:off x="1164771" y="653143"/>
            <a:ext cx="9133115" cy="4616648"/>
          </a:xfrm>
          <a:prstGeom prst="rect">
            <a:avLst/>
          </a:prstGeom>
          <a:noFill/>
        </p:spPr>
        <p:txBody>
          <a:bodyPr wrap="square" rtlCol="0">
            <a:spAutoFit/>
          </a:bodyPr>
          <a:lstStyle/>
          <a:p>
            <a:pPr>
              <a:lnSpc>
                <a:spcPct val="150000"/>
              </a:lnSpc>
            </a:pPr>
            <a:r>
              <a:rPr lang="zh-CN" altLang="zh-CN" sz="2800" b="1" smtClean="0"/>
              <a:t>本来选自《杨成武回忆录》</a:t>
            </a:r>
            <a:r>
              <a:rPr lang="zh-CN" altLang="en-US" sz="2800" b="1" smtClean="0"/>
              <a:t>，</a:t>
            </a:r>
            <a:r>
              <a:rPr lang="zh-CN" altLang="zh-CN" sz="2800" b="1" smtClean="0"/>
              <a:t>这本书主要讲述了土地革命战争时期和抗日战争时期、解放战争时期、社会主义革命和建设时期的事件。文章节选的内容，记述的是红四团和中央红军经过一年多艰苦卓绝的长征，到达陕北吴起镇，与陕北红军会师：击退“二马”骑兵；中央召开全军干部会议，毛泽东宣布红军长征胜利等事件。</a:t>
            </a:r>
            <a:endParaRPr lang="zh-CN" altLang="zh-CN" sz="2800" b="1" smtClean="0"/>
          </a:p>
          <a:p>
            <a:pPr>
              <a:lnSpc>
                <a:spcPct val="150000"/>
              </a:lnSpc>
            </a:pPr>
            <a:endParaRPr lang="zh-CN" altLang="en-US" sz="2800"/>
          </a:p>
        </p:txBody>
      </p:sp>
    </p:spTree>
  </p:cSld>
  <p:clrMapOvr>
    <a:masterClrMapping/>
  </p:clrMapOvr>
  <p:transition/>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UNIT_PLACING_PICTURE_USER_VIEWPORT" val="{&quot;height&quot;:3789,&quot;width&quot;:5329}"/>
</p:tagLst>
</file>

<file path=ppt/tags/tag64.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8007</Words>
  <Application>WPS 演示</Application>
  <PresentationFormat>自定义</PresentationFormat>
  <Paragraphs>207</Paragraphs>
  <Slides>42</Slides>
  <Notes>40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Arial</vt:lpstr>
      <vt:lpstr>宋体</vt:lpstr>
      <vt:lpstr>Wingdings</vt:lpstr>
      <vt:lpstr>微软雅黑</vt:lpstr>
      <vt:lpstr>Wingdings</vt:lpstr>
      <vt:lpstr>华文行楷</vt:lpstr>
      <vt:lpstr>新宋体</vt:lpstr>
      <vt:lpstr>Times New Roman</vt:lpstr>
      <vt:lpstr>Arial Unicode MS</vt:lpstr>
      <vt:lpstr>Calibri</vt:lpstr>
      <vt:lpstr>Office 主题​​</vt:lpstr>
      <vt:lpstr>PowerPoint 演示文稿</vt:lpstr>
      <vt:lpstr>PowerPoint 演示文稿</vt:lpstr>
      <vt:lpstr>PowerPoint 演示文稿</vt:lpstr>
      <vt:lpstr>        活动一、七嘴八舌话长征</vt:lpstr>
      <vt:lpstr>PowerPoint 演示文稿</vt:lpstr>
      <vt:lpstr>PowerPoint 演示文稿</vt:lpstr>
      <vt:lpstr>       活动二、 囫囵吞枣知概貌</vt:lpstr>
      <vt:lpstr>PowerPoint 演示文稿</vt:lpstr>
      <vt:lpstr>PowerPoint 演示文稿</vt:lpstr>
      <vt:lpstr>PowerPoint 演示文稿</vt:lpstr>
      <vt:lpstr>PowerPoint 演示文稿</vt:lpstr>
      <vt:lpstr>PowerPoint 演示文稿</vt:lpstr>
      <vt:lpstr>PowerPoint 演示文稿</vt:lpstr>
      <vt:lpstr>        活动三、细嚼慢咽赏技法</vt:lpstr>
      <vt:lpstr>PowerPoint 演示文稿</vt:lpstr>
      <vt:lpstr>PowerPoint 演示文稿</vt:lpstr>
      <vt:lpstr>PowerPoint 演示文稿</vt:lpstr>
      <vt:lpstr>PowerPoint 演示文稿</vt:lpstr>
      <vt:lpstr>PowerPoint 演示文稿</vt:lpstr>
      <vt:lpstr>PowerPoint 演示文稿</vt:lpstr>
      <vt:lpstr>        活动四、各抒己见谈收获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教师小结</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爱恋天空的鱼</cp:lastModifiedBy>
  <cp:revision>377</cp:revision>
  <dcterms:created xsi:type="dcterms:W3CDTF">2019-06-19T02:08:00Z</dcterms:created>
  <dcterms:modified xsi:type="dcterms:W3CDTF">2021-08-31T09:23:03Z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3D07A1C7AD8348F492B269EB7311EDED</vt:lpwstr>
  </property>
</Properties>
</file>