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9" r:id="rId12"/>
    <p:sldId id="266" r:id="rId13"/>
    <p:sldId id="267" r:id="rId14"/>
    <p:sldId id="273" r:id="rId15"/>
    <p:sldId id="270" r:id="rId16"/>
    <p:sldId id="271" r:id="rId17"/>
    <p:sldId id="272" r:id="rId18"/>
    <p:sldId id="268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1"/>
    <p:restoredTop sz="95091"/>
  </p:normalViewPr>
  <p:slideViewPr>
    <p:cSldViewPr snapToGrid="0" snapToObjects="1">
      <p:cViewPr varScale="1">
        <p:scale>
          <a:sx n="102" d="100"/>
          <a:sy n="102" d="100"/>
        </p:scale>
        <p:origin x="114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tags" Target="tags/tag1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C9C715-6916-0C4F-9D58-FB502426BC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ECFA5E1-2662-AC4E-A922-A3928E977E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37E6D7-CA38-E54C-90D1-40634C43B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A558D5-FCEC-8D4F-8344-F66996050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821EC4-3C75-0A4E-82D9-E37E7193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39202348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64A851-EE35-8642-B722-763F4DF00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5B1A274-1D90-9548-9685-996B347C87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8C2C4D-8E4E-744A-A045-325A96906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048F7F-AC29-9748-A10C-C3F094E8A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1AE1AB-182A-1A41-9A36-AC6E9D67B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178447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219FE75-34C5-E744-BE7E-167A541423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FE9B21D-779E-4647-9481-096C1D335B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9FFFCE-6EA7-714F-9EE7-8D1C46753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36D286-CD2B-B046-9062-1F02F6341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C522076-4BD8-CC43-93DB-0C9942CF0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149783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02250E-9069-CA41-9186-761E13EA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161A8D-C88E-464B-8594-E7C87B5B8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0CB8E8-DC68-1443-BDE2-3648515A0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6644CB-0398-4645-B543-F616D637F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10198B-ED56-5D48-BE46-BD84CF402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036047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32AE9C-5A87-FB4E-A165-11A9DB3D0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816D0BC-22E0-4247-9039-83C4A383B4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333A63-3B82-F345-B0B5-5EC59363F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3FC695-9F10-E94B-BD1B-C547CB19B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FCE9EA-C576-A74B-B907-61DA8133A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073375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88A032-15B1-5946-8A30-7B18C4A50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0D4716-7AFC-6E46-990F-A578CA1D93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CDEDEF6-9816-E444-8DCC-0FBD4D8DE8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BB1BBA6-6804-A942-8A75-396974B07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E2808F-7015-0647-A2A4-5553C1644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E28F2C-AD23-3B45-BB81-74E66CB3A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83017856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1A6AE-440B-2547-A565-EA9A8688E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4D826A1-ADE7-7C40-9D8A-B7C98983A6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658E55-327C-724C-BBA0-4E2E023281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480D970-FBCE-2248-BB56-7E617E3DE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5753B2D-49CC-E948-8DD6-5E9DB9311F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9FE1485-A752-E742-A7D2-D4BA1F582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D06E465-940B-A149-88AB-4CECC73BF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D1161E1-8165-8544-AA09-28149A3C6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5559301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FC1E7A-A071-9144-BA7C-918DF6708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F2656F9-94B1-7B45-8803-55E1D3BB6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DCD4C1-7B6E-0146-BFD0-554B7712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B24C728-1F9B-1D48-BD3A-F3B8F68B0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740898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9B780B5-7CEF-A74E-A20B-15F488F20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FE907A-38A6-5640-895A-819FF9531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B0A3E3C-BBBA-7D42-82C4-5EC2037CA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6972317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159CC6-0E43-3248-8BAD-6E4F378F6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5AC0F44-C087-DA42-AFC8-06A8CEA95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3820FFD-67C2-2242-9099-BDF4D9ACBE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E5D7026-D638-F94F-83E7-2AA4B1BF1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962D100-F3F6-E842-A1F2-29F1B22FE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F340380-24D0-CD42-8EA3-88FF2E298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97291269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F9604B-60DC-254A-9E53-3A47BC61A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7E2B13-638E-294B-B0BA-20DCDCD8C1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D7434F6-5E35-D84F-9E16-5D6E2FD665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D0770AE-F618-A94F-B332-1CD8E5617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0BC2CEB-5327-8542-A9D8-58DA29B4C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988D548-143E-EE45-BD02-2C7DCCC8F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29693265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alphaModFix amt="49000"/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15F25F9-A8FA-C049-82F6-DA982E122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FD2BC2-DB37-5A4D-8482-2A624AB2F9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806095-1AB2-B545-AD76-01B01331A6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AC81E-7C27-C34B-BC6D-43770DC7E043}" type="datetimeFigureOut">
              <a:rPr kumimoji="1" lang="zh-CN" altLang="en-US" smtClean="0"/>
              <a:t>2020/8/27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EBB2E2-966E-9043-B8F8-251C30C41B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A12AD8-C398-E947-902A-071B5267AD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8A1BB-3B50-E14D-8765-0E885BD15A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773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AC94D8-AF00-4D45-A4FD-6704C16641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zh-CN" altLang="en-US" sz="8800">
                <a:latin typeface="STXingkai" panose="02010800040101010101" pitchFamily="2" charset="-122"/>
                <a:ea typeface="STXingkai" panose="02010800040101010101" pitchFamily="2" charset="-122"/>
              </a:rPr>
              <a:t>人皆有不忍人之心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3131035-E056-114B-B539-AFD5DDD910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sz="5400">
                <a:latin typeface="STXingkai" panose="02010800040101010101" pitchFamily="2" charset="-122"/>
                <a:ea typeface="STXingkai" panose="02010800040101010101" pitchFamily="2" charset="-122"/>
              </a:rPr>
              <a:t>《</a:t>
            </a:r>
            <a:r>
              <a:rPr kumimoji="1" lang="zh-CN" altLang="en-US" sz="5400">
                <a:latin typeface="STXingkai" panose="02010800040101010101" pitchFamily="2" charset="-122"/>
                <a:ea typeface="STXingkai" panose="02010800040101010101" pitchFamily="2" charset="-122"/>
              </a:rPr>
              <a:t>孟子</a:t>
            </a:r>
            <a:r>
              <a:rPr kumimoji="1" lang="en-US" altLang="zh-CN" sz="5400">
                <a:latin typeface="STXingkai" panose="02010800040101010101" pitchFamily="2" charset="-122"/>
                <a:ea typeface="STXingkai" panose="02010800040101010101" pitchFamily="2" charset="-122"/>
              </a:rPr>
              <a:t>》</a:t>
            </a:r>
            <a:endParaRPr kumimoji="1" lang="zh-CN" altLang="en-US" sz="5400">
              <a:latin typeface="STXingkai" panose="02010800040101010101" pitchFamily="2" charset="-122"/>
              <a:ea typeface="STXingkai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563961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F6B58A-06C5-FE46-BE00-294A40CD6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633" y="352426"/>
            <a:ext cx="10862733" cy="193357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spcAft>
                <a:spcPts val="1000"/>
              </a:spcAft>
              <a:buClr>
                <a:srgbClr val="5C9193"/>
              </a:buClr>
              <a:buNone/>
            </a:pPr>
            <a:r>
              <a:rPr lang="en-US" altLang="zh-CN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【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恻隐之心，仁之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端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也</a:t>
            </a:r>
            <a:r>
              <a:rPr lang="en-US" altLang="zh-CN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】</a:t>
            </a:r>
            <a:r>
              <a:rPr lang="zh-CN" altLang="en-US" sz="22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（判断句）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。羞恶之心，义之端也。辞让之心，礼之端也。是非之心，智之端也。人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之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有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是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四端也，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犹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其有四体也。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F149DEA6-D4F7-884D-B63F-8875837438F7}"/>
              </a:ext>
            </a:extLst>
          </p:cNvPr>
          <p:cNvSpPr txBox="1"/>
          <p:nvPr/>
        </p:nvSpPr>
        <p:spPr>
          <a:xfrm>
            <a:off x="651933" y="2878667"/>
            <a:ext cx="4648199" cy="3979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端：萌芽，发端。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之：主谓取独。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是：这。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犹：就像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37B7F45-DA89-6843-A30D-F7380298ADA9}"/>
              </a:ext>
            </a:extLst>
          </p:cNvPr>
          <p:cNvSpPr txBox="1"/>
          <p:nvPr/>
        </p:nvSpPr>
        <p:spPr>
          <a:xfrm>
            <a:off x="5486399" y="2723091"/>
            <a:ext cx="6214533" cy="3355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500">
                <a:solidFill>
                  <a:schemeClr val="accent5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同情心是</a:t>
            </a:r>
            <a:r>
              <a:rPr lang="zh-CN" altLang="en-US" sz="3500">
                <a:solidFill>
                  <a:schemeClr val="accent6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仁</a:t>
            </a:r>
            <a:r>
              <a:rPr lang="zh-CN" altLang="en-US" sz="3500">
                <a:solidFill>
                  <a:schemeClr val="accent5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的发端；羞耻心是</a:t>
            </a:r>
            <a:r>
              <a:rPr lang="zh-CN" altLang="en-US" sz="3500">
                <a:solidFill>
                  <a:schemeClr val="accent6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义</a:t>
            </a:r>
            <a:r>
              <a:rPr lang="zh-CN" altLang="en-US" sz="3500">
                <a:solidFill>
                  <a:schemeClr val="accent5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的发端；谦让心是</a:t>
            </a:r>
            <a:r>
              <a:rPr lang="zh-CN" altLang="en-US" sz="3500">
                <a:solidFill>
                  <a:schemeClr val="accent6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礼</a:t>
            </a:r>
            <a:r>
              <a:rPr lang="zh-CN" altLang="en-US" sz="3500">
                <a:solidFill>
                  <a:schemeClr val="accent5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的发端；是非心是</a:t>
            </a:r>
            <a:r>
              <a:rPr lang="zh-CN" altLang="en-US" sz="3500">
                <a:solidFill>
                  <a:schemeClr val="accent6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智</a:t>
            </a:r>
            <a:r>
              <a:rPr lang="zh-CN" altLang="en-US" sz="3500">
                <a:solidFill>
                  <a:schemeClr val="accent5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的发端。人有这四种发端，就像有四肢一样。</a:t>
            </a:r>
          </a:p>
          <a:p>
            <a:pPr marL="0" indent="0">
              <a:buFont typeface="Arial" panose="020b0604020202020204" pitchFamily="34" charset="0"/>
              <a:buNone/>
            </a:pPr>
            <a:endParaRPr kumimoji="1" lang="zh-CN" altLang="en-US" sz="3200">
              <a:solidFill>
                <a:schemeClr val="accent5">
                  <a:lumMod val="50000"/>
                </a:schemeClr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649974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4702" y="1579418"/>
            <a:ext cx="10515600" cy="709786"/>
          </a:xfrm>
        </p:spPr>
        <p:txBody>
          <a:bodyPr>
            <a:normAutofit/>
          </a:bodyPr>
          <a:lstStyle/>
          <a:p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孟子认为“不忍人之心”有哪些内容？</a:t>
            </a:r>
            <a:endParaRPr lang="zh-CN" altLang="en-US" sz="36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4702" y="2640272"/>
            <a:ext cx="8222673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孟子认为“不忍人之心”包含四个方面，即“恻隐、羞恶、辞让、是非”之心，简称“四心”。</a:t>
            </a:r>
            <a:endParaRPr lang="en-US" altLang="zh-CN" b="1" smtClean="0">
              <a:solidFill>
                <a:schemeClr val="accent1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这“四心”是“仁、义、礼、智”这四种道德范畴的发端，或者说是“四端”。</a:t>
            </a:r>
            <a:endParaRPr lang="zh-CN" altLang="en-US" b="1">
              <a:solidFill>
                <a:schemeClr val="accent1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4235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F6B58A-06C5-FE46-BE00-294A40CD6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633" y="352426"/>
            <a:ext cx="10862733" cy="193357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Aft>
                <a:spcPts val="1000"/>
              </a:spcAft>
              <a:buClr>
                <a:srgbClr val="5C9193"/>
              </a:buClr>
              <a:buNone/>
            </a:pP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有是四端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而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自谓不能者，自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贼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者也；谓其君不能者，贼其君者也。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F149DEA6-D4F7-884D-B63F-8875837438F7}"/>
              </a:ext>
            </a:extLst>
          </p:cNvPr>
          <p:cNvSpPr txBox="1"/>
          <p:nvPr/>
        </p:nvSpPr>
        <p:spPr>
          <a:xfrm>
            <a:off x="651933" y="2878667"/>
            <a:ext cx="4648199" cy="3979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而：表转折。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贼：名词作动词，伤害。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37B7F45-DA89-6843-A30D-F7380298ADA9}"/>
              </a:ext>
            </a:extLst>
          </p:cNvPr>
          <p:cNvSpPr txBox="1"/>
          <p:nvPr/>
        </p:nvSpPr>
        <p:spPr>
          <a:xfrm>
            <a:off x="5486399" y="2723091"/>
            <a:ext cx="6214533" cy="3355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500">
                <a:solidFill>
                  <a:schemeClr val="accent5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有了这四种发端却自认为不行的，是自暴自弃的人；认为他的君主不行的，是暴弃君主的人。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4B656B-5A3B-4449-997C-5B42AC5F8890}"/>
              </a:ext>
            </a:extLst>
          </p:cNvPr>
          <p:cNvSpPr txBox="1"/>
          <p:nvPr/>
        </p:nvSpPr>
        <p:spPr>
          <a:xfrm>
            <a:off x="9279467" y="6350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904C3B-63E9-D240-BA68-B703A82A2F37}"/>
              </a:ext>
            </a:extLst>
          </p:cNvPr>
          <p:cNvSpPr txBox="1"/>
          <p:nvPr/>
        </p:nvSpPr>
        <p:spPr>
          <a:xfrm>
            <a:off x="9076267" y="5232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84273635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F6B58A-06C5-FE46-BE00-294A40CD6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633" y="352426"/>
            <a:ext cx="10862733" cy="193357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spcAft>
                <a:spcPts val="1000"/>
              </a:spcAft>
              <a:buClr>
                <a:srgbClr val="5C9193"/>
              </a:buClr>
              <a:buNone/>
            </a:pP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凡有四端于我者，知皆扩而充之矣，若火之始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然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，泉之始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达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。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苟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能充之，足以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保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四海；苟不充之，不足以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事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父母。” 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F149DEA6-D4F7-884D-B63F-8875837438F7}"/>
              </a:ext>
            </a:extLst>
          </p:cNvPr>
          <p:cNvSpPr txBox="1"/>
          <p:nvPr/>
        </p:nvSpPr>
        <p:spPr>
          <a:xfrm>
            <a:off x="651933" y="2878667"/>
            <a:ext cx="4648199" cy="3979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然：通“燃”。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达：流通，指泉水涌出。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苟：如果。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保：使</a:t>
            </a:r>
            <a:r>
              <a:rPr kumimoji="1" lang="en-US" altLang="zh-CN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…</a:t>
            </a: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安定。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事：侍奉。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37B7F45-DA89-6843-A30D-F7380298ADA9}"/>
              </a:ext>
            </a:extLst>
          </p:cNvPr>
          <p:cNvSpPr txBox="1"/>
          <p:nvPr/>
        </p:nvSpPr>
        <p:spPr>
          <a:xfrm>
            <a:off x="5486399" y="2723091"/>
            <a:ext cx="6214533" cy="3355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500">
                <a:solidFill>
                  <a:schemeClr val="accent5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凡是有这四种发端的人，知道都要扩大充实它们，就像火刚刚开始燃烧，泉水刚刚开始流淌。如果能够扩充它们，便足以安定天下，如果不能够扩充它们，就连赡养父母都成问题。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4B656B-5A3B-4449-997C-5B42AC5F8890}"/>
              </a:ext>
            </a:extLst>
          </p:cNvPr>
          <p:cNvSpPr txBox="1"/>
          <p:nvPr/>
        </p:nvSpPr>
        <p:spPr>
          <a:xfrm>
            <a:off x="9279467" y="6350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904C3B-63E9-D240-BA68-B703A82A2F37}"/>
              </a:ext>
            </a:extLst>
          </p:cNvPr>
          <p:cNvSpPr txBox="1"/>
          <p:nvPr/>
        </p:nvSpPr>
        <p:spPr>
          <a:xfrm>
            <a:off x="9076267" y="5232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81673823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4702" y="1579418"/>
            <a:ext cx="10515600" cy="709786"/>
          </a:xfrm>
        </p:spPr>
        <p:txBody>
          <a:bodyPr>
            <a:normAutofit/>
          </a:bodyPr>
          <a:lstStyle/>
          <a:p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本文的论证思路是怎样的？</a:t>
            </a:r>
            <a:endParaRPr lang="zh-CN" altLang="en-US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4702" y="2640272"/>
            <a:ext cx="8222673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全文可分为三层</a:t>
            </a:r>
            <a:endParaRPr lang="en-US" altLang="zh-CN" b="1" smtClean="0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</a:t>
            </a: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层由开头至“治天下可运之掌上”。提出“人皆有不忍人之心”的见解，认为以“不忍人之心”而行“不忍人之政”，天下就会大治。</a:t>
            </a:r>
            <a:endParaRPr lang="en-US" altLang="zh-CN" b="1" smtClean="0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</a:t>
            </a: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层由“所以谓人皆有不认人之心者”至“非恶其声而然也”，举例证明中心论点。</a:t>
            </a:r>
            <a:endParaRPr lang="en-US" altLang="zh-CN" b="1" smtClean="0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</a:t>
            </a: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层从“由是观之”到文末。阐述“四端”，并将其与“仁、义、礼、智”相配论述，并指出扩充“四端”的重要性。</a:t>
            </a:r>
            <a:endParaRPr lang="zh-CN" altLang="en-US" b="1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97214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4702" y="1579418"/>
            <a:ext cx="10515600" cy="709786"/>
          </a:xfrm>
        </p:spPr>
        <p:txBody>
          <a:bodyPr>
            <a:normAutofit/>
          </a:bodyPr>
          <a:lstStyle/>
          <a:p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本文运用了哪些论证方法？</a:t>
            </a:r>
            <a:endParaRPr lang="zh-CN" altLang="en-US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4702" y="2640272"/>
            <a:ext cx="8222673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正反对比论证（正面：人皆有不忍人之心</a:t>
            </a:r>
            <a:r>
              <a:rPr lang="en-US" altLang="zh-CN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反面：无恻隐之心，非人也</a:t>
            </a:r>
            <a:r>
              <a:rPr lang="en-US" altLang="zh-CN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</a:t>
            </a: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en-US" altLang="zh-CN" b="1" smtClean="0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比喻论证（若火之始然，泉之始达。）</a:t>
            </a:r>
            <a:endParaRPr lang="en-US" altLang="zh-CN" b="1" smtClean="0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举例论证（今人将见孺子将入于井</a:t>
            </a:r>
            <a:r>
              <a:rPr lang="en-US" altLang="zh-CN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</a:t>
            </a: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b="1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1059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4702" y="848412"/>
            <a:ext cx="10515600" cy="1440792"/>
          </a:xfrm>
        </p:spPr>
        <p:txBody>
          <a:bodyPr>
            <a:normAutofit fontScale="90000"/>
          </a:bodyPr>
          <a:lstStyle/>
          <a:p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孟子认为“不忍人之心”是人所固有的，即“性本善”。但又要求“扩而充之”，你认为是否矛盾？为什么？</a:t>
            </a:r>
            <a:endParaRPr lang="zh-CN" altLang="en-US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4702" y="2640272"/>
            <a:ext cx="8222673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不矛盾。</a:t>
            </a:r>
            <a:endParaRPr lang="en-US" altLang="zh-CN" b="1" smtClean="0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因为在孟子看来，即使人的本性是善的，由于人们的社会活动存在私欲膨胀，也会导致善的本性逐渐泯灭，所以必须在后天的教育中指导人们自觉地扩大并充实自己的“善心”。因此，“仁政”主张具有实践意义。</a:t>
            </a:r>
            <a:endParaRPr lang="zh-CN" altLang="en-US" b="1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5319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51869" y="433633"/>
            <a:ext cx="2630350" cy="1440792"/>
          </a:xfrm>
        </p:spPr>
        <p:txBody>
          <a:bodyPr>
            <a:normAutofit/>
          </a:bodyPr>
          <a:lstStyle/>
          <a:p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主题归纳</a:t>
            </a:r>
            <a:endParaRPr lang="zh-CN" altLang="en-US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4200" y="2150078"/>
            <a:ext cx="6240816" cy="22805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人皆有不忍人之心</a:t>
            </a:r>
            <a:r>
              <a:rPr lang="en-US" altLang="zh-CN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从人性的前提推导政治，即由人人都有“不忍人之心”的仁心推导仁政。因为这种“不忍人之心”是人本身所固有的，所以施行认证也应该是天经地义的。</a:t>
            </a:r>
            <a:endParaRPr lang="zh-CN" altLang="en-US" b="1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518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02697" y="2801683"/>
            <a:ext cx="2356702" cy="28826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恻隐</a:t>
            </a:r>
            <a:r>
              <a:rPr lang="en-US" altLang="zh-CN" smtClean="0">
                <a:latin typeface="华文新魏" panose="02010800040101010101" pitchFamily="2" charset="-122"/>
                <a:ea typeface="华文新魏" panose="02010800040101010101" pitchFamily="2" charset="-122"/>
              </a:rPr>
              <a:t>---</a:t>
            </a:r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仁</a:t>
            </a:r>
            <a:endParaRPr lang="en-US" altLang="zh-CN" smtClean="0"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羞</a:t>
            </a:r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恶</a:t>
            </a:r>
            <a:r>
              <a:rPr lang="en-US" altLang="zh-CN" smtClean="0">
                <a:latin typeface="华文新魏" panose="02010800040101010101" pitchFamily="2" charset="-122"/>
                <a:ea typeface="华文新魏" panose="02010800040101010101" pitchFamily="2" charset="-122"/>
              </a:rPr>
              <a:t>---</a:t>
            </a:r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义</a:t>
            </a:r>
            <a:endParaRPr lang="en-US" altLang="zh-CN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辞让</a:t>
            </a:r>
            <a:r>
              <a:rPr lang="en-US" altLang="zh-CN" smtClean="0">
                <a:latin typeface="华文新魏" panose="02010800040101010101" pitchFamily="2" charset="-122"/>
                <a:ea typeface="华文新魏" panose="02010800040101010101" pitchFamily="2" charset="-122"/>
              </a:rPr>
              <a:t>---</a:t>
            </a:r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礼</a:t>
            </a:r>
            <a:endParaRPr lang="en-US" altLang="zh-CN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是非</a:t>
            </a:r>
            <a:r>
              <a:rPr lang="en-US" altLang="zh-CN" smtClean="0">
                <a:latin typeface="华文新魏" panose="02010800040101010101" pitchFamily="2" charset="-122"/>
                <a:ea typeface="华文新魏" panose="02010800040101010101" pitchFamily="2" charset="-122"/>
              </a:rPr>
              <a:t>---</a:t>
            </a:r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</a:t>
            </a:r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5545" y="1338607"/>
            <a:ext cx="800219" cy="50716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人皆有不忍人之心</a:t>
            </a:r>
            <a:endParaRPr lang="zh-CN" altLang="en-US" sz="40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0713" y="3421930"/>
            <a:ext cx="1395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四心</a:t>
            </a:r>
            <a:endParaRPr lang="zh-CN" altLang="en-US" sz="3600">
              <a:solidFill>
                <a:schemeClr val="accent1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59399" y="3421930"/>
            <a:ext cx="1395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四端</a:t>
            </a:r>
            <a:endParaRPr lang="zh-CN" altLang="en-US" sz="3600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90712" y="1611983"/>
            <a:ext cx="9200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人皆有不忍人之心</a:t>
            </a: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600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600" smtClean="0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不忍人之政</a:t>
            </a:r>
            <a:endParaRPr lang="zh-CN" altLang="en-US" sz="3600">
              <a:solidFill>
                <a:schemeClr val="accent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6136849" y="1805829"/>
            <a:ext cx="782425" cy="2586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02352" y="1338607"/>
            <a:ext cx="800219" cy="50716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行    仁    政</a:t>
            </a:r>
            <a:endParaRPr lang="zh-CN" altLang="en-US" sz="4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819373" y="1611983"/>
            <a:ext cx="301658" cy="3883844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 rot="10800000">
            <a:off x="9342477" y="1611983"/>
            <a:ext cx="301658" cy="3883844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375900" y="12077700"/>
            <a:ext cx="266700" cy="4445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33186355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1F7F13-B083-8C40-AEC9-2CFFD6D16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0666" y="728133"/>
            <a:ext cx="2023533" cy="886618"/>
          </a:xfrm>
        </p:spPr>
        <p:txBody>
          <a:bodyPr>
            <a:normAutofit/>
          </a:bodyPr>
          <a:lstStyle/>
          <a:p>
            <a:r>
              <a:rPr kumimoji="1" lang="zh-CN" altLang="en-US" sz="4800">
                <a:latin typeface="STXingkai" panose="02010800040101010101" pitchFamily="2" charset="-122"/>
                <a:ea typeface="STXingkai" panose="02010800040101010101" pitchFamily="2" charset="-122"/>
              </a:rPr>
              <a:t>孟子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471EC6-D0C3-6347-BA56-1BACD161C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533" y="1835546"/>
            <a:ext cx="5494867" cy="48331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      孟子，名轲，字子舆，邹国人。战国时期哲学家、思想家、政治家、教育家，儒家学派的代表人物之一，与孔子、荀子是先秦儒家的三位代表人物，与孔子并称“孔孟”。元朝追封为“亚圣”。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180DF56-3E44-4E46-8160-149B5F0C9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667" y="1835546"/>
            <a:ext cx="38100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823449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C2CDA3-F43F-DE46-9BDC-362A92091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7800" y="365125"/>
            <a:ext cx="4563533" cy="1325563"/>
          </a:xfrm>
        </p:spPr>
        <p:txBody>
          <a:bodyPr>
            <a:normAutofit/>
          </a:bodyPr>
          <a:lstStyle/>
          <a:p>
            <a:r>
              <a:rPr kumimoji="1" lang="en-US" altLang="zh-CN" sz="4800">
                <a:latin typeface="STXingkai" panose="02010800040101010101" pitchFamily="2" charset="-122"/>
                <a:ea typeface="STXingkai" panose="02010800040101010101" pitchFamily="2" charset="-122"/>
              </a:rPr>
              <a:t>《</a:t>
            </a:r>
            <a:r>
              <a:rPr kumimoji="1" lang="zh-CN" altLang="en-US" sz="4800">
                <a:latin typeface="STXingkai" panose="02010800040101010101" pitchFamily="2" charset="-122"/>
                <a:ea typeface="STXingkai" panose="02010800040101010101" pitchFamily="2" charset="-122"/>
              </a:rPr>
              <a:t>孟子</a:t>
            </a:r>
            <a:r>
              <a:rPr kumimoji="1" lang="en-US" altLang="zh-CN" sz="4800">
                <a:latin typeface="STXingkai" panose="02010800040101010101" pitchFamily="2" charset="-122"/>
                <a:ea typeface="STXingkai" panose="02010800040101010101" pitchFamily="2" charset="-122"/>
              </a:rPr>
              <a:t>》</a:t>
            </a:r>
            <a:endParaRPr kumimoji="1" lang="zh-CN" altLang="en-US" sz="4800">
              <a:latin typeface="STXingkai" panose="02010800040101010101" pitchFamily="2" charset="-122"/>
              <a:ea typeface="STXingkai" panose="02010800040101010101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BDBE39-79B1-AE43-A941-7D17C7D1A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33" y="1690688"/>
            <a:ext cx="86868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孟子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是儒家的经典著作，被南宋朱熹列为“四书” 。</a:t>
            </a:r>
          </a:p>
          <a:p>
            <a:pPr marL="0" indent="0">
              <a:buNone/>
            </a:pP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孟子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是记录孟子言行的著作，共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7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篇，一般认为孟子及其弟子万章、公孙丑等人共同编著的，属</a:t>
            </a:r>
            <a:r>
              <a:rPr lang="zh-CN" altLang="en-US" sz="36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先秦语录体散文集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。</a:t>
            </a:r>
            <a:endParaRPr lang="en-US" altLang="zh-CN" sz="3600"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书中有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鱼我所欲也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、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得道多助，失道寡助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、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寡人之于国也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、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生于忧患，死于安乐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和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富贵不能淫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等</a:t>
            </a:r>
            <a:endParaRPr kumimoji="1" lang="zh-CN" altLang="en-US" sz="3600"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endParaRPr kumimoji="1" lang="zh-CN" altLang="en-US" sz="3600"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687960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C6EFA984-2948-A545-B46A-783511F9C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633" y="1253331"/>
            <a:ext cx="11116733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6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在人性方面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，主张性善论。认为人生来就具备仁、义、礼、智四种品德。人可以通过内省去保持和扩充它，否则将会丧失这些善的品质。</a:t>
            </a:r>
            <a:endParaRPr lang="en-US" altLang="zh-CN" sz="3600"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在</a:t>
            </a:r>
            <a:r>
              <a:rPr lang="zh-CN" altLang="en-US" sz="36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社会政治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观点方面，孟子突出仁政、王道的理论。提出民贵君轻的主张，认为君主必须重视人民，争取民心的归附，以不战而服，也即他所说的“仁者无敌”，实行王道就可以无敌于天下。</a:t>
            </a:r>
            <a:endParaRPr lang="en-US" altLang="zh-CN" sz="3600"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在</a:t>
            </a:r>
            <a:r>
              <a:rPr lang="zh-CN" altLang="en-US" sz="36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价值观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方面，他强调舍身取义，“生，亦我所欲也；义，亦我所欲也。二者不可得兼，舍生而取义者也。”</a:t>
            </a: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06891351-6E49-8A4F-AD3A-155E3D6F4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9431"/>
            <a:ext cx="4360333" cy="886618"/>
          </a:xfrm>
        </p:spPr>
        <p:txBody>
          <a:bodyPr>
            <a:normAutofit fontScale="90000"/>
          </a:bodyPr>
          <a:lstStyle/>
          <a:p>
            <a:r>
              <a:rPr kumimoji="1" lang="zh-CN" altLang="en-US" sz="4800">
                <a:latin typeface="STXingkai" panose="02010800040101010101" pitchFamily="2" charset="-122"/>
                <a:ea typeface="STXingkai" panose="02010800040101010101" pitchFamily="2" charset="-122"/>
              </a:rPr>
              <a:t>孟子的思想主张</a:t>
            </a:r>
          </a:p>
        </p:txBody>
      </p:sp>
    </p:spTree>
    <p:extLst>
      <p:ext uri="{BB962C8B-B14F-4D97-AF65-F5344CB8AC3E}">
        <p14:creationId xmlns:p14="http://schemas.microsoft.com/office/powerpoint/2010/main" val="2833608625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D2B900-6829-1842-AE9B-7709E3329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4800">
                <a:latin typeface="STXingkai" panose="02010800040101010101" pitchFamily="2" charset="-122"/>
                <a:ea typeface="STXingkai" panose="02010800040101010101" pitchFamily="2" charset="-122"/>
              </a:rPr>
              <a:t>背景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5C7FDE-629B-FA4B-805D-6AC04AD60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kumimoji="1" lang="zh-CN" altLang="en-US" sz="3200"/>
              <a:t>孟子所处的战国中期，封建制已经在各国确立。各诸侯国的统治者对外争城夺地，互相攻伐；对内残酷剥削，劳役繁重，破坏生产。割据混战的局面已成为社会经济进一步发展的严重障碍。在尖锐激烈的社会变革和错综复杂的社会矛盾下，各个学派的代表人物都提出了自己的思想主张。孟子也针对社会现状阐述了自己的观点，</a:t>
            </a:r>
            <a:r>
              <a:rPr kumimoji="1" lang="en-US" altLang="zh-CN" sz="3200"/>
              <a:t>《</a:t>
            </a:r>
            <a:r>
              <a:rPr kumimoji="1" lang="zh-CN" altLang="en-US" sz="3200"/>
              <a:t>人皆有不忍人之心</a:t>
            </a:r>
            <a:r>
              <a:rPr kumimoji="1" lang="en-US" altLang="zh-CN" sz="3200"/>
              <a:t>》</a:t>
            </a:r>
            <a:r>
              <a:rPr kumimoji="1" lang="zh-CN" altLang="en-US" sz="3200"/>
              <a:t>便是其中的一篇。</a:t>
            </a:r>
          </a:p>
        </p:txBody>
      </p:sp>
    </p:spTree>
    <p:extLst>
      <p:ext uri="{BB962C8B-B14F-4D97-AF65-F5344CB8AC3E}">
        <p14:creationId xmlns:p14="http://schemas.microsoft.com/office/powerpoint/2010/main" val="304829206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BDBE39-79B1-AE43-A941-7D17C7D1A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5999" y="1470554"/>
            <a:ext cx="1058333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zh-CN" sz="40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kumimoji="1" lang="zh-CN" altLang="en-US" sz="4000">
                <a:latin typeface="STXinwei" panose="02010800040101010101" pitchFamily="2" charset="-122"/>
                <a:ea typeface="STXinwei" panose="02010800040101010101" pitchFamily="2" charset="-122"/>
              </a:rPr>
              <a:t>人皆有不忍人之心</a:t>
            </a:r>
            <a:r>
              <a:rPr kumimoji="1" lang="en-US" altLang="zh-CN" sz="40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kumimoji="1" lang="zh-CN" altLang="en-US" sz="4000">
                <a:latin typeface="STXinwei" panose="02010800040101010101" pitchFamily="2" charset="-122"/>
                <a:ea typeface="STXinwei" panose="02010800040101010101" pitchFamily="2" charset="-122"/>
              </a:rPr>
              <a:t>选自</a:t>
            </a:r>
            <a:r>
              <a:rPr kumimoji="1" lang="en-US" altLang="zh-CN" sz="40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kumimoji="1" lang="zh-CN" altLang="en-US" sz="4000">
                <a:latin typeface="STXinwei" panose="02010800040101010101" pitchFamily="2" charset="-122"/>
                <a:ea typeface="STXinwei" panose="02010800040101010101" pitchFamily="2" charset="-122"/>
              </a:rPr>
              <a:t>孟子</a:t>
            </a:r>
            <a:r>
              <a:rPr kumimoji="1" lang="en-US" altLang="zh-CN" sz="4000">
                <a:latin typeface="STXinwei" panose="02010800040101010101" pitchFamily="2" charset="-122"/>
                <a:ea typeface="STXinwei" panose="02010800040101010101" pitchFamily="2" charset="-122"/>
              </a:rPr>
              <a:t>·</a:t>
            </a:r>
            <a:r>
              <a:rPr kumimoji="1" lang="zh-CN" altLang="en-US" sz="4000">
                <a:latin typeface="STXinwei" panose="02010800040101010101" pitchFamily="2" charset="-122"/>
                <a:ea typeface="STXinwei" panose="02010800040101010101" pitchFamily="2" charset="-122"/>
              </a:rPr>
              <a:t>公孙丑上</a:t>
            </a:r>
            <a:r>
              <a:rPr kumimoji="1" lang="en-US" altLang="zh-CN" sz="40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</a:p>
          <a:p>
            <a:pPr marL="0" indent="0">
              <a:buNone/>
            </a:pPr>
            <a:r>
              <a:rPr kumimoji="1" lang="zh-CN" altLang="en-US" sz="4000">
                <a:latin typeface="STXinwei" panose="02010800040101010101" pitchFamily="2" charset="-122"/>
                <a:ea typeface="STXinwei" panose="02010800040101010101" pitchFamily="2" charset="-122"/>
              </a:rPr>
              <a:t>“不忍人之心”，指怜爱别人的心。</a:t>
            </a:r>
            <a:endParaRPr kumimoji="1" lang="en-US" altLang="zh-CN" sz="4000"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r>
              <a:rPr kumimoji="1" lang="zh-CN" altLang="en-US" sz="4000">
                <a:latin typeface="STXinwei" panose="02010800040101010101" pitchFamily="2" charset="-122"/>
                <a:ea typeface="STXinwei" panose="02010800040101010101" pitchFamily="2" charset="-122"/>
              </a:rPr>
              <a:t>“忍人”，狠心对待别人。</a:t>
            </a:r>
            <a:endParaRPr kumimoji="1" lang="en-US" altLang="zh-CN" sz="4000"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r>
              <a:rPr kumimoji="1" lang="zh-CN" altLang="en-US" sz="4000">
                <a:latin typeface="STXinwei" panose="02010800040101010101" pitchFamily="2" charset="-122"/>
                <a:ea typeface="STXinwei" panose="02010800040101010101" pitchFamily="2" charset="-122"/>
              </a:rPr>
              <a:t>“人皆有不忍人之心”是孟子的观点，即每个人都有怜爱别人的心。</a:t>
            </a:r>
          </a:p>
        </p:txBody>
      </p:sp>
    </p:spTree>
    <p:extLst>
      <p:ext uri="{BB962C8B-B14F-4D97-AF65-F5344CB8AC3E}">
        <p14:creationId xmlns:p14="http://schemas.microsoft.com/office/powerpoint/2010/main" val="3628700052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3474720" y="163915"/>
            <a:ext cx="5280737" cy="1250771"/>
            <a:chOff x="3474720" y="-153491"/>
            <a:chExt cx="5280737" cy="1250771"/>
          </a:xfrm>
        </p:grpSpPr>
        <p:sp>
          <p:nvSpPr>
            <p:cNvPr id="2" name="圆角矩形 1"/>
            <p:cNvSpPr/>
            <p:nvPr/>
          </p:nvSpPr>
          <p:spPr>
            <a:xfrm>
              <a:off x="3474720" y="487892"/>
              <a:ext cx="4089862" cy="60938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029652" y="-153491"/>
              <a:ext cx="27258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accent1">
                      <a:lumMod val="75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明确提出观点</a:t>
              </a:r>
            </a:p>
          </p:txBody>
        </p:sp>
      </p:grp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F6B58A-06C5-FE46-BE00-294A40CD6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06820"/>
            <a:ext cx="10515600" cy="1933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孟子曰：“人皆有不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忍人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之心。先王有不忍人之心，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斯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有不忍人之政矣。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以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不忍人之心，行不忍人之政，治天下可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运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之掌上。 </a:t>
            </a:r>
          </a:p>
          <a:p>
            <a:pPr marL="0" indent="0">
              <a:buNone/>
            </a:pPr>
            <a:endParaRPr kumimoji="1" lang="zh-CN" altLang="en-US" sz="4000"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F149DEA6-D4F7-884D-B63F-8875837438F7}"/>
              </a:ext>
            </a:extLst>
          </p:cNvPr>
          <p:cNvSpPr txBox="1"/>
          <p:nvPr/>
        </p:nvSpPr>
        <p:spPr>
          <a:xfrm>
            <a:off x="651934" y="3061759"/>
            <a:ext cx="4648199" cy="2763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忍人：狠心对待别人。</a:t>
            </a:r>
            <a:endParaRPr lang="en-US" altLang="zh-CN" sz="3200">
              <a:solidFill>
                <a:srgbClr val="C00000"/>
              </a:solidFill>
              <a:latin typeface="SimSun" pitchFamily="2" charset="-122"/>
              <a:ea typeface="SimSun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斯：于是，就。</a:t>
            </a:r>
            <a:endParaRPr kumimoji="1" lang="en-US" altLang="zh-CN" sz="3200">
              <a:solidFill>
                <a:srgbClr val="C00000"/>
              </a:solidFill>
              <a:latin typeface="SimSun" pitchFamily="2" charset="-122"/>
              <a:ea typeface="SimSun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以：用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运：运转，转动。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37B7F45-DA89-6843-A30D-F7380298ADA9}"/>
              </a:ext>
            </a:extLst>
          </p:cNvPr>
          <p:cNvSpPr txBox="1"/>
          <p:nvPr/>
        </p:nvSpPr>
        <p:spPr>
          <a:xfrm>
            <a:off x="5621867" y="2858558"/>
            <a:ext cx="6214533" cy="3511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孟子说：“每个人都有怜爱别人的心。先王有怜爱别人的心，于是有怜悯体恤百姓的政治；用怜爱别人的心实行怜悯体恤百姓的政治，治理天下就可以像在手掌心里转动东西一样容易了。</a:t>
            </a:r>
            <a:endParaRPr kumimoji="1" lang="zh-CN" altLang="en-US" sz="3200">
              <a:solidFill>
                <a:schemeClr val="accent5">
                  <a:lumMod val="50000"/>
                </a:schemeClr>
              </a:solidFill>
              <a:latin typeface="SimSun" pitchFamily="2" charset="-122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2588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F6B58A-06C5-FE46-BE00-294A40CD6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487892"/>
            <a:ext cx="10862733" cy="193357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spcAft>
                <a:spcPts val="1000"/>
              </a:spcAft>
              <a:buClr>
                <a:srgbClr val="5C9193"/>
              </a:buClr>
              <a:buNone/>
            </a:pP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所以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谓人皆有不忍人之心者：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今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人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乍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见孺子将入于井，皆有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怵惕恻隐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之心；</a:t>
            </a:r>
            <a:r>
              <a:rPr lang="en-US" altLang="zh-CN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【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非所以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内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交于孺子之父母也，非所以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要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誉于乡 党朋友也</a:t>
            </a:r>
            <a:r>
              <a:rPr lang="en-US" altLang="zh-CN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】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 </a:t>
            </a:r>
            <a:r>
              <a:rPr lang="zh-CN" altLang="en-US" sz="26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（状语后置句） ，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非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恶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其声而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然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也。 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F149DEA6-D4F7-884D-B63F-8875837438F7}"/>
              </a:ext>
            </a:extLst>
          </p:cNvPr>
          <p:cNvSpPr txBox="1"/>
          <p:nvPr/>
        </p:nvSpPr>
        <p:spPr>
          <a:xfrm>
            <a:off x="651933" y="2878667"/>
            <a:ext cx="4648199" cy="397933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所以：</a:t>
            </a:r>
            <a:r>
              <a:rPr lang="en-US" altLang="zh-CN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…</a:t>
            </a: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的原因。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今：表假设，如果。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乍：突然。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怵惕：惊骇，恐惧。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恻隐：哀痛，怜悯。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内：同“纳”，结交。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要：求取。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恶：厌恶。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然：这样。</a:t>
            </a:r>
            <a:endParaRPr kumimoji="1"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kumimoji="1" lang="zh-CN" altLang="en-US" sz="3200">
              <a:solidFill>
                <a:srgbClr val="C000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37B7F45-DA89-6843-A30D-F7380298ADA9}"/>
              </a:ext>
            </a:extLst>
          </p:cNvPr>
          <p:cNvSpPr txBox="1"/>
          <p:nvPr/>
        </p:nvSpPr>
        <p:spPr>
          <a:xfrm>
            <a:off x="5300132" y="2540211"/>
            <a:ext cx="6214533" cy="413490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500">
                <a:solidFill>
                  <a:schemeClr val="accent5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之所以说每个人都有怜悯体恤别人的心，（是因为）如果有人突然看见一个小孩要掉进井里了，都会产生惊奇同情的心理——这不是因为要想和孩子的父母结交，不是因为要想在乡邻朋友中博取声誉，也不是因为厌恶这孩子的哭叫声才产生这种恐惧同情心理的。 </a:t>
            </a:r>
          </a:p>
          <a:p>
            <a:pPr marL="0" indent="0">
              <a:buFont typeface="Arial" panose="020b0604020202020204" pitchFamily="34" charset="0"/>
              <a:buNone/>
            </a:pPr>
            <a:endParaRPr kumimoji="1" lang="zh-CN" altLang="en-US" sz="3200">
              <a:solidFill>
                <a:schemeClr val="accent5">
                  <a:lumMod val="50000"/>
                </a:schemeClr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3735838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F6B58A-06C5-FE46-BE00-294A40CD6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87892"/>
            <a:ext cx="10515600" cy="193357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由是观之，无恻隐之心，非人也；无</a:t>
            </a:r>
            <a:r>
              <a:rPr lang="zh-CN" altLang="en-US" sz="40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羞恶</a:t>
            </a:r>
            <a:r>
              <a:rPr lang="zh-CN" altLang="en-US" sz="4000">
                <a:solidFill>
                  <a:srgbClr val="40404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之心，非人也；无辞让之心，非人也；无是非之心，非人也。 </a:t>
            </a:r>
          </a:p>
          <a:p>
            <a:pPr marL="0" indent="0">
              <a:buNone/>
            </a:pPr>
            <a:endParaRPr kumimoji="1" lang="zh-CN" altLang="en-US" sz="4000"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F149DEA6-D4F7-884D-B63F-8875837438F7}"/>
              </a:ext>
            </a:extLst>
          </p:cNvPr>
          <p:cNvSpPr txBox="1"/>
          <p:nvPr/>
        </p:nvSpPr>
        <p:spPr>
          <a:xfrm>
            <a:off x="651934" y="3061759"/>
            <a:ext cx="4648199" cy="2763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羞恶：对自身的不善感到羞耻，对他人的不善感到憎恶。</a:t>
            </a:r>
            <a:endParaRPr kumimoji="1" lang="zh-CN" altLang="en-US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37B7F45-DA89-6843-A30D-F7380298ADA9}"/>
              </a:ext>
            </a:extLst>
          </p:cNvPr>
          <p:cNvSpPr txBox="1"/>
          <p:nvPr/>
        </p:nvSpPr>
        <p:spPr>
          <a:xfrm>
            <a:off x="5621867" y="2858558"/>
            <a:ext cx="6214533" cy="3511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由此看来，没有同情心，（简直）不是人；没有羞耻心，（简直）不是人；没有谦让心，（简直）不是人；没有是非心，（简直）不是人。 </a:t>
            </a:r>
          </a:p>
          <a:p>
            <a:pPr marL="0" indent="0">
              <a:buFont typeface="Arial" panose="020b0604020202020204" pitchFamily="34" charset="0"/>
              <a:buNone/>
            </a:pPr>
            <a:endParaRPr kumimoji="1" lang="zh-CN" altLang="en-US" sz="3200">
              <a:solidFill>
                <a:schemeClr val="accent5">
                  <a:lumMod val="50000"/>
                </a:schemeClr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57958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82</Paragraphs>
  <Slides>18</Slides>
  <Notes>0</Notes>
  <TotalTime>301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27">
      <vt:lpstr>Arial</vt:lpstr>
      <vt:lpstr>等线 Light</vt:lpstr>
      <vt:lpstr>等线</vt:lpstr>
      <vt:lpstr>STXingkai</vt:lpstr>
      <vt:lpstr>STXinwei</vt:lpstr>
      <vt:lpstr>华文行楷</vt:lpstr>
      <vt:lpstr>SimSun</vt:lpstr>
      <vt:lpstr>华文新魏</vt:lpstr>
      <vt:lpstr>Office 主题​​</vt:lpstr>
      <vt:lpstr>人皆有不忍人之心</vt:lpstr>
      <vt:lpstr>孟子</vt:lpstr>
      <vt:lpstr>《孟子》</vt:lpstr>
      <vt:lpstr>孟子的思想主张</vt:lpstr>
      <vt:lpstr>背景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孟子认为“不忍人之心”有哪些内容？</vt:lpstr>
      <vt:lpstr>PowerPoint Presentation</vt:lpstr>
      <vt:lpstr>PowerPoint Presentation</vt:lpstr>
      <vt:lpstr>本文的论证思路是怎样的？</vt:lpstr>
      <vt:lpstr>本文运用了哪些论证方法？</vt:lpstr>
      <vt:lpstr>孟子认为“不忍人之心”是人所固有的，即“性本善”。但又要求“扩而充之”，你认为是否矛盾？为什么？</vt:lpstr>
      <vt:lpstr>主题归纳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人皆有不忍人之心</dc:title>
  <dc:creator>394832702@qq.com</dc:creator>
  <cp:lastModifiedBy>lenovo</cp:lastModifiedBy>
  <cp:revision>16</cp:revision>
  <dcterms:created xsi:type="dcterms:W3CDTF">2020-08-23T07:12:43Z</dcterms:created>
  <dcterms:modified xsi:type="dcterms:W3CDTF">2020-08-28T00:55:09Z</dcterms:modified>
</cp:coreProperties>
</file>