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67" r:id="rId5"/>
    <p:sldId id="257" r:id="rId6"/>
    <p:sldId id="258" r:id="rId7"/>
    <p:sldId id="268" r:id="rId8"/>
    <p:sldId id="270" r:id="rId9"/>
    <p:sldId id="271" r:id="rId10"/>
    <p:sldId id="272" r:id="rId11"/>
    <p:sldId id="274" r:id="rId12"/>
    <p:sldId id="278" r:id="rId13"/>
    <p:sldId id="273" r:id="rId1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63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38"/>
          <p:cNvPicPr>
            <a:picLocks noChangeAspect="1"/>
          </p:cNvPicPr>
          <p:nvPr userDrawn="1"/>
        </p:nvPicPr>
        <p:blipFill>
          <a:blip r:embed="rId2"/>
          <a:srcRect b="10291"/>
          <a:stretch>
            <a:fillRect/>
          </a:stretch>
        </p:blipFill>
        <p:spPr>
          <a:xfrm>
            <a:off x="12700" y="-33020"/>
            <a:ext cx="12167235" cy="6923405"/>
          </a:xfrm>
          <a:prstGeom prst="rect">
            <a:avLst/>
          </a:prstGeom>
        </p:spPr>
      </p:pic>
      <p:sp>
        <p:nvSpPr>
          <p:cNvPr id="8" name="文本框 7"/>
          <p:cNvSpPr txBox="1"/>
          <p:nvPr userDrawn="1"/>
        </p:nvSpPr>
        <p:spPr>
          <a:xfrm>
            <a:off x="347345" y="221615"/>
            <a:ext cx="3157855" cy="365760"/>
          </a:xfrm>
          <a:prstGeom prst="rect">
            <a:avLst/>
          </a:prstGeom>
          <a:noFill/>
        </p:spPr>
        <p:txBody>
          <a:bodyPr wrap="square" rtlCol="0">
            <a:spAutoFit/>
          </a:bodyPr>
          <a:lstStyle/>
          <a:p>
            <a:r>
              <a:rPr lang="zh-CN" altLang="en-US" b="1">
                <a:solidFill>
                  <a:srgbClr val="C00000"/>
                </a:solidFill>
                <a:latin typeface="华文行楷" panose="02010800040101010101" charset="-122"/>
                <a:ea typeface="华文行楷" panose="02010800040101010101" charset="-122"/>
              </a:rPr>
              <a:t>人教版九年级语文下册</a:t>
            </a:r>
            <a:endParaRPr lang="zh-CN" altLang="en-US" b="1">
              <a:solidFill>
                <a:srgbClr val="C00000"/>
              </a:solidFill>
              <a:latin typeface="华文行楷" panose="02010800040101010101" charset="-122"/>
              <a:ea typeface="华文行楷" panose="02010800040101010101" charset="-122"/>
            </a:endParaRPr>
          </a:p>
        </p:txBody>
      </p:sp>
      <p:sp>
        <p:nvSpPr>
          <p:cNvPr id="9" name="文本框 8"/>
          <p:cNvSpPr txBox="1"/>
          <p:nvPr userDrawn="1"/>
        </p:nvSpPr>
        <p:spPr>
          <a:xfrm>
            <a:off x="3816350" y="587375"/>
            <a:ext cx="4559300" cy="654050"/>
          </a:xfrm>
          <a:prstGeom prst="rect">
            <a:avLst/>
          </a:prstGeom>
          <a:noFill/>
        </p:spPr>
        <p:txBody>
          <a:bodyPr wrap="square" rtlCol="0">
            <a:spAutoFit/>
          </a:bodyPr>
          <a:lstStyle/>
          <a:p>
            <a:r>
              <a:rPr lang="zh-CN" altLang="en-US" sz="6600" b="1">
                <a:solidFill>
                  <a:schemeClr val="bg2">
                    <a:lumMod val="50000"/>
                  </a:schemeClr>
                </a:solidFill>
                <a:effectLst>
                  <a:reflection blurRad="6350" stA="60000" endA="900" endPos="60000" dist="29997" dir="5400000" sy="-100000" algn="bl" rotWithShape="0"/>
                </a:effectLst>
                <a:latin typeface="华文行楷" panose="02010800040101010101" charset="-122"/>
                <a:ea typeface="华文行楷" panose="02010800040101010101" charset="-122"/>
              </a:rPr>
              <a:t>威尼斯</a:t>
            </a:r>
            <a:r>
              <a:rPr lang="zh-CN" altLang="en-US" sz="6600" b="1">
                <a:solidFill>
                  <a:schemeClr val="bg2">
                    <a:lumMod val="50000"/>
                  </a:schemeClr>
                </a:solidFill>
                <a:effectLst>
                  <a:reflection blurRad="6350" stA="60000" endA="900" endPos="60000" dist="60007" dir="5400000" sy="-100000" algn="bl" rotWithShape="0"/>
                </a:effectLst>
                <a:latin typeface="华文行楷" panose="02010800040101010101" charset="-122"/>
                <a:ea typeface="华文行楷" panose="02010800040101010101" charset="-122"/>
              </a:rPr>
              <a:t>商人</a:t>
            </a:r>
            <a:endParaRPr lang="zh-CN" altLang="en-US" sz="6600" b="1">
              <a:solidFill>
                <a:schemeClr val="bg2">
                  <a:lumMod val="50000"/>
                </a:schemeClr>
              </a:solidFill>
              <a:effectLst>
                <a:reflection blurRad="6350" stA="60000" endA="900" endPos="60000" dist="60007" dir="5400000" sy="-100000" algn="bl" rotWithShape="0"/>
              </a:effectLst>
              <a:latin typeface="华文行楷" panose="02010800040101010101" charset="-122"/>
              <a:ea typeface="华文行楷" panose="02010800040101010101" charset="-122"/>
            </a:endParaRPr>
          </a:p>
        </p:txBody>
      </p:sp>
      <p:sp>
        <p:nvSpPr>
          <p:cNvPr id="10" name="文本框 9"/>
          <p:cNvSpPr txBox="1"/>
          <p:nvPr userDrawn="1"/>
        </p:nvSpPr>
        <p:spPr>
          <a:xfrm>
            <a:off x="7600950" y="1783080"/>
            <a:ext cx="2423160" cy="365760"/>
          </a:xfrm>
          <a:prstGeom prst="rect">
            <a:avLst/>
          </a:prstGeom>
          <a:noFill/>
        </p:spPr>
        <p:txBody>
          <a:bodyPr wrap="square" rtlCol="0">
            <a:spAutoFit/>
          </a:bodyPr>
          <a:lstStyle/>
          <a:p>
            <a:r>
              <a:rPr lang="zh-CN" altLang="en-US" b="1">
                <a:solidFill>
                  <a:srgbClr val="C00000"/>
                </a:solidFill>
                <a:latin typeface="华文行楷" panose="02010800040101010101" charset="-122"/>
                <a:ea typeface="华文行楷" panose="02010800040101010101" charset="-122"/>
              </a:rPr>
              <a:t>莎士比亚</a:t>
            </a:r>
            <a:endParaRPr lang="zh-CN" altLang="en-US" b="1">
              <a:solidFill>
                <a:srgbClr val="C00000"/>
              </a:solidFill>
              <a:latin typeface="华文行楷" panose="02010800040101010101" charset="-122"/>
              <a:ea typeface="华文行楷" panose="02010800040101010101" charset="-122"/>
            </a:endParaRPr>
          </a:p>
        </p:txBody>
      </p:sp>
      <p:sp>
        <p:nvSpPr>
          <p:cNvPr id="11" name="文本框 10"/>
          <p:cNvSpPr txBox="1"/>
          <p:nvPr userDrawn="1"/>
        </p:nvSpPr>
        <p:spPr>
          <a:xfrm>
            <a:off x="495300" y="1231265"/>
            <a:ext cx="1717675" cy="396240"/>
          </a:xfrm>
          <a:prstGeom prst="rect">
            <a:avLst/>
          </a:prstGeom>
          <a:noFill/>
        </p:spPr>
        <p:txBody>
          <a:bodyPr wrap="square" rtlCol="0">
            <a:spAutoFit/>
          </a:bodyPr>
          <a:lstStyle/>
          <a:p>
            <a:r>
              <a:rPr lang="zh-CN" altLang="en-US" sz="2000" b="1">
                <a:solidFill>
                  <a:srgbClr val="C00000"/>
                </a:solidFill>
                <a:latin typeface="华文楷体" panose="02010600040101010101" charset="-122"/>
                <a:ea typeface="华文楷体" panose="02010600040101010101" charset="-122"/>
              </a:rPr>
              <a:t>制作：李伟</a:t>
            </a:r>
            <a:endParaRPr lang="zh-CN" altLang="en-US" sz="2000" b="1">
              <a:solidFill>
                <a:srgbClr val="C00000"/>
              </a:solidFill>
              <a:latin typeface="华文楷体" panose="02010600040101010101" charset="-122"/>
              <a:ea typeface="华文楷体" panose="02010600040101010101" charset="-122"/>
            </a:endParaRPr>
          </a:p>
        </p:txBody>
      </p:sp>
      <p:sp>
        <p:nvSpPr>
          <p:cNvPr id="12" name="文本框 11"/>
          <p:cNvSpPr txBox="1"/>
          <p:nvPr userDrawn="1"/>
        </p:nvSpPr>
        <p:spPr>
          <a:xfrm>
            <a:off x="5426075" y="6213475"/>
            <a:ext cx="6442075" cy="396240"/>
          </a:xfrm>
          <a:prstGeom prst="rect">
            <a:avLst/>
          </a:prstGeom>
          <a:noFill/>
        </p:spPr>
        <p:txBody>
          <a:bodyPr wrap="square" rtlCol="0">
            <a:spAutoFit/>
          </a:bodyPr>
          <a:lstStyle/>
          <a:p>
            <a:r>
              <a:rPr lang="zh-CN" altLang="en-US" sz="2000" b="1">
                <a:solidFill>
                  <a:srgbClr val="C00000"/>
                </a:solidFill>
                <a:latin typeface="华文楷体" panose="02010600040101010101" charset="-122"/>
                <a:ea typeface="华文楷体" panose="02010600040101010101" charset="-122"/>
              </a:rPr>
              <a:t>单位：辽宁省抚顺市清原满族自治县夏家堡镇初级中学</a:t>
            </a:r>
            <a:endParaRPr lang="zh-CN" altLang="en-US" sz="2000" b="1">
              <a:solidFill>
                <a:srgbClr val="C00000"/>
              </a:solidFill>
              <a:latin typeface="华文楷体" panose="02010600040101010101" charset="-122"/>
              <a:ea typeface="华文楷体" panose="02010600040101010101"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pic>
        <p:nvPicPr>
          <p:cNvPr id="8" name="图片 7" descr="13651546_132927260141_2"/>
          <p:cNvPicPr>
            <a:picLocks noChangeAspect="1"/>
          </p:cNvPicPr>
          <p:nvPr userDrawn="1"/>
        </p:nvPicPr>
        <p:blipFill>
          <a:blip r:embed="rId2"/>
          <a:srcRect b="3299"/>
          <a:stretch>
            <a:fillRect/>
          </a:stretch>
        </p:blipFill>
        <p:spPr>
          <a:xfrm>
            <a:off x="-10795" y="17780"/>
            <a:ext cx="12212955" cy="682180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2630" y="901700"/>
            <a:ext cx="11228070" cy="6126480"/>
          </a:xfrm>
          <a:prstGeom prst="rect">
            <a:avLst/>
          </a:prstGeom>
          <a:noFill/>
        </p:spPr>
        <p:txBody>
          <a:bodyPr wrap="square" rtlCol="0">
            <a:spAutoFit/>
          </a:bodyPr>
          <a:p>
            <a:pPr lvl="0"/>
            <a:r>
              <a:rPr lang="en-US" altLang="zh-CN" sz="2800" b="1" dirty="0">
                <a:latin typeface="华文行楷" panose="02010800040101010101" charset="-122"/>
                <a:ea typeface="华文行楷" panose="02010800040101010101" charset="-122"/>
                <a:sym typeface="+mn-ea"/>
              </a:rPr>
              <a:t>1</a:t>
            </a:r>
            <a:r>
              <a:rPr lang="zh-CN" altLang="en-US" sz="2800" b="1" dirty="0">
                <a:latin typeface="华文行楷" panose="02010800040101010101" charset="-122"/>
                <a:ea typeface="华文行楷" panose="02010800040101010101" charset="-122"/>
                <a:sym typeface="+mn-ea"/>
              </a:rPr>
              <a:t>、鲍西娅夏洛克的斗争过程可以分为哪两个回合？</a:t>
            </a:r>
            <a:endParaRPr lang="zh-CN" altLang="en-US" sz="2800" b="1" dirty="0">
              <a:latin typeface="华文行楷" panose="02010800040101010101" charset="-122"/>
              <a:ea typeface="华文行楷" panose="02010800040101010101" charset="-122"/>
              <a:sym typeface="+mn-ea"/>
            </a:endParaRPr>
          </a:p>
          <a:p>
            <a:pPr lvl="0"/>
            <a:r>
              <a:rPr lang="zh-CN" altLang="en-US" sz="2800" b="1">
                <a:solidFill>
                  <a:srgbClr val="FF3300"/>
                </a:solidFill>
                <a:latin typeface="华文行楷" panose="02010800040101010101" charset="-122"/>
                <a:ea typeface="华文行楷" panose="02010800040101010101" charset="-122"/>
                <a:sym typeface="+mn-ea"/>
              </a:rPr>
              <a:t>鲍西娅　　</a:t>
            </a:r>
            <a:r>
              <a:rPr lang="zh-CN" altLang="en-US" sz="2800" b="1" dirty="0">
                <a:solidFill>
                  <a:srgbClr val="0066FF"/>
                </a:solidFill>
                <a:latin typeface="华文行楷" panose="02010800040101010101" charset="-122"/>
                <a:ea typeface="华文行楷" panose="02010800040101010101" charset="-122"/>
                <a:sym typeface="+mn-ea"/>
              </a:rPr>
              <a:t>必须割，法律许可，法庭判给</a:t>
            </a:r>
            <a:r>
              <a:rPr lang="zh-CN" altLang="en-US" sz="2800" b="1">
                <a:solidFill>
                  <a:srgbClr val="FF3300"/>
                </a:solidFill>
                <a:latin typeface="华文行楷" panose="02010800040101010101" charset="-122"/>
                <a:ea typeface="华文行楷" panose="02010800040101010101" charset="-122"/>
                <a:sym typeface="+mn-ea"/>
              </a:rPr>
              <a:t>　</a:t>
            </a:r>
            <a:endParaRPr lang="zh-CN" altLang="en-US" sz="2800" b="1">
              <a:solidFill>
                <a:srgbClr val="FF3300"/>
              </a:solidFill>
              <a:latin typeface="华文行楷" panose="02010800040101010101" charset="-122"/>
              <a:ea typeface="华文行楷" panose="02010800040101010101" charset="-122"/>
              <a:sym typeface="+mn-ea"/>
            </a:endParaRPr>
          </a:p>
          <a:p>
            <a:pPr lvl="0"/>
            <a:r>
              <a:rPr lang="zh-CN" altLang="en-US" sz="2800" b="1">
                <a:latin typeface="华文行楷" panose="02010800040101010101" charset="-122"/>
                <a:ea typeface="华文行楷" panose="02010800040101010101" charset="-122"/>
                <a:sym typeface="+mn-ea"/>
              </a:rPr>
              <a:t>夏洛克　　</a:t>
            </a:r>
            <a:r>
              <a:rPr lang="zh-CN" altLang="en-US" sz="2800" b="1" dirty="0">
                <a:solidFill>
                  <a:srgbClr val="0066FF"/>
                </a:solidFill>
                <a:latin typeface="华文行楷" panose="02010800040101010101" charset="-122"/>
                <a:ea typeface="华文行楷" panose="02010800040101010101" charset="-122"/>
                <a:sym typeface="+mn-ea"/>
              </a:rPr>
              <a:t>谋害公民　没收财产  彻底败诉</a:t>
            </a:r>
            <a:endParaRPr lang="en-US" altLang="zh-CN" sz="2800" b="1" dirty="0">
              <a:latin typeface="华文行楷" panose="02010800040101010101" charset="-122"/>
              <a:ea typeface="华文行楷" panose="02010800040101010101" charset="-122"/>
              <a:sym typeface="+mn-ea"/>
            </a:endParaRPr>
          </a:p>
          <a:p>
            <a:pPr lvl="0"/>
            <a:r>
              <a:rPr lang="en-US" altLang="zh-CN" sz="2800" b="1" dirty="0">
                <a:latin typeface="华文行楷" panose="02010800040101010101" charset="-122"/>
                <a:ea typeface="华文行楷" panose="02010800040101010101" charset="-122"/>
                <a:sym typeface="+mn-ea"/>
              </a:rPr>
              <a:t>2</a:t>
            </a:r>
            <a:r>
              <a:rPr lang="zh-CN" altLang="en-US" sz="2800" b="1" dirty="0">
                <a:latin typeface="华文行楷" panose="02010800040101010101" charset="-122"/>
                <a:ea typeface="华文行楷" panose="02010800040101010101" charset="-122"/>
                <a:sym typeface="+mn-ea"/>
              </a:rPr>
              <a:t>、这两个回合的斗争过程中又分别分为哪三小步？</a:t>
            </a:r>
            <a:endParaRPr lang="zh-CN" altLang="en-US" sz="2800" b="1" dirty="0">
              <a:latin typeface="华文行楷" panose="02010800040101010101" charset="-122"/>
              <a:ea typeface="华文行楷" panose="02010800040101010101" charset="-122"/>
              <a:sym typeface="+mn-ea"/>
            </a:endParaRPr>
          </a:p>
          <a:p>
            <a:pPr lvl="0"/>
            <a:r>
              <a:rPr lang="zh-CN" altLang="en-US" sz="2800" b="1" dirty="0">
                <a:solidFill>
                  <a:srgbClr val="FF3300"/>
                </a:solidFill>
                <a:latin typeface="Verdana" panose="020B0604030504040204" pitchFamily="34" charset="0"/>
                <a:ea typeface="宋体" panose="02010600030101010101" pitchFamily="2" charset="-122"/>
                <a:sym typeface="+mn-ea"/>
              </a:rPr>
              <a:t>　　　　　　</a:t>
            </a:r>
            <a:r>
              <a:rPr lang="zh-CN" altLang="en-US" sz="2800" b="1" dirty="0">
                <a:latin typeface="Arial" panose="020B0604020202020204" pitchFamily="34" charset="0"/>
                <a:ea typeface="宋体" panose="02010600030101010101" pitchFamily="2" charset="-122"/>
                <a:sym typeface="+mn-ea"/>
              </a:rPr>
              <a:t>劝慈悲</a:t>
            </a:r>
            <a:endParaRPr lang="zh-CN" altLang="en-US" sz="2800" b="1" dirty="0">
              <a:latin typeface="Arial" panose="020B0604020202020204" pitchFamily="34" charset="0"/>
              <a:ea typeface="宋体" panose="02010600030101010101" pitchFamily="2" charset="-122"/>
            </a:endParaRPr>
          </a:p>
          <a:p>
            <a:pPr lvl="0"/>
            <a:r>
              <a:rPr lang="zh-CN" altLang="en-US" sz="2800" b="1" dirty="0">
                <a:latin typeface="Arial" panose="020B0604020202020204" pitchFamily="34" charset="0"/>
                <a:ea typeface="宋体" panose="02010600030101010101" pitchFamily="2" charset="-122"/>
                <a:sym typeface="+mn-ea"/>
              </a:rPr>
              <a:t>　</a:t>
            </a:r>
            <a:r>
              <a:rPr lang="zh-CN" altLang="en-US" sz="2800" b="1" dirty="0">
                <a:solidFill>
                  <a:srgbClr val="FF3300"/>
                </a:solidFill>
                <a:latin typeface="Verdana" panose="020B0604030504040204" pitchFamily="34" charset="0"/>
                <a:ea typeface="宋体" panose="02010600030101010101" pitchFamily="2" charset="-122"/>
                <a:sym typeface="+mn-ea"/>
              </a:rPr>
              <a:t>三退</a:t>
            </a:r>
            <a:r>
              <a:rPr lang="zh-CN" altLang="en-US" sz="2800" b="1" dirty="0">
                <a:latin typeface="Arial" panose="020B0604020202020204" pitchFamily="34" charset="0"/>
                <a:ea typeface="宋体" panose="02010600030101010101" pitchFamily="2" charset="-122"/>
                <a:sym typeface="+mn-ea"/>
              </a:rPr>
              <a:t>　　　劝三倍还款　　</a:t>
            </a:r>
            <a:r>
              <a:rPr lang="zh-CN" altLang="en-US" sz="2800" b="1" dirty="0">
                <a:solidFill>
                  <a:schemeClr val="bg2">
                    <a:lumMod val="50000"/>
                  </a:schemeClr>
                </a:solidFill>
                <a:latin typeface="Verdana" panose="020B0604030504040204" pitchFamily="34" charset="0"/>
                <a:ea typeface="宋体" panose="02010600030101010101" pitchFamily="2" charset="-122"/>
                <a:sym typeface="+mn-ea"/>
              </a:rPr>
              <a:t>三拒</a:t>
            </a:r>
            <a:endParaRPr lang="zh-CN" altLang="en-US" sz="2800" b="1" dirty="0">
              <a:solidFill>
                <a:schemeClr val="bg2">
                  <a:lumMod val="50000"/>
                </a:schemeClr>
              </a:solidFill>
              <a:latin typeface="Verdana" panose="020B0604030504040204" pitchFamily="34" charset="0"/>
              <a:ea typeface="宋体" panose="02010600030101010101" pitchFamily="2" charset="-122"/>
              <a:sym typeface="+mn-ea"/>
            </a:endParaRPr>
          </a:p>
          <a:p>
            <a:pPr lvl="0"/>
            <a:r>
              <a:rPr lang="zh-CN" altLang="en-US" sz="2800" b="1" dirty="0">
                <a:latin typeface="Arial" panose="020B0604020202020204" pitchFamily="34" charset="0"/>
                <a:ea typeface="宋体" panose="02010600030101010101" pitchFamily="2" charset="-122"/>
                <a:sym typeface="+mn-ea"/>
              </a:rPr>
              <a:t>　　　　　　劝请医生</a:t>
            </a:r>
            <a:endParaRPr lang="zh-CN" altLang="en-US" sz="2800" b="1" dirty="0">
              <a:latin typeface="Arial" panose="020B0604020202020204" pitchFamily="34" charset="0"/>
              <a:ea typeface="宋体" panose="02010600030101010101" pitchFamily="2" charset="-122"/>
              <a:sym typeface="+mn-ea"/>
            </a:endParaRPr>
          </a:p>
          <a:p>
            <a:pPr lvl="0"/>
            <a:r>
              <a:rPr lang="zh-CN" altLang="en-US" sz="2800" b="1" dirty="0">
                <a:solidFill>
                  <a:srgbClr val="FF3300"/>
                </a:solidFill>
                <a:latin typeface="Verdana" panose="020B0604030504040204" pitchFamily="34" charset="0"/>
                <a:ea typeface="宋体" panose="02010600030101010101" pitchFamily="2" charset="-122"/>
                <a:sym typeface="+mn-ea"/>
              </a:rPr>
              <a:t>　　　　　　</a:t>
            </a:r>
            <a:r>
              <a:rPr lang="zh-CN" altLang="en-US" sz="2800" b="1" dirty="0">
                <a:latin typeface="Arial" panose="020B0604020202020204" pitchFamily="34" charset="0"/>
                <a:ea typeface="宋体" panose="02010600030101010101" pitchFamily="2" charset="-122"/>
                <a:sym typeface="+mn-ea"/>
              </a:rPr>
              <a:t>三倍还钱</a:t>
            </a:r>
            <a:endParaRPr lang="zh-CN" altLang="en-US" sz="2800" b="1" dirty="0">
              <a:latin typeface="Arial" panose="020B0604020202020204" pitchFamily="34" charset="0"/>
              <a:ea typeface="宋体" panose="02010600030101010101" pitchFamily="2" charset="-122"/>
            </a:endParaRPr>
          </a:p>
          <a:p>
            <a:pPr lvl="0"/>
            <a:r>
              <a:rPr lang="zh-CN" altLang="en-US" sz="2800" b="1" dirty="0">
                <a:latin typeface="Arial" panose="020B0604020202020204" pitchFamily="34" charset="0"/>
                <a:ea typeface="宋体" panose="02010600030101010101" pitchFamily="2" charset="-122"/>
                <a:sym typeface="+mn-ea"/>
              </a:rPr>
              <a:t>　</a:t>
            </a:r>
            <a:r>
              <a:rPr lang="zh-CN" altLang="en-US" sz="2800" b="1" dirty="0">
                <a:solidFill>
                  <a:srgbClr val="FF3300"/>
                </a:solidFill>
                <a:latin typeface="Verdana" panose="020B0604030504040204" pitchFamily="34" charset="0"/>
                <a:ea typeface="宋体" panose="02010600030101010101" pitchFamily="2" charset="-122"/>
                <a:sym typeface="+mn-ea"/>
              </a:rPr>
              <a:t>三进</a:t>
            </a:r>
            <a:r>
              <a:rPr lang="zh-CN" altLang="en-US" sz="2800" b="1" dirty="0">
                <a:latin typeface="Arial" panose="020B0604020202020204" pitchFamily="34" charset="0"/>
                <a:ea typeface="宋体" panose="02010600030101010101" pitchFamily="2" charset="-122"/>
                <a:sym typeface="+mn-ea"/>
              </a:rPr>
              <a:t>　　　拿回本钱</a:t>
            </a:r>
            <a:r>
              <a:rPr lang="zh-CN" altLang="en-US" sz="2800" b="1" dirty="0">
                <a:latin typeface="Verdana" panose="020B0604030504040204" pitchFamily="34" charset="0"/>
                <a:ea typeface="宋体" panose="02010600030101010101" pitchFamily="2" charset="-122"/>
                <a:sym typeface="+mn-ea"/>
              </a:rPr>
              <a:t>　　　</a:t>
            </a:r>
            <a:r>
              <a:rPr lang="zh-CN" altLang="en-US" sz="2800" b="1" dirty="0">
                <a:solidFill>
                  <a:schemeClr val="bg2">
                    <a:lumMod val="50000"/>
                  </a:schemeClr>
                </a:solidFill>
                <a:latin typeface="Verdana" panose="020B0604030504040204" pitchFamily="34" charset="0"/>
                <a:ea typeface="宋体" panose="02010600030101010101" pitchFamily="2" charset="-122"/>
                <a:sym typeface="+mn-ea"/>
              </a:rPr>
              <a:t>三退</a:t>
            </a:r>
            <a:endParaRPr lang="zh-CN" altLang="en-US" sz="2800" b="1" dirty="0">
              <a:solidFill>
                <a:schemeClr val="bg2">
                  <a:lumMod val="50000"/>
                </a:schemeClr>
              </a:solidFill>
              <a:latin typeface="Verdana" panose="020B0604030504040204" pitchFamily="34" charset="0"/>
              <a:ea typeface="宋体" panose="02010600030101010101" pitchFamily="2" charset="-122"/>
              <a:sym typeface="+mn-ea"/>
            </a:endParaRPr>
          </a:p>
          <a:p>
            <a:pPr lvl="0"/>
            <a:r>
              <a:rPr lang="zh-CN" altLang="en-US" sz="2800" b="1" dirty="0">
                <a:latin typeface="Arial" panose="020B0604020202020204" pitchFamily="34" charset="0"/>
                <a:ea typeface="宋体" panose="02010600030101010101" pitchFamily="2" charset="-122"/>
                <a:sym typeface="+mn-ea"/>
              </a:rPr>
              <a:t>　　　　　　不打官司</a:t>
            </a:r>
            <a:endParaRPr lang="zh-CN" altLang="en-US" sz="2800" b="1" dirty="0">
              <a:latin typeface="Arial" panose="020B0604020202020204" pitchFamily="34" charset="0"/>
              <a:ea typeface="宋体" panose="02010600030101010101" pitchFamily="2" charset="-122"/>
            </a:endParaRPr>
          </a:p>
          <a:p>
            <a:pPr lvl="0"/>
            <a:endParaRPr lang="zh-CN" altLang="en-US" sz="2800" b="1" dirty="0">
              <a:solidFill>
                <a:srgbClr val="FF3300"/>
              </a:solidFill>
              <a:latin typeface="Verdana" panose="020B0604030504040204" pitchFamily="34" charset="0"/>
              <a:ea typeface="宋体" panose="02010600030101010101" pitchFamily="2" charset="-122"/>
              <a:sym typeface="+mn-ea"/>
            </a:endParaRPr>
          </a:p>
          <a:p>
            <a:pPr lvl="0"/>
            <a:r>
              <a:rPr lang="zh-CN" altLang="en-US" sz="2800" b="1" dirty="0">
                <a:solidFill>
                  <a:srgbClr val="FF3300"/>
                </a:solidFill>
                <a:latin typeface="Verdana" panose="020B0604030504040204" pitchFamily="34" charset="0"/>
                <a:ea typeface="宋体" panose="02010600030101010101" pitchFamily="2" charset="-122"/>
                <a:sym typeface="+mn-ea"/>
              </a:rPr>
              <a:t>　　　　　　　　　　　</a:t>
            </a:r>
            <a:endParaRPr lang="zh-CN" altLang="en-US" sz="2800" b="1" dirty="0">
              <a:latin typeface="Arial" panose="020B0604020202020204" pitchFamily="34" charset="0"/>
              <a:ea typeface="宋体" panose="02010600030101010101" pitchFamily="2" charset="-122"/>
              <a:sym typeface="+mn-ea"/>
            </a:endParaRPr>
          </a:p>
          <a:p>
            <a:pPr lvl="0"/>
            <a:endParaRPr lang="zh-CN" altLang="en-US" sz="2800" b="1" dirty="0">
              <a:latin typeface="Arial" panose="020B0604020202020204" pitchFamily="34" charset="0"/>
              <a:ea typeface="宋体" panose="02010600030101010101" pitchFamily="2" charset="-122"/>
              <a:sym typeface="+mn-ea"/>
            </a:endParaRPr>
          </a:p>
          <a:p>
            <a:pPr lvl="0"/>
            <a:endParaRPr lang="zh-CN" altLang="en-US" sz="3200" b="1" dirty="0">
              <a:latin typeface="华文行楷" panose="02010800040101010101" charset="-122"/>
              <a:ea typeface="华文行楷" panose="02010800040101010101" charset="-122"/>
              <a:sym typeface="+mn-ea"/>
            </a:endParaRPr>
          </a:p>
        </p:txBody>
      </p:sp>
      <p:sp>
        <p:nvSpPr>
          <p:cNvPr id="3" name="文本框 2"/>
          <p:cNvSpPr txBox="1"/>
          <p:nvPr/>
        </p:nvSpPr>
        <p:spPr>
          <a:xfrm>
            <a:off x="722630" y="322580"/>
            <a:ext cx="2677160" cy="579120"/>
          </a:xfrm>
          <a:prstGeom prst="rect">
            <a:avLst/>
          </a:prstGeom>
          <a:noFill/>
        </p:spPr>
        <p:txBody>
          <a:bodyPr wrap="square" rtlCol="0">
            <a:spAutoFit/>
          </a:bodyPr>
          <a:p>
            <a:r>
              <a:rPr lang="zh-CN" altLang="en-US" sz="3200" b="1">
                <a:latin typeface="华文行楷" panose="02010800040101010101" charset="-122"/>
                <a:ea typeface="华文行楷" panose="02010800040101010101" charset="-122"/>
              </a:rPr>
              <a:t>合作探究：</a:t>
            </a:r>
            <a:endParaRPr lang="zh-CN" altLang="en-US" sz="3200" b="1">
              <a:latin typeface="华文行楷" panose="02010800040101010101" charset="-122"/>
              <a:ea typeface="华文行楷" panose="02010800040101010101" charset="-122"/>
            </a:endParaRPr>
          </a:p>
        </p:txBody>
      </p:sp>
      <p:sp>
        <p:nvSpPr>
          <p:cNvPr id="4" name="左大括号 3"/>
          <p:cNvSpPr/>
          <p:nvPr/>
        </p:nvSpPr>
        <p:spPr>
          <a:xfrm>
            <a:off x="2696845" y="2717165"/>
            <a:ext cx="75565" cy="119316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左大括号 4"/>
          <p:cNvSpPr/>
          <p:nvPr/>
        </p:nvSpPr>
        <p:spPr>
          <a:xfrm>
            <a:off x="2666365" y="4068445"/>
            <a:ext cx="75565" cy="120840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50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8" dur="5000" fill="hold"/>
                                        <p:tgtEl>
                                          <p:spTgt spid="2">
                                            <p:txEl>
                                              <p:pRg st="4" end="4"/>
                                            </p:txEl>
                                          </p:spTgt>
                                        </p:tgtEl>
                                        <p:attrNameLst>
                                          <p:attrName>ppt_y</p:attrName>
                                        </p:attrNameLst>
                                      </p:cBhvr>
                                      <p:tavLst>
                                        <p:tav tm="0">
                                          <p:val>
                                            <p:strVal val="1+#ppt_h/2"/>
                                          </p:val>
                                        </p:tav>
                                        <p:tav tm="100000">
                                          <p:val>
                                            <p:strVal val="#ppt_y"/>
                                          </p:val>
                                        </p:tav>
                                      </p:tavLst>
                                    </p:anim>
                                  </p:childTnLst>
                                </p:cTn>
                              </p:par>
                              <p:par>
                                <p:cTn id="19" presetID="7" presetClass="entr" presetSubtype="4"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 calcmode="lin" valueType="num">
                                      <p:cBhvr additive="base">
                                        <p:cTn id="21" dur="50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2" dur="5000" fill="hold"/>
                                        <p:tgtEl>
                                          <p:spTgt spid="2">
                                            <p:txEl>
                                              <p:pRg st="5" end="5"/>
                                            </p:txEl>
                                          </p:spTgt>
                                        </p:tgtEl>
                                        <p:attrNameLst>
                                          <p:attrName>ppt_y</p:attrName>
                                        </p:attrNameLst>
                                      </p:cBhvr>
                                      <p:tavLst>
                                        <p:tav tm="0">
                                          <p:val>
                                            <p:strVal val="1+#ppt_h/2"/>
                                          </p:val>
                                        </p:tav>
                                        <p:tav tm="100000">
                                          <p:val>
                                            <p:strVal val="#ppt_y"/>
                                          </p:val>
                                        </p:tav>
                                      </p:tavLst>
                                    </p:anim>
                                  </p:childTnLst>
                                </p:cTn>
                              </p:par>
                              <p:par>
                                <p:cTn id="23" presetID="7" presetClass="entr" presetSubtype="4"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 calcmode="lin" valueType="num">
                                      <p:cBhvr additive="base">
                                        <p:cTn id="31" dur="50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2" dur="5000" fill="hold"/>
                                        <p:tgtEl>
                                          <p:spTgt spid="2">
                                            <p:txEl>
                                              <p:pRg st="7" end="7"/>
                                            </p:txEl>
                                          </p:spTgt>
                                        </p:tgtEl>
                                        <p:attrNameLst>
                                          <p:attrName>ppt_y</p:attrName>
                                        </p:attrNameLst>
                                      </p:cBhvr>
                                      <p:tavLst>
                                        <p:tav tm="0">
                                          <p:val>
                                            <p:strVal val="1+#ppt_h/2"/>
                                          </p:val>
                                        </p:tav>
                                        <p:tav tm="100000">
                                          <p:val>
                                            <p:strVal val="#ppt_y"/>
                                          </p:val>
                                        </p:tav>
                                      </p:tavLst>
                                    </p:anim>
                                  </p:childTnLst>
                                </p:cTn>
                              </p:par>
                              <p:par>
                                <p:cTn id="33" presetID="7" presetClass="entr" presetSubtype="4" fill="hold" nodeType="with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 calcmode="lin" valueType="num">
                                      <p:cBhvr additive="base">
                                        <p:cTn id="35" dur="50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6" dur="5000" fill="hold"/>
                                        <p:tgtEl>
                                          <p:spTgt spid="2">
                                            <p:txEl>
                                              <p:pRg st="8" end="8"/>
                                            </p:txEl>
                                          </p:spTgt>
                                        </p:tgtEl>
                                        <p:attrNameLst>
                                          <p:attrName>ppt_y</p:attrName>
                                        </p:attrNameLst>
                                      </p:cBhvr>
                                      <p:tavLst>
                                        <p:tav tm="0">
                                          <p:val>
                                            <p:strVal val="1+#ppt_h/2"/>
                                          </p:val>
                                        </p:tav>
                                        <p:tav tm="100000">
                                          <p:val>
                                            <p:strVal val="#ppt_y"/>
                                          </p:val>
                                        </p:tav>
                                      </p:tavLst>
                                    </p:anim>
                                  </p:childTnLst>
                                </p:cTn>
                              </p:par>
                              <p:par>
                                <p:cTn id="37" presetID="7" presetClass="entr" presetSubtype="4" fill="hold" nodeType="withEffect">
                                  <p:stCondLst>
                                    <p:cond delay="0"/>
                                  </p:stCondLst>
                                  <p:childTnLst>
                                    <p:set>
                                      <p:cBhvr>
                                        <p:cTn id="38" dur="1" fill="hold">
                                          <p:stCondLst>
                                            <p:cond delay="0"/>
                                          </p:stCondLst>
                                        </p:cTn>
                                        <p:tgtEl>
                                          <p:spTgt spid="2">
                                            <p:txEl>
                                              <p:pRg st="9" end="9"/>
                                            </p:txEl>
                                          </p:spTgt>
                                        </p:tgtEl>
                                        <p:attrNameLst>
                                          <p:attrName>style.visibility</p:attrName>
                                        </p:attrNameLst>
                                      </p:cBhvr>
                                      <p:to>
                                        <p:strVal val="visible"/>
                                      </p:to>
                                    </p:set>
                                    <p:anim calcmode="lin" valueType="num">
                                      <p:cBhvr additive="base">
                                        <p:cTn id="39" dur="50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0" dur="50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0785" y="1216025"/>
            <a:ext cx="9866630" cy="4480560"/>
          </a:xfrm>
          <a:prstGeom prst="rect">
            <a:avLst/>
          </a:prstGeom>
          <a:noFill/>
        </p:spPr>
        <p:txBody>
          <a:bodyPr wrap="square" rtlCol="0" anchor="t">
            <a:spAutoFit/>
          </a:bodyPr>
          <a:p>
            <a:pPr lvl="0"/>
            <a:r>
              <a:rPr lang="en-US" altLang="zh-CN" sz="3200" b="1" dirty="0">
                <a:latin typeface="华文行楷" panose="02010800040101010101" charset="-122"/>
                <a:ea typeface="华文行楷" panose="02010800040101010101" charset="-122"/>
                <a:sym typeface="+mn-ea"/>
              </a:rPr>
              <a:t>3</a:t>
            </a:r>
            <a:r>
              <a:rPr lang="zh-CN" altLang="en-US" sz="3200" b="1" dirty="0">
                <a:latin typeface="华文行楷" panose="02010800040101010101" charset="-122"/>
                <a:ea typeface="华文行楷" panose="02010800040101010101" charset="-122"/>
                <a:sym typeface="+mn-ea"/>
              </a:rPr>
              <a:t>、从鲍西娅和夏洛克的斗争过程来看，鲍西娅是用什么方法战胜夏洛克的？</a:t>
            </a:r>
            <a:endParaRPr lang="zh-CN" altLang="en-US" sz="3200" b="1" dirty="0">
              <a:latin typeface="华文行楷" panose="02010800040101010101" charset="-122"/>
              <a:ea typeface="华文行楷" panose="02010800040101010101" charset="-122"/>
              <a:sym typeface="+mn-ea"/>
            </a:endParaRPr>
          </a:p>
          <a:p>
            <a:pPr lvl="0"/>
            <a:endParaRPr lang="zh-CN" altLang="en-US" sz="3200" b="1" dirty="0">
              <a:latin typeface="华文行楷" panose="02010800040101010101" charset="-122"/>
              <a:ea typeface="华文行楷" panose="02010800040101010101" charset="-122"/>
              <a:sym typeface="+mn-ea"/>
            </a:endParaRPr>
          </a:p>
          <a:p>
            <a:pPr lvl="0"/>
            <a:r>
              <a:rPr lang="zh-CN" altLang="en-US" sz="3200" b="1" dirty="0">
                <a:latin typeface="华文行楷" panose="02010800040101010101" charset="-122"/>
                <a:ea typeface="华文行楷" panose="02010800040101010101" charset="-122"/>
                <a:sym typeface="+mn-ea"/>
              </a:rPr>
              <a:t>　　</a:t>
            </a:r>
            <a:r>
              <a:rPr lang="zh-CN" altLang="en-US" sz="3200" b="1" dirty="0">
                <a:solidFill>
                  <a:srgbClr val="C00000"/>
                </a:solidFill>
                <a:latin typeface="华文行楷" panose="02010800040101010101" charset="-122"/>
                <a:ea typeface="华文行楷" panose="02010800040101010101" charset="-122"/>
                <a:sym typeface="+mn-ea"/>
              </a:rPr>
              <a:t>故纵　　欲擒</a:t>
            </a:r>
            <a:endParaRPr lang="zh-CN" altLang="en-US" sz="3200" b="1" dirty="0">
              <a:solidFill>
                <a:srgbClr val="C00000"/>
              </a:solidFill>
              <a:latin typeface="华文行楷" panose="02010800040101010101" charset="-122"/>
              <a:ea typeface="华文行楷" panose="02010800040101010101" charset="-122"/>
              <a:sym typeface="+mn-ea"/>
            </a:endParaRPr>
          </a:p>
          <a:p>
            <a:pPr lvl="0"/>
            <a:endParaRPr lang="zh-CN" altLang="en-US" sz="3200" b="1" dirty="0">
              <a:solidFill>
                <a:srgbClr val="C00000"/>
              </a:solidFill>
              <a:latin typeface="华文行楷" panose="02010800040101010101" charset="-122"/>
              <a:ea typeface="华文行楷" panose="02010800040101010101" charset="-122"/>
              <a:sym typeface="+mn-ea"/>
            </a:endParaRPr>
          </a:p>
          <a:p>
            <a:pPr lvl="0"/>
            <a:r>
              <a:rPr lang="en-US" altLang="zh-CN" sz="3200" b="1" dirty="0">
                <a:latin typeface="华文行楷" panose="02010800040101010101" charset="-122"/>
                <a:ea typeface="华文行楷" panose="02010800040101010101" charset="-122"/>
                <a:sym typeface="+mn-ea"/>
              </a:rPr>
              <a:t>4</a:t>
            </a:r>
            <a:r>
              <a:rPr lang="zh-CN" altLang="en-US" sz="3200" b="1" dirty="0">
                <a:latin typeface="华文行楷" panose="02010800040101010101" charset="-122"/>
                <a:ea typeface="华文行楷" panose="02010800040101010101" charset="-122"/>
                <a:sym typeface="+mn-ea"/>
              </a:rPr>
              <a:t>、从这两个回合的斗争过程来看，剧本会给观众带来什么样的艺术感受？</a:t>
            </a:r>
            <a:endParaRPr lang="zh-CN" altLang="en-US" sz="3200" b="1" dirty="0">
              <a:latin typeface="华文行楷" panose="02010800040101010101" charset="-122"/>
              <a:ea typeface="华文行楷" panose="02010800040101010101" charset="-122"/>
              <a:sym typeface="+mn-ea"/>
            </a:endParaRPr>
          </a:p>
          <a:p>
            <a:pPr lvl="0"/>
            <a:r>
              <a:rPr lang="zh-CN" altLang="en-US" sz="3200" b="1" dirty="0">
                <a:solidFill>
                  <a:srgbClr val="C00000"/>
                </a:solidFill>
                <a:latin typeface="华文行楷" panose="02010800040101010101" charset="-122"/>
                <a:ea typeface="华文行楷" panose="02010800040101010101" charset="-122"/>
                <a:sym typeface="+mn-ea"/>
              </a:rPr>
              <a:t>　　悬念突转　　一波三折</a:t>
            </a:r>
            <a:endParaRPr lang="zh-CN" altLang="en-US" sz="3200" b="1" dirty="0">
              <a:solidFill>
                <a:srgbClr val="C00000"/>
              </a:solidFill>
              <a:latin typeface="华文行楷" panose="02010800040101010101" charset="-122"/>
              <a:ea typeface="华文行楷" panose="02010800040101010101" charset="-122"/>
              <a:sym typeface="+mn-ea"/>
            </a:endParaRPr>
          </a:p>
          <a:p>
            <a:pPr lvl="0"/>
            <a:endParaRPr lang="zh-CN" altLang="en-US" sz="3200" b="1" dirty="0">
              <a:solidFill>
                <a:srgbClr val="C00000"/>
              </a:solidFill>
              <a:latin typeface="华文行楷" panose="02010800040101010101" charset="-122"/>
              <a:ea typeface="华文行楷"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 calcmode="lin" valueType="num">
                                      <p:cBhvr additive="base">
                                        <p:cTn id="13" dur="50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4505" y="401320"/>
            <a:ext cx="2926080" cy="640080"/>
          </a:xfrm>
          <a:prstGeom prst="rect">
            <a:avLst/>
          </a:prstGeom>
          <a:noFill/>
        </p:spPr>
        <p:txBody>
          <a:bodyPr wrap="none" rtlCol="0" anchor="t">
            <a:spAutoFit/>
          </a:bodyPr>
          <a:p>
            <a:r>
              <a:rPr lang="zh-CN" altLang="en-US" sz="3600">
                <a:solidFill>
                  <a:srgbClr val="C00000"/>
                </a:solidFill>
                <a:effectLst>
                  <a:outerShdw dist="35921" dir="2699999" algn="ctr" rotWithShape="0">
                    <a:srgbClr val="C0C0C0">
                      <a:alpha val="80000"/>
                    </a:srgbClr>
                  </a:outerShdw>
                </a:effectLst>
                <a:latin typeface="华文行楷" panose="02010800040101010101" charset="-122"/>
                <a:ea typeface="华文行楷" panose="02010800040101010101" charset="-122"/>
                <a:sym typeface="+mn-ea"/>
              </a:rPr>
              <a:t>品读人物语言</a:t>
            </a:r>
            <a:endParaRPr lang="zh-CN" altLang="en-US" sz="3600">
              <a:solidFill>
                <a:srgbClr val="C00000"/>
              </a:solidFill>
              <a:effectLst>
                <a:outerShdw dist="35921" dir="2699999" algn="ctr" rotWithShape="0">
                  <a:srgbClr val="C0C0C0">
                    <a:alpha val="80000"/>
                  </a:srgbClr>
                </a:outerShdw>
              </a:effectLst>
              <a:latin typeface="华文行楷" panose="02010800040101010101" charset="-122"/>
              <a:ea typeface="华文行楷" panose="02010800040101010101" charset="-122"/>
              <a:sym typeface="+mn-ea"/>
            </a:endParaRPr>
          </a:p>
        </p:txBody>
      </p:sp>
      <p:sp>
        <p:nvSpPr>
          <p:cNvPr id="3" name="文本框 2"/>
          <p:cNvSpPr txBox="1"/>
          <p:nvPr/>
        </p:nvSpPr>
        <p:spPr>
          <a:xfrm>
            <a:off x="772795" y="1463040"/>
            <a:ext cx="10875645" cy="3992880"/>
          </a:xfrm>
          <a:prstGeom prst="rect">
            <a:avLst/>
          </a:prstGeom>
          <a:noFill/>
        </p:spPr>
        <p:txBody>
          <a:bodyPr wrap="square" rtlCol="0" anchor="t">
            <a:spAutoFit/>
          </a:bodyPr>
          <a:p>
            <a:pPr lvl="0">
              <a:spcBef>
                <a:spcPct val="50000"/>
              </a:spcBef>
            </a:pPr>
            <a:r>
              <a:rPr lang="en-US" altLang="zh-CN" sz="3200" b="1" dirty="0">
                <a:solidFill>
                  <a:schemeClr val="bg2">
                    <a:lumMod val="50000"/>
                  </a:schemeClr>
                </a:solidFill>
                <a:latin typeface="华文行楷" panose="02010800040101010101" charset="-122"/>
                <a:ea typeface="华文行楷" panose="02010800040101010101" charset="-122"/>
                <a:sym typeface="+mn-ea"/>
              </a:rPr>
              <a:t>1</a:t>
            </a:r>
            <a:r>
              <a:rPr lang="zh-CN" altLang="en-US" sz="3200" b="1" dirty="0">
                <a:solidFill>
                  <a:schemeClr val="bg2">
                    <a:lumMod val="50000"/>
                  </a:schemeClr>
                </a:solidFill>
                <a:latin typeface="华文行楷" panose="02010800040101010101" charset="-122"/>
                <a:ea typeface="华文行楷" panose="02010800040101010101" charset="-122"/>
                <a:sym typeface="+mn-ea"/>
              </a:rPr>
              <a:t>、人物语言极富个性化。</a:t>
            </a:r>
            <a:endParaRPr lang="zh-CN" altLang="en-US" sz="3200" b="1" dirty="0">
              <a:solidFill>
                <a:schemeClr val="bg2">
                  <a:lumMod val="50000"/>
                </a:schemeClr>
              </a:solidFill>
              <a:latin typeface="华文行楷" panose="02010800040101010101" charset="-122"/>
              <a:ea typeface="华文行楷" panose="02010800040101010101" charset="-122"/>
              <a:sym typeface="+mn-ea"/>
            </a:endParaRPr>
          </a:p>
          <a:p>
            <a:pPr lvl="0">
              <a:spcBef>
                <a:spcPct val="50000"/>
              </a:spcBef>
            </a:pPr>
            <a:r>
              <a:rPr lang="en-US" altLang="zh-CN" sz="3200" b="1" dirty="0">
                <a:solidFill>
                  <a:schemeClr val="bg2">
                    <a:lumMod val="50000"/>
                  </a:schemeClr>
                </a:solidFill>
                <a:latin typeface="华文行楷" panose="02010800040101010101" charset="-122"/>
                <a:ea typeface="华文行楷" panose="02010800040101010101" charset="-122"/>
                <a:sym typeface="+mn-ea"/>
              </a:rPr>
              <a:t>2</a:t>
            </a:r>
            <a:r>
              <a:rPr lang="zh-CN" altLang="en-US" sz="3200" b="1" dirty="0">
                <a:solidFill>
                  <a:schemeClr val="bg2">
                    <a:lumMod val="50000"/>
                  </a:schemeClr>
                </a:solidFill>
                <a:latin typeface="华文行楷" panose="02010800040101010101" charset="-122"/>
                <a:ea typeface="华文行楷" panose="02010800040101010101" charset="-122"/>
                <a:sym typeface="+mn-ea"/>
              </a:rPr>
              <a:t>、贴切而又新颖的比喻。</a:t>
            </a:r>
            <a:endParaRPr lang="zh-CN" altLang="en-US" sz="3200" b="1" dirty="0">
              <a:solidFill>
                <a:schemeClr val="bg2">
                  <a:lumMod val="50000"/>
                </a:schemeClr>
              </a:solidFill>
              <a:latin typeface="华文行楷" panose="02010800040101010101" charset="-122"/>
              <a:ea typeface="华文行楷" panose="02010800040101010101" charset="-122"/>
              <a:sym typeface="+mn-ea"/>
            </a:endParaRPr>
          </a:p>
          <a:p>
            <a:pPr lvl="0">
              <a:spcBef>
                <a:spcPct val="50000"/>
              </a:spcBef>
            </a:pPr>
            <a:r>
              <a:rPr lang="en-US" altLang="zh-CN" sz="3200" b="1" dirty="0">
                <a:solidFill>
                  <a:schemeClr val="bg2">
                    <a:lumMod val="50000"/>
                  </a:schemeClr>
                </a:solidFill>
                <a:latin typeface="华文行楷" panose="02010800040101010101" charset="-122"/>
                <a:ea typeface="华文行楷" panose="02010800040101010101" charset="-122"/>
                <a:sym typeface="+mn-ea"/>
              </a:rPr>
              <a:t>3</a:t>
            </a:r>
            <a:r>
              <a:rPr lang="zh-CN" altLang="en-US" sz="3200" b="1" dirty="0">
                <a:solidFill>
                  <a:schemeClr val="bg2">
                    <a:lumMod val="50000"/>
                  </a:schemeClr>
                </a:solidFill>
                <a:latin typeface="华文行楷" panose="02010800040101010101" charset="-122"/>
                <a:ea typeface="华文行楷" panose="02010800040101010101" charset="-122"/>
                <a:sym typeface="+mn-ea"/>
              </a:rPr>
              <a:t>、语言诙谐、优美动人，含义隽永。</a:t>
            </a:r>
            <a:endParaRPr lang="zh-CN" altLang="en-US" sz="3200" b="1" dirty="0">
              <a:solidFill>
                <a:schemeClr val="bg2">
                  <a:lumMod val="50000"/>
                </a:schemeClr>
              </a:solidFill>
              <a:latin typeface="华文行楷" panose="02010800040101010101" charset="-122"/>
              <a:ea typeface="华文行楷" panose="02010800040101010101" charset="-122"/>
              <a:sym typeface="+mn-ea"/>
            </a:endParaRPr>
          </a:p>
          <a:p>
            <a:pPr lvl="0">
              <a:spcBef>
                <a:spcPct val="50000"/>
              </a:spcBef>
            </a:pPr>
            <a:r>
              <a:rPr lang="en-US" altLang="zh-CN" sz="3200" b="1" dirty="0">
                <a:solidFill>
                  <a:schemeClr val="bg2">
                    <a:lumMod val="50000"/>
                  </a:schemeClr>
                </a:solidFill>
                <a:latin typeface="华文行楷" panose="02010800040101010101" charset="-122"/>
                <a:ea typeface="华文行楷" panose="02010800040101010101" charset="-122"/>
                <a:sym typeface="+mn-ea"/>
              </a:rPr>
              <a:t>4</a:t>
            </a:r>
            <a:r>
              <a:rPr lang="zh-CN" altLang="en-US" sz="3200" b="1" dirty="0">
                <a:solidFill>
                  <a:schemeClr val="bg2">
                    <a:lumMod val="50000"/>
                  </a:schemeClr>
                </a:solidFill>
                <a:latin typeface="华文行楷" panose="02010800040101010101" charset="-122"/>
                <a:ea typeface="华文行楷" panose="02010800040101010101" charset="-122"/>
                <a:sym typeface="+mn-ea"/>
              </a:rPr>
              <a:t>、运用自如地使用多种修辞手法。</a:t>
            </a:r>
            <a:endParaRPr lang="zh-CN" altLang="en-US" sz="3200" b="1" dirty="0">
              <a:solidFill>
                <a:schemeClr val="bg2">
                  <a:lumMod val="50000"/>
                </a:schemeClr>
              </a:solidFill>
              <a:latin typeface="华文行楷" panose="02010800040101010101" charset="-122"/>
              <a:ea typeface="华文行楷" panose="02010800040101010101" charset="-122"/>
              <a:sym typeface="+mn-ea"/>
            </a:endParaRPr>
          </a:p>
          <a:p>
            <a:pPr lvl="0">
              <a:spcBef>
                <a:spcPct val="50000"/>
              </a:spcBef>
            </a:pPr>
            <a:r>
              <a:rPr lang="en-US" altLang="zh-CN" sz="3200" b="1" dirty="0">
                <a:solidFill>
                  <a:schemeClr val="bg2">
                    <a:lumMod val="50000"/>
                  </a:schemeClr>
                </a:solidFill>
                <a:latin typeface="华文行楷" panose="02010800040101010101" charset="-122"/>
                <a:ea typeface="华文行楷" panose="02010800040101010101" charset="-122"/>
                <a:sym typeface="+mn-ea"/>
              </a:rPr>
              <a:t>5</a:t>
            </a:r>
            <a:r>
              <a:rPr lang="zh-CN" altLang="en-US" sz="3200" b="1" dirty="0">
                <a:solidFill>
                  <a:schemeClr val="bg2">
                    <a:lumMod val="50000"/>
                  </a:schemeClr>
                </a:solidFill>
                <a:latin typeface="华文行楷" panose="02010800040101010101" charset="-122"/>
                <a:ea typeface="华文行楷" panose="02010800040101010101" charset="-122"/>
                <a:sym typeface="+mn-ea"/>
              </a:rPr>
              <a:t>、绚丽多彩和质朴自然的巧妙结合，既有浓郁的诗意又有如话家常般的流畅。</a:t>
            </a:r>
            <a:endParaRPr lang="zh-CN" altLang="en-US" sz="3200" b="1" dirty="0">
              <a:solidFill>
                <a:schemeClr val="bg2">
                  <a:lumMod val="50000"/>
                </a:schemeClr>
              </a:solidFill>
              <a:latin typeface="华文行楷" panose="02010800040101010101" charset="-122"/>
              <a:ea typeface="华文行楷" panose="020108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fmla="">
                                          <p:val>
                                            <p:strVal val="#ppt_x"/>
                                          </p:val>
                                        </p:tav>
                                        <p:tav tm="100000" fmla="">
                                          <p:val>
                                            <p:strVal val="#ppt_x"/>
                                          </p:val>
                                        </p:tav>
                                      </p:tavLst>
                                    </p:anim>
                                    <p:anim calcmode="lin" valueType="num">
                                      <p:cBhvr additive="base">
                                        <p:cTn id="8" dur="5000" fill="hold"/>
                                        <p:tgtEl>
                                          <p:spTgt spid="3">
                                            <p:txEl>
                                              <p:pRg st="0" end="0"/>
                                            </p:txEl>
                                          </p:spTgt>
                                        </p:tgtEl>
                                        <p:attrNameLst>
                                          <p:attrName>ppt_y</p:attrName>
                                        </p:attrNameLst>
                                      </p:cBhvr>
                                      <p:tavLst>
                                        <p:tav tm="0" fmla="">
                                          <p:val>
                                            <p:strVal val="1+#ppt_h/2"/>
                                          </p:val>
                                        </p:tav>
                                        <p:tav tm="100000" fmla="">
                                          <p:val>
                                            <p:strVal val="#ppt_y"/>
                                          </p:val>
                                        </p:tav>
                                      </p:tavLst>
                                    </p:anim>
                                  </p:childTnLst>
                                </p:cTn>
                              </p:par>
                              <p:par>
                                <p:cTn id="9" presetID="7" presetClass="entr" presetSubtype="4" fill="hold" nodeType="withEffect">
                                  <p:stCondLst>
                                    <p:cond delay="0"/>
                                  </p:stCondLst>
                                  <p:iterate type="lt">
                                    <p:tmPct val="10000"/>
                                  </p:iterate>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0" fill="hold"/>
                                        <p:tgtEl>
                                          <p:spTgt spid="3">
                                            <p:txEl>
                                              <p:pRg st="1" end="1"/>
                                            </p:txEl>
                                          </p:spTgt>
                                        </p:tgtEl>
                                        <p:attrNameLst>
                                          <p:attrName>ppt_x</p:attrName>
                                        </p:attrNameLst>
                                      </p:cBhvr>
                                      <p:tavLst>
                                        <p:tav tm="0" fmla="">
                                          <p:val>
                                            <p:strVal val="#ppt_x"/>
                                          </p:val>
                                        </p:tav>
                                        <p:tav tm="100000" fmla="">
                                          <p:val>
                                            <p:strVal val="#ppt_x"/>
                                          </p:val>
                                        </p:tav>
                                      </p:tavLst>
                                    </p:anim>
                                    <p:anim calcmode="lin" valueType="num">
                                      <p:cBhvr additive="base">
                                        <p:cTn id="12" dur="5000" fill="hold"/>
                                        <p:tgtEl>
                                          <p:spTgt spid="3">
                                            <p:txEl>
                                              <p:pRg st="1" end="1"/>
                                            </p:txEl>
                                          </p:spTgt>
                                        </p:tgtEl>
                                        <p:attrNameLst>
                                          <p:attrName>ppt_y</p:attrName>
                                        </p:attrNameLst>
                                      </p:cBhvr>
                                      <p:tavLst>
                                        <p:tav tm="0" fmla="">
                                          <p:val>
                                            <p:strVal val="1+#ppt_h/2"/>
                                          </p:val>
                                        </p:tav>
                                        <p:tav tm="100000" fmla="">
                                          <p:val>
                                            <p:strVal val="#ppt_y"/>
                                          </p:val>
                                        </p:tav>
                                      </p:tavLst>
                                    </p:anim>
                                  </p:childTnLst>
                                </p:cTn>
                              </p:par>
                              <p:par>
                                <p:cTn id="13" presetID="7" presetClass="entr" presetSubtype="4" fill="hold" nodeType="withEffect">
                                  <p:stCondLst>
                                    <p:cond delay="0"/>
                                  </p:stCondLst>
                                  <p:iterate type="lt">
                                    <p:tmPct val="10000"/>
                                  </p:iterate>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0" fill="hold"/>
                                        <p:tgtEl>
                                          <p:spTgt spid="3">
                                            <p:txEl>
                                              <p:pRg st="2" end="2"/>
                                            </p:txEl>
                                          </p:spTgt>
                                        </p:tgtEl>
                                        <p:attrNameLst>
                                          <p:attrName>ppt_x</p:attrName>
                                        </p:attrNameLst>
                                      </p:cBhvr>
                                      <p:tavLst>
                                        <p:tav tm="0" fmla="">
                                          <p:val>
                                            <p:strVal val="#ppt_x"/>
                                          </p:val>
                                        </p:tav>
                                        <p:tav tm="100000" fmla="">
                                          <p:val>
                                            <p:strVal val="#ppt_x"/>
                                          </p:val>
                                        </p:tav>
                                      </p:tavLst>
                                    </p:anim>
                                    <p:anim calcmode="lin" valueType="num">
                                      <p:cBhvr additive="base">
                                        <p:cTn id="16" dur="5000" fill="hold"/>
                                        <p:tgtEl>
                                          <p:spTgt spid="3">
                                            <p:txEl>
                                              <p:pRg st="2" end="2"/>
                                            </p:txEl>
                                          </p:spTgt>
                                        </p:tgtEl>
                                        <p:attrNameLst>
                                          <p:attrName>ppt_y</p:attrName>
                                        </p:attrNameLst>
                                      </p:cBhvr>
                                      <p:tavLst>
                                        <p:tav tm="0" fmla="">
                                          <p:val>
                                            <p:strVal val="1+#ppt_h/2"/>
                                          </p:val>
                                        </p:tav>
                                        <p:tav tm="100000" fmla="">
                                          <p:val>
                                            <p:strVal val="#ppt_y"/>
                                          </p:val>
                                        </p:tav>
                                      </p:tavLst>
                                    </p:anim>
                                  </p:childTnLst>
                                </p:cTn>
                              </p:par>
                              <p:par>
                                <p:cTn id="17" presetID="7" presetClass="entr" presetSubtype="4" fill="hold" nodeType="withEffect">
                                  <p:stCondLst>
                                    <p:cond delay="0"/>
                                  </p:stCondLst>
                                  <p:iterate type="lt">
                                    <p:tmPct val="10000"/>
                                  </p:iterate>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0" fill="hold"/>
                                        <p:tgtEl>
                                          <p:spTgt spid="3">
                                            <p:txEl>
                                              <p:pRg st="3" end="3"/>
                                            </p:txEl>
                                          </p:spTgt>
                                        </p:tgtEl>
                                        <p:attrNameLst>
                                          <p:attrName>ppt_x</p:attrName>
                                        </p:attrNameLst>
                                      </p:cBhvr>
                                      <p:tavLst>
                                        <p:tav tm="0" fmla="">
                                          <p:val>
                                            <p:strVal val="#ppt_x"/>
                                          </p:val>
                                        </p:tav>
                                        <p:tav tm="100000" fmla="">
                                          <p:val>
                                            <p:strVal val="#ppt_x"/>
                                          </p:val>
                                        </p:tav>
                                      </p:tavLst>
                                    </p:anim>
                                    <p:anim calcmode="lin" valueType="num">
                                      <p:cBhvr additive="base">
                                        <p:cTn id="20" dur="5000" fill="hold"/>
                                        <p:tgtEl>
                                          <p:spTgt spid="3">
                                            <p:txEl>
                                              <p:pRg st="3" end="3"/>
                                            </p:txEl>
                                          </p:spTgt>
                                        </p:tgtEl>
                                        <p:attrNameLst>
                                          <p:attrName>ppt_y</p:attrName>
                                        </p:attrNameLst>
                                      </p:cBhvr>
                                      <p:tavLst>
                                        <p:tav tm="0" fmla="">
                                          <p:val>
                                            <p:strVal val="1+#ppt_h/2"/>
                                          </p:val>
                                        </p:tav>
                                        <p:tav tm="100000" fmla="">
                                          <p:val>
                                            <p:strVal val="#ppt_y"/>
                                          </p:val>
                                        </p:tav>
                                      </p:tavLst>
                                    </p:anim>
                                  </p:childTnLst>
                                </p:cTn>
                              </p:par>
                              <p:par>
                                <p:cTn id="21" presetID="7" presetClass="entr" presetSubtype="4" fill="hold" nodeType="withEffect">
                                  <p:stCondLst>
                                    <p:cond delay="0"/>
                                  </p:stCondLst>
                                  <p:iterate type="lt">
                                    <p:tmPct val="10000"/>
                                  </p:iterate>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0" fill="hold"/>
                                        <p:tgtEl>
                                          <p:spTgt spid="3">
                                            <p:txEl>
                                              <p:pRg st="4" end="4"/>
                                            </p:txEl>
                                          </p:spTgt>
                                        </p:tgtEl>
                                        <p:attrNameLst>
                                          <p:attrName>ppt_x</p:attrName>
                                        </p:attrNameLst>
                                      </p:cBhvr>
                                      <p:tavLst>
                                        <p:tav tm="0" fmla="">
                                          <p:val>
                                            <p:strVal val="#ppt_x"/>
                                          </p:val>
                                        </p:tav>
                                        <p:tav tm="100000" fmla="">
                                          <p:val>
                                            <p:strVal val="#ppt_x"/>
                                          </p:val>
                                        </p:tav>
                                      </p:tavLst>
                                    </p:anim>
                                    <p:anim calcmode="lin" valueType="num">
                                      <p:cBhvr additive="base">
                                        <p:cTn id="24" dur="5000" fill="hold"/>
                                        <p:tgtEl>
                                          <p:spTgt spid="3">
                                            <p:txEl>
                                              <p:pRg st="4" end="4"/>
                                            </p:txEl>
                                          </p:spTgt>
                                        </p:tgtEl>
                                        <p:attrNameLst>
                                          <p:attrName>ppt_y</p:attrName>
                                        </p:attrNameLst>
                                      </p:cBhvr>
                                      <p:tavLst>
                                        <p:tav tm="0" fmla="">
                                          <p:val>
                                            <p:strVal val="1+#ppt_h/2"/>
                                          </p:val>
                                        </p:tav>
                                        <p:tav tm="100000" fmla="">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4835" y="399415"/>
            <a:ext cx="2998470" cy="579120"/>
          </a:xfrm>
          <a:prstGeom prst="rect">
            <a:avLst/>
          </a:prstGeom>
          <a:noFill/>
        </p:spPr>
        <p:txBody>
          <a:bodyPr wrap="square" rtlCol="0">
            <a:spAutoFit/>
          </a:bodyPr>
          <a:lstStyle/>
          <a:p>
            <a:r>
              <a:rPr lang="zh-CN" altLang="en-US" sz="3200" b="1">
                <a:latin typeface="华文行楷" panose="02010800040101010101" charset="-122"/>
                <a:ea typeface="华文行楷" panose="02010800040101010101" charset="-122"/>
              </a:rPr>
              <a:t>学习目标：</a:t>
            </a:r>
            <a:endParaRPr lang="zh-CN" altLang="en-US" sz="3200" b="1">
              <a:latin typeface="华文行楷" panose="02010800040101010101" charset="-122"/>
              <a:ea typeface="华文行楷" panose="02010800040101010101" charset="-122"/>
            </a:endParaRPr>
          </a:p>
        </p:txBody>
      </p:sp>
      <p:sp>
        <p:nvSpPr>
          <p:cNvPr id="3" name="文本框 2"/>
          <p:cNvSpPr txBox="1"/>
          <p:nvPr/>
        </p:nvSpPr>
        <p:spPr>
          <a:xfrm>
            <a:off x="1517650" y="1378585"/>
            <a:ext cx="8352155" cy="1798320"/>
          </a:xfrm>
          <a:prstGeom prst="rect">
            <a:avLst/>
          </a:prstGeom>
          <a:noFill/>
        </p:spPr>
        <p:txBody>
          <a:bodyPr wrap="square" rtlCol="0">
            <a:spAutoFit/>
          </a:bodyPr>
          <a:lstStyle/>
          <a:p>
            <a:pPr>
              <a:spcBef>
                <a:spcPct val="50000"/>
              </a:spcBef>
            </a:pPr>
            <a:r>
              <a:rPr lang="en-US" altLang="zh-CN" sz="2800" b="1" dirty="0">
                <a:solidFill>
                  <a:srgbClr val="C00000"/>
                </a:solidFill>
                <a:latin typeface="华文行楷" panose="02010800040101010101" charset="-122"/>
                <a:ea typeface="华文行楷" panose="02010800040101010101" charset="-122"/>
                <a:sym typeface="+mn-ea"/>
              </a:rPr>
              <a:t>1</a:t>
            </a:r>
            <a:r>
              <a:rPr lang="zh-CN" altLang="en-US" sz="2800" b="1" dirty="0">
                <a:solidFill>
                  <a:srgbClr val="C00000"/>
                </a:solidFill>
                <a:latin typeface="华文行楷" panose="02010800040101010101" charset="-122"/>
                <a:ea typeface="华文行楷" panose="02010800040101010101" charset="-122"/>
                <a:sym typeface="+mn-ea"/>
              </a:rPr>
              <a:t>、了解本戏剧中的矛盾冲突及其发展。 </a:t>
            </a:r>
            <a:endParaRPr lang="zh-CN" altLang="en-US" sz="2800" b="1" dirty="0">
              <a:solidFill>
                <a:srgbClr val="C00000"/>
              </a:solidFill>
              <a:latin typeface="华文行楷" panose="02010800040101010101" charset="-122"/>
              <a:ea typeface="华文行楷" panose="02010800040101010101" charset="-122"/>
              <a:sym typeface="+mn-ea"/>
            </a:endParaRPr>
          </a:p>
          <a:p>
            <a:pPr>
              <a:spcBef>
                <a:spcPct val="50000"/>
              </a:spcBef>
            </a:pPr>
            <a:r>
              <a:rPr lang="en-US" altLang="zh-CN" sz="2800" b="1" dirty="0">
                <a:solidFill>
                  <a:srgbClr val="C00000"/>
                </a:solidFill>
                <a:latin typeface="华文行楷" panose="02010800040101010101" charset="-122"/>
                <a:ea typeface="华文行楷" panose="02010800040101010101" charset="-122"/>
                <a:sym typeface="+mn-ea"/>
              </a:rPr>
              <a:t>2</a:t>
            </a:r>
            <a:r>
              <a:rPr lang="zh-CN" altLang="en-US" sz="2800" b="1" dirty="0">
                <a:solidFill>
                  <a:srgbClr val="C00000"/>
                </a:solidFill>
                <a:latin typeface="华文行楷" panose="02010800040101010101" charset="-122"/>
                <a:ea typeface="华文行楷" panose="02010800040101010101" charset="-122"/>
                <a:sym typeface="+mn-ea"/>
              </a:rPr>
              <a:t>、认识文中几个主要人物的思想性格。</a:t>
            </a:r>
            <a:endParaRPr lang="zh-CN" altLang="en-US" sz="2800" b="1" dirty="0">
              <a:solidFill>
                <a:srgbClr val="C00000"/>
              </a:solidFill>
              <a:latin typeface="华文行楷" panose="02010800040101010101" charset="-122"/>
              <a:ea typeface="华文行楷" panose="02010800040101010101" charset="-122"/>
              <a:sym typeface="+mn-ea"/>
            </a:endParaRPr>
          </a:p>
          <a:p>
            <a:pPr>
              <a:spcBef>
                <a:spcPct val="50000"/>
              </a:spcBef>
            </a:pPr>
            <a:r>
              <a:rPr lang="en-US" altLang="zh-CN" sz="2800" b="1" dirty="0">
                <a:solidFill>
                  <a:srgbClr val="C00000"/>
                </a:solidFill>
                <a:latin typeface="华文行楷" panose="02010800040101010101" charset="-122"/>
                <a:ea typeface="华文行楷" panose="02010800040101010101" charset="-122"/>
                <a:sym typeface="+mn-ea"/>
              </a:rPr>
              <a:t>3</a:t>
            </a:r>
            <a:r>
              <a:rPr lang="zh-CN" altLang="en-US" sz="2800" b="1" dirty="0">
                <a:solidFill>
                  <a:srgbClr val="C00000"/>
                </a:solidFill>
                <a:latin typeface="华文行楷" panose="02010800040101010101" charset="-122"/>
                <a:ea typeface="华文行楷" panose="02010800040101010101" charset="-122"/>
                <a:sym typeface="+mn-ea"/>
              </a:rPr>
              <a:t>、品味莎士比亚语言的特点。</a:t>
            </a:r>
            <a:r>
              <a:rPr lang="zh-CN" altLang="en-US" b="1" dirty="0">
                <a:solidFill>
                  <a:srgbClr val="C00000"/>
                </a:solidFill>
                <a:sym typeface="+mn-ea"/>
              </a:rPr>
              <a:t> </a:t>
            </a:r>
            <a:endParaRPr lang="zh-CN" altLang="en-US" b="1" dirty="0">
              <a:solidFill>
                <a:srgbClr val="C00000"/>
              </a:solidFill>
              <a:sym typeface="+mn-ea"/>
            </a:endParaRPr>
          </a:p>
        </p:txBody>
      </p:sp>
      <p:pic>
        <p:nvPicPr>
          <p:cNvPr id="4" name="图片 3" descr="1305-1103231SH631"/>
          <p:cNvPicPr>
            <a:picLocks noChangeAspect="1"/>
          </p:cNvPicPr>
          <p:nvPr/>
        </p:nvPicPr>
        <p:blipFill>
          <a:blip r:embed="rId1"/>
          <a:srcRect l="14473"/>
          <a:stretch>
            <a:fillRect/>
          </a:stretch>
        </p:blipFill>
        <p:spPr>
          <a:xfrm>
            <a:off x="7822229" y="2277745"/>
            <a:ext cx="3523615" cy="2748280"/>
          </a:xfrm>
          <a:prstGeom prst="ellipse">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927847"/>
            <a:ext cx="10838329" cy="4708981"/>
          </a:xfrm>
          <a:prstGeom prst="rect">
            <a:avLst/>
          </a:prstGeom>
          <a:noFill/>
        </p:spPr>
        <p:txBody>
          <a:bodyPr wrap="square" rtlCol="0">
            <a:spAutoFit/>
          </a:bodyPr>
          <a:lstStyle/>
          <a:p>
            <a:r>
              <a:rPr lang="zh-CN" altLang="en-US" sz="2000" b="1" dirty="0">
                <a:solidFill>
                  <a:srgbClr val="FF0000"/>
                </a:solidFill>
                <a:latin typeface="华文楷体" panose="02010600040101010101" charset="-122"/>
                <a:ea typeface="华文楷体" panose="02010600040101010101" charset="-122"/>
              </a:rPr>
              <a:t>戏剧文学是与小说、诗歌、散文</a:t>
            </a:r>
            <a:r>
              <a:rPr lang="zh-CN" altLang="en-US" sz="2000" b="1" dirty="0">
                <a:latin typeface="华文楷体" panose="02010600040101010101" charset="-122"/>
                <a:ea typeface="华文楷体" panose="02010600040101010101" charset="-122"/>
              </a:rPr>
              <a:t>并列的一种文学体裁。     </a:t>
            </a:r>
            <a:r>
              <a:rPr lang="zh-CN" altLang="en-US" sz="2000" b="1" dirty="0">
                <a:solidFill>
                  <a:srgbClr val="FF0000"/>
                </a:solidFill>
                <a:latin typeface="华文楷体" panose="02010600040101010101" charset="-122"/>
                <a:ea typeface="华文楷体" panose="02010600040101010101" charset="-122"/>
              </a:rPr>
              <a:t>舞台性</a:t>
            </a:r>
            <a:r>
              <a:rPr lang="zh-CN" altLang="en-US" sz="2000" b="1" dirty="0">
                <a:latin typeface="华文楷体" panose="02010600040101010101" charset="-122"/>
                <a:ea typeface="华文楷体" panose="02010600040101010101" charset="-122"/>
              </a:rPr>
              <a:t>是戏剧文学最显著的特征。剧本的写作完全受到舞台艺术规律的制约。由于舞台只有几十平方米，演出的时间一般不能超过三个小时，因此要示剧本中的人物、场面、时间必须高度集中。像老舍的</a:t>
            </a:r>
            <a:r>
              <a:rPr lang="en-US" altLang="zh-CN" sz="2000" b="1" dirty="0">
                <a:latin typeface="华文楷体" panose="02010600040101010101" charset="-122"/>
                <a:ea typeface="华文楷体" panose="02010600040101010101" charset="-122"/>
              </a:rPr>
              <a:t>《</a:t>
            </a:r>
            <a:r>
              <a:rPr lang="zh-CN" altLang="en-US" sz="2000" b="1" dirty="0">
                <a:latin typeface="华文楷体" panose="02010600040101010101" charset="-122"/>
                <a:ea typeface="华文楷体" panose="02010600040101010101" charset="-122"/>
              </a:rPr>
              <a:t>茶馆</a:t>
            </a:r>
            <a:r>
              <a:rPr lang="en-US" altLang="zh-CN" sz="2000" b="1" dirty="0">
                <a:latin typeface="华文楷体" panose="02010600040101010101" charset="-122"/>
                <a:ea typeface="华文楷体" panose="02010600040101010101" charset="-122"/>
              </a:rPr>
              <a:t>》</a:t>
            </a:r>
            <a:r>
              <a:rPr lang="zh-CN" altLang="en-US" sz="2000" b="1" dirty="0">
                <a:latin typeface="华文楷体" panose="02010600040101010101" charset="-122"/>
                <a:ea typeface="华文楷体" panose="02010600040101010101" charset="-122"/>
              </a:rPr>
              <a:t>，尽管它的时间跨度很大，从</a:t>
            </a:r>
            <a:r>
              <a:rPr lang="en-US" altLang="zh-CN" sz="2000" b="1" dirty="0">
                <a:latin typeface="华文楷体" panose="02010600040101010101" charset="-122"/>
                <a:ea typeface="华文楷体" panose="02010600040101010101" charset="-122"/>
              </a:rPr>
              <a:t>1898</a:t>
            </a:r>
            <a:r>
              <a:rPr lang="zh-CN" altLang="en-US" sz="2000" b="1" dirty="0">
                <a:latin typeface="华文楷体" panose="02010600040101010101" charset="-122"/>
                <a:ea typeface="华文楷体" panose="02010600040101010101" charset="-122"/>
              </a:rPr>
              <a:t>年戊戌变法写到</a:t>
            </a:r>
            <a:r>
              <a:rPr lang="en-US" altLang="zh-CN" sz="2000" b="1" dirty="0">
                <a:latin typeface="华文楷体" panose="02010600040101010101" charset="-122"/>
                <a:ea typeface="华文楷体" panose="02010600040101010101" charset="-122"/>
              </a:rPr>
              <a:t>1948</a:t>
            </a:r>
            <a:r>
              <a:rPr lang="zh-CN" altLang="en-US" sz="2000" b="1" dirty="0">
                <a:latin typeface="华文楷体" panose="02010600040101010101" charset="-122"/>
                <a:ea typeface="华文楷体" panose="02010600040101010101" charset="-122"/>
              </a:rPr>
              <a:t>年，但全剧只有三幕一景，一个地点。全部演出时间只有两个半小时，很好地体现了戏剧舞台性的要求。</a:t>
            </a:r>
            <a:endParaRPr lang="zh-CN" altLang="en-US" sz="2000" b="1" dirty="0">
              <a:latin typeface="华文楷体" panose="02010600040101010101" charset="-122"/>
              <a:ea typeface="华文楷体" panose="02010600040101010101" charset="-122"/>
            </a:endParaRPr>
          </a:p>
          <a:p>
            <a:r>
              <a:rPr lang="zh-CN" altLang="en-US" sz="2000" b="1" dirty="0">
                <a:latin typeface="华文楷体" panose="02010600040101010101" charset="-122"/>
                <a:ea typeface="华文楷体" panose="02010600040101010101" charset="-122"/>
              </a:rPr>
              <a:t>    戏剧文学的另一个特点，是要求有强烈的</a:t>
            </a:r>
            <a:r>
              <a:rPr lang="zh-CN" altLang="en-US" sz="2000" b="1" dirty="0">
                <a:solidFill>
                  <a:srgbClr val="FF0000"/>
                </a:solidFill>
                <a:latin typeface="华文楷体" panose="02010600040101010101" charset="-122"/>
                <a:ea typeface="华文楷体" panose="02010600040101010101" charset="-122"/>
              </a:rPr>
              <a:t>戏剧性</a:t>
            </a:r>
            <a:r>
              <a:rPr lang="zh-CN" altLang="en-US" sz="2000" b="1" dirty="0">
                <a:latin typeface="华文楷体" panose="02010600040101010101" charset="-122"/>
                <a:ea typeface="华文楷体" panose="02010600040101010101" charset="-122"/>
              </a:rPr>
              <a:t>。“没有冲突，就没有戏剧。”所谓戏剧性，就是</a:t>
            </a:r>
            <a:r>
              <a:rPr lang="zh-CN" altLang="en-US" sz="2000" b="1" dirty="0">
                <a:solidFill>
                  <a:srgbClr val="FF0000"/>
                </a:solidFill>
                <a:latin typeface="华文楷体" panose="02010600040101010101" charset="-122"/>
                <a:ea typeface="华文楷体" panose="02010600040101010101" charset="-122"/>
              </a:rPr>
              <a:t>矛盾和冲突</a:t>
            </a:r>
            <a:r>
              <a:rPr lang="zh-CN" altLang="en-US" sz="2000" b="1" dirty="0">
                <a:latin typeface="华文楷体" panose="02010600040101010101" charset="-122"/>
                <a:ea typeface="华文楷体" panose="02010600040101010101" charset="-122"/>
              </a:rPr>
              <a:t>。它要求在有限的舞台空间和时间内，通过人物与人物之间的各种矛盾和冲突，来</a:t>
            </a:r>
            <a:r>
              <a:rPr lang="zh-CN" altLang="en-US" sz="2000" b="1" dirty="0">
                <a:solidFill>
                  <a:srgbClr val="FF0000"/>
                </a:solidFill>
                <a:latin typeface="华文楷体" panose="02010600040101010101" charset="-122"/>
                <a:ea typeface="华文楷体" panose="02010600040101010101" charset="-122"/>
              </a:rPr>
              <a:t>展开情节、刻划人物，推动剧情</a:t>
            </a:r>
            <a:r>
              <a:rPr lang="zh-CN" altLang="en-US" sz="2000" b="1" dirty="0">
                <a:latin typeface="华文楷体" panose="02010600040101010101" charset="-122"/>
                <a:ea typeface="华文楷体" panose="02010600040101010101" charset="-122"/>
              </a:rPr>
              <a:t>的性情，揭示社会生活的本质。著名剧作家曹禺的</a:t>
            </a:r>
            <a:r>
              <a:rPr lang="en-US" altLang="zh-CN" sz="2000" b="1" dirty="0">
                <a:latin typeface="华文楷体" panose="02010600040101010101" charset="-122"/>
                <a:ea typeface="华文楷体" panose="02010600040101010101" charset="-122"/>
              </a:rPr>
              <a:t>《</a:t>
            </a:r>
            <a:r>
              <a:rPr lang="zh-CN" altLang="en-US" sz="2000" b="1" dirty="0">
                <a:latin typeface="华文楷体" panose="02010600040101010101" charset="-122"/>
                <a:ea typeface="华文楷体" panose="02010600040101010101" charset="-122"/>
              </a:rPr>
              <a:t>雷雨</a:t>
            </a:r>
            <a:r>
              <a:rPr lang="en-US" altLang="zh-CN" sz="2000" b="1" dirty="0">
                <a:latin typeface="华文楷体" panose="02010600040101010101" charset="-122"/>
                <a:ea typeface="华文楷体" panose="02010600040101010101" charset="-122"/>
              </a:rPr>
              <a:t>》</a:t>
            </a:r>
            <a:r>
              <a:rPr lang="zh-CN" altLang="en-US" sz="2000" b="1" dirty="0">
                <a:latin typeface="华文楷体" panose="02010600040101010101" charset="-122"/>
                <a:ea typeface="华文楷体" panose="02010600040101010101" charset="-122"/>
              </a:rPr>
              <a:t>，所以有着强烈的戏剧性，就是由于全剧交织着周朴园、鲁贵两家七个人物之间的紧张激烈、复杂深刻的矛盾冲突，才取得了如此震撼人心的艺术效果。</a:t>
            </a:r>
            <a:endParaRPr lang="zh-CN" altLang="en-US" sz="2000" b="1" dirty="0">
              <a:latin typeface="华文楷体" panose="02010600040101010101" charset="-122"/>
              <a:ea typeface="华文楷体" panose="02010600040101010101" charset="-122"/>
            </a:endParaRPr>
          </a:p>
          <a:p>
            <a:r>
              <a:rPr lang="zh-CN" altLang="en-US" sz="2000" b="1" dirty="0">
                <a:latin typeface="华文楷体" panose="02010600040101010101" charset="-122"/>
                <a:ea typeface="华文楷体" panose="02010600040101010101" charset="-122"/>
              </a:rPr>
              <a:t>   为了适应舞台演出的需要，戏剧文学不能有作者直接叙述的语言，而只能有剧中人物的语言，如独白、对话、唱词等。剧本的情节、人物性格，也都要靠人物的对话和行动来交代和表现，所以戏剧语言的特点，就比小说等其他文学体裁的语言更具口语化、性格化和动作化。</a:t>
            </a:r>
            <a:endParaRPr lang="zh-CN" altLang="en-US" sz="2000" b="1" dirty="0">
              <a:latin typeface="华文楷体" panose="02010600040101010101" charset="-122"/>
              <a:ea typeface="华文楷体" panose="02010600040101010101" charset="-122"/>
            </a:endParaRPr>
          </a:p>
          <a:p>
            <a:r>
              <a:rPr lang="zh-CN" altLang="en-US" sz="2000" b="1" dirty="0">
                <a:latin typeface="华文楷体" panose="02010600040101010101" charset="-122"/>
                <a:ea typeface="华文楷体" panose="02010600040101010101" charset="-122"/>
              </a:rPr>
              <a:t>   戏剧文学的分类是多种多样的。根剧</a:t>
            </a:r>
            <a:r>
              <a:rPr lang="zh-CN" altLang="en-US" sz="2000" b="1" dirty="0">
                <a:solidFill>
                  <a:srgbClr val="FF0000"/>
                </a:solidFill>
                <a:latin typeface="华文楷体" panose="02010600040101010101" charset="-122"/>
                <a:ea typeface="华文楷体" panose="02010600040101010101" charset="-122"/>
              </a:rPr>
              <a:t>所表现的戏剧冲突</a:t>
            </a:r>
            <a:r>
              <a:rPr lang="zh-CN" altLang="en-US" sz="2000" b="1" dirty="0">
                <a:latin typeface="华文楷体" panose="02010600040101010101" charset="-122"/>
                <a:ea typeface="华文楷体" panose="02010600040101010101" charset="-122"/>
              </a:rPr>
              <a:t>的性质，可分为</a:t>
            </a:r>
            <a:r>
              <a:rPr lang="zh-CN" altLang="en-US" sz="2000" b="1" dirty="0">
                <a:solidFill>
                  <a:srgbClr val="FF0000"/>
                </a:solidFill>
                <a:latin typeface="华文楷体" panose="02010600040101010101" charset="-122"/>
                <a:ea typeface="华文楷体" panose="02010600040101010101" charset="-122"/>
              </a:rPr>
              <a:t>悲剧、喜剧和正剧</a:t>
            </a:r>
            <a:r>
              <a:rPr lang="zh-CN" altLang="en-US" sz="2000" b="1" dirty="0">
                <a:latin typeface="华文楷体" panose="02010600040101010101" charset="-122"/>
                <a:ea typeface="华文楷体" panose="02010600040101010101" charset="-122"/>
              </a:rPr>
              <a:t>三种</a:t>
            </a:r>
            <a:r>
              <a:rPr lang="en-US" altLang="zh-CN" sz="2000" b="1" dirty="0">
                <a:latin typeface="华文楷体" panose="02010600040101010101" charset="-122"/>
                <a:ea typeface="华文楷体" panose="02010600040101010101" charset="-122"/>
              </a:rPr>
              <a:t>;</a:t>
            </a:r>
            <a:r>
              <a:rPr lang="zh-CN" altLang="en-US" sz="2000" b="1" dirty="0">
                <a:latin typeface="华文楷体" panose="02010600040101010101" charset="-122"/>
                <a:ea typeface="华文楷体" panose="02010600040101010101" charset="-122"/>
              </a:rPr>
              <a:t>按照</a:t>
            </a:r>
            <a:r>
              <a:rPr lang="zh-CN" altLang="en-US" sz="2000" b="1" dirty="0">
                <a:solidFill>
                  <a:srgbClr val="FF0000"/>
                </a:solidFill>
                <a:latin typeface="华文楷体" panose="02010600040101010101" charset="-122"/>
                <a:ea typeface="华文楷体" panose="02010600040101010101" charset="-122"/>
              </a:rPr>
              <a:t>艺术形式和表现手法</a:t>
            </a:r>
            <a:r>
              <a:rPr lang="zh-CN" altLang="en-US" sz="2000" b="1" dirty="0">
                <a:latin typeface="华文楷体" panose="02010600040101010101" charset="-122"/>
                <a:ea typeface="华文楷体" panose="02010600040101010101" charset="-122"/>
              </a:rPr>
              <a:t>的不同，又可以分为</a:t>
            </a:r>
            <a:r>
              <a:rPr lang="zh-CN" altLang="en-US" sz="2000" b="1" dirty="0">
                <a:solidFill>
                  <a:srgbClr val="FF0000"/>
                </a:solidFill>
                <a:latin typeface="华文楷体" panose="02010600040101010101" charset="-122"/>
                <a:ea typeface="华文楷体" panose="02010600040101010101" charset="-122"/>
              </a:rPr>
              <a:t>话剧、诗剧和歌剧</a:t>
            </a:r>
            <a:r>
              <a:rPr lang="zh-CN" altLang="en-US" sz="2000" b="1" dirty="0">
                <a:latin typeface="华文楷体" panose="02010600040101010101" charset="-122"/>
                <a:ea typeface="华文楷体" panose="02010600040101010101" charset="-122"/>
              </a:rPr>
              <a:t>三种。</a:t>
            </a:r>
            <a:endParaRPr lang="zh-CN" altLang="en-US" sz="2000" b="1" dirty="0">
              <a:latin typeface="华文楷体" panose="02010600040101010101" charset="-122"/>
              <a:ea typeface="华文楷体" panose="02010600040101010101" charset="-122"/>
            </a:endParaRPr>
          </a:p>
        </p:txBody>
      </p:sp>
      <p:sp>
        <p:nvSpPr>
          <p:cNvPr id="3" name="TextBox 2"/>
          <p:cNvSpPr txBox="1"/>
          <p:nvPr/>
        </p:nvSpPr>
        <p:spPr>
          <a:xfrm>
            <a:off x="484094" y="0"/>
            <a:ext cx="2622176" cy="861774"/>
          </a:xfrm>
          <a:prstGeom prst="rect">
            <a:avLst/>
          </a:prstGeom>
          <a:noFill/>
        </p:spPr>
        <p:txBody>
          <a:bodyPr wrap="square" rtlCol="0">
            <a:spAutoFit/>
          </a:bodyPr>
          <a:lstStyle/>
          <a:p>
            <a:endParaRPr lang="en-US" altLang="zh-CN" dirty="0" smtClean="0"/>
          </a:p>
          <a:p>
            <a:r>
              <a:rPr lang="zh-CN" altLang="en-US" sz="3200" b="1" dirty="0" smtClean="0">
                <a:latin typeface="华文行楷" panose="02010800040101010101" charset="-122"/>
                <a:ea typeface="华文行楷" panose="02010800040101010101" charset="-122"/>
              </a:rPr>
              <a:t>文学常识</a:t>
            </a:r>
            <a:r>
              <a:rPr lang="en-US" altLang="zh-CN" sz="3200" b="1" dirty="0" smtClean="0">
                <a:latin typeface="华文行楷" panose="02010800040101010101" charset="-122"/>
                <a:ea typeface="华文行楷" panose="02010800040101010101" charset="-122"/>
              </a:rPr>
              <a:t>:</a:t>
            </a:r>
            <a:endParaRPr lang="zh-CN" altLang="en-US" sz="3200" b="1" dirty="0">
              <a:latin typeface="华文行楷" panose="02010800040101010101" charset="-122"/>
              <a:ea typeface="华文行楷" panose="0201080004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3395" y="399415"/>
            <a:ext cx="3503295" cy="579120"/>
          </a:xfrm>
          <a:prstGeom prst="rect">
            <a:avLst/>
          </a:prstGeom>
          <a:noFill/>
        </p:spPr>
        <p:txBody>
          <a:bodyPr wrap="square" rtlCol="0">
            <a:spAutoFit/>
          </a:bodyPr>
          <a:lstStyle/>
          <a:p>
            <a:r>
              <a:rPr lang="zh-CN" altLang="en-US" sz="3200" b="1">
                <a:latin typeface="华文行楷" panose="02010800040101010101" charset="-122"/>
                <a:ea typeface="华文行楷" panose="02010800040101010101" charset="-122"/>
              </a:rPr>
              <a:t>作者简介：</a:t>
            </a:r>
            <a:endParaRPr lang="zh-CN" altLang="en-US" sz="3200" b="1">
              <a:latin typeface="华文行楷" panose="02010800040101010101" charset="-122"/>
              <a:ea typeface="华文行楷" panose="02010800040101010101" charset="-122"/>
            </a:endParaRPr>
          </a:p>
        </p:txBody>
      </p:sp>
      <p:sp>
        <p:nvSpPr>
          <p:cNvPr id="4" name="文本框 3"/>
          <p:cNvSpPr txBox="1"/>
          <p:nvPr/>
        </p:nvSpPr>
        <p:spPr>
          <a:xfrm>
            <a:off x="784860" y="978535"/>
            <a:ext cx="11012170" cy="5425440"/>
          </a:xfrm>
          <a:prstGeom prst="rect">
            <a:avLst/>
          </a:prstGeom>
          <a:noFill/>
        </p:spPr>
        <p:txBody>
          <a:bodyPr wrap="square" rtlCol="0">
            <a:spAutoFit/>
          </a:bodyPr>
          <a:lstStyle/>
          <a:p>
            <a:pPr>
              <a:spcBef>
                <a:spcPct val="50000"/>
              </a:spcBef>
            </a:pPr>
            <a:r>
              <a:rPr kumimoji="1" lang="zh-CN" altLang="en-US" sz="2800" b="1" dirty="0">
                <a:solidFill>
                  <a:srgbClr val="C00000"/>
                </a:solidFill>
                <a:latin typeface="华文楷体" panose="02010600040101010101" charset="-122"/>
                <a:ea typeface="华文楷体" panose="02010600040101010101" charset="-122"/>
                <a:sym typeface="+mn-ea"/>
              </a:rPr>
              <a:t>威廉</a:t>
            </a:r>
            <a:r>
              <a:rPr kumimoji="1" lang="en-US" altLang="zh-CN" sz="2800" b="1" dirty="0">
                <a:solidFill>
                  <a:srgbClr val="C00000"/>
                </a:solidFill>
                <a:latin typeface="华文楷体" panose="02010600040101010101" charset="-122"/>
                <a:ea typeface="华文楷体" panose="02010600040101010101" charset="-122"/>
                <a:sym typeface="+mn-ea"/>
              </a:rPr>
              <a:t>·</a:t>
            </a:r>
            <a:r>
              <a:rPr kumimoji="1" lang="zh-CN" altLang="en-US" sz="2800" b="1" dirty="0">
                <a:solidFill>
                  <a:srgbClr val="C00000"/>
                </a:solidFill>
                <a:latin typeface="华文楷体" panose="02010600040101010101" charset="-122"/>
                <a:ea typeface="华文楷体" panose="02010600040101010101" charset="-122"/>
                <a:sym typeface="+mn-ea"/>
              </a:rPr>
              <a:t>莎士比亚（</a:t>
            </a:r>
            <a:r>
              <a:rPr kumimoji="1" lang="en-US" altLang="zh-CN" sz="2800" b="1" dirty="0">
                <a:solidFill>
                  <a:srgbClr val="C00000"/>
                </a:solidFill>
                <a:latin typeface="华文楷体" panose="02010600040101010101" charset="-122"/>
                <a:ea typeface="华文楷体" panose="02010600040101010101" charset="-122"/>
                <a:sym typeface="+mn-ea"/>
              </a:rPr>
              <a:t>1564-1616</a:t>
            </a:r>
            <a:r>
              <a:rPr kumimoji="1" lang="zh-CN" altLang="en-US" sz="2800" b="1" dirty="0">
                <a:solidFill>
                  <a:srgbClr val="C00000"/>
                </a:solidFill>
                <a:latin typeface="华文楷体" panose="02010600040101010101" charset="-122"/>
                <a:ea typeface="华文楷体" panose="02010600040101010101" charset="-122"/>
                <a:sym typeface="+mn-ea"/>
              </a:rPr>
              <a:t>）文艺复兴时期</a:t>
            </a:r>
            <a:r>
              <a:rPr kumimoji="1" lang="zh-CN" altLang="en-US" sz="2800" b="1" dirty="0">
                <a:solidFill>
                  <a:schemeClr val="accent1"/>
                </a:solidFill>
                <a:latin typeface="华文楷体" panose="02010600040101010101" charset="-122"/>
                <a:ea typeface="华文楷体" panose="02010600040101010101" charset="-122"/>
                <a:sym typeface="+mn-ea"/>
              </a:rPr>
              <a:t>英国伟大的戏剧家和诗人</a:t>
            </a:r>
            <a:r>
              <a:rPr kumimoji="1" lang="zh-CN" altLang="en-US" sz="2800" b="1" dirty="0">
                <a:solidFill>
                  <a:srgbClr val="C00000"/>
                </a:solidFill>
                <a:latin typeface="华文楷体" panose="02010600040101010101" charset="-122"/>
                <a:ea typeface="华文楷体" panose="02010600040101010101" charset="-122"/>
                <a:sym typeface="+mn-ea"/>
              </a:rPr>
              <a:t>，人文主义最杰出的代表，近代欧洲文学的</a:t>
            </a:r>
            <a:r>
              <a:rPr kumimoji="1" lang="zh-CN" altLang="en-US" sz="2800" b="1" dirty="0">
                <a:solidFill>
                  <a:schemeClr val="accent1"/>
                </a:solidFill>
                <a:latin typeface="华文楷体" panose="02010600040101010101" charset="-122"/>
                <a:ea typeface="华文楷体" panose="02010600040101010101" charset="-122"/>
                <a:sym typeface="+mn-ea"/>
              </a:rPr>
              <a:t>奠基者</a:t>
            </a:r>
            <a:r>
              <a:rPr kumimoji="1" lang="zh-CN" altLang="en-US" sz="2800" b="1" dirty="0">
                <a:solidFill>
                  <a:srgbClr val="C00000"/>
                </a:solidFill>
                <a:latin typeface="华文楷体" panose="02010600040101010101" charset="-122"/>
                <a:ea typeface="华文楷体" panose="02010600040101010101" charset="-122"/>
                <a:sym typeface="+mn-ea"/>
              </a:rPr>
              <a:t>之一。</a:t>
            </a:r>
            <a:endParaRPr kumimoji="1" lang="zh-CN" altLang="en-US" sz="2800" b="1" dirty="0">
              <a:solidFill>
                <a:srgbClr val="C00000"/>
              </a:solidFill>
              <a:latin typeface="华文楷体" panose="02010600040101010101" charset="-122"/>
              <a:ea typeface="华文楷体" panose="02010600040101010101" charset="-122"/>
              <a:sym typeface="+mn-ea"/>
            </a:endParaRPr>
          </a:p>
          <a:p>
            <a:pPr>
              <a:spcBef>
                <a:spcPct val="50000"/>
              </a:spcBef>
            </a:pPr>
            <a:r>
              <a:rPr lang="zh-CN" altLang="en-US" sz="2800" b="1" dirty="0">
                <a:solidFill>
                  <a:srgbClr val="C00000"/>
                </a:solidFill>
                <a:latin typeface="华文楷体" panose="02010600040101010101" charset="-122"/>
                <a:ea typeface="华文楷体" panose="02010600040101010101" charset="-122"/>
                <a:sym typeface="+mn-ea"/>
              </a:rPr>
              <a:t>莎士比亚主要作品有：历史剧</a:t>
            </a:r>
            <a:r>
              <a:rPr lang="en-US" altLang="zh-CN" sz="2800" b="1" dirty="0">
                <a:solidFill>
                  <a:srgbClr val="C00000"/>
                </a:solidFill>
                <a:latin typeface="华文楷体" panose="02010600040101010101" charset="-122"/>
                <a:ea typeface="华文楷体" panose="02010600040101010101" charset="-122"/>
                <a:sym typeface="+mn-ea"/>
              </a:rPr>
              <a:t>《</a:t>
            </a:r>
            <a:r>
              <a:rPr lang="zh-CN" altLang="en-US" sz="2800" b="1" dirty="0">
                <a:solidFill>
                  <a:schemeClr val="accent1"/>
                </a:solidFill>
                <a:latin typeface="华文楷体" panose="02010600040101010101" charset="-122"/>
                <a:ea typeface="华文楷体" panose="02010600040101010101" charset="-122"/>
                <a:sym typeface="+mn-ea"/>
              </a:rPr>
              <a:t>亨利四世</a:t>
            </a:r>
            <a:r>
              <a:rPr lang="en-US" altLang="zh-CN" sz="2800" b="1" dirty="0">
                <a:solidFill>
                  <a:srgbClr val="C00000"/>
                </a:solidFill>
                <a:latin typeface="华文楷体" panose="02010600040101010101" charset="-122"/>
                <a:ea typeface="华文楷体" panose="02010600040101010101" charset="-122"/>
                <a:sym typeface="+mn-ea"/>
              </a:rPr>
              <a:t>》</a:t>
            </a:r>
            <a:endParaRPr lang="en-US" altLang="zh-CN" sz="2800" b="1" dirty="0">
              <a:solidFill>
                <a:srgbClr val="C00000"/>
              </a:solidFill>
              <a:latin typeface="华文楷体" panose="02010600040101010101" charset="-122"/>
              <a:ea typeface="华文楷体" panose="02010600040101010101" charset="-122"/>
              <a:sym typeface="+mn-ea"/>
            </a:endParaRPr>
          </a:p>
          <a:p>
            <a:pPr>
              <a:spcBef>
                <a:spcPct val="50000"/>
              </a:spcBef>
            </a:pPr>
            <a:r>
              <a:rPr lang="zh-CN" altLang="en-US" sz="2800" b="1" dirty="0">
                <a:solidFill>
                  <a:srgbClr val="C00000"/>
                </a:solidFill>
                <a:latin typeface="华文楷体" panose="02010600040101010101" charset="-122"/>
                <a:ea typeface="华文楷体" panose="02010600040101010101" charset="-122"/>
                <a:sym typeface="+mn-ea"/>
              </a:rPr>
              <a:t>喜剧</a:t>
            </a:r>
            <a:r>
              <a:rPr lang="en-US" altLang="zh-CN" sz="2800" b="1" dirty="0">
                <a:solidFill>
                  <a:srgbClr val="C00000"/>
                </a:solidFill>
                <a:latin typeface="华文楷体" panose="02010600040101010101" charset="-122"/>
                <a:ea typeface="华文楷体" panose="02010600040101010101" charset="-122"/>
                <a:sym typeface="+mn-ea"/>
              </a:rPr>
              <a:t>《</a:t>
            </a:r>
            <a:r>
              <a:rPr lang="zh-CN" altLang="en-US" sz="2800" b="1" dirty="0">
                <a:solidFill>
                  <a:schemeClr val="accent1"/>
                </a:solidFill>
                <a:latin typeface="华文楷体" panose="02010600040101010101" charset="-122"/>
                <a:ea typeface="华文楷体" panose="02010600040101010101" charset="-122"/>
                <a:sym typeface="+mn-ea"/>
              </a:rPr>
              <a:t>仲夏夜之梦</a:t>
            </a:r>
            <a:r>
              <a:rPr lang="en-US" altLang="zh-CN" sz="2800" b="1" dirty="0">
                <a:solidFill>
                  <a:srgbClr val="C00000"/>
                </a:solidFill>
                <a:latin typeface="华文楷体" panose="02010600040101010101" charset="-122"/>
                <a:ea typeface="华文楷体" panose="02010600040101010101" charset="-122"/>
                <a:sym typeface="+mn-ea"/>
              </a:rPr>
              <a:t>》 《</a:t>
            </a:r>
            <a:r>
              <a:rPr lang="zh-CN" altLang="en-US" sz="2800" b="1" dirty="0">
                <a:solidFill>
                  <a:schemeClr val="accent1"/>
                </a:solidFill>
                <a:latin typeface="华文楷体" panose="02010600040101010101" charset="-122"/>
                <a:ea typeface="华文楷体" panose="02010600040101010101" charset="-122"/>
                <a:sym typeface="+mn-ea"/>
              </a:rPr>
              <a:t>威尼斯商人</a:t>
            </a:r>
            <a:r>
              <a:rPr lang="en-US" altLang="zh-CN" sz="2800" b="1" dirty="0">
                <a:solidFill>
                  <a:srgbClr val="C00000"/>
                </a:solidFill>
                <a:latin typeface="华文楷体" panose="02010600040101010101" charset="-122"/>
                <a:ea typeface="华文楷体" panose="02010600040101010101" charset="-122"/>
                <a:sym typeface="+mn-ea"/>
              </a:rPr>
              <a:t>》</a:t>
            </a:r>
            <a:endParaRPr lang="en-US" altLang="zh-CN" sz="2800" b="1" dirty="0">
              <a:solidFill>
                <a:srgbClr val="C00000"/>
              </a:solidFill>
              <a:latin typeface="华文楷体" panose="02010600040101010101" charset="-122"/>
              <a:ea typeface="华文楷体" panose="02010600040101010101" charset="-122"/>
              <a:sym typeface="+mn-ea"/>
            </a:endParaRPr>
          </a:p>
          <a:p>
            <a:pPr>
              <a:spcBef>
                <a:spcPct val="50000"/>
              </a:spcBef>
            </a:pPr>
            <a:r>
              <a:rPr lang="zh-CN" altLang="en-US" sz="2800" b="1" dirty="0">
                <a:solidFill>
                  <a:srgbClr val="C00000"/>
                </a:solidFill>
                <a:latin typeface="华文楷体" panose="02010600040101010101" charset="-122"/>
                <a:ea typeface="华文楷体" panose="02010600040101010101" charset="-122"/>
                <a:sym typeface="+mn-ea"/>
              </a:rPr>
              <a:t>四大悲剧</a:t>
            </a:r>
            <a:r>
              <a:rPr lang="en-US" altLang="zh-CN" sz="2800" b="1" dirty="0">
                <a:solidFill>
                  <a:srgbClr val="C00000"/>
                </a:solidFill>
                <a:latin typeface="华文楷体" panose="02010600040101010101" charset="-122"/>
                <a:ea typeface="华文楷体" panose="02010600040101010101" charset="-122"/>
                <a:sym typeface="+mn-ea"/>
              </a:rPr>
              <a:t>《</a:t>
            </a:r>
            <a:r>
              <a:rPr lang="zh-CN" altLang="en-US" sz="2800" b="1" dirty="0">
                <a:solidFill>
                  <a:schemeClr val="accent1"/>
                </a:solidFill>
                <a:latin typeface="华文楷体" panose="02010600040101010101" charset="-122"/>
                <a:ea typeface="华文楷体" panose="02010600040101010101" charset="-122"/>
                <a:sym typeface="+mn-ea"/>
              </a:rPr>
              <a:t>哈姆雷特</a:t>
            </a:r>
            <a:r>
              <a:rPr lang="en-US" altLang="zh-CN" sz="2800" b="1" dirty="0">
                <a:solidFill>
                  <a:srgbClr val="C00000"/>
                </a:solidFill>
                <a:latin typeface="华文楷体" panose="02010600040101010101" charset="-122"/>
                <a:ea typeface="华文楷体" panose="02010600040101010101" charset="-122"/>
                <a:sym typeface="+mn-ea"/>
              </a:rPr>
              <a:t>》《</a:t>
            </a:r>
            <a:r>
              <a:rPr lang="zh-CN" altLang="en-US" sz="2800" b="1" dirty="0">
                <a:solidFill>
                  <a:schemeClr val="accent1"/>
                </a:solidFill>
                <a:latin typeface="华文楷体" panose="02010600040101010101" charset="-122"/>
                <a:ea typeface="华文楷体" panose="02010600040101010101" charset="-122"/>
                <a:sym typeface="+mn-ea"/>
              </a:rPr>
              <a:t>奥赛罗</a:t>
            </a:r>
            <a:r>
              <a:rPr lang="en-US" altLang="zh-CN" sz="2800" b="1" dirty="0">
                <a:solidFill>
                  <a:srgbClr val="C00000"/>
                </a:solidFill>
                <a:latin typeface="华文楷体" panose="02010600040101010101" charset="-122"/>
                <a:ea typeface="华文楷体" panose="02010600040101010101" charset="-122"/>
                <a:sym typeface="+mn-ea"/>
              </a:rPr>
              <a:t>》《</a:t>
            </a:r>
            <a:r>
              <a:rPr lang="zh-CN" altLang="en-US" sz="2800" b="1" dirty="0">
                <a:solidFill>
                  <a:schemeClr val="accent1"/>
                </a:solidFill>
                <a:latin typeface="华文楷体" panose="02010600040101010101" charset="-122"/>
                <a:ea typeface="华文楷体" panose="02010600040101010101" charset="-122"/>
                <a:sym typeface="+mn-ea"/>
              </a:rPr>
              <a:t>李尔王</a:t>
            </a:r>
            <a:r>
              <a:rPr lang="en-US" altLang="zh-CN" sz="2800" b="1" dirty="0">
                <a:solidFill>
                  <a:srgbClr val="C00000"/>
                </a:solidFill>
                <a:latin typeface="华文楷体" panose="02010600040101010101" charset="-122"/>
                <a:ea typeface="华文楷体" panose="02010600040101010101" charset="-122"/>
                <a:sym typeface="+mn-ea"/>
              </a:rPr>
              <a:t>》《</a:t>
            </a:r>
            <a:r>
              <a:rPr lang="zh-CN" altLang="en-US" sz="2800" b="1" dirty="0">
                <a:solidFill>
                  <a:schemeClr val="accent1"/>
                </a:solidFill>
                <a:latin typeface="华文楷体" panose="02010600040101010101" charset="-122"/>
                <a:ea typeface="华文楷体" panose="02010600040101010101" charset="-122"/>
                <a:sym typeface="+mn-ea"/>
              </a:rPr>
              <a:t>麦克白</a:t>
            </a:r>
            <a:r>
              <a:rPr lang="en-US" altLang="zh-CN" sz="2800" b="1" dirty="0">
                <a:solidFill>
                  <a:srgbClr val="C00000"/>
                </a:solidFill>
                <a:latin typeface="华文楷体" panose="02010600040101010101" charset="-122"/>
                <a:ea typeface="华文楷体" panose="02010600040101010101" charset="-122"/>
                <a:sym typeface="+mn-ea"/>
              </a:rPr>
              <a:t>》</a:t>
            </a:r>
            <a:endParaRPr lang="en-US" altLang="zh-CN" sz="2800" b="1" dirty="0">
              <a:solidFill>
                <a:srgbClr val="C00000"/>
              </a:solidFill>
              <a:latin typeface="华文楷体" panose="02010600040101010101" charset="-122"/>
              <a:ea typeface="华文楷体" panose="02010600040101010101" charset="-122"/>
              <a:sym typeface="+mn-ea"/>
            </a:endParaRPr>
          </a:p>
          <a:p>
            <a:pPr>
              <a:spcBef>
                <a:spcPct val="50000"/>
              </a:spcBef>
            </a:pPr>
            <a:r>
              <a:rPr lang="zh-CN" altLang="en-US" sz="2800" b="1" dirty="0">
                <a:solidFill>
                  <a:srgbClr val="C00000"/>
                </a:solidFill>
                <a:latin typeface="华文楷体" panose="02010600040101010101" charset="-122"/>
                <a:ea typeface="华文楷体" panose="02010600040101010101" charset="-122"/>
                <a:sym typeface="+mn-ea"/>
              </a:rPr>
              <a:t>悲喜剧</a:t>
            </a:r>
            <a:r>
              <a:rPr lang="en-US" altLang="zh-CN" sz="2800" b="1" dirty="0">
                <a:solidFill>
                  <a:srgbClr val="C00000"/>
                </a:solidFill>
                <a:latin typeface="华文楷体" panose="02010600040101010101" charset="-122"/>
                <a:ea typeface="华文楷体" panose="02010600040101010101" charset="-122"/>
                <a:sym typeface="+mn-ea"/>
              </a:rPr>
              <a:t>《</a:t>
            </a:r>
            <a:r>
              <a:rPr lang="zh-CN" altLang="en-US" sz="2800" b="1" dirty="0">
                <a:solidFill>
                  <a:schemeClr val="accent1"/>
                </a:solidFill>
                <a:latin typeface="华文楷体" panose="02010600040101010101" charset="-122"/>
                <a:ea typeface="华文楷体" panose="02010600040101010101" charset="-122"/>
                <a:sym typeface="+mn-ea"/>
              </a:rPr>
              <a:t>罗密欧与朱丽叶</a:t>
            </a:r>
            <a:r>
              <a:rPr lang="en-US" altLang="zh-CN" sz="2800" b="1" dirty="0">
                <a:solidFill>
                  <a:srgbClr val="C00000"/>
                </a:solidFill>
                <a:latin typeface="华文楷体" panose="02010600040101010101" charset="-122"/>
                <a:ea typeface="华文楷体" panose="02010600040101010101" charset="-122"/>
                <a:sym typeface="+mn-ea"/>
              </a:rPr>
              <a:t>》</a:t>
            </a:r>
            <a:r>
              <a:rPr lang="zh-CN" altLang="en-US" sz="2800" b="1" dirty="0">
                <a:solidFill>
                  <a:srgbClr val="C00000"/>
                </a:solidFill>
                <a:latin typeface="华文楷体" panose="02010600040101010101" charset="-122"/>
                <a:ea typeface="华文楷体" panose="02010600040101010101" charset="-122"/>
                <a:sym typeface="+mn-ea"/>
              </a:rPr>
              <a:t>。</a:t>
            </a:r>
            <a:endParaRPr lang="zh-CN" altLang="en-US" sz="2800" b="1" dirty="0">
              <a:solidFill>
                <a:srgbClr val="C00000"/>
              </a:solidFill>
              <a:latin typeface="华文楷体" panose="02010600040101010101" charset="-122"/>
              <a:ea typeface="华文楷体" panose="02010600040101010101" charset="-122"/>
              <a:sym typeface="+mn-ea"/>
            </a:endParaRPr>
          </a:p>
          <a:p>
            <a:pPr>
              <a:spcBef>
                <a:spcPct val="50000"/>
              </a:spcBef>
            </a:pPr>
            <a:r>
              <a:rPr lang="zh-CN" altLang="en-US" sz="2800" b="1" dirty="0">
                <a:solidFill>
                  <a:srgbClr val="C00000"/>
                </a:solidFill>
                <a:latin typeface="华文楷体" panose="02010600040101010101" charset="-122"/>
                <a:ea typeface="华文楷体" panose="02010600040101010101" charset="-122"/>
                <a:sym typeface="+mn-ea"/>
              </a:rPr>
              <a:t>马克思称莎士比亚为“</a:t>
            </a:r>
            <a:r>
              <a:rPr lang="zh-CN" altLang="en-US" sz="2800" b="1" dirty="0">
                <a:solidFill>
                  <a:schemeClr val="accent1"/>
                </a:solidFill>
                <a:latin typeface="华文楷体" panose="02010600040101010101" charset="-122"/>
                <a:ea typeface="华文楷体" panose="02010600040101010101" charset="-122"/>
                <a:sym typeface="+mn-ea"/>
              </a:rPr>
              <a:t>人类最伟大的戏剧天才</a:t>
            </a:r>
            <a:r>
              <a:rPr lang="zh-CN" altLang="en-US" sz="2800" b="1" dirty="0">
                <a:solidFill>
                  <a:srgbClr val="C00000"/>
                </a:solidFill>
                <a:latin typeface="华文楷体" panose="02010600040101010101" charset="-122"/>
                <a:ea typeface="华文楷体" panose="02010600040101010101" charset="-122"/>
                <a:sym typeface="+mn-ea"/>
              </a:rPr>
              <a:t>”。</a:t>
            </a:r>
            <a:endParaRPr lang="zh-CN" altLang="en-US" sz="2800" b="1" dirty="0">
              <a:solidFill>
                <a:srgbClr val="C00000"/>
              </a:solidFill>
              <a:latin typeface="华文楷体" panose="02010600040101010101" charset="-122"/>
              <a:ea typeface="华文楷体" panose="02010600040101010101" charset="-122"/>
              <a:sym typeface="+mn-ea"/>
            </a:endParaRPr>
          </a:p>
          <a:p>
            <a:pPr>
              <a:spcBef>
                <a:spcPct val="50000"/>
              </a:spcBef>
            </a:pPr>
            <a:r>
              <a:rPr lang="zh-CN" altLang="en-US" sz="2800" b="1" dirty="0">
                <a:solidFill>
                  <a:srgbClr val="C00000"/>
                </a:solidFill>
                <a:latin typeface="华文楷体" panose="02010600040101010101" charset="-122"/>
                <a:ea typeface="华文楷体" panose="02010600040101010101" charset="-122"/>
                <a:sym typeface="+mn-ea"/>
              </a:rPr>
              <a:t>雨果誉莎士比亚为“</a:t>
            </a:r>
            <a:r>
              <a:rPr lang="zh-CN" altLang="en-US" sz="2800" b="1" dirty="0">
                <a:solidFill>
                  <a:schemeClr val="accent1"/>
                </a:solidFill>
                <a:latin typeface="华文楷体" panose="02010600040101010101" charset="-122"/>
                <a:ea typeface="华文楷体" panose="02010600040101010101" charset="-122"/>
                <a:sym typeface="+mn-ea"/>
              </a:rPr>
              <a:t>戏剧界的神人</a:t>
            </a:r>
            <a:r>
              <a:rPr lang="zh-CN" altLang="en-US" sz="2800" b="1" dirty="0">
                <a:solidFill>
                  <a:srgbClr val="C00000"/>
                </a:solidFill>
                <a:latin typeface="华文楷体" panose="02010600040101010101" charset="-122"/>
                <a:ea typeface="华文楷体" panose="02010600040101010101" charset="-122"/>
                <a:sym typeface="+mn-ea"/>
              </a:rPr>
              <a:t>”。</a:t>
            </a:r>
            <a:endParaRPr lang="zh-CN" altLang="en-US" sz="2800" b="1" dirty="0">
              <a:solidFill>
                <a:srgbClr val="C00000"/>
              </a:solidFill>
              <a:latin typeface="华文楷体" panose="02010600040101010101" charset="-122"/>
              <a:ea typeface="华文楷体" panose="02010600040101010101" charset="-122"/>
              <a:sym typeface="+mn-ea"/>
            </a:endParaRPr>
          </a:p>
          <a:p>
            <a:pPr>
              <a:spcBef>
                <a:spcPct val="50000"/>
              </a:spcBef>
            </a:pPr>
            <a:endParaRPr lang="zh-CN" altLang="en-US" sz="2800" b="1" dirty="0">
              <a:solidFill>
                <a:srgbClr val="C00000"/>
              </a:solidFill>
              <a:latin typeface="华文楷体" panose="02010600040101010101" charset="-122"/>
              <a:ea typeface="华文楷体" panose="02010600040101010101" charset="-122"/>
              <a:sym typeface="+mn-ea"/>
            </a:endParaRPr>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367092" y="1936376"/>
            <a:ext cx="2264613" cy="3039036"/>
          </a:xfrm>
          <a:prstGeom prst="rect">
            <a:avLst/>
          </a:prstGeom>
          <a:noFill/>
          <a:ln>
            <a:noFill/>
          </a:ln>
          <a:effectLst>
            <a:outerShdw dist="35921" dir="2700000" algn="ctr" rotWithShape="0">
              <a:schemeClr val="bg2"/>
            </a:outerShdw>
            <a:softEdge rad="635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7520" y="1134110"/>
            <a:ext cx="7021830" cy="4480560"/>
          </a:xfrm>
          <a:prstGeom prst="rect">
            <a:avLst/>
          </a:prstGeom>
          <a:noFill/>
        </p:spPr>
        <p:txBody>
          <a:bodyPr wrap="square" rtlCol="0">
            <a:spAutoFit/>
          </a:bodyPr>
          <a:lstStyle/>
          <a:p>
            <a:r>
              <a:rPr lang="en-US" altLang="zh-CN" sz="3200" b="1" dirty="0">
                <a:latin typeface="华文楷体" panose="02010600040101010101" charset="-122"/>
                <a:ea typeface="华文楷体" panose="02010600040101010101" charset="-122"/>
                <a:sym typeface="+mn-ea"/>
              </a:rPr>
              <a:t>        </a:t>
            </a:r>
            <a:r>
              <a:rPr lang="zh-CN" altLang="en-US" sz="3200" b="1" dirty="0">
                <a:latin typeface="华文楷体" panose="02010600040101010101" charset="-122"/>
                <a:ea typeface="华文楷体" panose="02010600040101010101" charset="-122"/>
                <a:sym typeface="+mn-ea"/>
              </a:rPr>
              <a:t>取材于古老传说。剧情是通过</a:t>
            </a:r>
            <a:r>
              <a:rPr lang="zh-CN" altLang="en-US" sz="3200" b="1" dirty="0">
                <a:solidFill>
                  <a:srgbClr val="C00000"/>
                </a:solidFill>
                <a:latin typeface="华文楷体" panose="02010600040101010101" charset="-122"/>
                <a:ea typeface="华文楷体" panose="02010600040101010101" charset="-122"/>
                <a:sym typeface="+mn-ea"/>
              </a:rPr>
              <a:t>三</a:t>
            </a:r>
            <a:r>
              <a:rPr lang="zh-CN" altLang="en-US" sz="3200" b="1" dirty="0">
                <a:latin typeface="华文楷体" panose="02010600040101010101" charset="-122"/>
                <a:ea typeface="华文楷体" panose="02010600040101010101" charset="-122"/>
                <a:sym typeface="+mn-ea"/>
              </a:rPr>
              <a:t>条线索展开的：</a:t>
            </a:r>
            <a:r>
              <a:rPr lang="zh-CN" altLang="en-US" sz="3200" b="1" dirty="0">
                <a:solidFill>
                  <a:schemeClr val="accent1"/>
                </a:solidFill>
                <a:latin typeface="华文楷体" panose="02010600040101010101" charset="-122"/>
                <a:ea typeface="华文楷体" panose="02010600040101010101" charset="-122"/>
                <a:sym typeface="+mn-ea"/>
              </a:rPr>
              <a:t>一条是鲍西娅选亲，巴萨尼奥选中铅匣子与鲍西娅结成眷属；</a:t>
            </a:r>
            <a:r>
              <a:rPr lang="zh-CN" altLang="en-US" sz="3200" b="1" dirty="0">
                <a:solidFill>
                  <a:srgbClr val="C00000"/>
                </a:solidFill>
                <a:latin typeface="华文楷体" panose="02010600040101010101" charset="-122"/>
                <a:ea typeface="华文楷体" panose="02010600040101010101" charset="-122"/>
                <a:sym typeface="+mn-ea"/>
              </a:rPr>
              <a:t>一条是夏洛克的女儿杰西卡与安东尼奥的友人罗伦佐的恋爱和私奔；</a:t>
            </a:r>
            <a:r>
              <a:rPr lang="zh-CN" altLang="en-US" sz="3200" b="1" dirty="0">
                <a:solidFill>
                  <a:srgbClr val="00B050"/>
                </a:solidFill>
                <a:latin typeface="华文楷体" panose="02010600040101010101" charset="-122"/>
                <a:ea typeface="华文楷体" panose="02010600040101010101" charset="-122"/>
                <a:sym typeface="+mn-ea"/>
              </a:rPr>
              <a:t>还有一条是主线，即威尼斯商人安东尼奥为了帮助巴萨尼奥成婚，向高利贷者犹太人夏洛克借款三千元而引起的“一磅肉”的契约纠纷。 </a:t>
            </a:r>
            <a:endParaRPr lang="zh-CN" altLang="en-US" sz="3200" b="1" dirty="0">
              <a:solidFill>
                <a:srgbClr val="00B050"/>
              </a:solidFill>
              <a:latin typeface="华文楷体" panose="02010600040101010101" charset="-122"/>
              <a:ea typeface="华文楷体" panose="02010600040101010101" charset="-122"/>
              <a:sym typeface="+mn-ea"/>
            </a:endParaRPr>
          </a:p>
        </p:txBody>
      </p:sp>
      <p:sp>
        <p:nvSpPr>
          <p:cNvPr id="3" name="文本框 2"/>
          <p:cNvSpPr txBox="1"/>
          <p:nvPr/>
        </p:nvSpPr>
        <p:spPr>
          <a:xfrm>
            <a:off x="477520" y="170180"/>
            <a:ext cx="5827395" cy="579120"/>
          </a:xfrm>
          <a:prstGeom prst="rect">
            <a:avLst/>
          </a:prstGeom>
          <a:noFill/>
        </p:spPr>
        <p:txBody>
          <a:bodyPr wrap="square" rtlCol="0">
            <a:spAutoFit/>
          </a:bodyPr>
          <a:lstStyle/>
          <a:p>
            <a:r>
              <a:rPr lang="zh-CN" altLang="en-US" sz="3200" b="1">
                <a:latin typeface="华文行楷" panose="02010800040101010101" charset="-122"/>
                <a:ea typeface="华文行楷" panose="02010800040101010101" charset="-122"/>
              </a:rPr>
              <a:t>《威尼斯商人》主要故事情节：</a:t>
            </a:r>
            <a:endParaRPr lang="zh-CN" altLang="en-US" sz="3200" b="1">
              <a:latin typeface="华文行楷" panose="02010800040101010101" charset="-122"/>
              <a:ea typeface="华文行楷" panose="02010800040101010101" charset="-122"/>
            </a:endParaRPr>
          </a:p>
        </p:txBody>
      </p:sp>
      <p:pic>
        <p:nvPicPr>
          <p:cNvPr id="4" name="图片 3" descr="163531.57227867"/>
          <p:cNvPicPr>
            <a:picLocks noChangeAspect="1"/>
          </p:cNvPicPr>
          <p:nvPr/>
        </p:nvPicPr>
        <p:blipFill>
          <a:blip r:embed="rId1"/>
          <a:srcRect r="-18649" b="27574"/>
          <a:stretch>
            <a:fillRect/>
          </a:stretch>
        </p:blipFill>
        <p:spPr>
          <a:xfrm>
            <a:off x="7318375" y="410210"/>
            <a:ext cx="5086350" cy="4394835"/>
          </a:xfrm>
          <a:prstGeom prst="ellipse">
            <a:avLst/>
          </a:prstGeom>
          <a:effectLst>
            <a:softEdge rad="6350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0395" y="384175"/>
            <a:ext cx="3074670" cy="579120"/>
          </a:xfrm>
          <a:prstGeom prst="rect">
            <a:avLst/>
          </a:prstGeom>
          <a:noFill/>
        </p:spPr>
        <p:txBody>
          <a:bodyPr wrap="square" rtlCol="0">
            <a:spAutoFit/>
          </a:bodyPr>
          <a:lstStyle/>
          <a:p>
            <a:r>
              <a:rPr lang="zh-CN" altLang="en-US" sz="3200" b="1" dirty="0">
                <a:latin typeface="华文行楷" panose="02010800040101010101" charset="-122"/>
                <a:ea typeface="华文行楷" panose="02010800040101010101" charset="-122"/>
              </a:rPr>
              <a:t>初读感知：</a:t>
            </a:r>
            <a:endParaRPr lang="zh-CN" altLang="en-US" sz="3200" b="1" dirty="0">
              <a:latin typeface="华文行楷" panose="02010800040101010101" charset="-122"/>
              <a:ea typeface="华文行楷" panose="02010800040101010101" charset="-122"/>
            </a:endParaRPr>
          </a:p>
        </p:txBody>
      </p:sp>
      <p:sp>
        <p:nvSpPr>
          <p:cNvPr id="3" name="文本框 2"/>
          <p:cNvSpPr txBox="1"/>
          <p:nvPr/>
        </p:nvSpPr>
        <p:spPr>
          <a:xfrm>
            <a:off x="619760" y="1195070"/>
            <a:ext cx="9025890" cy="4663440"/>
          </a:xfrm>
          <a:prstGeom prst="rect">
            <a:avLst/>
          </a:prstGeom>
          <a:noFill/>
        </p:spPr>
        <p:txBody>
          <a:bodyPr wrap="square" rtlCol="0">
            <a:spAutoFit/>
          </a:bodyPr>
          <a:lstStyle/>
          <a:p>
            <a:r>
              <a:rPr lang="en-US" altLang="zh-CN" sz="2800" b="1" dirty="0">
                <a:solidFill>
                  <a:srgbClr val="C00000"/>
                </a:solidFill>
                <a:latin typeface="华文楷体" panose="02010600040101010101" charset="-122"/>
                <a:ea typeface="华文楷体" panose="02010600040101010101" charset="-122"/>
                <a:sym typeface="+mn-ea"/>
              </a:rPr>
              <a:t>1</a:t>
            </a:r>
            <a:r>
              <a:rPr lang="zh-CN" altLang="en-US" sz="2800" b="1" dirty="0">
                <a:solidFill>
                  <a:srgbClr val="C00000"/>
                </a:solidFill>
                <a:latin typeface="华文楷体" panose="02010600040101010101" charset="-122"/>
                <a:ea typeface="华文楷体" panose="02010600040101010101" charset="-122"/>
                <a:sym typeface="+mn-ea"/>
              </a:rPr>
              <a:t>、本场戏主要写了一件什么事？</a:t>
            </a:r>
            <a:endParaRPr lang="zh-CN" altLang="en-US" sz="2800" b="1" dirty="0">
              <a:solidFill>
                <a:srgbClr val="C00000"/>
              </a:solidFill>
              <a:latin typeface="华文楷体" panose="02010600040101010101" charset="-122"/>
              <a:ea typeface="华文楷体" panose="02010600040101010101" charset="-122"/>
              <a:sym typeface="+mn-ea"/>
            </a:endParaRPr>
          </a:p>
          <a:p>
            <a:r>
              <a:rPr lang="zh-CN" altLang="en-US" sz="2400" b="1" dirty="0" smtClean="0">
                <a:solidFill>
                  <a:schemeClr val="accent1"/>
                </a:solidFill>
                <a:latin typeface="华文楷体" panose="02010600040101010101" charset="-122"/>
                <a:ea typeface="华文楷体" panose="02010600040101010101" charset="-122"/>
                <a:sym typeface="+mn-ea"/>
              </a:rPr>
              <a:t>        安东尼奥</a:t>
            </a:r>
            <a:r>
              <a:rPr lang="zh-CN" altLang="en-US" sz="2400" b="1" dirty="0">
                <a:solidFill>
                  <a:schemeClr val="accent1"/>
                </a:solidFill>
                <a:latin typeface="华文楷体" panose="02010600040101010101" charset="-122"/>
                <a:ea typeface="华文楷体" panose="02010600040101010101" charset="-122"/>
                <a:sym typeface="+mn-ea"/>
              </a:rPr>
              <a:t>为帮朋友而遭吝啬鬼夏洛克陷害</a:t>
            </a:r>
            <a:r>
              <a:rPr lang="en-US" altLang="zh-CN" sz="2400" b="1" dirty="0">
                <a:solidFill>
                  <a:schemeClr val="accent1"/>
                </a:solidFill>
                <a:latin typeface="华文楷体" panose="02010600040101010101" charset="-122"/>
                <a:ea typeface="华文楷体" panose="02010600040101010101" charset="-122"/>
                <a:sym typeface="+mn-ea"/>
              </a:rPr>
              <a:t>,</a:t>
            </a:r>
            <a:r>
              <a:rPr lang="zh-CN" altLang="en-US" sz="2400" b="1" dirty="0">
                <a:solidFill>
                  <a:schemeClr val="accent1"/>
                </a:solidFill>
                <a:latin typeface="华文楷体" panose="02010600040101010101" charset="-122"/>
                <a:ea typeface="华文楷体" panose="02010600040101010101" charset="-122"/>
                <a:sym typeface="+mn-ea"/>
              </a:rPr>
              <a:t>鲍西娅等人假扮律师帮助安东尼奥度过危机。</a:t>
            </a:r>
            <a:endParaRPr lang="en-US" altLang="zh-CN" sz="2400" b="1" dirty="0">
              <a:solidFill>
                <a:schemeClr val="accent1"/>
              </a:solidFill>
              <a:latin typeface="华文楷体" panose="02010600040101010101" charset="-122"/>
              <a:ea typeface="华文楷体" panose="02010600040101010101" charset="-122"/>
              <a:sym typeface="+mn-ea"/>
            </a:endParaRPr>
          </a:p>
          <a:p>
            <a:r>
              <a:rPr lang="en-US" altLang="zh-CN" sz="2800" b="1" dirty="0">
                <a:solidFill>
                  <a:srgbClr val="C00000"/>
                </a:solidFill>
                <a:latin typeface="华文楷体" panose="02010600040101010101" charset="-122"/>
                <a:ea typeface="华文楷体" panose="02010600040101010101" charset="-122"/>
                <a:sym typeface="+mn-ea"/>
              </a:rPr>
              <a:t>2</a:t>
            </a:r>
            <a:r>
              <a:rPr lang="zh-CN" altLang="en-US" sz="2800" b="1" dirty="0">
                <a:solidFill>
                  <a:srgbClr val="C00000"/>
                </a:solidFill>
                <a:latin typeface="华文楷体" panose="02010600040101010101" charset="-122"/>
                <a:ea typeface="华文楷体" panose="02010600040101010101" charset="-122"/>
                <a:sym typeface="+mn-ea"/>
              </a:rPr>
              <a:t>、</a:t>
            </a:r>
            <a:r>
              <a:rPr lang="zh-CN" altLang="en-US" sz="2800" b="1" dirty="0">
                <a:latin typeface="华文楷体" panose="02010600040101010101" charset="-122"/>
                <a:ea typeface="华文楷体" panose="02010600040101010101" charset="-122"/>
                <a:sym typeface="+mn-ea"/>
              </a:rPr>
              <a:t>这场戏的冲突双方都有那些人物？</a:t>
            </a:r>
            <a:endParaRPr lang="zh-CN" altLang="en-US" sz="2800" b="1" dirty="0">
              <a:latin typeface="华文楷体" panose="02010600040101010101" charset="-122"/>
              <a:ea typeface="华文楷体" panose="02010600040101010101" charset="-122"/>
              <a:sym typeface="+mn-ea"/>
            </a:endParaRPr>
          </a:p>
          <a:p>
            <a:r>
              <a:rPr lang="zh-CN" altLang="en-US" sz="2800" b="1" dirty="0" smtClean="0">
                <a:solidFill>
                  <a:srgbClr val="C00000"/>
                </a:solidFill>
                <a:latin typeface="华文楷体" panose="02010600040101010101" charset="-122"/>
                <a:ea typeface="华文楷体" panose="02010600040101010101" charset="-122"/>
                <a:sym typeface="+mn-ea"/>
              </a:rPr>
              <a:t>原告</a:t>
            </a:r>
            <a:r>
              <a:rPr lang="en-US" altLang="zh-CN" sz="2800" b="1" dirty="0" smtClean="0">
                <a:solidFill>
                  <a:srgbClr val="C00000"/>
                </a:solidFill>
                <a:latin typeface="华文楷体" panose="02010600040101010101" charset="-122"/>
                <a:ea typeface="华文楷体" panose="02010600040101010101" charset="-122"/>
                <a:sym typeface="+mn-ea"/>
              </a:rPr>
              <a:t>:</a:t>
            </a:r>
            <a:r>
              <a:rPr lang="zh-CN" altLang="en-US" sz="2800" b="1" dirty="0" smtClean="0">
                <a:solidFill>
                  <a:srgbClr val="C00000"/>
                </a:solidFill>
                <a:latin typeface="华文楷体" panose="02010600040101010101" charset="-122"/>
                <a:ea typeface="华文楷体" panose="02010600040101010101" charset="-122"/>
                <a:sym typeface="+mn-ea"/>
              </a:rPr>
              <a:t>夏洛克  </a:t>
            </a:r>
            <a:endParaRPr lang="en-US" altLang="zh-CN" sz="2800" b="1" dirty="0" smtClean="0">
              <a:solidFill>
                <a:srgbClr val="C00000"/>
              </a:solidFill>
              <a:latin typeface="华文楷体" panose="02010600040101010101" charset="-122"/>
              <a:ea typeface="华文楷体" panose="02010600040101010101" charset="-122"/>
              <a:sym typeface="+mn-ea"/>
            </a:endParaRPr>
          </a:p>
          <a:p>
            <a:r>
              <a:rPr lang="zh-CN" altLang="en-US" sz="2800" b="1" dirty="0" smtClean="0">
                <a:solidFill>
                  <a:srgbClr val="C00000"/>
                </a:solidFill>
                <a:latin typeface="华文楷体" panose="02010600040101010101" charset="-122"/>
                <a:ea typeface="华文楷体" panose="02010600040101010101" charset="-122"/>
                <a:sym typeface="+mn-ea"/>
              </a:rPr>
              <a:t>被告</a:t>
            </a:r>
            <a:r>
              <a:rPr lang="en-US" altLang="zh-CN" sz="2800" b="1" dirty="0" smtClean="0">
                <a:solidFill>
                  <a:srgbClr val="C00000"/>
                </a:solidFill>
                <a:latin typeface="华文楷体" panose="02010600040101010101" charset="-122"/>
                <a:ea typeface="华文楷体" panose="02010600040101010101" charset="-122"/>
                <a:sym typeface="+mn-ea"/>
              </a:rPr>
              <a:t>:</a:t>
            </a:r>
            <a:r>
              <a:rPr lang="zh-CN" altLang="en-US" sz="2800" b="1" dirty="0" smtClean="0">
                <a:solidFill>
                  <a:srgbClr val="C00000"/>
                </a:solidFill>
                <a:latin typeface="华文楷体" panose="02010600040101010101" charset="-122"/>
                <a:ea typeface="华文楷体" panose="02010600040101010101" charset="-122"/>
                <a:sym typeface="+mn-ea"/>
              </a:rPr>
              <a:t>安东尼奥                                        </a:t>
            </a:r>
            <a:endParaRPr lang="en-US" altLang="zh-CN" sz="2800" b="1" dirty="0" smtClean="0">
              <a:solidFill>
                <a:srgbClr val="C00000"/>
              </a:solidFill>
              <a:latin typeface="华文楷体" panose="02010600040101010101" charset="-122"/>
              <a:ea typeface="华文楷体" panose="02010600040101010101" charset="-122"/>
              <a:sym typeface="+mn-ea"/>
            </a:endParaRPr>
          </a:p>
          <a:p>
            <a:r>
              <a:rPr lang="zh-CN" altLang="en-US" sz="2800" b="1" dirty="0" smtClean="0">
                <a:solidFill>
                  <a:srgbClr val="C00000"/>
                </a:solidFill>
                <a:latin typeface="华文楷体" panose="02010600040101010101" charset="-122"/>
                <a:ea typeface="华文楷体" panose="02010600040101010101" charset="-122"/>
                <a:sym typeface="+mn-ea"/>
              </a:rPr>
              <a:t>朋友</a:t>
            </a:r>
            <a:r>
              <a:rPr lang="en-US" altLang="zh-CN" sz="2800" b="1" dirty="0" smtClean="0">
                <a:solidFill>
                  <a:srgbClr val="C00000"/>
                </a:solidFill>
                <a:latin typeface="华文楷体" panose="02010600040101010101" charset="-122"/>
                <a:ea typeface="华文楷体" panose="02010600040101010101" charset="-122"/>
                <a:sym typeface="+mn-ea"/>
              </a:rPr>
              <a:t>:</a:t>
            </a:r>
            <a:endParaRPr lang="en-US" altLang="zh-CN" sz="2800" b="1" dirty="0" smtClean="0">
              <a:solidFill>
                <a:srgbClr val="C00000"/>
              </a:solidFill>
              <a:latin typeface="华文楷体" panose="02010600040101010101" charset="-122"/>
              <a:ea typeface="华文楷体" panose="02010600040101010101" charset="-122"/>
              <a:sym typeface="+mn-ea"/>
            </a:endParaRPr>
          </a:p>
          <a:p>
            <a:r>
              <a:rPr lang="zh-CN" altLang="en-US" sz="2800" b="1" dirty="0" smtClean="0">
                <a:solidFill>
                  <a:srgbClr val="C00000"/>
                </a:solidFill>
                <a:latin typeface="华文楷体" panose="02010600040101010101" charset="-122"/>
                <a:ea typeface="华文楷体" panose="02010600040101010101" charset="-122"/>
                <a:sym typeface="+mn-ea"/>
              </a:rPr>
              <a:t>　　</a:t>
            </a:r>
            <a:r>
              <a:rPr lang="en-US" altLang="zh-CN" sz="2800" b="1" dirty="0" smtClean="0">
                <a:solidFill>
                  <a:srgbClr val="C00000"/>
                </a:solidFill>
                <a:latin typeface="华文楷体" panose="02010600040101010101" charset="-122"/>
                <a:ea typeface="华文楷体" panose="02010600040101010101" charset="-122"/>
                <a:sym typeface="+mn-ea"/>
              </a:rPr>
              <a:t>           </a:t>
            </a:r>
            <a:r>
              <a:rPr lang="zh-CN" altLang="en-US" sz="2800" b="1" dirty="0" smtClean="0">
                <a:solidFill>
                  <a:srgbClr val="C00000"/>
                </a:solidFill>
                <a:latin typeface="华文楷体" panose="02010600040101010101" charset="-122"/>
                <a:ea typeface="华文楷体" panose="02010600040101010101" charset="-122"/>
                <a:sym typeface="+mn-ea"/>
              </a:rPr>
              <a:t>巴萨尼奥</a:t>
            </a:r>
            <a:endParaRPr lang="zh-CN" altLang="en-US" sz="2800" b="1" dirty="0">
              <a:solidFill>
                <a:srgbClr val="C00000"/>
              </a:solidFill>
              <a:latin typeface="华文楷体" panose="02010600040101010101" charset="-122"/>
              <a:ea typeface="华文楷体" panose="02010600040101010101" charset="-122"/>
              <a:sym typeface="+mn-ea"/>
            </a:endParaRPr>
          </a:p>
          <a:p>
            <a:r>
              <a:rPr lang="zh-CN" altLang="en-US" sz="2800" b="1" dirty="0" smtClean="0">
                <a:solidFill>
                  <a:srgbClr val="C00000"/>
                </a:solidFill>
                <a:latin typeface="华文楷体" panose="02010600040101010101" charset="-122"/>
                <a:ea typeface="华文楷体" panose="02010600040101010101" charset="-122"/>
                <a:sym typeface="+mn-ea"/>
              </a:rPr>
              <a:t>                   葛</a:t>
            </a:r>
            <a:r>
              <a:rPr lang="zh-CN" altLang="en-US" sz="2800" b="1" dirty="0">
                <a:solidFill>
                  <a:srgbClr val="C00000"/>
                </a:solidFill>
                <a:latin typeface="华文楷体" panose="02010600040101010101" charset="-122"/>
                <a:ea typeface="华文楷体" panose="02010600040101010101" charset="-122"/>
                <a:sym typeface="+mn-ea"/>
              </a:rPr>
              <a:t>莱西安诺</a:t>
            </a:r>
            <a:endParaRPr lang="zh-CN" altLang="en-US" sz="2800" b="1" dirty="0">
              <a:solidFill>
                <a:srgbClr val="C00000"/>
              </a:solidFill>
              <a:latin typeface="华文楷体" panose="02010600040101010101" charset="-122"/>
              <a:ea typeface="华文楷体" panose="02010600040101010101" charset="-122"/>
              <a:sym typeface="+mn-ea"/>
            </a:endParaRPr>
          </a:p>
          <a:p>
            <a:r>
              <a:rPr lang="zh-CN" altLang="en-US" sz="2800" b="1" dirty="0">
                <a:solidFill>
                  <a:srgbClr val="C00000"/>
                </a:solidFill>
                <a:latin typeface="华文楷体" panose="02010600040101010101" charset="-122"/>
                <a:ea typeface="华文楷体" panose="02010600040101010101" charset="-122"/>
                <a:sym typeface="+mn-ea"/>
              </a:rPr>
              <a:t>               </a:t>
            </a:r>
            <a:r>
              <a:rPr lang="zh-CN" altLang="en-US" sz="2800" b="1" dirty="0" smtClean="0">
                <a:solidFill>
                  <a:srgbClr val="C00000"/>
                </a:solidFill>
                <a:latin typeface="华文楷体" panose="02010600040101010101" charset="-122"/>
                <a:ea typeface="华文楷体" panose="02010600040101010101" charset="-122"/>
                <a:sym typeface="+mn-ea"/>
              </a:rPr>
              <a:t>    尼莉莎</a:t>
            </a:r>
            <a:r>
              <a:rPr lang="zh-CN" altLang="en-US" sz="2800" b="1" dirty="0">
                <a:solidFill>
                  <a:srgbClr val="C00000"/>
                </a:solidFill>
                <a:latin typeface="华文楷体" panose="02010600040101010101" charset="-122"/>
                <a:ea typeface="华文楷体" panose="02010600040101010101" charset="-122"/>
                <a:sym typeface="+mn-ea"/>
              </a:rPr>
              <a:t>（书记</a:t>
            </a:r>
            <a:endParaRPr lang="en-US" altLang="zh-CN" sz="2800" b="1" dirty="0" smtClean="0">
              <a:solidFill>
                <a:srgbClr val="C00000"/>
              </a:solidFill>
              <a:latin typeface="华文楷体" panose="02010600040101010101" charset="-122"/>
              <a:ea typeface="华文楷体" panose="02010600040101010101" charset="-122"/>
              <a:sym typeface="+mn-ea"/>
            </a:endParaRPr>
          </a:p>
          <a:p>
            <a:r>
              <a:rPr lang="zh-CN" altLang="en-US" sz="2800" b="1" dirty="0" smtClean="0">
                <a:solidFill>
                  <a:srgbClr val="C00000"/>
                </a:solidFill>
                <a:latin typeface="华文楷体" panose="02010600040101010101" charset="-122"/>
                <a:ea typeface="华文楷体" panose="02010600040101010101" charset="-122"/>
                <a:sym typeface="+mn-ea"/>
              </a:rPr>
              <a:t>法官</a:t>
            </a:r>
            <a:r>
              <a:rPr lang="en-US" altLang="zh-CN" sz="2800" b="1" dirty="0" smtClean="0">
                <a:solidFill>
                  <a:srgbClr val="C00000"/>
                </a:solidFill>
                <a:latin typeface="华文楷体" panose="02010600040101010101" charset="-122"/>
                <a:ea typeface="华文楷体" panose="02010600040101010101" charset="-122"/>
                <a:sym typeface="+mn-ea"/>
              </a:rPr>
              <a:t>:</a:t>
            </a:r>
            <a:r>
              <a:rPr lang="zh-CN" altLang="en-US" sz="2800" b="1" dirty="0" smtClean="0">
                <a:solidFill>
                  <a:srgbClr val="C00000"/>
                </a:solidFill>
                <a:latin typeface="华文楷体" panose="02010600040101010101" charset="-122"/>
                <a:ea typeface="华文楷体" panose="02010600040101010101" charset="-122"/>
                <a:sym typeface="+mn-ea"/>
              </a:rPr>
              <a:t>公爵        律师</a:t>
            </a:r>
            <a:r>
              <a:rPr lang="en-US" altLang="zh-CN" sz="2800" b="1" dirty="0" smtClean="0">
                <a:solidFill>
                  <a:srgbClr val="C00000"/>
                </a:solidFill>
                <a:latin typeface="华文楷体" panose="02010600040101010101" charset="-122"/>
                <a:ea typeface="华文楷体" panose="02010600040101010101" charset="-122"/>
                <a:sym typeface="+mn-ea"/>
              </a:rPr>
              <a:t>:</a:t>
            </a:r>
            <a:r>
              <a:rPr lang="zh-CN" altLang="en-US" sz="2800" b="1" dirty="0" smtClean="0">
                <a:solidFill>
                  <a:srgbClr val="C00000"/>
                </a:solidFill>
                <a:latin typeface="华文楷体" panose="02010600040101010101" charset="-122"/>
                <a:ea typeface="华文楷体" panose="02010600040101010101" charset="-122"/>
                <a:sym typeface="+mn-ea"/>
              </a:rPr>
              <a:t>鲍西娅</a:t>
            </a:r>
            <a:endParaRPr lang="en-US" altLang="zh-CN" sz="2800" b="1" dirty="0" smtClean="0">
              <a:solidFill>
                <a:srgbClr val="C00000"/>
              </a:solidFill>
              <a:latin typeface="华文楷体" panose="02010600040101010101" charset="-122"/>
              <a:ea typeface="华文楷体" panose="02010600040101010101" charset="-122"/>
              <a:sym typeface="+mn-ea"/>
            </a:endParaRPr>
          </a:p>
        </p:txBody>
      </p:sp>
      <p:sp>
        <p:nvSpPr>
          <p:cNvPr id="5" name="左大括号 4"/>
          <p:cNvSpPr/>
          <p:nvPr/>
        </p:nvSpPr>
        <p:spPr>
          <a:xfrm>
            <a:off x="1673634" y="3818964"/>
            <a:ext cx="322729" cy="151951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C00000"/>
              </a:solidFill>
            </a:endParaRPr>
          </a:p>
        </p:txBody>
      </p:sp>
      <p:pic>
        <p:nvPicPr>
          <p:cNvPr id="4" name="图片 3" descr="540x303"/>
          <p:cNvPicPr>
            <a:picLocks noChangeAspect="1"/>
          </p:cNvPicPr>
          <p:nvPr/>
        </p:nvPicPr>
        <p:blipFill>
          <a:blip r:embed="rId1"/>
          <a:stretch>
            <a:fillRect/>
          </a:stretch>
        </p:blipFill>
        <p:spPr>
          <a:xfrm>
            <a:off x="5953760" y="1924685"/>
            <a:ext cx="5955665" cy="4660900"/>
          </a:xfrm>
          <a:prstGeom prst="ellipse">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heel(1)">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heel(1)">
                                      <p:cBhvr>
                                        <p:cTn id="12" dur="2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heel(1)">
                                      <p:cBhvr>
                                        <p:cTn id="17" dur="2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heel(1)">
                                      <p:cBhvr>
                                        <p:cTn id="22" dur="20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edge">
                                      <p:cBhvr>
                                        <p:cTn id="27" dur="2000"/>
                                        <p:tgtEl>
                                          <p:spTgt spid="3">
                                            <p:txEl>
                                              <p:pRg st="6" end="6"/>
                                            </p:txEl>
                                          </p:spTgt>
                                        </p:tgtEl>
                                      </p:cBhvr>
                                    </p:animEffect>
                                  </p:childTnLst>
                                </p:cTn>
                              </p:par>
                              <p:par>
                                <p:cTn id="28" presetID="20" presetClass="entr" presetSubtype="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wedge">
                                      <p:cBhvr>
                                        <p:cTn id="30" dur="2000"/>
                                        <p:tgtEl>
                                          <p:spTgt spid="3">
                                            <p:txEl>
                                              <p:pRg st="7" end="7"/>
                                            </p:txEl>
                                          </p:spTgt>
                                        </p:tgtEl>
                                      </p:cBhvr>
                                    </p:animEffect>
                                  </p:childTnLst>
                                </p:cTn>
                              </p:par>
                              <p:par>
                                <p:cTn id="31" presetID="20"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wedge">
                                      <p:cBhvr>
                                        <p:cTn id="33" dur="2000"/>
                                        <p:tgtEl>
                                          <p:spTgt spid="3">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nodeType="click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wedge">
                                      <p:cBhvr>
                                        <p:cTn id="38"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35268" y="218745"/>
            <a:ext cx="2244525" cy="584775"/>
          </a:xfrm>
          <a:prstGeom prst="rect">
            <a:avLst/>
          </a:prstGeom>
        </p:spPr>
        <p:txBody>
          <a:bodyPr wrap="none">
            <a:spAutoFit/>
          </a:bodyPr>
          <a:lstStyle/>
          <a:p>
            <a:r>
              <a:rPr lang="zh-CN" altLang="en-US" sz="3200" b="1" dirty="0">
                <a:latin typeface="华文行楷" panose="02010800040101010101" charset="-122"/>
                <a:ea typeface="华文行楷" panose="02010800040101010101" charset="-122"/>
              </a:rPr>
              <a:t>初读感知：</a:t>
            </a:r>
            <a:endParaRPr lang="zh-CN" altLang="en-US" sz="3200" b="1" dirty="0">
              <a:latin typeface="华文行楷" panose="02010800040101010101" charset="-122"/>
              <a:ea typeface="华文行楷" panose="02010800040101010101" charset="-122"/>
            </a:endParaRPr>
          </a:p>
        </p:txBody>
      </p:sp>
      <p:sp>
        <p:nvSpPr>
          <p:cNvPr id="3" name="TextBox 2"/>
          <p:cNvSpPr txBox="1"/>
          <p:nvPr/>
        </p:nvSpPr>
        <p:spPr>
          <a:xfrm>
            <a:off x="1411941" y="1143000"/>
            <a:ext cx="8727141" cy="5212080"/>
          </a:xfrm>
          <a:prstGeom prst="rect">
            <a:avLst/>
          </a:prstGeom>
          <a:noFill/>
        </p:spPr>
        <p:txBody>
          <a:bodyPr wrap="square" rtlCol="0">
            <a:spAutoFit/>
          </a:bodyPr>
          <a:lstStyle/>
          <a:p>
            <a:r>
              <a:rPr lang="en-US" altLang="zh-CN" sz="2800" b="1" dirty="0">
                <a:latin typeface="华文行楷" panose="02010800040101010101" charset="-122"/>
                <a:ea typeface="华文行楷" panose="02010800040101010101" charset="-122"/>
              </a:rPr>
              <a:t>3</a:t>
            </a:r>
            <a:r>
              <a:rPr lang="zh-CN" altLang="en-US" sz="2800" b="1" dirty="0">
                <a:latin typeface="华文行楷" panose="02010800040101010101" charset="-122"/>
                <a:ea typeface="华文行楷" panose="02010800040101010101" charset="-122"/>
              </a:rPr>
              <a:t>、双方的矛盾焦点是什么？</a:t>
            </a:r>
            <a:endParaRPr lang="zh-CN" altLang="en-US" sz="2800" b="1" dirty="0">
              <a:latin typeface="华文行楷" panose="02010800040101010101" charset="-122"/>
              <a:ea typeface="华文行楷" panose="02010800040101010101" charset="-122"/>
            </a:endParaRPr>
          </a:p>
          <a:p>
            <a:endParaRPr lang="zh-CN" altLang="en-US" sz="2800" b="1" dirty="0">
              <a:latin typeface="华文行楷" panose="02010800040101010101" charset="-122"/>
              <a:ea typeface="华文行楷" panose="02010800040101010101" charset="-122"/>
            </a:endParaRPr>
          </a:p>
          <a:p>
            <a:endParaRPr lang="zh-CN" altLang="en-US" sz="2800" b="1" dirty="0">
              <a:latin typeface="华文行楷" panose="02010800040101010101" charset="-122"/>
              <a:ea typeface="华文行楷" panose="02010800040101010101" charset="-122"/>
            </a:endParaRPr>
          </a:p>
          <a:p>
            <a:r>
              <a:rPr lang="en-US" altLang="zh-CN" sz="2800" b="1" dirty="0">
                <a:latin typeface="华文行楷" panose="02010800040101010101" charset="-122"/>
                <a:ea typeface="华文行楷" panose="02010800040101010101" charset="-122"/>
              </a:rPr>
              <a:t>4</a:t>
            </a:r>
            <a:r>
              <a:rPr lang="zh-CN" altLang="en-US" sz="2800" b="1" dirty="0">
                <a:latin typeface="华文行楷" panose="02010800040101010101" charset="-122"/>
                <a:ea typeface="华文行楷" panose="02010800040101010101" charset="-122"/>
              </a:rPr>
              <a:t>、本场戏从故事情节的发展来看，可以分为前后两个半场，，如何划分？前后半场各写了什么？</a:t>
            </a:r>
            <a:endParaRPr lang="zh-CN" altLang="en-US" sz="2800" b="1" dirty="0">
              <a:latin typeface="华文行楷" panose="02010800040101010101" charset="-122"/>
              <a:ea typeface="华文行楷" panose="02010800040101010101" charset="-122"/>
            </a:endParaRPr>
          </a:p>
          <a:p>
            <a:pPr>
              <a:spcBef>
                <a:spcPct val="50000"/>
              </a:spcBef>
            </a:pPr>
            <a:r>
              <a:rPr lang="zh-CN" altLang="en-US" sz="2800" b="1" dirty="0">
                <a:solidFill>
                  <a:srgbClr val="FF3300"/>
                </a:solidFill>
                <a:latin typeface="华文行楷" panose="02010800040101010101" charset="-122"/>
                <a:ea typeface="华文行楷" panose="02010800040101010101" charset="-122"/>
                <a:sym typeface="+mn-ea"/>
              </a:rPr>
              <a:t>前半部分：</a:t>
            </a:r>
            <a:r>
              <a:rPr lang="zh-CN" altLang="en-US" sz="2800" b="1" dirty="0">
                <a:latin typeface="华文行楷" panose="02010800040101010101" charset="-122"/>
                <a:ea typeface="华文行楷" panose="02010800040101010101" charset="-122"/>
                <a:sym typeface="+mn-ea"/>
              </a:rPr>
              <a:t>夏洛克执意报复，一定要按约处罚。                                       </a:t>
            </a:r>
            <a:endParaRPr lang="zh-CN" altLang="en-US" sz="2800" b="1" dirty="0">
              <a:latin typeface="华文行楷" panose="02010800040101010101" charset="-122"/>
              <a:ea typeface="华文行楷" panose="02010800040101010101" charset="-122"/>
              <a:sym typeface="+mn-ea"/>
            </a:endParaRPr>
          </a:p>
          <a:p>
            <a:pPr>
              <a:spcBef>
                <a:spcPct val="50000"/>
              </a:spcBef>
            </a:pPr>
            <a:r>
              <a:rPr lang="zh-CN" altLang="en-US" sz="2800" b="1" dirty="0">
                <a:latin typeface="华文行楷" panose="02010800040101010101" charset="-122"/>
                <a:ea typeface="华文行楷" panose="02010800040101010101" charset="-122"/>
                <a:sym typeface="+mn-ea"/>
              </a:rPr>
              <a:t>            </a:t>
            </a:r>
            <a:r>
              <a:rPr lang="zh-CN" altLang="en-US" sz="2800" b="1" dirty="0">
                <a:solidFill>
                  <a:schemeClr val="hlink"/>
                </a:solidFill>
                <a:latin typeface="华文行楷" panose="02010800040101010101" charset="-122"/>
                <a:ea typeface="华文行楷" panose="02010800040101010101" charset="-122"/>
                <a:sym typeface="+mn-ea"/>
              </a:rPr>
              <a:t>（前半场是夏洛克的戏）</a:t>
            </a:r>
            <a:endParaRPr lang="zh-CN" altLang="en-US" sz="2800" b="1" dirty="0">
              <a:solidFill>
                <a:schemeClr val="hlink"/>
              </a:solidFill>
              <a:latin typeface="华文行楷" panose="02010800040101010101" charset="-122"/>
              <a:ea typeface="华文行楷" panose="02010800040101010101" charset="-122"/>
              <a:sym typeface="+mn-ea"/>
            </a:endParaRPr>
          </a:p>
          <a:p>
            <a:pPr>
              <a:spcBef>
                <a:spcPct val="50000"/>
              </a:spcBef>
            </a:pPr>
            <a:r>
              <a:rPr lang="zh-CN" altLang="en-US" sz="2800" b="1" dirty="0">
                <a:solidFill>
                  <a:srgbClr val="FF3300"/>
                </a:solidFill>
                <a:latin typeface="华文行楷" panose="02010800040101010101" charset="-122"/>
                <a:ea typeface="华文行楷" panose="02010800040101010101" charset="-122"/>
                <a:sym typeface="+mn-ea"/>
              </a:rPr>
              <a:t>后半部分：</a:t>
            </a:r>
            <a:r>
              <a:rPr lang="zh-CN" altLang="en-US" sz="2800" b="1" dirty="0">
                <a:latin typeface="华文行楷" panose="02010800040101010101" charset="-122"/>
                <a:ea typeface="华文行楷" panose="02010800040101010101" charset="-122"/>
                <a:sym typeface="+mn-ea"/>
              </a:rPr>
              <a:t>鲍西娅智挫夏洛克，最后取得胜利 。        </a:t>
            </a:r>
            <a:endParaRPr lang="zh-CN" altLang="en-US" sz="2800" b="1" dirty="0">
              <a:latin typeface="华文行楷" panose="02010800040101010101" charset="-122"/>
              <a:ea typeface="华文行楷" panose="02010800040101010101" charset="-122"/>
              <a:sym typeface="+mn-ea"/>
            </a:endParaRPr>
          </a:p>
          <a:p>
            <a:pPr>
              <a:spcBef>
                <a:spcPct val="50000"/>
              </a:spcBef>
            </a:pPr>
            <a:r>
              <a:rPr lang="zh-CN" altLang="en-US" sz="2800" b="1" dirty="0">
                <a:latin typeface="华文行楷" panose="02010800040101010101" charset="-122"/>
                <a:ea typeface="华文行楷" panose="02010800040101010101" charset="-122"/>
                <a:sym typeface="+mn-ea"/>
              </a:rPr>
              <a:t>               </a:t>
            </a:r>
            <a:r>
              <a:rPr lang="zh-CN" altLang="en-US" sz="2800" b="1" dirty="0">
                <a:solidFill>
                  <a:schemeClr val="hlink"/>
                </a:solidFill>
                <a:latin typeface="华文行楷" panose="02010800040101010101" charset="-122"/>
                <a:ea typeface="华文行楷" panose="02010800040101010101" charset="-122"/>
                <a:sym typeface="+mn-ea"/>
              </a:rPr>
              <a:t>（后半场是鲍西娅的戏）</a:t>
            </a:r>
            <a:endParaRPr lang="zh-CN" altLang="en-US" sz="2800" b="1" dirty="0">
              <a:solidFill>
                <a:schemeClr val="hlink"/>
              </a:solidFill>
              <a:latin typeface="华文行楷" panose="02010800040101010101" charset="-122"/>
              <a:ea typeface="华文行楷" panose="02010800040101010101" charset="-122"/>
              <a:sym typeface="+mn-ea"/>
            </a:endParaRPr>
          </a:p>
          <a:p>
            <a:endParaRPr lang="zh-CN" altLang="en-US" sz="2800" b="1" dirty="0">
              <a:latin typeface="华文行楷" panose="02010800040101010101" charset="-122"/>
              <a:ea typeface="华文行楷" panose="02010800040101010101" charset="-122"/>
            </a:endParaRPr>
          </a:p>
        </p:txBody>
      </p:sp>
      <p:sp>
        <p:nvSpPr>
          <p:cNvPr id="6" name="流程图: 联系 5"/>
          <p:cNvSpPr/>
          <p:nvPr/>
        </p:nvSpPr>
        <p:spPr>
          <a:xfrm>
            <a:off x="6387465" y="902880"/>
            <a:ext cx="1963271" cy="1224146"/>
          </a:xfrm>
          <a:prstGeom prst="flowChartConnector">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smtClean="0">
                <a:solidFill>
                  <a:schemeClr val="bg2">
                    <a:lumMod val="50000"/>
                  </a:schemeClr>
                </a:solidFill>
                <a:latin typeface="黑体" panose="02010609060101010101" pitchFamily="49" charset="-122"/>
                <a:ea typeface="黑体" panose="02010609060101010101" pitchFamily="49" charset="-122"/>
              </a:rPr>
              <a:t>一磅肉</a:t>
            </a:r>
            <a:endParaRPr lang="zh-CN" altLang="en-US" sz="2800" b="1" dirty="0">
              <a:solidFill>
                <a:schemeClr val="bg2">
                  <a:lumMod val="50000"/>
                </a:scheme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edge">
                                      <p:cBhvr>
                                        <p:cTn id="12" dur="20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edge">
                                      <p:cBhvr>
                                        <p:cTn id="17" dur="20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diamond(in)">
                                      <p:cBhvr>
                                        <p:cTn id="22" dur="20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diamond(in)">
                                      <p:cBhvr>
                                        <p:cTn id="27"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97050" y="1227455"/>
            <a:ext cx="6149975" cy="1066800"/>
          </a:xfrm>
          <a:prstGeom prst="rect">
            <a:avLst/>
          </a:prstGeom>
          <a:noFill/>
        </p:spPr>
        <p:txBody>
          <a:bodyPr wrap="square" rtlCol="0" anchor="t">
            <a:spAutoFit/>
          </a:bodyPr>
          <a:p>
            <a:r>
              <a:rPr kumimoji="1" lang="zh-CN" altLang="en-US" sz="3200" b="1" dirty="0">
                <a:latin typeface="华文行楷" panose="02010800040101010101" charset="-122"/>
                <a:ea typeface="华文行楷" panose="02010800040101010101" charset="-122"/>
                <a:sym typeface="+mn-ea"/>
              </a:rPr>
              <a:t>主题：谴责仇恨和残忍</a:t>
            </a:r>
            <a:endParaRPr kumimoji="1" lang="zh-CN" altLang="en-US" sz="3200" b="1" dirty="0">
              <a:latin typeface="华文行楷" panose="02010800040101010101" charset="-122"/>
              <a:ea typeface="华文行楷" panose="02010800040101010101" charset="-122"/>
              <a:sym typeface="+mn-ea"/>
            </a:endParaRPr>
          </a:p>
          <a:p>
            <a:r>
              <a:rPr kumimoji="1" lang="zh-CN" altLang="en-US" sz="3200" b="1" dirty="0">
                <a:latin typeface="华文行楷" panose="02010800040101010101" charset="-122"/>
                <a:ea typeface="华文行楷" panose="02010800040101010101" charset="-122"/>
                <a:sym typeface="+mn-ea"/>
              </a:rPr>
              <a:t>　　　赞美友谊和仁爱</a:t>
            </a:r>
            <a:endParaRPr kumimoji="1" lang="zh-CN" altLang="en-US" sz="3200" b="1" dirty="0">
              <a:latin typeface="华文行楷" panose="02010800040101010101" charset="-122"/>
              <a:ea typeface="华文行楷" panose="02010800040101010101" charset="-122"/>
              <a:sym typeface="+mn-ea"/>
            </a:endParaRPr>
          </a:p>
        </p:txBody>
      </p:sp>
      <p:sp>
        <p:nvSpPr>
          <p:cNvPr id="3" name="文本框 2"/>
          <p:cNvSpPr txBox="1"/>
          <p:nvPr/>
        </p:nvSpPr>
        <p:spPr>
          <a:xfrm>
            <a:off x="1292225" y="2496185"/>
            <a:ext cx="6018530" cy="2529840"/>
          </a:xfrm>
          <a:prstGeom prst="rect">
            <a:avLst/>
          </a:prstGeom>
          <a:noFill/>
        </p:spPr>
        <p:txBody>
          <a:bodyPr wrap="square" rtlCol="0" anchor="t">
            <a:spAutoFit/>
          </a:bodyPr>
          <a:p>
            <a:r>
              <a:rPr lang="en-US" altLang="zh-CN" b="1" dirty="0">
                <a:solidFill>
                  <a:srgbClr val="FF3300"/>
                </a:solidFill>
                <a:sym typeface="+mn-ea"/>
              </a:rPr>
              <a:t>       </a:t>
            </a:r>
            <a:r>
              <a:rPr lang="zh-CN" altLang="en-US" b="1" dirty="0">
                <a:solidFill>
                  <a:srgbClr val="FF3300"/>
                </a:solidFill>
                <a:sym typeface="+mn-ea"/>
              </a:rPr>
              <a:t>　　</a:t>
            </a:r>
            <a:r>
              <a:rPr lang="zh-CN" altLang="en-US" sz="3200" b="1" dirty="0">
                <a:solidFill>
                  <a:srgbClr val="FF3300"/>
                </a:solidFill>
                <a:latin typeface="华文行楷" panose="02010800040101010101" charset="-122"/>
                <a:ea typeface="华文行楷" panose="02010800040101010101" charset="-122"/>
                <a:sym typeface="+mn-ea"/>
              </a:rPr>
              <a:t>通过威尼斯法庭审理</a:t>
            </a:r>
            <a:r>
              <a:rPr lang="zh-CN" altLang="en-US" sz="3200" b="1" dirty="0">
                <a:solidFill>
                  <a:schemeClr val="bg2">
                    <a:lumMod val="50000"/>
                  </a:schemeClr>
                </a:solidFill>
                <a:latin typeface="华文行楷" panose="02010800040101010101" charset="-122"/>
                <a:ea typeface="华文行楷" panose="02010800040101010101" charset="-122"/>
                <a:sym typeface="+mn-ea"/>
              </a:rPr>
              <a:t>夏洛克诉讼</a:t>
            </a:r>
            <a:r>
              <a:rPr lang="zh-CN" altLang="en-US" sz="3200" b="1" dirty="0">
                <a:solidFill>
                  <a:srgbClr val="FF3300"/>
                </a:solidFill>
                <a:latin typeface="华文行楷" panose="02010800040101010101" charset="-122"/>
                <a:ea typeface="华文行楷" panose="02010800040101010101" charset="-122"/>
                <a:sym typeface="+mn-ea"/>
              </a:rPr>
              <a:t>的场面，揭露了高利贷者</a:t>
            </a:r>
            <a:r>
              <a:rPr lang="zh-CN" altLang="en-US" sz="3200" b="1" dirty="0">
                <a:solidFill>
                  <a:schemeClr val="bg2">
                    <a:lumMod val="50000"/>
                  </a:schemeClr>
                </a:solidFill>
                <a:latin typeface="华文行楷" panose="02010800040101010101" charset="-122"/>
                <a:ea typeface="华文行楷" panose="02010800040101010101" charset="-122"/>
                <a:sym typeface="+mn-ea"/>
              </a:rPr>
              <a:t>自私自利</a:t>
            </a:r>
            <a:r>
              <a:rPr lang="zh-CN" altLang="en-US" sz="3200" b="1" dirty="0">
                <a:solidFill>
                  <a:srgbClr val="FF3300"/>
                </a:solidFill>
                <a:latin typeface="华文行楷" panose="02010800040101010101" charset="-122"/>
                <a:ea typeface="华文行楷" panose="02010800040101010101" charset="-122"/>
                <a:sym typeface="+mn-ea"/>
              </a:rPr>
              <a:t>、</a:t>
            </a:r>
            <a:r>
              <a:rPr lang="zh-CN" altLang="en-US" sz="3200" b="1" dirty="0">
                <a:solidFill>
                  <a:schemeClr val="bg2">
                    <a:lumMod val="50000"/>
                  </a:schemeClr>
                </a:solidFill>
                <a:latin typeface="华文行楷" panose="02010800040101010101" charset="-122"/>
                <a:ea typeface="华文行楷" panose="02010800040101010101" charset="-122"/>
                <a:sym typeface="+mn-ea"/>
              </a:rPr>
              <a:t>冷酷无情</a:t>
            </a:r>
            <a:r>
              <a:rPr lang="zh-CN" altLang="en-US" sz="3200" b="1" dirty="0">
                <a:solidFill>
                  <a:srgbClr val="FF3300"/>
                </a:solidFill>
                <a:latin typeface="华文行楷" panose="02010800040101010101" charset="-122"/>
                <a:ea typeface="华文行楷" panose="02010800040101010101" charset="-122"/>
                <a:sym typeface="+mn-ea"/>
              </a:rPr>
              <a:t>，赞美具有人文主义思想的鲍西娅等人的</a:t>
            </a:r>
            <a:r>
              <a:rPr lang="zh-CN" altLang="en-US" sz="3200" b="1" dirty="0">
                <a:solidFill>
                  <a:schemeClr val="bg2">
                    <a:lumMod val="50000"/>
                  </a:schemeClr>
                </a:solidFill>
                <a:latin typeface="华文行楷" panose="02010800040101010101" charset="-122"/>
                <a:ea typeface="华文行楷" panose="02010800040101010101" charset="-122"/>
                <a:sym typeface="+mn-ea"/>
              </a:rPr>
              <a:t>仁爱、勇气和智谋</a:t>
            </a:r>
            <a:r>
              <a:rPr lang="zh-CN" altLang="en-US" sz="3200" b="1" dirty="0">
                <a:solidFill>
                  <a:srgbClr val="FF3300"/>
                </a:solidFill>
                <a:latin typeface="华文行楷" panose="02010800040101010101" charset="-122"/>
                <a:ea typeface="华文行楷" panose="02010800040101010101" charset="-122"/>
                <a:sym typeface="+mn-ea"/>
              </a:rPr>
              <a:t>。</a:t>
            </a:r>
            <a:r>
              <a:rPr lang="zh-CN" altLang="en-US" b="1" dirty="0">
                <a:solidFill>
                  <a:srgbClr val="FF3300"/>
                </a:solidFill>
                <a:sym typeface="+mn-ea"/>
              </a:rPr>
              <a:t> </a:t>
            </a:r>
            <a:endParaRPr lang="zh-CN" altLang="en-US"/>
          </a:p>
        </p:txBody>
      </p:sp>
      <p:sp>
        <p:nvSpPr>
          <p:cNvPr id="4" name="文本框 3"/>
          <p:cNvSpPr txBox="1"/>
          <p:nvPr/>
        </p:nvSpPr>
        <p:spPr>
          <a:xfrm>
            <a:off x="421005" y="322580"/>
            <a:ext cx="2784475" cy="579120"/>
          </a:xfrm>
          <a:prstGeom prst="rect">
            <a:avLst/>
          </a:prstGeom>
          <a:noFill/>
        </p:spPr>
        <p:txBody>
          <a:bodyPr wrap="square" rtlCol="0">
            <a:spAutoFit/>
          </a:bodyPr>
          <a:p>
            <a:r>
              <a:rPr lang="zh-CN" altLang="en-US" sz="3200" b="1" dirty="0">
                <a:latin typeface="华文行楷" panose="02010800040101010101" charset="-122"/>
                <a:ea typeface="华文行楷" panose="02010800040101010101" charset="-122"/>
                <a:sym typeface="+mn-ea"/>
              </a:rPr>
              <a:t>初读感知：</a:t>
            </a:r>
            <a:endParaRPr lang="zh-CN" altLang="en-US" sz="3200" b="1" dirty="0">
              <a:latin typeface="华文行楷" panose="02010800040101010101" charset="-122"/>
              <a:ea typeface="华文行楷" panose="02010800040101010101" charset="-122"/>
              <a:sym typeface="+mn-ea"/>
            </a:endParaRPr>
          </a:p>
        </p:txBody>
      </p:sp>
      <p:pic>
        <p:nvPicPr>
          <p:cNvPr id="6" name="图片 5" descr="91713c55e76e460fb1dea82601044556"/>
          <p:cNvPicPr>
            <a:picLocks noChangeAspect="1"/>
          </p:cNvPicPr>
          <p:nvPr/>
        </p:nvPicPr>
        <p:blipFill>
          <a:blip r:embed="rId1"/>
          <a:stretch>
            <a:fillRect/>
          </a:stretch>
        </p:blipFill>
        <p:spPr>
          <a:xfrm>
            <a:off x="7155815" y="805180"/>
            <a:ext cx="4946650" cy="4812665"/>
          </a:xfrm>
          <a:prstGeom prst="ellipse">
            <a:avLst/>
          </a:prstGeom>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edge">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wedge">
                                      <p:cBhvr>
                                        <p:cTn id="2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6430" y="200660"/>
            <a:ext cx="2019300" cy="579120"/>
          </a:xfrm>
          <a:prstGeom prst="rect">
            <a:avLst/>
          </a:prstGeom>
          <a:noFill/>
        </p:spPr>
        <p:txBody>
          <a:bodyPr wrap="square" rtlCol="0">
            <a:spAutoFit/>
          </a:bodyPr>
          <a:p>
            <a:r>
              <a:rPr lang="zh-CN" altLang="en-US" sz="3200" b="1">
                <a:latin typeface="华文行楷" panose="02010800040101010101" charset="-122"/>
                <a:ea typeface="华文行楷" panose="02010800040101010101" charset="-122"/>
              </a:rPr>
              <a:t>合作探究：</a:t>
            </a:r>
            <a:endParaRPr lang="zh-CN" altLang="en-US" sz="3200" b="1">
              <a:latin typeface="华文行楷" panose="02010800040101010101" charset="-122"/>
              <a:ea typeface="华文行楷" panose="02010800040101010101" charset="-122"/>
            </a:endParaRPr>
          </a:p>
        </p:txBody>
      </p:sp>
      <p:sp>
        <p:nvSpPr>
          <p:cNvPr id="3" name="文本框 2"/>
          <p:cNvSpPr txBox="1"/>
          <p:nvPr/>
        </p:nvSpPr>
        <p:spPr>
          <a:xfrm>
            <a:off x="922020" y="920115"/>
            <a:ext cx="8183880" cy="1371600"/>
          </a:xfrm>
          <a:prstGeom prst="rect">
            <a:avLst/>
          </a:prstGeom>
          <a:noFill/>
        </p:spPr>
        <p:txBody>
          <a:bodyPr wrap="square" rtlCol="0">
            <a:spAutoFit/>
          </a:bodyPr>
          <a:p>
            <a:pPr lvl="0"/>
            <a:r>
              <a:rPr lang="en-US" altLang="zh-CN" sz="2800" b="1" dirty="0">
                <a:latin typeface="华文行楷" panose="02010800040101010101" charset="-122"/>
                <a:ea typeface="华文行楷" panose="02010800040101010101" charset="-122"/>
                <a:sym typeface="+mn-ea"/>
              </a:rPr>
              <a:t>1</a:t>
            </a:r>
            <a:r>
              <a:rPr lang="zh-CN" altLang="en-US" sz="2800" b="1" dirty="0">
                <a:latin typeface="华文行楷" panose="02010800040101010101" charset="-122"/>
                <a:ea typeface="华文行楷" panose="02010800040101010101" charset="-122"/>
                <a:sym typeface="+mn-ea"/>
              </a:rPr>
              <a:t>、从法庭前半部分的辩论中你能谈谈原告和被告对割一磅肉的态度是怎样的？从中我们可以了解他们俩人各是什么样的人？这是我们常见的什么写法？</a:t>
            </a:r>
            <a:endParaRPr lang="zh-CN" altLang="en-US" sz="2800" b="1" dirty="0">
              <a:latin typeface="华文行楷" panose="02010800040101010101" charset="-122"/>
              <a:ea typeface="华文行楷" panose="02010800040101010101" charset="-122"/>
              <a:sym typeface="+mn-ea"/>
            </a:endParaRPr>
          </a:p>
        </p:txBody>
      </p:sp>
      <p:sp>
        <p:nvSpPr>
          <p:cNvPr id="4" name="文本框 3"/>
          <p:cNvSpPr txBox="1"/>
          <p:nvPr/>
        </p:nvSpPr>
        <p:spPr>
          <a:xfrm>
            <a:off x="3109595" y="2614295"/>
            <a:ext cx="2876550" cy="1371600"/>
          </a:xfrm>
          <a:prstGeom prst="rect">
            <a:avLst/>
          </a:prstGeom>
          <a:noFill/>
        </p:spPr>
        <p:txBody>
          <a:bodyPr wrap="square" rtlCol="0">
            <a:spAutoFit/>
          </a:bodyPr>
          <a:p>
            <a:r>
              <a:rPr lang="zh-CN" altLang="en-US" sz="2800" b="1">
                <a:latin typeface="华文行楷" panose="02010800040101010101" charset="-122"/>
                <a:ea typeface="华文行楷" panose="02010800040101010101" charset="-122"/>
              </a:rPr>
              <a:t>安东尼奥：</a:t>
            </a:r>
            <a:r>
              <a:rPr lang="zh-CN" altLang="en-US" sz="2800" b="1">
                <a:solidFill>
                  <a:srgbClr val="FF0000"/>
                </a:solidFill>
                <a:latin typeface="华文行楷" panose="02010800040101010101" charset="-122"/>
                <a:ea typeface="华文行楷" panose="02010800040101010101" charset="-122"/>
              </a:rPr>
              <a:t>退让</a:t>
            </a:r>
            <a:endParaRPr lang="zh-CN" altLang="en-US" sz="2800" b="1">
              <a:solidFill>
                <a:srgbClr val="FF0000"/>
              </a:solidFill>
              <a:latin typeface="华文行楷" panose="02010800040101010101" charset="-122"/>
              <a:ea typeface="华文行楷" panose="02010800040101010101" charset="-122"/>
            </a:endParaRPr>
          </a:p>
          <a:p>
            <a:endParaRPr lang="zh-CN" altLang="en-US" sz="2800" b="1">
              <a:latin typeface="华文行楷" panose="02010800040101010101" charset="-122"/>
              <a:ea typeface="华文行楷" panose="02010800040101010101" charset="-122"/>
            </a:endParaRPr>
          </a:p>
          <a:p>
            <a:r>
              <a:rPr lang="zh-CN" altLang="en-US" sz="2800" b="1">
                <a:latin typeface="华文行楷" panose="02010800040101010101" charset="-122"/>
                <a:ea typeface="华文行楷" panose="02010800040101010101" charset="-122"/>
              </a:rPr>
              <a:t>夏洛克：</a:t>
            </a:r>
            <a:r>
              <a:rPr lang="zh-CN" altLang="en-US" sz="2800" b="1">
                <a:solidFill>
                  <a:srgbClr val="FF0000"/>
                </a:solidFill>
                <a:latin typeface="华文行楷" panose="02010800040101010101" charset="-122"/>
                <a:ea typeface="华文行楷" panose="02010800040101010101" charset="-122"/>
              </a:rPr>
              <a:t>执意</a:t>
            </a:r>
            <a:endParaRPr lang="zh-CN" altLang="en-US" sz="2800" b="1">
              <a:solidFill>
                <a:srgbClr val="FF0000"/>
              </a:solidFill>
              <a:latin typeface="华文行楷" panose="02010800040101010101" charset="-122"/>
              <a:ea typeface="华文行楷" panose="02010800040101010101" charset="-122"/>
            </a:endParaRPr>
          </a:p>
        </p:txBody>
      </p:sp>
      <p:sp>
        <p:nvSpPr>
          <p:cNvPr id="5" name="文本框 4"/>
          <p:cNvSpPr txBox="1"/>
          <p:nvPr/>
        </p:nvSpPr>
        <p:spPr>
          <a:xfrm>
            <a:off x="1457325" y="4086225"/>
            <a:ext cx="5245100" cy="944880"/>
          </a:xfrm>
          <a:prstGeom prst="rect">
            <a:avLst/>
          </a:prstGeom>
          <a:noFill/>
        </p:spPr>
        <p:txBody>
          <a:bodyPr wrap="square" rtlCol="0">
            <a:spAutoFit/>
          </a:bodyPr>
          <a:p>
            <a:r>
              <a:rPr lang="zh-CN" altLang="en-US" sz="2800" b="1">
                <a:latin typeface="华文行楷" panose="02010800040101010101" charset="-122"/>
                <a:ea typeface="华文行楷" panose="02010800040101010101" charset="-122"/>
              </a:rPr>
              <a:t>安东尼奥：</a:t>
            </a:r>
            <a:r>
              <a:rPr lang="zh-CN" altLang="en-US" sz="2800" b="1">
                <a:solidFill>
                  <a:srgbClr val="FF0000"/>
                </a:solidFill>
                <a:latin typeface="华文行楷" panose="02010800040101010101" charset="-122"/>
                <a:ea typeface="华文行楷" panose="02010800040101010101" charset="-122"/>
              </a:rPr>
              <a:t>仁爱、仁慈、友谊</a:t>
            </a:r>
            <a:endParaRPr lang="zh-CN" altLang="en-US" sz="2800" b="1">
              <a:solidFill>
                <a:srgbClr val="FF0000"/>
              </a:solidFill>
              <a:latin typeface="华文行楷" panose="02010800040101010101" charset="-122"/>
              <a:ea typeface="华文行楷" panose="02010800040101010101" charset="-122"/>
            </a:endParaRPr>
          </a:p>
          <a:p>
            <a:r>
              <a:rPr lang="zh-CN" altLang="en-US" sz="2800" b="1">
                <a:latin typeface="华文行楷" panose="02010800040101010101" charset="-122"/>
                <a:ea typeface="华文行楷" panose="02010800040101010101" charset="-122"/>
              </a:rPr>
              <a:t>夏洛克：</a:t>
            </a:r>
            <a:r>
              <a:rPr lang="zh-CN" altLang="en-US" sz="2800" b="1">
                <a:solidFill>
                  <a:srgbClr val="FF0000"/>
                </a:solidFill>
                <a:latin typeface="华文行楷" panose="02010800040101010101" charset="-122"/>
                <a:ea typeface="华文行楷" panose="02010800040101010101" charset="-122"/>
              </a:rPr>
              <a:t>贪婪、残忍、狡黠</a:t>
            </a:r>
            <a:endParaRPr lang="zh-CN" altLang="en-US" sz="2800" b="1">
              <a:solidFill>
                <a:srgbClr val="FF0000"/>
              </a:solidFill>
              <a:latin typeface="华文行楷" panose="02010800040101010101" charset="-122"/>
              <a:ea typeface="华文行楷" panose="02010800040101010101" charset="-122"/>
            </a:endParaRPr>
          </a:p>
        </p:txBody>
      </p:sp>
      <p:sp>
        <p:nvSpPr>
          <p:cNvPr id="6" name="右大括号 5"/>
          <p:cNvSpPr/>
          <p:nvPr/>
        </p:nvSpPr>
        <p:spPr>
          <a:xfrm>
            <a:off x="7025005" y="2614295"/>
            <a:ext cx="657860" cy="2416810"/>
          </a:xfrm>
          <a:prstGeom prst="rightBrace">
            <a:avLst/>
          </a:prstGeom>
          <a:solidFill>
            <a:schemeClr val="accent1">
              <a:lumMod val="20000"/>
              <a:lumOff val="80000"/>
            </a:schemeClr>
          </a:solidFill>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7" name="文本框 6"/>
          <p:cNvSpPr txBox="1"/>
          <p:nvPr/>
        </p:nvSpPr>
        <p:spPr>
          <a:xfrm>
            <a:off x="7942580" y="3303905"/>
            <a:ext cx="2034540" cy="579120"/>
          </a:xfrm>
          <a:prstGeom prst="rect">
            <a:avLst/>
          </a:prstGeom>
          <a:noFill/>
        </p:spPr>
        <p:txBody>
          <a:bodyPr wrap="square" rtlCol="0">
            <a:spAutoFit/>
          </a:bodyPr>
          <a:p>
            <a:r>
              <a:rPr lang="zh-CN" altLang="en-US" sz="3200" b="1">
                <a:solidFill>
                  <a:srgbClr val="FF0000"/>
                </a:solidFill>
                <a:latin typeface="华文行楷" panose="02010800040101010101" charset="-122"/>
                <a:ea typeface="华文行楷" panose="02010800040101010101" charset="-122"/>
              </a:rPr>
              <a:t>对比</a:t>
            </a:r>
            <a:endParaRPr lang="zh-CN" altLang="en-US" sz="3200" b="1">
              <a:solidFill>
                <a:srgbClr val="FF0000"/>
              </a:solidFill>
              <a:latin typeface="华文行楷" panose="02010800040101010101" charset="-122"/>
              <a:ea typeface="华文行楷" panose="02010800040101010101" charset="-122"/>
            </a:endParaRPr>
          </a:p>
        </p:txBody>
      </p:sp>
      <p:sp>
        <p:nvSpPr>
          <p:cNvPr id="8" name="左大括号 7"/>
          <p:cNvSpPr/>
          <p:nvPr/>
        </p:nvSpPr>
        <p:spPr>
          <a:xfrm>
            <a:off x="2345055" y="2571750"/>
            <a:ext cx="458470" cy="1513840"/>
          </a:xfrm>
          <a:prstGeom prst="leftBrace">
            <a:avLst/>
          </a:prstGeom>
          <a:solidFill>
            <a:schemeClr val="bg2">
              <a:lumMod val="90000"/>
            </a:schemeClr>
          </a:solidFill>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9" name="文本框 8"/>
          <p:cNvSpPr txBox="1"/>
          <p:nvPr/>
        </p:nvSpPr>
        <p:spPr>
          <a:xfrm>
            <a:off x="646430" y="2525395"/>
            <a:ext cx="1698625" cy="944880"/>
          </a:xfrm>
          <a:prstGeom prst="rect">
            <a:avLst/>
          </a:prstGeom>
          <a:noFill/>
        </p:spPr>
        <p:txBody>
          <a:bodyPr wrap="square" rtlCol="0">
            <a:spAutoFit/>
          </a:bodyPr>
          <a:p>
            <a:r>
              <a:rPr lang="en-US" altLang="zh-CN" sz="2800" b="1">
                <a:solidFill>
                  <a:srgbClr val="FF0000"/>
                </a:solidFill>
                <a:latin typeface="华文行楷" panose="02010800040101010101" charset="-122"/>
                <a:ea typeface="华文行楷" panose="02010800040101010101" charset="-122"/>
              </a:rPr>
              <a:t>“</a:t>
            </a:r>
            <a:r>
              <a:rPr lang="zh-CN" altLang="en-US" sz="2800" b="1">
                <a:solidFill>
                  <a:srgbClr val="FF0000"/>
                </a:solidFill>
                <a:latin typeface="华文行楷" panose="02010800040101010101" charset="-122"/>
                <a:ea typeface="华文行楷" panose="02010800040101010101" charset="-122"/>
              </a:rPr>
              <a:t>一磅肉</a:t>
            </a:r>
            <a:r>
              <a:rPr lang="en-US" altLang="zh-CN" sz="2800" b="1">
                <a:solidFill>
                  <a:srgbClr val="FF0000"/>
                </a:solidFill>
                <a:latin typeface="华文行楷" panose="02010800040101010101" charset="-122"/>
                <a:ea typeface="华文行楷" panose="02010800040101010101" charset="-122"/>
              </a:rPr>
              <a:t>”    </a:t>
            </a:r>
            <a:r>
              <a:rPr lang="zh-CN" altLang="en-US" sz="2800" b="1">
                <a:solidFill>
                  <a:srgbClr val="FF0000"/>
                </a:solidFill>
                <a:latin typeface="华文行楷" panose="02010800040101010101" charset="-122"/>
                <a:ea typeface="华文行楷" panose="02010800040101010101" charset="-122"/>
              </a:rPr>
              <a:t>的借约</a:t>
            </a:r>
            <a:endParaRPr lang="zh-CN" altLang="en-US" sz="2800" b="1">
              <a:solidFill>
                <a:srgbClr val="FF0000"/>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 calcmode="lin" valueType="num">
                                      <p:cBhvr additive="base">
                                        <p:cTn id="31" dur="50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2" dur="50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 calcmode="lin" valueType="num">
                                      <p:cBhvr additive="base">
                                        <p:cTn id="3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Dragon">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1997</Words>
  <Application>WPS 演示</Application>
  <PresentationFormat>自定义</PresentationFormat>
  <Paragraphs>110</Paragraphs>
  <Slides>12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Arial</vt:lpstr>
      <vt:lpstr>宋体</vt:lpstr>
      <vt:lpstr>Wingdings</vt:lpstr>
      <vt:lpstr>华文行楷</vt:lpstr>
      <vt:lpstr>华文楷体</vt:lpstr>
      <vt:lpstr>黑体</vt:lpstr>
      <vt:lpstr>Times New Roman</vt:lpstr>
      <vt:lpstr>隶书</vt:lpstr>
      <vt:lpstr>微软雅黑</vt:lpstr>
      <vt:lpstr>Calibri Light</vt:lpstr>
      <vt:lpstr>Calibri</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liwei</dc:creator>
  <cp:lastModifiedBy>liwei</cp:lastModifiedBy>
  <cp:revision>9</cp:revision>
  <dcterms:created xsi:type="dcterms:W3CDTF">2017-01-06T03:35:00Z</dcterms:created>
  <dcterms:modified xsi:type="dcterms:W3CDTF">2017-02-23T06:01:15Z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