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Lst>
  <p:notesMasterIdLst>
    <p:notesMasterId r:id="rId32"/>
  </p:notesMasterIdLst>
  <p:sldIdLst>
    <p:sldId id="258" r:id="rId5"/>
    <p:sldId id="256" r:id="rId6"/>
    <p:sldId id="257" r:id="rId7"/>
    <p:sldId id="300" r:id="rId8"/>
    <p:sldId id="259" r:id="rId9"/>
    <p:sldId id="295" r:id="rId10"/>
    <p:sldId id="296" r:id="rId11"/>
    <p:sldId id="298" r:id="rId12"/>
    <p:sldId id="261" r:id="rId13"/>
    <p:sldId id="266" r:id="rId14"/>
    <p:sldId id="262" r:id="rId15"/>
    <p:sldId id="272" r:id="rId16"/>
    <p:sldId id="268" r:id="rId17"/>
    <p:sldId id="360" r:id="rId18"/>
    <p:sldId id="345" r:id="rId19"/>
    <p:sldId id="352" r:id="rId20"/>
    <p:sldId id="354" r:id="rId21"/>
    <p:sldId id="356" r:id="rId22"/>
    <p:sldId id="380" r:id="rId23"/>
    <p:sldId id="357" r:id="rId24"/>
    <p:sldId id="353" r:id="rId25"/>
    <p:sldId id="280" r:id="rId26"/>
    <p:sldId id="375" r:id="rId27"/>
    <p:sldId id="376" r:id="rId28"/>
    <p:sldId id="377" r:id="rId29"/>
    <p:sldId id="378" r:id="rId30"/>
    <p:sldId id="379"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2BF3"/>
    <a:srgbClr val="73EE30"/>
    <a:srgbClr val="F11807"/>
    <a:srgbClr val="F83526"/>
    <a:srgbClr val="F5D9DD"/>
    <a:srgbClr val="E8F1F5"/>
    <a:srgbClr val="65280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360" y="-96"/>
      </p:cViewPr>
      <p:guideLst>
        <p:guide orient="horz" pos="2112"/>
        <p:guide pos="382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3F9359-3DD1-49BA-B4DB-3ED18AAF55A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AEC52C-9576-4C88-A506-31738476FE8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媒体占位符 3"/>
          <p:cNvSpPr>
            <a:spLocks noGrp="1"/>
          </p:cNvSpPr>
          <p:nvPr>
            <p:ph type="media" sz="half" idx="2"/>
          </p:nvPr>
        </p:nvSpPr>
        <p:spPr>
          <a:xfrm>
            <a:off x="6172200" y="1825625"/>
            <a:ext cx="51816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53848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200151"/>
            <a:ext cx="53848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clipArtAndVertTx">
  <p:cSld name="标题，剪贴画与竖排文字">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联机映像占位符 2"/>
          <p:cNvSpPr>
            <a:spLocks noGrp="1"/>
          </p:cNvSpPr>
          <p:nvPr>
            <p:ph type="clipArt" sz="half" idx="1"/>
          </p:nvPr>
        </p:nvSpPr>
        <p:spPr>
          <a:xfrm>
            <a:off x="838200" y="1825625"/>
            <a:ext cx="5181600" cy="4351338"/>
          </a:xfr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竖排文字占位符 3"/>
          <p:cNvSpPr>
            <a:spLocks noGrp="1"/>
          </p:cNvSpPr>
          <p:nvPr>
            <p:ph type="body" orient="vert" sz="half" idx="2"/>
          </p:nvPr>
        </p:nvSpPr>
        <p:spPr>
          <a:xfrm>
            <a:off x="6172200" y="1825625"/>
            <a:ext cx="5181600" cy="43513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24579"/>
          <p:cNvSpPr>
            <a:spLocks noGrp="1"/>
          </p:cNvSpPr>
          <p:nvPr>
            <p:ph type="dt" sz="half" idx="1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24580"/>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24581"/>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Rectangle 5"/>
          <p:cNvSpPr>
            <a:spLocks noGrp="1" noChangeArrowheads="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Rectangle 6"/>
          <p:cNvSpPr>
            <a:spLocks noGrp="1" noChangeArrowheads="1"/>
          </p:cNvSpPr>
          <p:nvPr>
            <p:ph type="sldNum" sz="quarter" idx="4"/>
          </p:nvPr>
        </p:nvSpPr>
        <p:spPr>
          <a:xfrm>
            <a:off x="8737600" y="6356350"/>
            <a:ext cx="2844800" cy="365125"/>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BC2884-9890-4BC0-A462-92F737BF0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4B5BB-C786-4CC3-A84E-8434B538331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5" Type="http://schemas.openxmlformats.org/officeDocument/2006/relationships/theme" Target="../theme/theme3.xml"/><Relationship Id="rId14" Type="http://schemas.openxmlformats.org/officeDocument/2006/relationships/image" Target="../media/image1.jpeg"/><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BC2884-9890-4BC0-A462-92F737BF088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84B5BB-C786-4CC3-A84E-8434B538331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cstate="prin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609600" y="1600200"/>
            <a:ext cx="109728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defRPr>
            </a:lvl1pPr>
          </a:lstStyle>
          <a:p>
            <a:pPr lvl="0"/>
            <a:fld id="{9A0DB2DC-4C9A-4742-B13C-FB6460FD3503}" type="slidenum">
              <a:rPr lang="zh-CN" altLang="en-US" dirty="0">
                <a:latin typeface="Calibri" panose="020F0502020204030204" pitchFamily="34" charset="0"/>
                <a:ea typeface="宋体" panose="02010600030101010101" pitchFamily="2" charset="-122"/>
              </a:rPr>
            </a:fld>
            <a:endParaRPr lang="zh-CN" altLang="en-US"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slide" Target="slide2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3" Type="http://schemas.openxmlformats.org/officeDocument/2006/relationships/slide" Target="slide23.xml"/><Relationship Id="rId2" Type="http://schemas.openxmlformats.org/officeDocument/2006/relationships/image" Target="../media/image1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slide" Target="slide7.xml"/><Relationship Id="rId8" Type="http://schemas.openxmlformats.org/officeDocument/2006/relationships/slide" Target="slide5.xml"/><Relationship Id="rId7" Type="http://schemas.openxmlformats.org/officeDocument/2006/relationships/slide" Target="slide6.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2.xml"/><Relationship Id="rId3" Type="http://schemas.openxmlformats.org/officeDocument/2006/relationships/image" Target="../media/image15.jpeg"/><Relationship Id="rId2" Type="http://schemas.openxmlformats.org/officeDocument/2006/relationships/image" Target="../media/image14.png"/><Relationship Id="rId10"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16.jpeg"/><Relationship Id="rId2" Type="http://schemas.openxmlformats.org/officeDocument/2006/relationships/image" Target="../media/image1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slide" Target="slide14.xml"/><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slide" Target="slide14.xml"/><Relationship Id="rId3"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slide" Target="slide14.xml"/><Relationship Id="rId3" Type="http://schemas.openxmlformats.org/officeDocument/2006/relationships/image" Target="../media/image20.jpeg"/><Relationship Id="rId2" Type="http://schemas.openxmlformats.org/officeDocument/2006/relationships/image" Target="../media/image14.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slide" Target="slide14.xml"/><Relationship Id="rId3" Type="http://schemas.openxmlformats.org/officeDocument/2006/relationships/image" Target="../media/image21.jpeg"/><Relationship Id="rId2" Type="http://schemas.openxmlformats.org/officeDocument/2006/relationships/image" Target="../media/image14.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slide" Target="slide14.xml"/><Relationship Id="rId3" Type="http://schemas.openxmlformats.org/officeDocument/2006/relationships/image" Target="../media/image22.jpeg"/><Relationship Id="rId2" Type="http://schemas.openxmlformats.org/officeDocument/2006/relationships/image" Target="../media/image1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7695" y="1044575"/>
            <a:ext cx="9596120" cy="5017135"/>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7358" y="2236925"/>
            <a:ext cx="4108568" cy="5016934"/>
          </a:xfrm>
          <a:prstGeom prst="rect">
            <a:avLst/>
          </a:prstGeom>
        </p:spPr>
      </p:pic>
      <p:pic>
        <p:nvPicPr>
          <p:cNvPr id="13"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5557233" y="4859021"/>
            <a:ext cx="1192798" cy="3598684"/>
          </a:xfrm>
          <a:prstGeom prst="rect">
            <a:avLst/>
          </a:prstGeom>
        </p:spPr>
      </p:pic>
      <p:sp>
        <p:nvSpPr>
          <p:cNvPr id="4099" name="标题 4098"/>
          <p:cNvSpPr>
            <a:spLocks noGrp="1"/>
          </p:cNvSpPr>
          <p:nvPr/>
        </p:nvSpPr>
        <p:spPr>
          <a:xfrm>
            <a:off x="609600" y="200978"/>
            <a:ext cx="109728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mj-lt"/>
                <a:ea typeface="+mj-ea"/>
                <a:cs typeface="+mj-cs"/>
              </a:defRPr>
            </a:lvl1pPr>
          </a:lstStyle>
          <a:p>
            <a:r>
              <a:rPr lang="zh-CN" altLang="en-US" sz="6600" b="1">
                <a:solidFill>
                  <a:srgbClr val="0000CC"/>
                </a:solidFill>
                <a:effectLst>
                  <a:outerShdw blurRad="38100" dist="38100" dir="2700000">
                    <a:srgbClr val="C0C0C0"/>
                  </a:outerShdw>
                </a:effectLst>
                <a:ea typeface="楷体_GB2312" pitchFamily="49" charset="-122"/>
              </a:rPr>
              <a:t>猜猜她是谁？</a:t>
            </a:r>
            <a:endParaRPr lang="zh-CN" altLang="en-US" sz="6600" b="1">
              <a:solidFill>
                <a:srgbClr val="0000CC"/>
              </a:solidFill>
              <a:effectLst>
                <a:outerShdw blurRad="38100" dist="38100" dir="2700000">
                  <a:srgbClr val="C0C0C0"/>
                </a:outerShdw>
              </a:effectLst>
              <a:ea typeface="楷体_GB2312" pitchFamily="49" charset="-122"/>
            </a:endParaRPr>
          </a:p>
        </p:txBody>
      </p:sp>
      <p:sp>
        <p:nvSpPr>
          <p:cNvPr id="4100" name="文本占位符 4099"/>
          <p:cNvSpPr>
            <a:spLocks noGrp="1"/>
          </p:cNvSpPr>
          <p:nvPr/>
        </p:nvSpPr>
        <p:spPr>
          <a:xfrm>
            <a:off x="2285365" y="1457325"/>
            <a:ext cx="9396413" cy="1900238"/>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9pPr>
          </a:lstStyle>
          <a:p>
            <a:pPr>
              <a:buNone/>
            </a:pPr>
            <a:r>
              <a:rPr lang="zh-CN" altLang="en-US" sz="4000" b="1">
                <a:effectLst>
                  <a:outerShdw blurRad="38100" dist="38100" dir="2700000">
                    <a:srgbClr val="C0C0C0"/>
                  </a:outerShdw>
                </a:effectLst>
              </a:rPr>
              <a:t>大明湖畔，趵突泉边，故居在垂杨深处；</a:t>
            </a:r>
            <a:endParaRPr lang="zh-CN" altLang="en-US" sz="4000" b="1">
              <a:effectLst>
                <a:outerShdw blurRad="38100" dist="38100" dir="2700000">
                  <a:srgbClr val="C0C0C0"/>
                </a:outerShdw>
              </a:effectLst>
            </a:endParaRPr>
          </a:p>
          <a:p>
            <a:pPr>
              <a:buNone/>
            </a:pPr>
            <a:r>
              <a:rPr lang="zh-CN" altLang="en-US" sz="4000" b="1">
                <a:effectLst>
                  <a:outerShdw blurRad="38100" dist="38100" dir="2700000">
                    <a:srgbClr val="C0C0C0"/>
                  </a:outerShdw>
                </a:effectLst>
              </a:rPr>
              <a:t>漱玉集中，金石录里，文采有后主遗风。</a:t>
            </a:r>
            <a:r>
              <a:rPr lang="zh-CN" altLang="en-US" sz="2800"/>
              <a:t> </a:t>
            </a:r>
            <a:endParaRPr lang="zh-CN" altLang="en-US" sz="2800"/>
          </a:p>
        </p:txBody>
      </p:sp>
      <p:sp>
        <p:nvSpPr>
          <p:cNvPr id="4101" name="文本框 4100"/>
          <p:cNvSpPr txBox="1"/>
          <p:nvPr/>
        </p:nvSpPr>
        <p:spPr>
          <a:xfrm>
            <a:off x="2285048" y="3188018"/>
            <a:ext cx="5616575" cy="1106805"/>
          </a:xfrm>
          <a:prstGeom prst="rect">
            <a:avLst/>
          </a:prstGeom>
          <a:noFill/>
          <a:ln w="9525">
            <a:noFill/>
          </a:ln>
        </p:spPr>
        <p:txBody>
          <a:bodyPr>
            <a:spAutoFit/>
          </a:bodyPr>
          <a:lstStyle/>
          <a:p>
            <a:pPr>
              <a:spcBef>
                <a:spcPct val="50000"/>
              </a:spcBef>
            </a:pPr>
            <a:r>
              <a:rPr lang="zh-CN" altLang="en-US" sz="6600" b="1">
                <a:solidFill>
                  <a:srgbClr val="A50021"/>
                </a:solidFill>
                <a:effectLst>
                  <a:outerShdw blurRad="38100" dist="38100" dir="2700000">
                    <a:srgbClr val="C0C0C0"/>
                  </a:outerShdw>
                </a:effectLst>
                <a:latin typeface="Arial" panose="020B0604020202020204" pitchFamily="34" charset="0"/>
              </a:rPr>
              <a:t>千古第一才女</a:t>
            </a:r>
            <a:endParaRPr lang="zh-CN" altLang="en-US" sz="6600" b="1">
              <a:solidFill>
                <a:srgbClr val="A50021"/>
              </a:solidFill>
              <a:effectLst>
                <a:outerShdw blurRad="38100" dist="38100" dir="2700000">
                  <a:srgbClr val="C0C0C0"/>
                </a:outerShdw>
              </a:effectLst>
              <a:latin typeface="Arial" panose="020B0604020202020204" pitchFamily="34" charset="0"/>
            </a:endParaRPr>
          </a:p>
        </p:txBody>
      </p:sp>
      <p:sp>
        <p:nvSpPr>
          <p:cNvPr id="4102" name="文本框 4101"/>
          <p:cNvSpPr txBox="1"/>
          <p:nvPr/>
        </p:nvSpPr>
        <p:spPr>
          <a:xfrm>
            <a:off x="7067550" y="4221163"/>
            <a:ext cx="3600450" cy="1106805"/>
          </a:xfrm>
          <a:prstGeom prst="rect">
            <a:avLst/>
          </a:prstGeom>
          <a:noFill/>
          <a:ln w="9525">
            <a:noFill/>
          </a:ln>
        </p:spPr>
        <p:txBody>
          <a:bodyPr>
            <a:spAutoFit/>
          </a:bodyPr>
          <a:lstStyle/>
          <a:p>
            <a:pPr>
              <a:spcBef>
                <a:spcPct val="50000"/>
              </a:spcBef>
            </a:pPr>
            <a:r>
              <a:rPr lang="zh-CN" altLang="en-US" sz="6600" b="1">
                <a:effectLst>
                  <a:outerShdw blurRad="38100" dist="38100" dir="2700000">
                    <a:srgbClr val="C0C0C0"/>
                  </a:outerShdw>
                </a:effectLst>
                <a:latin typeface="Arial" panose="020B0604020202020204" pitchFamily="34" charset="0"/>
              </a:rPr>
              <a:t>婉约宗主</a:t>
            </a:r>
            <a:endParaRPr lang="zh-CN" altLang="en-US" sz="6600" b="1">
              <a:effectLst>
                <a:outerShdw blurRad="38100" dist="38100" dir="2700000">
                  <a:srgbClr val="C0C0C0"/>
                </a:outerShdw>
              </a:effectLst>
              <a:latin typeface="Arial" panose="020B0604020202020204" pitchFamily="34" charset="0"/>
            </a:endParaRPr>
          </a:p>
        </p:txBody>
      </p:sp>
      <p:sp>
        <p:nvSpPr>
          <p:cNvPr id="4103" name="文本框 4102"/>
          <p:cNvSpPr txBox="1"/>
          <p:nvPr/>
        </p:nvSpPr>
        <p:spPr>
          <a:xfrm>
            <a:off x="1877695" y="5354955"/>
            <a:ext cx="10417810" cy="706755"/>
          </a:xfrm>
          <a:prstGeom prst="rect">
            <a:avLst/>
          </a:prstGeom>
          <a:noFill/>
          <a:ln w="9525">
            <a:noFill/>
          </a:ln>
        </p:spPr>
        <p:txBody>
          <a:bodyPr wrap="square">
            <a:spAutoFit/>
          </a:bodyPr>
          <a:lstStyle/>
          <a:p>
            <a:pPr>
              <a:spcBef>
                <a:spcPct val="50000"/>
              </a:spcBef>
            </a:pPr>
            <a:r>
              <a:rPr lang="zh-CN" altLang="en-US" sz="4000" b="1">
                <a:solidFill>
                  <a:srgbClr val="CC0000"/>
                </a:solidFill>
                <a:effectLst>
                  <a:outerShdw blurRad="38100" dist="38100" dir="2700000">
                    <a:srgbClr val="C0C0C0"/>
                  </a:outerShdw>
                </a:effectLst>
                <a:latin typeface="Arial" panose="020B0604020202020204" pitchFamily="34" charset="0"/>
              </a:rPr>
              <a:t>宋代乃至整个中国文学史上最伟大的女词人</a:t>
            </a:r>
            <a:endParaRPr lang="zh-CN" altLang="en-US" sz="4000" b="1">
              <a:solidFill>
                <a:srgbClr val="CC0000"/>
              </a:solidFill>
              <a:effectLst>
                <a:outerShdw blurRad="38100" dist="38100" dir="2700000">
                  <a:srgbClr val="C0C0C0"/>
                </a:outerShdw>
              </a:effectLst>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26" presetClass="entr" presetSubtype="0" fill="hold" grpId="0" nodeType="with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wipe(down)">
                                      <p:cBhvr>
                                        <p:cTn id="16" dur="580">
                                          <p:stCondLst>
                                            <p:cond delay="0"/>
                                          </p:stCondLst>
                                        </p:cTn>
                                        <p:tgtEl>
                                          <p:spTgt spid="4099"/>
                                        </p:tgtEl>
                                      </p:cBhvr>
                                    </p:animEffect>
                                    <p:anim calcmode="lin" valueType="num">
                                      <p:cBhvr>
                                        <p:cTn id="17" dur="1822" tmFilter="0,0; 0.14,0.36; 0.43,0.73; 0.71,0.91; 1.0,1.0">
                                          <p:stCondLst>
                                            <p:cond delay="0"/>
                                          </p:stCondLst>
                                        </p:cTn>
                                        <p:tgtEl>
                                          <p:spTgt spid="409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409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409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409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4099"/>
                                        </p:tgtEl>
                                        <p:attrNameLst>
                                          <p:attrName>ppt_y</p:attrName>
                                        </p:attrNameLst>
                                      </p:cBhvr>
                                      <p:tavLst>
                                        <p:tav tm="0" fmla="#ppt_y-sin(pi*$)/81">
                                          <p:val>
                                            <p:fltVal val="0"/>
                                          </p:val>
                                        </p:tav>
                                        <p:tav tm="100000">
                                          <p:val>
                                            <p:fltVal val="1"/>
                                          </p:val>
                                        </p:tav>
                                      </p:tavLst>
                                    </p:anim>
                                    <p:animScale>
                                      <p:cBhvr>
                                        <p:cTn id="22" dur="26">
                                          <p:stCondLst>
                                            <p:cond delay="650"/>
                                          </p:stCondLst>
                                        </p:cTn>
                                        <p:tgtEl>
                                          <p:spTgt spid="4099"/>
                                        </p:tgtEl>
                                      </p:cBhvr>
                                      <p:to x="100000" y="60000"/>
                                    </p:animScale>
                                    <p:animScale>
                                      <p:cBhvr>
                                        <p:cTn id="23" dur="166" decel="50000">
                                          <p:stCondLst>
                                            <p:cond delay="676"/>
                                          </p:stCondLst>
                                        </p:cTn>
                                        <p:tgtEl>
                                          <p:spTgt spid="4099"/>
                                        </p:tgtEl>
                                      </p:cBhvr>
                                      <p:to x="100000" y="100000"/>
                                    </p:animScale>
                                    <p:animScale>
                                      <p:cBhvr>
                                        <p:cTn id="24" dur="26">
                                          <p:stCondLst>
                                            <p:cond delay="1312"/>
                                          </p:stCondLst>
                                        </p:cTn>
                                        <p:tgtEl>
                                          <p:spTgt spid="4099"/>
                                        </p:tgtEl>
                                      </p:cBhvr>
                                      <p:to x="100000" y="80000"/>
                                    </p:animScale>
                                    <p:animScale>
                                      <p:cBhvr>
                                        <p:cTn id="25" dur="166" decel="50000">
                                          <p:stCondLst>
                                            <p:cond delay="1338"/>
                                          </p:stCondLst>
                                        </p:cTn>
                                        <p:tgtEl>
                                          <p:spTgt spid="4099"/>
                                        </p:tgtEl>
                                      </p:cBhvr>
                                      <p:to x="100000" y="100000"/>
                                    </p:animScale>
                                    <p:animScale>
                                      <p:cBhvr>
                                        <p:cTn id="26" dur="26">
                                          <p:stCondLst>
                                            <p:cond delay="1642"/>
                                          </p:stCondLst>
                                        </p:cTn>
                                        <p:tgtEl>
                                          <p:spTgt spid="4099"/>
                                        </p:tgtEl>
                                      </p:cBhvr>
                                      <p:to x="100000" y="90000"/>
                                    </p:animScale>
                                    <p:animScale>
                                      <p:cBhvr>
                                        <p:cTn id="27" dur="166" decel="50000">
                                          <p:stCondLst>
                                            <p:cond delay="1668"/>
                                          </p:stCondLst>
                                        </p:cTn>
                                        <p:tgtEl>
                                          <p:spTgt spid="4099"/>
                                        </p:tgtEl>
                                      </p:cBhvr>
                                      <p:to x="100000" y="100000"/>
                                    </p:animScale>
                                    <p:animScale>
                                      <p:cBhvr>
                                        <p:cTn id="28" dur="26">
                                          <p:stCondLst>
                                            <p:cond delay="1808"/>
                                          </p:stCondLst>
                                        </p:cTn>
                                        <p:tgtEl>
                                          <p:spTgt spid="4099"/>
                                        </p:tgtEl>
                                      </p:cBhvr>
                                      <p:to x="100000" y="95000"/>
                                    </p:animScale>
                                    <p:animScale>
                                      <p:cBhvr>
                                        <p:cTn id="29" dur="166" decel="50000">
                                          <p:stCondLst>
                                            <p:cond delay="1834"/>
                                          </p:stCondLst>
                                        </p:cTn>
                                        <p:tgtEl>
                                          <p:spTgt spid="4099"/>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4100">
                                            <p:txEl>
                                              <p:pRg st="0" end="0"/>
                                            </p:txEl>
                                          </p:spTgt>
                                        </p:tgtEl>
                                        <p:attrNameLst>
                                          <p:attrName>style.visibility</p:attrName>
                                        </p:attrNameLst>
                                      </p:cBhvr>
                                      <p:to>
                                        <p:strVal val="visible"/>
                                      </p:to>
                                    </p:set>
                                    <p:animEffect transition="in" filter="randombar(horizontal)">
                                      <p:cBhvr>
                                        <p:cTn id="34" dur="500"/>
                                        <p:tgtEl>
                                          <p:spTgt spid="4100">
                                            <p:txEl>
                                              <p:pRg st="0" end="0"/>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4100">
                                            <p:txEl>
                                              <p:pRg st="1" end="1"/>
                                            </p:txEl>
                                          </p:spTgt>
                                        </p:tgtEl>
                                        <p:attrNameLst>
                                          <p:attrName>style.visibility</p:attrName>
                                        </p:attrNameLst>
                                      </p:cBhvr>
                                      <p:to>
                                        <p:strVal val="visible"/>
                                      </p:to>
                                    </p:set>
                                    <p:animEffect transition="in" filter="randombar(horizontal)">
                                      <p:cBhvr>
                                        <p:cTn id="37" dur="500"/>
                                        <p:tgtEl>
                                          <p:spTgt spid="4100">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nodeType="clickEffect">
                                  <p:stCondLst>
                                    <p:cond delay="0"/>
                                  </p:stCondLst>
                                  <p:iterate type="lt">
                                    <p:tmPct val="10000"/>
                                  </p:iterate>
                                  <p:childTnLst>
                                    <p:set>
                                      <p:cBhvr>
                                        <p:cTn id="41" dur="1" fill="hold">
                                          <p:stCondLst>
                                            <p:cond delay="0"/>
                                          </p:stCondLst>
                                        </p:cTn>
                                        <p:tgtEl>
                                          <p:spTgt spid="4101">
                                            <p:txEl>
                                              <p:pRg st="0" end="0"/>
                                            </p:txEl>
                                          </p:spTgt>
                                        </p:tgtEl>
                                        <p:attrNameLst>
                                          <p:attrName>style.visibility</p:attrName>
                                        </p:attrNameLst>
                                      </p:cBhvr>
                                      <p:to>
                                        <p:strVal val="visible"/>
                                      </p:to>
                                    </p:set>
                                    <p:anim calcmode="lin" valueType="num">
                                      <p:cBhvr>
                                        <p:cTn id="42" dur="500" fill="hold"/>
                                        <p:tgtEl>
                                          <p:spTgt spid="410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4101">
                                            <p:txEl>
                                              <p:pRg st="0" end="0"/>
                                            </p:txEl>
                                          </p:spTgt>
                                        </p:tgtEl>
                                        <p:attrNameLst>
                                          <p:attrName>ppt_y</p:attrName>
                                        </p:attrNameLst>
                                      </p:cBhvr>
                                      <p:tavLst>
                                        <p:tav tm="0">
                                          <p:val>
                                            <p:strVal val="#ppt_y"/>
                                          </p:val>
                                        </p:tav>
                                        <p:tav tm="100000">
                                          <p:val>
                                            <p:strVal val="#ppt_y"/>
                                          </p:val>
                                        </p:tav>
                                      </p:tavLst>
                                    </p:anim>
                                    <p:anim calcmode="lin" valueType="num">
                                      <p:cBhvr>
                                        <p:cTn id="44" dur="500" fill="hold"/>
                                        <p:tgtEl>
                                          <p:spTgt spid="410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410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4101">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4102">
                                            <p:txEl>
                                              <p:pRg st="0" end="0"/>
                                            </p:txEl>
                                          </p:spTgt>
                                        </p:tgtEl>
                                        <p:attrNameLst>
                                          <p:attrName>style.visibility</p:attrName>
                                        </p:attrNameLst>
                                      </p:cBhvr>
                                      <p:to>
                                        <p:strVal val="visible"/>
                                      </p:to>
                                    </p:set>
                                    <p:animEffect transition="in" filter="randombar(horizontal)">
                                      <p:cBhvr>
                                        <p:cTn id="51" dur="500"/>
                                        <p:tgtEl>
                                          <p:spTgt spid="4102">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nodeType="clickEffect">
                                  <p:stCondLst>
                                    <p:cond delay="0"/>
                                  </p:stCondLst>
                                  <p:childTnLst>
                                    <p:set>
                                      <p:cBhvr>
                                        <p:cTn id="55" dur="1" fill="hold">
                                          <p:stCondLst>
                                            <p:cond delay="0"/>
                                          </p:stCondLst>
                                        </p:cTn>
                                        <p:tgtEl>
                                          <p:spTgt spid="4103">
                                            <p:txEl>
                                              <p:pRg st="0" end="0"/>
                                            </p:txEl>
                                          </p:spTgt>
                                        </p:tgtEl>
                                        <p:attrNameLst>
                                          <p:attrName>style.visibility</p:attrName>
                                        </p:attrNameLst>
                                      </p:cBhvr>
                                      <p:to>
                                        <p:strVal val="visible"/>
                                      </p:to>
                                    </p:set>
                                    <p:animEffect transition="in" filter="fade">
                                      <p:cBhvr>
                                        <p:cTn id="56" dur="800" decel="100000"/>
                                        <p:tgtEl>
                                          <p:spTgt spid="4103">
                                            <p:txEl>
                                              <p:pRg st="0" end="0"/>
                                            </p:txEl>
                                          </p:spTgt>
                                        </p:tgtEl>
                                      </p:cBhvr>
                                    </p:animEffect>
                                    <p:anim calcmode="lin" valueType="num">
                                      <p:cBhvr>
                                        <p:cTn id="57" dur="800" decel="100000" fill="hold"/>
                                        <p:tgtEl>
                                          <p:spTgt spid="4103">
                                            <p:txEl>
                                              <p:pRg st="0" end="0"/>
                                            </p:txEl>
                                          </p:spTgt>
                                        </p:tgtEl>
                                        <p:attrNameLst>
                                          <p:attrName>style.rotation</p:attrName>
                                        </p:attrNameLst>
                                      </p:cBhvr>
                                      <p:tavLst>
                                        <p:tav tm="0">
                                          <p:val>
                                            <p:fltVal val="-90"/>
                                          </p:val>
                                        </p:tav>
                                        <p:tav tm="100000">
                                          <p:val>
                                            <p:fltVal val="0"/>
                                          </p:val>
                                        </p:tav>
                                      </p:tavLst>
                                    </p:anim>
                                    <p:anim calcmode="lin" valueType="num">
                                      <p:cBhvr>
                                        <p:cTn id="58" dur="800" decel="100000" fill="hold"/>
                                        <p:tgtEl>
                                          <p:spTgt spid="4103">
                                            <p:txEl>
                                              <p:pRg st="0" end="0"/>
                                            </p:txEl>
                                          </p:spTgt>
                                        </p:tgtEl>
                                        <p:attrNameLst>
                                          <p:attrName>ppt_x</p:attrName>
                                        </p:attrNameLst>
                                      </p:cBhvr>
                                      <p:tavLst>
                                        <p:tav tm="0">
                                          <p:val>
                                            <p:strVal val="#ppt_x+0.4"/>
                                          </p:val>
                                        </p:tav>
                                        <p:tav tm="100000">
                                          <p:val>
                                            <p:strVal val="#ppt_x-0.05"/>
                                          </p:val>
                                        </p:tav>
                                      </p:tavLst>
                                    </p:anim>
                                    <p:anim calcmode="lin" valueType="num">
                                      <p:cBhvr>
                                        <p:cTn id="59" dur="800" decel="100000" fill="hold"/>
                                        <p:tgtEl>
                                          <p:spTgt spid="4103">
                                            <p:txEl>
                                              <p:pRg st="0" end="0"/>
                                            </p:txEl>
                                          </p:spTgt>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4103">
                                            <p:txEl>
                                              <p:pRg st="0" end="0"/>
                                            </p:txEl>
                                          </p:spTgt>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4103">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55" y="1102995"/>
            <a:ext cx="9537065" cy="5459730"/>
            <a:chOff x="6881067" y="1606756"/>
            <a:chExt cx="3514688" cy="4332567"/>
          </a:xfrm>
        </p:grpSpPr>
        <p:sp>
          <p:nvSpPr>
            <p:cNvPr id="4" name="矩形 3"/>
            <p:cNvSpPr/>
            <p:nvPr/>
          </p:nvSpPr>
          <p:spPr>
            <a:xfrm>
              <a:off x="6881067" y="1606756"/>
              <a:ext cx="3514688" cy="4332567"/>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110549" y="1753252"/>
              <a:ext cx="3052689" cy="4039576"/>
            </a:xfrm>
            <a:prstGeom prst="rect">
              <a:avLst/>
            </a:prstGeom>
            <a:noFill/>
            <a:ln>
              <a:solidFill>
                <a:srgbClr val="614D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371090" y="1729105"/>
            <a:ext cx="5107305" cy="4206875"/>
          </a:xfrm>
          <a:prstGeom prst="rect">
            <a:avLst/>
          </a:prstGeom>
          <a:noFill/>
        </p:spPr>
        <p:txBody>
          <a:bodyPr vert="eaVert" wrap="square" rtlCol="0">
            <a:spAutoFit/>
          </a:bodyPr>
          <a:lstStyle/>
          <a:p>
            <a:pPr algn="l"/>
            <a:r>
              <a:rPr lang="zh-CN" altLang="en-US" sz="36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薄雾浓云愁永昼，瑞脑销金兽，佳节又重阳，玉枕纱厨，半夜凉初透。</a:t>
            </a:r>
            <a:endParaRPr lang="zh-CN" altLang="en-US" sz="4000" b="1" dirty="0">
              <a:latin typeface="楷体" panose="02010609060101010101" pitchFamily="49" charset="-122"/>
              <a:ea typeface="楷体" panose="02010609060101010101" pitchFamily="49" charset="-122"/>
            </a:endParaRPr>
          </a:p>
          <a:p>
            <a:pPr algn="dist"/>
            <a:r>
              <a:rPr lang="zh-CN" altLang="en-US" sz="4000" b="1" dirty="0">
                <a:latin typeface="楷体" panose="02010609060101010101" pitchFamily="49" charset="-122"/>
                <a:ea typeface="楷体" panose="02010609060101010101" pitchFamily="49" charset="-122"/>
              </a:rPr>
              <a:t>　　东篱把酒黄昏后，有暗香盈袖。莫道不消魂，帘卷西风，人比黄花瘦</a:t>
            </a:r>
            <a:r>
              <a:rPr lang="zh-CN" altLang="en-US" sz="3600" b="1" dirty="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r="41731"/>
          <a:stretch>
            <a:fillRect/>
          </a:stretch>
        </p:blipFill>
        <p:spPr>
          <a:xfrm rot="19137547" flipH="1">
            <a:off x="8622722" y="-580146"/>
            <a:ext cx="3049849" cy="4626751"/>
          </a:xfrm>
          <a:prstGeom prst="rect">
            <a:avLst/>
          </a:prstGeom>
        </p:spPr>
      </p:pic>
      <p:sp>
        <p:nvSpPr>
          <p:cNvPr id="15" name="文本框 14"/>
          <p:cNvSpPr txBox="1"/>
          <p:nvPr/>
        </p:nvSpPr>
        <p:spPr>
          <a:xfrm>
            <a:off x="7932420" y="1916430"/>
            <a:ext cx="1475105" cy="3514090"/>
          </a:xfrm>
          <a:prstGeom prst="rect">
            <a:avLst/>
          </a:prstGeom>
          <a:noFill/>
        </p:spPr>
        <p:txBody>
          <a:bodyPr vert="eaVert" wrap="square" rtlCol="0">
            <a:spAutoFit/>
          </a:bodyPr>
          <a:lstStyle/>
          <a:p>
            <a:pPr lvl="0" algn="l">
              <a:lnSpc>
                <a:spcPct val="100000"/>
              </a:lnSpc>
              <a:spcBef>
                <a:spcPts val="0"/>
              </a:spcBef>
              <a:spcAft>
                <a:spcPts val="0"/>
              </a:spcAft>
              <a:buClrTx/>
              <a:buSzTx/>
              <a:buFontTx/>
              <a:defRPr/>
            </a:pPr>
            <a:r>
              <a:rPr kumimoji="1" lang="zh-CN" altLang="en-US" sz="48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rPr>
              <a:t>醉花阴</a:t>
            </a:r>
            <a:r>
              <a:rPr kumimoji="1" lang="zh-CN" altLang="en-US" sz="40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rPr>
              <a:t>  </a:t>
            </a:r>
            <a:r>
              <a:rPr kumimoji="1" lang="zh-CN" altLang="en-US" sz="32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rPr>
              <a:t>     </a:t>
            </a:r>
            <a:endParaRPr kumimoji="1" lang="zh-CN" altLang="en-US" sz="32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endParaRPr>
          </a:p>
          <a:p>
            <a:pPr lvl="0" algn="l">
              <a:lnSpc>
                <a:spcPct val="100000"/>
              </a:lnSpc>
              <a:spcBef>
                <a:spcPts val="0"/>
              </a:spcBef>
              <a:spcAft>
                <a:spcPts val="0"/>
              </a:spcAft>
              <a:buClrTx/>
              <a:buSzTx/>
              <a:buFontTx/>
              <a:defRPr/>
            </a:pPr>
            <a:r>
              <a:rPr kumimoji="1" lang="zh-CN" altLang="en-US" sz="32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rPr>
              <a:t>        </a:t>
            </a:r>
            <a:r>
              <a:rPr kumimoji="1" lang="zh-CN" altLang="en-US" sz="3600" b="1" noProof="0">
                <a:solidFill>
                  <a:srgbClr val="000000"/>
                </a:solidFill>
                <a:effectLst>
                  <a:outerShdw blurRad="38100" dist="38100" dir="2700000" algn="tl">
                    <a:srgbClr val="C0C0C0"/>
                  </a:outerShdw>
                </a:effectLst>
                <a:latin typeface="楷体_GB2312" pitchFamily="49" charset="-122"/>
                <a:ea typeface="楷体_GB2312" pitchFamily="49" charset="-122"/>
                <a:sym typeface="+mn-ea"/>
              </a:rPr>
              <a:t>李清照</a:t>
            </a:r>
            <a:endParaRPr kumimoji="0" lang="zh-CN" altLang="en-US" sz="1200" b="0"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ea"/>
              <a:sym typeface="+mn-lt"/>
            </a:endParaRPr>
          </a:p>
        </p:txBody>
      </p:sp>
      <p:sp>
        <p:nvSpPr>
          <p:cNvPr id="2" name="文本框 1"/>
          <p:cNvSpPr txBox="1"/>
          <p:nvPr/>
        </p:nvSpPr>
        <p:spPr>
          <a:xfrm>
            <a:off x="121920" y="160655"/>
            <a:ext cx="1017905" cy="2306955"/>
          </a:xfrm>
          <a:prstGeom prst="rect">
            <a:avLst/>
          </a:prstGeom>
          <a:noFill/>
        </p:spPr>
        <p:txBody>
          <a:bodyPr wrap="square" rtlCol="0">
            <a:spAutoFit/>
          </a:bodyPr>
          <a:lstStyle/>
          <a:p>
            <a:r>
              <a:rPr lang="zh-CN" altLang="en-US" sz="7200" b="1">
                <a:solidFill>
                  <a:srgbClr val="FF0000"/>
                </a:solidFill>
                <a:latin typeface="方正姚体" panose="02010601030101010101" charset="-122"/>
                <a:ea typeface="方正姚体" panose="02010601030101010101" charset="-122"/>
              </a:rPr>
              <a:t>美读</a:t>
            </a:r>
            <a:endParaRPr lang="zh-CN" altLang="en-US" sz="7200" b="1">
              <a:solidFill>
                <a:srgbClr val="FF0000"/>
              </a:solidFill>
              <a:latin typeface="方正姚体" panose="02010601030101010101" charset="-122"/>
              <a:ea typeface="方正姚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8323" y="1704742"/>
            <a:ext cx="4124526" cy="3447416"/>
            <a:chOff x="1255366" y="1998833"/>
            <a:chExt cx="4124526" cy="3447416"/>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
        <p:nvSpPr>
          <p:cNvPr id="4" name="文本框 3"/>
          <p:cNvSpPr txBox="1"/>
          <p:nvPr/>
        </p:nvSpPr>
        <p:spPr>
          <a:xfrm>
            <a:off x="4533900" y="2183130"/>
            <a:ext cx="7015480" cy="1568450"/>
          </a:xfrm>
          <a:prstGeom prst="rect">
            <a:avLst/>
          </a:prstGeom>
          <a:noFill/>
        </p:spPr>
        <p:txBody>
          <a:bodyPr wrap="square" rtlCol="0">
            <a:spAutoFit/>
          </a:bodyPr>
          <a:lstStyle/>
          <a:p>
            <a:pPr algn="l">
              <a:spcBef>
                <a:spcPct val="50000"/>
              </a:spcBef>
            </a:pPr>
            <a:r>
              <a:rPr lang="zh-CN" altLang="en-US" sz="4800" b="1" dirty="0">
                <a:solidFill>
                  <a:sysClr val="windowText" lastClr="000000"/>
                </a:solidFill>
                <a:latin typeface="Times New Roman" panose="02020603050405020304" pitchFamily="18" charset="0"/>
                <a:ea typeface="楷体_GB2312"/>
                <a:sym typeface="+mn-ea"/>
              </a:rPr>
              <a:t>这首词表达了词人怎样的心情？（试在词中找）</a:t>
            </a:r>
            <a:endParaRPr lang="zh-CN" altLang="en-US" sz="4800" b="1" dirty="0">
              <a:solidFill>
                <a:sysClr val="windowText" lastClr="000000"/>
              </a:solidFill>
              <a:latin typeface="Times New Roman" panose="02020603050405020304" pitchFamily="18" charset="0"/>
              <a:ea typeface="楷体_GB2312"/>
              <a:sym typeface="+mn-ea"/>
            </a:endParaRPr>
          </a:p>
        </p:txBody>
      </p:sp>
      <p:sp>
        <p:nvSpPr>
          <p:cNvPr id="5" name="文本框 4"/>
          <p:cNvSpPr txBox="1"/>
          <p:nvPr/>
        </p:nvSpPr>
        <p:spPr>
          <a:xfrm>
            <a:off x="6843395" y="4041140"/>
            <a:ext cx="2943860" cy="1445260"/>
          </a:xfrm>
          <a:prstGeom prst="rect">
            <a:avLst/>
          </a:prstGeom>
          <a:noFill/>
        </p:spPr>
        <p:txBody>
          <a:bodyPr wrap="square" rtlCol="0">
            <a:spAutoFit/>
          </a:bodyPr>
          <a:lstStyle/>
          <a:p>
            <a:r>
              <a:rPr lang="zh-CN" altLang="en-US" sz="8800" b="1">
                <a:solidFill>
                  <a:srgbClr val="FF0000"/>
                </a:solidFill>
              </a:rPr>
              <a:t>愁</a:t>
            </a:r>
            <a:endParaRPr lang="zh-CN" altLang="en-US" sz="88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0190" y="1045210"/>
            <a:ext cx="10271125" cy="6209665"/>
            <a:chOff x="4354290" y="1045031"/>
            <a:chExt cx="3598684" cy="6209731"/>
          </a:xfrm>
        </p:grpSpPr>
        <p:sp>
          <p:nvSpPr>
            <p:cNvPr id="2" name="矩形 1"/>
            <p:cNvSpPr/>
            <p:nvPr/>
          </p:nvSpPr>
          <p:spPr>
            <a:xfrm>
              <a:off x="4354290" y="1045031"/>
              <a:ext cx="3537857" cy="5016934"/>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57233" y="4859021"/>
              <a:ext cx="1192798" cy="3598684"/>
            </a:xfrm>
            <a:prstGeom prst="rect">
              <a:avLst/>
            </a:prstGeom>
          </p:spPr>
        </p:pic>
      </p:grpSp>
      <p:pic>
        <p:nvPicPr>
          <p:cNvPr id="7" name="图片 6" descr="图片包含 花瓶, 鲜花, 小, 掌握&#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236" y="1174854"/>
            <a:ext cx="3602438" cy="4400948"/>
          </a:xfrm>
          <a:prstGeom prst="rect">
            <a:avLst/>
          </a:prstGeom>
        </p:spPr>
      </p:pic>
      <p:sp>
        <p:nvSpPr>
          <p:cNvPr id="4" name="文本框 3"/>
          <p:cNvSpPr txBox="1"/>
          <p:nvPr/>
        </p:nvSpPr>
        <p:spPr>
          <a:xfrm>
            <a:off x="2915920" y="2276475"/>
            <a:ext cx="7480300" cy="1242060"/>
          </a:xfrm>
          <a:prstGeom prst="rect">
            <a:avLst/>
          </a:prstGeom>
          <a:noFill/>
        </p:spPr>
        <p:txBody>
          <a:bodyPr wrap="none" rtlCol="0" anchor="t">
            <a:spAutoFit/>
          </a:bodyPr>
          <a:lstStyle/>
          <a:p>
            <a:pPr marL="0" marR="0" lvl="0" indent="0" algn="ctr" defTabSz="914400" rtl="0" eaLnBrk="1" fontAlgn="base" latinLnBrk="0" hangingPunct="1">
              <a:lnSpc>
                <a:spcPct val="170000"/>
              </a:lnSpc>
              <a:spcBef>
                <a:spcPct val="0"/>
              </a:spcBef>
              <a:spcAft>
                <a:spcPct val="0"/>
              </a:spcAft>
              <a:buClrTx/>
              <a:buSzTx/>
              <a:buFontTx/>
              <a:buNone/>
            </a:pPr>
            <a:r>
              <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rPr>
              <a:t>词人是从哪些方面写愁情的？</a:t>
            </a:r>
            <a:endPar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graphicFrame>
        <p:nvGraphicFramePr>
          <p:cNvPr id="533541" name="Group 37"/>
          <p:cNvGraphicFramePr>
            <a:graphicFrameLocks noGrp="1"/>
          </p:cNvGraphicFramePr>
          <p:nvPr/>
        </p:nvGraphicFramePr>
        <p:xfrm>
          <a:off x="846455" y="868045"/>
          <a:ext cx="10911205" cy="5943600"/>
        </p:xfrm>
        <a:graphic>
          <a:graphicData uri="http://schemas.openxmlformats.org/drawingml/2006/table">
            <a:tbl>
              <a:tblPr/>
              <a:tblGrid>
                <a:gridCol w="3994785"/>
                <a:gridCol w="1116965"/>
                <a:gridCol w="5799455"/>
              </a:tblGrid>
              <a:tr h="1169035">
                <a:tc rowSpan="4">
                  <a:txBody>
                    <a:bodyPr/>
                    <a:lstStyle/>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薄雾浓云愁永昼，</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瑞脑销金兽。</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佳节又重阳，</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玉枕纱厨，</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半夜凉初透。 </a:t>
                      </a:r>
                      <a:endParaRPr kumimoji="0" lang="en-US" altLang="zh-CN"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东篱把酒黄昏后，</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有暗香盈袖。</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莫道不销魂，</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帘卷西风，</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人比黄花瘦。</a:t>
                      </a:r>
                      <a:r>
                        <a:rPr kumimoji="0" lang="zh-CN" altLang="en-US" sz="3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a:t>
                      </a:r>
                      <a:endParaRPr kumimoji="0" lang="zh-CN" altLang="en-US" sz="3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5000"/>
                        </a:lnSpc>
                        <a:spcBef>
                          <a:spcPct val="0"/>
                        </a:spcBef>
                        <a:spcAft>
                          <a:spcPct val="0"/>
                        </a:spcAft>
                        <a:buClrTx/>
                        <a:buSzTx/>
                        <a:buFontTx/>
                        <a:buNone/>
                      </a:pPr>
                      <a:r>
                        <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时令</a:t>
                      </a:r>
                      <a:endPar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3875">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时间</a:t>
                      </a:r>
                      <a:endPar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10385">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景物</a:t>
                      </a:r>
                      <a:endPar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1890">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行动</a:t>
                      </a:r>
                      <a:endPar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3200" b="1" i="0" u="none" strike="noStrike" cap="none" normalizeH="0" baseline="0"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 name="文本框 13"/>
          <p:cNvSpPr txBox="1"/>
          <p:nvPr/>
        </p:nvSpPr>
        <p:spPr>
          <a:xfrm>
            <a:off x="2355850" y="-374015"/>
            <a:ext cx="7480300" cy="1242060"/>
          </a:xfrm>
          <a:prstGeom prst="rect">
            <a:avLst/>
          </a:prstGeom>
          <a:noFill/>
        </p:spPr>
        <p:txBody>
          <a:bodyPr wrap="none" rtlCol="0" anchor="t">
            <a:spAutoFit/>
          </a:bodyPr>
          <a:lstStyle/>
          <a:p>
            <a:pPr marL="0" marR="0" lvl="0" indent="0" algn="ctr" defTabSz="914400" rtl="0" eaLnBrk="1" fontAlgn="base" latinLnBrk="0" hangingPunct="1">
              <a:lnSpc>
                <a:spcPct val="170000"/>
              </a:lnSpc>
              <a:spcBef>
                <a:spcPct val="0"/>
              </a:spcBef>
              <a:spcAft>
                <a:spcPct val="0"/>
              </a:spcAft>
              <a:buClrTx/>
              <a:buSzTx/>
              <a:buFontTx/>
              <a:buNone/>
            </a:pPr>
            <a:r>
              <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rPr>
              <a:t>词人是从哪些方面写愁情的？</a:t>
            </a:r>
            <a:endPar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heel(1)">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335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675" y="533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graphicFrame>
        <p:nvGraphicFramePr>
          <p:cNvPr id="533541" name="Group 37"/>
          <p:cNvGraphicFramePr>
            <a:graphicFrameLocks noGrp="1"/>
          </p:cNvGraphicFramePr>
          <p:nvPr/>
        </p:nvGraphicFramePr>
        <p:xfrm>
          <a:off x="846455" y="868045"/>
          <a:ext cx="10911205" cy="5943600"/>
        </p:xfrm>
        <a:graphic>
          <a:graphicData uri="http://schemas.openxmlformats.org/drawingml/2006/table">
            <a:tbl>
              <a:tblPr/>
              <a:tblGrid>
                <a:gridCol w="3994785"/>
                <a:gridCol w="1116965"/>
                <a:gridCol w="5799455"/>
              </a:tblGrid>
              <a:tr h="1169035">
                <a:tc rowSpan="4">
                  <a:txBody>
                    <a:bodyPr/>
                    <a:lstStyle/>
                    <a:p>
                      <a:pPr marL="0" marR="0" lvl="0" indent="0" algn="ctr" defTabSz="914400" rtl="0" eaLnBrk="1" fontAlgn="base" latinLnBrk="0" hangingPunct="1">
                        <a:lnSpc>
                          <a:spcPct val="105000"/>
                        </a:lnSpc>
                        <a:spcBef>
                          <a:spcPct val="15000"/>
                        </a:spcBef>
                        <a:spcAft>
                          <a:spcPct val="0"/>
                        </a:spcAft>
                        <a:buClrTx/>
                        <a:buSzTx/>
                        <a:buFontTx/>
                        <a:buNone/>
                      </a:pPr>
                      <a:r>
                        <a:rPr kumimoji="0" lang="en-US" altLang="zh-CN"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a:t>
                      </a: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愁    ，</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销    。</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凉初透。 </a:t>
                      </a:r>
                      <a:endParaRPr kumimoji="0" lang="en-US" altLang="zh-CN"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东篱把酒    后，</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有暗香盈袖。</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莫道不销魂，</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帘卷    ，</a:t>
                      </a:r>
                      <a:endPar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32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人比    瘦。</a:t>
                      </a:r>
                      <a:r>
                        <a:rPr kumimoji="0" lang="zh-CN" altLang="en-US" sz="3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 </a:t>
                      </a:r>
                      <a:endParaRPr kumimoji="0" lang="zh-CN" altLang="en-US" sz="3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5000"/>
                        </a:lnSpc>
                        <a:spcBef>
                          <a:spcPct val="0"/>
                        </a:spcBef>
                        <a:spcAft>
                          <a:spcPct val="0"/>
                        </a:spcAft>
                        <a:buClrTx/>
                        <a:buSzTx/>
                        <a:buFontTx/>
                        <a:buNone/>
                      </a:pPr>
                      <a:r>
                        <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时令</a:t>
                      </a:r>
                      <a:endPar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3875">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时间</a:t>
                      </a:r>
                      <a:endParaRPr kumimoji="0"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10385">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景物</a:t>
                      </a:r>
                      <a:endPar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3200" b="1" i="0" u="none" strike="noStrike" cap="none" normalizeH="0" baseline="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1890">
                <a:tc vMerge="1">
                  <a:tcPr/>
                </a:tc>
                <a:tc>
                  <a:txBody>
                    <a:bodyPr/>
                    <a:lstStyle/>
                    <a:p>
                      <a:pPr marL="0" marR="0" lvl="0" indent="0" algn="ctr" defTabSz="914400" rtl="0" eaLnBrk="1" fontAlgn="base" latinLnBrk="0" hangingPunct="1">
                        <a:lnSpc>
                          <a:spcPct val="130000"/>
                        </a:lnSpc>
                        <a:spcBef>
                          <a:spcPct val="0"/>
                        </a:spcBef>
                        <a:spcAft>
                          <a:spcPct val="0"/>
                        </a:spcAft>
                        <a:buClrTx/>
                        <a:buSzTx/>
                        <a:buFontTx/>
                        <a:buNone/>
                      </a:pPr>
                      <a:r>
                        <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rPr>
                        <a:t>行动</a:t>
                      </a:r>
                      <a:endParaRPr kumimoji="1" lang="zh-CN" altLang="en-US" sz="2800" b="1" i="0" u="none" strike="noStrike" cap="none" normalizeH="0" baseline="0" dirty="0" smtClean="0">
                        <a:ln>
                          <a:noFill/>
                        </a:ln>
                        <a:solidFill>
                          <a:srgbClr val="FF33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3200" b="1" i="0" u="none" strike="noStrike" cap="none" normalizeH="0" baseline="0"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 name="文本框 13"/>
          <p:cNvSpPr txBox="1"/>
          <p:nvPr/>
        </p:nvSpPr>
        <p:spPr>
          <a:xfrm>
            <a:off x="2355850" y="-374015"/>
            <a:ext cx="7480300" cy="1242060"/>
          </a:xfrm>
          <a:prstGeom prst="rect">
            <a:avLst/>
          </a:prstGeom>
          <a:noFill/>
        </p:spPr>
        <p:txBody>
          <a:bodyPr wrap="none" rtlCol="0" anchor="t">
            <a:spAutoFit/>
          </a:bodyPr>
          <a:lstStyle/>
          <a:p>
            <a:pPr marL="0" marR="0" lvl="0" indent="0" algn="ctr" defTabSz="914400" rtl="0" eaLnBrk="1" fontAlgn="base" latinLnBrk="0" hangingPunct="1">
              <a:lnSpc>
                <a:spcPct val="170000"/>
              </a:lnSpc>
              <a:spcBef>
                <a:spcPct val="0"/>
              </a:spcBef>
              <a:spcAft>
                <a:spcPct val="0"/>
              </a:spcAft>
              <a:buClrTx/>
              <a:buSzTx/>
              <a:buFontTx/>
              <a:buNone/>
            </a:pPr>
            <a:r>
              <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rPr>
              <a:t>词人是从哪些方面写愁情的？</a:t>
            </a:r>
            <a:endParaRPr lang="zh-CN" altLang="en-US" sz="44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endParaRPr>
          </a:p>
        </p:txBody>
      </p:sp>
      <p:sp>
        <p:nvSpPr>
          <p:cNvPr id="2" name="文本框 1"/>
          <p:cNvSpPr txBox="1"/>
          <p:nvPr/>
        </p:nvSpPr>
        <p:spPr>
          <a:xfrm>
            <a:off x="1127760" y="868045"/>
            <a:ext cx="1912620"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薄雾浓云</a:t>
            </a:r>
            <a:endParaRPr lang="zh-CN" altLang="en-US"/>
          </a:p>
        </p:txBody>
      </p:sp>
      <p:sp>
        <p:nvSpPr>
          <p:cNvPr id="3" name="文本框 2"/>
          <p:cNvSpPr txBox="1"/>
          <p:nvPr/>
        </p:nvSpPr>
        <p:spPr>
          <a:xfrm>
            <a:off x="1522730" y="2049145"/>
            <a:ext cx="2265680"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佳节又重阳</a:t>
            </a:r>
            <a:endParaRPr lang="zh-CN" altLang="en-US"/>
          </a:p>
        </p:txBody>
      </p:sp>
      <p:sp>
        <p:nvSpPr>
          <p:cNvPr id="4" name="文本框 3"/>
          <p:cNvSpPr txBox="1"/>
          <p:nvPr/>
        </p:nvSpPr>
        <p:spPr>
          <a:xfrm>
            <a:off x="6229985" y="988060"/>
            <a:ext cx="5285740" cy="953135"/>
          </a:xfrm>
          <a:prstGeom prst="rect">
            <a:avLst/>
          </a:prstGeom>
          <a:noFill/>
        </p:spPr>
        <p:txBody>
          <a:bodyPr wrap="square" rtlCol="0">
            <a:spAutoFit/>
          </a:bodyPr>
          <a:p>
            <a:pPr algn="l" fontAlgn="base">
              <a:spcBef>
                <a:spcPct val="20000"/>
              </a:spcBef>
              <a:buClrTx/>
              <a:buSzTx/>
              <a:buFontTx/>
            </a:pP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以佳节团聚、</a:t>
            </a:r>
            <a:r>
              <a:rPr kumimoji="1" lang="zh-CN" altLang="en-US" sz="2800" b="1"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清秋游乐</a:t>
            </a:r>
            <a:r>
              <a:rPr kumimoji="1" lang="zh-CN" altLang="en-US" sz="28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rPr>
              <a:t>反衬</a:t>
            </a: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她倍觉神伤的孤独。</a:t>
            </a:r>
            <a:endParaRPr kumimoji="1" lang="en-US" altLang="zh-CN"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endParaRPr>
          </a:p>
        </p:txBody>
      </p:sp>
      <p:sp>
        <p:nvSpPr>
          <p:cNvPr id="5" name="文本框 4"/>
          <p:cNvSpPr txBox="1"/>
          <p:nvPr/>
        </p:nvSpPr>
        <p:spPr>
          <a:xfrm>
            <a:off x="3139440" y="868045"/>
            <a:ext cx="115379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永昼</a:t>
            </a:r>
            <a:endParaRPr lang="zh-CN" altLang="en-US"/>
          </a:p>
        </p:txBody>
      </p:sp>
      <p:sp>
        <p:nvSpPr>
          <p:cNvPr id="6" name="文本框 5"/>
          <p:cNvSpPr txBox="1"/>
          <p:nvPr/>
        </p:nvSpPr>
        <p:spPr>
          <a:xfrm>
            <a:off x="1608455" y="3223260"/>
            <a:ext cx="1189990"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半夜</a:t>
            </a:r>
            <a:endParaRPr lang="zh-CN" altLang="en-US"/>
          </a:p>
        </p:txBody>
      </p:sp>
      <p:sp>
        <p:nvSpPr>
          <p:cNvPr id="7" name="文本框 6"/>
          <p:cNvSpPr txBox="1"/>
          <p:nvPr/>
        </p:nvSpPr>
        <p:spPr>
          <a:xfrm>
            <a:off x="2712720" y="3806825"/>
            <a:ext cx="120205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黄昏</a:t>
            </a:r>
            <a:endParaRPr lang="zh-CN" altLang="en-US"/>
          </a:p>
        </p:txBody>
      </p:sp>
      <p:sp>
        <p:nvSpPr>
          <p:cNvPr id="11" name="文本框 10"/>
          <p:cNvSpPr txBox="1"/>
          <p:nvPr/>
        </p:nvSpPr>
        <p:spPr>
          <a:xfrm>
            <a:off x="6228715" y="2239010"/>
            <a:ext cx="5287010" cy="1383665"/>
          </a:xfrm>
          <a:prstGeom prst="rect">
            <a:avLst/>
          </a:prstGeom>
          <a:noFill/>
        </p:spPr>
        <p:txBody>
          <a:bodyPr wrap="square" rtlCol="0">
            <a:spAutoFit/>
          </a:bodyPr>
          <a:p>
            <a:pPr algn="l" fontAlgn="base">
              <a:spcBef>
                <a:spcPct val="20000"/>
              </a:spcBef>
              <a:buClrTx/>
              <a:buSzTx/>
              <a:buFontTx/>
            </a:pP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借“永昼”“半夜”“黄昏”时自己独自在家空虚、无聊的生活，表达对丈夫的思念之情。</a:t>
            </a:r>
            <a:endPar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p:txBody>
      </p:sp>
      <p:sp>
        <p:nvSpPr>
          <p:cNvPr id="12" name="文本框 11"/>
          <p:cNvSpPr txBox="1"/>
          <p:nvPr/>
        </p:nvSpPr>
        <p:spPr>
          <a:xfrm>
            <a:off x="1436370" y="1465580"/>
            <a:ext cx="106743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瑞脑</a:t>
            </a:r>
            <a:endParaRPr lang="zh-CN" altLang="en-US"/>
          </a:p>
        </p:txBody>
      </p:sp>
      <p:sp>
        <p:nvSpPr>
          <p:cNvPr id="13" name="文本框 12"/>
          <p:cNvSpPr txBox="1"/>
          <p:nvPr/>
        </p:nvSpPr>
        <p:spPr>
          <a:xfrm>
            <a:off x="2629535" y="1465580"/>
            <a:ext cx="115887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金兽</a:t>
            </a:r>
            <a:endParaRPr lang="zh-CN" altLang="en-US"/>
          </a:p>
        </p:txBody>
      </p:sp>
      <p:sp>
        <p:nvSpPr>
          <p:cNvPr id="15" name="文本框 14"/>
          <p:cNvSpPr txBox="1"/>
          <p:nvPr/>
        </p:nvSpPr>
        <p:spPr>
          <a:xfrm>
            <a:off x="1608455" y="2660650"/>
            <a:ext cx="193230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玉枕纱厨</a:t>
            </a:r>
            <a:endParaRPr lang="zh-CN" altLang="en-US"/>
          </a:p>
        </p:txBody>
      </p:sp>
      <p:sp>
        <p:nvSpPr>
          <p:cNvPr id="17" name="文本框 16"/>
          <p:cNvSpPr txBox="1"/>
          <p:nvPr/>
        </p:nvSpPr>
        <p:spPr>
          <a:xfrm>
            <a:off x="2503805" y="5579745"/>
            <a:ext cx="1143635"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西风</a:t>
            </a:r>
            <a:endParaRPr lang="zh-CN" altLang="en-US"/>
          </a:p>
        </p:txBody>
      </p:sp>
      <p:sp>
        <p:nvSpPr>
          <p:cNvPr id="18" name="文本框 17"/>
          <p:cNvSpPr txBox="1"/>
          <p:nvPr/>
        </p:nvSpPr>
        <p:spPr>
          <a:xfrm>
            <a:off x="2355850" y="6221095"/>
            <a:ext cx="1146810" cy="583565"/>
          </a:xfrm>
          <a:prstGeom prst="rect">
            <a:avLst/>
          </a:prstGeom>
          <a:noFill/>
        </p:spPr>
        <p:txBody>
          <a:bodyPr wrap="square" rtlCol="0">
            <a:spAutoFit/>
          </a:bodyPr>
          <a:p>
            <a:r>
              <a:rPr lang="zh-CN" altLang="en-US" sz="3200" b="1"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sym typeface="+mn-ea"/>
              </a:rPr>
              <a:t>黄花</a:t>
            </a:r>
            <a:endParaRPr lang="zh-CN" altLang="en-US"/>
          </a:p>
        </p:txBody>
      </p:sp>
      <p:sp>
        <p:nvSpPr>
          <p:cNvPr id="19" name="文本框 18"/>
          <p:cNvSpPr txBox="1"/>
          <p:nvPr/>
        </p:nvSpPr>
        <p:spPr>
          <a:xfrm>
            <a:off x="5919470" y="3899535"/>
            <a:ext cx="6074410" cy="1814830"/>
          </a:xfrm>
          <a:prstGeom prst="rect">
            <a:avLst/>
          </a:prstGeom>
          <a:noFill/>
        </p:spPr>
        <p:txBody>
          <a:bodyPr wrap="square" rtlCol="0">
            <a:spAutoFit/>
          </a:bodyPr>
          <a:p>
            <a:pPr algn="l" fontAlgn="base">
              <a:buClrTx/>
              <a:buSzTx/>
              <a:buFontTx/>
            </a:pPr>
            <a:r>
              <a:rPr kumimoji="1" lang="en-US" altLang="zh-CN"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    </a:t>
            </a: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“薄雾”“浓云”“瑞脑”“金兽”“玉枕”“纱厨”“西风”“黄花”营造了一种</a:t>
            </a:r>
            <a:r>
              <a:rPr kumimoji="1" lang="zh-CN" altLang="en-US" sz="2800" b="1"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sym typeface="+mn-ea"/>
              </a:rPr>
              <a:t>清冷萧瑟</a:t>
            </a: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的氛围，来烘托心情。</a:t>
            </a:r>
            <a:endPar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p:txBody>
      </p:sp>
      <p:sp>
        <p:nvSpPr>
          <p:cNvPr id="20" name="文本框 19"/>
          <p:cNvSpPr txBox="1"/>
          <p:nvPr/>
        </p:nvSpPr>
        <p:spPr>
          <a:xfrm>
            <a:off x="6320790" y="5998845"/>
            <a:ext cx="5104130" cy="521970"/>
          </a:xfrm>
          <a:prstGeom prst="rect">
            <a:avLst/>
          </a:prstGeom>
          <a:noFill/>
        </p:spPr>
        <p:txBody>
          <a:bodyPr wrap="square" rtlCol="0">
            <a:spAutoFit/>
          </a:bodyPr>
          <a:p>
            <a:pPr algn="l" fontAlgn="base">
              <a:buClrTx/>
              <a:buSzTx/>
              <a:buFontTx/>
            </a:pPr>
            <a:r>
              <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sym typeface="+mn-ea"/>
              </a:rPr>
              <a:t>独坐、孤眠、自斟来渲染心情。</a:t>
            </a:r>
            <a:endParaRPr kumimoji="1" lang="zh-CN" altLang="en-US" sz="2800" b="1" dirty="0" smtClean="0">
              <a:ln>
                <a:noFill/>
              </a:ln>
              <a:solidFill>
                <a:srgbClr val="000000"/>
              </a:solidFill>
              <a:effectLst>
                <a:outerShdw blurRad="38100" dist="38100" dir="2700000" algn="tl">
                  <a:srgbClr val="C0C0C0"/>
                </a:outerShdw>
              </a:effectLst>
              <a:latin typeface="Verdana" panose="020B0604030504040204" pitchFamily="34" charset="0"/>
              <a:ea typeface="楷体_GB2312" pitchFamily="49" charset="-122"/>
            </a:endParaRPr>
          </a:p>
        </p:txBody>
      </p:sp>
      <p:sp>
        <p:nvSpPr>
          <p:cNvPr id="21" name="十字星 20">
            <a:hlinkClick r:id="rId3" action="ppaction://hlinksldjump"/>
          </p:cNvPr>
          <p:cNvSpPr/>
          <p:nvPr/>
        </p:nvSpPr>
        <p:spPr>
          <a:xfrm>
            <a:off x="168910" y="2353945"/>
            <a:ext cx="502920" cy="52705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五角星 21">
            <a:hlinkClick r:id="rId4" action="ppaction://hlinksldjump"/>
          </p:cNvPr>
          <p:cNvSpPr/>
          <p:nvPr/>
        </p:nvSpPr>
        <p:spPr>
          <a:xfrm>
            <a:off x="187325" y="3279775"/>
            <a:ext cx="466090" cy="52705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六角星 22">
            <a:hlinkClick r:id="rId5" action="ppaction://hlinksldjump"/>
          </p:cNvPr>
          <p:cNvSpPr/>
          <p:nvPr/>
        </p:nvSpPr>
        <p:spPr>
          <a:xfrm>
            <a:off x="232410" y="4147820"/>
            <a:ext cx="367665" cy="44132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七角星 23">
            <a:hlinkClick r:id="rId6" action="ppaction://hlinksldjump"/>
          </p:cNvPr>
          <p:cNvSpPr/>
          <p:nvPr/>
        </p:nvSpPr>
        <p:spPr>
          <a:xfrm>
            <a:off x="187325" y="4932680"/>
            <a:ext cx="405130" cy="46609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爆炸形 1 24">
            <a:hlinkClick r:id="rId7" action="ppaction://hlinksldjump"/>
          </p:cNvPr>
          <p:cNvSpPr/>
          <p:nvPr/>
        </p:nvSpPr>
        <p:spPr>
          <a:xfrm>
            <a:off x="168910" y="5992495"/>
            <a:ext cx="535305" cy="5283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heel(1)">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3354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mph" presetSubtype="2" fill="hold" grpId="0" nodeType="clickEffect">
                                  <p:stCondLst>
                                    <p:cond delay="0"/>
                                  </p:stCondLst>
                                  <p:childTnLst>
                                    <p:animClr clrSpc="rgb" dir="cw">
                                      <p:cBhvr override="childStyle">
                                        <p:cTn id="19" dur="2000" fill="hold"/>
                                        <p:tgtEl>
                                          <p:spTgt spid="3"/>
                                        </p:tgtEl>
                                        <p:attrNameLst>
                                          <p:attrName>style.color</p:attrName>
                                        </p:attrNameLst>
                                      </p:cBhvr>
                                      <p:to>
                                        <a:srgbClr val="f11807"/>
                                      </p:to>
                                    </p:animClr>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grpId="0" nodeType="clickEffect">
                                  <p:stCondLst>
                                    <p:cond delay="0"/>
                                  </p:stCondLst>
                                  <p:childTnLst>
                                    <p:animClr clrSpc="rgb" dir="cw">
                                      <p:cBhvr override="childStyle">
                                        <p:cTn id="27" dur="2000" fill="hold"/>
                                        <p:tgtEl>
                                          <p:spTgt spid="5"/>
                                        </p:tgtEl>
                                        <p:attrNameLst>
                                          <p:attrName>style.color</p:attrName>
                                        </p:attrNameLst>
                                      </p:cBhvr>
                                      <p:to>
                                        <a:schemeClr val="accent2"/>
                                      </p:to>
                                    </p:animClr>
                                  </p:childTnLst>
                                </p:cTn>
                              </p:par>
                              <p:par>
                                <p:cTn id="28" presetID="3" presetClass="emph" presetSubtype="2" fill="hold" grpId="0" nodeType="withEffect">
                                  <p:stCondLst>
                                    <p:cond delay="0"/>
                                  </p:stCondLst>
                                  <p:childTnLst>
                                    <p:animClr clrSpc="rgb" dir="cw">
                                      <p:cBhvr override="childStyle">
                                        <p:cTn id="29" dur="2000" fill="hold"/>
                                        <p:tgtEl>
                                          <p:spTgt spid="6"/>
                                        </p:tgtEl>
                                        <p:attrNameLst>
                                          <p:attrName>style.color</p:attrName>
                                        </p:attrNameLst>
                                      </p:cBhvr>
                                      <p:to>
                                        <a:schemeClr val="accent2"/>
                                      </p:to>
                                    </p:animClr>
                                  </p:childTnLst>
                                </p:cTn>
                              </p:par>
                              <p:par>
                                <p:cTn id="30" presetID="3" presetClass="emph" presetSubtype="2" fill="hold" grpId="0" nodeType="withEffect">
                                  <p:stCondLst>
                                    <p:cond delay="0"/>
                                  </p:stCondLst>
                                  <p:childTnLst>
                                    <p:animClr clrSpc="rgb" dir="cw">
                                      <p:cBhvr override="childStyle">
                                        <p:cTn id="31" dur="2000" fill="hold"/>
                                        <p:tgtEl>
                                          <p:spTgt spid="7"/>
                                        </p:tgtEl>
                                        <p:attrNameLst>
                                          <p:attrName>style.color</p:attrName>
                                        </p:attrNameLst>
                                      </p:cBhvr>
                                      <p:to>
                                        <a:schemeClr val="accent2"/>
                                      </p:to>
                                    </p:animClr>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3" presetClass="emph" presetSubtype="2" fill="hold" grpId="0" nodeType="clickEffect">
                                  <p:stCondLst>
                                    <p:cond delay="0"/>
                                  </p:stCondLst>
                                  <p:childTnLst>
                                    <p:animClr clrSpc="rgb" dir="cw">
                                      <p:cBhvr override="childStyle">
                                        <p:cTn id="39" dur="2000" fill="hold"/>
                                        <p:tgtEl>
                                          <p:spTgt spid="2"/>
                                        </p:tgtEl>
                                        <p:attrNameLst>
                                          <p:attrName>style.color</p:attrName>
                                        </p:attrNameLst>
                                      </p:cBhvr>
                                      <p:to>
                                        <a:srgbClr val="e22bf3"/>
                                      </p:to>
                                    </p:animClr>
                                  </p:childTnLst>
                                </p:cTn>
                              </p:par>
                            </p:childTnLst>
                          </p:cTn>
                        </p:par>
                        <p:par>
                          <p:cTn id="40" fill="hold">
                            <p:stCondLst>
                              <p:cond delay="2000"/>
                            </p:stCondLst>
                            <p:childTnLst>
                              <p:par>
                                <p:cTn id="41" presetID="3" presetClass="emph" presetSubtype="2" fill="hold" grpId="0" nodeType="afterEffect">
                                  <p:stCondLst>
                                    <p:cond delay="0"/>
                                  </p:stCondLst>
                                  <p:childTnLst>
                                    <p:animClr clrSpc="rgb" dir="cw">
                                      <p:cBhvr override="childStyle">
                                        <p:cTn id="42" dur="2000" fill="hold"/>
                                        <p:tgtEl>
                                          <p:spTgt spid="12"/>
                                        </p:tgtEl>
                                        <p:attrNameLst>
                                          <p:attrName>style.color</p:attrName>
                                        </p:attrNameLst>
                                      </p:cBhvr>
                                      <p:to>
                                        <a:srgbClr val="e22bf3"/>
                                      </p:to>
                                    </p:animClr>
                                  </p:childTnLst>
                                </p:cTn>
                              </p:par>
                            </p:childTnLst>
                          </p:cTn>
                        </p:par>
                        <p:par>
                          <p:cTn id="43" fill="hold">
                            <p:stCondLst>
                              <p:cond delay="4000"/>
                            </p:stCondLst>
                            <p:childTnLst>
                              <p:par>
                                <p:cTn id="44" presetID="3" presetClass="emph" presetSubtype="2" fill="hold" grpId="0" nodeType="afterEffect">
                                  <p:stCondLst>
                                    <p:cond delay="0"/>
                                  </p:stCondLst>
                                  <p:childTnLst>
                                    <p:animClr clrSpc="rgb" dir="cw">
                                      <p:cBhvr override="childStyle">
                                        <p:cTn id="45" dur="2000" fill="hold"/>
                                        <p:tgtEl>
                                          <p:spTgt spid="13"/>
                                        </p:tgtEl>
                                        <p:attrNameLst>
                                          <p:attrName>style.color</p:attrName>
                                        </p:attrNameLst>
                                      </p:cBhvr>
                                      <p:to>
                                        <a:srgbClr val="e22bf3"/>
                                      </p:to>
                                    </p:animClr>
                                  </p:childTnLst>
                                </p:cTn>
                              </p:par>
                            </p:childTnLst>
                          </p:cTn>
                        </p:par>
                        <p:par>
                          <p:cTn id="46" fill="hold">
                            <p:stCondLst>
                              <p:cond delay="6000"/>
                            </p:stCondLst>
                            <p:childTnLst>
                              <p:par>
                                <p:cTn id="47" presetID="3" presetClass="emph" presetSubtype="2" fill="hold" grpId="0" nodeType="afterEffect">
                                  <p:stCondLst>
                                    <p:cond delay="0"/>
                                  </p:stCondLst>
                                  <p:childTnLst>
                                    <p:animClr clrSpc="rgb" dir="cw">
                                      <p:cBhvr override="childStyle">
                                        <p:cTn id="48" dur="2000" fill="hold"/>
                                        <p:tgtEl>
                                          <p:spTgt spid="15"/>
                                        </p:tgtEl>
                                        <p:attrNameLst>
                                          <p:attrName>style.color</p:attrName>
                                        </p:attrNameLst>
                                      </p:cBhvr>
                                      <p:to>
                                        <a:srgbClr val="e22bf3"/>
                                      </p:to>
                                    </p:animClr>
                                  </p:childTnLst>
                                </p:cTn>
                              </p:par>
                            </p:childTnLst>
                          </p:cTn>
                        </p:par>
                        <p:par>
                          <p:cTn id="49" fill="hold">
                            <p:stCondLst>
                              <p:cond delay="8000"/>
                            </p:stCondLst>
                            <p:childTnLst>
                              <p:par>
                                <p:cTn id="50" presetID="3" presetClass="emph" presetSubtype="2" fill="hold" grpId="0" nodeType="afterEffect">
                                  <p:stCondLst>
                                    <p:cond delay="0"/>
                                  </p:stCondLst>
                                  <p:childTnLst>
                                    <p:animClr clrSpc="rgb" dir="cw">
                                      <p:cBhvr override="childStyle">
                                        <p:cTn id="51" dur="2000" fill="hold"/>
                                        <p:tgtEl>
                                          <p:spTgt spid="17"/>
                                        </p:tgtEl>
                                        <p:attrNameLst>
                                          <p:attrName>style.color</p:attrName>
                                        </p:attrNameLst>
                                      </p:cBhvr>
                                      <p:to>
                                        <a:srgbClr val="e22bf3"/>
                                      </p:to>
                                    </p:animClr>
                                  </p:childTnLst>
                                </p:cTn>
                              </p:par>
                            </p:childTnLst>
                          </p:cTn>
                        </p:par>
                        <p:par>
                          <p:cTn id="52" fill="hold">
                            <p:stCondLst>
                              <p:cond delay="10000"/>
                            </p:stCondLst>
                            <p:childTnLst>
                              <p:par>
                                <p:cTn id="53" presetID="3" presetClass="emph" presetSubtype="2" fill="hold" grpId="0" nodeType="afterEffect">
                                  <p:stCondLst>
                                    <p:cond delay="0"/>
                                  </p:stCondLst>
                                  <p:childTnLst>
                                    <p:animClr clrSpc="rgb" dir="cw">
                                      <p:cBhvr override="childStyle">
                                        <p:cTn id="54" dur="2000" fill="hold"/>
                                        <p:tgtEl>
                                          <p:spTgt spid="18"/>
                                        </p:tgtEl>
                                        <p:attrNameLst>
                                          <p:attrName>style.color</p:attrName>
                                        </p:attrNameLst>
                                      </p:cBhvr>
                                      <p:to>
                                        <a:srgbClr val="e22bf3"/>
                                      </p:to>
                                    </p:animClr>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4" grpId="0"/>
      <p:bldP spid="5" grpId="0"/>
      <p:bldP spid="6" grpId="0"/>
      <p:bldP spid="7" grpId="0"/>
      <p:bldP spid="11" grpId="0"/>
      <p:bldP spid="2" grpId="0"/>
      <p:bldP spid="12" grpId="0"/>
      <p:bldP spid="13" grpId="0"/>
      <p:bldP spid="15"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26" name="Picture 6" descr="1195947aff73a41ac3"/>
          <p:cNvPicPr>
            <a:picLocks noChangeAspect="1"/>
          </p:cNvPicPr>
          <p:nvPr/>
        </p:nvPicPr>
        <p:blipFill>
          <a:blip r:embed="rId3" cstate="print"/>
          <a:stretch>
            <a:fillRect/>
          </a:stretch>
        </p:blipFill>
        <p:spPr>
          <a:xfrm>
            <a:off x="644096" y="434975"/>
            <a:ext cx="3684587" cy="6423025"/>
          </a:xfrm>
          <a:prstGeom prst="rect">
            <a:avLst/>
          </a:prstGeom>
          <a:noFill/>
          <a:ln w="9525">
            <a:noFill/>
          </a:ln>
        </p:spPr>
      </p:pic>
      <p:sp>
        <p:nvSpPr>
          <p:cNvPr id="27" name="Text Box 3"/>
          <p:cNvSpPr txBox="1"/>
          <p:nvPr/>
        </p:nvSpPr>
        <p:spPr>
          <a:xfrm>
            <a:off x="6038850" y="1750060"/>
            <a:ext cx="1085850" cy="706755"/>
          </a:xfrm>
          <a:prstGeom prst="rect">
            <a:avLst/>
          </a:prstGeom>
          <a:solidFill>
            <a:srgbClr val="99CCFF"/>
          </a:solidFill>
          <a:ln w="9525">
            <a:noFill/>
          </a:ln>
        </p:spPr>
        <p:txBody>
          <a:bodyPr anchor="ctr">
            <a:spAutoFit/>
          </a:bodyPr>
          <a:lstStyle/>
          <a:p>
            <a:pPr>
              <a:spcBef>
                <a:spcPct val="20000"/>
              </a:spcBef>
            </a:pPr>
            <a:r>
              <a:rPr lang="zh-CN" altLang="en-US" sz="4000" b="1" dirty="0">
                <a:solidFill>
                  <a:srgbClr val="000000"/>
                </a:solidFill>
                <a:latin typeface="Arial" panose="020B0604020202020204" pitchFamily="34" charset="0"/>
                <a:ea typeface="宋体" panose="02010600030101010101" pitchFamily="2" charset="-122"/>
              </a:rPr>
              <a:t>独</a:t>
            </a:r>
            <a:r>
              <a:rPr lang="zh-CN" altLang="en-US" sz="2400" b="1" dirty="0">
                <a:solidFill>
                  <a:srgbClr val="000000"/>
                </a:solidFill>
                <a:latin typeface="Arial" panose="020B0604020202020204" pitchFamily="34" charset="0"/>
                <a:ea typeface="宋体" panose="02010600030101010101" pitchFamily="2" charset="-122"/>
              </a:rPr>
              <a:t>坐</a:t>
            </a:r>
            <a:endParaRPr lang="zh-CN" altLang="en-US" dirty="0">
              <a:solidFill>
                <a:srgbClr val="000000"/>
              </a:solidFill>
              <a:latin typeface="Arial" panose="020B0604020202020204" pitchFamily="34" charset="0"/>
              <a:ea typeface="宋体" panose="02010600030101010101" pitchFamily="2" charset="-122"/>
            </a:endParaRPr>
          </a:p>
        </p:txBody>
      </p:sp>
      <p:sp>
        <p:nvSpPr>
          <p:cNvPr id="28" name="Text Box 4"/>
          <p:cNvSpPr txBox="1"/>
          <p:nvPr/>
        </p:nvSpPr>
        <p:spPr>
          <a:xfrm>
            <a:off x="4229100" y="252413"/>
            <a:ext cx="7172326" cy="954107"/>
          </a:xfrm>
          <a:prstGeom prst="rect">
            <a:avLst/>
          </a:prstGeom>
          <a:solidFill>
            <a:srgbClr val="99CCFF"/>
          </a:solidFill>
          <a:ln w="9525">
            <a:noFill/>
          </a:ln>
        </p:spPr>
        <p:txBody>
          <a:bodyPr wrap="square">
            <a:spAutoFit/>
          </a:bodyPr>
          <a:lstStyle/>
          <a:p>
            <a:r>
              <a:rPr lang="zh-CN" altLang="en-US" sz="2800" b="1" dirty="0">
                <a:solidFill>
                  <a:srgbClr val="000099"/>
                </a:solidFill>
                <a:latin typeface="Arial" panose="020B0604020202020204" pitchFamily="34" charset="0"/>
                <a:ea typeface="华文行楷" panose="02010800040101010101" charset="-122"/>
              </a:rPr>
              <a:t>作者在词中写了几个生活片段，用以倾诉相思之情？</a:t>
            </a:r>
            <a:endParaRPr lang="zh-CN" altLang="en-US" sz="2800" b="1" dirty="0">
              <a:solidFill>
                <a:srgbClr val="000099"/>
              </a:solidFill>
              <a:latin typeface="Arial" panose="020B0604020202020204" pitchFamily="34" charset="0"/>
              <a:ea typeface="华文行楷" panose="02010800040101010101" charset="-122"/>
            </a:endParaRPr>
          </a:p>
        </p:txBody>
      </p:sp>
      <p:sp>
        <p:nvSpPr>
          <p:cNvPr id="29" name="Text Box 5"/>
          <p:cNvSpPr txBox="1"/>
          <p:nvPr/>
        </p:nvSpPr>
        <p:spPr>
          <a:xfrm>
            <a:off x="5295900" y="1485899"/>
            <a:ext cx="742950" cy="4401205"/>
          </a:xfrm>
          <a:prstGeom prst="rect">
            <a:avLst/>
          </a:prstGeom>
          <a:solidFill>
            <a:srgbClr val="FFFF99"/>
          </a:solidFill>
          <a:ln w="9525">
            <a:noFill/>
          </a:ln>
        </p:spPr>
        <p:txBody>
          <a:bodyPr wrap="square">
            <a:spAutoFit/>
          </a:bodyPr>
          <a:lstStyle/>
          <a:p>
            <a:r>
              <a:rPr lang="zh-CN" altLang="en-US" sz="2800" b="1" dirty="0" smtClean="0">
                <a:solidFill>
                  <a:srgbClr val="000000"/>
                </a:solidFill>
                <a:latin typeface="Arial" panose="020B0604020202020204" pitchFamily="34" charset="0"/>
                <a:ea typeface="宋体" panose="02010600030101010101" pitchFamily="2" charset="-122"/>
              </a:rPr>
              <a:t>永</a:t>
            </a:r>
            <a:r>
              <a:rPr lang="zh-CN" altLang="en-US" sz="2800" b="1" dirty="0">
                <a:solidFill>
                  <a:srgbClr val="000000"/>
                </a:solidFill>
                <a:latin typeface="Arial" panose="020B0604020202020204" pitchFamily="34" charset="0"/>
                <a:ea typeface="宋体" panose="02010600030101010101" pitchFamily="2" charset="-122"/>
              </a:rPr>
              <a:t>昼</a:t>
            </a:r>
            <a:endParaRPr lang="zh-CN" altLang="en-US" sz="2800" b="1" dirty="0">
              <a:solidFill>
                <a:srgbClr val="000000"/>
              </a:solidFill>
              <a:latin typeface="Arial" panose="020B0604020202020204" pitchFamily="34" charset="0"/>
              <a:ea typeface="宋体" panose="02010600030101010101" pitchFamily="2" charset="-122"/>
            </a:endParaRPr>
          </a:p>
          <a:p>
            <a:endParaRPr lang="zh-CN" altLang="en-US" sz="2800" b="1" dirty="0">
              <a:solidFill>
                <a:srgbClr val="000000"/>
              </a:solidFill>
              <a:latin typeface="Arial" panose="020B0604020202020204" pitchFamily="34" charset="0"/>
              <a:ea typeface="宋体" panose="02010600030101010101" pitchFamily="2" charset="-122"/>
            </a:endParaRPr>
          </a:p>
          <a:p>
            <a:endParaRPr lang="zh-CN" altLang="en-US" sz="2800" b="1" dirty="0">
              <a:solidFill>
                <a:srgbClr val="000000"/>
              </a:solidFill>
              <a:latin typeface="Arial" panose="020B0604020202020204" pitchFamily="34" charset="0"/>
              <a:ea typeface="宋体" panose="02010600030101010101" pitchFamily="2" charset="-122"/>
            </a:endParaRPr>
          </a:p>
          <a:p>
            <a:r>
              <a:rPr lang="zh-CN" altLang="en-US" sz="2800" b="1" dirty="0">
                <a:solidFill>
                  <a:srgbClr val="000000"/>
                </a:solidFill>
                <a:latin typeface="Arial" panose="020B0604020202020204" pitchFamily="34" charset="0"/>
                <a:ea typeface="宋体" panose="02010600030101010101" pitchFamily="2" charset="-122"/>
              </a:rPr>
              <a:t>半夜</a:t>
            </a:r>
            <a:endParaRPr lang="zh-CN" altLang="en-US" sz="2800" b="1" dirty="0">
              <a:solidFill>
                <a:srgbClr val="000000"/>
              </a:solidFill>
              <a:latin typeface="Arial" panose="020B0604020202020204" pitchFamily="34" charset="0"/>
              <a:ea typeface="宋体" panose="02010600030101010101" pitchFamily="2" charset="-122"/>
            </a:endParaRPr>
          </a:p>
          <a:p>
            <a:endParaRPr lang="zh-CN" altLang="en-US" sz="2800" b="1" dirty="0">
              <a:solidFill>
                <a:srgbClr val="000000"/>
              </a:solidFill>
              <a:latin typeface="Arial" panose="020B0604020202020204" pitchFamily="34" charset="0"/>
              <a:ea typeface="宋体" panose="02010600030101010101" pitchFamily="2" charset="-122"/>
            </a:endParaRPr>
          </a:p>
          <a:p>
            <a:endParaRPr lang="zh-CN" altLang="en-US" sz="2800" b="1" dirty="0">
              <a:solidFill>
                <a:srgbClr val="000000"/>
              </a:solidFill>
              <a:latin typeface="Arial" panose="020B0604020202020204" pitchFamily="34" charset="0"/>
              <a:ea typeface="宋体" panose="02010600030101010101" pitchFamily="2" charset="-122"/>
            </a:endParaRPr>
          </a:p>
          <a:p>
            <a:r>
              <a:rPr lang="zh-CN" altLang="en-US" sz="2800" b="1" dirty="0">
                <a:solidFill>
                  <a:srgbClr val="000000"/>
                </a:solidFill>
                <a:latin typeface="Arial" panose="020B0604020202020204" pitchFamily="34" charset="0"/>
                <a:ea typeface="宋体" panose="02010600030101010101" pitchFamily="2" charset="-122"/>
              </a:rPr>
              <a:t>黄昏</a:t>
            </a:r>
            <a:endParaRPr lang="zh-CN" altLang="en-US" sz="2800" b="1" dirty="0">
              <a:solidFill>
                <a:srgbClr val="000000"/>
              </a:solidFill>
              <a:latin typeface="Arial" panose="020B0604020202020204" pitchFamily="34" charset="0"/>
              <a:ea typeface="宋体" panose="02010600030101010101" pitchFamily="2" charset="-122"/>
            </a:endParaRPr>
          </a:p>
        </p:txBody>
      </p:sp>
      <p:sp>
        <p:nvSpPr>
          <p:cNvPr id="30" name="Text Box 6"/>
          <p:cNvSpPr txBox="1"/>
          <p:nvPr/>
        </p:nvSpPr>
        <p:spPr>
          <a:xfrm>
            <a:off x="4610100" y="2895600"/>
            <a:ext cx="457200" cy="1814830"/>
          </a:xfrm>
          <a:prstGeom prst="rect">
            <a:avLst/>
          </a:prstGeom>
          <a:solidFill>
            <a:srgbClr val="FFCC99"/>
          </a:solidFill>
          <a:ln w="9525">
            <a:noFill/>
          </a:ln>
        </p:spPr>
        <p:txBody>
          <a:bodyPr>
            <a:spAutoFit/>
          </a:bodyPr>
          <a:lstStyle/>
          <a:p>
            <a:r>
              <a:rPr lang="zh-CN" altLang="en-US" sz="2800" b="1" dirty="0">
                <a:solidFill>
                  <a:srgbClr val="000000"/>
                </a:solidFill>
                <a:latin typeface="Arial" panose="020B0604020202020204" pitchFamily="34" charset="0"/>
                <a:ea typeface="宋体" panose="02010600030101010101" pitchFamily="2" charset="-122"/>
              </a:rPr>
              <a:t>重阳佳节</a:t>
            </a:r>
            <a:endParaRPr lang="zh-CN" altLang="en-US" sz="2800" b="1" dirty="0">
              <a:solidFill>
                <a:srgbClr val="000000"/>
              </a:solidFill>
              <a:latin typeface="Arial" panose="020B0604020202020204" pitchFamily="34" charset="0"/>
              <a:ea typeface="宋体" panose="02010600030101010101" pitchFamily="2" charset="-122"/>
            </a:endParaRPr>
          </a:p>
        </p:txBody>
      </p:sp>
      <p:sp>
        <p:nvSpPr>
          <p:cNvPr id="31" name="Text Box 7"/>
          <p:cNvSpPr txBox="1"/>
          <p:nvPr/>
        </p:nvSpPr>
        <p:spPr>
          <a:xfrm>
            <a:off x="7353300" y="1590675"/>
            <a:ext cx="2457450" cy="1198880"/>
          </a:xfrm>
          <a:prstGeom prst="rect">
            <a:avLst/>
          </a:prstGeom>
          <a:solidFill>
            <a:srgbClr val="FFCC99"/>
          </a:solidFill>
          <a:ln w="9525">
            <a:noFill/>
          </a:ln>
        </p:spPr>
        <p:txBody>
          <a:bodyPr>
            <a:spAutoFit/>
          </a:bodyPr>
          <a:lstStyle/>
          <a:p>
            <a:r>
              <a:rPr lang="zh-CN" altLang="en-US" sz="2400" b="1" dirty="0">
                <a:solidFill>
                  <a:srgbClr val="000000"/>
                </a:solidFill>
                <a:latin typeface="Arial" panose="020B0604020202020204" pitchFamily="34" charset="0"/>
                <a:ea typeface="宋体" panose="02010600030101010101" pitchFamily="2" charset="-122"/>
              </a:rPr>
              <a:t>闲看</a:t>
            </a:r>
            <a:r>
              <a:rPr lang="zh-CN" altLang="en-US" sz="2400" b="1" dirty="0">
                <a:solidFill>
                  <a:srgbClr val="000000"/>
                </a:solidFill>
                <a:latin typeface="Arial" panose="020B0604020202020204" pitchFamily="34" charset="0"/>
                <a:ea typeface="宋体" panose="02010600030101010101" pitchFamily="2" charset="-122"/>
                <a:hlinkClick r:id="rId4" action="ppaction://hlinksldjump"/>
              </a:rPr>
              <a:t>薄雾浓云</a:t>
            </a:r>
            <a:r>
              <a:rPr lang="zh-CN" altLang="en-US" sz="2400" b="1" dirty="0">
                <a:solidFill>
                  <a:srgbClr val="000000"/>
                </a:solidFill>
                <a:latin typeface="Arial" panose="020B0604020202020204" pitchFamily="34" charset="0"/>
                <a:ea typeface="宋体" panose="02010600030101010101" pitchFamily="2" charset="-122"/>
              </a:rPr>
              <a:t>，看</a:t>
            </a:r>
            <a:r>
              <a:rPr lang="zh-CN" altLang="en-US" sz="2400" b="1" dirty="0">
                <a:solidFill>
                  <a:srgbClr val="000000"/>
                </a:solidFill>
                <a:latin typeface="Arial" panose="020B0604020202020204" pitchFamily="34" charset="0"/>
                <a:ea typeface="宋体" panose="02010600030101010101" pitchFamily="2" charset="-122"/>
                <a:hlinkClick r:id="rId5" action="ppaction://hlinksldjump"/>
              </a:rPr>
              <a:t>瑞脑</a:t>
            </a:r>
            <a:r>
              <a:rPr lang="zh-CN" altLang="en-US" sz="2400" b="1" dirty="0">
                <a:solidFill>
                  <a:srgbClr val="000000"/>
                </a:solidFill>
                <a:latin typeface="Arial" panose="020B0604020202020204" pitchFamily="34" charset="0"/>
                <a:ea typeface="宋体" panose="02010600030101010101" pitchFamily="2" charset="-122"/>
              </a:rPr>
              <a:t>在</a:t>
            </a:r>
            <a:r>
              <a:rPr lang="zh-CN" altLang="en-US" sz="2400" b="1" dirty="0">
                <a:solidFill>
                  <a:srgbClr val="000000"/>
                </a:solidFill>
                <a:latin typeface="Arial" panose="020B0604020202020204" pitchFamily="34" charset="0"/>
                <a:ea typeface="宋体" panose="02010600030101010101" pitchFamily="2" charset="-122"/>
                <a:hlinkClick r:id="rId5" action="ppaction://hlinksldjump"/>
              </a:rPr>
              <a:t>金兽</a:t>
            </a:r>
            <a:r>
              <a:rPr lang="zh-CN" altLang="en-US" sz="2400" b="1" dirty="0">
                <a:solidFill>
                  <a:srgbClr val="000000"/>
                </a:solidFill>
                <a:latin typeface="Arial" panose="020B0604020202020204" pitchFamily="34" charset="0"/>
                <a:ea typeface="宋体" panose="02010600030101010101" pitchFamily="2" charset="-122"/>
              </a:rPr>
              <a:t>中消耗殆尽；</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32" name="Text Box 8"/>
          <p:cNvSpPr txBox="1"/>
          <p:nvPr/>
        </p:nvSpPr>
        <p:spPr>
          <a:xfrm>
            <a:off x="6038849" y="4953000"/>
            <a:ext cx="1190625" cy="707886"/>
          </a:xfrm>
          <a:prstGeom prst="rect">
            <a:avLst/>
          </a:prstGeom>
          <a:solidFill>
            <a:srgbClr val="99CCFF"/>
          </a:solidFill>
          <a:ln w="9525">
            <a:noFill/>
          </a:ln>
        </p:spPr>
        <p:txBody>
          <a:bodyPr wrap="square">
            <a:spAutoFit/>
          </a:bodyPr>
          <a:lstStyle/>
          <a:p>
            <a:pPr>
              <a:spcBef>
                <a:spcPct val="20000"/>
              </a:spcBef>
            </a:pPr>
            <a:r>
              <a:rPr lang="zh-CN" altLang="en-US" sz="4000" b="1" dirty="0">
                <a:solidFill>
                  <a:srgbClr val="000000"/>
                </a:solidFill>
                <a:latin typeface="Arial" panose="020B0604020202020204" pitchFamily="34" charset="0"/>
                <a:ea typeface="宋体" panose="02010600030101010101" pitchFamily="2" charset="-122"/>
              </a:rPr>
              <a:t>自</a:t>
            </a:r>
            <a:r>
              <a:rPr lang="zh-CN" altLang="en-US" sz="2400" b="1" dirty="0">
                <a:solidFill>
                  <a:srgbClr val="000000"/>
                </a:solidFill>
                <a:latin typeface="Arial" panose="020B0604020202020204" pitchFamily="34" charset="0"/>
                <a:ea typeface="宋体" panose="02010600030101010101" pitchFamily="2" charset="-122"/>
              </a:rPr>
              <a:t>斟</a:t>
            </a:r>
            <a:endParaRPr lang="zh-CN" altLang="en-US" dirty="0">
              <a:solidFill>
                <a:srgbClr val="000000"/>
              </a:solidFill>
              <a:latin typeface="Arial" panose="020B0604020202020204" pitchFamily="34" charset="0"/>
              <a:ea typeface="宋体" panose="02010600030101010101" pitchFamily="2" charset="-122"/>
            </a:endParaRPr>
          </a:p>
        </p:txBody>
      </p:sp>
      <p:sp>
        <p:nvSpPr>
          <p:cNvPr id="33" name="Text Box 9"/>
          <p:cNvSpPr txBox="1"/>
          <p:nvPr/>
        </p:nvSpPr>
        <p:spPr>
          <a:xfrm>
            <a:off x="6038849" y="3429000"/>
            <a:ext cx="1033463" cy="707886"/>
          </a:xfrm>
          <a:prstGeom prst="rect">
            <a:avLst/>
          </a:prstGeom>
          <a:solidFill>
            <a:srgbClr val="99CCFF"/>
          </a:solidFill>
          <a:ln w="9525">
            <a:noFill/>
          </a:ln>
        </p:spPr>
        <p:txBody>
          <a:bodyPr wrap="square">
            <a:spAutoFit/>
          </a:bodyPr>
          <a:lstStyle/>
          <a:p>
            <a:pPr>
              <a:spcBef>
                <a:spcPct val="20000"/>
              </a:spcBef>
            </a:pPr>
            <a:r>
              <a:rPr lang="zh-CN" altLang="en-US" sz="4000" b="1" dirty="0">
                <a:solidFill>
                  <a:srgbClr val="000000"/>
                </a:solidFill>
                <a:latin typeface="Arial" panose="020B0604020202020204" pitchFamily="34" charset="0"/>
                <a:ea typeface="宋体" panose="02010600030101010101" pitchFamily="2" charset="-122"/>
              </a:rPr>
              <a:t>孤</a:t>
            </a:r>
            <a:r>
              <a:rPr lang="zh-CN" altLang="en-US" sz="2400" b="1" dirty="0">
                <a:solidFill>
                  <a:srgbClr val="000000"/>
                </a:solidFill>
                <a:latin typeface="Arial" panose="020B0604020202020204" pitchFamily="34" charset="0"/>
                <a:ea typeface="宋体" panose="02010600030101010101" pitchFamily="2" charset="-122"/>
              </a:rPr>
              <a:t>眠</a:t>
            </a:r>
            <a:endParaRPr lang="zh-CN" altLang="en-US" dirty="0">
              <a:solidFill>
                <a:srgbClr val="000000"/>
              </a:solidFill>
              <a:latin typeface="Arial" panose="020B0604020202020204" pitchFamily="34" charset="0"/>
              <a:ea typeface="宋体" panose="02010600030101010101" pitchFamily="2" charset="-122"/>
            </a:endParaRPr>
          </a:p>
        </p:txBody>
      </p:sp>
      <p:sp>
        <p:nvSpPr>
          <p:cNvPr id="34" name="Text Box 10"/>
          <p:cNvSpPr txBox="1"/>
          <p:nvPr/>
        </p:nvSpPr>
        <p:spPr>
          <a:xfrm>
            <a:off x="7396163" y="3267075"/>
            <a:ext cx="2457450" cy="1198880"/>
          </a:xfrm>
          <a:prstGeom prst="rect">
            <a:avLst/>
          </a:prstGeom>
          <a:solidFill>
            <a:srgbClr val="FFCC99"/>
          </a:solidFill>
          <a:ln w="9525">
            <a:noFill/>
          </a:ln>
        </p:spPr>
        <p:txBody>
          <a:bodyPr>
            <a:spAutoFit/>
          </a:bodyPr>
          <a:lstStyle/>
          <a:p>
            <a:r>
              <a:rPr lang="zh-CN" altLang="en-US" sz="2400" b="1" dirty="0">
                <a:solidFill>
                  <a:srgbClr val="000000"/>
                </a:solidFill>
                <a:latin typeface="Arial" panose="020B0604020202020204" pitchFamily="34" charset="0"/>
                <a:ea typeface="宋体" panose="02010600030101010101" pitchFamily="2" charset="-122"/>
              </a:rPr>
              <a:t>枕着</a:t>
            </a:r>
            <a:r>
              <a:rPr lang="zh-CN" altLang="en-US" sz="2400" b="1" dirty="0">
                <a:solidFill>
                  <a:srgbClr val="000000"/>
                </a:solidFill>
                <a:latin typeface="Arial" panose="020B0604020202020204" pitchFamily="34" charset="0"/>
                <a:ea typeface="宋体" panose="02010600030101010101" pitchFamily="2" charset="-122"/>
                <a:hlinkClick r:id="rId6" action="ppaction://hlinksldjump"/>
              </a:rPr>
              <a:t>玉枕</a:t>
            </a:r>
            <a:r>
              <a:rPr lang="zh-CN" altLang="en-US" sz="2400" b="1" dirty="0">
                <a:solidFill>
                  <a:srgbClr val="000000"/>
                </a:solidFill>
                <a:latin typeface="Arial" panose="020B0604020202020204" pitchFamily="34" charset="0"/>
                <a:ea typeface="宋体" panose="02010600030101010101" pitchFamily="2" charset="-122"/>
              </a:rPr>
              <a:t>，望着</a:t>
            </a:r>
            <a:r>
              <a:rPr lang="zh-CN" altLang="en-US" sz="2400" b="1" dirty="0">
                <a:solidFill>
                  <a:srgbClr val="000000"/>
                </a:solidFill>
                <a:latin typeface="Arial" panose="020B0604020202020204" pitchFamily="34" charset="0"/>
                <a:ea typeface="宋体" panose="02010600030101010101" pitchFamily="2" charset="-122"/>
                <a:hlinkClick r:id="rId6" action="ppaction://hlinksldjump"/>
              </a:rPr>
              <a:t>纱橱</a:t>
            </a:r>
            <a:r>
              <a:rPr lang="zh-CN" altLang="en-US" sz="2400" b="1" dirty="0">
                <a:solidFill>
                  <a:srgbClr val="000000"/>
                </a:solidFill>
                <a:latin typeface="Arial" panose="020B0604020202020204" pitchFamily="34" charset="0"/>
                <a:ea typeface="宋体" panose="02010600030101010101" pitchFamily="2" charset="-122"/>
              </a:rPr>
              <a:t>，秋凉心冷辗转反侧；</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35" name="Text Box 11"/>
          <p:cNvSpPr txBox="1"/>
          <p:nvPr/>
        </p:nvSpPr>
        <p:spPr>
          <a:xfrm>
            <a:off x="7467600" y="4919663"/>
            <a:ext cx="2400300" cy="829945"/>
          </a:xfrm>
          <a:prstGeom prst="rect">
            <a:avLst/>
          </a:prstGeom>
          <a:solidFill>
            <a:srgbClr val="FFCC99"/>
          </a:solidFill>
          <a:ln w="9525">
            <a:noFill/>
          </a:ln>
        </p:spPr>
        <p:txBody>
          <a:bodyPr>
            <a:spAutoFit/>
          </a:bodyPr>
          <a:lstStyle/>
          <a:p>
            <a:r>
              <a:rPr lang="zh-CN" altLang="en-US" sz="2400" b="1" dirty="0">
                <a:solidFill>
                  <a:srgbClr val="000000"/>
                </a:solidFill>
                <a:latin typeface="Arial" panose="020B0604020202020204" pitchFamily="34" charset="0"/>
                <a:ea typeface="宋体" panose="02010600030101010101" pitchFamily="2" charset="-122"/>
              </a:rPr>
              <a:t>在</a:t>
            </a:r>
            <a:r>
              <a:rPr lang="zh-CN" altLang="en-US" sz="2400" b="1" dirty="0">
                <a:solidFill>
                  <a:srgbClr val="000000"/>
                </a:solidFill>
                <a:latin typeface="Arial" panose="020B0604020202020204" pitchFamily="34" charset="0"/>
                <a:ea typeface="宋体" panose="02010600030101010101" pitchFamily="2" charset="-122"/>
                <a:hlinkClick r:id="rId7" action="ppaction://hlinksldjump"/>
              </a:rPr>
              <a:t>秋风</a:t>
            </a:r>
            <a:r>
              <a:rPr lang="zh-CN" altLang="en-US" sz="2400" b="1" dirty="0">
                <a:solidFill>
                  <a:srgbClr val="000000"/>
                </a:solidFill>
                <a:latin typeface="Arial" panose="020B0604020202020204" pitchFamily="34" charset="0"/>
                <a:ea typeface="宋体" panose="02010600030101010101" pitchFamily="2" charset="-122"/>
              </a:rPr>
              <a:t>中喝</a:t>
            </a:r>
            <a:r>
              <a:rPr lang="zh-CN" altLang="en-US" sz="2400" b="1" dirty="0">
                <a:solidFill>
                  <a:srgbClr val="000000"/>
                </a:solidFill>
                <a:latin typeface="Arial" panose="020B0604020202020204" pitchFamily="34" charset="0"/>
                <a:ea typeface="宋体" panose="02010600030101010101" pitchFamily="2" charset="-122"/>
                <a:hlinkClick r:id="rId8" action="ppaction://hlinksldjump"/>
              </a:rPr>
              <a:t>酒</a:t>
            </a:r>
            <a:r>
              <a:rPr lang="zh-CN" altLang="en-US" sz="2400" b="1" dirty="0">
                <a:solidFill>
                  <a:srgbClr val="000000"/>
                </a:solidFill>
                <a:latin typeface="Arial" panose="020B0604020202020204" pitchFamily="34" charset="0"/>
                <a:ea typeface="宋体" panose="02010600030101010101" pitchFamily="2" charset="-122"/>
              </a:rPr>
              <a:t>赏</a:t>
            </a:r>
            <a:r>
              <a:rPr lang="zh-CN" altLang="en-US" sz="2400" b="1" dirty="0">
                <a:solidFill>
                  <a:srgbClr val="000000"/>
                </a:solidFill>
                <a:latin typeface="Arial" panose="020B0604020202020204" pitchFamily="34" charset="0"/>
                <a:ea typeface="宋体" panose="02010600030101010101" pitchFamily="2" charset="-122"/>
                <a:hlinkClick r:id="rId9" action="ppaction://hlinksldjump"/>
              </a:rPr>
              <a:t>花</a:t>
            </a:r>
            <a:r>
              <a:rPr lang="zh-CN" altLang="en-US" sz="2400" b="1" dirty="0">
                <a:solidFill>
                  <a:srgbClr val="000000"/>
                </a:solidFill>
                <a:latin typeface="Arial" panose="020B0604020202020204" pitchFamily="34" charset="0"/>
                <a:ea typeface="宋体" panose="02010600030101010101" pitchFamily="2" charset="-122"/>
              </a:rPr>
              <a:t>。</a:t>
            </a:r>
            <a:endParaRPr lang="zh-CN" altLang="en-US" sz="2400" b="1" dirty="0">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6" name="Picture 6" descr="1195947aff73a41ac3"/>
          <p:cNvPicPr>
            <a:picLocks noChangeAspect="1"/>
          </p:cNvPicPr>
          <p:nvPr/>
        </p:nvPicPr>
        <p:blipFill>
          <a:blip r:embed="rId3" cstate="print"/>
          <a:stretch>
            <a:fillRect/>
          </a:stretch>
        </p:blipFill>
        <p:spPr>
          <a:xfrm>
            <a:off x="678477" y="434975"/>
            <a:ext cx="3684587" cy="6423025"/>
          </a:xfrm>
          <a:prstGeom prst="rect">
            <a:avLst/>
          </a:prstGeom>
          <a:noFill/>
          <a:ln w="9525">
            <a:noFill/>
          </a:ln>
        </p:spPr>
      </p:pic>
      <p:sp>
        <p:nvSpPr>
          <p:cNvPr id="7" name="Text Box 7"/>
          <p:cNvSpPr txBox="1"/>
          <p:nvPr/>
        </p:nvSpPr>
        <p:spPr>
          <a:xfrm>
            <a:off x="5206181" y="1286797"/>
            <a:ext cx="5928851" cy="4742815"/>
          </a:xfrm>
          <a:prstGeom prst="rect">
            <a:avLst/>
          </a:prstGeom>
          <a:noFill/>
          <a:ln w="9525">
            <a:noFill/>
          </a:ln>
        </p:spPr>
        <p:txBody>
          <a:bodyPr wrap="square">
            <a:spAutoFit/>
          </a:bodyPr>
          <a:lstStyle/>
          <a:p>
            <a:pPr>
              <a:lnSpc>
                <a:spcPct val="120000"/>
              </a:lnSpc>
            </a:pPr>
            <a:r>
              <a:rPr lang="en-US" altLang="zh-CN" sz="2800" b="1" dirty="0">
                <a:solidFill>
                  <a:srgbClr val="333399"/>
                </a:solidFill>
                <a:latin typeface="仿宋_GB2312"/>
                <a:ea typeface="仿宋_GB2312"/>
              </a:rPr>
              <a:t>   </a:t>
            </a:r>
            <a:r>
              <a:rPr lang="zh-CN" altLang="en-US" sz="2800" b="1" dirty="0">
                <a:solidFill>
                  <a:srgbClr val="333399"/>
                </a:solidFill>
                <a:latin typeface="仿宋_GB2312"/>
                <a:ea typeface="仿宋_GB2312"/>
              </a:rPr>
              <a:t>易安以重阳</a:t>
            </a:r>
            <a:r>
              <a:rPr lang="en-US" altLang="zh-CN" sz="2800" b="1" dirty="0">
                <a:solidFill>
                  <a:srgbClr val="333399"/>
                </a:solidFill>
                <a:latin typeface="仿宋_GB2312"/>
                <a:ea typeface="仿宋_GB2312"/>
              </a:rPr>
              <a:t>《</a:t>
            </a:r>
            <a:r>
              <a:rPr lang="zh-CN" altLang="en-US" sz="2800" b="1" dirty="0">
                <a:solidFill>
                  <a:srgbClr val="333399"/>
                </a:solidFill>
                <a:latin typeface="仿宋_GB2312"/>
                <a:ea typeface="仿宋_GB2312"/>
              </a:rPr>
              <a:t>醉花阴</a:t>
            </a:r>
            <a:r>
              <a:rPr lang="en-US" altLang="zh-CN" sz="2800" b="1" dirty="0">
                <a:solidFill>
                  <a:srgbClr val="333399"/>
                </a:solidFill>
                <a:latin typeface="仿宋_GB2312"/>
                <a:ea typeface="仿宋_GB2312"/>
              </a:rPr>
              <a:t>》</a:t>
            </a:r>
            <a:r>
              <a:rPr lang="zh-CN" altLang="en-US" sz="2800" b="1" dirty="0">
                <a:solidFill>
                  <a:srgbClr val="333399"/>
                </a:solidFill>
                <a:latin typeface="仿宋_GB2312"/>
                <a:ea typeface="仿宋_GB2312"/>
              </a:rPr>
              <a:t>词函致明诚。明诚叹赏，自愧弗逮，务欲胜之，一切谢客，忘食忘寝者三日夜，得五十阕，杂易安作以示友人陆德夫。</a:t>
            </a:r>
            <a:endParaRPr lang="zh-CN" altLang="en-US" sz="2800" b="1" dirty="0">
              <a:solidFill>
                <a:srgbClr val="333399"/>
              </a:solidFill>
              <a:latin typeface="仿宋_GB2312"/>
              <a:ea typeface="仿宋_GB2312"/>
            </a:endParaRPr>
          </a:p>
          <a:p>
            <a:pPr>
              <a:lnSpc>
                <a:spcPct val="120000"/>
              </a:lnSpc>
            </a:pPr>
            <a:r>
              <a:rPr lang="zh-CN" altLang="en-US" sz="2800" b="1" dirty="0">
                <a:solidFill>
                  <a:srgbClr val="333399"/>
                </a:solidFill>
                <a:latin typeface="仿宋_GB2312"/>
                <a:ea typeface="仿宋_GB2312"/>
              </a:rPr>
              <a:t>    德夫玩之再三，曰：</a:t>
            </a:r>
            <a:r>
              <a:rPr lang="zh-CN" altLang="en-US" sz="2800" b="1" dirty="0">
                <a:solidFill>
                  <a:srgbClr val="333399"/>
                </a:solidFill>
                <a:latin typeface="Arial" panose="020B0604020202020204" pitchFamily="34" charset="0"/>
                <a:ea typeface="仿宋_GB2312"/>
              </a:rPr>
              <a:t>“</a:t>
            </a:r>
            <a:r>
              <a:rPr lang="zh-CN" altLang="en-US" sz="2800" b="1" dirty="0">
                <a:solidFill>
                  <a:srgbClr val="333399"/>
                </a:solidFill>
                <a:latin typeface="仿宋_GB2312"/>
                <a:ea typeface="仿宋_GB2312"/>
              </a:rPr>
              <a:t>只三句绝佳</a:t>
            </a:r>
            <a:r>
              <a:rPr lang="zh-CN" altLang="en-US" sz="2800" b="1" dirty="0">
                <a:solidFill>
                  <a:srgbClr val="333399"/>
                </a:solidFill>
                <a:latin typeface="Arial" panose="020B0604020202020204" pitchFamily="34" charset="0"/>
                <a:ea typeface="仿宋_GB2312"/>
              </a:rPr>
              <a:t>”</a:t>
            </a:r>
            <a:r>
              <a:rPr lang="zh-CN" altLang="en-US" sz="2800" b="1" dirty="0">
                <a:solidFill>
                  <a:srgbClr val="333399"/>
                </a:solidFill>
                <a:latin typeface="仿宋_GB2312"/>
                <a:ea typeface="仿宋_GB2312"/>
              </a:rPr>
              <a:t>。明诚诘之，答曰：</a:t>
            </a:r>
            <a:r>
              <a:rPr lang="zh-CN" altLang="en-US" sz="2800" b="1" dirty="0">
                <a:solidFill>
                  <a:srgbClr val="333399"/>
                </a:solidFill>
                <a:latin typeface="Arial" panose="020B0604020202020204" pitchFamily="34" charset="0"/>
                <a:ea typeface="仿宋_GB2312"/>
              </a:rPr>
              <a:t>“</a:t>
            </a:r>
            <a:r>
              <a:rPr lang="zh-CN" altLang="en-US" sz="2800" b="1" dirty="0">
                <a:solidFill>
                  <a:srgbClr val="333399"/>
                </a:solidFill>
                <a:latin typeface="仿宋_GB2312"/>
                <a:ea typeface="仿宋_GB2312"/>
              </a:rPr>
              <a:t>莫道不销魂，帘卷西风，人比黄花瘦。</a:t>
            </a:r>
            <a:r>
              <a:rPr lang="zh-CN" altLang="en-US" sz="2800" b="1" dirty="0">
                <a:solidFill>
                  <a:srgbClr val="333399"/>
                </a:solidFill>
                <a:latin typeface="Arial" panose="020B0604020202020204" pitchFamily="34" charset="0"/>
                <a:ea typeface="仿宋_GB2312"/>
              </a:rPr>
              <a:t>”</a:t>
            </a:r>
            <a:r>
              <a:rPr lang="zh-CN" altLang="en-US" sz="2800" b="1" dirty="0">
                <a:solidFill>
                  <a:srgbClr val="333399"/>
                </a:solidFill>
                <a:latin typeface="仿宋_GB2312"/>
                <a:ea typeface="仿宋_GB2312"/>
              </a:rPr>
              <a:t>正易安作也。</a:t>
            </a:r>
            <a:endParaRPr lang="zh-CN" altLang="en-US" sz="2800" b="1" dirty="0">
              <a:solidFill>
                <a:srgbClr val="333399"/>
              </a:solidFill>
              <a:latin typeface="仿宋_GB2312"/>
              <a:ea typeface="仿宋_GB2312"/>
            </a:endParaRPr>
          </a:p>
          <a:p>
            <a:pPr>
              <a:lnSpc>
                <a:spcPct val="120000"/>
              </a:lnSpc>
            </a:pPr>
            <a:r>
              <a:rPr lang="en-US" altLang="zh-CN" sz="2800" b="1" dirty="0" smtClean="0">
                <a:solidFill>
                  <a:srgbClr val="333399"/>
                </a:solidFill>
                <a:latin typeface="Arial" panose="020B0604020202020204" pitchFamily="34" charset="0"/>
                <a:ea typeface="仿宋_GB2312"/>
              </a:rPr>
              <a:t>                                    ——</a:t>
            </a:r>
            <a:r>
              <a:rPr lang="en-US" altLang="zh-CN" sz="2800" b="1" dirty="0" smtClean="0">
                <a:solidFill>
                  <a:srgbClr val="333399"/>
                </a:solidFill>
                <a:latin typeface="仿宋_GB2312"/>
                <a:ea typeface="仿宋_GB2312"/>
              </a:rPr>
              <a:t>《</a:t>
            </a:r>
            <a:r>
              <a:rPr lang="zh-CN" altLang="en-US" sz="2800" b="1" dirty="0">
                <a:solidFill>
                  <a:srgbClr val="333399"/>
                </a:solidFill>
                <a:latin typeface="仿宋_GB2312"/>
                <a:ea typeface="仿宋_GB2312"/>
              </a:rPr>
              <a:t>琅嬛记</a:t>
            </a:r>
            <a:r>
              <a:rPr lang="en-US" altLang="zh-CN" sz="2800" b="1" dirty="0">
                <a:solidFill>
                  <a:srgbClr val="333399"/>
                </a:solidFill>
                <a:latin typeface="仿宋_GB2312"/>
                <a:ea typeface="仿宋_GB2312"/>
              </a:rPr>
              <a:t>》 </a:t>
            </a:r>
            <a:endParaRPr lang="en-US" altLang="zh-CN" sz="2800" b="1" dirty="0">
              <a:solidFill>
                <a:srgbClr val="333399"/>
              </a:solidFill>
              <a:latin typeface="仿宋_GB2312"/>
              <a:ea typeface="仿宋_GB231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8" name="Picture 4" descr="11350287cab"/>
          <p:cNvPicPr>
            <a:picLocks noChangeAspect="1"/>
          </p:cNvPicPr>
          <p:nvPr/>
        </p:nvPicPr>
        <p:blipFill>
          <a:blip r:embed="rId3" cstate="print"/>
          <a:stretch>
            <a:fillRect/>
          </a:stretch>
        </p:blipFill>
        <p:spPr>
          <a:xfrm>
            <a:off x="795440" y="398206"/>
            <a:ext cx="3024392" cy="6237288"/>
          </a:xfrm>
          <a:prstGeom prst="rect">
            <a:avLst/>
          </a:prstGeom>
          <a:noFill/>
          <a:ln w="9525">
            <a:noFill/>
          </a:ln>
        </p:spPr>
      </p:pic>
      <p:sp>
        <p:nvSpPr>
          <p:cNvPr id="11" name="Text Box 6"/>
          <p:cNvSpPr txBox="1"/>
          <p:nvPr/>
        </p:nvSpPr>
        <p:spPr>
          <a:xfrm>
            <a:off x="4152164" y="2944864"/>
            <a:ext cx="7826476" cy="3538220"/>
          </a:xfrm>
          <a:prstGeom prst="rect">
            <a:avLst/>
          </a:prstGeom>
          <a:noFill/>
          <a:ln w="9525">
            <a:noFill/>
          </a:ln>
        </p:spPr>
        <p:txBody>
          <a:bodyPr wrap="square">
            <a:spAutoFit/>
          </a:bodyPr>
          <a:lstStyle/>
          <a:p>
            <a:pPr algn="l" fontAlgn="base">
              <a:spcBef>
                <a:spcPct val="50000"/>
              </a:spcBef>
            </a:pPr>
            <a:r>
              <a:rPr lang="en-US" altLang="zh-CN" sz="3200" dirty="0">
                <a:solidFill>
                  <a:srgbClr val="000000"/>
                </a:solidFill>
                <a:latin typeface="Times New Roman" panose="02020603050405020304" pitchFamily="18" charset="0"/>
                <a:ea typeface="黑体" panose="02010609060101010101" pitchFamily="49" charset="-122"/>
                <a:cs typeface="+mn-ea"/>
                <a:sym typeface="+mn-ea"/>
              </a:rPr>
              <a:t>        </a:t>
            </a:r>
            <a:r>
              <a:rPr lang="zh-CN" altLang="en-US" sz="3200" dirty="0">
                <a:solidFill>
                  <a:srgbClr val="000000"/>
                </a:solidFill>
                <a:latin typeface="Times New Roman" panose="02020603050405020304" pitchFamily="18" charset="0"/>
                <a:ea typeface="黑体" panose="02010609060101010101" pitchFamily="49" charset="-122"/>
                <a:cs typeface="+mn-ea"/>
                <a:sym typeface="+mn-ea"/>
              </a:rPr>
              <a:t>这</a:t>
            </a:r>
            <a:r>
              <a:rPr lang="zh-CN" altLang="en-US" sz="3200">
                <a:solidFill>
                  <a:srgbClr val="000000"/>
                </a:solidFill>
                <a:latin typeface="Times New Roman" panose="02020603050405020304" pitchFamily="18" charset="0"/>
                <a:ea typeface="黑体" panose="02010609060101010101" pitchFamily="49" charset="-122"/>
                <a:cs typeface="+mn-ea"/>
                <a:sym typeface="+mn-ea"/>
              </a:rPr>
              <a:t>三句直抒胸臆，写出了抒情主人公</a:t>
            </a:r>
            <a:r>
              <a:rPr lang="zh-CN" altLang="en-US" sz="3200">
                <a:solidFill>
                  <a:srgbClr val="FF3300"/>
                </a:solidFill>
                <a:latin typeface="Times New Roman" panose="02020603050405020304" pitchFamily="18" charset="0"/>
                <a:ea typeface="黑体" panose="02010609060101010101" pitchFamily="49" charset="-122"/>
                <a:cs typeface="+mn-ea"/>
                <a:sym typeface="+mn-ea"/>
              </a:rPr>
              <a:t>憔悴的面容和愁苦的神情。</a:t>
            </a:r>
            <a:endParaRPr lang="zh-CN" altLang="en-US" sz="3200">
              <a:solidFill>
                <a:srgbClr val="FF3300"/>
              </a:solidFill>
              <a:latin typeface="Times New Roman" panose="02020603050405020304" pitchFamily="18" charset="0"/>
              <a:ea typeface="黑体" panose="02010609060101010101" pitchFamily="49" charset="-122"/>
            </a:endParaRPr>
          </a:p>
          <a:p>
            <a:r>
              <a:rPr lang="zh-CN" altLang="en-US" sz="3200" dirty="0">
                <a:solidFill>
                  <a:srgbClr val="000000"/>
                </a:solidFill>
                <a:latin typeface="Arial" panose="020B0604020202020204" pitchFamily="34" charset="0"/>
                <a:ea typeface="宋体" panose="02010600030101010101" pitchFamily="2" charset="-122"/>
              </a:rPr>
              <a:t>     </a:t>
            </a:r>
            <a:r>
              <a:rPr lang="en-US" altLang="zh-CN" sz="3200" dirty="0">
                <a:solidFill>
                  <a:srgbClr val="000000"/>
                </a:solidFill>
                <a:latin typeface="Times New Roman" panose="02020603050405020304" pitchFamily="18" charset="0"/>
                <a:ea typeface="黑体" panose="02010609060101010101" pitchFamily="49" charset="-122"/>
                <a:cs typeface="+mn-ea"/>
                <a:sym typeface="+mn-ea"/>
              </a:rPr>
              <a:t> “</a:t>
            </a:r>
            <a:r>
              <a:rPr lang="zh-CN" altLang="en-US" sz="3200">
                <a:solidFill>
                  <a:srgbClr val="FF3300"/>
                </a:solidFill>
                <a:latin typeface="Times New Roman" panose="02020603050405020304" pitchFamily="18" charset="0"/>
                <a:ea typeface="黑体" panose="02010609060101010101" pitchFamily="49" charset="-122"/>
                <a:cs typeface="+mn-ea"/>
                <a:sym typeface="+mn-ea"/>
              </a:rPr>
              <a:t>销魂</a:t>
            </a:r>
            <a:r>
              <a:rPr lang="zh-CN" altLang="en-US" sz="3200">
                <a:solidFill>
                  <a:srgbClr val="000000"/>
                </a:solidFill>
                <a:latin typeface="Times New Roman" panose="02020603050405020304" pitchFamily="18" charset="0"/>
                <a:ea typeface="黑体" panose="02010609060101010101" pitchFamily="49" charset="-122"/>
                <a:cs typeface="+mn-ea"/>
                <a:sym typeface="+mn-ea"/>
              </a:rPr>
              <a:t>”极喻</a:t>
            </a:r>
            <a:r>
              <a:rPr lang="zh-CN" altLang="en-US" sz="3200">
                <a:solidFill>
                  <a:srgbClr val="0000FF"/>
                </a:solidFill>
                <a:latin typeface="Times New Roman" panose="02020603050405020304" pitchFamily="18" charset="0"/>
                <a:ea typeface="黑体" panose="02010609060101010101" pitchFamily="49" charset="-122"/>
                <a:cs typeface="+mn-ea"/>
                <a:sym typeface="+mn-ea"/>
              </a:rPr>
              <a:t>相思愁绝</a:t>
            </a:r>
            <a:r>
              <a:rPr lang="zh-CN" altLang="en-US" sz="3200">
                <a:solidFill>
                  <a:srgbClr val="000000"/>
                </a:solidFill>
                <a:latin typeface="Times New Roman" panose="02020603050405020304" pitchFamily="18" charset="0"/>
                <a:ea typeface="黑体" panose="02010609060101010101" pitchFamily="49" charset="-122"/>
                <a:cs typeface="+mn-ea"/>
                <a:sym typeface="+mn-ea"/>
              </a:rPr>
              <a:t>之情。“</a:t>
            </a:r>
            <a:r>
              <a:rPr lang="zh-CN" altLang="en-US" sz="3200">
                <a:solidFill>
                  <a:srgbClr val="FF3300"/>
                </a:solidFill>
                <a:latin typeface="Times New Roman" panose="02020603050405020304" pitchFamily="18" charset="0"/>
                <a:ea typeface="黑体" panose="02010609060101010101" pitchFamily="49" charset="-122"/>
                <a:cs typeface="+mn-ea"/>
                <a:sym typeface="+mn-ea"/>
              </a:rPr>
              <a:t>帘卷西风</a:t>
            </a:r>
            <a:r>
              <a:rPr lang="zh-CN" altLang="en-US" sz="3200">
                <a:solidFill>
                  <a:srgbClr val="000000"/>
                </a:solidFill>
                <a:latin typeface="Times New Roman" panose="02020603050405020304" pitchFamily="18" charset="0"/>
                <a:ea typeface="黑体" panose="02010609060101010101" pitchFamily="49" charset="-122"/>
                <a:cs typeface="+mn-ea"/>
                <a:sym typeface="+mn-ea"/>
              </a:rPr>
              <a:t>”即“西风卷帘”，暗含</a:t>
            </a:r>
            <a:r>
              <a:rPr lang="zh-CN" altLang="en-US" sz="3200">
                <a:solidFill>
                  <a:srgbClr val="0000FF"/>
                </a:solidFill>
                <a:latin typeface="Times New Roman" panose="02020603050405020304" pitchFamily="18" charset="0"/>
                <a:ea typeface="黑体" panose="02010609060101010101" pitchFamily="49" charset="-122"/>
                <a:cs typeface="+mn-ea"/>
                <a:sym typeface="+mn-ea"/>
              </a:rPr>
              <a:t>凄冷</a:t>
            </a:r>
            <a:r>
              <a:rPr lang="zh-CN" altLang="en-US" sz="3200">
                <a:solidFill>
                  <a:srgbClr val="000000"/>
                </a:solidFill>
                <a:latin typeface="Times New Roman" panose="02020603050405020304" pitchFamily="18" charset="0"/>
                <a:ea typeface="黑体" panose="02010609060101010101" pitchFamily="49" charset="-122"/>
                <a:cs typeface="+mn-ea"/>
                <a:sym typeface="+mn-ea"/>
              </a:rPr>
              <a:t>之意。这三句是作者艺术匠心之所在。先以“</a:t>
            </a:r>
            <a:r>
              <a:rPr lang="zh-CN" altLang="en-US" sz="3200">
                <a:solidFill>
                  <a:srgbClr val="FF3300"/>
                </a:solidFill>
                <a:latin typeface="Times New Roman" panose="02020603050405020304" pitchFamily="18" charset="0"/>
                <a:ea typeface="黑体" panose="02010609060101010101" pitchFamily="49" charset="-122"/>
                <a:cs typeface="+mn-ea"/>
                <a:sym typeface="+mn-ea"/>
              </a:rPr>
              <a:t>销魂</a:t>
            </a:r>
            <a:r>
              <a:rPr lang="zh-CN" altLang="en-US" sz="3200">
                <a:solidFill>
                  <a:srgbClr val="000000"/>
                </a:solidFill>
                <a:latin typeface="Times New Roman" panose="02020603050405020304" pitchFamily="18" charset="0"/>
                <a:ea typeface="黑体" panose="02010609060101010101" pitchFamily="49" charset="-122"/>
                <a:cs typeface="+mn-ea"/>
                <a:sym typeface="+mn-ea"/>
              </a:rPr>
              <a:t>”点</a:t>
            </a:r>
            <a:r>
              <a:rPr lang="zh-CN" altLang="en-US" sz="3200">
                <a:solidFill>
                  <a:srgbClr val="0000FF"/>
                </a:solidFill>
                <a:latin typeface="Times New Roman" panose="02020603050405020304" pitchFamily="18" charset="0"/>
                <a:ea typeface="黑体" panose="02010609060101010101" pitchFamily="49" charset="-122"/>
                <a:cs typeface="+mn-ea"/>
                <a:sym typeface="+mn-ea"/>
              </a:rPr>
              <a:t>神伤</a:t>
            </a:r>
            <a:r>
              <a:rPr lang="zh-CN" altLang="en-US" sz="3200">
                <a:solidFill>
                  <a:srgbClr val="000000"/>
                </a:solidFill>
                <a:latin typeface="Times New Roman" panose="02020603050405020304" pitchFamily="18" charset="0"/>
                <a:ea typeface="黑体" panose="02010609060101010101" pitchFamily="49" charset="-122"/>
                <a:cs typeface="+mn-ea"/>
                <a:sym typeface="+mn-ea"/>
              </a:rPr>
              <a:t>，再以“</a:t>
            </a:r>
            <a:r>
              <a:rPr lang="zh-CN" altLang="en-US" sz="3200">
                <a:solidFill>
                  <a:srgbClr val="FF3300"/>
                </a:solidFill>
                <a:latin typeface="Times New Roman" panose="02020603050405020304" pitchFamily="18" charset="0"/>
                <a:ea typeface="黑体" panose="02010609060101010101" pitchFamily="49" charset="-122"/>
                <a:cs typeface="+mn-ea"/>
                <a:sym typeface="+mn-ea"/>
              </a:rPr>
              <a:t>西风</a:t>
            </a:r>
            <a:r>
              <a:rPr lang="zh-CN" altLang="en-US" sz="3200">
                <a:solidFill>
                  <a:srgbClr val="000000"/>
                </a:solidFill>
                <a:latin typeface="Times New Roman" panose="02020603050405020304" pitchFamily="18" charset="0"/>
                <a:ea typeface="黑体" panose="02010609060101010101" pitchFamily="49" charset="-122"/>
                <a:cs typeface="+mn-ea"/>
                <a:sym typeface="+mn-ea"/>
              </a:rPr>
              <a:t>”点</a:t>
            </a:r>
            <a:r>
              <a:rPr lang="zh-CN" altLang="en-US" sz="3200">
                <a:solidFill>
                  <a:srgbClr val="0000FF"/>
                </a:solidFill>
                <a:latin typeface="Times New Roman" panose="02020603050405020304" pitchFamily="18" charset="0"/>
                <a:ea typeface="黑体" panose="02010609060101010101" pitchFamily="49" charset="-122"/>
                <a:cs typeface="+mn-ea"/>
                <a:sym typeface="+mn-ea"/>
              </a:rPr>
              <a:t>凄景</a:t>
            </a:r>
            <a:r>
              <a:rPr lang="zh-CN" altLang="en-US" sz="3200">
                <a:solidFill>
                  <a:srgbClr val="000000"/>
                </a:solidFill>
                <a:latin typeface="Times New Roman" panose="02020603050405020304" pitchFamily="18" charset="0"/>
                <a:ea typeface="黑体" panose="02010609060101010101" pitchFamily="49" charset="-122"/>
                <a:cs typeface="+mn-ea"/>
                <a:sym typeface="+mn-ea"/>
              </a:rPr>
              <a:t>，最后落笔结出一个“</a:t>
            </a:r>
            <a:r>
              <a:rPr lang="zh-CN" altLang="en-US" sz="3200">
                <a:solidFill>
                  <a:srgbClr val="FF3300"/>
                </a:solidFill>
                <a:latin typeface="Times New Roman" panose="02020603050405020304" pitchFamily="18" charset="0"/>
                <a:ea typeface="黑体" panose="02010609060101010101" pitchFamily="49" charset="-122"/>
                <a:cs typeface="+mn-ea"/>
                <a:sym typeface="+mn-ea"/>
              </a:rPr>
              <a:t>瘦</a:t>
            </a:r>
            <a:r>
              <a:rPr lang="zh-CN" altLang="en-US" sz="3200">
                <a:solidFill>
                  <a:srgbClr val="000000"/>
                </a:solidFill>
                <a:latin typeface="Times New Roman" panose="02020603050405020304" pitchFamily="18" charset="0"/>
                <a:ea typeface="黑体" panose="02010609060101010101" pitchFamily="49" charset="-122"/>
                <a:cs typeface="+mn-ea"/>
                <a:sym typeface="+mn-ea"/>
              </a:rPr>
              <a:t>”字。</a:t>
            </a:r>
            <a:endParaRPr lang="zh-CN" altLang="en-US" sz="3200" dirty="0">
              <a:solidFill>
                <a:srgbClr val="000000"/>
              </a:solidFill>
              <a:latin typeface="Arial" panose="020B0604020202020204" pitchFamily="34" charset="0"/>
              <a:ea typeface="宋体" panose="02010600030101010101" pitchFamily="2" charset="-122"/>
            </a:endParaRPr>
          </a:p>
        </p:txBody>
      </p:sp>
      <p:sp>
        <p:nvSpPr>
          <p:cNvPr id="12" name="Text Box 8"/>
          <p:cNvSpPr txBox="1"/>
          <p:nvPr/>
        </p:nvSpPr>
        <p:spPr>
          <a:xfrm>
            <a:off x="4137025" y="304165"/>
            <a:ext cx="7841615" cy="1568450"/>
          </a:xfrm>
          <a:prstGeom prst="rect">
            <a:avLst/>
          </a:prstGeom>
          <a:noFill/>
          <a:ln w="9525">
            <a:noFill/>
          </a:ln>
        </p:spPr>
        <p:txBody>
          <a:bodyPr wrap="square">
            <a:spAutoFit/>
          </a:bodyPr>
          <a:lstStyle/>
          <a:p>
            <a:r>
              <a:rPr lang="zh-CN" altLang="en-US" sz="4800" b="1" dirty="0">
                <a:solidFill>
                  <a:srgbClr val="FF0066"/>
                </a:solidFill>
                <a:latin typeface="Arial" panose="020B0604020202020204" pitchFamily="34" charset="0"/>
                <a:ea typeface="楷体_GB2312"/>
              </a:rPr>
              <a:t>莫道不销魂，帘卷西风，人比黄花瘦。</a:t>
            </a:r>
            <a:endParaRPr lang="zh-CN" altLang="en-US" sz="4800" b="1" u="sng" dirty="0">
              <a:solidFill>
                <a:srgbClr val="FF0066"/>
              </a:solidFill>
              <a:latin typeface="Arial" panose="020B0604020202020204" pitchFamily="34" charset="0"/>
              <a:ea typeface="楷体_GB2312"/>
            </a:endParaRPr>
          </a:p>
        </p:txBody>
      </p:sp>
      <p:sp>
        <p:nvSpPr>
          <p:cNvPr id="13" name="Text Box 9"/>
          <p:cNvSpPr txBox="1"/>
          <p:nvPr/>
        </p:nvSpPr>
        <p:spPr>
          <a:xfrm>
            <a:off x="4987290" y="1780540"/>
            <a:ext cx="6582410" cy="1076325"/>
          </a:xfrm>
          <a:prstGeom prst="rect">
            <a:avLst/>
          </a:prstGeom>
          <a:solidFill>
            <a:srgbClr val="FFCC99"/>
          </a:solidFill>
          <a:ln w="9525">
            <a:noFill/>
          </a:ln>
        </p:spPr>
        <p:txBody>
          <a:bodyPr wrap="square">
            <a:spAutoFit/>
          </a:bodyPr>
          <a:lstStyle/>
          <a:p>
            <a:r>
              <a:rPr lang="zh-CN" altLang="en-US" sz="3200" b="1" dirty="0">
                <a:solidFill>
                  <a:srgbClr val="000000"/>
                </a:solidFill>
                <a:latin typeface="楷体" panose="02010609060101010101" pitchFamily="49" charset="-122"/>
                <a:ea typeface="楷体" panose="02010609060101010101" pitchFamily="49" charset="-122"/>
              </a:rPr>
              <a:t>衣带渐宽终不悔，</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为伊消得人憔悴 。      </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柳永</a:t>
            </a:r>
            <a:endParaRPr lang="zh-CN" altLang="en-US" sz="32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sp>
        <p:nvSpPr>
          <p:cNvPr id="6" name="TextBox 1"/>
          <p:cNvSpPr txBox="1"/>
          <p:nvPr/>
        </p:nvSpPr>
        <p:spPr>
          <a:xfrm>
            <a:off x="1809750" y="693420"/>
            <a:ext cx="8737600" cy="5262245"/>
          </a:xfrm>
          <a:prstGeom prst="rect">
            <a:avLst/>
          </a:prstGeom>
          <a:noFill/>
          <a:ln w="9525">
            <a:noFill/>
          </a:ln>
        </p:spPr>
        <p:txBody>
          <a:bodyPr vert="horz" wrap="square" anchor="t">
            <a:spAutoFit/>
          </a:bodyPr>
          <a:lstStyle/>
          <a:p>
            <a:pPr>
              <a:lnSpc>
                <a:spcPct val="150000"/>
              </a:lnSpc>
            </a:pPr>
            <a:r>
              <a:rPr lang="en-US" altLang="zh-CN" sz="3200" b="1" dirty="0">
                <a:latin typeface="Arial" panose="020B0604020202020204" pitchFamily="34" charset="0"/>
              </a:rPr>
              <a:t>① </a:t>
            </a:r>
            <a:r>
              <a:rPr lang="zh-CN" altLang="en-US" sz="3200" b="1" dirty="0">
                <a:solidFill>
                  <a:srgbClr val="FF0000"/>
                </a:solidFill>
                <a:latin typeface="Arial" panose="020B0604020202020204" pitchFamily="34" charset="0"/>
              </a:rPr>
              <a:t>结构</a:t>
            </a:r>
            <a:r>
              <a:rPr lang="zh-CN" altLang="en-US" sz="3200" b="1" dirty="0">
                <a:latin typeface="Arial" panose="020B0604020202020204" pitchFamily="34" charset="0"/>
              </a:rPr>
              <a:t>上，</a:t>
            </a:r>
            <a:r>
              <a:rPr lang="en-US" altLang="zh-CN" sz="3200" b="1" dirty="0">
                <a:latin typeface="Arial" panose="020B0604020202020204" pitchFamily="34" charset="0"/>
              </a:rPr>
              <a:t>“</a:t>
            </a:r>
            <a:r>
              <a:rPr lang="zh-CN" altLang="en-US" sz="3200" b="1" dirty="0">
                <a:latin typeface="Arial" panose="020B0604020202020204" pitchFamily="34" charset="0"/>
              </a:rPr>
              <a:t>瘦</a:t>
            </a:r>
            <a:r>
              <a:rPr lang="en-US" altLang="zh-CN" sz="3200" b="1" dirty="0">
                <a:latin typeface="Arial" panose="020B0604020202020204" pitchFamily="34" charset="0"/>
              </a:rPr>
              <a:t>”</a:t>
            </a:r>
            <a:r>
              <a:rPr lang="zh-CN" altLang="en-US" sz="3200" b="1" dirty="0">
                <a:latin typeface="Arial" panose="020B0604020202020204" pitchFamily="34" charset="0"/>
              </a:rPr>
              <a:t>字和首句的</a:t>
            </a:r>
            <a:r>
              <a:rPr lang="en-US" altLang="zh-CN" sz="3200" b="1" dirty="0">
                <a:latin typeface="Arial" panose="020B0604020202020204" pitchFamily="34" charset="0"/>
              </a:rPr>
              <a:t>“</a:t>
            </a:r>
            <a:r>
              <a:rPr lang="zh-CN" altLang="en-US" sz="3200" b="1" dirty="0">
                <a:latin typeface="Arial" panose="020B0604020202020204" pitchFamily="34" charset="0"/>
              </a:rPr>
              <a:t>愁</a:t>
            </a:r>
            <a:r>
              <a:rPr lang="en-US" altLang="zh-CN" sz="3200" b="1" dirty="0">
                <a:latin typeface="Arial" panose="020B0604020202020204" pitchFamily="34" charset="0"/>
              </a:rPr>
              <a:t>”</a:t>
            </a:r>
            <a:r>
              <a:rPr lang="zh-CN" altLang="en-US" sz="3200" b="1" dirty="0">
                <a:latin typeface="Arial" panose="020B0604020202020204" pitchFamily="34" charset="0"/>
              </a:rPr>
              <a:t>字相呼应。因为有刻骨的离愁，所以衣带渐宽，腰肢瘦损；</a:t>
            </a:r>
            <a:endParaRPr lang="zh-CN" altLang="en-US" sz="3200" b="1" dirty="0">
              <a:latin typeface="Arial" panose="020B0604020202020204" pitchFamily="34" charset="0"/>
            </a:endParaRPr>
          </a:p>
          <a:p>
            <a:pPr>
              <a:lnSpc>
                <a:spcPct val="150000"/>
              </a:lnSpc>
            </a:pPr>
            <a:r>
              <a:rPr lang="en-US" altLang="zh-CN" sz="3200" b="1" dirty="0">
                <a:latin typeface="Arial" panose="020B0604020202020204" pitchFamily="34" charset="0"/>
              </a:rPr>
              <a:t>②</a:t>
            </a:r>
            <a:r>
              <a:rPr lang="zh-CN" altLang="en-US" sz="3200" b="1" dirty="0">
                <a:solidFill>
                  <a:srgbClr val="FF0000"/>
                </a:solidFill>
                <a:latin typeface="Arial" panose="020B0604020202020204" pitchFamily="34" charset="0"/>
              </a:rPr>
              <a:t>手法</a:t>
            </a:r>
            <a:r>
              <a:rPr lang="zh-CN" altLang="en-US" sz="3200" b="1" dirty="0">
                <a:latin typeface="Arial" panose="020B0604020202020204" pitchFamily="34" charset="0"/>
              </a:rPr>
              <a:t>上，运用夸张比喻，极生动地描绘出诗人因思念丈夫日渐消瘦的形象。</a:t>
            </a:r>
            <a:endParaRPr lang="zh-CN" altLang="en-US" sz="3200" b="1" dirty="0">
              <a:latin typeface="Arial" panose="020B0604020202020204" pitchFamily="34" charset="0"/>
            </a:endParaRPr>
          </a:p>
          <a:p>
            <a:pPr>
              <a:lnSpc>
                <a:spcPct val="150000"/>
              </a:lnSpc>
            </a:pPr>
            <a:r>
              <a:rPr lang="en-US" altLang="zh-CN" sz="3200" b="1" dirty="0">
                <a:latin typeface="Arial" panose="020B0604020202020204" pitchFamily="34" charset="0"/>
              </a:rPr>
              <a:t>③</a:t>
            </a:r>
            <a:r>
              <a:rPr lang="zh-CN" altLang="en-US" sz="3200" b="1" dirty="0">
                <a:solidFill>
                  <a:srgbClr val="FF0000"/>
                </a:solidFill>
                <a:latin typeface="Arial" panose="020B0604020202020204" pitchFamily="34" charset="0"/>
              </a:rPr>
              <a:t>内容</a:t>
            </a:r>
            <a:r>
              <a:rPr lang="zh-CN" altLang="en-US" sz="3200" b="1" dirty="0">
                <a:latin typeface="Arial" panose="020B0604020202020204" pitchFamily="34" charset="0"/>
              </a:rPr>
              <a:t>上，末了一个</a:t>
            </a:r>
            <a:r>
              <a:rPr lang="en-US" altLang="zh-CN" sz="3200" b="1" dirty="0">
                <a:latin typeface="Arial" panose="020B0604020202020204" pitchFamily="34" charset="0"/>
              </a:rPr>
              <a:t>“</a:t>
            </a:r>
            <a:r>
              <a:rPr lang="zh-CN" altLang="en-US" sz="3200" b="1" dirty="0">
                <a:latin typeface="Arial" panose="020B0604020202020204" pitchFamily="34" charset="0"/>
              </a:rPr>
              <a:t>瘦</a:t>
            </a:r>
            <a:r>
              <a:rPr lang="en-US" altLang="zh-CN" sz="3200" b="1" dirty="0">
                <a:latin typeface="Arial" panose="020B0604020202020204" pitchFamily="34" charset="0"/>
              </a:rPr>
              <a:t>”</a:t>
            </a:r>
            <a:r>
              <a:rPr lang="zh-CN" altLang="en-US" sz="3200" b="1" dirty="0">
                <a:latin typeface="Arial" panose="020B0604020202020204" pitchFamily="34" charset="0"/>
              </a:rPr>
              <a:t>字，归结全篇的情意，上面种种景物描写，都是表达这刻骨的离愁的。词人因相思而产生的寂寞忧郁跃然纸上。</a:t>
            </a:r>
            <a:endParaRPr lang="zh-CN" altLang="en-US" sz="3200" b="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sp>
        <p:nvSpPr>
          <p:cNvPr id="22529" name="文本框 162817"/>
          <p:cNvSpPr txBox="1"/>
          <p:nvPr/>
        </p:nvSpPr>
        <p:spPr>
          <a:xfrm>
            <a:off x="5089843" y="859790"/>
            <a:ext cx="6049962" cy="5139055"/>
          </a:xfrm>
          <a:prstGeom prst="rect">
            <a:avLst/>
          </a:prstGeom>
          <a:noFill/>
          <a:ln w="9525">
            <a:noFill/>
          </a:ln>
        </p:spPr>
        <p:txBody>
          <a:bodyPr anchor="t">
            <a:spAutoFit/>
          </a:bodyPr>
          <a:p>
            <a:pPr>
              <a:spcBef>
                <a:spcPct val="50000"/>
              </a:spcBef>
            </a:pPr>
            <a:r>
              <a:rPr lang="en-US" altLang="zh-CN" sz="4800" dirty="0">
                <a:latin typeface="Times New Roman" panose="02020603050405020304" pitchFamily="18" charset="0"/>
                <a:ea typeface="黑体" panose="02010609060101010101" pitchFamily="49" charset="-122"/>
              </a:rPr>
              <a:t>       </a:t>
            </a:r>
            <a:r>
              <a:rPr lang="zh-CN" altLang="en-US" sz="4000" dirty="0">
                <a:latin typeface="Times New Roman" panose="02020603050405020304" pitchFamily="18" charset="0"/>
                <a:ea typeface="黑体" panose="02010609060101010101" pitchFamily="49" charset="-122"/>
              </a:rPr>
              <a:t>在</a:t>
            </a:r>
            <a:r>
              <a:rPr lang="zh-CN" altLang="en-US" sz="4000">
                <a:latin typeface="Times New Roman" panose="02020603050405020304" pitchFamily="18" charset="0"/>
                <a:ea typeface="黑体" panose="02010609060101010101" pitchFamily="49" charset="-122"/>
              </a:rPr>
              <a:t>这里，词人巧妙地</a:t>
            </a:r>
            <a:r>
              <a:rPr lang="zh-CN" altLang="en-US" sz="4000">
                <a:solidFill>
                  <a:srgbClr val="FF3300"/>
                </a:solidFill>
                <a:latin typeface="Times New Roman" panose="02020603050405020304" pitchFamily="18" charset="0"/>
                <a:ea typeface="黑体" panose="02010609060101010101" pitchFamily="49" charset="-122"/>
              </a:rPr>
              <a:t>将思妇与菊花相比</a:t>
            </a:r>
            <a:r>
              <a:rPr lang="zh-CN" altLang="en-US" sz="4000">
                <a:latin typeface="Times New Roman" panose="02020603050405020304" pitchFamily="18" charset="0"/>
                <a:ea typeface="黑体" panose="02010609060101010101" pitchFamily="49" charset="-122"/>
              </a:rPr>
              <a:t>，展现出两个</a:t>
            </a:r>
            <a:r>
              <a:rPr lang="zh-CN" altLang="en-US" sz="4000">
                <a:solidFill>
                  <a:srgbClr val="FF3300"/>
                </a:solidFill>
                <a:latin typeface="Times New Roman" panose="02020603050405020304" pitchFamily="18" charset="0"/>
                <a:ea typeface="黑体" panose="02010609060101010101" pitchFamily="49" charset="-122"/>
              </a:rPr>
              <a:t>迭印</a:t>
            </a:r>
            <a:r>
              <a:rPr lang="zh-CN" altLang="en-US" sz="4000">
                <a:latin typeface="Times New Roman" panose="02020603050405020304" pitchFamily="18" charset="0"/>
                <a:ea typeface="黑体" panose="02010609060101010101" pitchFamily="49" charset="-122"/>
              </a:rPr>
              <a:t>的镜头：</a:t>
            </a:r>
            <a:r>
              <a:rPr lang="zh-CN" altLang="en-US" sz="4000">
                <a:solidFill>
                  <a:srgbClr val="FF3300"/>
                </a:solidFill>
                <a:latin typeface="Times New Roman" panose="02020603050405020304" pitchFamily="18" charset="0"/>
                <a:ea typeface="黑体" panose="02010609060101010101" pitchFamily="49" charset="-122"/>
              </a:rPr>
              <a:t>一边是萧瑟的秋风摇撼着羸弱的瘦菊，一边是思妇布满愁云的憔悴面容</a:t>
            </a:r>
            <a:r>
              <a:rPr lang="zh-CN" altLang="en-US" sz="4000">
                <a:latin typeface="Times New Roman" panose="02020603050405020304" pitchFamily="18" charset="0"/>
                <a:ea typeface="黑体" panose="02010609060101010101" pitchFamily="49" charset="-122"/>
              </a:rPr>
              <a:t>，</a:t>
            </a:r>
            <a:r>
              <a:rPr lang="zh-CN" altLang="en-US" sz="4000">
                <a:solidFill>
                  <a:srgbClr val="FF3300"/>
                </a:solidFill>
                <a:latin typeface="Times New Roman" panose="02020603050405020304" pitchFamily="18" charset="0"/>
                <a:ea typeface="黑体" panose="02010609060101010101" pitchFamily="49" charset="-122"/>
              </a:rPr>
              <a:t>情景交融</a:t>
            </a:r>
            <a:r>
              <a:rPr lang="zh-CN" altLang="en-US" sz="4000">
                <a:latin typeface="Times New Roman" panose="02020603050405020304" pitchFamily="18" charset="0"/>
                <a:ea typeface="黑体" panose="02010609060101010101" pitchFamily="49" charset="-122"/>
              </a:rPr>
              <a:t>，创设出了一种</a:t>
            </a:r>
            <a:r>
              <a:rPr lang="zh-CN" altLang="en-US" sz="4000">
                <a:solidFill>
                  <a:srgbClr val="FF3300"/>
                </a:solidFill>
                <a:latin typeface="Times New Roman" panose="02020603050405020304" pitchFamily="18" charset="0"/>
                <a:ea typeface="黑体" panose="02010609060101010101" pitchFamily="49" charset="-122"/>
              </a:rPr>
              <a:t>凄苦绝伦</a:t>
            </a:r>
            <a:r>
              <a:rPr lang="zh-CN" altLang="en-US" sz="4000">
                <a:latin typeface="Times New Roman" panose="02020603050405020304" pitchFamily="18" charset="0"/>
                <a:ea typeface="黑体" panose="02010609060101010101" pitchFamily="49" charset="-122"/>
              </a:rPr>
              <a:t>的境界。</a:t>
            </a:r>
            <a:endParaRPr lang="zh-CN" altLang="en-US" sz="4000" b="0">
              <a:latin typeface="Times New Roman" panose="02020603050405020304" pitchFamily="18" charset="0"/>
              <a:ea typeface="黑体" panose="02010609060101010101" pitchFamily="49" charset="-122"/>
            </a:endParaRPr>
          </a:p>
        </p:txBody>
      </p:sp>
      <p:pic>
        <p:nvPicPr>
          <p:cNvPr id="3" name="图片 2"/>
          <p:cNvPicPr>
            <a:picLocks noChangeAspect="1"/>
          </p:cNvPicPr>
          <p:nvPr/>
        </p:nvPicPr>
        <p:blipFill>
          <a:blip r:embed="rId3"/>
          <a:stretch>
            <a:fillRect/>
          </a:stretch>
        </p:blipFill>
        <p:spPr>
          <a:xfrm>
            <a:off x="648335" y="362585"/>
            <a:ext cx="4043680" cy="6134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 y="2224216"/>
            <a:ext cx="10439805" cy="3606500"/>
            <a:chOff x="-2" y="2224216"/>
            <a:chExt cx="10439805" cy="3606500"/>
          </a:xfrm>
        </p:grpSpPr>
        <p:sp>
          <p:nvSpPr>
            <p:cNvPr id="5" name="矩形 4"/>
            <p:cNvSpPr/>
            <p:nvPr/>
          </p:nvSpPr>
          <p:spPr>
            <a:xfrm>
              <a:off x="-1" y="2224216"/>
              <a:ext cx="10439804" cy="2891481"/>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4856904" y="247818"/>
              <a:ext cx="725992" cy="10439804"/>
            </a:xfrm>
            <a:prstGeom prst="rect">
              <a:avLst/>
            </a:prstGeom>
          </p:spPr>
        </p:pic>
      </p:grpSp>
      <p:sp>
        <p:nvSpPr>
          <p:cNvPr id="8" name="文本框 7"/>
          <p:cNvSpPr txBox="1"/>
          <p:nvPr/>
        </p:nvSpPr>
        <p:spPr>
          <a:xfrm>
            <a:off x="6242626" y="2648807"/>
            <a:ext cx="4197177" cy="1106805"/>
          </a:xfrm>
          <a:prstGeom prst="rect">
            <a:avLst/>
          </a:prstGeom>
          <a:noFill/>
        </p:spPr>
        <p:txBody>
          <a:bodyPr wrap="square" rtlCol="0">
            <a:spAutoFit/>
          </a:bodyPr>
          <a:lstStyle/>
          <a:p>
            <a:pPr algn="ctr"/>
            <a:r>
              <a:rPr lang="zh-CN" altLang="en-US" sz="6600" b="1" dirty="0">
                <a:latin typeface="文悦古典明朝体 (非商业使用) W5" pitchFamily="50" charset="-122"/>
                <a:ea typeface="文悦古典明朝体 (非商业使用) W5" pitchFamily="50" charset="-122"/>
              </a:rPr>
              <a:t>醉花阴</a:t>
            </a:r>
            <a:endParaRPr lang="zh-CN" altLang="en-US" sz="6600" b="1" dirty="0">
              <a:latin typeface="文悦古典明朝体 (非商业使用) W5" pitchFamily="50" charset="-122"/>
              <a:ea typeface="文悦古典明朝体 (非商业使用) W5" pitchFamily="50" charset="-122"/>
            </a:endParaRPr>
          </a:p>
        </p:txBody>
      </p:sp>
      <p:sp>
        <p:nvSpPr>
          <p:cNvPr id="9" name="文本框 8"/>
          <p:cNvSpPr txBox="1"/>
          <p:nvPr/>
        </p:nvSpPr>
        <p:spPr>
          <a:xfrm>
            <a:off x="6140898" y="3664470"/>
            <a:ext cx="4015946" cy="645160"/>
          </a:xfrm>
          <a:prstGeom prst="rect">
            <a:avLst/>
          </a:prstGeom>
          <a:noFill/>
        </p:spPr>
        <p:txBody>
          <a:bodyPr wrap="square" rtlCol="0">
            <a:spAutoFit/>
          </a:bodyPr>
          <a:lstStyle/>
          <a:p>
            <a:pPr algn="r"/>
            <a:r>
              <a:rPr lang="zh-CN" altLang="en-US" sz="3600" b="1" dirty="0">
                <a:latin typeface="楷体" panose="02010609060101010101" pitchFamily="49" charset="-122"/>
                <a:ea typeface="楷体" panose="02010609060101010101" pitchFamily="49" charset="-122"/>
              </a:rPr>
              <a:t>李清照</a:t>
            </a:r>
            <a:endParaRPr lang="zh-CN" altLang="en-US" sz="3600" b="1" dirty="0">
              <a:latin typeface="楷体" panose="02010609060101010101" pitchFamily="49" charset="-122"/>
              <a:ea typeface="楷体" panose="02010609060101010101" pitchFamily="49" charset="-122"/>
            </a:endParaRPr>
          </a:p>
        </p:txBody>
      </p:sp>
      <p:grpSp>
        <p:nvGrpSpPr>
          <p:cNvPr id="19" name="组合 18"/>
          <p:cNvGrpSpPr/>
          <p:nvPr/>
        </p:nvGrpSpPr>
        <p:grpSpPr>
          <a:xfrm>
            <a:off x="323190" y="1066891"/>
            <a:ext cx="6704102" cy="3925744"/>
            <a:chOff x="323190" y="910437"/>
            <a:chExt cx="6704102" cy="3925744"/>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41731"/>
            <a:stretch>
              <a:fillRect/>
            </a:stretch>
          </p:blipFill>
          <p:spPr>
            <a:xfrm rot="3091361">
              <a:off x="2363500" y="-47584"/>
              <a:ext cx="3705771" cy="562181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58313" t="18676" r="2681" b="13634"/>
            <a:stretch>
              <a:fillRect/>
            </a:stretch>
          </p:blipFill>
          <p:spPr>
            <a:xfrm rot="21321828" flipH="1">
              <a:off x="323190" y="1164186"/>
              <a:ext cx="2254892" cy="3671995"/>
            </a:xfrm>
            <a:prstGeom prst="rect">
              <a:avLst/>
            </a:prstGeom>
          </p:spPr>
        </p:pic>
      </p:gr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61192" r="80210"/>
          <a:stretch>
            <a:fillRect/>
          </a:stretch>
        </p:blipFill>
        <p:spPr>
          <a:xfrm rot="1835522">
            <a:off x="5335574" y="3660042"/>
            <a:ext cx="479087" cy="560137"/>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25792" t="15063" r="43251" b="40855"/>
          <a:stretch>
            <a:fillRect/>
          </a:stretch>
        </p:blipFill>
        <p:spPr>
          <a:xfrm rot="1835522">
            <a:off x="2212040" y="4592752"/>
            <a:ext cx="983079" cy="8346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graphicFrame>
        <p:nvGraphicFramePr>
          <p:cNvPr id="8" name="Group 15"/>
          <p:cNvGraphicFramePr>
            <a:graphicFrameLocks noGrp="1"/>
          </p:cNvGraphicFramePr>
          <p:nvPr/>
        </p:nvGraphicFramePr>
        <p:xfrm>
          <a:off x="2711450" y="584200"/>
          <a:ext cx="7632700" cy="2628900"/>
        </p:xfrm>
        <a:graphic>
          <a:graphicData uri="http://schemas.openxmlformats.org/drawingml/2006/table">
            <a:tbl>
              <a:tblPr/>
              <a:tblGrid>
                <a:gridCol w="4284980"/>
                <a:gridCol w="3347720"/>
              </a:tblGrid>
              <a:tr h="2628900">
                <a:tc>
                  <a:txBody>
                    <a:bodyPr/>
                    <a:lstStyle/>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薄雾浓云</a:t>
                      </a:r>
                      <a:r>
                        <a:rPr kumimoji="0" lang="zh-CN" altLang="en-US" sz="3800" b="1" i="0" u="none" strike="noStrike" cap="none" normalizeH="0" baseline="0" dirty="0" smtClean="0">
                          <a:ln>
                            <a:noFill/>
                          </a:ln>
                          <a:solidFill>
                            <a:srgbClr val="FF0000"/>
                          </a:solidFill>
                          <a:effectLst>
                            <a:outerShdw blurRad="38100" dist="38100" dir="2700000" algn="tl">
                              <a:srgbClr val="C0C0C0"/>
                            </a:outerShdw>
                          </a:effectLst>
                          <a:latin typeface="楷体_GB2312" pitchFamily="49" charset="-122"/>
                          <a:ea typeface="楷体_GB2312" pitchFamily="49" charset="-122"/>
                        </a:rPr>
                        <a:t>愁</a:t>
                      </a: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永昼，</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瑞脑消金兽。</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佳节又重阳，</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玉枕纱厨，</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半夜凉初透。 </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5000"/>
                        </a:lnSpc>
                        <a:spcBef>
                          <a:spcPct val="1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东篱把酒黄昏后，</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有暗香盈袖。</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莫道不消魂，</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帘卷西风，</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p>
                      <a:pPr marL="0" marR="0" lvl="0" indent="0" algn="ctr" defTabSz="914400" rtl="0" eaLnBrk="1" fontAlgn="base" latinLnBrk="0" hangingPunct="1">
                        <a:lnSpc>
                          <a:spcPct val="105000"/>
                        </a:lnSpc>
                        <a:spcBef>
                          <a:spcPct val="15000"/>
                        </a:spcBef>
                        <a:spcAft>
                          <a:spcPct val="0"/>
                        </a:spcAft>
                        <a:buClrTx/>
                        <a:buSzTx/>
                        <a:buFontTx/>
                        <a:buNone/>
                      </a:pP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人比黄花</a:t>
                      </a:r>
                      <a:r>
                        <a:rPr kumimoji="0" lang="zh-CN" altLang="en-US" sz="3800" b="1" i="0" u="none" strike="noStrike" cap="none" normalizeH="0" baseline="0" dirty="0" smtClean="0">
                          <a:ln>
                            <a:noFill/>
                          </a:ln>
                          <a:solidFill>
                            <a:srgbClr val="FF0000"/>
                          </a:solidFill>
                          <a:effectLst>
                            <a:outerShdw blurRad="38100" dist="38100" dir="2700000" algn="tl">
                              <a:srgbClr val="C0C0C0"/>
                            </a:outerShdw>
                          </a:effectLst>
                          <a:latin typeface="楷体_GB2312" pitchFamily="49" charset="-122"/>
                          <a:ea typeface="楷体_GB2312" pitchFamily="49" charset="-122"/>
                        </a:rPr>
                        <a:t>瘦</a:t>
                      </a:r>
                      <a:r>
                        <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rPr>
                        <a:t>。</a:t>
                      </a:r>
                      <a:endParaRPr kumimoji="0" lang="zh-CN" altLang="en-US" sz="2600" b="1" i="0" u="none" strike="noStrike" cap="none" normalizeH="0" baseline="0" dirty="0" smtClean="0">
                        <a:ln>
                          <a:noFill/>
                        </a:ln>
                        <a:solidFill>
                          <a:srgbClr val="0000FF"/>
                        </a:solidFill>
                        <a:effectLst>
                          <a:outerShdw blurRad="38100" dist="38100" dir="2700000" algn="tl">
                            <a:srgbClr val="C0C0C0"/>
                          </a:outerShdw>
                        </a:effectLst>
                        <a:latin typeface="楷体_GB2312" pitchFamily="49" charset="-122"/>
                        <a:ea typeface="楷体_GB2312" pitchFamily="49"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 name="AutoShape 11"/>
          <p:cNvSpPr/>
          <p:nvPr/>
        </p:nvSpPr>
        <p:spPr>
          <a:xfrm rot="-5400000">
            <a:off x="6350000" y="1735138"/>
            <a:ext cx="862013" cy="3816350"/>
          </a:xfrm>
          <a:prstGeom prst="moon">
            <a:avLst>
              <a:gd name="adj" fmla="val 50000"/>
            </a:avLst>
          </a:prstGeom>
          <a:solidFill>
            <a:srgbClr val="000000"/>
          </a:solidFill>
          <a:ln w="12700" cap="flat" cmpd="sng">
            <a:solidFill>
              <a:srgbClr val="000000"/>
            </a:solidFill>
            <a:prstDash val="solid"/>
            <a:miter/>
            <a:headEnd type="none" w="med" len="med"/>
            <a:tailEnd type="none" w="med" len="med"/>
          </a:ln>
        </p:spPr>
        <p:txBody>
          <a:bodyPr wrap="none" anchor="ctr"/>
          <a:lstStyle/>
          <a:p>
            <a:endParaRPr lang="zh-CN" altLang="en-US" dirty="0">
              <a:latin typeface="Calibri" panose="020F0502020204030204" pitchFamily="34" charset="0"/>
              <a:ea typeface="宋体" panose="02010600030101010101" pitchFamily="2" charset="-122"/>
            </a:endParaRPr>
          </a:p>
        </p:txBody>
      </p:sp>
      <p:sp>
        <p:nvSpPr>
          <p:cNvPr id="12" name="Text Box 12"/>
          <p:cNvSpPr txBox="1">
            <a:spLocks noChangeArrowheads="1"/>
          </p:cNvSpPr>
          <p:nvPr/>
        </p:nvSpPr>
        <p:spPr bwMode="auto">
          <a:xfrm>
            <a:off x="5968642" y="3071352"/>
            <a:ext cx="2665413" cy="860425"/>
          </a:xfrm>
          <a:prstGeom prst="rect">
            <a:avLst/>
          </a:prstGeom>
          <a:noFill/>
          <a:ln>
            <a:noFill/>
          </a:ln>
          <a:effectLst/>
        </p:spPr>
        <p:txBody>
          <a:bodyPr>
            <a:spAutoFit/>
          </a:bodyPr>
          <a:lstStyle/>
          <a:p>
            <a:pPr marR="0" defTabSz="914400" fontAlgn="auto">
              <a:spcBef>
                <a:spcPct val="50000"/>
              </a:spcBef>
              <a:spcAft>
                <a:spcPts val="0"/>
              </a:spcAft>
              <a:buClrTx/>
              <a:buSzTx/>
              <a:buFontTx/>
              <a:buNone/>
              <a:defRPr/>
            </a:pPr>
            <a:r>
              <a:rPr kumimoji="0" lang="zh-CN" altLang="en-US" sz="5000" b="1" kern="1200" cap="none" spc="0" normalizeH="0" baseline="0" noProof="0" dirty="0">
                <a:solidFill>
                  <a:srgbClr val="FF0000"/>
                </a:solidFill>
                <a:effectLst>
                  <a:outerShdw blurRad="38100" dist="38100" dir="2700000" algn="tl">
                    <a:srgbClr val="C0C0C0"/>
                  </a:outerShdw>
                </a:effectLst>
                <a:latin typeface="楷体_GB2312" pitchFamily="49" charset="-122"/>
                <a:ea typeface="楷体_GB2312" pitchFamily="49" charset="-122"/>
                <a:cs typeface="+mn-cs"/>
              </a:rPr>
              <a:t>呼应</a:t>
            </a:r>
            <a:endParaRPr kumimoji="0" lang="zh-CN" altLang="en-US" sz="5000" b="1" kern="1200" cap="none" spc="0" normalizeH="0" baseline="0" noProof="0" dirty="0">
              <a:solidFill>
                <a:srgbClr val="FF0000"/>
              </a:solidFill>
              <a:effectLst>
                <a:outerShdw blurRad="38100" dist="38100" dir="2700000" algn="tl">
                  <a:srgbClr val="C0C0C0"/>
                </a:outerShdw>
              </a:effectLst>
              <a:latin typeface="楷体_GB2312" pitchFamily="49" charset="-122"/>
              <a:ea typeface="楷体_GB2312" pitchFamily="49" charset="-122"/>
              <a:cs typeface="+mn-cs"/>
            </a:endParaRPr>
          </a:p>
        </p:txBody>
      </p:sp>
      <p:sp>
        <p:nvSpPr>
          <p:cNvPr id="13" name="Rectangle 13"/>
          <p:cNvSpPr/>
          <p:nvPr/>
        </p:nvSpPr>
        <p:spPr>
          <a:xfrm>
            <a:off x="1684696" y="4518435"/>
            <a:ext cx="8993136" cy="1815882"/>
          </a:xfrm>
          <a:prstGeom prst="rect">
            <a:avLst/>
          </a:prstGeom>
          <a:noFill/>
          <a:ln w="9525">
            <a:noFill/>
          </a:ln>
        </p:spPr>
        <p:txBody>
          <a:bodyPr wrap="square">
            <a:spAutoFit/>
          </a:bodyPr>
          <a:lstStyle/>
          <a:p>
            <a:r>
              <a:rPr lang="zh-CN" altLang="en-US" sz="2800" b="1" dirty="0">
                <a:solidFill>
                  <a:srgbClr val="000000"/>
                </a:solidFill>
                <a:latin typeface="Calibri" panose="020F0502020204030204" pitchFamily="34" charset="0"/>
                <a:ea typeface="楷体_GB2312"/>
              </a:rPr>
              <a:t>     </a:t>
            </a:r>
            <a:r>
              <a:rPr lang="zh-CN" altLang="en-US" sz="2800" b="1" dirty="0">
                <a:solidFill>
                  <a:srgbClr val="000000"/>
                </a:solidFill>
                <a:latin typeface="Calibri" panose="020F0502020204030204" pitchFamily="34" charset="0"/>
                <a:ea typeface="黑体" panose="02010609060101010101" pitchFamily="49" charset="-122"/>
              </a:rPr>
              <a:t>以</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愁</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字为暗线：</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东篱把酒</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为了排遣离愁，</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暗香盈袖</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更触动了愁绪，</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莫道</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句提出</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销魂</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，正是愁的表现，最后落到</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瘦</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字，是愁的深化，并与上片</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愁</a:t>
            </a:r>
            <a:r>
              <a:rPr lang="zh-CN" altLang="en-US" sz="2800" b="1" dirty="0">
                <a:solidFill>
                  <a:srgbClr val="000000"/>
                </a:solidFill>
                <a:latin typeface="Arial" panose="020B0604020202020204" pitchFamily="34" charset="0"/>
                <a:ea typeface="黑体" panose="02010609060101010101" pitchFamily="49" charset="-122"/>
              </a:rPr>
              <a:t>”</a:t>
            </a:r>
            <a:r>
              <a:rPr lang="zh-CN" altLang="en-US" sz="2800" b="1" dirty="0">
                <a:solidFill>
                  <a:srgbClr val="000000"/>
                </a:solidFill>
                <a:latin typeface="Calibri" panose="020F0502020204030204" pitchFamily="34" charset="0"/>
                <a:ea typeface="黑体" panose="02010609060101010101" pitchFamily="49" charset="-122"/>
              </a:rPr>
              <a:t>字呼应，使上下片由浅入深，浑然一体。</a:t>
            </a:r>
            <a:endParaRPr lang="zh-CN" altLang="en-US" sz="2800" b="1" dirty="0">
              <a:solidFill>
                <a:srgbClr val="000000"/>
              </a:solidFill>
              <a:latin typeface="Calibri" panose="020F050202020403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175" y="0"/>
            <a:ext cx="10517505" cy="8015288"/>
            <a:chOff x="4354290" y="1045031"/>
            <a:chExt cx="3598684" cy="6209731"/>
          </a:xfrm>
        </p:grpSpPr>
        <p:sp>
          <p:nvSpPr>
            <p:cNvPr id="2" name="矩形 1"/>
            <p:cNvSpPr/>
            <p:nvPr/>
          </p:nvSpPr>
          <p:spPr>
            <a:xfrm>
              <a:off x="4354290" y="1045031"/>
              <a:ext cx="3537857" cy="5016934"/>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57233" y="4859021"/>
              <a:ext cx="1192798" cy="3598684"/>
            </a:xfrm>
            <a:prstGeom prst="rect">
              <a:avLst/>
            </a:prstGeom>
          </p:spPr>
        </p:pic>
      </p:grpSp>
      <p:pic>
        <p:nvPicPr>
          <p:cNvPr id="7" name="图片 6" descr="图片包含 花瓶, 天空, 鲜花, 蓝色&#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9112" y="1113535"/>
            <a:ext cx="4879438" cy="4879438"/>
          </a:xfrm>
          <a:prstGeom prst="rect">
            <a:avLst/>
          </a:prstGeom>
        </p:spPr>
      </p:pic>
      <p:graphicFrame>
        <p:nvGraphicFramePr>
          <p:cNvPr id="8" name="Group 41"/>
          <p:cNvGraphicFramePr>
            <a:graphicFrameLocks noGrp="1"/>
          </p:cNvGraphicFramePr>
          <p:nvPr/>
        </p:nvGraphicFramePr>
        <p:xfrm>
          <a:off x="722313" y="300037"/>
          <a:ext cx="9116695" cy="5740020"/>
        </p:xfrm>
        <a:graphic>
          <a:graphicData uri="http://schemas.openxmlformats.org/drawingml/2006/table">
            <a:tbl>
              <a:tblPr/>
              <a:tblGrid>
                <a:gridCol w="865505"/>
                <a:gridCol w="8251190"/>
              </a:tblGrid>
              <a:tr h="618871">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4000" b="1" i="0" u="none" strike="noStrike" cap="none" normalizeH="0" baseline="0"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rPr>
                        <a:t>总  结</a:t>
                      </a:r>
                      <a:endParaRPr kumimoji="0" lang="zh-CN" altLang="en-US" sz="4000" b="1" i="0" u="none" strike="noStrike" cap="none" normalizeH="0" baseline="0" dirty="0" smtClean="0">
                        <a:ln>
                          <a:noFill/>
                        </a:ln>
                        <a:solidFill>
                          <a:srgbClr val="FF0000"/>
                        </a:solidFill>
                        <a:effectLst>
                          <a:outerShdw blurRad="38100" dist="38100" dir="2700000" algn="tl">
                            <a:srgbClr val="C0C0C0"/>
                          </a:outerShdw>
                        </a:effectLst>
                        <a:latin typeface="Verdana" panose="020B0604030504040204" pitchFamily="34" charset="0"/>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1519238">
                <a:tc gridSpan="2">
                  <a:txBody>
                    <a:bodyPr/>
                    <a:lstStyle/>
                    <a:p>
                      <a:pPr marL="0" marR="0" lvl="0" indent="0" algn="l" defTabSz="914400" rtl="0" eaLnBrk="1" fontAlgn="base" latinLnBrk="0" hangingPunct="1">
                        <a:lnSpc>
                          <a:spcPct val="125000"/>
                        </a:lnSpc>
                        <a:spcBef>
                          <a:spcPct val="10000"/>
                        </a:spcBef>
                        <a:spcAft>
                          <a:spcPct val="0"/>
                        </a:spcAft>
                        <a:buClrTx/>
                        <a:buSzTx/>
                        <a:buFontTx/>
                        <a:buNone/>
                      </a:pPr>
                      <a:r>
                        <a:rPr kumimoji="1" lang="zh-CN" altLang="en-US" sz="32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rPr>
                        <a:t>词中通过多方渲染烘托，刻画了一个日夜想念丈夫，愁情满怀的少妇形象。</a:t>
                      </a:r>
                      <a:endParaRPr kumimoji="1" lang="zh-CN" altLang="en-US" sz="32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1885950">
                <a:tc>
                  <a:txBody>
                    <a:bodyPr/>
                    <a:lstStyle/>
                    <a:p>
                      <a:pPr marL="0" marR="0" lvl="0" indent="0" algn="l" defTabSz="914400" rtl="0" eaLnBrk="1" fontAlgn="base" latinLnBrk="0" hangingPunct="1">
                        <a:lnSpc>
                          <a:spcPct val="125000"/>
                        </a:lnSpc>
                        <a:spcBef>
                          <a:spcPct val="10000"/>
                        </a:spcBef>
                        <a:spcAft>
                          <a:spcPct val="0"/>
                        </a:spcAft>
                        <a:buClrTx/>
                        <a:buSzTx/>
                        <a:buFontTx/>
                        <a:buNone/>
                      </a:pPr>
                      <a:r>
                        <a:rPr kumimoji="1" lang="zh-CN" altLang="en-US" sz="32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rPr>
                        <a:t>上阕</a:t>
                      </a:r>
                      <a:endParaRPr kumimoji="1" lang="zh-CN" altLang="en-US" sz="32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25000"/>
                        </a:lnSpc>
                        <a:spcBef>
                          <a:spcPct val="10000"/>
                        </a:spcBef>
                        <a:spcAft>
                          <a:spcPct val="0"/>
                        </a:spcAft>
                        <a:buClrTx/>
                        <a:buSzTx/>
                        <a:buFontTx/>
                        <a:buNone/>
                      </a:pP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作者由</a:t>
                      </a:r>
                      <a:r>
                        <a:rPr kumimoji="0" lang="zh-CN" altLang="en-US" sz="3200" b="1" i="0" u="none" strike="noStrike" cap="none" normalizeH="0" baseline="0" dirty="0" smtClean="0">
                          <a:ln>
                            <a:noFill/>
                          </a:ln>
                          <a:solidFill>
                            <a:srgbClr val="000000"/>
                          </a:solidFill>
                          <a:effectLst/>
                          <a:latin typeface="宋体" panose="02010600030101010101" pitchFamily="2" charset="-122"/>
                          <a:ea typeface="楷体_GB2312" pitchFamily="49" charset="-122"/>
                        </a:rPr>
                        <a:t>“</a:t>
                      </a: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永昼</a:t>
                      </a:r>
                      <a:r>
                        <a:rPr kumimoji="0" lang="zh-CN" altLang="en-US" sz="3200" b="1" i="0" u="none" strike="noStrike" cap="none" normalizeH="0" baseline="0" dirty="0" smtClean="0">
                          <a:ln>
                            <a:noFill/>
                          </a:ln>
                          <a:solidFill>
                            <a:srgbClr val="000000"/>
                          </a:solidFill>
                          <a:effectLst/>
                          <a:latin typeface="宋体" panose="02010600030101010101" pitchFamily="2" charset="-122"/>
                          <a:ea typeface="楷体_GB2312" pitchFamily="49" charset="-122"/>
                        </a:rPr>
                        <a:t>”</a:t>
                      </a: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的无聊到</a:t>
                      </a:r>
                      <a:r>
                        <a:rPr kumimoji="0" lang="zh-CN" altLang="en-US" sz="3200" b="1" i="0" u="none" strike="noStrike" cap="none" normalizeH="0" baseline="0" dirty="0" smtClean="0">
                          <a:ln>
                            <a:noFill/>
                          </a:ln>
                          <a:solidFill>
                            <a:srgbClr val="000000"/>
                          </a:solidFill>
                          <a:effectLst/>
                          <a:latin typeface="宋体" panose="02010600030101010101" pitchFamily="2" charset="-122"/>
                          <a:ea typeface="楷体_GB2312" pitchFamily="49" charset="-122"/>
                        </a:rPr>
                        <a:t>“</a:t>
                      </a: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半夜</a:t>
                      </a:r>
                      <a:r>
                        <a:rPr kumimoji="0" lang="zh-CN" altLang="en-US" sz="3200" b="1" i="0" u="none" strike="noStrike" cap="none" normalizeH="0" baseline="0" dirty="0" smtClean="0">
                          <a:ln>
                            <a:noFill/>
                          </a:ln>
                          <a:solidFill>
                            <a:srgbClr val="000000"/>
                          </a:solidFill>
                          <a:effectLst/>
                          <a:latin typeface="宋体" panose="02010600030101010101" pitchFamily="2" charset="-122"/>
                          <a:ea typeface="楷体_GB2312" pitchFamily="49" charset="-122"/>
                        </a:rPr>
                        <a:t>”</a:t>
                      </a: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的寒凉写自己的孤单寂寞，含蓄地抒发自己对丈夫的思念之情</a:t>
                      </a:r>
                      <a:r>
                        <a:rPr kumimoji="0" lang="en-US" altLang="zh-CN" sz="3200" b="1" i="0"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3200" b="1" i="0" u="none" strike="noStrike" cap="none" normalizeH="0" baseline="0" dirty="0" smtClean="0">
                          <a:ln>
                            <a:noFill/>
                          </a:ln>
                          <a:solidFill>
                            <a:srgbClr val="000000"/>
                          </a:solidFill>
                          <a:effectLst/>
                          <a:latin typeface="楷体_GB2312" pitchFamily="49" charset="-122"/>
                          <a:ea typeface="楷体_GB2312" pitchFamily="49" charset="-122"/>
                        </a:rPr>
                        <a:t>情景交融</a:t>
                      </a:r>
                      <a:r>
                        <a:rPr kumimoji="0" lang="zh-CN" altLang="en-US" sz="2800" b="1" i="0"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zh-CN" altLang="en-US" sz="2800" b="1" i="0" u="none" strike="noStrike" cap="none" normalizeH="0" baseline="0" dirty="0" smtClean="0">
                        <a:ln>
                          <a:noFill/>
                        </a:ln>
                        <a:solidFill>
                          <a:srgbClr val="000000"/>
                        </a:solidFill>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14450">
                <a:tc>
                  <a:txBody>
                    <a:bodyPr/>
                    <a:lstStyle/>
                    <a:p>
                      <a:pPr marL="0" marR="0" lvl="0" indent="0" algn="l" defTabSz="914400" rtl="0" eaLnBrk="1" fontAlgn="base" latinLnBrk="0" hangingPunct="1">
                        <a:lnSpc>
                          <a:spcPct val="125000"/>
                        </a:lnSpc>
                        <a:spcBef>
                          <a:spcPct val="10000"/>
                        </a:spcBef>
                        <a:spcAft>
                          <a:spcPct val="0"/>
                        </a:spcAft>
                        <a:buClrTx/>
                        <a:buSzTx/>
                        <a:buFontTx/>
                        <a:buNone/>
                      </a:pPr>
                      <a:r>
                        <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楷体_GB2312" pitchFamily="49" charset="-122"/>
                          <a:ea typeface="楷体_GB2312" pitchFamily="49" charset="-122"/>
                        </a:rPr>
                        <a:t>下阕</a:t>
                      </a:r>
                      <a:endParaRPr kumimoji="1" lang="zh-CN" altLang="en-US" sz="3200" b="1" i="0" u="none" strike="noStrike" cap="none" normalizeH="0" baseline="0" smtClean="0">
                        <a:ln>
                          <a:noFill/>
                        </a:ln>
                        <a:solidFill>
                          <a:srgbClr val="000000"/>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10000"/>
                        </a:spcBef>
                        <a:spcAft>
                          <a:spcPct val="0"/>
                        </a:spcAft>
                        <a:buClrTx/>
                        <a:buSzTx/>
                        <a:buFontTx/>
                        <a:buNone/>
                      </a:pPr>
                      <a:r>
                        <a:rPr kumimoji="1" lang="zh-CN" altLang="en-US" sz="32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rPr>
                        <a:t>写重阳节赏菊饮酒，面对菊花，消愁无计，抒发离别的极度悲苦。</a:t>
                      </a:r>
                      <a:endParaRPr kumimoji="0" lang="zh-CN" altLang="en-US" sz="2400" b="0" i="0" u="none" strike="noStrike" cap="none" normalizeH="0" baseline="0" dirty="0" smtClean="0">
                        <a:ln>
                          <a:noFill/>
                        </a:ln>
                        <a:solidFill>
                          <a:schemeClr val="tx1"/>
                        </a:solidFill>
                        <a:effectLst/>
                        <a:latin typeface="Verdana" panose="020B0604030504040204" pitchFamily="34" charset="0"/>
                        <a:ea typeface="宋体" panose="02010600030101010101" pitchFamily="2" charset="-122"/>
                      </a:endParaRPr>
                    </a:p>
                    <a:p>
                      <a:pPr marL="0" marR="0" lvl="0" indent="0" algn="l" defTabSz="914400" rtl="0" eaLnBrk="1" fontAlgn="base" latinLnBrk="0" hangingPunct="1">
                        <a:lnSpc>
                          <a:spcPct val="125000"/>
                        </a:lnSpc>
                        <a:spcBef>
                          <a:spcPct val="10000"/>
                        </a:spcBef>
                        <a:spcAft>
                          <a:spcPct val="0"/>
                        </a:spcAft>
                        <a:buClrTx/>
                        <a:buSzTx/>
                        <a:buFontTx/>
                        <a:buNone/>
                      </a:pPr>
                      <a:endParaRPr kumimoji="1" lang="zh-CN" altLang="en-US" sz="1800" b="1" i="0" u="none" strike="noStrike" cap="none" normalizeH="0" baseline="0" dirty="0" smtClean="0">
                        <a:ln>
                          <a:noFill/>
                        </a:ln>
                        <a:solidFill>
                          <a:srgbClr val="000000"/>
                        </a:solidFill>
                        <a:effectLst>
                          <a:outerShdw blurRad="38100" dist="38100" dir="2700000" algn="tl">
                            <a:srgbClr val="C0C0C0"/>
                          </a:outerShdw>
                        </a:effectLst>
                        <a:latin typeface="楷体_GB2312" pitchFamily="49" charset="-122"/>
                        <a:ea typeface="楷体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 y="2224216"/>
            <a:ext cx="10439805" cy="3606500"/>
            <a:chOff x="-2" y="2224216"/>
            <a:chExt cx="10439805" cy="3606500"/>
          </a:xfrm>
        </p:grpSpPr>
        <p:sp>
          <p:nvSpPr>
            <p:cNvPr id="5" name="矩形 4"/>
            <p:cNvSpPr/>
            <p:nvPr/>
          </p:nvSpPr>
          <p:spPr>
            <a:xfrm>
              <a:off x="-1" y="2224216"/>
              <a:ext cx="10439804" cy="2891481"/>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4856904" y="247818"/>
              <a:ext cx="725992" cy="10439804"/>
            </a:xfrm>
            <a:prstGeom prst="rect">
              <a:avLst/>
            </a:prstGeom>
          </p:spPr>
        </p:pic>
      </p:grpSp>
      <p:sp>
        <p:nvSpPr>
          <p:cNvPr id="8" name="文本框 7"/>
          <p:cNvSpPr txBox="1"/>
          <p:nvPr/>
        </p:nvSpPr>
        <p:spPr>
          <a:xfrm>
            <a:off x="6132136" y="3287617"/>
            <a:ext cx="4197177" cy="1015663"/>
          </a:xfrm>
          <a:prstGeom prst="rect">
            <a:avLst/>
          </a:prstGeom>
          <a:noFill/>
        </p:spPr>
        <p:txBody>
          <a:bodyPr wrap="square" rtlCol="0">
            <a:spAutoFit/>
          </a:bodyPr>
          <a:lstStyle/>
          <a:p>
            <a:pPr algn="dist"/>
            <a:r>
              <a:rPr lang="zh-CN" altLang="en-US" sz="6000" dirty="0">
                <a:latin typeface="文悦古典明朝体 (非商业使用) W5" pitchFamily="50" charset="-122"/>
                <a:ea typeface="文悦古典明朝体 (非商业使用) W5" pitchFamily="50" charset="-122"/>
              </a:rPr>
              <a:t>谢谢欣赏</a:t>
            </a:r>
            <a:endParaRPr lang="zh-CN" altLang="en-US" sz="6000" dirty="0">
              <a:latin typeface="文悦古典明朝体 (非商业使用) W5" pitchFamily="50" charset="-122"/>
              <a:ea typeface="文悦古典明朝体 (非商业使用) W5" pitchFamily="50" charset="-122"/>
            </a:endParaRPr>
          </a:p>
        </p:txBody>
      </p:sp>
      <p:grpSp>
        <p:nvGrpSpPr>
          <p:cNvPr id="19" name="组合 18"/>
          <p:cNvGrpSpPr/>
          <p:nvPr/>
        </p:nvGrpSpPr>
        <p:grpSpPr>
          <a:xfrm>
            <a:off x="323190" y="1066891"/>
            <a:ext cx="6704102" cy="3925744"/>
            <a:chOff x="323190" y="910437"/>
            <a:chExt cx="6704102" cy="3925744"/>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41731"/>
            <a:stretch>
              <a:fillRect/>
            </a:stretch>
          </p:blipFill>
          <p:spPr>
            <a:xfrm rot="3091361">
              <a:off x="2363500" y="-47584"/>
              <a:ext cx="3705771" cy="562181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58313" t="18676" r="2681" b="13634"/>
            <a:stretch>
              <a:fillRect/>
            </a:stretch>
          </p:blipFill>
          <p:spPr>
            <a:xfrm rot="21321828" flipH="1">
              <a:off x="323190" y="1164186"/>
              <a:ext cx="2254892" cy="3671995"/>
            </a:xfrm>
            <a:prstGeom prst="rect">
              <a:avLst/>
            </a:prstGeom>
          </p:spPr>
        </p:pic>
      </p:gr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61192" r="80210"/>
          <a:stretch>
            <a:fillRect/>
          </a:stretch>
        </p:blipFill>
        <p:spPr>
          <a:xfrm rot="1835522">
            <a:off x="5335574" y="3660042"/>
            <a:ext cx="479087" cy="560137"/>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25792" t="15063" r="43251" b="40855"/>
          <a:stretch>
            <a:fillRect/>
          </a:stretch>
        </p:blipFill>
        <p:spPr>
          <a:xfrm rot="1835522">
            <a:off x="2212040" y="4592752"/>
            <a:ext cx="983079" cy="8346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17" name="Picture 4" descr="0280030027"/>
          <p:cNvPicPr>
            <a:picLocks noChangeAspect="1"/>
          </p:cNvPicPr>
          <p:nvPr/>
        </p:nvPicPr>
        <p:blipFill>
          <a:blip r:embed="rId3" cstate="print"/>
          <a:stretch>
            <a:fillRect/>
          </a:stretch>
        </p:blipFill>
        <p:spPr>
          <a:xfrm>
            <a:off x="664906" y="452284"/>
            <a:ext cx="3200400" cy="6022975"/>
          </a:xfrm>
          <a:prstGeom prst="rect">
            <a:avLst/>
          </a:prstGeom>
          <a:noFill/>
          <a:ln w="9525">
            <a:noFill/>
          </a:ln>
        </p:spPr>
      </p:pic>
      <p:sp>
        <p:nvSpPr>
          <p:cNvPr id="18" name="Text Box 5"/>
          <p:cNvSpPr txBox="1"/>
          <p:nvPr/>
        </p:nvSpPr>
        <p:spPr>
          <a:xfrm>
            <a:off x="4519766" y="314633"/>
            <a:ext cx="5756704" cy="2062103"/>
          </a:xfrm>
          <a:prstGeom prst="rect">
            <a:avLst/>
          </a:prstGeom>
          <a:noFill/>
          <a:ln w="9525">
            <a:noFill/>
          </a:ln>
        </p:spPr>
        <p:txBody>
          <a:bodyPr wrap="none">
            <a:spAutoFit/>
          </a:bodyPr>
          <a:lstStyle/>
          <a:p>
            <a:r>
              <a:rPr lang="zh-CN" altLang="en-US" sz="3200" b="1" dirty="0">
                <a:solidFill>
                  <a:srgbClr val="000000"/>
                </a:solidFill>
                <a:latin typeface="楷体" panose="02010609060101010101" pitchFamily="49" charset="-122"/>
                <a:ea typeface="楷体" panose="02010609060101010101" pitchFamily="49" charset="-122"/>
              </a:rPr>
              <a:t>秋城海雾重，职事凌晨出。 </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            </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唐</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韦应物 </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残云收翠岭，夕雾结长空。 </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            </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唐</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李世民</a:t>
            </a:r>
            <a:r>
              <a:rPr lang="zh-CN" altLang="en-US" sz="2400" b="1" dirty="0">
                <a:solidFill>
                  <a:srgbClr val="000000"/>
                </a:solidFill>
                <a:latin typeface="Arial" panose="020B0604020202020204" pitchFamily="34" charset="0"/>
                <a:ea typeface="宋体" panose="02010600030101010101" pitchFamily="2" charset="-122"/>
              </a:rPr>
              <a:t> </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19" name="Text Box 6"/>
          <p:cNvSpPr txBox="1"/>
          <p:nvPr/>
        </p:nvSpPr>
        <p:spPr>
          <a:xfrm>
            <a:off x="4454014" y="2514600"/>
            <a:ext cx="6622026" cy="584775"/>
          </a:xfrm>
          <a:prstGeom prst="rect">
            <a:avLst/>
          </a:prstGeom>
          <a:noFill/>
          <a:ln w="9525">
            <a:noFill/>
          </a:ln>
        </p:spPr>
        <p:txBody>
          <a:bodyPr wrap="square">
            <a:spAutoFit/>
          </a:bodyPr>
          <a:lstStyle/>
          <a:p>
            <a:r>
              <a:rPr lang="zh-CN" altLang="en-US" sz="3200" b="1" dirty="0" smtClean="0">
                <a:solidFill>
                  <a:srgbClr val="FF3300"/>
                </a:solidFill>
                <a:latin typeface="Arial" panose="020B0604020202020204" pitchFamily="34" charset="0"/>
                <a:ea typeface="黑体" panose="02010609060101010101" pitchFamily="49" charset="-122"/>
              </a:rPr>
              <a:t>雾</a:t>
            </a:r>
            <a:r>
              <a:rPr lang="zh-CN" altLang="en-US" sz="3200" b="1" dirty="0">
                <a:solidFill>
                  <a:srgbClr val="FF3300"/>
                </a:solidFill>
                <a:latin typeface="Arial" panose="020B0604020202020204" pitchFamily="34" charset="0"/>
                <a:ea typeface="黑体" panose="02010609060101010101" pitchFamily="49" charset="-122"/>
              </a:rPr>
              <a:t>渲染朦胧，模糊，沉闷</a:t>
            </a:r>
            <a:endParaRPr lang="zh-CN" altLang="en-US" sz="3200" b="1" dirty="0">
              <a:solidFill>
                <a:srgbClr val="FF3300"/>
              </a:solidFill>
              <a:latin typeface="Arial" panose="020B0604020202020204" pitchFamily="34" charset="0"/>
              <a:ea typeface="黑体" panose="02010609060101010101" pitchFamily="49" charset="-122"/>
            </a:endParaRPr>
          </a:p>
        </p:txBody>
      </p:sp>
      <p:sp>
        <p:nvSpPr>
          <p:cNvPr id="20" name="Text Box 7"/>
          <p:cNvSpPr txBox="1"/>
          <p:nvPr/>
        </p:nvSpPr>
        <p:spPr>
          <a:xfrm>
            <a:off x="4660490" y="3129116"/>
            <a:ext cx="6631225" cy="3046988"/>
          </a:xfrm>
          <a:prstGeom prst="rect">
            <a:avLst/>
          </a:prstGeom>
          <a:noFill/>
          <a:ln w="9525">
            <a:noFill/>
          </a:ln>
        </p:spPr>
        <p:txBody>
          <a:bodyPr wrap="square">
            <a:spAutoFit/>
          </a:bodyPr>
          <a:lstStyle/>
          <a:p>
            <a:r>
              <a:rPr lang="zh-CN" altLang="en-US" sz="3200" b="1" dirty="0">
                <a:solidFill>
                  <a:srgbClr val="000000"/>
                </a:solidFill>
                <a:latin typeface="楷体" panose="02010609060101010101" pitchFamily="49" charset="-122"/>
                <a:ea typeface="楷体" panose="02010609060101010101" pitchFamily="49" charset="-122"/>
              </a:rPr>
              <a:t>黄鹤一去不复返</a:t>
            </a:r>
            <a:r>
              <a:rPr lang="en-US" altLang="zh-CN" sz="3200" b="1" dirty="0">
                <a:solidFill>
                  <a:srgbClr val="000000"/>
                </a:solidFill>
                <a:latin typeface="楷体" panose="02010609060101010101" pitchFamily="49" charset="-122"/>
                <a:ea typeface="楷体" panose="02010609060101010101" pitchFamily="49" charset="-122"/>
              </a:rPr>
              <a:t>,</a:t>
            </a:r>
            <a:endParaRPr lang="en-US" altLang="zh-CN"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白云千载空悠悠。</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             </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唐</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崔颢</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纵使清明无雨色，</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入云深处亦沾衣。 </a:t>
            </a:r>
            <a:endParaRPr lang="zh-CN" altLang="en-US" sz="3200" b="1" dirty="0">
              <a:solidFill>
                <a:srgbClr val="000000"/>
              </a:solidFill>
              <a:latin typeface="楷体" panose="02010609060101010101" pitchFamily="49" charset="-122"/>
              <a:ea typeface="楷体" panose="02010609060101010101" pitchFamily="49" charset="-122"/>
            </a:endParaRPr>
          </a:p>
          <a:p>
            <a:r>
              <a:rPr lang="zh-CN" altLang="en-US" sz="3200" b="1" dirty="0">
                <a:solidFill>
                  <a:srgbClr val="000000"/>
                </a:solidFill>
                <a:latin typeface="楷体" panose="02010609060101010101" pitchFamily="49" charset="-122"/>
                <a:ea typeface="楷体" panose="02010609060101010101" pitchFamily="49" charset="-122"/>
              </a:rPr>
              <a:t>             </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唐</a:t>
            </a: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张旭 </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21" name="Text Box 8"/>
          <p:cNvSpPr txBox="1"/>
          <p:nvPr/>
        </p:nvSpPr>
        <p:spPr>
          <a:xfrm>
            <a:off x="4645743" y="6273225"/>
            <a:ext cx="6415548" cy="584775"/>
          </a:xfrm>
          <a:prstGeom prst="rect">
            <a:avLst/>
          </a:prstGeom>
          <a:noFill/>
          <a:ln w="9525">
            <a:noFill/>
          </a:ln>
        </p:spPr>
        <p:txBody>
          <a:bodyPr wrap="square">
            <a:spAutoFit/>
          </a:bodyPr>
          <a:lstStyle/>
          <a:p>
            <a:r>
              <a:rPr lang="zh-CN" altLang="en-US" sz="3200" b="1" dirty="0" smtClean="0">
                <a:solidFill>
                  <a:srgbClr val="FF3300"/>
                </a:solidFill>
                <a:latin typeface="Arial" panose="020B0604020202020204" pitchFamily="34" charset="0"/>
                <a:ea typeface="黑体" panose="02010609060101010101" pitchFamily="49" charset="-122"/>
              </a:rPr>
              <a:t>云</a:t>
            </a:r>
            <a:r>
              <a:rPr lang="zh-CN" altLang="en-US" sz="3200" b="1" dirty="0">
                <a:solidFill>
                  <a:srgbClr val="FF3300"/>
                </a:solidFill>
                <a:latin typeface="Arial" panose="020B0604020202020204" pitchFamily="34" charset="0"/>
                <a:ea typeface="黑体" panose="02010609060101010101" pitchFamily="49" charset="-122"/>
              </a:rPr>
              <a:t>多有惆怅、飘渺之意</a:t>
            </a:r>
            <a:endParaRPr lang="zh-CN" altLang="en-US" sz="3200" b="1" dirty="0">
              <a:solidFill>
                <a:srgbClr val="FF3300"/>
              </a:solidFill>
              <a:latin typeface="Arial" panose="020B0604020202020204" pitchFamily="34" charset="0"/>
              <a:ea typeface="黑体" panose="02010609060101010101" pitchFamily="49" charset="-122"/>
            </a:endParaRPr>
          </a:p>
        </p:txBody>
      </p:sp>
      <p:sp>
        <p:nvSpPr>
          <p:cNvPr id="3" name="左箭头 2">
            <a:hlinkClick r:id="rId4" action="ppaction://hlinksldjump"/>
          </p:cNvPr>
          <p:cNvSpPr/>
          <p:nvPr/>
        </p:nvSpPr>
        <p:spPr>
          <a:xfrm>
            <a:off x="10621010" y="6009005"/>
            <a:ext cx="1250950" cy="5892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1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6" name="Picture 5" descr="20110716_0c446532267ea38bcc5334OCFkRlCNUo"/>
          <p:cNvPicPr>
            <a:picLocks noChangeAspect="1"/>
          </p:cNvPicPr>
          <p:nvPr/>
        </p:nvPicPr>
        <p:blipFill>
          <a:blip r:embed="rId3" cstate="print"/>
          <a:stretch>
            <a:fillRect/>
          </a:stretch>
        </p:blipFill>
        <p:spPr>
          <a:xfrm>
            <a:off x="625578" y="340493"/>
            <a:ext cx="3032022" cy="6237288"/>
          </a:xfrm>
          <a:prstGeom prst="rect">
            <a:avLst/>
          </a:prstGeom>
          <a:noFill/>
          <a:ln w="9525">
            <a:noFill/>
          </a:ln>
        </p:spPr>
      </p:pic>
      <p:sp>
        <p:nvSpPr>
          <p:cNvPr id="7" name="Text Box 6"/>
          <p:cNvSpPr txBox="1"/>
          <p:nvPr/>
        </p:nvSpPr>
        <p:spPr>
          <a:xfrm>
            <a:off x="3910474" y="3980528"/>
            <a:ext cx="7460532" cy="2062103"/>
          </a:xfrm>
          <a:prstGeom prst="rect">
            <a:avLst/>
          </a:prstGeom>
          <a:noFill/>
          <a:ln w="9525">
            <a:noFill/>
          </a:ln>
        </p:spPr>
        <p:txBody>
          <a:bodyPr wrap="square">
            <a:spAutoFit/>
          </a:bodyPr>
          <a:lstStyle/>
          <a:p>
            <a:r>
              <a:rPr lang="zh-CN" altLang="en-US" sz="3200" b="1" dirty="0">
                <a:solidFill>
                  <a:srgbClr val="FF3300"/>
                </a:solidFill>
                <a:latin typeface="黑体" panose="02010609060101010101" pitchFamily="49" charset="-122"/>
                <a:ea typeface="黑体" panose="02010609060101010101" pitchFamily="49" charset="-122"/>
              </a:rPr>
              <a:t>结论：瑞脑，一种名贵的香，      </a:t>
            </a:r>
            <a:endParaRPr lang="zh-CN" altLang="en-US" sz="3200" b="1" dirty="0">
              <a:solidFill>
                <a:srgbClr val="FF3300"/>
              </a:solidFill>
              <a:latin typeface="黑体" panose="02010609060101010101" pitchFamily="49" charset="-122"/>
              <a:ea typeface="黑体" panose="02010609060101010101" pitchFamily="49" charset="-122"/>
            </a:endParaRPr>
          </a:p>
          <a:p>
            <a:r>
              <a:rPr lang="zh-CN" altLang="en-US" sz="3200" b="1" dirty="0">
                <a:solidFill>
                  <a:srgbClr val="FF3300"/>
                </a:solidFill>
                <a:latin typeface="黑体" panose="02010609060101010101" pitchFamily="49" charset="-122"/>
                <a:ea typeface="黑体" panose="02010609060101010101" pitchFamily="49" charset="-122"/>
              </a:rPr>
              <a:t>      可理解为时间意象； </a:t>
            </a:r>
            <a:endParaRPr lang="zh-CN" altLang="en-US" sz="3200" b="1" dirty="0">
              <a:solidFill>
                <a:srgbClr val="FF3300"/>
              </a:solidFill>
              <a:latin typeface="黑体" panose="02010609060101010101" pitchFamily="49" charset="-122"/>
              <a:ea typeface="黑体" panose="02010609060101010101" pitchFamily="49" charset="-122"/>
            </a:endParaRPr>
          </a:p>
          <a:p>
            <a:r>
              <a:rPr lang="zh-CN" altLang="en-US" sz="3200" b="1" dirty="0">
                <a:solidFill>
                  <a:srgbClr val="FF3300"/>
                </a:solidFill>
                <a:latin typeface="黑体" panose="02010609060101010101" pitchFamily="49" charset="-122"/>
                <a:ea typeface="黑体" panose="02010609060101010101" pitchFamily="49" charset="-122"/>
              </a:rPr>
              <a:t>      瑞脑在香炉中慢慢消燃，</a:t>
            </a:r>
            <a:endParaRPr lang="zh-CN" altLang="en-US" sz="3200" b="1" dirty="0">
              <a:solidFill>
                <a:srgbClr val="FF3300"/>
              </a:solidFill>
              <a:latin typeface="黑体" panose="02010609060101010101" pitchFamily="49" charset="-122"/>
              <a:ea typeface="黑体" panose="02010609060101010101" pitchFamily="49" charset="-122"/>
            </a:endParaRPr>
          </a:p>
          <a:p>
            <a:r>
              <a:rPr lang="zh-CN" altLang="en-US" sz="3200" b="1" dirty="0">
                <a:solidFill>
                  <a:srgbClr val="FF3300"/>
                </a:solidFill>
                <a:latin typeface="黑体" panose="02010609060101010101" pitchFamily="49" charset="-122"/>
                <a:ea typeface="黑体" panose="02010609060101010101" pitchFamily="49" charset="-122"/>
              </a:rPr>
              <a:t>      渲染出时间漫长，百无聊赖。</a:t>
            </a:r>
            <a:endParaRPr lang="zh-CN" altLang="en-US" sz="3200" b="1" dirty="0">
              <a:solidFill>
                <a:srgbClr val="FF3300"/>
              </a:solidFill>
              <a:latin typeface="黑体" panose="02010609060101010101" pitchFamily="49" charset="-122"/>
              <a:ea typeface="黑体" panose="02010609060101010101" pitchFamily="49" charset="-122"/>
            </a:endParaRPr>
          </a:p>
        </p:txBody>
      </p:sp>
      <p:sp>
        <p:nvSpPr>
          <p:cNvPr id="8" name="Text Box 7"/>
          <p:cNvSpPr txBox="1"/>
          <p:nvPr/>
        </p:nvSpPr>
        <p:spPr>
          <a:xfrm>
            <a:off x="4345449" y="440403"/>
            <a:ext cx="8072694" cy="3476625"/>
          </a:xfrm>
          <a:prstGeom prst="rect">
            <a:avLst/>
          </a:prstGeom>
          <a:noFill/>
          <a:ln w="9525">
            <a:noFill/>
          </a:ln>
        </p:spPr>
        <p:txBody>
          <a:bodyPr wrap="square">
            <a:spAutoFit/>
          </a:bodyPr>
          <a:lstStyle/>
          <a:p>
            <a:r>
              <a:rPr lang="zh-CN" altLang="en-US" sz="4000" b="1" dirty="0">
                <a:solidFill>
                  <a:srgbClr val="000000"/>
                </a:solidFill>
                <a:latin typeface="华文行楷" panose="02010800040101010101" charset="-122"/>
                <a:ea typeface="华文行楷" panose="02010800040101010101" charset="-122"/>
              </a:rPr>
              <a:t>瑞脑香消魂梦断</a:t>
            </a:r>
            <a:endParaRPr lang="zh-CN" altLang="en-US" sz="3600" b="1" dirty="0">
              <a:solidFill>
                <a:srgbClr val="000000"/>
              </a:solidFill>
              <a:latin typeface="华文行楷" panose="02010800040101010101" charset="-122"/>
              <a:ea typeface="华文行楷" panose="02010800040101010101" charset="-122"/>
            </a:endParaRPr>
          </a:p>
          <a:p>
            <a:r>
              <a:rPr lang="zh-CN" altLang="en-US" sz="3600" b="1" dirty="0">
                <a:solidFill>
                  <a:srgbClr val="000000"/>
                </a:solidFill>
                <a:latin typeface="华文行楷" panose="02010800040101010101" charset="-122"/>
                <a:ea typeface="华文行楷" panose="02010800040101010101" charset="-122"/>
              </a:rPr>
              <a:t>                </a:t>
            </a:r>
            <a:r>
              <a:rPr lang="en-US" altLang="zh-CN" sz="3600" b="1" dirty="0">
                <a:solidFill>
                  <a:srgbClr val="000000"/>
                </a:solidFill>
                <a:latin typeface="黑体" panose="02010609060101010101" pitchFamily="49" charset="-122"/>
                <a:ea typeface="华文行楷" panose="02010800040101010101" charset="-122"/>
              </a:rPr>
              <a:t>——</a:t>
            </a:r>
            <a:r>
              <a:rPr lang="zh-CN" altLang="en-US" sz="3600" b="1" dirty="0">
                <a:solidFill>
                  <a:srgbClr val="000000"/>
                </a:solidFill>
                <a:latin typeface="华文行楷" panose="02010800040101010101" charset="-122"/>
                <a:ea typeface="华文行楷" panose="02010800040101010101" charset="-122"/>
              </a:rPr>
              <a:t>浣溪</a:t>
            </a:r>
            <a:r>
              <a:rPr lang="zh-CN" altLang="en-US" sz="3600" b="1" dirty="0" smtClean="0">
                <a:solidFill>
                  <a:srgbClr val="000000"/>
                </a:solidFill>
                <a:latin typeface="华文行楷" panose="02010800040101010101" charset="-122"/>
                <a:ea typeface="华文行楷" panose="02010800040101010101" charset="-122"/>
              </a:rPr>
              <a:t>沙</a:t>
            </a:r>
            <a:endParaRPr lang="zh-CN" altLang="en-US" sz="3600" b="1" dirty="0">
              <a:solidFill>
                <a:srgbClr val="000000"/>
              </a:solidFill>
              <a:latin typeface="华文行楷" panose="02010800040101010101" charset="-122"/>
              <a:ea typeface="华文行楷" panose="02010800040101010101" charset="-122"/>
            </a:endParaRPr>
          </a:p>
          <a:p>
            <a:r>
              <a:rPr lang="zh-CN" altLang="en-US" sz="3600" b="1" dirty="0">
                <a:solidFill>
                  <a:srgbClr val="000000"/>
                </a:solidFill>
                <a:latin typeface="华文行楷" panose="02010800040101010101" charset="-122"/>
                <a:ea typeface="华文行楷" panose="02010800040101010101" charset="-122"/>
              </a:rPr>
              <a:t>红日已高三丈透，</a:t>
            </a:r>
            <a:endParaRPr lang="zh-CN" altLang="en-US" sz="3600" b="1" dirty="0">
              <a:solidFill>
                <a:srgbClr val="000000"/>
              </a:solidFill>
              <a:latin typeface="华文行楷" panose="02010800040101010101" charset="-122"/>
              <a:ea typeface="华文行楷" panose="02010800040101010101" charset="-122"/>
            </a:endParaRPr>
          </a:p>
          <a:p>
            <a:r>
              <a:rPr lang="zh-CN" altLang="en-US" sz="3600" b="1" dirty="0">
                <a:solidFill>
                  <a:srgbClr val="000000"/>
                </a:solidFill>
                <a:latin typeface="华文行楷" panose="02010800040101010101" charset="-122"/>
                <a:ea typeface="华文行楷" panose="02010800040101010101" charset="-122"/>
              </a:rPr>
              <a:t>金炉次第添香兽，</a:t>
            </a:r>
            <a:endParaRPr lang="zh-CN" altLang="en-US" sz="3600" b="1" dirty="0">
              <a:solidFill>
                <a:srgbClr val="000000"/>
              </a:solidFill>
              <a:latin typeface="华文行楷" panose="02010800040101010101" charset="-122"/>
              <a:ea typeface="华文行楷" panose="02010800040101010101" charset="-122"/>
            </a:endParaRPr>
          </a:p>
          <a:p>
            <a:r>
              <a:rPr lang="zh-CN" altLang="en-US" sz="3600" b="1" dirty="0">
                <a:solidFill>
                  <a:srgbClr val="000000"/>
                </a:solidFill>
                <a:latin typeface="华文行楷" panose="02010800040101010101" charset="-122"/>
                <a:ea typeface="华文行楷" panose="02010800040101010101" charset="-122"/>
              </a:rPr>
              <a:t>红锦地衣随地皱。</a:t>
            </a:r>
            <a:endParaRPr lang="zh-CN" altLang="en-US" sz="3600" b="1" dirty="0">
              <a:solidFill>
                <a:srgbClr val="000000"/>
              </a:solidFill>
              <a:latin typeface="华文行楷" panose="02010800040101010101" charset="-122"/>
              <a:ea typeface="华文行楷" panose="02010800040101010101" charset="-122"/>
            </a:endParaRPr>
          </a:p>
          <a:p>
            <a:r>
              <a:rPr lang="zh-CN" altLang="en-US" sz="3600" b="1" dirty="0">
                <a:solidFill>
                  <a:srgbClr val="000000"/>
                </a:solidFill>
                <a:latin typeface="华文行楷" panose="02010800040101010101" charset="-122"/>
                <a:ea typeface="华文行楷" panose="02010800040101010101" charset="-122"/>
              </a:rPr>
              <a:t>                  </a:t>
            </a:r>
            <a:r>
              <a:rPr lang="en-US" altLang="zh-CN" sz="3600" b="1" dirty="0">
                <a:solidFill>
                  <a:srgbClr val="000000"/>
                </a:solidFill>
                <a:latin typeface="黑体" panose="02010609060101010101" pitchFamily="49" charset="-122"/>
                <a:ea typeface="华文行楷" panose="02010800040101010101" charset="-122"/>
              </a:rPr>
              <a:t>——</a:t>
            </a:r>
            <a:r>
              <a:rPr lang="zh-CN" altLang="en-US" sz="3600" b="1" dirty="0">
                <a:solidFill>
                  <a:srgbClr val="000000"/>
                </a:solidFill>
                <a:latin typeface="华文行楷" panose="02010800040101010101" charset="-122"/>
                <a:ea typeface="华文行楷" panose="02010800040101010101" charset="-122"/>
              </a:rPr>
              <a:t>李煜</a:t>
            </a:r>
            <a:endParaRPr lang="zh-CN" altLang="en-US" sz="3600" b="1" dirty="0">
              <a:solidFill>
                <a:srgbClr val="000000"/>
              </a:solidFill>
              <a:latin typeface="华文行楷" panose="02010800040101010101" charset="-122"/>
              <a:ea typeface="华文行楷" panose="02010800040101010101" charset="-122"/>
            </a:endParaRPr>
          </a:p>
        </p:txBody>
      </p:sp>
      <p:sp>
        <p:nvSpPr>
          <p:cNvPr id="3" name="左箭头 2">
            <a:hlinkClick r:id="rId4" action="ppaction://hlinksldjump"/>
          </p:cNvPr>
          <p:cNvSpPr/>
          <p:nvPr/>
        </p:nvSpPr>
        <p:spPr>
          <a:xfrm>
            <a:off x="10890885" y="6132195"/>
            <a:ext cx="883285" cy="4660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6" name="Picture 4" descr="1270b803444g213"/>
          <p:cNvPicPr>
            <a:picLocks noChangeAspect="1"/>
          </p:cNvPicPr>
          <p:nvPr/>
        </p:nvPicPr>
        <p:blipFill>
          <a:blip r:embed="rId3" cstate="print"/>
          <a:stretch>
            <a:fillRect/>
          </a:stretch>
        </p:blipFill>
        <p:spPr>
          <a:xfrm>
            <a:off x="793955" y="383459"/>
            <a:ext cx="4114800" cy="6294438"/>
          </a:xfrm>
          <a:prstGeom prst="rect">
            <a:avLst/>
          </a:prstGeom>
          <a:noFill/>
          <a:ln w="9525">
            <a:noFill/>
          </a:ln>
        </p:spPr>
      </p:pic>
      <p:sp>
        <p:nvSpPr>
          <p:cNvPr id="7" name="Text Box 5"/>
          <p:cNvSpPr txBox="1"/>
          <p:nvPr/>
        </p:nvSpPr>
        <p:spPr>
          <a:xfrm>
            <a:off x="5486399" y="805324"/>
            <a:ext cx="6091085" cy="2554545"/>
          </a:xfrm>
          <a:prstGeom prst="rect">
            <a:avLst/>
          </a:prstGeom>
          <a:noFill/>
          <a:ln w="9525">
            <a:noFill/>
          </a:ln>
        </p:spPr>
        <p:txBody>
          <a:bodyPr wrap="square">
            <a:spAutoFit/>
          </a:bodyPr>
          <a:lstStyle/>
          <a:p>
            <a:r>
              <a:rPr lang="en-US" altLang="zh-CN" sz="4000" b="1" dirty="0">
                <a:solidFill>
                  <a:srgbClr val="000000"/>
                </a:solidFill>
                <a:latin typeface="Arial" panose="020B0604020202020204" pitchFamily="34" charset="0"/>
                <a:ea typeface="华文行楷" panose="02010800040101010101" charset="-122"/>
              </a:rPr>
              <a:t>“</a:t>
            </a:r>
            <a:r>
              <a:rPr lang="zh-CN" altLang="en-US" sz="4000" b="1" dirty="0">
                <a:solidFill>
                  <a:srgbClr val="000000"/>
                </a:solidFill>
                <a:latin typeface="Arial" panose="020B0604020202020204" pitchFamily="34" charset="0"/>
                <a:ea typeface="华文行楷" panose="02010800040101010101" charset="-122"/>
              </a:rPr>
              <a:t>玉枕”“纱厨</a:t>
            </a:r>
            <a:r>
              <a:rPr lang="zh-CN" altLang="en-US" sz="4000" b="1" dirty="0" smtClean="0">
                <a:solidFill>
                  <a:srgbClr val="000000"/>
                </a:solidFill>
                <a:latin typeface="Arial" panose="020B0604020202020204" pitchFamily="34" charset="0"/>
                <a:ea typeface="华文行楷" panose="02010800040101010101" charset="-122"/>
              </a:rPr>
              <a:t>”都</a:t>
            </a:r>
            <a:r>
              <a:rPr lang="zh-CN" altLang="en-US" sz="4000" b="1" dirty="0">
                <a:solidFill>
                  <a:srgbClr val="000000"/>
                </a:solidFill>
                <a:latin typeface="Arial" panose="020B0604020202020204" pitchFamily="34" charset="0"/>
                <a:ea typeface="华文行楷" panose="02010800040101010101" charset="-122"/>
              </a:rPr>
              <a:t>是平时与丈夫共用之物</a:t>
            </a:r>
            <a:r>
              <a:rPr lang="zh-CN" altLang="en-US" sz="4000" b="1" dirty="0" smtClean="0">
                <a:solidFill>
                  <a:srgbClr val="000000"/>
                </a:solidFill>
                <a:latin typeface="Arial" panose="020B0604020202020204" pitchFamily="34" charset="0"/>
                <a:ea typeface="华文行楷" panose="02010800040101010101" charset="-122"/>
              </a:rPr>
              <a:t>，如</a:t>
            </a:r>
            <a:r>
              <a:rPr lang="zh-CN" altLang="en-US" sz="4000" b="1" dirty="0">
                <a:solidFill>
                  <a:srgbClr val="000000"/>
                </a:solidFill>
                <a:latin typeface="Arial" panose="020B0604020202020204" pitchFamily="34" charset="0"/>
                <a:ea typeface="华文行楷" panose="02010800040101010101" charset="-122"/>
              </a:rPr>
              <a:t>今孤身一人，触景生情</a:t>
            </a:r>
            <a:r>
              <a:rPr lang="zh-CN" altLang="en-US" sz="4000" b="1" dirty="0" smtClean="0">
                <a:solidFill>
                  <a:srgbClr val="000000"/>
                </a:solidFill>
                <a:latin typeface="Arial" panose="020B0604020202020204" pitchFamily="34" charset="0"/>
                <a:ea typeface="华文行楷" panose="02010800040101010101" charset="-122"/>
              </a:rPr>
              <a:t>，更</a:t>
            </a:r>
            <a:r>
              <a:rPr lang="zh-CN" altLang="en-US" sz="4000" b="1" dirty="0">
                <a:solidFill>
                  <a:srgbClr val="000000"/>
                </a:solidFill>
                <a:latin typeface="Arial" panose="020B0604020202020204" pitchFamily="34" charset="0"/>
                <a:ea typeface="华文行楷" panose="02010800040101010101" charset="-122"/>
              </a:rPr>
              <a:t>加思念夫君。</a:t>
            </a:r>
            <a:endParaRPr lang="zh-CN" altLang="en-US" sz="4000" b="1" dirty="0">
              <a:solidFill>
                <a:srgbClr val="000000"/>
              </a:solidFill>
              <a:latin typeface="Arial" panose="020B0604020202020204" pitchFamily="34" charset="0"/>
              <a:ea typeface="华文行楷" panose="02010800040101010101" charset="-122"/>
            </a:endParaRPr>
          </a:p>
        </p:txBody>
      </p:sp>
      <p:sp>
        <p:nvSpPr>
          <p:cNvPr id="8" name="Text Box 6"/>
          <p:cNvSpPr txBox="1"/>
          <p:nvPr/>
        </p:nvSpPr>
        <p:spPr>
          <a:xfrm>
            <a:off x="5654518" y="4072911"/>
            <a:ext cx="6144192" cy="1754326"/>
          </a:xfrm>
          <a:prstGeom prst="rect">
            <a:avLst/>
          </a:prstGeom>
          <a:noFill/>
          <a:ln w="9525">
            <a:noFill/>
          </a:ln>
        </p:spPr>
        <p:txBody>
          <a:bodyPr wrap="square">
            <a:spAutoFit/>
          </a:bodyPr>
          <a:lstStyle/>
          <a:p>
            <a:r>
              <a:rPr lang="zh-CN" altLang="en-US" sz="3600" b="1" dirty="0" smtClean="0">
                <a:solidFill>
                  <a:srgbClr val="FF3300"/>
                </a:solidFill>
                <a:latin typeface="黑体" panose="02010609060101010101" pitchFamily="49" charset="-122"/>
                <a:ea typeface="黑体" panose="02010609060101010101" pitchFamily="49" charset="-122"/>
              </a:rPr>
              <a:t>      玉</a:t>
            </a:r>
            <a:r>
              <a:rPr lang="zh-CN" altLang="en-US" sz="3600" b="1" dirty="0">
                <a:solidFill>
                  <a:srgbClr val="FF3300"/>
                </a:solidFill>
                <a:latin typeface="黑体" panose="02010609060101010101" pitchFamily="49" charset="-122"/>
                <a:ea typeface="黑体" panose="02010609060101010101" pitchFamily="49" charset="-122"/>
              </a:rPr>
              <a:t>枕纱橱，</a:t>
            </a:r>
            <a:endParaRPr lang="zh-CN" altLang="en-US" sz="3600" b="1" dirty="0">
              <a:solidFill>
                <a:srgbClr val="FF3300"/>
              </a:solidFill>
              <a:latin typeface="黑体" panose="02010609060101010101" pitchFamily="49" charset="-122"/>
              <a:ea typeface="黑体" panose="02010609060101010101" pitchFamily="49" charset="-122"/>
            </a:endParaRPr>
          </a:p>
          <a:p>
            <a:r>
              <a:rPr lang="zh-CN" altLang="en-US" sz="3600" b="1" dirty="0">
                <a:solidFill>
                  <a:srgbClr val="FF3300"/>
                </a:solidFill>
                <a:latin typeface="黑体" panose="02010609060101010101" pitchFamily="49" charset="-122"/>
                <a:ea typeface="黑体" panose="02010609060101010101" pitchFamily="49" charset="-122"/>
              </a:rPr>
              <a:t>      孤枕难眠，</a:t>
            </a:r>
            <a:endParaRPr lang="zh-CN" altLang="en-US" sz="3600" b="1" dirty="0">
              <a:solidFill>
                <a:srgbClr val="FF3300"/>
              </a:solidFill>
              <a:latin typeface="黑体" panose="02010609060101010101" pitchFamily="49" charset="-122"/>
              <a:ea typeface="黑体" panose="02010609060101010101" pitchFamily="49" charset="-122"/>
            </a:endParaRPr>
          </a:p>
          <a:p>
            <a:r>
              <a:rPr lang="zh-CN" altLang="en-US" sz="3600" b="1" dirty="0">
                <a:solidFill>
                  <a:srgbClr val="FF3300"/>
                </a:solidFill>
                <a:latin typeface="黑体" panose="02010609060101010101" pitchFamily="49" charset="-122"/>
                <a:ea typeface="黑体" panose="02010609060101010101" pitchFamily="49" charset="-122"/>
              </a:rPr>
              <a:t>      触景怨愁愁更愁。</a:t>
            </a:r>
            <a:endParaRPr lang="zh-CN" altLang="en-US" sz="3600" b="1" dirty="0">
              <a:solidFill>
                <a:srgbClr val="FF3300"/>
              </a:solidFill>
              <a:latin typeface="黑体" panose="02010609060101010101" pitchFamily="49" charset="-122"/>
              <a:ea typeface="黑体" panose="02010609060101010101" pitchFamily="49" charset="-122"/>
            </a:endParaRPr>
          </a:p>
        </p:txBody>
      </p:sp>
      <p:sp>
        <p:nvSpPr>
          <p:cNvPr id="3" name="左箭头 2">
            <a:hlinkClick r:id="rId4" action="ppaction://hlinksldjump"/>
          </p:cNvPr>
          <p:cNvSpPr/>
          <p:nvPr/>
        </p:nvSpPr>
        <p:spPr>
          <a:xfrm>
            <a:off x="10706735" y="6009005"/>
            <a:ext cx="871220" cy="5029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6" name="Picture 6" descr="d30e5db52b0c684013df9bfc"/>
          <p:cNvPicPr>
            <a:picLocks noChangeAspect="1"/>
          </p:cNvPicPr>
          <p:nvPr/>
        </p:nvPicPr>
        <p:blipFill>
          <a:blip r:embed="rId3" cstate="print"/>
          <a:stretch>
            <a:fillRect/>
          </a:stretch>
        </p:blipFill>
        <p:spPr>
          <a:xfrm>
            <a:off x="838200" y="516194"/>
            <a:ext cx="2583426" cy="5122606"/>
          </a:xfrm>
          <a:prstGeom prst="rect">
            <a:avLst/>
          </a:prstGeom>
          <a:noFill/>
          <a:ln w="25400" cap="flat" cmpd="sng">
            <a:solidFill>
              <a:schemeClr val="tx1"/>
            </a:solidFill>
            <a:prstDash val="solid"/>
            <a:miter/>
            <a:headEnd type="none" w="med" len="med"/>
            <a:tailEnd type="none" w="med" len="med"/>
          </a:ln>
        </p:spPr>
      </p:pic>
      <p:sp>
        <p:nvSpPr>
          <p:cNvPr id="7" name="Rectangle 4"/>
          <p:cNvSpPr/>
          <p:nvPr/>
        </p:nvSpPr>
        <p:spPr>
          <a:xfrm>
            <a:off x="4062157" y="614517"/>
            <a:ext cx="7382592" cy="3969385"/>
          </a:xfrm>
          <a:prstGeom prst="rect">
            <a:avLst/>
          </a:prstGeom>
          <a:solidFill>
            <a:srgbClr val="FFCC66">
              <a:alpha val="56862"/>
            </a:srgbClr>
          </a:solidFill>
          <a:ln w="25400" cap="flat" cmpd="sng">
            <a:solidFill>
              <a:schemeClr val="tx1"/>
            </a:solidFill>
            <a:prstDash val="solid"/>
            <a:miter/>
            <a:headEnd type="none" w="med" len="med"/>
            <a:tailEnd type="none" w="med" len="med"/>
          </a:ln>
        </p:spPr>
        <p:txBody>
          <a:bodyPr wrap="square">
            <a:spAutoFit/>
          </a:bodyPr>
          <a:lstStyle/>
          <a:p>
            <a:r>
              <a:rPr lang="en-US" altLang="zh-CN"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主人下马客在船，举酒欲饮无管弦。</a:t>
            </a:r>
            <a:r>
              <a:rPr lang="zh-CN" altLang="en-US" sz="2800" b="1" dirty="0">
                <a:solidFill>
                  <a:srgbClr val="000000"/>
                </a:solidFill>
                <a:latin typeface="宋体" panose="02010600030101010101" pitchFamily="2" charset="-122"/>
                <a:ea typeface="宋体" panose="02010600030101010101" pitchFamily="2" charset="-122"/>
              </a:rPr>
              <a:t>”</a:t>
            </a:r>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华文隶书" panose="02010800040101010101" charset="-122"/>
                <a:ea typeface="宋体" panose="02010600030101010101" pitchFamily="2" charset="-122"/>
              </a:rPr>
              <a:t>                         </a:t>
            </a:r>
            <a:r>
              <a:rPr lang="zh-CN" altLang="en-US" sz="2800" b="1" dirty="0" smtClean="0">
                <a:solidFill>
                  <a:srgbClr val="000000"/>
                </a:solidFill>
                <a:latin typeface="华文隶书" panose="02010800040101010101" charset="-122"/>
                <a:ea typeface="宋体" panose="02010600030101010101" pitchFamily="2" charset="-122"/>
              </a:rPr>
              <a:t>                                    </a:t>
            </a:r>
            <a:r>
              <a:rPr lang="en-US" altLang="zh-CN" sz="2800" b="1" dirty="0" smtClean="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白居易</a:t>
            </a:r>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都门帐饮无绪，留恋处，兰舟催发。</a:t>
            </a:r>
            <a:r>
              <a:rPr lang="zh-CN" altLang="en-US" sz="2800" b="1" dirty="0">
                <a:solidFill>
                  <a:srgbClr val="000000"/>
                </a:solidFill>
                <a:latin typeface="宋体" panose="02010600030101010101" pitchFamily="2" charset="-122"/>
                <a:ea typeface="宋体" panose="02010600030101010101" pitchFamily="2" charset="-122"/>
              </a:rPr>
              <a:t>”</a:t>
            </a:r>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华文隶书" panose="02010800040101010101" charset="-122"/>
                <a:ea typeface="宋体" panose="02010600030101010101" pitchFamily="2" charset="-122"/>
              </a:rPr>
              <a:t>                        </a:t>
            </a:r>
            <a:r>
              <a:rPr lang="zh-CN" altLang="en-US" sz="2800" b="1" dirty="0" smtClean="0">
                <a:solidFill>
                  <a:srgbClr val="000000"/>
                </a:solidFill>
                <a:latin typeface="华文隶书" panose="02010800040101010101" charset="-122"/>
                <a:ea typeface="宋体" panose="02010600030101010101" pitchFamily="2" charset="-122"/>
              </a:rPr>
              <a:t>                                      </a:t>
            </a:r>
            <a:r>
              <a:rPr lang="en-US" altLang="zh-CN"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柳永</a:t>
            </a:r>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抽刀断水水更流，举杯消愁愁更愁</a:t>
            </a:r>
            <a:r>
              <a:rPr lang="zh-CN" altLang="en-US" sz="2800" b="1" dirty="0">
                <a:solidFill>
                  <a:srgbClr val="000000"/>
                </a:solidFill>
                <a:latin typeface="宋体" panose="02010600030101010101" pitchFamily="2" charset="-122"/>
                <a:ea typeface="宋体" panose="02010600030101010101" pitchFamily="2" charset="-122"/>
              </a:rPr>
              <a:t>”</a:t>
            </a:r>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华文隶书" panose="02010800040101010101" charset="-122"/>
                <a:ea typeface="宋体" panose="02010600030101010101" pitchFamily="2" charset="-122"/>
              </a:rPr>
              <a:t>　　　　　　　　　　　　</a:t>
            </a:r>
            <a:r>
              <a:rPr lang="zh-CN" altLang="en-US" sz="2800" b="1" dirty="0" smtClean="0">
                <a:solidFill>
                  <a:srgbClr val="000000"/>
                </a:solidFill>
                <a:latin typeface="华文隶书" panose="02010800040101010101" charset="-122"/>
                <a:ea typeface="宋体" panose="02010600030101010101" pitchFamily="2" charset="-122"/>
              </a:rPr>
              <a:t>               </a:t>
            </a:r>
            <a:r>
              <a:rPr lang="en-US" altLang="zh-CN"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华文隶书" panose="02010800040101010101" charset="-122"/>
                <a:ea typeface="宋体" panose="02010600030101010101" pitchFamily="2" charset="-122"/>
              </a:rPr>
              <a:t>李白</a:t>
            </a:r>
            <a:endParaRPr lang="zh-CN" altLang="en-US" sz="2800" b="1" dirty="0">
              <a:solidFill>
                <a:srgbClr val="000000"/>
              </a:solidFill>
              <a:latin typeface="华文隶书" panose="02010800040101010101" charset="-122"/>
              <a:ea typeface="宋体" panose="02010600030101010101" pitchFamily="2" charset="-122"/>
            </a:endParaRPr>
          </a:p>
          <a:p>
            <a:endParaRPr lang="zh-CN" altLang="en-US" sz="2800" b="1" dirty="0">
              <a:solidFill>
                <a:srgbClr val="000000"/>
              </a:solidFill>
              <a:latin typeface="华文隶书" panose="02010800040101010101" charset="-122"/>
              <a:ea typeface="宋体" panose="02010600030101010101" pitchFamily="2" charset="-122"/>
            </a:endParaRPr>
          </a:p>
          <a:p>
            <a:r>
              <a:rPr lang="zh-CN" altLang="en-US" sz="2800" b="1" dirty="0">
                <a:solidFill>
                  <a:srgbClr val="000000"/>
                </a:solidFill>
                <a:latin typeface="宋体" panose="02010600030101010101" pitchFamily="2" charset="-122"/>
                <a:ea typeface="宋体" panose="02010600030101010101" pitchFamily="2" charset="-122"/>
              </a:rPr>
              <a:t>“酒入愁肠，化作相思泪</a:t>
            </a:r>
            <a:r>
              <a:rPr lang="zh-CN" altLang="en-US" sz="2800" b="1" dirty="0" smtClean="0">
                <a:solidFill>
                  <a:srgbClr val="000000"/>
                </a:solidFill>
                <a:latin typeface="宋体" panose="02010600030101010101" pitchFamily="2" charset="-122"/>
                <a:ea typeface="宋体" panose="02010600030101010101" pitchFamily="2" charset="-122"/>
              </a:rPr>
              <a:t>。”    </a:t>
            </a:r>
            <a:r>
              <a:rPr lang="en-US" altLang="zh-CN" sz="2800" b="1" dirty="0" smtClean="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宋体" panose="02010600030101010101" pitchFamily="2" charset="-122"/>
                <a:ea typeface="宋体" panose="02010600030101010101" pitchFamily="2" charset="-122"/>
              </a:rPr>
              <a:t>范仲淹</a:t>
            </a:r>
            <a:endParaRPr lang="zh-CN" altLang="en-US" sz="2800" b="1" dirty="0">
              <a:solidFill>
                <a:srgbClr val="000000"/>
              </a:solidFill>
              <a:latin typeface="宋体" panose="02010600030101010101" pitchFamily="2" charset="-122"/>
              <a:ea typeface="宋体" panose="02010600030101010101" pitchFamily="2" charset="-122"/>
            </a:endParaRPr>
          </a:p>
          <a:p>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8" name="Text Box 2"/>
          <p:cNvSpPr txBox="1"/>
          <p:nvPr/>
        </p:nvSpPr>
        <p:spPr>
          <a:xfrm>
            <a:off x="4648507" y="5205361"/>
            <a:ext cx="5749106" cy="707886"/>
          </a:xfrm>
          <a:prstGeom prst="rect">
            <a:avLst/>
          </a:prstGeom>
          <a:solidFill>
            <a:srgbClr val="99CCFF"/>
          </a:solidFill>
          <a:ln w="25400" cap="flat" cmpd="sng">
            <a:solidFill>
              <a:schemeClr val="tx1"/>
            </a:solidFill>
            <a:prstDash val="solid"/>
            <a:miter/>
            <a:headEnd type="none" w="med" len="med"/>
            <a:tailEnd type="none" w="med" len="med"/>
          </a:ln>
        </p:spPr>
        <p:txBody>
          <a:bodyPr wrap="square">
            <a:spAutoFit/>
          </a:bodyPr>
          <a:lstStyle/>
          <a:p>
            <a:pPr algn="ctr">
              <a:spcBef>
                <a:spcPct val="50000"/>
              </a:spcBef>
            </a:pPr>
            <a:r>
              <a:rPr lang="zh-CN" altLang="en-US" sz="4000" b="1" dirty="0" smtClean="0">
                <a:solidFill>
                  <a:srgbClr val="000000"/>
                </a:solidFill>
                <a:latin typeface="Times New Roman" panose="02020603050405020304" pitchFamily="18" charset="0"/>
                <a:ea typeface="华文新魏" panose="02010800040101010101" pitchFamily="2" charset="-122"/>
              </a:rPr>
              <a:t>酒是“愁”的</a:t>
            </a:r>
            <a:r>
              <a:rPr lang="zh-CN" altLang="en-US" sz="4000" b="1" dirty="0">
                <a:solidFill>
                  <a:srgbClr val="000000"/>
                </a:solidFill>
                <a:latin typeface="Times New Roman" panose="02020603050405020304" pitchFamily="18" charset="0"/>
                <a:ea typeface="华文新魏" panose="02010800040101010101" pitchFamily="2" charset="-122"/>
              </a:rPr>
              <a:t>象征</a:t>
            </a:r>
            <a:endParaRPr lang="zh-CN" altLang="en-US" sz="4000" b="1" dirty="0">
              <a:solidFill>
                <a:srgbClr val="000000"/>
              </a:solidFill>
              <a:latin typeface="Times New Roman" panose="02020603050405020304" pitchFamily="18" charset="0"/>
              <a:ea typeface="华文新魏" panose="02010800040101010101" pitchFamily="2" charset="-122"/>
            </a:endParaRPr>
          </a:p>
        </p:txBody>
      </p:sp>
      <p:sp>
        <p:nvSpPr>
          <p:cNvPr id="3" name="左箭头 2">
            <a:hlinkClick r:id="rId4" action="ppaction://hlinksldjump"/>
          </p:cNvPr>
          <p:cNvSpPr/>
          <p:nvPr/>
        </p:nvSpPr>
        <p:spPr>
          <a:xfrm>
            <a:off x="10731500" y="6229985"/>
            <a:ext cx="846455" cy="4413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800" decel="100000"/>
                                        <p:tgtEl>
                                          <p:spTgt spid="8"/>
                                        </p:tgtEl>
                                      </p:cBhvr>
                                    </p:animEffect>
                                    <p:anim calcmode="lin" valueType="num">
                                      <p:cBhvr>
                                        <p:cTn id="13" dur="800" decel="100000" fill="hold"/>
                                        <p:tgtEl>
                                          <p:spTgt spid="8"/>
                                        </p:tgtEl>
                                        <p:attrNameLst>
                                          <p:attrName>style.rotation</p:attrName>
                                        </p:attrNameLst>
                                      </p:cBhvr>
                                      <p:tavLst>
                                        <p:tav tm="0">
                                          <p:val>
                                            <p:fltVal val="-90"/>
                                          </p:val>
                                        </p:tav>
                                        <p:tav tm="100000">
                                          <p:val>
                                            <p:fltVal val="0"/>
                                          </p:val>
                                        </p:tav>
                                      </p:tavLst>
                                    </p:anim>
                                    <p:anim calcmode="lin" valueType="num">
                                      <p:cBhvr>
                                        <p:cTn id="14" dur="800" decel="100000" fill="hold"/>
                                        <p:tgtEl>
                                          <p:spTgt spid="8"/>
                                        </p:tgtEl>
                                        <p:attrNameLst>
                                          <p:attrName>ppt_x</p:attrName>
                                        </p:attrNameLst>
                                      </p:cBhvr>
                                      <p:tavLst>
                                        <p:tav tm="0">
                                          <p:val>
                                            <p:strVal val="#ppt_x+0.4"/>
                                          </p:val>
                                        </p:tav>
                                        <p:tav tm="100000">
                                          <p:val>
                                            <p:strVal val="#ppt_x-0.05"/>
                                          </p:val>
                                        </p:tav>
                                      </p:tavLst>
                                    </p:anim>
                                    <p:anim calcmode="lin" valueType="num">
                                      <p:cBhvr>
                                        <p:cTn id="15" dur="800" decel="100000" fill="hold"/>
                                        <p:tgtEl>
                                          <p:spTgt spid="8"/>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6675" y="40640"/>
            <a:ext cx="12367895" cy="8315325"/>
            <a:chOff x="4354290" y="1045031"/>
            <a:chExt cx="3628628" cy="6340783"/>
          </a:xfrm>
        </p:grpSpPr>
        <p:sp>
          <p:nvSpPr>
            <p:cNvPr id="9" name="矩形 8"/>
            <p:cNvSpPr/>
            <p:nvPr/>
          </p:nvSpPr>
          <p:spPr>
            <a:xfrm>
              <a:off x="4354290" y="1045031"/>
              <a:ext cx="3537830" cy="5148216"/>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87177" y="4990073"/>
              <a:ext cx="1192798" cy="3598684"/>
            </a:xfrm>
            <a:prstGeom prst="rect">
              <a:avLst/>
            </a:prstGeom>
          </p:spPr>
        </p:pic>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r="45218"/>
          <a:stretch>
            <a:fillRect/>
          </a:stretch>
        </p:blipFill>
        <p:spPr>
          <a:xfrm rot="1200000">
            <a:off x="-497205" y="-588645"/>
            <a:ext cx="1574800" cy="2874645"/>
          </a:xfrm>
          <a:prstGeom prst="rect">
            <a:avLst/>
          </a:prstGeom>
        </p:spPr>
      </p:pic>
      <p:pic>
        <p:nvPicPr>
          <p:cNvPr id="6" name="Picture 6" descr="101108230643063983839f0470"/>
          <p:cNvPicPr>
            <a:picLocks noChangeAspect="1"/>
          </p:cNvPicPr>
          <p:nvPr/>
        </p:nvPicPr>
        <p:blipFill>
          <a:blip r:embed="rId3" cstate="print"/>
          <a:stretch>
            <a:fillRect/>
          </a:stretch>
        </p:blipFill>
        <p:spPr>
          <a:xfrm>
            <a:off x="943897" y="619432"/>
            <a:ext cx="2403988" cy="5105400"/>
          </a:xfrm>
          <a:prstGeom prst="rect">
            <a:avLst/>
          </a:prstGeom>
          <a:noFill/>
          <a:ln w="25400" cap="flat" cmpd="sng">
            <a:solidFill>
              <a:schemeClr val="tx1"/>
            </a:solidFill>
            <a:prstDash val="solid"/>
            <a:miter/>
            <a:headEnd type="none" w="med" len="med"/>
            <a:tailEnd type="none" w="med" len="med"/>
          </a:ln>
        </p:spPr>
      </p:pic>
      <p:sp>
        <p:nvSpPr>
          <p:cNvPr id="8" name="Text Box 3"/>
          <p:cNvSpPr txBox="1"/>
          <p:nvPr/>
        </p:nvSpPr>
        <p:spPr>
          <a:xfrm>
            <a:off x="4054311" y="1481414"/>
            <a:ext cx="7565923" cy="2306955"/>
          </a:xfrm>
          <a:prstGeom prst="rect">
            <a:avLst/>
          </a:prstGeom>
          <a:solidFill>
            <a:srgbClr val="FFCC00">
              <a:alpha val="43921"/>
            </a:srgbClr>
          </a:solidFill>
          <a:ln w="25400" cap="flat" cmpd="sng">
            <a:solidFill>
              <a:schemeClr val="tx1"/>
            </a:solidFill>
            <a:prstDash val="solid"/>
            <a:miter/>
            <a:headEnd type="none" w="med" len="med"/>
            <a:tailEnd type="none" w="med" len="med"/>
          </a:ln>
        </p:spPr>
        <p:txBody>
          <a:bodyPr wrap="square">
            <a:spAutoFit/>
          </a:bodyPr>
          <a:lstStyle/>
          <a:p>
            <a:pPr>
              <a:spcBef>
                <a:spcPct val="50000"/>
              </a:spcBef>
            </a:pPr>
            <a:r>
              <a:rPr lang="zh-CN" altLang="en-US" sz="3200" b="1" dirty="0">
                <a:solidFill>
                  <a:srgbClr val="000000"/>
                </a:solidFill>
                <a:latin typeface="宋体" panose="02010600030101010101" pitchFamily="2" charset="-122"/>
                <a:ea typeface="宋体" panose="02010600030101010101" pitchFamily="2" charset="-122"/>
              </a:rPr>
              <a:t>风急天高猿啸哀，渚清沙白</a:t>
            </a:r>
            <a:r>
              <a:rPr lang="zh-CN" altLang="en-US" sz="3200" b="1" dirty="0" smtClean="0">
                <a:solidFill>
                  <a:srgbClr val="000000"/>
                </a:solidFill>
                <a:latin typeface="宋体" panose="02010600030101010101" pitchFamily="2" charset="-122"/>
                <a:ea typeface="宋体" panose="02010600030101010101" pitchFamily="2" charset="-122"/>
              </a:rPr>
              <a:t>鸟飞回</a:t>
            </a:r>
            <a:r>
              <a:rPr lang="zh-CN" altLang="en-US" sz="3200" b="1" dirty="0">
                <a:solidFill>
                  <a:srgbClr val="000000"/>
                </a:solidFill>
                <a:latin typeface="宋体" panose="02010600030101010101" pitchFamily="2" charset="-122"/>
                <a:ea typeface="宋体" panose="02010600030101010101" pitchFamily="2" charset="-122"/>
              </a:rPr>
              <a:t>。                 </a:t>
            </a:r>
            <a:r>
              <a:rPr lang="zh-CN" altLang="en-US" sz="3200" b="1" dirty="0" smtClean="0">
                <a:solidFill>
                  <a:srgbClr val="000000"/>
                </a:solidFill>
                <a:latin typeface="宋体" panose="02010600030101010101" pitchFamily="2" charset="-122"/>
                <a:ea typeface="宋体" panose="02010600030101010101" pitchFamily="2" charset="-122"/>
              </a:rPr>
              <a:t>     </a:t>
            </a:r>
            <a:endParaRPr lang="en-US" altLang="zh-CN" sz="3200" b="1" dirty="0" smtClean="0">
              <a:solidFill>
                <a:srgbClr val="000000"/>
              </a:solidFill>
              <a:latin typeface="宋体" panose="02010600030101010101" pitchFamily="2" charset="-122"/>
              <a:ea typeface="宋体" panose="02010600030101010101" pitchFamily="2" charset="-122"/>
            </a:endParaRPr>
          </a:p>
          <a:p>
            <a:pPr>
              <a:spcBef>
                <a:spcPct val="50000"/>
              </a:spcBef>
            </a:pPr>
            <a:r>
              <a:rPr lang="en-US" altLang="zh-CN" sz="3200" b="1" dirty="0" smtClean="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杜甫</a:t>
            </a:r>
            <a:endParaRPr lang="zh-CN" altLang="en-US" sz="3200" b="1" dirty="0">
              <a:solidFill>
                <a:srgbClr val="000000"/>
              </a:solidFill>
              <a:latin typeface="宋体" panose="02010600030101010101" pitchFamily="2" charset="-122"/>
              <a:ea typeface="宋体" panose="02010600030101010101" pitchFamily="2" charset="-122"/>
            </a:endParaRPr>
          </a:p>
          <a:p>
            <a:r>
              <a:rPr lang="zh-CN" altLang="en-US" sz="3200" b="1" dirty="0">
                <a:solidFill>
                  <a:srgbClr val="000000"/>
                </a:solidFill>
                <a:latin typeface="Arial" panose="020B0604020202020204" pitchFamily="34" charset="0"/>
                <a:ea typeface="宋体" panose="02010600030101010101" pitchFamily="2" charset="-122"/>
              </a:rPr>
              <a:t>风萧萧兮易水寒，壮士一去兮不复还。                            </a:t>
            </a:r>
            <a:endParaRPr lang="zh-CN" altLang="en-US" sz="3200" b="1" dirty="0">
              <a:solidFill>
                <a:srgbClr val="000000"/>
              </a:solidFill>
              <a:latin typeface="Arial" panose="020B0604020202020204" pitchFamily="34" charset="0"/>
              <a:ea typeface="宋体" panose="02010600030101010101" pitchFamily="2" charset="-122"/>
            </a:endParaRPr>
          </a:p>
          <a:p>
            <a:r>
              <a:rPr lang="zh-CN" altLang="en-US" sz="3200" b="1" dirty="0">
                <a:solidFill>
                  <a:srgbClr val="000000"/>
                </a:solidFill>
                <a:latin typeface="Arial" panose="020B0604020202020204" pitchFamily="34" charset="0"/>
                <a:ea typeface="宋体" panose="02010600030101010101" pitchFamily="2" charset="-122"/>
              </a:rPr>
              <a:t>                                   </a:t>
            </a:r>
            <a:r>
              <a:rPr lang="en-US" altLang="zh-CN" sz="3200" dirty="0">
                <a:solidFill>
                  <a:srgbClr val="000000"/>
                </a:solidFill>
                <a:latin typeface="Arial" panose="020B0604020202020204" pitchFamily="34" charset="0"/>
                <a:ea typeface="宋体" panose="02010600030101010101" pitchFamily="2" charset="-122"/>
              </a:rPr>
              <a:t>——</a:t>
            </a:r>
            <a:r>
              <a:rPr lang="zh-CN" altLang="en-US" sz="3200" b="1" dirty="0">
                <a:solidFill>
                  <a:srgbClr val="000000"/>
                </a:solidFill>
                <a:latin typeface="Arial" panose="020B0604020202020204" pitchFamily="34" charset="0"/>
                <a:ea typeface="宋体" panose="02010600030101010101" pitchFamily="2" charset="-122"/>
              </a:rPr>
              <a:t>刘向《战国策》</a:t>
            </a:r>
            <a:endParaRPr lang="en-US" altLang="zh-CN" sz="3200" dirty="0">
              <a:solidFill>
                <a:srgbClr val="000000"/>
              </a:solidFill>
              <a:latin typeface="Arial" panose="020B0604020202020204" pitchFamily="34" charset="0"/>
              <a:ea typeface="宋体" panose="02010600030101010101" pitchFamily="2" charset="-122"/>
            </a:endParaRPr>
          </a:p>
        </p:txBody>
      </p:sp>
      <p:sp>
        <p:nvSpPr>
          <p:cNvPr id="11" name="Text Box 4"/>
          <p:cNvSpPr txBox="1"/>
          <p:nvPr/>
        </p:nvSpPr>
        <p:spPr>
          <a:xfrm>
            <a:off x="5518662" y="5033296"/>
            <a:ext cx="4067790" cy="707886"/>
          </a:xfrm>
          <a:prstGeom prst="rect">
            <a:avLst/>
          </a:prstGeom>
          <a:solidFill>
            <a:srgbClr val="99CCFF"/>
          </a:solidFill>
          <a:ln w="25400" cap="flat" cmpd="sng">
            <a:solidFill>
              <a:schemeClr val="tx1"/>
            </a:solidFill>
            <a:prstDash val="solid"/>
            <a:miter/>
            <a:headEnd type="none" w="med" len="med"/>
            <a:tailEnd type="none" w="med" len="med"/>
          </a:ln>
        </p:spPr>
        <p:txBody>
          <a:bodyPr wrap="square">
            <a:spAutoFit/>
          </a:bodyPr>
          <a:lstStyle/>
          <a:p>
            <a:pPr algn="ctr">
              <a:spcBef>
                <a:spcPct val="50000"/>
              </a:spcBef>
            </a:pPr>
            <a:r>
              <a:rPr lang="zh-CN" altLang="en-US" sz="4000" b="1" dirty="0" smtClean="0">
                <a:solidFill>
                  <a:srgbClr val="FF3300"/>
                </a:solidFill>
                <a:latin typeface="Times New Roman" panose="02020603050405020304" pitchFamily="18" charset="0"/>
                <a:ea typeface="华文新魏" panose="02010800040101010101" pitchFamily="2" charset="-122"/>
              </a:rPr>
              <a:t>秋</a:t>
            </a:r>
            <a:r>
              <a:rPr lang="zh-CN" altLang="en-US" sz="4000" b="1" dirty="0">
                <a:solidFill>
                  <a:srgbClr val="FF3300"/>
                </a:solidFill>
                <a:latin typeface="Times New Roman" panose="02020603050405020304" pitchFamily="18" charset="0"/>
                <a:ea typeface="华文新魏" panose="02010800040101010101" pitchFamily="2" charset="-122"/>
              </a:rPr>
              <a:t>风渲染愁情</a:t>
            </a:r>
            <a:endParaRPr lang="zh-CN" altLang="en-US" sz="4000" b="1" dirty="0">
              <a:solidFill>
                <a:srgbClr val="FF3300"/>
              </a:solidFill>
              <a:latin typeface="Times New Roman" panose="02020603050405020304" pitchFamily="18" charset="0"/>
              <a:ea typeface="华文新魏" panose="02010800040101010101" pitchFamily="2" charset="-122"/>
            </a:endParaRPr>
          </a:p>
        </p:txBody>
      </p:sp>
      <p:sp>
        <p:nvSpPr>
          <p:cNvPr id="3" name="左箭头 2">
            <a:hlinkClick r:id="rId4" action="ppaction://hlinksldjump"/>
          </p:cNvPr>
          <p:cNvSpPr/>
          <p:nvPr/>
        </p:nvSpPr>
        <p:spPr>
          <a:xfrm>
            <a:off x="10510520" y="6095365"/>
            <a:ext cx="821690" cy="4660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800" decel="100000"/>
                                        <p:tgtEl>
                                          <p:spTgt spid="11"/>
                                        </p:tgtEl>
                                      </p:cBhvr>
                                    </p:animEffect>
                                    <p:anim calcmode="lin" valueType="num">
                                      <p:cBhvr>
                                        <p:cTn id="13" dur="800" decel="100000" fill="hold"/>
                                        <p:tgtEl>
                                          <p:spTgt spid="11"/>
                                        </p:tgtEl>
                                        <p:attrNameLst>
                                          <p:attrName>style.rotation</p:attrName>
                                        </p:attrNameLst>
                                      </p:cBhvr>
                                      <p:tavLst>
                                        <p:tav tm="0">
                                          <p:val>
                                            <p:fltVal val="-90"/>
                                          </p:val>
                                        </p:tav>
                                        <p:tav tm="100000">
                                          <p:val>
                                            <p:fltVal val="0"/>
                                          </p:val>
                                        </p:tav>
                                      </p:tavLst>
                                    </p:anim>
                                    <p:anim calcmode="lin" valueType="num">
                                      <p:cBhvr>
                                        <p:cTn id="14" dur="800" decel="100000" fill="hold"/>
                                        <p:tgtEl>
                                          <p:spTgt spid="11"/>
                                        </p:tgtEl>
                                        <p:attrNameLst>
                                          <p:attrName>ppt_x</p:attrName>
                                        </p:attrNameLst>
                                      </p:cBhvr>
                                      <p:tavLst>
                                        <p:tav tm="0">
                                          <p:val>
                                            <p:strVal val="#ppt_x+0.4"/>
                                          </p:val>
                                        </p:tav>
                                        <p:tav tm="100000">
                                          <p:val>
                                            <p:strVal val="#ppt_x-0.05"/>
                                          </p:val>
                                        </p:tav>
                                      </p:tavLst>
                                    </p:anim>
                                    <p:anim calcmode="lin" valueType="num">
                                      <p:cBhvr>
                                        <p:cTn id="15" dur="800" decel="100000" fill="hold"/>
                                        <p:tgtEl>
                                          <p:spTgt spid="11"/>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0" y="8255"/>
            <a:ext cx="12230100" cy="6841490"/>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图片 5121" descr="01300000654408129049455631712"/>
          <p:cNvPicPr>
            <a:picLocks noChangeAspect="1"/>
          </p:cNvPicPr>
          <p:nvPr/>
        </p:nvPicPr>
        <p:blipFill>
          <a:blip r:embed="rId1" cstate="print"/>
          <a:srcRect l="3430" t="3869" r="27558" b="3688"/>
          <a:stretch>
            <a:fillRect/>
          </a:stretch>
        </p:blipFill>
        <p:spPr>
          <a:xfrm>
            <a:off x="1727200" y="619125"/>
            <a:ext cx="3743325" cy="5241925"/>
          </a:xfrm>
          <a:prstGeom prst="rect">
            <a:avLst/>
          </a:prstGeom>
          <a:noFill/>
          <a:ln w="9525">
            <a:noFill/>
          </a:ln>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58313" t="18676" r="2681" b="13634"/>
          <a:stretch>
            <a:fillRect/>
          </a:stretch>
        </p:blipFill>
        <p:spPr>
          <a:xfrm rot="1442408" flipH="1">
            <a:off x="-87864" y="624811"/>
            <a:ext cx="2742163" cy="4465495"/>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61192" r="80210"/>
          <a:stretch>
            <a:fillRect/>
          </a:stretch>
        </p:blipFill>
        <p:spPr>
          <a:xfrm rot="1835522">
            <a:off x="2178535" y="4203871"/>
            <a:ext cx="612419" cy="716026"/>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19894" t="276" r="-4189" b="40855"/>
          <a:stretch>
            <a:fillRect/>
          </a:stretch>
        </p:blipFill>
        <p:spPr>
          <a:xfrm rot="1835522">
            <a:off x="270990" y="4620418"/>
            <a:ext cx="2676890" cy="1114615"/>
          </a:xfrm>
          <a:prstGeom prst="rect">
            <a:avLst/>
          </a:prstGeom>
        </p:spPr>
      </p:pic>
      <p:sp>
        <p:nvSpPr>
          <p:cNvPr id="3" name="文本框 2"/>
          <p:cNvSpPr txBox="1"/>
          <p:nvPr/>
        </p:nvSpPr>
        <p:spPr>
          <a:xfrm>
            <a:off x="1323340" y="6007735"/>
            <a:ext cx="4550410" cy="768350"/>
          </a:xfrm>
          <a:prstGeom prst="rect">
            <a:avLst/>
          </a:prstGeom>
          <a:noFill/>
        </p:spPr>
        <p:txBody>
          <a:bodyPr wrap="square" rtlCol="0">
            <a:spAutoFit/>
          </a:bodyPr>
          <a:lstStyle/>
          <a:p>
            <a:r>
              <a:rPr lang="zh-CN" altLang="en-US" sz="4400" b="1">
                <a:solidFill>
                  <a:srgbClr val="00B0F0"/>
                </a:solidFill>
                <a:latin typeface="华文行楷" panose="02010800040101010101" charset="-122"/>
                <a:ea typeface="华文行楷" panose="02010800040101010101" charset="-122"/>
                <a:cs typeface="华文行楷" panose="02010800040101010101" charset="-122"/>
              </a:rPr>
              <a:t>乱世美神   李清照</a:t>
            </a:r>
            <a:endParaRPr lang="zh-CN" altLang="en-US" sz="4400" b="1">
              <a:solidFill>
                <a:srgbClr val="00B0F0"/>
              </a:solidFill>
              <a:latin typeface="华文行楷" panose="02010800040101010101" charset="-122"/>
              <a:ea typeface="华文行楷" panose="02010800040101010101" charset="-122"/>
              <a:cs typeface="华文行楷" panose="02010800040101010101" charset="-122"/>
            </a:endParaRPr>
          </a:p>
        </p:txBody>
      </p:sp>
      <p:sp>
        <p:nvSpPr>
          <p:cNvPr id="5" name="文本框 4"/>
          <p:cNvSpPr txBox="1"/>
          <p:nvPr/>
        </p:nvSpPr>
        <p:spPr>
          <a:xfrm>
            <a:off x="6191250" y="393700"/>
            <a:ext cx="5420995" cy="6069965"/>
          </a:xfrm>
          <a:prstGeom prst="rect">
            <a:avLst/>
          </a:prstGeom>
          <a:noFill/>
        </p:spPr>
        <p:txBody>
          <a:bodyPr wrap="square" rtlCol="0" anchor="t">
            <a:spAutoFit/>
          </a:bodyPr>
          <a:lstStyle/>
          <a:p>
            <a:pPr algn="l">
              <a:lnSpc>
                <a:spcPct val="120000"/>
              </a:lnSpc>
              <a:spcBef>
                <a:spcPct val="50000"/>
              </a:spcBef>
            </a:pPr>
            <a:r>
              <a:rPr lang="zh-CN" altLang="en-US" sz="3600" b="1" dirty="0">
                <a:solidFill>
                  <a:srgbClr val="000066"/>
                </a:solidFill>
                <a:latin typeface="Calibri" panose="020F0502020204030204" pitchFamily="34" charset="0"/>
                <a:ea typeface="宋体" panose="02010600030101010101" pitchFamily="2" charset="-122"/>
                <a:sym typeface="+mn-ea"/>
              </a:rPr>
              <a:t>李清照，字</a:t>
            </a:r>
            <a:r>
              <a:rPr lang="zh-CN" altLang="en-US" sz="3600" b="1" dirty="0">
                <a:solidFill>
                  <a:srgbClr val="FF0000"/>
                </a:solidFill>
                <a:latin typeface="Calibri" panose="020F0502020204030204" pitchFamily="34" charset="0"/>
                <a:ea typeface="宋体" panose="02010600030101010101" pitchFamily="2" charset="-122"/>
                <a:sym typeface="+mn-ea"/>
              </a:rPr>
              <a:t>漱玉</a:t>
            </a:r>
            <a:r>
              <a:rPr lang="zh-CN" altLang="en-US" sz="3600" b="1" dirty="0">
                <a:solidFill>
                  <a:srgbClr val="000066"/>
                </a:solidFill>
                <a:latin typeface="Calibri" panose="020F0502020204030204" pitchFamily="34" charset="0"/>
                <a:ea typeface="宋体" panose="02010600030101010101" pitchFamily="2" charset="-122"/>
                <a:sym typeface="+mn-ea"/>
              </a:rPr>
              <a:t>，号</a:t>
            </a:r>
            <a:r>
              <a:rPr lang="zh-CN" altLang="en-US" sz="3600" b="1" u="sng" dirty="0">
                <a:solidFill>
                  <a:srgbClr val="FF0000"/>
                </a:solidFill>
                <a:latin typeface="Calibri" panose="020F0502020204030204" pitchFamily="34" charset="0"/>
                <a:ea typeface="宋体" panose="02010600030101010101" pitchFamily="2" charset="-122"/>
                <a:sym typeface="+mn-ea"/>
              </a:rPr>
              <a:t>易安居士</a:t>
            </a:r>
            <a:r>
              <a:rPr lang="zh-CN" altLang="en-US" sz="3600" b="1" dirty="0">
                <a:solidFill>
                  <a:srgbClr val="000066"/>
                </a:solidFill>
                <a:latin typeface="Calibri" panose="020F0502020204030204" pitchFamily="34" charset="0"/>
                <a:ea typeface="宋体" panose="02010600030101010101" pitchFamily="2" charset="-122"/>
                <a:sym typeface="+mn-ea"/>
              </a:rPr>
              <a:t>，山东济南人。她通晓音律，长于诗词，工散文，能书画，才华出众，宋代</a:t>
            </a:r>
            <a:r>
              <a:rPr lang="zh-CN" altLang="en-US" sz="3600" b="1" u="sng" dirty="0">
                <a:solidFill>
                  <a:srgbClr val="FF0000"/>
                </a:solidFill>
                <a:latin typeface="Calibri" panose="020F0502020204030204" pitchFamily="34" charset="0"/>
                <a:ea typeface="宋体" panose="02010600030101010101" pitchFamily="2" charset="-122"/>
                <a:sym typeface="+mn-ea"/>
              </a:rPr>
              <a:t>婉约派</a:t>
            </a:r>
            <a:r>
              <a:rPr lang="zh-CN" altLang="en-US" sz="3600" b="1" dirty="0">
                <a:solidFill>
                  <a:srgbClr val="000066"/>
                </a:solidFill>
                <a:latin typeface="Calibri" panose="020F0502020204030204" pitchFamily="34" charset="0"/>
                <a:ea typeface="宋体" panose="02010600030101010101" pitchFamily="2" charset="-122"/>
                <a:sym typeface="+mn-ea"/>
              </a:rPr>
              <a:t>词人的代表之一。</a:t>
            </a:r>
            <a:r>
              <a:rPr lang="zh-CN" altLang="en-US" sz="3600" b="1" dirty="0">
                <a:solidFill>
                  <a:srgbClr val="000066"/>
                </a:solidFill>
                <a:latin typeface="Calibri" panose="020F0502020204030204" pitchFamily="34" charset="0"/>
                <a:ea typeface="宋体" panose="02010600030101010101" pitchFamily="2" charset="-122"/>
                <a:sym typeface="Arial" panose="020B0604020202020204" pitchFamily="34" charset="0"/>
              </a:rPr>
              <a:t>被誉为</a:t>
            </a:r>
            <a:r>
              <a:rPr lang="zh-CN" altLang="en-US" sz="3600" b="1" dirty="0">
                <a:solidFill>
                  <a:srgbClr val="FF0000"/>
                </a:solidFill>
                <a:latin typeface="Calibri" panose="020F0502020204030204" pitchFamily="34" charset="0"/>
                <a:ea typeface="宋体" panose="02010600030101010101" pitchFamily="2" charset="-122"/>
                <a:sym typeface="Arial" panose="020B0604020202020204" pitchFamily="34" charset="0"/>
              </a:rPr>
              <a:t>“婉约正宗”。</a:t>
            </a:r>
            <a:r>
              <a:rPr lang="zh-CN" altLang="en-US" sz="3600" b="1" dirty="0">
                <a:solidFill>
                  <a:sysClr val="windowText" lastClr="000000"/>
                </a:solidFill>
                <a:latin typeface="Times New Roman" panose="02020603050405020304" pitchFamily="18" charset="0"/>
                <a:ea typeface="宋体" panose="02010600030101010101" pitchFamily="2" charset="-122"/>
                <a:sym typeface="Arial" panose="020B0604020202020204" pitchFamily="34" charset="0"/>
              </a:rPr>
              <a:t>词自成一家，被称为“</a:t>
            </a:r>
            <a:r>
              <a:rPr lang="zh-CN" altLang="en-US" sz="3600" b="1" dirty="0">
                <a:solidFill>
                  <a:srgbClr val="FF0000"/>
                </a:solidFill>
                <a:latin typeface="Times New Roman" panose="02020603050405020304" pitchFamily="18" charset="0"/>
                <a:ea typeface="宋体" panose="02010600030101010101" pitchFamily="2" charset="-122"/>
                <a:sym typeface="Arial" panose="020B0604020202020204" pitchFamily="34" charset="0"/>
              </a:rPr>
              <a:t>易安体</a:t>
            </a:r>
            <a:r>
              <a:rPr lang="zh-CN" altLang="en-US" sz="3600" b="1" dirty="0">
                <a:solidFill>
                  <a:sysClr val="windowText" lastClr="000000"/>
                </a:solidFill>
                <a:latin typeface="Times New Roman" panose="02020603050405020304" pitchFamily="18" charset="0"/>
                <a:ea typeface="宋体" panose="02010600030101010101" pitchFamily="2" charset="-122"/>
                <a:sym typeface="Arial" panose="020B0604020202020204" pitchFamily="34" charset="0"/>
              </a:rPr>
              <a:t>”。</a:t>
            </a:r>
            <a:r>
              <a:rPr lang="zh-CN" altLang="en-US" sz="3600" b="1" dirty="0">
                <a:solidFill>
                  <a:srgbClr val="000066"/>
                </a:solidFill>
                <a:latin typeface="Calibri" panose="020F0502020204030204" pitchFamily="34" charset="0"/>
                <a:ea typeface="宋体" panose="02010600030101010101" pitchFamily="2" charset="-122"/>
                <a:sym typeface="+mn-ea"/>
              </a:rPr>
              <a:t>留有作品集</a:t>
            </a:r>
            <a:r>
              <a:rPr lang="en-US" altLang="zh-CN" sz="3600" b="1" u="sng" dirty="0">
                <a:solidFill>
                  <a:srgbClr val="FF0000"/>
                </a:solidFill>
                <a:latin typeface="Calibri" panose="020F0502020204030204" pitchFamily="34" charset="0"/>
                <a:ea typeface="宋体" panose="02010600030101010101" pitchFamily="2" charset="-122"/>
                <a:sym typeface="+mn-ea"/>
              </a:rPr>
              <a:t>《</a:t>
            </a:r>
            <a:r>
              <a:rPr lang="zh-CN" altLang="en-US" sz="3600" b="1" u="sng" dirty="0">
                <a:solidFill>
                  <a:srgbClr val="FF0000"/>
                </a:solidFill>
                <a:latin typeface="Calibri" panose="020F0502020204030204" pitchFamily="34" charset="0"/>
                <a:ea typeface="宋体" panose="02010600030101010101" pitchFamily="2" charset="-122"/>
                <a:sym typeface="+mn-ea"/>
              </a:rPr>
              <a:t>漱玉词</a:t>
            </a:r>
            <a:r>
              <a:rPr lang="en-US" altLang="zh-CN" sz="3600" b="1" u="sng" dirty="0">
                <a:solidFill>
                  <a:srgbClr val="FF0000"/>
                </a:solidFill>
                <a:latin typeface="Calibri" panose="020F0502020204030204" pitchFamily="34" charset="0"/>
                <a:ea typeface="宋体" panose="02010600030101010101" pitchFamily="2" charset="-122"/>
                <a:sym typeface="+mn-ea"/>
              </a:rPr>
              <a:t>》</a:t>
            </a:r>
            <a:r>
              <a:rPr lang="zh-CN" altLang="en-US" sz="3600" b="1" dirty="0">
                <a:solidFill>
                  <a:srgbClr val="000066"/>
                </a:solidFill>
                <a:latin typeface="Calibri" panose="020F0502020204030204" pitchFamily="34" charset="0"/>
                <a:ea typeface="宋体" panose="02010600030101010101" pitchFamily="2" charset="-122"/>
                <a:sym typeface="+mn-ea"/>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3"/>
          <p:cNvSpPr/>
          <p:nvPr/>
        </p:nvSpPr>
        <p:spPr>
          <a:xfrm>
            <a:off x="-203768" y="4969341"/>
            <a:ext cx="2563586" cy="134016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4"/>
          <p:cNvSpPr/>
          <p:nvPr/>
        </p:nvSpPr>
        <p:spPr>
          <a:xfrm flipH="1">
            <a:off x="1894317" y="6161844"/>
            <a:ext cx="1657348" cy="949943"/>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0030" y="113030"/>
            <a:ext cx="4008755" cy="1014730"/>
          </a:xfrm>
          <a:prstGeom prst="rect">
            <a:avLst/>
          </a:prstGeom>
          <a:noFill/>
        </p:spPr>
        <p:txBody>
          <a:bodyPr wrap="none" rtlCol="0" anchor="t">
            <a:spAutoFit/>
          </a:bodyPr>
          <a:lstStyle/>
          <a:p>
            <a:pPr algn="ctr"/>
            <a:r>
              <a:rPr lang="zh-CN" altLang="en-US" sz="6000" b="1">
                <a:ln w="19050" cap="flat" cmpd="sng">
                  <a:solidFill>
                    <a:srgbClr val="FF3300"/>
                  </a:solidFill>
                  <a:prstDash val="solid"/>
                  <a:headEnd type="none" w="med" len="med"/>
                  <a:tailEnd type="none" w="med" len="med"/>
                </a:ln>
                <a:solidFill>
                  <a:srgbClr val="FF0000"/>
                </a:solidFill>
                <a:effectLst>
                  <a:outerShdw dist="35921" dir="2699999" algn="ctr" rotWithShape="0">
                    <a:srgbClr val="990000"/>
                  </a:outerShdw>
                </a:effectLst>
                <a:latin typeface="楷体_GB2312" charset="0"/>
                <a:ea typeface="楷体_GB2312" charset="0"/>
                <a:sym typeface="+mn-ea"/>
              </a:rPr>
              <a:t>走近李清照</a:t>
            </a:r>
            <a:endParaRPr lang="zh-CN" altLang="en-US"/>
          </a:p>
        </p:txBody>
      </p:sp>
      <p:sp>
        <p:nvSpPr>
          <p:cNvPr id="4" name="文本框 3"/>
          <p:cNvSpPr txBox="1"/>
          <p:nvPr/>
        </p:nvSpPr>
        <p:spPr>
          <a:xfrm>
            <a:off x="1200150" y="2370455"/>
            <a:ext cx="10291445" cy="2922270"/>
          </a:xfrm>
          <a:prstGeom prst="rect">
            <a:avLst/>
          </a:prstGeom>
          <a:noFill/>
        </p:spPr>
        <p:txBody>
          <a:bodyPr wrap="square" rtlCol="0" anchor="t">
            <a:spAutoFit/>
          </a:bodyPr>
          <a:lstStyle/>
          <a:p>
            <a:pPr algn="l">
              <a:lnSpc>
                <a:spcPct val="115000"/>
              </a:lnSpc>
              <a:spcBef>
                <a:spcPts val="0"/>
              </a:spcBef>
              <a:spcAft>
                <a:spcPts val="0"/>
              </a:spcAft>
              <a:buClrTx/>
              <a:buSzTx/>
              <a:buFontTx/>
              <a:defRPr/>
            </a:pPr>
            <a:r>
              <a:rPr lang="en-US" altLang="zh-CN" sz="28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a:t>
            </a: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父亲</a:t>
            </a:r>
            <a:r>
              <a:rPr lang="zh-CN" altLang="en-US" sz="3200" b="1">
                <a:solidFill>
                  <a:srgbClr val="FF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李格非</a:t>
            </a: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为当时著名学者，母亲王氏也是擅长诗文。李清照通晓音律，长于诗词，工散文，能书画，是位才华出众的女词人。十八岁嫁给太学士</a:t>
            </a:r>
            <a:r>
              <a:rPr lang="zh-CN" altLang="en-US" sz="3200" b="1">
                <a:solidFill>
                  <a:srgbClr val="FF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赵明诚</a:t>
            </a: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为妻。早期生活优裕，夫妻和谐，情趣相投，家庭美满，与明诚共同致力于书画金石的搜集整理。</a:t>
            </a:r>
            <a:endParaRPr lang="zh-CN" altLang="en-US" sz="24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endParaRPr>
          </a:p>
        </p:txBody>
      </p:sp>
      <p:sp>
        <p:nvSpPr>
          <p:cNvPr id="6" name="文本框 5"/>
          <p:cNvSpPr txBox="1"/>
          <p:nvPr/>
        </p:nvSpPr>
        <p:spPr>
          <a:xfrm>
            <a:off x="1969135" y="1127760"/>
            <a:ext cx="8752840" cy="939800"/>
          </a:xfrm>
          <a:prstGeom prst="rect">
            <a:avLst/>
          </a:prstGeom>
          <a:noFill/>
        </p:spPr>
        <p:txBody>
          <a:bodyPr wrap="none" rtlCol="0" anchor="t">
            <a:spAutoFit/>
          </a:bodyPr>
          <a:lstStyle/>
          <a:p>
            <a:pPr algn="l">
              <a:lnSpc>
                <a:spcPct val="115000"/>
              </a:lnSpc>
              <a:spcBef>
                <a:spcPts val="0"/>
              </a:spcBef>
              <a:spcAft>
                <a:spcPts val="0"/>
              </a:spcAft>
              <a:buClrTx/>
              <a:buSzTx/>
              <a:buFontTx/>
              <a:defRPr/>
            </a:pPr>
            <a:r>
              <a:rPr lang="zh-CN" altLang="en-US" sz="4800" b="1">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少历繁华、中经丧乱、晚景凄凉</a:t>
            </a:r>
            <a:endParaRPr lang="zh-CN" altLang="en-US" sz="4800" b="1">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3"/>
          <p:cNvSpPr/>
          <p:nvPr/>
        </p:nvSpPr>
        <p:spPr>
          <a:xfrm>
            <a:off x="-203768" y="4969341"/>
            <a:ext cx="2563586" cy="134016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4"/>
          <p:cNvSpPr/>
          <p:nvPr/>
        </p:nvSpPr>
        <p:spPr>
          <a:xfrm flipH="1">
            <a:off x="1894317" y="6161844"/>
            <a:ext cx="1657348" cy="949943"/>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0030" y="113030"/>
            <a:ext cx="4008755" cy="1014730"/>
          </a:xfrm>
          <a:prstGeom prst="rect">
            <a:avLst/>
          </a:prstGeom>
          <a:noFill/>
        </p:spPr>
        <p:txBody>
          <a:bodyPr wrap="none" rtlCol="0" anchor="t">
            <a:spAutoFit/>
          </a:bodyPr>
          <a:lstStyle/>
          <a:p>
            <a:pPr algn="ctr"/>
            <a:r>
              <a:rPr lang="zh-CN" altLang="en-US" sz="6000" b="1">
                <a:ln w="19050" cap="flat" cmpd="sng">
                  <a:solidFill>
                    <a:srgbClr val="FF3300"/>
                  </a:solidFill>
                  <a:prstDash val="solid"/>
                  <a:headEnd type="none" w="med" len="med"/>
                  <a:tailEnd type="none" w="med" len="med"/>
                </a:ln>
                <a:solidFill>
                  <a:srgbClr val="FF0000"/>
                </a:solidFill>
                <a:effectLst>
                  <a:outerShdw dist="35921" dir="2699999" algn="ctr" rotWithShape="0">
                    <a:srgbClr val="990000"/>
                  </a:outerShdw>
                </a:effectLst>
                <a:latin typeface="楷体_GB2312" charset="0"/>
                <a:ea typeface="楷体_GB2312" charset="0"/>
                <a:sym typeface="+mn-ea"/>
              </a:rPr>
              <a:t>走近李清照</a:t>
            </a:r>
            <a:endParaRPr lang="zh-CN" altLang="en-US"/>
          </a:p>
        </p:txBody>
      </p:sp>
      <p:sp>
        <p:nvSpPr>
          <p:cNvPr id="4" name="文本框 3"/>
          <p:cNvSpPr txBox="1"/>
          <p:nvPr/>
        </p:nvSpPr>
        <p:spPr>
          <a:xfrm>
            <a:off x="1200150" y="2370455"/>
            <a:ext cx="10291445" cy="4054475"/>
          </a:xfrm>
          <a:prstGeom prst="rect">
            <a:avLst/>
          </a:prstGeom>
          <a:noFill/>
        </p:spPr>
        <p:txBody>
          <a:bodyPr wrap="square" rtlCol="0" anchor="t">
            <a:spAutoFit/>
          </a:bodyPr>
          <a:lstStyle/>
          <a:p>
            <a:pPr algn="l">
              <a:lnSpc>
                <a:spcPct val="115000"/>
              </a:lnSpc>
              <a:spcBef>
                <a:spcPts val="0"/>
              </a:spcBef>
              <a:spcAft>
                <a:spcPts val="0"/>
              </a:spcAft>
              <a:buClrTx/>
              <a:buSzTx/>
              <a:buFontTx/>
              <a:defRPr/>
            </a:pPr>
            <a:r>
              <a:rPr lang="en-US" altLang="zh-CN" sz="28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a:t>
            </a: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公元1127年，金人的铁锤砸烂了京都汴京的琼楼玉宛，徽宗、钦宗二帝被俘，北宋亡。高宗赵构仓皇南逃，重新立国，史称南宋。李清照夫妻二人也被迫逃离山东青州故乡，辗转南渡到建康（今南京市）。明诚家在青州，有书册十余屋，被金兵洗劫一空。</a:t>
            </a:r>
            <a:endParaRPr kumimoji="0" lang="zh-CN" altLang="en-US" sz="3200" b="1" kern="1200" cap="none" spc="0" normalizeH="0" baseline="0" noProof="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endParaRPr>
          </a:p>
          <a:p>
            <a:pPr algn="l">
              <a:lnSpc>
                <a:spcPct val="115000"/>
              </a:lnSpc>
              <a:spcBef>
                <a:spcPts val="0"/>
              </a:spcBef>
              <a:spcAft>
                <a:spcPts val="0"/>
              </a:spcAft>
              <a:buClrTx/>
              <a:buSzTx/>
              <a:buFontTx/>
              <a:defRPr/>
            </a:pP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公元1129年8月，赵明诚因病去世，时清照四十六岁。</a:t>
            </a:r>
            <a:endPar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endParaRPr>
          </a:p>
          <a:p>
            <a:pPr algn="l">
              <a:lnSpc>
                <a:spcPct val="115000"/>
              </a:lnSpc>
              <a:spcBef>
                <a:spcPts val="0"/>
              </a:spcBef>
              <a:spcAft>
                <a:spcPts val="0"/>
              </a:spcAft>
              <a:buClrTx/>
              <a:buSzTx/>
              <a:buFontTx/>
              <a:defRPr/>
            </a:pPr>
            <a:endPar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endParaRPr>
          </a:p>
        </p:txBody>
      </p:sp>
      <p:sp>
        <p:nvSpPr>
          <p:cNvPr id="6" name="文本框 5"/>
          <p:cNvSpPr txBox="1"/>
          <p:nvPr/>
        </p:nvSpPr>
        <p:spPr>
          <a:xfrm>
            <a:off x="1969135" y="1127760"/>
            <a:ext cx="8752840" cy="939800"/>
          </a:xfrm>
          <a:prstGeom prst="rect">
            <a:avLst/>
          </a:prstGeom>
          <a:noFill/>
        </p:spPr>
        <p:txBody>
          <a:bodyPr wrap="none" rtlCol="0" anchor="t">
            <a:spAutoFit/>
          </a:bodyPr>
          <a:lstStyle/>
          <a:p>
            <a:pPr algn="l">
              <a:lnSpc>
                <a:spcPct val="115000"/>
              </a:lnSpc>
              <a:spcBef>
                <a:spcPts val="0"/>
              </a:spcBef>
              <a:spcAft>
                <a:spcPts val="0"/>
              </a:spcAft>
              <a:buClrTx/>
              <a:buSzTx/>
              <a:buFontTx/>
              <a:defRPr/>
            </a:pPr>
            <a:r>
              <a:rPr lang="zh-CN" altLang="en-US" sz="4800" b="1">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少历繁华、中经丧乱、晚景凄凉</a:t>
            </a:r>
            <a:endParaRPr lang="zh-CN" altLang="en-US" sz="4800" b="1">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3"/>
          <p:cNvSpPr/>
          <p:nvPr/>
        </p:nvSpPr>
        <p:spPr>
          <a:xfrm>
            <a:off x="-203768" y="4969341"/>
            <a:ext cx="2563586" cy="134016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4"/>
          <p:cNvSpPr/>
          <p:nvPr/>
        </p:nvSpPr>
        <p:spPr>
          <a:xfrm flipH="1">
            <a:off x="1894317" y="6161844"/>
            <a:ext cx="1657348" cy="949943"/>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0030" y="113030"/>
            <a:ext cx="4008755" cy="1014730"/>
          </a:xfrm>
          <a:prstGeom prst="rect">
            <a:avLst/>
          </a:prstGeom>
          <a:noFill/>
        </p:spPr>
        <p:txBody>
          <a:bodyPr wrap="none" rtlCol="0" anchor="t">
            <a:spAutoFit/>
          </a:bodyPr>
          <a:lstStyle/>
          <a:p>
            <a:pPr algn="ctr"/>
            <a:r>
              <a:rPr lang="zh-CN" altLang="en-US" sz="6000" b="1">
                <a:ln w="19050" cap="flat" cmpd="sng">
                  <a:solidFill>
                    <a:srgbClr val="FF3300"/>
                  </a:solidFill>
                  <a:prstDash val="solid"/>
                  <a:headEnd type="none" w="med" len="med"/>
                  <a:tailEnd type="none" w="med" len="med"/>
                </a:ln>
                <a:solidFill>
                  <a:srgbClr val="FF0000"/>
                </a:solidFill>
                <a:effectLst>
                  <a:outerShdw dist="35921" dir="2699999" algn="ctr" rotWithShape="0">
                    <a:srgbClr val="990000"/>
                  </a:outerShdw>
                </a:effectLst>
                <a:latin typeface="楷体_GB2312" charset="0"/>
                <a:ea typeface="楷体_GB2312" charset="0"/>
                <a:sym typeface="+mn-ea"/>
              </a:rPr>
              <a:t>走近李清照</a:t>
            </a:r>
            <a:endParaRPr lang="zh-CN" altLang="en-US"/>
          </a:p>
        </p:txBody>
      </p:sp>
      <p:sp>
        <p:nvSpPr>
          <p:cNvPr id="4" name="文本框 3"/>
          <p:cNvSpPr txBox="1"/>
          <p:nvPr/>
        </p:nvSpPr>
        <p:spPr>
          <a:xfrm>
            <a:off x="1139190" y="1122680"/>
            <a:ext cx="10549255" cy="4620895"/>
          </a:xfrm>
          <a:prstGeom prst="rect">
            <a:avLst/>
          </a:prstGeom>
          <a:noFill/>
        </p:spPr>
        <p:txBody>
          <a:bodyPr wrap="square" rtlCol="0" anchor="t">
            <a:spAutoFit/>
          </a:bodyPr>
          <a:lstStyle/>
          <a:p>
            <a:pPr algn="l">
              <a:lnSpc>
                <a:spcPct val="115000"/>
              </a:lnSpc>
              <a:spcBef>
                <a:spcPts val="0"/>
              </a:spcBef>
              <a:spcAft>
                <a:spcPts val="0"/>
              </a:spcAft>
              <a:buClrTx/>
              <a:buSzTx/>
              <a:buFontTx/>
              <a:defRPr/>
            </a:pPr>
            <a:r>
              <a:rPr lang="en-US" altLang="zh-CN" sz="28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a:t>
            </a: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接着金兵深入南下，孤身一人的李清照同南渡的难民一样，到处流亡。还曾被人诬陷通敌，险些入狱。再后来，李清照随身携带的凝聚了他们夫妻两人毕生心血的十余车金石古玩书画，也在颠沛流离的逃亡途中丧失殆尽。</a:t>
            </a:r>
            <a:endParaRPr kumimoji="0" lang="zh-CN" altLang="en-US" sz="3200" b="1" kern="1200" cap="none" spc="0" normalizeH="0" baseline="0" noProof="1">
              <a:effectLst>
                <a:outerShdw blurRad="38100" dist="38100" dir="2700000">
                  <a:srgbClr val="FFFFFF"/>
                </a:outerShdw>
              </a:effectLst>
              <a:latin typeface="楷体" panose="02010609060101010101" pitchFamily="49" charset="-122"/>
              <a:ea typeface="楷体" panose="02010609060101010101" pitchFamily="49" charset="-122"/>
              <a:cs typeface="+mn-cs"/>
            </a:endParaRPr>
          </a:p>
          <a:p>
            <a:pPr algn="l">
              <a:lnSpc>
                <a:spcPct val="115000"/>
              </a:lnSpc>
              <a:spcBef>
                <a:spcPts val="0"/>
              </a:spcBef>
              <a:spcAft>
                <a:spcPts val="0"/>
              </a:spcAft>
              <a:buClrTx/>
              <a:buSzTx/>
              <a:buFontTx/>
              <a:defRPr/>
            </a:pPr>
            <a:r>
              <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晚年的李清照无儿无女，孑然一身，始终居无定所，饱尝了颠沛之苦、亡国之恨、丧夫之痛、孀居之哀，最后在杭州凄然死去，确切死期竟无人知晓，足见清照晚年之孤独凄凉。</a:t>
            </a:r>
            <a:endParaRPr lang="zh-CN" altLang="en-US" sz="32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cstate="print"/>
          <a:srcRect r="44655"/>
          <a:stretch>
            <a:fillRect/>
          </a:stretch>
        </p:blipFill>
        <p:spPr>
          <a:xfrm>
            <a:off x="38100" y="28575"/>
            <a:ext cx="4144010" cy="6800850"/>
          </a:xfrm>
          <a:prstGeom prst="rect">
            <a:avLst/>
          </a:prstGeom>
        </p:spPr>
      </p:pic>
      <p:sp>
        <p:nvSpPr>
          <p:cNvPr id="3" name="文本框 2"/>
          <p:cNvSpPr txBox="1"/>
          <p:nvPr/>
        </p:nvSpPr>
        <p:spPr>
          <a:xfrm>
            <a:off x="1554480" y="28575"/>
            <a:ext cx="10136505" cy="1014730"/>
          </a:xfrm>
          <a:prstGeom prst="rect">
            <a:avLst/>
          </a:prstGeom>
          <a:noFill/>
        </p:spPr>
        <p:txBody>
          <a:bodyPr wrap="none" rtlCol="0" anchor="t">
            <a:spAutoFit/>
          </a:bodyPr>
          <a:lstStyle/>
          <a:p>
            <a:pPr algn="ctr"/>
            <a:r>
              <a:rPr lang="zh-CN" altLang="en-US" sz="6000" b="1">
                <a:ln w="19050" cap="flat" cmpd="sng">
                  <a:solidFill>
                    <a:srgbClr val="FF3300"/>
                  </a:solidFill>
                  <a:prstDash val="solid"/>
                  <a:headEnd type="none" w="med" len="med"/>
                  <a:tailEnd type="none" w="med" len="med"/>
                </a:ln>
                <a:solidFill>
                  <a:srgbClr val="FF0000"/>
                </a:solidFill>
                <a:effectLst>
                  <a:outerShdw dist="35921" dir="2699999" algn="ctr" rotWithShape="0">
                    <a:srgbClr val="990000"/>
                  </a:outerShdw>
                </a:effectLst>
                <a:latin typeface="楷体_GB2312" charset="0"/>
                <a:ea typeface="楷体_GB2312" charset="0"/>
                <a:sym typeface="+mn-ea"/>
              </a:rPr>
              <a:t>旷世才女  乱世美神  李清照</a:t>
            </a:r>
            <a:endParaRPr lang="zh-CN" altLang="en-US"/>
          </a:p>
        </p:txBody>
      </p:sp>
      <p:sp>
        <p:nvSpPr>
          <p:cNvPr id="4" name="文本框 3"/>
          <p:cNvSpPr txBox="1"/>
          <p:nvPr/>
        </p:nvSpPr>
        <p:spPr>
          <a:xfrm>
            <a:off x="4022725" y="1043305"/>
            <a:ext cx="8133080" cy="5324475"/>
          </a:xfrm>
          <a:prstGeom prst="rect">
            <a:avLst/>
          </a:prstGeom>
          <a:noFill/>
        </p:spPr>
        <p:txBody>
          <a:bodyPr wrap="square" rtlCol="0" anchor="t">
            <a:spAutoFit/>
          </a:bodyPr>
          <a:lstStyle/>
          <a:p>
            <a:pPr algn="l">
              <a:lnSpc>
                <a:spcPct val="135000"/>
              </a:lnSpc>
              <a:spcBef>
                <a:spcPts val="0"/>
              </a:spcBef>
              <a:spcAft>
                <a:spcPts val="0"/>
              </a:spcAft>
              <a:buClrTx/>
              <a:buSzTx/>
              <a:buFontTx/>
              <a:defRPr/>
            </a:pPr>
            <a:r>
              <a:rPr lang="en-US" altLang="zh-CN" sz="2800" b="1">
                <a:solidFill>
                  <a:sysClr val="windowText" lastClr="000000"/>
                </a:solidFill>
                <a:effectLst>
                  <a:outerShdw blurRad="38100" dist="38100" dir="2700000">
                    <a:srgbClr val="FFFFFF"/>
                  </a:outerShdw>
                </a:effectLst>
                <a:latin typeface="楷体" panose="02010609060101010101" pitchFamily="49" charset="-122"/>
                <a:ea typeface="楷体" panose="02010609060101010101" pitchFamily="49" charset="-122"/>
                <a:cs typeface="+mn-ea"/>
                <a:sym typeface="+mn-ea"/>
              </a:rPr>
              <a:t>     </a:t>
            </a:r>
            <a:r>
              <a:rPr lang="zh-CN" altLang="en-US" sz="3600">
                <a:solidFill>
                  <a:srgbClr val="000066"/>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提出“词别是一家”，“语尽而意不尽，意尽而情不尽”，将婉约词发展到高峰。是两世之交最伟大的词作家，在女作家中可谓“空前绝后”“不徒俯视巾帼，直欲压倒须眉，”</a:t>
            </a:r>
            <a:r>
              <a:rPr lang="zh-CN" altLang="en-US" sz="3600">
                <a:solidFill>
                  <a:srgbClr val="0000FF"/>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被当代散文大家梁衡称为“</a:t>
            </a:r>
            <a:r>
              <a:rPr lang="zh-CN" altLang="en-US" sz="360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乱世中的美神</a:t>
            </a:r>
            <a:r>
              <a:rPr lang="zh-CN" altLang="en-US" sz="3600">
                <a:solidFill>
                  <a:srgbClr val="0000FF"/>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rPr>
              <a:t>”，她以沧桑的生命之躯连接了北宋和南宋。</a:t>
            </a:r>
            <a:endParaRPr lang="zh-CN" altLang="en-US" sz="3600" b="1">
              <a:solidFill>
                <a:srgbClr val="0000FF"/>
              </a:solidFill>
              <a:effectLst>
                <a:outerShdw blurRad="38100" dist="38100" dir="2700000">
                  <a:srgbClr val="000000"/>
                </a:outerShdw>
              </a:effectLst>
              <a:latin typeface="楷体" panose="02010609060101010101" pitchFamily="49" charset="-122"/>
              <a:ea typeface="楷体" panose="02010609060101010101" pitchFamily="49"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cstate="print"/>
          <a:srcRect r="44655"/>
          <a:stretch>
            <a:fillRect/>
          </a:stretch>
        </p:blipFill>
        <p:spPr>
          <a:xfrm>
            <a:off x="38100" y="28575"/>
            <a:ext cx="4144010" cy="6800850"/>
          </a:xfrm>
          <a:prstGeom prst="rect">
            <a:avLst/>
          </a:prstGeom>
        </p:spPr>
      </p:pic>
      <p:sp>
        <p:nvSpPr>
          <p:cNvPr id="4099" name="文本框 4098"/>
          <p:cNvSpPr txBox="1"/>
          <p:nvPr/>
        </p:nvSpPr>
        <p:spPr>
          <a:xfrm>
            <a:off x="4304665" y="212725"/>
            <a:ext cx="7902575" cy="7167245"/>
          </a:xfrm>
          <a:prstGeom prst="rect">
            <a:avLst/>
          </a:prstGeom>
          <a:noFill/>
          <a:ln w="9525">
            <a:noFill/>
            <a:miter/>
          </a:ln>
        </p:spPr>
        <p:txBody>
          <a:bodyPr wrap="square">
            <a:spAutoFit/>
          </a:bodyPr>
          <a:lstStyle/>
          <a:p>
            <a:pPr marR="0" defTabSz="914400" fontAlgn="auto">
              <a:lnSpc>
                <a:spcPct val="115000"/>
              </a:lnSpc>
              <a:spcBef>
                <a:spcPts val="0"/>
              </a:spcBef>
              <a:spcAft>
                <a:spcPts val="0"/>
              </a:spcAft>
              <a:buClr>
                <a:srgbClr val="000000"/>
              </a:buClr>
              <a:buSzTx/>
              <a:buFontTx/>
              <a:buNone/>
              <a:defRPr/>
            </a:pPr>
            <a:r>
              <a:rPr kumimoji="0" lang="en-US" altLang="zh-CN" sz="2800" b="1" kern="1200" cap="none" spc="0" normalizeH="0" baseline="0" noProof="1">
                <a:latin typeface="Times New Roman" panose="02020603050405020304" pitchFamily="18" charset="0"/>
                <a:ea typeface="+mn-ea"/>
                <a:cs typeface="+mn-ea"/>
              </a:rPr>
              <a:t>    </a:t>
            </a:r>
            <a:r>
              <a:rPr kumimoji="0" lang="en-US" altLang="en-US" sz="2800" b="1" kern="1200" cap="none" spc="0" normalizeH="0" baseline="0" noProof="1">
                <a:solidFill>
                  <a:srgbClr val="4D4D4D"/>
                </a:solidFill>
                <a:latin typeface="+mn-lt"/>
                <a:ea typeface="+mn-ea"/>
                <a:cs typeface="+mn-ea"/>
              </a:rPr>
              <a:t>  </a:t>
            </a:r>
            <a:r>
              <a:rPr kumimoji="0" lang="en-US" altLang="en-US" sz="3200" b="1" kern="1200" cap="none" spc="0" normalizeH="0" baseline="0" noProof="1">
                <a:solidFill>
                  <a:srgbClr val="4D4D4D"/>
                </a:solidFill>
                <a:latin typeface="+mn-lt"/>
                <a:ea typeface="+mn-ea"/>
                <a:cs typeface="+mn-ea"/>
              </a:rPr>
              <a:t>  李</a:t>
            </a:r>
            <a:r>
              <a:rPr kumimoji="0" lang="en-US" altLang="en-US" sz="3200" b="1" kern="1200" cap="none" spc="0" normalizeH="0" baseline="0" noProof="1">
                <a:latin typeface="+mn-lt"/>
                <a:ea typeface="+mn-ea"/>
                <a:cs typeface="+mn-ea"/>
              </a:rPr>
              <a:t>清照</a:t>
            </a:r>
            <a:r>
              <a:rPr kumimoji="0" lang="zh-CN" altLang="en-US" sz="3200" b="1" kern="1200" cap="none" spc="0" normalizeH="0" baseline="0" noProof="1">
                <a:latin typeface="+mn-lt"/>
                <a:ea typeface="+mn-ea"/>
                <a:cs typeface="+mn-ea"/>
              </a:rPr>
              <a:t>词风格</a:t>
            </a:r>
            <a:r>
              <a:rPr kumimoji="0" lang="zh-CN" altLang="en-US" sz="3200" b="1" kern="1200" cap="none" spc="0" normalizeH="0" baseline="0" noProof="1">
                <a:solidFill>
                  <a:srgbClr val="FF0000"/>
                </a:solidFill>
                <a:latin typeface="+mn-lt"/>
                <a:ea typeface="+mn-ea"/>
                <a:cs typeface="+mn-ea"/>
              </a:rPr>
              <a:t>清新婉丽</a:t>
            </a:r>
            <a:r>
              <a:rPr kumimoji="0" lang="en-US" altLang="en-US" sz="3200" b="1" kern="1200" cap="none" spc="0" normalizeH="0" baseline="0" noProof="1">
                <a:latin typeface="+mn-lt"/>
                <a:ea typeface="+mn-ea"/>
                <a:cs typeface="+mn-ea"/>
              </a:rPr>
              <a:t>，其词以</a:t>
            </a:r>
            <a:r>
              <a:rPr kumimoji="0" lang="en-US" altLang="en-US" sz="3200" b="1" kern="1200" cap="none" spc="0" normalizeH="0" baseline="0" noProof="1">
                <a:solidFill>
                  <a:srgbClr val="FF3300"/>
                </a:solidFill>
                <a:effectLst>
                  <a:outerShdw blurRad="38100" dist="38100" dir="2700000">
                    <a:srgbClr val="C0C0C0"/>
                  </a:outerShdw>
                </a:effectLst>
                <a:latin typeface="华文新魏" panose="02010800040101010101" pitchFamily="2" charset="-122"/>
                <a:ea typeface="华文新魏" panose="02010800040101010101" pitchFamily="2" charset="-122"/>
                <a:cs typeface="+mn-ea"/>
                <a:sym typeface="+mn-ea"/>
              </a:rPr>
              <a:t>以靖康之乱南渡</a:t>
            </a:r>
            <a:r>
              <a:rPr kumimoji="0" lang="en-US" altLang="en-US" sz="3200" b="1" kern="1200" cap="none" spc="0" normalizeH="0" baseline="0" noProof="1">
                <a:solidFill>
                  <a:srgbClr val="000066"/>
                </a:solidFill>
                <a:latin typeface="+mn-lt"/>
                <a:ea typeface="+mn-ea"/>
                <a:cs typeface="+mn-ea"/>
              </a:rPr>
              <a:t>为界</a:t>
            </a:r>
            <a:r>
              <a:rPr kumimoji="0" lang="en-US" altLang="en-US" sz="3200" b="1" kern="1200" cap="none" spc="0" normalizeH="0" baseline="0" noProof="1">
                <a:latin typeface="+mn-lt"/>
                <a:ea typeface="+mn-ea"/>
                <a:cs typeface="+mn-ea"/>
              </a:rPr>
              <a:t>分为前后两个时期</a:t>
            </a:r>
            <a:r>
              <a:rPr kumimoji="0" lang="en-US" altLang="en-US" sz="3200" b="1" kern="1200" cap="none" spc="0" normalizeH="0" baseline="0" noProof="1" smtClean="0">
                <a:latin typeface="+mn-lt"/>
                <a:ea typeface="+mn-ea"/>
                <a:cs typeface="+mn-ea"/>
              </a:rPr>
              <a:t>。</a:t>
            </a:r>
            <a:endParaRPr kumimoji="0" lang="en-US" altLang="en-US" sz="3200" b="1" kern="1200" cap="none" spc="0" normalizeH="0" baseline="0" noProof="1">
              <a:latin typeface="+mn-lt"/>
              <a:ea typeface="+mn-ea"/>
              <a:cs typeface="+mn-cs"/>
            </a:endParaRPr>
          </a:p>
          <a:p>
            <a:pPr marR="0" defTabSz="914400" fontAlgn="auto">
              <a:lnSpc>
                <a:spcPct val="115000"/>
              </a:lnSpc>
              <a:spcBef>
                <a:spcPts val="0"/>
              </a:spcBef>
              <a:spcAft>
                <a:spcPts val="0"/>
              </a:spcAft>
              <a:buClrTx/>
              <a:buSzTx/>
              <a:buFontTx/>
              <a:buNone/>
              <a:defRPr/>
            </a:pPr>
            <a:endParaRPr lang="en-US" altLang="en-US" sz="2800" b="1">
              <a:solidFill>
                <a:srgbClr val="FF00FF"/>
              </a:solidFill>
              <a:cs typeface="+mn-ea"/>
              <a:sym typeface="+mn-ea"/>
            </a:endParaRPr>
          </a:p>
          <a:p>
            <a:pPr marR="0" defTabSz="914400" fontAlgn="auto">
              <a:lnSpc>
                <a:spcPct val="115000"/>
              </a:lnSpc>
              <a:spcBef>
                <a:spcPts val="0"/>
              </a:spcBef>
              <a:spcAft>
                <a:spcPts val="0"/>
              </a:spcAft>
              <a:buClrTx/>
              <a:buSzTx/>
              <a:buFontTx/>
              <a:buNone/>
              <a:defRPr/>
            </a:pPr>
            <a:r>
              <a:rPr lang="en-US" altLang="en-US" sz="3200" b="1">
                <a:solidFill>
                  <a:srgbClr val="FF00FF"/>
                </a:solidFill>
                <a:cs typeface="+mn-ea"/>
                <a:sym typeface="+mn-ea"/>
              </a:rPr>
              <a:t>南渡前：</a:t>
            </a:r>
            <a:r>
              <a:rPr lang="en-US" altLang="en-US" sz="3200" b="1">
                <a:solidFill>
                  <a:sysClr val="windowText" lastClr="000000"/>
                </a:solidFill>
                <a:cs typeface="+mn-ea"/>
                <a:sym typeface="+mn-ea"/>
              </a:rPr>
              <a:t>描写</a:t>
            </a:r>
            <a:r>
              <a:rPr lang="en-US" altLang="en-US" sz="3200" b="1" i="1" u="sng">
                <a:solidFill>
                  <a:sysClr val="windowText" lastClr="000000"/>
                </a:solidFill>
                <a:cs typeface="+mn-ea"/>
                <a:sym typeface="+mn-ea"/>
              </a:rPr>
              <a:t>少女</a:t>
            </a:r>
            <a:r>
              <a:rPr lang="en-US" altLang="en-US" sz="3200" b="1" i="1">
                <a:solidFill>
                  <a:sysClr val="windowText" lastClr="000000"/>
                </a:solidFill>
                <a:cs typeface="+mn-ea"/>
                <a:sym typeface="+mn-ea"/>
              </a:rPr>
              <a:t>、</a:t>
            </a:r>
            <a:r>
              <a:rPr lang="en-US" altLang="en-US" sz="3200" b="1" i="1" u="sng">
                <a:solidFill>
                  <a:sysClr val="windowText" lastClr="000000"/>
                </a:solidFill>
                <a:cs typeface="+mn-ea"/>
                <a:sym typeface="+mn-ea"/>
              </a:rPr>
              <a:t>少妇时期的生活</a:t>
            </a:r>
            <a:r>
              <a:rPr lang="en-US" altLang="en-US" sz="3200" b="1" i="1" u="sng">
                <a:solidFill>
                  <a:srgbClr val="4D4D4D"/>
                </a:solidFill>
                <a:cs typeface="+mn-ea"/>
                <a:sym typeface="+mn-ea"/>
              </a:rPr>
              <a:t>            </a:t>
            </a:r>
            <a:endParaRPr kumimoji="0" lang="en-US" altLang="en-US" sz="3200" b="1" i="1" u="sng" kern="1200" cap="none" spc="0" normalizeH="0" baseline="0" noProof="1">
              <a:solidFill>
                <a:srgbClr val="4D4D4D"/>
              </a:solidFill>
              <a:latin typeface="+mn-lt"/>
              <a:ea typeface="+mn-ea"/>
              <a:cs typeface="+mn-cs"/>
            </a:endParaRPr>
          </a:p>
          <a:p>
            <a:pPr marR="0" algn="l" defTabSz="914400" fontAlgn="auto">
              <a:lnSpc>
                <a:spcPct val="115000"/>
              </a:lnSpc>
              <a:spcBef>
                <a:spcPts val="0"/>
              </a:spcBef>
              <a:spcAft>
                <a:spcPts val="0"/>
              </a:spcAft>
              <a:buClrTx/>
              <a:buSzTx/>
              <a:buFontTx/>
              <a:buNone/>
              <a:defRPr/>
            </a:pPr>
            <a:r>
              <a:rPr lang="en-US" altLang="en-US" sz="2000" b="1">
                <a:solidFill>
                  <a:sysClr val="windowText" lastClr="000000"/>
                </a:solidFill>
                <a:cs typeface="+mn-ea"/>
                <a:sym typeface="+mn-ea"/>
              </a:rPr>
              <a:t>                        </a:t>
            </a:r>
            <a:r>
              <a:rPr lang="en-US" altLang="en-US" sz="3200" b="1">
                <a:solidFill>
                  <a:srgbClr val="0000FF"/>
                </a:solidFill>
                <a:cs typeface="+mn-ea"/>
                <a:sym typeface="+mn-ea"/>
              </a:rPr>
              <a:t>闺情、离愁－－清丽婉转</a:t>
            </a:r>
            <a:endParaRPr kumimoji="0" lang="en-US" altLang="en-US" sz="3200" b="1" kern="1200" cap="none" spc="0" normalizeH="0" baseline="0" noProof="1">
              <a:solidFill>
                <a:srgbClr val="0000FF"/>
              </a:solidFill>
              <a:latin typeface="+mn-lt"/>
              <a:ea typeface="+mn-ea"/>
              <a:cs typeface="+mn-cs"/>
            </a:endParaRPr>
          </a:p>
          <a:p>
            <a:pPr marR="0" algn="l" defTabSz="914400" fontAlgn="auto">
              <a:lnSpc>
                <a:spcPct val="115000"/>
              </a:lnSpc>
              <a:spcBef>
                <a:spcPts val="0"/>
              </a:spcBef>
              <a:spcAft>
                <a:spcPts val="0"/>
              </a:spcAft>
              <a:buClrTx/>
              <a:buSzTx/>
              <a:buFontTx/>
              <a:buNone/>
              <a:defRPr/>
            </a:pPr>
            <a:endParaRPr kumimoji="0" lang="en-US" altLang="en-US" sz="3200" b="1" kern="1200" cap="none" spc="0" normalizeH="0" baseline="0" noProof="1">
              <a:solidFill>
                <a:srgbClr val="0000FF"/>
              </a:solidFill>
              <a:latin typeface="+mn-lt"/>
              <a:ea typeface="+mn-ea"/>
              <a:cs typeface="+mn-cs"/>
            </a:endParaRPr>
          </a:p>
          <a:p>
            <a:pPr marR="0" algn="l" defTabSz="914400" fontAlgn="auto">
              <a:lnSpc>
                <a:spcPct val="115000"/>
              </a:lnSpc>
              <a:spcBef>
                <a:spcPts val="0"/>
              </a:spcBef>
              <a:spcAft>
                <a:spcPts val="0"/>
              </a:spcAft>
              <a:buClrTx/>
              <a:buSzTx/>
              <a:buFontTx/>
              <a:buNone/>
              <a:defRPr/>
            </a:pPr>
            <a:r>
              <a:rPr lang="en-US" altLang="en-US" sz="3200" b="1">
                <a:solidFill>
                  <a:srgbClr val="FF00FF"/>
                </a:solidFill>
                <a:cs typeface="+mn-ea"/>
                <a:sym typeface="+mn-ea"/>
              </a:rPr>
              <a:t> 南渡后</a:t>
            </a:r>
            <a:r>
              <a:rPr lang="en-US" altLang="en-US" sz="2000" b="1">
                <a:solidFill>
                  <a:srgbClr val="FF00FF"/>
                </a:solidFill>
                <a:cs typeface="+mn-ea"/>
                <a:sym typeface="+mn-ea"/>
              </a:rPr>
              <a:t>：</a:t>
            </a:r>
            <a:r>
              <a:rPr lang="en-US" altLang="en-US" sz="3200" b="1" i="1" u="sng">
                <a:solidFill>
                  <a:sysClr val="windowText" lastClr="000000"/>
                </a:solidFill>
                <a:cs typeface="+mn-ea"/>
                <a:sym typeface="+mn-ea"/>
              </a:rPr>
              <a:t>表现思夫</a:t>
            </a:r>
            <a:r>
              <a:rPr lang="en-US" altLang="en-US" sz="3200" b="1" i="1">
                <a:solidFill>
                  <a:sysClr val="windowText" lastClr="000000"/>
                </a:solidFill>
                <a:cs typeface="+mn-ea"/>
                <a:sym typeface="+mn-ea"/>
              </a:rPr>
              <a:t>、</a:t>
            </a:r>
            <a:r>
              <a:rPr lang="en-US" altLang="en-US" sz="3200" b="1" i="1" u="sng">
                <a:solidFill>
                  <a:sysClr val="windowText" lastClr="000000"/>
                </a:solidFill>
                <a:cs typeface="+mn-ea"/>
                <a:sym typeface="+mn-ea"/>
              </a:rPr>
              <a:t>思国、思乡</a:t>
            </a:r>
            <a:endParaRPr kumimoji="0" lang="en-US" altLang="zh-CN" sz="3200" b="1" i="1" u="sng" kern="1200" cap="none" spc="0" normalizeH="0" baseline="0" noProof="1">
              <a:latin typeface="+mn-lt"/>
              <a:ea typeface="+mn-ea"/>
              <a:cs typeface="+mn-cs"/>
            </a:endParaRPr>
          </a:p>
          <a:p>
            <a:pPr marR="0" algn="l" defTabSz="914400" fontAlgn="auto">
              <a:lnSpc>
                <a:spcPct val="115000"/>
              </a:lnSpc>
              <a:spcBef>
                <a:spcPts val="0"/>
              </a:spcBef>
              <a:spcAft>
                <a:spcPts val="0"/>
              </a:spcAft>
              <a:buClrTx/>
              <a:buSzTx/>
              <a:buFontTx/>
              <a:buNone/>
              <a:defRPr/>
            </a:pPr>
            <a:r>
              <a:rPr lang="en-US" altLang="zh-CN" sz="3200" b="1">
                <a:solidFill>
                  <a:srgbClr val="CC3300"/>
                </a:solidFill>
                <a:cs typeface="+mn-ea"/>
                <a:sym typeface="+mn-ea"/>
              </a:rPr>
              <a:t>                </a:t>
            </a:r>
            <a:r>
              <a:rPr lang="en-US" altLang="en-US" sz="3200" b="1">
                <a:solidFill>
                  <a:srgbClr val="0000FF"/>
                </a:solidFill>
                <a:cs typeface="+mn-ea"/>
                <a:sym typeface="+mn-ea"/>
              </a:rPr>
              <a:t>浓愁、哀愁－－</a:t>
            </a:r>
            <a:r>
              <a:rPr lang="en-US" altLang="en-US" sz="3200" b="1" smtClean="0">
                <a:solidFill>
                  <a:srgbClr val="0000FF"/>
                </a:solidFill>
                <a:cs typeface="+mn-ea"/>
                <a:sym typeface="+mn-ea"/>
              </a:rPr>
              <a:t>沉郁凄凉</a:t>
            </a:r>
            <a:endParaRPr kumimoji="0" altLang="en-US" sz="3200" b="1" kern="1200" cap="none" spc="0" normalizeH="0" baseline="0" noProof="1">
              <a:latin typeface="+mn-lt"/>
              <a:ea typeface="+mn-ea"/>
              <a:cs typeface="+mn-ea"/>
            </a:endParaRPr>
          </a:p>
          <a:p>
            <a:pPr marR="0" algn="l" defTabSz="914400" fontAlgn="auto">
              <a:lnSpc>
                <a:spcPct val="115000"/>
              </a:lnSpc>
              <a:spcBef>
                <a:spcPts val="0"/>
              </a:spcBef>
              <a:spcAft>
                <a:spcPts val="0"/>
              </a:spcAft>
              <a:buClrTx/>
              <a:buSzTx/>
              <a:buFontTx/>
              <a:buNone/>
              <a:defRPr/>
            </a:pPr>
            <a:r>
              <a:rPr lang="en-US" altLang="en-US" sz="2800" b="1">
                <a:solidFill>
                  <a:srgbClr val="000066"/>
                </a:solidFill>
                <a:cs typeface="+mn-ea"/>
                <a:sym typeface="+mn-ea"/>
              </a:rPr>
              <a:t>         </a:t>
            </a:r>
            <a:r>
              <a:rPr lang="zh-CN" altLang="en-US" sz="2800" b="1">
                <a:solidFill>
                  <a:srgbClr val="000066"/>
                </a:solidFill>
                <a:cs typeface="+mn-ea"/>
                <a:sym typeface="+mn-ea"/>
              </a:rPr>
              <a:t>其</a:t>
            </a:r>
            <a:r>
              <a:rPr lang="en-US" altLang="en-US" sz="2800" b="1">
                <a:solidFill>
                  <a:srgbClr val="000066"/>
                </a:solidFill>
                <a:cs typeface="+mn-ea"/>
                <a:sym typeface="+mn-ea"/>
              </a:rPr>
              <a:t>词感情色彩浓烈，善于运用</a:t>
            </a:r>
            <a:r>
              <a:rPr lang="en-US" altLang="en-US" sz="2800" b="1">
                <a:solidFill>
                  <a:srgbClr val="FF0000"/>
                </a:solidFill>
                <a:cs typeface="+mn-ea"/>
                <a:sym typeface="+mn-ea"/>
              </a:rPr>
              <a:t>铺叙、白描和移情于物</a:t>
            </a:r>
            <a:r>
              <a:rPr lang="en-US" altLang="en-US" sz="2800" b="1">
                <a:solidFill>
                  <a:srgbClr val="000066"/>
                </a:solidFill>
                <a:cs typeface="+mn-ea"/>
                <a:sym typeface="+mn-ea"/>
              </a:rPr>
              <a:t>等多种表现手法写细腻的感情变化。语言清新朴素，雅俗共赏。</a:t>
            </a:r>
            <a:endParaRPr kumimoji="0" lang="en-US" altLang="en-US" sz="2800" b="1" kern="1200" cap="none" spc="0" normalizeH="0" baseline="0" noProof="1">
              <a:solidFill>
                <a:srgbClr val="000066"/>
              </a:solidFill>
              <a:latin typeface="+mn-lt"/>
              <a:ea typeface="+mn-ea"/>
              <a:cs typeface="+mn-cs"/>
            </a:endParaRPr>
          </a:p>
          <a:p>
            <a:pPr marR="0" defTabSz="914400" fontAlgn="auto">
              <a:lnSpc>
                <a:spcPct val="115000"/>
              </a:lnSpc>
              <a:spcBef>
                <a:spcPts val="0"/>
              </a:spcBef>
              <a:spcAft>
                <a:spcPts val="0"/>
              </a:spcAft>
              <a:buClrTx/>
              <a:buSzTx/>
              <a:buFontTx/>
              <a:buNone/>
              <a:defRPr/>
            </a:pPr>
            <a:endParaRPr kumimoji="0" lang="en-US" altLang="en-US" sz="3200" b="1" kern="1200" cap="none" spc="0" normalizeH="0" baseline="0" noProof="1">
              <a:solidFill>
                <a:srgbClr val="0000FF"/>
              </a:solidFill>
              <a:latin typeface="+mn-lt"/>
              <a:ea typeface="+mn-ea"/>
              <a:cs typeface="+mn-cs"/>
            </a:endParaRPr>
          </a:p>
          <a:p>
            <a:pPr marR="0" defTabSz="914400" fontAlgn="auto">
              <a:lnSpc>
                <a:spcPct val="115000"/>
              </a:lnSpc>
              <a:spcBef>
                <a:spcPts val="0"/>
              </a:spcBef>
              <a:spcAft>
                <a:spcPts val="0"/>
              </a:spcAft>
              <a:buClrTx/>
              <a:buSzTx/>
              <a:buFontTx/>
              <a:buNone/>
              <a:defRPr/>
            </a:pPr>
            <a:r>
              <a:rPr kumimoji="0" lang="en-US" altLang="en-US" sz="3200" b="1" kern="1200" cap="none" spc="0" normalizeH="0" baseline="0" noProof="1">
                <a:solidFill>
                  <a:srgbClr val="000066"/>
                </a:solidFill>
                <a:latin typeface="+mn-lt"/>
                <a:ea typeface="+mn-ea"/>
                <a:cs typeface="+mn-ea"/>
              </a:rPr>
              <a:t>      </a:t>
            </a:r>
            <a:endParaRPr kumimoji="0" lang="en-US" altLang="en-US" sz="3200" b="1" kern="1200" cap="none" spc="0" normalizeH="0" baseline="0" noProof="1">
              <a:solidFill>
                <a:srgbClr val="000066"/>
              </a:solidFill>
              <a:latin typeface="+mn-lt"/>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diamond(in)">
                                      <p:cBhvr>
                                        <p:cTn id="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9135" y="1045210"/>
            <a:ext cx="10075545" cy="6209665"/>
            <a:chOff x="4354290" y="1045031"/>
            <a:chExt cx="3598684" cy="6209731"/>
          </a:xfrm>
        </p:grpSpPr>
        <p:sp>
          <p:nvSpPr>
            <p:cNvPr id="2" name="矩形 1"/>
            <p:cNvSpPr/>
            <p:nvPr/>
          </p:nvSpPr>
          <p:spPr>
            <a:xfrm>
              <a:off x="4354290" y="1045031"/>
              <a:ext cx="3537857" cy="5016934"/>
            </a:xfrm>
            <a:prstGeom prst="rect">
              <a:avLst/>
            </a:prstGeom>
            <a:solidFill>
              <a:srgbClr val="E8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5557233" y="4859021"/>
              <a:ext cx="1192798" cy="3598684"/>
            </a:xfrm>
            <a:prstGeom prst="rect">
              <a:avLst/>
            </a:prstGeom>
          </p:spPr>
        </p:pic>
      </p:grpSp>
      <p:pic>
        <p:nvPicPr>
          <p:cNvPr id="7" name="图片 6" descr="图片包含 花瓶, 天空, 鲜花, 蓝色&#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9112" y="1113535"/>
            <a:ext cx="4879438" cy="4879438"/>
          </a:xfrm>
          <a:prstGeom prst="rect">
            <a:avLst/>
          </a:prstGeom>
        </p:spPr>
      </p:pic>
      <p:sp>
        <p:nvSpPr>
          <p:cNvPr id="13314" name="文本占位符 66562"/>
          <p:cNvSpPr>
            <a:spLocks noGrp="1"/>
          </p:cNvSpPr>
          <p:nvPr/>
        </p:nvSpPr>
        <p:spPr>
          <a:xfrm>
            <a:off x="942340" y="2007870"/>
            <a:ext cx="8181340" cy="4471670"/>
          </a:xfrm>
          <a:prstGeom prst="rect">
            <a:avLst/>
          </a:prstGeom>
          <a:noFill/>
          <a:ln w="9525">
            <a:noFill/>
          </a:ln>
        </p:spPr>
        <p:txBody>
          <a:bodyPr vert="horz" wrap="square" lIns="91440" tIns="45720" rIns="91440" bIns="4572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3600" b="1" dirty="0">
                <a:solidFill>
                  <a:srgbClr val="FF0000"/>
                </a:solidFill>
                <a:latin typeface="黑体" panose="02010609060101010101" pitchFamily="49" charset="-122"/>
                <a:ea typeface="黑体" panose="02010609060101010101" pitchFamily="49" charset="-122"/>
                <a:sym typeface="Arial" panose="020B0604020202020204" pitchFamily="34" charset="0"/>
              </a:rPr>
              <a:t>  </a:t>
            </a:r>
            <a:r>
              <a:rPr lang="en-US" altLang="zh-CN" b="1" dirty="0">
                <a:latin typeface="黑体" panose="02010609060101010101" pitchFamily="49" charset="-122"/>
                <a:ea typeface="黑体" panose="02010609060101010101" pitchFamily="49" charset="-122"/>
                <a:sym typeface="Arial" panose="020B0604020202020204" pitchFamily="34" charset="0"/>
              </a:rPr>
              <a:t>《</a:t>
            </a:r>
            <a:r>
              <a:rPr lang="zh-CN" altLang="en-US" b="1" dirty="0">
                <a:latin typeface="黑体" panose="02010609060101010101" pitchFamily="49" charset="-122"/>
                <a:ea typeface="黑体" panose="02010609060101010101" pitchFamily="49" charset="-122"/>
                <a:sym typeface="Arial" panose="020B0604020202020204" pitchFamily="34" charset="0"/>
              </a:rPr>
              <a:t>醉花阴</a:t>
            </a:r>
            <a:r>
              <a:rPr lang="en-US" altLang="zh-CN" b="1" dirty="0">
                <a:latin typeface="黑体" panose="02010609060101010101" pitchFamily="49" charset="-122"/>
                <a:ea typeface="黑体" panose="02010609060101010101" pitchFamily="49" charset="-122"/>
                <a:sym typeface="Arial" panose="020B0604020202020204" pitchFamily="34" charset="0"/>
              </a:rPr>
              <a:t>》</a:t>
            </a:r>
            <a:r>
              <a:rPr lang="zh-CN" altLang="en-US" b="1" dirty="0">
                <a:latin typeface="黑体" panose="02010609060101010101" pitchFamily="49" charset="-122"/>
                <a:ea typeface="黑体" panose="02010609060101010101" pitchFamily="49" charset="-122"/>
                <a:sym typeface="Arial" panose="020B0604020202020204" pitchFamily="34" charset="0"/>
              </a:rPr>
              <a:t>这首词写于北宋末年，当时丈夫赵明诚离乡在外任知州，李清照独守空闺，形单影只，居室寂静，再不闻评诗论文、查书品茶、鉴赏碑刻的欢声笑语，极度思念之下而写成此词。</a:t>
            </a:r>
            <a:endParaRPr lang="zh-CN" altLang="en-US" b="1" dirty="0">
              <a:latin typeface="黑体" panose="02010609060101010101" pitchFamily="49" charset="-122"/>
              <a:ea typeface="黑体" panose="02010609060101010101" pitchFamily="49" charset="-122"/>
              <a:sym typeface="Arial" panose="020B0604020202020204" pitchFamily="34" charset="0"/>
            </a:endParaRPr>
          </a:p>
          <a:p>
            <a:pPr marL="0" indent="0" algn="ctr">
              <a:lnSpc>
                <a:spcPct val="130000"/>
              </a:lnSpc>
              <a:buNone/>
            </a:pPr>
            <a:endParaRPr lang="zh-CN" altLang="en-US" sz="3600" b="1" dirty="0">
              <a:solidFill>
                <a:srgbClr val="FF0000"/>
              </a:solidFill>
              <a:latin typeface="黑体" panose="02010609060101010101" pitchFamily="49" charset="-122"/>
              <a:ea typeface="黑体" panose="02010609060101010101" pitchFamily="49" charset="-122"/>
            </a:endParaRPr>
          </a:p>
          <a:p>
            <a:pPr marL="0" indent="0">
              <a:lnSpc>
                <a:spcPct val="130000"/>
              </a:lnSpc>
              <a:buNone/>
            </a:pP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699135" y="558800"/>
            <a:ext cx="4794885" cy="922020"/>
          </a:xfrm>
          <a:prstGeom prst="rect">
            <a:avLst/>
          </a:prstGeom>
          <a:noFill/>
        </p:spPr>
        <p:txBody>
          <a:bodyPr wrap="square" rtlCol="0">
            <a:spAutoFit/>
            <a:scene3d>
              <a:camera prst="orthographicFront"/>
              <a:lightRig rig="threePt" dir="t"/>
            </a:scene3d>
          </a:bodyPr>
          <a:lstStyle/>
          <a:p>
            <a:r>
              <a:rPr lang="zh-CN" altLang="en-US" sz="5400" b="1">
                <a:solidFill>
                  <a:schemeClr val="tx1"/>
                </a:solidFill>
                <a:effectLst>
                  <a:outerShdw blurRad="38100" dist="19050" dir="2700000" algn="tl" rotWithShape="0">
                    <a:schemeClr val="dk1">
                      <a:alpha val="40000"/>
                    </a:schemeClr>
                  </a:outerShdw>
                </a:effectLst>
              </a:rPr>
              <a:t>写作背景</a:t>
            </a:r>
            <a:endParaRPr lang="zh-CN" altLang="en-US" sz="54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3796</Words>
  <Application>WPS 演示</Application>
  <PresentationFormat>自定义</PresentationFormat>
  <Paragraphs>339</Paragraphs>
  <Slides>27</Slides>
  <Notes>0</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27</vt:i4>
      </vt:variant>
    </vt:vector>
  </HeadingPairs>
  <TitlesOfParts>
    <vt:vector size="52" baseType="lpstr">
      <vt:lpstr>Arial</vt:lpstr>
      <vt:lpstr>宋体</vt:lpstr>
      <vt:lpstr>Wingdings</vt:lpstr>
      <vt:lpstr>Calibri</vt:lpstr>
      <vt:lpstr>楷体_GB2312</vt:lpstr>
      <vt:lpstr>文悦古典明朝体 (非商业使用) W5</vt:lpstr>
      <vt:lpstr>楷体</vt:lpstr>
      <vt:lpstr>华文行楷</vt:lpstr>
      <vt:lpstr>Times New Roman</vt:lpstr>
      <vt:lpstr>楷体_GB2312</vt:lpstr>
      <vt:lpstr>华文新魏</vt:lpstr>
      <vt:lpstr>黑体</vt:lpstr>
      <vt:lpstr>方正姚体</vt:lpstr>
      <vt:lpstr>新宋体</vt:lpstr>
      <vt:lpstr>Calibri Light</vt:lpstr>
      <vt:lpstr>微软雅黑</vt:lpstr>
      <vt:lpstr>Arial Unicode MS</vt:lpstr>
      <vt:lpstr>楷体_GB2312</vt:lpstr>
      <vt:lpstr>Verdana</vt:lpstr>
      <vt:lpstr>仿宋_GB2312</vt:lpstr>
      <vt:lpstr>华文隶书</vt:lpstr>
      <vt:lpstr>仿宋</vt:lpstr>
      <vt:lpstr>Office 主题</vt:lpstr>
      <vt:lpstr>默认设计模板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cp:lastModifiedBy>梨清</cp:lastModifiedBy>
  <cp:revision>60</cp:revision>
  <dcterms:created xsi:type="dcterms:W3CDTF">2017-11-17T04:08:00Z</dcterms:created>
  <dcterms:modified xsi:type="dcterms:W3CDTF">2018-05-26T09:36:43Z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