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4" r:id="rId3"/>
    <p:sldId id="256" r:id="rId4"/>
    <p:sldId id="285" r:id="rId5"/>
    <p:sldId id="288" r:id="rId6"/>
    <p:sldId id="289" r:id="rId7"/>
    <p:sldId id="281" r:id="rId8"/>
    <p:sldId id="260" r:id="rId9"/>
    <p:sldId id="291" r:id="rId10"/>
    <p:sldId id="282" r:id="rId11"/>
    <p:sldId id="265" r:id="rId12"/>
    <p:sldId id="257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FF0000"/>
    <a:srgbClr val="00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956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0180" name="幻灯片图像占位符 501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181" name="文本占位符 501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任意多边形 33793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3795" name="组合 33794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33796" name="任意多边形 33795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7" name="任意多边形 33796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8" name="任意多边形 33797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9" name="任意多边形 33798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0" name="任意多边形 33799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1" name="任意多边形 33800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2" name="任意多边形 33801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3" name="任意多边形 33802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4" name="任意多边形 33803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5" name="任意多边形 33804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6" name="任意多边形 33805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7" name="任意多边形 33806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8" name="任意多边形 33807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3809" name="组合 33808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33810" name="矩形 33809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1" name="任意多边形 33810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2" name="任意多边形 33811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3" name="任意多边形 33812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4" name="任意多边形 33813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5" name="任意多边形 33814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6" name="任意多边形 33815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7" name="任意多边形 33816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8" name="任意多边形 33817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9" name="任意多边形 33818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0" name="任意多边形 33819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1" name="矩形 33820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2" name="矩形 33821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3" name="任意多边形 33822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4" name="任意多边形 33823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5" name="任意多边形 33824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6" name="任意多边形 33825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7" name="任意多边形 33826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8" name="任意多边形 33827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9" name="任意多边形 33828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0" name="任意多边形 33829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1" name="任意多边形 33830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2" name="任意多边形 33831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3" name="矩形 33832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4" name="矩形 33833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5" name="任意多边形 33834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6" name="任意多边形 33835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7" name="任意多边形 33836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8" name="任意多边形 33837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39" name="任意多边形 33838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0" name="任意多边形 33839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1" name="任意多边形 33840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2" name="任意多边形 33841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3" name="任意多边形 33842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4" name="任意多边形 33843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5" name="矩形 33844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6" name="矩形 33845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7" name="任意多边形 33846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8" name="任意多边形 33847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9" name="任意多边形 33848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0" name="任意多边形 33849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1" name="任意多边形 33850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2" name="任意多边形 33851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3" name="任意多边形 33852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4" name="任意多边形 33853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5" name="任意多边形 33854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6" name="任意多边形 33855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7" name="矩形 33856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8" name="矩形 33857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9" name="任意多边形 33858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0" name="任意多边形 33859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1" name="任意多边形 33860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2" name="任意多边形 33861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3" name="任意多边形 33862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4" name="任意多边形 33863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5" name="任意多边形 33864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6" name="任意多边形 33865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7" name="任意多边形 33866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8" name="任意多边形 33867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9" name="矩形 33868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0" name="矩形 33869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1" name="任意多边形 33870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2" name="任意多边形 33871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3" name="任意多边形 33872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4" name="任意多边形 33873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5" name="任意多边形 33874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6" name="任意多边形 33875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7" name="任意多边形 33876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8" name="任意多边形 33877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79" name="任意多边形 33878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0" name="任意多边形 33879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1" name="矩形 33880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2" name="矩形 33881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3" name="任意多边形 33882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4" name="任意多边形 33883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5" name="任意多边形 33884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6" name="任意多边形 33885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7" name="任意多边形 33886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8" name="任意多边形 33887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89" name="任意多边形 33888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0" name="任意多边形 33889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1" name="任意多边形 33890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2" name="任意多边形 33891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3" name="矩形 33892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4" name="矩形 33893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5" name="任意多边形 33894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6" name="任意多边形 33895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7" name="任意多边形 33896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8" name="任意多边形 33897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99" name="任意多边形 33898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0" name="任意多边形 33899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1" name="任意多边形 33900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2" name="任意多边形 33901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3" name="任意多边形 33902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4" name="任意多边形 33903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5" name="矩形 33904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6" name="矩形 33905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7" name="任意多边形 33906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8" name="任意多边形 33907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09" name="任意多边形 33908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0" name="任意多边形 33909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1" name="任意多边形 33910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2" name="任意多边形 33911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3" name="任意多边形 33912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4" name="任意多边形 33913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5" name="任意多边形 33914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6" name="任意多边形 33915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7" name="矩形 33916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8" name="矩形 33917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19" name="任意多边形 33918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0" name="任意多边形 33919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1" name="任意多边形 33920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2" name="任意多边形 33921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3" name="任意多边形 33922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4" name="任意多边形 33923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5" name="任意多边形 33924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6" name="任意多边形 33925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7" name="任意多边形 33926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8" name="任意多边形 33927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29" name="矩形 33928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0" name="矩形 33929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1" name="任意多边形 33930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2" name="任意多边形 33931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3" name="任意多边形 33932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4" name="任意多边形 33933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5" name="任意多边形 33934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6" name="任意多边形 33935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7" name="任意多边形 33936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8" name="任意多边形 33937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39" name="任意多边形 33938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0" name="任意多边形 33939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1" name="矩形 33940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2" name="矩形 33941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3" name="任意多边形 33942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4" name="任意多边形 33943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5" name="任意多边形 33944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6" name="任意多边形 33945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7" name="任意多边形 33946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8" name="任意多边形 33947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49" name="任意多边形 33948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50" name="任意多边形 33949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51" name="任意多边形 33950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52" name="任意多边形 33951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53" name="矩形 33952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54" name="任意多边形 33953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955" name="标题 33954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956" name="日期占位符 33955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957" name="页脚占位符 3395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958" name="灯片编号占位符 3395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959" name="副标题 33958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grpSp>
        <p:nvGrpSpPr>
          <p:cNvPr id="33960" name="组合 33959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33961" name="任意多边形 3396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2" name="任意多边形 3396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3" name="任意多边形 3396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4" name="任意多边形 3396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5" name="任意多边形 3396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6" name="任意多边形 3396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7" name="任意多边形 3396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8" name="任意多边形 3396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69" name="任意多边形 3396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70" name="任意多边形 3396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71" name="任意多边形 3397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72" name="任意多边形 3397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973" name="任意多边形 3397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2770" name="组合 32769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32771" name="矩形 32770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2" name="任意多边形 32771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3" name="任意多边形 32772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4" name="任意多边形 32773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5" name="任意多边形 32774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6" name="任意多边形 32775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7" name="任意多边形 32776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8" name="任意多边形 32777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9" name="任意多边形 32778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0" name="任意多边形 32779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1" name="任意多边形 32780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2" name="矩形 32781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3" name="矩形 32782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4" name="任意多边形 32783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5" name="任意多边形 32784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6" name="任意多边形 32785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7" name="任意多边形 32786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8" name="任意多边形 32787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9" name="任意多边形 32788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0" name="任意多边形 32789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1" name="任意多边形 32790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2" name="任意多边形 32791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3" name="任意多边形 32792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4" name="矩形 32793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5" name="矩形 32794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6" name="任意多边形 32795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7" name="任意多边形 32796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8" name="任意多边形 32797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9" name="任意多边形 32798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0" name="任意多边形 32799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1" name="任意多边形 32800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2" name="任意多边形 32801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3" name="任意多边形 32802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4" name="任意多边形 32803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5" name="任意多边形 32804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6" name="矩形 32805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7" name="矩形 32806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8" name="任意多边形 32807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9" name="任意多边形 32808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0" name="任意多边形 32809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1" name="任意多边形 32810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2" name="任意多边形 32811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3" name="任意多边形 32812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4" name="任意多边形 32813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5" name="任意多边形 32814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6" name="任意多边形 32815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7" name="任意多边形 32816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8" name="矩形 32817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9" name="矩形 32818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0" name="任意多边形 32819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1" name="任意多边形 32820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2" name="任意多边形 32821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3" name="任意多边形 32822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4" name="任意多边形 32823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5" name="任意多边形 32824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6" name="任意多边形 32825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7" name="任意多边形 32826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8" name="任意多边形 32827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9" name="任意多边形 32828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0" name="矩形 32829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1" name="矩形 32830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2" name="任意多边形 32831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3" name="任意多边形 32832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4" name="任意多边形 32833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5" name="任意多边形 32834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6" name="任意多边形 32835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7" name="任意多边形 32836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8" name="任意多边形 32837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9" name="任意多边形 32838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0" name="任意多边形 32839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1" name="任意多边形 32840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2" name="矩形 32841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3" name="矩形 32842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4" name="任意多边形 32843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5" name="任意多边形 32844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6" name="任意多边形 32845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7" name="任意多边形 32846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8" name="任意多边形 32847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9" name="任意多边形 32848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0" name="任意多边形 32849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1" name="任意多边形 32850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2" name="任意多边形 32851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3" name="任意多边形 32852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4" name="矩形 32853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5" name="矩形 32854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6" name="任意多边形 32855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7" name="任意多边形 32856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8" name="任意多边形 32857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9" name="任意多边形 32858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0" name="任意多边形 32859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1" name="任意多边形 32860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2" name="任意多边形 32861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3" name="任意多边形 32862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4" name="任意多边形 32863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5" name="任意多边形 32864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6" name="矩形 32865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7" name="矩形 32866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8" name="任意多边形 32867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9" name="任意多边形 32868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0" name="任意多边形 32869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1" name="任意多边形 32870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2" name="任意多边形 32871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3" name="任意多边形 32872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4" name="任意多边形 32873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5" name="任意多边形 32874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6" name="任意多边形 32875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7" name="任意多边形 32876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8" name="矩形 32877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9" name="矩形 32878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0" name="任意多边形 32879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1" name="任意多边形 32880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2" name="任意多边形 32881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3" name="任意多边形 32882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4" name="任意多边形 32883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5" name="任意多边形 32884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6" name="任意多边形 32885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7" name="任意多边形 32886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8" name="任意多边形 32887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9" name="任意多边形 32888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0" name="矩形 32889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1" name="矩形 32890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2" name="任意多边形 32891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3" name="任意多边形 32892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4" name="任意多边形 32893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5" name="任意多边形 32894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6" name="任意多边形 32895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7" name="任意多边形 32896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8" name="任意多边形 32897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9" name="任意多边形 32898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0" name="任意多边形 32899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1" name="任意多边形 32900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2" name="矩形 32901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3" name="矩形 32902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4" name="任意多边形 32903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5" name="任意多边形 32904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6" name="任意多边形 32905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7" name="任意多边形 32906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8" name="任意多边形 32907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09" name="任意多边形 32908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0" name="任意多边形 32909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1" name="任意多边形 32910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2" name="任意多边形 32911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3" name="任意多边形 32912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4" name="矩形 32913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5" name="任意多边形 32914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16" name="组合 32915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32917" name="任意多边形 3291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8" name="任意多边形 3291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19" name="任意多边形 3291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0" name="任意多边形 3291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1" name="任意多边形 3292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2" name="任意多边形 3292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3" name="任意多边形 3292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4" name="任意多边形 3292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5" name="任意多边形 3292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6" name="任意多边形 3292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7" name="任意多边形 3292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8" name="任意多边形 3292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9" name="任意多边形 3292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30" name="组合 32929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32931" name="任意多边形 3293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2" name="任意多边形 3293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3" name="任意多边形 3293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4" name="任意多边形 3293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5" name="任意多边形 3293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6" name="任意多边形 3293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7" name="任意多边形 3293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8" name="任意多边形 3293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9" name="任意多边形 3293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0" name="任意多边形 3293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1" name="任意多边形 3294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2" name="任意多边形 3294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3" name="任意多边形 3294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44" name="组合 32943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32945" name="任意多边形 3294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6" name="任意多边形 3294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7" name="任意多边形 3294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8" name="任意多边形 3294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9" name="任意多边形 3294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0" name="任意多边形 3294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1" name="任意多边形 3295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2" name="任意多边形 3295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3" name="任意多边形 3295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4" name="任意多边形 3295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5" name="任意多边形 3295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6" name="任意多边形 3295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7" name="任意多边形 3295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58" name="组合 32957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32959" name="任意多边形 3295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0" name="任意多边形 3295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1" name="任意多边形 3296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2" name="任意多边形 3296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3" name="任意多边形 3296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4" name="任意多边形 3296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5" name="任意多边形 3296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6" name="任意多边形 3296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7" name="任意多边形 3296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8" name="任意多边形 3296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9" name="任意多边形 3296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0" name="任意多边形 3296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1" name="任意多边形 3297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72" name="组合 32971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32973" name="任意多边形 3297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4" name="任意多边形 3297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5" name="任意多边形 3297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6" name="任意多边形 3297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7" name="任意多边形 3297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8" name="任意多边形 3297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9" name="任意多边形 3297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0" name="任意多边形 3297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1" name="任意多边形 3298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2" name="任意多边形 3298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3" name="任意多边形 3298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4" name="任意多边形 3298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5" name="任意多边形 3298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86" name="组合 32985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32987" name="任意多边形 3298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8" name="任意多边形 3298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9" name="任意多边形 3298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0" name="任意多边形 3298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1" name="任意多边形 3299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2" name="任意多边形 3299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3" name="任意多边形 3299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4" name="任意多边形 3299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5" name="任意多边形 3299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6" name="任意多边形 3299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7" name="任意多边形 3299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8" name="任意多边形 3299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9" name="任意多边形 3299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3000" name="组合 32999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33001" name="任意多边形 33000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3002" name="组合 33001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33003" name="任意多边形 33002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4" name="任意多边形 33003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5" name="任意多边形 33004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6" name="任意多边形 33005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7" name="任意多边形 33006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8" name="任意多边形 33007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09" name="任意多边形 33008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0" name="任意多边形 33009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1" name="任意多边形 33010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2" name="任意多边形 33011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3" name="任意多边形 33012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4" name="任意多边形 33013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15" name="任意多边形 33014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3016" name="标题 33015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017" name="文本占位符 33016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3018" name="日期占位符 33017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019" name="页脚占位符 33018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020" name="灯片编号占位符 33019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file:///C:\Documents%20and%20Settings\Administrator\&#26700;&#38754;\&#19971;&#24180;&#32423;&#35821;&#25991;&#22797;&#20064;&#36164;&#26009;&#26009;\&#34892;&#36335;&#38590;\music.mp3" TargetMode="External"/><Relationship Id="rId2" Type="http://schemas.openxmlformats.org/officeDocument/2006/relationships/audio" Target="file:///C:\Documents%20and%20Settings\Administrator\&#26700;&#38754;\&#19971;&#24180;&#32423;&#35821;&#25991;&#22797;&#20064;&#36164;&#26009;&#26009;\&#34892;&#36335;&#38590;\music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xx\Desktop\&#12298;&#34892;&#36335;&#38590;&#12299;&#26391;&#35835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57345"/>
          <p:cNvSpPr>
            <a:spLocks noGrp="1" noRot="1"/>
          </p:cNvSpPr>
          <p:nvPr>
            <p:ph type="title"/>
          </p:nvPr>
        </p:nvSpPr>
        <p:spPr>
          <a:xfrm>
            <a:off x="155575" y="215900"/>
            <a:ext cx="8540750" cy="2070100"/>
          </a:xfrm>
        </p:spPr>
        <p:txBody>
          <a:bodyPr anchor="ctr"/>
          <a:p>
            <a:r>
              <a:rPr lang="zh-CN" altLang="en-US" sz="54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走进唐诗</a:t>
            </a:r>
            <a:br>
              <a:rPr lang="zh-CN" altLang="en-US" sz="54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zh-CN" altLang="en-US" b="1" dirty="0">
                <a:solidFill>
                  <a:srgbClr val="339966"/>
                </a:solidFill>
                <a:latin typeface="华文新魏" panose="02010800040101010101" charset="-122"/>
                <a:ea typeface="华文新魏" panose="02010800040101010101" charset="-122"/>
              </a:rPr>
              <a:t>感受诗人遇挫不馁的伟大人格</a:t>
            </a:r>
            <a:endParaRPr lang="zh-CN" altLang="en-US" b="1" dirty="0">
              <a:solidFill>
                <a:srgbClr val="339966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7350" name="文本占位符 57349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2540000"/>
            <a:ext cx="9144000" cy="4318000"/>
          </a:xfrm>
        </p:spPr>
      </p:pic>
      <p:pic>
        <p:nvPicPr>
          <p:cNvPr id="57351" name="music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2286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39" fill="hold"/>
                                        <p:tgtEl>
                                          <p:spTgt spid="573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67" name="图片 2356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5791200"/>
            <a:ext cx="12954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0" name="文本框 23569"/>
          <p:cNvSpPr txBox="1"/>
          <p:nvPr/>
        </p:nvSpPr>
        <p:spPr>
          <a:xfrm>
            <a:off x="381000" y="381000"/>
            <a:ext cx="784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hlink"/>
                </a:solidFill>
                <a:latin typeface="Arial" panose="020B0604020202020204" pitchFamily="34" charset="0"/>
                <a:ea typeface="方正隶书简体" pitchFamily="2" charset="-122"/>
              </a:rPr>
              <a:t>多种艺术表现手法的运用：</a:t>
            </a:r>
            <a:endParaRPr lang="zh-CN" altLang="en-US" sz="4800" dirty="0">
              <a:solidFill>
                <a:schemeClr val="hlink"/>
              </a:solidFill>
              <a:latin typeface="Arial" panose="020B0604020202020204" pitchFamily="34" charset="0"/>
              <a:ea typeface="方正隶书简体" pitchFamily="2" charset="-122"/>
            </a:endParaRPr>
          </a:p>
        </p:txBody>
      </p:sp>
      <p:sp>
        <p:nvSpPr>
          <p:cNvPr id="23571" name="文本框 23570"/>
          <p:cNvSpPr txBox="1"/>
          <p:nvPr/>
        </p:nvSpPr>
        <p:spPr>
          <a:xfrm>
            <a:off x="27305" y="1642745"/>
            <a:ext cx="91166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pitchFamily="66" charset="0"/>
              </a:rPr>
              <a:t>    </a:t>
            </a:r>
            <a:r>
              <a:rPr lang="en-US" altLang="zh-CN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细节描写</a:t>
            </a:r>
            <a:r>
              <a:rPr lang="en-US" altLang="zh-CN" sz="320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——</a:t>
            </a:r>
            <a:r>
              <a:rPr lang="en-US" altLang="zh-CN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</a:t>
            </a:r>
            <a:r>
              <a:rPr lang="zh-CN" altLang="en-US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停杯投箸”、“拔剑四顾”，写出诗人内心的苦闷、抑郁、悲愤难奈之情。</a:t>
            </a:r>
            <a:endParaRPr lang="zh-CN" altLang="en-US" sz="3200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3572" name="文本框 23571"/>
          <p:cNvSpPr txBox="1"/>
          <p:nvPr/>
        </p:nvSpPr>
        <p:spPr>
          <a:xfrm>
            <a:off x="228600" y="2786380"/>
            <a:ext cx="87630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pitchFamily="66" charset="0"/>
              </a:rPr>
              <a:t>     </a:t>
            </a:r>
            <a:r>
              <a:rPr lang="en-US" altLang="zh-CN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象征手法</a:t>
            </a:r>
            <a:r>
              <a:rPr lang="en-US" altLang="zh-CN" sz="320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——</a:t>
            </a:r>
            <a:r>
              <a:rPr lang="zh-CN" altLang="en-US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诗人用“冰塞川”、“雪满山”象征人生道路上的艰难险阻。仕途的艰难，用“欲渡黄河”、“将登太行”象征对某种理想的追求。</a:t>
            </a:r>
            <a:endParaRPr lang="zh-CN" altLang="en-US" sz="3200" dirty="0">
              <a:solidFill>
                <a:srgbClr val="339966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3573" name="文本框 23572"/>
          <p:cNvSpPr txBox="1"/>
          <p:nvPr/>
        </p:nvSpPr>
        <p:spPr>
          <a:xfrm>
            <a:off x="304800" y="4724400"/>
            <a:ext cx="8610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>
                <a:solidFill>
                  <a:srgbClr val="00000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320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r>
              <a:rPr lang="en-US" altLang="zh-CN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用典</a:t>
            </a:r>
            <a:r>
              <a:rPr lang="en-US" altLang="zh-CN" sz="320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——</a:t>
            </a:r>
            <a:r>
              <a:rPr lang="zh-CN" altLang="en-US" sz="3200" dirty="0">
                <a:solidFill>
                  <a:srgbClr val="339966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暗示古人能有的机遇，自己也不见得没有，表达了自己对重回朝廷任抱有希望。</a:t>
            </a:r>
            <a:endParaRPr lang="zh-CN" altLang="en-US" sz="3200" dirty="0">
              <a:solidFill>
                <a:srgbClr val="339966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1" grpId="0"/>
      <p:bldP spid="23572" grpId="0"/>
      <p:bldP spid="235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文本占位符 5123" descr="0002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5" name="矩形 5124"/>
          <p:cNvSpPr/>
          <p:nvPr/>
        </p:nvSpPr>
        <p:spPr>
          <a:xfrm>
            <a:off x="533400" y="609600"/>
            <a:ext cx="4789488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华文行楷" panose="02010800040101010101" charset="-122"/>
                <a:ea typeface="华文行楷" panose="02010800040101010101" charset="-122"/>
              </a:rPr>
              <a:t>配乐诵读</a:t>
            </a:r>
            <a:endParaRPr lang="zh-CN" altLang="en-US" sz="3600"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7" name="文本框 4106"/>
          <p:cNvSpPr txBox="1"/>
          <p:nvPr/>
        </p:nvSpPr>
        <p:spPr>
          <a:xfrm>
            <a:off x="2667635" y="1871345"/>
            <a:ext cx="6172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hlink"/>
                </a:solidFill>
                <a:latin typeface="Arial" panose="020B0604020202020204" pitchFamily="34" charset="0"/>
              </a:rPr>
              <a:t>              </a:t>
            </a:r>
            <a:r>
              <a:rPr lang="zh-CN" altLang="en-US" sz="9600" dirty="0">
                <a:solidFill>
                  <a:schemeClr val="hlink"/>
                </a:solidFill>
                <a:latin typeface="Arial" panose="020B0604020202020204" pitchFamily="34" charset="0"/>
                <a:ea typeface="方正隶书简体" pitchFamily="2" charset="-122"/>
              </a:rPr>
              <a:t>行路难</a:t>
            </a:r>
            <a:endParaRPr lang="zh-CN" altLang="en-US" sz="9600" dirty="0">
              <a:solidFill>
                <a:schemeClr val="hlink"/>
              </a:solidFill>
              <a:latin typeface="Arial" panose="020B0604020202020204" pitchFamily="34" charset="0"/>
              <a:ea typeface="方正隶书简体" pitchFamily="2" charset="-122"/>
            </a:endParaRPr>
          </a:p>
        </p:txBody>
      </p:sp>
      <p:sp>
        <p:nvSpPr>
          <p:cNvPr id="4108" name="文本框 4107"/>
          <p:cNvSpPr txBox="1"/>
          <p:nvPr/>
        </p:nvSpPr>
        <p:spPr>
          <a:xfrm>
            <a:off x="4343400" y="3818255"/>
            <a:ext cx="5410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（</a:t>
            </a:r>
            <a:r>
              <a:rPr lang="zh-CN" altLang="en-US" sz="6000" dirty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唐</a:t>
            </a:r>
            <a:r>
              <a:rPr lang="zh-CN" altLang="en-US" sz="4800" dirty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）</a:t>
            </a:r>
            <a:r>
              <a:rPr lang="zh-CN" altLang="en-US" sz="6000" dirty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李  白</a:t>
            </a:r>
            <a:endParaRPr lang="zh-CN" altLang="en-US" sz="6000" dirty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</p:txBody>
      </p:sp>
      <p:pic>
        <p:nvPicPr>
          <p:cNvPr id="4109" name="图片 4108" descr="2006921435079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5594350"/>
            <a:ext cx="1828800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4109" descr="import36327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116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1" name="文本框 4110"/>
          <p:cNvSpPr txBox="1"/>
          <p:nvPr/>
        </p:nvSpPr>
        <p:spPr>
          <a:xfrm>
            <a:off x="1187450" y="841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李白醉酒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5836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8371" name="文本占位符 58370"/>
          <p:cNvSpPr>
            <a:spLocks noGrp="1" noRot="1"/>
          </p:cNvSpPr>
          <p:nvPr>
            <p:ph type="body" idx="1"/>
          </p:nvPr>
        </p:nvSpPr>
        <p:spPr>
          <a:xfrm>
            <a:off x="2092325" y="1743710"/>
            <a:ext cx="4497070" cy="1289685"/>
          </a:xfrm>
        </p:spPr>
        <p:txBody>
          <a:bodyPr/>
          <a:p>
            <a:pPr marL="0" indent="0">
              <a:buNone/>
            </a:pPr>
            <a:r>
              <a:rPr lang="zh-CN" altLang="zh-CN" sz="6600" b="1" dirty="0">
                <a:latin typeface="华文新魏" panose="02010800040101010101" charset="-122"/>
                <a:ea typeface="华文新魏" panose="02010800040101010101" charset="-122"/>
              </a:rPr>
              <a:t>听读感受</a:t>
            </a:r>
            <a:endParaRPr lang="zh-CN" altLang="zh-CN" sz="66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动作按钮: 声音 1">
            <a:hlinkClick r:id="rId1" action="ppaction://hlinkfile"/>
          </p:cNvPr>
          <p:cNvSpPr/>
          <p:nvPr/>
        </p:nvSpPr>
        <p:spPr>
          <a:xfrm>
            <a:off x="3276600" y="3505200"/>
            <a:ext cx="1295400" cy="685800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942975"/>
          </a:xfrm>
        </p:spPr>
        <p:txBody>
          <a:bodyPr anchor="ctr"/>
          <a:p>
            <a:r>
              <a:rPr lang="zh-CN" altLang="en-US" sz="4800" b="1" dirty="0">
                <a:solidFill>
                  <a:srgbClr val="FF6699"/>
                </a:solidFill>
                <a:ea typeface="华文彩云" panose="02010800040101010101" pitchFamily="2" charset="-122"/>
              </a:rPr>
              <a:t>行   路  难</a:t>
            </a:r>
            <a:endParaRPr lang="zh-CN" altLang="en-US" sz="4800" b="1" dirty="0">
              <a:solidFill>
                <a:srgbClr val="FF6699"/>
              </a:solidFill>
              <a:ea typeface="华文彩云" panose="02010800040101010101" pitchFamily="2" charset="-122"/>
            </a:endParaRPr>
          </a:p>
        </p:txBody>
      </p:sp>
      <p:sp>
        <p:nvSpPr>
          <p:cNvPr id="61443" name="文本占位符 61442"/>
          <p:cNvSpPr>
            <a:spLocks noGrp="1" noRot="1"/>
          </p:cNvSpPr>
          <p:nvPr>
            <p:ph type="body" idx="1"/>
          </p:nvPr>
        </p:nvSpPr>
        <p:spPr>
          <a:xfrm>
            <a:off x="304800" y="1628775"/>
            <a:ext cx="8540750" cy="5040313"/>
          </a:xfrm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chemeClr val="hlink"/>
                </a:solidFill>
              </a:rPr>
              <a:t>      </a:t>
            </a:r>
            <a:r>
              <a:rPr lang="zh-CN" altLang="en-US" sz="3600" b="1" u="sng" dirty="0">
                <a:solidFill>
                  <a:schemeClr val="tx2"/>
                </a:solidFill>
              </a:rPr>
              <a:t>金樽</a:t>
            </a:r>
            <a:r>
              <a:rPr lang="zh-CN" altLang="en-US" sz="3600" b="1" dirty="0">
                <a:solidFill>
                  <a:srgbClr val="0000FF"/>
                </a:solidFill>
              </a:rPr>
              <a:t>清酒</a:t>
            </a:r>
            <a:r>
              <a:rPr lang="zh-CN" altLang="en-US" sz="3600" b="1" dirty="0">
                <a:solidFill>
                  <a:srgbClr val="660033"/>
                </a:solidFill>
              </a:rPr>
              <a:t>斗十千，</a:t>
            </a:r>
            <a:r>
              <a:rPr lang="zh-CN" altLang="en-US" sz="3600" b="1" u="sng" dirty="0">
                <a:solidFill>
                  <a:schemeClr val="tx2"/>
                </a:solidFill>
              </a:rPr>
              <a:t>玉盘</a:t>
            </a:r>
            <a:r>
              <a:rPr lang="zh-CN" altLang="en-US" sz="3600" b="1" dirty="0">
                <a:solidFill>
                  <a:srgbClr val="0000FF"/>
                </a:solidFill>
              </a:rPr>
              <a:t>珍羞</a:t>
            </a:r>
            <a:r>
              <a:rPr lang="zh-CN" altLang="en-US" sz="3600" b="1" dirty="0">
                <a:solidFill>
                  <a:srgbClr val="660033"/>
                </a:solidFill>
              </a:rPr>
              <a:t>值万钱。</a:t>
            </a:r>
            <a:endParaRPr lang="zh-CN" altLang="en-US" sz="3600" b="1" dirty="0">
              <a:solidFill>
                <a:srgbClr val="660033"/>
              </a:solidFill>
            </a:endParaRPr>
          </a:p>
          <a:p>
            <a:pPr>
              <a:buNone/>
            </a:pPr>
            <a:endParaRPr lang="zh-CN" altLang="en-US" sz="3600" b="1" dirty="0">
              <a:solidFill>
                <a:srgbClr val="660033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660033"/>
                </a:solidFill>
              </a:rPr>
              <a:t>           </a:t>
            </a:r>
            <a:endParaRPr lang="zh-CN" altLang="en-US" b="1" dirty="0">
              <a:solidFill>
                <a:srgbClr val="660033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tx2"/>
                </a:solidFill>
              </a:rPr>
              <a:t>                    </a:t>
            </a:r>
            <a:r>
              <a:rPr lang="zh-CN" altLang="en-US" sz="2800" b="1" dirty="0">
                <a:solidFill>
                  <a:schemeClr val="tx2"/>
                </a:solidFill>
              </a:rPr>
              <a:t>写餐具贵重                </a:t>
            </a:r>
            <a:r>
              <a:rPr lang="zh-CN" altLang="en-US" sz="2800" b="1" dirty="0">
                <a:solidFill>
                  <a:srgbClr val="0000FF"/>
                </a:solidFill>
              </a:rPr>
              <a:t>写酒菜佳美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“斗十千”、“值万钱”极言宴饮的丰富、奢华。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      </a:t>
            </a:r>
            <a:r>
              <a:rPr lang="zh-CN" altLang="en-US" b="1" dirty="0">
                <a:solidFill>
                  <a:srgbClr val="000000"/>
                </a:solidFill>
              </a:rPr>
              <a:t> 极言友人送别的隆重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61444" name="直接连接符 61443"/>
          <p:cNvSpPr/>
          <p:nvPr/>
        </p:nvSpPr>
        <p:spPr>
          <a:xfrm>
            <a:off x="1259205" y="2276475"/>
            <a:ext cx="1080135" cy="128714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5" name="直接连接符 61444"/>
          <p:cNvSpPr/>
          <p:nvPr/>
        </p:nvSpPr>
        <p:spPr>
          <a:xfrm flipH="1">
            <a:off x="2698750" y="2205355"/>
            <a:ext cx="2018030" cy="13582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6" name="直接连接符 61445"/>
          <p:cNvSpPr/>
          <p:nvPr/>
        </p:nvSpPr>
        <p:spPr>
          <a:xfrm>
            <a:off x="2339975" y="2276475"/>
            <a:ext cx="3438525" cy="138557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7" name="直接连接符 61446"/>
          <p:cNvSpPr/>
          <p:nvPr/>
        </p:nvSpPr>
        <p:spPr>
          <a:xfrm>
            <a:off x="5437505" y="2205355"/>
            <a:ext cx="532765" cy="12382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3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charRg st="3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charRg st="3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1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charRg st="11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charRg st="11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 noRot="1"/>
          </p:cNvSpPr>
          <p:nvPr>
            <p:ph type="title"/>
          </p:nvPr>
        </p:nvSpPr>
        <p:spPr>
          <a:xfrm>
            <a:off x="301625" y="60325"/>
            <a:ext cx="8540750" cy="1143000"/>
          </a:xfrm>
        </p:spPr>
        <p:txBody>
          <a:bodyPr anchor="ctr"/>
          <a:p>
            <a:r>
              <a:rPr lang="zh-CN" altLang="en-US" sz="4800" b="1" dirty="0">
                <a:solidFill>
                  <a:srgbClr val="FF6699"/>
                </a:solidFill>
                <a:ea typeface="华文彩云" panose="02010800040101010101" pitchFamily="2" charset="-122"/>
              </a:rPr>
              <a:t>行   路  难</a:t>
            </a:r>
            <a:endParaRPr lang="zh-CN" altLang="en-US" sz="4800" b="1" dirty="0">
              <a:solidFill>
                <a:srgbClr val="FF6699"/>
              </a:solidFill>
              <a:ea typeface="华文彩云" panose="02010800040101010101" pitchFamily="2" charset="-122"/>
            </a:endParaRPr>
          </a:p>
        </p:txBody>
      </p:sp>
      <p:sp>
        <p:nvSpPr>
          <p:cNvPr id="62467" name="文本占位符 62466"/>
          <p:cNvSpPr>
            <a:spLocks noGrp="1" noRot="1"/>
          </p:cNvSpPr>
          <p:nvPr>
            <p:ph type="body" sz="half" idx="1"/>
          </p:nvPr>
        </p:nvSpPr>
        <p:spPr>
          <a:xfrm>
            <a:off x="298450" y="1371600"/>
            <a:ext cx="8371205" cy="2555875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1400" b="1" dirty="0">
                <a:solidFill>
                  <a:srgbClr val="660033"/>
                </a:solidFill>
              </a:rPr>
              <a:t>     </a:t>
            </a:r>
            <a:r>
              <a:rPr lang="zh-CN" altLang="en-US" sz="4800" b="1" dirty="0">
                <a:solidFill>
                  <a:srgbClr val="660033"/>
                </a:solidFill>
                <a:latin typeface="华文行楷" panose="02010800040101010101" charset="-122"/>
                <a:ea typeface="华文行楷" panose="02010800040101010101" charset="-122"/>
              </a:rPr>
              <a:t>停杯投箸不能食，拔剑四顾心茫然</a:t>
            </a:r>
            <a:r>
              <a:rPr lang="zh-CN" altLang="en-US" sz="2000" b="1" dirty="0">
                <a:solidFill>
                  <a:srgbClr val="660033"/>
                </a:solidFill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zh-CN" altLang="en-US" sz="2000" b="1" dirty="0">
              <a:solidFill>
                <a:srgbClr val="660033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1400" b="1" dirty="0">
              <a:solidFill>
                <a:srgbClr val="660033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找出诗句中已经做出动作的四个动词，并谈谈表现了诗人怎样的内心世界？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1400" b="1" dirty="0">
              <a:solidFill>
                <a:srgbClr val="000000"/>
              </a:solidFill>
              <a:ea typeface="隶书" panose="02010509060101010101" pitchFamily="49" charset="-122"/>
            </a:endParaRPr>
          </a:p>
        </p:txBody>
      </p:sp>
      <p:pic>
        <p:nvPicPr>
          <p:cNvPr id="62468" name="内容占位符 62467" descr="0000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16725" y="4867275"/>
            <a:ext cx="1512888" cy="1189038"/>
          </a:xfrm>
        </p:spPr>
      </p:pic>
      <p:sp>
        <p:nvSpPr>
          <p:cNvPr id="2" name="文本框 1"/>
          <p:cNvSpPr txBox="1"/>
          <p:nvPr/>
        </p:nvSpPr>
        <p:spPr>
          <a:xfrm>
            <a:off x="733425" y="4473575"/>
            <a:ext cx="61614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华文新魏" panose="02010800040101010101" charset="-122"/>
                <a:ea typeface="华文新魏" panose="02010800040101010101" charset="-122"/>
              </a:rPr>
              <a:t>写出诗人内心的苦闷、抑郁、悲愤难奈之情。</a:t>
            </a:r>
            <a:endParaRPr lang="zh-CN" altLang="en-US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64" name="图片 5326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937"/>
            <a:ext cx="9144000" cy="6875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395288" y="1052513"/>
            <a:ext cx="4667250" cy="3441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欲渡黄河冰塞川，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将登太行雪满山。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闲来垂钓碧溪上，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忽复乘舟梦日边。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4716463" y="1341438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行路受阻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4911725" y="29305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endParaRPr sz="18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54" name="文本框 53253"/>
          <p:cNvSpPr txBox="1"/>
          <p:nvPr/>
        </p:nvSpPr>
        <p:spPr>
          <a:xfrm>
            <a:off x="4495800" y="2286000"/>
            <a:ext cx="34353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姜太公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溪边垂钓遇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周文王后</a:t>
            </a:r>
            <a:r>
              <a:rPr lang="zh-CN" altLang="en-US" sz="32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一展宏图</a:t>
            </a:r>
            <a:endParaRPr lang="zh-CN" altLang="en-US" sz="32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4500563" y="3389313"/>
            <a:ext cx="3435350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伊尹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梦见自己乘船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在日月旁经过后被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商汤</a:t>
            </a:r>
            <a:r>
              <a:rPr lang="zh-CN" altLang="en-US" sz="32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重用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。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53256" name="图片 53255" descr="BD14677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24175"/>
            <a:ext cx="2808288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7" name="图片 53256" descr="BD14677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3644900"/>
            <a:ext cx="2808288" cy="47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8" name="矩形 53257"/>
          <p:cNvSpPr/>
          <p:nvPr/>
        </p:nvSpPr>
        <p:spPr>
          <a:xfrm>
            <a:off x="2195513" y="4005263"/>
            <a:ext cx="2143125" cy="10953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 eaLnBrk="1" hangingPunct="1"/>
            <a:r>
              <a:rPr lang="zh-CN" altLang="en-US" sz="3600">
                <a:ln w="222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典故</a:t>
            </a:r>
            <a:endParaRPr lang="zh-CN" altLang="en-US" sz="3600">
              <a:ln w="222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4800600" y="2057400"/>
            <a:ext cx="4500563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dirty="0"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solidFill>
                  <a:srgbClr val="339966"/>
                </a:solidFill>
                <a:latin typeface="Arial" panose="020B0604020202020204" pitchFamily="34" charset="0"/>
              </a:rPr>
              <a:t>诗人用“冰塞川”、“雪满山”象征人生道路上的艰难险阻</a:t>
            </a:r>
            <a:r>
              <a:rPr lang="en-US" altLang="zh-CN" sz="3200" dirty="0">
                <a:solidFill>
                  <a:srgbClr val="339966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dirty="0">
                <a:solidFill>
                  <a:srgbClr val="339966"/>
                </a:solidFill>
                <a:latin typeface="Arial" panose="020B0604020202020204" pitchFamily="34" charset="0"/>
              </a:rPr>
              <a:t>仕途的艰难</a:t>
            </a:r>
            <a:r>
              <a:rPr lang="en-US" altLang="zh-CN" sz="3200" dirty="0">
                <a:solidFill>
                  <a:srgbClr val="339966"/>
                </a:solidFill>
                <a:latin typeface="Arial" panose="020B0604020202020204" pitchFamily="34" charset="0"/>
              </a:rPr>
              <a:t>;</a:t>
            </a:r>
            <a:r>
              <a:rPr lang="zh-CN" altLang="en-US" sz="3200" dirty="0">
                <a:solidFill>
                  <a:srgbClr val="339966"/>
                </a:solidFill>
                <a:latin typeface="Arial" panose="020B0604020202020204" pitchFamily="34" charset="0"/>
              </a:rPr>
              <a:t>用“欲渡黄河”、“将登太行”象征对某种理想的追求。</a:t>
            </a:r>
            <a:endParaRPr lang="zh-CN" altLang="en-US" sz="3200" dirty="0">
              <a:solidFill>
                <a:srgbClr val="339966"/>
              </a:solidFill>
              <a:latin typeface="Arial" panose="020B0604020202020204" pitchFamily="34" charset="0"/>
            </a:endParaRPr>
          </a:p>
        </p:txBody>
      </p:sp>
      <p:sp>
        <p:nvSpPr>
          <p:cNvPr id="53260" name="云形标注 53259"/>
          <p:cNvSpPr/>
          <p:nvPr/>
        </p:nvSpPr>
        <p:spPr>
          <a:xfrm>
            <a:off x="6300788" y="0"/>
            <a:ext cx="2663825" cy="1771650"/>
          </a:xfrm>
          <a:prstGeom prst="cloudCallout">
            <a:avLst>
              <a:gd name="adj1" fmla="val -25208"/>
              <a:gd name="adj2" fmla="val 565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endParaRPr sz="24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6629400" y="304800"/>
            <a:ext cx="25146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是不是行路受阻让诗人感到苦闷茫然？</a:t>
            </a:r>
            <a:endParaRPr lang="zh-CN" altLang="en-US" sz="24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1743075" y="53070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endParaRPr sz="18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304800" y="5029200"/>
            <a:ext cx="8839200" cy="271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用两则典故借着历史人物忽受重用的事实，暗示古人能有的机遇，自己也不见得没有，表达了自己对重回朝廷任抱有希望。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4" grpId="0"/>
      <p:bldP spid="53254" grpId="1"/>
      <p:bldP spid="53255" grpId="0"/>
      <p:bldP spid="53255" grpId="1"/>
      <p:bldP spid="53259" grpId="0"/>
      <p:bldP spid="53260" grpId="0" animBg="1"/>
      <p:bldP spid="53261" grpId="0"/>
      <p:bldP spid="532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3" name="图片 12292" descr="2006921435079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5486400"/>
            <a:ext cx="16764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152400" y="336550"/>
            <a:ext cx="72834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339966"/>
                </a:solidFill>
                <a:latin typeface="方正隶书简体" pitchFamily="2" charset="-122"/>
                <a:ea typeface="方正隶书简体" pitchFamily="2" charset="-122"/>
              </a:rPr>
              <a:t>行路难，行路难</a:t>
            </a:r>
            <a:r>
              <a:rPr lang="en-US" altLang="zh-CN" sz="4800" dirty="0">
                <a:solidFill>
                  <a:srgbClr val="339966"/>
                </a:solidFill>
                <a:latin typeface="方正隶书简体" pitchFamily="2" charset="-122"/>
                <a:ea typeface="方正隶书简体" pitchFamily="2" charset="-122"/>
              </a:rPr>
              <a:t>!</a:t>
            </a:r>
            <a:r>
              <a:rPr lang="zh-CN" altLang="en-US" sz="4800" dirty="0">
                <a:solidFill>
                  <a:srgbClr val="339966"/>
                </a:solidFill>
                <a:latin typeface="方正隶书简体" pitchFamily="2" charset="-122"/>
                <a:ea typeface="方正隶书简体" pitchFamily="2" charset="-122"/>
              </a:rPr>
              <a:t>多歧路，今安在</a:t>
            </a:r>
            <a:r>
              <a:rPr lang="en-US" altLang="zh-CN" sz="4800">
                <a:solidFill>
                  <a:srgbClr val="339966"/>
                </a:solidFill>
                <a:latin typeface="方正隶书简体" pitchFamily="2" charset="-122"/>
                <a:ea typeface="方正隶书简体" pitchFamily="2" charset="-122"/>
              </a:rPr>
              <a:t>?</a:t>
            </a:r>
            <a:r>
              <a:rPr lang="en-US" altLang="zh-CN">
                <a:latin typeface="Arial" panose="020B0604020202020204" pitchFamily="34" charset="0"/>
                <a:ea typeface="方正隶书简体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方正隶书简体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0" y="1905000"/>
            <a:ext cx="84582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</a:t>
            </a:r>
            <a:r>
              <a:rPr lang="en-US" altLang="zh-CN" b="1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、运用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反复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的修辞手法，从语气和感情上强调行路难，并且好像有很气愤的意思。</a:t>
            </a: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endParaRPr lang="zh-CN" altLang="en-US" sz="3200" b="1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0" y="3352800"/>
            <a:ext cx="8382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</a:t>
            </a:r>
            <a:r>
              <a:rPr lang="en-US" altLang="zh-CN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、运用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反问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的修辞手法，语气更强烈 ，强调不知道哪一条路才是我李白可以走的路。</a:t>
            </a:r>
            <a:endParaRPr lang="zh-CN" altLang="en-US" sz="3200" b="1" dirty="0">
              <a:solidFill>
                <a:schemeClr val="hlink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152400" y="4495800"/>
            <a:ext cx="8382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3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标点符号</a:t>
            </a:r>
            <a:r>
              <a:rPr lang="zh-CN" altLang="en-US" sz="3200" b="1" dirty="0">
                <a:solidFill>
                  <a:schemeClr val="hlink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，前面是强烈的感叹，感叹行路之难，后面有强烈的质问和诘责的意味。</a:t>
            </a:r>
            <a:endParaRPr lang="zh-CN" altLang="en-US" sz="3200" b="1" dirty="0">
              <a:solidFill>
                <a:schemeClr val="hlink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  <p:bldP spid="122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标题 6451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4515" name="文本占位符 64514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2974340"/>
          </a:xfrm>
        </p:spPr>
        <p:txBody>
          <a:bodyPr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长风破浪会有时，直挂云帆济沧海。</a:t>
            </a:r>
            <a:endParaRPr lang="zh-CN" altLang="en-US" sz="4000" b="1" dirty="0">
              <a:solidFill>
                <a:srgbClr val="660033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隶书" panose="02010509060101010101" pitchFamily="49" charset="-122"/>
              </a:rPr>
              <a:t>           结句却又使诗境豁然开朗，诗人的心飞向未来，他坚信，总有一天会高挂云帆，乘风破浪穿越广阔的海面，向远方驶去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……</a:t>
            </a:r>
            <a:endParaRPr lang="en-US" altLang="zh-CN" sz="3600" b="1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ea typeface="黑体" panose="02010609060101010101" pitchFamily="2" charset="-122"/>
              </a:rPr>
              <a:t>诗人的感情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54275" name="文本占位符 54274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54278" name="文本框 54277"/>
          <p:cNvSpPr txBox="1"/>
          <p:nvPr/>
        </p:nvSpPr>
        <p:spPr>
          <a:xfrm>
            <a:off x="228600" y="32766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欢乐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1116013" y="50133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苦闷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2987675" y="3933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endParaRPr sz="18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2555875" y="38608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希望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82" name="文本框 54281"/>
          <p:cNvSpPr txBox="1"/>
          <p:nvPr/>
        </p:nvSpPr>
        <p:spPr>
          <a:xfrm>
            <a:off x="4140200" y="508476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失望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5795963" y="3284538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奋发</a:t>
            </a:r>
            <a:endParaRPr lang="zh-CN" altLang="en-US" sz="40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84" name="直接连接符 54283"/>
          <p:cNvSpPr/>
          <p:nvPr/>
        </p:nvSpPr>
        <p:spPr>
          <a:xfrm>
            <a:off x="1116013" y="4005263"/>
            <a:ext cx="574675" cy="10795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4285" name="直接连接符 54284"/>
          <p:cNvSpPr/>
          <p:nvPr/>
        </p:nvSpPr>
        <p:spPr>
          <a:xfrm flipV="1">
            <a:off x="1692275" y="4508500"/>
            <a:ext cx="1368425" cy="5762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4286" name="直接连接符 54285"/>
          <p:cNvSpPr/>
          <p:nvPr/>
        </p:nvSpPr>
        <p:spPr>
          <a:xfrm>
            <a:off x="3059113" y="4508500"/>
            <a:ext cx="1728787" cy="7921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4287" name="直接连接符 54286"/>
          <p:cNvSpPr/>
          <p:nvPr/>
        </p:nvSpPr>
        <p:spPr>
          <a:xfrm flipV="1">
            <a:off x="4716463" y="3933825"/>
            <a:ext cx="1584325" cy="136683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4288" name="矩形 54287"/>
          <p:cNvSpPr/>
          <p:nvPr/>
        </p:nvSpPr>
        <p:spPr>
          <a:xfrm>
            <a:off x="5724525" y="4292600"/>
            <a:ext cx="2879725" cy="18716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 eaLnBrk="1" hangingPunct="1"/>
            <a:r>
              <a:rPr lang="zh-CN" altLang="en-US" sz="4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复杂的心理历程</a:t>
            </a:r>
            <a:endParaRPr lang="zh-CN" altLang="en-US" sz="4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4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情感的起伏变化</a:t>
            </a:r>
            <a:endParaRPr lang="zh-CN" altLang="en-US" sz="4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89" name="文本框 54288"/>
          <p:cNvSpPr txBox="1"/>
          <p:nvPr/>
        </p:nvSpPr>
        <p:spPr>
          <a:xfrm>
            <a:off x="4476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endParaRPr sz="18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90" name="文本框 54289"/>
          <p:cNvSpPr txBox="1"/>
          <p:nvPr/>
        </p:nvSpPr>
        <p:spPr>
          <a:xfrm>
            <a:off x="457200" y="3657600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宴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91" name="文本框 54290"/>
          <p:cNvSpPr txBox="1"/>
          <p:nvPr/>
        </p:nvSpPr>
        <p:spPr>
          <a:xfrm>
            <a:off x="1371600" y="5334000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停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92" name="文本框 54291"/>
          <p:cNvSpPr txBox="1"/>
          <p:nvPr/>
        </p:nvSpPr>
        <p:spPr>
          <a:xfrm>
            <a:off x="3708400" y="3900488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想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93" name="文本框 54292"/>
          <p:cNvSpPr txBox="1"/>
          <p:nvPr/>
        </p:nvSpPr>
        <p:spPr>
          <a:xfrm>
            <a:off x="4495800" y="5486400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实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4294" name="文本框 54293"/>
          <p:cNvSpPr txBox="1"/>
          <p:nvPr/>
        </p:nvSpPr>
        <p:spPr>
          <a:xfrm>
            <a:off x="7021513" y="3251200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感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54295" name="图片 542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3887788" cy="321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96" name="图片 542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0"/>
            <a:ext cx="4176713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8" grpId="0"/>
      <p:bldP spid="54279" grpId="0"/>
      <p:bldP spid="54281" grpId="0"/>
      <p:bldP spid="54282" grpId="0"/>
      <p:bldP spid="54283" grpId="0"/>
      <p:bldP spid="54290" grpId="0"/>
      <p:bldP spid="54291" grpId="0"/>
      <p:bldP spid="54292" grpId="0"/>
      <p:bldP spid="54293" grpId="0"/>
      <p:bldP spid="54294" grpId="0"/>
    </p:bld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939</Words>
  <Application>WPS 演示</Application>
  <PresentationFormat>在屏幕上显示</PresentationFormat>
  <Paragraphs>104</Paragraphs>
  <Slides>11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Wingdings 2</vt:lpstr>
      <vt:lpstr>华文新魏</vt:lpstr>
      <vt:lpstr>方正隶书简体</vt:lpstr>
      <vt:lpstr>隶书</vt:lpstr>
      <vt:lpstr>华文彩云</vt:lpstr>
      <vt:lpstr>华文行楷</vt:lpstr>
      <vt:lpstr>黑体</vt:lpstr>
      <vt:lpstr>Comic Sans MS</vt:lpstr>
      <vt:lpstr>微软雅黑</vt:lpstr>
      <vt:lpstr>Arial Unicode MS</vt:lpstr>
      <vt:lpstr>吉祥如意</vt:lpstr>
      <vt:lpstr>走进唐诗 感受诗人遇挫不馁的伟大人格</vt:lpstr>
      <vt:lpstr>PowerPoint 演示文稿</vt:lpstr>
      <vt:lpstr>PowerPoint 演示文稿</vt:lpstr>
      <vt:lpstr>行   路  难</vt:lpstr>
      <vt:lpstr>行   路  难</vt:lpstr>
      <vt:lpstr>PowerPoint 演示文稿</vt:lpstr>
      <vt:lpstr>PowerPoint 演示文稿</vt:lpstr>
      <vt:lpstr>PowerPoint 演示文稿</vt:lpstr>
      <vt:lpstr>诗人的感情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xx</cp:lastModifiedBy>
  <cp:revision>114</cp:revision>
  <dcterms:created xsi:type="dcterms:W3CDTF">2018-09-07T04:52:00Z</dcterms:created>
  <dcterms:modified xsi:type="dcterms:W3CDTF">2018-09-07T05:58:58Z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