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6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handoutMasterIdLst>
    <p:handoutMasterId r:id="rId31"/>
  </p:handout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a:rPr>
              <a:t>2021-9-12</a:t>
            </a:fld>
            <a:endParaRPr lang="zh-CN" altLang="en-US" smtClean="0">
              <a:latin typeface="微软雅黑" panose="020B0503020204020204" charset="-122"/>
              <a:ea typeface="微软雅黑"/>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a:rPr>
              <a:t>‹#›</a:t>
            </a:fld>
            <a:endParaRPr lang="zh-CN" altLang="en-US" smtClean="0">
              <a:latin typeface="微软雅黑" panose="020B0503020204020204" charset="-122"/>
              <a:ea typeface="微软雅黑"/>
            </a:endParaRPr>
          </a:p>
        </p:txBody>
      </p:sp>
    </p:spTree>
    <p:extLst>
      <p:ext uri="{BB962C8B-B14F-4D97-AF65-F5344CB8AC3E}">
        <p14:creationId xmlns:p14="http://schemas.microsoft.com/office/powerpoint/2010/main" val="42737534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a:defRPr>
            </a:lvl1pPr>
          </a:lstStyle>
          <a:p>
            <a:fld id="{1AC49D05-6128-4D0D-A32A-06A5E73B386C}" type="datetimeFigureOut">
              <a:rPr lang="zh-CN" altLang="en-US" smtClean="0"/>
              <a:t>2021-9-12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a:defRPr>
            </a:lvl1pPr>
          </a:lstStyle>
          <a:p>
            <a:fld id="{5849F42C-2DAE-424C-A4B8-3140182C3E9F}" type="slidenum">
              <a:rPr lang="zh-CN" altLang="en-US" smtClean="0"/>
              <a:t>‹#›</a:t>
            </a:fld>
            <a:endParaRPr lang="zh-CN" altLang="en-US"/>
          </a:p>
        </p:txBody>
      </p:sp>
    </p:spTree>
    <p:extLst>
      <p:ext uri="{BB962C8B-B14F-4D97-AF65-F5344CB8AC3E}">
        <p14:creationId xmlns:p14="http://schemas.microsoft.com/office/powerpoint/2010/main" val="1003653491"/>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a:cs typeface="+mn-cs"/>
      </a:defRPr>
    </a:lvl1pPr>
    <a:lvl2pPr marL="457200" algn="l" defTabSz="914400" rtl="0" eaLnBrk="1" latinLnBrk="0" hangingPunct="1">
      <a:defRPr sz="1200" kern="1200">
        <a:solidFill>
          <a:schemeClr val="tx1"/>
        </a:solidFill>
        <a:latin typeface="微软雅黑" panose="020B0503020204020204" charset="-122"/>
        <a:ea typeface="微软雅黑"/>
        <a:cs typeface="+mn-cs"/>
      </a:defRPr>
    </a:lvl2pPr>
    <a:lvl3pPr marL="914400" algn="l" defTabSz="914400" rtl="0" eaLnBrk="1" latinLnBrk="0" hangingPunct="1">
      <a:defRPr sz="1200" kern="1200">
        <a:solidFill>
          <a:schemeClr val="tx1"/>
        </a:solidFill>
        <a:latin typeface="微软雅黑" panose="020B0503020204020204" charset="-122"/>
        <a:ea typeface="微软雅黑"/>
        <a:cs typeface="+mn-cs"/>
      </a:defRPr>
    </a:lvl3pPr>
    <a:lvl4pPr marL="1371600" algn="l" defTabSz="914400" rtl="0" eaLnBrk="1" latinLnBrk="0" hangingPunct="1">
      <a:defRPr sz="1200" kern="1200">
        <a:solidFill>
          <a:schemeClr val="tx1"/>
        </a:solidFill>
        <a:latin typeface="微软雅黑" panose="020B0503020204020204" charset="-122"/>
        <a:ea typeface="微软雅黑"/>
        <a:cs typeface="+mn-cs"/>
      </a:defRPr>
    </a:lvl4pPr>
    <a:lvl5pPr marL="1828800" algn="l" defTabSz="914400" rtl="0" eaLnBrk="1" latinLnBrk="0" hangingPunct="1">
      <a:defRPr sz="1200" kern="1200">
        <a:solidFill>
          <a:schemeClr val="tx1"/>
        </a:solidFill>
        <a:latin typeface="微软雅黑" panose="020B0503020204020204" charset="-122"/>
        <a:ea typeface="微软雅黑"/>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p:sp>
      <p:sp>
        <p:nvSpPr>
          <p:cNvPr id="51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8976780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p:sp>
      <p:sp>
        <p:nvSpPr>
          <p:cNvPr id="235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9769815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2979273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8392721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4041336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362768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5422122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2617148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9561941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5313719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1833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42244799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0635733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p:sp>
      <p:sp>
        <p:nvSpPr>
          <p:cNvPr id="46083"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20957912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p:sp>
      <p:sp>
        <p:nvSpPr>
          <p:cNvPr id="48131"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17559763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p:sp>
      <p:sp>
        <p:nvSpPr>
          <p:cNvPr id="50179"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30788617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p:sp>
      <p:sp>
        <p:nvSpPr>
          <p:cNvPr id="52227"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40752910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p:sp>
      <p:sp>
        <p:nvSpPr>
          <p:cNvPr id="54275"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5300076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p:sp>
      <p:sp>
        <p:nvSpPr>
          <p:cNvPr id="56323"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18065514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p:sp>
      <p:sp>
        <p:nvSpPr>
          <p:cNvPr id="58371"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1725750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p:sp>
      <p:sp>
        <p:nvSpPr>
          <p:cNvPr id="60419"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1860939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4801963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p:sp>
      <p:sp>
        <p:nvSpPr>
          <p:cNvPr id="11267"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0244"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42533A7C-D782-4261-A8A9-B40EB48796F4}" type="slidenum">
              <a:rPr lang="en-US" altLang="zh-CN" smtClean="0">
                <a:latin typeface="Arial" panose="020B0604020202020204" pitchFamily="34" charset="0"/>
              </a:rPr>
              <a:t>4</a:t>
            </a:fld>
            <a:endParaRPr lang="en-US" altLang="zh-CN" smtClean="0">
              <a:latin typeface="Arial" panose="020B0604020202020204" pitchFamily="34" charset="0"/>
            </a:endParaRPr>
          </a:p>
        </p:txBody>
      </p:sp>
    </p:spTree>
    <p:extLst>
      <p:ext uri="{BB962C8B-B14F-4D97-AF65-F5344CB8AC3E}">
        <p14:creationId xmlns:p14="http://schemas.microsoft.com/office/powerpoint/2010/main" val="886753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2292"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91E73D15-1D56-4173-B5DD-65CC8CAA7F7B}" type="slidenum">
              <a:rPr lang="en-US" altLang="zh-CN" smtClean="0">
                <a:latin typeface="Arial" panose="020B0604020202020204" pitchFamily="34" charset="0"/>
              </a:rPr>
              <a:t>5</a:t>
            </a:fld>
            <a:endParaRPr lang="en-US" altLang="zh-CN" smtClean="0">
              <a:latin typeface="Arial" panose="020B0604020202020204" pitchFamily="34" charset="0"/>
            </a:endParaRPr>
          </a:p>
        </p:txBody>
      </p:sp>
    </p:spTree>
    <p:extLst>
      <p:ext uri="{BB962C8B-B14F-4D97-AF65-F5344CB8AC3E}">
        <p14:creationId xmlns:p14="http://schemas.microsoft.com/office/powerpoint/2010/main" val="3552995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4340"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1BAE3E49-9D47-4C04-BABA-C7C6DF567958}" type="slidenum">
              <a:rPr lang="en-US" altLang="zh-CN" smtClean="0">
                <a:latin typeface="Arial" panose="020B0604020202020204" pitchFamily="34" charset="0"/>
              </a:rPr>
              <a:t>6</a:t>
            </a:fld>
            <a:endParaRPr lang="en-US" altLang="zh-CN" smtClean="0">
              <a:latin typeface="Arial" panose="020B0604020202020204" pitchFamily="34" charset="0"/>
            </a:endParaRPr>
          </a:p>
        </p:txBody>
      </p:sp>
    </p:spTree>
    <p:extLst>
      <p:ext uri="{BB962C8B-B14F-4D97-AF65-F5344CB8AC3E}">
        <p14:creationId xmlns:p14="http://schemas.microsoft.com/office/powerpoint/2010/main" val="21300549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6388"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29842E3E-5662-45DB-97D4-E0DC2B083AB7}" type="slidenum">
              <a:rPr lang="en-US" altLang="zh-CN" smtClean="0">
                <a:latin typeface="Arial" panose="020B0604020202020204" pitchFamily="34" charset="0"/>
              </a:rPr>
              <a:t>7</a:t>
            </a:fld>
            <a:endParaRPr lang="en-US" altLang="zh-CN" smtClean="0">
              <a:latin typeface="Arial" panose="020B0604020202020204" pitchFamily="34" charset="0"/>
            </a:endParaRPr>
          </a:p>
        </p:txBody>
      </p:sp>
    </p:spTree>
    <p:extLst>
      <p:ext uri="{BB962C8B-B14F-4D97-AF65-F5344CB8AC3E}">
        <p14:creationId xmlns:p14="http://schemas.microsoft.com/office/powerpoint/2010/main" val="30296640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3133030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p:sp>
      <p:sp>
        <p:nvSpPr>
          <p:cNvPr id="215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8209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slideMaster" Target="../slideMasters/slideMaster1.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2021-9-12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2021-9-12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2021-9-12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2021-9-12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2021-9-12</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custDataLst>
              <p:tags r:id="rId1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PA-10223"/>
          <p:cNvSpPr/>
          <p:nvPr>
            <p:custDataLst>
              <p:tags r:id="rId1"/>
            </p:custDataLst>
          </p:nvPr>
        </p:nvSpPr>
        <p:spPr>
          <a:xfrm>
            <a:off x="3169285" y="2569845"/>
            <a:ext cx="6108065" cy="1106805"/>
          </a:xfrm>
          <a:prstGeom prst="rect">
            <a:avLst/>
          </a:prstGeom>
          <a:noFill/>
          <a:ln>
            <a:noFill/>
          </a:ln>
          <a:effectLst>
            <a:innerShdw blurRad="63500" dist="50800" dir="16200000">
              <a:prstClr val="black">
                <a:alpha val="50000"/>
              </a:prstClr>
            </a:innerShdw>
          </a:effectLst>
          <a:extLst>
            <a:ext uri="{909E8E84-426E-40DD-AFC4-6F175D3DCCD1}">
              <a14:hiddenFill xmlns:a14="http://schemas.microsoft.com/office/drawing/2010/main">
                <a:solidFill>
                  <a:schemeClr val="bg1"/>
                </a:solidFill>
              </a14:hiddenFill>
            </a:ext>
          </a:extLst>
        </p:spPr>
        <p:txBody>
          <a:bodyPr>
            <a:spAutoFit/>
            <a:scene3d>
              <a:camera prst="orthographicFront"/>
              <a:lightRig rig="threePt" dir="t"/>
            </a:scene3d>
          </a:bodyPr>
          <a:lstStyle/>
          <a:p>
            <a:pPr algn="dist" eaLnBrk="1" hangingPunct="1">
              <a:lnSpc>
                <a:spcPct val="110000"/>
              </a:lnSpc>
              <a:defRPr/>
            </a:pPr>
            <a:r>
              <a:rPr lang="zh-CN" altLang="en-US" sz="6000" b="1">
                <a:effectLst>
                  <a:outerShdw blurRad="38100" dist="19050" dir="2700000" algn="tl" rotWithShape="0">
                    <a:schemeClr val="dk1">
                      <a:alpha val="40000"/>
                    </a:schemeClr>
                  </a:outerShdw>
                </a:effectLst>
                <a:latin typeface="宋体" panose="02010600030101010101" pitchFamily="2" charset="-122"/>
                <a:cs typeface="黑体" panose="02010609060101010101" pitchFamily="2" charset="-122"/>
                <a:sym typeface="+mn-ea"/>
              </a:rPr>
              <a:t>改造我们的学习</a:t>
            </a:r>
          </a:p>
        </p:txBody>
      </p:sp>
      <p:sp>
        <p:nvSpPr>
          <p:cNvPr id="4099" name="文本框 2"/>
          <p:cNvSpPr txBox="1">
            <a:spLocks noChangeArrowheads="1"/>
          </p:cNvSpPr>
          <p:nvPr/>
        </p:nvSpPr>
        <p:spPr bwMode="auto">
          <a:xfrm>
            <a:off x="4216400" y="4006850"/>
            <a:ext cx="375920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800" b="1"/>
              <a:t>毛泽东</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019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sp>
        <p:nvSpPr>
          <p:cNvPr id="22532" name="Text Box 4"/>
          <p:cNvSpPr txBox="1">
            <a:spLocks noChangeArrowheads="1"/>
          </p:cNvSpPr>
          <p:nvPr/>
        </p:nvSpPr>
        <p:spPr bwMode="auto">
          <a:xfrm>
            <a:off x="2257425" y="2030413"/>
            <a:ext cx="7677150" cy="301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3800" b="1">
                <a:solidFill>
                  <a:srgbClr val="7030A0"/>
                </a:solidFill>
                <a:latin typeface="宋体" panose="02010600030101010101" pitchFamily="2" charset="-122"/>
              </a:rPr>
              <a:t>既然《改造我们的学习》的中心论点是“主张将我们全党的学习方法和学习制度改造一下”，那么充分肯定我们党在学风方面一些“很好的现象”的第一部分能否删去？</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019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sp>
        <p:nvSpPr>
          <p:cNvPr id="100" name="文本框 99"/>
          <p:cNvSpPr txBox="1">
            <a:spLocks noChangeArrowheads="1"/>
          </p:cNvSpPr>
          <p:nvPr/>
        </p:nvSpPr>
        <p:spPr bwMode="auto">
          <a:xfrm>
            <a:off x="2174875" y="2054225"/>
            <a:ext cx="7842250"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800" b="1">
                <a:solidFill>
                  <a:schemeClr val="accent2"/>
                </a:solidFill>
                <a:latin typeface="宋体" panose="02010600030101010101" pitchFamily="2" charset="-122"/>
              </a:rPr>
              <a:t>不能</a:t>
            </a:r>
            <a:r>
              <a:rPr lang="zh-CN" sz="2800" b="1">
                <a:solidFill>
                  <a:srgbClr val="000000"/>
                </a:solidFill>
                <a:latin typeface="宋体" panose="02010600030101010101" pitchFamily="2" charset="-122"/>
              </a:rPr>
              <a:t>。一篇好的议论文，绝不能宣传片面的、孤立的、绝对化的观点，必须运用辩证法发展观点、联系观点，一分为二地分析问题。文章第一部分从历史发展的角度正面论证了树立马列主义理论联系实际学风的重要性，并且通过对二十年来我党在理论与实际相结合方面所取得进步的回顾，告诉我们改造学风不仅具有重要性而且也具有可能性，从而增强了我们改造学风的信心。因此，第一部分在全文中是必不可少的，不能删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Text Box 4"/>
          <p:cNvSpPr txBox="1">
            <a:spLocks noChangeArrowheads="1"/>
          </p:cNvSpPr>
          <p:nvPr/>
        </p:nvSpPr>
        <p:spPr bwMode="auto">
          <a:xfrm>
            <a:off x="2092325" y="1582738"/>
            <a:ext cx="8007350" cy="1291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2600" b="1">
                <a:solidFill>
                  <a:srgbClr val="7030A0"/>
                </a:solidFill>
                <a:latin typeface="宋体" panose="02010600030101010101" pitchFamily="2" charset="-122"/>
              </a:rPr>
              <a:t>《改造我们的学习》的第二部分主要运用了什么论证方法？文中谈了哪几类“极坏的典型”？作者是怎样安排使用这些典型材料的？ </a:t>
            </a:r>
          </a:p>
        </p:txBody>
      </p:sp>
      <p:sp>
        <p:nvSpPr>
          <p:cNvPr id="4" name="文本框 3"/>
          <p:cNvSpPr txBox="1"/>
          <p:nvPr/>
        </p:nvSpPr>
        <p:spPr>
          <a:xfrm>
            <a:off x="2019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sp>
        <p:nvSpPr>
          <p:cNvPr id="5" name="Text Box 5"/>
          <p:cNvSpPr txBox="1">
            <a:spLocks noChangeArrowheads="1"/>
          </p:cNvSpPr>
          <p:nvPr/>
        </p:nvSpPr>
        <p:spPr bwMode="auto">
          <a:xfrm>
            <a:off x="2216150" y="3219450"/>
            <a:ext cx="7883525" cy="3291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600" b="1">
                <a:latin typeface="宋体" panose="02010600030101010101" pitchFamily="2" charset="-122"/>
              </a:rPr>
              <a:t>主要运用了</a:t>
            </a:r>
            <a:r>
              <a:rPr lang="zh-CN" altLang="en-US" sz="2600" b="1">
                <a:solidFill>
                  <a:schemeClr val="accent2"/>
                </a:solidFill>
                <a:latin typeface="宋体" panose="02010600030101010101" pitchFamily="2" charset="-122"/>
              </a:rPr>
              <a:t>例证法</a:t>
            </a:r>
            <a:r>
              <a:rPr lang="zh-CN" altLang="en-US" sz="2600" b="1">
                <a:latin typeface="宋体" panose="02010600030101010101" pitchFamily="2" charset="-122"/>
              </a:rPr>
              <a:t>。在这部分中，作者谈了三类典型：一类是对现状不作周密的调查研究，根据“想当然”发号施令；一类是不懂得自己的历史，只能生吞活剥地谈外国；一类是学习马列主义时理论和实际相分离。作者在列举主观主义态度的三方面表现之后，又举出这三类“极坏的典型”进一步说明其危害，充分证实了党内确实存在着主观主义的学风，“不可等闲视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Text Box 4"/>
          <p:cNvSpPr txBox="1">
            <a:spLocks noChangeArrowheads="1"/>
          </p:cNvSpPr>
          <p:nvPr/>
        </p:nvSpPr>
        <p:spPr bwMode="auto">
          <a:xfrm>
            <a:off x="2219325" y="1660525"/>
            <a:ext cx="804227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3000" b="1">
                <a:solidFill>
                  <a:srgbClr val="7030A0"/>
                </a:solidFill>
                <a:latin typeface="宋体" panose="02010600030101010101" pitchFamily="2" charset="-122"/>
              </a:rPr>
              <a:t>第三部分第16段中的对子运用了哪些修辞手法？形象地讽刺了哪类人？</a:t>
            </a:r>
          </a:p>
        </p:txBody>
      </p:sp>
      <p:sp>
        <p:nvSpPr>
          <p:cNvPr id="4" name="文本框 3"/>
          <p:cNvSpPr txBox="1"/>
          <p:nvPr/>
        </p:nvSpPr>
        <p:spPr>
          <a:xfrm>
            <a:off x="2019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sp>
        <p:nvSpPr>
          <p:cNvPr id="5" name="Text Box 5"/>
          <p:cNvSpPr txBox="1">
            <a:spLocks noChangeArrowheads="1"/>
          </p:cNvSpPr>
          <p:nvPr/>
        </p:nvSpPr>
        <p:spPr bwMode="auto">
          <a:xfrm>
            <a:off x="2219325" y="2981325"/>
            <a:ext cx="7961313" cy="3291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600" b="1">
                <a:latin typeface="宋体" panose="02010600030101010101" pitchFamily="2" charset="-122"/>
              </a:rPr>
              <a:t>修辞手法：从句式上看，运用了</a:t>
            </a:r>
            <a:r>
              <a:rPr lang="zh-CN" altLang="en-US" sz="2600" b="1">
                <a:solidFill>
                  <a:schemeClr val="accent2"/>
                </a:solidFill>
                <a:latin typeface="宋体" panose="02010600030101010101" pitchFamily="2" charset="-122"/>
              </a:rPr>
              <a:t>对偶</a:t>
            </a:r>
            <a:r>
              <a:rPr lang="zh-CN" altLang="en-US" sz="2600" b="1">
                <a:latin typeface="宋体" panose="02010600030101010101" pitchFamily="2" charset="-122"/>
              </a:rPr>
              <a:t>的修辞手法；从内容上看，运用了</a:t>
            </a:r>
            <a:r>
              <a:rPr lang="zh-CN" altLang="en-US" sz="2600" b="1">
                <a:solidFill>
                  <a:schemeClr val="accent2"/>
                </a:solidFill>
                <a:latin typeface="宋体" panose="02010600030101010101" pitchFamily="2" charset="-122"/>
              </a:rPr>
              <a:t>比喻</a:t>
            </a:r>
            <a:r>
              <a:rPr lang="zh-CN" altLang="en-US" sz="2600" b="1">
                <a:latin typeface="宋体" panose="02010600030101010101" pitchFamily="2" charset="-122"/>
              </a:rPr>
              <a:t>的修辞手法；从“头重脚轻根底浅”“嘴尖皮厚腹中空”的多义性上看，运用了</a:t>
            </a:r>
            <a:r>
              <a:rPr lang="zh-CN" altLang="en-US" sz="2600" b="1">
                <a:solidFill>
                  <a:schemeClr val="accent2"/>
                </a:solidFill>
                <a:latin typeface="宋体" panose="02010600030101010101" pitchFamily="2" charset="-122"/>
              </a:rPr>
              <a:t>双关</a:t>
            </a:r>
            <a:r>
              <a:rPr lang="zh-CN" altLang="en-US" sz="2600" b="1">
                <a:latin typeface="宋体" panose="02010600030101010101" pitchFamily="2" charset="-122"/>
              </a:rPr>
              <a:t>（表面上是描写外在形态，实际上是描写思想作风）的修辞手法；从芦苇、竹笋的拟人化上看，运用了</a:t>
            </a:r>
            <a:r>
              <a:rPr lang="zh-CN" altLang="en-US" sz="2600" b="1">
                <a:solidFill>
                  <a:schemeClr val="accent2"/>
                </a:solidFill>
                <a:latin typeface="宋体" panose="02010600030101010101" pitchFamily="2" charset="-122"/>
              </a:rPr>
              <a:t>比拟</a:t>
            </a:r>
            <a:r>
              <a:rPr lang="zh-CN" altLang="en-US" sz="2600" b="1">
                <a:latin typeface="宋体" panose="02010600030101010101" pitchFamily="2" charset="-122"/>
              </a:rPr>
              <a:t>的修辞手法。这副对子讽刺了只会背诵马克思列宁主义的理论，不能解决实际问题，徒有虚名，而无实学的主观主义者。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Text Box 4"/>
          <p:cNvSpPr txBox="1">
            <a:spLocks noChangeArrowheads="1"/>
          </p:cNvSpPr>
          <p:nvPr/>
        </p:nvSpPr>
        <p:spPr bwMode="auto">
          <a:xfrm>
            <a:off x="2205038" y="1717675"/>
            <a:ext cx="7827962" cy="983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2900" b="1">
                <a:solidFill>
                  <a:srgbClr val="7030A0"/>
                </a:solidFill>
                <a:latin typeface="宋体" panose="02010600030101010101" pitchFamily="2" charset="-122"/>
              </a:rPr>
              <a:t>就全文来看，能否将本文题目“改造我们的学习”中的“改造”替换为“改进”或“改善”？</a:t>
            </a:r>
          </a:p>
        </p:txBody>
      </p:sp>
      <p:sp>
        <p:nvSpPr>
          <p:cNvPr id="4" name="文本框 3"/>
          <p:cNvSpPr txBox="1"/>
          <p:nvPr/>
        </p:nvSpPr>
        <p:spPr>
          <a:xfrm>
            <a:off x="2019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sp>
        <p:nvSpPr>
          <p:cNvPr id="5" name="Text Box 5"/>
          <p:cNvSpPr txBox="1">
            <a:spLocks noChangeArrowheads="1"/>
          </p:cNvSpPr>
          <p:nvPr/>
        </p:nvSpPr>
        <p:spPr bwMode="auto">
          <a:xfrm>
            <a:off x="2205038" y="2925763"/>
            <a:ext cx="7754937" cy="3215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900" b="1">
                <a:solidFill>
                  <a:schemeClr val="accent2"/>
                </a:solidFill>
                <a:latin typeface="宋体" panose="02010600030101010101" pitchFamily="2" charset="-122"/>
              </a:rPr>
              <a:t>不能</a:t>
            </a:r>
            <a:r>
              <a:rPr lang="zh-CN" altLang="en-US" sz="2900" b="1">
                <a:latin typeface="宋体" panose="02010600030101010101" pitchFamily="2" charset="-122"/>
              </a:rPr>
              <a:t>。“改进”“改善”是在原有的基础上进一步改变，“改造”是从根本上改变旧的，建立新的。“改造”的程度重于“改进”“改善”，反映出毛泽东对当时的学风极为不满，对教条主义深恶痛绝，而且这不是个别现象，用“改造”表明程度深，范围广，希望彻底改变学风，否则革命事业就难以前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Text Box 4"/>
          <p:cNvSpPr txBox="1">
            <a:spLocks noChangeArrowheads="1"/>
          </p:cNvSpPr>
          <p:nvPr/>
        </p:nvSpPr>
        <p:spPr bwMode="auto">
          <a:xfrm>
            <a:off x="2019300" y="1612900"/>
            <a:ext cx="838835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2800" b="1">
                <a:solidFill>
                  <a:srgbClr val="7030A0"/>
                </a:solidFill>
                <a:latin typeface="宋体" panose="02010600030101010101" pitchFamily="2" charset="-122"/>
              </a:rPr>
              <a:t>《改造我们的学习》第三部分的主旨在“反复地说明”，这一部分是不是第二部分的简单重复？</a:t>
            </a:r>
          </a:p>
        </p:txBody>
      </p:sp>
      <p:sp>
        <p:nvSpPr>
          <p:cNvPr id="4" name="文本框 3"/>
          <p:cNvSpPr txBox="1"/>
          <p:nvPr/>
        </p:nvSpPr>
        <p:spPr>
          <a:xfrm>
            <a:off x="2019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sp>
        <p:nvSpPr>
          <p:cNvPr id="5" name="Text Box 5"/>
          <p:cNvSpPr txBox="1">
            <a:spLocks noChangeArrowheads="1"/>
          </p:cNvSpPr>
          <p:nvPr/>
        </p:nvSpPr>
        <p:spPr bwMode="auto">
          <a:xfrm>
            <a:off x="2019300" y="2773363"/>
            <a:ext cx="8169275"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accent2"/>
                </a:solidFill>
                <a:latin typeface="宋体" panose="02010600030101010101" pitchFamily="2" charset="-122"/>
              </a:rPr>
              <a:t>不是</a:t>
            </a:r>
            <a:r>
              <a:rPr lang="zh-CN" altLang="en-US" sz="2400" b="1">
                <a:latin typeface="宋体" panose="02010600030101010101" pitchFamily="2" charset="-122"/>
              </a:rPr>
              <a:t>。作者虽然说要“反复地说明”，但这一部分内容并不是第二部分的简单重复，而是</a:t>
            </a:r>
            <a:r>
              <a:rPr lang="zh-CN" altLang="en-US" sz="2400" b="1">
                <a:solidFill>
                  <a:schemeClr val="accent2"/>
                </a:solidFill>
                <a:latin typeface="宋体" panose="02010600030101010101" pitchFamily="2" charset="-122"/>
              </a:rPr>
              <a:t>从不同的角度，运用不同的方法，反复加以论证，使论证更加充分</a:t>
            </a:r>
            <a:r>
              <a:rPr lang="zh-CN" altLang="en-US" sz="2400" b="1">
                <a:latin typeface="宋体" panose="02010600030101010101" pitchFamily="2" charset="-122"/>
              </a:rPr>
              <a:t>。从论证角度来说，这部分虽也谈到主观主义的表现、危害等，但在概括归纳其表现的基础上又作了进一步分析，将其分为教条主义和经验主义两种类型，并指出其特点，在揭示其危害的同时还揭露出它的实质，指明对待它应有的态度。同时，在这部分中不是单写主观主义的态度，而是将它与马列主义的态度相对照，从而更加突出了改造学风的迫切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070735" y="79883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中心思想</a:t>
            </a:r>
          </a:p>
        </p:txBody>
      </p:sp>
      <p:sp>
        <p:nvSpPr>
          <p:cNvPr id="2" name="矩形 1"/>
          <p:cNvSpPr>
            <a:spLocks noChangeArrowheads="1"/>
          </p:cNvSpPr>
          <p:nvPr/>
        </p:nvSpPr>
        <p:spPr bwMode="auto">
          <a:xfrm>
            <a:off x="2209800" y="2043113"/>
            <a:ext cx="7770813"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000" b="1">
                <a:latin typeface="宋体" panose="02010600030101010101" pitchFamily="2" charset="-122"/>
              </a:rPr>
              <a:t>    文章题目“改造我们的学习”，既是全文的中心观点，也标明了文章的论述范围——如何彻底改变学风方面的问题。“改造”意味着不是一般的“改变”，而是从根本上改掉旧的，树立新的“我们的学习”，这里主要是指我们党内的、革命队伍内的学习态度，也就是学风，而不是方法、条件、环境、制度等方面的问题，是学习的根本性问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018030" y="95948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艺术特色</a:t>
            </a:r>
          </a:p>
        </p:txBody>
      </p:sp>
      <p:pic>
        <p:nvPicPr>
          <p:cNvPr id="36867" name="图片 2" descr="view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196263" y="498475"/>
            <a:ext cx="2471737" cy="187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a:spLocks noChangeArrowheads="1"/>
          </p:cNvSpPr>
          <p:nvPr/>
        </p:nvSpPr>
        <p:spPr bwMode="auto">
          <a:xfrm>
            <a:off x="2276475" y="2211388"/>
            <a:ext cx="7640638"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3600" b="1">
                <a:latin typeface="宋体" panose="02010600030101010101" pitchFamily="2" charset="-122"/>
              </a:rPr>
              <a:t>1.思路清晰，针对性强。</a:t>
            </a:r>
          </a:p>
          <a:p>
            <a:pPr eaLnBrk="1" hangingPunct="1">
              <a:lnSpc>
                <a:spcPct val="150000"/>
              </a:lnSpc>
            </a:pPr>
            <a:r>
              <a:rPr lang="zh-CN" altLang="en-US" sz="3600" b="1">
                <a:latin typeface="宋体" panose="02010600030101010101" pitchFamily="2" charset="-122"/>
              </a:rPr>
              <a:t>2.综合运用例证法、引证法和对比论证法。</a:t>
            </a:r>
          </a:p>
          <a:p>
            <a:pPr eaLnBrk="1" hangingPunct="1">
              <a:lnSpc>
                <a:spcPct val="150000"/>
              </a:lnSpc>
            </a:pPr>
            <a:r>
              <a:rPr lang="zh-CN" altLang="en-US" sz="3600" b="1">
                <a:latin typeface="宋体" panose="02010600030101010101" pitchFamily="2" charset="-122"/>
              </a:rPr>
              <a:t>3.语言准确、鲜明、生动。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983105" y="78295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艺术特色</a:t>
            </a:r>
          </a:p>
        </p:txBody>
      </p:sp>
      <p:pic>
        <p:nvPicPr>
          <p:cNvPr id="38915" name="图片 2" descr="view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196263" y="498475"/>
            <a:ext cx="2471737" cy="187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a:spLocks noChangeArrowheads="1"/>
          </p:cNvSpPr>
          <p:nvPr/>
        </p:nvSpPr>
        <p:spPr bwMode="auto">
          <a:xfrm>
            <a:off x="2384425" y="2200275"/>
            <a:ext cx="7616825" cy="3538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accent2"/>
                </a:solidFill>
                <a:latin typeface="宋体" panose="02010600030101010101" pitchFamily="2" charset="-122"/>
              </a:rPr>
              <a:t>1.思路清晰，针对性强。</a:t>
            </a:r>
          </a:p>
          <a:p>
            <a:pPr eaLnBrk="1" hangingPunct="1"/>
            <a:r>
              <a:rPr lang="zh-CN" altLang="en-US" sz="3200" b="1">
                <a:latin typeface="宋体" panose="02010600030101010101" pitchFamily="2" charset="-122"/>
              </a:rPr>
              <a:t>文章按照引论（开头的一句话）——本论（第一至第三部分）——结论（第四部分）结构全文。本论部分中，每一部分的内在思路也非常清晰，如第二部分对缺点的阐述，按照摆现象——析危害——作总结的思路论述，既有针对性，又层层深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983105" y="7899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艺术特色</a:t>
            </a:r>
          </a:p>
        </p:txBody>
      </p:sp>
      <p:pic>
        <p:nvPicPr>
          <p:cNvPr id="40963" name="图片 2" descr="view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196263" y="498475"/>
            <a:ext cx="2471737" cy="187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a:spLocks noChangeArrowheads="1"/>
          </p:cNvSpPr>
          <p:nvPr/>
        </p:nvSpPr>
        <p:spPr bwMode="auto">
          <a:xfrm>
            <a:off x="2243138" y="1974850"/>
            <a:ext cx="7705725" cy="390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100" b="1">
                <a:solidFill>
                  <a:schemeClr val="accent2"/>
                </a:solidFill>
                <a:latin typeface="宋体" panose="02010600030101010101" pitchFamily="2" charset="-122"/>
              </a:rPr>
              <a:t>2.综合运用例证法、引证法和对比论证法。</a:t>
            </a:r>
          </a:p>
          <a:p>
            <a:pPr eaLnBrk="1" hangingPunct="1"/>
            <a:r>
              <a:rPr lang="zh-CN" altLang="en-US" sz="3100" b="1">
                <a:latin typeface="宋体" panose="02010600030101010101" pitchFamily="2" charset="-122"/>
              </a:rPr>
              <a:t>例证有概述的和具体的，如第一部分中关于二十年来党对马克思列宁主义和中国革命的认识的叙述，是概述性的；第二部分中教哲学的、教经济学的、教政治学的等事例，是具体的。引证主要是引用马克思列宁主义的有关名言。第三部分把主观主义的学习态度同马克思列宁主义的学习态度加以对比论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7" name="内容占位符 2"/>
          <p:cNvSpPr>
            <a:spLocks noGrp="1"/>
          </p:cNvSpPr>
          <p:nvPr/>
        </p:nvSpPr>
        <p:spPr bwMode="auto">
          <a:xfrm>
            <a:off x="1901825" y="1463675"/>
            <a:ext cx="8389938" cy="193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a:defRPr>
            </a:lvl9pPr>
          </a:lstStyle>
          <a:p>
            <a:pPr eaLnBrk="1" hangingPunct="1">
              <a:lnSpc>
                <a:spcPct val="100000"/>
              </a:lnSpc>
              <a:spcBef>
                <a:spcPct val="0"/>
              </a:spcBef>
              <a:buFont typeface="Arial" panose="020B0604020202020204" pitchFamily="34" charset="0"/>
              <a:buNone/>
            </a:pPr>
            <a:r>
              <a:rPr lang="en-US" altLang="zh-CN" sz="3200" b="1">
                <a:latin typeface="宋体" panose="02010600030101010101" pitchFamily="2" charset="-122"/>
                <a:ea typeface="宋体" panose="02010600030101010101" pitchFamily="2" charset="-122"/>
              </a:rPr>
              <a:t>    </a:t>
            </a:r>
            <a:r>
              <a:rPr lang="zh-CN" altLang="en-US" sz="3200" b="1">
                <a:latin typeface="宋体" panose="02010600030101010101" pitchFamily="2" charset="-122"/>
                <a:ea typeface="宋体" panose="02010600030101010101" pitchFamily="2" charset="-122"/>
              </a:rPr>
              <a:t>延安整风运动是中国共产党历史上第一次大规模的整风运动。1941年5月，毛泽东同志在延安高级干部会议上作《改造我们的学习》的报告。通过延安整风，使全党确立了一条实事求是的辩证唯物主义的思想路线，使干部在思想上大大地提高一步，使党达到了空前的团结。今天，我们就一起来研读这篇《改造我们的学习》。</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983105" y="7899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艺术特色</a:t>
            </a:r>
          </a:p>
        </p:txBody>
      </p:sp>
      <p:pic>
        <p:nvPicPr>
          <p:cNvPr id="43011" name="图片 2" descr="view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196263" y="498475"/>
            <a:ext cx="2471737" cy="187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a:spLocks noChangeArrowheads="1"/>
          </p:cNvSpPr>
          <p:nvPr/>
        </p:nvSpPr>
        <p:spPr bwMode="auto">
          <a:xfrm>
            <a:off x="2243138" y="1974850"/>
            <a:ext cx="7705725" cy="3430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100" b="1">
                <a:solidFill>
                  <a:schemeClr val="accent2"/>
                </a:solidFill>
                <a:latin typeface="宋体" panose="02010600030101010101" pitchFamily="2" charset="-122"/>
              </a:rPr>
              <a:t>3.语言准确、鲜明、生动。</a:t>
            </a:r>
          </a:p>
          <a:p>
            <a:pPr eaLnBrk="1" hangingPunct="1"/>
            <a:r>
              <a:rPr lang="zh-CN" altLang="en-US" sz="3100" b="1">
                <a:latin typeface="宋体" panose="02010600030101010101" pitchFamily="2" charset="-122"/>
              </a:rPr>
              <a:t>语言准确主要体现在运用一些修饰限制性的词语，如“日益”“一般地说”等；鲜明主要体现在对主观主义的危害和实质的揭示方面；生动体现在使用了很多口语、成语和文言词语，运用了对偶、比喻、排比、反问等多种修辞手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748155" y="509270"/>
            <a:ext cx="3954145" cy="706755"/>
          </a:xfrm>
          <a:prstGeom prst="rect">
            <a:avLst/>
          </a:prstGeom>
          <a:noFill/>
        </p:spPr>
        <p:txBody>
          <a:bodyPr>
            <a:spAutoFit/>
            <a:scene3d>
              <a:camera prst="orthographicFront"/>
              <a:lightRig rig="threePt" dir="t"/>
            </a:scene3d>
          </a:bodyPr>
          <a:lstStyle/>
          <a:p>
            <a:pPr eaLnBrk="1" hangingPunct="1">
              <a:defRPr/>
            </a:pPr>
            <a:r>
              <a:rPr lang="zh-CN" altLang="en-US" sz="4000" b="1">
                <a:solidFill>
                  <a:schemeClr val="accent1"/>
                </a:solidFill>
                <a:effectLst>
                  <a:outerShdw blurRad="38100" dist="25400" dir="5400000" algn="ctr" rotWithShape="0">
                    <a:srgbClr val="6E747A">
                      <a:alpha val="43000"/>
                    </a:srgbClr>
                  </a:outerShdw>
                </a:effectLst>
              </a:rPr>
              <a:t>当堂检测</a:t>
            </a:r>
          </a:p>
        </p:txBody>
      </p:sp>
      <p:pic>
        <p:nvPicPr>
          <p:cNvPr id="45059" name="图片 1"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501063" y="509588"/>
            <a:ext cx="2166937"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0" name="文本框 2"/>
          <p:cNvSpPr txBox="1">
            <a:spLocks noChangeArrowheads="1"/>
          </p:cNvSpPr>
          <p:nvPr/>
        </p:nvSpPr>
        <p:spPr bwMode="auto">
          <a:xfrm>
            <a:off x="1673225" y="1363663"/>
            <a:ext cx="8845550" cy="516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200" b="1">
                <a:latin typeface="宋体" panose="02010600030101010101" pitchFamily="2" charset="-122"/>
              </a:rPr>
              <a:t>阅读下面的文字，完成</a:t>
            </a:r>
            <a:r>
              <a:rPr lang="en-US" altLang="zh-CN" sz="2200" b="1">
                <a:latin typeface="宋体" panose="02010600030101010101" pitchFamily="2" charset="-122"/>
              </a:rPr>
              <a:t>1~3</a:t>
            </a:r>
            <a:r>
              <a:rPr lang="zh-CN" sz="2200" b="1">
                <a:latin typeface="宋体" panose="02010600030101010101" pitchFamily="2" charset="-122"/>
              </a:rPr>
              <a:t>题。</a:t>
            </a:r>
          </a:p>
          <a:p>
            <a:pPr eaLnBrk="1" hangingPunct="1"/>
            <a:r>
              <a:rPr lang="zh-CN" altLang="zh-CN" sz="2200" b="1">
                <a:latin typeface="宋体" panose="02010600030101010101" pitchFamily="2" charset="-122"/>
              </a:rPr>
              <a:t>    </a:t>
            </a:r>
            <a:r>
              <a:rPr lang="zh-CN" sz="2200" b="1">
                <a:latin typeface="宋体" panose="02010600030101010101" pitchFamily="2" charset="-122"/>
              </a:rPr>
              <a:t>习近平总书记在“不忘初心、牢记使命”主题教育总结大会上明确提出“要把学习贯彻党的创新理论作为思想武装的重中之重”，并点出了这样几类党员干部：有的对理论学习不重视，把自学变不学；有的想起来就学一学，“三天打鱼，两天晒网”；有的拿学习来装门面，浅尝辄止，不求甚解；有的学习碎片化、随意化，感兴趣的就学，不感兴趣的就不学。</a:t>
            </a:r>
          </a:p>
          <a:p>
            <a:pPr eaLnBrk="1" hangingPunct="1"/>
            <a:r>
              <a:rPr lang="zh-CN" altLang="zh-CN" sz="2200" b="1">
                <a:latin typeface="宋体" panose="02010600030101010101" pitchFamily="2" charset="-122"/>
              </a:rPr>
              <a:t>    </a:t>
            </a:r>
            <a:r>
              <a:rPr lang="zh-CN" sz="2200" b="1">
                <a:latin typeface="宋体" panose="02010600030101010101" pitchFamily="2" charset="-122"/>
              </a:rPr>
              <a:t>正如习近平总书记说的那样：学习的最大敌人是自我满足，要学有所成，就必须永不自满。</a:t>
            </a:r>
          </a:p>
          <a:p>
            <a:pPr eaLnBrk="1" hangingPunct="1"/>
            <a:r>
              <a:rPr lang="zh-CN" altLang="zh-CN" sz="2200" b="1">
                <a:latin typeface="宋体" panose="02010600030101010101" pitchFamily="2" charset="-122"/>
              </a:rPr>
              <a:t>    </a:t>
            </a:r>
            <a:r>
              <a:rPr lang="zh-CN" sz="2200" b="1">
                <a:latin typeface="宋体" panose="02010600030101010101" pitchFamily="2" charset="-122"/>
              </a:rPr>
              <a:t>党员干部必须马上改造我们的学习，做到真学、真懂、真信、真用。“真学”就是要在自学的时候慎独。一些党员干部在进行网络课程学习时，只播放而不认真听，还有的钻空子、钻漏洞。因此，端正态度，真正把学习重视起来，是我们学习要走出的第一步。“真懂”就是要在持之以恒的学习中知其然、知其所以然。“三天打鱼，两天晒网”，错不在鱼和网，在于那个不能坚持的打鱼人。</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998345" y="69024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47107"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616950" y="517525"/>
            <a:ext cx="2051050" cy="111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文本框 6"/>
          <p:cNvSpPr txBox="1">
            <a:spLocks noChangeArrowheads="1"/>
          </p:cNvSpPr>
          <p:nvPr/>
        </p:nvSpPr>
        <p:spPr bwMode="auto">
          <a:xfrm>
            <a:off x="2182813" y="1804988"/>
            <a:ext cx="8042275"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028700" algn="l"/>
                <a:tab pos="1851025" algn="l"/>
                <a:tab pos="2538095" algn="l"/>
                <a:tab pos="3222625" algn="l"/>
              </a:tabLst>
              <a:defRPr>
                <a:solidFill>
                  <a:schemeClr val="tx1"/>
                </a:solidFill>
                <a:latin typeface="Calibri" panose="020F0502020204030204" pitchFamily="34" charset="0"/>
                <a:ea typeface="宋体" panose="02010600030101010101" pitchFamily="2" charset="-122"/>
              </a:defRPr>
            </a:lvl1pPr>
            <a:lvl2pPr marL="742950" indent="-285750">
              <a:tabLst>
                <a:tab pos="1028700" algn="l"/>
                <a:tab pos="1851025" algn="l"/>
                <a:tab pos="2538095" algn="l"/>
                <a:tab pos="3222625" algn="l"/>
              </a:tabLst>
              <a:defRPr>
                <a:solidFill>
                  <a:schemeClr val="tx1"/>
                </a:solidFill>
                <a:latin typeface="Calibri" panose="020F0502020204030204" pitchFamily="34" charset="0"/>
                <a:ea typeface="宋体" panose="02010600030101010101" pitchFamily="2" charset="-122"/>
              </a:defRPr>
            </a:lvl2pPr>
            <a:lvl3pPr marL="1143000" indent="-228600">
              <a:tabLst>
                <a:tab pos="1028700" algn="l"/>
                <a:tab pos="1851025" algn="l"/>
                <a:tab pos="2538095" algn="l"/>
                <a:tab pos="3222625" algn="l"/>
              </a:tabLst>
              <a:defRPr>
                <a:solidFill>
                  <a:schemeClr val="tx1"/>
                </a:solidFill>
                <a:latin typeface="Calibri" panose="020F0502020204030204" pitchFamily="34" charset="0"/>
                <a:ea typeface="宋体" panose="02010600030101010101" pitchFamily="2" charset="-122"/>
              </a:defRPr>
            </a:lvl3pPr>
            <a:lvl4pPr marL="1600200" indent="-228600">
              <a:tabLst>
                <a:tab pos="1028700" algn="l"/>
                <a:tab pos="1851025" algn="l"/>
                <a:tab pos="2538095" algn="l"/>
                <a:tab pos="3222625" algn="l"/>
              </a:tabLst>
              <a:defRPr>
                <a:solidFill>
                  <a:schemeClr val="tx1"/>
                </a:solidFill>
                <a:latin typeface="Calibri" panose="020F0502020204030204" pitchFamily="34" charset="0"/>
                <a:ea typeface="宋体" panose="02010600030101010101" pitchFamily="2" charset="-122"/>
              </a:defRPr>
            </a:lvl4pPr>
            <a:lvl5pPr marL="2057400" indent="-228600">
              <a:tabLst>
                <a:tab pos="1028700" algn="l"/>
                <a:tab pos="1851025" algn="l"/>
                <a:tab pos="2538095" algn="l"/>
                <a:tab pos="3222625" algn="l"/>
              </a:tabLst>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28700" algn="l"/>
                <a:tab pos="1851025" algn="l"/>
                <a:tab pos="2538095" algn="l"/>
                <a:tab pos="3222625" algn="l"/>
              </a:tabLs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28700" algn="l"/>
                <a:tab pos="1851025" algn="l"/>
                <a:tab pos="2538095" algn="l"/>
                <a:tab pos="3222625" algn="l"/>
              </a:tabLs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28700" algn="l"/>
                <a:tab pos="1851025" algn="l"/>
                <a:tab pos="2538095" algn="l"/>
                <a:tab pos="3222625" algn="l"/>
              </a:tabLs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28700" algn="l"/>
                <a:tab pos="1851025" algn="l"/>
                <a:tab pos="2538095" algn="l"/>
                <a:tab pos="3222625" algn="l"/>
              </a:tabLst>
              <a:defRPr>
                <a:solidFill>
                  <a:schemeClr val="tx1"/>
                </a:solidFill>
                <a:latin typeface="Calibri" panose="020F0502020204030204" pitchFamily="34" charset="0"/>
                <a:ea typeface="宋体" panose="02010600030101010101" pitchFamily="2" charset="-122"/>
              </a:defRPr>
            </a:lvl9pPr>
          </a:lstStyle>
          <a:p>
            <a:pPr eaLnBrk="1" hangingPunct="1"/>
            <a:r>
              <a:rPr lang="zh-CN" sz="2400" b="1">
                <a:latin typeface="宋体" panose="02010600030101010101" pitchFamily="2" charset="-122"/>
                <a:sym typeface="+mn-ea"/>
              </a:rPr>
              <a:t>只有坚持不懈地“打鱼晒网”，掌握打好鱼晒好网的方法，</a:t>
            </a:r>
            <a:r>
              <a:rPr lang="zh-CN" altLang="zh-CN" sz="2400" b="1">
                <a:latin typeface="宋体" panose="02010600030101010101" pitchFamily="2" charset="-122"/>
                <a:sym typeface="+mn-ea"/>
              </a:rPr>
              <a:t>___①___</a:t>
            </a:r>
            <a:r>
              <a:rPr lang="zh-CN" sz="2400" b="1">
                <a:latin typeface="宋体" panose="02010600030101010101" pitchFamily="2" charset="-122"/>
                <a:sym typeface="+mn-ea"/>
              </a:rPr>
              <a:t>。在学习习近平新时代中国特色社会主义思想等理论知识时，要掌握其核心要义、思想灵魂，于融会贯通中抓牢立场，抓到根本，抓住精髓。“真信”就是要在入脑入心的基础上产生思想上的共鸣。学习不是为了装门面，是要完成一种转化，</a:t>
            </a:r>
            <a:r>
              <a:rPr lang="zh-CN" altLang="zh-CN" sz="2400" b="1">
                <a:latin typeface="宋体" panose="02010600030101010101" pitchFamily="2" charset="-122"/>
                <a:sym typeface="+mn-ea"/>
              </a:rPr>
              <a:t>___②___</a:t>
            </a:r>
            <a:r>
              <a:rPr lang="zh-CN" sz="2400" b="1">
                <a:latin typeface="宋体" panose="02010600030101010101" pitchFamily="2" charset="-122"/>
                <a:sym typeface="+mn-ea"/>
              </a:rPr>
              <a:t>。所谓转化，就是学习之后入脑进行思考，对所学习的内容进行判断甄别，进而接受。所谓升华，就是要与作者心灵相通，产生政治上的认同、思想上的认同、理论上的认同，继而将其变成自己的一种武装。这才算是真信。“真用”就是要化零为整、学以致用。系统化地学习，完完整整地学习，并且有意识有目的地把知识运用到工作中，做到知行合一，学以致用。</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998345" y="69024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49155"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616950" y="517525"/>
            <a:ext cx="2051050" cy="111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文本框 6"/>
          <p:cNvSpPr txBox="1">
            <a:spLocks noChangeArrowheads="1"/>
          </p:cNvSpPr>
          <p:nvPr/>
        </p:nvSpPr>
        <p:spPr bwMode="auto">
          <a:xfrm>
            <a:off x="1846263" y="1846263"/>
            <a:ext cx="8499475" cy="27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028700" algn="l"/>
                <a:tab pos="1851025" algn="l"/>
                <a:tab pos="2538095" algn="l"/>
                <a:tab pos="3222625" algn="l"/>
              </a:tabLst>
              <a:defRPr>
                <a:solidFill>
                  <a:schemeClr val="tx1"/>
                </a:solidFill>
                <a:latin typeface="Calibri" panose="020F0502020204030204" pitchFamily="34" charset="0"/>
                <a:ea typeface="宋体" panose="02010600030101010101" pitchFamily="2" charset="-122"/>
              </a:defRPr>
            </a:lvl1pPr>
            <a:lvl2pPr marL="742950" indent="-285750">
              <a:tabLst>
                <a:tab pos="1028700" algn="l"/>
                <a:tab pos="1851025" algn="l"/>
                <a:tab pos="2538095" algn="l"/>
                <a:tab pos="3222625" algn="l"/>
              </a:tabLst>
              <a:defRPr>
                <a:solidFill>
                  <a:schemeClr val="tx1"/>
                </a:solidFill>
                <a:latin typeface="Calibri" panose="020F0502020204030204" pitchFamily="34" charset="0"/>
                <a:ea typeface="宋体" panose="02010600030101010101" pitchFamily="2" charset="-122"/>
              </a:defRPr>
            </a:lvl2pPr>
            <a:lvl3pPr marL="1143000" indent="-228600">
              <a:tabLst>
                <a:tab pos="1028700" algn="l"/>
                <a:tab pos="1851025" algn="l"/>
                <a:tab pos="2538095" algn="l"/>
                <a:tab pos="3222625" algn="l"/>
              </a:tabLst>
              <a:defRPr>
                <a:solidFill>
                  <a:schemeClr val="tx1"/>
                </a:solidFill>
                <a:latin typeface="Calibri" panose="020F0502020204030204" pitchFamily="34" charset="0"/>
                <a:ea typeface="宋体" panose="02010600030101010101" pitchFamily="2" charset="-122"/>
              </a:defRPr>
            </a:lvl3pPr>
            <a:lvl4pPr marL="1600200" indent="-228600">
              <a:tabLst>
                <a:tab pos="1028700" algn="l"/>
                <a:tab pos="1851025" algn="l"/>
                <a:tab pos="2538095" algn="l"/>
                <a:tab pos="3222625" algn="l"/>
              </a:tabLst>
              <a:defRPr>
                <a:solidFill>
                  <a:schemeClr val="tx1"/>
                </a:solidFill>
                <a:latin typeface="Calibri" panose="020F0502020204030204" pitchFamily="34" charset="0"/>
                <a:ea typeface="宋体" panose="02010600030101010101" pitchFamily="2" charset="-122"/>
              </a:defRPr>
            </a:lvl4pPr>
            <a:lvl5pPr marL="2057400" indent="-228600">
              <a:tabLst>
                <a:tab pos="1028700" algn="l"/>
                <a:tab pos="1851025" algn="l"/>
                <a:tab pos="2538095" algn="l"/>
                <a:tab pos="3222625" algn="l"/>
              </a:tabLst>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28700" algn="l"/>
                <a:tab pos="1851025" algn="l"/>
                <a:tab pos="2538095" algn="l"/>
                <a:tab pos="3222625" algn="l"/>
              </a:tabLs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28700" algn="l"/>
                <a:tab pos="1851025" algn="l"/>
                <a:tab pos="2538095" algn="l"/>
                <a:tab pos="3222625" algn="l"/>
              </a:tabLs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28700" algn="l"/>
                <a:tab pos="1851025" algn="l"/>
                <a:tab pos="2538095" algn="l"/>
                <a:tab pos="3222625" algn="l"/>
              </a:tabLs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28700" algn="l"/>
                <a:tab pos="1851025" algn="l"/>
                <a:tab pos="2538095" algn="l"/>
                <a:tab pos="3222625" algn="l"/>
              </a:tabLs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500" b="1">
                <a:latin typeface="宋体" panose="02010600030101010101" pitchFamily="2" charset="-122"/>
                <a:sym typeface="+mn-ea"/>
              </a:rPr>
              <a:t>1.</a:t>
            </a:r>
            <a:r>
              <a:rPr lang="zh-CN" sz="2500" b="1">
                <a:latin typeface="宋体" panose="02010600030101010101" pitchFamily="2" charset="-122"/>
                <a:sym typeface="+mn-ea"/>
              </a:rPr>
              <a:t>下列各项中的引号和文中“‘真学’就是要在自学的时候慎独”的引号，作用相同的一项是</a:t>
            </a:r>
            <a:r>
              <a:rPr lang="zh-CN" altLang="zh-CN" sz="2500" b="1">
                <a:latin typeface="宋体" panose="02010600030101010101" pitchFamily="2" charset="-122"/>
                <a:sym typeface="+mn-ea"/>
              </a:rPr>
              <a:t>(   )</a:t>
            </a:r>
          </a:p>
          <a:p>
            <a:pPr eaLnBrk="1" hangingPunct="1"/>
            <a:r>
              <a:rPr lang="zh-CN" altLang="zh-CN" sz="2500" b="1">
                <a:latin typeface="宋体" panose="02010600030101010101" pitchFamily="2" charset="-122"/>
                <a:sym typeface="+mn-ea"/>
              </a:rPr>
              <a:t>A.</a:t>
            </a:r>
            <a:r>
              <a:rPr lang="zh-CN" sz="2500" b="1">
                <a:latin typeface="宋体" panose="02010600030101010101" pitchFamily="2" charset="-122"/>
                <a:sym typeface="+mn-ea"/>
              </a:rPr>
              <a:t>大冯对自己的母亲横挑鼻子竖挑眼，可真是“孝顺”啊！</a:t>
            </a:r>
          </a:p>
          <a:p>
            <a:pPr eaLnBrk="1" hangingPunct="1"/>
            <a:r>
              <a:rPr lang="zh-CN" altLang="zh-CN" sz="2500" b="1">
                <a:latin typeface="宋体" panose="02010600030101010101" pitchFamily="2" charset="-122"/>
                <a:sym typeface="+mn-ea"/>
              </a:rPr>
              <a:t>B.</a:t>
            </a:r>
            <a:r>
              <a:rPr lang="zh-CN" sz="2500" b="1">
                <a:latin typeface="宋体" panose="02010600030101010101" pitchFamily="2" charset="-122"/>
                <a:sym typeface="+mn-ea"/>
              </a:rPr>
              <a:t>中国诗只是诗，它该是诗，比它是“中国的”更重要。</a:t>
            </a:r>
          </a:p>
          <a:p>
            <a:pPr eaLnBrk="1" hangingPunct="1"/>
            <a:r>
              <a:rPr lang="zh-CN" altLang="zh-CN" sz="2500" b="1">
                <a:latin typeface="宋体" panose="02010600030101010101" pitchFamily="2" charset="-122"/>
                <a:sym typeface="+mn-ea"/>
              </a:rPr>
              <a:t>C.</a:t>
            </a:r>
            <a:r>
              <a:rPr lang="zh-CN" sz="2500" b="1">
                <a:latin typeface="宋体" panose="02010600030101010101" pitchFamily="2" charset="-122"/>
                <a:sym typeface="+mn-ea"/>
              </a:rPr>
              <a:t>青藏高原是世界上海拔最高的高原，被称为“世界屋脊”。</a:t>
            </a:r>
          </a:p>
          <a:p>
            <a:pPr eaLnBrk="1" hangingPunct="1"/>
            <a:r>
              <a:rPr lang="zh-CN" altLang="zh-CN" sz="2500" b="1">
                <a:latin typeface="宋体" panose="02010600030101010101" pitchFamily="2" charset="-122"/>
                <a:sym typeface="+mn-ea"/>
              </a:rPr>
              <a:t>D.“</a:t>
            </a:r>
            <a:r>
              <a:rPr lang="zh-CN" sz="2500" b="1">
                <a:latin typeface="宋体" panose="02010600030101010101" pitchFamily="2" charset="-122"/>
                <a:sym typeface="+mn-ea"/>
              </a:rPr>
              <a:t>实践是检验真理的唯一标准”这句话曾在改革开放之初掀起了一场关于真理标准问题的大讨论。</a:t>
            </a:r>
          </a:p>
        </p:txBody>
      </p:sp>
      <p:sp>
        <p:nvSpPr>
          <p:cNvPr id="100" name="文本框 99"/>
          <p:cNvSpPr txBox="1">
            <a:spLocks noChangeArrowheads="1"/>
          </p:cNvSpPr>
          <p:nvPr/>
        </p:nvSpPr>
        <p:spPr bwMode="auto">
          <a:xfrm>
            <a:off x="6907213" y="2124075"/>
            <a:ext cx="47783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00B050"/>
                </a:solidFill>
                <a:latin typeface="Times New Roman" panose="02020603050405020304" pitchFamily="18" charset="0"/>
              </a:rPr>
              <a:t>B</a:t>
            </a:r>
            <a:endParaRPr lang="en-US" altLang="en-US" sz="3200" b="1">
              <a:solidFill>
                <a:srgbClr val="00B050"/>
              </a:solidFill>
              <a:latin typeface="Times New Roman" panose="02020603050405020304" pitchFamily="18" charset="0"/>
            </a:endParaRPr>
          </a:p>
        </p:txBody>
      </p:sp>
      <p:sp>
        <p:nvSpPr>
          <p:cNvPr id="2" name="文本框 1"/>
          <p:cNvSpPr txBox="1">
            <a:spLocks noChangeArrowheads="1"/>
          </p:cNvSpPr>
          <p:nvPr/>
        </p:nvSpPr>
        <p:spPr bwMode="auto">
          <a:xfrm>
            <a:off x="1847850" y="4913313"/>
            <a:ext cx="8497888"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rgbClr val="00B050"/>
                </a:solidFill>
              </a:rPr>
              <a:t>解析：“真学”的引号和B项中的引号均标示强调。A项，标示讽刺和否定。C项，标示特定称谓。D项，标示直接引用。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890395" y="74104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51203"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429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4" name="文本框 6"/>
          <p:cNvSpPr txBox="1">
            <a:spLocks noChangeArrowheads="1"/>
          </p:cNvSpPr>
          <p:nvPr/>
        </p:nvSpPr>
        <p:spPr bwMode="auto">
          <a:xfrm>
            <a:off x="2347913" y="1731963"/>
            <a:ext cx="8648700" cy="224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latin typeface="宋体" panose="02010600030101010101" pitchFamily="2" charset="-122"/>
              </a:rPr>
              <a:t>2.</a:t>
            </a:r>
            <a:r>
              <a:rPr lang="en-US" sz="2800" b="1">
                <a:latin typeface="宋体" panose="02010600030101010101" pitchFamily="2" charset="-122"/>
              </a:rPr>
              <a:t>文中使用了哪些修辞手法</a:t>
            </a:r>
            <a:r>
              <a:rPr lang="en-US" altLang="zh-CN" sz="2800" b="1">
                <a:latin typeface="宋体" panose="02010600030101010101" pitchFamily="2" charset="-122"/>
              </a:rPr>
              <a:t>(   )</a:t>
            </a:r>
          </a:p>
          <a:p>
            <a:pPr eaLnBrk="1" hangingPunct="1"/>
            <a:r>
              <a:rPr lang="en-US" altLang="zh-CN" sz="2800" b="1">
                <a:latin typeface="宋体" panose="02010600030101010101" pitchFamily="2" charset="-122"/>
              </a:rPr>
              <a:t>A.</a:t>
            </a:r>
            <a:r>
              <a:rPr lang="en-US" sz="2800" b="1">
                <a:latin typeface="宋体" panose="02010600030101010101" pitchFamily="2" charset="-122"/>
              </a:rPr>
              <a:t>借代     对偶     引用		</a:t>
            </a:r>
          </a:p>
          <a:p>
            <a:pPr eaLnBrk="1" hangingPunct="1"/>
            <a:r>
              <a:rPr lang="en-US" altLang="zh-CN" sz="2800" b="1">
                <a:latin typeface="宋体" panose="02010600030101010101" pitchFamily="2" charset="-122"/>
              </a:rPr>
              <a:t>B.</a:t>
            </a:r>
            <a:r>
              <a:rPr lang="en-US" sz="2800" b="1">
                <a:latin typeface="宋体" panose="02010600030101010101" pitchFamily="2" charset="-122"/>
              </a:rPr>
              <a:t>顶真     比喻     排比</a:t>
            </a:r>
          </a:p>
          <a:p>
            <a:pPr eaLnBrk="1" hangingPunct="1"/>
            <a:r>
              <a:rPr lang="en-US" altLang="zh-CN" sz="2800" b="1">
                <a:latin typeface="宋体" panose="02010600030101010101" pitchFamily="2" charset="-122"/>
              </a:rPr>
              <a:t>C.</a:t>
            </a:r>
            <a:r>
              <a:rPr lang="en-US" sz="2800" b="1">
                <a:latin typeface="宋体" panose="02010600030101010101" pitchFamily="2" charset="-122"/>
              </a:rPr>
              <a:t>引用     排比     比喻</a:t>
            </a:r>
          </a:p>
          <a:p>
            <a:pPr eaLnBrk="1" hangingPunct="1"/>
            <a:r>
              <a:rPr lang="en-US" altLang="zh-CN" sz="2800" b="1">
                <a:latin typeface="宋体" panose="02010600030101010101" pitchFamily="2" charset="-122"/>
              </a:rPr>
              <a:t>D.</a:t>
            </a:r>
            <a:r>
              <a:rPr lang="en-US" sz="2800" b="1">
                <a:latin typeface="宋体" panose="02010600030101010101" pitchFamily="2" charset="-122"/>
              </a:rPr>
              <a:t>排比     借代     拟人	</a:t>
            </a:r>
          </a:p>
        </p:txBody>
      </p:sp>
      <p:sp>
        <p:nvSpPr>
          <p:cNvPr id="3" name="文本框 2"/>
          <p:cNvSpPr txBox="1">
            <a:spLocks noChangeArrowheads="1"/>
          </p:cNvSpPr>
          <p:nvPr/>
        </p:nvSpPr>
        <p:spPr bwMode="auto">
          <a:xfrm>
            <a:off x="6940550" y="1731963"/>
            <a:ext cx="4349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00B050"/>
                </a:solidFill>
              </a:rPr>
              <a:t>C</a:t>
            </a:r>
          </a:p>
        </p:txBody>
      </p:sp>
      <p:sp>
        <p:nvSpPr>
          <p:cNvPr id="100" name="文本框 99"/>
          <p:cNvSpPr txBox="1">
            <a:spLocks noChangeArrowheads="1"/>
          </p:cNvSpPr>
          <p:nvPr/>
        </p:nvSpPr>
        <p:spPr bwMode="auto">
          <a:xfrm>
            <a:off x="1890713" y="4238625"/>
            <a:ext cx="8648700"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rgbClr val="00B050"/>
                </a:solidFill>
                <a:latin typeface="Times New Roman" panose="02020603050405020304" pitchFamily="18" charset="0"/>
                <a:cs typeface="Times New Roman" panose="02020603050405020304" pitchFamily="18" charset="0"/>
              </a:rPr>
              <a:t>解析：“要把学习贯彻党的创新理论作为思想武装的重中之重”等运用了引用的修辞手法；“抓牢立场，抓到根本，抓住精髓”“政治上的认同、思想上的认同、理论上的认同”等运用了排比的修辞手法；“继而将其变成自己的一种武装”运用了暗喻的修辞手法。文中没有运用借代、对偶、拟人、顶真的修辞手法。</a:t>
            </a:r>
            <a:endParaRPr lang="zh-CN" altLang="en-US" sz="2400" b="1">
              <a:solidFill>
                <a:srgbClr val="00B05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890395" y="74104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53251"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429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2" name="文本框 6"/>
          <p:cNvSpPr txBox="1">
            <a:spLocks noChangeArrowheads="1"/>
          </p:cNvSpPr>
          <p:nvPr/>
        </p:nvSpPr>
        <p:spPr bwMode="auto">
          <a:xfrm>
            <a:off x="2163763" y="2357438"/>
            <a:ext cx="786447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latin typeface="宋体" panose="02010600030101010101" pitchFamily="2" charset="-122"/>
              </a:rPr>
              <a:t>3.</a:t>
            </a:r>
            <a:r>
              <a:rPr lang="en-US" sz="3200" b="1">
                <a:latin typeface="宋体" panose="02010600030101010101" pitchFamily="2" charset="-122"/>
              </a:rPr>
              <a:t>请在文中画横线的①②两处补写恰当的语句，使整段文字语意完整连贯，内容贴切，逻辑严密，每处不超过</a:t>
            </a:r>
            <a:r>
              <a:rPr lang="en-US" altLang="zh-CN" sz="3200" b="1">
                <a:latin typeface="宋体" panose="02010600030101010101" pitchFamily="2" charset="-122"/>
              </a:rPr>
              <a:t>10</a:t>
            </a:r>
            <a:r>
              <a:rPr lang="en-US" sz="3200" b="1">
                <a:latin typeface="宋体" panose="02010600030101010101" pitchFamily="2" charset="-122"/>
              </a:rPr>
              <a:t>个字。</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771015" y="64643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55299"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429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0" name="文本框 6"/>
          <p:cNvSpPr txBox="1">
            <a:spLocks noChangeArrowheads="1"/>
          </p:cNvSpPr>
          <p:nvPr/>
        </p:nvSpPr>
        <p:spPr bwMode="auto">
          <a:xfrm>
            <a:off x="1831975" y="1731963"/>
            <a:ext cx="8526463" cy="439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sz="2800" b="1">
                <a:solidFill>
                  <a:srgbClr val="00B050"/>
                </a:solidFill>
                <a:latin typeface="宋体" panose="02010600030101010101" pitchFamily="2" charset="-122"/>
              </a:rPr>
              <a:t>答案：</a:t>
            </a:r>
          </a:p>
          <a:p>
            <a:pPr eaLnBrk="1" hangingPunct="1"/>
            <a:r>
              <a:rPr lang="en-US" altLang="zh-CN" sz="2800" b="1">
                <a:latin typeface="宋体" panose="02010600030101010101" pitchFamily="2" charset="-122"/>
              </a:rPr>
              <a:t>①</a:t>
            </a:r>
            <a:r>
              <a:rPr lang="en-US" sz="2800" b="1">
                <a:latin typeface="宋体" panose="02010600030101010101" pitchFamily="2" charset="-122"/>
              </a:rPr>
              <a:t>我们才能抓到“大鱼”；②变成一种升华</a:t>
            </a:r>
          </a:p>
          <a:p>
            <a:pPr eaLnBrk="1" hangingPunct="1"/>
            <a:r>
              <a:rPr lang="en-US" sz="2800" b="1">
                <a:solidFill>
                  <a:srgbClr val="00B050"/>
                </a:solidFill>
                <a:latin typeface="宋体" panose="02010600030101010101" pitchFamily="2" charset="-122"/>
              </a:rPr>
              <a:t>解析：</a:t>
            </a:r>
            <a:r>
              <a:rPr lang="en-US" sz="2800" b="1">
                <a:latin typeface="宋体" panose="02010600030101010101" pitchFamily="2" charset="-122"/>
              </a:rPr>
              <a:t> </a:t>
            </a:r>
          </a:p>
          <a:p>
            <a:pPr eaLnBrk="1" hangingPunct="1"/>
            <a:r>
              <a:rPr lang="en-US" sz="2800" b="1">
                <a:latin typeface="宋体" panose="02010600030101010101" pitchFamily="2" charset="-122"/>
              </a:rPr>
              <a:t>①处，句式上，由上文的“只有</a:t>
            </a:r>
            <a:r>
              <a:rPr lang="en-US" altLang="zh-CN" sz="2800" b="1">
                <a:latin typeface="宋体" panose="02010600030101010101" pitchFamily="2" charset="-122"/>
              </a:rPr>
              <a:t>……”</a:t>
            </a:r>
            <a:r>
              <a:rPr lang="en-US" sz="2800" b="1">
                <a:latin typeface="宋体" panose="02010600030101010101" pitchFamily="2" charset="-122"/>
              </a:rPr>
              <a:t>可知，后文应填“才能</a:t>
            </a:r>
            <a:r>
              <a:rPr lang="en-US" altLang="zh-CN" sz="2800" b="1">
                <a:latin typeface="宋体" panose="02010600030101010101" pitchFamily="2" charset="-122"/>
              </a:rPr>
              <a:t>……”</a:t>
            </a:r>
            <a:r>
              <a:rPr lang="en-US" sz="2800" b="1">
                <a:latin typeface="宋体" panose="02010600030101010101" pitchFamily="2" charset="-122"/>
              </a:rPr>
              <a:t>；内容上，由“掌握打好鱼晒好网的方法”和后文“抓到根本，抓住精髓”，可知此处应该是形象化的说法，可填“我们才能抓到‘大鱼’”之类的内容。②处，由前文的“要完成一种转化”和后文的“所谓转化”“所谓升华”可知，此处可填“变成一种升华”之类的内容。</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771015" y="64643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57347"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429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8" name="文本框 6"/>
          <p:cNvSpPr txBox="1">
            <a:spLocks noChangeArrowheads="1"/>
          </p:cNvSpPr>
          <p:nvPr/>
        </p:nvSpPr>
        <p:spPr bwMode="auto">
          <a:xfrm>
            <a:off x="1936750" y="1611313"/>
            <a:ext cx="8509000" cy="470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500" b="1">
                <a:latin typeface="宋体" panose="02010600030101010101" pitchFamily="2" charset="-122"/>
              </a:rPr>
              <a:t>4.</a:t>
            </a:r>
            <a:r>
              <a:rPr lang="en-US" sz="2500" b="1">
                <a:latin typeface="宋体" panose="02010600030101010101" pitchFamily="2" charset="-122"/>
              </a:rPr>
              <a:t>阐释思维，就是针对某一话题进行概念性解释或形象化描述的一种思维方式。比如关于“实事求是”：</a:t>
            </a:r>
          </a:p>
          <a:p>
            <a:pPr eaLnBrk="1" hangingPunct="1"/>
            <a:r>
              <a:rPr lang="en-US" altLang="zh-CN" sz="2500" b="1">
                <a:latin typeface="宋体" panose="02010600030101010101" pitchFamily="2" charset="-122"/>
              </a:rPr>
              <a:t>    </a:t>
            </a:r>
            <a:r>
              <a:rPr lang="en-US" sz="2500" b="1">
                <a:latin typeface="宋体" panose="02010600030101010101" pitchFamily="2" charset="-122"/>
              </a:rPr>
              <a:t>这种态度，就是实事求是的态度。“实事”就是客观存在着的一切事物，“是”就是客观事物的内部联系，即规律性，“求”就是我们去研究。我们要从国内外、省内外、县内外、区内外的实际情况出发，从其中引出其固有的而不是臆造的规律性，即找出周围事变的内部联系，作为我们行动的向导。</a:t>
            </a:r>
          </a:p>
          <a:p>
            <a:pPr eaLnBrk="1" hangingPunct="1"/>
            <a:r>
              <a:rPr lang="en-US" sz="2500" b="1">
                <a:latin typeface="宋体" panose="02010600030101010101" pitchFamily="2" charset="-122"/>
              </a:rPr>
              <a:t>（摘自毛泽东</a:t>
            </a:r>
            <a:r>
              <a:rPr lang="en-US" altLang="zh-CN" sz="2500" b="1">
                <a:latin typeface="宋体" panose="02010600030101010101" pitchFamily="2" charset="-122"/>
              </a:rPr>
              <a:t>《</a:t>
            </a:r>
            <a:r>
              <a:rPr lang="en-US" sz="2500" b="1">
                <a:latin typeface="宋体" panose="02010600030101010101" pitchFamily="2" charset="-122"/>
              </a:rPr>
              <a:t>改造我们的学习</a:t>
            </a:r>
            <a:r>
              <a:rPr lang="en-US" altLang="zh-CN" sz="2500" b="1">
                <a:latin typeface="宋体" panose="02010600030101010101" pitchFamily="2" charset="-122"/>
              </a:rPr>
              <a:t>》</a:t>
            </a:r>
            <a:r>
              <a:rPr lang="en-US" sz="2500" b="1">
                <a:latin typeface="宋体" panose="02010600030101010101" pitchFamily="2" charset="-122"/>
              </a:rPr>
              <a:t>）</a:t>
            </a:r>
          </a:p>
          <a:p>
            <a:pPr eaLnBrk="1" hangingPunct="1"/>
            <a:r>
              <a:rPr lang="en-US" sz="2500" b="1">
                <a:latin typeface="宋体" panose="02010600030101010101" pitchFamily="2" charset="-122"/>
              </a:rPr>
              <a:t>请以“不忘初心”为主题写一段文字。要求：①运用阐释思维；②主题突出，文意完整；③字数为</a:t>
            </a:r>
            <a:r>
              <a:rPr lang="en-US" altLang="zh-CN" sz="2500" b="1">
                <a:latin typeface="宋体" panose="02010600030101010101" pitchFamily="2" charset="-122"/>
              </a:rPr>
              <a:t>50—80</a:t>
            </a:r>
            <a:r>
              <a:rPr lang="en-US" sz="2500" b="1">
                <a:latin typeface="宋体" panose="02010600030101010101" pitchFamily="2" charset="-122"/>
              </a:rPr>
              <a:t>字（不含标点符号）。</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771015" y="64643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59395"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429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6" name="文本框 6"/>
          <p:cNvSpPr txBox="1">
            <a:spLocks noChangeArrowheads="1"/>
          </p:cNvSpPr>
          <p:nvPr/>
        </p:nvSpPr>
        <p:spPr bwMode="auto">
          <a:xfrm>
            <a:off x="1833563" y="1731963"/>
            <a:ext cx="8526462"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sz="2600" b="1">
                <a:solidFill>
                  <a:srgbClr val="00B050"/>
                </a:solidFill>
                <a:latin typeface="宋体" panose="02010600030101010101" pitchFamily="2" charset="-122"/>
              </a:rPr>
              <a:t>答案：</a:t>
            </a:r>
          </a:p>
          <a:p>
            <a:pPr eaLnBrk="1" hangingPunct="1"/>
            <a:r>
              <a:rPr lang="en-US" sz="2600" b="1">
                <a:latin typeface="宋体" panose="02010600030101010101" pitchFamily="2" charset="-122"/>
              </a:rPr>
              <a:t>不忘初心：“不忘”，就是要牢记；“初心”，指做某件事的初衷、最初的原因。中国共产党能够历经坎坷，令积贫积弱的中国富强起来，核心原因就是始终不忘初心。</a:t>
            </a:r>
          </a:p>
          <a:p>
            <a:pPr eaLnBrk="1" hangingPunct="1"/>
            <a:r>
              <a:rPr lang="en-US" sz="2600" b="1">
                <a:solidFill>
                  <a:srgbClr val="00B050"/>
                </a:solidFill>
                <a:latin typeface="宋体" panose="02010600030101010101" pitchFamily="2" charset="-122"/>
              </a:rPr>
              <a:t>解析：</a:t>
            </a:r>
            <a:r>
              <a:rPr lang="en-US" sz="2600" b="1">
                <a:latin typeface="宋体" panose="02010600030101010101" pitchFamily="2" charset="-122"/>
              </a:rPr>
              <a:t> </a:t>
            </a:r>
          </a:p>
          <a:p>
            <a:pPr eaLnBrk="1" hangingPunct="1"/>
            <a:r>
              <a:rPr lang="en-US" sz="2600" b="1">
                <a:latin typeface="宋体" panose="02010600030101010101" pitchFamily="2" charset="-122"/>
              </a:rPr>
              <a:t>由题干可知，本题要求以阐释思维的方式，以“不忘初心”为主题写一段文字。作答时，可思考所给文字是如何体现阐释思维的，然后据此来作答。所给文字先明确了文段的主题</a:t>
            </a:r>
            <a:r>
              <a:rPr lang="en-US" altLang="zh-CN" sz="2600" b="1">
                <a:latin typeface="宋体" panose="02010600030101010101" pitchFamily="2" charset="-122"/>
              </a:rPr>
              <a:t>——</a:t>
            </a:r>
            <a:r>
              <a:rPr lang="en-US" sz="2600" b="1">
                <a:latin typeface="宋体" panose="02010600030101010101" pitchFamily="2" charset="-122"/>
              </a:rPr>
              <a:t>实事求是，然后将“实事求是”拆分开进行解释，最后联系现实指出应如何做到“实事求是”。明确了这些，即可写出答案。</a:t>
            </a:r>
          </a:p>
        </p:txBody>
      </p:sp>
      <p:pic>
        <p:nvPicPr>
          <p:cNvPr id="59397" name="New picture"/>
          <p:cNvPicPr/>
          <p:nvPr/>
        </p:nvPicPr>
        <p:blipFill>
          <a:blip r:embed="rId4"/>
          <a:stretch>
            <a:fillRect/>
          </a:stretch>
        </p:blipFill>
        <p:spPr>
          <a:xfrm>
            <a:off x="10782300" y="12115800"/>
            <a:ext cx="368300" cy="266700"/>
          </a:xfrm>
          <a:prstGeom prst="cube">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274570" y="709295"/>
            <a:ext cx="314515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学习目标</a:t>
            </a:r>
          </a:p>
        </p:txBody>
      </p:sp>
      <p:sp>
        <p:nvSpPr>
          <p:cNvPr id="8196" name="内容占位符 2"/>
          <p:cNvSpPr>
            <a:spLocks noGrp="1"/>
          </p:cNvSpPr>
          <p:nvPr/>
        </p:nvSpPr>
        <p:spPr bwMode="auto">
          <a:xfrm>
            <a:off x="2278063" y="1936750"/>
            <a:ext cx="7637462"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a:defRPr>
            </a:lvl9pPr>
          </a:lstStyle>
          <a:p>
            <a:pPr eaLnBrk="1" hangingPunct="1">
              <a:lnSpc>
                <a:spcPct val="100000"/>
              </a:lnSpc>
              <a:spcBef>
                <a:spcPct val="0"/>
              </a:spcBef>
              <a:buFont typeface="Arial" panose="020B0604020202020204" pitchFamily="34" charset="0"/>
              <a:buNone/>
            </a:pPr>
            <a:r>
              <a:rPr lang="zh-CN" altLang="en-US" b="1">
                <a:latin typeface="宋体" panose="02010600030101010101" pitchFamily="2" charset="-122"/>
                <a:ea typeface="宋体" panose="02010600030101010101" pitchFamily="2" charset="-122"/>
              </a:rPr>
              <a:t>1.了解毛泽东生平和本文的写作背景，以及在当时的重要意义。</a:t>
            </a:r>
          </a:p>
          <a:p>
            <a:pPr eaLnBrk="1" hangingPunct="1">
              <a:lnSpc>
                <a:spcPct val="100000"/>
              </a:lnSpc>
              <a:spcBef>
                <a:spcPct val="0"/>
              </a:spcBef>
              <a:buFont typeface="Arial" panose="020B0604020202020204" pitchFamily="34" charset="0"/>
              <a:buNone/>
            </a:pPr>
            <a:r>
              <a:rPr lang="zh-CN" altLang="en-US" b="1">
                <a:latin typeface="宋体" panose="02010600030101010101" pitchFamily="2" charset="-122"/>
                <a:ea typeface="宋体" panose="02010600030101010101" pitchFamily="2" charset="-122"/>
              </a:rPr>
              <a:t>2.通过对文中重要语句的分析，理解文章的深刻内涵，提高对理论联系实际的重要性的认识树立实事求是的学风。</a:t>
            </a:r>
          </a:p>
          <a:p>
            <a:pPr eaLnBrk="1" hangingPunct="1">
              <a:lnSpc>
                <a:spcPct val="100000"/>
              </a:lnSpc>
              <a:spcBef>
                <a:spcPct val="0"/>
              </a:spcBef>
              <a:buFont typeface="Arial" panose="020B0604020202020204" pitchFamily="34" charset="0"/>
              <a:buNone/>
            </a:pPr>
            <a:r>
              <a:rPr lang="zh-CN" altLang="en-US" b="1">
                <a:latin typeface="宋体" panose="02010600030101010101" pitchFamily="2" charset="-122"/>
                <a:ea typeface="宋体" panose="02010600030101010101" pitchFamily="2" charset="-122"/>
              </a:rPr>
              <a:t>3.鉴赏文章准确、严谨、生动、活泼的语言特点。</a:t>
            </a:r>
          </a:p>
          <a:p>
            <a:pPr eaLnBrk="1" hangingPunct="1">
              <a:lnSpc>
                <a:spcPct val="100000"/>
              </a:lnSpc>
              <a:spcBef>
                <a:spcPct val="0"/>
              </a:spcBef>
              <a:buFont typeface="Arial" panose="020B0604020202020204" pitchFamily="34" charset="0"/>
              <a:buNone/>
            </a:pPr>
            <a:r>
              <a:rPr lang="zh-CN" altLang="en-US" b="1">
                <a:latin typeface="宋体" panose="02010600030101010101" pitchFamily="2" charset="-122"/>
                <a:ea typeface="宋体" panose="02010600030101010101" pitchFamily="2" charset="-122"/>
              </a:rPr>
              <a:t>4.分析文章运用的举例论证对比论证、引用论证等论证方法，理清论证思路。</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矩形 2"/>
          <p:cNvSpPr>
            <a:spLocks noChangeArrowheads="1"/>
          </p:cNvSpPr>
          <p:nvPr/>
        </p:nvSpPr>
        <p:spPr bwMode="auto">
          <a:xfrm>
            <a:off x="1685925" y="1847850"/>
            <a:ext cx="5711825" cy="470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en-US" altLang="zh-CN" sz="2500" b="1">
                <a:latin typeface="宋体" panose="02010600030101010101" pitchFamily="2" charset="-122"/>
                <a:sym typeface="+mn-ea"/>
              </a:rPr>
              <a:t>   </a:t>
            </a:r>
            <a:r>
              <a:rPr lang="en-US" sz="2500" b="1">
                <a:latin typeface="宋体" panose="02010600030101010101" pitchFamily="2" charset="-122"/>
                <a:sym typeface="+mn-ea"/>
              </a:rPr>
              <a:t>毛泽东（</a:t>
            </a:r>
            <a:r>
              <a:rPr lang="en-US" altLang="zh-CN" sz="2500" b="1">
                <a:latin typeface="宋体" panose="02010600030101010101" pitchFamily="2" charset="-122"/>
                <a:sym typeface="+mn-ea"/>
              </a:rPr>
              <a:t>1893~1976</a:t>
            </a:r>
            <a:r>
              <a:rPr lang="en-US" sz="2500" b="1">
                <a:latin typeface="宋体" panose="02010600030101010101" pitchFamily="2" charset="-122"/>
                <a:sym typeface="+mn-ea"/>
              </a:rPr>
              <a:t>）</a:t>
            </a:r>
            <a:r>
              <a:rPr lang="en-US" sz="2500" b="1">
                <a:solidFill>
                  <a:schemeClr val="accent2"/>
                </a:solidFill>
                <a:latin typeface="宋体" panose="02010600030101010101" pitchFamily="2" charset="-122"/>
                <a:sym typeface="+mn-ea"/>
              </a:rPr>
              <a:t>字润之</a:t>
            </a:r>
            <a:r>
              <a:rPr lang="en-US" sz="2500" b="1">
                <a:latin typeface="宋体" panose="02010600030101010101" pitchFamily="2" charset="-122"/>
                <a:sym typeface="+mn-ea"/>
              </a:rPr>
              <a:t>，</a:t>
            </a:r>
            <a:r>
              <a:rPr lang="en-US" sz="2500" b="1">
                <a:solidFill>
                  <a:schemeClr val="accent2"/>
                </a:solidFill>
                <a:latin typeface="宋体" panose="02010600030101010101" pitchFamily="2" charset="-122"/>
                <a:sym typeface="+mn-ea"/>
              </a:rPr>
              <a:t>笔名子任</a:t>
            </a:r>
            <a:r>
              <a:rPr lang="en-US" sz="2500" b="1">
                <a:latin typeface="宋体" panose="02010600030101010101" pitchFamily="2" charset="-122"/>
                <a:sym typeface="+mn-ea"/>
              </a:rPr>
              <a:t>。</a:t>
            </a:r>
            <a:r>
              <a:rPr lang="en-US" altLang="zh-CN" sz="2500" b="1">
                <a:latin typeface="宋体" panose="02010600030101010101" pitchFamily="2" charset="-122"/>
                <a:sym typeface="+mn-ea"/>
              </a:rPr>
              <a:t>1893</a:t>
            </a:r>
            <a:r>
              <a:rPr lang="en-US" sz="2500" b="1">
                <a:latin typeface="宋体" panose="02010600030101010101" pitchFamily="2" charset="-122"/>
                <a:sym typeface="+mn-ea"/>
              </a:rPr>
              <a:t>年</a:t>
            </a:r>
            <a:r>
              <a:rPr lang="en-US" altLang="zh-CN" sz="2500" b="1">
                <a:latin typeface="宋体" panose="02010600030101010101" pitchFamily="2" charset="-122"/>
                <a:sym typeface="+mn-ea"/>
              </a:rPr>
              <a:t>12</a:t>
            </a:r>
            <a:r>
              <a:rPr lang="en-US" sz="2500" b="1">
                <a:latin typeface="宋体" panose="02010600030101010101" pitchFamily="2" charset="-122"/>
                <a:sym typeface="+mn-ea"/>
              </a:rPr>
              <a:t>月</a:t>
            </a:r>
            <a:r>
              <a:rPr lang="en-US" altLang="zh-CN" sz="2500" b="1">
                <a:latin typeface="宋体" panose="02010600030101010101" pitchFamily="2" charset="-122"/>
                <a:sym typeface="+mn-ea"/>
              </a:rPr>
              <a:t>26</a:t>
            </a:r>
            <a:r>
              <a:rPr lang="en-US" sz="2500" b="1">
                <a:latin typeface="宋体" panose="02010600030101010101" pitchFamily="2" charset="-122"/>
                <a:sym typeface="+mn-ea"/>
              </a:rPr>
              <a:t>日生于湖南湘潭韶山，</a:t>
            </a:r>
            <a:r>
              <a:rPr lang="en-US" altLang="zh-CN" sz="2500" b="1">
                <a:latin typeface="宋体" panose="02010600030101010101" pitchFamily="2" charset="-122"/>
                <a:sym typeface="+mn-ea"/>
              </a:rPr>
              <a:t>1976</a:t>
            </a:r>
            <a:r>
              <a:rPr lang="en-US" sz="2500" b="1">
                <a:latin typeface="宋体" panose="02010600030101010101" pitchFamily="2" charset="-122"/>
                <a:sym typeface="+mn-ea"/>
              </a:rPr>
              <a:t>年</a:t>
            </a:r>
            <a:r>
              <a:rPr lang="en-US" altLang="zh-CN" sz="2500" b="1">
                <a:latin typeface="宋体" panose="02010600030101010101" pitchFamily="2" charset="-122"/>
                <a:sym typeface="+mn-ea"/>
              </a:rPr>
              <a:t>9</a:t>
            </a:r>
            <a:r>
              <a:rPr lang="en-US" sz="2500" b="1">
                <a:latin typeface="宋体" panose="02010600030101010101" pitchFamily="2" charset="-122"/>
                <a:sym typeface="+mn-ea"/>
              </a:rPr>
              <a:t>月</a:t>
            </a:r>
            <a:r>
              <a:rPr lang="en-US" altLang="zh-CN" sz="2500" b="1">
                <a:latin typeface="宋体" panose="02010600030101010101" pitchFamily="2" charset="-122"/>
                <a:sym typeface="+mn-ea"/>
              </a:rPr>
              <a:t>9</a:t>
            </a:r>
            <a:r>
              <a:rPr lang="en-US" sz="2500" b="1">
                <a:latin typeface="宋体" panose="02010600030101010101" pitchFamily="2" charset="-122"/>
                <a:sym typeface="+mn-ea"/>
              </a:rPr>
              <a:t>日在北京逝世。享年</a:t>
            </a:r>
            <a:r>
              <a:rPr lang="en-US" altLang="zh-CN" sz="2500" b="1">
                <a:latin typeface="宋体" panose="02010600030101010101" pitchFamily="2" charset="-122"/>
                <a:sym typeface="+mn-ea"/>
              </a:rPr>
              <a:t>83</a:t>
            </a:r>
            <a:r>
              <a:rPr lang="en-US" sz="2500" b="1">
                <a:latin typeface="宋体" panose="02010600030101010101" pitchFamily="2" charset="-122"/>
                <a:sym typeface="+mn-ea"/>
              </a:rPr>
              <a:t>岁。遗体在北京天安门水晶棺内。</a:t>
            </a:r>
            <a:r>
              <a:rPr lang="en-US" sz="2500" b="1">
                <a:solidFill>
                  <a:schemeClr val="accent2"/>
                </a:solidFill>
                <a:latin typeface="宋体" panose="02010600030101010101" pitchFamily="2" charset="-122"/>
                <a:sym typeface="+mn-ea"/>
              </a:rPr>
              <a:t>中国人民的领袖，马克思主义者，伟大的无产阶级革命家、战略家和理论家，中国共产党、思想家、军事家、中国共产党、中国人民解放军和中华人民共和国的主要缔造者和领导人，诗人，书法家</a:t>
            </a:r>
            <a:r>
              <a:rPr lang="en-US" sz="2500" b="1">
                <a:latin typeface="宋体" panose="02010600030101010101" pitchFamily="2" charset="-122"/>
                <a:sym typeface="+mn-ea"/>
              </a:rPr>
              <a:t>。</a:t>
            </a:r>
          </a:p>
          <a:p>
            <a:pPr algn="just" eaLnBrk="1" hangingPunct="1"/>
            <a:r>
              <a:rPr lang="en-US" sz="2500" b="1">
                <a:latin typeface="宋体" panose="02010600030101010101" pitchFamily="2" charset="-122"/>
                <a:sym typeface="+mn-ea"/>
              </a:rPr>
              <a:t>    主要著作</a:t>
            </a:r>
            <a:r>
              <a:rPr lang="en-US" altLang="zh-CN" sz="2500" b="1">
                <a:latin typeface="宋体" panose="02010600030101010101" pitchFamily="2" charset="-122"/>
                <a:sym typeface="+mn-ea"/>
              </a:rPr>
              <a:t>《</a:t>
            </a:r>
            <a:r>
              <a:rPr lang="en-US" sz="2500" b="1">
                <a:latin typeface="宋体" panose="02010600030101010101" pitchFamily="2" charset="-122"/>
                <a:sym typeface="+mn-ea"/>
              </a:rPr>
              <a:t>毛泽东选集</a:t>
            </a:r>
            <a:r>
              <a:rPr lang="en-US" altLang="zh-CN" sz="2500" b="1">
                <a:latin typeface="宋体" panose="02010600030101010101" pitchFamily="2" charset="-122"/>
                <a:sym typeface="+mn-ea"/>
              </a:rPr>
              <a:t>》</a:t>
            </a:r>
            <a:r>
              <a:rPr lang="en-US" sz="2500" b="1">
                <a:latin typeface="宋体" panose="02010600030101010101" pitchFamily="2" charset="-122"/>
                <a:sym typeface="+mn-ea"/>
              </a:rPr>
              <a:t>（四卷）、</a:t>
            </a:r>
            <a:r>
              <a:rPr lang="en-US" altLang="zh-CN" sz="2500" b="1">
                <a:latin typeface="宋体" panose="02010600030101010101" pitchFamily="2" charset="-122"/>
                <a:sym typeface="+mn-ea"/>
              </a:rPr>
              <a:t>《</a:t>
            </a:r>
            <a:r>
              <a:rPr lang="en-US" sz="2500" b="1">
                <a:latin typeface="宋体" panose="02010600030101010101" pitchFamily="2" charset="-122"/>
                <a:sym typeface="+mn-ea"/>
              </a:rPr>
              <a:t>毛泽东文集</a:t>
            </a:r>
            <a:r>
              <a:rPr lang="en-US" altLang="zh-CN" sz="2500" b="1">
                <a:latin typeface="宋体" panose="02010600030101010101" pitchFamily="2" charset="-122"/>
                <a:sym typeface="+mn-ea"/>
              </a:rPr>
              <a:t>》</a:t>
            </a:r>
            <a:r>
              <a:rPr lang="en-US" sz="2500" b="1">
                <a:latin typeface="宋体" panose="02010600030101010101" pitchFamily="2" charset="-122"/>
                <a:sym typeface="+mn-ea"/>
              </a:rPr>
              <a:t>（八卷）、</a:t>
            </a:r>
            <a:r>
              <a:rPr lang="en-US" altLang="zh-CN" sz="2500" b="1">
                <a:latin typeface="宋体" panose="02010600030101010101" pitchFamily="2" charset="-122"/>
                <a:sym typeface="+mn-ea"/>
              </a:rPr>
              <a:t>《</a:t>
            </a:r>
            <a:r>
              <a:rPr lang="en-US" sz="2500" b="1">
                <a:latin typeface="宋体" panose="02010600030101010101" pitchFamily="2" charset="-122"/>
                <a:sym typeface="+mn-ea"/>
              </a:rPr>
              <a:t>毛泽东诗词</a:t>
            </a:r>
            <a:r>
              <a:rPr lang="en-US" altLang="zh-CN" sz="2500" b="1">
                <a:latin typeface="宋体" panose="02010600030101010101" pitchFamily="2" charset="-122"/>
                <a:sym typeface="+mn-ea"/>
              </a:rPr>
              <a:t>》</a:t>
            </a:r>
            <a:r>
              <a:rPr lang="en-US" sz="2500" b="1">
                <a:latin typeface="宋体" panose="02010600030101010101" pitchFamily="2" charset="-122"/>
                <a:sym typeface="+mn-ea"/>
              </a:rPr>
              <a:t>（共</a:t>
            </a:r>
            <a:r>
              <a:rPr lang="en-US" altLang="zh-CN" sz="2500" b="1">
                <a:latin typeface="宋体" panose="02010600030101010101" pitchFamily="2" charset="-122"/>
                <a:sym typeface="+mn-ea"/>
              </a:rPr>
              <a:t>43</a:t>
            </a:r>
            <a:r>
              <a:rPr lang="en-US" sz="2500" b="1">
                <a:latin typeface="宋体" panose="02010600030101010101" pitchFamily="2" charset="-122"/>
                <a:sym typeface="+mn-ea"/>
              </a:rPr>
              <a:t>首）。</a:t>
            </a:r>
          </a:p>
        </p:txBody>
      </p:sp>
      <p:sp>
        <p:nvSpPr>
          <p:cNvPr id="2" name="文本框 1"/>
          <p:cNvSpPr txBox="1"/>
          <p:nvPr/>
        </p:nvSpPr>
        <p:spPr>
          <a:xfrm>
            <a:off x="1996440" y="683260"/>
            <a:ext cx="314515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走近作者</a:t>
            </a:r>
          </a:p>
        </p:txBody>
      </p:sp>
      <p:pic>
        <p:nvPicPr>
          <p:cNvPr id="1024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669213" y="2184400"/>
            <a:ext cx="2889250" cy="40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947545" y="670560"/>
            <a:ext cx="314515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背景介绍</a:t>
            </a:r>
          </a:p>
        </p:txBody>
      </p:sp>
      <p:sp>
        <p:nvSpPr>
          <p:cNvPr id="12291" name="矩形 5"/>
          <p:cNvSpPr>
            <a:spLocks noChangeArrowheads="1"/>
          </p:cNvSpPr>
          <p:nvPr/>
        </p:nvSpPr>
        <p:spPr bwMode="auto">
          <a:xfrm>
            <a:off x="1766888" y="1585913"/>
            <a:ext cx="6465887" cy="469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300" b="1">
                <a:latin typeface="宋体" panose="02010600030101010101" pitchFamily="2" charset="-122"/>
                <a:sym typeface="+mn-ea"/>
              </a:rPr>
              <a:t>    </a:t>
            </a:r>
            <a:r>
              <a:rPr lang="zh-CN" sz="2300" b="1">
                <a:latin typeface="宋体" panose="02010600030101010101" pitchFamily="2" charset="-122"/>
                <a:sym typeface="+mn-ea"/>
              </a:rPr>
              <a:t>中国共产党在历史上曾发生过几次</a:t>
            </a:r>
            <a:r>
              <a:rPr lang="zh-CN" sz="2300" b="1">
                <a:solidFill>
                  <a:schemeClr val="accent2"/>
                </a:solidFill>
                <a:latin typeface="宋体" panose="02010600030101010101" pitchFamily="2" charset="-122"/>
                <a:sym typeface="+mn-ea"/>
              </a:rPr>
              <a:t>“左”倾和右倾错误</a:t>
            </a:r>
            <a:r>
              <a:rPr lang="zh-CN" sz="2300" b="1">
                <a:latin typeface="宋体" panose="02010600030101010101" pitchFamily="2" charset="-122"/>
                <a:sym typeface="+mn-ea"/>
              </a:rPr>
              <a:t>，给革命事业造成巨大损失。根本原因：当时的领导者不是从中国革命的具体情况出发，把马克思列宁主义理论同中国革命的实际相结合，而是从主观臆断出发，教条主义地对待马克思列宁主义理论。</a:t>
            </a:r>
            <a:r>
              <a:rPr lang="zh-CN" sz="2300" b="1">
                <a:solidFill>
                  <a:schemeClr val="accent2"/>
                </a:solidFill>
                <a:latin typeface="宋体" panose="02010600030101010101" pitchFamily="2" charset="-122"/>
                <a:sym typeface="+mn-ea"/>
              </a:rPr>
              <a:t>遵义会议</a:t>
            </a:r>
            <a:r>
              <a:rPr lang="zh-CN" sz="2300" b="1">
                <a:latin typeface="宋体" panose="02010600030101010101" pitchFamily="2" charset="-122"/>
                <a:sym typeface="+mn-ea"/>
              </a:rPr>
              <a:t>后虽然对左、右倾的错误进行了纠正，但由于当时处于战争条件下，形势变化快，对这些错误思想的根源一直没来得及清算，机会主义和教条主义思想影响在党内还存在着，对党的正确路线的执行有很大干扰。抗日战争爆发后，新党员大量增加，许多人出身于小资产阶级，思想还没有彻底转变，这也对党的思想作风产生了一定的不良作用。</a:t>
            </a:r>
          </a:p>
        </p:txBody>
      </p:sp>
      <p:pic>
        <p:nvPicPr>
          <p:cNvPr id="12292"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413750" y="1585913"/>
            <a:ext cx="225425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947545" y="670560"/>
            <a:ext cx="314515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背景介绍</a:t>
            </a:r>
          </a:p>
        </p:txBody>
      </p:sp>
      <p:sp>
        <p:nvSpPr>
          <p:cNvPr id="14339" name="矩形 5"/>
          <p:cNvSpPr>
            <a:spLocks noChangeArrowheads="1"/>
          </p:cNvSpPr>
          <p:nvPr/>
        </p:nvSpPr>
        <p:spPr bwMode="auto">
          <a:xfrm>
            <a:off x="1957388" y="1609725"/>
            <a:ext cx="8277225"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600" b="1">
                <a:latin typeface="宋体" panose="02010600030101010101" pitchFamily="2" charset="-122"/>
                <a:sym typeface="+mn-ea"/>
              </a:rPr>
              <a:t>在这种情况下，为了纯洁党的作风，清算左、右倾机会主义的思想影响，提高党的战斗力，党在</a:t>
            </a:r>
            <a:r>
              <a:rPr lang="zh-CN" altLang="zh-CN" sz="2600" b="1">
                <a:latin typeface="宋体" panose="02010600030101010101" pitchFamily="2" charset="-122"/>
                <a:sym typeface="+mn-ea"/>
              </a:rPr>
              <a:t>1941</a:t>
            </a:r>
            <a:r>
              <a:rPr lang="zh-CN" sz="2600" b="1">
                <a:latin typeface="宋体" panose="02010600030101010101" pitchFamily="2" charset="-122"/>
                <a:sym typeface="+mn-ea"/>
              </a:rPr>
              <a:t>年发动了著名的延安整风运动（反对主观主义以整顿学风、反对宗派主义以整顿党风、反对党八股以整顿文风。），对全党和全体干部进行一次深刻的马列主义教育。在整风运动中，毛泽东同志作了</a:t>
            </a:r>
            <a:r>
              <a:rPr lang="zh-CN" altLang="zh-CN" sz="2600" b="1">
                <a:latin typeface="宋体" panose="02010600030101010101" pitchFamily="2" charset="-122"/>
                <a:sym typeface="+mn-ea"/>
              </a:rPr>
              <a:t>《</a:t>
            </a:r>
            <a:r>
              <a:rPr lang="zh-CN" sz="2600" b="1">
                <a:latin typeface="宋体" panose="02010600030101010101" pitchFamily="2" charset="-122"/>
                <a:sym typeface="+mn-ea"/>
              </a:rPr>
              <a:t>整顿党的作风</a:t>
            </a:r>
            <a:r>
              <a:rPr lang="zh-CN" altLang="zh-CN" sz="2600" b="1">
                <a:latin typeface="宋体" panose="02010600030101010101" pitchFamily="2" charset="-122"/>
                <a:sym typeface="+mn-ea"/>
              </a:rPr>
              <a:t>》</a:t>
            </a:r>
            <a:r>
              <a:rPr lang="zh-CN" sz="2600" b="1">
                <a:latin typeface="宋体" panose="02010600030101010101" pitchFamily="2" charset="-122"/>
                <a:sym typeface="+mn-ea"/>
              </a:rPr>
              <a:t>、</a:t>
            </a:r>
            <a:r>
              <a:rPr lang="zh-CN" altLang="zh-CN" sz="2600" b="1">
                <a:latin typeface="宋体" panose="02010600030101010101" pitchFamily="2" charset="-122"/>
                <a:sym typeface="+mn-ea"/>
              </a:rPr>
              <a:t>《</a:t>
            </a:r>
            <a:r>
              <a:rPr lang="zh-CN" sz="2600" b="1">
                <a:latin typeface="宋体" panose="02010600030101010101" pitchFamily="2" charset="-122"/>
                <a:sym typeface="+mn-ea"/>
              </a:rPr>
              <a:t>反对党八股</a:t>
            </a:r>
            <a:r>
              <a:rPr lang="zh-CN" altLang="zh-CN" sz="2600" b="1">
                <a:latin typeface="宋体" panose="02010600030101010101" pitchFamily="2" charset="-122"/>
                <a:sym typeface="+mn-ea"/>
              </a:rPr>
              <a:t>》</a:t>
            </a:r>
            <a:r>
              <a:rPr lang="zh-CN" sz="2600" b="1">
                <a:latin typeface="宋体" panose="02010600030101010101" pitchFamily="2" charset="-122"/>
                <a:sym typeface="+mn-ea"/>
              </a:rPr>
              <a:t>和</a:t>
            </a:r>
            <a:r>
              <a:rPr lang="zh-CN" altLang="zh-CN" sz="2600" b="1">
                <a:latin typeface="宋体" panose="02010600030101010101" pitchFamily="2" charset="-122"/>
                <a:sym typeface="+mn-ea"/>
              </a:rPr>
              <a:t>《</a:t>
            </a:r>
            <a:r>
              <a:rPr lang="zh-CN" sz="2600" b="1">
                <a:latin typeface="宋体" panose="02010600030101010101" pitchFamily="2" charset="-122"/>
                <a:sym typeface="+mn-ea"/>
              </a:rPr>
              <a:t>改造我们的学习</a:t>
            </a:r>
            <a:r>
              <a:rPr lang="zh-CN" altLang="zh-CN" sz="2600" b="1">
                <a:latin typeface="宋体" panose="02010600030101010101" pitchFamily="2" charset="-122"/>
                <a:sym typeface="+mn-ea"/>
              </a:rPr>
              <a:t>》</a:t>
            </a:r>
            <a:r>
              <a:rPr lang="zh-CN" sz="2600" b="1">
                <a:latin typeface="宋体" panose="02010600030101010101" pitchFamily="2" charset="-122"/>
                <a:sym typeface="+mn-ea"/>
              </a:rPr>
              <a:t>的报告，作为整风的指导文献。</a:t>
            </a:r>
            <a:r>
              <a:rPr lang="zh-CN" altLang="zh-CN" sz="2600" b="1">
                <a:latin typeface="宋体" panose="02010600030101010101" pitchFamily="2" charset="-122"/>
                <a:sym typeface="+mn-ea"/>
              </a:rPr>
              <a:t>《</a:t>
            </a:r>
            <a:r>
              <a:rPr lang="zh-CN" sz="2600" b="1">
                <a:latin typeface="宋体" panose="02010600030101010101" pitchFamily="2" charset="-122"/>
                <a:sym typeface="+mn-ea"/>
              </a:rPr>
              <a:t>改造我们的学习</a:t>
            </a:r>
            <a:r>
              <a:rPr lang="zh-CN" altLang="zh-CN" sz="2600" b="1">
                <a:latin typeface="宋体" panose="02010600030101010101" pitchFamily="2" charset="-122"/>
                <a:sym typeface="+mn-ea"/>
              </a:rPr>
              <a:t>》</a:t>
            </a:r>
            <a:r>
              <a:rPr lang="zh-CN" sz="2600" b="1">
                <a:latin typeface="宋体" panose="02010600030101010101" pitchFamily="2" charset="-122"/>
                <a:sym typeface="+mn-ea"/>
              </a:rPr>
              <a:t>主要是针对党内在学风中存在的问题，在文中毛泽东同志号召全党坚持理论联系实际，反对主观主义。阐述精辟透彻，论证充实有力，不但在当时整风中发挥了重大作用，就是针对今天的理论学习仍有指导意义。</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7" name="文本框 2"/>
          <p:cNvSpPr txBox="1">
            <a:spLocks noChangeArrowheads="1"/>
          </p:cNvSpPr>
          <p:nvPr/>
        </p:nvSpPr>
        <p:spPr bwMode="auto">
          <a:xfrm>
            <a:off x="2393950" y="5781675"/>
            <a:ext cx="76835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t>1942年春，毛泽东在军事高级 部会议上作报告</a:t>
            </a:r>
          </a:p>
        </p:txBody>
      </p:sp>
      <p:pic>
        <p:nvPicPr>
          <p:cNvPr id="2" name="图片 1"/>
          <p:cNvPicPr>
            <a:picLocks noChangeAspect="1"/>
          </p:cNvPicPr>
          <p:nvPr/>
        </p:nvPicPr>
        <p:blipFill>
          <a:blip r:embed="rId3"/>
          <a:stretch>
            <a:fillRect/>
          </a:stretch>
        </p:blipFill>
        <p:spPr>
          <a:xfrm>
            <a:off x="3443824" y="762470"/>
            <a:ext cx="5381625" cy="4714875"/>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882775" y="721360"/>
            <a:ext cx="3954145" cy="1445260"/>
          </a:xfrm>
          <a:prstGeom prst="rect">
            <a:avLst/>
          </a:prstGeom>
          <a:noFill/>
        </p:spPr>
        <p:txBody>
          <a:bodyPr>
            <a:spAutoFit/>
            <a:scene3d>
              <a:camera prst="orthographicFront"/>
              <a:lightRig rig="threePt" dir="t"/>
            </a:scene3d>
          </a:bodyPr>
          <a:lstStyle/>
          <a:p>
            <a:pPr eaLnBrk="1" hangingPunct="1">
              <a:defRPr/>
            </a:pPr>
            <a:r>
              <a:rPr lang="zh-CN" sz="44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rPr>
              <a:t>题目解说</a:t>
            </a:r>
          </a:p>
          <a:p>
            <a:pPr eaLnBrk="1" hangingPunct="1">
              <a:defRPr/>
            </a:pPr>
            <a:endParaRPr lang="zh-CN" altLang="en-US" sz="44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endParaRPr>
          </a:p>
        </p:txBody>
      </p:sp>
      <p:sp>
        <p:nvSpPr>
          <p:cNvPr id="5" name="文本框 4"/>
          <p:cNvSpPr txBox="1">
            <a:spLocks noChangeArrowheads="1"/>
          </p:cNvSpPr>
          <p:nvPr/>
        </p:nvSpPr>
        <p:spPr bwMode="auto">
          <a:xfrm>
            <a:off x="2286000" y="2166938"/>
            <a:ext cx="7775575"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latin typeface="宋体" panose="02010600030101010101" pitchFamily="2" charset="-122"/>
              </a:rPr>
              <a:t>    </a:t>
            </a:r>
            <a:r>
              <a:rPr lang="zh-CN" sz="3200" b="1">
                <a:latin typeface="宋体" panose="02010600030101010101" pitchFamily="2" charset="-122"/>
              </a:rPr>
              <a:t>这是毛泽东在延安干部会议上所作的报告，是关于延安整风运动的主要文献之一。“改造”是指这篇文章的具体目的；“我们”指的是中共党员；“学习”指的学习的方法和学习的制度。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882775" y="721360"/>
            <a:ext cx="3954145" cy="1445260"/>
          </a:xfrm>
          <a:prstGeom prst="rect">
            <a:avLst/>
          </a:prstGeom>
          <a:noFill/>
        </p:spPr>
        <p:txBody>
          <a:bodyPr>
            <a:spAutoFit/>
            <a:scene3d>
              <a:camera prst="orthographicFront"/>
              <a:lightRig rig="threePt" dir="t"/>
            </a:scene3d>
          </a:bodyPr>
          <a:lstStyle/>
          <a:p>
            <a:pPr eaLnBrk="1" hangingPunct="1">
              <a:defRPr/>
            </a:pPr>
            <a:r>
              <a:rPr lang="zh-CN" sz="44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rPr>
              <a:t>层次结构</a:t>
            </a:r>
          </a:p>
          <a:p>
            <a:pPr eaLnBrk="1" hangingPunct="1">
              <a:defRPr/>
            </a:pPr>
            <a:endParaRPr lang="zh-CN" altLang="en-US" sz="44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endParaRPr>
          </a:p>
        </p:txBody>
      </p:sp>
      <p:sp>
        <p:nvSpPr>
          <p:cNvPr id="5" name="文本框 4"/>
          <p:cNvSpPr txBox="1">
            <a:spLocks noChangeArrowheads="1"/>
          </p:cNvSpPr>
          <p:nvPr/>
        </p:nvSpPr>
        <p:spPr bwMode="auto">
          <a:xfrm>
            <a:off x="2006600" y="1833563"/>
            <a:ext cx="8347075"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600" b="1" dirty="0">
                <a:latin typeface="宋体" panose="02010600030101010101" pitchFamily="2" charset="-122"/>
              </a:rPr>
              <a:t>本文共分为四个部分：</a:t>
            </a:r>
          </a:p>
          <a:p>
            <a:pPr eaLnBrk="1" hangingPunct="1"/>
            <a:r>
              <a:rPr lang="zh-CN" sz="2600" b="1" dirty="0">
                <a:solidFill>
                  <a:schemeClr val="accent2"/>
                </a:solidFill>
                <a:latin typeface="宋体" panose="02010600030101010101" pitchFamily="2" charset="-122"/>
              </a:rPr>
              <a:t>第一部分：</a:t>
            </a:r>
            <a:r>
              <a:rPr lang="zh-CN" sz="2600" b="1" dirty="0">
                <a:latin typeface="宋体" panose="02010600030101010101" pitchFamily="2" charset="-122"/>
              </a:rPr>
              <a:t>回顾历史经验，说明理论和实践统一的重要性，正面论述改造我们的学习所必须遵循的原则。</a:t>
            </a:r>
          </a:p>
          <a:p>
            <a:pPr eaLnBrk="1" hangingPunct="1"/>
            <a:r>
              <a:rPr lang="zh-CN" sz="2600" b="1" dirty="0">
                <a:solidFill>
                  <a:schemeClr val="accent2"/>
                </a:solidFill>
                <a:latin typeface="宋体" panose="02010600030101010101" pitchFamily="2" charset="-122"/>
              </a:rPr>
              <a:t>第二部分：</a:t>
            </a:r>
            <a:r>
              <a:rPr lang="zh-CN" sz="2600" b="1" dirty="0">
                <a:latin typeface="宋体" panose="02010600030101010101" pitchFamily="2" charset="-122"/>
              </a:rPr>
              <a:t>指出在学习中存在的三方面的缺点，从反面论证我们的学习必须改造。</a:t>
            </a:r>
          </a:p>
          <a:p>
            <a:pPr eaLnBrk="1" hangingPunct="1"/>
            <a:r>
              <a:rPr lang="zh-CN" sz="2600" b="1" dirty="0">
                <a:solidFill>
                  <a:schemeClr val="accent2"/>
                </a:solidFill>
                <a:latin typeface="宋体" panose="02010600030101010101" pitchFamily="2" charset="-122"/>
              </a:rPr>
              <a:t>第三部分：</a:t>
            </a:r>
            <a:r>
              <a:rPr lang="zh-CN" sz="2600" b="1" dirty="0">
                <a:latin typeface="宋体" panose="02010600030101010101" pitchFamily="2" charset="-122"/>
              </a:rPr>
              <a:t>在前两部分论述的基础上，把两种对立的学习态度进行对照，进一步证明必须坚持理论与实际统一的学风。这一部分是对第一、二部分思想的一次反复和加深。</a:t>
            </a:r>
          </a:p>
          <a:p>
            <a:pPr eaLnBrk="1" hangingPunct="1"/>
            <a:r>
              <a:rPr lang="zh-CN" sz="2600" b="1" dirty="0">
                <a:solidFill>
                  <a:schemeClr val="accent2"/>
                </a:solidFill>
                <a:latin typeface="宋体" panose="02010600030101010101" pitchFamily="2" charset="-122"/>
              </a:rPr>
              <a:t>第四部分：</a:t>
            </a:r>
            <a:r>
              <a:rPr lang="zh-CN" sz="2600" b="1" dirty="0">
                <a:latin typeface="宋体" panose="02010600030101010101" pitchFamily="2" charset="-122"/>
              </a:rPr>
              <a:t>提出反对主观主义以整顿学风的三点建议，为在学习问题上的改造指明了途径。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PA" val="v5.2.8"/>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2622</Words>
  <Application>Microsoft Office PowerPoint</Application>
  <PresentationFormat>自定义</PresentationFormat>
  <Paragraphs>99</Paragraphs>
  <Slides>28</Slides>
  <Notes>28</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2021-05-26T09:03:09Z</cp:lastPrinted>
  <dcterms:created xsi:type="dcterms:W3CDTF">2021-05-26T09:03:09Z</dcterms:created>
  <dcterms:modified xsi:type="dcterms:W3CDTF">2021-09-12T05:30:42Z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