
<file path=[Content_Types].xml><?xml version="1.0" encoding="utf-8"?>
<Types xmlns="http://schemas.openxmlformats.org/package/2006/content-types">
  <Default Extension="png" ContentType="image/png"/>
  <Default Extension="tiff" ContentType="image/tif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30"/>
  </p:notesMasterIdLst>
  <p:sldIdLst>
    <p:sldId id="732" r:id="rId4"/>
    <p:sldId id="710" r:id="rId5"/>
    <p:sldId id="674" r:id="rId6"/>
    <p:sldId id="742" r:id="rId7"/>
    <p:sldId id="712" r:id="rId8"/>
    <p:sldId id="733" r:id="rId9"/>
    <p:sldId id="743" r:id="rId10"/>
    <p:sldId id="736" r:id="rId11"/>
    <p:sldId id="735" r:id="rId12"/>
    <p:sldId id="739" r:id="rId13"/>
    <p:sldId id="740" r:id="rId14"/>
    <p:sldId id="744" r:id="rId15"/>
    <p:sldId id="757" r:id="rId16"/>
    <p:sldId id="758" r:id="rId17"/>
    <p:sldId id="759" r:id="rId18"/>
    <p:sldId id="768" r:id="rId19"/>
    <p:sldId id="761" r:id="rId20"/>
    <p:sldId id="760" r:id="rId21"/>
    <p:sldId id="762" r:id="rId22"/>
    <p:sldId id="763" r:id="rId23"/>
    <p:sldId id="767" r:id="rId24"/>
    <p:sldId id="723" r:id="rId25"/>
    <p:sldId id="766" r:id="rId26"/>
    <p:sldId id="725" r:id="rId27"/>
    <p:sldId id="770" r:id="rId28"/>
    <p:sldId id="711" r:id="rId2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AA17"/>
    <a:srgbClr val="E44BA6"/>
    <a:srgbClr val="3A8F96"/>
    <a:srgbClr val="80CFE8"/>
    <a:srgbClr val="1E4B4E"/>
    <a:srgbClr val="C1E6EF"/>
    <a:srgbClr val="10575C"/>
    <a:srgbClr val="0D2021"/>
    <a:srgbClr val="39AB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85" autoAdjust="0"/>
    <p:restoredTop sz="95119" autoAdjust="0"/>
  </p:normalViewPr>
  <p:slideViewPr>
    <p:cSldViewPr>
      <p:cViewPr>
        <p:scale>
          <a:sx n="90" d="100"/>
          <a:sy n="90" d="100"/>
        </p:scale>
        <p:origin x="-348" y="-828"/>
      </p:cViewPr>
      <p:guideLst>
        <p:guide orient="horz" pos="1418"/>
        <p:guide pos="287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37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D7F3CA8-9535-48B5-86B0-2AA90E05F229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8AF9028-0322-46D7-9064-276F4A5E7B8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 rot="1377253">
            <a:off x="6764797" y="2744590"/>
            <a:ext cx="2042874" cy="2104409"/>
          </a:xfrm>
          <a:prstGeom prst="rect">
            <a:avLst/>
          </a:prstGeom>
          <a:blipFill dpi="0" rotWithShape="1">
            <a:blip r:embed="rId3">
              <a:alphaModFix amt="3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395536" y="4871014"/>
            <a:ext cx="8352928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43AEF5-A1B1-49C8-8647-48D877D449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3A3ED4-9AD5-4B10-8780-9A60D2BDAB10}" type="slidenum">
              <a:rPr lang="zh-CN" altLang="en-US" smtClean="0"/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72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4057650"/>
            <a:ext cx="4040188" cy="5715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7" y="4057650"/>
            <a:ext cx="4041775" cy="5715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083221"/>
            <a:ext cx="4040188" cy="2956322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083221"/>
            <a:ext cx="4041775" cy="2956322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562DDA-365C-4B6F-B693-6AE5A03F0C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93AE0-CE45-40AB-ABF8-645E31181904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3657600"/>
            <a:ext cx="7481776" cy="3429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4016327"/>
            <a:ext cx="3974592" cy="6858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05740"/>
            <a:ext cx="7479792" cy="3429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4805958"/>
            <a:ext cx="1920240" cy="274320"/>
          </a:xfrm>
        </p:spPr>
        <p:txBody>
          <a:bodyPr/>
          <a:lstStyle/>
          <a:p>
            <a:pPr>
              <a:defRPr/>
            </a:pPr>
            <a:fld id="{CDA2D996-6776-4BB1-BDF9-843791083E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494AFF-4FD3-413E-99B9-BC18BA0C6C87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10997"/>
            <a:ext cx="8229600" cy="328955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B8D9C-6778-4074-8213-2D7506FDBE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748036-D4C7-4BEE-A0D7-941213948F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05980"/>
            <a:ext cx="1777470" cy="4194571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324600" cy="419457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8F4120-58AB-4A0E-B415-D584E82758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6B1D3D-2B81-4FC1-8991-04A1EE52DE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110997"/>
            <a:ext cx="82296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4805958"/>
            <a:ext cx="1920240" cy="27432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2B9E998-C476-42A3-858D-72BB3F57E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3" y="4805958"/>
            <a:ext cx="2350681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4805958"/>
            <a:ext cx="365760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E160091-CE63-4FCA-BC3D-CC9DD2A20FB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 panose="05040102010807070707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 panose="05020102010507070707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685B3-F4A8-4B10-BBB7-707D7FEB3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B6B94-1C53-4A82-BC8E-872C2BD148E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tif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6462">
            <a:off x="106739" y="2414821"/>
            <a:ext cx="1838566" cy="2150604"/>
          </a:xfrm>
          <a:prstGeom prst="rect">
            <a:avLst/>
          </a:prstGeom>
        </p:spPr>
      </p:pic>
      <p:sp>
        <p:nvSpPr>
          <p:cNvPr id="14" name="직사각형 165"/>
          <p:cNvSpPr/>
          <p:nvPr/>
        </p:nvSpPr>
        <p:spPr bwMode="auto">
          <a:xfrm>
            <a:off x="3073461" y="1743921"/>
            <a:ext cx="3178749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zh-CN" sz="3600" b="1" dirty="0">
                <a:latin typeface="仿宋" panose="02010609060101010101" charset="-122"/>
                <a:ea typeface="仿宋" panose="02010609060101010101" charset="-122"/>
                <a:cs typeface="Arial" panose="020B0604020202020204" pitchFamily="34" charset="0"/>
              </a:rPr>
              <a:t>技术与艺术</a:t>
            </a:r>
            <a:endParaRPr kumimoji="0" lang="zh-CN" altLang="zh-CN" sz="3600" b="1" dirty="0">
              <a:latin typeface="仿宋" panose="02010609060101010101" charset="-122"/>
              <a:ea typeface="仿宋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8" name="직사각형 165"/>
          <p:cNvSpPr/>
          <p:nvPr/>
        </p:nvSpPr>
        <p:spPr bwMode="auto">
          <a:xfrm>
            <a:off x="4117975" y="2835275"/>
            <a:ext cx="455104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en-US" altLang="zh-CN" sz="24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——2018</a:t>
            </a:r>
            <a:r>
              <a:rPr kumimoji="0" lang="zh-CN" altLang="en-US" sz="24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温州中考语文试卷回顾</a:t>
            </a:r>
            <a:endParaRPr kumimoji="0" lang="zh-CN" altLang="en-US" sz="24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22" name="직사각형 165"/>
          <p:cNvSpPr/>
          <p:nvPr/>
        </p:nvSpPr>
        <p:spPr bwMode="auto">
          <a:xfrm>
            <a:off x="5440045" y="3824605"/>
            <a:ext cx="365887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1800" dirty="0"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温州外国语学校  池丽微</a:t>
            </a:r>
            <a:endParaRPr kumimoji="0" lang="zh-CN" altLang="en-US" sz="1800" dirty="0"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539552" y="4722027"/>
            <a:ext cx="8245569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65853" y="36989"/>
            <a:ext cx="31787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32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考查知识</a:t>
            </a:r>
            <a:endParaRPr kumimoji="0" lang="zh-CN" altLang="en-US" sz="32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5150" y="628650"/>
            <a:ext cx="6503670" cy="1567180"/>
          </a:xfrm>
          <a:prstGeom prst="rect">
            <a:avLst/>
          </a:prstGeom>
        </p:spPr>
        <p:txBody>
          <a:bodyPr wrap="square" lIns="91409" tIns="45703" rIns="91409" bIns="45703">
            <a:spAutoFit/>
          </a:bodyPr>
          <a:lstStyle/>
          <a:p>
            <a:pPr algn="just" defTabSz="913765" eaLnBrk="1" latinLnBrk="0" hangingPunct="1">
              <a:lnSpc>
                <a:spcPct val="150000"/>
              </a:lnSpc>
            </a:pPr>
            <a:r>
              <a:rPr lang="en-US" altLang="zh-CN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altLang="en-US" sz="24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考在</a:t>
            </a:r>
            <a:r>
              <a:rPr lang="en-US" altLang="zh-CN" sz="24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24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运用</a:t>
            </a:r>
            <a:r>
              <a:rPr lang="en-US" altLang="zh-CN" sz="24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24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上</a:t>
            </a:r>
            <a:endParaRPr lang="zh-CN" altLang="en-US" sz="2400" b="1" dirty="0">
              <a:solidFill>
                <a:prstClr val="black">
                  <a:lumMod val="50000"/>
                  <a:lumOff val="50000"/>
                </a:prst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just" defTabSz="913765" eaLnBrk="1" latinLnBrk="0" hangingPunct="1">
              <a:lnSpc>
                <a:spcPct val="150000"/>
              </a:lnSpc>
            </a:pPr>
            <a:endParaRPr lang="zh-CN" altLang="en-US" sz="2000" b="1" dirty="0">
              <a:solidFill>
                <a:prstClr val="black">
                  <a:lumMod val="50000"/>
                  <a:lumOff val="50000"/>
                </a:prst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just" defTabSz="913765"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</a:t>
            </a:r>
            <a:endParaRPr lang="zh-CN" altLang="en-US" sz="2000" b="1" dirty="0">
              <a:solidFill>
                <a:prstClr val="black">
                  <a:lumMod val="50000"/>
                  <a:lumOff val="50000"/>
                </a:prst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65165" y="760621"/>
            <a:ext cx="478884" cy="478884"/>
            <a:chOff x="338932" y="275593"/>
            <a:chExt cx="749064" cy="749064"/>
          </a:xfrm>
        </p:grpSpPr>
        <p:sp>
          <p:nvSpPr>
            <p:cNvPr id="8" name="椭圆 7"/>
            <p:cNvSpPr/>
            <p:nvPr/>
          </p:nvSpPr>
          <p:spPr>
            <a:xfrm>
              <a:off x="338932" y="275593"/>
              <a:ext cx="749064" cy="749064"/>
            </a:xfrm>
            <a:prstGeom prst="ellipse">
              <a:avLst/>
            </a:prstGeom>
            <a:solidFill>
              <a:schemeClr val="bg2"/>
            </a:solidFill>
            <a:ln w="25400" cmpd="dbl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84744" y="275821"/>
              <a:ext cx="698261" cy="623766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lvl="0"/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4" name="图片 3" descr="捕获"/>
          <p:cNvPicPr>
            <a:picLocks noChangeAspect="1"/>
          </p:cNvPicPr>
          <p:nvPr/>
        </p:nvPicPr>
        <p:blipFill>
          <a:blip r:embed="rId1"/>
          <a:srcRect r="4087"/>
          <a:stretch>
            <a:fillRect/>
          </a:stretch>
        </p:blipFill>
        <p:spPr>
          <a:xfrm>
            <a:off x="182880" y="1400175"/>
            <a:ext cx="7719695" cy="1695450"/>
          </a:xfrm>
          <a:prstGeom prst="rect">
            <a:avLst/>
          </a:prstGeom>
        </p:spPr>
      </p:pic>
      <p:pic>
        <p:nvPicPr>
          <p:cNvPr id="5" name="图片 4" descr="捕获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410" y="1557655"/>
            <a:ext cx="7810500" cy="2355215"/>
          </a:xfrm>
          <a:prstGeom prst="rect">
            <a:avLst/>
          </a:prstGeom>
        </p:spPr>
      </p:pic>
      <p:pic>
        <p:nvPicPr>
          <p:cNvPr id="12" name="图片 11" descr="捕获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" y="2561590"/>
            <a:ext cx="8162925" cy="21082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001770" y="730250"/>
            <a:ext cx="4094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2"/>
                </a:solidFill>
              </a:rPr>
              <a:t>语境   情境  阅读</a:t>
            </a:r>
            <a:endParaRPr lang="zh-CN" altLang="en-US" sz="2400" b="1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42993" y="163354"/>
            <a:ext cx="31787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32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考查能力</a:t>
            </a:r>
            <a:endParaRPr kumimoji="0" lang="zh-CN" altLang="en-US" sz="32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9720" y="882015"/>
            <a:ext cx="6503670" cy="643890"/>
          </a:xfrm>
          <a:prstGeom prst="rect">
            <a:avLst/>
          </a:prstGeom>
        </p:spPr>
        <p:txBody>
          <a:bodyPr wrap="square" lIns="91409" tIns="45703" rIns="91409" bIns="45703">
            <a:spAutoFit/>
          </a:bodyPr>
          <a:lstStyle/>
          <a:p>
            <a:pPr algn="just" defTabSz="913765" eaLnBrk="1" latinLnBrk="0" hangingPunct="1">
              <a:lnSpc>
                <a:spcPct val="150000"/>
              </a:lnSpc>
            </a:pPr>
            <a:r>
              <a:rPr lang="en-US" altLang="zh-CN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</a:t>
            </a:r>
            <a:r>
              <a:rPr lang="en-US" altLang="zh-CN" sz="24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sz="24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考</a:t>
            </a:r>
            <a:r>
              <a:rPr lang="zh-CN" sz="24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查</a:t>
            </a:r>
            <a:r>
              <a:rPr sz="24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“真实”能力</a:t>
            </a: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</a:t>
            </a:r>
            <a:endParaRPr lang="zh-CN" altLang="en-US" sz="2000" b="1" dirty="0">
              <a:solidFill>
                <a:prstClr val="black">
                  <a:lumMod val="50000"/>
                  <a:lumOff val="50000"/>
                </a:prst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71185" y="1047006"/>
            <a:ext cx="478884" cy="478884"/>
            <a:chOff x="384622" y="1015571"/>
            <a:chExt cx="749064" cy="749064"/>
          </a:xfrm>
        </p:grpSpPr>
        <p:sp>
          <p:nvSpPr>
            <p:cNvPr id="8" name="椭圆 7"/>
            <p:cNvSpPr/>
            <p:nvPr/>
          </p:nvSpPr>
          <p:spPr>
            <a:xfrm>
              <a:off x="384622" y="1015571"/>
              <a:ext cx="749064" cy="749064"/>
            </a:xfrm>
            <a:prstGeom prst="ellipse">
              <a:avLst/>
            </a:prstGeom>
            <a:solidFill>
              <a:schemeClr val="bg2"/>
            </a:solidFill>
            <a:ln w="25400" cmpd="dbl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430434" y="1096253"/>
              <a:ext cx="657440" cy="625847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lvl="0"/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6" name="图片 5" descr="捕获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970405"/>
            <a:ext cx="8201025" cy="24669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725670" y="1065530"/>
            <a:ext cx="3830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2"/>
                </a:solidFill>
                <a:sym typeface="+mn-ea"/>
              </a:rPr>
              <a:t>机械练习   </a:t>
            </a:r>
            <a:r>
              <a:rPr lang="zh-CN" altLang="en-US" sz="2400" b="1">
                <a:solidFill>
                  <a:schemeClr val="tx2"/>
                </a:solidFill>
              </a:rPr>
              <a:t>真实思考     </a:t>
            </a:r>
            <a:endParaRPr lang="zh-CN" altLang="en-US" sz="2400" b="1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146498" y="128429"/>
            <a:ext cx="31787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32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考查能力</a:t>
            </a:r>
            <a:endParaRPr kumimoji="0" lang="zh-CN" altLang="en-US" sz="32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2630" y="1145540"/>
            <a:ext cx="6503670" cy="643890"/>
          </a:xfrm>
          <a:prstGeom prst="rect">
            <a:avLst/>
          </a:prstGeom>
        </p:spPr>
        <p:txBody>
          <a:bodyPr wrap="square" lIns="91409" tIns="45703" rIns="91409" bIns="45703">
            <a:spAutoFit/>
          </a:bodyPr>
          <a:lstStyle/>
          <a:p>
            <a:pPr algn="just" defTabSz="913765" eaLnBrk="1" latinLnBrk="0" hangingPunct="1">
              <a:lnSpc>
                <a:spcPct val="150000"/>
              </a:lnSpc>
            </a:pPr>
            <a:r>
              <a:rPr lang="en-US" altLang="zh-CN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</a:t>
            </a:r>
            <a:r>
              <a:rPr lang="en-US" altLang="zh-CN" sz="24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sz="24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考</a:t>
            </a:r>
            <a:r>
              <a:rPr lang="zh-CN" sz="24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查</a:t>
            </a:r>
            <a:r>
              <a:rPr sz="24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sz="24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关键</a:t>
            </a:r>
            <a:r>
              <a:rPr sz="24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”能力</a:t>
            </a: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</a:t>
            </a:r>
            <a:endParaRPr lang="zh-CN" altLang="en-US" sz="2000" b="1" dirty="0">
              <a:solidFill>
                <a:prstClr val="black">
                  <a:lumMod val="50000"/>
                  <a:lumOff val="50000"/>
                </a:prst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4375" y="1233696"/>
            <a:ext cx="478884" cy="478884"/>
            <a:chOff x="384622" y="1015571"/>
            <a:chExt cx="749064" cy="749064"/>
          </a:xfrm>
        </p:grpSpPr>
        <p:sp>
          <p:nvSpPr>
            <p:cNvPr id="8" name="椭圆 7"/>
            <p:cNvSpPr/>
            <p:nvPr/>
          </p:nvSpPr>
          <p:spPr>
            <a:xfrm>
              <a:off x="384622" y="1015571"/>
              <a:ext cx="749064" cy="749064"/>
            </a:xfrm>
            <a:prstGeom prst="ellipse">
              <a:avLst/>
            </a:prstGeom>
            <a:solidFill>
              <a:schemeClr val="bg2"/>
            </a:solidFill>
            <a:ln w="25400" cmpd="dbl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430434" y="1096253"/>
              <a:ext cx="698261" cy="623766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lvl="0"/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3" name="图片 2" descr="捕获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840" y="1940560"/>
            <a:ext cx="7858125" cy="552450"/>
          </a:xfrm>
          <a:prstGeom prst="rect">
            <a:avLst/>
          </a:prstGeom>
        </p:spPr>
      </p:pic>
      <p:pic>
        <p:nvPicPr>
          <p:cNvPr id="4" name="图片 3" descr="捕获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721610"/>
            <a:ext cx="7924800" cy="457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66470" y="3576320"/>
            <a:ext cx="81178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chemeClr val="tx2"/>
                </a:solidFill>
                <a:sym typeface="+mn-ea"/>
              </a:rPr>
              <a:t>考查</a:t>
            </a:r>
            <a:r>
              <a:rPr lang="zh-CN" altLang="en-US" sz="2000" b="1">
                <a:solidFill>
                  <a:schemeClr val="tx2"/>
                </a:solidFill>
              </a:rPr>
              <a:t>高阶思维，注重思维含量，走向文本核心</a:t>
            </a:r>
            <a:endParaRPr lang="zh-CN" altLang="en-US" sz="2000" b="1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283023" y="162719"/>
            <a:ext cx="31787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zh-CN" sz="32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渗透方法</a:t>
            </a:r>
            <a:endParaRPr kumimoji="0" lang="zh-CN" altLang="zh-CN" sz="32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" name="图片 2" descr="捕获2"/>
          <p:cNvPicPr>
            <a:picLocks noChangeAspect="1"/>
          </p:cNvPicPr>
          <p:nvPr/>
        </p:nvPicPr>
        <p:blipFill>
          <a:blip r:embed="rId1"/>
          <a:srcRect t="23722" b="52055"/>
          <a:stretch>
            <a:fillRect/>
          </a:stretch>
        </p:blipFill>
        <p:spPr>
          <a:xfrm>
            <a:off x="348615" y="1393825"/>
            <a:ext cx="8446135" cy="950595"/>
          </a:xfrm>
          <a:prstGeom prst="rect">
            <a:avLst/>
          </a:prstGeom>
        </p:spPr>
      </p:pic>
      <p:pic>
        <p:nvPicPr>
          <p:cNvPr id="9" name="图片 8" descr="捕获2"/>
          <p:cNvPicPr>
            <a:picLocks noChangeAspect="1"/>
          </p:cNvPicPr>
          <p:nvPr/>
        </p:nvPicPr>
        <p:blipFill>
          <a:blip r:embed="rId1"/>
          <a:srcRect t="89838"/>
          <a:stretch>
            <a:fillRect/>
          </a:stretch>
        </p:blipFill>
        <p:spPr>
          <a:xfrm>
            <a:off x="349250" y="2589530"/>
            <a:ext cx="8446135" cy="3987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9915" y="3216275"/>
            <a:ext cx="669226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对作家作品进行探讨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指导</a:t>
            </a:r>
            <a:r>
              <a:rPr lang="zh-CN" altLang="en-US"/>
              <a:t>阅读方法和阅读策略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提升学习能力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04865" y="622935"/>
            <a:ext cx="2409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ym typeface="+mn-ea"/>
              </a:rPr>
              <a:t>搭设“脚手架”</a:t>
            </a:r>
            <a:endParaRPr lang="zh-CN" altLang="en-US" sz="240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77283" y="105569"/>
            <a:ext cx="31787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zh-CN" sz="32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编制情境</a:t>
            </a:r>
            <a:endParaRPr kumimoji="0" lang="zh-CN" altLang="zh-CN" sz="32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8305" y="1362075"/>
            <a:ext cx="832802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150000"/>
              </a:lnSpc>
            </a:pPr>
            <a:r>
              <a:rPr lang="en-US" altLang="zh-CN"/>
              <a:t>      </a:t>
            </a:r>
            <a:r>
              <a:rPr lang="en-US" altLang="zh-CN" b="1"/>
              <a:t>  </a:t>
            </a:r>
            <a:r>
              <a:rPr lang="zh-CN" altLang="en-US" b="1"/>
              <a:t>以情境任务作为试题的主要载体，</a:t>
            </a:r>
            <a:r>
              <a:rPr lang="zh-CN" altLang="en-US" b="1">
                <a:solidFill>
                  <a:srgbClr val="FF0000"/>
                </a:solidFill>
              </a:rPr>
              <a:t>设置真实而有意义的情境</a:t>
            </a:r>
            <a:r>
              <a:rPr lang="zh-CN" altLang="en-US" b="1"/>
              <a:t>，考查学生运用语文知识解决具体问题的能力。</a:t>
            </a:r>
            <a:endParaRPr lang="zh-CN" altLang="en-US" b="1"/>
          </a:p>
          <a:p>
            <a:pPr eaLnBrk="1" latinLnBrk="0" hangingPunct="1">
              <a:lnSpc>
                <a:spcPct val="150000"/>
              </a:lnSpc>
            </a:pPr>
            <a:r>
              <a:rPr lang="zh-CN" altLang="en-US" b="1"/>
              <a:t>                                                                            ——《2019浙江省初中毕业升学考试说明》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720725" y="904875"/>
            <a:ext cx="292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真实</a:t>
            </a:r>
            <a:r>
              <a:rPr lang="en-US" altLang="zh-CN" sz="2800" b="1">
                <a:solidFill>
                  <a:srgbClr val="FF0000"/>
                </a:solidFill>
              </a:rPr>
              <a:t>”</a:t>
            </a:r>
            <a:r>
              <a:rPr lang="zh-CN" altLang="en-US" sz="2800" b="1"/>
              <a:t>情境</a:t>
            </a:r>
            <a:endParaRPr lang="zh-CN" altLang="en-US" sz="2800" b="1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315" y="2768600"/>
            <a:ext cx="5060315" cy="193802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61305" y="883176"/>
            <a:ext cx="478884" cy="478884"/>
            <a:chOff x="384622" y="1015571"/>
            <a:chExt cx="749064" cy="749064"/>
          </a:xfrm>
        </p:grpSpPr>
        <p:sp>
          <p:nvSpPr>
            <p:cNvPr id="8" name="椭圆 7"/>
            <p:cNvSpPr/>
            <p:nvPr/>
          </p:nvSpPr>
          <p:spPr>
            <a:xfrm>
              <a:off x="384622" y="1015571"/>
              <a:ext cx="749064" cy="749064"/>
            </a:xfrm>
            <a:prstGeom prst="ellipse">
              <a:avLst/>
            </a:prstGeom>
            <a:solidFill>
              <a:schemeClr val="bg2"/>
            </a:solidFill>
            <a:ln w="25400" cmpd="dbl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30434" y="1096253"/>
              <a:ext cx="657440" cy="6258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-3362" y="25559"/>
            <a:ext cx="31787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zh-CN" sz="32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编制情境</a:t>
            </a:r>
            <a:endParaRPr kumimoji="0" lang="zh-CN" altLang="zh-CN" sz="32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6725" y="3375660"/>
            <a:ext cx="689800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150000"/>
              </a:lnSpc>
            </a:pPr>
            <a:r>
              <a:rPr lang="en-US" altLang="zh-CN"/>
              <a:t>      </a:t>
            </a:r>
            <a:r>
              <a:rPr lang="en-US" altLang="zh-CN" b="1"/>
              <a:t> </a:t>
            </a:r>
            <a:r>
              <a:rPr lang="zh-CN" altLang="en-US" sz="2000" b="1"/>
              <a:t>打开思路</a:t>
            </a:r>
            <a:endParaRPr lang="zh-CN" altLang="en-US" sz="2000" b="1"/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 b="1"/>
              <a:t>      触发思考</a:t>
            </a:r>
            <a:endParaRPr lang="zh-CN" altLang="en-US" sz="2000" b="1"/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 b="1"/>
              <a:t>      </a:t>
            </a:r>
            <a:r>
              <a:rPr lang="zh-CN" altLang="en-US" sz="2000" b="1">
                <a:sym typeface="+mn-ea"/>
              </a:rPr>
              <a:t>关注、</a:t>
            </a:r>
            <a:r>
              <a:rPr lang="zh-CN" altLang="en-US" sz="2000" b="1">
                <a:sym typeface="+mn-ea"/>
              </a:rPr>
              <a:t>拓宽、审视</a:t>
            </a:r>
            <a:endParaRPr lang="zh-CN" altLang="en-US" sz="2000" b="1"/>
          </a:p>
        </p:txBody>
      </p:sp>
      <p:sp>
        <p:nvSpPr>
          <p:cNvPr id="4" name="文本框 3"/>
          <p:cNvSpPr txBox="1"/>
          <p:nvPr/>
        </p:nvSpPr>
        <p:spPr>
          <a:xfrm>
            <a:off x="721360" y="721995"/>
            <a:ext cx="2921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“</a:t>
            </a:r>
            <a:r>
              <a:rPr lang="zh-CN" altLang="en-US" sz="2400" b="1">
                <a:solidFill>
                  <a:srgbClr val="FF0000"/>
                </a:solidFill>
              </a:rPr>
              <a:t>适切</a:t>
            </a:r>
            <a:r>
              <a:rPr lang="en-US" altLang="zh-CN" sz="2400" b="1">
                <a:solidFill>
                  <a:srgbClr val="FF0000"/>
                </a:solidFill>
              </a:rPr>
              <a:t>”</a:t>
            </a:r>
            <a:r>
              <a:rPr lang="zh-CN" altLang="en-US" sz="2400" b="1"/>
              <a:t>情境</a:t>
            </a:r>
            <a:endParaRPr lang="zh-CN" altLang="en-US" sz="2400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280795"/>
            <a:ext cx="7201535" cy="197104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60670" y="700301"/>
            <a:ext cx="480052" cy="478884"/>
            <a:chOff x="384622" y="1015571"/>
            <a:chExt cx="750891" cy="749064"/>
          </a:xfrm>
        </p:grpSpPr>
        <p:sp>
          <p:nvSpPr>
            <p:cNvPr id="12" name="椭圆 11"/>
            <p:cNvSpPr/>
            <p:nvPr/>
          </p:nvSpPr>
          <p:spPr>
            <a:xfrm>
              <a:off x="384622" y="1015571"/>
              <a:ext cx="749064" cy="749064"/>
            </a:xfrm>
            <a:prstGeom prst="ellipse">
              <a:avLst/>
            </a:prstGeom>
            <a:solidFill>
              <a:schemeClr val="bg2"/>
            </a:solidFill>
            <a:ln w="25400" cmpd="dbl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30434" y="1096253"/>
              <a:ext cx="705079" cy="625847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lvl="0"/>
              <a:r>
                <a:rPr lang="en-US" altLang="zh-CN" sz="2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305248" y="164624"/>
            <a:ext cx="317874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28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构建多维评价框架</a:t>
            </a:r>
            <a:endParaRPr kumimoji="0" lang="zh-CN" altLang="en-US" sz="28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 rot="4351113">
            <a:off x="2717348" y="1732868"/>
            <a:ext cx="3347720" cy="2088215"/>
            <a:chOff x="940378" y="1579484"/>
            <a:chExt cx="7056438" cy="4402137"/>
          </a:xfrm>
        </p:grpSpPr>
        <p:sp>
          <p:nvSpPr>
            <p:cNvPr id="10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bg2"/>
            </a:solidFill>
            <a:ln w="19050">
              <a:solidFill>
                <a:schemeClr val="bg2">
                  <a:lumMod val="75000"/>
                </a:schemeClr>
              </a:solidFill>
              <a:prstDash val="sysDot"/>
              <a:round/>
            </a:ln>
          </p:spPr>
          <p:txBody>
            <a:bodyPr wrap="none" anchor="ctr"/>
            <a:lstStyle/>
            <a:p>
              <a:pPr marL="0" marR="0" lvl="0" indent="0" algn="just" defTabSz="914400" eaLnBrk="1" fontAlgn="base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tx2">
                <a:alpha val="80000"/>
              </a:schemeClr>
            </a:solidFill>
            <a:ln w="19050">
              <a:solidFill>
                <a:schemeClr val="bg2">
                  <a:lumMod val="75000"/>
                </a:schemeClr>
              </a:solidFill>
              <a:prstDash val="sysDot"/>
              <a:round/>
            </a:ln>
          </p:spPr>
          <p:txBody>
            <a:bodyPr wrap="none" anchor="ctr"/>
            <a:lstStyle/>
            <a:p>
              <a:pPr marL="0" marR="0" lvl="0" indent="0" algn="just" defTabSz="914400" eaLnBrk="1" fontAlgn="base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chemeClr val="tx2"/>
            </a:solidFill>
            <a:ln w="19050">
              <a:solidFill>
                <a:schemeClr val="bg2">
                  <a:lumMod val="75000"/>
                </a:schemeClr>
              </a:solidFill>
              <a:round/>
            </a:ln>
          </p:spPr>
          <p:txBody>
            <a:bodyPr wrap="none" anchor="ctr"/>
            <a:lstStyle/>
            <a:p>
              <a:pPr marL="0" marR="0" lvl="0" indent="0" algn="just" defTabSz="914400" eaLnBrk="1" fontAlgn="base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ko-KR" altLang="en-US" sz="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bg2">
                  <a:lumMod val="75000"/>
                </a:schemeClr>
              </a:solidFill>
              <a:round/>
            </a:ln>
          </p:spPr>
          <p:txBody>
            <a:bodyPr wrap="none" anchor="ctr"/>
            <a:lstStyle/>
            <a:p>
              <a:pPr marL="0" marR="0" lvl="0" indent="0" algn="just" defTabSz="914400" eaLnBrk="1" fontAlgn="base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ko-KR" altLang="en-US" sz="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tx2"/>
            </a:solidFill>
            <a:ln w="19050">
              <a:solidFill>
                <a:schemeClr val="bg2">
                  <a:lumMod val="75000"/>
                </a:schemeClr>
              </a:solidFill>
              <a:prstDash val="sysDot"/>
              <a:round/>
            </a:ln>
          </p:spPr>
          <p:txBody>
            <a:bodyPr wrap="none" anchor="ctr"/>
            <a:lstStyle/>
            <a:p>
              <a:pPr marL="0" marR="0" lvl="0" indent="0" algn="just" defTabSz="914400" eaLnBrk="1" fontAlgn="base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chemeClr val="tx2"/>
            </a:solidFill>
            <a:ln w="19050">
              <a:solidFill>
                <a:schemeClr val="bg2">
                  <a:lumMod val="75000"/>
                </a:schemeClr>
              </a:solidFill>
              <a:round/>
            </a:ln>
          </p:spPr>
          <p:txBody>
            <a:bodyPr wrap="none" anchor="ctr"/>
            <a:lstStyle/>
            <a:p>
              <a:pPr marL="0" marR="0" lvl="0" indent="0" algn="just" defTabSz="914400" eaLnBrk="1" fontAlgn="base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ko-KR" altLang="en-US" sz="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rc 681"/>
            <p:cNvSpPr/>
            <p:nvPr/>
          </p:nvSpPr>
          <p:spPr bwMode="auto">
            <a:xfrm rot="5400000">
              <a:off x="3328260" y="324626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2">
                  <a:lumMod val="75000"/>
                </a:schemeClr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just" defTabSz="749935" eaLnBrk="1" fontAlgn="base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rc 683"/>
            <p:cNvSpPr/>
            <p:nvPr/>
          </p:nvSpPr>
          <p:spPr bwMode="auto">
            <a:xfrm rot="10800000">
              <a:off x="5283038" y="4255405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2">
                  <a:lumMod val="75000"/>
                </a:schemeClr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just" defTabSz="749935" eaLnBrk="1" fontAlgn="base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6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108322" y="1774155"/>
            <a:ext cx="2016018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考查能力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Freeform 679"/>
          <p:cNvSpPr>
            <a:spLocks noEditPoints="1"/>
          </p:cNvSpPr>
          <p:nvPr/>
        </p:nvSpPr>
        <p:spPr bwMode="auto">
          <a:xfrm rot="25626370">
            <a:off x="2956560" y="4022090"/>
            <a:ext cx="892810" cy="922020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prstDash val="sysDot"/>
                <a:round/>
              </a14:hiddenLine>
            </a:ext>
          </a:extLst>
        </p:spPr>
        <p:txBody>
          <a:bodyPr wrap="none" anchor="ctr"/>
          <a:p>
            <a:pPr marL="0" marR="0" lvl="0" indent="0" algn="just" defTabSz="914400" eaLnBrk="1" fontAlgn="base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600" b="0" i="0" u="none" strike="noStrike" kern="0" cap="none" spc="0" normalizeH="0" baseline="0" noProof="0" smtClean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680"/>
          <p:cNvSpPr>
            <a:spLocks noChangeArrowheads="1"/>
          </p:cNvSpPr>
          <p:nvPr/>
        </p:nvSpPr>
        <p:spPr bwMode="auto">
          <a:xfrm rot="25626370">
            <a:off x="3105785" y="4159885"/>
            <a:ext cx="594360" cy="647065"/>
          </a:xfrm>
          <a:prstGeom prst="ellipse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p>
            <a:pPr marL="0" marR="0" lvl="0" indent="0" algn="just" defTabSz="914400" eaLnBrk="1" fontAlgn="base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ko-KR" altLang="en-US" sz="600" b="0" i="0" u="none" strike="noStrike" kern="0" cap="none" spc="0" normalizeH="0" baseline="0" noProof="0" smtClean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Arc 681"/>
          <p:cNvSpPr/>
          <p:nvPr/>
        </p:nvSpPr>
        <p:spPr bwMode="auto">
          <a:xfrm rot="15632799">
            <a:off x="2950763" y="3855121"/>
            <a:ext cx="904416" cy="735067"/>
          </a:xfrm>
          <a:custGeom>
            <a:avLst/>
            <a:gdLst>
              <a:gd name="T0" fmla="*/ 2147483647 w 21600"/>
              <a:gd name="T1" fmla="*/ 0 h 15695"/>
              <a:gd name="T2" fmla="*/ 2147483647 w 21600"/>
              <a:gd name="T3" fmla="*/ 2147483647 h 15695"/>
              <a:gd name="T4" fmla="*/ 0 w 21600"/>
              <a:gd name="T5" fmla="*/ 2147483647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p>
            <a:pPr marL="0" marR="0" lvl="0" indent="0" algn="just" defTabSz="749935" eaLnBrk="1" fontAlgn="base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6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3172" y="4472270"/>
            <a:ext cx="2016018" cy="24511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设置情境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30032" y="3003515"/>
            <a:ext cx="2016018" cy="24511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考查知识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97547" y="4100160"/>
            <a:ext cx="2016018" cy="24511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渗透方法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7" grpId="0"/>
      <p:bldP spid="8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100143" y="151289"/>
            <a:ext cx="31787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zh-CN" sz="32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设题方式</a:t>
            </a:r>
            <a:endParaRPr kumimoji="0" lang="zh-CN" altLang="zh-CN" sz="32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5325" y="1088390"/>
            <a:ext cx="71615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150000"/>
              </a:lnSpc>
            </a:pPr>
            <a:r>
              <a:rPr lang="en-US" altLang="zh-CN"/>
              <a:t>      </a:t>
            </a:r>
            <a:r>
              <a:rPr lang="en-US" altLang="zh-CN" sz="2400"/>
              <a:t>  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试题形式要创新，可设置供学生选择的同质性试题；</a:t>
            </a:r>
            <a:r>
              <a:rPr lang="zh-CN" altLang="en-US" sz="20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多设置开放性试题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，鼓励学生发挥和创造。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    ——《2019浙江省初中毕业升学考试说明》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5325" y="2747010"/>
            <a:ext cx="71501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150000"/>
              </a:lnSpc>
            </a:pPr>
            <a:r>
              <a:rPr lang="en-US" altLang="zh-CN"/>
              <a:t> </a:t>
            </a:r>
            <a:r>
              <a:rPr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“开放”？</a:t>
            </a:r>
            <a:endParaRPr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endParaRPr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“封闭”？</a:t>
            </a:r>
            <a:endParaRPr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endParaRPr lang="zh-CN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58868" y="48419"/>
            <a:ext cx="31787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zh-CN" sz="32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设题方式</a:t>
            </a:r>
            <a:endParaRPr kumimoji="0" lang="zh-CN" altLang="zh-CN" sz="32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6240" y="2255520"/>
            <a:ext cx="78009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150000"/>
              </a:lnSpc>
            </a:pPr>
            <a:r>
              <a:rPr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10.作家毕飞宇认为，闰土是鲁迅笔下众多“奴才”中的一个。你是否赞同这一观点？结合《故乡》和本文中“奴才”加以阐明。</a:t>
            </a:r>
            <a:endParaRPr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8635" y="811530"/>
            <a:ext cx="2921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000"/>
              <a:t>  </a:t>
            </a:r>
            <a:r>
              <a:rPr sz="2400"/>
              <a:t>开放与封闭</a:t>
            </a:r>
            <a:endParaRPr sz="2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240" y="1410335"/>
            <a:ext cx="7800975" cy="6286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2940" y="3525520"/>
            <a:ext cx="3981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仿宋" panose="02010609060101010101" charset="-122"/>
                <a:ea typeface="仿宋" panose="02010609060101010101" charset="-122"/>
                <a:sym typeface="+mn-ea"/>
              </a:rPr>
              <a:t>哪道题更开放题？</a:t>
            </a:r>
            <a:r>
              <a:rPr lang="zh-CN" altLang="en-US" b="1">
                <a:latin typeface="仿宋" panose="02010609060101010101" charset="-122"/>
                <a:ea typeface="仿宋" panose="02010609060101010101" charset="-122"/>
              </a:rPr>
              <a:t>原题是否开放？</a:t>
            </a:r>
            <a:endParaRPr lang="zh-CN" altLang="en-US" b="1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070" y="789831"/>
            <a:ext cx="478884" cy="478884"/>
            <a:chOff x="384622" y="1015571"/>
            <a:chExt cx="749064" cy="749064"/>
          </a:xfrm>
        </p:grpSpPr>
        <p:sp>
          <p:nvSpPr>
            <p:cNvPr id="8" name="椭圆 7"/>
            <p:cNvSpPr/>
            <p:nvPr/>
          </p:nvSpPr>
          <p:spPr>
            <a:xfrm>
              <a:off x="384622" y="1015571"/>
              <a:ext cx="749064" cy="749064"/>
            </a:xfrm>
            <a:prstGeom prst="ellipse">
              <a:avLst/>
            </a:prstGeom>
            <a:solidFill>
              <a:schemeClr val="bg2"/>
            </a:solidFill>
            <a:ln w="25400" cmpd="dbl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30434" y="1096253"/>
              <a:ext cx="657440" cy="625847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lvl="0"/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65853" y="39529"/>
            <a:ext cx="31787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zh-CN" sz="32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设题方式</a:t>
            </a:r>
            <a:endParaRPr kumimoji="0" lang="zh-CN" altLang="zh-CN" sz="32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0350" y="2143125"/>
            <a:ext cx="839216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150000"/>
              </a:lnSpc>
            </a:pPr>
            <a:r>
              <a:rPr sz="1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【答案示例】示例一：</a:t>
            </a:r>
            <a:r>
              <a:rPr sz="1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赞同</a:t>
            </a:r>
            <a:r>
              <a:rPr sz="1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他们都会诉苦，他们的诉苦源于他们艰难的生活。比如，闰土向“我”诉苦，文中的奴才也不断地向聪明人和傻子诉苦。他们安于自己的处境，不懂也不敢改变。例如，闰土终究恭敬地唤“我”为“老爷”；文中的奴才发现傻子要砸墙，就惊恐不已。</a:t>
            </a:r>
            <a:endParaRPr sz="1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sz="1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示例二：</a:t>
            </a:r>
            <a:r>
              <a:rPr sz="1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不赞同</a:t>
            </a:r>
            <a:r>
              <a:rPr sz="1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。闰土只是一个麻木的奴才，他只是苦于自己的生活，将所谓的希望寄托于香炉和烛台。而文中的奴才，为了做稳奴才，出卖帮助他的傻子，向主人邀功献媚，显得很丑恶。</a:t>
            </a:r>
            <a:endParaRPr sz="1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sz="1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示例三：</a:t>
            </a:r>
            <a:r>
              <a:rPr sz="1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不完全赞同</a:t>
            </a:r>
            <a:r>
              <a:rPr sz="1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r>
              <a:rPr sz="1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有相同之处</a:t>
            </a:r>
            <a:r>
              <a:rPr sz="1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他们都会诉苦，他们的诉苦源于他们艰难的生活。比如，闰土向“我”诉苦，文中的奴才也不断地向聪明人和傻子诉苦。他们安于自己的处境，不懂也不敢改变。例如，闰土终究恭敬地唤“我”为“老爷”；文中的奴才发现傻子要砸墙，就惊恐不已。</a:t>
            </a:r>
            <a:r>
              <a:rPr sz="1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也有不同之处</a:t>
            </a:r>
            <a:r>
              <a:rPr sz="1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：闰土只是一个麻木的奴才，他只是苦于自己的生活，将所谓的希望寄托于香炉和烛台。而文中的奴才，为了做稳奴才，出卖帮助他的傻子，向主人邀功献媚，显得很丑恶。</a:t>
            </a:r>
            <a:endParaRPr sz="1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210" y="622935"/>
            <a:ext cx="8368665" cy="14439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37180" y="162560"/>
            <a:ext cx="596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仿宋" panose="02010609060101010101" charset="-122"/>
                <a:ea typeface="仿宋" panose="02010609060101010101" charset="-122"/>
              </a:rPr>
              <a:t>开放应有所限制  封闭应留足空间</a:t>
            </a:r>
            <a:endParaRPr lang="zh-CN" altLang="en-US" sz="24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6462">
            <a:off x="106739" y="2414821"/>
            <a:ext cx="1838566" cy="215060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491880" y="1275606"/>
            <a:ext cx="478884" cy="478884"/>
            <a:chOff x="384622" y="1015571"/>
            <a:chExt cx="749064" cy="749064"/>
          </a:xfrm>
        </p:grpSpPr>
        <p:sp>
          <p:nvSpPr>
            <p:cNvPr id="8" name="椭圆 7"/>
            <p:cNvSpPr/>
            <p:nvPr/>
          </p:nvSpPr>
          <p:spPr>
            <a:xfrm>
              <a:off x="384622" y="1015571"/>
              <a:ext cx="749064" cy="749064"/>
            </a:xfrm>
            <a:prstGeom prst="ellipse">
              <a:avLst/>
            </a:prstGeom>
            <a:solidFill>
              <a:schemeClr val="bg2"/>
            </a:solidFill>
            <a:ln w="25400" cmpd="dbl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30434" y="1096253"/>
              <a:ext cx="657440" cy="6258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0" name="직사각형 165"/>
          <p:cNvSpPr/>
          <p:nvPr/>
        </p:nvSpPr>
        <p:spPr bwMode="auto">
          <a:xfrm>
            <a:off x="4221541" y="1326893"/>
            <a:ext cx="317874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2800" b="1" dirty="0"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命题立意</a:t>
            </a:r>
            <a:endParaRPr kumimoji="0" lang="zh-CN" altLang="en-US" sz="2800" b="1" dirty="0"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491880" y="1910611"/>
            <a:ext cx="480052" cy="478884"/>
            <a:chOff x="384622" y="1015571"/>
            <a:chExt cx="750891" cy="749064"/>
          </a:xfrm>
        </p:grpSpPr>
        <p:sp>
          <p:nvSpPr>
            <p:cNvPr id="12" name="椭圆 11"/>
            <p:cNvSpPr/>
            <p:nvPr/>
          </p:nvSpPr>
          <p:spPr>
            <a:xfrm>
              <a:off x="384622" y="1015571"/>
              <a:ext cx="749064" cy="749064"/>
            </a:xfrm>
            <a:prstGeom prst="ellipse">
              <a:avLst/>
            </a:prstGeom>
            <a:solidFill>
              <a:schemeClr val="bg2"/>
            </a:solidFill>
            <a:ln w="25400" cmpd="dbl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30434" y="1096253"/>
              <a:ext cx="705079" cy="6258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4" name="직사각형 165"/>
          <p:cNvSpPr/>
          <p:nvPr/>
        </p:nvSpPr>
        <p:spPr bwMode="auto">
          <a:xfrm>
            <a:off x="4221541" y="1962361"/>
            <a:ext cx="317874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2800" b="1" dirty="0"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试卷架构</a:t>
            </a:r>
            <a:endParaRPr kumimoji="0" lang="zh-CN" altLang="en-US" sz="2800" b="1" dirty="0"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491880" y="2550133"/>
            <a:ext cx="488068" cy="478884"/>
            <a:chOff x="384622" y="1015571"/>
            <a:chExt cx="763430" cy="749064"/>
          </a:xfrm>
        </p:grpSpPr>
        <p:sp>
          <p:nvSpPr>
            <p:cNvPr id="16" name="椭圆 15"/>
            <p:cNvSpPr/>
            <p:nvPr/>
          </p:nvSpPr>
          <p:spPr>
            <a:xfrm>
              <a:off x="384622" y="1015571"/>
              <a:ext cx="749064" cy="749064"/>
            </a:xfrm>
            <a:prstGeom prst="ellipse">
              <a:avLst/>
            </a:prstGeom>
            <a:solidFill>
              <a:schemeClr val="bg2"/>
            </a:solidFill>
            <a:ln w="25400" cmpd="dbl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30434" y="1096253"/>
              <a:ext cx="717618" cy="6258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8" name="직사각형 165"/>
          <p:cNvSpPr/>
          <p:nvPr/>
        </p:nvSpPr>
        <p:spPr bwMode="auto">
          <a:xfrm>
            <a:off x="4221541" y="2601883"/>
            <a:ext cx="317874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2800" b="1" dirty="0"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设题方式</a:t>
            </a:r>
            <a:endParaRPr kumimoji="0" lang="zh-CN" altLang="en-US" sz="2800" b="1" dirty="0"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491880" y="3238232"/>
            <a:ext cx="480052" cy="478884"/>
            <a:chOff x="384622" y="1015571"/>
            <a:chExt cx="750891" cy="749064"/>
          </a:xfrm>
        </p:grpSpPr>
        <p:sp>
          <p:nvSpPr>
            <p:cNvPr id="20" name="椭圆 19"/>
            <p:cNvSpPr/>
            <p:nvPr/>
          </p:nvSpPr>
          <p:spPr>
            <a:xfrm>
              <a:off x="384622" y="1015571"/>
              <a:ext cx="749064" cy="749064"/>
            </a:xfrm>
            <a:prstGeom prst="ellipse">
              <a:avLst/>
            </a:prstGeom>
            <a:solidFill>
              <a:schemeClr val="bg2"/>
            </a:solidFill>
            <a:ln w="25400" cmpd="dbl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30434" y="1096253"/>
              <a:ext cx="705079" cy="6258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2" name="직사각형 165"/>
          <p:cNvSpPr/>
          <p:nvPr/>
        </p:nvSpPr>
        <p:spPr bwMode="auto">
          <a:xfrm>
            <a:off x="4221541" y="3290159"/>
            <a:ext cx="317874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2800" b="1" dirty="0"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命题追求</a:t>
            </a:r>
            <a:endParaRPr kumimoji="0" lang="zh-CN" altLang="en-US" sz="2800" b="1" dirty="0"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539552" y="4722027"/>
            <a:ext cx="8245569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65853" y="39529"/>
            <a:ext cx="31787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zh-CN" sz="32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设题方式</a:t>
            </a:r>
            <a:endParaRPr kumimoji="0" lang="zh-CN" altLang="zh-CN" sz="32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3210" y="2890520"/>
            <a:ext cx="8392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150000"/>
              </a:lnSpc>
            </a:pPr>
            <a:r>
              <a:rPr sz="1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【改题】7. 请阅读“目录”，探究编者这样编排和选择篇目的目的。</a:t>
            </a:r>
            <a:endParaRPr sz="16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5050" y="622935"/>
            <a:ext cx="71812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仿宋" panose="02010609060101010101" charset="-122"/>
                <a:ea typeface="仿宋" panose="02010609060101010101" charset="-122"/>
              </a:rPr>
              <a:t>结果与过程</a:t>
            </a:r>
            <a:endParaRPr lang="zh-CN" altLang="en-US" b="1">
              <a:latin typeface="仿宋" panose="02010609060101010101" charset="-122"/>
              <a:ea typeface="仿宋" panose="02010609060101010101" charset="-122"/>
            </a:endParaRPr>
          </a:p>
          <a:p>
            <a:endParaRPr lang="zh-CN" altLang="en-US" b="1">
              <a:latin typeface="仿宋" panose="02010609060101010101" charset="-122"/>
              <a:ea typeface="仿宋" panose="02010609060101010101" charset="-122"/>
            </a:endParaRPr>
          </a:p>
          <a:p>
            <a:endParaRPr lang="zh-CN" altLang="en-US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1960" y="1211580"/>
            <a:ext cx="82219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仿宋" panose="02010609060101010101" charset="-122"/>
                <a:ea typeface="仿宋" panose="02010609060101010101" charset="-122"/>
                <a:sym typeface="+mn-ea"/>
              </a:rPr>
              <a:t>要结果：阐述（分析）得出结果（结论）</a:t>
            </a:r>
            <a:endParaRPr lang="zh-CN" altLang="en-US" b="1"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endParaRPr lang="zh-CN" altLang="en-US" b="1"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r>
              <a:rPr lang="zh-CN" altLang="en-US" b="1">
                <a:latin typeface="仿宋" panose="02010609060101010101" charset="-122"/>
                <a:ea typeface="仿宋" panose="02010609060101010101" charset="-122"/>
                <a:sym typeface="+mn-ea"/>
              </a:rPr>
              <a:t>要过程：追问结论（结果）形成的过程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695" y="2252345"/>
            <a:ext cx="8543925" cy="6381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695" y="3350895"/>
            <a:ext cx="8118475" cy="14687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699125" y="873125"/>
            <a:ext cx="45948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指向清晰</a:t>
            </a:r>
            <a:endParaRPr lang="zh-CN" altLang="en-US" sz="24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落准重心</a:t>
            </a:r>
            <a:endParaRPr lang="zh-CN" altLang="en-US" sz="24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激活思维</a:t>
            </a:r>
            <a:endParaRPr lang="zh-CN" altLang="en-US" sz="24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83225" y="622831"/>
            <a:ext cx="480052" cy="478884"/>
            <a:chOff x="384622" y="1015571"/>
            <a:chExt cx="750891" cy="749064"/>
          </a:xfrm>
        </p:grpSpPr>
        <p:sp>
          <p:nvSpPr>
            <p:cNvPr id="12" name="椭圆 11"/>
            <p:cNvSpPr/>
            <p:nvPr/>
          </p:nvSpPr>
          <p:spPr>
            <a:xfrm>
              <a:off x="384622" y="1015571"/>
              <a:ext cx="749064" cy="749064"/>
            </a:xfrm>
            <a:prstGeom prst="ellipse">
              <a:avLst/>
            </a:prstGeom>
            <a:solidFill>
              <a:schemeClr val="bg2"/>
            </a:solidFill>
            <a:ln w="25400" cmpd="dbl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30434" y="1096253"/>
              <a:ext cx="705079" cy="625847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lvl="0"/>
              <a:r>
                <a:rPr lang="en-US" altLang="zh-CN" sz="2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2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-26222" y="59849"/>
            <a:ext cx="31787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zh-CN" sz="32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设题方式</a:t>
            </a:r>
            <a:endParaRPr kumimoji="0" lang="zh-CN" altLang="zh-CN" sz="32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5360" y="748030"/>
            <a:ext cx="7181215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仿宋" panose="02010609060101010101" charset="-122"/>
                <a:ea typeface="仿宋" panose="02010609060101010101" charset="-122"/>
              </a:rPr>
              <a:t>单向与整体</a:t>
            </a:r>
            <a:endParaRPr lang="zh-CN" altLang="en-US" b="1">
              <a:latin typeface="仿宋" panose="02010609060101010101" charset="-122"/>
              <a:ea typeface="仿宋" panose="02010609060101010101" charset="-122"/>
            </a:endParaRPr>
          </a:p>
          <a:p>
            <a:endParaRPr lang="zh-CN" altLang="en-US" b="1">
              <a:latin typeface="仿宋" panose="02010609060101010101" charset="-122"/>
              <a:ea typeface="仿宋" panose="02010609060101010101" charset="-122"/>
            </a:endParaRPr>
          </a:p>
          <a:p>
            <a:endParaRPr lang="zh-CN" altLang="en-US" b="1"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endParaRPr lang="zh-CN" altLang="en-US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6240" y="1809115"/>
            <a:ext cx="865314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>
                <a:solidFill>
                  <a:srgbClr val="FF0000"/>
                </a:solidFill>
              </a:rPr>
              <a:t>非文学类阅读</a:t>
            </a:r>
            <a:endParaRPr lang="zh-CN" altLang="en-US" sz="1200" b="1"/>
          </a:p>
          <a:p>
            <a:r>
              <a:rPr lang="zh-CN" altLang="en-US" sz="1200" b="1"/>
              <a:t>5. 阅读“前言”，下列不是钱理群选编《鲁迅入门读本》意图的一项是（  ▲  ）（3分）</a:t>
            </a:r>
            <a:endParaRPr lang="zh-CN" altLang="en-US" sz="1200" b="1"/>
          </a:p>
          <a:p>
            <a:r>
              <a:rPr lang="zh-CN" altLang="en-US" sz="1200" b="1"/>
              <a:t>6. 从下列备选作品中任选一篇，在第⑶段【A】【B】中选择一处, 结合阅读体会，参考示例，完成阅读笔记。（4分）</a:t>
            </a:r>
            <a:endParaRPr lang="zh-CN" altLang="en-US" sz="1200" b="1"/>
          </a:p>
          <a:p>
            <a:r>
              <a:rPr lang="zh-CN" altLang="en-US" sz="1200" b="1"/>
              <a:t>7. 《鲁迅入门读本》旨在引领青年走进鲁迅的世界。请阅读“目录”，根据本书的编排和选择的文章篇目，探究编者怎样来达成这一目的。（6分）</a:t>
            </a:r>
            <a:endParaRPr lang="zh-CN" altLang="en-US" sz="1200" b="1"/>
          </a:p>
          <a:p>
            <a:r>
              <a:rPr lang="zh-CN" altLang="en-US" sz="1200" b="1">
                <a:solidFill>
                  <a:srgbClr val="FF0000"/>
                </a:solidFill>
              </a:rPr>
              <a:t>文学类阅读</a:t>
            </a:r>
            <a:endParaRPr lang="zh-CN" altLang="en-US" sz="1200" b="1"/>
          </a:p>
          <a:p>
            <a:r>
              <a:rPr lang="zh-CN" altLang="en-US" sz="1200" b="1"/>
              <a:t>8. 面对“奴才”诉苦，“聪明人”和“傻子”分别采用了怎样的方式？请简要概括。（4分）</a:t>
            </a:r>
            <a:endParaRPr lang="zh-CN" altLang="en-US" sz="1200" b="1"/>
          </a:p>
          <a:p>
            <a:r>
              <a:rPr lang="zh-CN" altLang="en-US" sz="1200" b="1"/>
              <a:t>9. 联系上下文，关注“导读”，从用词和句式的角度品析画线句子。（4分）</a:t>
            </a:r>
            <a:endParaRPr lang="zh-CN" altLang="en-US" sz="1200" b="1"/>
          </a:p>
          <a:p>
            <a:r>
              <a:rPr lang="zh-CN" altLang="en-US" sz="1200" b="1"/>
              <a:t>10. 作家毕飞宇认为，闰土是鲁迅笔下众多“奴才”中的一个。结合《故乡》，比较分析闰土和本文中“奴才”的异同。（6分）</a:t>
            </a:r>
            <a:endParaRPr lang="zh-CN" altLang="en-US" sz="1200" b="1"/>
          </a:p>
          <a:p>
            <a:r>
              <a:rPr lang="zh-CN" altLang="en-US" sz="1200" b="1"/>
              <a:t>11. 本文中，鲁迅为何要将“那人”称为“傻子”？借助“导读”，联系全文，阐述你的理解。（8分）</a:t>
            </a:r>
            <a:endParaRPr lang="zh-CN" altLang="en-US" sz="1200" b="1"/>
          </a:p>
          <a:p>
            <a:r>
              <a:rPr lang="zh-CN" altLang="en-US" sz="1200" b="1">
                <a:solidFill>
                  <a:srgbClr val="FF0000"/>
                </a:solidFill>
              </a:rPr>
              <a:t>文言文阅读</a:t>
            </a:r>
            <a:endParaRPr lang="zh-CN" altLang="en-US" sz="1200" b="1"/>
          </a:p>
          <a:p>
            <a:r>
              <a:rPr lang="zh-CN" altLang="en-US" sz="1200" b="1"/>
              <a:t>13. 为下列句中加点词选择意思相同的一项。（4分）</a:t>
            </a:r>
            <a:endParaRPr lang="zh-CN" altLang="en-US" sz="1200" b="1"/>
          </a:p>
          <a:p>
            <a:r>
              <a:rPr lang="zh-CN" altLang="en-US" sz="1200" b="1"/>
              <a:t>14. 文中多处借用前人佳句。参照注释②，完成注释⑥。（3分） </a:t>
            </a:r>
            <a:endParaRPr lang="zh-CN" altLang="en-US" sz="1200" b="1"/>
          </a:p>
          <a:p>
            <a:r>
              <a:rPr lang="zh-CN" altLang="en-US" sz="1200" b="1"/>
              <a:t>15. 结合语境，说文解字，赏析语句，选择正确的理解。（4分）</a:t>
            </a:r>
            <a:endParaRPr lang="zh-CN" altLang="en-US" sz="1200" b="1"/>
          </a:p>
          <a:p>
            <a:r>
              <a:rPr lang="zh-CN" altLang="en-US" sz="1200" b="1"/>
              <a:t>16. 作者为什么将种着桃柳的那条路取名“柳陌”？结合全文，加以分析。（4分）</a:t>
            </a:r>
            <a:endParaRPr lang="zh-CN" altLang="en-US" sz="1200" b="1"/>
          </a:p>
        </p:txBody>
      </p:sp>
      <p:grpSp>
        <p:nvGrpSpPr>
          <p:cNvPr id="15" name="组合 14"/>
          <p:cNvGrpSpPr/>
          <p:nvPr/>
        </p:nvGrpSpPr>
        <p:grpSpPr>
          <a:xfrm>
            <a:off x="367045" y="696568"/>
            <a:ext cx="488068" cy="478884"/>
            <a:chOff x="384622" y="1015571"/>
            <a:chExt cx="763430" cy="749064"/>
          </a:xfrm>
        </p:grpSpPr>
        <p:sp>
          <p:nvSpPr>
            <p:cNvPr id="16" name="椭圆 15"/>
            <p:cNvSpPr/>
            <p:nvPr/>
          </p:nvSpPr>
          <p:spPr>
            <a:xfrm>
              <a:off x="384622" y="1015571"/>
              <a:ext cx="749064" cy="749064"/>
            </a:xfrm>
            <a:prstGeom prst="ellipse">
              <a:avLst/>
            </a:prstGeom>
            <a:solidFill>
              <a:schemeClr val="bg2"/>
            </a:solidFill>
            <a:ln w="25400" cmpd="dbl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30434" y="1096253"/>
              <a:ext cx="717618" cy="625847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lvl="0"/>
              <a:r>
                <a:rPr lang="en-US" altLang="zh-CN" sz="2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04520" y="1262380"/>
            <a:ext cx="2708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仿宋" panose="02010609060101010101" charset="-122"/>
                <a:ea typeface="仿宋" panose="02010609060101010101" charset="-122"/>
                <a:sym typeface="+mn-ea"/>
              </a:rPr>
              <a:t>单向布点实现整体</a:t>
            </a:r>
            <a:endParaRPr lang="zh-CN" altLang="en-US" sz="2400" b="1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"/>
          <p:cNvGrpSpPr/>
          <p:nvPr/>
        </p:nvGrpSpPr>
        <p:grpSpPr>
          <a:xfrm flipH="1">
            <a:off x="3673723" y="3642794"/>
            <a:ext cx="1147024" cy="873172"/>
            <a:chOff x="4250639" y="3537480"/>
            <a:chExt cx="1529450" cy="1164230"/>
          </a:xfrm>
        </p:grpSpPr>
        <p:sp>
          <p:nvSpPr>
            <p:cNvPr id="5" name="Freeform 21"/>
            <p:cNvSpPr/>
            <p:nvPr/>
          </p:nvSpPr>
          <p:spPr bwMode="auto">
            <a:xfrm>
              <a:off x="4250639" y="3537480"/>
              <a:ext cx="1529450" cy="1164230"/>
            </a:xfrm>
            <a:custGeom>
              <a:avLst/>
              <a:gdLst>
                <a:gd name="T0" fmla="*/ 192 w 813"/>
                <a:gd name="T1" fmla="*/ 556 h 619"/>
                <a:gd name="T2" fmla="*/ 637 w 813"/>
                <a:gd name="T3" fmla="*/ 535 h 619"/>
                <a:gd name="T4" fmla="*/ 637 w 813"/>
                <a:gd name="T5" fmla="*/ 535 h 619"/>
                <a:gd name="T6" fmla="*/ 783 w 813"/>
                <a:gd name="T7" fmla="*/ 348 h 619"/>
                <a:gd name="T8" fmla="*/ 575 w 813"/>
                <a:gd name="T9" fmla="*/ 31 h 619"/>
                <a:gd name="T10" fmla="*/ 258 w 813"/>
                <a:gd name="T11" fmla="*/ 238 h 619"/>
                <a:gd name="T12" fmla="*/ 342 w 813"/>
                <a:gd name="T13" fmla="*/ 494 h 619"/>
                <a:gd name="T14" fmla="*/ 220 w 813"/>
                <a:gd name="T15" fmla="*/ 472 h 619"/>
                <a:gd name="T16" fmla="*/ 241 w 813"/>
                <a:gd name="T17" fmla="*/ 408 h 619"/>
                <a:gd name="T18" fmla="*/ 0 w 813"/>
                <a:gd name="T19" fmla="*/ 379 h 619"/>
                <a:gd name="T20" fmla="*/ 171 w 813"/>
                <a:gd name="T21" fmla="*/ 619 h 619"/>
                <a:gd name="T22" fmla="*/ 192 w 813"/>
                <a:gd name="T23" fmla="*/ 55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3" h="619">
                  <a:moveTo>
                    <a:pt x="192" y="556"/>
                  </a:moveTo>
                  <a:cubicBezTo>
                    <a:pt x="319" y="598"/>
                    <a:pt x="511" y="596"/>
                    <a:pt x="637" y="535"/>
                  </a:cubicBezTo>
                  <a:cubicBezTo>
                    <a:pt x="637" y="535"/>
                    <a:pt x="638" y="536"/>
                    <a:pt x="637" y="535"/>
                  </a:cubicBezTo>
                  <a:cubicBezTo>
                    <a:pt x="710" y="500"/>
                    <a:pt x="765" y="432"/>
                    <a:pt x="783" y="348"/>
                  </a:cubicBezTo>
                  <a:cubicBezTo>
                    <a:pt x="813" y="203"/>
                    <a:pt x="720" y="61"/>
                    <a:pt x="575" y="31"/>
                  </a:cubicBezTo>
                  <a:cubicBezTo>
                    <a:pt x="430" y="0"/>
                    <a:pt x="288" y="93"/>
                    <a:pt x="258" y="238"/>
                  </a:cubicBezTo>
                  <a:cubicBezTo>
                    <a:pt x="237" y="336"/>
                    <a:pt x="273" y="432"/>
                    <a:pt x="342" y="494"/>
                  </a:cubicBezTo>
                  <a:cubicBezTo>
                    <a:pt x="301" y="492"/>
                    <a:pt x="260" y="485"/>
                    <a:pt x="220" y="472"/>
                  </a:cubicBezTo>
                  <a:cubicBezTo>
                    <a:pt x="227" y="451"/>
                    <a:pt x="234" y="429"/>
                    <a:pt x="241" y="408"/>
                  </a:cubicBezTo>
                  <a:cubicBezTo>
                    <a:pt x="170" y="424"/>
                    <a:pt x="85" y="418"/>
                    <a:pt x="0" y="379"/>
                  </a:cubicBezTo>
                  <a:cubicBezTo>
                    <a:pt x="30" y="468"/>
                    <a:pt x="87" y="553"/>
                    <a:pt x="171" y="619"/>
                  </a:cubicBezTo>
                  <a:cubicBezTo>
                    <a:pt x="178" y="598"/>
                    <a:pt x="185" y="577"/>
                    <a:pt x="192" y="55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Oval 22"/>
            <p:cNvSpPr/>
            <p:nvPr/>
          </p:nvSpPr>
          <p:spPr>
            <a:xfrm>
              <a:off x="4946647" y="3804569"/>
              <a:ext cx="551192" cy="551192"/>
            </a:xfrm>
            <a:prstGeom prst="ellipse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Shape 1849"/>
            <p:cNvSpPr/>
            <p:nvPr/>
          </p:nvSpPr>
          <p:spPr>
            <a:xfrm flipH="1">
              <a:off x="5071935" y="3959885"/>
              <a:ext cx="329565" cy="265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43"/>
          <p:cNvGrpSpPr/>
          <p:nvPr/>
        </p:nvGrpSpPr>
        <p:grpSpPr>
          <a:xfrm>
            <a:off x="4691062" y="3392357"/>
            <a:ext cx="1049762" cy="998391"/>
            <a:chOff x="6254758" y="3535584"/>
            <a:chExt cx="1399760" cy="1331188"/>
          </a:xfrm>
        </p:grpSpPr>
        <p:grpSp>
          <p:nvGrpSpPr>
            <p:cNvPr id="9" name="Group 15"/>
            <p:cNvGrpSpPr/>
            <p:nvPr/>
          </p:nvGrpSpPr>
          <p:grpSpPr>
            <a:xfrm flipH="1">
              <a:off x="6254758" y="3535584"/>
              <a:ext cx="1399760" cy="1331188"/>
              <a:chOff x="3023802" y="3203565"/>
              <a:chExt cx="1399760" cy="1331188"/>
            </a:xfrm>
          </p:grpSpPr>
          <p:sp>
            <p:nvSpPr>
              <p:cNvPr id="11" name="Freeform 20"/>
              <p:cNvSpPr/>
              <p:nvPr/>
            </p:nvSpPr>
            <p:spPr bwMode="auto">
              <a:xfrm>
                <a:off x="3023802" y="3203565"/>
                <a:ext cx="1399760" cy="1331188"/>
              </a:xfrm>
              <a:custGeom>
                <a:avLst/>
                <a:gdLst>
                  <a:gd name="T0" fmla="*/ 66 w 745"/>
                  <a:gd name="T1" fmla="*/ 251 h 708"/>
                  <a:gd name="T2" fmla="*/ 284 w 745"/>
                  <a:gd name="T3" fmla="*/ 640 h 708"/>
                  <a:gd name="T4" fmla="*/ 284 w 745"/>
                  <a:gd name="T5" fmla="*/ 640 h 708"/>
                  <a:gd name="T6" fmla="*/ 517 w 745"/>
                  <a:gd name="T7" fmla="*/ 686 h 708"/>
                  <a:gd name="T8" fmla="*/ 707 w 745"/>
                  <a:gd name="T9" fmla="*/ 358 h 708"/>
                  <a:gd name="T10" fmla="*/ 379 w 745"/>
                  <a:gd name="T11" fmla="*/ 167 h 708"/>
                  <a:gd name="T12" fmla="*/ 189 w 745"/>
                  <a:gd name="T13" fmla="*/ 357 h 708"/>
                  <a:gd name="T14" fmla="*/ 154 w 745"/>
                  <a:gd name="T15" fmla="*/ 239 h 708"/>
                  <a:gd name="T16" fmla="*/ 220 w 745"/>
                  <a:gd name="T17" fmla="*/ 229 h 708"/>
                  <a:gd name="T18" fmla="*/ 138 w 745"/>
                  <a:gd name="T19" fmla="*/ 0 h 708"/>
                  <a:gd name="T20" fmla="*/ 0 w 745"/>
                  <a:gd name="T21" fmla="*/ 261 h 708"/>
                  <a:gd name="T22" fmla="*/ 66 w 745"/>
                  <a:gd name="T23" fmla="*/ 251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5" h="708">
                    <a:moveTo>
                      <a:pt x="66" y="251"/>
                    </a:moveTo>
                    <a:cubicBezTo>
                      <a:pt x="85" y="383"/>
                      <a:pt x="172" y="554"/>
                      <a:pt x="284" y="640"/>
                    </a:cubicBezTo>
                    <a:cubicBezTo>
                      <a:pt x="284" y="639"/>
                      <a:pt x="283" y="640"/>
                      <a:pt x="284" y="640"/>
                    </a:cubicBezTo>
                    <a:cubicBezTo>
                      <a:pt x="347" y="689"/>
                      <a:pt x="433" y="708"/>
                      <a:pt x="517" y="686"/>
                    </a:cubicBezTo>
                    <a:cubicBezTo>
                      <a:pt x="660" y="648"/>
                      <a:pt x="745" y="501"/>
                      <a:pt x="707" y="358"/>
                    </a:cubicBezTo>
                    <a:cubicBezTo>
                      <a:pt x="669" y="215"/>
                      <a:pt x="522" y="129"/>
                      <a:pt x="379" y="167"/>
                    </a:cubicBezTo>
                    <a:cubicBezTo>
                      <a:pt x="283" y="193"/>
                      <a:pt x="213" y="268"/>
                      <a:pt x="189" y="357"/>
                    </a:cubicBezTo>
                    <a:cubicBezTo>
                      <a:pt x="171" y="320"/>
                      <a:pt x="160" y="280"/>
                      <a:pt x="154" y="239"/>
                    </a:cubicBezTo>
                    <a:cubicBezTo>
                      <a:pt x="176" y="235"/>
                      <a:pt x="198" y="232"/>
                      <a:pt x="220" y="229"/>
                    </a:cubicBezTo>
                    <a:cubicBezTo>
                      <a:pt x="174" y="172"/>
                      <a:pt x="141" y="94"/>
                      <a:pt x="138" y="0"/>
                    </a:cubicBezTo>
                    <a:cubicBezTo>
                      <a:pt x="72" y="66"/>
                      <a:pt x="22" y="156"/>
                      <a:pt x="0" y="261"/>
                    </a:cubicBezTo>
                    <a:cubicBezTo>
                      <a:pt x="22" y="258"/>
                      <a:pt x="44" y="254"/>
                      <a:pt x="66" y="251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19"/>
              <p:cNvSpPr/>
              <p:nvPr/>
            </p:nvSpPr>
            <p:spPr>
              <a:xfrm>
                <a:off x="3596074" y="3732211"/>
                <a:ext cx="551192" cy="551192"/>
              </a:xfrm>
              <a:prstGeom prst="ellipse">
                <a:avLst/>
              </a:prstGeom>
              <a:noFill/>
              <a:ln w="28575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" name="Shape 2671"/>
            <p:cNvSpPr/>
            <p:nvPr/>
          </p:nvSpPr>
          <p:spPr>
            <a:xfrm>
              <a:off x="6705147" y="4201178"/>
              <a:ext cx="203005" cy="286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45"/>
          <p:cNvGrpSpPr/>
          <p:nvPr/>
        </p:nvGrpSpPr>
        <p:grpSpPr>
          <a:xfrm>
            <a:off x="3347864" y="2651110"/>
            <a:ext cx="841822" cy="1172802"/>
            <a:chOff x="4531519" y="2547255"/>
            <a:chExt cx="1122491" cy="1563736"/>
          </a:xfrm>
        </p:grpSpPr>
        <p:grpSp>
          <p:nvGrpSpPr>
            <p:cNvPr id="14" name="Group 24"/>
            <p:cNvGrpSpPr/>
            <p:nvPr/>
          </p:nvGrpSpPr>
          <p:grpSpPr>
            <a:xfrm flipH="1">
              <a:off x="4531519" y="2547255"/>
              <a:ext cx="1122491" cy="1563736"/>
              <a:chOff x="5024310" y="2215236"/>
              <a:chExt cx="1122491" cy="1563736"/>
            </a:xfrm>
          </p:grpSpPr>
          <p:sp>
            <p:nvSpPr>
              <p:cNvPr id="16" name="Freeform 22"/>
              <p:cNvSpPr/>
              <p:nvPr/>
            </p:nvSpPr>
            <p:spPr bwMode="auto">
              <a:xfrm>
                <a:off x="5024310" y="2215236"/>
                <a:ext cx="1122491" cy="1563736"/>
              </a:xfrm>
              <a:custGeom>
                <a:avLst/>
                <a:gdLst>
                  <a:gd name="T0" fmla="*/ 477 w 597"/>
                  <a:gd name="T1" fmla="*/ 690 h 831"/>
                  <a:gd name="T2" fmla="*/ 570 w 597"/>
                  <a:gd name="T3" fmla="*/ 255 h 831"/>
                  <a:gd name="T4" fmla="*/ 570 w 597"/>
                  <a:gd name="T5" fmla="*/ 255 h 831"/>
                  <a:gd name="T6" fmla="*/ 426 w 597"/>
                  <a:gd name="T7" fmla="*/ 66 h 831"/>
                  <a:gd name="T8" fmla="*/ 66 w 597"/>
                  <a:gd name="T9" fmla="*/ 186 h 831"/>
                  <a:gd name="T10" fmla="*/ 186 w 597"/>
                  <a:gd name="T11" fmla="*/ 546 h 831"/>
                  <a:gd name="T12" fmla="*/ 454 w 597"/>
                  <a:gd name="T13" fmla="*/ 529 h 831"/>
                  <a:gd name="T14" fmla="*/ 402 w 597"/>
                  <a:gd name="T15" fmla="*/ 642 h 831"/>
                  <a:gd name="T16" fmla="*/ 346 w 597"/>
                  <a:gd name="T17" fmla="*/ 605 h 831"/>
                  <a:gd name="T18" fmla="*/ 256 w 597"/>
                  <a:gd name="T19" fmla="*/ 831 h 831"/>
                  <a:gd name="T20" fmla="*/ 532 w 597"/>
                  <a:gd name="T21" fmla="*/ 727 h 831"/>
                  <a:gd name="T22" fmla="*/ 477 w 597"/>
                  <a:gd name="T23" fmla="*/ 69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7" h="831">
                    <a:moveTo>
                      <a:pt x="477" y="690"/>
                    </a:moveTo>
                    <a:cubicBezTo>
                      <a:pt x="550" y="578"/>
                      <a:pt x="597" y="392"/>
                      <a:pt x="570" y="255"/>
                    </a:cubicBezTo>
                    <a:cubicBezTo>
                      <a:pt x="569" y="255"/>
                      <a:pt x="571" y="254"/>
                      <a:pt x="570" y="255"/>
                    </a:cubicBezTo>
                    <a:cubicBezTo>
                      <a:pt x="554" y="176"/>
                      <a:pt x="503" y="105"/>
                      <a:pt x="426" y="66"/>
                    </a:cubicBezTo>
                    <a:cubicBezTo>
                      <a:pt x="293" y="0"/>
                      <a:pt x="132" y="54"/>
                      <a:pt x="66" y="186"/>
                    </a:cubicBezTo>
                    <a:cubicBezTo>
                      <a:pt x="0" y="319"/>
                      <a:pt x="54" y="480"/>
                      <a:pt x="186" y="546"/>
                    </a:cubicBezTo>
                    <a:cubicBezTo>
                      <a:pt x="275" y="590"/>
                      <a:pt x="377" y="581"/>
                      <a:pt x="454" y="529"/>
                    </a:cubicBezTo>
                    <a:cubicBezTo>
                      <a:pt x="442" y="569"/>
                      <a:pt x="425" y="607"/>
                      <a:pt x="402" y="642"/>
                    </a:cubicBezTo>
                    <a:cubicBezTo>
                      <a:pt x="383" y="630"/>
                      <a:pt x="365" y="617"/>
                      <a:pt x="346" y="605"/>
                    </a:cubicBezTo>
                    <a:cubicBezTo>
                      <a:pt x="343" y="678"/>
                      <a:pt x="316" y="759"/>
                      <a:pt x="256" y="831"/>
                    </a:cubicBezTo>
                    <a:cubicBezTo>
                      <a:pt x="350" y="825"/>
                      <a:pt x="446" y="791"/>
                      <a:pt x="532" y="727"/>
                    </a:cubicBezTo>
                    <a:cubicBezTo>
                      <a:pt x="514" y="715"/>
                      <a:pt x="495" y="702"/>
                      <a:pt x="477" y="69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Oval 26"/>
              <p:cNvSpPr/>
              <p:nvPr/>
            </p:nvSpPr>
            <p:spPr>
              <a:xfrm>
                <a:off x="5318921" y="2519887"/>
                <a:ext cx="551192" cy="551192"/>
              </a:xfrm>
              <a:prstGeom prst="ellipse">
                <a:avLst/>
              </a:prstGeom>
              <a:noFill/>
              <a:ln w="28575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" name="AutoShape 24"/>
            <p:cNvSpPr/>
            <p:nvPr/>
          </p:nvSpPr>
          <p:spPr bwMode="auto">
            <a:xfrm>
              <a:off x="4943243" y="2987043"/>
              <a:ext cx="281119" cy="280917"/>
            </a:xfrm>
            <a:custGeom>
              <a:avLst/>
              <a:gdLst>
                <a:gd name="T0" fmla="*/ 16823 w 19689"/>
                <a:gd name="T1" fmla="*/ 2867 h 19689"/>
                <a:gd name="T2" fmla="*/ 2867 w 19689"/>
                <a:gd name="T3" fmla="*/ 2867 h 19689"/>
                <a:gd name="T4" fmla="*/ 2867 w 19689"/>
                <a:gd name="T5" fmla="*/ 16823 h 19689"/>
                <a:gd name="T6" fmla="*/ 16823 w 19689"/>
                <a:gd name="T7" fmla="*/ 16823 h 19689"/>
                <a:gd name="T8" fmla="*/ 16823 w 19689"/>
                <a:gd name="T9" fmla="*/ 2867 h 19689"/>
                <a:gd name="T10" fmla="*/ 11507 w 19689"/>
                <a:gd name="T11" fmla="*/ 12670 h 19689"/>
                <a:gd name="T12" fmla="*/ 6522 w 19689"/>
                <a:gd name="T13" fmla="*/ 15494 h 19689"/>
                <a:gd name="T14" fmla="*/ 6522 w 19689"/>
                <a:gd name="T15" fmla="*/ 9845 h 19689"/>
                <a:gd name="T16" fmla="*/ 6522 w 19689"/>
                <a:gd name="T17" fmla="*/ 4030 h 19689"/>
                <a:gd name="T18" fmla="*/ 11507 w 19689"/>
                <a:gd name="T19" fmla="*/ 7020 h 19689"/>
                <a:gd name="T20" fmla="*/ 16325 w 19689"/>
                <a:gd name="T21" fmla="*/ 9845 h 19689"/>
                <a:gd name="T22" fmla="*/ 11507 w 19689"/>
                <a:gd name="T23" fmla="*/ 12670 h 19689"/>
                <a:gd name="T24" fmla="*/ 11507 w 19689"/>
                <a:gd name="T25" fmla="*/ 12670 h 19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89" h="19689">
                  <a:moveTo>
                    <a:pt x="16823" y="2867"/>
                  </a:moveTo>
                  <a:cubicBezTo>
                    <a:pt x="12836" y="-955"/>
                    <a:pt x="6688" y="-955"/>
                    <a:pt x="2867" y="2867"/>
                  </a:cubicBezTo>
                  <a:cubicBezTo>
                    <a:pt x="-955" y="6688"/>
                    <a:pt x="-955" y="13002"/>
                    <a:pt x="2867" y="16823"/>
                  </a:cubicBezTo>
                  <a:cubicBezTo>
                    <a:pt x="6688" y="20645"/>
                    <a:pt x="12836" y="20645"/>
                    <a:pt x="16823" y="16823"/>
                  </a:cubicBezTo>
                  <a:cubicBezTo>
                    <a:pt x="20645" y="13002"/>
                    <a:pt x="20645" y="6688"/>
                    <a:pt x="16823" y="2867"/>
                  </a:cubicBezTo>
                  <a:close/>
                  <a:moveTo>
                    <a:pt x="11507" y="12670"/>
                  </a:moveTo>
                  <a:cubicBezTo>
                    <a:pt x="6522" y="15494"/>
                    <a:pt x="6522" y="15494"/>
                    <a:pt x="6522" y="15494"/>
                  </a:cubicBezTo>
                  <a:cubicBezTo>
                    <a:pt x="6522" y="9845"/>
                    <a:pt x="6522" y="9845"/>
                    <a:pt x="6522" y="9845"/>
                  </a:cubicBezTo>
                  <a:cubicBezTo>
                    <a:pt x="6522" y="4030"/>
                    <a:pt x="6522" y="4030"/>
                    <a:pt x="6522" y="4030"/>
                  </a:cubicBezTo>
                  <a:cubicBezTo>
                    <a:pt x="11507" y="7020"/>
                    <a:pt x="11507" y="7020"/>
                    <a:pt x="11507" y="7020"/>
                  </a:cubicBezTo>
                  <a:cubicBezTo>
                    <a:pt x="16325" y="9845"/>
                    <a:pt x="16325" y="9845"/>
                    <a:pt x="16325" y="9845"/>
                  </a:cubicBezTo>
                  <a:lnTo>
                    <a:pt x="11507" y="12670"/>
                  </a:lnTo>
                  <a:close/>
                  <a:moveTo>
                    <a:pt x="11507" y="12670"/>
                  </a:move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47"/>
          <p:cNvGrpSpPr/>
          <p:nvPr/>
        </p:nvGrpSpPr>
        <p:grpSpPr>
          <a:xfrm>
            <a:off x="3801169" y="2082111"/>
            <a:ext cx="1143671" cy="807209"/>
            <a:chOff x="5068168" y="1824270"/>
            <a:chExt cx="1524978" cy="1076279"/>
          </a:xfrm>
        </p:grpSpPr>
        <p:grpSp>
          <p:nvGrpSpPr>
            <p:cNvPr id="19" name="Group 28"/>
            <p:cNvGrpSpPr/>
            <p:nvPr/>
          </p:nvGrpSpPr>
          <p:grpSpPr>
            <a:xfrm flipH="1">
              <a:off x="5068168" y="1824270"/>
              <a:ext cx="1524978" cy="1076279"/>
              <a:chOff x="4085174" y="1492251"/>
              <a:chExt cx="1524978" cy="1076279"/>
            </a:xfrm>
          </p:grpSpPr>
          <p:sp>
            <p:nvSpPr>
              <p:cNvPr id="21" name="Freeform 23"/>
              <p:cNvSpPr/>
              <p:nvPr/>
            </p:nvSpPr>
            <p:spPr bwMode="auto">
              <a:xfrm>
                <a:off x="4085174" y="1492251"/>
                <a:ext cx="1524978" cy="1076279"/>
              </a:xfrm>
              <a:custGeom>
                <a:avLst/>
                <a:gdLst>
                  <a:gd name="T0" fmla="*/ 714 w 811"/>
                  <a:gd name="T1" fmla="*/ 209 h 573"/>
                  <a:gd name="T2" fmla="*/ 318 w 811"/>
                  <a:gd name="T3" fmla="*/ 6 h 573"/>
                  <a:gd name="T4" fmla="*/ 318 w 811"/>
                  <a:gd name="T5" fmla="*/ 6 h 573"/>
                  <a:gd name="T6" fmla="*/ 98 w 811"/>
                  <a:gd name="T7" fmla="*/ 97 h 573"/>
                  <a:gd name="T8" fmla="*/ 121 w 811"/>
                  <a:gd name="T9" fmla="*/ 475 h 573"/>
                  <a:gd name="T10" fmla="*/ 500 w 811"/>
                  <a:gd name="T11" fmla="*/ 452 h 573"/>
                  <a:gd name="T12" fmla="*/ 553 w 811"/>
                  <a:gd name="T13" fmla="*/ 189 h 573"/>
                  <a:gd name="T14" fmla="*/ 648 w 811"/>
                  <a:gd name="T15" fmla="*/ 268 h 573"/>
                  <a:gd name="T16" fmla="*/ 598 w 811"/>
                  <a:gd name="T17" fmla="*/ 313 h 573"/>
                  <a:gd name="T18" fmla="*/ 793 w 811"/>
                  <a:gd name="T19" fmla="*/ 458 h 573"/>
                  <a:gd name="T20" fmla="*/ 764 w 811"/>
                  <a:gd name="T21" fmla="*/ 164 h 573"/>
                  <a:gd name="T22" fmla="*/ 714 w 811"/>
                  <a:gd name="T23" fmla="*/ 209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1" h="573">
                    <a:moveTo>
                      <a:pt x="714" y="209"/>
                    </a:moveTo>
                    <a:cubicBezTo>
                      <a:pt x="625" y="109"/>
                      <a:pt x="458" y="16"/>
                      <a:pt x="318" y="6"/>
                    </a:cubicBezTo>
                    <a:cubicBezTo>
                      <a:pt x="317" y="7"/>
                      <a:pt x="318" y="5"/>
                      <a:pt x="318" y="6"/>
                    </a:cubicBezTo>
                    <a:cubicBezTo>
                      <a:pt x="237" y="0"/>
                      <a:pt x="156" y="32"/>
                      <a:pt x="98" y="97"/>
                    </a:cubicBezTo>
                    <a:cubicBezTo>
                      <a:pt x="0" y="207"/>
                      <a:pt x="10" y="377"/>
                      <a:pt x="121" y="475"/>
                    </a:cubicBezTo>
                    <a:cubicBezTo>
                      <a:pt x="232" y="573"/>
                      <a:pt x="401" y="563"/>
                      <a:pt x="500" y="452"/>
                    </a:cubicBezTo>
                    <a:cubicBezTo>
                      <a:pt x="566" y="378"/>
                      <a:pt x="583" y="277"/>
                      <a:pt x="553" y="189"/>
                    </a:cubicBezTo>
                    <a:cubicBezTo>
                      <a:pt x="588" y="211"/>
                      <a:pt x="620" y="237"/>
                      <a:pt x="648" y="268"/>
                    </a:cubicBezTo>
                    <a:cubicBezTo>
                      <a:pt x="631" y="283"/>
                      <a:pt x="615" y="298"/>
                      <a:pt x="598" y="313"/>
                    </a:cubicBezTo>
                    <a:cubicBezTo>
                      <a:pt x="668" y="335"/>
                      <a:pt x="738" y="382"/>
                      <a:pt x="793" y="458"/>
                    </a:cubicBezTo>
                    <a:cubicBezTo>
                      <a:pt x="811" y="367"/>
                      <a:pt x="803" y="264"/>
                      <a:pt x="764" y="164"/>
                    </a:cubicBezTo>
                    <a:cubicBezTo>
                      <a:pt x="747" y="179"/>
                      <a:pt x="731" y="194"/>
                      <a:pt x="714" y="209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Oval 30"/>
              <p:cNvSpPr/>
              <p:nvPr/>
            </p:nvSpPr>
            <p:spPr>
              <a:xfrm>
                <a:off x="4366880" y="1741826"/>
                <a:ext cx="551192" cy="551192"/>
              </a:xfrm>
              <a:prstGeom prst="ellipse">
                <a:avLst/>
              </a:prstGeom>
              <a:noFill/>
              <a:ln w="28575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" name="Shape 819"/>
            <p:cNvSpPr/>
            <p:nvPr/>
          </p:nvSpPr>
          <p:spPr>
            <a:xfrm>
              <a:off x="5903979" y="2201089"/>
              <a:ext cx="263729" cy="296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49"/>
          <p:cNvGrpSpPr/>
          <p:nvPr/>
        </p:nvGrpSpPr>
        <p:grpSpPr>
          <a:xfrm>
            <a:off x="4862110" y="2457693"/>
            <a:ext cx="883186" cy="1102367"/>
            <a:chOff x="6482835" y="2289366"/>
            <a:chExt cx="1177646" cy="1469822"/>
          </a:xfrm>
        </p:grpSpPr>
        <p:grpSp>
          <p:nvGrpSpPr>
            <p:cNvPr id="24" name="Group 35"/>
            <p:cNvGrpSpPr/>
            <p:nvPr/>
          </p:nvGrpSpPr>
          <p:grpSpPr>
            <a:xfrm flipH="1">
              <a:off x="6482835" y="2289366"/>
              <a:ext cx="1177646" cy="1469822"/>
              <a:chOff x="3017839" y="1957347"/>
              <a:chExt cx="1177646" cy="1469822"/>
            </a:xfrm>
          </p:grpSpPr>
          <p:sp>
            <p:nvSpPr>
              <p:cNvPr id="27" name="Freeform 19"/>
              <p:cNvSpPr/>
              <p:nvPr/>
            </p:nvSpPr>
            <p:spPr bwMode="auto">
              <a:xfrm>
                <a:off x="3017839" y="1957347"/>
                <a:ext cx="1177646" cy="1469822"/>
              </a:xfrm>
              <a:custGeom>
                <a:avLst/>
                <a:gdLst>
                  <a:gd name="T0" fmla="*/ 365 w 626"/>
                  <a:gd name="T1" fmla="*/ 64 h 781"/>
                  <a:gd name="T2" fmla="*/ 34 w 626"/>
                  <a:gd name="T3" fmla="*/ 362 h 781"/>
                  <a:gd name="T4" fmla="*/ 34 w 626"/>
                  <a:gd name="T5" fmla="*/ 362 h 781"/>
                  <a:gd name="T6" fmla="*/ 40 w 626"/>
                  <a:gd name="T7" fmla="*/ 599 h 781"/>
                  <a:gd name="T8" fmla="*/ 401 w 626"/>
                  <a:gd name="T9" fmla="*/ 713 h 781"/>
                  <a:gd name="T10" fmla="*/ 515 w 626"/>
                  <a:gd name="T11" fmla="*/ 351 h 781"/>
                  <a:gd name="T12" fmla="*/ 288 w 626"/>
                  <a:gd name="T13" fmla="*/ 207 h 781"/>
                  <a:gd name="T14" fmla="*/ 397 w 626"/>
                  <a:gd name="T15" fmla="*/ 147 h 781"/>
                  <a:gd name="T16" fmla="*/ 421 w 626"/>
                  <a:gd name="T17" fmla="*/ 209 h 781"/>
                  <a:gd name="T18" fmla="*/ 626 w 626"/>
                  <a:gd name="T19" fmla="*/ 79 h 781"/>
                  <a:gd name="T20" fmla="*/ 341 w 626"/>
                  <a:gd name="T21" fmla="*/ 2 h 781"/>
                  <a:gd name="T22" fmla="*/ 365 w 626"/>
                  <a:gd name="T23" fmla="*/ 64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6" h="781">
                    <a:moveTo>
                      <a:pt x="365" y="64"/>
                    </a:moveTo>
                    <a:cubicBezTo>
                      <a:pt x="240" y="112"/>
                      <a:pt x="93" y="235"/>
                      <a:pt x="34" y="362"/>
                    </a:cubicBezTo>
                    <a:cubicBezTo>
                      <a:pt x="34" y="362"/>
                      <a:pt x="33" y="362"/>
                      <a:pt x="34" y="362"/>
                    </a:cubicBezTo>
                    <a:cubicBezTo>
                      <a:pt x="0" y="435"/>
                      <a:pt x="0" y="522"/>
                      <a:pt x="40" y="599"/>
                    </a:cubicBezTo>
                    <a:cubicBezTo>
                      <a:pt x="108" y="730"/>
                      <a:pt x="270" y="781"/>
                      <a:pt x="401" y="713"/>
                    </a:cubicBezTo>
                    <a:cubicBezTo>
                      <a:pt x="533" y="645"/>
                      <a:pt x="584" y="483"/>
                      <a:pt x="515" y="351"/>
                    </a:cubicBezTo>
                    <a:cubicBezTo>
                      <a:pt x="469" y="263"/>
                      <a:pt x="381" y="211"/>
                      <a:pt x="288" y="207"/>
                    </a:cubicBezTo>
                    <a:cubicBezTo>
                      <a:pt x="321" y="182"/>
                      <a:pt x="358" y="162"/>
                      <a:pt x="397" y="147"/>
                    </a:cubicBezTo>
                    <a:cubicBezTo>
                      <a:pt x="405" y="168"/>
                      <a:pt x="413" y="189"/>
                      <a:pt x="421" y="209"/>
                    </a:cubicBezTo>
                    <a:cubicBezTo>
                      <a:pt x="466" y="152"/>
                      <a:pt x="535" y="103"/>
                      <a:pt x="626" y="79"/>
                    </a:cubicBezTo>
                    <a:cubicBezTo>
                      <a:pt x="547" y="30"/>
                      <a:pt x="448" y="0"/>
                      <a:pt x="341" y="2"/>
                    </a:cubicBezTo>
                    <a:cubicBezTo>
                      <a:pt x="349" y="22"/>
                      <a:pt x="357" y="43"/>
                      <a:pt x="365" y="64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6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Oval 37"/>
              <p:cNvSpPr/>
              <p:nvPr/>
            </p:nvSpPr>
            <p:spPr>
              <a:xfrm>
                <a:off x="3262699" y="2568530"/>
                <a:ext cx="551192" cy="551192"/>
              </a:xfrm>
              <a:prstGeom prst="ellipse">
                <a:avLst/>
              </a:prstGeom>
              <a:noFill/>
              <a:ln w="28575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5" name="Shape 617"/>
            <p:cNvSpPr/>
            <p:nvPr/>
          </p:nvSpPr>
          <p:spPr>
            <a:xfrm>
              <a:off x="7049343" y="3024277"/>
              <a:ext cx="181363" cy="298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7" y="10800"/>
                  </a:moveTo>
                  <a:cubicBezTo>
                    <a:pt x="11767" y="12089"/>
                    <a:pt x="13688" y="12918"/>
                    <a:pt x="15722" y="14025"/>
                  </a:cubicBezTo>
                  <a:cubicBezTo>
                    <a:pt x="17208" y="14834"/>
                    <a:pt x="19243" y="15942"/>
                    <a:pt x="19243" y="16656"/>
                  </a:cubicBezTo>
                  <a:lnTo>
                    <a:pt x="19243" y="18090"/>
                  </a:lnTo>
                  <a:cubicBezTo>
                    <a:pt x="17373" y="17569"/>
                    <a:pt x="11777" y="17058"/>
                    <a:pt x="11777" y="15387"/>
                  </a:cubicBezTo>
                  <a:cubicBezTo>
                    <a:pt x="11777" y="14540"/>
                    <a:pt x="9823" y="14540"/>
                    <a:pt x="9823" y="15387"/>
                  </a:cubicBezTo>
                  <a:cubicBezTo>
                    <a:pt x="9823" y="17058"/>
                    <a:pt x="4224" y="17569"/>
                    <a:pt x="2357" y="18090"/>
                  </a:cubicBezTo>
                  <a:lnTo>
                    <a:pt x="2357" y="16656"/>
                  </a:lnTo>
                  <a:cubicBezTo>
                    <a:pt x="2357" y="15942"/>
                    <a:pt x="4392" y="14834"/>
                    <a:pt x="5878" y="14025"/>
                  </a:cubicBezTo>
                  <a:cubicBezTo>
                    <a:pt x="7912" y="12918"/>
                    <a:pt x="9833" y="12089"/>
                    <a:pt x="9833" y="10800"/>
                  </a:cubicBezTo>
                  <a:cubicBezTo>
                    <a:pt x="9833" y="9511"/>
                    <a:pt x="7912" y="8682"/>
                    <a:pt x="5878" y="7575"/>
                  </a:cubicBezTo>
                  <a:cubicBezTo>
                    <a:pt x="4392" y="6766"/>
                    <a:pt x="2357" y="5658"/>
                    <a:pt x="2357" y="4944"/>
                  </a:cubicBezTo>
                  <a:lnTo>
                    <a:pt x="2264" y="3865"/>
                  </a:lnTo>
                  <a:cubicBezTo>
                    <a:pt x="4243" y="4462"/>
                    <a:pt x="7380" y="5030"/>
                    <a:pt x="10799" y="5030"/>
                  </a:cubicBezTo>
                  <a:cubicBezTo>
                    <a:pt x="14220" y="5030"/>
                    <a:pt x="17371" y="4462"/>
                    <a:pt x="19350" y="3865"/>
                  </a:cubicBezTo>
                  <a:lnTo>
                    <a:pt x="19243" y="4944"/>
                  </a:lnTo>
                  <a:cubicBezTo>
                    <a:pt x="19243" y="5658"/>
                    <a:pt x="17208" y="6766"/>
                    <a:pt x="15722" y="7575"/>
                  </a:cubicBezTo>
                  <a:cubicBezTo>
                    <a:pt x="13688" y="8682"/>
                    <a:pt x="11767" y="9511"/>
                    <a:pt x="11767" y="10800"/>
                  </a:cubicBezTo>
                  <a:close/>
                  <a:moveTo>
                    <a:pt x="2970" y="2515"/>
                  </a:moveTo>
                  <a:cubicBezTo>
                    <a:pt x="4313" y="2042"/>
                    <a:pt x="6830" y="1346"/>
                    <a:pt x="10906" y="1346"/>
                  </a:cubicBezTo>
                  <a:cubicBezTo>
                    <a:pt x="14981" y="1346"/>
                    <a:pt x="18632" y="2515"/>
                    <a:pt x="18632" y="2515"/>
                  </a:cubicBezTo>
                  <a:cubicBezTo>
                    <a:pt x="18904" y="2609"/>
                    <a:pt x="19979" y="2930"/>
                    <a:pt x="19243" y="3173"/>
                  </a:cubicBezTo>
                  <a:cubicBezTo>
                    <a:pt x="17626" y="3709"/>
                    <a:pt x="14463" y="4274"/>
                    <a:pt x="10799" y="4274"/>
                  </a:cubicBezTo>
                  <a:cubicBezTo>
                    <a:pt x="7137" y="4274"/>
                    <a:pt x="4080" y="3652"/>
                    <a:pt x="2462" y="3115"/>
                  </a:cubicBezTo>
                  <a:cubicBezTo>
                    <a:pt x="1728" y="2871"/>
                    <a:pt x="2970" y="2515"/>
                    <a:pt x="2970" y="2515"/>
                  </a:cubicBezTo>
                  <a:close/>
                  <a:moveTo>
                    <a:pt x="21600" y="4944"/>
                  </a:moveTo>
                  <a:cubicBezTo>
                    <a:pt x="21600" y="2633"/>
                    <a:pt x="21600" y="2407"/>
                    <a:pt x="21600" y="2407"/>
                  </a:cubicBezTo>
                  <a:cubicBezTo>
                    <a:pt x="21600" y="1555"/>
                    <a:pt x="16765" y="0"/>
                    <a:pt x="10799" y="0"/>
                  </a:cubicBezTo>
                  <a:cubicBezTo>
                    <a:pt x="4835" y="0"/>
                    <a:pt x="0" y="1555"/>
                    <a:pt x="0" y="2407"/>
                  </a:cubicBezTo>
                  <a:cubicBezTo>
                    <a:pt x="0" y="2407"/>
                    <a:pt x="0" y="2633"/>
                    <a:pt x="0" y="4944"/>
                  </a:cubicBezTo>
                  <a:cubicBezTo>
                    <a:pt x="0" y="7255"/>
                    <a:pt x="7476" y="9164"/>
                    <a:pt x="7476" y="10800"/>
                  </a:cubicBezTo>
                  <a:cubicBezTo>
                    <a:pt x="7476" y="12436"/>
                    <a:pt x="0" y="14345"/>
                    <a:pt x="0" y="16656"/>
                  </a:cubicBezTo>
                  <a:cubicBezTo>
                    <a:pt x="0" y="18967"/>
                    <a:pt x="0" y="19193"/>
                    <a:pt x="0" y="19193"/>
                  </a:cubicBezTo>
                  <a:cubicBezTo>
                    <a:pt x="0" y="20045"/>
                    <a:pt x="4835" y="21600"/>
                    <a:pt x="10799" y="21600"/>
                  </a:cubicBezTo>
                  <a:cubicBezTo>
                    <a:pt x="16765" y="21600"/>
                    <a:pt x="21600" y="20045"/>
                    <a:pt x="21600" y="19193"/>
                  </a:cubicBezTo>
                  <a:cubicBezTo>
                    <a:pt x="21600" y="19193"/>
                    <a:pt x="21600" y="18967"/>
                    <a:pt x="21600" y="16656"/>
                  </a:cubicBezTo>
                  <a:cubicBezTo>
                    <a:pt x="21600" y="14345"/>
                    <a:pt x="14122" y="12436"/>
                    <a:pt x="14122" y="10800"/>
                  </a:cubicBezTo>
                  <a:cubicBezTo>
                    <a:pt x="14122" y="9164"/>
                    <a:pt x="21600" y="7255"/>
                    <a:pt x="21600" y="49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kumimoji="0" sz="6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2397125" y="3048000"/>
            <a:ext cx="1158240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主题性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609265" y="4202431"/>
            <a:ext cx="2016018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过程意识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40504" y="3008338"/>
            <a:ext cx="2016018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作品意识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423004" y="4145281"/>
            <a:ext cx="2016018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项目意识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128770" y="1757045"/>
            <a:ext cx="1710690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综合性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직사각형 165"/>
          <p:cNvSpPr/>
          <p:nvPr/>
        </p:nvSpPr>
        <p:spPr bwMode="auto">
          <a:xfrm>
            <a:off x="42993" y="13494"/>
            <a:ext cx="3178749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kumimoji="0" lang="zh-CN" altLang="zh-CN" sz="32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设题方式</a:t>
            </a:r>
            <a:endParaRPr kumimoji="0" lang="zh-CN" altLang="zh-CN" sz="32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6240" y="696595"/>
            <a:ext cx="71812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lang="zh-CN" altLang="en-US" sz="2400" b="1">
                <a:latin typeface="仿宋" panose="02010609060101010101" charset="-122"/>
                <a:ea typeface="仿宋" panose="02010609060101010101" charset="-122"/>
              </a:rPr>
              <a:t>单向与整体</a:t>
            </a:r>
            <a:endParaRPr lang="zh-CN" altLang="en-US" sz="2400" b="1">
              <a:latin typeface="仿宋" panose="02010609060101010101" charset="-122"/>
              <a:ea typeface="仿宋" panose="02010609060101010101" charset="-122"/>
            </a:endParaRPr>
          </a:p>
          <a:p>
            <a:endParaRPr lang="zh-CN" altLang="en-US" b="1">
              <a:latin typeface="仿宋" panose="02010609060101010101" charset="-122"/>
              <a:ea typeface="仿宋" panose="02010609060101010101" charset="-122"/>
            </a:endParaRPr>
          </a:p>
          <a:p>
            <a:endParaRPr lang="zh-CN" altLang="en-US" b="1"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28" name="图片 27" descr="捕获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275" y="1490980"/>
            <a:ext cx="8045450" cy="303530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6337935" y="1030605"/>
            <a:ext cx="2912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仿宋" panose="02010609060101010101" charset="-122"/>
                <a:ea typeface="仿宋" panose="02010609060101010101" charset="-122"/>
                <a:sym typeface="+mn-ea"/>
              </a:rPr>
              <a:t>追求</a:t>
            </a:r>
            <a:r>
              <a:rPr lang="zh-CN" altLang="en-US" sz="2400" b="1">
                <a:latin typeface="仿宋" panose="02010609060101010101" charset="-122"/>
                <a:ea typeface="仿宋" panose="02010609060101010101" charset="-122"/>
                <a:sym typeface="+mn-ea"/>
              </a:rPr>
              <a:t>整体化</a:t>
            </a:r>
            <a:endParaRPr lang="zh-CN" altLang="en-US" sz="2400" b="1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67045" y="696568"/>
            <a:ext cx="488068" cy="478884"/>
            <a:chOff x="384622" y="1015571"/>
            <a:chExt cx="763430" cy="749064"/>
          </a:xfrm>
        </p:grpSpPr>
        <p:sp>
          <p:nvSpPr>
            <p:cNvPr id="39" name="椭圆 38"/>
            <p:cNvSpPr/>
            <p:nvPr/>
          </p:nvSpPr>
          <p:spPr>
            <a:xfrm>
              <a:off x="384622" y="1015571"/>
              <a:ext cx="749064" cy="749064"/>
            </a:xfrm>
            <a:prstGeom prst="ellipse">
              <a:avLst/>
            </a:prstGeom>
            <a:solidFill>
              <a:schemeClr val="bg2"/>
            </a:solidFill>
            <a:ln w="25400" cmpd="dbl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430434" y="1096253"/>
              <a:ext cx="717618" cy="625847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lvl="0"/>
              <a:r>
                <a:rPr lang="en-US" altLang="zh-CN" sz="2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1" grpId="0"/>
      <p:bldP spid="33" grpId="0"/>
      <p:bldP spid="32" grpId="0"/>
      <p:bldP spid="36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8703" y="44609"/>
            <a:ext cx="31787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zh-CN" sz="32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设题方式</a:t>
            </a:r>
            <a:endParaRPr kumimoji="0" lang="zh-CN" altLang="zh-CN" sz="32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2315" y="648970"/>
            <a:ext cx="7181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仿宋" panose="02010609060101010101" charset="-122"/>
                <a:ea typeface="仿宋" panose="02010609060101010101" charset="-122"/>
              </a:rPr>
              <a:t>单向与整体</a:t>
            </a:r>
            <a:endParaRPr lang="zh-CN" altLang="en-US" sz="2400" b="1"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350" y="1184910"/>
            <a:ext cx="8433435" cy="18484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50" y="3111500"/>
            <a:ext cx="8433435" cy="167767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332120" y="627988"/>
            <a:ext cx="488068" cy="478884"/>
            <a:chOff x="384622" y="1015571"/>
            <a:chExt cx="763430" cy="749064"/>
          </a:xfrm>
        </p:grpSpPr>
        <p:sp>
          <p:nvSpPr>
            <p:cNvPr id="16" name="椭圆 15"/>
            <p:cNvSpPr/>
            <p:nvPr/>
          </p:nvSpPr>
          <p:spPr>
            <a:xfrm>
              <a:off x="384622" y="1015571"/>
              <a:ext cx="749064" cy="749064"/>
            </a:xfrm>
            <a:prstGeom prst="ellipse">
              <a:avLst/>
            </a:prstGeom>
            <a:solidFill>
              <a:schemeClr val="bg2"/>
            </a:solidFill>
            <a:ln w="25400" cmpd="dbl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30434" y="1096253"/>
              <a:ext cx="717618" cy="625847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lvl="0"/>
              <a:r>
                <a:rPr lang="en-US" altLang="zh-CN" sz="2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51248" y="49689"/>
            <a:ext cx="317874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28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命题追求</a:t>
            </a:r>
            <a:endParaRPr kumimoji="0" lang="zh-CN" altLang="en-US" sz="28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3" name="AutoShape 1"/>
          <p:cNvSpPr/>
          <p:nvPr/>
        </p:nvSpPr>
        <p:spPr bwMode="auto">
          <a:xfrm>
            <a:off x="251" y="1748232"/>
            <a:ext cx="9143498" cy="2152650"/>
          </a:xfrm>
          <a:custGeom>
            <a:avLst/>
            <a:gdLst>
              <a:gd name="T0" fmla="*/ 1712119 w 21600"/>
              <a:gd name="T1" fmla="*/ 1022350 h 21600"/>
              <a:gd name="T2" fmla="*/ 1712119 w 21600"/>
              <a:gd name="T3" fmla="*/ 1022350 h 21600"/>
              <a:gd name="T4" fmla="*/ 1712119 w 21600"/>
              <a:gd name="T5" fmla="*/ 1022350 h 21600"/>
              <a:gd name="T6" fmla="*/ 1712119 w 21600"/>
              <a:gd name="T7" fmla="*/ 10223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 w="25400" cap="flat" cmpd="sng">
            <a:noFill/>
            <a:prstDash val="solid"/>
            <a:miter lim="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35" name="Group 130"/>
          <p:cNvGrpSpPr/>
          <p:nvPr/>
        </p:nvGrpSpPr>
        <p:grpSpPr>
          <a:xfrm rot="0">
            <a:off x="2429510" y="1897380"/>
            <a:ext cx="882015" cy="1876425"/>
            <a:chOff x="2418464" y="1466850"/>
            <a:chExt cx="2012060" cy="2819399"/>
          </a:xfrm>
        </p:grpSpPr>
        <p:sp>
          <p:nvSpPr>
            <p:cNvPr id="37" name="直角三角形 14"/>
            <p:cNvSpPr/>
            <p:nvPr/>
          </p:nvSpPr>
          <p:spPr>
            <a:xfrm flipH="1">
              <a:off x="2418464" y="1470559"/>
              <a:ext cx="238160" cy="325919"/>
            </a:xfrm>
            <a:prstGeom prst="rtTriangl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endParaRPr>
            </a:p>
          </p:txBody>
        </p:sp>
        <p:sp>
          <p:nvSpPr>
            <p:cNvPr id="38" name="矩形 7"/>
            <p:cNvSpPr/>
            <p:nvPr/>
          </p:nvSpPr>
          <p:spPr>
            <a:xfrm rot="5400000">
              <a:off x="2014443" y="2108330"/>
              <a:ext cx="2819399" cy="1536439"/>
            </a:xfrm>
            <a:prstGeom prst="rect">
              <a:avLst/>
            </a:prstGeom>
            <a:solidFill>
              <a:schemeClr val="bg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endParaRPr>
            </a:p>
          </p:txBody>
        </p:sp>
        <p:sp>
          <p:nvSpPr>
            <p:cNvPr id="39" name="直角三角形 15"/>
            <p:cNvSpPr/>
            <p:nvPr/>
          </p:nvSpPr>
          <p:spPr>
            <a:xfrm flipH="1" flipV="1">
              <a:off x="2423227" y="3956623"/>
              <a:ext cx="238160" cy="325919"/>
            </a:xfrm>
            <a:prstGeom prst="rtTriangl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endParaRPr>
            </a:p>
          </p:txBody>
        </p:sp>
        <p:sp>
          <p:nvSpPr>
            <p:cNvPr id="40" name="直角三角形 16"/>
            <p:cNvSpPr/>
            <p:nvPr/>
          </p:nvSpPr>
          <p:spPr>
            <a:xfrm>
              <a:off x="4192364" y="1470559"/>
              <a:ext cx="238160" cy="325919"/>
            </a:xfrm>
            <a:prstGeom prst="rtTriangl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endParaRPr>
            </a:p>
          </p:txBody>
        </p:sp>
        <p:sp>
          <p:nvSpPr>
            <p:cNvPr id="41" name="直角三角形 17"/>
            <p:cNvSpPr/>
            <p:nvPr/>
          </p:nvSpPr>
          <p:spPr>
            <a:xfrm flipV="1">
              <a:off x="4192364" y="3956623"/>
              <a:ext cx="238160" cy="325919"/>
            </a:xfrm>
            <a:prstGeom prst="rtTriangl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3" name="Group 129"/>
          <p:cNvGrpSpPr/>
          <p:nvPr/>
        </p:nvGrpSpPr>
        <p:grpSpPr>
          <a:xfrm rot="0">
            <a:off x="1029335" y="1891030"/>
            <a:ext cx="988695" cy="1885315"/>
            <a:chOff x="295274" y="1462091"/>
            <a:chExt cx="2016822" cy="2824159"/>
          </a:xfrm>
        </p:grpSpPr>
        <p:sp>
          <p:nvSpPr>
            <p:cNvPr id="45" name="直角三角形 16"/>
            <p:cNvSpPr/>
            <p:nvPr/>
          </p:nvSpPr>
          <p:spPr>
            <a:xfrm>
              <a:off x="2073936" y="1470560"/>
              <a:ext cx="238160" cy="325919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endParaRPr>
            </a:p>
          </p:txBody>
        </p:sp>
        <p:sp>
          <p:nvSpPr>
            <p:cNvPr id="46" name="直角三角形 14"/>
            <p:cNvSpPr/>
            <p:nvPr/>
          </p:nvSpPr>
          <p:spPr>
            <a:xfrm flipH="1">
              <a:off x="295274" y="1462091"/>
              <a:ext cx="238160" cy="325919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endParaRPr>
            </a:p>
          </p:txBody>
        </p:sp>
        <p:sp>
          <p:nvSpPr>
            <p:cNvPr id="47" name="矩形 7"/>
            <p:cNvSpPr/>
            <p:nvPr/>
          </p:nvSpPr>
          <p:spPr>
            <a:xfrm rot="5400000">
              <a:off x="-106031" y="2108331"/>
              <a:ext cx="2819399" cy="1536439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endParaRPr>
            </a:p>
          </p:txBody>
        </p:sp>
        <p:sp>
          <p:nvSpPr>
            <p:cNvPr id="48" name="直角三角形 15"/>
            <p:cNvSpPr/>
            <p:nvPr/>
          </p:nvSpPr>
          <p:spPr>
            <a:xfrm flipH="1" flipV="1">
              <a:off x="304800" y="3956624"/>
              <a:ext cx="238160" cy="325919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endParaRPr>
            </a:p>
          </p:txBody>
        </p:sp>
        <p:sp>
          <p:nvSpPr>
            <p:cNvPr id="49" name="直角三角形 17"/>
            <p:cNvSpPr/>
            <p:nvPr/>
          </p:nvSpPr>
          <p:spPr>
            <a:xfrm flipV="1">
              <a:off x="2073936" y="3956624"/>
              <a:ext cx="238160" cy="325919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51" name="Group 131"/>
          <p:cNvGrpSpPr/>
          <p:nvPr/>
        </p:nvGrpSpPr>
        <p:grpSpPr>
          <a:xfrm rot="0">
            <a:off x="5153660" y="1899920"/>
            <a:ext cx="934720" cy="1860550"/>
            <a:chOff x="4570034" y="1466851"/>
            <a:chExt cx="2013646" cy="2819399"/>
          </a:xfrm>
        </p:grpSpPr>
        <p:sp>
          <p:nvSpPr>
            <p:cNvPr id="55" name="直角三角形 14"/>
            <p:cNvSpPr/>
            <p:nvPr/>
          </p:nvSpPr>
          <p:spPr>
            <a:xfrm flipH="1">
              <a:off x="4570034" y="1470560"/>
              <a:ext cx="238160" cy="325919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endParaRPr>
            </a:p>
          </p:txBody>
        </p:sp>
        <p:sp>
          <p:nvSpPr>
            <p:cNvPr id="56" name="矩形 7"/>
            <p:cNvSpPr/>
            <p:nvPr/>
          </p:nvSpPr>
          <p:spPr>
            <a:xfrm rot="5400000">
              <a:off x="4167157" y="2108331"/>
              <a:ext cx="2819399" cy="1536439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endParaRPr>
            </a:p>
          </p:txBody>
        </p:sp>
        <p:sp>
          <p:nvSpPr>
            <p:cNvPr id="57" name="直角三角形 15"/>
            <p:cNvSpPr/>
            <p:nvPr/>
          </p:nvSpPr>
          <p:spPr>
            <a:xfrm flipH="1" flipV="1">
              <a:off x="4576384" y="3956624"/>
              <a:ext cx="238160" cy="325919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endParaRPr>
            </a:p>
          </p:txBody>
        </p:sp>
        <p:sp>
          <p:nvSpPr>
            <p:cNvPr id="58" name="直角三角形 16"/>
            <p:cNvSpPr/>
            <p:nvPr/>
          </p:nvSpPr>
          <p:spPr>
            <a:xfrm>
              <a:off x="6345520" y="1470560"/>
              <a:ext cx="238160" cy="325919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endParaRPr>
            </a:p>
          </p:txBody>
        </p:sp>
        <p:sp>
          <p:nvSpPr>
            <p:cNvPr id="59" name="直角三角形 17"/>
            <p:cNvSpPr/>
            <p:nvPr/>
          </p:nvSpPr>
          <p:spPr>
            <a:xfrm flipV="1">
              <a:off x="6345520" y="3956624"/>
              <a:ext cx="238160" cy="325919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61" name="Group 132"/>
          <p:cNvGrpSpPr/>
          <p:nvPr/>
        </p:nvGrpSpPr>
        <p:grpSpPr>
          <a:xfrm rot="0">
            <a:off x="6682740" y="1899920"/>
            <a:ext cx="961390" cy="1862455"/>
            <a:chOff x="6695154" y="1466851"/>
            <a:chExt cx="2013646" cy="2819399"/>
          </a:xfrm>
        </p:grpSpPr>
        <p:sp>
          <p:nvSpPr>
            <p:cNvPr id="63" name="直角三角形 14"/>
            <p:cNvSpPr/>
            <p:nvPr/>
          </p:nvSpPr>
          <p:spPr>
            <a:xfrm flipH="1">
              <a:off x="6695154" y="1470560"/>
              <a:ext cx="238160" cy="325919"/>
            </a:xfrm>
            <a:prstGeom prst="rtTriangl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endParaRPr>
            </a:p>
          </p:txBody>
        </p:sp>
        <p:sp>
          <p:nvSpPr>
            <p:cNvPr id="64" name="矩形 7"/>
            <p:cNvSpPr/>
            <p:nvPr/>
          </p:nvSpPr>
          <p:spPr>
            <a:xfrm rot="5400000">
              <a:off x="6292277" y="2108331"/>
              <a:ext cx="2819399" cy="1536439"/>
            </a:xfrm>
            <a:prstGeom prst="rect">
              <a:avLst/>
            </a:prstGeom>
            <a:solidFill>
              <a:schemeClr val="bg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endParaRPr>
            </a:p>
          </p:txBody>
        </p:sp>
        <p:sp>
          <p:nvSpPr>
            <p:cNvPr id="65" name="直角三角形 15"/>
            <p:cNvSpPr/>
            <p:nvPr/>
          </p:nvSpPr>
          <p:spPr>
            <a:xfrm flipH="1" flipV="1">
              <a:off x="6701504" y="3956624"/>
              <a:ext cx="238160" cy="325919"/>
            </a:xfrm>
            <a:prstGeom prst="rtTriangl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endParaRPr>
            </a:p>
          </p:txBody>
        </p:sp>
        <p:sp>
          <p:nvSpPr>
            <p:cNvPr id="66" name="直角三角形 16"/>
            <p:cNvSpPr/>
            <p:nvPr/>
          </p:nvSpPr>
          <p:spPr>
            <a:xfrm>
              <a:off x="8470640" y="1470560"/>
              <a:ext cx="238160" cy="325919"/>
            </a:xfrm>
            <a:prstGeom prst="rtTriangl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endParaRPr>
            </a:p>
          </p:txBody>
        </p:sp>
        <p:sp>
          <p:nvSpPr>
            <p:cNvPr id="67" name="直角三角形 17"/>
            <p:cNvSpPr/>
            <p:nvPr/>
          </p:nvSpPr>
          <p:spPr>
            <a:xfrm flipV="1">
              <a:off x="8470640" y="3956624"/>
              <a:ext cx="238160" cy="325919"/>
            </a:xfrm>
            <a:prstGeom prst="rtTriangl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1263650" y="2482215"/>
            <a:ext cx="754380" cy="860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稳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48585" y="2174240"/>
            <a:ext cx="754380" cy="116840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33365" y="2262505"/>
            <a:ext cx="754380" cy="178371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</a:t>
            </a: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89750" y="2233930"/>
            <a:ext cx="754380" cy="132207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</a:t>
            </a: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4145" y="850900"/>
            <a:ext cx="88544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</a:t>
            </a:r>
            <a:r>
              <a:rPr lang="zh-CN" altLang="en-US"/>
              <a:t>选用的语言材料要有时代性、典型性和多样性，贴近学生生活，充分体现语文学科特点。要重视中华优秀传统文化材料的选用，引导学生从中汲取养料。                                         </a:t>
            </a:r>
            <a:endParaRPr lang="zh-CN" altLang="en-US"/>
          </a:p>
          <a:p>
            <a:r>
              <a:rPr lang="zh-CN" altLang="en-US"/>
              <a:t>                                                                                       ——《2019浙江省初中毕业升学考试说明》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2" grpId="0"/>
      <p:bldP spid="5" grpId="0"/>
      <p:bldP spid="3" grpId="0"/>
      <p:bldP spid="4" grpId="0"/>
      <p:bldP spid="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359535" y="1259840"/>
            <a:ext cx="642493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chemeClr val="bg2"/>
                </a:solidFill>
                <a:sym typeface="+mn-ea"/>
              </a:rPr>
              <a:t>心怀学生</a:t>
            </a:r>
            <a:endParaRPr lang="zh-CN" altLang="en-US" sz="2800" b="1">
              <a:solidFill>
                <a:schemeClr val="bg2"/>
              </a:solidFill>
              <a:sym typeface="+mn-ea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chemeClr val="bg2"/>
                </a:solidFill>
              </a:rPr>
              <a:t>紧扣核心素养</a:t>
            </a:r>
            <a:endParaRPr lang="zh-CN" altLang="en-US" sz="2800" b="1">
              <a:solidFill>
                <a:schemeClr val="bg2"/>
              </a:solidFill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chemeClr val="bg2"/>
                </a:solidFill>
              </a:rPr>
              <a:t>在命题之路上坚定前行!</a:t>
            </a:r>
            <a:endParaRPr lang="zh-CN" altLang="en-US" sz="2800" b="1">
              <a:solidFill>
                <a:schemeClr val="bg2"/>
              </a:solidFill>
            </a:endParaRPr>
          </a:p>
        </p:txBody>
      </p:sp>
      <p:sp>
        <p:nvSpPr>
          <p:cNvPr id="6" name="직사각형 165"/>
          <p:cNvSpPr/>
          <p:nvPr/>
        </p:nvSpPr>
        <p:spPr bwMode="auto">
          <a:xfrm>
            <a:off x="74108" y="118904"/>
            <a:ext cx="3178749" cy="52197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kumimoji="0" lang="zh-CN" altLang="en-US" sz="28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命题追求</a:t>
            </a:r>
            <a:endParaRPr kumimoji="0" lang="zh-CN" altLang="en-US" sz="28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77875" y="2267585"/>
            <a:ext cx="40303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bg2"/>
                </a:solidFill>
              </a:rPr>
              <a:t>感谢您的聆听！</a:t>
            </a:r>
            <a:endParaRPr lang="zh-CN" altLang="en-US" sz="4400" b="1">
              <a:solidFill>
                <a:schemeClr val="bg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372360" y="1228725"/>
            <a:ext cx="610616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 eaLnBrk="1" latinLnBrk="0" hangingPunct="1">
              <a:lnSpc>
                <a:spcPct val="150000"/>
              </a:lnSpc>
              <a:defRPr/>
            </a:pPr>
            <a:r>
              <a:rPr lang="en-US" altLang="zh-CN" kern="0" dirty="0">
                <a:solidFill>
                  <a:schemeClr val="bg2">
                    <a:lumMod val="50000"/>
                  </a:schemeClr>
                </a:solidFill>
                <a:latin typeface="方正苏新诗柳楷简体"/>
                <a:ea typeface="方正姚体" panose="02010601030101010101" pitchFamily="2" charset="-122"/>
              </a:rPr>
              <a:t>   </a:t>
            </a:r>
            <a:r>
              <a:rPr lang="en-US" altLang="zh-CN" sz="2000" b="1" kern="0" dirty="0">
                <a:solidFill>
                  <a:schemeClr val="bg2">
                    <a:lumMod val="50000"/>
                  </a:schemeClr>
                </a:solidFill>
                <a:latin typeface="方正苏新诗柳楷简体"/>
                <a:ea typeface="方正姚体" panose="02010601030101010101" pitchFamily="2" charset="-122"/>
              </a:rPr>
              <a:t> </a:t>
            </a:r>
            <a:r>
              <a:rPr lang="en-US" altLang="zh-CN" sz="2400" b="1" kern="0" dirty="0">
                <a:solidFill>
                  <a:schemeClr val="bg2">
                    <a:lumMod val="50000"/>
                  </a:schemeClr>
                </a:solidFill>
                <a:latin typeface="方正苏新诗柳楷简体"/>
                <a:ea typeface="方正姚体" panose="02010601030101010101" pitchFamily="2" charset="-122"/>
              </a:rPr>
              <a:t> </a:t>
            </a:r>
            <a:r>
              <a:rPr lang="zh-CN" altLang="en-US" sz="2000" b="1" kern="0" dirty="0">
                <a:solidFill>
                  <a:schemeClr val="bg2">
                    <a:lumMod val="50000"/>
                  </a:schemeClr>
                </a:solidFill>
                <a:latin typeface="方正苏新诗柳楷简体"/>
                <a:ea typeface="方正姚体" panose="02010601030101010101" pitchFamily="2" charset="-122"/>
              </a:rPr>
              <a:t>立足“鲁迅作品专题阅读”，引领学生走近名家，走进经典。通过基础、阅读、写作等多个维度，以名家编选读本为依托选择阅读材料，让学生走近鲁迅，走进他的文学经典，感受这位文学大师隽永深邃的思想，体会其极富个性与创造性的语言魅力，启发学生感受阅读之于精神世界的意义和作用，引导学生学会思考生活，拥抱未来。</a:t>
            </a:r>
            <a:endParaRPr lang="zh-CN" altLang="en-US" sz="2000" b="1" kern="0" dirty="0">
              <a:solidFill>
                <a:schemeClr val="bg2">
                  <a:lumMod val="50000"/>
                </a:schemeClr>
              </a:solidFill>
              <a:latin typeface="方正苏新诗柳楷简体"/>
              <a:ea typeface="方正姚体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6462">
            <a:off x="-220286" y="2432146"/>
            <a:ext cx="1838566" cy="2150604"/>
          </a:xfrm>
          <a:prstGeom prst="rect">
            <a:avLst/>
          </a:prstGeom>
        </p:spPr>
      </p:pic>
      <p:sp>
        <p:nvSpPr>
          <p:cNvPr id="3" name="직사각형 165"/>
          <p:cNvSpPr/>
          <p:nvPr/>
        </p:nvSpPr>
        <p:spPr bwMode="auto">
          <a:xfrm>
            <a:off x="171263" y="221774"/>
            <a:ext cx="3178749" cy="52197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kumimoji="0" lang="zh-CN" altLang="en-US" sz="28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命题立意</a:t>
            </a:r>
            <a:endParaRPr kumimoji="0" lang="zh-CN" altLang="en-US" sz="28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6462">
            <a:off x="-220286" y="2432146"/>
            <a:ext cx="1838566" cy="2150604"/>
          </a:xfrm>
          <a:prstGeom prst="rect">
            <a:avLst/>
          </a:prstGeom>
        </p:spPr>
      </p:pic>
      <p:sp>
        <p:nvSpPr>
          <p:cNvPr id="3" name="직사각형 165"/>
          <p:cNvSpPr/>
          <p:nvPr/>
        </p:nvSpPr>
        <p:spPr bwMode="auto">
          <a:xfrm>
            <a:off x="188408" y="164624"/>
            <a:ext cx="3178749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kumimoji="0" lang="zh-CN" altLang="en-US" sz="32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命题立意</a:t>
            </a:r>
            <a:endParaRPr kumimoji="0" lang="zh-CN" altLang="en-US" sz="32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4" name="图片 3" descr="捕获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595" y="1062355"/>
            <a:ext cx="8766810" cy="3583305"/>
          </a:xfrm>
          <a:prstGeom prst="rect">
            <a:avLst/>
          </a:prstGeom>
        </p:spPr>
      </p:pic>
      <p:pic>
        <p:nvPicPr>
          <p:cNvPr id="1073742856" name="图片 1" descr="C:\Users\wzksy\Desktop\初定稿\语文试卷图1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5383" y="267335"/>
            <a:ext cx="1203325" cy="1506220"/>
          </a:xfrm>
          <a:prstGeom prst="rect">
            <a:avLst/>
          </a:prstGeom>
          <a:noFill/>
          <a:ln w="9525" cap="flat" cmpd="sng">
            <a:solidFill>
              <a:srgbClr val="595959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138878" y="209074"/>
            <a:ext cx="31787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32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命题立意</a:t>
            </a:r>
            <a:endParaRPr kumimoji="0" lang="zh-CN" altLang="en-US" sz="32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泪滴形 9"/>
          <p:cNvSpPr/>
          <p:nvPr/>
        </p:nvSpPr>
        <p:spPr>
          <a:xfrm rot="18780000">
            <a:off x="4728914" y="1853137"/>
            <a:ext cx="1673366" cy="1673402"/>
          </a:xfrm>
          <a:prstGeom prst="teardrop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/>
        </p:spPr>
        <p:txBody>
          <a:bodyPr lIns="51399" tIns="25699" rIns="51399" bIns="25699" rtlCol="0" anchor="ctr"/>
          <a:lstStyle/>
          <a:p>
            <a:pPr algn="ctr" defTabSz="513715"/>
            <a:endParaRPr lang="zh-CN" altLang="en-US" sz="1000" kern="0">
              <a:solidFill>
                <a:prstClr val="white"/>
              </a:solidFill>
              <a:latin typeface="Calibri" panose="020F05020202040A0204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52645" y="2356485"/>
            <a:ext cx="1575435" cy="666115"/>
          </a:xfrm>
          <a:prstGeom prst="rect">
            <a:avLst/>
          </a:prstGeom>
        </p:spPr>
        <p:txBody>
          <a:bodyPr wrap="square" lIns="51399" tIns="25699" rIns="51399" bIns="25699">
            <a:spAutoFit/>
          </a:bodyPr>
          <a:lstStyle/>
          <a:p>
            <a:pPr algn="just" defTabSz="513715"/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4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</a:t>
            </a:r>
            <a:endParaRPr lang="zh-CN" altLang="en-US" sz="40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泪滴形 12"/>
          <p:cNvSpPr/>
          <p:nvPr/>
        </p:nvSpPr>
        <p:spPr>
          <a:xfrm rot="19020000">
            <a:off x="1888295" y="1853137"/>
            <a:ext cx="1673366" cy="1673402"/>
          </a:xfrm>
          <a:prstGeom prst="teardrop">
            <a:avLst/>
          </a:prstGeom>
          <a:solidFill>
            <a:schemeClr val="bg2"/>
          </a:solidFill>
          <a:ln w="25400" cap="flat" cmpd="sng" algn="ctr">
            <a:noFill/>
            <a:prstDash val="solid"/>
          </a:ln>
          <a:effectLst/>
        </p:spPr>
        <p:txBody>
          <a:bodyPr lIns="51399" tIns="25699" rIns="51399" bIns="25699" rtlCol="0" anchor="ctr"/>
          <a:lstStyle/>
          <a:p>
            <a:pPr algn="ctr" defTabSz="513715"/>
            <a:endParaRPr lang="zh-CN" altLang="en-US" sz="1000" kern="0">
              <a:solidFill>
                <a:prstClr val="white"/>
              </a:solidFill>
              <a:latin typeface="Calibri" panose="020F05020202040A0204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32111" y="1741008"/>
            <a:ext cx="1185301" cy="1281430"/>
          </a:xfrm>
          <a:prstGeom prst="rect">
            <a:avLst/>
          </a:prstGeom>
        </p:spPr>
        <p:txBody>
          <a:bodyPr wrap="square" lIns="51399" tIns="25699" rIns="51399" bIns="25699">
            <a:spAutoFit/>
          </a:bodyPr>
          <a:lstStyle/>
          <a:p>
            <a:pPr algn="just" defTabSz="513715"/>
            <a:r>
              <a:rPr lang="zh-CN" altLang="en-US" sz="4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课标</a:t>
            </a:r>
            <a:endParaRPr lang="zh-CN" altLang="en-US" sz="4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4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961203" y="267494"/>
            <a:ext cx="317874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28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紧扣课标</a:t>
            </a:r>
            <a:endParaRPr kumimoji="0" lang="zh-CN" altLang="en-US" sz="28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3555" y="1303655"/>
            <a:ext cx="6503670" cy="2860040"/>
          </a:xfrm>
          <a:prstGeom prst="rect">
            <a:avLst/>
          </a:prstGeom>
        </p:spPr>
        <p:txBody>
          <a:bodyPr wrap="square" lIns="91409" tIns="45703" rIns="91409" bIns="45703">
            <a:spAutoFit/>
          </a:bodyPr>
          <a:lstStyle/>
          <a:p>
            <a:pPr algn="just" defTabSz="913765" eaLnBrk="1" latinLnBrk="0" hangingPunct="1">
              <a:lnSpc>
                <a:spcPct val="150000"/>
              </a:lnSpc>
            </a:pPr>
            <a:r>
              <a:rPr lang="en-US" altLang="zh-CN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认识中华文化的丰厚博大，汲取民族文化智慧。吸收人类优秀文化的营养，提高文化品位。 </a:t>
            </a:r>
            <a:endParaRPr lang="zh-CN" altLang="en-US" sz="2000" b="1" dirty="0">
              <a:solidFill>
                <a:prstClr val="black">
                  <a:lumMod val="50000"/>
                  <a:lumOff val="50000"/>
                </a:prst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just" defTabSz="913765"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语文课程应注重引导学生多读书、多积累，重视语言文字运用的实践，在实践中领悟文化内涵和语文应用规律。            </a:t>
            </a:r>
            <a:endParaRPr lang="zh-CN" altLang="en-US" sz="2000" b="1" dirty="0">
              <a:solidFill>
                <a:prstClr val="black">
                  <a:lumMod val="50000"/>
                  <a:lumOff val="50000"/>
                </a:prst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just" defTabSz="913765"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       —— 语文课程标准（2011版）</a:t>
            </a:r>
            <a:endParaRPr lang="zh-CN" altLang="en-US" sz="2000" b="1" dirty="0">
              <a:solidFill>
                <a:prstClr val="black">
                  <a:lumMod val="50000"/>
                  <a:lumOff val="50000"/>
                </a:prst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82615" y="267226"/>
            <a:ext cx="478884" cy="478884"/>
            <a:chOff x="384622" y="1015571"/>
            <a:chExt cx="749064" cy="749064"/>
          </a:xfrm>
        </p:grpSpPr>
        <p:sp>
          <p:nvSpPr>
            <p:cNvPr id="8" name="椭圆 7"/>
            <p:cNvSpPr/>
            <p:nvPr/>
          </p:nvSpPr>
          <p:spPr>
            <a:xfrm>
              <a:off x="384622" y="1015571"/>
              <a:ext cx="749064" cy="749064"/>
            </a:xfrm>
            <a:prstGeom prst="ellipse">
              <a:avLst/>
            </a:prstGeom>
            <a:solidFill>
              <a:schemeClr val="bg2"/>
            </a:solidFill>
            <a:ln w="25400" cmpd="dbl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30434" y="1096253"/>
              <a:ext cx="657440" cy="625847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lvl="0"/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961203" y="267494"/>
            <a:ext cx="317874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28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学生立场</a:t>
            </a:r>
            <a:endParaRPr kumimoji="0" lang="zh-CN" altLang="en-US" sz="28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" name="图片 1" descr="捕获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370" y="962660"/>
            <a:ext cx="4868545" cy="2574290"/>
          </a:xfrm>
          <a:prstGeom prst="rect">
            <a:avLst/>
          </a:prstGeom>
        </p:spPr>
      </p:pic>
      <p:pic>
        <p:nvPicPr>
          <p:cNvPr id="4" name="图片 3" descr="捕获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285" y="1377315"/>
            <a:ext cx="5942330" cy="2526030"/>
          </a:xfrm>
          <a:prstGeom prst="rect">
            <a:avLst/>
          </a:prstGeom>
        </p:spPr>
      </p:pic>
      <p:pic>
        <p:nvPicPr>
          <p:cNvPr id="5" name="图片 4" descr="捕获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5340" y="2122805"/>
            <a:ext cx="5461000" cy="270446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81345" y="267231"/>
            <a:ext cx="480052" cy="478884"/>
            <a:chOff x="384622" y="1015571"/>
            <a:chExt cx="750891" cy="749064"/>
          </a:xfrm>
        </p:grpSpPr>
        <p:sp>
          <p:nvSpPr>
            <p:cNvPr id="12" name="椭圆 11"/>
            <p:cNvSpPr/>
            <p:nvPr/>
          </p:nvSpPr>
          <p:spPr>
            <a:xfrm>
              <a:off x="384622" y="1015571"/>
              <a:ext cx="749064" cy="749064"/>
            </a:xfrm>
            <a:prstGeom prst="ellipse">
              <a:avLst/>
            </a:prstGeom>
            <a:solidFill>
              <a:schemeClr val="bg2"/>
            </a:solidFill>
            <a:ln w="25400" cmpd="dbl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30434" y="1096253"/>
              <a:ext cx="705079" cy="625847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lvl="0"/>
              <a:r>
                <a:rPr lang="en-US" altLang="zh-CN" sz="2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159198" y="186214"/>
            <a:ext cx="31787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32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试卷架构</a:t>
            </a:r>
            <a:endParaRPr kumimoji="0" lang="zh-CN" altLang="en-US" sz="32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77442" y="2859782"/>
            <a:ext cx="1876744" cy="1584176"/>
            <a:chOff x="2477442" y="2787774"/>
            <a:chExt cx="1876744" cy="1584176"/>
          </a:xfrm>
        </p:grpSpPr>
        <p:grpSp>
          <p:nvGrpSpPr>
            <p:cNvPr id="5" name="组合 4"/>
            <p:cNvGrpSpPr/>
            <p:nvPr/>
          </p:nvGrpSpPr>
          <p:grpSpPr>
            <a:xfrm>
              <a:off x="2477442" y="2787774"/>
              <a:ext cx="1876744" cy="1584176"/>
              <a:chOff x="3264677" y="2465499"/>
              <a:chExt cx="1876744" cy="1584176"/>
            </a:xfrm>
          </p:grpSpPr>
          <p:sp>
            <p:nvSpPr>
              <p:cNvPr id="11" name="矩形 10"/>
              <p:cNvSpPr/>
              <p:nvPr/>
            </p:nvSpPr>
            <p:spPr>
              <a:xfrm rot="2681994">
                <a:off x="3410961" y="2465499"/>
                <a:ext cx="1584176" cy="1584176"/>
              </a:xfrm>
              <a:prstGeom prst="rect">
                <a:avLst/>
              </a:prstGeom>
              <a:solidFill>
                <a:schemeClr val="bg2"/>
              </a:solidFill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latin typeface="Calibri" panose="020F05020202040A0204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264677" y="3130701"/>
                <a:ext cx="1876744" cy="2705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ts val="1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考查知识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203848" y="2860508"/>
              <a:ext cx="395560" cy="423400"/>
              <a:chOff x="4184651" y="2220913"/>
              <a:chExt cx="615949" cy="696912"/>
            </a:xfrm>
            <a:solidFill>
              <a:schemeClr val="bg1"/>
            </a:solidFill>
          </p:grpSpPr>
          <p:sp>
            <p:nvSpPr>
              <p:cNvPr id="7" name="Freeform 16"/>
              <p:cNvSpPr/>
              <p:nvPr/>
            </p:nvSpPr>
            <p:spPr bwMode="auto">
              <a:xfrm>
                <a:off x="4424363" y="2776538"/>
                <a:ext cx="46037" cy="60325"/>
              </a:xfrm>
              <a:custGeom>
                <a:avLst/>
                <a:gdLst>
                  <a:gd name="T0" fmla="*/ 6 w 12"/>
                  <a:gd name="T1" fmla="*/ 3 h 16"/>
                  <a:gd name="T2" fmla="*/ 0 w 12"/>
                  <a:gd name="T3" fmla="*/ 4 h 16"/>
                  <a:gd name="T4" fmla="*/ 7 w 12"/>
                  <a:gd name="T5" fmla="*/ 13 h 16"/>
                  <a:gd name="T6" fmla="*/ 10 w 12"/>
                  <a:gd name="T7" fmla="*/ 15 h 16"/>
                  <a:gd name="T8" fmla="*/ 12 w 12"/>
                  <a:gd name="T9" fmla="*/ 11 h 16"/>
                  <a:gd name="T10" fmla="*/ 11 w 12"/>
                  <a:gd name="T11" fmla="*/ 0 h 16"/>
                  <a:gd name="T12" fmla="*/ 6 w 12"/>
                  <a:gd name="T1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6" y="3"/>
                    </a:moveTo>
                    <a:cubicBezTo>
                      <a:pt x="4" y="4"/>
                      <a:pt x="2" y="4"/>
                      <a:pt x="0" y="4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5"/>
                      <a:pt x="9" y="16"/>
                      <a:pt x="10" y="15"/>
                    </a:cubicBezTo>
                    <a:cubicBezTo>
                      <a:pt x="12" y="14"/>
                      <a:pt x="12" y="13"/>
                      <a:pt x="12" y="1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1"/>
                      <a:pt x="8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" name="Freeform 17"/>
              <p:cNvSpPr/>
              <p:nvPr/>
            </p:nvSpPr>
            <p:spPr bwMode="auto">
              <a:xfrm>
                <a:off x="4297363" y="2509838"/>
                <a:ext cx="179387" cy="269875"/>
              </a:xfrm>
              <a:custGeom>
                <a:avLst/>
                <a:gdLst>
                  <a:gd name="T0" fmla="*/ 39 w 48"/>
                  <a:gd name="T1" fmla="*/ 71 h 72"/>
                  <a:gd name="T2" fmla="*/ 47 w 48"/>
                  <a:gd name="T3" fmla="*/ 63 h 72"/>
                  <a:gd name="T4" fmla="*/ 47 w 48"/>
                  <a:gd name="T5" fmla="*/ 54 h 72"/>
                  <a:gd name="T6" fmla="*/ 27 w 48"/>
                  <a:gd name="T7" fmla="*/ 0 h 72"/>
                  <a:gd name="T8" fmla="*/ 0 w 48"/>
                  <a:gd name="T9" fmla="*/ 11 h 72"/>
                  <a:gd name="T10" fmla="*/ 20 w 48"/>
                  <a:gd name="T11" fmla="*/ 63 h 72"/>
                  <a:gd name="T12" fmla="*/ 27 w 48"/>
                  <a:gd name="T13" fmla="*/ 71 h 72"/>
                  <a:gd name="T14" fmla="*/ 39 w 48"/>
                  <a:gd name="T15" fmla="*/ 7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72">
                    <a:moveTo>
                      <a:pt x="39" y="71"/>
                    </a:moveTo>
                    <a:cubicBezTo>
                      <a:pt x="42" y="69"/>
                      <a:pt x="45" y="66"/>
                      <a:pt x="47" y="63"/>
                    </a:cubicBezTo>
                    <a:cubicBezTo>
                      <a:pt x="48" y="60"/>
                      <a:pt x="48" y="56"/>
                      <a:pt x="47" y="54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1" y="66"/>
                      <a:pt x="24" y="69"/>
                      <a:pt x="27" y="71"/>
                    </a:cubicBezTo>
                    <a:cubicBezTo>
                      <a:pt x="31" y="72"/>
                      <a:pt x="35" y="72"/>
                      <a:pt x="3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Freeform 18"/>
              <p:cNvSpPr>
                <a:spLocks noEditPoints="1"/>
              </p:cNvSpPr>
              <p:nvPr/>
            </p:nvSpPr>
            <p:spPr bwMode="auto">
              <a:xfrm>
                <a:off x="4184651" y="2220913"/>
                <a:ext cx="209550" cy="307975"/>
              </a:xfrm>
              <a:custGeom>
                <a:avLst/>
                <a:gdLst>
                  <a:gd name="T0" fmla="*/ 33 w 56"/>
                  <a:gd name="T1" fmla="*/ 13 h 82"/>
                  <a:gd name="T2" fmla="*/ 12 w 56"/>
                  <a:gd name="T3" fmla="*/ 4 h 82"/>
                  <a:gd name="T4" fmla="*/ 3 w 56"/>
                  <a:gd name="T5" fmla="*/ 24 h 82"/>
                  <a:gd name="T6" fmla="*/ 26 w 56"/>
                  <a:gd name="T7" fmla="*/ 82 h 82"/>
                  <a:gd name="T8" fmla="*/ 56 w 56"/>
                  <a:gd name="T9" fmla="*/ 71 h 82"/>
                  <a:gd name="T10" fmla="*/ 33 w 56"/>
                  <a:gd name="T11" fmla="*/ 13 h 82"/>
                  <a:gd name="T12" fmla="*/ 35 w 56"/>
                  <a:gd name="T13" fmla="*/ 62 h 82"/>
                  <a:gd name="T14" fmla="*/ 30 w 56"/>
                  <a:gd name="T15" fmla="*/ 60 h 82"/>
                  <a:gd name="T16" fmla="*/ 15 w 56"/>
                  <a:gd name="T17" fmla="*/ 20 h 82"/>
                  <a:gd name="T18" fmla="*/ 17 w 56"/>
                  <a:gd name="T19" fmla="*/ 15 h 82"/>
                  <a:gd name="T20" fmla="*/ 22 w 56"/>
                  <a:gd name="T21" fmla="*/ 17 h 82"/>
                  <a:gd name="T22" fmla="*/ 38 w 56"/>
                  <a:gd name="T23" fmla="*/ 57 h 82"/>
                  <a:gd name="T24" fmla="*/ 35 w 56"/>
                  <a:gd name="T25" fmla="*/ 6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82">
                    <a:moveTo>
                      <a:pt x="33" y="13"/>
                    </a:moveTo>
                    <a:cubicBezTo>
                      <a:pt x="30" y="4"/>
                      <a:pt x="21" y="0"/>
                      <a:pt x="12" y="4"/>
                    </a:cubicBezTo>
                    <a:cubicBezTo>
                      <a:pt x="4" y="7"/>
                      <a:pt x="0" y="16"/>
                      <a:pt x="3" y="24"/>
                    </a:cubicBezTo>
                    <a:cubicBezTo>
                      <a:pt x="26" y="82"/>
                      <a:pt x="26" y="82"/>
                      <a:pt x="26" y="82"/>
                    </a:cubicBezTo>
                    <a:cubicBezTo>
                      <a:pt x="56" y="71"/>
                      <a:pt x="56" y="71"/>
                      <a:pt x="56" y="71"/>
                    </a:cubicBezTo>
                    <a:lnTo>
                      <a:pt x="33" y="13"/>
                    </a:lnTo>
                    <a:close/>
                    <a:moveTo>
                      <a:pt x="35" y="62"/>
                    </a:moveTo>
                    <a:cubicBezTo>
                      <a:pt x="33" y="63"/>
                      <a:pt x="31" y="62"/>
                      <a:pt x="30" y="6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4" y="18"/>
                      <a:pt x="15" y="16"/>
                      <a:pt x="17" y="15"/>
                    </a:cubicBezTo>
                    <a:cubicBezTo>
                      <a:pt x="19" y="14"/>
                      <a:pt x="21" y="15"/>
                      <a:pt x="22" y="1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8" y="59"/>
                      <a:pt x="37" y="62"/>
                      <a:pt x="35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Freeform 19"/>
              <p:cNvSpPr>
                <a:spLocks noEditPoints="1"/>
              </p:cNvSpPr>
              <p:nvPr/>
            </p:nvSpPr>
            <p:spPr bwMode="auto">
              <a:xfrm>
                <a:off x="4402138" y="2517775"/>
                <a:ext cx="398462" cy="400050"/>
              </a:xfrm>
              <a:custGeom>
                <a:avLst/>
                <a:gdLst>
                  <a:gd name="T0" fmla="*/ 79 w 106"/>
                  <a:gd name="T1" fmla="*/ 33 h 107"/>
                  <a:gd name="T2" fmla="*/ 83 w 106"/>
                  <a:gd name="T3" fmla="*/ 29 h 107"/>
                  <a:gd name="T4" fmla="*/ 79 w 106"/>
                  <a:gd name="T5" fmla="*/ 25 h 107"/>
                  <a:gd name="T6" fmla="*/ 59 w 106"/>
                  <a:gd name="T7" fmla="*/ 25 h 107"/>
                  <a:gd name="T8" fmla="*/ 56 w 106"/>
                  <a:gd name="T9" fmla="*/ 29 h 107"/>
                  <a:gd name="T10" fmla="*/ 59 w 106"/>
                  <a:gd name="T11" fmla="*/ 33 h 107"/>
                  <a:gd name="T12" fmla="*/ 79 w 106"/>
                  <a:gd name="T13" fmla="*/ 33 h 107"/>
                  <a:gd name="T14" fmla="*/ 79 w 106"/>
                  <a:gd name="T15" fmla="*/ 74 h 107"/>
                  <a:gd name="T16" fmla="*/ 45 w 106"/>
                  <a:gd name="T17" fmla="*/ 74 h 107"/>
                  <a:gd name="T18" fmla="*/ 41 w 106"/>
                  <a:gd name="T19" fmla="*/ 78 h 107"/>
                  <a:gd name="T20" fmla="*/ 45 w 106"/>
                  <a:gd name="T21" fmla="*/ 81 h 107"/>
                  <a:gd name="T22" fmla="*/ 79 w 106"/>
                  <a:gd name="T23" fmla="*/ 81 h 107"/>
                  <a:gd name="T24" fmla="*/ 83 w 106"/>
                  <a:gd name="T25" fmla="*/ 78 h 107"/>
                  <a:gd name="T26" fmla="*/ 79 w 106"/>
                  <a:gd name="T27" fmla="*/ 74 h 107"/>
                  <a:gd name="T28" fmla="*/ 33 w 106"/>
                  <a:gd name="T29" fmla="*/ 53 h 107"/>
                  <a:gd name="T30" fmla="*/ 37 w 106"/>
                  <a:gd name="T31" fmla="*/ 57 h 107"/>
                  <a:gd name="T32" fmla="*/ 79 w 106"/>
                  <a:gd name="T33" fmla="*/ 57 h 107"/>
                  <a:gd name="T34" fmla="*/ 83 w 106"/>
                  <a:gd name="T35" fmla="*/ 53 h 107"/>
                  <a:gd name="T36" fmla="*/ 79 w 106"/>
                  <a:gd name="T37" fmla="*/ 50 h 107"/>
                  <a:gd name="T38" fmla="*/ 37 w 106"/>
                  <a:gd name="T39" fmla="*/ 50 h 107"/>
                  <a:gd name="T40" fmla="*/ 33 w 106"/>
                  <a:gd name="T41" fmla="*/ 53 h 107"/>
                  <a:gd name="T42" fmla="*/ 90 w 106"/>
                  <a:gd name="T43" fmla="*/ 0 h 107"/>
                  <a:gd name="T44" fmla="*/ 11 w 106"/>
                  <a:gd name="T45" fmla="*/ 0 h 107"/>
                  <a:gd name="T46" fmla="*/ 14 w 106"/>
                  <a:gd name="T47" fmla="*/ 9 h 107"/>
                  <a:gd name="T48" fmla="*/ 90 w 106"/>
                  <a:gd name="T49" fmla="*/ 9 h 107"/>
                  <a:gd name="T50" fmla="*/ 97 w 106"/>
                  <a:gd name="T51" fmla="*/ 15 h 107"/>
                  <a:gd name="T52" fmla="*/ 97 w 106"/>
                  <a:gd name="T53" fmla="*/ 92 h 107"/>
                  <a:gd name="T54" fmla="*/ 90 w 106"/>
                  <a:gd name="T55" fmla="*/ 98 h 107"/>
                  <a:gd name="T56" fmla="*/ 4 w 106"/>
                  <a:gd name="T57" fmla="*/ 98 h 107"/>
                  <a:gd name="T58" fmla="*/ 0 w 106"/>
                  <a:gd name="T59" fmla="*/ 103 h 107"/>
                  <a:gd name="T60" fmla="*/ 4 w 106"/>
                  <a:gd name="T61" fmla="*/ 107 h 107"/>
                  <a:gd name="T62" fmla="*/ 90 w 106"/>
                  <a:gd name="T63" fmla="*/ 107 h 107"/>
                  <a:gd name="T64" fmla="*/ 106 w 106"/>
                  <a:gd name="T65" fmla="*/ 92 h 107"/>
                  <a:gd name="T66" fmla="*/ 106 w 106"/>
                  <a:gd name="T67" fmla="*/ 15 h 107"/>
                  <a:gd name="T68" fmla="*/ 90 w 106"/>
                  <a:gd name="T69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07">
                    <a:moveTo>
                      <a:pt x="79" y="33"/>
                    </a:moveTo>
                    <a:cubicBezTo>
                      <a:pt x="81" y="33"/>
                      <a:pt x="83" y="31"/>
                      <a:pt x="83" y="29"/>
                    </a:cubicBezTo>
                    <a:cubicBezTo>
                      <a:pt x="83" y="27"/>
                      <a:pt x="81" y="25"/>
                      <a:pt x="7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7" y="25"/>
                      <a:pt x="56" y="27"/>
                      <a:pt x="56" y="29"/>
                    </a:cubicBezTo>
                    <a:cubicBezTo>
                      <a:pt x="56" y="31"/>
                      <a:pt x="57" y="33"/>
                      <a:pt x="59" y="33"/>
                    </a:cubicBezTo>
                    <a:lnTo>
                      <a:pt x="79" y="33"/>
                    </a:lnTo>
                    <a:close/>
                    <a:moveTo>
                      <a:pt x="79" y="74"/>
                    </a:moveTo>
                    <a:cubicBezTo>
                      <a:pt x="45" y="74"/>
                      <a:pt x="45" y="74"/>
                      <a:pt x="45" y="74"/>
                    </a:cubicBezTo>
                    <a:cubicBezTo>
                      <a:pt x="43" y="74"/>
                      <a:pt x="41" y="76"/>
                      <a:pt x="41" y="78"/>
                    </a:cubicBezTo>
                    <a:cubicBezTo>
                      <a:pt x="41" y="80"/>
                      <a:pt x="43" y="81"/>
                      <a:pt x="45" y="81"/>
                    </a:cubicBezTo>
                    <a:cubicBezTo>
                      <a:pt x="79" y="81"/>
                      <a:pt x="79" y="81"/>
                      <a:pt x="79" y="81"/>
                    </a:cubicBezTo>
                    <a:cubicBezTo>
                      <a:pt x="81" y="81"/>
                      <a:pt x="83" y="80"/>
                      <a:pt x="83" y="78"/>
                    </a:cubicBezTo>
                    <a:cubicBezTo>
                      <a:pt x="83" y="76"/>
                      <a:pt x="81" y="74"/>
                      <a:pt x="79" y="74"/>
                    </a:cubicBezTo>
                    <a:close/>
                    <a:moveTo>
                      <a:pt x="33" y="53"/>
                    </a:moveTo>
                    <a:cubicBezTo>
                      <a:pt x="33" y="55"/>
                      <a:pt x="35" y="57"/>
                      <a:pt x="37" y="57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81" y="57"/>
                      <a:pt x="83" y="55"/>
                      <a:pt x="83" y="53"/>
                    </a:cubicBezTo>
                    <a:cubicBezTo>
                      <a:pt x="83" y="51"/>
                      <a:pt x="81" y="50"/>
                      <a:pt x="79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5" y="50"/>
                      <a:pt x="33" y="51"/>
                      <a:pt x="33" y="53"/>
                    </a:cubicBezTo>
                    <a:close/>
                    <a:moveTo>
                      <a:pt x="90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4" y="9"/>
                      <a:pt x="97" y="11"/>
                      <a:pt x="97" y="15"/>
                    </a:cubicBezTo>
                    <a:cubicBezTo>
                      <a:pt x="97" y="92"/>
                      <a:pt x="97" y="92"/>
                      <a:pt x="97" y="92"/>
                    </a:cubicBezTo>
                    <a:cubicBezTo>
                      <a:pt x="97" y="96"/>
                      <a:pt x="94" y="98"/>
                      <a:pt x="90" y="98"/>
                    </a:cubicBezTo>
                    <a:cubicBezTo>
                      <a:pt x="4" y="98"/>
                      <a:pt x="4" y="98"/>
                      <a:pt x="4" y="98"/>
                    </a:cubicBezTo>
                    <a:cubicBezTo>
                      <a:pt x="2" y="98"/>
                      <a:pt x="0" y="100"/>
                      <a:pt x="0" y="103"/>
                    </a:cubicBezTo>
                    <a:cubicBezTo>
                      <a:pt x="0" y="105"/>
                      <a:pt x="2" y="107"/>
                      <a:pt x="4" y="107"/>
                    </a:cubicBezTo>
                    <a:cubicBezTo>
                      <a:pt x="90" y="107"/>
                      <a:pt x="90" y="107"/>
                      <a:pt x="90" y="107"/>
                    </a:cubicBezTo>
                    <a:cubicBezTo>
                      <a:pt x="99" y="107"/>
                      <a:pt x="106" y="101"/>
                      <a:pt x="106" y="92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6"/>
                      <a:pt x="99" y="0"/>
                      <a:pt x="9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3" name="矩形 12"/>
          <p:cNvSpPr/>
          <p:nvPr/>
        </p:nvSpPr>
        <p:spPr>
          <a:xfrm rot="2681994">
            <a:off x="3769503" y="1717960"/>
            <a:ext cx="1584176" cy="1584176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63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A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768996" y="2859782"/>
            <a:ext cx="1876744" cy="1584176"/>
            <a:chOff x="4768996" y="2787774"/>
            <a:chExt cx="1876744" cy="1584176"/>
          </a:xfrm>
        </p:grpSpPr>
        <p:grpSp>
          <p:nvGrpSpPr>
            <p:cNvPr id="15" name="组合 14"/>
            <p:cNvGrpSpPr/>
            <p:nvPr/>
          </p:nvGrpSpPr>
          <p:grpSpPr>
            <a:xfrm>
              <a:off x="4768996" y="2787774"/>
              <a:ext cx="1876744" cy="1584176"/>
              <a:chOff x="3264677" y="2465499"/>
              <a:chExt cx="1876744" cy="1584176"/>
            </a:xfrm>
          </p:grpSpPr>
          <p:sp>
            <p:nvSpPr>
              <p:cNvPr id="19" name="矩形 18"/>
              <p:cNvSpPr/>
              <p:nvPr/>
            </p:nvSpPr>
            <p:spPr>
              <a:xfrm rot="2681994">
                <a:off x="3410961" y="2465499"/>
                <a:ext cx="1584176" cy="1584176"/>
              </a:xfrm>
              <a:prstGeom prst="rect">
                <a:avLst/>
              </a:prstGeom>
              <a:solidFill>
                <a:schemeClr val="bg2"/>
              </a:solidFill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latin typeface="Calibri" panose="020F05020202040A0204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3264677" y="3130701"/>
                <a:ext cx="1876744" cy="2705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ts val="1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考查能力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5508104" y="2918146"/>
              <a:ext cx="368097" cy="373684"/>
              <a:chOff x="5718175" y="666750"/>
              <a:chExt cx="557213" cy="577850"/>
            </a:xfrm>
            <a:solidFill>
              <a:sysClr val="window" lastClr="FFFFFF"/>
            </a:solidFill>
          </p:grpSpPr>
          <p:sp>
            <p:nvSpPr>
              <p:cNvPr id="17" name="Freeform 33"/>
              <p:cNvSpPr>
                <a:spLocks noEditPoints="1"/>
              </p:cNvSpPr>
              <p:nvPr/>
            </p:nvSpPr>
            <p:spPr bwMode="auto">
              <a:xfrm>
                <a:off x="5999163" y="666750"/>
                <a:ext cx="276225" cy="577850"/>
              </a:xfrm>
              <a:custGeom>
                <a:avLst/>
                <a:gdLst>
                  <a:gd name="T0" fmla="*/ 44 w 74"/>
                  <a:gd name="T1" fmla="*/ 73 h 154"/>
                  <a:gd name="T2" fmla="*/ 74 w 74"/>
                  <a:gd name="T3" fmla="*/ 73 h 154"/>
                  <a:gd name="T4" fmla="*/ 67 w 74"/>
                  <a:gd name="T5" fmla="*/ 43 h 154"/>
                  <a:gd name="T6" fmla="*/ 40 w 74"/>
                  <a:gd name="T7" fmla="*/ 43 h 154"/>
                  <a:gd name="T8" fmla="*/ 44 w 74"/>
                  <a:gd name="T9" fmla="*/ 73 h 154"/>
                  <a:gd name="T10" fmla="*/ 24 w 74"/>
                  <a:gd name="T11" fmla="*/ 21 h 154"/>
                  <a:gd name="T12" fmla="*/ 0 w 74"/>
                  <a:gd name="T13" fmla="*/ 0 h 154"/>
                  <a:gd name="T14" fmla="*/ 0 w 74"/>
                  <a:gd name="T15" fmla="*/ 37 h 154"/>
                  <a:gd name="T16" fmla="*/ 31 w 74"/>
                  <a:gd name="T17" fmla="*/ 37 h 154"/>
                  <a:gd name="T18" fmla="*/ 24 w 74"/>
                  <a:gd name="T19" fmla="*/ 21 h 154"/>
                  <a:gd name="T20" fmla="*/ 32 w 74"/>
                  <a:gd name="T21" fmla="*/ 43 h 154"/>
                  <a:gd name="T22" fmla="*/ 0 w 74"/>
                  <a:gd name="T23" fmla="*/ 43 h 154"/>
                  <a:gd name="T24" fmla="*/ 0 w 74"/>
                  <a:gd name="T25" fmla="*/ 73 h 154"/>
                  <a:gd name="T26" fmla="*/ 36 w 74"/>
                  <a:gd name="T27" fmla="*/ 73 h 154"/>
                  <a:gd name="T28" fmla="*/ 32 w 74"/>
                  <a:gd name="T29" fmla="*/ 43 h 154"/>
                  <a:gd name="T30" fmla="*/ 39 w 74"/>
                  <a:gd name="T31" fmla="*/ 37 h 154"/>
                  <a:gd name="T32" fmla="*/ 63 w 74"/>
                  <a:gd name="T33" fmla="*/ 37 h 154"/>
                  <a:gd name="T34" fmla="*/ 21 w 74"/>
                  <a:gd name="T35" fmla="*/ 3 h 154"/>
                  <a:gd name="T36" fmla="*/ 31 w 74"/>
                  <a:gd name="T37" fmla="*/ 18 h 154"/>
                  <a:gd name="T38" fmla="*/ 39 w 74"/>
                  <a:gd name="T39" fmla="*/ 37 h 154"/>
                  <a:gd name="T40" fmla="*/ 31 w 74"/>
                  <a:gd name="T41" fmla="*/ 136 h 154"/>
                  <a:gd name="T42" fmla="*/ 21 w 74"/>
                  <a:gd name="T43" fmla="*/ 151 h 154"/>
                  <a:gd name="T44" fmla="*/ 64 w 74"/>
                  <a:gd name="T45" fmla="*/ 115 h 154"/>
                  <a:gd name="T46" fmla="*/ 39 w 74"/>
                  <a:gd name="T47" fmla="*/ 115 h 154"/>
                  <a:gd name="T48" fmla="*/ 31 w 74"/>
                  <a:gd name="T49" fmla="*/ 136 h 154"/>
                  <a:gd name="T50" fmla="*/ 44 w 74"/>
                  <a:gd name="T51" fmla="*/ 79 h 154"/>
                  <a:gd name="T52" fmla="*/ 40 w 74"/>
                  <a:gd name="T53" fmla="*/ 109 h 154"/>
                  <a:gd name="T54" fmla="*/ 67 w 74"/>
                  <a:gd name="T55" fmla="*/ 109 h 154"/>
                  <a:gd name="T56" fmla="*/ 74 w 74"/>
                  <a:gd name="T57" fmla="*/ 79 h 154"/>
                  <a:gd name="T58" fmla="*/ 44 w 74"/>
                  <a:gd name="T59" fmla="*/ 79 h 154"/>
                  <a:gd name="T60" fmla="*/ 36 w 74"/>
                  <a:gd name="T61" fmla="*/ 79 h 154"/>
                  <a:gd name="T62" fmla="*/ 0 w 74"/>
                  <a:gd name="T63" fmla="*/ 79 h 154"/>
                  <a:gd name="T64" fmla="*/ 0 w 74"/>
                  <a:gd name="T65" fmla="*/ 109 h 154"/>
                  <a:gd name="T66" fmla="*/ 33 w 74"/>
                  <a:gd name="T67" fmla="*/ 109 h 154"/>
                  <a:gd name="T68" fmla="*/ 36 w 74"/>
                  <a:gd name="T69" fmla="*/ 79 h 154"/>
                  <a:gd name="T70" fmla="*/ 31 w 74"/>
                  <a:gd name="T71" fmla="*/ 115 h 154"/>
                  <a:gd name="T72" fmla="*/ 0 w 74"/>
                  <a:gd name="T73" fmla="*/ 115 h 154"/>
                  <a:gd name="T74" fmla="*/ 0 w 74"/>
                  <a:gd name="T75" fmla="*/ 154 h 154"/>
                  <a:gd name="T76" fmla="*/ 24 w 74"/>
                  <a:gd name="T77" fmla="*/ 133 h 154"/>
                  <a:gd name="T78" fmla="*/ 31 w 74"/>
                  <a:gd name="T79" fmla="*/ 11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4" h="154">
                    <a:moveTo>
                      <a:pt x="44" y="73"/>
                    </a:moveTo>
                    <a:cubicBezTo>
                      <a:pt x="74" y="73"/>
                      <a:pt x="74" y="73"/>
                      <a:pt x="74" y="73"/>
                    </a:cubicBezTo>
                    <a:cubicBezTo>
                      <a:pt x="74" y="63"/>
                      <a:pt x="71" y="53"/>
                      <a:pt x="67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2" y="53"/>
                      <a:pt x="43" y="63"/>
                      <a:pt x="44" y="73"/>
                    </a:cubicBezTo>
                    <a:close/>
                    <a:moveTo>
                      <a:pt x="24" y="21"/>
                    </a:moveTo>
                    <a:cubicBezTo>
                      <a:pt x="18" y="8"/>
                      <a:pt x="9" y="1"/>
                      <a:pt x="0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29" y="32"/>
                      <a:pt x="27" y="26"/>
                      <a:pt x="24" y="21"/>
                    </a:cubicBezTo>
                    <a:close/>
                    <a:moveTo>
                      <a:pt x="32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63"/>
                      <a:pt x="35" y="53"/>
                      <a:pt x="32" y="43"/>
                    </a:cubicBezTo>
                    <a:close/>
                    <a:moveTo>
                      <a:pt x="39" y="37"/>
                    </a:moveTo>
                    <a:cubicBezTo>
                      <a:pt x="63" y="37"/>
                      <a:pt x="63" y="37"/>
                      <a:pt x="63" y="37"/>
                    </a:cubicBezTo>
                    <a:cubicBezTo>
                      <a:pt x="54" y="21"/>
                      <a:pt x="39" y="9"/>
                      <a:pt x="21" y="3"/>
                    </a:cubicBezTo>
                    <a:cubicBezTo>
                      <a:pt x="24" y="7"/>
                      <a:pt x="28" y="12"/>
                      <a:pt x="31" y="18"/>
                    </a:cubicBezTo>
                    <a:cubicBezTo>
                      <a:pt x="34" y="24"/>
                      <a:pt x="36" y="30"/>
                      <a:pt x="39" y="37"/>
                    </a:cubicBezTo>
                    <a:close/>
                    <a:moveTo>
                      <a:pt x="31" y="136"/>
                    </a:moveTo>
                    <a:cubicBezTo>
                      <a:pt x="28" y="142"/>
                      <a:pt x="24" y="147"/>
                      <a:pt x="21" y="151"/>
                    </a:cubicBezTo>
                    <a:cubicBezTo>
                      <a:pt x="39" y="145"/>
                      <a:pt x="55" y="132"/>
                      <a:pt x="64" y="115"/>
                    </a:cubicBezTo>
                    <a:cubicBezTo>
                      <a:pt x="39" y="115"/>
                      <a:pt x="39" y="115"/>
                      <a:pt x="39" y="115"/>
                    </a:cubicBezTo>
                    <a:cubicBezTo>
                      <a:pt x="37" y="123"/>
                      <a:pt x="34" y="130"/>
                      <a:pt x="31" y="136"/>
                    </a:cubicBezTo>
                    <a:close/>
                    <a:moveTo>
                      <a:pt x="44" y="79"/>
                    </a:moveTo>
                    <a:cubicBezTo>
                      <a:pt x="44" y="90"/>
                      <a:pt x="42" y="100"/>
                      <a:pt x="40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71" y="100"/>
                      <a:pt x="74" y="90"/>
                      <a:pt x="74" y="79"/>
                    </a:cubicBezTo>
                    <a:lnTo>
                      <a:pt x="44" y="79"/>
                    </a:lnTo>
                    <a:close/>
                    <a:moveTo>
                      <a:pt x="36" y="79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5" y="100"/>
                      <a:pt x="36" y="90"/>
                      <a:pt x="36" y="79"/>
                    </a:cubicBezTo>
                    <a:close/>
                    <a:moveTo>
                      <a:pt x="31" y="115"/>
                    </a:move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9" y="153"/>
                      <a:pt x="18" y="145"/>
                      <a:pt x="24" y="133"/>
                    </a:cubicBezTo>
                    <a:cubicBezTo>
                      <a:pt x="27" y="128"/>
                      <a:pt x="29" y="122"/>
                      <a:pt x="31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Freeform 34"/>
              <p:cNvSpPr>
                <a:spLocks noEditPoints="1"/>
              </p:cNvSpPr>
              <p:nvPr/>
            </p:nvSpPr>
            <p:spPr bwMode="auto">
              <a:xfrm>
                <a:off x="5718175" y="666750"/>
                <a:ext cx="239713" cy="577850"/>
              </a:xfrm>
              <a:custGeom>
                <a:avLst/>
                <a:gdLst>
                  <a:gd name="T0" fmla="*/ 64 w 64"/>
                  <a:gd name="T1" fmla="*/ 154 h 154"/>
                  <a:gd name="T2" fmla="*/ 64 w 64"/>
                  <a:gd name="T3" fmla="*/ 0 h 154"/>
                  <a:gd name="T4" fmla="*/ 51 w 64"/>
                  <a:gd name="T5" fmla="*/ 0 h 154"/>
                  <a:gd name="T6" fmla="*/ 51 w 64"/>
                  <a:gd name="T7" fmla="*/ 7 h 154"/>
                  <a:gd name="T8" fmla="*/ 17 w 64"/>
                  <a:gd name="T9" fmla="*/ 20 h 154"/>
                  <a:gd name="T10" fmla="*/ 5 w 64"/>
                  <a:gd name="T11" fmla="*/ 47 h 154"/>
                  <a:gd name="T12" fmla="*/ 11 w 64"/>
                  <a:gd name="T13" fmla="*/ 67 h 154"/>
                  <a:gd name="T14" fmla="*/ 25 w 64"/>
                  <a:gd name="T15" fmla="*/ 79 h 154"/>
                  <a:gd name="T16" fmla="*/ 51 w 64"/>
                  <a:gd name="T17" fmla="*/ 88 h 154"/>
                  <a:gd name="T18" fmla="*/ 51 w 64"/>
                  <a:gd name="T19" fmla="*/ 121 h 154"/>
                  <a:gd name="T20" fmla="*/ 42 w 64"/>
                  <a:gd name="T21" fmla="*/ 114 h 154"/>
                  <a:gd name="T22" fmla="*/ 37 w 64"/>
                  <a:gd name="T23" fmla="*/ 101 h 154"/>
                  <a:gd name="T24" fmla="*/ 0 w 64"/>
                  <a:gd name="T25" fmla="*/ 105 h 154"/>
                  <a:gd name="T26" fmla="*/ 5 w 64"/>
                  <a:gd name="T27" fmla="*/ 121 h 154"/>
                  <a:gd name="T28" fmla="*/ 14 w 64"/>
                  <a:gd name="T29" fmla="*/ 133 h 154"/>
                  <a:gd name="T30" fmla="*/ 29 w 64"/>
                  <a:gd name="T31" fmla="*/ 142 h 154"/>
                  <a:gd name="T32" fmla="*/ 51 w 64"/>
                  <a:gd name="T33" fmla="*/ 146 h 154"/>
                  <a:gd name="T34" fmla="*/ 51 w 64"/>
                  <a:gd name="T35" fmla="*/ 154 h 154"/>
                  <a:gd name="T36" fmla="*/ 64 w 64"/>
                  <a:gd name="T37" fmla="*/ 154 h 154"/>
                  <a:gd name="T38" fmla="*/ 43 w 64"/>
                  <a:gd name="T39" fmla="*/ 50 h 154"/>
                  <a:gd name="T40" fmla="*/ 40 w 64"/>
                  <a:gd name="T41" fmla="*/ 43 h 154"/>
                  <a:gd name="T42" fmla="*/ 43 w 64"/>
                  <a:gd name="T43" fmla="*/ 36 h 154"/>
                  <a:gd name="T44" fmla="*/ 51 w 64"/>
                  <a:gd name="T45" fmla="*/ 31 h 154"/>
                  <a:gd name="T46" fmla="*/ 51 w 64"/>
                  <a:gd name="T47" fmla="*/ 55 h 154"/>
                  <a:gd name="T48" fmla="*/ 43 w 64"/>
                  <a:gd name="T49" fmla="*/ 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4" h="154">
                    <a:moveTo>
                      <a:pt x="64" y="154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36" y="8"/>
                      <a:pt x="24" y="12"/>
                      <a:pt x="17" y="20"/>
                    </a:cubicBezTo>
                    <a:cubicBezTo>
                      <a:pt x="9" y="27"/>
                      <a:pt x="5" y="36"/>
                      <a:pt x="5" y="47"/>
                    </a:cubicBezTo>
                    <a:cubicBezTo>
                      <a:pt x="5" y="55"/>
                      <a:pt x="7" y="62"/>
                      <a:pt x="11" y="67"/>
                    </a:cubicBezTo>
                    <a:cubicBezTo>
                      <a:pt x="15" y="73"/>
                      <a:pt x="19" y="77"/>
                      <a:pt x="25" y="79"/>
                    </a:cubicBezTo>
                    <a:cubicBezTo>
                      <a:pt x="30" y="82"/>
                      <a:pt x="39" y="85"/>
                      <a:pt x="51" y="88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47" y="119"/>
                      <a:pt x="44" y="117"/>
                      <a:pt x="42" y="114"/>
                    </a:cubicBezTo>
                    <a:cubicBezTo>
                      <a:pt x="40" y="111"/>
                      <a:pt x="38" y="107"/>
                      <a:pt x="37" y="101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1" y="111"/>
                      <a:pt x="3" y="116"/>
                      <a:pt x="5" y="121"/>
                    </a:cubicBezTo>
                    <a:cubicBezTo>
                      <a:pt x="7" y="125"/>
                      <a:pt x="10" y="129"/>
                      <a:pt x="14" y="133"/>
                    </a:cubicBezTo>
                    <a:cubicBezTo>
                      <a:pt x="18" y="137"/>
                      <a:pt x="23" y="140"/>
                      <a:pt x="29" y="142"/>
                    </a:cubicBezTo>
                    <a:cubicBezTo>
                      <a:pt x="35" y="144"/>
                      <a:pt x="42" y="145"/>
                      <a:pt x="51" y="146"/>
                    </a:cubicBezTo>
                    <a:cubicBezTo>
                      <a:pt x="51" y="154"/>
                      <a:pt x="51" y="154"/>
                      <a:pt x="51" y="154"/>
                    </a:cubicBezTo>
                    <a:lnTo>
                      <a:pt x="64" y="154"/>
                    </a:lnTo>
                    <a:close/>
                    <a:moveTo>
                      <a:pt x="43" y="50"/>
                    </a:moveTo>
                    <a:cubicBezTo>
                      <a:pt x="41" y="48"/>
                      <a:pt x="40" y="45"/>
                      <a:pt x="40" y="43"/>
                    </a:cubicBezTo>
                    <a:cubicBezTo>
                      <a:pt x="40" y="40"/>
                      <a:pt x="41" y="38"/>
                      <a:pt x="43" y="36"/>
                    </a:cubicBezTo>
                    <a:cubicBezTo>
                      <a:pt x="44" y="34"/>
                      <a:pt x="47" y="32"/>
                      <a:pt x="51" y="31"/>
                    </a:cubicBezTo>
                    <a:cubicBezTo>
                      <a:pt x="51" y="55"/>
                      <a:pt x="51" y="55"/>
                      <a:pt x="51" y="55"/>
                    </a:cubicBezTo>
                    <a:cubicBezTo>
                      <a:pt x="47" y="53"/>
                      <a:pt x="44" y="52"/>
                      <a:pt x="4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331640" y="1719594"/>
            <a:ext cx="1876744" cy="1584176"/>
            <a:chOff x="1331640" y="1647586"/>
            <a:chExt cx="1876744" cy="1584176"/>
          </a:xfrm>
        </p:grpSpPr>
        <p:sp>
          <p:nvSpPr>
            <p:cNvPr id="22" name="矩形 21"/>
            <p:cNvSpPr/>
            <p:nvPr/>
          </p:nvSpPr>
          <p:spPr>
            <a:xfrm rot="2681994">
              <a:off x="1477924" y="1647586"/>
              <a:ext cx="1584176" cy="1584176"/>
            </a:xfrm>
            <a:prstGeom prst="rect">
              <a:avLst/>
            </a:prstGeom>
            <a:solidFill>
              <a:schemeClr val="bg2"/>
            </a:solidFill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A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331640" y="2300848"/>
              <a:ext cx="1876744" cy="2705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渗透方法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31"/>
            <p:cNvSpPr>
              <a:spLocks noChangeAspect="1" noEditPoints="1"/>
            </p:cNvSpPr>
            <p:nvPr/>
          </p:nvSpPr>
          <p:spPr bwMode="auto">
            <a:xfrm>
              <a:off x="2103985" y="1818769"/>
              <a:ext cx="332054" cy="393568"/>
            </a:xfrm>
            <a:custGeom>
              <a:avLst/>
              <a:gdLst>
                <a:gd name="T0" fmla="*/ 203 w 235"/>
                <a:gd name="T1" fmla="*/ 0 h 279"/>
                <a:gd name="T2" fmla="*/ 235 w 235"/>
                <a:gd name="T3" fmla="*/ 211 h 279"/>
                <a:gd name="T4" fmla="*/ 205 w 235"/>
                <a:gd name="T5" fmla="*/ 247 h 279"/>
                <a:gd name="T6" fmla="*/ 32 w 235"/>
                <a:gd name="T7" fmla="*/ 279 h 279"/>
                <a:gd name="T8" fmla="*/ 0 w 235"/>
                <a:gd name="T9" fmla="*/ 68 h 279"/>
                <a:gd name="T10" fmla="*/ 31 w 235"/>
                <a:gd name="T11" fmla="*/ 32 h 279"/>
                <a:gd name="T12" fmla="*/ 205 w 235"/>
                <a:gd name="T13" fmla="*/ 196 h 279"/>
                <a:gd name="T14" fmla="*/ 214 w 235"/>
                <a:gd name="T15" fmla="*/ 27 h 279"/>
                <a:gd name="T16" fmla="*/ 52 w 235"/>
                <a:gd name="T17" fmla="*/ 36 h 279"/>
                <a:gd name="T18" fmla="*/ 205 w 235"/>
                <a:gd name="T19" fmla="*/ 68 h 279"/>
                <a:gd name="T20" fmla="*/ 103 w 235"/>
                <a:gd name="T21" fmla="*/ 78 h 279"/>
                <a:gd name="T22" fmla="*/ 65 w 235"/>
                <a:gd name="T23" fmla="*/ 117 h 279"/>
                <a:gd name="T24" fmla="*/ 103 w 235"/>
                <a:gd name="T25" fmla="*/ 156 h 279"/>
                <a:gd name="T26" fmla="*/ 142 w 235"/>
                <a:gd name="T27" fmla="*/ 117 h 279"/>
                <a:gd name="T28" fmla="*/ 103 w 235"/>
                <a:gd name="T29" fmla="*/ 78 h 279"/>
                <a:gd name="T30" fmla="*/ 93 w 235"/>
                <a:gd name="T31" fmla="*/ 214 h 279"/>
                <a:gd name="T32" fmla="*/ 112 w 235"/>
                <a:gd name="T33" fmla="*/ 214 h 279"/>
                <a:gd name="T34" fmla="*/ 107 w 235"/>
                <a:gd name="T35" fmla="*/ 171 h 279"/>
                <a:gd name="T36" fmla="*/ 98 w 235"/>
                <a:gd name="T37" fmla="*/ 171 h 279"/>
                <a:gd name="T38" fmla="*/ 119 w 235"/>
                <a:gd name="T39" fmla="*/ 159 h 279"/>
                <a:gd name="T40" fmla="*/ 118 w 235"/>
                <a:gd name="T41" fmla="*/ 214 h 279"/>
                <a:gd name="T42" fmla="*/ 119 w 235"/>
                <a:gd name="T43" fmla="*/ 159 h 279"/>
                <a:gd name="T44" fmla="*/ 96 w 235"/>
                <a:gd name="T45" fmla="*/ 170 h 279"/>
                <a:gd name="T46" fmla="*/ 47 w 235"/>
                <a:gd name="T47" fmla="*/ 214 h 279"/>
                <a:gd name="T48" fmla="*/ 108 w 235"/>
                <a:gd name="T49" fmla="*/ 103 h 279"/>
                <a:gd name="T50" fmla="*/ 70 w 235"/>
                <a:gd name="T51" fmla="*/ 111 h 279"/>
                <a:gd name="T52" fmla="*/ 79 w 235"/>
                <a:gd name="T53" fmla="*/ 141 h 279"/>
                <a:gd name="T54" fmla="*/ 127 w 235"/>
                <a:gd name="T55" fmla="*/ 141 h 279"/>
                <a:gd name="T56" fmla="*/ 136 w 235"/>
                <a:gd name="T57" fmla="*/ 110 h 279"/>
                <a:gd name="T58" fmla="*/ 108 w 235"/>
                <a:gd name="T59" fmla="*/ 103 h 279"/>
                <a:gd name="T60" fmla="*/ 22 w 235"/>
                <a:gd name="T61" fmla="*/ 232 h 279"/>
                <a:gd name="T62" fmla="*/ 184 w 235"/>
                <a:gd name="T63" fmla="*/ 6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279">
                  <a:moveTo>
                    <a:pt x="63" y="0"/>
                  </a:moveTo>
                  <a:cubicBezTo>
                    <a:pt x="203" y="0"/>
                    <a:pt x="203" y="0"/>
                    <a:pt x="203" y="0"/>
                  </a:cubicBezTo>
                  <a:cubicBezTo>
                    <a:pt x="221" y="0"/>
                    <a:pt x="235" y="14"/>
                    <a:pt x="235" y="32"/>
                  </a:cubicBezTo>
                  <a:cubicBezTo>
                    <a:pt x="235" y="211"/>
                    <a:pt x="235" y="211"/>
                    <a:pt x="235" y="211"/>
                  </a:cubicBezTo>
                  <a:cubicBezTo>
                    <a:pt x="235" y="228"/>
                    <a:pt x="222" y="242"/>
                    <a:pt x="205" y="243"/>
                  </a:cubicBezTo>
                  <a:cubicBezTo>
                    <a:pt x="205" y="247"/>
                    <a:pt x="205" y="247"/>
                    <a:pt x="205" y="247"/>
                  </a:cubicBezTo>
                  <a:cubicBezTo>
                    <a:pt x="205" y="265"/>
                    <a:pt x="190" y="279"/>
                    <a:pt x="173" y="279"/>
                  </a:cubicBezTo>
                  <a:cubicBezTo>
                    <a:pt x="32" y="279"/>
                    <a:pt x="32" y="279"/>
                    <a:pt x="32" y="279"/>
                  </a:cubicBezTo>
                  <a:cubicBezTo>
                    <a:pt x="15" y="279"/>
                    <a:pt x="0" y="265"/>
                    <a:pt x="0" y="24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51"/>
                    <a:pt x="14" y="37"/>
                    <a:pt x="31" y="36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14"/>
                    <a:pt x="45" y="0"/>
                    <a:pt x="63" y="0"/>
                  </a:cubicBezTo>
                  <a:close/>
                  <a:moveTo>
                    <a:pt x="205" y="196"/>
                  </a:moveTo>
                  <a:cubicBezTo>
                    <a:pt x="214" y="196"/>
                    <a:pt x="214" y="196"/>
                    <a:pt x="214" y="196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90" y="36"/>
                    <a:pt x="205" y="50"/>
                    <a:pt x="205" y="68"/>
                  </a:cubicBezTo>
                  <a:cubicBezTo>
                    <a:pt x="205" y="196"/>
                    <a:pt x="205" y="196"/>
                    <a:pt x="205" y="196"/>
                  </a:cubicBezTo>
                  <a:close/>
                  <a:moveTo>
                    <a:pt x="103" y="78"/>
                  </a:moveTo>
                  <a:cubicBezTo>
                    <a:pt x="93" y="78"/>
                    <a:pt x="83" y="83"/>
                    <a:pt x="76" y="90"/>
                  </a:cubicBezTo>
                  <a:cubicBezTo>
                    <a:pt x="69" y="97"/>
                    <a:pt x="65" y="106"/>
                    <a:pt x="65" y="117"/>
                  </a:cubicBezTo>
                  <a:cubicBezTo>
                    <a:pt x="65" y="128"/>
                    <a:pt x="69" y="138"/>
                    <a:pt x="76" y="145"/>
                  </a:cubicBezTo>
                  <a:cubicBezTo>
                    <a:pt x="83" y="152"/>
                    <a:pt x="93" y="156"/>
                    <a:pt x="103" y="156"/>
                  </a:cubicBezTo>
                  <a:cubicBezTo>
                    <a:pt x="114" y="156"/>
                    <a:pt x="124" y="152"/>
                    <a:pt x="131" y="145"/>
                  </a:cubicBezTo>
                  <a:cubicBezTo>
                    <a:pt x="138" y="138"/>
                    <a:pt x="142" y="128"/>
                    <a:pt x="142" y="117"/>
                  </a:cubicBezTo>
                  <a:cubicBezTo>
                    <a:pt x="142" y="106"/>
                    <a:pt x="138" y="97"/>
                    <a:pt x="131" y="90"/>
                  </a:cubicBezTo>
                  <a:cubicBezTo>
                    <a:pt x="124" y="83"/>
                    <a:pt x="114" y="78"/>
                    <a:pt x="103" y="78"/>
                  </a:cubicBezTo>
                  <a:close/>
                  <a:moveTo>
                    <a:pt x="102" y="173"/>
                  </a:moveTo>
                  <a:cubicBezTo>
                    <a:pt x="93" y="214"/>
                    <a:pt x="93" y="214"/>
                    <a:pt x="93" y="214"/>
                  </a:cubicBezTo>
                  <a:cubicBezTo>
                    <a:pt x="103" y="222"/>
                    <a:pt x="103" y="222"/>
                    <a:pt x="103" y="222"/>
                  </a:cubicBezTo>
                  <a:cubicBezTo>
                    <a:pt x="112" y="214"/>
                    <a:pt x="112" y="214"/>
                    <a:pt x="112" y="214"/>
                  </a:cubicBezTo>
                  <a:cubicBezTo>
                    <a:pt x="104" y="173"/>
                    <a:pt x="104" y="173"/>
                    <a:pt x="104" y="173"/>
                  </a:cubicBezTo>
                  <a:cubicBezTo>
                    <a:pt x="107" y="171"/>
                    <a:pt x="107" y="171"/>
                    <a:pt x="107" y="171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102" y="173"/>
                    <a:pt x="102" y="173"/>
                    <a:pt x="102" y="173"/>
                  </a:cubicBezTo>
                  <a:close/>
                  <a:moveTo>
                    <a:pt x="119" y="159"/>
                  </a:moveTo>
                  <a:cubicBezTo>
                    <a:pt x="109" y="170"/>
                    <a:pt x="109" y="170"/>
                    <a:pt x="109" y="170"/>
                  </a:cubicBezTo>
                  <a:cubicBezTo>
                    <a:pt x="118" y="214"/>
                    <a:pt x="118" y="214"/>
                    <a:pt x="118" y="214"/>
                  </a:cubicBezTo>
                  <a:cubicBezTo>
                    <a:pt x="158" y="214"/>
                    <a:pt x="158" y="214"/>
                    <a:pt x="158" y="214"/>
                  </a:cubicBezTo>
                  <a:cubicBezTo>
                    <a:pt x="157" y="188"/>
                    <a:pt x="141" y="166"/>
                    <a:pt x="119" y="159"/>
                  </a:cubicBezTo>
                  <a:close/>
                  <a:moveTo>
                    <a:pt x="87" y="214"/>
                  </a:moveTo>
                  <a:cubicBezTo>
                    <a:pt x="96" y="170"/>
                    <a:pt x="96" y="170"/>
                    <a:pt x="96" y="170"/>
                  </a:cubicBezTo>
                  <a:cubicBezTo>
                    <a:pt x="86" y="159"/>
                    <a:pt x="86" y="159"/>
                    <a:pt x="86" y="159"/>
                  </a:cubicBezTo>
                  <a:cubicBezTo>
                    <a:pt x="64" y="166"/>
                    <a:pt x="48" y="188"/>
                    <a:pt x="47" y="214"/>
                  </a:cubicBezTo>
                  <a:cubicBezTo>
                    <a:pt x="87" y="214"/>
                    <a:pt x="87" y="214"/>
                    <a:pt x="87" y="214"/>
                  </a:cubicBezTo>
                  <a:close/>
                  <a:moveTo>
                    <a:pt x="108" y="103"/>
                  </a:moveTo>
                  <a:cubicBezTo>
                    <a:pt x="107" y="103"/>
                    <a:pt x="107" y="103"/>
                    <a:pt x="106" y="104"/>
                  </a:cubicBezTo>
                  <a:cubicBezTo>
                    <a:pt x="93" y="110"/>
                    <a:pt x="77" y="111"/>
                    <a:pt x="70" y="111"/>
                  </a:cubicBezTo>
                  <a:cubicBezTo>
                    <a:pt x="70" y="113"/>
                    <a:pt x="69" y="115"/>
                    <a:pt x="69" y="117"/>
                  </a:cubicBezTo>
                  <a:cubicBezTo>
                    <a:pt x="69" y="126"/>
                    <a:pt x="73" y="135"/>
                    <a:pt x="79" y="141"/>
                  </a:cubicBezTo>
                  <a:cubicBezTo>
                    <a:pt x="85" y="147"/>
                    <a:pt x="94" y="151"/>
                    <a:pt x="103" y="151"/>
                  </a:cubicBezTo>
                  <a:cubicBezTo>
                    <a:pt x="113" y="151"/>
                    <a:pt x="121" y="147"/>
                    <a:pt x="127" y="141"/>
                  </a:cubicBezTo>
                  <a:cubicBezTo>
                    <a:pt x="133" y="135"/>
                    <a:pt x="137" y="126"/>
                    <a:pt x="137" y="117"/>
                  </a:cubicBezTo>
                  <a:cubicBezTo>
                    <a:pt x="137" y="115"/>
                    <a:pt x="137" y="112"/>
                    <a:pt x="136" y="110"/>
                  </a:cubicBezTo>
                  <a:cubicBezTo>
                    <a:pt x="133" y="110"/>
                    <a:pt x="130" y="110"/>
                    <a:pt x="127" y="109"/>
                  </a:cubicBezTo>
                  <a:cubicBezTo>
                    <a:pt x="121" y="108"/>
                    <a:pt x="114" y="106"/>
                    <a:pt x="108" y="103"/>
                  </a:cubicBezTo>
                  <a:close/>
                  <a:moveTo>
                    <a:pt x="22" y="63"/>
                  </a:moveTo>
                  <a:cubicBezTo>
                    <a:pt x="22" y="232"/>
                    <a:pt x="22" y="232"/>
                    <a:pt x="22" y="232"/>
                  </a:cubicBezTo>
                  <a:cubicBezTo>
                    <a:pt x="184" y="232"/>
                    <a:pt x="184" y="232"/>
                    <a:pt x="184" y="232"/>
                  </a:cubicBezTo>
                  <a:cubicBezTo>
                    <a:pt x="184" y="63"/>
                    <a:pt x="184" y="63"/>
                    <a:pt x="184" y="63"/>
                  </a:cubicBezTo>
                  <a:lnTo>
                    <a:pt x="2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908449" y="1717961"/>
            <a:ext cx="1876744" cy="1584176"/>
            <a:chOff x="5908449" y="1645953"/>
            <a:chExt cx="1876744" cy="1584176"/>
          </a:xfrm>
        </p:grpSpPr>
        <p:sp>
          <p:nvSpPr>
            <p:cNvPr id="27" name="矩形 26"/>
            <p:cNvSpPr/>
            <p:nvPr/>
          </p:nvSpPr>
          <p:spPr>
            <a:xfrm rot="2681994">
              <a:off x="6054733" y="1645953"/>
              <a:ext cx="1584176" cy="1584176"/>
            </a:xfrm>
            <a:prstGeom prst="rect">
              <a:avLst/>
            </a:prstGeom>
            <a:solidFill>
              <a:schemeClr val="bg2"/>
            </a:solidFill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 panose="020F05020202040A0204"/>
                <a:ea typeface="宋体" panose="02010600030101010101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908449" y="2323119"/>
              <a:ext cx="1876744" cy="2705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设置情景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698707" y="1783644"/>
              <a:ext cx="268650" cy="391987"/>
              <a:chOff x="5505450" y="700088"/>
              <a:chExt cx="404813" cy="630237"/>
            </a:xfrm>
            <a:solidFill>
              <a:schemeClr val="bg1"/>
            </a:solidFill>
          </p:grpSpPr>
          <p:sp>
            <p:nvSpPr>
              <p:cNvPr id="31" name="Freeform 24"/>
              <p:cNvSpPr/>
              <p:nvPr/>
            </p:nvSpPr>
            <p:spPr bwMode="auto">
              <a:xfrm>
                <a:off x="5670550" y="920750"/>
                <a:ext cx="69850" cy="233362"/>
              </a:xfrm>
              <a:custGeom>
                <a:avLst/>
                <a:gdLst>
                  <a:gd name="T0" fmla="*/ 19 w 19"/>
                  <a:gd name="T1" fmla="*/ 57 h 62"/>
                  <a:gd name="T2" fmla="*/ 14 w 19"/>
                  <a:gd name="T3" fmla="*/ 62 h 62"/>
                  <a:gd name="T4" fmla="*/ 5 w 19"/>
                  <a:gd name="T5" fmla="*/ 62 h 62"/>
                  <a:gd name="T6" fmla="*/ 0 w 19"/>
                  <a:gd name="T7" fmla="*/ 57 h 62"/>
                  <a:gd name="T8" fmla="*/ 0 w 19"/>
                  <a:gd name="T9" fmla="*/ 5 h 62"/>
                  <a:gd name="T10" fmla="*/ 5 w 19"/>
                  <a:gd name="T11" fmla="*/ 0 h 62"/>
                  <a:gd name="T12" fmla="*/ 14 w 19"/>
                  <a:gd name="T13" fmla="*/ 0 h 62"/>
                  <a:gd name="T14" fmla="*/ 19 w 19"/>
                  <a:gd name="T15" fmla="*/ 5 h 62"/>
                  <a:gd name="T16" fmla="*/ 19 w 19"/>
                  <a:gd name="T17" fmla="*/ 5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62">
                    <a:moveTo>
                      <a:pt x="19" y="57"/>
                    </a:moveTo>
                    <a:cubicBezTo>
                      <a:pt x="19" y="60"/>
                      <a:pt x="17" y="62"/>
                      <a:pt x="14" y="62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2" y="62"/>
                      <a:pt x="0" y="60"/>
                      <a:pt x="0" y="5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19" y="2"/>
                      <a:pt x="19" y="5"/>
                    </a:cubicBezTo>
                    <a:lnTo>
                      <a:pt x="19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 25"/>
              <p:cNvSpPr/>
              <p:nvPr/>
            </p:nvSpPr>
            <p:spPr bwMode="auto">
              <a:xfrm>
                <a:off x="5764213" y="846138"/>
                <a:ext cx="71438" cy="307975"/>
              </a:xfrm>
              <a:custGeom>
                <a:avLst/>
                <a:gdLst>
                  <a:gd name="T0" fmla="*/ 19 w 19"/>
                  <a:gd name="T1" fmla="*/ 77 h 82"/>
                  <a:gd name="T2" fmla="*/ 14 w 19"/>
                  <a:gd name="T3" fmla="*/ 82 h 82"/>
                  <a:gd name="T4" fmla="*/ 5 w 19"/>
                  <a:gd name="T5" fmla="*/ 82 h 82"/>
                  <a:gd name="T6" fmla="*/ 0 w 19"/>
                  <a:gd name="T7" fmla="*/ 77 h 82"/>
                  <a:gd name="T8" fmla="*/ 0 w 19"/>
                  <a:gd name="T9" fmla="*/ 5 h 82"/>
                  <a:gd name="T10" fmla="*/ 5 w 19"/>
                  <a:gd name="T11" fmla="*/ 0 h 82"/>
                  <a:gd name="T12" fmla="*/ 14 w 19"/>
                  <a:gd name="T13" fmla="*/ 0 h 82"/>
                  <a:gd name="T14" fmla="*/ 19 w 19"/>
                  <a:gd name="T15" fmla="*/ 5 h 82"/>
                  <a:gd name="T16" fmla="*/ 19 w 19"/>
                  <a:gd name="T17" fmla="*/ 7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82">
                    <a:moveTo>
                      <a:pt x="19" y="77"/>
                    </a:moveTo>
                    <a:cubicBezTo>
                      <a:pt x="19" y="80"/>
                      <a:pt x="17" y="82"/>
                      <a:pt x="14" y="82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2" y="82"/>
                      <a:pt x="0" y="80"/>
                      <a:pt x="0" y="7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19" y="2"/>
                      <a:pt x="19" y="5"/>
                    </a:cubicBezTo>
                    <a:lnTo>
                      <a:pt x="19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Freeform 26"/>
              <p:cNvSpPr>
                <a:spLocks noEditPoints="1"/>
              </p:cNvSpPr>
              <p:nvPr/>
            </p:nvSpPr>
            <p:spPr bwMode="auto">
              <a:xfrm>
                <a:off x="5505450" y="700088"/>
                <a:ext cx="404813" cy="630237"/>
              </a:xfrm>
              <a:custGeom>
                <a:avLst/>
                <a:gdLst>
                  <a:gd name="T0" fmla="*/ 93 w 108"/>
                  <a:gd name="T1" fmla="*/ 0 h 168"/>
                  <a:gd name="T2" fmla="*/ 14 w 108"/>
                  <a:gd name="T3" fmla="*/ 0 h 168"/>
                  <a:gd name="T4" fmla="*/ 0 w 108"/>
                  <a:gd name="T5" fmla="*/ 16 h 168"/>
                  <a:gd name="T6" fmla="*/ 0 w 108"/>
                  <a:gd name="T7" fmla="*/ 152 h 168"/>
                  <a:gd name="T8" fmla="*/ 14 w 108"/>
                  <a:gd name="T9" fmla="*/ 168 h 168"/>
                  <a:gd name="T10" fmla="*/ 93 w 108"/>
                  <a:gd name="T11" fmla="*/ 168 h 168"/>
                  <a:gd name="T12" fmla="*/ 108 w 108"/>
                  <a:gd name="T13" fmla="*/ 152 h 168"/>
                  <a:gd name="T14" fmla="*/ 108 w 108"/>
                  <a:gd name="T15" fmla="*/ 16 h 168"/>
                  <a:gd name="T16" fmla="*/ 93 w 108"/>
                  <a:gd name="T17" fmla="*/ 0 h 168"/>
                  <a:gd name="T18" fmla="*/ 30 w 108"/>
                  <a:gd name="T19" fmla="*/ 152 h 168"/>
                  <a:gd name="T20" fmla="*/ 15 w 108"/>
                  <a:gd name="T21" fmla="*/ 152 h 168"/>
                  <a:gd name="T22" fmla="*/ 12 w 108"/>
                  <a:gd name="T23" fmla="*/ 148 h 168"/>
                  <a:gd name="T24" fmla="*/ 15 w 108"/>
                  <a:gd name="T25" fmla="*/ 145 h 168"/>
                  <a:gd name="T26" fmla="*/ 30 w 108"/>
                  <a:gd name="T27" fmla="*/ 145 h 168"/>
                  <a:gd name="T28" fmla="*/ 34 w 108"/>
                  <a:gd name="T29" fmla="*/ 148 h 168"/>
                  <a:gd name="T30" fmla="*/ 30 w 108"/>
                  <a:gd name="T31" fmla="*/ 152 h 168"/>
                  <a:gd name="T32" fmla="*/ 54 w 108"/>
                  <a:gd name="T33" fmla="*/ 159 h 168"/>
                  <a:gd name="T34" fmla="*/ 44 w 108"/>
                  <a:gd name="T35" fmla="*/ 148 h 168"/>
                  <a:gd name="T36" fmla="*/ 54 w 108"/>
                  <a:gd name="T37" fmla="*/ 138 h 168"/>
                  <a:gd name="T38" fmla="*/ 64 w 108"/>
                  <a:gd name="T39" fmla="*/ 148 h 168"/>
                  <a:gd name="T40" fmla="*/ 54 w 108"/>
                  <a:gd name="T41" fmla="*/ 159 h 168"/>
                  <a:gd name="T42" fmla="*/ 92 w 108"/>
                  <a:gd name="T43" fmla="*/ 152 h 168"/>
                  <a:gd name="T44" fmla="*/ 77 w 108"/>
                  <a:gd name="T45" fmla="*/ 152 h 168"/>
                  <a:gd name="T46" fmla="*/ 74 w 108"/>
                  <a:gd name="T47" fmla="*/ 148 h 168"/>
                  <a:gd name="T48" fmla="*/ 77 w 108"/>
                  <a:gd name="T49" fmla="*/ 145 h 168"/>
                  <a:gd name="T50" fmla="*/ 92 w 108"/>
                  <a:gd name="T51" fmla="*/ 145 h 168"/>
                  <a:gd name="T52" fmla="*/ 95 w 108"/>
                  <a:gd name="T53" fmla="*/ 148 h 168"/>
                  <a:gd name="T54" fmla="*/ 92 w 108"/>
                  <a:gd name="T55" fmla="*/ 152 h 168"/>
                  <a:gd name="T56" fmla="*/ 96 w 108"/>
                  <a:gd name="T57" fmla="*/ 123 h 168"/>
                  <a:gd name="T58" fmla="*/ 92 w 108"/>
                  <a:gd name="T59" fmla="*/ 128 h 168"/>
                  <a:gd name="T60" fmla="*/ 16 w 108"/>
                  <a:gd name="T61" fmla="*/ 128 h 168"/>
                  <a:gd name="T62" fmla="*/ 11 w 108"/>
                  <a:gd name="T63" fmla="*/ 123 h 168"/>
                  <a:gd name="T64" fmla="*/ 11 w 108"/>
                  <a:gd name="T65" fmla="*/ 18 h 168"/>
                  <a:gd name="T66" fmla="*/ 16 w 108"/>
                  <a:gd name="T67" fmla="*/ 13 h 168"/>
                  <a:gd name="T68" fmla="*/ 92 w 108"/>
                  <a:gd name="T69" fmla="*/ 13 h 168"/>
                  <a:gd name="T70" fmla="*/ 96 w 108"/>
                  <a:gd name="T71" fmla="*/ 18 h 168"/>
                  <a:gd name="T72" fmla="*/ 96 w 108"/>
                  <a:gd name="T73" fmla="*/ 123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8" h="168">
                    <a:moveTo>
                      <a:pt x="93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6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61"/>
                      <a:pt x="6" y="168"/>
                      <a:pt x="14" y="168"/>
                    </a:cubicBezTo>
                    <a:cubicBezTo>
                      <a:pt x="93" y="168"/>
                      <a:pt x="93" y="168"/>
                      <a:pt x="93" y="168"/>
                    </a:cubicBezTo>
                    <a:cubicBezTo>
                      <a:pt x="101" y="168"/>
                      <a:pt x="108" y="161"/>
                      <a:pt x="108" y="152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08" y="7"/>
                      <a:pt x="101" y="0"/>
                      <a:pt x="93" y="0"/>
                    </a:cubicBezTo>
                    <a:close/>
                    <a:moveTo>
                      <a:pt x="30" y="152"/>
                    </a:moveTo>
                    <a:cubicBezTo>
                      <a:pt x="15" y="152"/>
                      <a:pt x="15" y="152"/>
                      <a:pt x="15" y="152"/>
                    </a:cubicBezTo>
                    <a:cubicBezTo>
                      <a:pt x="13" y="152"/>
                      <a:pt x="12" y="150"/>
                      <a:pt x="12" y="148"/>
                    </a:cubicBezTo>
                    <a:cubicBezTo>
                      <a:pt x="12" y="147"/>
                      <a:pt x="13" y="145"/>
                      <a:pt x="15" y="145"/>
                    </a:cubicBezTo>
                    <a:cubicBezTo>
                      <a:pt x="30" y="145"/>
                      <a:pt x="30" y="145"/>
                      <a:pt x="30" y="145"/>
                    </a:cubicBezTo>
                    <a:cubicBezTo>
                      <a:pt x="32" y="145"/>
                      <a:pt x="34" y="147"/>
                      <a:pt x="34" y="148"/>
                    </a:cubicBezTo>
                    <a:cubicBezTo>
                      <a:pt x="34" y="150"/>
                      <a:pt x="32" y="152"/>
                      <a:pt x="30" y="152"/>
                    </a:cubicBezTo>
                    <a:close/>
                    <a:moveTo>
                      <a:pt x="54" y="159"/>
                    </a:moveTo>
                    <a:cubicBezTo>
                      <a:pt x="48" y="159"/>
                      <a:pt x="44" y="154"/>
                      <a:pt x="44" y="148"/>
                    </a:cubicBezTo>
                    <a:cubicBezTo>
                      <a:pt x="44" y="143"/>
                      <a:pt x="48" y="138"/>
                      <a:pt x="54" y="138"/>
                    </a:cubicBezTo>
                    <a:cubicBezTo>
                      <a:pt x="59" y="138"/>
                      <a:pt x="64" y="143"/>
                      <a:pt x="64" y="148"/>
                    </a:cubicBezTo>
                    <a:cubicBezTo>
                      <a:pt x="64" y="154"/>
                      <a:pt x="59" y="159"/>
                      <a:pt x="54" y="159"/>
                    </a:cubicBezTo>
                    <a:close/>
                    <a:moveTo>
                      <a:pt x="92" y="152"/>
                    </a:moveTo>
                    <a:cubicBezTo>
                      <a:pt x="77" y="152"/>
                      <a:pt x="77" y="152"/>
                      <a:pt x="77" y="152"/>
                    </a:cubicBezTo>
                    <a:cubicBezTo>
                      <a:pt x="75" y="152"/>
                      <a:pt x="74" y="150"/>
                      <a:pt x="74" y="148"/>
                    </a:cubicBezTo>
                    <a:cubicBezTo>
                      <a:pt x="74" y="147"/>
                      <a:pt x="75" y="145"/>
                      <a:pt x="77" y="145"/>
                    </a:cubicBezTo>
                    <a:cubicBezTo>
                      <a:pt x="92" y="145"/>
                      <a:pt x="92" y="145"/>
                      <a:pt x="92" y="145"/>
                    </a:cubicBezTo>
                    <a:cubicBezTo>
                      <a:pt x="94" y="145"/>
                      <a:pt x="95" y="147"/>
                      <a:pt x="95" y="148"/>
                    </a:cubicBezTo>
                    <a:cubicBezTo>
                      <a:pt x="95" y="150"/>
                      <a:pt x="94" y="152"/>
                      <a:pt x="92" y="152"/>
                    </a:cubicBezTo>
                    <a:close/>
                    <a:moveTo>
                      <a:pt x="96" y="123"/>
                    </a:moveTo>
                    <a:cubicBezTo>
                      <a:pt x="96" y="126"/>
                      <a:pt x="95" y="128"/>
                      <a:pt x="92" y="128"/>
                    </a:cubicBezTo>
                    <a:cubicBezTo>
                      <a:pt x="16" y="128"/>
                      <a:pt x="16" y="128"/>
                      <a:pt x="16" y="128"/>
                    </a:cubicBezTo>
                    <a:cubicBezTo>
                      <a:pt x="13" y="128"/>
                      <a:pt x="11" y="126"/>
                      <a:pt x="11" y="123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5"/>
                      <a:pt x="13" y="13"/>
                      <a:pt x="16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5" y="13"/>
                      <a:pt x="96" y="15"/>
                      <a:pt x="96" y="18"/>
                    </a:cubicBezTo>
                    <a:lnTo>
                      <a:pt x="96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Freeform 27"/>
              <p:cNvSpPr/>
              <p:nvPr/>
            </p:nvSpPr>
            <p:spPr bwMode="auto">
              <a:xfrm>
                <a:off x="5576888" y="977900"/>
                <a:ext cx="74613" cy="176212"/>
              </a:xfrm>
              <a:custGeom>
                <a:avLst/>
                <a:gdLst>
                  <a:gd name="T0" fmla="*/ 20 w 20"/>
                  <a:gd name="T1" fmla="*/ 42 h 47"/>
                  <a:gd name="T2" fmla="*/ 15 w 20"/>
                  <a:gd name="T3" fmla="*/ 47 h 47"/>
                  <a:gd name="T4" fmla="*/ 5 w 20"/>
                  <a:gd name="T5" fmla="*/ 47 h 47"/>
                  <a:gd name="T6" fmla="*/ 0 w 20"/>
                  <a:gd name="T7" fmla="*/ 42 h 47"/>
                  <a:gd name="T8" fmla="*/ 0 w 20"/>
                  <a:gd name="T9" fmla="*/ 5 h 47"/>
                  <a:gd name="T10" fmla="*/ 5 w 20"/>
                  <a:gd name="T11" fmla="*/ 0 h 47"/>
                  <a:gd name="T12" fmla="*/ 15 w 20"/>
                  <a:gd name="T13" fmla="*/ 0 h 47"/>
                  <a:gd name="T14" fmla="*/ 20 w 20"/>
                  <a:gd name="T15" fmla="*/ 5 h 47"/>
                  <a:gd name="T16" fmla="*/ 20 w 20"/>
                  <a:gd name="T17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47">
                    <a:moveTo>
                      <a:pt x="20" y="42"/>
                    </a:moveTo>
                    <a:cubicBezTo>
                      <a:pt x="20" y="45"/>
                      <a:pt x="17" y="47"/>
                      <a:pt x="1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2" y="47"/>
                      <a:pt x="0" y="45"/>
                      <a:pt x="0" y="4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20" y="2"/>
                      <a:pt x="20" y="5"/>
                    </a:cubicBezTo>
                    <a:lnTo>
                      <a:pt x="2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28"/>
              <p:cNvSpPr/>
              <p:nvPr/>
            </p:nvSpPr>
            <p:spPr bwMode="auto">
              <a:xfrm>
                <a:off x="5580063" y="785813"/>
                <a:ext cx="146050" cy="106362"/>
              </a:xfrm>
              <a:custGeom>
                <a:avLst/>
                <a:gdLst>
                  <a:gd name="T0" fmla="*/ 36 w 39"/>
                  <a:gd name="T1" fmla="*/ 0 h 28"/>
                  <a:gd name="T2" fmla="*/ 39 w 39"/>
                  <a:gd name="T3" fmla="*/ 21 h 28"/>
                  <a:gd name="T4" fmla="*/ 33 w 39"/>
                  <a:gd name="T5" fmla="*/ 17 h 28"/>
                  <a:gd name="T6" fmla="*/ 32 w 39"/>
                  <a:gd name="T7" fmla="*/ 18 h 28"/>
                  <a:gd name="T8" fmla="*/ 17 w 39"/>
                  <a:gd name="T9" fmla="*/ 28 h 28"/>
                  <a:gd name="T10" fmla="*/ 1 w 39"/>
                  <a:gd name="T11" fmla="*/ 24 h 28"/>
                  <a:gd name="T12" fmla="*/ 0 w 39"/>
                  <a:gd name="T13" fmla="*/ 23 h 28"/>
                  <a:gd name="T14" fmla="*/ 4 w 39"/>
                  <a:gd name="T15" fmla="*/ 23 h 28"/>
                  <a:gd name="T16" fmla="*/ 19 w 39"/>
                  <a:gd name="T17" fmla="*/ 14 h 28"/>
                  <a:gd name="T18" fmla="*/ 20 w 39"/>
                  <a:gd name="T19" fmla="*/ 11 h 28"/>
                  <a:gd name="T20" fmla="*/ 21 w 39"/>
                  <a:gd name="T21" fmla="*/ 10 h 28"/>
                  <a:gd name="T22" fmla="*/ 15 w 39"/>
                  <a:gd name="T23" fmla="*/ 6 h 28"/>
                  <a:gd name="T24" fmla="*/ 36 w 3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28">
                    <a:moveTo>
                      <a:pt x="36" y="0"/>
                    </a:moveTo>
                    <a:cubicBezTo>
                      <a:pt x="39" y="21"/>
                      <a:pt x="39" y="21"/>
                      <a:pt x="39" y="21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28" y="24"/>
                      <a:pt x="23" y="27"/>
                      <a:pt x="17" y="28"/>
                    </a:cubicBezTo>
                    <a:cubicBezTo>
                      <a:pt x="12" y="28"/>
                      <a:pt x="6" y="27"/>
                      <a:pt x="1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3"/>
                      <a:pt x="4" y="23"/>
                    </a:cubicBezTo>
                    <a:cubicBezTo>
                      <a:pt x="10" y="22"/>
                      <a:pt x="15" y="19"/>
                      <a:pt x="19" y="1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36" y="0"/>
                      <a:pt x="36" y="0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65"/>
          <p:cNvSpPr/>
          <p:nvPr/>
        </p:nvSpPr>
        <p:spPr bwMode="auto">
          <a:xfrm>
            <a:off x="150308" y="116999"/>
            <a:ext cx="31787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3200" b="1" dirty="0">
                <a:solidFill>
                  <a:schemeClr val="bg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Arial" panose="020B0604020202020204" pitchFamily="34" charset="0"/>
              </a:rPr>
              <a:t>考查知识</a:t>
            </a:r>
            <a:endParaRPr kumimoji="0" lang="zh-CN" altLang="en-US" sz="3200" b="1" dirty="0">
              <a:solidFill>
                <a:schemeClr val="bg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2765" y="878205"/>
            <a:ext cx="6503670" cy="1567180"/>
          </a:xfrm>
          <a:prstGeom prst="rect">
            <a:avLst/>
          </a:prstGeom>
        </p:spPr>
        <p:txBody>
          <a:bodyPr wrap="square" lIns="91409" tIns="45703" rIns="91409" bIns="45703">
            <a:spAutoFit/>
          </a:bodyPr>
          <a:lstStyle/>
          <a:p>
            <a:pPr algn="just" defTabSz="913765" eaLnBrk="1" latinLnBrk="0" hangingPunct="1">
              <a:lnSpc>
                <a:spcPct val="150000"/>
              </a:lnSpc>
            </a:pPr>
            <a:r>
              <a:rPr lang="en-US" altLang="zh-CN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altLang="en-US" sz="24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考在“必备”上</a:t>
            </a:r>
            <a:endParaRPr lang="zh-CN" altLang="en-US" sz="2000" b="1" dirty="0">
              <a:solidFill>
                <a:prstClr val="black">
                  <a:lumMod val="50000"/>
                  <a:lumOff val="50000"/>
                </a:prst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just" defTabSz="913765" eaLnBrk="1" latinLnBrk="0" hangingPunct="1">
              <a:lnSpc>
                <a:spcPct val="150000"/>
              </a:lnSpc>
            </a:pPr>
            <a:endParaRPr lang="zh-CN" altLang="en-US" sz="2000" b="1" dirty="0">
              <a:solidFill>
                <a:prstClr val="black">
                  <a:lumMod val="50000"/>
                  <a:lumOff val="50000"/>
                </a:prst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just" defTabSz="913765" eaLnBrk="1" latinLnBrk="0" hangingPunct="1">
              <a:lnSpc>
                <a:spcPct val="15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</a:t>
            </a:r>
            <a:endParaRPr lang="zh-CN" altLang="en-US" sz="2000" b="1" dirty="0">
              <a:solidFill>
                <a:prstClr val="black">
                  <a:lumMod val="50000"/>
                  <a:lumOff val="50000"/>
                </a:prst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03570" y="964456"/>
            <a:ext cx="478884" cy="478884"/>
            <a:chOff x="384622" y="1015571"/>
            <a:chExt cx="749064" cy="749064"/>
          </a:xfrm>
        </p:grpSpPr>
        <p:sp>
          <p:nvSpPr>
            <p:cNvPr id="8" name="椭圆 7"/>
            <p:cNvSpPr/>
            <p:nvPr/>
          </p:nvSpPr>
          <p:spPr>
            <a:xfrm>
              <a:off x="384622" y="1015571"/>
              <a:ext cx="749064" cy="749064"/>
            </a:xfrm>
            <a:prstGeom prst="ellipse">
              <a:avLst/>
            </a:prstGeom>
            <a:solidFill>
              <a:schemeClr val="bg2"/>
            </a:solidFill>
            <a:ln w="25400" cmpd="dbl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430434" y="1096253"/>
              <a:ext cx="657440" cy="625847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lvl="0"/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4" name="图片 3" descr="捕获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" y="1539875"/>
            <a:ext cx="7562850" cy="1200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90" y="1861820"/>
            <a:ext cx="7667625" cy="1104900"/>
          </a:xfrm>
          <a:prstGeom prst="rect">
            <a:avLst/>
          </a:prstGeom>
        </p:spPr>
      </p:pic>
      <p:pic>
        <p:nvPicPr>
          <p:cNvPr id="6" name="图片 5" descr="捕获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990" y="2445385"/>
            <a:ext cx="7924800" cy="2324100"/>
          </a:xfrm>
          <a:prstGeom prst="rect">
            <a:avLst/>
          </a:prstGeom>
        </p:spPr>
      </p:pic>
      <p:pic>
        <p:nvPicPr>
          <p:cNvPr id="11" name="图片 10" descr="捕获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495" y="3178810"/>
            <a:ext cx="7848600" cy="1590675"/>
          </a:xfrm>
          <a:prstGeom prst="rect">
            <a:avLst/>
          </a:prstGeom>
        </p:spPr>
      </p:pic>
      <p:pic>
        <p:nvPicPr>
          <p:cNvPr id="12" name="图片 11" descr="捕获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2600" y="1443355"/>
            <a:ext cx="7613650" cy="153352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576320" y="964565"/>
            <a:ext cx="25908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2"/>
                </a:solidFill>
              </a:rPr>
              <a:t>基本   经典   常用</a:t>
            </a:r>
            <a:endParaRPr lang="zh-CN" altLang="en-US" sz="1600"/>
          </a:p>
          <a:p>
            <a:endParaRPr lang="zh-CN" altLang="en-US" sz="1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聚合">
  <a:themeElements>
    <a:clrScheme name="自定义 1">
      <a:dk1>
        <a:srgbClr val="000000"/>
      </a:dk1>
      <a:lt1>
        <a:sysClr val="window" lastClr="FFFFFF"/>
      </a:lt1>
      <a:dk2>
        <a:srgbClr val="A25438"/>
      </a:dk2>
      <a:lt2>
        <a:srgbClr val="A25438"/>
      </a:lt2>
      <a:accent1>
        <a:srgbClr val="4B5462"/>
      </a:accent1>
      <a:accent2>
        <a:srgbClr val="8C96A7"/>
      </a:accent2>
      <a:accent3>
        <a:srgbClr val="4B5462"/>
      </a:accent3>
      <a:accent4>
        <a:srgbClr val="8C96A7"/>
      </a:accent4>
      <a:accent5>
        <a:srgbClr val="4B5462"/>
      </a:accent5>
      <a:accent6>
        <a:srgbClr val="8C96A7"/>
      </a:accent6>
      <a:hlink>
        <a:srgbClr val="633247"/>
      </a:hlink>
      <a:folHlink>
        <a:srgbClr val="9E5071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2425</Words>
  <Application>WPS 演示</Application>
  <PresentationFormat>全屏显示(16:9)</PresentationFormat>
  <Paragraphs>275</Paragraphs>
  <Slides>26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8" baseType="lpstr">
      <vt:lpstr>Arial</vt:lpstr>
      <vt:lpstr>宋体</vt:lpstr>
      <vt:lpstr>Wingdings</vt:lpstr>
      <vt:lpstr>Calibri</vt:lpstr>
      <vt:lpstr>Wingdings 3</vt:lpstr>
      <vt:lpstr>Verdana</vt:lpstr>
      <vt:lpstr>Wingdings 2</vt:lpstr>
      <vt:lpstr>仿宋</vt:lpstr>
      <vt:lpstr>方正姚体</vt:lpstr>
      <vt:lpstr>Impact</vt:lpstr>
      <vt:lpstr>方正苏新诗柳楷简体</vt:lpstr>
      <vt:lpstr>Calibri</vt:lpstr>
      <vt:lpstr>微软雅黑</vt:lpstr>
      <vt:lpstr>Arial Unicode MS</vt:lpstr>
      <vt:lpstr>黑体</vt:lpstr>
      <vt:lpstr>Lucida Sans Unicode</vt:lpstr>
      <vt:lpstr>Courier New</vt:lpstr>
      <vt:lpstr>Helvetica Light</vt:lpstr>
      <vt:lpstr>Kontrapunkt Bob Bold</vt:lpstr>
      <vt:lpstr>Times New Roman</vt:lpstr>
      <vt:lpstr>聚合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简单1395138370</cp:lastModifiedBy>
  <cp:revision>686</cp:revision>
  <dcterms:created xsi:type="dcterms:W3CDTF">2013-02-20T08:47:00Z</dcterms:created>
  <dcterms:modified xsi:type="dcterms:W3CDTF">2019-04-08T14:54:26Z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2052-11.1.0.8573</vt:lpwstr>
  </property>
</Properties>
</file>