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9" r:id="rId1"/>
  </p:sldMasterIdLst>
  <p:notesMasterIdLst>
    <p:notesMasterId r:id="rId2"/>
  </p:notesMasterIdLst>
  <p:sldIdLst>
    <p:sldId id="256" r:id="rId3"/>
    <p:sldId id="285" r:id="rId4"/>
    <p:sldId id="286" r:id="rId5"/>
    <p:sldId id="287" r:id="rId6"/>
    <p:sldId id="258" r:id="rId7"/>
    <p:sldId id="260" r:id="rId8"/>
    <p:sldId id="269" r:id="rId9"/>
    <p:sldId id="288" r:id="rId10"/>
    <p:sldId id="289" r:id="rId11"/>
    <p:sldId id="270" r:id="rId12"/>
    <p:sldId id="262" r:id="rId13"/>
    <p:sldId id="271" r:id="rId14"/>
    <p:sldId id="291" r:id="rId15"/>
    <p:sldId id="292" r:id="rId16"/>
    <p:sldId id="293" r:id="rId17"/>
    <p:sldId id="294" r:id="rId18"/>
    <p:sldId id="311" r:id="rId19"/>
    <p:sldId id="312" r:id="rId20"/>
    <p:sldId id="313" r:id="rId21"/>
    <p:sldId id="272" r:id="rId22"/>
    <p:sldId id="295" r:id="rId23"/>
    <p:sldId id="296" r:id="rId24"/>
    <p:sldId id="297" r:id="rId25"/>
    <p:sldId id="314" r:id="rId26"/>
    <p:sldId id="315" r:id="rId27"/>
    <p:sldId id="318" r:id="rId28"/>
    <p:sldId id="298" r:id="rId29"/>
    <p:sldId id="319" r:id="rId30"/>
    <p:sldId id="316" r:id="rId31"/>
    <p:sldId id="320" r:id="rId32"/>
    <p:sldId id="317" r:id="rId33"/>
    <p:sldId id="322" r:id="rId34"/>
    <p:sldId id="321" r:id="rId35"/>
    <p:sldId id="323" r:id="rId36"/>
    <p:sldId id="324" r:id="rId37"/>
    <p:sldId id="325" r:id="rId38"/>
    <p:sldId id="300" r:id="rId39"/>
    <p:sldId id="302" r:id="rId40"/>
    <p:sldId id="303" r:id="rId41"/>
    <p:sldId id="326" r:id="rId42"/>
    <p:sldId id="304" r:id="rId43"/>
    <p:sldId id="305" r:id="rId44"/>
    <p:sldId id="306" r:id="rId45"/>
    <p:sldId id="307" r:id="rId46"/>
    <p:sldId id="263" r:id="rId47"/>
    <p:sldId id="308" r:id="rId48"/>
    <p:sldId id="309" r:id="rId49"/>
    <p:sldId id="310" r:id="rId50"/>
    <p:sldId id="284" r:id="rId51"/>
  </p:sldIdLst>
  <p:sldSz cx="12192000" cy="6858000"/>
  <p:notesSz cx="7104063" cy="10234613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1" autoAdjust="0"/>
    <p:restoredTop sz="94632" autoAdjust="0"/>
  </p:normalViewPr>
  <p:slideViewPr>
    <p:cSldViewPr snapToGrid="0">
      <p:cViewPr varScale="1">
        <p:scale>
          <a:sx n="70" d="100"/>
          <a:sy n="70" d="100"/>
        </p:scale>
        <p:origin x="78" y="144"/>
      </p:cViewPr>
      <p:guideLst/>
    </p:cSldViewPr>
  </p:slideViewPr>
  <p:outlineViewPr>
    <p:cViewPr>
      <p:scale>
        <a:sx n="33" d="100"/>
        <a:sy n="33" d="100"/>
      </p:scale>
      <p:origin x="0" y="-5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tags" Target="tags/tag9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83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502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64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49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74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008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878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651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591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85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734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3408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9E4EB4-7170-44BE-9B9C-2B9EF2FFB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782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8421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1289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450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8908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165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8529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5942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7581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2538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00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9E4EB4-7170-44BE-9B9C-2B9EF2FFB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0498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010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347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5425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6363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311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346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2234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8661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49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9E4EB4-7170-44BE-9B9C-2B9EF2FFB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465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42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95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119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821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81054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C24E-3E67-4479-BC9E-AA3AC6EE25F4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024"/>
            <a:ext cx="10363200" cy="146942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5283"/>
            <a:ext cx="8534400" cy="17531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6095"/>
            <a:ext cx="2844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6095"/>
            <a:ext cx="3860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6095"/>
            <a:ext cx="2844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151F69-C118-4984-B8EB-ACB73920D824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C24E-3E67-4479-BC9E-AA3AC6EE25F4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65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8.png" /><Relationship Id="rId4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4.png" /><Relationship Id="rId4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15.jpeg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1.png" /><Relationship Id="rId4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Relationship Id="rId6" Type="http://schemas.openxmlformats.org/officeDocument/2006/relationships/image" Target="../media/image26.png" /><Relationship Id="rId7" Type="http://schemas.openxmlformats.org/officeDocument/2006/relationships/image" Target="../media/image2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Relationship Id="rId3" Type="http://schemas.openxmlformats.org/officeDocument/2006/relationships/image" Target="../media/image36.png" /><Relationship Id="rId4" Type="http://schemas.openxmlformats.org/officeDocument/2006/relationships/image" Target="../media/image37.png" /><Relationship Id="rId5" Type="http://schemas.openxmlformats.org/officeDocument/2006/relationships/image" Target="../media/image3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png" /><Relationship Id="rId3" Type="http://schemas.openxmlformats.org/officeDocument/2006/relationships/image" Target="../media/image40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1.png" /><Relationship Id="rId3" Type="http://schemas.openxmlformats.org/officeDocument/2006/relationships/image" Target="../media/image42.png" /><Relationship Id="rId4" Type="http://schemas.openxmlformats.org/officeDocument/2006/relationships/image" Target="../media/image43.png" /><Relationship Id="rId5" Type="http://schemas.openxmlformats.org/officeDocument/2006/relationships/image" Target="../media/image44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9.png" /><Relationship Id="rId4" Type="http://schemas.openxmlformats.org/officeDocument/2006/relationships/image" Target="../media/image4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20.png" /><Relationship Id="rId4" Type="http://schemas.openxmlformats.org/officeDocument/2006/relationships/image" Target="../media/image4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21.png" /><Relationship Id="rId4" Type="http://schemas.openxmlformats.org/officeDocument/2006/relationships/image" Target="../media/image4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21.png" /><Relationship Id="rId4" Type="http://schemas.openxmlformats.org/officeDocument/2006/relationships/image" Target="../media/image4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.xml" /><Relationship Id="rId11" Type="http://schemas.openxmlformats.org/officeDocument/2006/relationships/image" Target="../media/image45.png" /><Relationship Id="rId12" Type="http://schemas.openxmlformats.org/officeDocument/2006/relationships/image" Target="../media/image4.png" /><Relationship Id="rId2" Type="http://schemas.openxmlformats.org/officeDocument/2006/relationships/notesSlide" Target="../notesSlides/notesSlide33.xml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4.png" /><Relationship Id="rId4" Type="http://schemas.openxmlformats.org/officeDocument/2006/relationships/image" Target="../media/image1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46.png" /><Relationship Id="rId4" Type="http://schemas.openxmlformats.org/officeDocument/2006/relationships/image" Target="../media/image4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46.png" /><Relationship Id="rId4" Type="http://schemas.openxmlformats.org/officeDocument/2006/relationships/image" Target="../media/image4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46.png" /><Relationship Id="rId4" Type="http://schemas.openxmlformats.org/officeDocument/2006/relationships/image" Target="../media/image4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1.jpeg" /><Relationship Id="rId4" Type="http://schemas.openxmlformats.org/officeDocument/2006/relationships/image" Target="../media/image4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Relationship Id="rId4" Type="http://schemas.openxmlformats.org/officeDocument/2006/relationships/image" Target="../media/image1.jpeg" /><Relationship Id="rId5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png" /><Relationship Id="rId4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Relationship Id="rId4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7.png" /><Relationship Id="rId4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png" /><Relationship Id="rId4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10160" y="-20320"/>
            <a:ext cx="12201525" cy="4123690"/>
          </a:xfrm>
          <a:prstGeom prst="rect">
            <a:avLst/>
          </a:prstGeom>
          <a:blipFill rotWithShape="1">
            <a:blip r:embed="rId3"/>
            <a:stretch>
              <a:fillRect t="-20000" b="-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06062" y="4694838"/>
            <a:ext cx="92912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tx1">
                    <a:lumMod val="60000"/>
                    <a:lumOff val="4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梦游天姥吟留别  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f8be2141d48554039ada8c8a17cc3e2"/>
          <p:cNvPicPr>
            <a:picLocks noChangeAspect="1"/>
          </p:cNvPicPr>
          <p:nvPr/>
        </p:nvPicPr>
        <p:blipFill>
          <a:blip r:embed="rId3"/>
          <a:srcRect l="8666" t="16665" r="11777" b="23109"/>
          <a:stretch>
            <a:fillRect/>
          </a:stretch>
        </p:blipFill>
        <p:spPr>
          <a:xfrm>
            <a:off x="-1809184" y="3258906"/>
            <a:ext cx="5456555" cy="4130675"/>
          </a:xfrm>
          <a:prstGeom prst="rect">
            <a:avLst/>
          </a:prstGeom>
        </p:spPr>
      </p:pic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3439335" y="1288770"/>
            <a:ext cx="7563770" cy="526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）古体诗是与近体诗相对而言的诗体，近体诗形成前的各种诗歌体裁，也称古诗、古风。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）特点：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除需用韵之外，</a:t>
            </a:r>
            <a:r>
              <a:rPr lang="zh-CN" altLang="en-US" sz="2200" b="1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不受格律限制</a:t>
            </a: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从诗句的字数看，有所谓四言诗、五言诗和七言诗等；诗句字数不整齐的古诗，称为“杂言古诗”。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杂言，也就是长短句，从三言到十一言，可以随意变化。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不过，篇中多数句子还是七言，所以杂言算是七言古诗。杂言诗由于句子的长短不受拘束，给人一种</a:t>
            </a:r>
            <a:r>
              <a:rPr lang="zh-CN" altLang="en-US" sz="2200" b="1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奔放自如</a:t>
            </a:r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的感觉。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065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8030" y="558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诗体简介</a:t>
              </a:r>
              <a:endParaRPr lang="zh-CN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 l="-6000" t="-14000" r="-13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-7620" y="1912620"/>
            <a:ext cx="12207240" cy="3261360"/>
          </a:xfrm>
          <a:prstGeom prst="roundRect">
            <a:avLst>
              <a:gd name="adj" fmla="val 7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4374" y="2094133"/>
            <a:ext cx="16433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srgbClr val="FFCCCC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5" name="文本占位符 2"/>
          <p:cNvSpPr txBox="1"/>
          <p:nvPr/>
        </p:nvSpPr>
        <p:spPr>
          <a:xfrm>
            <a:off x="3259477" y="3733800"/>
            <a:ext cx="5411788" cy="82695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rgbClr val="004DA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内容研读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25465" y="3324224"/>
            <a:ext cx="355600" cy="484188"/>
            <a:chOff x="4755469" y="4479245"/>
            <a:chExt cx="355600" cy="484188"/>
          </a:xfrm>
        </p:grpSpPr>
        <p:sp>
          <p:nvSpPr>
            <p:cNvPr id="7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8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9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</p:grpSp>
      <p:pic>
        <p:nvPicPr>
          <p:cNvPr id="10" name="图片 9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8648065" y="2988310"/>
            <a:ext cx="3551555" cy="2014855"/>
          </a:xfrm>
          <a:prstGeom prst="rect">
            <a:avLst/>
          </a:prstGeom>
        </p:spPr>
      </p:pic>
      <p:pic>
        <p:nvPicPr>
          <p:cNvPr id="11" name="图片 10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103505" y="1910715"/>
            <a:ext cx="3551555" cy="201485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231135" y="1873937"/>
            <a:ext cx="7851899" cy="36300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①渌水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lù )   ②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澹澹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dàn )  </a:t>
            </a:r>
          </a:p>
          <a:p>
            <a:pPr algn="ctr">
              <a:lnSpc>
                <a:spcPct val="250000"/>
              </a:lnSpc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魂悸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jì )   ④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石扉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fēi )</a:t>
            </a:r>
          </a:p>
          <a:p>
            <a:pPr algn="ctr">
              <a:lnSpc>
                <a:spcPct val="250000"/>
              </a:lnSpc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⑤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訇然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hōng )   ⑥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天姥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mǔ )   </a:t>
            </a:r>
          </a:p>
          <a:p>
            <a:pPr algn="ctr">
              <a:lnSpc>
                <a:spcPct val="250000"/>
              </a:lnSpc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⑦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剡溪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shàn )   ⑧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木屐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jī )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7929" y="627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字音识记</a:t>
              </a:r>
              <a:endParaRPr lang="zh-CN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3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310806" y="1400797"/>
            <a:ext cx="8398315" cy="55428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该诗的另一个标题为“梦游天姥山别东鲁诸公”，全诗是通过记叙“梦游天姥”的经历，来“留（诗）（赠）别（东鲁诸公）”。梦游就是梦中游览；天姥就是天姥山，在今天的浙江新昌的东面，传说登山的人能听到仙人天姥唱歌的声音，山因此而得名。</a:t>
            </a:r>
            <a:endParaRPr lang="en-US" altLang="zh-CN" sz="20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20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）吟，本意就是吟咏，也就是作诗后来作为一种诗体的名称，即乐府诗的一种体裁。 和“歌”“行”相仿，其音节格律较自由，有五言、七言、杂言等。</a:t>
            </a:r>
            <a:endParaRPr lang="en-US" altLang="zh-CN" sz="20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20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）留别：临行赠言。“送别诗”和“留别诗”都写离别时的离愁别绪；送别诗是送者所作，留别诗是离者所作。</a:t>
            </a: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126" y="599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解题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927551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3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043045" y="2088729"/>
            <a:ext cx="8398315" cy="26805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30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）自由朗读诗歌，把握节奏，画出朗读节奏。</a:t>
            </a:r>
          </a:p>
          <a:p>
            <a:pPr lvl="0">
              <a:lnSpc>
                <a:spcPct val="30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）结合注释翻译全诗，体味情感。</a:t>
            </a: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126" y="599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诵读体味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242544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3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531734" y="1356566"/>
            <a:ext cx="8398315" cy="5091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）入梦的原因是：</a:t>
            </a:r>
          </a:p>
          <a:p>
            <a:pPr lvl="0">
              <a:lnSpc>
                <a:spcPct val="150000"/>
              </a:lnSpc>
            </a:pPr>
            <a:r>
              <a:rPr lang="zh-CN" altLang="en-US" sz="22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“海客谈瀛洲，烟涛微茫信难求；越人语天姥，云霞明灭或可睹。天姥连天向天横，势拔五岳掩赤城。天台四万八千丈，对此欲倒东南倾。”</a:t>
            </a:r>
          </a:p>
          <a:p>
            <a:pPr lvl="0">
              <a:lnSpc>
                <a:spcPct val="150000"/>
              </a:lnSpc>
            </a:pP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）由现实转入梦境的过渡句是：</a:t>
            </a:r>
          </a:p>
          <a:p>
            <a:pPr lvl="0">
              <a:lnSpc>
                <a:spcPct val="150000"/>
              </a:lnSpc>
            </a:pPr>
            <a:r>
              <a:rPr lang="zh-CN" altLang="en-US" sz="22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“我欲因之梦吴越。”</a:t>
            </a:r>
          </a:p>
          <a:p>
            <a:pPr lvl="0">
              <a:lnSpc>
                <a:spcPct val="150000"/>
              </a:lnSpc>
            </a:pP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）由梦境转入现实的过渡句是：</a:t>
            </a:r>
          </a:p>
          <a:p>
            <a:pPr lvl="0">
              <a:lnSpc>
                <a:spcPct val="150000"/>
              </a:lnSpc>
            </a:pPr>
            <a:r>
              <a:rPr lang="zh-CN" altLang="en-US" sz="22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“忽魂悸以魄动，恍惊起而长嗟。惟觉时之枕席，失向来之烟霞。”</a:t>
            </a:r>
          </a:p>
          <a:p>
            <a:pPr lvl="0">
              <a:lnSpc>
                <a:spcPct val="150000"/>
              </a:lnSpc>
            </a:pP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2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）揭示全诗主题的两句诗是：</a:t>
            </a:r>
          </a:p>
          <a:p>
            <a:pPr lvl="0">
              <a:lnSpc>
                <a:spcPct val="150000"/>
              </a:lnSpc>
            </a:pPr>
            <a:r>
              <a:rPr lang="zh-CN" altLang="en-US" sz="22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“安能摧眉折腰事权贵，使我不得开心颜 。”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7828" y="575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理清思路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46884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3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571047" y="1918929"/>
            <a:ext cx="8398315" cy="24598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试用几个词语概括诗歌的脉络。</a:t>
            </a:r>
            <a:endParaRPr lang="en-US" altLang="zh-CN" sz="28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28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梦因→梦境→梦悟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7828" y="599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理清思路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39722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5">
            <a:extLst>
              <a:ext uri="{FF2B5EF4-FFF2-40B4-BE49-F238E27FC236}">
                <a16:creationId xmlns:a16="http://schemas.microsoft.com/office/drawing/2014/main" xmlns="" id="{06850B0F-63F1-4A10-8AC9-D49000E86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52" y="3555730"/>
            <a:ext cx="3672122" cy="30619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4">
            <a:extLst>
              <a:ext uri="{FF2B5EF4-FFF2-40B4-BE49-F238E27FC236}">
                <a16:creationId xmlns:a16="http://schemas.microsoft.com/office/drawing/2014/main" xmlns="" id="{D21D7FD1-DE83-4729-B5A9-467399126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52" y="171336"/>
            <a:ext cx="3784777" cy="32620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6">
            <a:extLst>
              <a:ext uri="{FF2B5EF4-FFF2-40B4-BE49-F238E27FC236}">
                <a16:creationId xmlns:a16="http://schemas.microsoft.com/office/drawing/2014/main" xmlns="" id="{A82A63BB-85F4-4BFF-807C-B72AFB6F1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181" y="3111405"/>
            <a:ext cx="3840095" cy="3575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7">
            <a:extLst>
              <a:ext uri="{FF2B5EF4-FFF2-40B4-BE49-F238E27FC236}">
                <a16:creationId xmlns:a16="http://schemas.microsoft.com/office/drawing/2014/main" xmlns="" id="{74FB23BF-32AE-43A7-93F2-73B53C0FB0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7003" y="171335"/>
            <a:ext cx="3926452" cy="32620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BD9BAFA-0AC5-4FDA-8E4B-DDF2DBFEF11A}"/>
              </a:ext>
            </a:extLst>
          </p:cNvPr>
          <p:cNvSpPr txBox="1"/>
          <p:nvPr/>
        </p:nvSpPr>
        <p:spPr>
          <a:xfrm>
            <a:off x="8489838" y="989020"/>
            <a:ext cx="342691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信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：实在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语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：谈到，说起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或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：有时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50A6764-2669-409F-A897-A82F25988B2C}"/>
              </a:ext>
            </a:extLst>
          </p:cNvPr>
          <p:cNvSpPr txBox="1"/>
          <p:nvPr/>
        </p:nvSpPr>
        <p:spPr>
          <a:xfrm>
            <a:off x="8578548" y="3984862"/>
            <a:ext cx="31461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瀛洲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天姥山</a:t>
            </a:r>
            <a:endParaRPr lang="en-US" altLang="zh-CN" sz="320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</a:p>
        </p:txBody>
      </p:sp>
    </p:spTree>
    <p:extLst>
      <p:ext uri="{BB962C8B-B14F-4D97-AF65-F5344CB8AC3E}">
        <p14:creationId xmlns:p14="http://schemas.microsoft.com/office/powerpoint/2010/main" val="1630512868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xmlns="" id="{40E473AE-7145-46CA-8233-DFDA7B66A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991" y="446376"/>
            <a:ext cx="4552892" cy="36912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timg">
            <a:extLst>
              <a:ext uri="{FF2B5EF4-FFF2-40B4-BE49-F238E27FC236}">
                <a16:creationId xmlns:a16="http://schemas.microsoft.com/office/drawing/2014/main" xmlns="" id="{72917918-FB19-43CD-AA68-9AB32B34C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7" y="267970"/>
            <a:ext cx="5031991" cy="3355340"/>
          </a:xfrm>
          <a:prstGeom prst="rect">
            <a:avLst/>
          </a:prstGeom>
        </p:spPr>
      </p:pic>
      <p:pic>
        <p:nvPicPr>
          <p:cNvPr id="4" name="图片 3" descr="timg (1)">
            <a:extLst>
              <a:ext uri="{FF2B5EF4-FFF2-40B4-BE49-F238E27FC236}">
                <a16:creationId xmlns:a16="http://schemas.microsoft.com/office/drawing/2014/main" xmlns="" id="{6A4484B7-EDBA-4C40-A4F6-4D5BC6071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905" y="798224"/>
            <a:ext cx="5179555" cy="3453736"/>
          </a:xfrm>
          <a:prstGeom prst="rect">
            <a:avLst/>
          </a:prstGeom>
        </p:spPr>
      </p:pic>
      <p:pic>
        <p:nvPicPr>
          <p:cNvPr id="5" name="图片 4" descr="timg (2)">
            <a:extLst>
              <a:ext uri="{FF2B5EF4-FFF2-40B4-BE49-F238E27FC236}">
                <a16:creationId xmlns:a16="http://schemas.microsoft.com/office/drawing/2014/main" xmlns="" id="{840D0D87-8C12-4E92-9F75-6F03B94DE1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3840" y="1502410"/>
            <a:ext cx="5115459" cy="34537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9010832-DB90-49A5-9AA7-827A18AFA501}"/>
              </a:ext>
            </a:extLst>
          </p:cNvPr>
          <p:cNvSpPr txBox="1"/>
          <p:nvPr/>
        </p:nvSpPr>
        <p:spPr>
          <a:xfrm>
            <a:off x="0" y="5488294"/>
            <a:ext cx="72439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天姥连天向天横，势拔五岳掩赤城。</a:t>
            </a:r>
          </a:p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B390B4B-6423-4F88-8D4E-DA4ACD292CAB}"/>
              </a:ext>
            </a:extLst>
          </p:cNvPr>
          <p:cNvSpPr txBox="1"/>
          <p:nvPr/>
        </p:nvSpPr>
        <p:spPr>
          <a:xfrm>
            <a:off x="7298581" y="4351312"/>
            <a:ext cx="63257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：超出、超过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819112A-DD97-4525-B97B-B37E38CA9155}"/>
              </a:ext>
            </a:extLst>
          </p:cNvPr>
          <p:cNvSpPr txBox="1"/>
          <p:nvPr/>
        </p:nvSpPr>
        <p:spPr>
          <a:xfrm>
            <a:off x="7298581" y="4812977"/>
            <a:ext cx="4657084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赤城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：山名，在现在浙江天台北，因为山上赤石罗列，远看好像红色的城，所以叫赤城。</a:t>
            </a:r>
          </a:p>
        </p:txBody>
      </p:sp>
    </p:spTree>
    <p:extLst>
      <p:ext uri="{BB962C8B-B14F-4D97-AF65-F5344CB8AC3E}">
        <p14:creationId xmlns:p14="http://schemas.microsoft.com/office/powerpoint/2010/main" val="4242765520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B550AB31-85C1-4965-A90B-9C0C13359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087" y="351389"/>
            <a:ext cx="4087643" cy="47219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ACD8A754-33D7-4D42-A4A2-05DE08F02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822" y="235084"/>
            <a:ext cx="4213582" cy="48382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13A9B26-F640-4B56-9311-4D0223BFA793}"/>
              </a:ext>
            </a:extLst>
          </p:cNvPr>
          <p:cNvSpPr txBox="1"/>
          <p:nvPr/>
        </p:nvSpPr>
        <p:spPr>
          <a:xfrm>
            <a:off x="2787068" y="5630670"/>
            <a:ext cx="7803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天台四万八千丈，对此欲倒东南倾。</a:t>
            </a:r>
          </a:p>
        </p:txBody>
      </p:sp>
    </p:spTree>
    <p:extLst>
      <p:ext uri="{BB962C8B-B14F-4D97-AF65-F5344CB8AC3E}">
        <p14:creationId xmlns:p14="http://schemas.microsoft.com/office/powerpoint/2010/main" val="53481094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328035" y="1149952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4312680" y="1846399"/>
            <a:ext cx="6292756" cy="197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李白一生，从</a:t>
            </a:r>
            <a:r>
              <a:rPr lang="en-US" altLang="zh-CN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</a:t>
            </a: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岁出蜀开始，足迹遍布大半个中国，去过的地方比许多现代人都多。李白四处游历的目的，两句诗就表达清楚了：“此行不为鲈鱼脍，自爱名山入剡中。”</a:t>
            </a:r>
          </a:p>
          <a:p>
            <a:pPr lvl="0" indent="457200">
              <a:lnSpc>
                <a:spcPct val="120000"/>
              </a:lnSpc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0800000">
            <a:off x="10605436" y="2020534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0" name="矩形 29"/>
          <p:cNvSpPr/>
          <p:nvPr/>
        </p:nvSpPr>
        <p:spPr>
          <a:xfrm>
            <a:off x="3328035" y="3493169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4" name="TextBox 40"/>
          <p:cNvSpPr txBox="1"/>
          <p:nvPr/>
        </p:nvSpPr>
        <p:spPr>
          <a:xfrm>
            <a:off x="4308880" y="4149309"/>
            <a:ext cx="6154555" cy="2069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唐代的文人旅游风气很兴盛，他们四处干谒投献，结交官员，刷声望值。</a:t>
            </a:r>
            <a:endParaRPr lang="en-US" altLang="zh-CN" sz="2200" b="1">
              <a:solidFill>
                <a:srgbClr val="333333">
                  <a:lumMod val="75000"/>
                  <a:lumOff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杜甫说“九州道路无豺虎，远行不劳吉日出”，说明盛唐之时，社会治安尚好，也不用担心安全。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 rot="10800000">
            <a:off x="10605436" y="4547498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6" name="椭圆 35"/>
          <p:cNvSpPr/>
          <p:nvPr/>
        </p:nvSpPr>
        <p:spPr>
          <a:xfrm>
            <a:off x="927735" y="1776547"/>
            <a:ext cx="1499870" cy="14998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4">
                <a:lumMod val="7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7735" y="4155068"/>
            <a:ext cx="1499870" cy="149987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4" name="组合 3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7409" y="484"/>
              <a:ext cx="390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旅游达人李白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64321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780377" y="1560810"/>
            <a:ext cx="6977947" cy="402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）思考，前两句诗写了什么？既然题为“梦游天姥”，为什么要从瀛洲写起？</a:t>
            </a:r>
          </a:p>
          <a:p>
            <a:pPr algn="l">
              <a:lnSpc>
                <a:spcPct val="2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①写天姥山的神秘飘渺、迷离恍惚。</a:t>
            </a:r>
          </a:p>
          <a:p>
            <a:pPr algn="l">
              <a:lnSpc>
                <a:spcPct val="20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②以瀛洲来陪衬天姥（侧面描述）。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神秘美妙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勾起作者神游天姥的念头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第一段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637797" y="1274664"/>
            <a:ext cx="6977947" cy="5275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）天姥山具有什么样的特点引发作者去游历呢？用一两个词语概括。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高大 险峻</a:t>
            </a:r>
            <a:endParaRPr kumimoji="0" lang="en-US" altLang="zh-CN" sz="22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）第一段中，哪几句直接写天姥山？采取了什么写法？有什么作用？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①“天姥连天向天横，势拔五岳掩赤城。”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“天台四万八千丈，对此欲倒东南倾。”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②夸张、比较、衬托</a:t>
            </a:r>
            <a:r>
              <a:rPr kumimoji="0" lang="en-US" altLang="zh-CN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神奇、高大、雄伟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③为下文的梦游作铺垫。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第一段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5903360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757321" y="1653033"/>
            <a:ext cx="6890539" cy="355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）天下的名山大川很多，天姥甚至还没天台山有名。诗人为什么独钟情于天姥？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①在诗人心中，天姥高耸入云，势拔五岳，“拔”是一种想象中的夸张，在夸张与想象中带入浓烈的个人情感。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②天姥被诗人理想化、人格化，已不仅是实际意义上的山，而是一座精神大山，一种人格象征，是诗人追求的理想境界。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第一段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31774"/>
      </p:ext>
    </p:extLst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942a2b9f2bd1c6b924fbd4fd0b0fb277"/>
          <p:cNvPicPr>
            <a:picLocks noChangeAspect="1"/>
          </p:cNvPicPr>
          <p:nvPr/>
        </p:nvPicPr>
        <p:blipFill>
          <a:blip r:embed="rId3"/>
          <a:srcRect l="22105" t="21746" r="16810" b="17937"/>
          <a:stretch>
            <a:fillRect/>
          </a:stretch>
        </p:blipFill>
        <p:spPr>
          <a:xfrm>
            <a:off x="8456295" y="2210503"/>
            <a:ext cx="3735705" cy="4451350"/>
          </a:xfrm>
          <a:prstGeom prst="rect">
            <a:avLst/>
          </a:prstGeom>
        </p:spPr>
      </p:pic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2723041" y="2386654"/>
            <a:ext cx="5862499" cy="23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入梦之由</a:t>
            </a:r>
            <a:r>
              <a:rPr lang="en-US" altLang="zh-CN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瀛洲难求，天姥可睹。 </a:t>
            </a:r>
            <a:endParaRPr lang="en-US" altLang="zh-CN" sz="28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zh-CN" altLang="en-US" sz="28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景</a:t>
            </a:r>
            <a:r>
              <a:rPr lang="en-US" altLang="zh-CN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神奇巍峨</a:t>
            </a:r>
            <a:endParaRPr lang="en-US" altLang="zh-CN" sz="24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endParaRPr lang="zh-CN" altLang="en-US" sz="24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情</a:t>
            </a:r>
            <a:r>
              <a:rPr lang="en-US" altLang="zh-CN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景仰向往</a:t>
            </a:r>
            <a:endParaRPr lang="zh-CN" altLang="en-US" sz="1065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7699" y="627"/>
              <a:ext cx="36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第一段 小结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A5FDE423-FC64-444E-B264-56A6F3565E94}"/>
              </a:ext>
            </a:extLst>
          </p:cNvPr>
          <p:cNvCxnSpPr/>
          <p:nvPr/>
        </p:nvCxnSpPr>
        <p:spPr>
          <a:xfrm flipH="1">
            <a:off x="3326206" y="3829434"/>
            <a:ext cx="0" cy="4602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697861"/>
      </p:ext>
    </p:extLst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xmlns="" id="{5849E354-EBFB-4DDE-B06C-6C943F2EF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9" y="214312"/>
            <a:ext cx="3183930" cy="27267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xmlns="" id="{23363A08-90F6-4011-88E4-114F69243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937" y="214312"/>
            <a:ext cx="3243567" cy="27267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2">
            <a:extLst>
              <a:ext uri="{FF2B5EF4-FFF2-40B4-BE49-F238E27FC236}">
                <a16:creationId xmlns:a16="http://schemas.microsoft.com/office/drawing/2014/main" xmlns="" id="{80B3E72E-4323-42A2-9E36-EB6569F8A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763" y="214311"/>
            <a:ext cx="3235746" cy="27267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3">
            <a:extLst>
              <a:ext uri="{FF2B5EF4-FFF2-40B4-BE49-F238E27FC236}">
                <a16:creationId xmlns:a16="http://schemas.microsoft.com/office/drawing/2014/main" xmlns="" id="{2D690731-4892-4BA2-90AF-000B03ECDA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85" y="3020016"/>
            <a:ext cx="3362997" cy="26301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4">
            <a:extLst>
              <a:ext uri="{FF2B5EF4-FFF2-40B4-BE49-F238E27FC236}">
                <a16:creationId xmlns:a16="http://schemas.microsoft.com/office/drawing/2014/main" xmlns="" id="{768CFC9A-ABA6-4441-9161-9994E06983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6937" y="3020016"/>
            <a:ext cx="3114220" cy="26301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5">
            <a:extLst>
              <a:ext uri="{FF2B5EF4-FFF2-40B4-BE49-F238E27FC236}">
                <a16:creationId xmlns:a16="http://schemas.microsoft.com/office/drawing/2014/main" xmlns="" id="{F8274271-960D-43B2-8863-8ED3912D15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0505" y="3020016"/>
            <a:ext cx="3057174" cy="26406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3E0F576-83DD-45F7-A234-CD0373F04A7C}"/>
              </a:ext>
            </a:extLst>
          </p:cNvPr>
          <p:cNvSpPr txBox="1"/>
          <p:nvPr/>
        </p:nvSpPr>
        <p:spPr>
          <a:xfrm>
            <a:off x="238509" y="5934670"/>
            <a:ext cx="117149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一夜之间就飞过了洒满月光的镜湖。</a:t>
            </a: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点明了“梦游”。浪漫主义手法。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10049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EC6DD40-2070-4658-AC17-FA9B458B2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32" y="97247"/>
            <a:ext cx="6230203" cy="666350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F50D2B-0392-4D74-A31C-8C7331A7850F}"/>
              </a:ext>
            </a:extLst>
          </p:cNvPr>
          <p:cNvSpPr txBox="1"/>
          <p:nvPr/>
        </p:nvSpPr>
        <p:spPr>
          <a:xfrm>
            <a:off x="7170193" y="954764"/>
            <a:ext cx="3945908" cy="4948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我欲因之梦吴越，</a:t>
            </a:r>
            <a:endParaRPr lang="en-US" altLang="zh-CN" sz="36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一夜飞度镜湖月。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湖月照我影，</a:t>
            </a:r>
            <a:endParaRPr lang="en-US" altLang="zh-CN" sz="36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送我至剡溪。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谢公宿处今尚在，</a:t>
            </a:r>
            <a:endParaRPr lang="en-US" altLang="zh-CN" sz="36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渌水荡漾清猿啼。</a:t>
            </a:r>
          </a:p>
        </p:txBody>
      </p:sp>
    </p:spTree>
    <p:extLst>
      <p:ext uri="{BB962C8B-B14F-4D97-AF65-F5344CB8AC3E}">
        <p14:creationId xmlns:p14="http://schemas.microsoft.com/office/powerpoint/2010/main" val="139630703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7D5670E-2C26-4182-B43C-DC9EDE8EC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17" y="169410"/>
            <a:ext cx="4771598" cy="433159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5AB4BE9-9D29-4BB1-8D5D-9A20772F7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232" y="169410"/>
            <a:ext cx="5162711" cy="433159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028B531-A5B3-4FF3-8394-9792A252C6D3}"/>
              </a:ext>
            </a:extLst>
          </p:cNvPr>
          <p:cNvSpPr txBox="1"/>
          <p:nvPr/>
        </p:nvSpPr>
        <p:spPr>
          <a:xfrm>
            <a:off x="319015" y="4942982"/>
            <a:ext cx="54403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谢公屐：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南史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谢灵运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记载：谢灵运游山，必到幽深高峻的地方，他备有一种特制的木屐，屐底装有活动的齿；上山时去掉前齿，下山时去掉后齿。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892D59B-F425-45E5-B77F-353E97DCF78B}"/>
              </a:ext>
            </a:extLst>
          </p:cNvPr>
          <p:cNvSpPr txBox="1"/>
          <p:nvPr/>
        </p:nvSpPr>
        <p:spPr>
          <a:xfrm>
            <a:off x="6994478" y="4904298"/>
            <a:ext cx="4155743" cy="1624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脚著谢公屐，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身登青云梯。</a:t>
            </a:r>
          </a:p>
        </p:txBody>
      </p:sp>
    </p:spTree>
    <p:extLst>
      <p:ext uri="{BB962C8B-B14F-4D97-AF65-F5344CB8AC3E}">
        <p14:creationId xmlns:p14="http://schemas.microsoft.com/office/powerpoint/2010/main" val="224640903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571047" y="1352685"/>
            <a:ext cx="7416823" cy="489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）诗人是如何进入梦境的？ 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飞渡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湖月送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谢公屐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青云梯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Ⅰ</a:t>
            </a:r>
            <a:r>
              <a:rPr kumimoji="0" lang="en-US" altLang="zh-CN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飞”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：写出了急切心情和飘逸似仙的姿态。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Ⅱ</a:t>
            </a:r>
            <a:r>
              <a:rPr kumimoji="0" lang="en-US" altLang="zh-CN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月”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：与倒映在湖水中的月亮为伴，月亮走我也走，一直送我倒剡溪，本身送已生情愫，情深深，月朦朦中来到了神往之地。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Ⅲ</a:t>
            </a:r>
            <a:r>
              <a:rPr lang="en-US" altLang="zh-CN" sz="2000" u="sng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000" u="sng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谢公屐”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：李白借谢灵运来写自己，也表达了自己要效仿谢灵运寄情山水、鄙弃俗世。穿上谢公之木屐，实是追慕先贤。 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Ⅳ</a:t>
            </a:r>
            <a:r>
              <a:rPr lang="en-US" altLang="zh-CN" sz="2000" u="sng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000" u="sng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青云梯”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：直上云霄的山路，比喻的运用写出了山之高。</a:t>
            </a:r>
            <a:endParaRPr lang="en-US" altLang="zh-CN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小结：空间转移，时间推移，景象发生变化，有声有色地进入梦境。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2119"/>
      </p:ext>
    </p:extLst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043045" y="1565873"/>
            <a:ext cx="7851899" cy="39472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半壁见海日，空中闻天鸡。</a:t>
            </a:r>
            <a:endParaRPr lang="en-US" altLang="zh-CN" sz="44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天鸡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：古代传说，东南有桃都山，山上有棵大树，树枝绵延三千里，树上栖有天鸡，每当太阳初升，照到这棵树上，天鸡就叫起来，天下的鸡也都跟着它叫。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075" y="631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8887771"/>
      </p:ext>
    </p:ext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D5D3D9-8E78-4BB2-8746-7FB61B39B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81" y="436490"/>
            <a:ext cx="4809543" cy="3623048"/>
          </a:xfrm>
          <a:prstGeom prst="rect">
            <a:avLst/>
          </a:prstGeom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xmlns="" id="{44D0B24A-8C4C-450B-BF00-C72BB30A5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423047"/>
            <a:ext cx="4657725" cy="365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B52FE91-1F57-408A-A636-98E3F4C2D1DE}"/>
              </a:ext>
            </a:extLst>
          </p:cNvPr>
          <p:cNvSpPr txBox="1"/>
          <p:nvPr/>
        </p:nvSpPr>
        <p:spPr>
          <a:xfrm>
            <a:off x="610181" y="4372850"/>
            <a:ext cx="548581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千岩：重叠的岩。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万转：山路弯曲不断。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迷花：迷恋于花，被花迷住。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F43F993-B356-4ACE-8F77-99FC26AFCAC0}"/>
              </a:ext>
            </a:extLst>
          </p:cNvPr>
          <p:cNvSpPr txBox="1"/>
          <p:nvPr/>
        </p:nvSpPr>
        <p:spPr>
          <a:xfrm>
            <a:off x="6457950" y="4372850"/>
            <a:ext cx="6096000" cy="1794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千岩万转路不定，</a:t>
            </a: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迷花倚石忽已暝。</a:t>
            </a:r>
          </a:p>
        </p:txBody>
      </p:sp>
    </p:spTree>
    <p:extLst>
      <p:ext uri="{BB962C8B-B14F-4D97-AF65-F5344CB8AC3E}">
        <p14:creationId xmlns:p14="http://schemas.microsoft.com/office/powerpoint/2010/main" val="406270524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178810" y="965845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4055647" y="1781819"/>
            <a:ext cx="6292756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zh-CN" altLang="en-US" sz="24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于是李白便玩得很疯，哪怕是他从长安黯然离开后的低谷时期，也没闲着。别人郁闷，都是结个草庐或者僵卧孤村，就地郁闷。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0800000">
            <a:off x="10348403" y="1940188"/>
            <a:ext cx="72923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0" name="矩形 29"/>
          <p:cNvSpPr/>
          <p:nvPr/>
        </p:nvSpPr>
        <p:spPr>
          <a:xfrm>
            <a:off x="3200400" y="3499306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4" name="TextBox 40"/>
          <p:cNvSpPr txBox="1"/>
          <p:nvPr/>
        </p:nvSpPr>
        <p:spPr>
          <a:xfrm>
            <a:off x="4021455" y="4097113"/>
            <a:ext cx="6154555" cy="2069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+mn-ea"/>
              </a:rPr>
              <a:t>李白倒好，特地跑到东鲁去郁闷，还顺手写出了“安得摧眉折腰事权贵，使我不得开心颜”这样的句子，给自己打气。写完以后，李白笔一扔，又跑吴越玩去了。所以</a:t>
            </a:r>
            <a:r>
              <a:rPr lang="en-US" altLang="zh-CN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+mn-ea"/>
              </a:rPr>
              <a:t>《</a:t>
            </a: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+mn-ea"/>
              </a:rPr>
              <a:t>梦游天姥吟留别</a:t>
            </a:r>
            <a:r>
              <a:rPr lang="en-US" altLang="zh-CN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+mn-ea"/>
              </a:rPr>
              <a:t>》</a:t>
            </a:r>
            <a:r>
              <a:rPr lang="zh-CN" altLang="en-US" sz="22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charset="0"/>
                <a:sym typeface="+mn-ea"/>
              </a:rPr>
              <a:t>还有另外一个题目，叫作“别东鲁诸公”。</a:t>
            </a:r>
            <a:endParaRPr kumimoji="0" lang="zh-CN" altLang="en-US" sz="22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 rot="10800000">
            <a:off x="10348403" y="4252927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6" name="椭圆 35"/>
          <p:cNvSpPr/>
          <p:nvPr/>
        </p:nvSpPr>
        <p:spPr>
          <a:xfrm>
            <a:off x="927735" y="1776547"/>
            <a:ext cx="1499870" cy="14998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4">
                <a:lumMod val="7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7735" y="4155068"/>
            <a:ext cx="1499870" cy="149987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4" name="组合 3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7409" y="484"/>
              <a:ext cx="390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旅游达人李白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66077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4" grpId="0"/>
      <p:bldP spid="3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699211" y="1561470"/>
            <a:ext cx="8970991" cy="5055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熊咆龙吟殷岩泉，栗深林兮惊层巅。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殷：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用作动词，震响。</a:t>
            </a:r>
            <a:endParaRPr kumimoji="0" lang="en-US" altLang="zh-CN" sz="360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栗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：使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颤栗，形容词作使动词。</a:t>
            </a:r>
            <a:endParaRPr kumimoji="0" lang="en-US" altLang="zh-CN" sz="3600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惊</a:t>
            </a:r>
            <a:r>
              <a:rPr lang="zh-CN" altLang="en-US" sz="3600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使</a:t>
            </a:r>
            <a:r>
              <a:rPr kumimoji="0" lang="en-US" altLang="zh-CN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600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震惊，形容词作使动词。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075" y="631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753124"/>
      </p:ext>
    </p:ext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AAD60093-1355-424B-B62F-8AC0D311F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38" y="25540"/>
            <a:ext cx="3953707" cy="33284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xmlns="" id="{07B8E1E6-6EDD-49C4-90D7-71C4CD18D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38" y="3504056"/>
            <a:ext cx="3953707" cy="3274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2C61CEC-BC1A-4D5E-8F19-E16C7186C242}"/>
              </a:ext>
            </a:extLst>
          </p:cNvPr>
          <p:cNvSpPr txBox="1"/>
          <p:nvPr/>
        </p:nvSpPr>
        <p:spPr>
          <a:xfrm>
            <a:off x="4719781" y="1488119"/>
            <a:ext cx="707505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云青青兮欲雨，水澹澹兮生烟。</a:t>
            </a:r>
            <a:endParaRPr lang="en-US" altLang="zh-CN" sz="40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>
              <a:solidFill>
                <a:srgbClr val="775D5A"/>
              </a:solidFill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青青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：黑沉沉的。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澹澹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：水波摇动的样子</a:t>
            </a:r>
          </a:p>
          <a:p>
            <a:endParaRPr lang="en-US" altLang="zh-CN" sz="3600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>
              <a:solidFill>
                <a:srgbClr val="775D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3939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043045" y="1076960"/>
            <a:ext cx="8970991" cy="56525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千岩万转路不定，迷花倚石忽已暝。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熊咆龙吟殷岩泉，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栗深林兮惊层巅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云青青兮欲雨，水澹澹兮生烟。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写作对象：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峰回路转，情迷意乱，山鸣水啸。写景，更写人。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写出怎样的一种景象：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昏暗恍惚。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3.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加阴影句使用了什么句式？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楚辞句式。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0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有何作用？</a:t>
            </a:r>
            <a:endParaRPr lang="en-US" altLang="zh-CN" sz="2000" b="1">
              <a:solidFill>
                <a:srgbClr val="333333">
                  <a:lumMod val="75000"/>
                  <a:lumOff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增添浪漫主义色彩。</a:t>
            </a:r>
            <a:endParaRPr lang="zh-CN" altLang="en-US" sz="2400" b="1">
              <a:solidFill>
                <a:srgbClr val="333333">
                  <a:lumMod val="75000"/>
                  <a:lumOff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075" y="631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943615"/>
      </p:ext>
    </p:ext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6283A0EE-2FE4-464B-817F-97FBD6210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04" y="272040"/>
            <a:ext cx="3468129" cy="2842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xmlns="" id="{CEF02506-1250-4C15-B3DC-71031CD7A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252" y="272039"/>
            <a:ext cx="3387952" cy="2842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xmlns="" id="{5A4B8A1E-8293-443B-B773-AFCBF1A751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03" y="3509992"/>
            <a:ext cx="3443707" cy="28425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1">
            <a:extLst>
              <a:ext uri="{FF2B5EF4-FFF2-40B4-BE49-F238E27FC236}">
                <a16:creationId xmlns:a16="http://schemas.microsoft.com/office/drawing/2014/main" xmlns="" id="{7E0AB129-01C9-43DB-9089-42489ED31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252" y="3509992"/>
            <a:ext cx="3437859" cy="28425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EE308F4-C524-40F4-B9E6-AE621E81947D}"/>
              </a:ext>
            </a:extLst>
          </p:cNvPr>
          <p:cNvSpPr txBox="1"/>
          <p:nvPr/>
        </p:nvSpPr>
        <p:spPr>
          <a:xfrm>
            <a:off x="7627953" y="2397948"/>
            <a:ext cx="434727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列缺霹雳，丘峦崩摧。</a:t>
            </a:r>
          </a:p>
          <a:p>
            <a:endParaRPr lang="zh-CN" altLang="en-US" sz="32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solidFill>
                <a:srgbClr val="775D5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洞天石扉，訇然中开。</a:t>
            </a:r>
          </a:p>
        </p:txBody>
      </p:sp>
    </p:spTree>
    <p:extLst>
      <p:ext uri="{BB962C8B-B14F-4D97-AF65-F5344CB8AC3E}">
        <p14:creationId xmlns:p14="http://schemas.microsoft.com/office/powerpoint/2010/main" val="271840032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13">
            <a:extLst>
              <a:ext uri="{FF2B5EF4-FFF2-40B4-BE49-F238E27FC236}">
                <a16:creationId xmlns:a16="http://schemas.microsoft.com/office/drawing/2014/main" xmlns="" id="{484FF2F0-8686-4849-8B32-86CA645BC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28" y="367572"/>
            <a:ext cx="4982790" cy="41406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xmlns="" id="{2C1E6BDD-799D-4180-8796-D6EE5890A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630" y="367573"/>
            <a:ext cx="5027900" cy="4140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685AD27-B578-4875-9676-709D4014A8C0}"/>
              </a:ext>
            </a:extLst>
          </p:cNvPr>
          <p:cNvSpPr txBox="1"/>
          <p:nvPr/>
        </p:nvSpPr>
        <p:spPr>
          <a:xfrm>
            <a:off x="2192272" y="5112388"/>
            <a:ext cx="78074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青冥浩荡不见底，日月照耀金银台。</a:t>
            </a:r>
          </a:p>
        </p:txBody>
      </p:sp>
    </p:spTree>
    <p:extLst>
      <p:ext uri="{BB962C8B-B14F-4D97-AF65-F5344CB8AC3E}">
        <p14:creationId xmlns:p14="http://schemas.microsoft.com/office/powerpoint/2010/main" val="119188692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600AE3F6-E6F4-47DE-84F8-416F52571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85" y="48001"/>
            <a:ext cx="3509337" cy="299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xmlns="" id="{293751BA-4933-45D3-8A39-87EBAC94F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271" y="151501"/>
            <a:ext cx="3649037" cy="2887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419D028D-3D5A-4CF0-89F8-2E1A788DA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85" y="3478140"/>
            <a:ext cx="3336779" cy="2873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6B903CBD-44CF-4FEB-BE0D-1770DB2550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610" y="3478140"/>
            <a:ext cx="3336779" cy="2646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F7BB3A3-8B52-47D0-A9DB-8A7CAC614CB6}"/>
              </a:ext>
            </a:extLst>
          </p:cNvPr>
          <p:cNvSpPr txBox="1"/>
          <p:nvPr/>
        </p:nvSpPr>
        <p:spPr>
          <a:xfrm>
            <a:off x="8269479" y="1538147"/>
            <a:ext cx="3509336" cy="338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霓为衣兮风为马，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云之君兮纷纷而来下。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虎鼓瑟兮鸾回车，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775D5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仙之人兮列如麻。</a:t>
            </a:r>
          </a:p>
        </p:txBody>
      </p:sp>
    </p:spTree>
    <p:extLst>
      <p:ext uri="{BB962C8B-B14F-4D97-AF65-F5344CB8AC3E}">
        <p14:creationId xmlns:p14="http://schemas.microsoft.com/office/powerpoint/2010/main" val="302430608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699211" y="1284471"/>
            <a:ext cx="8970991" cy="53322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忽魂悸以魄动，恍惊起而长嗟。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惟觉时之枕席，失向来之烟霞。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>
              <a:solidFill>
                <a:srgbClr val="333333">
                  <a:lumMod val="75000"/>
                  <a:lumOff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忽然魂魄惊动，我猛然惊醒，不禁长声叹息。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333333">
                    <a:lumMod val="75000"/>
                    <a:lumOff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醒来时只有身边的枕席，刚才梦中所见的烟雾云霞全都消失了。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075" y="631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215088"/>
      </p:ext>
    </p:ext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451428" y="1349763"/>
            <a:ext cx="6977947" cy="4576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）朗读思考：梦境部分可以细分为几个画面？各画面的景有什么特点？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（提示：可以参照地点和时间的变换）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①月夜渡湖→寂静清幽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②山之日景→壮观雄奇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③山之夜景→神奇迷离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④仙人登场→富丽堂皇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6537634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571047" y="1761085"/>
            <a:ext cx="6977947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）请用独特的手法描绘每个画面的意境 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你可以设想自己是李白然后去描绘，     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你可以从摄影师的角度去拍个场景，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你也可以用你散文化的语言描绘，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你还可以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0781400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571047" y="1607772"/>
            <a:ext cx="7241991" cy="388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）如何理解作者描绘的梦境？这里的“梦”具有怎样的内涵？ 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①自由、快乐的神仙世界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现实的丑恶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②理想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现实、光明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黑暗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【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对比</a:t>
            </a:r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③作者在现实中不愿对权贵卑躬屈膝，而受排挤，对现实感到失望。于是诗人借“梦游”，倾泄心中情感，表现了他追求自由的思想感情。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第二段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250067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3200400" y="1170305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3947167" y="1992901"/>
            <a:ext cx="6333371" cy="357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>
              <a:lnSpc>
                <a:spcPct val="120000"/>
              </a:lnSpc>
            </a:pPr>
            <a:r>
              <a:rPr lang="zh-CN" altLang="en-US" sz="24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李白的才华，再加上旅行中的空闲脑洞时间，能碰撞出何等杰出的作品，不问可知。</a:t>
            </a:r>
            <a:endParaRPr lang="en-US" altLang="zh-CN" sz="2400" b="1">
              <a:solidFill>
                <a:srgbClr val="333333">
                  <a:lumMod val="75000"/>
                  <a:lumOff val="2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457200">
              <a:lnSpc>
                <a:spcPct val="120000"/>
              </a:lnSpc>
            </a:pPr>
            <a:r>
              <a:rPr lang="zh-CN" altLang="en-US" sz="2400" b="1">
                <a:solidFill>
                  <a:srgbClr val="333333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的一些开脑洞的名句，比如“飞流直下三千尺，疑是银河落九天”、“云山海上出，人物镜中来”、“兴酣落笔摇五岳，诗成笑傲凌沧州”、“黄河西来决昆仑，咆哮万里触龙门”等等，皆是旅途中触景生情，随手演出瑰丽大气。</a:t>
            </a:r>
          </a:p>
        </p:txBody>
      </p:sp>
      <p:sp>
        <p:nvSpPr>
          <p:cNvPr id="29" name="矩形 28"/>
          <p:cNvSpPr/>
          <p:nvPr/>
        </p:nvSpPr>
        <p:spPr>
          <a:xfrm rot="10800000">
            <a:off x="10605436" y="3797563"/>
            <a:ext cx="842645" cy="221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600" normalizeH="0" baseline="0" noProof="0">
                <a:ln>
                  <a:solidFill>
                    <a:srgbClr val="756359">
                      <a:lumMod val="60000"/>
                      <a:lumOff val="40000"/>
                    </a:srgbClr>
                  </a:solidFill>
                </a:ln>
                <a:solidFill>
                  <a:srgbClr val="9B7F7B">
                    <a:lumMod val="75000"/>
                  </a:srgb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“</a:t>
            </a:r>
          </a:p>
        </p:txBody>
      </p:sp>
      <p:sp>
        <p:nvSpPr>
          <p:cNvPr id="36" name="椭圆 35"/>
          <p:cNvSpPr/>
          <p:nvPr/>
        </p:nvSpPr>
        <p:spPr>
          <a:xfrm>
            <a:off x="927735" y="1776547"/>
            <a:ext cx="1499870" cy="14998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4">
                <a:lumMod val="7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7735" y="4155068"/>
            <a:ext cx="1499870" cy="149987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4" name="组合 3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5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7409" y="484"/>
              <a:ext cx="390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旅游达人李白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50862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21b7317ffeb9dcdd6666ad388802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" y="0"/>
            <a:ext cx="5610225" cy="63093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764299" y="1525771"/>
            <a:ext cx="8970991" cy="5516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世间行乐亦如此，古来万事东流水。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别君去兮何时还？且放白鹿青崖间，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须行即骑访名山。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75D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安能摧眉折腰事权贵，使我不得开心颜！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 noProof="0">
                <a:solidFill>
                  <a:srgbClr val="775D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醒悟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775D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333333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6" name="组合 5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075" y="631"/>
              <a:ext cx="334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第三段</a:t>
              </a:r>
              <a:endPara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529453"/>
      </p:ext>
    </p:extLst>
  </p:cSld>
  <p:clrMapOvr>
    <a:masterClrMapping/>
  </p:clrMapOvr>
  <mc:AlternateContent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8daa57d9bd5612f941dc3e0cc47cd44"/>
          <p:cNvPicPr>
            <a:picLocks noChangeAspect="1"/>
          </p:cNvPicPr>
          <p:nvPr/>
        </p:nvPicPr>
        <p:blipFill>
          <a:blip r:embed="rId3"/>
          <a:srcRect l="5479" t="12401" b="11824"/>
          <a:stretch>
            <a:fillRect/>
          </a:stretch>
        </p:blipFill>
        <p:spPr>
          <a:xfrm flipH="1">
            <a:off x="-356235" y="3148965"/>
            <a:ext cx="4994910" cy="400431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638675" y="1791770"/>
            <a:ext cx="6977947" cy="388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）第三段中哪两个字照应了题目？这一段反映了李白怎样的思想性格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①“别君”二字照应题目“留别”。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②这一段中主要流露出的是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不满现实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不趋炎附势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蔑视权贵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傲岸不屈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的反抗精神。</a:t>
            </a:r>
            <a:endParaRPr kumimoji="0" lang="en-US" altLang="zh-CN" sz="24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同时也流露出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人生如梦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虚无感伤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的情绪和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逃避现实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的消极避世的思想。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195" y="590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第三段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6621023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942a2b9f2bd1c6b924fbd4fd0b0fb277"/>
          <p:cNvPicPr>
            <a:picLocks noChangeAspect="1"/>
          </p:cNvPicPr>
          <p:nvPr/>
        </p:nvPicPr>
        <p:blipFill>
          <a:blip r:embed="rId3"/>
          <a:srcRect l="22105" t="21746" r="16810" b="17937"/>
          <a:stretch>
            <a:fillRect/>
          </a:stretch>
        </p:blipFill>
        <p:spPr>
          <a:xfrm>
            <a:off x="8456295" y="2210503"/>
            <a:ext cx="3735705" cy="4451350"/>
          </a:xfrm>
          <a:prstGeom prst="rect">
            <a:avLst/>
          </a:prstGeom>
        </p:spPr>
      </p:pic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18987" y="1570222"/>
            <a:ext cx="8298853" cy="371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）作者为什么要花如此多的笔墨来描写梦境呢？对表现主题有什么作用？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①梦中仙境象征作者追求的理想境界。写仙境的美妙是为了反衬现实的丑恶。</a:t>
            </a:r>
            <a:endParaRPr lang="en-US" altLang="zh-CN" sz="24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②写诗人对自由生活的向往</a:t>
            </a:r>
            <a:endParaRPr lang="en-US" altLang="zh-CN" sz="24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前半部分用梦的形式曲折地表达出来</a:t>
            </a:r>
            <a:endParaRPr lang="en-US" altLang="zh-CN" sz="2400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后半部分诗人则是直抒胸臆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7931" y="665"/>
              <a:ext cx="36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主题探究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295500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942a2b9f2bd1c6b924fbd4fd0b0fb277"/>
          <p:cNvPicPr>
            <a:picLocks noChangeAspect="1"/>
          </p:cNvPicPr>
          <p:nvPr/>
        </p:nvPicPr>
        <p:blipFill>
          <a:blip r:embed="rId3"/>
          <a:srcRect l="22105" t="21746" r="16810" b="17937"/>
          <a:stretch>
            <a:fillRect/>
          </a:stretch>
        </p:blipFill>
        <p:spPr>
          <a:xfrm>
            <a:off x="8456295" y="2210503"/>
            <a:ext cx="3735705" cy="4451350"/>
          </a:xfrm>
          <a:prstGeom prst="rect">
            <a:avLst/>
          </a:prstGeom>
        </p:spPr>
      </p:pic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32075" y="1196340"/>
            <a:ext cx="8808219" cy="539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）诗的结句“安能摧眉折腰事权贵，使我不得开心颜”是全诗的诗眼，点明了主题。人们对此有两种观点：</a:t>
            </a:r>
            <a:endParaRPr lang="en-US" altLang="zh-CN" sz="24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一是认为表现了其消极避世、向往自由的思想；</a:t>
            </a:r>
            <a:endParaRPr lang="en-US" altLang="zh-CN" sz="24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一是认为表现了其蔑视权贵、讥讽现实的思想。你怎么看呢？</a:t>
            </a:r>
            <a:endParaRPr lang="en-US" altLang="zh-CN" sz="2400" b="1">
              <a:solidFill>
                <a:prstClr val="black">
                  <a:lumMod val="75000"/>
                  <a:lumOff val="2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①我认为两者均有。但是李白虽消极避世，却又不像桃花源式的完全置身于世外；其讥讽现实，却又不像屈原那般愤世嫉俗。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总的来说，李白身上集“儒、道、侠”三者于一体，有儒家的积极用世，有道家的消极避世，又有侠客的仗剑豪情，他的儒家思想，使他想要积极入世，有所作为。但是他的侠客情怀，却使他向往自由，放浪不羁，使他与世俗、与官场格格不入。</a:t>
            </a:r>
          </a:p>
          <a:p>
            <a:pPr lvl="0">
              <a:lnSpc>
                <a:spcPct val="150000"/>
              </a:lnSpc>
            </a:pPr>
            <a:r>
              <a:rPr lang="zh-CN" altLang="en-US" sz="2000">
                <a:solidFill>
                  <a:prstClr val="black">
                    <a:lumMod val="75000"/>
                    <a:lumOff val="2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③入世不成，在道家思想的影响下，便不免消极避世，游山访仙，故其游仙诗既有消极避世、向往自由的思想，又暗含蔑视权贵、讥讽现实的思想。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7931" y="665"/>
              <a:ext cx="361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主题探究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63300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96" name="PA_椭圆 3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29174" y="3099550"/>
            <a:ext cx="592667" cy="592849"/>
          </a:xfrm>
          <a:prstGeom prst="ellipse">
            <a:avLst/>
          </a:prstGeom>
          <a:solidFill>
            <a:srgbClr val="C3BAB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36897" name="PA_椭圆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29174" y="4176776"/>
            <a:ext cx="592667" cy="592849"/>
          </a:xfrm>
          <a:prstGeom prst="ellipse">
            <a:avLst/>
          </a:prstGeom>
          <a:solidFill>
            <a:srgbClr val="C3BAB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36898" name="PA_椭圆 3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29174" y="5276032"/>
            <a:ext cx="592667" cy="592849"/>
          </a:xfrm>
          <a:prstGeom prst="ellipse">
            <a:avLst/>
          </a:prstGeom>
          <a:solidFill>
            <a:srgbClr val="C3BAB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36895" name="PA_椭圆 3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29174" y="1968088"/>
            <a:ext cx="592667" cy="592849"/>
          </a:xfrm>
          <a:prstGeom prst="ellipse">
            <a:avLst/>
          </a:prstGeom>
          <a:solidFill>
            <a:srgbClr val="C3BAB5"/>
          </a:solidFill>
          <a:ln>
            <a:noFill/>
          </a:ln>
          <a:effectLst>
            <a:outerShdw blurRad="190500" dist="63500" dir="3300000" algn="tl" rotWithShape="0">
              <a:schemeClr val="accent2">
                <a:lumMod val="1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36899" name="PA_淘宝店chenying0907 3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14575" y="2046534"/>
            <a:ext cx="2712720" cy="38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srgbClr val="FFFFFF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奇特的构思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900" name="PA_淘宝店chenying0907 3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79644" y="3176879"/>
            <a:ext cx="2712720" cy="38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srgbClr val="FFFFFF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丰富的想象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901" name="PA_淘宝店chenying0907 3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79644" y="4234963"/>
            <a:ext cx="2712720" cy="38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srgbClr val="FFFFFF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大胆的夸张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902" name="PA_淘宝店chenying0907 3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14575" y="5146825"/>
            <a:ext cx="3681189" cy="851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>
                <a:solidFill>
                  <a:srgbClr val="FFFFFF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句式灵活，语言流利自然，不事雕琢。 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 descr="389cad69671635ca06258df73dd41e37"/>
          <p:cNvPicPr>
            <a:picLocks noChangeAspect="1"/>
          </p:cNvPicPr>
          <p:nvPr/>
        </p:nvPicPr>
        <p:blipFill>
          <a:blip r:embed="rId11"/>
          <a:srcRect l="6614" t="6985" r="20407"/>
          <a:stretch>
            <a:fillRect/>
          </a:stretch>
        </p:blipFill>
        <p:spPr>
          <a:xfrm>
            <a:off x="6575425" y="714375"/>
            <a:ext cx="4819650" cy="61429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43045" y="272415"/>
            <a:ext cx="3633470" cy="897890"/>
            <a:chOff x="6367" y="429"/>
            <a:chExt cx="5722" cy="1414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12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12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7917" y="429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艺术特色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9596CF-0A35-46E9-84BD-AE1DAE157316}"/>
              </a:ext>
            </a:extLst>
          </p:cNvPr>
          <p:cNvSpPr txBox="1"/>
          <p:nvPr/>
        </p:nvSpPr>
        <p:spPr>
          <a:xfrm>
            <a:off x="1476962" y="2007870"/>
            <a:ext cx="337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6CB5CF5-4F9B-4B5A-B7D9-F6FB09C04C47}"/>
              </a:ext>
            </a:extLst>
          </p:cNvPr>
          <p:cNvSpPr txBox="1"/>
          <p:nvPr/>
        </p:nvSpPr>
        <p:spPr>
          <a:xfrm>
            <a:off x="1476962" y="3099550"/>
            <a:ext cx="337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1C72B73-C115-42C3-8563-0B81A2C478C8}"/>
              </a:ext>
            </a:extLst>
          </p:cNvPr>
          <p:cNvSpPr txBox="1"/>
          <p:nvPr/>
        </p:nvSpPr>
        <p:spPr>
          <a:xfrm>
            <a:off x="1476962" y="4215280"/>
            <a:ext cx="337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DE0F582-946A-4224-8EBC-3B77D35F9DB3}"/>
              </a:ext>
            </a:extLst>
          </p:cNvPr>
          <p:cNvSpPr txBox="1"/>
          <p:nvPr/>
        </p:nvSpPr>
        <p:spPr>
          <a:xfrm>
            <a:off x="1476962" y="5341623"/>
            <a:ext cx="337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1245445840"/>
      </p:ext>
    </p:extLst>
  </p:cSld>
  <p:clrMapOvr>
    <a:masterClrMapping/>
  </p:clrMapOvr>
  <mc:AlternateContent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6" grpId="0"/>
      <p:bldP spid="36897" grpId="0"/>
      <p:bldP spid="36898" grpId="0"/>
      <p:bldP spid="36895" grpId="0"/>
      <p:bldP spid="36899" grpId="0"/>
      <p:bldP spid="36900" grpId="0"/>
      <p:bldP spid="36901" grpId="0"/>
      <p:bldP spid="3690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 l="-6000" t="-14000" r="-13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-7620" y="1912620"/>
            <a:ext cx="12207240" cy="3261360"/>
          </a:xfrm>
          <a:prstGeom prst="roundRect">
            <a:avLst>
              <a:gd name="adj" fmla="val 7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4374" y="2094133"/>
            <a:ext cx="1643380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srgbClr val="FFCCCC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  <p:sp>
        <p:nvSpPr>
          <p:cNvPr id="5" name="文本占位符 2"/>
          <p:cNvSpPr txBox="1"/>
          <p:nvPr/>
        </p:nvSpPr>
        <p:spPr>
          <a:xfrm>
            <a:off x="3259477" y="3733800"/>
            <a:ext cx="5411788" cy="82695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rgbClr val="004DA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拓展探究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25465" y="3324224"/>
            <a:ext cx="355600" cy="484188"/>
            <a:chOff x="4755469" y="4479245"/>
            <a:chExt cx="355600" cy="484188"/>
          </a:xfrm>
        </p:grpSpPr>
        <p:sp>
          <p:nvSpPr>
            <p:cNvPr id="7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8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9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</p:grpSp>
      <p:pic>
        <p:nvPicPr>
          <p:cNvPr id="10" name="图片 9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8648065" y="2988310"/>
            <a:ext cx="3551555" cy="2014855"/>
          </a:xfrm>
          <a:prstGeom prst="rect">
            <a:avLst/>
          </a:prstGeom>
        </p:spPr>
      </p:pic>
      <p:pic>
        <p:nvPicPr>
          <p:cNvPr id="11" name="图片 10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103505" y="1910715"/>
            <a:ext cx="3551555" cy="20148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千库网-中国古风素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255" y="-957580"/>
            <a:ext cx="4718050" cy="7794625"/>
          </a:xfrm>
          <a:prstGeom prst="rect">
            <a:avLst/>
          </a:prstGeom>
        </p:spPr>
      </p:pic>
      <p:sp>
        <p:nvSpPr>
          <p:cNvPr id="17" name="矩形 1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920298" y="1998999"/>
            <a:ext cx="7075335" cy="3588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请将此诗与李贺的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梦天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进行比较，分析两诗在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主题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意境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上的差异。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梦天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李贺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老兔寒蟾泣天色，云楼半开壁斜白。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玉轮轧露湿团光，鸾珮相逢桂香陌。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黄尘清水三山下，更变千年如走马。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遥望齐州九点烟，一泓海水杯中泻。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7929" y="582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对比阅读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958674"/>
      </p:ext>
    </p:extLst>
  </p:cSld>
  <p:clrMapOvr>
    <a:masterClrMapping/>
  </p:clrMapOvr>
  <mc:AlternateContent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千库网-中国古风素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255" y="-957580"/>
            <a:ext cx="4718050" cy="7794625"/>
          </a:xfrm>
          <a:prstGeom prst="rect">
            <a:avLst/>
          </a:prstGeom>
        </p:spPr>
      </p:pic>
      <p:sp>
        <p:nvSpPr>
          <p:cNvPr id="17" name="矩形 1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453893" y="1231316"/>
            <a:ext cx="7567052" cy="5915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请将此诗与李贺的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梦天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进行比较，分析两诗在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主题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和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意境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上的差异。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）主题上：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梦天</a:t>
            </a: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中诗人求生的意志，对天国的向往与人生的短促、现实的困厄构成尖锐的矛盾，困扰诗人的心灵。这首诗是诗人苦闷的象征。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梦游天姥吟留别</a:t>
            </a:r>
            <a:r>
              <a:rPr kumimoji="0" lang="en-US" altLang="zh-CN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有“人生如梦”的消极方面，更有蔑视权贵，追求个性自由的积极方面。这首诗是诗人昂扬振奋、潇洒出尘的气质的写照。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000" i="0" u="sng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）意境上：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李白的诗是明朗、坦率的，李贺的诗则是幽深、神秘的；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李白的诗诗充分男性化的，充满阳刚之气，李贺的诗则是充分女性化的，显得阴柔、纤弱。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7929" y="582"/>
              <a:ext cx="334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对比阅读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924927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千库网-中国古风素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1255" y="-957580"/>
            <a:ext cx="4718050" cy="7794625"/>
          </a:xfrm>
          <a:prstGeom prst="rect">
            <a:avLst/>
          </a:prstGeom>
        </p:spPr>
      </p:pic>
      <p:sp>
        <p:nvSpPr>
          <p:cNvPr id="17" name="矩形 16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34381" y="1827023"/>
            <a:ext cx="7075335" cy="3551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请结合李白其人及其诗歌，为李白写一则颁奖辞。要求：语言有表现力，形象生动，不少于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100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字。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灿烂了整个盛唐星空。他飘逸，人生得意须尽欢；他自信，天生我材必有用；他狂放，我辈岂是蓬蒿人！他用美酒挥洒自己的豪情，用诗歌抒发自己的胸怀！李白，在气势恢弘的大唐景象中舞动着洒脱浪漫、傲岸挺拔的动人身影！ 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3" name="组合 2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7430" y="648"/>
              <a:ext cx="374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语言文字运用</a:t>
              </a:r>
              <a:endPara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45961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10160" y="-20320"/>
            <a:ext cx="12201525" cy="4123690"/>
          </a:xfrm>
          <a:prstGeom prst="rect">
            <a:avLst/>
          </a:prstGeom>
          <a:blipFill rotWithShape="1">
            <a:blip r:embed="rId3"/>
            <a:stretch>
              <a:fillRect t="-20000" b="-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33256" y="4607257"/>
            <a:ext cx="42634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下课！ </a:t>
            </a: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53900" y="113030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-1099193" y="-636916"/>
            <a:ext cx="13811886" cy="8043545"/>
            <a:chOff x="-493" y="9628"/>
            <a:chExt cx="19699" cy="11468"/>
          </a:xfrm>
        </p:grpSpPr>
        <p:pic>
          <p:nvPicPr>
            <p:cNvPr id="3" name="图片 2" descr="a14c68630ea66b5b772a9ec2b7b6fa54"/>
            <p:cNvPicPr>
              <a:picLocks noChangeAspect="1"/>
            </p:cNvPicPr>
            <p:nvPr/>
          </p:nvPicPr>
          <p:blipFill>
            <a:blip r:embed="rId3">
              <a:grayscl/>
              <a:lum bright="18000"/>
            </a:blip>
            <a:srcRect t="1462" b="1888"/>
            <a:stretch>
              <a:fillRect/>
            </a:stretch>
          </p:blipFill>
          <p:spPr>
            <a:xfrm rot="5400000">
              <a:off x="3623" y="5512"/>
              <a:ext cx="11468" cy="19699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023" y="10693"/>
              <a:ext cx="16756" cy="9140"/>
            </a:xfrm>
            <a:prstGeom prst="rect">
              <a:avLst/>
            </a:prstGeom>
            <a:blipFill rotWithShape="1">
              <a:blip r:embed="rId4">
                <a:alphaModFix amt="36000"/>
              </a:blip>
              <a:stretch>
                <a:fillRect t="-20000" b="-1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94210" y="2013844"/>
            <a:ext cx="955558" cy="3941930"/>
            <a:chOff x="6016551" y="1696703"/>
            <a:chExt cx="955558" cy="3565523"/>
          </a:xfrm>
        </p:grpSpPr>
        <p:grpSp>
          <p:nvGrpSpPr>
            <p:cNvPr id="9" name="组合 8"/>
            <p:cNvGrpSpPr/>
            <p:nvPr/>
          </p:nvGrpSpPr>
          <p:grpSpPr>
            <a:xfrm>
              <a:off x="6068505" y="1696703"/>
              <a:ext cx="903604" cy="634756"/>
              <a:chOff x="1864138" y="2261553"/>
              <a:chExt cx="882256" cy="619760"/>
            </a:xfrm>
          </p:grpSpPr>
          <p:pic>
            <p:nvPicPr>
              <p:cNvPr id="11" name="图片 10" descr="e64afae20b7a41024e2e588b23f666b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1884064" y="2296811"/>
                <a:ext cx="862330" cy="51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叶根友毛笔行书2.0版" panose="02010601030101010101" pitchFamily="2" charset="-122"/>
                  </a:rPr>
                  <a:t>壹</a:t>
                </a: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016551" y="2399904"/>
              <a:ext cx="738664" cy="28623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背景介绍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28424" y="1992211"/>
            <a:ext cx="987195" cy="2642193"/>
            <a:chOff x="6014501" y="1696703"/>
            <a:chExt cx="987442" cy="2642193"/>
          </a:xfrm>
        </p:grpSpPr>
        <p:grpSp>
          <p:nvGrpSpPr>
            <p:cNvPr id="14" name="组合 13"/>
            <p:cNvGrpSpPr/>
            <p:nvPr/>
          </p:nvGrpSpPr>
          <p:grpSpPr>
            <a:xfrm>
              <a:off x="6068505" y="1696703"/>
              <a:ext cx="933438" cy="634756"/>
              <a:chOff x="1864138" y="2261553"/>
              <a:chExt cx="911385" cy="619760"/>
            </a:xfrm>
          </p:grpSpPr>
          <p:pic>
            <p:nvPicPr>
              <p:cNvPr id="16" name="图片 15" descr="e64afae20b7a41024e2e588b23f666b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913193" y="2285954"/>
                <a:ext cx="862330" cy="570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叶根友毛笔行书2.0版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014501" y="2399904"/>
              <a:ext cx="738849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拓展探究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8375" y="1992211"/>
            <a:ext cx="927152" cy="2663826"/>
            <a:chOff x="6045966" y="1675073"/>
            <a:chExt cx="927432" cy="2663826"/>
          </a:xfrm>
        </p:grpSpPr>
        <p:grpSp>
          <p:nvGrpSpPr>
            <p:cNvPr id="19" name="组合 18"/>
            <p:cNvGrpSpPr/>
            <p:nvPr/>
          </p:nvGrpSpPr>
          <p:grpSpPr>
            <a:xfrm>
              <a:off x="6068506" y="1675073"/>
              <a:ext cx="904892" cy="656390"/>
              <a:chOff x="1864138" y="2240431"/>
              <a:chExt cx="883513" cy="640882"/>
            </a:xfrm>
          </p:grpSpPr>
          <p:pic>
            <p:nvPicPr>
              <p:cNvPr id="21" name="图片 20" descr="e64afae20b7a41024e2e588b23f666b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64138" y="2261553"/>
                <a:ext cx="619760" cy="619760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1885321" y="2240431"/>
                <a:ext cx="862330" cy="631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lvl="0" indent="0" algn="l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36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叶根友毛笔行书2.0版" panose="02010601030101010101" pitchFamily="2" charset="-122"/>
                  </a:rPr>
                  <a:t>贰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6045966" y="2399907"/>
              <a:ext cx="738887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内容研读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36601" y="4055928"/>
            <a:ext cx="355600" cy="484188"/>
            <a:chOff x="4755469" y="4479245"/>
            <a:chExt cx="355600" cy="484188"/>
          </a:xfrm>
        </p:grpSpPr>
        <p:sp>
          <p:nvSpPr>
            <p:cNvPr id="7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28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29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975200" y="2911762"/>
            <a:ext cx="1402080" cy="156845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srgbClr val="FFCCCC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</a:p>
        </p:txBody>
      </p:sp>
      <p:sp>
        <p:nvSpPr>
          <p:cNvPr id="31" name="矩形 30"/>
          <p:cNvSpPr/>
          <p:nvPr/>
        </p:nvSpPr>
        <p:spPr>
          <a:xfrm>
            <a:off x="1399714" y="1659921"/>
            <a:ext cx="165943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srgbClr val="FFCCCC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 l="-6000" t="-14000" r="-13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-7620" y="1912620"/>
            <a:ext cx="12207240" cy="3261360"/>
          </a:xfrm>
          <a:prstGeom prst="roundRect">
            <a:avLst>
              <a:gd name="adj" fmla="val 778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6349" y="2094133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2000" sy="102000" algn="ctr" rotWithShape="0">
                    <a:srgbClr val="FFCCCC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  <a:endParaRPr lang="en-US" altLang="zh-CN" sz="115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sx="102000" sy="102000" algn="ctr" rotWithShape="0">
                  <a:srgbClr val="FFCCCC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占位符 2"/>
          <p:cNvSpPr txBox="1"/>
          <p:nvPr/>
        </p:nvSpPr>
        <p:spPr>
          <a:xfrm>
            <a:off x="3259477" y="3733800"/>
            <a:ext cx="5411788" cy="82695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rgbClr val="004DA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背景介绍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25465" y="3324224"/>
            <a:ext cx="355600" cy="484188"/>
            <a:chOff x="4755469" y="4479245"/>
            <a:chExt cx="355600" cy="484188"/>
          </a:xfrm>
        </p:grpSpPr>
        <p:sp>
          <p:nvSpPr>
            <p:cNvPr id="7" name="Freeform 150"/>
            <p:cNvSpPr/>
            <p:nvPr/>
          </p:nvSpPr>
          <p:spPr bwMode="auto">
            <a:xfrm>
              <a:off x="4755469" y="4479245"/>
              <a:ext cx="355600" cy="484188"/>
            </a:xfrm>
            <a:custGeom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8" name="Freeform 151"/>
            <p:cNvSpPr>
              <a:spLocks noEditPoints="1"/>
            </p:cNvSpPr>
            <p:nvPr/>
          </p:nvSpPr>
          <p:spPr bwMode="auto">
            <a:xfrm>
              <a:off x="4933269" y="4482420"/>
              <a:ext cx="138113" cy="458788"/>
            </a:xfrm>
            <a:custGeom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  <p:sp>
          <p:nvSpPr>
            <p:cNvPr id="9" name="Freeform 152"/>
            <p:cNvSpPr>
              <a:spLocks noEditPoints="1"/>
            </p:cNvSpPr>
            <p:nvPr/>
          </p:nvSpPr>
          <p:spPr bwMode="auto">
            <a:xfrm>
              <a:off x="4777694" y="4674508"/>
              <a:ext cx="138113" cy="228600"/>
            </a:xfrm>
            <a:custGeom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prstClr val="black"/>
                </a:solidFill>
                <a:latin typeface="Calibri"/>
                <a:ea typeface="腾祥铁山楷书简"/>
              </a:endParaRPr>
            </a:p>
          </p:txBody>
        </p:sp>
      </p:grpSp>
      <p:pic>
        <p:nvPicPr>
          <p:cNvPr id="10" name="图片 9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8648065" y="2988310"/>
            <a:ext cx="3551555" cy="2014855"/>
          </a:xfrm>
          <a:prstGeom prst="rect">
            <a:avLst/>
          </a:prstGeom>
        </p:spPr>
      </p:pic>
      <p:pic>
        <p:nvPicPr>
          <p:cNvPr id="11" name="图片 10" descr="72c810f829cd5222f1f109c7c212066e"/>
          <p:cNvPicPr>
            <a:picLocks noChangeAspect="1"/>
          </p:cNvPicPr>
          <p:nvPr/>
        </p:nvPicPr>
        <p:blipFill>
          <a:blip r:embed="rId3">
            <a:grayscl/>
            <a:lum bright="18000"/>
          </a:blip>
          <a:stretch>
            <a:fillRect/>
          </a:stretch>
        </p:blipFill>
        <p:spPr>
          <a:xfrm>
            <a:off x="103505" y="1910715"/>
            <a:ext cx="3551555" cy="201485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c57397cf4aeba935891f1961cb69475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430" y="2749550"/>
            <a:ext cx="6211570" cy="410845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764920" y="1334605"/>
            <a:ext cx="6211571" cy="4391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李白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(701—762)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，字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太白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，号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青莲居士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。中国唐朝诗人，有“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诗仙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”之称，是伟大的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浪漫主义诗人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存世诗文千余篇，代表作有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蜀道难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行路难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梦游天姥吟留别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将进酒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等诗篇，有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李太白集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传世。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030" y="492"/>
              <a:ext cx="323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李白其人</a:t>
              </a:r>
              <a:endParaRPr lang="zh-CN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c57397cf4aeba935891f1961cb69475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2180" y="3844507"/>
            <a:ext cx="6211570" cy="410845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396648" y="769620"/>
            <a:ext cx="9801723" cy="6021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祖籍陇西成纪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今甘肃秦安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，出生于中亚西域的碎叶城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在今吉尔吉斯斯坦境内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，约五岁时，其家迁居绵州昌隆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今四川江油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天宝元年秋（</a:t>
            </a:r>
            <a:r>
              <a:rPr kumimoji="0" lang="en-US" altLang="zh-CN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742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，李白应召入京，踌躇满志：“仰天大笑出门去，我辈岂是蓬蒿人！”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天宝三年春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，李白被放还乡，诗人对社会的认识发生了深刻变化。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天宝十四年（</a:t>
            </a:r>
            <a:r>
              <a:rPr kumimoji="0" lang="en-US" altLang="zh-CN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755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安史之乱爆发，李白避乱东南，来往于宣城、当涂、金陵、溧阳一带。后隐居于庐山。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当时玄宗之子永王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李璘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率师由江陵东下，以复兴大业的名义恭请李白参与其戎幕，李白遂满怀热忱毅然从戎，后来李璘军败被杀后，李白也因此获罪下狱，不久被流放夜郎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今贵州铜梓一带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至巫山时遇赦放还。这时他已年近六十，但仍壮心未已，</a:t>
            </a: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上元二年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(761)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，又一次踏上征途，准备参加李光弼的平叛军队，途中因病折回。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宝应元年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(762)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，李白病死于当涂族叔李阳冰家，结束了他富有传奇色彩的一生。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030" y="492"/>
              <a:ext cx="323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李白生平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42523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c57397cf4aeba935891f1961cb69475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0" y="3607435"/>
            <a:ext cx="6211570" cy="4108450"/>
          </a:xfrm>
          <a:prstGeom prst="rect">
            <a:avLst/>
          </a:prstGeom>
        </p:spPr>
      </p:pic>
      <p:sp>
        <p:nvSpPr>
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<p:cNvSpPr/>
          <p:nvPr/>
        </p:nvSpPr>
        <p:spPr>
          <a:xfrm>
            <a:off x="812801" y="1477645"/>
            <a:ext cx="9372600" cy="4636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李白早年就有济世的抱负，但不屑于经由科举登上仕途，而希望由布衣一跃而为卿相。因此他漫游全国各地，结交名流，以此广造声誉。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天宝元年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(742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年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，玄宗召他到长安来。李白对这次长安之行抱有很大的希望，在给妻子的留别诗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别内赴征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中写道：“归时倘佩黄金印，莫见苏秦不下机。”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李白初到长安，也曾有过短暂的得意，但他一身傲骨，不肯与权贵同流合污，得罪了权贵，连玄宗也对他不满。他在长安仅住了一年多，就被赐金放还，他那由布衣而卿相的梦幻从此完全破灭。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李白离开长安后，先到洛阳与杜甫相会，结下友谊。随后又同游梁、宋故地，这时高适也赶来相会，三人一同往山东游览，到兖州不久，杜甫西入长安，李白南下吴、越故地。这首诗就是他行前写的。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43045" y="307340"/>
            <a:ext cx="3633470" cy="862965"/>
            <a:chOff x="6367" y="484"/>
            <a:chExt cx="5722" cy="1359"/>
          </a:xfrm>
        </p:grpSpPr>
        <p:grpSp>
          <p:nvGrpSpPr>
            <p:cNvPr id="7" name="组合 6"/>
            <p:cNvGrpSpPr/>
            <p:nvPr/>
          </p:nvGrpSpPr>
          <p:grpSpPr>
            <a:xfrm>
              <a:off x="6367" y="484"/>
              <a:ext cx="5722" cy="1359"/>
              <a:chOff x="6059" y="285"/>
              <a:chExt cx="5722" cy="1359"/>
            </a:xfrm>
          </p:grpSpPr>
          <p:pic>
            <p:nvPicPr>
              <p:cNvPr id="10" name="图片 9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 flipH="1">
                <a:off x="10232" y="861"/>
                <a:ext cx="1549" cy="783"/>
              </a:xfrm>
              <a:prstGeom prst="rect">
                <a:avLst/>
              </a:prstGeom>
              <a:ln>
                <a:noFill/>
              </a:ln>
              <a:effectLst>
                <a:innerShdw dist="63500">
                  <a:prstClr val="black"/>
                </a:innerShdw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threePt" dir="t"/>
              </a:scene3d>
            </p:spPr>
          </p:pic>
          <p:pic>
            <p:nvPicPr>
              <p:cNvPr id="11" name="图片 10" descr="72c810f829cd5222f1f109c7c212066e"/>
              <p:cNvPicPr>
                <a:picLocks noChangeAspect="1"/>
              </p:cNvPicPr>
              <p:nvPr/>
            </p:nvPicPr>
            <p:blipFill>
              <a:blip r:embed="rId4">
                <a:grayscl/>
                <a:lum bright="-100000"/>
              </a:blip>
              <a:stretch>
                <a:fillRect/>
              </a:stretch>
            </p:blipFill>
            <p:spPr>
              <a:xfrm>
                <a:off x="6059" y="285"/>
                <a:ext cx="1663" cy="728"/>
              </a:xfrm>
              <a:prstGeom prst="rect">
                <a:avLst/>
              </a:prstGeom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8030" y="619"/>
              <a:ext cx="323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写作背景</a:t>
              </a: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48125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F9E7E3"/>
      </a:accent1>
      <a:accent2>
        <a:srgbClr val="F1CFCD"/>
      </a:accent2>
      <a:accent3>
        <a:srgbClr val="E5AAA4"/>
      </a:accent3>
      <a:accent4>
        <a:srgbClr val="9B7F7B"/>
      </a:accent4>
      <a:accent5>
        <a:srgbClr val="756359"/>
      </a:accent5>
      <a:accent6>
        <a:srgbClr val="ABA8A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241</Paragraphs>
  <Slides>49</Slides>
  <Notes>38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61">
      <vt:lpstr>Arial</vt:lpstr>
      <vt:lpstr>Calibri</vt:lpstr>
      <vt:lpstr>Calibri Light</vt:lpstr>
      <vt:lpstr>隶书</vt:lpstr>
      <vt:lpstr>Montserrat</vt:lpstr>
      <vt:lpstr>楷体</vt:lpstr>
      <vt:lpstr>宋体</vt:lpstr>
      <vt:lpstr>叶根友毛笔行书2.0版</vt:lpstr>
      <vt:lpstr>腾祥铁山楷书简</vt:lpstr>
      <vt:lpstr>Wingdings</vt:lpstr>
      <vt:lpstr>微软雅黑 Light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2021-08-21T13:51:36.373</cp:lastPrinted>
  <dcterms:created xsi:type="dcterms:W3CDTF">2021-08-21T13:51:36Z</dcterms:created>
  <dcterms:modified xsi:type="dcterms:W3CDTF">2021-08-21T05:52:28Z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