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2" r:id="rId11"/>
    <p:sldId id="273" r:id="rId12"/>
    <p:sldId id="274" r:id="rId13"/>
    <p:sldId id="275" r:id="rId14"/>
    <p:sldId id="291" r:id="rId15"/>
    <p:sldId id="276" r:id="rId16"/>
    <p:sldId id="277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025" y="-33655"/>
            <a:ext cx="12343765" cy="697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752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r:link="rId2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69.xml"/><Relationship Id="rId7" Type="http://schemas.openxmlformats.org/officeDocument/2006/relationships/image" Target="../media/image3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tags" Target="../tags/tag113.xml"/><Relationship Id="rId18" Type="http://schemas.openxmlformats.org/officeDocument/2006/relationships/tags" Target="../tags/tag118.xml"/><Relationship Id="rId3" Type="http://schemas.openxmlformats.org/officeDocument/2006/relationships/tags" Target="../tags/tag103.xml"/><Relationship Id="rId21" Type="http://schemas.openxmlformats.org/officeDocument/2006/relationships/tags" Target="../tags/tag121.xml"/><Relationship Id="rId7" Type="http://schemas.openxmlformats.org/officeDocument/2006/relationships/tags" Target="../tags/tag107.xml"/><Relationship Id="rId12" Type="http://schemas.openxmlformats.org/officeDocument/2006/relationships/tags" Target="../tags/tag112.xml"/><Relationship Id="rId17" Type="http://schemas.openxmlformats.org/officeDocument/2006/relationships/tags" Target="../tags/tag117.xml"/><Relationship Id="rId2" Type="http://schemas.openxmlformats.org/officeDocument/2006/relationships/tags" Target="../tags/tag102.xml"/><Relationship Id="rId16" Type="http://schemas.openxmlformats.org/officeDocument/2006/relationships/tags" Target="../tags/tag116.xml"/><Relationship Id="rId20" Type="http://schemas.openxmlformats.org/officeDocument/2006/relationships/tags" Target="../tags/tag120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tags" Target="../tags/tag111.xml"/><Relationship Id="rId24" Type="http://schemas.microsoft.com/office/2007/relationships/hdphoto" Target="../media/hdphoto2.wdp"/><Relationship Id="rId5" Type="http://schemas.openxmlformats.org/officeDocument/2006/relationships/tags" Target="../tags/tag105.xml"/><Relationship Id="rId15" Type="http://schemas.openxmlformats.org/officeDocument/2006/relationships/tags" Target="../tags/tag115.xml"/><Relationship Id="rId23" Type="http://schemas.openxmlformats.org/officeDocument/2006/relationships/image" Target="../media/image7.png"/><Relationship Id="rId10" Type="http://schemas.openxmlformats.org/officeDocument/2006/relationships/tags" Target="../tags/tag110.xml"/><Relationship Id="rId19" Type="http://schemas.openxmlformats.org/officeDocument/2006/relationships/tags" Target="../tags/tag119.xml"/><Relationship Id="rId4" Type="http://schemas.openxmlformats.org/officeDocument/2006/relationships/tags" Target="../tags/tag104.xml"/><Relationship Id="rId9" Type="http://schemas.openxmlformats.org/officeDocument/2006/relationships/tags" Target="../tags/tag109.xml"/><Relationship Id="rId14" Type="http://schemas.openxmlformats.org/officeDocument/2006/relationships/tags" Target="../tags/tag114.xml"/><Relationship Id="rId2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slideLayout" Target="../slideLayouts/slideLayout12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10" Type="http://schemas.openxmlformats.org/officeDocument/2006/relationships/tags" Target="../tags/tag131.xml"/><Relationship Id="rId19" Type="http://schemas.openxmlformats.org/officeDocument/2006/relationships/image" Target="../media/image8.png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tags" Target="../tags/tag151.xml"/><Relationship Id="rId18" Type="http://schemas.openxmlformats.org/officeDocument/2006/relationships/tags" Target="../tags/tag156.xml"/><Relationship Id="rId26" Type="http://schemas.openxmlformats.org/officeDocument/2006/relationships/tags" Target="../tags/tag164.xml"/><Relationship Id="rId3" Type="http://schemas.openxmlformats.org/officeDocument/2006/relationships/tags" Target="../tags/tag141.xml"/><Relationship Id="rId21" Type="http://schemas.openxmlformats.org/officeDocument/2006/relationships/tags" Target="../tags/tag159.xml"/><Relationship Id="rId34" Type="http://schemas.openxmlformats.org/officeDocument/2006/relationships/tags" Target="../tags/tag172.xml"/><Relationship Id="rId7" Type="http://schemas.openxmlformats.org/officeDocument/2006/relationships/tags" Target="../tags/tag145.xml"/><Relationship Id="rId12" Type="http://schemas.openxmlformats.org/officeDocument/2006/relationships/tags" Target="../tags/tag150.xml"/><Relationship Id="rId17" Type="http://schemas.openxmlformats.org/officeDocument/2006/relationships/tags" Target="../tags/tag155.xml"/><Relationship Id="rId25" Type="http://schemas.openxmlformats.org/officeDocument/2006/relationships/tags" Target="../tags/tag163.xml"/><Relationship Id="rId33" Type="http://schemas.openxmlformats.org/officeDocument/2006/relationships/tags" Target="../tags/tag171.xml"/><Relationship Id="rId38" Type="http://schemas.openxmlformats.org/officeDocument/2006/relationships/slideLayout" Target="../slideLayouts/slideLayout2.xml"/><Relationship Id="rId2" Type="http://schemas.openxmlformats.org/officeDocument/2006/relationships/tags" Target="../tags/tag140.xml"/><Relationship Id="rId16" Type="http://schemas.openxmlformats.org/officeDocument/2006/relationships/tags" Target="../tags/tag154.xml"/><Relationship Id="rId20" Type="http://schemas.openxmlformats.org/officeDocument/2006/relationships/tags" Target="../tags/tag158.xml"/><Relationship Id="rId29" Type="http://schemas.openxmlformats.org/officeDocument/2006/relationships/tags" Target="../tags/tag167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24" Type="http://schemas.openxmlformats.org/officeDocument/2006/relationships/tags" Target="../tags/tag162.xml"/><Relationship Id="rId32" Type="http://schemas.openxmlformats.org/officeDocument/2006/relationships/tags" Target="../tags/tag170.xml"/><Relationship Id="rId37" Type="http://schemas.openxmlformats.org/officeDocument/2006/relationships/tags" Target="../tags/tag175.xml"/><Relationship Id="rId5" Type="http://schemas.openxmlformats.org/officeDocument/2006/relationships/tags" Target="../tags/tag143.xml"/><Relationship Id="rId15" Type="http://schemas.openxmlformats.org/officeDocument/2006/relationships/tags" Target="../tags/tag153.xml"/><Relationship Id="rId23" Type="http://schemas.openxmlformats.org/officeDocument/2006/relationships/tags" Target="../tags/tag161.xml"/><Relationship Id="rId28" Type="http://schemas.openxmlformats.org/officeDocument/2006/relationships/tags" Target="../tags/tag166.xml"/><Relationship Id="rId36" Type="http://schemas.openxmlformats.org/officeDocument/2006/relationships/tags" Target="../tags/tag174.xml"/><Relationship Id="rId10" Type="http://schemas.openxmlformats.org/officeDocument/2006/relationships/tags" Target="../tags/tag148.xml"/><Relationship Id="rId19" Type="http://schemas.openxmlformats.org/officeDocument/2006/relationships/tags" Target="../tags/tag157.xml"/><Relationship Id="rId31" Type="http://schemas.openxmlformats.org/officeDocument/2006/relationships/tags" Target="../tags/tag169.xml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tags" Target="../tags/tag152.xml"/><Relationship Id="rId22" Type="http://schemas.openxmlformats.org/officeDocument/2006/relationships/tags" Target="../tags/tag160.xml"/><Relationship Id="rId27" Type="http://schemas.openxmlformats.org/officeDocument/2006/relationships/tags" Target="../tags/tag165.xml"/><Relationship Id="rId30" Type="http://schemas.openxmlformats.org/officeDocument/2006/relationships/tags" Target="../tags/tag168.xml"/><Relationship Id="rId35" Type="http://schemas.openxmlformats.org/officeDocument/2006/relationships/tags" Target="../tags/tag17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microsoft.com/office/2007/relationships/hdphoto" Target="../media/hdphoto3.wdp"/><Relationship Id="rId5" Type="http://schemas.openxmlformats.org/officeDocument/2006/relationships/tags" Target="../tags/tag196.xml"/><Relationship Id="rId10" Type="http://schemas.openxmlformats.org/officeDocument/2006/relationships/image" Target="../media/image11.png"/><Relationship Id="rId4" Type="http://schemas.openxmlformats.org/officeDocument/2006/relationships/tags" Target="../tags/tag195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01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10" Type="http://schemas.microsoft.com/office/2007/relationships/hdphoto" Target="../media/hdphoto4.wdp"/><Relationship Id="rId4" Type="http://schemas.openxmlformats.org/officeDocument/2006/relationships/tags" Target="../tags/tag202.xml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207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7" Type="http://schemas.openxmlformats.org/officeDocument/2006/relationships/image" Target="../media/image14.png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15.xml"/><Relationship Id="rId4" Type="http://schemas.openxmlformats.org/officeDocument/2006/relationships/tags" Target="../tags/tag2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218.xml"/><Relationship Id="rId7" Type="http://schemas.openxmlformats.org/officeDocument/2006/relationships/tags" Target="../tags/tag222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11" Type="http://schemas.microsoft.com/office/2007/relationships/hdphoto" Target="../media/hdphoto5.wdp"/><Relationship Id="rId5" Type="http://schemas.openxmlformats.org/officeDocument/2006/relationships/tags" Target="../tags/tag220.xml"/><Relationship Id="rId10" Type="http://schemas.openxmlformats.org/officeDocument/2006/relationships/image" Target="../media/image15.png"/><Relationship Id="rId4" Type="http://schemas.openxmlformats.org/officeDocument/2006/relationships/tags" Target="../tags/tag219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13" Type="http://schemas.openxmlformats.org/officeDocument/2006/relationships/tags" Target="../tags/tag235.xml"/><Relationship Id="rId3" Type="http://schemas.openxmlformats.org/officeDocument/2006/relationships/tags" Target="../tags/tag225.xml"/><Relationship Id="rId7" Type="http://schemas.openxmlformats.org/officeDocument/2006/relationships/tags" Target="../tags/tag229.xml"/><Relationship Id="rId12" Type="http://schemas.openxmlformats.org/officeDocument/2006/relationships/tags" Target="../tags/tag234.xml"/><Relationship Id="rId17" Type="http://schemas.openxmlformats.org/officeDocument/2006/relationships/image" Target="../media/image18.png"/><Relationship Id="rId2" Type="http://schemas.openxmlformats.org/officeDocument/2006/relationships/tags" Target="../tags/tag224.xml"/><Relationship Id="rId16" Type="http://schemas.openxmlformats.org/officeDocument/2006/relationships/image" Target="../media/image17.jpeg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5" Type="http://schemas.openxmlformats.org/officeDocument/2006/relationships/tags" Target="../tags/tag227.xml"/><Relationship Id="rId15" Type="http://schemas.openxmlformats.org/officeDocument/2006/relationships/image" Target="../media/image16.jpeg"/><Relationship Id="rId10" Type="http://schemas.openxmlformats.org/officeDocument/2006/relationships/tags" Target="../tags/tag232.xml"/><Relationship Id="rId4" Type="http://schemas.openxmlformats.org/officeDocument/2006/relationships/tags" Target="../tags/tag226.xml"/><Relationship Id="rId9" Type="http://schemas.openxmlformats.org/officeDocument/2006/relationships/tags" Target="../tags/tag231.xml"/><Relationship Id="rId14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3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3" Type="http://schemas.openxmlformats.org/officeDocument/2006/relationships/tags" Target="../tags/tag242.xml"/><Relationship Id="rId7" Type="http://schemas.openxmlformats.org/officeDocument/2006/relationships/tags" Target="../tags/tag246.xml"/><Relationship Id="rId12" Type="http://schemas.microsoft.com/office/2007/relationships/hdphoto" Target="../media/hdphoto6.wdp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11" Type="http://schemas.openxmlformats.org/officeDocument/2006/relationships/image" Target="../media/image19.png"/><Relationship Id="rId5" Type="http://schemas.openxmlformats.org/officeDocument/2006/relationships/tags" Target="../tags/tag244.xml"/><Relationship Id="rId10" Type="http://schemas.openxmlformats.org/officeDocument/2006/relationships/image" Target="../media/image8.png"/><Relationship Id="rId4" Type="http://schemas.openxmlformats.org/officeDocument/2006/relationships/tags" Target="../tags/tag243.xml"/><Relationship Id="rId9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49.xml"/><Relationship Id="rId1" Type="http://schemas.openxmlformats.org/officeDocument/2006/relationships/tags" Target="../tags/tag24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microsoft.com/office/2007/relationships/hdphoto" Target="../media/hdphoto7.wdp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55.xml"/><Relationship Id="rId7" Type="http://schemas.openxmlformats.org/officeDocument/2006/relationships/tags" Target="../tags/tag259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9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tags" Target="../tags/tag272.xml"/><Relationship Id="rId18" Type="http://schemas.openxmlformats.org/officeDocument/2006/relationships/tags" Target="../tags/tag277.xml"/><Relationship Id="rId3" Type="http://schemas.openxmlformats.org/officeDocument/2006/relationships/tags" Target="../tags/tag262.xml"/><Relationship Id="rId21" Type="http://schemas.openxmlformats.org/officeDocument/2006/relationships/tags" Target="../tags/tag280.xml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17" Type="http://schemas.openxmlformats.org/officeDocument/2006/relationships/tags" Target="../tags/tag276.xml"/><Relationship Id="rId2" Type="http://schemas.openxmlformats.org/officeDocument/2006/relationships/tags" Target="../tags/tag261.xml"/><Relationship Id="rId16" Type="http://schemas.openxmlformats.org/officeDocument/2006/relationships/tags" Target="../tags/tag275.xml"/><Relationship Id="rId20" Type="http://schemas.openxmlformats.org/officeDocument/2006/relationships/tags" Target="../tags/tag279.xml"/><Relationship Id="rId1" Type="http://schemas.openxmlformats.org/officeDocument/2006/relationships/tags" Target="../tags/tag260.x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5" Type="http://schemas.openxmlformats.org/officeDocument/2006/relationships/tags" Target="../tags/tag264.xml"/><Relationship Id="rId15" Type="http://schemas.openxmlformats.org/officeDocument/2006/relationships/tags" Target="../tags/tag274.xml"/><Relationship Id="rId10" Type="http://schemas.openxmlformats.org/officeDocument/2006/relationships/tags" Target="../tags/tag269.xml"/><Relationship Id="rId19" Type="http://schemas.openxmlformats.org/officeDocument/2006/relationships/tags" Target="../tags/tag278.xml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tags" Target="../tags/tag273.xml"/><Relationship Id="rId22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283.xml"/><Relationship Id="rId7" Type="http://schemas.openxmlformats.org/officeDocument/2006/relationships/audio" Target="../media/audio3.wav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9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78.xml"/><Relationship Id="rId10" Type="http://schemas.openxmlformats.org/officeDocument/2006/relationships/tags" Target="../tags/tag83.xml"/><Relationship Id="rId4" Type="http://schemas.openxmlformats.org/officeDocument/2006/relationships/tags" Target="../tags/tag77.xml"/><Relationship Id="rId9" Type="http://schemas.openxmlformats.org/officeDocument/2006/relationships/tags" Target="../tags/tag8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98.xml"/><Relationship Id="rId7" Type="http://schemas.openxmlformats.org/officeDocument/2006/relationships/image" Target="../media/image5.jpe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86808" y="-675000"/>
            <a:ext cx="6549192" cy="82080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4380995" y="1660248"/>
            <a:ext cx="1954381" cy="3537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500">
                <a:solidFill>
                  <a:schemeClr val="accent4">
                    <a:lumMod val="50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静 女</a:t>
            </a: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189968" y="3699345"/>
            <a:ext cx="613410" cy="1985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诗经·邶风</a:t>
            </a: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7125970" y="3800475"/>
            <a:ext cx="459740" cy="218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方正楷体_GBK" panose="03000509000000000000" charset="-122"/>
              <a:ea typeface="方正楷体_GBK" panose="03000509000000000000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2706EA9-66AB-1B10-C10D-402F737E165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523" b="98153" l="7790" r="95290">
                        <a14:foregroundMark x1="36775" y1="9659" x2="43478" y2="8523"/>
                        <a14:foregroundMark x1="8152" y1="50710" x2="8696" y2="53409"/>
                        <a14:foregroundMark x1="87138" y1="42330" x2="89312" y2="45028"/>
                        <a14:foregroundMark x1="95471" y1="54403" x2="95471" y2="62926"/>
                        <a14:foregroundMark x1="95471" y1="62926" x2="93659" y2="65057"/>
                        <a14:foregroundMark x1="69384" y1="91051" x2="37319" y2="93892"/>
                        <a14:foregroundMark x1="33152" y1="97869" x2="35145" y2="981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80785" y="346545"/>
            <a:ext cx="5257800" cy="67056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581CA27-2706-9122-6310-BA148901794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85852" y="1603075"/>
            <a:ext cx="10082213" cy="427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姝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俟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我于城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隅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而不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 搔首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踟蹰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娈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贻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我彤管。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彤管有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炜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说怿女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美。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自牧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归荑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洵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美且异</a:t>
            </a:r>
            <a:r>
              <a:rPr kumimoji="1"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匪</a:t>
            </a:r>
            <a:r>
              <a:rPr kumimoji="1"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女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之为美，美人之贻。</a:t>
            </a:r>
          </a:p>
        </p:txBody>
      </p:sp>
      <p:sp>
        <p:nvSpPr>
          <p:cNvPr id="33796" name="Text Box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8CCEF6-3ABC-366B-8159-F6324AD122C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79051" y="509409"/>
            <a:ext cx="729615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隶书" pitchFamily="2" charset="-122"/>
              </a:rPr>
              <a:t>邶风</a:t>
            </a:r>
            <a:r>
              <a:rPr lang="en-US" altLang="zh-CN" sz="60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隶书" pitchFamily="2" charset="-122"/>
              </a:rPr>
              <a:t>﹒</a:t>
            </a:r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华文隶书" pitchFamily="2" charset="-122"/>
              </a:rPr>
              <a:t>静女</a:t>
            </a:r>
          </a:p>
        </p:txBody>
      </p:sp>
      <p:sp>
        <p:nvSpPr>
          <p:cNvPr id="12292" name="Text Box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51C08CF-FADA-198A-0752-672968B4C67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51795" y="1272137"/>
            <a:ext cx="1536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shū</a:t>
            </a:r>
            <a:endParaRPr lang="en-US" altLang="zh-CN" sz="2400" b="1">
              <a:solidFill>
                <a:srgbClr val="0000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293" name="Text Box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6C35153-4F32-C214-5014-73C33CEBB6BC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26508" y="1264408"/>
            <a:ext cx="384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sì</a:t>
            </a:r>
          </a:p>
        </p:txBody>
      </p:sp>
      <p:sp>
        <p:nvSpPr>
          <p:cNvPr id="12294" name="Text Box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C5F5750-5A0B-23C7-1A45-6DFB69078F9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69558" y="1299333"/>
            <a:ext cx="496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yú</a:t>
            </a:r>
          </a:p>
        </p:txBody>
      </p:sp>
      <p:sp>
        <p:nvSpPr>
          <p:cNvPr id="12295" name="Text Box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DEC8F28-5088-DF5D-E2FF-A333DAE7C7BB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89883" y="2102608"/>
            <a:ext cx="717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xiàn</a:t>
            </a:r>
          </a:p>
        </p:txBody>
      </p:sp>
      <p:sp>
        <p:nvSpPr>
          <p:cNvPr id="12296" name="Text Box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AF0AF4C-78F1-E1CD-717D-AA2AD2D549ED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72633" y="2081970"/>
            <a:ext cx="2111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chí chú</a:t>
            </a:r>
          </a:p>
        </p:txBody>
      </p:sp>
      <p:sp>
        <p:nvSpPr>
          <p:cNvPr id="12297" name="Text Box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C0CBE9-C833-B006-BBB4-04800FEB1114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53370" y="2812220"/>
            <a:ext cx="742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luán</a:t>
            </a:r>
          </a:p>
        </p:txBody>
      </p:sp>
      <p:sp>
        <p:nvSpPr>
          <p:cNvPr id="12298" name="Text Box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65713A4-E31B-F746-5D06-7944F27FC06F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20145" y="2812220"/>
            <a:ext cx="404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yí</a:t>
            </a:r>
          </a:p>
        </p:txBody>
      </p:sp>
      <p:sp>
        <p:nvSpPr>
          <p:cNvPr id="12299" name="Text Box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DDDD77C-3A66-1EC9-265C-0089267DEA82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40670" y="3531358"/>
            <a:ext cx="642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wěi</a:t>
            </a:r>
          </a:p>
        </p:txBody>
      </p:sp>
      <p:sp>
        <p:nvSpPr>
          <p:cNvPr id="12300" name="Text Box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FC5E55B-96FC-0037-3B1E-35E2C2DE6521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332845" y="3521833"/>
            <a:ext cx="1631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yuè yì</a:t>
            </a:r>
          </a:p>
        </p:txBody>
      </p:sp>
      <p:sp>
        <p:nvSpPr>
          <p:cNvPr id="12301" name="Text Box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EE036B-14EB-9305-26B1-288ADD3DEB3E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26358" y="4260020"/>
            <a:ext cx="820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kuì tí</a:t>
            </a:r>
          </a:p>
        </p:txBody>
      </p:sp>
      <p:sp>
        <p:nvSpPr>
          <p:cNvPr id="12302" name="Text Box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E9B95BD-7F48-6B61-D0F1-B0DFCE0DB3FC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353483" y="4282245"/>
            <a:ext cx="655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xún</a:t>
            </a:r>
          </a:p>
        </p:txBody>
      </p:sp>
      <p:sp>
        <p:nvSpPr>
          <p:cNvPr id="12303" name="Text Box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B1A35F2-60C3-3DB6-4C36-85A4EA575CF0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209145" y="3521833"/>
            <a:ext cx="458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rǔ</a:t>
            </a:r>
            <a:endParaRPr lang="en-US" altLang="zh-CN" sz="2400" b="1">
              <a:solidFill>
                <a:srgbClr val="0000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304" name="Text Box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784DC53-1C97-D44F-5F14-3175A9ADC92A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325186" y="4988683"/>
            <a:ext cx="1173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00FF"/>
                </a:solidFill>
                <a:latin typeface="Ebrima" panose="02000000000000000000" pitchFamily="2" charset="0"/>
                <a:ea typeface="微软雅黑" panose="020B0503020204020204" pitchFamily="34" charset="-122"/>
              </a:rPr>
              <a:t>fēi</a:t>
            </a:r>
            <a:endParaRPr lang="en-US" altLang="zh-CN" sz="2400" b="1">
              <a:solidFill>
                <a:srgbClr val="0000FF"/>
              </a:solidFill>
              <a:latin typeface="Ebrima" panose="020000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12305" name="AutoShape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C4DF19-C301-BD23-387F-45F2447C161B}"/>
              </a:ext>
            </a:extLst>
          </p:cNvPr>
          <p:cNvSpPr>
            <a:spLocks noChangeAspect="1" noChangeArrowheads="1"/>
          </p:cNvSpPr>
          <p:nvPr>
            <p:custDataLst>
              <p:tags r:id="rId16"/>
            </p:custDataLst>
          </p:nvPr>
        </p:nvSpPr>
        <p:spPr bwMode="auto">
          <a:xfrm>
            <a:off x="84138" y="-136525"/>
            <a:ext cx="38608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306" name="AutoShape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24C6C5-EA69-082E-B7F7-BDA3316B4A89}"/>
              </a:ext>
            </a:extLst>
          </p:cNvPr>
          <p:cNvSpPr>
            <a:spLocks noChangeAspect="1" noChangeArrowheads="1"/>
          </p:cNvSpPr>
          <p:nvPr>
            <p:custDataLst>
              <p:tags r:id="rId17"/>
            </p:custDataLst>
          </p:nvPr>
        </p:nvSpPr>
        <p:spPr bwMode="auto">
          <a:xfrm>
            <a:off x="287338" y="15875"/>
            <a:ext cx="38608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307" name="AutoShape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02F24C1-89A4-1064-2748-E96CF3709AF7}"/>
              </a:ext>
            </a:extLst>
          </p:cNvPr>
          <p:cNvSpPr>
            <a:spLocks noChangeAspect="1" noChangeArrowheads="1"/>
          </p:cNvSpPr>
          <p:nvPr>
            <p:custDataLst>
              <p:tags r:id="rId18"/>
            </p:custDataLst>
          </p:nvPr>
        </p:nvSpPr>
        <p:spPr bwMode="auto">
          <a:xfrm>
            <a:off x="4211638" y="600075"/>
            <a:ext cx="38608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pic>
        <p:nvPicPr>
          <p:cNvPr id="12308" name="Picture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C6DE9B3-A112-9768-EC8C-C60B49D724C3}"/>
              </a:ext>
            </a:extLst>
          </p:cNvPr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9922" b="99478" l="9290" r="89071">
                        <a14:foregroundMark x1="8743" y1="81201" x2="16940" y2="92428"/>
                        <a14:foregroundMark x1="16940" y1="92428" x2="45355" y2="96867"/>
                        <a14:foregroundMark x1="45355" y1="96867" x2="64481" y2="97128"/>
                        <a14:foregroundMark x1="64481" y1="97128" x2="78689" y2="93211"/>
                        <a14:foregroundMark x1="78689" y1="93211" x2="79235" y2="91645"/>
                        <a14:foregroundMark x1="20765" y1="99478" x2="65027" y2="98956"/>
                        <a14:foregroundMark x1="65027" y1="98956" x2="84699" y2="99478"/>
                        <a14:foregroundMark x1="9290" y1="95039" x2="11475" y2="95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3576" y="-500061"/>
            <a:ext cx="3515518" cy="735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A4BD3F4-1D8F-8C8F-801E-7A40D2273378}"/>
              </a:ext>
            </a:extLst>
          </p:cNvPr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54585" y="663913"/>
            <a:ext cx="10969200" cy="705600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活动一：初</a:t>
            </a:r>
            <a:r>
              <a:rPr lang="zh-CN" altLang="en-US" b="1">
                <a:solidFill>
                  <a:srgbClr val="FF0000"/>
                </a:solidFill>
              </a:rPr>
              <a:t>读</a:t>
            </a:r>
            <a:r>
              <a:rPr lang="zh-CN" altLang="en-US" b="1" smtClean="0">
                <a:solidFill>
                  <a:srgbClr val="FF0000"/>
                </a:solidFill>
              </a:rPr>
              <a:t>正音。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" name="Text Box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8AB9ABE-3808-8005-9C3B-16B17FBE8F69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883457" y="4995166"/>
            <a:ext cx="1173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00FF"/>
                </a:solidFill>
                <a:latin typeface="Ebrima" panose="02000000000000000000" pitchFamily="2" charset="0"/>
                <a:ea typeface="微软雅黑" panose="020B0503020204020204" pitchFamily="34" charset="-122"/>
              </a:rPr>
              <a:t>rǔ</a:t>
            </a:r>
            <a:endParaRPr lang="en-US" altLang="zh-CN" sz="2400" b="1">
              <a:solidFill>
                <a:srgbClr val="0000FF"/>
              </a:solidFill>
              <a:latin typeface="Ebrima" panose="02000000000000000000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  <p:bldP spid="12297" grpId="0"/>
      <p:bldP spid="12298" grpId="0"/>
      <p:bldP spid="12299" grpId="0"/>
      <p:bldP spid="12300" grpId="0"/>
      <p:bldP spid="12301" grpId="0"/>
      <p:bldP spid="12302" grpId="0"/>
      <p:bldP spid="12303" grpId="0"/>
      <p:bldP spid="12304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>
            <p:custDataLst>
              <p:tags r:id="rId1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89" y="-310577"/>
            <a:ext cx="1957892" cy="2536400"/>
          </a:xfrm>
          <a:prstGeom prst="rect">
            <a:avLst/>
          </a:prstGeom>
        </p:spPr>
      </p:pic>
      <p:sp>
        <p:nvSpPr>
          <p:cNvPr id="6" name="Text Box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8A629D6-165F-2693-ECDE-93A79F5212E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61401" y="363915"/>
            <a:ext cx="5379775" cy="649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 </a:t>
            </a:r>
            <a:endParaRPr kumimoji="1"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静女其姝，俟我于城隅。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而不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， 搔首踟蹰。</a:t>
            </a:r>
            <a:endParaRPr kumimoji="1"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静女其娈，贻我彤管。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彤管有炜，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怿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女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美。</a:t>
            </a:r>
            <a:endParaRPr kumimoji="1"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自牧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荑，洵美且异</a:t>
            </a:r>
            <a:r>
              <a:rPr kumimoji="1"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kumimoji="1" lang="zh-CN" alt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匪</a:t>
            </a:r>
            <a:r>
              <a:rPr kumimoji="1"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女之为美，美人之贻。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491DAFC-5D53-3ACB-72A5-FF345A926BE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63677" y="2419137"/>
            <a:ext cx="800219" cy="28786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通假字梳理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A2977AC-B6A6-1342-2D01-53645427E08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99383" y="2204626"/>
            <a:ext cx="2547414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通“</a:t>
            </a:r>
            <a:r>
              <a:rPr lang="zh-CN" altLang="en-US" sz="2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薆</a:t>
            </a:r>
            <a:r>
              <a:rPr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”，隐藏，遮掩。</a:t>
            </a:r>
            <a:r>
              <a:rPr lang="en-US" altLang="zh-CN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薆，草木茂盛的样子</a:t>
            </a:r>
            <a:r>
              <a:rPr lang="en-US" altLang="zh-CN" sz="20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)</a:t>
            </a:r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0A8482F-93D1-3C71-529B-F694AE73ED5F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H="1">
            <a:off x="3158067" y="2015067"/>
            <a:ext cx="1329266" cy="10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FB0A7CE-F79F-6E03-EE8A-0A1148300A9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007661" y="2619492"/>
            <a:ext cx="2069539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现</a:t>
            </a: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”，出现。</a:t>
            </a:r>
            <a:endParaRPr lang="zh-CN" altLang="en-US" sz="20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17D1E41-4633-048F-CE75-48D1FBD0E748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6007661" y="2310490"/>
            <a:ext cx="501302" cy="2785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E95836A-9F53-271A-24F0-D376CEFEC22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823226" y="4609027"/>
            <a:ext cx="2130514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悦</a:t>
            </a: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”，喜爱。</a:t>
            </a:r>
            <a:r>
              <a:rPr lang="en-US" altLang="zh-CN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怿，欢喜</a:t>
            </a:r>
            <a:r>
              <a:rPr lang="en-US" altLang="zh-CN" sz="20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0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575F51A-B747-346B-70B1-987ECB082A88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 flipH="1">
            <a:off x="4953740" y="4538133"/>
            <a:ext cx="1555223" cy="4248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F8F8F3-2D99-3AE1-EA5C-3646281281F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134442" y="4609027"/>
            <a:ext cx="213051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汝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”，你。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ABDE9DB-7879-A468-782B-B4CBA1058BB5}"/>
              </a:ext>
            </a:extLst>
          </p:cNvPr>
          <p:cNvCxnSpPr>
            <a:endCxn id="37" idx="1"/>
          </p:cNvCxnSpPr>
          <p:nvPr>
            <p:custDataLst>
              <p:tags r:id="rId12"/>
            </p:custDataLst>
          </p:nvPr>
        </p:nvCxnSpPr>
        <p:spPr>
          <a:xfrm>
            <a:off x="7579169" y="4549760"/>
            <a:ext cx="555273" cy="290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5FF6FFA-A82F-A120-308E-94E9FE93E335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048474" y="6092718"/>
            <a:ext cx="240036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馈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”，赠送。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7181521-7F88-091A-805D-30758B93C85B}"/>
              </a:ext>
            </a:extLst>
          </p:cNvPr>
          <p:cNvCxnSpPr/>
          <p:nvPr>
            <p:custDataLst>
              <p:tags r:id="rId14"/>
            </p:custDataLst>
          </p:nvPr>
        </p:nvCxnSpPr>
        <p:spPr>
          <a:xfrm flipH="1">
            <a:off x="3491089" y="5930712"/>
            <a:ext cx="2037644" cy="392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1D5567D-E1E3-4E01-C048-DD6AAF916217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9190325" y="5852412"/>
            <a:ext cx="2540989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通“</a:t>
            </a:r>
            <a:r>
              <a:rPr lang="zh-CN" altLang="en-US" sz="2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非</a:t>
            </a:r>
            <a:r>
              <a:rPr lang="zh-CN" altLang="en-US" sz="2400" b="1">
                <a:latin typeface="幼圆" panose="02010509060101010101" pitchFamily="49" charset="-122"/>
                <a:ea typeface="幼圆" panose="02010509060101010101" pitchFamily="49" charset="-122"/>
                <a:sym typeface="宋体" panose="02010600030101010101" pitchFamily="2" charset="-122"/>
              </a:rPr>
              <a:t>”，不是。</a:t>
            </a:r>
            <a:endParaRPr lang="zh-CN" altLang="en-US" sz="2400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FD49F08-FAAC-1F47-2164-98850C65ACA4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 flipH="1">
            <a:off x="5081045" y="6083245"/>
            <a:ext cx="4119327" cy="1414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>
            <p:custDataLst>
              <p:tags r:id="rId17"/>
            </p:custDataLst>
          </p:nvPr>
        </p:nvSpPr>
        <p:spPr>
          <a:xfrm>
            <a:off x="0" y="146756"/>
            <a:ext cx="100335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活动二：结合课本注释，疏通诗意。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8" grpId="0" animBg="1"/>
      <p:bldP spid="37" grpId="0" animBg="1"/>
      <p:bldP spid="39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E1BC52-3062-C211-C257-E01E779A45B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28700" y="395288"/>
            <a:ext cx="10134599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kumimoji="1"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女</a:t>
            </a:r>
            <a:r>
              <a:rPr kumimoji="1" lang="zh-CN" altLang="en-US" sz="3600" b="1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姝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俟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我</a:t>
            </a:r>
            <a:r>
              <a:rPr kumimoji="1" lang="zh-CN" altLang="en-US" sz="3600" b="1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城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隅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而不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， 搔首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踟蹰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kumimoji="1"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静女其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娈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贻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我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彤管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。彤管有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炜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说怿女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美。</a:t>
            </a:r>
            <a:endParaRPr kumimoji="1"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自牧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荑，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洵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美且异。</a:t>
            </a:r>
            <a:r>
              <a:rPr kumimoji="1" lang="zh-CN" altLang="en-US" sz="36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匪</a:t>
            </a:r>
            <a:r>
              <a:rPr kumimoji="1" lang="zh-CN" altLang="en-US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女之为美，美人之贻。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2A9C02C-F420-257A-54F7-4D5C232D92F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1605" y="2859022"/>
            <a:ext cx="1502833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文雅文静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FDA7A7-EDD3-53AF-8EBB-9EB9068311F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9431" y="1114281"/>
            <a:ext cx="1790699" cy="759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形容词词头  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2400" b="1">
                <a:ea typeface="华文新魏" panose="02010800040101010101" pitchFamily="2" charset="-122"/>
              </a:rPr>
              <a:t>“</a:t>
            </a: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多么</a:t>
            </a:r>
            <a:r>
              <a:rPr lang="zh-CN" altLang="en-US" sz="2400" b="1">
                <a:ea typeface="华文新魏" panose="02010800040101010101" pitchFamily="2" charset="-122"/>
              </a:rPr>
              <a:t>”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50EA0F-6F40-10B3-B061-9296354B478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035126" y="2829441"/>
            <a:ext cx="105208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美丽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F098320-2078-CEE0-7F4F-784F4745CB2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427894" y="2807487"/>
            <a:ext cx="105208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等候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C99F0B7-8062-4738-E007-2705C7F5C62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189991" y="1370555"/>
            <a:ext cx="613833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9D5323-2094-D6A7-D6E9-E67EE08BA55F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 flipH="1" flipV="1">
            <a:off x="2294467" y="1874041"/>
            <a:ext cx="0" cy="3139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4357507-8671-C136-FA50-46D5E68BFF5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202941" y="2793147"/>
            <a:ext cx="83986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角落</a:t>
            </a:r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8F7737-060C-D1EE-6C2F-6808A2C16B8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706003" y="1373025"/>
            <a:ext cx="179070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隐藏，遮掩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A1EF0D9-EB53-1FC2-28A9-6A4F84707318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408010" y="2790334"/>
            <a:ext cx="936672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出现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9C76380-C4D4-D70F-A407-18A56731B8C0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 flipH="1" flipV="1">
            <a:off x="4496907" y="1832220"/>
            <a:ext cx="0" cy="3558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2BC6D1A-9B04-E43F-7D4B-D986DE9E4A57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 flipH="1" flipV="1">
            <a:off x="6299201" y="1832220"/>
            <a:ext cx="68942" cy="3558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A9DCB33-5BB2-4065-7889-6207BF77A046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597922" y="953276"/>
            <a:ext cx="3666595" cy="9207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徘徊，来回走动</a:t>
            </a:r>
            <a:endParaRPr lang="en-US" altLang="zh-CN" sz="2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ts val="700"/>
              </a:spcBef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心里迟疑要走不走的样子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AF9A3AE-354A-48EC-57BF-16E9C5A91DA2}"/>
              </a:ext>
            </a:extLst>
          </p:cNvPr>
          <p:cNvCxnSpPr/>
          <p:nvPr>
            <p:custDataLst>
              <p:tags r:id="rId14"/>
            </p:custDataLst>
          </p:nvPr>
        </p:nvCxnSpPr>
        <p:spPr>
          <a:xfrm flipV="1">
            <a:off x="9880601" y="1874041"/>
            <a:ext cx="186266" cy="37663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B36DF42-A8F8-D182-15CF-8438E35EF2A3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002730" y="4537332"/>
            <a:ext cx="1502833" cy="7597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面目姣好（美好）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C125107-11D4-8E2F-BE65-7B30D17D2186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040203" y="4691777"/>
            <a:ext cx="1052081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赠送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32AE43-9C20-D5FF-FA3B-22AF96DF873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313467" y="4677200"/>
            <a:ext cx="1902506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红色    管箫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44DBE28-8459-09CC-25FC-B9DF667BECD4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6745286" y="4663597"/>
            <a:ext cx="1502833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</a:rPr>
              <a:t>鲜明有光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E323F9D-50D4-A35F-7C0E-3D8B811D512C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9082583" y="3038319"/>
            <a:ext cx="1052081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喜爱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81D94CC-BD1A-8F12-30FC-749B0F2E8F6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8767337" y="4629958"/>
            <a:ext cx="2151786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你，代指彤管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994C08-F255-FF84-8D14-E3E9DA9DC637}"/>
              </a:ext>
            </a:extLst>
          </p:cNvPr>
          <p:cNvCxnSpPr/>
          <p:nvPr>
            <p:custDataLst>
              <p:tags r:id="rId21"/>
            </p:custDataLst>
          </p:nvPr>
        </p:nvCxnSpPr>
        <p:spPr>
          <a:xfrm flipV="1">
            <a:off x="1095146" y="2584174"/>
            <a:ext cx="271691" cy="27484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8DBE86E-C08C-8804-4FDE-50A1579EFFDC}"/>
              </a:ext>
            </a:extLst>
          </p:cNvPr>
          <p:cNvCxnSpPr/>
          <p:nvPr>
            <p:custDataLst>
              <p:tags r:id="rId22"/>
            </p:custDataLst>
          </p:nvPr>
        </p:nvCxnSpPr>
        <p:spPr>
          <a:xfrm flipH="1" flipV="1">
            <a:off x="2715638" y="2577333"/>
            <a:ext cx="0" cy="25109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A4D4B4C-9D97-EE7B-AEDA-1D9FFECB1188}"/>
              </a:ext>
            </a:extLst>
          </p:cNvPr>
          <p:cNvCxnSpPr>
            <a:stCxn id="16" idx="0"/>
          </p:cNvCxnSpPr>
          <p:nvPr>
            <p:custDataLst>
              <p:tags r:id="rId23"/>
            </p:custDataLst>
          </p:nvPr>
        </p:nvCxnSpPr>
        <p:spPr>
          <a:xfrm flipH="1" flipV="1">
            <a:off x="3666256" y="2556395"/>
            <a:ext cx="287678" cy="25109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CAD8D4-20EC-A894-6559-73DF237F7245}"/>
              </a:ext>
            </a:extLst>
          </p:cNvPr>
          <p:cNvCxnSpPr/>
          <p:nvPr>
            <p:custDataLst>
              <p:tags r:id="rId24"/>
            </p:custDataLst>
          </p:nvPr>
        </p:nvCxnSpPr>
        <p:spPr>
          <a:xfrm flipH="1" flipV="1">
            <a:off x="5416289" y="2556395"/>
            <a:ext cx="115068" cy="23675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5628372-2858-E38E-1E35-F1CDF303B3A4}"/>
              </a:ext>
            </a:extLst>
          </p:cNvPr>
          <p:cNvCxnSpPr/>
          <p:nvPr>
            <p:custDataLst>
              <p:tags r:id="rId25"/>
            </p:custDataLst>
          </p:nvPr>
        </p:nvCxnSpPr>
        <p:spPr>
          <a:xfrm flipV="1">
            <a:off x="7633770" y="2567184"/>
            <a:ext cx="114299" cy="21517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BF6674-BF1D-E18D-0993-5902F09ABFA0}"/>
              </a:ext>
            </a:extLst>
          </p:cNvPr>
          <p:cNvCxnSpPr/>
          <p:nvPr>
            <p:custDataLst>
              <p:tags r:id="rId26"/>
            </p:custDataLst>
          </p:nvPr>
        </p:nvCxnSpPr>
        <p:spPr>
          <a:xfrm flipV="1">
            <a:off x="2035126" y="4246506"/>
            <a:ext cx="680512" cy="27436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5D22C75-F805-1C60-6E2C-45BB77E7EEFA}"/>
              </a:ext>
            </a:extLst>
          </p:cNvPr>
          <p:cNvCxnSpPr/>
          <p:nvPr>
            <p:custDataLst>
              <p:tags r:id="rId27"/>
            </p:custDataLst>
          </p:nvPr>
        </p:nvCxnSpPr>
        <p:spPr>
          <a:xfrm flipV="1">
            <a:off x="3427894" y="4244419"/>
            <a:ext cx="205669" cy="41917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2BBCF9-52EA-A478-448B-A8CE79293657}"/>
              </a:ext>
            </a:extLst>
          </p:cNvPr>
          <p:cNvCxnSpPr/>
          <p:nvPr>
            <p:custDataLst>
              <p:tags r:id="rId28"/>
            </p:custDataLst>
          </p:nvPr>
        </p:nvCxnSpPr>
        <p:spPr>
          <a:xfrm flipH="1" flipV="1">
            <a:off x="4662263" y="4244419"/>
            <a:ext cx="481237" cy="4191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87" name="直接连接符 1638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DC8FA0E-CD32-E404-FC3A-1BC704EBFE75}"/>
              </a:ext>
            </a:extLst>
          </p:cNvPr>
          <p:cNvCxnSpPr/>
          <p:nvPr>
            <p:custDataLst>
              <p:tags r:id="rId29"/>
            </p:custDataLst>
          </p:nvPr>
        </p:nvCxnSpPr>
        <p:spPr>
          <a:xfrm flipH="1" flipV="1">
            <a:off x="7209682" y="4220621"/>
            <a:ext cx="133322" cy="44297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直接连接符 1638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61FD49E-B344-7295-D18B-915F73E3502A}"/>
              </a:ext>
            </a:extLst>
          </p:cNvPr>
          <p:cNvCxnSpPr/>
          <p:nvPr>
            <p:custDataLst>
              <p:tags r:id="rId30"/>
            </p:custDataLst>
          </p:nvPr>
        </p:nvCxnSpPr>
        <p:spPr>
          <a:xfrm flipH="1" flipV="1">
            <a:off x="9127386" y="4229980"/>
            <a:ext cx="481237" cy="4191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1" name="直接连接符 1639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E7BD794-1437-28D2-7E33-9184D3C8C40C}"/>
              </a:ext>
            </a:extLst>
          </p:cNvPr>
          <p:cNvCxnSpPr/>
          <p:nvPr>
            <p:custDataLst>
              <p:tags r:id="rId31"/>
            </p:custDataLst>
          </p:nvPr>
        </p:nvCxnSpPr>
        <p:spPr>
          <a:xfrm flipV="1">
            <a:off x="8404837" y="3269152"/>
            <a:ext cx="677746" cy="55413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4" name="文本框 1639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E71B519-2609-F824-25E9-BE5776A631D2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941971" y="6249031"/>
            <a:ext cx="1067427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赠送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6395" name="直接连接符 1639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679A5CB-F9BB-2056-0C81-61B98638157A}"/>
              </a:ext>
            </a:extLst>
          </p:cNvPr>
          <p:cNvCxnSpPr/>
          <p:nvPr>
            <p:custDataLst>
              <p:tags r:id="rId33"/>
            </p:custDataLst>
          </p:nvPr>
        </p:nvCxnSpPr>
        <p:spPr>
          <a:xfrm flipV="1">
            <a:off x="1694438" y="5919253"/>
            <a:ext cx="629921" cy="295057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6" name="文本框 1639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478082-9D4F-D413-701E-1AD9445701FC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840325" y="6205732"/>
            <a:ext cx="1821938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实在，诚然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6397" name="直接连接符 1639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68B37C8-1935-8658-F9B7-B60CD1335EAB}"/>
              </a:ext>
            </a:extLst>
          </p:cNvPr>
          <p:cNvCxnSpPr/>
          <p:nvPr>
            <p:custDataLst>
              <p:tags r:id="rId35"/>
            </p:custDataLst>
          </p:nvPr>
        </p:nvCxnSpPr>
        <p:spPr>
          <a:xfrm flipH="1" flipV="1">
            <a:off x="3637255" y="5938453"/>
            <a:ext cx="29001" cy="275857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8" name="文本框 1639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252A99A-BD4E-1996-2593-F93CAC402790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5669393" y="6249030"/>
            <a:ext cx="1075893" cy="4273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rPr>
              <a:t>不是</a:t>
            </a:r>
            <a:endParaRPr lang="zh-CN" altLang="en-US" sz="1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6399" name="直接连接符 1639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F2D010B-3633-23B9-8B14-0BF7D53591E2}"/>
              </a:ext>
            </a:extLst>
          </p:cNvPr>
          <p:cNvCxnSpPr/>
          <p:nvPr>
            <p:custDataLst>
              <p:tags r:id="rId37"/>
            </p:custDataLst>
          </p:nvPr>
        </p:nvCxnSpPr>
        <p:spPr>
          <a:xfrm flipH="1" flipV="1">
            <a:off x="5947630" y="5919253"/>
            <a:ext cx="95175" cy="34509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5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16394" grpId="0" animBg="1"/>
      <p:bldP spid="16396" grpId="0" animBg="1"/>
      <p:bldP spid="1639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BC7980-479D-D7D0-54CF-11E7B31B2592}"/>
              </a:ext>
            </a:extLst>
          </p:cNvPr>
          <p:cNvSpPr>
            <a:spLocks noGrp="1" noRot="1"/>
          </p:cNvSpPr>
          <p:nvPr>
            <p:ph idx="1"/>
            <p:custDataLst>
              <p:tags r:id="rId1"/>
            </p:custDataLst>
          </p:nvPr>
        </p:nvSpPr>
        <p:spPr>
          <a:xfrm>
            <a:off x="738188" y="239713"/>
            <a:ext cx="10433395" cy="5903912"/>
          </a:xfrm>
        </p:spPr>
        <p:txBody>
          <a:bodyPr wrap="square" lIns="91440" tIns="45720" rIns="91440" bIns="45720" anchor="t">
            <a:normAutofit fontScale="92500" lnSpcReduction="20000"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/>
              <a:t>                                       </a:t>
            </a:r>
            <a:r>
              <a:rPr lang="en-US" altLang="zh-CN" err="1">
                <a:solidFill>
                  <a:srgbClr val="F24459"/>
                </a:solidFill>
              </a:rPr>
              <a:t>ku</a:t>
            </a:r>
            <a:r>
              <a:rPr lang="en-US" altLang="zh-CN" b="1" err="1">
                <a:solidFill>
                  <a:srgbClr val="F24459"/>
                </a:solidFill>
              </a:rPr>
              <a:t>ì</a:t>
            </a:r>
            <a:r>
              <a:rPr lang="en-US" altLang="zh-CN">
                <a:solidFill>
                  <a:srgbClr val="F24459"/>
                </a:solidFill>
              </a:rPr>
              <a:t>                     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sz="4400">
                <a:solidFill>
                  <a:schemeClr val="folHlink"/>
                </a:solidFill>
                <a:ea typeface="楷体_GB2312" pitchFamily="49" charset="-122"/>
              </a:rPr>
              <a:t>自    </a:t>
            </a:r>
            <a:r>
              <a:rPr sz="4400">
                <a:ea typeface="楷体_GB2312" pitchFamily="49" charset="-122"/>
              </a:rPr>
              <a:t>牧       </a:t>
            </a: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归</a:t>
            </a:r>
            <a:r>
              <a:rPr sz="4400" b="1">
                <a:solidFill>
                  <a:srgbClr val="F24459"/>
                </a:solidFill>
                <a:ea typeface="楷体_GB2312" pitchFamily="49" charset="-122"/>
              </a:rPr>
              <a:t> </a:t>
            </a:r>
            <a:r>
              <a:rPr sz="4400" b="1">
                <a:latin typeface="楷体_GB2312" pitchFamily="49" charset="-122"/>
                <a:ea typeface="楷体_GB2312" pitchFamily="49" charset="-122"/>
              </a:rPr>
              <a:t>荑</a:t>
            </a:r>
            <a:r>
              <a:rPr sz="4400">
                <a:ea typeface="楷体_GB2312" pitchFamily="49" charset="-122"/>
              </a:rPr>
              <a:t>，  </a:t>
            </a: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洵</a:t>
            </a:r>
            <a:r>
              <a:rPr sz="4400">
                <a:solidFill>
                  <a:schemeClr val="folHlink"/>
                </a:solidFill>
                <a:ea typeface="楷体_GB2312" pitchFamily="49" charset="-122"/>
              </a:rPr>
              <a:t> </a:t>
            </a:r>
            <a:r>
              <a:rPr sz="4400">
                <a:ea typeface="楷体_GB2312" pitchFamily="49" charset="-122"/>
              </a:rPr>
              <a:t>美且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sz="2800">
                <a:solidFill>
                  <a:srgbClr val="FFFF00"/>
                </a:solidFill>
                <a:ea typeface="华文行楷" panose="02010800040101010101" pitchFamily="2" charset="-122"/>
              </a:rPr>
              <a:t> </a:t>
            </a:r>
            <a:r>
              <a:rPr sz="2800">
                <a:latin typeface="华文新魏" panose="02010800040101010101" pitchFamily="2" charset="-122"/>
                <a:ea typeface="华文新魏" panose="02010800040101010101" pitchFamily="2" charset="-122"/>
              </a:rPr>
              <a:t>从</a:t>
            </a:r>
            <a:r>
              <a:rPr sz="280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野外放牧的地方   初生的茅草 诚然，实在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/>
              <a:t>                       </a:t>
            </a:r>
            <a:r>
              <a:rPr lang="en-US" altLang="zh-CN" err="1">
                <a:solidFill>
                  <a:srgbClr val="F24459"/>
                </a:solidFill>
              </a:rPr>
              <a:t>f</a:t>
            </a:r>
            <a:r>
              <a:rPr lang="en-US" altLang="zh-CN" b="1" err="1">
                <a:solidFill>
                  <a:srgbClr val="F24459"/>
                </a:solidFill>
              </a:rPr>
              <a:t>ē</a:t>
            </a:r>
            <a:r>
              <a:rPr lang="en-US" altLang="zh-CN" err="1">
                <a:solidFill>
                  <a:srgbClr val="F24459"/>
                </a:solidFill>
              </a:rPr>
              <a:t>i    r</a:t>
            </a:r>
            <a:r>
              <a:rPr lang="en-US" altLang="zh-CN" b="1" err="1">
                <a:solidFill>
                  <a:srgbClr val="F24459"/>
                </a:solidFill>
              </a:rPr>
              <a:t>ǔ</a:t>
            </a:r>
            <a:r>
              <a:rPr lang="en-US" altLang="zh-CN">
                <a:solidFill>
                  <a:srgbClr val="F24459"/>
                </a:solidFill>
              </a:rPr>
              <a:t>                                                     y</a:t>
            </a:r>
            <a:r>
              <a:rPr lang="en-US" altLang="zh-CN" b="1" err="1">
                <a:solidFill>
                  <a:srgbClr val="F24459"/>
                </a:solidFill>
              </a:rPr>
              <a:t>í</a:t>
            </a:r>
            <a:endParaRPr lang="en-US" altLang="zh-CN" b="1">
              <a:solidFill>
                <a:srgbClr val="F24459"/>
              </a:solidFill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异</a:t>
            </a:r>
            <a:r>
              <a:rPr sz="4400">
                <a:ea typeface="楷体_GB2312" pitchFamily="49" charset="-122"/>
              </a:rPr>
              <a:t>。    </a:t>
            </a: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匪女之为</a:t>
            </a:r>
            <a:r>
              <a:rPr sz="4400">
                <a:ea typeface="楷体_GB2312" pitchFamily="49" charset="-122"/>
              </a:rPr>
              <a:t>美，美人</a:t>
            </a:r>
            <a:r>
              <a:rPr sz="4400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之贻</a:t>
            </a:r>
            <a:r>
              <a:rPr sz="4000">
                <a:ea typeface="楷体_GB2312" pitchFamily="49" charset="-122"/>
              </a:rPr>
              <a:t>。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sz="2800">
                <a:ea typeface="华文行楷" panose="02010800040101010101" pitchFamily="2" charset="-122"/>
              </a:rPr>
              <a:t>特别，稀奇         取独 是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sz="2800">
              <a:ea typeface="华文行楷" panose="02010800040101010101" pitchFamily="2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lang="en-US" altLang="zh-CN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lang="en-US" altLang="zh-CN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b="1">
                <a:latin typeface="楷体_GB2312" pitchFamily="49" charset="-122"/>
                <a:ea typeface="楷体_GB2312" pitchFamily="49" charset="-122"/>
              </a:rPr>
              <a:t>归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=</a:t>
            </a:r>
            <a:r>
              <a:rPr b="1">
                <a:latin typeface="楷体_GB2312" pitchFamily="49" charset="-122"/>
                <a:ea typeface="楷体_GB2312" pitchFamily="49" charset="-122"/>
              </a:rPr>
              <a:t>馈（</a:t>
            </a:r>
            <a:r>
              <a:rPr lang="en-US" altLang="zh-CN" b="1" err="1">
                <a:latin typeface="楷体_GB2312" pitchFamily="49" charset="-122"/>
                <a:ea typeface="楷体_GB2312" pitchFamily="49" charset="-122"/>
              </a:rPr>
              <a:t>ku</a:t>
            </a:r>
            <a:r>
              <a:rPr lang="en-US" altLang="zh-CN" b="1" err="1">
                <a:ea typeface="楷体_GB2312" pitchFamily="49" charset="-122"/>
              </a:rPr>
              <a:t>ì</a:t>
            </a:r>
            <a:r>
              <a:rPr b="1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b="1">
                <a:latin typeface="楷体_GB2312" pitchFamily="49" charset="-122"/>
                <a:ea typeface="楷体_GB2312" pitchFamily="49" charset="-122"/>
              </a:rPr>
              <a:t>赠送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b="1">
                <a:latin typeface="楷体_GB2312" pitchFamily="49" charset="-122"/>
                <a:ea typeface="楷体_GB2312" pitchFamily="49" charset="-122"/>
              </a:rPr>
              <a:t>匪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=</a:t>
            </a:r>
            <a:r>
              <a:rPr b="1">
                <a:latin typeface="楷体_GB2312" pitchFamily="49" charset="-122"/>
                <a:ea typeface="楷体_GB2312" pitchFamily="49" charset="-122"/>
              </a:rPr>
              <a:t>非，不是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b="1">
                <a:latin typeface="楷体_GB2312" pitchFamily="49" charset="-122"/>
                <a:ea typeface="楷体_GB2312" pitchFamily="49" charset="-122"/>
              </a:rPr>
              <a:t>女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=</a:t>
            </a:r>
            <a:r>
              <a:rPr b="1">
                <a:latin typeface="楷体_GB2312" pitchFamily="49" charset="-122"/>
                <a:ea typeface="楷体_GB2312" pitchFamily="49" charset="-122"/>
              </a:rPr>
              <a:t>汝，你，代指荑草。</a:t>
            </a:r>
          </a:p>
        </p:txBody>
      </p:sp>
      <p:sp>
        <p:nvSpPr>
          <p:cNvPr id="15363" name="Rectangl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CC18AC0-D65E-F19E-E78D-B3760A8AF9E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36838" y="2227263"/>
            <a:ext cx="576262" cy="6477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4" name="Rectangle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9D11311-2E38-E47C-C6D6-73318C28F03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48025" y="2212975"/>
            <a:ext cx="576263" cy="6477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5" name="Rectangle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5B5A42-C803-EE00-AF55-87109E92438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95725" y="652463"/>
            <a:ext cx="576263" cy="6477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6" name="Line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631CAD-F3E3-A069-89EB-F6E3E819E0AD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1949450" y="1306513"/>
            <a:ext cx="2241550" cy="33750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Line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4A243B9-4E99-9A9E-4810-1DBC42336F83}"/>
              </a:ext>
            </a:extLst>
          </p:cNvPr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2206625" y="2968625"/>
            <a:ext cx="992188" cy="21828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Line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C10F217-A96E-EB09-41B7-8F9A4B53CB46}"/>
              </a:ext>
            </a:extLst>
          </p:cNvPr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2897188" y="3094038"/>
            <a:ext cx="696912" cy="23336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1878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lum bright="37997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87" name="文本框 118786"/>
          <p:cNvSpPr txBox="1"/>
          <p:nvPr>
            <p:custDataLst>
              <p:tags r:id="rId2"/>
            </p:custDataLst>
          </p:nvPr>
        </p:nvSpPr>
        <p:spPr>
          <a:xfrm>
            <a:off x="169333" y="541867"/>
            <a:ext cx="11763023" cy="569386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据译文诵读</a:t>
            </a:r>
            <a:r>
              <a:rPr lang="en-US" altLang="zh-CN" sz="40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40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静女</a:t>
            </a:r>
            <a:r>
              <a:rPr lang="en-US" altLang="zh-CN" sz="40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endParaRPr lang="en-US" altLang="zh-CN" sz="36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文雅的姑娘美丽，在城上的角楼等我。</a:t>
            </a: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她故意藏在一旁不出现，害我搔头迟疑，想走又不走。</a:t>
            </a: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文雅的姑娘美丽，送我一支红色的箫管。这支箫管红光闪闪，我很喜欢它。</a:t>
            </a: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文雅的姑娘从野外采摘荑草送给我，荑草美丽又稀奇。不是（因为）荑草有多美，（是因为它是）美人送的。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/>
          <p:cNvGrpSpPr/>
          <p:nvPr>
            <p:custDataLst>
              <p:tags r:id="rId1"/>
            </p:custDataLst>
          </p:nvPr>
        </p:nvGrpSpPr>
        <p:grpSpPr>
          <a:xfrm>
            <a:off x="6921500" y="1123315"/>
            <a:ext cx="3192382" cy="4892040"/>
            <a:chOff x="2545" y="1848"/>
            <a:chExt cx="6006" cy="5181"/>
          </a:xfrm>
        </p:grpSpPr>
        <p:sp>
          <p:nvSpPr>
            <p:cNvPr id="46" name="文本框 45"/>
            <p:cNvSpPr txBox="1"/>
            <p:nvPr>
              <p:custDataLst>
                <p:tags r:id="rId6"/>
              </p:custDataLst>
            </p:nvPr>
          </p:nvSpPr>
          <p:spPr>
            <a:xfrm>
              <a:off x="2545" y="3095"/>
              <a:ext cx="459" cy="1920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>
              <a:spAutoFit/>
            </a:bodyPr>
            <a:lstStyle/>
            <a:p>
              <a:pPr defTabSz="456565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47" name="TextBox 35"/>
            <p:cNvSpPr txBox="1"/>
            <p:nvPr>
              <p:custDataLst>
                <p:tags r:id="rId7"/>
              </p:custDataLst>
            </p:nvPr>
          </p:nvSpPr>
          <p:spPr>
            <a:xfrm>
              <a:off x="7843" y="1848"/>
              <a:ext cx="708" cy="5181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 anchor="ctr" anchorCtr="1">
              <a:spAutoFit/>
            </a:bodyPr>
            <a:lstStyle/>
            <a:p>
              <a:pPr marL="0" lvl="1" defTabSz="456565" fontAlgn="auto">
                <a:lnSpc>
                  <a:spcPct val="13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楷体_GBK" panose="03000509000000000000" charset="-122"/>
                  <a:ea typeface="方正楷体_GBK" panose="03000509000000000000" charset="-122"/>
                  <a:cs typeface="宋体" panose="02010600030101010101" pitchFamily="2" charset="-122"/>
                  <a:sym typeface="Calibri" panose="020F0502020204030204" charset="0"/>
                </a:rPr>
                <a:t>       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52" name="文本框 51"/>
          <p:cNvSpPr txBox="1"/>
          <p:nvPr>
            <p:custDataLst>
              <p:tags r:id="rId2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722531" y="1537430"/>
            <a:ext cx="53763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99795" fontAlgn="auto"/>
            <a:r>
              <a:rPr lang="zh-CN" altLang="en-US" sz="4000" smtClean="0">
                <a:latin typeface="楷体" panose="02010609060101010101" charset="-122"/>
                <a:ea typeface="楷体" panose="02010609060101010101" charset="-122"/>
              </a:rPr>
              <a:t>校团委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将组织拍摄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静女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微电影，现面向高一学生招募演员，你和你的同学决定组成“完美搭档”，参加团委组织的“演员请就位”招募会。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A570F54-CE01-2842-FA23-E10DEB995D8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1730" y="829756"/>
            <a:ext cx="6887926" cy="623993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62862A0-A340-8901-4F49-E5A4EEAF62B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503922" y="0"/>
            <a:ext cx="723795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b="1" smtClean="0">
                <a:solidFill>
                  <a:srgbClr val="FF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活动三：情境探究。</a:t>
            </a:r>
            <a:endParaRPr lang="zh-CN" altLang="en-US" sz="6600" b="1">
              <a:solidFill>
                <a:srgbClr val="FF0000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/>
          <p:cNvGrpSpPr/>
          <p:nvPr>
            <p:custDataLst>
              <p:tags r:id="rId1"/>
            </p:custDataLst>
          </p:nvPr>
        </p:nvGrpSpPr>
        <p:grpSpPr>
          <a:xfrm>
            <a:off x="6921500" y="1123315"/>
            <a:ext cx="3192382" cy="4892040"/>
            <a:chOff x="2545" y="1848"/>
            <a:chExt cx="6006" cy="5181"/>
          </a:xfrm>
        </p:grpSpPr>
        <p:sp>
          <p:nvSpPr>
            <p:cNvPr id="46" name="文本框 45"/>
            <p:cNvSpPr txBox="1"/>
            <p:nvPr>
              <p:custDataLst>
                <p:tags r:id="rId6"/>
              </p:custDataLst>
            </p:nvPr>
          </p:nvSpPr>
          <p:spPr>
            <a:xfrm>
              <a:off x="2545" y="3095"/>
              <a:ext cx="459" cy="1920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>
              <a:spAutoFit/>
            </a:bodyPr>
            <a:lstStyle/>
            <a:p>
              <a:pPr defTabSz="456565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47" name="TextBox 35"/>
            <p:cNvSpPr txBox="1"/>
            <p:nvPr>
              <p:custDataLst>
                <p:tags r:id="rId7"/>
              </p:custDataLst>
            </p:nvPr>
          </p:nvSpPr>
          <p:spPr>
            <a:xfrm>
              <a:off x="7843" y="1848"/>
              <a:ext cx="708" cy="5181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 anchor="ctr" anchorCtr="1">
              <a:spAutoFit/>
            </a:bodyPr>
            <a:lstStyle/>
            <a:p>
              <a:pPr marL="0" lvl="1" defTabSz="456565" fontAlgn="auto">
                <a:lnSpc>
                  <a:spcPct val="13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楷体_GBK" panose="03000509000000000000" charset="-122"/>
                  <a:ea typeface="方正楷体_GBK" panose="03000509000000000000" charset="-122"/>
                  <a:cs typeface="宋体" panose="02010600030101010101" pitchFamily="2" charset="-122"/>
                  <a:sym typeface="Calibri" panose="020F0502020204030204" charset="0"/>
                </a:rPr>
                <a:t>       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772061" y="213602"/>
            <a:ext cx="94452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/>
            <a:r>
              <a:rPr lang="zh-CN" altLang="en-US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0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、招募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会的第一环节，需要生动地讲述</a:t>
            </a:r>
            <a:r>
              <a:rPr lang="en-US" altLang="zh-CN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静女</a:t>
            </a:r>
            <a:r>
              <a:rPr lang="en-US" altLang="zh-CN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故事，你们将如何表现？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9" y="-225910"/>
            <a:ext cx="1957892" cy="25364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BBDE5A-4850-5F2C-5482-A0819FB4692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5280" y="2300766"/>
            <a:ext cx="795009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文雅的姑娘真美丽，约好在城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墙</a:t>
            </a:r>
            <a:r>
              <a:rPr lang="zh-CN" altLang="zh-CN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角落里等我。却故意躲藏起来，惹我挠头又徘徊。美丽姑娘真漂亮，送我一支彤管。彤管红红的发出闪闪的亮光，喜爱你的美丽。姑娘从郊外采来茅荑相赠送，确实又美丽又出奇。不是荑草真的美，（而是）因为它是姑娘送给我的，显得它美丽。</a:t>
            </a:r>
            <a:endParaRPr lang="zh-CN" altLang="en-US" sz="32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786256-0494-D3CE-3152-99A2DB1F93A2}"/>
              </a:ext>
            </a:extLst>
          </p:cNvPr>
          <p:cNvPicPr/>
          <p:nvPr>
            <p:custDataLst>
              <p:tags r:id="rId5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061" b="92308" l="1274" r="93153">
                        <a14:foregroundMark x1="42994" y1="23660" x2="39968" y2="16084"/>
                        <a14:foregroundMark x1="39968" y1="16084" x2="49204" y2="10956"/>
                        <a14:foregroundMark x1="49204" y1="10956" x2="51115" y2="19347"/>
                        <a14:foregroundMark x1="51115" y1="19347" x2="46497" y2="30769"/>
                        <a14:foregroundMark x1="37580" y1="15501" x2="36624" y2="15385"/>
                        <a14:foregroundMark x1="7962" y1="82284" x2="1433" y2="83450"/>
                        <a14:foregroundMark x1="57962" y1="87179" x2="49363" y2="90909"/>
                        <a14:foregroundMark x1="88217" y1="41725" x2="93312" y2="52448"/>
                        <a14:foregroundMark x1="67675" y1="36946" x2="66561" y2="40909"/>
                        <a14:foregroundMark x1="80096" y1="17599" x2="78185" y2="19114"/>
                        <a14:foregroundMark x1="75955" y1="6061" x2="71656" y2="8042"/>
                        <a14:foregroundMark x1="72611" y1="86713" x2="70541" y2="92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0856" y="1075386"/>
            <a:ext cx="4391678" cy="607659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>
            <p:custDataLst>
              <p:tags r:id="rId1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9" y="-225910"/>
            <a:ext cx="1957892" cy="25364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5F25E08-E4D0-E8B4-6074-807D8C3010B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000911" y="489104"/>
            <a:ext cx="90354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/>
            <a:r>
              <a:rPr lang="en-US" altLang="zh-CN" sz="54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54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、招募</a:t>
            </a:r>
            <a:r>
              <a:rPr lang="zh-CN" altLang="en-US" sz="54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会的第二环节，挑选男女主角，你们将如何表现？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3B8F94-6BAD-67F9-AB6D-55C2C16F59D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183225" y="3961342"/>
            <a:ext cx="61702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>
                <a:solidFill>
                  <a:schemeClr val="tx2">
                    <a:lumMod val="75000"/>
                    <a:lumOff val="2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分析诗中的人物形象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7916F2-56D9-9608-FC51-7253D45B24F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04" b="93080" l="5842" r="90693">
                        <a14:foregroundMark x1="90594" y1="31949" x2="89505" y2="42561"/>
                        <a14:foregroundMark x1="90792" y1="87313" x2="90891" y2="93080"/>
                        <a14:foregroundMark x1="52475" y1="74856" x2="53366" y2="75317"/>
                        <a14:foregroundMark x1="51584" y1="79354" x2="52574" y2="79354"/>
                        <a14:foregroundMark x1="53960" y1="86044" x2="54455" y2="85698"/>
                        <a14:foregroundMark x1="24158" y1="26413" x2="17723" y2="29642"/>
                        <a14:foregroundMark x1="17723" y1="29642" x2="17921" y2="42330"/>
                        <a14:foregroundMark x1="17921" y1="42330" x2="24158" y2="53749"/>
                        <a14:foregroundMark x1="24158" y1="53749" x2="24455" y2="61938"/>
                        <a14:foregroundMark x1="24455" y1="61938" x2="20594" y2="69319"/>
                        <a14:foregroundMark x1="20594" y1="69319" x2="18911" y2="77855"/>
                        <a14:foregroundMark x1="18911" y1="77855" x2="31485" y2="81084"/>
                        <a14:foregroundMark x1="31485" y1="81084" x2="37129" y2="76932"/>
                        <a14:foregroundMark x1="37129" y1="76932" x2="28911" y2="58362"/>
                        <a14:foregroundMark x1="28911" y1="58362" x2="37228" y2="45444"/>
                        <a14:foregroundMark x1="37228" y1="45444" x2="38119" y2="37024"/>
                        <a14:foregroundMark x1="38119" y1="37024" x2="30198" y2="26298"/>
                        <a14:foregroundMark x1="30198" y1="26298" x2="22574" y2="25144"/>
                        <a14:foregroundMark x1="26436" y1="61246" x2="29010" y2="67013"/>
                        <a14:foregroundMark x1="10099" y1="16840" x2="9604" y2="25260"/>
                        <a14:foregroundMark x1="9604" y1="25260" x2="10198" y2="27682"/>
                        <a14:foregroundMark x1="11782" y1="17070" x2="12277" y2="17301"/>
                        <a14:foregroundMark x1="6337" y1="19262" x2="5842" y2="22145"/>
                        <a14:foregroundMark x1="32772" y1="60669" x2="33267" y2="62630"/>
                        <a14:foregroundMark x1="9208" y1="38408" x2="9604" y2="36448"/>
                        <a14:foregroundMark x1="53465" y1="86505" x2="53267" y2="86390"/>
                        <a14:foregroundMark x1="34752" y1="80854" x2="35050" y2="85467"/>
                        <a14:foregroundMark x1="33861" y1="86851" x2="35842" y2="862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2281" t="2863" r="52281" b="-2863"/>
          <a:stretch>
            <a:fillRect/>
          </a:stretch>
        </p:blipFill>
        <p:spPr>
          <a:xfrm>
            <a:off x="-3723580" y="1955801"/>
            <a:ext cx="6608774" cy="567307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1424DFC-4993-936E-6F63-525DD24A6B4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04" b="93080" l="5842" r="90693">
                        <a14:foregroundMark x1="90594" y1="31949" x2="89505" y2="42561"/>
                        <a14:foregroundMark x1="90792" y1="87313" x2="90891" y2="93080"/>
                        <a14:foregroundMark x1="52475" y1="74856" x2="53366" y2="75317"/>
                        <a14:foregroundMark x1="51584" y1="79354" x2="52574" y2="79354"/>
                        <a14:foregroundMark x1="53960" y1="86044" x2="54455" y2="85698"/>
                        <a14:foregroundMark x1="24158" y1="26413" x2="17723" y2="29642"/>
                        <a14:foregroundMark x1="17723" y1="29642" x2="17921" y2="42330"/>
                        <a14:foregroundMark x1="17921" y1="42330" x2="24158" y2="53749"/>
                        <a14:foregroundMark x1="24158" y1="53749" x2="24455" y2="61938"/>
                        <a14:foregroundMark x1="24455" y1="61938" x2="20594" y2="69319"/>
                        <a14:foregroundMark x1="20594" y1="69319" x2="18911" y2="77855"/>
                        <a14:foregroundMark x1="18911" y1="77855" x2="31485" y2="81084"/>
                        <a14:foregroundMark x1="31485" y1="81084" x2="37129" y2="76932"/>
                        <a14:foregroundMark x1="37129" y1="76932" x2="28911" y2="58362"/>
                        <a14:foregroundMark x1="28911" y1="58362" x2="37228" y2="45444"/>
                        <a14:foregroundMark x1="37228" y1="45444" x2="38119" y2="37024"/>
                        <a14:foregroundMark x1="38119" y1="37024" x2="30198" y2="26298"/>
                        <a14:foregroundMark x1="30198" y1="26298" x2="22574" y2="25144"/>
                        <a14:foregroundMark x1="26436" y1="61246" x2="29010" y2="67013"/>
                        <a14:foregroundMark x1="10099" y1="16840" x2="9604" y2="25260"/>
                        <a14:foregroundMark x1="9604" y1="25260" x2="10198" y2="27682"/>
                        <a14:foregroundMark x1="11782" y1="17070" x2="12277" y2="17301"/>
                        <a14:foregroundMark x1="6337" y1="19262" x2="5842" y2="22145"/>
                        <a14:foregroundMark x1="32772" y1="60669" x2="33267" y2="62630"/>
                        <a14:foregroundMark x1="9208" y1="38408" x2="9604" y2="36448"/>
                        <a14:foregroundMark x1="53465" y1="86505" x2="53267" y2="86390"/>
                        <a14:foregroundMark x1="34752" y1="80854" x2="35050" y2="85467"/>
                        <a14:foregroundMark x1="33861" y1="86851" x2="35842" y2="862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7189" t="-4946" r="-47189" b="4946"/>
          <a:stretch>
            <a:fillRect/>
          </a:stretch>
        </p:blipFill>
        <p:spPr>
          <a:xfrm>
            <a:off x="9140079" y="1491615"/>
            <a:ext cx="6528383" cy="560406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31E2076-E94E-54B8-7216-C246298788BE}"/>
              </a:ext>
            </a:extLst>
          </p:cNvPr>
          <p:cNvPicPr/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97565"/>
            <a:ext cx="4492487" cy="613895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173A13E-881B-A408-4A0B-F4D1B250045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944223" y="110160"/>
            <a:ext cx="3115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女主人公：</a:t>
            </a:r>
            <a:endParaRPr lang="en-US" altLang="zh-CN" sz="44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4400">
              <a:solidFill>
                <a:schemeClr val="tx2">
                  <a:lumMod val="75000"/>
                  <a:lumOff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F936BE-5C3C-1CF9-EDDF-6802606D68B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492487" y="1190072"/>
            <a:ext cx="743145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娴静温婉美丽：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“静女其姝”、“静女其娈”</a:t>
            </a:r>
            <a:endParaRPr kumimoji="1"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en-US" altLang="zh-CN" sz="28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2800" b="1">
              <a:solidFill>
                <a:schemeClr val="accent5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C44D11-BEC9-68E4-0345-428886B431F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01844" y="4243306"/>
            <a:ext cx="745696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④ 大胆开放：</a:t>
            </a:r>
            <a:r>
              <a:rPr lang="zh-CN" altLang="en-US" sz="2800" b="1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女主人公不仅没有遵守当时社会制度，待字闺中，等待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媒妁之言、家长包办，反而与男子约会于城之角楼，可见，女主人公大胆开放，具有反抗性。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381993-944A-4C6B-7C44-833CF6B41D4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577998" y="2125047"/>
            <a:ext cx="68818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②活泼机灵，有智慧：</a:t>
            </a:r>
            <a:r>
              <a:rPr kumimoji="1"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“爱而不见”</a:t>
            </a:r>
            <a:r>
              <a:rPr kumimoji="1" lang="zh-CN" altLang="en-US" sz="28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1F4B248-F63C-698F-8B42-7F100EB0783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577997" y="2908339"/>
            <a:ext cx="715812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③ 情感细腻、委婉含蓄：</a:t>
            </a:r>
            <a:r>
              <a:rPr lang="zh-CN" altLang="en-US" sz="2800" b="1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不直接表达爱意，而是通过赠送“彤管”、“荑”来委婉表达。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7572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13EF8BB-31AA-534B-1B2D-8564D7060A6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3154" y="1578000"/>
            <a:ext cx="6172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kumimoji="1"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有诚心。</a:t>
            </a:r>
            <a:r>
              <a:rPr kumimoji="1"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如约而至。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0263D96-D7BB-248C-DDCD-B4A329EDC28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63154" y="2551837"/>
            <a:ext cx="57262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i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② 有耐心、憨厚。</a:t>
            </a:r>
            <a:r>
              <a:rPr lang="zh-CN" altLang="en-US" sz="3600" b="1" i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女主人公没有出现，男子急得挠头、抓耳，憨态尽显。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C6F9E2-ADEA-418B-2407-4C294BB94F4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63154" y="4458550"/>
            <a:ext cx="656777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i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③ 痴情。</a:t>
            </a:r>
            <a:r>
              <a:rPr lang="zh-CN" altLang="en-US" sz="3600" b="1" i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面对姑娘的礼物，巧妙地运用双关赞美礼物和姑娘。约会后还不忘夸姑娘和礼物。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526D826-AEA2-4A7B-7B02-5CBBF274FA8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19330" y="454616"/>
            <a:ext cx="31157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男主人公：</a:t>
            </a:r>
            <a:endParaRPr lang="en-US" altLang="zh-CN" sz="44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4400">
              <a:solidFill>
                <a:schemeClr val="tx2">
                  <a:lumMod val="75000"/>
                  <a:lumOff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4993329-E608-EAC6-E60B-D20618CB956A}"/>
              </a:ext>
            </a:extLst>
          </p:cNvPr>
          <p:cNvPicPr/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0484" y="179502"/>
            <a:ext cx="4127234" cy="667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16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50177"/>
          <p:cNvSpPr txBox="1"/>
          <p:nvPr>
            <p:custDataLst>
              <p:tags r:id="rId1"/>
            </p:custDataLst>
          </p:nvPr>
        </p:nvSpPr>
        <p:spPr>
          <a:xfrm>
            <a:off x="370698" y="2096135"/>
            <a:ext cx="11595523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《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诗经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是我国</a:t>
            </a:r>
            <a:r>
              <a:rPr lang="zh-CN" altLang="en-US" sz="3600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最早的诗歌总集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。原本称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诗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，编成于公元前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世纪的春秋时期，共</a:t>
            </a:r>
            <a:r>
              <a:rPr lang="en-US" altLang="zh-CN" sz="3600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305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篇，所以也叫</a:t>
            </a:r>
            <a:r>
              <a:rPr lang="en-US" altLang="zh-CN" sz="3600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诗三百</a:t>
            </a:r>
            <a:r>
              <a:rPr lang="en-US" altLang="zh-CN" sz="3600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。孔子将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诗三百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做为道德教育的教材，后来儒家学派把它当成经典，奉为“六经”之一，才称为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诗经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诗经</a:t>
            </a:r>
            <a:r>
              <a:rPr lang="en-US" altLang="zh-CN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广泛地反映了古代社会生活，富于</a:t>
            </a:r>
            <a:r>
              <a:rPr lang="zh-CN" altLang="en-US" sz="3600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写实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精神，是我国诗歌</a:t>
            </a:r>
            <a:r>
              <a:rPr lang="zh-CN" altLang="en-US" sz="3600" u="sng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现实主义传统</a:t>
            </a:r>
            <a:r>
              <a:rPr lang="zh-CN" altLang="en-US" sz="36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的源头。</a:t>
            </a:r>
          </a:p>
        </p:txBody>
      </p:sp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282222" y="756355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smtClean="0">
                <a:solidFill>
                  <a:srgbClr val="FF0000"/>
                </a:solidFill>
              </a:rPr>
              <a:t>《</a:t>
            </a:r>
            <a:r>
              <a:rPr lang="zh-CN" altLang="en-US" sz="7200" b="1" smtClean="0">
                <a:solidFill>
                  <a:srgbClr val="FF0000"/>
                </a:solidFill>
              </a:rPr>
              <a:t>诗经</a:t>
            </a:r>
            <a:r>
              <a:rPr lang="en-US" altLang="zh-CN" sz="7200" b="1" smtClean="0">
                <a:solidFill>
                  <a:srgbClr val="FF0000"/>
                </a:solidFill>
              </a:rPr>
              <a:t>》</a:t>
            </a:r>
            <a:r>
              <a:rPr lang="zh-CN" altLang="en-US" sz="7200" b="1" smtClean="0">
                <a:solidFill>
                  <a:srgbClr val="FF0000"/>
                </a:solidFill>
              </a:rPr>
              <a:t>常识回顾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/>
          <p:cNvGrpSpPr/>
          <p:nvPr>
            <p:custDataLst>
              <p:tags r:id="rId1"/>
            </p:custDataLst>
          </p:nvPr>
        </p:nvGrpSpPr>
        <p:grpSpPr>
          <a:xfrm>
            <a:off x="6921500" y="1123315"/>
            <a:ext cx="3192382" cy="4892040"/>
            <a:chOff x="2545" y="1848"/>
            <a:chExt cx="6006" cy="5181"/>
          </a:xfrm>
        </p:grpSpPr>
        <p:sp>
          <p:nvSpPr>
            <p:cNvPr id="46" name="文本框 45"/>
            <p:cNvSpPr txBox="1"/>
            <p:nvPr>
              <p:custDataLst>
                <p:tags r:id="rId6"/>
              </p:custDataLst>
            </p:nvPr>
          </p:nvSpPr>
          <p:spPr>
            <a:xfrm>
              <a:off x="2545" y="3095"/>
              <a:ext cx="459" cy="1920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>
              <a:spAutoFit/>
            </a:bodyPr>
            <a:lstStyle/>
            <a:p>
              <a:pPr defTabSz="456565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47" name="TextBox 35"/>
            <p:cNvSpPr txBox="1"/>
            <p:nvPr>
              <p:custDataLst>
                <p:tags r:id="rId7"/>
              </p:custDataLst>
            </p:nvPr>
          </p:nvSpPr>
          <p:spPr>
            <a:xfrm>
              <a:off x="7843" y="1848"/>
              <a:ext cx="708" cy="5181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 anchor="ctr" anchorCtr="1">
              <a:spAutoFit/>
            </a:bodyPr>
            <a:lstStyle/>
            <a:p>
              <a:pPr marL="0" lvl="1" defTabSz="456565" fontAlgn="auto">
                <a:lnSpc>
                  <a:spcPct val="13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楷体_GBK" panose="03000509000000000000" charset="-122"/>
                  <a:ea typeface="方正楷体_GBK" panose="03000509000000000000" charset="-122"/>
                  <a:cs typeface="宋体" panose="02010600030101010101" pitchFamily="2" charset="-122"/>
                  <a:sym typeface="Calibri" panose="020F0502020204030204" charset="0"/>
                </a:rPr>
                <a:t>       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52" name="文本框 51"/>
          <p:cNvSpPr txBox="1"/>
          <p:nvPr>
            <p:custDataLst>
              <p:tags r:id="rId2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00039" y="308512"/>
            <a:ext cx="105984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07745" algn="just" fontAlgn="auto"/>
            <a:r>
              <a:rPr lang="en-US" altLang="zh-CN" sz="40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0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、如果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你和搭档成功入选，你们打算设置哪几个镜头来演绎这对青年男女约会的场景，并说说你的理由。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9" y="-225910"/>
            <a:ext cx="1957892" cy="25364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40C278-8225-24AA-B8DD-15C7E20637A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98" b="89736" l="2045" r="98262">
                        <a14:foregroundMark x1="7975" y1="45257" x2="2249" y2="47589"/>
                        <a14:foregroundMark x1="2249" y1="47589" x2="8793" y2="52255"/>
                        <a14:foregroundMark x1="91309" y1="44012" x2="96830" y2="49611"/>
                        <a14:foregroundMark x1="96830" y1="49611" x2="91309" y2="53188"/>
                        <a14:foregroundMark x1="97444" y1="50544" x2="98262" y2="51633"/>
                        <a14:foregroundMark x1="85174" y1="38569" x2="84254" y2="40124"/>
                        <a14:foregroundMark x1="51227" y1="61742" x2="51738" y2="73095"/>
                        <a14:foregroundMark x1="46728" y1="62053" x2="46933" y2="74184"/>
                        <a14:foregroundMark x1="52147" y1="71851" x2="52147" y2="77605"/>
                        <a14:foregroundMark x1="47035" y1="74184" x2="47342" y2="79627"/>
                        <a14:foregroundMark x1="66973" y1="67496" x2="67485" y2="75428"/>
                        <a14:foregroundMark x1="39980" y1="20218" x2="64110" y2="19440"/>
                        <a14:foregroundMark x1="64110" y1="19440" x2="65951" y2="19440"/>
                        <a14:foregroundMark x1="47853" y1="25039" x2="68712" y2="25661"/>
                        <a14:foregroundMark x1="61963" y1="16019" x2="63906" y2="16019"/>
                        <a14:foregroundMark x1="78323" y1="24572" x2="84151" y2="31571"/>
                        <a14:foregroundMark x1="79039" y1="24106" x2="83538" y2="30016"/>
                        <a14:foregroundMark x1="83538" y1="30016" x2="84049" y2="31726"/>
                        <a14:foregroundMark x1="78834" y1="27683" x2="82413" y2="30327"/>
                        <a14:foregroundMark x1="78732" y1="24106" x2="84151" y2="29705"/>
                        <a14:foregroundMark x1="84151" y1="29705" x2="85072" y2="32348"/>
                        <a14:foregroundMark x1="62168" y1="15397" x2="60838" y2="17418"/>
                        <a14:foregroundMark x1="31800" y1="20684" x2="21779" y2="20684"/>
                        <a14:foregroundMark x1="14110" y1="63297" x2="22802" y2="68896"/>
                        <a14:foregroundMark x1="22802" y1="68896" x2="21268" y2="79160"/>
                        <a14:foregroundMark x1="21268" y1="79160" x2="19325" y2="804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4358" y="2838641"/>
            <a:ext cx="9753490" cy="61245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AF4EB7-B141-44DF-6A4B-861DAD18373A}"/>
              </a:ext>
            </a:extLst>
          </p:cNvPr>
          <p:cNvPicPr/>
          <p:nvPr>
            <p:custDataLst>
              <p:tags r:id="rId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322" y="200138"/>
            <a:ext cx="3273740" cy="3845125"/>
          </a:xfrm>
          <a:prstGeom prst="ellipse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9F99A96-CB91-43E2-4322-68C28B63CBB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30812" y="5004206"/>
            <a:ext cx="28624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静女其姝，俟我于城隅 </a:t>
            </a:r>
            <a:endParaRPr lang="en-US" altLang="zh-CN" sz="1800" b="1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1800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爱而不见，搔首踟蹰</a:t>
            </a:r>
            <a:r>
              <a:rPr lang="zh-CN" altLang="en-US" sz="1800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b="1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BCE309-7FD7-BC71-C8AD-305F5DB68D0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79094" y="4239104"/>
            <a:ext cx="61702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相候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51D55E9-1CC1-CA39-2311-86FF0740143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3125" y="5844378"/>
            <a:ext cx="34249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少女天真活泼、调皮可爱的情态 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的憨厚、真诚以及未见恋</a:t>
            </a:r>
            <a:endParaRPr lang="en-US" altLang="zh-CN" sz="1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  <a:defRPr/>
            </a:pP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人的焦灼、忧虑的心情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045578F-FCF5-FE26-1352-53FC79D0102F}"/>
              </a:ext>
            </a:extLst>
          </p:cNvPr>
          <p:cNvPicPr/>
          <p:nvPr>
            <p:custDataLst>
              <p:tags r:id="rId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4768" y="116964"/>
            <a:ext cx="3181687" cy="4102610"/>
          </a:xfrm>
          <a:prstGeom prst="ellipse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A0595DA-B201-31DC-33FC-A45A715B8E9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02695" y="4219574"/>
            <a:ext cx="61702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相会（相赠）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D405E4A-9FED-F2C1-DC7E-547BE65B529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002695" y="4949204"/>
            <a:ext cx="61702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静女其娈，贻我彤管。</a:t>
            </a:r>
            <a:endParaRPr lang="en-US" altLang="zh-CN" b="1">
              <a:solidFill>
                <a:schemeClr val="accent1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buFontTx/>
              <a:buNone/>
              <a:defRPr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自牧归荑，洵美且异。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4A3EFE5-69BF-A1B0-C132-4CD547E1DA3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214422" y="5769308"/>
            <a:ext cx="41426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表面上是赞叹彤管和荑草之美，实际上是赞叹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静女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之美。这表现了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静女</a:t>
            </a:r>
            <a:r>
              <a:rPr lang="zh-CN" altLang="en-US" sz="18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的爱恋。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（双关语）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B61D5A7-1AE9-7A1E-BFAD-2C2E92F8A43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271221" y="4908863"/>
            <a:ext cx="6170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彤管有炜，说怿女美。 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3333754-010A-D447-4DB4-35DDB01F892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271221" y="5272369"/>
            <a:ext cx="31295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匪女之为美，美人之贻。 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16B2605-B93C-3DBA-7CEA-9AD6F55ACB9B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817650" y="4302748"/>
            <a:ext cx="61702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/>
              <a:t>相悦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B562050-0422-B033-6C51-93BEAD1402C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945171" y="5806700"/>
            <a:ext cx="41426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1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按理，彤管比荑草贵重，但荑草是“静女”跋涉郊野亲手所采，物虽贱情却深，在“我”眼中，是“</a:t>
            </a:r>
            <a:r>
              <a:rPr lang="zh-CN" altLang="en-US" sz="180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洵美且异”地珍品。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4453DAA-CC87-EBC7-3F57-022BFCB47134}"/>
              </a:ext>
            </a:extLst>
          </p:cNvPr>
          <p:cNvPicPr/>
          <p:nvPr>
            <p:custDataLst>
              <p:tags r:id="rId13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8250" y="307009"/>
            <a:ext cx="3153152" cy="394957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60365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A55AA1B-54AC-6969-15AE-63F342F8B51A}"/>
              </a:ext>
            </a:extLst>
          </p:cNvPr>
          <p:cNvSpPr>
            <a:spLocks noRot="1" noChangeArrowheads="1"/>
          </p:cNvSpPr>
          <p:nvPr>
            <p:custDataLst>
              <p:tags r:id="rId1"/>
            </p:custDataLst>
          </p:nvPr>
        </p:nvSpPr>
        <p:spPr bwMode="auto">
          <a:xfrm>
            <a:off x="401638" y="685800"/>
            <a:ext cx="11388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br>
              <a:rPr lang="en-US" altLang="zh-CN" sz="4000">
                <a:solidFill>
                  <a:schemeClr val="tx2"/>
                </a:solidFill>
                <a:ea typeface="微软雅黑" panose="020B0503020204020204" pitchFamily="34" charset="-122"/>
              </a:rPr>
            </a:br>
            <a:endParaRPr lang="en-US" altLang="zh-CN" sz="400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157700" name="Rectangle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EF897DF-2E97-1F7B-7E93-3F5A7C535DDA}"/>
              </a:ext>
            </a:extLst>
          </p:cNvPr>
          <p:cNvSpPr>
            <a:spLocks noRot="1" noChangeArrowheads="1"/>
          </p:cNvSpPr>
          <p:nvPr>
            <p:custDataLst>
              <p:tags r:id="rId2"/>
            </p:custDataLst>
          </p:nvPr>
        </p:nvSpPr>
        <p:spPr bwMode="auto">
          <a:xfrm>
            <a:off x="401638" y="982663"/>
            <a:ext cx="109537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660033"/>
                </a:solidFill>
                <a:ea typeface="微软雅黑" panose="020B0503020204020204" pitchFamily="34" charset="-122"/>
              </a:rPr>
              <a:t>     </a:t>
            </a:r>
            <a:r>
              <a:rPr lang="zh-CN" altLang="en-US" sz="2800" b="1">
                <a:solidFill>
                  <a:srgbClr val="660033"/>
                </a:solidFill>
                <a:ea typeface="微软雅黑" panose="020B0503020204020204" pitchFamily="34" charset="-122"/>
              </a:rPr>
              <a:t>第二章</a:t>
            </a:r>
            <a:r>
              <a:rPr lang="zh-CN" altLang="en-US" sz="2800" b="1">
                <a:ea typeface="微软雅黑" panose="020B0503020204020204" pitchFamily="34" charset="-122"/>
              </a:rPr>
              <a:t>写</a:t>
            </a: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约会的场面</a:t>
            </a:r>
            <a:r>
              <a:rPr lang="zh-CN" altLang="en-US" sz="2800" b="1">
                <a:ea typeface="微软雅黑" panose="020B0503020204020204" pitchFamily="34" charset="-122"/>
              </a:rPr>
              <a:t>，姑娘露面并以彤管相赠。“彤管有炜，说怿女美”，既可以看作是小伙子当时的</a:t>
            </a: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心理活动</a:t>
            </a:r>
            <a:r>
              <a:rPr lang="zh-CN" altLang="en-US" sz="2800" b="1">
                <a:ea typeface="微软雅黑" panose="020B0503020204020204" pitchFamily="34" charset="-122"/>
              </a:rPr>
              <a:t>，也是</a:t>
            </a: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双关语</a:t>
            </a:r>
            <a:r>
              <a:rPr lang="zh-CN" altLang="en-US" sz="2800" b="1">
                <a:ea typeface="微软雅黑" panose="020B0503020204020204" pitchFamily="34" charset="-122"/>
              </a:rPr>
              <a:t>，小伙子</a:t>
            </a: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托物抒情</a:t>
            </a:r>
            <a:r>
              <a:rPr lang="zh-CN" altLang="en-US" sz="2800" b="1">
                <a:ea typeface="微软雅黑" panose="020B0503020204020204" pitchFamily="34" charset="-122"/>
              </a:rPr>
              <a:t>，表面上赞美彤管，实际上是赞美赠彤管给他的姑娘。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2800">
              <a:ea typeface="微软雅黑" panose="020B0503020204020204" pitchFamily="34" charset="-122"/>
            </a:endParaRPr>
          </a:p>
        </p:txBody>
      </p:sp>
      <p:sp>
        <p:nvSpPr>
          <p:cNvPr id="13317" name="Text Box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E31EF4C-5786-C535-FB6F-1D60031E88E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3705225"/>
            <a:ext cx="10958513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0000CC"/>
                </a:solidFill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</a:rPr>
              <a:t>双关</a:t>
            </a:r>
            <a:r>
              <a:rPr lang="zh-CN" altLang="en-US" sz="2800" b="1">
                <a:solidFill>
                  <a:srgbClr val="0106FD"/>
                </a:solidFill>
              </a:rPr>
              <a:t>指的是利用词语同音或多义等条件，有意使一个语句在特定的语言环境中同时兼有两种意思，表面上说的是甲义，实际上说的是乙义；即言在此而意在彼。</a:t>
            </a:r>
          </a:p>
        </p:txBody>
      </p:sp>
      <p:sp>
        <p:nvSpPr>
          <p:cNvPr id="22534" name="Rectangle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C859633-4A95-D0E2-9949-7DBDD103A721}"/>
              </a:ext>
            </a:extLst>
          </p:cNvPr>
          <p:cNvSpPr txBox="1">
            <a:spLocks noRot="1"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274638"/>
            <a:ext cx="10972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latin typeface="华文隶书" pitchFamily="2" charset="-122"/>
                <a:ea typeface="华文隶书" pitchFamily="2" charset="-122"/>
              </a:rPr>
              <a:t>归纳第二章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/>
          <p:cNvGrpSpPr/>
          <p:nvPr>
            <p:custDataLst>
              <p:tags r:id="rId1"/>
            </p:custDataLst>
          </p:nvPr>
        </p:nvGrpSpPr>
        <p:grpSpPr>
          <a:xfrm>
            <a:off x="6921500" y="1123315"/>
            <a:ext cx="3192382" cy="4892040"/>
            <a:chOff x="2545" y="1848"/>
            <a:chExt cx="6006" cy="5181"/>
          </a:xfrm>
        </p:grpSpPr>
        <p:sp>
          <p:nvSpPr>
            <p:cNvPr id="46" name="文本框 45"/>
            <p:cNvSpPr txBox="1"/>
            <p:nvPr>
              <p:custDataLst>
                <p:tags r:id="rId7"/>
              </p:custDataLst>
            </p:nvPr>
          </p:nvSpPr>
          <p:spPr>
            <a:xfrm>
              <a:off x="2545" y="3095"/>
              <a:ext cx="459" cy="1920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>
              <a:spAutoFit/>
            </a:bodyPr>
            <a:lstStyle/>
            <a:p>
              <a:pPr defTabSz="456565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  <p:sp>
          <p:nvSpPr>
            <p:cNvPr id="47" name="TextBox 35"/>
            <p:cNvSpPr txBox="1"/>
            <p:nvPr>
              <p:custDataLst>
                <p:tags r:id="rId8"/>
              </p:custDataLst>
            </p:nvPr>
          </p:nvSpPr>
          <p:spPr>
            <a:xfrm>
              <a:off x="7843" y="1848"/>
              <a:ext cx="708" cy="5181"/>
            </a:xfrm>
            <a:prstGeom prst="rect">
              <a:avLst/>
            </a:prstGeom>
            <a:noFill/>
          </p:spPr>
          <p:txBody>
            <a:bodyPr vert="eaVert" wrap="square" lIns="68580" tIns="34290" rIns="68580" bIns="34290" rtlCol="0" anchor="ctr" anchorCtr="1">
              <a:spAutoFit/>
            </a:bodyPr>
            <a:lstStyle/>
            <a:p>
              <a:pPr marL="0" lvl="1" defTabSz="456565" fontAlgn="auto">
                <a:lnSpc>
                  <a:spcPct val="130000"/>
                </a:lnSpc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楷体_GBK" panose="03000509000000000000" charset="-122"/>
                  <a:ea typeface="方正楷体_GBK" panose="03000509000000000000" charset="-122"/>
                  <a:cs typeface="宋体" panose="02010600030101010101" pitchFamily="2" charset="-122"/>
                  <a:sym typeface="Calibri" panose="020F0502020204030204" charset="0"/>
                </a:rPr>
                <a:t>       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endParaRPr>
            </a:p>
          </p:txBody>
        </p:sp>
      </p:grpSp>
      <p:sp>
        <p:nvSpPr>
          <p:cNvPr id="52" name="文本框 51"/>
          <p:cNvSpPr txBox="1"/>
          <p:nvPr>
            <p:custDataLst>
              <p:tags r:id="rId2"/>
            </p:custDataLst>
          </p:nvPr>
        </p:nvSpPr>
        <p:spPr>
          <a:xfrm>
            <a:off x="10524490" y="3615690"/>
            <a:ext cx="414020" cy="35483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456565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方正楷体_GBK" panose="03000509000000000000" charset="-122"/>
                <a:ea typeface="方正楷体_GBK" panose="03000509000000000000" charset="-122"/>
                <a:cs typeface="宋体" panose="02010600030101010101" pitchFamily="2" charset="-122"/>
                <a:sym typeface="Calibri" panose="020F0502020204030204" charset="0"/>
              </a:rPr>
              <a:t>  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62992" y="310011"/>
            <a:ext cx="94129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07745" algn="just" fontAlgn="auto"/>
            <a:r>
              <a:rPr lang="en-US" altLang="zh-CN" sz="40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40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40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静女</a:t>
            </a:r>
            <a:r>
              <a:rPr lang="en-US" altLang="zh-CN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微电影拍摄完成，即将参加“时代</a:t>
            </a:r>
            <a:r>
              <a:rPr lang="en-US" altLang="zh-CN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•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爱情”主题微电影评选，团委想请你们围绕参赛主题写一段</a:t>
            </a:r>
            <a:r>
              <a:rPr lang="en-US" altLang="zh-CN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4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字左右的“推荐词”。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09" y="-235435"/>
            <a:ext cx="1957892" cy="25364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51BB4EF-FCB4-806B-7E3F-12D84D439D6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313291" y="4187751"/>
            <a:ext cx="79274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仿宋" panose="02010609060101010101" pitchFamily="49" charset="-122"/>
                <a:ea typeface="方正楷体_GBK" panose="03000509000000000000" charset="-122"/>
              </a:rPr>
              <a:t>分析诗歌的艺术手法及其表达效果</a:t>
            </a:r>
            <a:endParaRPr lang="zh-CN" altLang="en-US" sz="3600">
              <a:solidFill>
                <a:srgbClr val="002060"/>
              </a:solidFill>
              <a:ea typeface="方正楷体_GBK" panose="03000509000000000000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65B64C6-B8C2-2B1D-8A63-B9CAD5F1E2C8}"/>
              </a:ext>
            </a:extLst>
          </p:cNvPr>
          <p:cNvPicPr/>
          <p:nvPr>
            <p:custDataLst>
              <p:tags r:id="rId6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202" b="95570" l="10000" r="90000">
                        <a14:foregroundMark x1="65333" y1="9856" x2="72667" y2="9745"/>
                        <a14:foregroundMark x1="73500" y1="6202" x2="73500" y2="6202"/>
                        <a14:foregroundMark x1="58333" y1="91916" x2="59833" y2="91916"/>
                        <a14:foregroundMark x1="57833" y1="95349" x2="58833" y2="955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2987" y="1206670"/>
            <a:ext cx="3437025" cy="599647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044F7C-6734-A862-544B-4A371357240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6875" y="468313"/>
            <a:ext cx="11460163" cy="58420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分析诗歌的艺术手法及其表达效果：</a:t>
            </a:r>
            <a:endParaRPr lang="en-US" altLang="zh-CN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CCBFDB4-C457-FD22-7223-D43A5BC0058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7382" y="1582628"/>
            <a:ext cx="11137237" cy="3323987"/>
          </a:xfrm>
          <a:prstGeom prst="rect">
            <a:avLst/>
          </a:prstGeom>
          <a:noFill/>
          <a:effectLst>
            <a:glow rad="406400">
              <a:srgbClr val="D89CB0">
                <a:alpha val="40000"/>
              </a:srgbClr>
            </a:glow>
          </a:effectLst>
        </p:spPr>
        <p:txBody>
          <a:bodyPr>
            <a:spAutoFit/>
          </a:bodyPr>
          <a:lstStyle/>
          <a:p>
            <a:pPr eaLnBrk="0" fontAlgn="auto" hangingPunct="0">
              <a:lnSpc>
                <a:spcPts val="416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+mn-lt"/>
                <a:ea typeface="PMingLiU" pitchFamily="18" charset="-120"/>
              </a:rPr>
              <a:t>       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这首诗的部分内容反复使用了相同的句式，表达的意思也很相似，这种艺术手法叫 </a:t>
            </a:r>
            <a:r>
              <a:rPr lang="zh-CN" altLang="en-US" sz="3600" b="1" noProof="1">
                <a:latin typeface="宋体" panose="02010600030101010101" pitchFamily="2" charset="-122"/>
                <a:ea typeface="+mn-ea"/>
              </a:rPr>
              <a:t>“</a:t>
            </a:r>
            <a:r>
              <a:rPr lang="zh-CN" altLang="en-US" sz="3600" b="1" noProof="1">
                <a:solidFill>
                  <a:srgbClr val="FF0000"/>
                </a:solidFill>
                <a:effectLst>
                  <a:glow rad="101600">
                    <a:srgbClr val="AD1C3E">
                      <a:alpha val="40000"/>
                    </a:srgbClr>
                  </a:glow>
                </a:effectLst>
                <a:latin typeface="宋体" panose="02010600030101010101" pitchFamily="2" charset="-122"/>
                <a:ea typeface="+mn-ea"/>
              </a:rPr>
              <a:t>重章叠句</a:t>
            </a:r>
            <a:r>
              <a:rPr lang="zh-CN" altLang="en-US" sz="3600" b="1" noProof="1">
                <a:latin typeface="宋体" panose="02010600030101010101" pitchFamily="2" charset="-122"/>
                <a:ea typeface="+mn-ea"/>
              </a:rPr>
              <a:t>”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。</a:t>
            </a:r>
            <a:endParaRPr lang="en-US" altLang="zh-CN" sz="2800" b="1" noProof="1">
              <a:latin typeface="宋体" panose="02010600030101010101" pitchFamily="2" charset="-122"/>
              <a:ea typeface="+mn-ea"/>
            </a:endParaRPr>
          </a:p>
          <a:p>
            <a:pPr eaLnBrk="0" fontAlgn="auto" hangingPunct="0">
              <a:lnSpc>
                <a:spcPts val="416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noProof="1">
                <a:latin typeface="宋体" panose="02010600030101010101" pitchFamily="2" charset="-122"/>
                <a:ea typeface="+mn-ea"/>
              </a:rPr>
              <a:t>    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通过反复的吟咏，能造成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ea typeface="+mn-ea"/>
              </a:rPr>
              <a:t>一唱三叹的艺术效果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，有助于淋漓尽致地表达出诗歌的思想感情。</a:t>
            </a:r>
            <a:endParaRPr lang="en-US" altLang="zh-CN" sz="2800" b="1" noProof="1">
              <a:latin typeface="宋体" panose="02010600030101010101" pitchFamily="2" charset="-122"/>
              <a:ea typeface="+mn-ea"/>
            </a:endParaRPr>
          </a:p>
          <a:p>
            <a:pPr eaLnBrk="0" fontAlgn="auto" hangingPunct="0">
              <a:lnSpc>
                <a:spcPts val="416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noProof="1">
                <a:latin typeface="宋体" panose="02010600030101010101" pitchFamily="2" charset="-122"/>
                <a:ea typeface="+mn-ea"/>
              </a:rPr>
              <a:t>    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重章叠句为</a:t>
            </a:r>
            <a:r>
              <a:rPr lang="en-US" altLang="zh-CN" sz="2800" b="1" noProof="1">
                <a:latin typeface="宋体" panose="02010600030101010101" pitchFamily="2" charset="-122"/>
                <a:ea typeface="+mn-ea"/>
              </a:rPr>
              <a:t>《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诗经</a:t>
            </a:r>
            <a:r>
              <a:rPr lang="en-US" altLang="zh-CN" sz="2800" b="1" noProof="1">
                <a:latin typeface="宋体" panose="02010600030101010101" pitchFamily="2" charset="-122"/>
                <a:ea typeface="+mn-ea"/>
              </a:rPr>
              <a:t>》</a:t>
            </a:r>
            <a:r>
              <a:rPr lang="zh-CN" altLang="en-US" sz="2800" b="1" noProof="1">
                <a:latin typeface="宋体" panose="02010600030101010101" pitchFamily="2" charset="-122"/>
                <a:ea typeface="+mn-ea"/>
              </a:rPr>
              <a:t>所首创，因为它在传情达意上的巨大作用，所以广为后世诗歌使用。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8B9F477-6519-A879-9A00-FEDF1D012A13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44210" y="1889366"/>
            <a:ext cx="846461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表达效果：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这种手法具有回环反复的表达效果与音韵美、意境美、含蓄美。 </a:t>
            </a: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在内容和主题上：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深化意境，渲染气氛，强化感情，突出主题。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在诗歌表现力上：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增强了诗歌的节奏感、音乐感，形成了一种回环往复的美，带给人一种委婉而深长的韵味。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CD3D30A-E3C6-40D9-3390-4587E7BBFD9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19138" y="466725"/>
            <a:ext cx="1017746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总结重章叠句的作用？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65479DF-48C3-CD49-653E-9B1F5C9692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85" b="94915" l="9799" r="89950">
                        <a14:foregroundMark x1="19598" y1="48184" x2="24372" y2="59806"/>
                        <a14:foregroundMark x1="17839" y1="46005" x2="19347" y2="59322"/>
                        <a14:foregroundMark x1="19347" y1="59322" x2="19598" y2="60048"/>
                        <a14:foregroundMark x1="19849" y1="46489" x2="18593" y2="33172"/>
                        <a14:foregroundMark x1="18593" y1="33172" x2="19095" y2="31961"/>
                        <a14:foregroundMark x1="18090" y1="32930" x2="18090" y2="30508"/>
                        <a14:foregroundMark x1="18844" y1="28814" x2="18090" y2="32688"/>
                        <a14:foregroundMark x1="31658" y1="61743" x2="37437" y2="91041"/>
                        <a14:foregroundMark x1="37437" y1="91041" x2="36432" y2="80872"/>
                        <a14:foregroundMark x1="50392" y1="72651" x2="52010" y2="84262"/>
                        <a14:foregroundMark x1="49749" y1="68039" x2="50122" y2="70716"/>
                        <a14:foregroundMark x1="52010" y1="84262" x2="51759" y2="79903"/>
                        <a14:foregroundMark x1="57733" y1="71772" x2="59045" y2="79177"/>
                        <a14:foregroundMark x1="57286" y1="69249" x2="57392" y2="69845"/>
                        <a14:foregroundMark x1="67588" y1="87651" x2="68742" y2="89066"/>
                        <a14:foregroundMark x1="72111" y1="65375" x2="78894" y2="79177"/>
                        <a14:foregroundMark x1="82915" y1="36077" x2="83668" y2="53027"/>
                        <a14:foregroundMark x1="83668" y1="53027" x2="89950" y2="64891"/>
                        <a14:foregroundMark x1="89950" y1="64891" x2="85427" y2="53269"/>
                        <a14:foregroundMark x1="85427" y1="53269" x2="85427" y2="53269"/>
                        <a14:backgroundMark x1="52261" y1="70460" x2="52513" y2="72397"/>
                        <a14:backgroundMark x1="69095" y1="90799" x2="71357" y2="95642"/>
                        <a14:backgroundMark x1="68090" y1="89588" x2="70854" y2="920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8155" y="-96980"/>
            <a:ext cx="3676191" cy="381474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9526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B1914C9-0CC6-D0F5-BF0D-98CE10263F7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4413" y="2070100"/>
            <a:ext cx="7643812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关关雎鸠，在河之洲。</a:t>
            </a: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窈窕淑女，君子好逑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参差荇菜，左右流之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窈窕淑女，寤寐求之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求之不得，寤寐思服。悠哉悠哉，辗转反侧。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参差荇菜，左右采之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窈窕淑女，琴瑟友之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参差荇菜，左右芼之。窈窕淑女，钟鼓乐之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。</a:t>
            </a:r>
          </a:p>
        </p:txBody>
      </p:sp>
      <p:sp>
        <p:nvSpPr>
          <p:cNvPr id="27651" name="圆角矩形标注 39526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5529F55-CEED-DCE5-2BF1-85FE587FC4B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06900" y="766763"/>
            <a:ext cx="2201863" cy="1770062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endParaRPr lang="zh-CN" altLang="zh-CN" sz="2400">
              <a:latin typeface="宋体" panose="02010600030101010101" pitchFamily="2" charset="-122"/>
            </a:endParaRPr>
          </a:p>
        </p:txBody>
      </p:sp>
      <p:sp>
        <p:nvSpPr>
          <p:cNvPr id="395269" name="圆角矩形标注 39526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F747BD0-412C-4FBD-A5BF-29E7AEE00D0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37513" y="898525"/>
            <a:ext cx="1554162" cy="733425"/>
          </a:xfrm>
          <a:prstGeom prst="wedgeRoundRectCallout">
            <a:avLst>
              <a:gd name="adj1" fmla="val -168796"/>
              <a:gd name="adj2" fmla="val 240694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重章叠句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395270" name="圆角矩形标注 39526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D34EB5C-50BF-6071-00A1-66BC990D6B3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51300" y="5338763"/>
            <a:ext cx="1749425" cy="696912"/>
          </a:xfrm>
          <a:prstGeom prst="wedgeRoundRectCallout">
            <a:avLst>
              <a:gd name="adj1" fmla="val -73231"/>
              <a:gd name="adj2" fmla="val -127676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重章叠句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7654" name="文本框 39527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F6C3685-03BD-AC5E-2F9D-63FBBF850C8E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35275" y="817563"/>
            <a:ext cx="16605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zh-CN" sz="3600" b="1">
              <a:latin typeface="宋体" panose="02010600030101010101" pitchFamily="2" charset="-122"/>
            </a:endParaRPr>
          </a:p>
        </p:txBody>
      </p:sp>
      <p:sp>
        <p:nvSpPr>
          <p:cNvPr id="395273" name="椭圆形标注 39527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81DA5D6-6B59-A32A-67E2-CE32841725AB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76475" y="898525"/>
            <a:ext cx="2178050" cy="1190625"/>
          </a:xfrm>
          <a:prstGeom prst="wedgeEllipseCallout">
            <a:avLst>
              <a:gd name="adj1" fmla="val 47958"/>
              <a:gd name="adj2" fmla="val 5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再回首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F162EC7-9252-4C4B-AB38-FC9DDCD35464}"/>
              </a:ext>
            </a:extLst>
          </p:cNvPr>
          <p:cNvPicPr/>
          <p:nvPr>
            <p:custDataLst>
              <p:tags r:id="rId7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607" y="333955"/>
            <a:ext cx="2992043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2DA8C19-040F-9B57-A6D2-497D3CFFBBE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95400" y="692150"/>
            <a:ext cx="108966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ea typeface="微软雅黑" panose="020B0503020204020204" pitchFamily="34" charset="-122"/>
              </a:rPr>
              <a:t>　　 </a:t>
            </a:r>
            <a:br>
              <a:rPr lang="zh-CN" altLang="en-US" sz="2800" b="1">
                <a:ea typeface="微软雅黑" panose="020B0503020204020204" pitchFamily="34" charset="-122"/>
              </a:rPr>
            </a:br>
            <a:endParaRPr lang="zh-CN" altLang="en-US" sz="2800" b="1"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800" b="1">
              <a:ea typeface="微软雅黑" panose="020B0503020204020204" pitchFamily="34" charset="-122"/>
            </a:endParaRPr>
          </a:p>
        </p:txBody>
      </p:sp>
      <p:sp>
        <p:nvSpPr>
          <p:cNvPr id="29700" name="Text Box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F0F41CC-ABBB-FEFE-9F42-1C181C2B4EA3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91613" y="1916113"/>
            <a:ext cx="4603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29701" name="Text Box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8A83BC-7B90-78AF-8EDC-87562B6053F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82800" y="1052513"/>
            <a:ext cx="461963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29702" name="Text Box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43AE97E-33E0-6001-5051-29995F9ED598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97038" y="1196975"/>
            <a:ext cx="46196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90124" name="Text Box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5D029B2-EACA-FBB2-B6E3-54383DF438B4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78288" y="333375"/>
            <a:ext cx="35544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微软雅黑" panose="020B0503020204020204" pitchFamily="34" charset="-122"/>
              </a:rPr>
              <a:t>邶风</a:t>
            </a:r>
            <a:r>
              <a:rPr lang="en-US" altLang="zh-CN" sz="3200" b="1">
                <a:latin typeface="宋体" panose="02010600030101010101" pitchFamily="2" charset="-122"/>
                <a:ea typeface="微软雅黑" panose="020B0503020204020204" pitchFamily="34" charset="-122"/>
              </a:rPr>
              <a:t>•</a:t>
            </a:r>
            <a:r>
              <a:rPr lang="zh-CN" altLang="en-US" sz="3200" b="1">
                <a:latin typeface="宋体" panose="02010600030101010101" pitchFamily="2" charset="-122"/>
                <a:ea typeface="微软雅黑" panose="020B0503020204020204" pitchFamily="34" charset="-122"/>
              </a:rPr>
              <a:t>静女</a:t>
            </a:r>
          </a:p>
        </p:txBody>
      </p:sp>
      <p:sp>
        <p:nvSpPr>
          <p:cNvPr id="90125" name="Text Box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254B1A1-5C1F-BD56-307C-8CC3890043E8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03313" y="1341438"/>
            <a:ext cx="27844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艺术手法：</a:t>
            </a:r>
          </a:p>
        </p:txBody>
      </p:sp>
      <p:sp>
        <p:nvSpPr>
          <p:cNvPr id="90126" name="Text Box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6030B8-E066-7270-DD0C-BC3DD6A5C102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90950" y="1341438"/>
            <a:ext cx="22082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赋</a:t>
            </a:r>
          </a:p>
        </p:txBody>
      </p:sp>
      <p:sp>
        <p:nvSpPr>
          <p:cNvPr id="90127" name="Text Box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75D2A3F-6A32-A16F-2C68-67BBFAE7DE9B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45063" y="1341438"/>
            <a:ext cx="25923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重章叠句</a:t>
            </a:r>
          </a:p>
        </p:txBody>
      </p:sp>
      <p:sp>
        <p:nvSpPr>
          <p:cNvPr id="90128" name="Text Box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90CAC8B-D231-1957-1B94-45C98A4404CA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32700" y="1341438"/>
            <a:ext cx="2400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细节描写</a:t>
            </a:r>
          </a:p>
        </p:txBody>
      </p:sp>
      <p:sp>
        <p:nvSpPr>
          <p:cNvPr id="90129" name="Text Box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A1E9599-1141-4EB9-1FEF-1C79A8E0C6F1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03313" y="4941888"/>
            <a:ext cx="3168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主题思想：</a:t>
            </a:r>
          </a:p>
        </p:txBody>
      </p:sp>
      <p:sp>
        <p:nvSpPr>
          <p:cNvPr id="90130" name="Text Box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01312D7-EE47-2193-91E8-3F56D1E78675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03613" y="4941888"/>
            <a:ext cx="8064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作者从静女到彤管，再从荑到静女，把人、物、情巧妙的融合起来，表现了男青年热烈而纯朴的爱情。</a:t>
            </a:r>
          </a:p>
        </p:txBody>
      </p:sp>
      <p:sp>
        <p:nvSpPr>
          <p:cNvPr id="90131" name="Text Box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83107FD-8D4F-AD57-090C-E13BE56DFD59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03313" y="2420938"/>
            <a:ext cx="34559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内容分析：</a:t>
            </a:r>
          </a:p>
        </p:txBody>
      </p:sp>
      <p:sp>
        <p:nvSpPr>
          <p:cNvPr id="90132" name="Text Box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14FF36B-7680-9D5F-B7F4-8971610A48F9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406775" y="2492375"/>
            <a:ext cx="6818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一章：见面之前</a:t>
            </a:r>
          </a:p>
        </p:txBody>
      </p:sp>
      <p:sp>
        <p:nvSpPr>
          <p:cNvPr id="90133" name="Text Box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917465D-3930-3DA7-D410-432273734987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408363" y="3357563"/>
            <a:ext cx="652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二章：约会场景</a:t>
            </a:r>
          </a:p>
        </p:txBody>
      </p:sp>
      <p:sp>
        <p:nvSpPr>
          <p:cNvPr id="90134" name="Text Box 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A287257-53E0-9F4C-9D94-C463B7D0C8BC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502025" y="4076700"/>
            <a:ext cx="67230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三章：约会场景</a:t>
            </a:r>
          </a:p>
        </p:txBody>
      </p:sp>
      <p:sp>
        <p:nvSpPr>
          <p:cNvPr id="90135" name="Text Box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51E63FD-7C89-0804-717E-FAD74F265242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535863" y="3357563"/>
            <a:ext cx="1438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心理</a:t>
            </a:r>
          </a:p>
        </p:txBody>
      </p:sp>
      <p:sp>
        <p:nvSpPr>
          <p:cNvPr id="90136" name="Text Box 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21FB5E7-58ED-C72C-12D0-B425DCD195E8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535863" y="4076700"/>
            <a:ext cx="1533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心理</a:t>
            </a:r>
          </a:p>
        </p:txBody>
      </p:sp>
      <p:sp>
        <p:nvSpPr>
          <p:cNvPr id="90137" name="Text Box 2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3D89EF-29F0-82D2-61B1-3732190E456E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535863" y="2492375"/>
            <a:ext cx="1441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场景</a:t>
            </a:r>
          </a:p>
        </p:txBody>
      </p:sp>
      <p:sp>
        <p:nvSpPr>
          <p:cNvPr id="90138" name="AutoShape 2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915742-02AC-BC5F-6F38-B51BF743CA3E}"/>
              </a:ext>
            </a:extLst>
          </p:cNvPr>
          <p:cNvSpPr/>
          <p:nvPr>
            <p:custDataLst>
              <p:tags r:id="rId19"/>
            </p:custDataLst>
          </p:nvPr>
        </p:nvSpPr>
        <p:spPr bwMode="auto">
          <a:xfrm>
            <a:off x="8977313" y="2708275"/>
            <a:ext cx="574675" cy="1800225"/>
          </a:xfrm>
          <a:prstGeom prst="rightBrace">
            <a:avLst>
              <a:gd name="adj1" fmla="val 3480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9718" name="Oval 2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3839B45-3E77-B5A2-8BE0-E205C697CB02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744075" y="3284538"/>
            <a:ext cx="1825625" cy="57626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0140" name="Text Box 2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8054D8B-81F4-5B76-F2A0-3A5136FF5180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0225088" y="3284538"/>
            <a:ext cx="1249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0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0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0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0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45058" name="标题 45057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80883" y="647383"/>
            <a:ext cx="8229600" cy="1143000"/>
          </a:xfrm>
        </p:spPr>
        <p:txBody>
          <a:bodyPr anchor="ctr" anchorCtr="0"/>
          <a:lstStyle/>
          <a:p>
            <a:pPr algn="ctr"/>
            <a:r>
              <a:rPr lang="zh-CN" altLang="en-US" sz="5400">
                <a:solidFill>
                  <a:srgbClr val="FF3300"/>
                </a:solidFill>
                <a:ea typeface="华文隶书" pitchFamily="2" charset="-122"/>
              </a:rPr>
              <a:t>主题</a:t>
            </a:r>
          </a:p>
        </p:txBody>
      </p:sp>
      <p:sp>
        <p:nvSpPr>
          <p:cNvPr id="45059" name="内容占位符 45058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4572000" y="457200"/>
            <a:ext cx="6096000" cy="5638800"/>
          </a:xfrm>
        </p:spPr>
        <p:txBody>
          <a:bodyPr/>
          <a:lstStyle/>
          <a:p>
            <a:pPr>
              <a:buNone/>
            </a:pPr>
            <a:r>
              <a:rPr lang="zh-CN" altLang="en-US"/>
              <a:t> </a:t>
            </a:r>
          </a:p>
        </p:txBody>
      </p:sp>
      <p:sp>
        <p:nvSpPr>
          <p:cNvPr id="45060" name="文本框 45059"/>
          <p:cNvSpPr txBox="1"/>
          <p:nvPr>
            <p:custDataLst>
              <p:tags r:id="rId4"/>
            </p:custDataLst>
          </p:nvPr>
        </p:nvSpPr>
        <p:spPr>
          <a:xfrm>
            <a:off x="1075690" y="1880870"/>
            <a:ext cx="529907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4400" b="1">
                <a:latin typeface="Arial" panose="020B0604020202020204" pitchFamily="34" charset="0"/>
                <a:ea typeface="楷体" panose="02010609060101010101" charset="-122"/>
              </a:rPr>
              <a:t>歌颂了男女淳朴、真挚的爱情，</a:t>
            </a:r>
            <a:r>
              <a:rPr lang="zh-CN" altLang="en-US" sz="4400" b="1">
                <a:latin typeface="Times New Roman" panose="02020603050405020304" pitchFamily="18" charset="0"/>
                <a:ea typeface="楷体" panose="02010609060101010101" charset="-122"/>
              </a:rPr>
              <a:t>反映古代广大人民对自由婚姻和美好、幸福的爱情生活的追求与向往。</a:t>
            </a:r>
          </a:p>
        </p:txBody>
      </p:sp>
      <p:pic>
        <p:nvPicPr>
          <p:cNvPr id="45062" name="图片 4506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lum bright="26001" contrast="40000"/>
          </a:blip>
          <a:stretch>
            <a:fillRect/>
          </a:stretch>
        </p:blipFill>
        <p:spPr>
          <a:xfrm>
            <a:off x="6856413" y="2276158"/>
            <a:ext cx="4211637" cy="2808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 dir="ld"/>
    <p:sndAc>
      <p:stSnd>
        <p:snd r:embed="rId7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/>
          <p:nvPr>
            <p:custDataLst>
              <p:tags r:id="rId1"/>
            </p:custDataLst>
          </p:nvPr>
        </p:nvSpPr>
        <p:spPr>
          <a:xfrm>
            <a:off x="1066800" y="476250"/>
            <a:ext cx="923798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latin typeface="隶书" panose="02010509060101010101" charset="-122"/>
                <a:ea typeface="隶书" panose="02010509060101010101" charset="-122"/>
              </a:rPr>
              <a:t>我国最早的诗歌总集</a:t>
            </a:r>
            <a:r>
              <a:rPr lang="en-US" altLang="zh-CN" sz="4400" b="1">
                <a:solidFill>
                  <a:srgbClr val="CC3300"/>
                </a:solidFill>
                <a:latin typeface="隶书" panose="02010509060101010101" charset="-122"/>
                <a:ea typeface="隶书" panose="02010509060101010101" charset="-122"/>
              </a:rPr>
              <a:t>《</a:t>
            </a:r>
            <a:r>
              <a:rPr lang="zh-CN" altLang="en-US" sz="4400" b="1">
                <a:solidFill>
                  <a:srgbClr val="CC3300"/>
                </a:solidFill>
                <a:latin typeface="隶书" panose="02010509060101010101" charset="-122"/>
                <a:ea typeface="隶书" panose="02010509060101010101" charset="-122"/>
              </a:rPr>
              <a:t>诗经</a:t>
            </a:r>
            <a:r>
              <a:rPr lang="en-US" altLang="zh-CN" sz="4400" b="1">
                <a:solidFill>
                  <a:srgbClr val="CC3300"/>
                </a:solidFill>
                <a:latin typeface="隶书" panose="02010509060101010101" charset="-122"/>
                <a:ea typeface="隶书" panose="02010509060101010101" charset="-122"/>
              </a:rPr>
              <a:t>》</a:t>
            </a:r>
          </a:p>
        </p:txBody>
      </p:sp>
      <p:sp>
        <p:nvSpPr>
          <p:cNvPr id="54275" name="Rectangle 3"/>
          <p:cNvSpPr/>
          <p:nvPr>
            <p:custDataLst>
              <p:tags r:id="rId2"/>
            </p:custDataLst>
          </p:nvPr>
        </p:nvSpPr>
        <p:spPr>
          <a:xfrm>
            <a:off x="1631950" y="1770063"/>
            <a:ext cx="8424863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A5002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内容：</a:t>
            </a:r>
            <a:r>
              <a:rPr lang="zh-CN" altLang="en-US" sz="4000" b="1">
                <a:solidFill>
                  <a:srgbClr val="006600"/>
                </a:solidFill>
                <a:latin typeface="华文中宋" panose="0201060004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风、雅、颂</a:t>
            </a:r>
            <a:r>
              <a:rPr lang="zh-CN" altLang="en-US" sz="4000" b="1">
                <a:solidFill>
                  <a:srgbClr val="006600"/>
                </a:solidFill>
                <a:latin typeface="华文中宋" panose="0201060004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三部分</a:t>
            </a:r>
          </a:p>
        </p:txBody>
      </p:sp>
      <p:sp>
        <p:nvSpPr>
          <p:cNvPr id="54276" name="Rectangle 4"/>
          <p:cNvSpPr/>
          <p:nvPr>
            <p:custDataLst>
              <p:tags r:id="rId3"/>
            </p:custDataLst>
          </p:nvPr>
        </p:nvSpPr>
        <p:spPr>
          <a:xfrm>
            <a:off x="1631950" y="2705100"/>
            <a:ext cx="64817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国风”现实主义的精华</a:t>
            </a:r>
          </a:p>
        </p:txBody>
      </p:sp>
      <p:sp>
        <p:nvSpPr>
          <p:cNvPr id="54277" name="Rectangle 5"/>
          <p:cNvSpPr/>
          <p:nvPr>
            <p:custDataLst>
              <p:tags r:id="rId4"/>
            </p:custDataLst>
          </p:nvPr>
        </p:nvSpPr>
        <p:spPr>
          <a:xfrm>
            <a:off x="1776413" y="4437063"/>
            <a:ext cx="338455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赋</a:t>
            </a:r>
          </a:p>
          <a:p>
            <a:pPr algn="ctr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（铺陈叙述）</a:t>
            </a:r>
          </a:p>
        </p:txBody>
      </p:sp>
      <p:sp>
        <p:nvSpPr>
          <p:cNvPr id="54278" name="Rectangle 6"/>
          <p:cNvSpPr/>
          <p:nvPr>
            <p:custDataLst>
              <p:tags r:id="rId5"/>
            </p:custDataLst>
          </p:nvPr>
        </p:nvSpPr>
        <p:spPr>
          <a:xfrm>
            <a:off x="4440238" y="4437063"/>
            <a:ext cx="309562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</a:p>
          <a:p>
            <a:pPr algn="ctr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（比喻）</a:t>
            </a:r>
          </a:p>
        </p:txBody>
      </p:sp>
      <p:sp>
        <p:nvSpPr>
          <p:cNvPr id="54279" name="Rectangle 7"/>
          <p:cNvSpPr/>
          <p:nvPr>
            <p:custDataLst>
              <p:tags r:id="rId6"/>
            </p:custDataLst>
          </p:nvPr>
        </p:nvSpPr>
        <p:spPr>
          <a:xfrm>
            <a:off x="6672263" y="4437063"/>
            <a:ext cx="273685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兴</a:t>
            </a:r>
          </a:p>
          <a:p>
            <a:pPr algn="ctr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（起兴）</a:t>
            </a:r>
          </a:p>
        </p:txBody>
      </p:sp>
      <p:sp>
        <p:nvSpPr>
          <p:cNvPr id="54280" name="Rectangle 8"/>
          <p:cNvSpPr/>
          <p:nvPr>
            <p:custDataLst>
              <p:tags r:id="rId7"/>
            </p:custDataLst>
          </p:nvPr>
        </p:nvSpPr>
        <p:spPr>
          <a:xfrm>
            <a:off x="1719263" y="3714750"/>
            <a:ext cx="31527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A5002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表现手法：</a:t>
            </a:r>
          </a:p>
        </p:txBody>
      </p:sp>
      <p:sp>
        <p:nvSpPr>
          <p:cNvPr id="54281" name="Rectangle 9"/>
          <p:cNvSpPr/>
          <p:nvPr>
            <p:custDataLst>
              <p:tags r:id="rId8"/>
            </p:custDataLst>
          </p:nvPr>
        </p:nvSpPr>
        <p:spPr>
          <a:xfrm>
            <a:off x="1703388" y="5729288"/>
            <a:ext cx="66976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A5002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★</a:t>
            </a:r>
            <a:r>
              <a:rPr lang="zh-CN" altLang="en-US" sz="3200" b="1">
                <a:solidFill>
                  <a:srgbClr val="A5002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句式：四言为主，语言：双声叠韵</a:t>
            </a:r>
          </a:p>
        </p:txBody>
      </p:sp>
      <p:sp>
        <p:nvSpPr>
          <p:cNvPr id="15369" name="Text Box 10"/>
          <p:cNvSpPr txBox="1"/>
          <p:nvPr>
            <p:custDataLst>
              <p:tags r:id="rId9"/>
            </p:custDataLst>
          </p:nvPr>
        </p:nvSpPr>
        <p:spPr>
          <a:xfrm>
            <a:off x="8440103" y="2060575"/>
            <a:ext cx="1413510" cy="28813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 经 六 义</a:t>
            </a:r>
          </a:p>
        </p:txBody>
      </p:sp>
      <p:sp>
        <p:nvSpPr>
          <p:cNvPr id="54283" name="AutoShape 11"/>
          <p:cNvSpPr/>
          <p:nvPr>
            <p:custDataLst>
              <p:tags r:id="rId10"/>
            </p:custDataLst>
          </p:nvPr>
        </p:nvSpPr>
        <p:spPr>
          <a:xfrm flipH="1">
            <a:off x="8472488" y="2060575"/>
            <a:ext cx="360362" cy="2881313"/>
          </a:xfrm>
          <a:prstGeom prst="leftBrace">
            <a:avLst>
              <a:gd name="adj1" fmla="val 66481"/>
              <a:gd name="adj2" fmla="val 50736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  <p:bldP spid="54278" grpId="0"/>
      <p:bldP spid="54280" grpId="0"/>
      <p:bldP spid="54281" grpId="0"/>
      <p:bldP spid="5428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1153936" y="790928"/>
            <a:ext cx="9436735" cy="1143000"/>
          </a:xfrm>
        </p:spPr>
        <p:txBody>
          <a:bodyPr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en-US" altLang="zh-CN" sz="2800">
                <a:solidFill>
                  <a:srgbClr val="333333"/>
                </a:solidFill>
                <a:latin typeface="宋体" panose="02010600030101010101" pitchFamily="2" charset="-122"/>
              </a:rPr>
              <a:t/>
            </a:r>
            <a:br>
              <a:rPr lang="en-US" altLang="zh-CN" sz="2800">
                <a:solidFill>
                  <a:srgbClr val="333333"/>
                </a:solidFill>
                <a:latin typeface="宋体" panose="02010600030101010101" pitchFamily="2" charset="-122"/>
              </a:rPr>
            </a:b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</a:rPr>
              <a:t/>
            </a:r>
            <a:b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</a:rPr>
            </a:br>
            <a:r>
              <a:rPr lang="en-US" altLang="zh-CN" sz="4800" b="1">
                <a:solidFill>
                  <a:schemeClr val="tx1"/>
                </a:solidFill>
              </a:rPr>
              <a:t>《</a:t>
            </a:r>
            <a:r>
              <a:rPr lang="zh-CN" altLang="en-US" sz="4800" b="1">
                <a:solidFill>
                  <a:schemeClr val="tx1"/>
                </a:solidFill>
              </a:rPr>
              <a:t>诗经</a:t>
            </a:r>
            <a:r>
              <a:rPr lang="en-US" altLang="zh-CN" sz="4800" b="1">
                <a:solidFill>
                  <a:schemeClr val="tx1"/>
                </a:solidFill>
              </a:rPr>
              <a:t>》</a:t>
            </a:r>
            <a:r>
              <a:rPr lang="zh-CN" altLang="en-US" sz="4800" b="1">
                <a:solidFill>
                  <a:schemeClr val="tx1"/>
                </a:solidFill>
              </a:rPr>
              <a:t>按其所</a:t>
            </a:r>
            <a:r>
              <a:rPr lang="zh-CN" altLang="en-US" sz="4800" b="1" u="sng">
                <a:solidFill>
                  <a:schemeClr val="tx1"/>
                </a:solidFill>
              </a:rPr>
              <a:t>表现内容</a:t>
            </a:r>
            <a:r>
              <a:rPr lang="zh-CN" altLang="en-US" sz="4800" b="1">
                <a:solidFill>
                  <a:schemeClr val="tx1"/>
                </a:solidFill>
              </a:rPr>
              <a:t>可分为</a:t>
            </a:r>
            <a:r>
              <a:rPr lang="zh-CN" altLang="en-US" sz="4800" b="1">
                <a:solidFill>
                  <a:srgbClr val="0000CC"/>
                </a:solidFill>
              </a:rPr>
              <a:t>“风”“雅”“颂“。 </a:t>
            </a:r>
            <a:br>
              <a:rPr lang="zh-CN" altLang="en-US" sz="4800" b="1">
                <a:solidFill>
                  <a:srgbClr val="0000CC"/>
                </a:solidFill>
              </a:rPr>
            </a:br>
            <a:endParaRPr lang="zh-CN" altLang="en-US" sz="4800" b="1">
              <a:solidFill>
                <a:srgbClr val="0000CC"/>
              </a:solidFill>
            </a:endParaRPr>
          </a:p>
        </p:txBody>
      </p:sp>
      <p:sp>
        <p:nvSpPr>
          <p:cNvPr id="80899" name="Rectangle 3"/>
          <p:cNvSpPr>
            <a:spLocks noGrp="1" noRot="1"/>
          </p:cNvSpPr>
          <p:nvPr>
            <p:ph idx="1"/>
            <p:custDataLst>
              <p:tags r:id="rId2"/>
            </p:custDataLst>
          </p:nvPr>
        </p:nvSpPr>
        <p:spPr>
          <a:xfrm>
            <a:off x="476956" y="2130425"/>
            <a:ext cx="10515600" cy="4351338"/>
          </a:xfrm>
        </p:spPr>
        <p:txBody>
          <a:bodyPr wrap="square" lIns="91440" tIns="45720" rIns="91440" bIns="45720" anchor="t">
            <a:normAutofit fontScale="97500"/>
          </a:bodyPr>
          <a:lstStyle/>
          <a:p>
            <a:pPr eaLnBrk="1" hangingPunct="1">
              <a:buNone/>
            </a:pPr>
            <a:r>
              <a:rPr lang="en-US" altLang="zh-CN" sz="2400"/>
              <a:t> </a:t>
            </a:r>
            <a:r>
              <a:rPr lang="en-US" altLang="zh-CN" sz="4400"/>
              <a:t>1</a:t>
            </a:r>
            <a:r>
              <a:rPr lang="zh-CN" altLang="en-US" sz="4400"/>
              <a:t>、</a:t>
            </a:r>
            <a:r>
              <a:rPr lang="zh-CN" altLang="en-US" sz="4400">
                <a:solidFill>
                  <a:srgbClr val="333333"/>
                </a:solidFill>
                <a:latin typeface="Verdana" panose="020B0604030504040204" pitchFamily="34" charset="0"/>
              </a:rPr>
              <a:t>“</a:t>
            </a:r>
            <a:r>
              <a:rPr lang="zh-CN" altLang="en-US" sz="4400" b="1">
                <a:solidFill>
                  <a:srgbClr val="0000CC"/>
                </a:solidFill>
                <a:latin typeface="宋体" panose="02010600030101010101" pitchFamily="2" charset="-122"/>
              </a:rPr>
              <a:t>风</a:t>
            </a:r>
            <a:r>
              <a:rPr lang="zh-CN" altLang="en-US" sz="4400">
                <a:solidFill>
                  <a:srgbClr val="333333"/>
                </a:solidFill>
                <a:latin typeface="Verdana" panose="020B0604030504040204" pitchFamily="34" charset="0"/>
              </a:rPr>
              <a:t>”</a:t>
            </a:r>
            <a:r>
              <a:rPr lang="zh-CN" altLang="en-US" sz="4400">
                <a:solidFill>
                  <a:srgbClr val="333333"/>
                </a:solidFill>
                <a:latin typeface="宋体" panose="02010600030101010101" pitchFamily="2" charset="-122"/>
              </a:rPr>
              <a:t>又称</a:t>
            </a:r>
            <a:r>
              <a:rPr lang="en-US" altLang="zh-CN" sz="4400">
                <a:solidFill>
                  <a:srgbClr val="333333"/>
                </a:solidFill>
                <a:latin typeface="Verdana" panose="020B0604030504040204" pitchFamily="34" charset="0"/>
              </a:rPr>
              <a:t>15</a:t>
            </a:r>
            <a:r>
              <a:rPr lang="zh-CN" altLang="en-US" sz="4400">
                <a:solidFill>
                  <a:srgbClr val="333333"/>
                </a:solidFill>
                <a:latin typeface="宋体" panose="02010600030101010101" pitchFamily="2" charset="-122"/>
              </a:rPr>
              <a:t>国风，大都是</a:t>
            </a:r>
            <a:r>
              <a:rPr lang="zh-CN" altLang="en-US" sz="4400">
                <a:solidFill>
                  <a:srgbClr val="FF3300"/>
                </a:solidFill>
                <a:latin typeface="宋体" panose="02010600030101010101" pitchFamily="2" charset="-122"/>
              </a:rPr>
              <a:t>民间的歌谣</a:t>
            </a:r>
            <a:r>
              <a:rPr lang="zh-CN" altLang="en-US" sz="4400">
                <a:solidFill>
                  <a:srgbClr val="333333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4400"/>
              <a:t> </a:t>
            </a:r>
          </a:p>
          <a:p>
            <a:pPr eaLnBrk="1" hangingPunct="1">
              <a:buNone/>
            </a:pPr>
            <a:r>
              <a:rPr lang="zh-CN" altLang="en-US" sz="4400"/>
              <a:t> </a:t>
            </a:r>
            <a:r>
              <a:rPr lang="en-US" altLang="zh-CN" sz="4400"/>
              <a:t>2</a:t>
            </a:r>
            <a:r>
              <a:rPr lang="zh-CN" altLang="en-US" sz="4400"/>
              <a:t>、</a:t>
            </a:r>
            <a:r>
              <a:rPr lang="zh-CN" altLang="en-US" sz="4400">
                <a:solidFill>
                  <a:srgbClr val="333333"/>
                </a:solidFill>
                <a:latin typeface="Verdana" panose="020B0604030504040204" pitchFamily="34" charset="0"/>
              </a:rPr>
              <a:t>“</a:t>
            </a:r>
            <a:r>
              <a:rPr lang="zh-CN" altLang="en-US" sz="4400" b="1">
                <a:solidFill>
                  <a:srgbClr val="0000CC"/>
                </a:solidFill>
                <a:latin typeface="宋体" panose="02010600030101010101" pitchFamily="2" charset="-122"/>
              </a:rPr>
              <a:t>雅</a:t>
            </a:r>
            <a:r>
              <a:rPr lang="zh-CN" altLang="en-US" sz="4400">
                <a:solidFill>
                  <a:srgbClr val="333333"/>
                </a:solidFill>
                <a:latin typeface="Verdana" panose="020B0604030504040204" pitchFamily="34" charset="0"/>
              </a:rPr>
              <a:t>”</a:t>
            </a:r>
            <a:r>
              <a:rPr lang="zh-CN" altLang="en-US" sz="4400">
                <a:solidFill>
                  <a:srgbClr val="333333"/>
                </a:solidFill>
                <a:latin typeface="宋体" panose="02010600030101010101" pitchFamily="2" charset="-122"/>
              </a:rPr>
              <a:t>分大雅和小雅，是</a:t>
            </a:r>
            <a:r>
              <a:rPr lang="zh-CN" altLang="en-US" sz="4400">
                <a:solidFill>
                  <a:srgbClr val="FF3300"/>
                </a:solidFill>
                <a:latin typeface="宋体" panose="02010600030101010101" pitchFamily="2" charset="-122"/>
              </a:rPr>
              <a:t>宫廷乐曲</a:t>
            </a:r>
            <a:r>
              <a:rPr lang="zh-CN" altLang="en-US" sz="4400">
                <a:solidFill>
                  <a:srgbClr val="333333"/>
                </a:solidFill>
                <a:latin typeface="宋体" panose="02010600030101010101" pitchFamily="2" charset="-122"/>
              </a:rPr>
              <a:t>歌词。它是一种正统音乐。</a:t>
            </a:r>
          </a:p>
          <a:p>
            <a:pPr eaLnBrk="1" hangingPunct="1">
              <a:buNone/>
            </a:pPr>
            <a:r>
              <a:rPr lang="zh-CN" altLang="en-US" sz="4400"/>
              <a:t> </a:t>
            </a:r>
            <a:r>
              <a:rPr lang="en-US" altLang="zh-CN" sz="4400"/>
              <a:t>3</a:t>
            </a:r>
            <a:r>
              <a:rPr lang="zh-CN" altLang="en-US" sz="4400"/>
              <a:t>、</a:t>
            </a:r>
            <a:r>
              <a:rPr lang="zh-CN" altLang="en-US" sz="4400">
                <a:solidFill>
                  <a:srgbClr val="333333"/>
                </a:solidFill>
                <a:latin typeface="Verdana" panose="020B0604030504040204" pitchFamily="34" charset="0"/>
              </a:rPr>
              <a:t>“</a:t>
            </a:r>
            <a:r>
              <a:rPr lang="zh-CN" altLang="en-US" sz="4400" b="1">
                <a:solidFill>
                  <a:srgbClr val="0000CC"/>
                </a:solidFill>
                <a:latin typeface="宋体" panose="02010600030101010101" pitchFamily="2" charset="-122"/>
              </a:rPr>
              <a:t>颂</a:t>
            </a:r>
            <a:r>
              <a:rPr lang="zh-CN" altLang="en-US" sz="4400">
                <a:solidFill>
                  <a:srgbClr val="333333"/>
                </a:solidFill>
                <a:latin typeface="Verdana" panose="020B0604030504040204" pitchFamily="34" charset="0"/>
              </a:rPr>
              <a:t>”</a:t>
            </a:r>
            <a:r>
              <a:rPr lang="zh-CN" altLang="en-US" sz="4400">
                <a:solidFill>
                  <a:srgbClr val="333333"/>
                </a:solidFill>
                <a:latin typeface="宋体" panose="02010600030101010101" pitchFamily="2" charset="-122"/>
              </a:rPr>
              <a:t>分周颂、鲁颂、商颂，是</a:t>
            </a:r>
            <a:r>
              <a:rPr lang="zh-CN" altLang="en-US" sz="4400">
                <a:solidFill>
                  <a:srgbClr val="FF3300"/>
                </a:solidFill>
                <a:latin typeface="宋体" panose="02010600030101010101" pitchFamily="2" charset="-122"/>
              </a:rPr>
              <a:t>宗庙祭祀的乐歌</a:t>
            </a:r>
            <a:r>
              <a:rPr lang="zh-CN" altLang="en-US" sz="4400">
                <a:solidFill>
                  <a:srgbClr val="333333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44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build="p"/>
      <p:bldP spid="8089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/>
          </p:cNvSpPr>
          <p:nvPr>
            <p:ph idx="1"/>
            <p:custDataLst>
              <p:tags r:id="rId1"/>
            </p:custDataLst>
          </p:nvPr>
        </p:nvSpPr>
        <p:spPr>
          <a:xfrm>
            <a:off x="1766535" y="1570920"/>
            <a:ext cx="8299450" cy="5040313"/>
          </a:xfrm>
        </p:spPr>
        <p:txBody>
          <a:bodyPr wrap="square" lIns="91440" tIns="45720" rIns="91440" bIns="45720" anchor="t">
            <a:normAutofit fontScale="97500"/>
          </a:bodyPr>
          <a:lstStyle/>
          <a:p>
            <a:pPr eaLnBrk="1" hangingPunct="1"/>
            <a:r>
              <a:rPr lang="zh-CN" altLang="en-US" sz="3600" b="1">
                <a:solidFill>
                  <a:srgbClr val="FF3300"/>
                </a:solidFill>
              </a:rPr>
              <a:t>赋</a:t>
            </a:r>
            <a:r>
              <a:rPr lang="zh-CN" altLang="en-US" sz="3600" b="1">
                <a:solidFill>
                  <a:srgbClr val="000066"/>
                </a:solidFill>
              </a:rPr>
              <a:t>：“铺陈其事而直言之” </a:t>
            </a:r>
            <a:r>
              <a:rPr lang="zh-CN" altLang="en-US" sz="3600" b="1"/>
              <a:t>。</a:t>
            </a:r>
            <a:r>
              <a:rPr lang="zh-CN" altLang="en-US" sz="3600" b="1">
                <a:solidFill>
                  <a:srgbClr val="000066"/>
                </a:solidFill>
              </a:rPr>
              <a:t> 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              铺陈叙述</a:t>
            </a:r>
            <a:r>
              <a:rPr lang="zh-CN" altLang="en-US" sz="3600" b="1"/>
              <a:t>。</a:t>
            </a:r>
          </a:p>
          <a:p>
            <a:pPr eaLnBrk="1" hangingPunct="1"/>
            <a:r>
              <a:rPr lang="zh-CN" altLang="en-US" sz="3600" b="1">
                <a:solidFill>
                  <a:srgbClr val="FF3300"/>
                </a:solidFill>
              </a:rPr>
              <a:t>比</a:t>
            </a:r>
            <a:r>
              <a:rPr lang="zh-CN" altLang="en-US" sz="3600" b="1">
                <a:solidFill>
                  <a:srgbClr val="000066"/>
                </a:solidFill>
              </a:rPr>
              <a:t>：“以彼物喻此物”</a:t>
            </a:r>
            <a:r>
              <a:rPr lang="zh-CN" altLang="en-US" sz="3600" b="1">
                <a:solidFill>
                  <a:srgbClr val="00FF00"/>
                </a:solidFill>
              </a:rPr>
              <a:t>。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               比喻、打比方</a:t>
            </a:r>
            <a:endParaRPr lang="zh-CN" altLang="en-US" sz="3600" b="1"/>
          </a:p>
          <a:p>
            <a:pPr eaLnBrk="1" hangingPunct="1"/>
            <a:r>
              <a:rPr lang="zh-CN" altLang="en-US" sz="3600" b="1">
                <a:solidFill>
                  <a:srgbClr val="FF3300"/>
                </a:solidFill>
              </a:rPr>
              <a:t>兴</a:t>
            </a:r>
            <a:r>
              <a:rPr lang="zh-CN" altLang="en-US" sz="3600" b="1">
                <a:solidFill>
                  <a:srgbClr val="000066"/>
                </a:solidFill>
              </a:rPr>
              <a:t>：“先言他物以引起所咏之辞”。</a:t>
            </a:r>
          </a:p>
          <a:p>
            <a:pPr eaLnBrk="1" hangingPunct="1">
              <a:buNone/>
            </a:pPr>
            <a:r>
              <a:rPr lang="zh-CN" altLang="en-US" sz="3600" b="1">
                <a:solidFill>
                  <a:srgbClr val="000066"/>
                </a:solidFill>
              </a:rPr>
              <a:t>          </a:t>
            </a:r>
            <a:r>
              <a:rPr lang="zh-CN" altLang="en-US" sz="3600" b="1">
                <a:solidFill>
                  <a:srgbClr val="FF3300"/>
                </a:solidFill>
              </a:rPr>
              <a:t>由描写其他事物来使人产生相似或相关联想，再引起主题</a:t>
            </a:r>
            <a:r>
              <a:rPr lang="zh-CN" altLang="en-US" sz="3600" b="1"/>
              <a:t>。如：关关雎鸠，在河之洲。</a:t>
            </a: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69051" y="692855"/>
            <a:ext cx="32308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表现手法：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/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</a:rPr>
              <a:t>赋：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2400" b="1"/>
              <a:t>氓之蚩蚩，抱布贸丝。匪来贸丝，来即我谋。《诗经   氓》</a:t>
            </a:r>
          </a:p>
          <a:p>
            <a:r>
              <a:rPr lang="zh-CN" altLang="en-US" sz="2400" b="1"/>
              <a:t>意思是氓笑嘻嘻地来，抱着布来换我的丝。他不是来换丝的，是来和我商量婚事的。</a:t>
            </a:r>
          </a:p>
          <a:p>
            <a:r>
              <a:rPr lang="zh-CN" altLang="en-US" sz="2400" b="1"/>
              <a:t> 这是</a:t>
            </a:r>
            <a:r>
              <a:rPr lang="en-US" altLang="zh-CN" sz="2400" b="1"/>
              <a:t>“</a:t>
            </a:r>
            <a:r>
              <a:rPr sz="2400" b="1"/>
              <a:t>赋</a:t>
            </a:r>
            <a:r>
              <a:rPr lang="en-US" altLang="zh-CN" sz="2400" b="1"/>
              <a:t>”</a:t>
            </a:r>
            <a:r>
              <a:rPr sz="2400" b="1"/>
              <a:t>的一种写法。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/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</a:rPr>
              <a:t>比：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2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《诗经》中用比喻的地方很多，手法也富于变化。如《氓》用桑树从繁茂到凋落的变化来比喻爱情的盛衰；《鹤鸣》用“他山之石，可以攻玉”来比喻治国要用贤人；《硕人》连续用“葇荑”喻美人之手，“凝脂”喻美人之肤，“瓠犀”喻美人之齿，等等，都是《诗经》中用“比”的佳例。 “赋”和“比”都是一切诗歌中最基本的表现手法，而“兴”则是《诗经》乃至中国诗歌中比较独特的手法。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148095" y="753110"/>
            <a:ext cx="10969200" cy="705600"/>
          </a:xfrm>
        </p:spPr>
        <p:txBody>
          <a:bodyPr anchor="ctr"/>
          <a:lstStyle/>
          <a:p>
            <a:r>
              <a:rPr altLang="zh-CN" b="1">
                <a:solidFill>
                  <a:srgbClr val="FF0000"/>
                </a:solidFill>
              </a:rPr>
              <a:t>兴：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522377" y="1056076"/>
            <a:ext cx="105124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桑之未落，其叶沃若。于嗟鸠兮，无食桑葚！</a:t>
            </a:r>
          </a:p>
          <a:p>
            <a:r>
              <a:rPr lang="zh-CN" altLang="en-US"/>
              <a:t>于嗟女兮，无与士耽！士之耽兮，犹可说也。女之耽兮，不可说也。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46755" y="2589530"/>
            <a:ext cx="11909777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朱熹《诗集传》谓第三章“比而兴也”，第四章“兴也”，也就是说这两章以抒情为主，诗中皆以桑树起兴，从诗人的年轻貌美写到体衰色减，同时揭示了男子对她从热爱到厌弃的经过。“桑之未落，其叶沃若”，以桑叶之润泽有光，比喻女子的容颜亮丽。“桑之落矣，其黄而陨”，以桑叶的枯黄飘落，比喻女子的憔悴和被弃。“于嗟鸠兮，无食桑葚；于嗟女兮，无与士耽”，则以“戒鸠无食桑葚以兴下句戒女无与士耽也”（《诗集传》）。桑葚是甜的，鸠多食则易致醉；爱情是美好的，人多迷恋则易上当受骗。男人沉溺于爱情犹可解脱。女子一旦堕入爱河，则无法挣离。这是多么沉痛的语言！从桑叶青青到桑叶黄落，不仅显示了女子年龄的由盛到衰，而且暗示了时光的推移。“自我徂尔，三岁食贫”，一般以为女子嫁过去三年，但另有一种解释：“三岁，多年。按‘三’是虚数，言其多，不是实指三年。”（程俊英《诗经译注》）实际上是说女子嫁过去好几年，夫妻关系渐渐不和，终至破裂。女子不得已又坐着车子，渡过淇水，回到娘家。她反覆考虑，自己并无一点差错，而是那个男子“二三其德”。在这里女子以反省的口气回顾了婚后的生活，找寻被遗弃的原因，结果得到了一条教训：在以男子为中心的社会里，只有痴心女子负心汉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488510" y="1904435"/>
            <a:ext cx="83750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桑之落矣，其黄而陨。自我徂尔，三岁食贫。淇水汤汤，渐车帷裳。</a:t>
            </a:r>
          </a:p>
          <a:p>
            <a:r>
              <a:rPr lang="zh-CN" altLang="en-US"/>
              <a:t>女也不爽，士贰其行。士也罔极，二三其德。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711" y="4667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学习目标</a:t>
            </a:r>
            <a:r>
              <a:rPr lang="zh-CN" altLang="en-US" b="1">
                <a:solidFill>
                  <a:srgbClr val="FF0000"/>
                </a:solidFill>
              </a:rPr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</a:t>
            </a:r>
            <a:r>
              <a:rPr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、了解《诗经》的有关知识；</a:t>
            </a:r>
          </a:p>
          <a:p>
            <a:r>
              <a:rPr lang="en-US" altLang="zh-CN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</a:t>
            </a:r>
            <a:r>
              <a:rPr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、概括《静女》的大意；</a:t>
            </a:r>
          </a:p>
          <a:p>
            <a:r>
              <a:rPr lang="en-US" altLang="zh-CN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3</a:t>
            </a:r>
            <a:r>
              <a:rPr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、学习《静女》的艺术手法；</a:t>
            </a:r>
          </a:p>
          <a:p>
            <a:r>
              <a:rPr lang="en-US" altLang="zh-CN"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4</a:t>
            </a:r>
            <a:r>
              <a:rPr sz="3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、体会《诗经》中有关爱情诗歌的描绘。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563100" y="3316605"/>
            <a:ext cx="2571115" cy="347218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0579100" y="114046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6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6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3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7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6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7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6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4"/>
  <p:tag name="KSO_WM_UNIT_PLACING_PICTURE_USER_VIEWPORT" val="{&quot;height&quot;:10099,&quot;width&quot;:18449}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5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6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7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2423</Words>
  <Application>Microsoft Office PowerPoint</Application>
  <PresentationFormat>自定义</PresentationFormat>
  <Paragraphs>211</Paragraphs>
  <Slides>28</Slides>
  <Notes>0</Notes>
  <HiddenSlides>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PowerPoint 演示文稿</vt:lpstr>
      <vt:lpstr>PowerPoint 演示文稿</vt:lpstr>
      <vt:lpstr>  《诗经》按其所表现内容可分为“风”“雅”“颂“。  </vt:lpstr>
      <vt:lpstr>PowerPoint 演示文稿</vt:lpstr>
      <vt:lpstr>赋：</vt:lpstr>
      <vt:lpstr>比：</vt:lpstr>
      <vt:lpstr>兴：</vt:lpstr>
      <vt:lpstr>学习目标：</vt:lpstr>
      <vt:lpstr>活动一：初读正音。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主题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2023-09-19T19:15:44Z</cp:lastPrinted>
  <dcterms:created xsi:type="dcterms:W3CDTF">2023-09-19T19:15:44Z</dcterms:created>
  <dcterms:modified xsi:type="dcterms:W3CDTF">2023-09-24T01:55:36Z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