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2"/>
  </p:sldMasterIdLst>
  <p:notesMasterIdLst>
    <p:notesMasterId r:id="rId43"/>
  </p:notesMasterIdLst>
  <p:sldIdLst>
    <p:sldId id="394" r:id="rId3"/>
    <p:sldId id="395" r:id="rId4"/>
    <p:sldId id="396" r:id="rId5"/>
    <p:sldId id="397" r:id="rId6"/>
    <p:sldId id="398" r:id="rId7"/>
    <p:sldId id="399" r:id="rId8"/>
    <p:sldId id="400" r:id="rId9"/>
    <p:sldId id="401" r:id="rId10"/>
    <p:sldId id="402" r:id="rId11"/>
    <p:sldId id="403" r:id="rId12"/>
    <p:sldId id="404" r:id="rId13"/>
    <p:sldId id="405" r:id="rId14"/>
    <p:sldId id="406" r:id="rId15"/>
    <p:sldId id="407" r:id="rId16"/>
    <p:sldId id="408" r:id="rId17"/>
    <p:sldId id="409" r:id="rId18"/>
    <p:sldId id="410" r:id="rId19"/>
    <p:sldId id="411" r:id="rId20"/>
    <p:sldId id="412" r:id="rId21"/>
    <p:sldId id="413" r:id="rId22"/>
    <p:sldId id="414" r:id="rId23"/>
    <p:sldId id="415" r:id="rId24"/>
    <p:sldId id="416" r:id="rId25"/>
    <p:sldId id="417" r:id="rId26"/>
    <p:sldId id="418" r:id="rId27"/>
    <p:sldId id="419" r:id="rId28"/>
    <p:sldId id="420" r:id="rId29"/>
    <p:sldId id="421" r:id="rId30"/>
    <p:sldId id="422" r:id="rId31"/>
    <p:sldId id="423" r:id="rId32"/>
    <p:sldId id="424" r:id="rId33"/>
    <p:sldId id="425" r:id="rId34"/>
    <p:sldId id="426" r:id="rId35"/>
    <p:sldId id="427" r:id="rId36"/>
    <p:sldId id="428" r:id="rId37"/>
    <p:sldId id="429" r:id="rId38"/>
    <p:sldId id="430" r:id="rId39"/>
    <p:sldId id="431" r:id="rId40"/>
    <p:sldId id="432" r:id="rId41"/>
    <p:sldId id="433" r:id="rId42"/>
  </p:sldIdLst>
  <p:sldSz cx="11522075" cy="6480175"/>
  <p:notesSz cx="6858000" cy="9144000"/>
  <p:custDataLst>
    <p:tags r:id="rId4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6600"/>
    <a:srgbClr val="0533A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6" d="100"/>
          <a:sy n="66" d="100"/>
        </p:scale>
        <p:origin x="-132" y="-444"/>
      </p:cViewPr>
      <p:guideLst>
        <p:guide orient="horz" pos="2036"/>
        <p:guide pos="3626"/>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tags" Target="tags/tag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notesMaster" Target="notesMasters/notes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58D4EC4-DB57-46EA-A2C0-18F19DE486F2}" type="datetimeFigureOut">
              <a:rPr lang="zh-CN" altLang="en-US" smtClean="0"/>
              <a:t>2020-11-26</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8EAB37-647D-42A1-93AE-E92B4BE6F92E}" type="slidenum">
              <a:rPr lang="zh-CN" altLang="en-US" smtClean="0"/>
              <a:t>‹#›</a:t>
            </a:fld>
            <a:endParaRPr lang="zh-CN" altLang="en-US"/>
          </a:p>
        </p:txBody>
      </p:sp>
    </p:spTree>
    <p:extLst>
      <p:ext uri="{BB962C8B-B14F-4D97-AF65-F5344CB8AC3E}">
        <p14:creationId xmlns:p14="http://schemas.microsoft.com/office/powerpoint/2010/main" val="34216900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ln>
        </p:spPr>
      </p:sp>
      <p:sp>
        <p:nvSpPr>
          <p:cNvPr id="45059" name="备注占位符 2"/>
          <p:cNvSpPr>
            <a:spLocks noGrp="1"/>
          </p:cNvSpPr>
          <p:nvPr>
            <p:ph type="body" idx="1"/>
          </p:nvPr>
        </p:nvSpPr>
        <p:spPr bwMode="auto">
          <a:noFill/>
        </p:spPr>
        <p:txBody>
          <a:bodyPr wrap="square" numCol="1" anchor="t" anchorCtr="0" compatLnSpc="1"/>
          <a:lstStyle/>
          <a:p>
            <a:endParaRPr lang="zh-CN" altLang="en-US" smtClean="0"/>
          </a:p>
        </p:txBody>
      </p:sp>
      <p:sp>
        <p:nvSpPr>
          <p:cNvPr id="4" name="灯片编号占位符 3"/>
          <p:cNvSpPr>
            <a:spLocks noGrp="1"/>
          </p:cNvSpPr>
          <p:nvPr>
            <p:ph type="sldNum" sz="quarter" idx="5"/>
          </p:nvPr>
        </p:nvSpPr>
        <p:spPr/>
        <p:txBody>
          <a:bodyPr/>
          <a:lstStyle/>
          <a:p>
            <a:pPr>
              <a:defRPr/>
            </a:pPr>
            <a:fld id="{2758B830-D050-4AFA-90C9-692C0EE63463}" type="slidenum">
              <a:rPr lang="zh-CN" altLang="en-US" smtClean="0"/>
              <a:t>4</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5</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29</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32</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35</a:t>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36</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38</a:t>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8EAB37-647D-42A1-93AE-E92B4BE6F92E}" type="slidenum">
              <a:rPr lang="zh-CN" altLang="en-US" smtClean="0"/>
              <a:t>39</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31.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32.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34.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36.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slideMaster" Target="../slideMasters/slideMaster2.xml"/><Relationship Id="rId5" Type="http://schemas.openxmlformats.org/officeDocument/2006/relationships/tags" Target="../tags/tag116.xml"/><Relationship Id="rId4" Type="http://schemas.openxmlformats.org/officeDocument/2006/relationships/tags" Target="../tags/tag115.xml"/></Relationships>
</file>

<file path=ppt/slideLayouts/_rels/slideLayout37.xml.rels><?xml version="1.0" encoding="UTF-8" standalone="yes"?>
<Relationships xmlns="http://schemas.openxmlformats.org/package/2006/relationships"><Relationship Id="rId3" Type="http://schemas.openxmlformats.org/officeDocument/2006/relationships/tags" Target="../tags/tag119.xml"/><Relationship Id="rId2" Type="http://schemas.openxmlformats.org/officeDocument/2006/relationships/tags" Target="../tags/tag118.xml"/><Relationship Id="rId1" Type="http://schemas.openxmlformats.org/officeDocument/2006/relationships/tags" Target="../tags/tag117.xml"/><Relationship Id="rId5" Type="http://schemas.openxmlformats.org/officeDocument/2006/relationships/slideMaster" Target="../slideMasters/slideMaster2.xml"/><Relationship Id="rId4" Type="http://schemas.openxmlformats.org/officeDocument/2006/relationships/tags" Target="../tags/tag120.xml"/></Relationships>
</file>

<file path=ppt/slideLayouts/_rels/slideLayout38.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32928" y="864023"/>
            <a:ext cx="9260754" cy="2428790"/>
          </a:xfrm>
        </p:spPr>
        <p:txBody>
          <a:bodyPr lIns="90000" tIns="46800" rIns="90000" bIns="46800" anchor="b" anchorCtr="0">
            <a:normAutofit/>
          </a:bodyPr>
          <a:lstStyle>
            <a:lvl1pPr algn="ctr">
              <a:defRPr sz="567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32928" y="3364248"/>
            <a:ext cx="9260754" cy="1391282"/>
          </a:xfrm>
        </p:spPr>
        <p:txBody>
          <a:bodyPr lIns="90000" tIns="46800" rIns="90000" bIns="46800">
            <a:normAutofit/>
          </a:bodyPr>
          <a:lstStyle>
            <a:lvl1pPr marL="0" indent="0" algn="ctr" eaLnBrk="1" fontAlgn="auto" latinLnBrk="0" hangingPunct="1">
              <a:lnSpc>
                <a:spcPct val="110000"/>
              </a:lnSpc>
              <a:buNone/>
              <a:defRPr sz="2270" u="none" strike="noStrike" kern="1200" cap="none" spc="200" normalizeH="0" baseline="0">
                <a:solidFill>
                  <a:schemeClr val="tx1">
                    <a:lumMod val="65000"/>
                    <a:lumOff val="35000"/>
                  </a:schemeClr>
                </a:solidFill>
                <a:uFillTx/>
              </a:defRPr>
            </a:lvl1pPr>
            <a:lvl2pPr marL="431800" indent="0" algn="ctr">
              <a:buNone/>
              <a:defRPr sz="1890"/>
            </a:lvl2pPr>
            <a:lvl3pPr marL="864235" indent="0" algn="ctr">
              <a:buNone/>
              <a:defRPr sz="1700"/>
            </a:lvl3pPr>
            <a:lvl4pPr marL="1296035" indent="0" algn="ctr">
              <a:buNone/>
              <a:defRPr sz="1510"/>
            </a:lvl4pPr>
            <a:lvl5pPr marL="1727835" indent="0" algn="ctr">
              <a:buNone/>
              <a:defRPr sz="1510"/>
            </a:lvl5pPr>
            <a:lvl6pPr marL="2160270" indent="0" algn="ctr">
              <a:buNone/>
              <a:defRPr sz="1510"/>
            </a:lvl6pPr>
            <a:lvl7pPr marL="2592070" indent="0" algn="ctr">
              <a:buNone/>
              <a:defRPr sz="1510"/>
            </a:lvl7pPr>
            <a:lvl8pPr marL="3023870" indent="0" algn="ctr">
              <a:buNone/>
              <a:defRPr sz="1510"/>
            </a:lvl8pPr>
            <a:lvl9pPr marL="3456305" indent="0" algn="ctr">
              <a:buNone/>
              <a:defRPr sz="151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574970" y="1408290"/>
            <a:ext cx="10366465" cy="4497003"/>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vl6pPr marL="2160270" indent="0">
              <a:buNone/>
              <a:defRPr/>
            </a:lvl6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881410" y="3636382"/>
            <a:ext cx="7341921" cy="724555"/>
          </a:xfrm>
        </p:spPr>
        <p:txBody>
          <a:bodyPr lIns="90000" tIns="46800" rIns="90000" bIns="46800" anchor="b" anchorCtr="0">
            <a:normAutofit/>
          </a:bodyPr>
          <a:lstStyle>
            <a:lvl1pPr>
              <a:defRPr sz="416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881410" y="4360937"/>
            <a:ext cx="7341921" cy="819802"/>
          </a:xfrm>
        </p:spPr>
        <p:txBody>
          <a:bodyPr lIns="90000" tIns="46800" rIns="90000" bIns="46800">
            <a:normAutofit/>
          </a:bodyPr>
          <a:lstStyle>
            <a:lvl1pPr marL="0" indent="0" eaLnBrk="1" fontAlgn="auto" latinLnBrk="0" hangingPunct="1">
              <a:lnSpc>
                <a:spcPct val="130000"/>
              </a:lnSpc>
              <a:buNone/>
              <a:defRPr kumimoji="0" lang="zh-CN" altLang="en-US" sz="17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a:buNone/>
              <a:defRPr sz="1890">
                <a:solidFill>
                  <a:schemeClr val="tx1">
                    <a:tint val="75000"/>
                  </a:schemeClr>
                </a:solidFill>
              </a:defRPr>
            </a:lvl2pPr>
            <a:lvl3pPr marL="864235" indent="0">
              <a:buNone/>
              <a:defRPr sz="1700">
                <a:solidFill>
                  <a:schemeClr val="tx1">
                    <a:tint val="75000"/>
                  </a:schemeClr>
                </a:solidFill>
              </a:defRPr>
            </a:lvl3pPr>
            <a:lvl4pPr marL="1296035" indent="0">
              <a:buNone/>
              <a:defRPr sz="1510">
                <a:solidFill>
                  <a:schemeClr val="tx1">
                    <a:tint val="75000"/>
                  </a:schemeClr>
                </a:solidFill>
              </a:defRPr>
            </a:lvl4pPr>
            <a:lvl5pPr marL="1727835" indent="0">
              <a:buNone/>
              <a:defRPr sz="1510">
                <a:solidFill>
                  <a:schemeClr val="tx1">
                    <a:tint val="75000"/>
                  </a:schemeClr>
                </a:solidFill>
              </a:defRPr>
            </a:lvl5pPr>
            <a:lvl6pPr marL="2160270" indent="0">
              <a:buNone/>
              <a:defRPr sz="1510">
                <a:solidFill>
                  <a:schemeClr val="tx1">
                    <a:tint val="75000"/>
                  </a:schemeClr>
                </a:solidFill>
              </a:defRPr>
            </a:lvl6pPr>
            <a:lvl7pPr marL="2592070" indent="0">
              <a:buNone/>
              <a:defRPr sz="1510">
                <a:solidFill>
                  <a:schemeClr val="tx1">
                    <a:tint val="75000"/>
                  </a:schemeClr>
                </a:solidFill>
              </a:defRPr>
            </a:lvl7pPr>
            <a:lvl8pPr marL="3023870" indent="0">
              <a:buNone/>
              <a:defRPr sz="1510">
                <a:solidFill>
                  <a:schemeClr val="tx1">
                    <a:tint val="75000"/>
                  </a:schemeClr>
                </a:solidFill>
              </a:defRPr>
            </a:lvl8pPr>
            <a:lvl9pPr marL="3456305" indent="0">
              <a:buNone/>
              <a:defRPr sz="151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574970" y="731358"/>
            <a:ext cx="10369868" cy="5180738"/>
          </a:xfrm>
        </p:spPr>
        <p:txBody>
          <a:bodyPr/>
          <a:lstStyle>
            <a:lvl1pPr marL="215900" indent="-2159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32928" y="2347150"/>
            <a:ext cx="9260754" cy="962672"/>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567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32928" y="3364248"/>
            <a:ext cx="9260754" cy="445618"/>
          </a:xfrm>
        </p:spPr>
        <p:txBody>
          <a:bodyPr lIns="90000" tIns="46800" rIns="90000" bIns="46800">
            <a:normAutofit/>
          </a:bodyPr>
          <a:lstStyle>
            <a:lvl1pPr marL="0" indent="0" algn="ctr">
              <a:lnSpc>
                <a:spcPct val="110000"/>
              </a:lnSpc>
              <a:buNone/>
              <a:defRPr sz="227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574970" y="1418495"/>
            <a:ext cx="4892346" cy="4486798"/>
          </a:xfrm>
        </p:spPr>
        <p:txBody>
          <a:bodyPr vert="horz" lIns="90000" tIns="46800" rIns="90000" bIns="4680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059296" y="1418495"/>
            <a:ext cx="4892346" cy="4486798"/>
          </a:xfrm>
        </p:spPr>
        <p:txBody>
          <a:bodyPr lIns="90000" tIns="46800" rIns="90000" bIns="46800">
            <a:normAutofit/>
          </a:bodyPr>
          <a:lstStyle>
            <a:lvl1pPr marL="215900" indent="-215900" eaLnBrk="1" fontAlgn="auto" latinLnBrk="0" hangingPunct="1">
              <a:lnSpc>
                <a:spcPct val="130000"/>
              </a:lnSpc>
              <a:spcAft>
                <a:spcPts val="600"/>
              </a:spcAft>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1pPr>
            <a:lvl2pPr marL="648335" indent="-215900" defTabSz="914400" eaLnBrk="1" fontAlgn="auto" latinLnBrk="0" hangingPunct="1">
              <a:lnSpc>
                <a:spcPct val="120000"/>
              </a:lnSpc>
              <a:buFont typeface="Arial" pitchFamily="34" charset="0"/>
              <a:buChar char="●"/>
              <a:tabLst>
                <a:tab pos="1609725" algn="l"/>
              </a:tabLst>
              <a:defRPr sz="1510" u="none" strike="noStrike" kern="1200" cap="none" spc="150" normalizeH="0" baseline="0">
                <a:solidFill>
                  <a:schemeClr val="tx1">
                    <a:lumMod val="65000"/>
                    <a:lumOff val="35000"/>
                  </a:schemeClr>
                </a:solidFill>
                <a:latin typeface="Arial" pitchFamily="34" charset="0"/>
                <a:ea typeface="微软雅黑" pitchFamily="34" charset="-122"/>
              </a:defRPr>
            </a:lvl2pPr>
            <a:lvl3pPr marL="1080135" indent="-215900" eaLnBrk="1" fontAlgn="auto" latinLnBrk="0" hangingPunct="1">
              <a:lnSpc>
                <a:spcPct val="120000"/>
              </a:lnSpc>
              <a:buFont typeface="Arial" pitchFamily="34" charset="0"/>
              <a:buChar char="●"/>
              <a:defRPr sz="1510" u="none" strike="noStrike" kern="1200" cap="none" spc="150" normalizeH="0" baseline="0">
                <a:solidFill>
                  <a:schemeClr val="tx1">
                    <a:lumMod val="65000"/>
                    <a:lumOff val="35000"/>
                  </a:schemeClr>
                </a:solidFill>
                <a:latin typeface="Arial" pitchFamily="34" charset="0"/>
                <a:ea typeface="微软雅黑" pitchFamily="34" charset="-122"/>
              </a:defRPr>
            </a:lvl3pPr>
            <a:lvl4pPr marL="1511935" indent="-215900" eaLnBrk="1" fontAlgn="auto" latinLnBrk="0" hangingPunct="1">
              <a:lnSpc>
                <a:spcPct val="120000"/>
              </a:lnSpc>
              <a:buFont typeface="Wingdings" charset="2"/>
              <a:buChar char=""/>
              <a:defRPr sz="1325"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325" u="none" strike="noStrike" kern="1200" cap="none" spc="150" normalizeH="0">
                <a:solidFill>
                  <a:schemeClr val="tx1">
                    <a:lumMod val="65000"/>
                    <a:lumOff val="35000"/>
                  </a:schemeClr>
                </a:solidFill>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2020-11-26</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574970" y="1350462"/>
            <a:ext cx="5048846" cy="360577"/>
          </a:xfrm>
        </p:spPr>
        <p:txBody>
          <a:bodyPr lIns="101600" tIns="38100" rIns="76200" bIns="38100" anchor="t" anchorCtr="0">
            <a:normAutofit/>
          </a:bodyPr>
          <a:lstStyle>
            <a:lvl1pPr marL="0" indent="0" eaLnBrk="1" fontAlgn="auto" latinLnBrk="0" hangingPunct="1">
              <a:lnSpc>
                <a:spcPct val="100000"/>
              </a:lnSpc>
              <a:spcAft>
                <a:spcPct val="0"/>
              </a:spcAft>
              <a:buNone/>
              <a:defRPr sz="189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574970"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5893109" y="1343402"/>
            <a:ext cx="5048846" cy="360577"/>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189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31800" indent="0">
              <a:buNone/>
              <a:defRPr sz="1890" b="1"/>
            </a:lvl2pPr>
            <a:lvl3pPr marL="864235" indent="0">
              <a:buNone/>
              <a:defRPr sz="1700" b="1"/>
            </a:lvl3pPr>
            <a:lvl4pPr marL="1296035" indent="0">
              <a:buNone/>
              <a:defRPr sz="1510" b="1"/>
            </a:lvl4pPr>
            <a:lvl5pPr marL="1727835" indent="0">
              <a:buNone/>
              <a:defRPr sz="1510" b="1"/>
            </a:lvl5pPr>
            <a:lvl6pPr marL="2160270" indent="0">
              <a:buNone/>
              <a:defRPr sz="1510" b="1"/>
            </a:lvl6pPr>
            <a:lvl7pPr marL="2592070" indent="0">
              <a:buNone/>
              <a:defRPr sz="1510" b="1"/>
            </a:lvl7pPr>
            <a:lvl8pPr marL="3023870" indent="0">
              <a:buNone/>
              <a:defRPr sz="1510" b="1"/>
            </a:lvl8pPr>
            <a:lvl9pPr marL="3456305" indent="0">
              <a:buNone/>
              <a:defRPr sz="151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5893109" y="1751858"/>
            <a:ext cx="5048846" cy="4153435"/>
          </a:xfrm>
        </p:spPr>
        <p:txBody>
          <a:bodyPr vert="horz" lIns="101600" tIns="0" rIns="82550" bIns="0" rtlCol="0">
            <a:normAutofit/>
          </a:bodyPr>
          <a:lstStyle>
            <a:lvl1pPr marL="215900" marR="0" lvl="0" indent="-215900" algn="l" defTabSz="914400" rtl="0" eaLnBrk="1" fontAlgn="auto" latinLnBrk="0" hangingPunct="1">
              <a:lnSpc>
                <a:spcPct val="13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080135" marR="0" lvl="2" indent="-215900" algn="l" defTabSz="914400" rtl="0" eaLnBrk="1" fontAlgn="auto" latinLnBrk="0" hangingPunct="1">
              <a:lnSpc>
                <a:spcPct val="120000"/>
              </a:lnSpc>
              <a:spcBef>
                <a:spcPct val="0"/>
              </a:spcBef>
              <a:spcAft>
                <a:spcPts val="600"/>
              </a:spcAft>
              <a:buFont typeface="Arial" pitchFamily="34" charset="0"/>
              <a:buChar char="●"/>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511935" marR="0" lvl="3" indent="-215900" algn="l" defTabSz="914400" rtl="0" eaLnBrk="1" fontAlgn="auto" latinLnBrk="0" hangingPunct="1">
              <a:lnSpc>
                <a:spcPct val="120000"/>
              </a:lnSpc>
              <a:spcBef>
                <a:spcPct val="0"/>
              </a:spcBef>
              <a:spcAft>
                <a:spcPts val="300"/>
              </a:spcAft>
              <a:buFont typeface="Wingdings" charset="2"/>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1944370" marR="0" lvl="4" indent="-215900" algn="l" defTabSz="914400" rtl="0" eaLnBrk="1" fontAlgn="auto" latinLnBrk="0" hangingPunct="1">
              <a:lnSpc>
                <a:spcPct val="120000"/>
              </a:lnSpc>
              <a:spcBef>
                <a:spcPct val="0"/>
              </a:spcBef>
              <a:spcAft>
                <a:spcPts val="300"/>
              </a:spcAft>
              <a:buFont typeface="Arial" pitchFamily="34" charset="0"/>
              <a:buChar char="•"/>
              <a:defRPr kumimoji="0" lang="zh-CN" altLang="en-US" sz="1325"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2020-11-26</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74970" y="574882"/>
            <a:ext cx="10366465" cy="666727"/>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4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2020-11-26</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2020-11-26</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574970" y="1469520"/>
            <a:ext cx="4945530"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51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48335" marR="0" lvl="1" indent="-2159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510" b="0" i="0" u="none" strike="noStrike" kern="1200" cap="none" spc="150" normalizeH="0" baseline="0" noProof="1">
                <a:solidFill>
                  <a:schemeClr val="tx1"/>
                </a:solidFill>
                <a:uFillTx/>
                <a:latin typeface="+mn-lt"/>
                <a:ea typeface="+mn-ea"/>
                <a:cs typeface="+mn-cs"/>
                <a:sym typeface="+mn-ea"/>
              </a:defRPr>
            </a:lvl2pPr>
            <a:lvl3pPr marL="1080135" marR="0" lvl="2"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3pPr>
            <a:lvl4pPr marL="1511935" marR="0" lvl="3"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4pPr>
            <a:lvl5pPr marL="1944370" marR="0" lvl="4" indent="-215900" algn="l" defTabSz="914400" rtl="0" eaLnBrk="1" fontAlgn="auto" latinLnBrk="0" hangingPunct="1">
              <a:lnSpc>
                <a:spcPct val="130000"/>
              </a:lnSpc>
              <a:spcBef>
                <a:spcPct val="0"/>
              </a:spcBef>
              <a:spcAft>
                <a:spcPts val="1000"/>
              </a:spcAft>
              <a:buFont typeface="Arial" pitchFamily="34" charset="0"/>
              <a:buChar char="•"/>
              <a:defRPr kumimoji="0" lang="zh-CN" altLang="en-US" sz="151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001459" y="1469520"/>
            <a:ext cx="4939976" cy="4354133"/>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51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31800" indent="0" defTabSz="914400" eaLnBrk="1" fontAlgn="auto" latinLnBrk="0" hangingPunct="1">
              <a:buFont typeface="Arial" pitchFamily="34" charset="0"/>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buFont typeface="Arial" pitchFamily="34" charset="0"/>
              <a:buChar char="●"/>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2020-11-26</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9672419" y="864023"/>
            <a:ext cx="986634" cy="4752128"/>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645"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864156" y="864023"/>
            <a:ext cx="8665372" cy="4752128"/>
          </a:xfrm>
        </p:spPr>
        <p:txBody>
          <a:bodyPr vert="eaVert" lIns="46800" tIns="46800" rIns="46800" bIns="46800"/>
          <a:lstStyle>
            <a:lvl1pPr marL="215900" indent="-2159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48335" indent="-2159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080135" indent="-2159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511935" indent="-215900" eaLnBrk="1" fontAlgn="auto" latinLnBrk="0" hangingPunct="1">
              <a:lnSpc>
                <a:spcPct val="120000"/>
              </a:lnSpc>
              <a:spcAft>
                <a:spcPts val="300"/>
              </a:spcAft>
              <a:buFont typeface="Wingdings" charset="2"/>
              <a:buChar char=""/>
              <a:defRPr u="none" strike="noStrike" kern="1200" cap="none" spc="150" normalizeH="0" baseline="0">
                <a:solidFill>
                  <a:schemeClr val="tx1">
                    <a:lumMod val="65000"/>
                    <a:lumOff val="35000"/>
                  </a:schemeClr>
                </a:solidFill>
                <a:uFillTx/>
              </a:defRPr>
            </a:lvl4pPr>
            <a:lvl5pPr marL="1944370" indent="-2159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tags" Target="../tags/tag7.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ags" Target="../tags/tag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ags" Target="../tags/tag64.xml"/><Relationship Id="rId18" Type="http://schemas.openxmlformats.org/officeDocument/2006/relationships/tags" Target="../tags/tag69.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2.xml"/><Relationship Id="rId17" Type="http://schemas.openxmlformats.org/officeDocument/2006/relationships/tags" Target="../tags/tag68.xml"/><Relationship Id="rId2" Type="http://schemas.openxmlformats.org/officeDocument/2006/relationships/slideLayout" Target="../slideLayouts/slideLayout29.xml"/><Relationship Id="rId16" Type="http://schemas.openxmlformats.org/officeDocument/2006/relationships/tags" Target="../tags/tag67.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5" Type="http://schemas.openxmlformats.org/officeDocument/2006/relationships/tags" Target="../tags/tag66.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 Id="rId14" Type="http://schemas.openxmlformats.org/officeDocument/2006/relationships/tags" Target="../tags/tag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30"/>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31"/>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32"/>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3"/>
            <p:custDataLst>
              <p:tags r:id="rId33"/>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34"/>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29"/>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574970" y="574882"/>
            <a:ext cx="10366465" cy="666727"/>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574970" y="1408290"/>
            <a:ext cx="10366465" cy="4497003"/>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578372" y="5966523"/>
            <a:ext cx="2551641" cy="299347"/>
          </a:xfrm>
          <a:prstGeom prst="rect">
            <a:avLst/>
          </a:prstGeom>
        </p:spPr>
        <p:txBody>
          <a:bodyPr vert="horz" lIns="91440" tIns="45720" rIns="91440" bIns="45720" rtlCol="0" anchor="ctr">
            <a:normAutofit/>
          </a:bodyPr>
          <a:lstStyle>
            <a:lvl1pPr algn="l">
              <a:defRPr sz="945"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2020-11-26</a:t>
            </a:fld>
            <a:endParaRPr lang="zh-CN" altLang="en-US"/>
          </a:p>
        </p:txBody>
      </p:sp>
      <p:sp>
        <p:nvSpPr>
          <p:cNvPr id="5" name="页脚占位符 4"/>
          <p:cNvSpPr>
            <a:spLocks noGrp="1"/>
          </p:cNvSpPr>
          <p:nvPr>
            <p:ph type="ftr" sz="quarter" idx="3"/>
            <p:custDataLst>
              <p:tags r:id="rId17"/>
            </p:custDataLst>
          </p:nvPr>
        </p:nvSpPr>
        <p:spPr>
          <a:xfrm>
            <a:off x="3889834" y="5966523"/>
            <a:ext cx="3742406" cy="299347"/>
          </a:xfrm>
          <a:prstGeom prst="rect">
            <a:avLst/>
          </a:prstGeom>
        </p:spPr>
        <p:txBody>
          <a:bodyPr vert="horz" lIns="91440" tIns="45720" rIns="91440" bIns="45720" rtlCol="0" anchor="ctr">
            <a:normAutofit/>
          </a:bodyPr>
          <a:lstStyle>
            <a:lvl1pPr algn="ctr">
              <a:defRPr sz="945"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389794" y="5966523"/>
            <a:ext cx="2551641" cy="299347"/>
          </a:xfrm>
          <a:prstGeom prst="rect">
            <a:avLst/>
          </a:prstGeom>
        </p:spPr>
        <p:txBody>
          <a:bodyPr vert="horz" lIns="91440" tIns="45720" rIns="91440" bIns="45720" rtlCol="0" anchor="ctr">
            <a:normAutofit/>
          </a:bodyPr>
          <a:lstStyle>
            <a:lvl1pPr algn="r">
              <a:defRPr sz="945"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 id="2147483687" r:id="rId11"/>
  </p:sldLayoutIdLst>
  <p:transition/>
  <p:txStyles>
    <p:titleStyle>
      <a:lvl1pPr algn="l" defTabSz="864235" rtl="0" eaLnBrk="1" fontAlgn="auto" latinLnBrk="0" hangingPunct="1">
        <a:lnSpc>
          <a:spcPct val="100000"/>
        </a:lnSpc>
        <a:spcBef>
          <a:spcPct val="0"/>
        </a:spcBef>
        <a:buNone/>
        <a:defRPr sz="34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15900" indent="-215900" algn="l" defTabSz="864235" rtl="0" eaLnBrk="1" fontAlgn="auto" latinLnBrk="0" hangingPunct="1">
        <a:lnSpc>
          <a:spcPct val="130000"/>
        </a:lnSpc>
        <a:spcBef>
          <a:spcPct val="0"/>
        </a:spcBef>
        <a:spcAft>
          <a:spcPts val="1000"/>
        </a:spcAft>
        <a:buFont typeface="Arial" pitchFamily="34" charset="0"/>
        <a:buChar char="●"/>
        <a:defRPr sz="17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48335" indent="-215900" algn="l" defTabSz="864235" rtl="0" eaLnBrk="1" fontAlgn="auto" latinLnBrk="0" hangingPunct="1">
        <a:lnSpc>
          <a:spcPct val="120000"/>
        </a:lnSpc>
        <a:spcBef>
          <a:spcPct val="0"/>
        </a:spcBef>
        <a:spcAft>
          <a:spcPts val="600"/>
        </a:spcAft>
        <a:buFont typeface="Arial" pitchFamily="34" charset="0"/>
        <a:buChar char="●"/>
        <a:tabLst>
          <a:tab pos="1520825" algn="l"/>
        </a:tabLst>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080135" indent="-215900" algn="l" defTabSz="864235" rtl="0" eaLnBrk="1" fontAlgn="auto" latinLnBrk="0" hangingPunct="1">
        <a:lnSpc>
          <a:spcPct val="120000"/>
        </a:lnSpc>
        <a:spcBef>
          <a:spcPct val="0"/>
        </a:spcBef>
        <a:spcAft>
          <a:spcPts val="600"/>
        </a:spcAft>
        <a:buFont typeface="Arial" pitchFamily="34" charset="0"/>
        <a:buChar char="●"/>
        <a:defRPr sz="151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511935" indent="-215900" algn="l" defTabSz="864235" rtl="0" eaLnBrk="1" fontAlgn="auto" latinLnBrk="0" hangingPunct="1">
        <a:lnSpc>
          <a:spcPct val="120000"/>
        </a:lnSpc>
        <a:spcBef>
          <a:spcPct val="0"/>
        </a:spcBef>
        <a:spcAft>
          <a:spcPts val="300"/>
        </a:spcAft>
        <a:buFont typeface="Wingdings" charset="2"/>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1944370" indent="-215900" algn="l" defTabSz="864235" rtl="0" eaLnBrk="1" fontAlgn="auto" latinLnBrk="0" hangingPunct="1">
        <a:lnSpc>
          <a:spcPct val="120000"/>
        </a:lnSpc>
        <a:spcBef>
          <a:spcPct val="0"/>
        </a:spcBef>
        <a:spcAft>
          <a:spcPts val="300"/>
        </a:spcAft>
        <a:buFont typeface="Arial" pitchFamily="34" charset="0"/>
        <a:buChar char="•"/>
        <a:defRPr sz="1325"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3761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6pPr>
      <a:lvl7pPr marL="2807970"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7pPr>
      <a:lvl8pPr marL="32404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8pPr>
      <a:lvl9pPr marL="3672205" indent="-215900" algn="l" defTabSz="864235" rtl="0" eaLnBrk="1" latinLnBrk="0" hangingPunct="1">
        <a:lnSpc>
          <a:spcPct val="90000"/>
        </a:lnSpc>
        <a:spcBef>
          <a:spcPct val="95000"/>
        </a:spcBef>
        <a:buFont typeface="Arial" pitchFamily="34" charset="0"/>
        <a:buChar char="•"/>
        <a:defRPr sz="1700" kern="1200">
          <a:solidFill>
            <a:schemeClr val="tx1"/>
          </a:solidFill>
          <a:latin typeface="+mn-lt"/>
          <a:ea typeface="+mn-ea"/>
          <a:cs typeface="+mn-cs"/>
        </a:defRPr>
      </a:lvl9pPr>
    </p:bodyStyle>
    <p:otherStyle>
      <a:defPPr>
        <a:defRPr lang="zh-CN"/>
      </a:defPPr>
      <a:lvl1pPr marL="0" algn="l" defTabSz="864235" rtl="0" eaLnBrk="1" latinLnBrk="0" hangingPunct="1">
        <a:defRPr sz="1700" kern="1200">
          <a:solidFill>
            <a:schemeClr val="tx1"/>
          </a:solidFill>
          <a:latin typeface="+mn-lt"/>
          <a:ea typeface="+mn-ea"/>
          <a:cs typeface="+mn-cs"/>
        </a:defRPr>
      </a:lvl1pPr>
      <a:lvl2pPr marL="431800" algn="l" defTabSz="864235" rtl="0" eaLnBrk="1" latinLnBrk="0" hangingPunct="1">
        <a:defRPr sz="1700" kern="1200">
          <a:solidFill>
            <a:schemeClr val="tx1"/>
          </a:solidFill>
          <a:latin typeface="+mn-lt"/>
          <a:ea typeface="+mn-ea"/>
          <a:cs typeface="+mn-cs"/>
        </a:defRPr>
      </a:lvl2pPr>
      <a:lvl3pPr marL="864235" algn="l" defTabSz="864235" rtl="0" eaLnBrk="1" latinLnBrk="0" hangingPunct="1">
        <a:defRPr sz="1700" kern="1200">
          <a:solidFill>
            <a:schemeClr val="tx1"/>
          </a:solidFill>
          <a:latin typeface="+mn-lt"/>
          <a:ea typeface="+mn-ea"/>
          <a:cs typeface="+mn-cs"/>
        </a:defRPr>
      </a:lvl3pPr>
      <a:lvl4pPr marL="1296035" algn="l" defTabSz="864235" rtl="0" eaLnBrk="1" latinLnBrk="0" hangingPunct="1">
        <a:defRPr sz="1700" kern="1200">
          <a:solidFill>
            <a:schemeClr val="tx1"/>
          </a:solidFill>
          <a:latin typeface="+mn-lt"/>
          <a:ea typeface="+mn-ea"/>
          <a:cs typeface="+mn-cs"/>
        </a:defRPr>
      </a:lvl4pPr>
      <a:lvl5pPr marL="1727835" algn="l" defTabSz="864235" rtl="0" eaLnBrk="1" latinLnBrk="0" hangingPunct="1">
        <a:defRPr sz="1700" kern="1200">
          <a:solidFill>
            <a:schemeClr val="tx1"/>
          </a:solidFill>
          <a:latin typeface="+mn-lt"/>
          <a:ea typeface="+mn-ea"/>
          <a:cs typeface="+mn-cs"/>
        </a:defRPr>
      </a:lvl5pPr>
      <a:lvl6pPr marL="2160270" algn="l" defTabSz="864235" rtl="0" eaLnBrk="1" latinLnBrk="0" hangingPunct="1">
        <a:defRPr sz="1700" kern="1200">
          <a:solidFill>
            <a:schemeClr val="tx1"/>
          </a:solidFill>
          <a:latin typeface="+mn-lt"/>
          <a:ea typeface="+mn-ea"/>
          <a:cs typeface="+mn-cs"/>
        </a:defRPr>
      </a:lvl6pPr>
      <a:lvl7pPr marL="2592070" algn="l" defTabSz="864235" rtl="0" eaLnBrk="1" latinLnBrk="0" hangingPunct="1">
        <a:defRPr sz="1700" kern="1200">
          <a:solidFill>
            <a:schemeClr val="tx1"/>
          </a:solidFill>
          <a:latin typeface="+mn-lt"/>
          <a:ea typeface="+mn-ea"/>
          <a:cs typeface="+mn-cs"/>
        </a:defRPr>
      </a:lvl7pPr>
      <a:lvl8pPr marL="3023870" algn="l" defTabSz="864235" rtl="0" eaLnBrk="1" latinLnBrk="0" hangingPunct="1">
        <a:defRPr sz="1700" kern="1200">
          <a:solidFill>
            <a:schemeClr val="tx1"/>
          </a:solidFill>
          <a:latin typeface="+mn-lt"/>
          <a:ea typeface="+mn-ea"/>
          <a:cs typeface="+mn-cs"/>
        </a:defRPr>
      </a:lvl8pPr>
      <a:lvl9pPr marL="3456305" algn="l" defTabSz="86423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slide" Target="slide25.xml"/><Relationship Id="rId5" Type="http://schemas.openxmlformats.org/officeDocument/2006/relationships/slide" Target="slide1.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6" name="Text Box 38"/>
          <p:cNvSpPr txBox="1">
            <a:spLocks noChangeArrowheads="1"/>
          </p:cNvSpPr>
          <p:nvPr/>
        </p:nvSpPr>
        <p:spPr bwMode="auto">
          <a:xfrm>
            <a:off x="2712720" y="3192780"/>
            <a:ext cx="5403215" cy="1106805"/>
          </a:xfrm>
          <a:prstGeom prst="rect">
            <a:avLst/>
          </a:prstGeom>
          <a:solidFill>
            <a:srgbClr val="FF0000"/>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古诗文阅读</a:t>
            </a:r>
            <a:endParaRPr lang="zh-CN" altLang="en-US" sz="6600">
              <a:solidFill>
                <a:schemeClr val="bg1"/>
              </a:solidFill>
              <a:ea typeface="黑体" pitchFamily="2" charset="-122"/>
            </a:endParaRPr>
          </a:p>
        </p:txBody>
      </p:sp>
      <p:pic>
        <p:nvPicPr>
          <p:cNvPr id="18436" name="图片 18435" descr="p_large_E9Ly_40930003e0b32d11"/>
          <p:cNvPicPr>
            <a:picLocks noChangeAspect="1"/>
          </p:cNvPicPr>
          <p:nvPr/>
        </p:nvPicPr>
        <p:blipFill>
          <a:blip r:embed="rId2"/>
          <a:stretch>
            <a:fillRect/>
          </a:stretch>
        </p:blipFill>
        <p:spPr>
          <a:xfrm>
            <a:off x="5715" y="-4445"/>
            <a:ext cx="11510645" cy="6489700"/>
          </a:xfrm>
          <a:prstGeom prst="rect">
            <a:avLst/>
          </a:prstGeom>
          <a:noFill/>
          <a:ln w="9525">
            <a:noFill/>
          </a:ln>
        </p:spPr>
      </p:pic>
      <p:sp>
        <p:nvSpPr>
          <p:cNvPr id="3" name="Text Box 38"/>
          <p:cNvSpPr txBox="1">
            <a:spLocks noChangeArrowheads="1"/>
          </p:cNvSpPr>
          <p:nvPr/>
        </p:nvSpPr>
        <p:spPr bwMode="auto">
          <a:xfrm>
            <a:off x="5330190" y="733425"/>
            <a:ext cx="5639435" cy="2122805"/>
          </a:xfrm>
          <a:prstGeom prst="rect">
            <a:avLst/>
          </a:prstGeom>
          <a:solidFill>
            <a:schemeClr val="accent6">
              <a:lumMod val="50000"/>
            </a:schemeClr>
          </a:solidFill>
          <a:ln w="9525">
            <a:noFill/>
            <a:miter lim="800000"/>
          </a:ln>
        </p:spPr>
        <p:txBody>
          <a:bodyPr wrap="square">
            <a:spAutoFit/>
          </a:bodyPr>
          <a:lstStyle/>
          <a:p>
            <a:pPr algn="l"/>
            <a:r>
              <a:rPr lang="zh-CN" altLang="en-US" sz="6600">
                <a:solidFill>
                  <a:schemeClr val="bg1"/>
                </a:solidFill>
                <a:ea typeface="黑体" pitchFamily="2" charset="-122"/>
              </a:rPr>
              <a:t> </a:t>
            </a:r>
            <a:r>
              <a:rPr lang="zh-CN" altLang="en-US" sz="6600" smtClean="0">
                <a:solidFill>
                  <a:schemeClr val="bg1"/>
                </a:solidFill>
                <a:ea typeface="黑体" pitchFamily="2" charset="-122"/>
              </a:rPr>
              <a:t> 语言文字运用</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831815" y="739757"/>
            <a:ext cx="10287072" cy="5396230"/>
          </a:xfrm>
          <a:prstGeom prst="rect">
            <a:avLst/>
          </a:prstGeom>
          <a:noFill/>
          <a:ln w="9525">
            <a:noFill/>
            <a:miter lim="800000"/>
          </a:ln>
          <a:effectLst/>
        </p:spPr>
        <p:txBody>
          <a:bodyPr wrap="square">
            <a:spAutoFit/>
          </a:bodyPr>
          <a:lstStyle/>
          <a:p>
            <a:r>
              <a:rPr lang="en-US" altLang="zh-CN" sz="2800" smtClean="0">
                <a:solidFill>
                  <a:srgbClr val="C00000"/>
                </a:solidFill>
                <a:latin typeface="黑体" pitchFamily="2" charset="-122"/>
                <a:ea typeface="黑体" pitchFamily="2" charset="-122"/>
              </a:rPr>
              <a:t>【</a:t>
            </a:r>
            <a:r>
              <a:rPr lang="zh-CN" altLang="en-US" sz="2800" smtClean="0">
                <a:solidFill>
                  <a:srgbClr val="C00000"/>
                </a:solidFill>
                <a:latin typeface="黑体" pitchFamily="2" charset="-122"/>
                <a:ea typeface="黑体" pitchFamily="2" charset="-122"/>
              </a:rPr>
              <a:t>思维导图</a:t>
            </a:r>
            <a:r>
              <a:rPr lang="en-US" altLang="zh-CN" sz="2800" smtClean="0">
                <a:solidFill>
                  <a:srgbClr val="C00000"/>
                </a:solidFill>
                <a:latin typeface="黑体" pitchFamily="2" charset="-122"/>
                <a:ea typeface="黑体" pitchFamily="2" charset="-122"/>
              </a:rPr>
              <a:t>】</a:t>
            </a:r>
            <a:endParaRPr lang="zh-CN" altLang="en-US" sz="2800" smtClean="0">
              <a:solidFill>
                <a:srgbClr val="C00000"/>
              </a:solidFill>
              <a:latin typeface="黑体" pitchFamily="2" charset="-122"/>
              <a:ea typeface="黑体" pitchFamily="2" charset="-122"/>
            </a:endParaRPr>
          </a:p>
          <a:p>
            <a:pPr>
              <a:lnSpc>
                <a:spcPct val="120000"/>
              </a:lnSpc>
            </a:pPr>
            <a:r>
              <a:rPr lang="zh-CN" altLang="en-US" sz="2400" smtClean="0"/>
              <a:t>         第</a:t>
            </a:r>
            <a:r>
              <a:rPr lang="en-US" sz="2400" smtClean="0"/>
              <a:t>1</a:t>
            </a:r>
            <a:r>
              <a:rPr lang="zh-CN" altLang="en-US" sz="2400" smtClean="0"/>
              <a:t>步：分析层次。本流程图共有四个层次，其中两个层次又有并列关系。第</a:t>
            </a:r>
            <a:r>
              <a:rPr lang="en-US" sz="2400" smtClean="0"/>
              <a:t>1</a:t>
            </a:r>
            <a:r>
              <a:rPr lang="zh-CN" altLang="en-US" sz="2400" smtClean="0"/>
              <a:t>层是环境分析和自我分析，第二层是个人定位和发展目标；第三层是操作策略；第四层是操作策略；第四层是评估及反馈。</a:t>
            </a:r>
          </a:p>
          <a:p>
            <a:pPr>
              <a:lnSpc>
                <a:spcPct val="120000"/>
              </a:lnSpc>
            </a:pPr>
            <a:r>
              <a:rPr lang="zh-CN" altLang="en-US" sz="2400" smtClean="0"/>
              <a:t>         第</a:t>
            </a:r>
            <a:r>
              <a:rPr lang="en-US" sz="2400" smtClean="0"/>
              <a:t>2</a:t>
            </a:r>
            <a:r>
              <a:rPr lang="zh-CN" altLang="en-US" sz="2400" smtClean="0"/>
              <a:t>步：理解内容。在第二步：理解内容。在理解内容时，首先明确所给文段的中心词：编写教师个人专业发展规划。</a:t>
            </a:r>
          </a:p>
          <a:p>
            <a:pPr>
              <a:lnSpc>
                <a:spcPct val="120000"/>
              </a:lnSpc>
            </a:pPr>
            <a:r>
              <a:rPr lang="zh-CN" altLang="en-US" sz="2400" smtClean="0"/>
              <a:t>         第</a:t>
            </a:r>
            <a:r>
              <a:rPr lang="en-US" sz="2400" smtClean="0"/>
              <a:t>3</a:t>
            </a:r>
            <a:r>
              <a:rPr lang="zh-CN" altLang="en-US" sz="2400" smtClean="0"/>
              <a:t>步：有序说明。作答时要注意各层次的逻辑顺序，使用一些关联词串联句子，使其连贯、通顺。本题流程图根据箭头指向，按照从上到下的顺序，编写教师个人专业发展规划。本题难点在于流程图进行到</a:t>
            </a:r>
            <a:r>
              <a:rPr lang="en-US" sz="2400" smtClean="0"/>
              <a:t>“</a:t>
            </a:r>
            <a:r>
              <a:rPr lang="zh-CN" altLang="en-US" sz="2400" smtClean="0"/>
              <a:t>评估反馈</a:t>
            </a:r>
            <a:r>
              <a:rPr lang="en-US" sz="2400" smtClean="0"/>
              <a:t>”</a:t>
            </a:r>
            <a:r>
              <a:rPr lang="zh-CN" altLang="en-US" sz="2400" smtClean="0"/>
              <a:t>部分后，箭头又指向了</a:t>
            </a:r>
            <a:r>
              <a:rPr lang="en-US" sz="2400" smtClean="0"/>
              <a:t>“</a:t>
            </a:r>
            <a:r>
              <a:rPr lang="zh-CN" altLang="en-US" sz="2400" smtClean="0"/>
              <a:t>环境分析</a:t>
            </a:r>
            <a:r>
              <a:rPr lang="en-US" sz="2400" smtClean="0"/>
              <a:t>”</a:t>
            </a:r>
            <a:r>
              <a:rPr lang="zh-CN" altLang="en-US" sz="2400" smtClean="0"/>
              <a:t>和</a:t>
            </a:r>
            <a:r>
              <a:rPr lang="en-US" sz="2400" smtClean="0"/>
              <a:t>“</a:t>
            </a:r>
            <a:r>
              <a:rPr lang="zh-CN" altLang="en-US" sz="2400" smtClean="0"/>
              <a:t>自我分析</a:t>
            </a:r>
            <a:r>
              <a:rPr lang="en-US" sz="2400" smtClean="0"/>
              <a:t>”</a:t>
            </a:r>
            <a:r>
              <a:rPr lang="zh-CN" altLang="en-US" sz="2400" smtClean="0"/>
              <a:t>。这表示编写教师个人专业发展规划在经过图表上的所有流程后，还需再加工，再修订。考生要注意将之清晰地表达出来。</a:t>
            </a:r>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 name="Text Box 5"/>
          <p:cNvSpPr txBox="1">
            <a:spLocks noChangeArrowheads="1"/>
          </p:cNvSpPr>
          <p:nvPr/>
        </p:nvSpPr>
        <p:spPr bwMode="auto">
          <a:xfrm>
            <a:off x="1689071" y="811195"/>
            <a:ext cx="5357850" cy="1938020"/>
          </a:xfrm>
          <a:prstGeom prst="rect">
            <a:avLst/>
          </a:prstGeom>
          <a:noFill/>
          <a:ln w="9525">
            <a:noFill/>
            <a:miter lim="800000"/>
          </a:ln>
          <a:effectLst/>
        </p:spPr>
        <p:txBody>
          <a:bodyPr wrap="square">
            <a:spAutoFit/>
          </a:bodyPr>
          <a:lstStyle/>
          <a:p>
            <a:r>
              <a:rPr lang="en-US" altLang="zh-CN" sz="2400" smtClean="0">
                <a:solidFill>
                  <a:srgbClr val="006600"/>
                </a:solidFill>
              </a:rPr>
              <a:t> </a:t>
            </a:r>
            <a:r>
              <a:rPr lang="en-US" altLang="en-US" sz="2400" b="1" smtClean="0">
                <a:solidFill>
                  <a:srgbClr val="006600"/>
                </a:solidFill>
                <a:latin typeface="+mn-ea"/>
              </a:rPr>
              <a:t>(2018·全国卷Ⅰ)下面是某校为教师编写个人专业发展规划而提供的流程图，请把这个图转写成一段文字介绍，要求内容完整，表述准确，语言连贯，不超过90个字。</a:t>
            </a:r>
            <a:endParaRPr lang="zh-CN" altLang="en-US" sz="2400">
              <a:solidFill>
                <a:srgbClr val="006600"/>
              </a:solidFill>
            </a:endParaRPr>
          </a:p>
        </p:txBody>
      </p:sp>
      <p:pic>
        <p:nvPicPr>
          <p:cNvPr id="1026" name="Picture 2" descr="E:\临时存文件\2021年《金版》一轮  语文（人教版）\39.TIF"/>
          <p:cNvPicPr>
            <a:picLocks noChangeAspect="1" noChangeArrowheads="1"/>
          </p:cNvPicPr>
          <p:nvPr/>
        </p:nvPicPr>
        <p:blipFill>
          <a:blip r:embed="rId2"/>
          <a:stretch>
            <a:fillRect/>
          </a:stretch>
        </p:blipFill>
        <p:spPr bwMode="auto">
          <a:xfrm>
            <a:off x="6904045" y="882633"/>
            <a:ext cx="4214842" cy="2500330"/>
          </a:xfrm>
          <a:prstGeom prst="rect">
            <a:avLst/>
          </a:prstGeom>
          <a:noFill/>
          <a:ln w="9525">
            <a:noFill/>
            <a:miter lim="800000"/>
          </a:ln>
        </p:spPr>
      </p:pic>
      <p:sp>
        <p:nvSpPr>
          <p:cNvPr id="8" name="Text Box 5"/>
          <p:cNvSpPr txBox="1">
            <a:spLocks noChangeArrowheads="1"/>
          </p:cNvSpPr>
          <p:nvPr/>
        </p:nvSpPr>
        <p:spPr bwMode="auto">
          <a:xfrm>
            <a:off x="1689071" y="2954335"/>
            <a:ext cx="4214842" cy="2861310"/>
          </a:xfrm>
          <a:prstGeom prst="rect">
            <a:avLst/>
          </a:prstGeom>
          <a:noFill/>
          <a:ln w="9525">
            <a:noFill/>
            <a:miter lim="800000"/>
          </a:ln>
          <a:effectLst/>
        </p:spPr>
        <p:txBody>
          <a:bodyPr wrap="square">
            <a:spAutoFit/>
          </a:bodyPr>
          <a:lstStyle/>
          <a:p>
            <a:r>
              <a:rPr lang="zh-CN" altLang="en-US" sz="2000" smtClean="0">
                <a:solidFill>
                  <a:srgbClr val="0000FF"/>
                </a:solidFill>
              </a:rPr>
              <a:t>解析：　首先，明确所给文段的中心词：编写教师个人专业发展规划。然后，仔细分析流程图，分出写作层次。第一层是环境分析和自我分析，第二层是个人定位和发展目标，第三层是操作策略，第四层是评估及反馈。作答的时候要注意各层次的逻辑顺序，然后使用一些关联词串联句子，使其连贯、通顺。</a:t>
            </a:r>
            <a:endParaRPr lang="zh-CN" altLang="en-US" sz="2000">
              <a:solidFill>
                <a:srgbClr val="006600"/>
              </a:solidFill>
            </a:endParaRPr>
          </a:p>
        </p:txBody>
      </p:sp>
      <p:sp>
        <p:nvSpPr>
          <p:cNvPr id="9" name="Text Box 5"/>
          <p:cNvSpPr txBox="1">
            <a:spLocks noChangeArrowheads="1"/>
          </p:cNvSpPr>
          <p:nvPr/>
        </p:nvSpPr>
        <p:spPr bwMode="auto">
          <a:xfrm>
            <a:off x="6261103" y="3454401"/>
            <a:ext cx="4786346" cy="2306955"/>
          </a:xfrm>
          <a:prstGeom prst="rect">
            <a:avLst/>
          </a:prstGeom>
          <a:noFill/>
          <a:ln w="9525">
            <a:noFill/>
            <a:miter lim="800000"/>
          </a:ln>
          <a:effectLst/>
        </p:spPr>
        <p:txBody>
          <a:bodyPr wrap="square">
            <a:spAutoFit/>
          </a:bodyPr>
          <a:lstStyle/>
          <a:p>
            <a:r>
              <a:rPr lang="zh-CN" altLang="en-US" sz="2400" smtClean="0">
                <a:solidFill>
                  <a:srgbClr val="FF0000"/>
                </a:solidFill>
              </a:rPr>
              <a:t>答案：　</a:t>
            </a:r>
            <a:r>
              <a:rPr lang="en-US" sz="2400" smtClean="0">
                <a:solidFill>
                  <a:srgbClr val="FF0000"/>
                </a:solidFill>
              </a:rPr>
              <a:t>(</a:t>
            </a:r>
            <a:r>
              <a:rPr lang="zh-CN" altLang="en-US" sz="2400" smtClean="0">
                <a:solidFill>
                  <a:srgbClr val="FF0000"/>
                </a:solidFill>
              </a:rPr>
              <a:t>示例</a:t>
            </a:r>
            <a:r>
              <a:rPr lang="en-US" sz="2400" smtClean="0">
                <a:solidFill>
                  <a:srgbClr val="FF0000"/>
                </a:solidFill>
              </a:rPr>
              <a:t>)</a:t>
            </a:r>
            <a:r>
              <a:rPr lang="zh-CN" altLang="en-US" sz="2400" smtClean="0">
                <a:solidFill>
                  <a:srgbClr val="FF0000"/>
                </a:solidFill>
              </a:rPr>
              <a:t>编写教师个人专业发展规划首先要进行环境分析和自我分析，在此基础上进行个人定位并设置发展目标，然后制订达成目标的操作策略，最后展开评估与信息反馈，再据此进一步修订。</a:t>
            </a:r>
            <a:endParaRPr lang="zh-CN" altLang="en-US" sz="24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diamond(in)">
                                      <p:cBhvr>
                                        <p:cTn id="13" dur="2000"/>
                                        <p:tgtEl>
                                          <p:spTgt spid="102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dissolve">
                                      <p:cBhvr>
                                        <p:cTn id="19" dur="500"/>
                                        <p:tgtEl>
                                          <p:spTgt spid="8"/>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9" presetClass="entr" presetSubtype="0" fill="hold" grpId="2"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ssolve">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P spid="9" grpId="2"/>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025509"/>
            <a:ext cx="10144196" cy="489267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itchFamily="2" charset="-122"/>
              </a:rPr>
              <a:t>题型二  徽标解读</a:t>
            </a:r>
          </a:p>
          <a:p>
            <a:pPr>
              <a:lnSpc>
                <a:spcPct val="150000"/>
              </a:lnSpc>
            </a:pPr>
            <a:r>
              <a:rPr lang="zh-CN" altLang="en-US" sz="3200" smtClean="0">
                <a:solidFill>
                  <a:srgbClr val="006600"/>
                </a:solidFill>
              </a:rPr>
              <a:t>　   </a:t>
            </a:r>
            <a:r>
              <a:rPr lang="zh-CN" altLang="en-US" sz="2400" smtClean="0">
                <a:solidFill>
                  <a:srgbClr val="006600"/>
                </a:solidFill>
              </a:rPr>
              <a:t>徽标就其构成而言，可分为图形徽标、文字徽标和复合徽标三种。</a:t>
            </a:r>
          </a:p>
          <a:p>
            <a:pPr>
              <a:lnSpc>
                <a:spcPct val="150000"/>
              </a:lnSpc>
            </a:pPr>
            <a:r>
              <a:rPr lang="zh-CN" altLang="en-US" sz="2400" smtClean="0">
                <a:solidFill>
                  <a:srgbClr val="006600"/>
                </a:solidFill>
              </a:rPr>
              <a:t>图形徽标是以富于想象或相联系的事物来象征企业的经营理念、经营内容，借用比喻或暗示的方法创造出富于联想、包含寓意的艺术形象。</a:t>
            </a:r>
          </a:p>
          <a:p>
            <a:pPr>
              <a:lnSpc>
                <a:spcPct val="150000"/>
              </a:lnSpc>
            </a:pPr>
            <a:r>
              <a:rPr lang="zh-CN" altLang="en-US" sz="2400" smtClean="0">
                <a:solidFill>
                  <a:srgbClr val="006600"/>
                </a:solidFill>
              </a:rPr>
              <a:t>         文字型徽标是以含有象征意义的文字造型作基点，对其变形或抽象地改造，使之图案化。拉丁字母徽标可用企业名称的缩写。</a:t>
            </a:r>
          </a:p>
          <a:p>
            <a:pPr>
              <a:lnSpc>
                <a:spcPct val="150000"/>
              </a:lnSpc>
            </a:pPr>
            <a:r>
              <a:rPr lang="zh-CN" altLang="en-US" sz="2400" smtClean="0">
                <a:solidFill>
                  <a:srgbClr val="006600"/>
                </a:solidFill>
              </a:rPr>
              <a:t>         文字、图案复合徽标指综合运用文字和图案因素设计的徽标，有图文并茂的效果。</a:t>
            </a:r>
            <a:endParaRPr lang="zh-CN" altLang="en-US" sz="3200" smtClean="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617633" y="668319"/>
            <a:ext cx="9286940" cy="5169535"/>
          </a:xfrm>
          <a:prstGeom prst="rect">
            <a:avLst/>
          </a:prstGeom>
          <a:noFill/>
          <a:ln w="9525">
            <a:noFill/>
            <a:miter lim="800000"/>
          </a:ln>
          <a:effectLst/>
        </p:spPr>
        <p:txBody>
          <a:bodyPr wrap="square">
            <a:spAutoFit/>
          </a:bodyPr>
          <a:lstStyle/>
          <a:p>
            <a:pPr algn="ctr">
              <a:lnSpc>
                <a:spcPct val="150000"/>
              </a:lnSpc>
            </a:pPr>
            <a:r>
              <a:rPr sz="2000" b="1">
                <a:solidFill>
                  <a:srgbClr val="006600"/>
                </a:solidFill>
              </a:rPr>
              <a:t>　</a:t>
            </a:r>
            <a:r>
              <a:rPr lang="en-US" sz="2000" b="1" smtClean="0">
                <a:solidFill>
                  <a:srgbClr val="006600"/>
                </a:solidFill>
                <a:latin typeface="黑体" pitchFamily="2" charset="-122"/>
                <a:ea typeface="黑体" pitchFamily="2" charset="-122"/>
              </a:rPr>
              <a:t>(</a:t>
            </a:r>
            <a:r>
              <a:rPr lang="zh-CN" altLang="en-US" sz="2000" b="1" smtClean="0">
                <a:solidFill>
                  <a:srgbClr val="006600"/>
                </a:solidFill>
                <a:latin typeface="黑体" pitchFamily="2" charset="-122"/>
                <a:ea typeface="黑体" pitchFamily="2" charset="-122"/>
              </a:rPr>
              <a:t>一</a:t>
            </a:r>
            <a:r>
              <a:rPr lang="en-US" sz="2000" b="1" smtClean="0">
                <a:solidFill>
                  <a:srgbClr val="006600"/>
                </a:solidFill>
                <a:latin typeface="黑体" pitchFamily="2" charset="-122"/>
                <a:ea typeface="黑体" pitchFamily="2" charset="-122"/>
              </a:rPr>
              <a:t>)</a:t>
            </a:r>
            <a:r>
              <a:rPr lang="zh-CN" altLang="en-US" sz="2000" b="1" smtClean="0">
                <a:solidFill>
                  <a:srgbClr val="006600"/>
                </a:solidFill>
                <a:latin typeface="黑体" pitchFamily="2" charset="-122"/>
                <a:ea typeface="黑体" pitchFamily="2" charset="-122"/>
              </a:rPr>
              <a:t>徽标的寓意</a:t>
            </a:r>
            <a:endParaRPr lang="en-US" altLang="zh-CN" sz="2000" b="1" smtClean="0">
              <a:solidFill>
                <a:srgbClr val="006600"/>
              </a:solidFill>
              <a:latin typeface="黑体" pitchFamily="2" charset="-122"/>
              <a:ea typeface="黑体" pitchFamily="2" charset="-122"/>
            </a:endParaRPr>
          </a:p>
          <a:p>
            <a:r>
              <a:rPr lang="zh-CN" altLang="en-US" sz="2000" smtClean="0">
                <a:solidFill>
                  <a:srgbClr val="0000FF"/>
                </a:solidFill>
                <a:latin typeface="+mn-ea"/>
              </a:rPr>
              <a:t>    多角度联想，妙解徽标寓意</a:t>
            </a:r>
          </a:p>
          <a:p>
            <a:r>
              <a:rPr lang="en-US" sz="2000" smtClean="0">
                <a:solidFill>
                  <a:srgbClr val="0000FF"/>
                </a:solidFill>
                <a:latin typeface="+mn-ea"/>
              </a:rPr>
              <a:t>       </a:t>
            </a:r>
            <a:r>
              <a:rPr lang="en-US" sz="2000" b="1" smtClean="0">
                <a:solidFill>
                  <a:srgbClr val="0000FF"/>
                </a:solidFill>
                <a:latin typeface="+mn-ea"/>
              </a:rPr>
              <a:t>1</a:t>
            </a:r>
            <a:r>
              <a:rPr lang="zh-CN" altLang="en-US" sz="2000" b="1" smtClean="0">
                <a:solidFill>
                  <a:srgbClr val="0000FF"/>
                </a:solidFill>
                <a:latin typeface="+mn-ea"/>
              </a:rPr>
              <a:t>．主题</a:t>
            </a:r>
            <a:r>
              <a:rPr lang="zh-CN" altLang="en-US" sz="2000" smtClean="0">
                <a:solidFill>
                  <a:srgbClr val="0000FF"/>
                </a:solidFill>
                <a:latin typeface="+mn-ea"/>
              </a:rPr>
              <a:t>。徽标名称中关键的汉字、数字、拼音及其首写字母、英文及其缩写等都是把握徽标主题的关键。另外，图形和颜色也会为主题服务。</a:t>
            </a:r>
          </a:p>
          <a:p>
            <a:r>
              <a:rPr lang="en-US" sz="2000" b="1" smtClean="0">
                <a:solidFill>
                  <a:srgbClr val="0000FF"/>
                </a:solidFill>
                <a:latin typeface="+mn-ea"/>
              </a:rPr>
              <a:t>        2</a:t>
            </a:r>
            <a:r>
              <a:rPr lang="zh-CN" altLang="en-US" sz="2000" b="1" smtClean="0">
                <a:solidFill>
                  <a:srgbClr val="0000FF"/>
                </a:solidFill>
                <a:latin typeface="+mn-ea"/>
              </a:rPr>
              <a:t>．文字</a:t>
            </a:r>
          </a:p>
          <a:p>
            <a:r>
              <a:rPr lang="en-US" sz="2000" b="1" smtClean="0">
                <a:solidFill>
                  <a:srgbClr val="0000FF"/>
                </a:solidFill>
                <a:latin typeface="+mn-ea"/>
              </a:rPr>
              <a:t>        (1)</a:t>
            </a:r>
            <a:r>
              <a:rPr lang="zh-CN" altLang="en-US" sz="2000" b="1" smtClean="0">
                <a:solidFill>
                  <a:srgbClr val="0000FF"/>
                </a:solidFill>
                <a:latin typeface="+mn-ea"/>
              </a:rPr>
              <a:t>汉字</a:t>
            </a:r>
            <a:r>
              <a:rPr lang="zh-CN" altLang="en-US" sz="2000" smtClean="0">
                <a:solidFill>
                  <a:srgbClr val="0000FF"/>
                </a:solidFill>
                <a:latin typeface="+mn-ea"/>
              </a:rPr>
              <a:t>。如</a:t>
            </a:r>
            <a:r>
              <a:rPr lang="en-US" sz="2000" smtClean="0">
                <a:solidFill>
                  <a:srgbClr val="0000FF"/>
                </a:solidFill>
                <a:latin typeface="+mn-ea"/>
              </a:rPr>
              <a:t>“</a:t>
            </a:r>
            <a:r>
              <a:rPr lang="zh-CN" altLang="en-US" sz="2000" smtClean="0">
                <a:solidFill>
                  <a:srgbClr val="0000FF"/>
                </a:solidFill>
                <a:latin typeface="+mn-ea"/>
              </a:rPr>
              <a:t>第十三届全国运动会</a:t>
            </a:r>
            <a:r>
              <a:rPr lang="en-US" sz="2000" smtClean="0">
                <a:solidFill>
                  <a:srgbClr val="0000FF"/>
                </a:solidFill>
                <a:latin typeface="+mn-ea"/>
              </a:rPr>
              <a:t>”</a:t>
            </a:r>
            <a:r>
              <a:rPr lang="zh-CN" altLang="en-US" sz="2000" smtClean="0">
                <a:solidFill>
                  <a:srgbClr val="0000FF"/>
                </a:solidFill>
                <a:latin typeface="+mn-ea"/>
              </a:rPr>
              <a:t>会徽中有个汉字</a:t>
            </a:r>
            <a:r>
              <a:rPr lang="en-US" sz="2000" smtClean="0">
                <a:solidFill>
                  <a:srgbClr val="0000FF"/>
                </a:solidFill>
                <a:latin typeface="+mn-ea"/>
              </a:rPr>
              <a:t>“</a:t>
            </a:r>
            <a:r>
              <a:rPr lang="zh-CN" altLang="en-US" sz="2000" smtClean="0">
                <a:solidFill>
                  <a:srgbClr val="0000FF"/>
                </a:solidFill>
                <a:latin typeface="+mn-ea"/>
              </a:rPr>
              <a:t>津</a:t>
            </a:r>
            <a:r>
              <a:rPr lang="en-US" sz="2000" smtClean="0">
                <a:solidFill>
                  <a:srgbClr val="0000FF"/>
                </a:solidFill>
                <a:latin typeface="+mn-ea"/>
              </a:rPr>
              <a:t>”</a:t>
            </a:r>
            <a:r>
              <a:rPr lang="zh-CN" altLang="en-US" sz="2000" smtClean="0">
                <a:solidFill>
                  <a:srgbClr val="0000FF"/>
                </a:solidFill>
                <a:latin typeface="+mn-ea"/>
              </a:rPr>
              <a:t>，</a:t>
            </a:r>
            <a:r>
              <a:rPr lang="en-US" sz="2000" smtClean="0">
                <a:solidFill>
                  <a:srgbClr val="0000FF"/>
                </a:solidFill>
                <a:latin typeface="+mn-ea"/>
              </a:rPr>
              <a:t>“</a:t>
            </a:r>
            <a:r>
              <a:rPr lang="zh-CN" altLang="en-US" sz="2000" smtClean="0">
                <a:solidFill>
                  <a:srgbClr val="0000FF"/>
                </a:solidFill>
                <a:latin typeface="+mn-ea"/>
              </a:rPr>
              <a:t>中国探月工程</a:t>
            </a:r>
            <a:r>
              <a:rPr lang="en-US" sz="2000" smtClean="0">
                <a:solidFill>
                  <a:srgbClr val="0000FF"/>
                </a:solidFill>
                <a:latin typeface="+mn-ea"/>
              </a:rPr>
              <a:t>”</a:t>
            </a:r>
            <a:r>
              <a:rPr lang="zh-CN" altLang="en-US" sz="2000" smtClean="0">
                <a:solidFill>
                  <a:srgbClr val="0000FF"/>
                </a:solidFill>
                <a:latin typeface="+mn-ea"/>
              </a:rPr>
              <a:t>标志里有个汉字</a:t>
            </a:r>
            <a:r>
              <a:rPr lang="en-US" sz="2000" smtClean="0">
                <a:solidFill>
                  <a:srgbClr val="0000FF"/>
                </a:solidFill>
                <a:latin typeface="+mn-ea"/>
              </a:rPr>
              <a:t>“</a:t>
            </a:r>
            <a:r>
              <a:rPr lang="zh-CN" altLang="en-US" sz="2000" smtClean="0">
                <a:solidFill>
                  <a:srgbClr val="0000FF"/>
                </a:solidFill>
                <a:latin typeface="+mn-ea"/>
              </a:rPr>
              <a:t>月</a:t>
            </a:r>
            <a:r>
              <a:rPr lang="en-US" sz="2000" smtClean="0">
                <a:solidFill>
                  <a:srgbClr val="0000FF"/>
                </a:solidFill>
                <a:latin typeface="+mn-ea"/>
              </a:rPr>
              <a:t>”</a:t>
            </a:r>
            <a:r>
              <a:rPr lang="zh-CN" altLang="en-US" sz="2000" smtClean="0">
                <a:solidFill>
                  <a:srgbClr val="0000FF"/>
                </a:solidFill>
                <a:latin typeface="+mn-ea"/>
              </a:rPr>
              <a:t>。</a:t>
            </a:r>
          </a:p>
          <a:p>
            <a:r>
              <a:rPr lang="en-US" sz="2000" smtClean="0">
                <a:solidFill>
                  <a:srgbClr val="0000FF"/>
                </a:solidFill>
                <a:latin typeface="+mn-ea"/>
              </a:rPr>
              <a:t>        </a:t>
            </a:r>
            <a:r>
              <a:rPr lang="en-US" sz="2000" b="1" smtClean="0">
                <a:solidFill>
                  <a:srgbClr val="0000FF"/>
                </a:solidFill>
                <a:latin typeface="+mn-ea"/>
              </a:rPr>
              <a:t>(2)</a:t>
            </a:r>
            <a:r>
              <a:rPr lang="zh-CN" altLang="en-US" sz="2000" b="1" smtClean="0">
                <a:solidFill>
                  <a:srgbClr val="0000FF"/>
                </a:solidFill>
                <a:latin typeface="+mn-ea"/>
              </a:rPr>
              <a:t>阿拉伯数字</a:t>
            </a:r>
            <a:r>
              <a:rPr lang="zh-CN" altLang="en-US" sz="2000" smtClean="0">
                <a:solidFill>
                  <a:srgbClr val="0000FF"/>
                </a:solidFill>
                <a:latin typeface="+mn-ea"/>
              </a:rPr>
              <a:t>。如</a:t>
            </a:r>
            <a:r>
              <a:rPr lang="en-US" sz="2000" smtClean="0">
                <a:solidFill>
                  <a:srgbClr val="0000FF"/>
                </a:solidFill>
                <a:latin typeface="+mn-ea"/>
              </a:rPr>
              <a:t>“</a:t>
            </a:r>
            <a:r>
              <a:rPr lang="zh-CN" altLang="en-US" sz="2000" smtClean="0">
                <a:solidFill>
                  <a:srgbClr val="0000FF"/>
                </a:solidFill>
                <a:latin typeface="+mn-ea"/>
              </a:rPr>
              <a:t>第十三届全国运动会</a:t>
            </a:r>
            <a:r>
              <a:rPr lang="en-US" sz="2000" smtClean="0">
                <a:solidFill>
                  <a:srgbClr val="0000FF"/>
                </a:solidFill>
                <a:latin typeface="+mn-ea"/>
              </a:rPr>
              <a:t>”</a:t>
            </a:r>
            <a:r>
              <a:rPr lang="zh-CN" altLang="en-US" sz="2000" smtClean="0">
                <a:solidFill>
                  <a:srgbClr val="0000FF"/>
                </a:solidFill>
                <a:latin typeface="+mn-ea"/>
              </a:rPr>
              <a:t>会徽中数字</a:t>
            </a:r>
            <a:r>
              <a:rPr lang="en-US" sz="2000" smtClean="0">
                <a:solidFill>
                  <a:srgbClr val="0000FF"/>
                </a:solidFill>
                <a:latin typeface="+mn-ea"/>
              </a:rPr>
              <a:t>“13”</a:t>
            </a:r>
            <a:r>
              <a:rPr lang="zh-CN" altLang="en-US" sz="2000" smtClean="0">
                <a:solidFill>
                  <a:srgbClr val="0000FF"/>
                </a:solidFill>
                <a:latin typeface="+mn-ea"/>
              </a:rPr>
              <a:t>就表明了本届全国运动会是第十三届。</a:t>
            </a:r>
          </a:p>
          <a:p>
            <a:r>
              <a:rPr lang="en-US" sz="2000" b="1" smtClean="0">
                <a:solidFill>
                  <a:srgbClr val="0000FF"/>
                </a:solidFill>
                <a:latin typeface="+mn-ea"/>
              </a:rPr>
              <a:t>        (3)</a:t>
            </a:r>
            <a:r>
              <a:rPr lang="zh-CN" altLang="en-US" sz="2000" b="1" smtClean="0">
                <a:solidFill>
                  <a:srgbClr val="0000FF"/>
                </a:solidFill>
                <a:latin typeface="+mn-ea"/>
              </a:rPr>
              <a:t>英文及其缩写</a:t>
            </a:r>
            <a:r>
              <a:rPr lang="zh-CN" altLang="en-US" sz="2000" smtClean="0">
                <a:solidFill>
                  <a:srgbClr val="0000FF"/>
                </a:solidFill>
                <a:latin typeface="+mn-ea"/>
              </a:rPr>
              <a:t>。如</a:t>
            </a:r>
            <a:r>
              <a:rPr lang="en-US" sz="2000" smtClean="0">
                <a:solidFill>
                  <a:srgbClr val="0000FF"/>
                </a:solidFill>
                <a:latin typeface="+mn-ea"/>
              </a:rPr>
              <a:t>“‘</a:t>
            </a:r>
            <a:r>
              <a:rPr lang="zh-CN" altLang="en-US" sz="2000" smtClean="0">
                <a:solidFill>
                  <a:srgbClr val="0000FF"/>
                </a:solidFill>
                <a:latin typeface="+mn-ea"/>
              </a:rPr>
              <a:t>一带一路</a:t>
            </a:r>
            <a:r>
              <a:rPr lang="en-US" sz="2000" smtClean="0">
                <a:solidFill>
                  <a:srgbClr val="0000FF"/>
                </a:solidFill>
                <a:latin typeface="+mn-ea"/>
              </a:rPr>
              <a:t>’</a:t>
            </a:r>
            <a:r>
              <a:rPr lang="zh-CN" altLang="en-US" sz="2000" smtClean="0">
                <a:solidFill>
                  <a:srgbClr val="0000FF"/>
                </a:solidFill>
                <a:latin typeface="+mn-ea"/>
              </a:rPr>
              <a:t>国际合作高峰论坛</a:t>
            </a:r>
            <a:r>
              <a:rPr lang="en-US" sz="2000" smtClean="0">
                <a:solidFill>
                  <a:srgbClr val="0000FF"/>
                </a:solidFill>
                <a:latin typeface="+mn-ea"/>
              </a:rPr>
              <a:t>”</a:t>
            </a:r>
            <a:r>
              <a:rPr lang="zh-CN" altLang="en-US" sz="2000" smtClean="0">
                <a:solidFill>
                  <a:srgbClr val="0000FF"/>
                </a:solidFill>
                <a:latin typeface="+mn-ea"/>
              </a:rPr>
              <a:t>纪念邮票上的英文和英文缩写都反映了邮票主题。</a:t>
            </a:r>
          </a:p>
          <a:p>
            <a:r>
              <a:rPr lang="en-US" sz="2000" smtClean="0">
                <a:solidFill>
                  <a:srgbClr val="0000FF"/>
                </a:solidFill>
                <a:latin typeface="+mn-ea"/>
              </a:rPr>
              <a:t>        </a:t>
            </a:r>
            <a:r>
              <a:rPr lang="en-US" sz="2000" b="1" smtClean="0">
                <a:solidFill>
                  <a:srgbClr val="0000FF"/>
                </a:solidFill>
                <a:latin typeface="+mn-ea"/>
              </a:rPr>
              <a:t>(4)</a:t>
            </a:r>
            <a:r>
              <a:rPr lang="zh-CN" altLang="en-US" sz="2000" b="1" smtClean="0">
                <a:solidFill>
                  <a:srgbClr val="0000FF"/>
                </a:solidFill>
                <a:latin typeface="+mn-ea"/>
              </a:rPr>
              <a:t>汉语拼音及其首写字母</a:t>
            </a:r>
            <a:r>
              <a:rPr lang="zh-CN" altLang="en-US" sz="2000" smtClean="0">
                <a:solidFill>
                  <a:srgbClr val="0000FF"/>
                </a:solidFill>
                <a:latin typeface="+mn-ea"/>
              </a:rPr>
              <a:t>。如</a:t>
            </a:r>
            <a:r>
              <a:rPr lang="en-US" sz="2000" smtClean="0">
                <a:solidFill>
                  <a:srgbClr val="0000FF"/>
                </a:solidFill>
                <a:latin typeface="+mn-ea"/>
              </a:rPr>
              <a:t>“</a:t>
            </a:r>
            <a:r>
              <a:rPr lang="zh-CN" altLang="en-US" sz="2000" smtClean="0">
                <a:solidFill>
                  <a:srgbClr val="0000FF"/>
                </a:solidFill>
                <a:latin typeface="+mn-ea"/>
              </a:rPr>
              <a:t>中国残疾人联合会</a:t>
            </a:r>
            <a:r>
              <a:rPr lang="en-US" sz="2000" smtClean="0">
                <a:solidFill>
                  <a:srgbClr val="0000FF"/>
                </a:solidFill>
                <a:latin typeface="+mn-ea"/>
              </a:rPr>
              <a:t>”</a:t>
            </a:r>
            <a:r>
              <a:rPr lang="zh-CN" altLang="en-US" sz="2000" smtClean="0">
                <a:solidFill>
                  <a:srgbClr val="0000FF"/>
                </a:solidFill>
                <a:latin typeface="+mn-ea"/>
              </a:rPr>
              <a:t>会徽里有</a:t>
            </a:r>
            <a:r>
              <a:rPr lang="en-US" sz="2000" smtClean="0">
                <a:solidFill>
                  <a:srgbClr val="0000FF"/>
                </a:solidFill>
                <a:latin typeface="+mn-ea"/>
              </a:rPr>
              <a:t>“</a:t>
            </a:r>
            <a:r>
              <a:rPr lang="zh-CN" altLang="en-US" sz="2000" smtClean="0">
                <a:solidFill>
                  <a:srgbClr val="0000FF"/>
                </a:solidFill>
                <a:latin typeface="+mn-ea"/>
              </a:rPr>
              <a:t>残疾人</a:t>
            </a:r>
            <a:r>
              <a:rPr lang="en-US" sz="2000" smtClean="0">
                <a:solidFill>
                  <a:srgbClr val="0000FF"/>
                </a:solidFill>
                <a:latin typeface="+mn-ea"/>
              </a:rPr>
              <a:t>”</a:t>
            </a:r>
            <a:r>
              <a:rPr lang="zh-CN" altLang="en-US" sz="2000" smtClean="0">
                <a:solidFill>
                  <a:srgbClr val="0000FF"/>
                </a:solidFill>
                <a:latin typeface="+mn-ea"/>
              </a:rPr>
              <a:t>三个字的汉语拼音的首写字母</a:t>
            </a:r>
            <a:r>
              <a:rPr lang="en-US" sz="2000" smtClean="0">
                <a:solidFill>
                  <a:srgbClr val="0000FF"/>
                </a:solidFill>
                <a:latin typeface="+mn-ea"/>
              </a:rPr>
              <a:t>“CJR”</a:t>
            </a:r>
            <a:r>
              <a:rPr lang="zh-CN" altLang="en-US" sz="2000" smtClean="0">
                <a:solidFill>
                  <a:srgbClr val="0000FF"/>
                </a:solidFill>
                <a:latin typeface="+mn-ea"/>
              </a:rPr>
              <a:t>。</a:t>
            </a:r>
          </a:p>
          <a:p>
            <a:r>
              <a:rPr lang="en-US" sz="2000" b="1" smtClean="0">
                <a:solidFill>
                  <a:srgbClr val="0000FF"/>
                </a:solidFill>
                <a:latin typeface="+mn-ea"/>
              </a:rPr>
              <a:t>        (5)</a:t>
            </a:r>
            <a:r>
              <a:rPr lang="zh-CN" altLang="en-US" sz="2000" b="1" smtClean="0">
                <a:solidFill>
                  <a:srgbClr val="0000FF"/>
                </a:solidFill>
                <a:latin typeface="+mn-ea"/>
              </a:rPr>
              <a:t>汉字的分与合</a:t>
            </a:r>
            <a:r>
              <a:rPr lang="zh-CN" altLang="en-US" sz="2000" smtClean="0">
                <a:solidFill>
                  <a:srgbClr val="0000FF"/>
                </a:solidFill>
                <a:latin typeface="+mn-ea"/>
              </a:rPr>
              <a:t>。如</a:t>
            </a:r>
            <a:r>
              <a:rPr lang="en-US" sz="2000" smtClean="0">
                <a:solidFill>
                  <a:srgbClr val="0000FF"/>
                </a:solidFill>
                <a:latin typeface="+mn-ea"/>
              </a:rPr>
              <a:t>“</a:t>
            </a:r>
            <a:r>
              <a:rPr lang="zh-CN" altLang="en-US" sz="2000" smtClean="0">
                <a:solidFill>
                  <a:srgbClr val="0000FF"/>
                </a:solidFill>
                <a:latin typeface="+mn-ea"/>
              </a:rPr>
              <a:t>首届中国公民道德论坛</a:t>
            </a:r>
            <a:r>
              <a:rPr lang="en-US" sz="2000" smtClean="0">
                <a:solidFill>
                  <a:srgbClr val="0000FF"/>
                </a:solidFill>
                <a:latin typeface="+mn-ea"/>
              </a:rPr>
              <a:t>”</a:t>
            </a:r>
            <a:r>
              <a:rPr lang="zh-CN" altLang="en-US" sz="2000" smtClean="0">
                <a:solidFill>
                  <a:srgbClr val="0000FF"/>
                </a:solidFill>
                <a:latin typeface="+mn-ea"/>
              </a:rPr>
              <a:t>的徽标里，总体看是个</a:t>
            </a:r>
            <a:r>
              <a:rPr lang="en-US" sz="2000" smtClean="0">
                <a:solidFill>
                  <a:srgbClr val="0000FF"/>
                </a:solidFill>
                <a:latin typeface="+mn-ea"/>
              </a:rPr>
              <a:t>“</a:t>
            </a:r>
            <a:r>
              <a:rPr lang="zh-CN" altLang="en-US" sz="2000" smtClean="0">
                <a:solidFill>
                  <a:srgbClr val="0000FF"/>
                </a:solidFill>
                <a:latin typeface="+mn-ea"/>
              </a:rPr>
              <a:t>公</a:t>
            </a:r>
            <a:r>
              <a:rPr lang="en-US" sz="2000" smtClean="0">
                <a:solidFill>
                  <a:srgbClr val="0000FF"/>
                </a:solidFill>
                <a:latin typeface="+mn-ea"/>
              </a:rPr>
              <a:t>”</a:t>
            </a:r>
            <a:r>
              <a:rPr lang="zh-CN" altLang="en-US" sz="2000" smtClean="0">
                <a:solidFill>
                  <a:srgbClr val="0000FF"/>
                </a:solidFill>
                <a:latin typeface="+mn-ea"/>
              </a:rPr>
              <a:t>字，分开看，上面是</a:t>
            </a:r>
            <a:r>
              <a:rPr lang="en-US" sz="2000" smtClean="0">
                <a:solidFill>
                  <a:srgbClr val="0000FF"/>
                </a:solidFill>
                <a:latin typeface="+mn-ea"/>
              </a:rPr>
              <a:t>“</a:t>
            </a:r>
            <a:r>
              <a:rPr lang="zh-CN" altLang="en-US" sz="2000" smtClean="0">
                <a:solidFill>
                  <a:srgbClr val="0000FF"/>
                </a:solidFill>
                <a:latin typeface="+mn-ea"/>
              </a:rPr>
              <a:t>人</a:t>
            </a:r>
            <a:r>
              <a:rPr lang="en-US" sz="2000" smtClean="0">
                <a:solidFill>
                  <a:srgbClr val="0000FF"/>
                </a:solidFill>
                <a:latin typeface="+mn-ea"/>
              </a:rPr>
              <a:t>”</a:t>
            </a:r>
            <a:r>
              <a:rPr lang="zh-CN" altLang="en-US" sz="2000" smtClean="0">
                <a:solidFill>
                  <a:srgbClr val="0000FF"/>
                </a:solidFill>
                <a:latin typeface="+mn-ea"/>
              </a:rPr>
              <a:t>形，下面是</a:t>
            </a:r>
            <a:r>
              <a:rPr lang="en-US" sz="2000" smtClean="0">
                <a:solidFill>
                  <a:srgbClr val="0000FF"/>
                </a:solidFill>
                <a:latin typeface="+mn-ea"/>
              </a:rPr>
              <a:t>“</a:t>
            </a:r>
            <a:r>
              <a:rPr lang="zh-CN" altLang="en-US" sz="2000" smtClean="0">
                <a:solidFill>
                  <a:srgbClr val="0000FF"/>
                </a:solidFill>
                <a:latin typeface="+mn-ea"/>
              </a:rPr>
              <a:t>心</a:t>
            </a:r>
            <a:r>
              <a:rPr lang="en-US" sz="2000" smtClean="0">
                <a:solidFill>
                  <a:srgbClr val="0000FF"/>
                </a:solidFill>
                <a:latin typeface="+mn-ea"/>
              </a:rPr>
              <a:t>”</a:t>
            </a:r>
            <a:r>
              <a:rPr lang="zh-CN" altLang="en-US" sz="2000" smtClean="0">
                <a:solidFill>
                  <a:srgbClr val="0000FF"/>
                </a:solidFill>
                <a:latin typeface="+mn-ea"/>
              </a:rPr>
              <a:t>形，充分体现了以人为本、以心为主、人心为公、天下为公的内涵。</a:t>
            </a:r>
            <a:endParaRPr lang="zh-CN" altLang="en-US" sz="2400">
              <a:solidFill>
                <a:srgbClr val="0000FF"/>
              </a:solidFill>
              <a:latin typeface="+mn-ea"/>
            </a:endParaRP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688939" y="668319"/>
            <a:ext cx="10501386" cy="5015865"/>
          </a:xfrm>
          <a:prstGeom prst="rect">
            <a:avLst/>
          </a:prstGeom>
          <a:noFill/>
          <a:ln w="9525">
            <a:noFill/>
            <a:miter lim="800000"/>
          </a:ln>
          <a:effectLst/>
        </p:spPr>
        <p:txBody>
          <a:bodyPr wrap="square">
            <a:spAutoFit/>
          </a:bodyPr>
          <a:lstStyle/>
          <a:p>
            <a:r>
              <a:rPr lang="en-US" sz="2000" b="1" smtClean="0">
                <a:solidFill>
                  <a:srgbClr val="0000FF"/>
                </a:solidFill>
                <a:latin typeface="+mn-ea"/>
              </a:rPr>
              <a:t>3</a:t>
            </a:r>
            <a:r>
              <a:rPr lang="zh-CN" altLang="en-US" sz="2000" b="1" smtClean="0">
                <a:solidFill>
                  <a:srgbClr val="0000FF"/>
                </a:solidFill>
                <a:latin typeface="+mn-ea"/>
              </a:rPr>
              <a:t>．图形</a:t>
            </a:r>
          </a:p>
          <a:p>
            <a:r>
              <a:rPr lang="en-US" sz="2000" b="1" smtClean="0">
                <a:solidFill>
                  <a:srgbClr val="0000FF"/>
                </a:solidFill>
                <a:latin typeface="+mn-ea"/>
              </a:rPr>
              <a:t>(1)</a:t>
            </a:r>
            <a:r>
              <a:rPr lang="zh-CN" altLang="en-US" sz="2000" b="1" smtClean="0">
                <a:solidFill>
                  <a:srgbClr val="0000FF"/>
                </a:solidFill>
                <a:latin typeface="+mn-ea"/>
              </a:rPr>
              <a:t>图形的多方面寓意</a:t>
            </a:r>
            <a:r>
              <a:rPr lang="zh-CN" altLang="en-US" sz="2000" smtClean="0">
                <a:solidFill>
                  <a:srgbClr val="0000FF"/>
                </a:solidFill>
                <a:latin typeface="+mn-ea"/>
              </a:rPr>
              <a:t>。如</a:t>
            </a:r>
            <a:r>
              <a:rPr lang="en-US" sz="2000" smtClean="0">
                <a:solidFill>
                  <a:srgbClr val="0000FF"/>
                </a:solidFill>
                <a:latin typeface="+mn-ea"/>
              </a:rPr>
              <a:t>“</a:t>
            </a:r>
            <a:r>
              <a:rPr lang="zh-CN" altLang="en-US" sz="2000" smtClean="0">
                <a:solidFill>
                  <a:srgbClr val="0000FF"/>
                </a:solidFill>
                <a:latin typeface="+mn-ea"/>
              </a:rPr>
              <a:t>第十三届全国运动会</a:t>
            </a:r>
            <a:r>
              <a:rPr lang="en-US" sz="2000" smtClean="0">
                <a:solidFill>
                  <a:srgbClr val="0000FF"/>
                </a:solidFill>
                <a:latin typeface="+mn-ea"/>
              </a:rPr>
              <a:t>”</a:t>
            </a:r>
            <a:r>
              <a:rPr lang="zh-CN" altLang="en-US" sz="2000" smtClean="0">
                <a:solidFill>
                  <a:srgbClr val="0000FF"/>
                </a:solidFill>
                <a:latin typeface="+mn-ea"/>
              </a:rPr>
              <a:t>会徽，既展现了全运会的活力与激情，又传递出中国文化的独特魅力。</a:t>
            </a:r>
          </a:p>
          <a:p>
            <a:r>
              <a:rPr lang="en-US" sz="2000" b="1" smtClean="0">
                <a:solidFill>
                  <a:srgbClr val="0000FF"/>
                </a:solidFill>
                <a:latin typeface="+mn-ea"/>
              </a:rPr>
              <a:t>(2)</a:t>
            </a:r>
            <a:r>
              <a:rPr lang="zh-CN" altLang="en-US" sz="2000" b="1" smtClean="0">
                <a:solidFill>
                  <a:srgbClr val="0000FF"/>
                </a:solidFill>
                <a:latin typeface="+mn-ea"/>
              </a:rPr>
              <a:t>图形的分与合</a:t>
            </a:r>
            <a:r>
              <a:rPr lang="zh-CN" altLang="en-US" sz="2000" smtClean="0">
                <a:solidFill>
                  <a:srgbClr val="0000FF"/>
                </a:solidFill>
                <a:latin typeface="+mn-ea"/>
              </a:rPr>
              <a:t>。比如</a:t>
            </a:r>
            <a:r>
              <a:rPr lang="en-US" sz="2000" smtClean="0">
                <a:solidFill>
                  <a:srgbClr val="0000FF"/>
                </a:solidFill>
                <a:latin typeface="+mn-ea"/>
              </a:rPr>
              <a:t>“</a:t>
            </a:r>
            <a:r>
              <a:rPr lang="zh-CN" altLang="en-US" sz="2000" smtClean="0">
                <a:solidFill>
                  <a:srgbClr val="0000FF"/>
                </a:solidFill>
                <a:latin typeface="+mn-ea"/>
              </a:rPr>
              <a:t>中国环境标志</a:t>
            </a:r>
            <a:r>
              <a:rPr lang="en-US" sz="2000" smtClean="0">
                <a:solidFill>
                  <a:srgbClr val="0000FF"/>
                </a:solidFill>
                <a:latin typeface="+mn-ea"/>
              </a:rPr>
              <a:t>”</a:t>
            </a:r>
            <a:r>
              <a:rPr lang="zh-CN" altLang="en-US" sz="2000" smtClean="0">
                <a:solidFill>
                  <a:srgbClr val="0000FF"/>
                </a:solidFill>
                <a:latin typeface="+mn-ea"/>
              </a:rPr>
              <a:t>的外围是十个环，但不能单看其中的某一个环，而要看到它们环环相扣，象征共同保护环境的一面。</a:t>
            </a:r>
          </a:p>
          <a:p>
            <a:r>
              <a:rPr lang="en-US" sz="2000" b="1" smtClean="0">
                <a:solidFill>
                  <a:srgbClr val="0000FF"/>
                </a:solidFill>
                <a:latin typeface="+mn-ea"/>
              </a:rPr>
              <a:t> (3)</a:t>
            </a:r>
            <a:r>
              <a:rPr lang="zh-CN" altLang="en-US" sz="2000" b="1" smtClean="0">
                <a:solidFill>
                  <a:srgbClr val="0000FF"/>
                </a:solidFill>
                <a:latin typeface="+mn-ea"/>
              </a:rPr>
              <a:t>图形的明与暗</a:t>
            </a:r>
            <a:r>
              <a:rPr lang="zh-CN" altLang="en-US" sz="2000" smtClean="0">
                <a:solidFill>
                  <a:srgbClr val="0000FF"/>
                </a:solidFill>
                <a:latin typeface="+mn-ea"/>
              </a:rPr>
              <a:t>。比如</a:t>
            </a:r>
            <a:r>
              <a:rPr lang="en-US" sz="2000" smtClean="0">
                <a:solidFill>
                  <a:srgbClr val="0000FF"/>
                </a:solidFill>
                <a:latin typeface="+mn-ea"/>
              </a:rPr>
              <a:t>“</a:t>
            </a:r>
            <a:r>
              <a:rPr lang="zh-CN" altLang="en-US" sz="2000" smtClean="0">
                <a:solidFill>
                  <a:srgbClr val="0000FF"/>
                </a:solidFill>
                <a:latin typeface="+mn-ea"/>
              </a:rPr>
              <a:t>中华全国妇女联合会</a:t>
            </a:r>
            <a:r>
              <a:rPr lang="en-US" sz="2000" smtClean="0">
                <a:solidFill>
                  <a:srgbClr val="0000FF"/>
                </a:solidFill>
                <a:latin typeface="+mn-ea"/>
              </a:rPr>
              <a:t>”</a:t>
            </a:r>
            <a:r>
              <a:rPr lang="zh-CN" altLang="en-US" sz="2000" smtClean="0">
                <a:solidFill>
                  <a:srgbClr val="0000FF"/>
                </a:solidFill>
                <a:latin typeface="+mn-ea"/>
              </a:rPr>
              <a:t>会徽的主体图案，总体看是一朵花，而明处是三个</a:t>
            </a:r>
            <a:r>
              <a:rPr lang="en-US" sz="2000" smtClean="0">
                <a:solidFill>
                  <a:srgbClr val="0000FF"/>
                </a:solidFill>
                <a:latin typeface="+mn-ea"/>
              </a:rPr>
              <a:t>“</a:t>
            </a:r>
            <a:r>
              <a:rPr lang="zh-CN" altLang="en-US" sz="2000" smtClean="0">
                <a:solidFill>
                  <a:srgbClr val="0000FF"/>
                </a:solidFill>
                <a:latin typeface="+mn-ea"/>
              </a:rPr>
              <a:t>女</a:t>
            </a:r>
            <a:r>
              <a:rPr lang="en-US" sz="2000" smtClean="0">
                <a:solidFill>
                  <a:srgbClr val="0000FF"/>
                </a:solidFill>
                <a:latin typeface="+mn-ea"/>
              </a:rPr>
              <a:t>”</a:t>
            </a:r>
            <a:r>
              <a:rPr lang="zh-CN" altLang="en-US" sz="2000" smtClean="0">
                <a:solidFill>
                  <a:srgbClr val="0000FF"/>
                </a:solidFill>
                <a:latin typeface="+mn-ea"/>
              </a:rPr>
              <a:t>字的旋转重叠；暗处是三个</a:t>
            </a:r>
            <a:r>
              <a:rPr lang="en-US" sz="2000" smtClean="0">
                <a:solidFill>
                  <a:srgbClr val="0000FF"/>
                </a:solidFill>
                <a:latin typeface="+mn-ea"/>
              </a:rPr>
              <a:t>“W”</a:t>
            </a:r>
            <a:r>
              <a:rPr lang="zh-CN" altLang="en-US" sz="2000" smtClean="0">
                <a:solidFill>
                  <a:srgbClr val="0000FF"/>
                </a:solidFill>
                <a:latin typeface="+mn-ea"/>
              </a:rPr>
              <a:t>，而</a:t>
            </a:r>
            <a:r>
              <a:rPr lang="en-US" sz="2000" smtClean="0">
                <a:solidFill>
                  <a:srgbClr val="0000FF"/>
                </a:solidFill>
                <a:latin typeface="+mn-ea"/>
              </a:rPr>
              <a:t>“W”</a:t>
            </a:r>
            <a:r>
              <a:rPr lang="zh-CN" altLang="en-US" sz="2000" smtClean="0">
                <a:solidFill>
                  <a:srgbClr val="0000FF"/>
                </a:solidFill>
                <a:latin typeface="+mn-ea"/>
              </a:rPr>
              <a:t>是英语</a:t>
            </a:r>
            <a:r>
              <a:rPr lang="en-US" sz="2000" smtClean="0">
                <a:solidFill>
                  <a:srgbClr val="0000FF"/>
                </a:solidFill>
                <a:latin typeface="+mn-ea"/>
              </a:rPr>
              <a:t>“Woman”</a:t>
            </a:r>
            <a:r>
              <a:rPr lang="zh-CN" altLang="en-US" sz="2000" smtClean="0">
                <a:solidFill>
                  <a:srgbClr val="0000FF"/>
                </a:solidFill>
                <a:latin typeface="+mn-ea"/>
              </a:rPr>
              <a:t>的首字母，体现了妇联代表和维护妇女权益的精神。</a:t>
            </a:r>
          </a:p>
          <a:p>
            <a:r>
              <a:rPr lang="en-US" sz="2000" b="1" smtClean="0">
                <a:solidFill>
                  <a:srgbClr val="0000FF"/>
                </a:solidFill>
                <a:latin typeface="+mn-ea"/>
              </a:rPr>
              <a:t>4</a:t>
            </a:r>
            <a:r>
              <a:rPr lang="zh-CN" altLang="en-US" sz="2000" b="1" smtClean="0">
                <a:solidFill>
                  <a:srgbClr val="0000FF"/>
                </a:solidFill>
                <a:latin typeface="+mn-ea"/>
              </a:rPr>
              <a:t>．图与文的结合</a:t>
            </a:r>
          </a:p>
          <a:p>
            <a:r>
              <a:rPr lang="zh-CN" altLang="en-US" sz="2000" smtClean="0">
                <a:solidFill>
                  <a:srgbClr val="0000FF"/>
                </a:solidFill>
                <a:latin typeface="+mn-ea"/>
              </a:rPr>
              <a:t>比如</a:t>
            </a:r>
            <a:r>
              <a:rPr lang="en-US" sz="2000" smtClean="0">
                <a:solidFill>
                  <a:srgbClr val="0000FF"/>
                </a:solidFill>
                <a:latin typeface="+mn-ea"/>
              </a:rPr>
              <a:t>“</a:t>
            </a:r>
            <a:r>
              <a:rPr lang="zh-CN" altLang="en-US" sz="2000" smtClean="0">
                <a:solidFill>
                  <a:srgbClr val="0000FF"/>
                </a:solidFill>
                <a:latin typeface="+mn-ea"/>
              </a:rPr>
              <a:t>第十三届全国运动会</a:t>
            </a:r>
            <a:r>
              <a:rPr lang="en-US" sz="2000" smtClean="0">
                <a:solidFill>
                  <a:srgbClr val="0000FF"/>
                </a:solidFill>
                <a:latin typeface="+mn-ea"/>
              </a:rPr>
              <a:t>”</a:t>
            </a:r>
            <a:r>
              <a:rPr lang="zh-CN" altLang="en-US" sz="2000" smtClean="0">
                <a:solidFill>
                  <a:srgbClr val="0000FF"/>
                </a:solidFill>
                <a:latin typeface="+mn-ea"/>
              </a:rPr>
              <a:t>会徽就是以</a:t>
            </a:r>
            <a:r>
              <a:rPr lang="en-US" sz="2000" smtClean="0">
                <a:solidFill>
                  <a:srgbClr val="0000FF"/>
                </a:solidFill>
                <a:latin typeface="+mn-ea"/>
              </a:rPr>
              <a:t>“</a:t>
            </a:r>
            <a:r>
              <a:rPr lang="zh-CN" altLang="en-US" sz="2000" smtClean="0">
                <a:solidFill>
                  <a:srgbClr val="0000FF"/>
                </a:solidFill>
                <a:latin typeface="+mn-ea"/>
              </a:rPr>
              <a:t>津</a:t>
            </a:r>
            <a:r>
              <a:rPr lang="en-US" sz="2000" smtClean="0">
                <a:solidFill>
                  <a:srgbClr val="0000FF"/>
                </a:solidFill>
                <a:latin typeface="+mn-ea"/>
              </a:rPr>
              <a:t>”</a:t>
            </a:r>
            <a:r>
              <a:rPr lang="zh-CN" altLang="en-US" sz="2000" smtClean="0">
                <a:solidFill>
                  <a:srgbClr val="0000FF"/>
                </a:solidFill>
                <a:latin typeface="+mn-ea"/>
              </a:rPr>
              <a:t>字为主体，将火炬、数字与书法巧妙结合，表达了人们对体育精神的追求；</a:t>
            </a:r>
            <a:r>
              <a:rPr lang="en-US" sz="2000" smtClean="0">
                <a:solidFill>
                  <a:srgbClr val="0000FF"/>
                </a:solidFill>
                <a:latin typeface="+mn-ea"/>
              </a:rPr>
              <a:t>“</a:t>
            </a:r>
            <a:r>
              <a:rPr lang="zh-CN" altLang="en-US" sz="2000" smtClean="0">
                <a:solidFill>
                  <a:srgbClr val="0000FF"/>
                </a:solidFill>
                <a:latin typeface="+mn-ea"/>
              </a:rPr>
              <a:t>中国探月工程</a:t>
            </a:r>
            <a:r>
              <a:rPr lang="en-US" sz="2000" smtClean="0">
                <a:solidFill>
                  <a:srgbClr val="0000FF"/>
                </a:solidFill>
                <a:latin typeface="+mn-ea"/>
              </a:rPr>
              <a:t>”</a:t>
            </a:r>
            <a:r>
              <a:rPr lang="zh-CN" altLang="en-US" sz="2000" smtClean="0">
                <a:solidFill>
                  <a:srgbClr val="0000FF"/>
                </a:solidFill>
                <a:latin typeface="+mn-ea"/>
              </a:rPr>
              <a:t>标志里的汉字</a:t>
            </a:r>
            <a:r>
              <a:rPr lang="en-US" sz="2000" smtClean="0">
                <a:solidFill>
                  <a:srgbClr val="0000FF"/>
                </a:solidFill>
                <a:latin typeface="+mn-ea"/>
              </a:rPr>
              <a:t>“</a:t>
            </a:r>
            <a:r>
              <a:rPr lang="zh-CN" altLang="en-US" sz="2000" smtClean="0">
                <a:solidFill>
                  <a:srgbClr val="0000FF"/>
                </a:solidFill>
                <a:latin typeface="+mn-ea"/>
              </a:rPr>
              <a:t>月</a:t>
            </a:r>
            <a:r>
              <a:rPr lang="en-US" sz="2000" smtClean="0">
                <a:solidFill>
                  <a:srgbClr val="0000FF"/>
                </a:solidFill>
                <a:latin typeface="+mn-ea"/>
              </a:rPr>
              <a:t>”</a:t>
            </a:r>
            <a:r>
              <a:rPr lang="zh-CN" altLang="en-US" sz="2000" smtClean="0">
                <a:solidFill>
                  <a:srgbClr val="0000FF"/>
                </a:solidFill>
                <a:latin typeface="+mn-ea"/>
              </a:rPr>
              <a:t>中间有两个脚印，表达了人类登月的愿望。</a:t>
            </a:r>
          </a:p>
          <a:p>
            <a:r>
              <a:rPr lang="en-US" sz="2000" b="1" smtClean="0">
                <a:solidFill>
                  <a:srgbClr val="0000FF"/>
                </a:solidFill>
                <a:latin typeface="+mn-ea"/>
              </a:rPr>
              <a:t>5</a:t>
            </a:r>
            <a:r>
              <a:rPr lang="zh-CN" altLang="en-US" sz="2000" b="1" smtClean="0">
                <a:solidFill>
                  <a:srgbClr val="0000FF"/>
                </a:solidFill>
                <a:latin typeface="+mn-ea"/>
              </a:rPr>
              <a:t>．颜色</a:t>
            </a:r>
          </a:p>
          <a:p>
            <a:r>
              <a:rPr lang="zh-CN" altLang="en-US" sz="2000" smtClean="0">
                <a:solidFill>
                  <a:srgbClr val="0000FF"/>
                </a:solidFill>
                <a:latin typeface="+mn-ea"/>
              </a:rPr>
              <a:t>高考试卷的印刷虽然是黑白色的，但在题干中有时会提示颜色，所以还需要考生注意。比如</a:t>
            </a:r>
            <a:r>
              <a:rPr lang="en-US" sz="2000" smtClean="0">
                <a:solidFill>
                  <a:srgbClr val="0000FF"/>
                </a:solidFill>
                <a:latin typeface="+mn-ea"/>
              </a:rPr>
              <a:t>“‘</a:t>
            </a:r>
            <a:r>
              <a:rPr lang="zh-CN" altLang="en-US" sz="2000" smtClean="0">
                <a:solidFill>
                  <a:srgbClr val="0000FF"/>
                </a:solidFill>
                <a:latin typeface="+mn-ea"/>
              </a:rPr>
              <a:t>一带一路</a:t>
            </a:r>
            <a:r>
              <a:rPr lang="en-US" sz="2000" smtClean="0">
                <a:solidFill>
                  <a:srgbClr val="0000FF"/>
                </a:solidFill>
                <a:latin typeface="+mn-ea"/>
              </a:rPr>
              <a:t>’</a:t>
            </a:r>
            <a:r>
              <a:rPr lang="zh-CN" altLang="en-US" sz="2000" smtClean="0">
                <a:solidFill>
                  <a:srgbClr val="0000FF"/>
                </a:solidFill>
                <a:latin typeface="+mn-ea"/>
              </a:rPr>
              <a:t>国际合作高峰论坛</a:t>
            </a:r>
            <a:r>
              <a:rPr lang="en-US" sz="2000" smtClean="0">
                <a:solidFill>
                  <a:srgbClr val="0000FF"/>
                </a:solidFill>
                <a:latin typeface="+mn-ea"/>
              </a:rPr>
              <a:t>”</a:t>
            </a:r>
            <a:r>
              <a:rPr lang="zh-CN" altLang="en-US" sz="2000" smtClean="0">
                <a:solidFill>
                  <a:srgbClr val="0000FF"/>
                </a:solidFill>
                <a:latin typeface="+mn-ea"/>
              </a:rPr>
              <a:t>徽标中的黄色代表陆上丝绸之路，蓝色代表海上丝绸之路。</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617501" y="1096947"/>
            <a:ext cx="10501386" cy="4154170"/>
          </a:xfrm>
          <a:prstGeom prst="rect">
            <a:avLst/>
          </a:prstGeom>
          <a:noFill/>
          <a:ln w="9525">
            <a:noFill/>
            <a:miter lim="800000"/>
          </a:ln>
          <a:effectLst/>
        </p:spPr>
        <p:txBody>
          <a:bodyPr wrap="square">
            <a:spAutoFit/>
          </a:bodyPr>
          <a:lstStyle/>
          <a:p>
            <a:pPr algn="ctr"/>
            <a:r>
              <a:rPr lang="en-US" sz="2400" smtClean="0">
                <a:solidFill>
                  <a:srgbClr val="006600"/>
                </a:solidFill>
                <a:latin typeface="黑体" pitchFamily="2" charset="-122"/>
                <a:ea typeface="黑体" pitchFamily="2" charset="-122"/>
              </a:rPr>
              <a:t>(</a:t>
            </a:r>
            <a:r>
              <a:rPr lang="zh-CN" altLang="en-US" sz="2400" smtClean="0">
                <a:solidFill>
                  <a:srgbClr val="006600"/>
                </a:solidFill>
                <a:latin typeface="黑体" pitchFamily="2" charset="-122"/>
                <a:ea typeface="黑体" pitchFamily="2" charset="-122"/>
              </a:rPr>
              <a:t>二</a:t>
            </a:r>
            <a:r>
              <a:rPr lang="en-US" sz="2400" smtClean="0">
                <a:solidFill>
                  <a:srgbClr val="006600"/>
                </a:solidFill>
                <a:latin typeface="黑体" pitchFamily="2" charset="-122"/>
                <a:ea typeface="黑体" pitchFamily="2" charset="-122"/>
              </a:rPr>
              <a:t>)</a:t>
            </a:r>
            <a:r>
              <a:rPr lang="zh-CN" altLang="en-US" sz="2400" smtClean="0">
                <a:solidFill>
                  <a:srgbClr val="006600"/>
                </a:solidFill>
                <a:latin typeface="黑体" pitchFamily="2" charset="-122"/>
                <a:ea typeface="黑体" pitchFamily="2" charset="-122"/>
              </a:rPr>
              <a:t>徽标的判读</a:t>
            </a:r>
            <a:endParaRPr lang="en-US" altLang="zh-CN" sz="2400" smtClean="0">
              <a:solidFill>
                <a:srgbClr val="006600"/>
              </a:solidFill>
              <a:latin typeface="黑体" pitchFamily="2" charset="-122"/>
              <a:ea typeface="黑体" pitchFamily="2" charset="-122"/>
            </a:endParaRPr>
          </a:p>
          <a:p>
            <a:pPr algn="ctr"/>
            <a:endParaRPr lang="zh-CN" altLang="en-US" sz="2400" smtClean="0">
              <a:solidFill>
                <a:srgbClr val="006600"/>
              </a:solidFill>
              <a:latin typeface="黑体" pitchFamily="2" charset="-122"/>
              <a:ea typeface="黑体" pitchFamily="2" charset="-122"/>
            </a:endParaRPr>
          </a:p>
          <a:p>
            <a:r>
              <a:rPr lang="zh-CN" altLang="en-US" sz="2400" smtClean="0">
                <a:solidFill>
                  <a:srgbClr val="0000FF"/>
                </a:solidFill>
                <a:latin typeface="+mn-ea"/>
              </a:rPr>
              <a:t>    徽标，不是一般的图标，往往</a:t>
            </a:r>
            <a:r>
              <a:rPr lang="en-US" sz="2400" smtClean="0">
                <a:solidFill>
                  <a:srgbClr val="0000FF"/>
                </a:solidFill>
                <a:latin typeface="+mn-ea"/>
              </a:rPr>
              <a:t>“</a:t>
            </a:r>
            <a:r>
              <a:rPr lang="zh-CN" altLang="en-US" sz="2400" smtClean="0">
                <a:solidFill>
                  <a:srgbClr val="0000FF"/>
                </a:solidFill>
                <a:latin typeface="+mn-ea"/>
              </a:rPr>
              <a:t>言简意赅</a:t>
            </a:r>
            <a:r>
              <a:rPr lang="en-US" sz="2400" smtClean="0">
                <a:solidFill>
                  <a:srgbClr val="0000FF"/>
                </a:solidFill>
                <a:latin typeface="+mn-ea"/>
              </a:rPr>
              <a:t>”</a:t>
            </a:r>
            <a:r>
              <a:rPr lang="zh-CN" altLang="en-US" sz="2400" smtClean="0">
                <a:solidFill>
                  <a:srgbClr val="0000FF"/>
                </a:solidFill>
                <a:latin typeface="+mn-ea"/>
              </a:rPr>
              <a:t>，高度凝练，蕴涵着丰富的寓意。因此，此类考题主要考查考生透过现象，挖掘本质，真正把握其内涵的能力。答题时，应该注意以下几点：</a:t>
            </a:r>
          </a:p>
          <a:p>
            <a:r>
              <a:rPr lang="en-US" sz="2400" smtClean="0">
                <a:solidFill>
                  <a:srgbClr val="0000FF"/>
                </a:solidFill>
                <a:latin typeface="+mn-ea"/>
              </a:rPr>
              <a:t>        1</a:t>
            </a:r>
            <a:r>
              <a:rPr lang="zh-CN" altLang="en-US" sz="2400" smtClean="0">
                <a:solidFill>
                  <a:srgbClr val="0000FF"/>
                </a:solidFill>
                <a:latin typeface="+mn-ea"/>
              </a:rPr>
              <a:t>．宏观把握会徽</a:t>
            </a:r>
            <a:r>
              <a:rPr lang="en-US" sz="2400" smtClean="0">
                <a:solidFill>
                  <a:srgbClr val="0000FF"/>
                </a:solidFill>
                <a:latin typeface="+mn-ea"/>
              </a:rPr>
              <a:t>(</a:t>
            </a:r>
            <a:r>
              <a:rPr lang="zh-CN" altLang="en-US" sz="2400" smtClean="0">
                <a:solidFill>
                  <a:srgbClr val="0000FF"/>
                </a:solidFill>
                <a:latin typeface="+mn-ea"/>
              </a:rPr>
              <a:t>行业性图标</a:t>
            </a:r>
            <a:r>
              <a:rPr lang="en-US" sz="2400" smtClean="0">
                <a:solidFill>
                  <a:srgbClr val="0000FF"/>
                </a:solidFill>
                <a:latin typeface="+mn-ea"/>
              </a:rPr>
              <a:t>)</a:t>
            </a:r>
            <a:r>
              <a:rPr lang="zh-CN" altLang="en-US" sz="2400" smtClean="0">
                <a:solidFill>
                  <a:srgbClr val="0000FF"/>
                </a:solidFill>
                <a:latin typeface="+mn-ea"/>
              </a:rPr>
              <a:t>的外形特点，注意中英文大小写和变体，以及涉及的时间、事物等。</a:t>
            </a:r>
          </a:p>
          <a:p>
            <a:r>
              <a:rPr lang="en-US" sz="2400" smtClean="0">
                <a:solidFill>
                  <a:srgbClr val="0000FF"/>
                </a:solidFill>
                <a:latin typeface="+mn-ea"/>
              </a:rPr>
              <a:t>        2</a:t>
            </a:r>
            <a:r>
              <a:rPr lang="zh-CN" altLang="en-US" sz="2400" smtClean="0">
                <a:solidFill>
                  <a:srgbClr val="0000FF"/>
                </a:solidFill>
                <a:latin typeface="+mn-ea"/>
              </a:rPr>
              <a:t>．说明</a:t>
            </a:r>
            <a:r>
              <a:rPr lang="en-US" sz="2400" smtClean="0">
                <a:solidFill>
                  <a:srgbClr val="0000FF"/>
                </a:solidFill>
                <a:latin typeface="+mn-ea"/>
              </a:rPr>
              <a:t>(</a:t>
            </a:r>
            <a:r>
              <a:rPr lang="zh-CN" altLang="en-US" sz="2400" smtClean="0">
                <a:solidFill>
                  <a:srgbClr val="0000FF"/>
                </a:solidFill>
                <a:latin typeface="+mn-ea"/>
              </a:rPr>
              <a:t>介绍</a:t>
            </a:r>
            <a:r>
              <a:rPr lang="en-US" sz="2400" smtClean="0">
                <a:solidFill>
                  <a:srgbClr val="0000FF"/>
                </a:solidFill>
                <a:latin typeface="+mn-ea"/>
              </a:rPr>
              <a:t>)</a:t>
            </a:r>
            <a:r>
              <a:rPr lang="zh-CN" altLang="en-US" sz="2400" smtClean="0">
                <a:solidFill>
                  <a:srgbClr val="0000FF"/>
                </a:solidFill>
                <a:latin typeface="+mn-ea"/>
              </a:rPr>
              <a:t>画面要分清说明顺序</a:t>
            </a:r>
            <a:r>
              <a:rPr lang="en-US" sz="2400" smtClean="0">
                <a:solidFill>
                  <a:srgbClr val="0000FF"/>
                </a:solidFill>
                <a:latin typeface="+mn-ea"/>
              </a:rPr>
              <a:t>(</a:t>
            </a:r>
            <a:r>
              <a:rPr lang="zh-CN" altLang="en-US" sz="2400" smtClean="0">
                <a:solidFill>
                  <a:srgbClr val="0000FF"/>
                </a:solidFill>
                <a:latin typeface="+mn-ea"/>
              </a:rPr>
              <a:t>时间顺序、逻辑顺序、空间顺序</a:t>
            </a:r>
            <a:r>
              <a:rPr lang="en-US" sz="2400" smtClean="0">
                <a:solidFill>
                  <a:srgbClr val="0000FF"/>
                </a:solidFill>
                <a:latin typeface="+mn-ea"/>
              </a:rPr>
              <a:t>)</a:t>
            </a:r>
            <a:r>
              <a:rPr lang="zh-CN" altLang="en-US" sz="2400" smtClean="0">
                <a:solidFill>
                  <a:srgbClr val="0000FF"/>
                </a:solidFill>
                <a:latin typeface="+mn-ea"/>
              </a:rPr>
              <a:t>。</a:t>
            </a:r>
          </a:p>
          <a:p>
            <a:r>
              <a:rPr lang="en-US" sz="2400" smtClean="0">
                <a:solidFill>
                  <a:srgbClr val="0000FF"/>
                </a:solidFill>
                <a:latin typeface="+mn-ea"/>
              </a:rPr>
              <a:t>        3</a:t>
            </a:r>
            <a:r>
              <a:rPr lang="zh-CN" altLang="en-US" sz="2400" smtClean="0">
                <a:solidFill>
                  <a:srgbClr val="0000FF"/>
                </a:solidFill>
                <a:latin typeface="+mn-ea"/>
              </a:rPr>
              <a:t>．注意由表及里，分析其内涵和寓意，对图标的创意</a:t>
            </a:r>
            <a:r>
              <a:rPr lang="en-US" sz="2400" smtClean="0">
                <a:solidFill>
                  <a:srgbClr val="0000FF"/>
                </a:solidFill>
                <a:latin typeface="+mn-ea"/>
              </a:rPr>
              <a:t>(</a:t>
            </a:r>
            <a:r>
              <a:rPr lang="zh-CN" altLang="en-US" sz="2400" smtClean="0">
                <a:solidFill>
                  <a:srgbClr val="0000FF"/>
                </a:solidFill>
                <a:latin typeface="+mn-ea"/>
              </a:rPr>
              <a:t>含义</a:t>
            </a:r>
            <a:r>
              <a:rPr lang="en-US" sz="2400" smtClean="0">
                <a:solidFill>
                  <a:srgbClr val="0000FF"/>
                </a:solidFill>
                <a:latin typeface="+mn-ea"/>
              </a:rPr>
              <a:t>)</a:t>
            </a:r>
            <a:r>
              <a:rPr lang="zh-CN" altLang="en-US" sz="2400" smtClean="0">
                <a:solidFill>
                  <a:srgbClr val="0000FF"/>
                </a:solidFill>
                <a:latin typeface="+mn-ea"/>
              </a:rPr>
              <a:t>，要联系具体对象作出合理想象。</a:t>
            </a:r>
          </a:p>
          <a:p>
            <a:endParaRPr lang="zh-CN" altLang="en-US" sz="2400"/>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46437"/>
          <p:cNvSpPr txBox="1"/>
          <p:nvPr/>
        </p:nvSpPr>
        <p:spPr>
          <a:xfrm>
            <a:off x="6403979" y="739757"/>
            <a:ext cx="4929222" cy="5262245"/>
          </a:xfrm>
          <a:prstGeom prst="rect">
            <a:avLst/>
          </a:prstGeom>
          <a:noFill/>
          <a:ln w="9525">
            <a:noFill/>
          </a:ln>
        </p:spPr>
        <p:txBody>
          <a:bodyPr wrap="square">
            <a:spAutoFit/>
          </a:bodyPr>
          <a:lstStyle/>
          <a:p>
            <a:r>
              <a:rPr lang="zh-CN" altLang="en-US" sz="2400" b="1" smtClean="0">
                <a:solidFill>
                  <a:srgbClr val="0000FF"/>
                </a:solidFill>
                <a:latin typeface="+mn-ea"/>
              </a:rPr>
              <a:t>下列对</a:t>
            </a:r>
            <a:r>
              <a:rPr lang="en-US" sz="2400" b="1" smtClean="0">
                <a:solidFill>
                  <a:srgbClr val="0000FF"/>
                </a:solidFill>
                <a:latin typeface="+mn-ea"/>
              </a:rPr>
              <a:t>“</a:t>
            </a:r>
            <a:r>
              <a:rPr lang="zh-CN" altLang="en-US" sz="2400" b="1" smtClean="0">
                <a:solidFill>
                  <a:srgbClr val="0000FF"/>
                </a:solidFill>
                <a:latin typeface="+mn-ea"/>
              </a:rPr>
              <a:t>中国文化遗产</a:t>
            </a:r>
            <a:r>
              <a:rPr lang="en-US" sz="2400" b="1" smtClean="0">
                <a:solidFill>
                  <a:srgbClr val="0000FF"/>
                </a:solidFill>
                <a:latin typeface="+mn-ea"/>
              </a:rPr>
              <a:t>”</a:t>
            </a:r>
            <a:r>
              <a:rPr lang="zh-CN" altLang="en-US" sz="2400" b="1" smtClean="0">
                <a:solidFill>
                  <a:srgbClr val="0000FF"/>
                </a:solidFill>
                <a:latin typeface="+mn-ea"/>
              </a:rPr>
              <a:t>标志理解不恰当的一项是</a:t>
            </a:r>
            <a:r>
              <a:rPr lang="en-US" sz="2400" b="1" smtClean="0">
                <a:solidFill>
                  <a:srgbClr val="0000FF"/>
                </a:solidFill>
                <a:latin typeface="+mn-ea"/>
              </a:rPr>
              <a:t>(</a:t>
            </a:r>
            <a:r>
              <a:rPr lang="zh-CN" altLang="en-US" sz="2400" b="1" smtClean="0">
                <a:solidFill>
                  <a:srgbClr val="0000FF"/>
                </a:solidFill>
                <a:latin typeface="+mn-ea"/>
              </a:rPr>
              <a:t>　　</a:t>
            </a:r>
            <a:r>
              <a:rPr lang="en-US" sz="2400" b="1" smtClean="0">
                <a:solidFill>
                  <a:srgbClr val="0000FF"/>
                </a:solidFill>
                <a:latin typeface="+mn-ea"/>
              </a:rPr>
              <a:t>)</a:t>
            </a:r>
            <a:endParaRPr lang="zh-CN" altLang="en-US" sz="2400" b="1" smtClean="0">
              <a:solidFill>
                <a:srgbClr val="0000FF"/>
              </a:solidFill>
              <a:latin typeface="+mn-ea"/>
            </a:endParaRPr>
          </a:p>
          <a:p>
            <a:r>
              <a:rPr lang="en-US" sz="2400" smtClean="0">
                <a:solidFill>
                  <a:srgbClr val="0000FF"/>
                </a:solidFill>
                <a:latin typeface="+mn-ea"/>
              </a:rPr>
              <a:t>A</a:t>
            </a:r>
            <a:r>
              <a:rPr lang="zh-CN" altLang="en-US" sz="2400" smtClean="0">
                <a:solidFill>
                  <a:srgbClr val="0000FF"/>
                </a:solidFill>
                <a:latin typeface="+mn-ea"/>
              </a:rPr>
              <a:t>．标志整体呈圆形，既体现民族团结、和谐包容的文化内涵，也体现文化遗产保护的理念。</a:t>
            </a:r>
          </a:p>
          <a:p>
            <a:r>
              <a:rPr lang="en-US" sz="2400" smtClean="0">
                <a:solidFill>
                  <a:srgbClr val="0000FF"/>
                </a:solidFill>
                <a:latin typeface="+mn-ea"/>
              </a:rPr>
              <a:t>B</a:t>
            </a:r>
            <a:r>
              <a:rPr lang="zh-CN" altLang="en-US" sz="2400" smtClean="0">
                <a:solidFill>
                  <a:srgbClr val="0000FF"/>
                </a:solidFill>
                <a:latin typeface="+mn-ea"/>
              </a:rPr>
              <a:t>．标志中的太阳神鸟图案动感很强，既体现中国文化强大的向心力，也体现自强不息的民族精神。</a:t>
            </a:r>
          </a:p>
          <a:p>
            <a:r>
              <a:rPr lang="en-US" sz="2400" smtClean="0">
                <a:solidFill>
                  <a:srgbClr val="0000FF"/>
                </a:solidFill>
                <a:latin typeface="+mn-ea"/>
              </a:rPr>
              <a:t>C</a:t>
            </a:r>
            <a:r>
              <a:rPr lang="zh-CN" altLang="en-US" sz="2400" smtClean="0">
                <a:solidFill>
                  <a:srgbClr val="0000FF"/>
                </a:solidFill>
                <a:latin typeface="+mn-ea"/>
              </a:rPr>
              <a:t>．标志中的神鸟与太阳光芒的数目，暗合中国文化中四季、四方、十二生肖、十二时辰等元素。</a:t>
            </a:r>
          </a:p>
          <a:p>
            <a:r>
              <a:rPr lang="en-US" sz="2400" smtClean="0">
                <a:solidFill>
                  <a:srgbClr val="0000FF"/>
                </a:solidFill>
                <a:latin typeface="+mn-ea"/>
              </a:rPr>
              <a:t>D</a:t>
            </a:r>
            <a:r>
              <a:rPr lang="zh-CN" altLang="en-US" sz="2400" smtClean="0">
                <a:solidFill>
                  <a:srgbClr val="0000FF"/>
                </a:solidFill>
                <a:latin typeface="+mn-ea"/>
              </a:rPr>
              <a:t>．标志中光芒四射的太阳，既象征着光明、生命和永恒，也象征着我国飞速发展的文化产业。</a:t>
            </a:r>
            <a:endParaRPr lang="zh-CN" altLang="en-US" sz="2400">
              <a:solidFill>
                <a:srgbClr val="0000FF"/>
              </a:solidFill>
              <a:latin typeface="+mn-ea"/>
            </a:endParaRPr>
          </a:p>
        </p:txBody>
      </p:sp>
      <p:pic>
        <p:nvPicPr>
          <p:cNvPr id="36865" name="Picture 1" descr="E:\临时存文件\2021年《金版》一轮  语文（人教版）\46.TIF"/>
          <p:cNvPicPr>
            <a:picLocks noChangeAspect="1" noChangeArrowheads="1"/>
          </p:cNvPicPr>
          <p:nvPr/>
        </p:nvPicPr>
        <p:blipFill>
          <a:blip r:embed="rId2"/>
          <a:stretch>
            <a:fillRect/>
          </a:stretch>
        </p:blipFill>
        <p:spPr bwMode="auto">
          <a:xfrm>
            <a:off x="2189137" y="739757"/>
            <a:ext cx="3071834" cy="2921375"/>
          </a:xfrm>
          <a:prstGeom prst="rect">
            <a:avLst/>
          </a:prstGeom>
          <a:noFill/>
          <a:ln w="9525">
            <a:noFill/>
            <a:miter lim="800000"/>
          </a:ln>
        </p:spPr>
      </p:pic>
      <p:sp>
        <p:nvSpPr>
          <p:cNvPr id="7" name="文本框 146437"/>
          <p:cNvSpPr txBox="1"/>
          <p:nvPr/>
        </p:nvSpPr>
        <p:spPr>
          <a:xfrm>
            <a:off x="403187" y="3168649"/>
            <a:ext cx="5715040" cy="2922905"/>
          </a:xfrm>
          <a:prstGeom prst="rect">
            <a:avLst/>
          </a:prstGeom>
          <a:noFill/>
          <a:ln w="9525">
            <a:noFill/>
          </a:ln>
        </p:spPr>
        <p:txBody>
          <a:bodyPr wrap="square">
            <a:spAutoFit/>
          </a:bodyPr>
          <a:lstStyle/>
          <a:p>
            <a:r>
              <a:rPr lang="zh-CN" altLang="en-US" sz="2400" b="1" smtClean="0">
                <a:solidFill>
                  <a:srgbClr val="FF0000"/>
                </a:solidFill>
                <a:latin typeface="+mn-ea"/>
              </a:rPr>
              <a:t>思维导图：</a:t>
            </a:r>
          </a:p>
          <a:p>
            <a:r>
              <a:rPr lang="zh-CN" altLang="en-US" sz="2000" smtClean="0">
                <a:solidFill>
                  <a:srgbClr val="FF0000"/>
                </a:solidFill>
                <a:latin typeface="+mn-ea"/>
              </a:rPr>
              <a:t>第</a:t>
            </a:r>
            <a:r>
              <a:rPr lang="en-US" sz="2000" smtClean="0">
                <a:solidFill>
                  <a:srgbClr val="FF0000"/>
                </a:solidFill>
                <a:latin typeface="+mn-ea"/>
              </a:rPr>
              <a:t>1</a:t>
            </a:r>
            <a:r>
              <a:rPr lang="zh-CN" altLang="en-US" sz="2000" smtClean="0">
                <a:solidFill>
                  <a:srgbClr val="FF0000"/>
                </a:solidFill>
                <a:latin typeface="+mn-ea"/>
              </a:rPr>
              <a:t>步：理解徽标寓意。徽标整体呈圆形，既体现民族团结、和谐包容的文化内涵，也体现文化遗产保护的理念。徽标中的太阳神鸟图案动感很强，既体现中国文化强大的向心力，也体现自强不息的民族精神。徽标中的神鸟与太阳光芒的数目，暗合中国文化中四季、四方、十二生肖、十二时辰等元素。</a:t>
            </a:r>
          </a:p>
          <a:p>
            <a:r>
              <a:rPr lang="zh-CN" altLang="en-US" sz="2000" smtClean="0">
                <a:solidFill>
                  <a:srgbClr val="FF0000"/>
                </a:solidFill>
                <a:latin typeface="+mn-ea"/>
              </a:rPr>
              <a:t>第</a:t>
            </a:r>
            <a:r>
              <a:rPr lang="en-US" sz="2000" smtClean="0">
                <a:solidFill>
                  <a:srgbClr val="FF0000"/>
                </a:solidFill>
                <a:latin typeface="+mn-ea"/>
              </a:rPr>
              <a:t>2</a:t>
            </a:r>
            <a:r>
              <a:rPr lang="zh-CN" altLang="en-US" sz="2000" smtClean="0">
                <a:solidFill>
                  <a:srgbClr val="FF0000"/>
                </a:solidFill>
                <a:latin typeface="+mn-ea"/>
              </a:rPr>
              <a:t>步：准确判读徽标。</a:t>
            </a:r>
            <a:endParaRPr lang="zh-CN" altLang="en-US" sz="2000">
              <a:solidFill>
                <a:srgbClr val="FF0000"/>
              </a:solidFill>
              <a:latin typeface="+mn-ea"/>
            </a:endParaRPr>
          </a:p>
        </p:txBody>
      </p:sp>
      <p:sp>
        <p:nvSpPr>
          <p:cNvPr id="8" name="Text Box 5"/>
          <p:cNvSpPr txBox="1">
            <a:spLocks noChangeArrowheads="1"/>
          </p:cNvSpPr>
          <p:nvPr/>
        </p:nvSpPr>
        <p:spPr bwMode="auto">
          <a:xfrm>
            <a:off x="8475681" y="1025509"/>
            <a:ext cx="571504" cy="706755"/>
          </a:xfrm>
          <a:prstGeom prst="rect">
            <a:avLst/>
          </a:prstGeom>
          <a:noFill/>
          <a:ln w="9525">
            <a:noFill/>
            <a:miter lim="800000"/>
          </a:ln>
          <a:effectLst/>
        </p:spPr>
        <p:txBody>
          <a:bodyPr wrap="square">
            <a:spAutoFit/>
          </a:bodyPr>
          <a:lstStyle/>
          <a:p>
            <a:r>
              <a:rPr lang="en-US" altLang="zh-CN" sz="4000" smtClean="0">
                <a:solidFill>
                  <a:srgbClr val="FF0000"/>
                </a:solidFill>
              </a:rPr>
              <a:t>D</a:t>
            </a:r>
            <a:endParaRPr lang="zh-CN" altLang="en-US" sz="4000">
              <a:solidFill>
                <a:srgbClr val="006600"/>
              </a:solidFill>
            </a:endParaRPr>
          </a:p>
        </p:txBody>
      </p:sp>
      <p:graphicFrame>
        <p:nvGraphicFramePr>
          <p:cNvPr id="9"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32" fill="hold" nodeType="clickEffect">
                                  <p:stCondLst>
                                    <p:cond delay="0"/>
                                  </p:stCondLst>
                                  <p:childTnLst>
                                    <p:set>
                                      <p:cBhvr>
                                        <p:cTn id="12" dur="1" fill="hold">
                                          <p:stCondLst>
                                            <p:cond delay="0"/>
                                          </p:stCondLst>
                                        </p:cTn>
                                        <p:tgtEl>
                                          <p:spTgt spid="36865"/>
                                        </p:tgtEl>
                                        <p:attrNameLst>
                                          <p:attrName>style.visibility</p:attrName>
                                        </p:attrNameLst>
                                      </p:cBhvr>
                                      <p:to>
                                        <p:strVal val="visible"/>
                                      </p:to>
                                    </p:set>
                                    <p:animEffect transition="in" filter="circle(out)">
                                      <p:cBhvr>
                                        <p:cTn id="13" dur="2000"/>
                                        <p:tgtEl>
                                          <p:spTgt spid="3686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ssolve">
                                      <p:cBhvr>
                                        <p:cTn id="19" dur="5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9" presetClass="entr" presetSubtype="0"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dissolv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1"/>
      <p:bldP spid="8" grpId="2"/>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688939" y="1096947"/>
            <a:ext cx="10001320" cy="350774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itchFamily="2" charset="-122"/>
              </a:rPr>
              <a:t>题型三   漫画解读</a:t>
            </a:r>
          </a:p>
          <a:p>
            <a:pPr>
              <a:lnSpc>
                <a:spcPct val="150000"/>
              </a:lnSpc>
            </a:pPr>
            <a:r>
              <a:rPr lang="zh-CN" altLang="en-US" sz="3200" smtClean="0">
                <a:solidFill>
                  <a:srgbClr val="006600"/>
                </a:solidFill>
              </a:rPr>
              <a:t>　 </a:t>
            </a:r>
            <a:r>
              <a:rPr lang="zh-CN" altLang="en-US" sz="2400" smtClean="0">
                <a:solidFill>
                  <a:srgbClr val="006600"/>
                </a:solidFill>
              </a:rPr>
              <a:t>    </a:t>
            </a:r>
            <a:r>
              <a:rPr lang="zh-CN" altLang="en-US" sz="2800" smtClean="0">
                <a:solidFill>
                  <a:srgbClr val="006600"/>
                </a:solidFill>
              </a:rPr>
              <a:t>随着高考图文转换题取材的广泛化，一些富有浓厚时代气息和鲜明艺术特色的摄影、绘画、剪纸等素材受到命题者的青睐。图画就是用线条、色彩构成的形象或肖像。图画类试题的命题角度主要有描述画面、给画面配文字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546063" y="626265"/>
            <a:ext cx="10858576" cy="5405120"/>
          </a:xfrm>
          <a:prstGeom prst="rect">
            <a:avLst/>
          </a:prstGeom>
          <a:noFill/>
          <a:ln w="9525">
            <a:noFill/>
            <a:miter lim="800000"/>
          </a:ln>
          <a:effectLst/>
        </p:spPr>
        <p:txBody>
          <a:bodyPr wrap="square">
            <a:spAutoFit/>
          </a:bodyPr>
          <a:lstStyle/>
          <a:p>
            <a:pPr algn="ctr">
              <a:lnSpc>
                <a:spcPct val="120000"/>
              </a:lnSpc>
            </a:pPr>
            <a:r>
              <a:rPr lang="zh-CN" altLang="en-US" sz="2400" smtClean="0">
                <a:solidFill>
                  <a:schemeClr val="hlink"/>
                </a:solidFill>
                <a:ea typeface="黑体" pitchFamily="2" charset="-122"/>
              </a:rPr>
              <a:t>漫画解读</a:t>
            </a:r>
            <a:r>
              <a:rPr lang="en-US" altLang="en-US" sz="2400" smtClean="0">
                <a:solidFill>
                  <a:schemeClr val="hlink"/>
                </a:solidFill>
                <a:ea typeface="黑体" pitchFamily="2" charset="-122"/>
              </a:rPr>
              <a:t>3</a:t>
            </a:r>
            <a:r>
              <a:rPr lang="zh-CN" altLang="en-US" sz="2400" smtClean="0">
                <a:solidFill>
                  <a:schemeClr val="hlink"/>
                </a:solidFill>
                <a:ea typeface="黑体" pitchFamily="2" charset="-122"/>
              </a:rPr>
              <a:t>步走</a:t>
            </a:r>
          </a:p>
          <a:p>
            <a:pPr>
              <a:lnSpc>
                <a:spcPct val="110000"/>
              </a:lnSpc>
            </a:pPr>
            <a:r>
              <a:rPr lang="zh-CN" altLang="en-US" sz="2400" b="1" smtClean="0">
                <a:solidFill>
                  <a:srgbClr val="008000"/>
                </a:solidFill>
                <a:ea typeface="仿宋_GB2312" pitchFamily="49" charset="-122"/>
              </a:rPr>
              <a:t>              </a:t>
            </a:r>
            <a:r>
              <a:rPr lang="zh-CN" altLang="en-US" sz="2400" b="1" i="1" u="sng" smtClean="0">
                <a:solidFill>
                  <a:srgbClr val="008000"/>
                </a:solidFill>
                <a:latin typeface="+mn-ea"/>
              </a:rPr>
              <a:t>第一</a:t>
            </a:r>
            <a:r>
              <a:rPr lang="en-US" altLang="en-US" sz="2400" b="1" i="1" u="sng" smtClean="0">
                <a:solidFill>
                  <a:srgbClr val="008000"/>
                </a:solidFill>
                <a:latin typeface="+mn-ea"/>
              </a:rPr>
              <a:t> </a:t>
            </a:r>
            <a:r>
              <a:rPr lang="zh-CN" altLang="en-US" sz="2400" b="1" i="1" u="sng" smtClean="0">
                <a:solidFill>
                  <a:srgbClr val="008000"/>
                </a:solidFill>
                <a:latin typeface="+mn-ea"/>
              </a:rPr>
              <a:t>步：读画面，明白画中</a:t>
            </a:r>
            <a:r>
              <a:rPr lang="en-US" altLang="en-US" sz="2400" b="1" i="1" u="sng" smtClean="0">
                <a:solidFill>
                  <a:srgbClr val="008000"/>
                </a:solidFill>
                <a:latin typeface="+mn-ea"/>
              </a:rPr>
              <a:t>“</a:t>
            </a:r>
            <a:r>
              <a:rPr lang="zh-CN" altLang="en-US" sz="2400" b="1" i="1" u="sng" smtClean="0">
                <a:solidFill>
                  <a:srgbClr val="008000"/>
                </a:solidFill>
                <a:latin typeface="+mn-ea"/>
              </a:rPr>
              <a:t>有什么</a:t>
            </a:r>
            <a:r>
              <a:rPr lang="en-US" altLang="en-US" sz="2400" b="1" i="1" u="sng" smtClean="0">
                <a:solidFill>
                  <a:srgbClr val="008000"/>
                </a:solidFill>
                <a:latin typeface="+mn-ea"/>
              </a:rPr>
              <a:t>”</a:t>
            </a:r>
            <a:r>
              <a:rPr lang="zh-CN" altLang="en-US" sz="2400" b="1" i="1" u="sng" smtClean="0">
                <a:solidFill>
                  <a:srgbClr val="008000"/>
                </a:solidFill>
                <a:latin typeface="+mn-ea"/>
              </a:rPr>
              <a:t>。</a:t>
            </a:r>
          </a:p>
          <a:p>
            <a:pPr>
              <a:lnSpc>
                <a:spcPct val="110000"/>
              </a:lnSpc>
            </a:pPr>
            <a:r>
              <a:rPr lang="en-US" altLang="en-US" sz="2400" smtClean="0">
                <a:solidFill>
                  <a:srgbClr val="008000"/>
                </a:solidFill>
                <a:latin typeface="+mn-ea"/>
              </a:rPr>
              <a:t>            ①</a:t>
            </a:r>
            <a:r>
              <a:rPr lang="zh-CN" altLang="en-US" sz="2400" smtClean="0">
                <a:solidFill>
                  <a:srgbClr val="008000"/>
                </a:solidFill>
                <a:latin typeface="+mn-ea"/>
              </a:rPr>
              <a:t>看标题。标题是漫画的眼睛，有时透过这</a:t>
            </a:r>
            <a:r>
              <a:rPr lang="en-US" altLang="en-US" sz="2400" smtClean="0">
                <a:solidFill>
                  <a:srgbClr val="008000"/>
                </a:solidFill>
                <a:latin typeface="+mn-ea"/>
              </a:rPr>
              <a:t>“</a:t>
            </a:r>
            <a:r>
              <a:rPr lang="zh-CN" altLang="en-US" sz="2400" smtClean="0">
                <a:solidFill>
                  <a:srgbClr val="008000"/>
                </a:solidFill>
                <a:latin typeface="+mn-ea"/>
              </a:rPr>
              <a:t>画眼</a:t>
            </a:r>
            <a:r>
              <a:rPr lang="en-US" altLang="en-US" sz="2400" smtClean="0">
                <a:solidFill>
                  <a:srgbClr val="008000"/>
                </a:solidFill>
                <a:latin typeface="+mn-ea"/>
              </a:rPr>
              <a:t>”</a:t>
            </a:r>
            <a:r>
              <a:rPr lang="zh-CN" altLang="en-US" sz="2400" smtClean="0">
                <a:solidFill>
                  <a:srgbClr val="008000"/>
                </a:solidFill>
                <a:latin typeface="+mn-ea"/>
              </a:rPr>
              <a:t>，可洞察整幅画的主题。审画时要把标题同漫画的内容结合起来进行分析，这样就容易弄清漫画的寓意所在。</a:t>
            </a:r>
          </a:p>
          <a:p>
            <a:pPr>
              <a:lnSpc>
                <a:spcPct val="110000"/>
              </a:lnSpc>
            </a:pPr>
            <a:r>
              <a:rPr lang="en-US" altLang="en-US" sz="2400" smtClean="0">
                <a:solidFill>
                  <a:srgbClr val="008000"/>
                </a:solidFill>
                <a:latin typeface="+mn-ea"/>
              </a:rPr>
              <a:t>②</a:t>
            </a:r>
            <a:r>
              <a:rPr lang="zh-CN" altLang="en-US" sz="2400" smtClean="0">
                <a:solidFill>
                  <a:srgbClr val="008000"/>
                </a:solidFill>
                <a:latin typeface="+mn-ea"/>
              </a:rPr>
              <a:t>看画面。漫画常用简单而又夸张的手法，勾画出幽默、诙谐的画面，用以说明某种观点。因此，分析漫画的画面是解题的重要环节。漫画画面上的每一个细节对表达漫画的寓意都有提示作用。</a:t>
            </a:r>
          </a:p>
          <a:p>
            <a:pPr>
              <a:lnSpc>
                <a:spcPct val="110000"/>
              </a:lnSpc>
            </a:pPr>
            <a:r>
              <a:rPr lang="en-US" altLang="en-US" sz="2400" smtClean="0">
                <a:solidFill>
                  <a:srgbClr val="008000"/>
                </a:solidFill>
                <a:latin typeface="+mn-ea"/>
              </a:rPr>
              <a:t>③</a:t>
            </a:r>
            <a:r>
              <a:rPr lang="zh-CN" altLang="en-US" sz="2400" smtClean="0">
                <a:solidFill>
                  <a:srgbClr val="008000"/>
                </a:solidFill>
                <a:latin typeface="+mn-ea"/>
              </a:rPr>
              <a:t>看画中文字。漫画为了表达其寓意，常常配有言简意赅、画龙点睛的语言文字。我们在解答漫画题时，要仔细品味漫画中的语言文字，认真思考这些语言文字中所隐含的观点，有时它会成为我们弄清漫画寓意的金钥匙。</a:t>
            </a:r>
          </a:p>
          <a:p>
            <a:pPr>
              <a:lnSpc>
                <a:spcPct val="110000"/>
              </a:lnSpc>
            </a:pPr>
            <a:r>
              <a:rPr lang="en-US" altLang="en-US" sz="2400" smtClean="0">
                <a:solidFill>
                  <a:srgbClr val="008000"/>
                </a:solidFill>
                <a:latin typeface="+mn-ea"/>
              </a:rPr>
              <a:t>④</a:t>
            </a:r>
            <a:r>
              <a:rPr lang="zh-CN" altLang="en-US" sz="2400" smtClean="0">
                <a:solidFill>
                  <a:srgbClr val="008000"/>
                </a:solidFill>
                <a:latin typeface="+mn-ea"/>
              </a:rPr>
              <a:t>看夸张处。漫画为了说明某种观点，常常对人物行为或场景描绘给以变形夸张。夸张之处往往就是漫画的弦外之音，是漫画所要表达的寓意所在。</a:t>
            </a: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546063" y="1311261"/>
            <a:ext cx="10358510" cy="2861310"/>
          </a:xfrm>
          <a:prstGeom prst="rect">
            <a:avLst/>
          </a:prstGeom>
          <a:noFill/>
          <a:ln w="9525">
            <a:noFill/>
            <a:miter lim="800000"/>
          </a:ln>
          <a:effectLst/>
        </p:spPr>
        <p:txBody>
          <a:bodyPr wrap="square">
            <a:spAutoFit/>
          </a:bodyPr>
          <a:lstStyle/>
          <a:p>
            <a:pPr>
              <a:lnSpc>
                <a:spcPct val="150000"/>
              </a:lnSpc>
            </a:pPr>
            <a:r>
              <a:rPr lang="zh-CN" altLang="en-US" sz="2000" smtClean="0">
                <a:solidFill>
                  <a:srgbClr val="006600"/>
                </a:solidFill>
              </a:rPr>
              <a:t>　       </a:t>
            </a:r>
            <a:r>
              <a:rPr lang="zh-CN" altLang="en-US" sz="2400" b="1" i="1" u="sng" smtClean="0">
                <a:solidFill>
                  <a:srgbClr val="006600"/>
                </a:solidFill>
                <a:latin typeface="+mn-ea"/>
              </a:rPr>
              <a:t>第二步，深理解，想象作者</a:t>
            </a:r>
            <a:r>
              <a:rPr lang="en-US" sz="2400" b="1" i="1" u="sng" smtClean="0">
                <a:solidFill>
                  <a:srgbClr val="006600"/>
                </a:solidFill>
                <a:latin typeface="+mn-ea"/>
              </a:rPr>
              <a:t>“</a:t>
            </a:r>
            <a:r>
              <a:rPr lang="zh-CN" altLang="en-US" sz="2400" b="1" i="1" u="sng" smtClean="0">
                <a:solidFill>
                  <a:srgbClr val="006600"/>
                </a:solidFill>
                <a:latin typeface="+mn-ea"/>
              </a:rPr>
              <a:t>指什么</a:t>
            </a:r>
            <a:r>
              <a:rPr lang="en-US" sz="2400" b="1" i="1" u="sng" smtClean="0">
                <a:solidFill>
                  <a:srgbClr val="006600"/>
                </a:solidFill>
                <a:latin typeface="+mn-ea"/>
              </a:rPr>
              <a:t>”</a:t>
            </a:r>
            <a:r>
              <a:rPr lang="zh-CN" altLang="en-US" sz="2400" b="1" i="1" u="sng" smtClean="0">
                <a:solidFill>
                  <a:srgbClr val="006600"/>
                </a:solidFill>
                <a:latin typeface="+mn-ea"/>
              </a:rPr>
              <a:t>。</a:t>
            </a:r>
          </a:p>
          <a:p>
            <a:pPr>
              <a:lnSpc>
                <a:spcPct val="150000"/>
              </a:lnSpc>
            </a:pPr>
            <a:r>
              <a:rPr lang="zh-CN" altLang="en-US" sz="2400" smtClean="0">
                <a:solidFill>
                  <a:srgbClr val="006600"/>
                </a:solidFill>
                <a:latin typeface="+mn-ea"/>
              </a:rPr>
              <a:t>    漫画歌颂真善美，鞭挞假恶丑，是现实生活直接或间接的反映。做题时应将漫画的内容与社会现实相联系，想想自己周围有没有漫画中所歌颂或讽刺的对象或现象。要正确理解画面中人与人、人与物、物与物之间的关系，理解事物发展变化的条件和原因。要由此及彼、由表及里地理解漫画的寓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9"/>
          <p:cNvPicPr>
            <a:picLocks noChangeAspect="1"/>
          </p:cNvPicPr>
          <p:nvPr/>
        </p:nvPicPr>
        <p:blipFill>
          <a:blip r:embed="rId2"/>
          <a:stretch>
            <a:fillRect/>
          </a:stretch>
        </p:blipFill>
        <p:spPr>
          <a:xfrm>
            <a:off x="705179" y="646576"/>
            <a:ext cx="10800715" cy="5833110"/>
          </a:xfrm>
          <a:prstGeom prst="rect">
            <a:avLst/>
          </a:prstGeom>
        </p:spPr>
      </p:pic>
      <p:sp>
        <p:nvSpPr>
          <p:cNvPr id="3" name="TextBox 2">
            <a:hlinkClick r:id="rId3" action="ppaction://hlinksldjump"/>
          </p:cNvPr>
          <p:cNvSpPr txBox="1"/>
          <p:nvPr/>
        </p:nvSpPr>
        <p:spPr>
          <a:xfrm>
            <a:off x="2271395" y="2196465"/>
            <a:ext cx="7895590" cy="1106805"/>
          </a:xfrm>
          <a:prstGeom prst="rect">
            <a:avLst/>
          </a:prstGeom>
          <a:noFill/>
          <a:ln>
            <a:solidFill>
              <a:schemeClr val="accent1">
                <a:lumMod val="40000"/>
                <a:lumOff val="60000"/>
              </a:schemeClr>
            </a:solidFill>
          </a:ln>
          <a:extLst>
            <a:ext uri="{909E8E84-426E-40DD-AFC4-6F175D3DCCD1}">
              <a14:hiddenFill xmlns:a14="http://schemas.microsoft.com/office/drawing/2010/main">
                <a:solidFill>
                  <a:schemeClr val="bg1"/>
                </a:solidFill>
              </a14:hiddenFill>
            </a:ext>
          </a:extLst>
        </p:spPr>
        <p:txBody>
          <a:bodyPr wrap="square">
            <a:spAutoFit/>
          </a:bodyPr>
          <a:lstStyle>
            <a:defPPr>
              <a:defRPr lang="zh-CN"/>
            </a:defPPr>
            <a:lvl1pPr>
              <a:buFont typeface="Arial" pitchFamily="34" charset="0"/>
              <a:buNone/>
              <a:defRPr>
                <a:solidFill>
                  <a:srgbClr val="333333"/>
                </a:solidFill>
                <a:latin typeface="微软雅黑" pitchFamily="34" charset="-122"/>
                <a:ea typeface="微软雅黑" pitchFamily="34" charset="-122"/>
              </a:defRPr>
            </a:lvl1pPr>
          </a:lstStyle>
          <a:p>
            <a:pPr algn="ctr">
              <a:defRPr/>
            </a:pPr>
            <a:r>
              <a:rPr lang="en-US" altLang="zh-CN"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3-10</a:t>
            </a:r>
            <a:r>
              <a:rPr lang="zh-CN" altLang="en-US"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rPr>
              <a:t>图文转换</a:t>
            </a:r>
            <a:endParaRPr sz="6600" b="1" dirty="0" smtClean="0">
              <a:solidFill>
                <a:srgbClr val="FFFF00"/>
              </a:solidFill>
              <a:effectLst>
                <a:outerShdw blurRad="38100" dist="38100" dir="2700000" algn="tl">
                  <a:srgbClr val="000000">
                    <a:alpha val="43137"/>
                  </a:srgbClr>
                </a:outerShdw>
              </a:effectLst>
              <a:latin typeface="幼圆" panose="02010509060101010101" pitchFamily="49" charset="-122"/>
              <a:ea typeface="幼圆" pitchFamily="49"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Tn>
                        </p:par>
                        <p:par>
                          <p:cTn id="5" fill="hold" nodeType="afterGroup">
                            <p:stCondLst>
                              <p:cond delay="0"/>
                            </p:stCondLst>
                            <p:childTnLst>
                              <p:par>
                                <p:cTn id="6" presetID="22" presetClass="entr" presetSubtype="8" fill="hold" grpId="0" nodeType="afterEffect">
                                  <p:stCondLst>
                                    <p:cond delay="0"/>
                                  </p:stCondLst>
                                  <p:childTnLst>
                                    <p:set>
                                      <p:cBhvr>
                                        <p:cTn id="7" dur="1" fill="hold">
                                          <p:stCondLst>
                                            <p:cond delay="0"/>
                                          </p:stCondLst>
                                        </p:cTn>
                                        <p:tgtEl>
                                          <p:spTgt spid="3"/>
                                        </p:tgtEl>
                                        <p:attrNameLst>
                                          <p:attrName>style.visibility</p:attrName>
                                        </p:attrNameLst>
                                      </p:cBhvr>
                                      <p:to>
                                        <p:strVal val="visible"/>
                                      </p:to>
                                    </p:set>
                                    <p:animEffect transition="in" filter="wipe(left)">
                                      <p:cBhvr>
                                        <p:cTn id="8"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617501" y="1096947"/>
            <a:ext cx="10501386" cy="495427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400" b="1" i="1" u="sng" smtClean="0">
                <a:solidFill>
                  <a:srgbClr val="006600"/>
                </a:solidFill>
                <a:latin typeface="+mn-ea"/>
              </a:rPr>
              <a:t>第三步：精表达，依据类型</a:t>
            </a:r>
            <a:r>
              <a:rPr lang="en-US" sz="2400" b="1" i="1" u="sng" smtClean="0">
                <a:solidFill>
                  <a:srgbClr val="006600"/>
                </a:solidFill>
                <a:latin typeface="+mn-ea"/>
              </a:rPr>
              <a:t>“</a:t>
            </a:r>
            <a:r>
              <a:rPr lang="zh-CN" altLang="en-US" sz="2400" b="1" i="1" u="sng" smtClean="0">
                <a:solidFill>
                  <a:srgbClr val="006600"/>
                </a:solidFill>
                <a:latin typeface="+mn-ea"/>
              </a:rPr>
              <a:t>巧作答</a:t>
            </a:r>
            <a:r>
              <a:rPr lang="en-US" sz="2400" b="1" i="1" u="sng" smtClean="0">
                <a:solidFill>
                  <a:srgbClr val="006600"/>
                </a:solidFill>
                <a:latin typeface="+mn-ea"/>
              </a:rPr>
              <a:t>”</a:t>
            </a:r>
            <a:r>
              <a:rPr lang="zh-CN" altLang="en-US" sz="2400" b="1" i="1" u="sng" smtClean="0">
                <a:solidFill>
                  <a:srgbClr val="006600"/>
                </a:solidFill>
                <a:latin typeface="+mn-ea"/>
              </a:rPr>
              <a:t>。</a:t>
            </a:r>
          </a:p>
          <a:p>
            <a:r>
              <a:rPr lang="zh-CN" altLang="en-US" sz="2000" smtClean="0">
                <a:solidFill>
                  <a:srgbClr val="006600"/>
                </a:solidFill>
                <a:latin typeface="+mn-ea"/>
              </a:rPr>
              <a:t>    把握了漫画的内容和主旨后，就可以开始答题了，答题需掌握</a:t>
            </a:r>
            <a:r>
              <a:rPr lang="en-US" sz="2000" smtClean="0">
                <a:solidFill>
                  <a:srgbClr val="006600"/>
                </a:solidFill>
                <a:latin typeface="+mn-ea"/>
              </a:rPr>
              <a:t>3</a:t>
            </a:r>
            <a:r>
              <a:rPr lang="zh-CN" altLang="en-US" sz="2000" smtClean="0">
                <a:solidFill>
                  <a:srgbClr val="006600"/>
                </a:solidFill>
                <a:latin typeface="+mn-ea"/>
              </a:rPr>
              <a:t>种常见题型的解题方法和技巧：</a:t>
            </a:r>
          </a:p>
          <a:p>
            <a:r>
              <a:rPr lang="en-US" sz="2000" smtClean="0">
                <a:solidFill>
                  <a:srgbClr val="006600"/>
                </a:solidFill>
                <a:latin typeface="+mn-ea"/>
              </a:rPr>
              <a:t>        1</a:t>
            </a:r>
            <a:r>
              <a:rPr lang="zh-CN" altLang="en-US" sz="2000" smtClean="0">
                <a:solidFill>
                  <a:srgbClr val="006600"/>
                </a:solidFill>
                <a:latin typeface="+mn-ea"/>
              </a:rPr>
              <a:t>．介绍或描述漫画内容解题方法。</a:t>
            </a:r>
          </a:p>
          <a:p>
            <a:r>
              <a:rPr lang="zh-CN" altLang="en-US" sz="2000" smtClean="0">
                <a:solidFill>
                  <a:srgbClr val="006600"/>
                </a:solidFill>
                <a:latin typeface="+mn-ea"/>
              </a:rPr>
              <a:t>    这类题型，只需要把画面的组成部分用记叙性或说明性的文字表述即可，不需要做评论或联系社会现实探讨寓意。不可超越漫画所给图文信息进行添枝加叶，不可用主观想象代替画面中的东西。</a:t>
            </a:r>
          </a:p>
          <a:p>
            <a:r>
              <a:rPr lang="zh-CN" altLang="en-US" sz="2000" smtClean="0">
                <a:solidFill>
                  <a:srgbClr val="006600"/>
                </a:solidFill>
                <a:latin typeface="+mn-ea"/>
              </a:rPr>
              <a:t>    对于漫画的说明，在整体上要做到</a:t>
            </a:r>
            <a:r>
              <a:rPr lang="en-US" sz="2000" smtClean="0">
                <a:solidFill>
                  <a:srgbClr val="006600"/>
                </a:solidFill>
                <a:latin typeface="+mn-ea"/>
              </a:rPr>
              <a:t>“</a:t>
            </a:r>
            <a:r>
              <a:rPr lang="zh-CN" altLang="en-US" sz="2000" smtClean="0">
                <a:solidFill>
                  <a:srgbClr val="006600"/>
                </a:solidFill>
                <a:latin typeface="+mn-ea"/>
              </a:rPr>
              <a:t>总</a:t>
            </a:r>
            <a:r>
              <a:rPr lang="en-US" sz="2000" smtClean="0">
                <a:solidFill>
                  <a:srgbClr val="006600"/>
                </a:solidFill>
                <a:latin typeface="+mn-ea"/>
              </a:rPr>
              <a:t>—</a:t>
            </a:r>
            <a:r>
              <a:rPr lang="zh-CN" altLang="en-US" sz="2000" smtClean="0">
                <a:solidFill>
                  <a:srgbClr val="006600"/>
                </a:solidFill>
                <a:latin typeface="+mn-ea"/>
              </a:rPr>
              <a:t>分</a:t>
            </a:r>
            <a:r>
              <a:rPr lang="en-US" sz="2000" smtClean="0">
                <a:solidFill>
                  <a:srgbClr val="006600"/>
                </a:solidFill>
                <a:latin typeface="+mn-ea"/>
              </a:rPr>
              <a:t>—</a:t>
            </a:r>
            <a:r>
              <a:rPr lang="zh-CN" altLang="en-US" sz="2000" smtClean="0">
                <a:solidFill>
                  <a:srgbClr val="006600"/>
                </a:solidFill>
                <a:latin typeface="+mn-ea"/>
              </a:rPr>
              <a:t>总</a:t>
            </a:r>
            <a:r>
              <a:rPr lang="en-US" sz="2000" smtClean="0">
                <a:solidFill>
                  <a:srgbClr val="006600"/>
                </a:solidFill>
                <a:latin typeface="+mn-ea"/>
              </a:rPr>
              <a:t>”</a:t>
            </a:r>
            <a:r>
              <a:rPr lang="zh-CN" altLang="en-US" sz="2000" smtClean="0">
                <a:solidFill>
                  <a:srgbClr val="006600"/>
                </a:solidFill>
                <a:latin typeface="+mn-ea"/>
              </a:rPr>
              <a:t>，即起笔一句点明介绍对象，然后依据一定的顺序</a:t>
            </a:r>
            <a:r>
              <a:rPr lang="en-US" sz="2000" smtClean="0">
                <a:solidFill>
                  <a:srgbClr val="006600"/>
                </a:solidFill>
                <a:latin typeface="+mn-ea"/>
              </a:rPr>
              <a:t>(</a:t>
            </a:r>
            <a:r>
              <a:rPr lang="zh-CN" altLang="en-US" sz="2000" smtClean="0">
                <a:solidFill>
                  <a:srgbClr val="006600"/>
                </a:solidFill>
                <a:latin typeface="+mn-ea"/>
              </a:rPr>
              <a:t>时间顺序、空间顺序、逻辑顺序</a:t>
            </a:r>
            <a:r>
              <a:rPr lang="en-US" sz="2000" smtClean="0">
                <a:solidFill>
                  <a:srgbClr val="006600"/>
                </a:solidFill>
                <a:latin typeface="+mn-ea"/>
              </a:rPr>
              <a:t>)</a:t>
            </a:r>
            <a:r>
              <a:rPr lang="zh-CN" altLang="en-US" sz="2000" smtClean="0">
                <a:solidFill>
                  <a:srgbClr val="006600"/>
                </a:solidFill>
                <a:latin typeface="+mn-ea"/>
              </a:rPr>
              <a:t>介绍画面内容。</a:t>
            </a:r>
          </a:p>
          <a:p>
            <a:r>
              <a:rPr lang="en-US" sz="2000" smtClean="0">
                <a:solidFill>
                  <a:srgbClr val="006600"/>
                </a:solidFill>
                <a:latin typeface="+mn-ea"/>
              </a:rPr>
              <a:t>        2</a:t>
            </a:r>
            <a:r>
              <a:rPr lang="zh-CN" altLang="en-US" sz="2000" smtClean="0">
                <a:solidFill>
                  <a:srgbClr val="006600"/>
                </a:solidFill>
                <a:latin typeface="+mn-ea"/>
              </a:rPr>
              <a:t>．概括寓意解题方法。</a:t>
            </a:r>
          </a:p>
          <a:p>
            <a:r>
              <a:rPr lang="zh-CN" altLang="en-US" sz="2000" smtClean="0">
                <a:solidFill>
                  <a:srgbClr val="006600"/>
                </a:solidFill>
                <a:latin typeface="+mn-ea"/>
              </a:rPr>
              <a:t>    概括画面的主题，先要认真细致地观察分析画面的内容，找出其讽刺或颂扬的对象或行为，然后挖掘隐含信息，进一步提炼概括。通常采用联想的方法，由物及人，彰显意义。</a:t>
            </a:r>
          </a:p>
          <a:p>
            <a:r>
              <a:rPr lang="en-US" sz="2000" smtClean="0">
                <a:solidFill>
                  <a:srgbClr val="006600"/>
                </a:solidFill>
                <a:latin typeface="+mn-ea"/>
              </a:rPr>
              <a:t>        3</a:t>
            </a:r>
            <a:r>
              <a:rPr lang="zh-CN" altLang="en-US" sz="2000" smtClean="0">
                <a:solidFill>
                  <a:srgbClr val="006600"/>
                </a:solidFill>
                <a:latin typeface="+mn-ea"/>
              </a:rPr>
              <a:t>．拟写标题解题方法。</a:t>
            </a:r>
          </a:p>
          <a:p>
            <a:r>
              <a:rPr lang="zh-CN" altLang="en-US" sz="2000" smtClean="0">
                <a:solidFill>
                  <a:srgbClr val="006600"/>
                </a:solidFill>
                <a:latin typeface="+mn-ea"/>
              </a:rPr>
              <a:t>    标题有暗示漫画寓意或揭示讽刺对象的作用。首先要弄清漫画讽刺或颂扬的主体和主题，然后围绕其拟加标题。可直接以讽刺或颂扬的主体命名，也可扣住主题命名。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1903385" y="1096947"/>
            <a:ext cx="6143668" cy="928694"/>
          </a:xfrm>
          <a:prstGeom prst="rect">
            <a:avLst/>
          </a:prstGeom>
          <a:noFill/>
          <a:ln w="38100">
            <a:noFill/>
            <a:miter lim="800000"/>
          </a:ln>
          <a:effectLst/>
        </p:spPr>
        <p:txBody>
          <a:bodyPr anchor="ctr"/>
          <a:lstStyle/>
          <a:p>
            <a:pPr algn="just"/>
            <a:r>
              <a:rPr lang="zh-CN" altLang="en-US" sz="2400" b="1" smtClean="0"/>
              <a:t>阅读右面的图画，完成问题。</a:t>
            </a:r>
            <a:endParaRPr lang="zh-CN" altLang="en-US" sz="2400" b="1">
              <a:latin typeface="+mn-ea"/>
            </a:endParaRPr>
          </a:p>
        </p:txBody>
      </p:sp>
      <p:sp>
        <p:nvSpPr>
          <p:cNvPr id="4" name="Rectangle 8"/>
          <p:cNvSpPr>
            <a:spLocks noChangeArrowheads="1"/>
          </p:cNvSpPr>
          <p:nvPr/>
        </p:nvSpPr>
        <p:spPr bwMode="auto">
          <a:xfrm>
            <a:off x="1831947" y="2740021"/>
            <a:ext cx="3929090" cy="2143140"/>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anchor="ctr"/>
          <a:lstStyle/>
          <a:p>
            <a:r>
              <a:rPr lang="en-US" sz="2400" smtClean="0"/>
              <a:t>(1)</a:t>
            </a:r>
            <a:r>
              <a:rPr lang="zh-CN" altLang="en-US" sz="2400" smtClean="0"/>
              <a:t>请写一句话，说明画面所表现的现象。</a:t>
            </a:r>
            <a:endParaRPr lang="en-US" altLang="zh-CN" sz="2400" smtClean="0"/>
          </a:p>
          <a:p>
            <a:endParaRPr lang="zh-CN" altLang="en-US" sz="2400" smtClean="0"/>
          </a:p>
          <a:p>
            <a:r>
              <a:rPr lang="en-US" sz="2400" smtClean="0"/>
              <a:t>(2)</a:t>
            </a:r>
            <a:r>
              <a:rPr lang="zh-CN" altLang="en-US" sz="2400" smtClean="0"/>
              <a:t>你看了这幅漫画，有什么感受？请写一个感叹句，表达你的看法。　</a:t>
            </a:r>
            <a:endParaRPr lang="zh-CN" altLang="en-US" sz="2400"/>
          </a:p>
        </p:txBody>
      </p:sp>
      <p:graphicFrame>
        <p:nvGraphicFramePr>
          <p:cNvPr id="6"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pic>
        <p:nvPicPr>
          <p:cNvPr id="26625" name="Picture 1" descr="E:\临时存文件\2021年《金版》一轮  语文（人教版）\49.TIF"/>
          <p:cNvPicPr>
            <a:picLocks noChangeAspect="1" noChangeArrowheads="1"/>
          </p:cNvPicPr>
          <p:nvPr/>
        </p:nvPicPr>
        <p:blipFill>
          <a:blip r:embed="rId2"/>
          <a:stretch>
            <a:fillRect/>
          </a:stretch>
        </p:blipFill>
        <p:spPr bwMode="auto">
          <a:xfrm>
            <a:off x="5975351" y="882633"/>
            <a:ext cx="4643470" cy="4657517"/>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26625"/>
                                        </p:tgtEl>
                                        <p:attrNameLst>
                                          <p:attrName>style.visibility</p:attrName>
                                        </p:attrNameLst>
                                      </p:cBhvr>
                                      <p:to>
                                        <p:strVal val="visible"/>
                                      </p:to>
                                    </p:set>
                                    <p:animEffect transition="in" filter="box(in)">
                                      <p:cBhvr>
                                        <p:cTn id="13" dur="500"/>
                                        <p:tgtEl>
                                          <p:spTgt spid="2662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a:spLocks noChangeArrowheads="1"/>
          </p:cNvSpPr>
          <p:nvPr/>
        </p:nvSpPr>
        <p:spPr bwMode="auto">
          <a:xfrm>
            <a:off x="760377" y="596881"/>
            <a:ext cx="10358510" cy="3929090"/>
          </a:xfrm>
          <a:prstGeom prst="rect">
            <a:avLst/>
          </a:prstGeom>
          <a:noFill/>
          <a:ln w="38100">
            <a:noFill/>
            <a:miter lim="800000"/>
          </a:ln>
          <a:effectLst/>
        </p:spPr>
        <p:txBody>
          <a:bodyPr anchor="ctr"/>
          <a:lstStyle/>
          <a:p>
            <a:pPr>
              <a:lnSpc>
                <a:spcPts val="3600"/>
              </a:lnSpc>
            </a:pPr>
            <a:r>
              <a:rPr lang="en-US" altLang="zh-CN" sz="2400" smtClean="0">
                <a:solidFill>
                  <a:srgbClr val="C00000"/>
                </a:solidFill>
                <a:latin typeface="黑体" pitchFamily="2" charset="-122"/>
                <a:ea typeface="黑体" pitchFamily="2" charset="-122"/>
              </a:rPr>
              <a:t>【</a:t>
            </a:r>
            <a:r>
              <a:rPr lang="zh-CN" altLang="en-US" sz="2400" smtClean="0">
                <a:solidFill>
                  <a:srgbClr val="C00000"/>
                </a:solidFill>
                <a:latin typeface="黑体" pitchFamily="2" charset="-122"/>
                <a:ea typeface="黑体" pitchFamily="2" charset="-122"/>
              </a:rPr>
              <a:t>思维导图</a:t>
            </a:r>
            <a:r>
              <a:rPr lang="en-US" altLang="zh-CN" sz="2400" smtClean="0">
                <a:solidFill>
                  <a:srgbClr val="C00000"/>
                </a:solidFill>
                <a:latin typeface="黑体" pitchFamily="2" charset="-122"/>
                <a:ea typeface="黑体" pitchFamily="2" charset="-122"/>
              </a:rPr>
              <a:t>】</a:t>
            </a:r>
            <a:endParaRPr lang="zh-CN" altLang="en-US" sz="2400" smtClean="0">
              <a:solidFill>
                <a:srgbClr val="C00000"/>
              </a:solidFill>
              <a:latin typeface="黑体" pitchFamily="2" charset="-122"/>
              <a:ea typeface="黑体" pitchFamily="2" charset="-122"/>
            </a:endParaRPr>
          </a:p>
          <a:p>
            <a:r>
              <a:rPr lang="zh-CN" altLang="en-US" sz="2400" smtClean="0">
                <a:solidFill>
                  <a:srgbClr val="006600"/>
                </a:solidFill>
                <a:latin typeface="+mn-ea"/>
              </a:rPr>
              <a:t>    第</a:t>
            </a:r>
            <a:r>
              <a:rPr lang="en-US" sz="2400" smtClean="0">
                <a:solidFill>
                  <a:srgbClr val="006600"/>
                </a:solidFill>
                <a:latin typeface="+mn-ea"/>
              </a:rPr>
              <a:t>1</a:t>
            </a:r>
            <a:r>
              <a:rPr lang="zh-CN" altLang="en-US" sz="2400" smtClean="0">
                <a:solidFill>
                  <a:srgbClr val="006600"/>
                </a:solidFill>
                <a:latin typeface="+mn-ea"/>
              </a:rPr>
              <a:t>步：看清图画中有什么人、什么物。</a:t>
            </a:r>
          </a:p>
          <a:p>
            <a:r>
              <a:rPr lang="zh-CN" altLang="en-US" sz="2400" smtClean="0">
                <a:solidFill>
                  <a:srgbClr val="006600"/>
                </a:solidFill>
                <a:latin typeface="+mn-ea"/>
              </a:rPr>
              <a:t>    图画中，少先队员们排着整齐的队伍，前排队员抬着花圈；中间是卖服装的、卖包子的各种商铺；远处是革命烈士纪念碑。</a:t>
            </a:r>
          </a:p>
          <a:p>
            <a:r>
              <a:rPr lang="zh-CN" altLang="en-US" sz="2400" smtClean="0">
                <a:solidFill>
                  <a:srgbClr val="006600"/>
                </a:solidFill>
                <a:latin typeface="+mn-ea"/>
              </a:rPr>
              <a:t>    第</a:t>
            </a:r>
            <a:r>
              <a:rPr lang="en-US" sz="2400" smtClean="0">
                <a:solidFill>
                  <a:srgbClr val="006600"/>
                </a:solidFill>
                <a:latin typeface="+mn-ea"/>
              </a:rPr>
              <a:t>2</a:t>
            </a:r>
            <a:r>
              <a:rPr lang="zh-CN" altLang="en-US" sz="2400" smtClean="0">
                <a:solidFill>
                  <a:srgbClr val="006600"/>
                </a:solidFill>
                <a:latin typeface="+mn-ea"/>
              </a:rPr>
              <a:t>步：深理解，想象作者</a:t>
            </a:r>
            <a:r>
              <a:rPr lang="en-US" sz="2400" smtClean="0">
                <a:solidFill>
                  <a:srgbClr val="006600"/>
                </a:solidFill>
                <a:latin typeface="+mn-ea"/>
              </a:rPr>
              <a:t>“</a:t>
            </a:r>
            <a:r>
              <a:rPr lang="zh-CN" altLang="en-US" sz="2400" smtClean="0">
                <a:solidFill>
                  <a:srgbClr val="006600"/>
                </a:solidFill>
                <a:latin typeface="+mn-ea"/>
              </a:rPr>
              <a:t>指什么</a:t>
            </a:r>
            <a:r>
              <a:rPr lang="en-US" sz="2400" smtClean="0">
                <a:solidFill>
                  <a:srgbClr val="006600"/>
                </a:solidFill>
                <a:latin typeface="+mn-ea"/>
              </a:rPr>
              <a:t>”</a:t>
            </a:r>
            <a:r>
              <a:rPr lang="zh-CN" altLang="en-US" sz="2400" smtClean="0">
                <a:solidFill>
                  <a:srgbClr val="006600"/>
                </a:solidFill>
                <a:latin typeface="+mn-ea"/>
              </a:rPr>
              <a:t>。</a:t>
            </a:r>
          </a:p>
          <a:p>
            <a:r>
              <a:rPr lang="zh-CN" altLang="en-US" sz="2400" smtClean="0">
                <a:solidFill>
                  <a:srgbClr val="006600"/>
                </a:solidFill>
                <a:latin typeface="+mn-ea"/>
              </a:rPr>
              <a:t>    将图画中的人与物联系起来思考，从而明确图画的内涵。纪念碑前的各种商铺，热热闹闹，使纪念活动没有了庄严肃穆的气氛，这是对革命先烈的亵渎，影响了少先队员们的纪念活动。</a:t>
            </a:r>
          </a:p>
          <a:p>
            <a:r>
              <a:rPr lang="zh-CN" altLang="en-US" sz="2400" smtClean="0">
                <a:solidFill>
                  <a:srgbClr val="006600"/>
                </a:solidFill>
                <a:latin typeface="+mn-ea"/>
              </a:rPr>
              <a:t>    第</a:t>
            </a:r>
            <a:r>
              <a:rPr lang="en-US" sz="2400" smtClean="0">
                <a:solidFill>
                  <a:srgbClr val="006600"/>
                </a:solidFill>
                <a:latin typeface="+mn-ea"/>
              </a:rPr>
              <a:t>3</a:t>
            </a:r>
            <a:r>
              <a:rPr lang="zh-CN" altLang="en-US" sz="2400" smtClean="0">
                <a:solidFill>
                  <a:srgbClr val="006600"/>
                </a:solidFill>
                <a:latin typeface="+mn-ea"/>
              </a:rPr>
              <a:t>步：结合题目谈看法。</a:t>
            </a:r>
          </a:p>
          <a:p>
            <a:r>
              <a:rPr lang="zh-CN" altLang="en-US" sz="2400" smtClean="0">
                <a:solidFill>
                  <a:srgbClr val="006600"/>
                </a:solidFill>
                <a:latin typeface="+mn-ea"/>
              </a:rPr>
              <a:t>    即站在公众的立场上，批评这种把革命传统教育基地当成摇钱树的现象。</a:t>
            </a:r>
            <a:endParaRPr lang="zh-CN" altLang="en-US" sz="2400">
              <a:solidFill>
                <a:srgbClr val="006600"/>
              </a:solidFill>
              <a:latin typeface="+mn-ea"/>
            </a:endParaRPr>
          </a:p>
        </p:txBody>
      </p:sp>
      <p:sp>
        <p:nvSpPr>
          <p:cNvPr id="5" name="Rectangle 9"/>
          <p:cNvSpPr>
            <a:spLocks noChangeArrowheads="1"/>
          </p:cNvSpPr>
          <p:nvPr/>
        </p:nvSpPr>
        <p:spPr bwMode="auto">
          <a:xfrm>
            <a:off x="688939" y="4668847"/>
            <a:ext cx="10409271" cy="1185846"/>
          </a:xfrm>
          <a:prstGeom prst="rect">
            <a:avLst/>
          </a:prstGeom>
          <a:noFill/>
          <a:ln w="38100">
            <a:noFill/>
            <a:miter lim="800000"/>
          </a:ln>
          <a:effectLst/>
        </p:spPr>
        <p:txBody>
          <a:bodyPr anchor="ctr"/>
          <a:lstStyle/>
          <a:p>
            <a:r>
              <a:rPr lang="zh-CN" altLang="en-US" sz="2400">
                <a:solidFill>
                  <a:srgbClr val="FF0000"/>
                </a:solidFill>
                <a:latin typeface="黑体" pitchFamily="2" charset="-122"/>
                <a:ea typeface="黑体" pitchFamily="2" charset="-122"/>
              </a:rPr>
              <a:t>答案</a:t>
            </a:r>
            <a:r>
              <a:rPr lang="zh-CN" altLang="en-US" sz="2400" smtClean="0">
                <a:solidFill>
                  <a:srgbClr val="FF0000"/>
                </a:solidFill>
                <a:latin typeface="黑体" pitchFamily="2" charset="-122"/>
                <a:ea typeface="黑体" pitchFamily="2" charset="-122"/>
              </a:rPr>
              <a:t>：</a:t>
            </a:r>
            <a:r>
              <a:rPr lang="en-US" altLang="en-US" sz="2400" smtClean="0">
                <a:solidFill>
                  <a:srgbClr val="FF0000"/>
                </a:solidFill>
                <a:latin typeface="黑体" pitchFamily="2" charset="-122"/>
                <a:ea typeface="黑体" pitchFamily="2" charset="-122"/>
              </a:rPr>
              <a:t>(</a:t>
            </a:r>
            <a:r>
              <a:rPr lang="zh-CN" altLang="en-US" sz="2400" smtClean="0">
                <a:solidFill>
                  <a:srgbClr val="FF0000"/>
                </a:solidFill>
                <a:latin typeface="黑体" pitchFamily="2" charset="-122"/>
                <a:ea typeface="黑体" pitchFamily="2" charset="-122"/>
              </a:rPr>
              <a:t>示例</a:t>
            </a:r>
            <a:r>
              <a:rPr lang="en-US" altLang="en-US" sz="2400" smtClean="0">
                <a:solidFill>
                  <a:srgbClr val="FF0000"/>
                </a:solidFill>
                <a:latin typeface="黑体" pitchFamily="2" charset="-122"/>
                <a:ea typeface="黑体" pitchFamily="2" charset="-122"/>
              </a:rPr>
              <a:t>)(1)</a:t>
            </a:r>
            <a:r>
              <a:rPr lang="zh-CN" altLang="en-US" sz="2400" smtClean="0">
                <a:solidFill>
                  <a:srgbClr val="FF0000"/>
                </a:solidFill>
                <a:latin typeface="黑体" pitchFamily="2" charset="-122"/>
                <a:ea typeface="黑体" pitchFamily="2" charset="-122"/>
              </a:rPr>
              <a:t>少先队员们排着整齐的队伍来到革命烈士纪念碑前向烈士敬献花圈，原本应该庄严肃穆的场所却被层层商棚挡住了去路。</a:t>
            </a:r>
          </a:p>
          <a:p>
            <a:r>
              <a:rPr lang="en-US" altLang="en-US" sz="2400" smtClean="0">
                <a:solidFill>
                  <a:srgbClr val="FF0000"/>
                </a:solidFill>
                <a:latin typeface="黑体" pitchFamily="2" charset="-122"/>
                <a:ea typeface="黑体" pitchFamily="2" charset="-122"/>
              </a:rPr>
              <a:t>(2)</a:t>
            </a:r>
            <a:r>
              <a:rPr lang="zh-CN" altLang="en-US" sz="2400" smtClean="0">
                <a:solidFill>
                  <a:srgbClr val="FF0000"/>
                </a:solidFill>
                <a:latin typeface="黑体" pitchFamily="2" charset="-122"/>
                <a:ea typeface="黑体" pitchFamily="2" charset="-122"/>
              </a:rPr>
              <a:t>革命传统教育基地变成了娱乐场所和商人的摇钱树，英雄被漠视，可悲呀！ </a:t>
            </a:r>
            <a:endParaRPr lang="zh-CN" altLang="en-US" sz="2400">
              <a:solidFill>
                <a:srgbClr val="FF0000"/>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ircle(in)">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6"/>
          <p:cNvSpPr txBox="1">
            <a:spLocks noChangeArrowheads="1"/>
          </p:cNvSpPr>
          <p:nvPr/>
        </p:nvSpPr>
        <p:spPr bwMode="auto">
          <a:xfrm>
            <a:off x="650838" y="844853"/>
            <a:ext cx="10706100" cy="829945"/>
          </a:xfrm>
          <a:prstGeom prst="rect">
            <a:avLst/>
          </a:prstGeom>
          <a:noFill/>
          <a:ln w="3175">
            <a:noFill/>
            <a:miter lim="800000"/>
          </a:ln>
          <a:effectLst/>
        </p:spPr>
        <p:txBody>
          <a:bodyPr>
            <a:spAutoFit/>
          </a:bodyPr>
          <a:lstStyle/>
          <a:p>
            <a:r>
              <a:rPr lang="zh-CN" altLang="en-US" sz="2400" b="1" smtClean="0">
                <a:solidFill>
                  <a:schemeClr val="folHlink"/>
                </a:solidFill>
                <a:latin typeface="楷体_GB2312" charset="-122"/>
                <a:ea typeface="楷体_GB2312" charset="-122"/>
              </a:rPr>
              <a:t>下列</a:t>
            </a:r>
            <a:r>
              <a:rPr lang="zh-CN" altLang="en-US" sz="2400" b="1">
                <a:solidFill>
                  <a:schemeClr val="folHlink"/>
                </a:solidFill>
                <a:latin typeface="楷体_GB2312" charset="-122"/>
                <a:ea typeface="楷体_GB2312" charset="-122"/>
              </a:rPr>
              <a:t>三幅劝阻吸烟的手势图，你认为哪一幅最好？请结合图像说明理由。要求</a:t>
            </a:r>
            <a:r>
              <a:rPr lang="en-US" altLang="zh-CN" sz="2400" b="1">
                <a:solidFill>
                  <a:schemeClr val="folHlink"/>
                </a:solidFill>
                <a:latin typeface="楷体_GB2312" charset="-122"/>
                <a:ea typeface="楷体_GB2312" charset="-122"/>
              </a:rPr>
              <a:t>70</a:t>
            </a:r>
            <a:r>
              <a:rPr lang="zh-CN" altLang="en-US" sz="2400" b="1">
                <a:solidFill>
                  <a:schemeClr val="folHlink"/>
                </a:solidFill>
                <a:latin typeface="楷体_GB2312" charset="-122"/>
                <a:ea typeface="楷体_GB2312" charset="-122"/>
              </a:rPr>
              <a:t>字左右。</a:t>
            </a:r>
          </a:p>
        </p:txBody>
      </p:sp>
      <p:sp>
        <p:nvSpPr>
          <p:cNvPr id="3" name="Text Box 8"/>
          <p:cNvSpPr txBox="1">
            <a:spLocks noChangeArrowheads="1"/>
          </p:cNvSpPr>
          <p:nvPr/>
        </p:nvSpPr>
        <p:spPr bwMode="auto">
          <a:xfrm>
            <a:off x="5691150" y="1424288"/>
            <a:ext cx="5616575" cy="4523105"/>
          </a:xfrm>
          <a:prstGeom prst="rect">
            <a:avLst/>
          </a:prstGeom>
          <a:noFill/>
          <a:ln w="28575">
            <a:noFill/>
            <a:miter lim="800000"/>
          </a:ln>
          <a:effectLst/>
        </p:spPr>
        <p:txBody>
          <a:bodyPr>
            <a:spAutoFit/>
          </a:bodyPr>
          <a:lstStyle/>
          <a:p>
            <a:pPr algn="just">
              <a:lnSpc>
                <a:spcPct val="120000"/>
              </a:lnSpc>
            </a:pPr>
            <a:r>
              <a:rPr lang="zh-CN" altLang="en-US" sz="2000">
                <a:solidFill>
                  <a:schemeClr val="hlink"/>
                </a:solidFill>
                <a:latin typeface="楷体_GB2312" charset="-122"/>
                <a:ea typeface="楷体_GB2312" charset="-122"/>
              </a:rPr>
              <a:t>解析：本题以图文转换的形式考查语言表达连贯、得体、准确、鲜明的能力。本题为开放型题目，三个图任选其一，说出理由即可。第一幅图是一位女子做捂住鼻子的手势，旁边的三个字为</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我介意</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，意思是我介意别人在我面前抽烟，你抽烟已经影响到了我，意即请勿抽烟；第二幅图是一位女子手掌向前做制止的手势，旁边三个字为</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不可以</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，意思表达得更加直白有力，警示吸烟者，在我面前吸烟不可以，我不能接受；第三幅图是一位女子做停止手势，旁边三个字是</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请停止</a:t>
            </a:r>
            <a:r>
              <a:rPr lang="zh-CN" altLang="en-US" sz="2000">
                <a:solidFill>
                  <a:schemeClr val="hlink"/>
                </a:solidFill>
                <a:latin typeface="Arial"/>
                <a:ea typeface="楷体_GB2312" charset="-122"/>
              </a:rPr>
              <a:t>”</a:t>
            </a:r>
            <a:r>
              <a:rPr lang="zh-CN" altLang="en-US" sz="2000">
                <a:solidFill>
                  <a:schemeClr val="hlink"/>
                </a:solidFill>
                <a:latin typeface="楷体_GB2312" charset="-122"/>
                <a:ea typeface="楷体_GB2312" charset="-122"/>
              </a:rPr>
              <a:t>，意思是明确告诉吸烟者，请停止吸烟的行为，表达坚定。</a:t>
            </a:r>
          </a:p>
        </p:txBody>
      </p:sp>
      <p:sp>
        <p:nvSpPr>
          <p:cNvPr id="4" name="Text Box 10"/>
          <p:cNvSpPr txBox="1">
            <a:spLocks noChangeArrowheads="1"/>
          </p:cNvSpPr>
          <p:nvPr/>
        </p:nvSpPr>
        <p:spPr bwMode="auto">
          <a:xfrm>
            <a:off x="579400" y="3845249"/>
            <a:ext cx="5072098" cy="1938020"/>
          </a:xfrm>
          <a:prstGeom prst="rect">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just">
              <a:lnSpc>
                <a:spcPct val="120000"/>
              </a:lnSpc>
            </a:pPr>
            <a:r>
              <a:rPr lang="zh-CN" altLang="en-US" sz="2000">
                <a:solidFill>
                  <a:srgbClr val="FF0000"/>
                </a:solidFill>
                <a:latin typeface="黑体" pitchFamily="2" charset="-122"/>
                <a:ea typeface="黑体" pitchFamily="2" charset="-122"/>
              </a:rPr>
              <a:t>答案：</a:t>
            </a:r>
            <a:r>
              <a:rPr lang="en-US" altLang="zh-CN" sz="2000">
                <a:solidFill>
                  <a:srgbClr val="FF0000"/>
                </a:solidFill>
                <a:latin typeface="黑体" pitchFamily="2" charset="-122"/>
                <a:ea typeface="黑体" pitchFamily="2" charset="-122"/>
              </a:rPr>
              <a:t>(</a:t>
            </a:r>
            <a:r>
              <a:rPr lang="zh-CN" altLang="en-US" sz="2000">
                <a:solidFill>
                  <a:srgbClr val="FF0000"/>
                </a:solidFill>
                <a:latin typeface="黑体" pitchFamily="2" charset="-122"/>
                <a:ea typeface="黑体" pitchFamily="2" charset="-122"/>
              </a:rPr>
              <a:t>示例</a:t>
            </a:r>
            <a:r>
              <a:rPr lang="en-US" altLang="zh-CN" sz="2000">
                <a:solidFill>
                  <a:srgbClr val="FF0000"/>
                </a:solidFill>
                <a:latin typeface="黑体" pitchFamily="2" charset="-122"/>
                <a:ea typeface="黑体" pitchFamily="2" charset="-122"/>
              </a:rPr>
              <a:t>)</a:t>
            </a:r>
            <a:r>
              <a:rPr lang="zh-CN" altLang="en-US" sz="2000">
                <a:solidFill>
                  <a:srgbClr val="FF0000"/>
                </a:solidFill>
                <a:latin typeface="黑体" pitchFamily="2" charset="-122"/>
                <a:ea typeface="黑体" pitchFamily="2" charset="-122"/>
              </a:rPr>
              <a:t>我认为第三幅最好。第一幅表现出厌恶，让吸烟者心理上难以接受；第二幅态度不严肃，不易引起足够注意；第三幅表情严肃有礼，手势态度坚决，效果最好。</a:t>
            </a:r>
            <a:r>
              <a:rPr lang="en-US" altLang="zh-CN" sz="2000">
                <a:solidFill>
                  <a:srgbClr val="FF0000"/>
                </a:solidFill>
                <a:latin typeface="黑体" pitchFamily="2" charset="-122"/>
                <a:ea typeface="黑体" pitchFamily="2" charset="-122"/>
              </a:rPr>
              <a:t>(</a:t>
            </a:r>
            <a:r>
              <a:rPr lang="zh-CN" altLang="en-US" sz="2000">
                <a:solidFill>
                  <a:srgbClr val="FF0000"/>
                </a:solidFill>
                <a:latin typeface="黑体" pitchFamily="2" charset="-122"/>
                <a:ea typeface="黑体" pitchFamily="2" charset="-122"/>
              </a:rPr>
              <a:t>言之有理即可</a:t>
            </a:r>
            <a:r>
              <a:rPr lang="en-US" altLang="zh-CN" sz="2000">
                <a:solidFill>
                  <a:srgbClr val="FF0000"/>
                </a:solidFill>
                <a:latin typeface="黑体" pitchFamily="2" charset="-122"/>
                <a:ea typeface="黑体" pitchFamily="2" charset="-122"/>
              </a:rPr>
              <a:t>)</a:t>
            </a:r>
            <a:endParaRPr lang="zh-CN" altLang="en-US" sz="2000">
              <a:solidFill>
                <a:srgbClr val="FF0000"/>
              </a:solidFill>
              <a:latin typeface="黑体" pitchFamily="2" charset="-122"/>
              <a:ea typeface="黑体" pitchFamily="2" charset="-122"/>
            </a:endParaRPr>
          </a:p>
        </p:txBody>
      </p:sp>
      <p:pic>
        <p:nvPicPr>
          <p:cNvPr id="5" name="Picture 12" descr="E:\2017版《金版》一轮 语文（人教）郝润生\XK14.TIF"/>
          <p:cNvPicPr>
            <a:picLocks noChangeAspect="1" noChangeArrowheads="1"/>
          </p:cNvPicPr>
          <p:nvPr/>
        </p:nvPicPr>
        <p:blipFill>
          <a:blip r:embed="rId2"/>
          <a:stretch>
            <a:fillRect/>
          </a:stretch>
        </p:blipFill>
        <p:spPr bwMode="auto">
          <a:xfrm>
            <a:off x="722276" y="1844985"/>
            <a:ext cx="4824413" cy="1771650"/>
          </a:xfrm>
          <a:prstGeom prst="rect">
            <a:avLst/>
          </a:prstGeom>
          <a:noFill/>
          <a:ln w="9525">
            <a:noFill/>
            <a:miter lim="800000"/>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dissolve">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grpId="1"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heckerboard(across)">
                                      <p:cBhvr>
                                        <p:cTn id="19" dur="5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 presetClass="entr" presetSubtype="10" fill="hold" grpId="2"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checkerboard(across)">
                                      <p:cBhvr>
                                        <p:cTn id="2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1260443" y="1025509"/>
            <a:ext cx="9787006" cy="433832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itchFamily="2" charset="-122"/>
              </a:rPr>
              <a:t>题型四   图片解读</a:t>
            </a:r>
          </a:p>
          <a:p>
            <a:r>
              <a:rPr lang="zh-CN" altLang="en-US" sz="3200" smtClean="0">
                <a:solidFill>
                  <a:srgbClr val="006600"/>
                </a:solidFill>
              </a:rPr>
              <a:t>　    </a:t>
            </a:r>
            <a:r>
              <a:rPr lang="zh-CN" altLang="en-US" sz="2800" smtClean="0">
                <a:solidFill>
                  <a:srgbClr val="006600"/>
                </a:solidFill>
                <a:latin typeface="+mn-ea"/>
              </a:rPr>
              <a:t>这里的图片主要是指绘画、摄影或剪纸等艺术性很强的作品。这类题目具有以下独特性：</a:t>
            </a:r>
          </a:p>
          <a:p>
            <a:r>
              <a:rPr lang="en-US" altLang="en-US" sz="2800" smtClean="0">
                <a:solidFill>
                  <a:srgbClr val="006600"/>
                </a:solidFill>
                <a:latin typeface="+mn-ea"/>
              </a:rPr>
              <a:t>        1</a:t>
            </a:r>
            <a:r>
              <a:rPr lang="zh-CN" altLang="en-US" sz="2800" smtClean="0">
                <a:solidFill>
                  <a:srgbClr val="006600"/>
                </a:solidFill>
                <a:latin typeface="+mn-ea"/>
              </a:rPr>
              <a:t>．题目中画面往往由主要形象</a:t>
            </a:r>
            <a:r>
              <a:rPr lang="en-US" altLang="en-US" sz="2800" smtClean="0">
                <a:solidFill>
                  <a:srgbClr val="006600"/>
                </a:solidFill>
                <a:latin typeface="+mn-ea"/>
              </a:rPr>
              <a:t>——</a:t>
            </a:r>
            <a:r>
              <a:rPr lang="zh-CN" altLang="en-US" sz="2800" smtClean="0">
                <a:solidFill>
                  <a:srgbClr val="006600"/>
                </a:solidFill>
                <a:latin typeface="+mn-ea"/>
              </a:rPr>
              <a:t>人物形象或某种动物形象、形象活动的环境</a:t>
            </a:r>
            <a:r>
              <a:rPr lang="en-US" altLang="en-US" sz="2800" smtClean="0">
                <a:solidFill>
                  <a:srgbClr val="006600"/>
                </a:solidFill>
                <a:latin typeface="+mn-ea"/>
              </a:rPr>
              <a:t>(</a:t>
            </a:r>
            <a:r>
              <a:rPr lang="zh-CN" altLang="en-US" sz="2800" smtClean="0">
                <a:solidFill>
                  <a:srgbClr val="006600"/>
                </a:solidFill>
                <a:latin typeface="+mn-ea"/>
              </a:rPr>
              <a:t>背景</a:t>
            </a:r>
            <a:r>
              <a:rPr lang="en-US" altLang="en-US" sz="2800" smtClean="0">
                <a:solidFill>
                  <a:srgbClr val="006600"/>
                </a:solidFill>
                <a:latin typeface="+mn-ea"/>
              </a:rPr>
              <a:t>)</a:t>
            </a:r>
            <a:r>
              <a:rPr lang="zh-CN" altLang="en-US" sz="2800" smtClean="0">
                <a:solidFill>
                  <a:srgbClr val="006600"/>
                </a:solidFill>
                <a:latin typeface="+mn-ea"/>
              </a:rPr>
              <a:t>构成。</a:t>
            </a:r>
          </a:p>
          <a:p>
            <a:r>
              <a:rPr lang="en-US" altLang="en-US" sz="2800" smtClean="0">
                <a:solidFill>
                  <a:srgbClr val="006600"/>
                </a:solidFill>
                <a:latin typeface="+mn-ea"/>
              </a:rPr>
              <a:t>        2</a:t>
            </a:r>
            <a:r>
              <a:rPr lang="zh-CN" altLang="en-US" sz="2800" smtClean="0">
                <a:solidFill>
                  <a:srgbClr val="006600"/>
                </a:solidFill>
                <a:latin typeface="+mn-ea"/>
              </a:rPr>
              <a:t>．题目多要求描绘画面内容，很少要求说明画面的寓意。</a:t>
            </a:r>
          </a:p>
          <a:p>
            <a:r>
              <a:rPr lang="en-US" altLang="en-US" sz="2800" smtClean="0">
                <a:solidFill>
                  <a:srgbClr val="006600"/>
                </a:solidFill>
                <a:latin typeface="+mn-ea"/>
              </a:rPr>
              <a:t>        3</a:t>
            </a:r>
            <a:r>
              <a:rPr lang="zh-CN" altLang="en-US" sz="2800" smtClean="0">
                <a:solidFill>
                  <a:srgbClr val="006600"/>
                </a:solidFill>
                <a:latin typeface="+mn-ea"/>
              </a:rPr>
              <a:t>．为了凸显图片的艺术性，题目要求转换时的语言要尽可能鲜明、生动。换句话说，就是尽量避免平实性的说明或叙述。</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617633" y="626265"/>
            <a:ext cx="9787006" cy="5335905"/>
          </a:xfrm>
          <a:prstGeom prst="rect">
            <a:avLst/>
          </a:prstGeom>
          <a:noFill/>
          <a:ln w="9525">
            <a:noFill/>
            <a:miter lim="800000"/>
          </a:ln>
          <a:effectLst/>
        </p:spPr>
        <p:txBody>
          <a:bodyPr wrap="square">
            <a:spAutoFit/>
          </a:bodyPr>
          <a:lstStyle/>
          <a:p>
            <a:pPr algn="ctr">
              <a:lnSpc>
                <a:spcPct val="120000"/>
              </a:lnSpc>
            </a:pPr>
            <a:r>
              <a:rPr lang="zh-CN" altLang="en-US" sz="2400" smtClean="0">
                <a:solidFill>
                  <a:schemeClr val="hlink"/>
                </a:solidFill>
                <a:ea typeface="黑体" pitchFamily="2" charset="-122"/>
              </a:rPr>
              <a:t>解答图片类题</a:t>
            </a:r>
            <a:r>
              <a:rPr lang="en-US" altLang="en-US" sz="2400" smtClean="0">
                <a:solidFill>
                  <a:schemeClr val="hlink"/>
                </a:solidFill>
                <a:ea typeface="黑体" pitchFamily="2" charset="-122"/>
              </a:rPr>
              <a:t>“3</a:t>
            </a:r>
            <a:r>
              <a:rPr lang="zh-CN" altLang="en-US" sz="2400" smtClean="0">
                <a:solidFill>
                  <a:schemeClr val="hlink"/>
                </a:solidFill>
                <a:ea typeface="黑体" pitchFamily="2" charset="-122"/>
              </a:rPr>
              <a:t>步走</a:t>
            </a:r>
            <a:r>
              <a:rPr lang="en-US" altLang="en-US" sz="2400" smtClean="0">
                <a:solidFill>
                  <a:schemeClr val="hlink"/>
                </a:solidFill>
                <a:ea typeface="黑体" pitchFamily="2" charset="-122"/>
              </a:rPr>
              <a:t>”</a:t>
            </a:r>
            <a:endParaRPr lang="zh-CN" altLang="en-US" sz="2400" smtClean="0">
              <a:solidFill>
                <a:schemeClr val="hlink"/>
              </a:solidFill>
              <a:ea typeface="黑体" pitchFamily="2" charset="-122"/>
            </a:endParaRPr>
          </a:p>
          <a:p>
            <a:r>
              <a:rPr lang="zh-CN" altLang="en-US" sz="2400" b="1" i="1" u="sng" smtClean="0">
                <a:solidFill>
                  <a:srgbClr val="008000"/>
                </a:solidFill>
                <a:latin typeface="+mn-ea"/>
              </a:rPr>
              <a:t>第一步：读。</a:t>
            </a:r>
          </a:p>
          <a:p>
            <a:r>
              <a:rPr lang="en-US" altLang="en-US" sz="2400" smtClean="0">
                <a:solidFill>
                  <a:srgbClr val="008000"/>
                </a:solidFill>
                <a:latin typeface="+mn-ea"/>
              </a:rPr>
              <a:t>1</a:t>
            </a:r>
            <a:r>
              <a:rPr lang="zh-CN" altLang="en-US" sz="2400" smtClean="0">
                <a:solidFill>
                  <a:srgbClr val="008000"/>
                </a:solidFill>
                <a:latin typeface="+mn-ea"/>
              </a:rPr>
              <a:t>．</a:t>
            </a:r>
            <a:r>
              <a:rPr lang="en-US" altLang="en-US" sz="2400" smtClean="0">
                <a:solidFill>
                  <a:srgbClr val="008000"/>
                </a:solidFill>
                <a:latin typeface="+mn-ea"/>
              </a:rPr>
              <a:t>“</a:t>
            </a:r>
            <a:r>
              <a:rPr lang="zh-CN" altLang="en-US" sz="2400" smtClean="0">
                <a:solidFill>
                  <a:srgbClr val="008000"/>
                </a:solidFill>
                <a:latin typeface="+mn-ea"/>
              </a:rPr>
              <a:t>读</a:t>
            </a:r>
            <a:r>
              <a:rPr lang="en-US" altLang="en-US" sz="2400" smtClean="0">
                <a:solidFill>
                  <a:srgbClr val="008000"/>
                </a:solidFill>
                <a:latin typeface="+mn-ea"/>
              </a:rPr>
              <a:t>”</a:t>
            </a:r>
            <a:r>
              <a:rPr lang="zh-CN" altLang="en-US" sz="2400" smtClean="0">
                <a:solidFill>
                  <a:srgbClr val="008000"/>
                </a:solidFill>
                <a:latin typeface="+mn-ea"/>
              </a:rPr>
              <a:t>画面中有哪些人物</a:t>
            </a:r>
            <a:r>
              <a:rPr lang="en-US" altLang="en-US" sz="2400" smtClean="0">
                <a:solidFill>
                  <a:srgbClr val="008000"/>
                </a:solidFill>
                <a:latin typeface="+mn-ea"/>
              </a:rPr>
              <a:t>(</a:t>
            </a:r>
            <a:r>
              <a:rPr lang="zh-CN" altLang="en-US" sz="2400" smtClean="0">
                <a:solidFill>
                  <a:srgbClr val="008000"/>
                </a:solidFill>
                <a:latin typeface="+mn-ea"/>
              </a:rPr>
              <a:t>或动物</a:t>
            </a:r>
            <a:r>
              <a:rPr lang="en-US" altLang="en-US" sz="2400" smtClean="0">
                <a:solidFill>
                  <a:srgbClr val="008000"/>
                </a:solidFill>
                <a:latin typeface="+mn-ea"/>
              </a:rPr>
              <a:t>)</a:t>
            </a:r>
            <a:r>
              <a:rPr lang="zh-CN" altLang="en-US" sz="2400" smtClean="0">
                <a:solidFill>
                  <a:srgbClr val="008000"/>
                </a:solidFill>
                <a:latin typeface="+mn-ea"/>
              </a:rPr>
              <a:t>形象以及形象的具体动作、形体、表情等。</a:t>
            </a:r>
          </a:p>
          <a:p>
            <a:r>
              <a:rPr lang="en-US" altLang="en-US" sz="2400" smtClean="0">
                <a:solidFill>
                  <a:srgbClr val="008000"/>
                </a:solidFill>
                <a:latin typeface="+mn-ea"/>
              </a:rPr>
              <a:t>2</a:t>
            </a:r>
            <a:r>
              <a:rPr lang="zh-CN" altLang="en-US" sz="2400" smtClean="0">
                <a:solidFill>
                  <a:srgbClr val="008000"/>
                </a:solidFill>
                <a:latin typeface="+mn-ea"/>
              </a:rPr>
              <a:t>．</a:t>
            </a:r>
            <a:r>
              <a:rPr lang="en-US" altLang="en-US" sz="2400" smtClean="0">
                <a:solidFill>
                  <a:srgbClr val="008000"/>
                </a:solidFill>
                <a:latin typeface="+mn-ea"/>
              </a:rPr>
              <a:t>“</a:t>
            </a:r>
            <a:r>
              <a:rPr lang="zh-CN" altLang="en-US" sz="2400" smtClean="0">
                <a:solidFill>
                  <a:srgbClr val="008000"/>
                </a:solidFill>
                <a:latin typeface="+mn-ea"/>
              </a:rPr>
              <a:t>读</a:t>
            </a:r>
            <a:r>
              <a:rPr lang="en-US" altLang="en-US" sz="2400" smtClean="0">
                <a:solidFill>
                  <a:srgbClr val="008000"/>
                </a:solidFill>
                <a:latin typeface="+mn-ea"/>
              </a:rPr>
              <a:t>”</a:t>
            </a:r>
            <a:r>
              <a:rPr lang="zh-CN" altLang="en-US" sz="2400" smtClean="0">
                <a:solidFill>
                  <a:srgbClr val="008000"/>
                </a:solidFill>
                <a:latin typeface="+mn-ea"/>
              </a:rPr>
              <a:t>画面中显示了怎样的环境</a:t>
            </a:r>
            <a:r>
              <a:rPr lang="en-US" altLang="en-US" sz="2400" smtClean="0">
                <a:solidFill>
                  <a:srgbClr val="008000"/>
                </a:solidFill>
                <a:latin typeface="+mn-ea"/>
              </a:rPr>
              <a:t>(</a:t>
            </a:r>
            <a:r>
              <a:rPr lang="zh-CN" altLang="en-US" sz="2400" smtClean="0">
                <a:solidFill>
                  <a:srgbClr val="008000"/>
                </a:solidFill>
                <a:latin typeface="+mn-ea"/>
              </a:rPr>
              <a:t>背景</a:t>
            </a:r>
            <a:r>
              <a:rPr lang="en-US" altLang="en-US" sz="2400" smtClean="0">
                <a:solidFill>
                  <a:srgbClr val="008000"/>
                </a:solidFill>
                <a:latin typeface="+mn-ea"/>
              </a:rPr>
              <a:t>)</a:t>
            </a:r>
            <a:r>
              <a:rPr lang="zh-CN" altLang="en-US" sz="2400" smtClean="0">
                <a:solidFill>
                  <a:srgbClr val="008000"/>
                </a:solidFill>
                <a:latin typeface="+mn-ea"/>
              </a:rPr>
              <a:t>。</a:t>
            </a:r>
          </a:p>
          <a:p>
            <a:r>
              <a:rPr lang="en-US" altLang="en-US" sz="2400" smtClean="0">
                <a:solidFill>
                  <a:srgbClr val="008000"/>
                </a:solidFill>
                <a:latin typeface="+mn-ea"/>
              </a:rPr>
              <a:t>3</a:t>
            </a:r>
            <a:r>
              <a:rPr lang="zh-CN" altLang="en-US" sz="2400" smtClean="0">
                <a:solidFill>
                  <a:srgbClr val="008000"/>
                </a:solidFill>
                <a:latin typeface="+mn-ea"/>
              </a:rPr>
              <a:t>．</a:t>
            </a:r>
            <a:r>
              <a:rPr lang="en-US" altLang="en-US" sz="2400" smtClean="0">
                <a:solidFill>
                  <a:srgbClr val="008000"/>
                </a:solidFill>
                <a:latin typeface="+mn-ea"/>
              </a:rPr>
              <a:t>“</a:t>
            </a:r>
            <a:r>
              <a:rPr lang="zh-CN" altLang="en-US" sz="2400" smtClean="0">
                <a:solidFill>
                  <a:srgbClr val="008000"/>
                </a:solidFill>
                <a:latin typeface="+mn-ea"/>
              </a:rPr>
              <a:t>读</a:t>
            </a:r>
            <a:r>
              <a:rPr lang="en-US" altLang="en-US" sz="2400" smtClean="0">
                <a:solidFill>
                  <a:srgbClr val="008000"/>
                </a:solidFill>
                <a:latin typeface="+mn-ea"/>
              </a:rPr>
              <a:t>”</a:t>
            </a:r>
            <a:r>
              <a:rPr lang="zh-CN" altLang="en-US" sz="2400" smtClean="0">
                <a:solidFill>
                  <a:srgbClr val="008000"/>
                </a:solidFill>
                <a:latin typeface="+mn-ea"/>
              </a:rPr>
              <a:t>画面中其他的细节，如文字说明。</a:t>
            </a:r>
          </a:p>
          <a:p>
            <a:r>
              <a:rPr lang="zh-CN" altLang="en-US" sz="2400" b="1" i="1" u="sng" smtClean="0">
                <a:solidFill>
                  <a:srgbClr val="008000"/>
                </a:solidFill>
                <a:latin typeface="+mn-ea"/>
              </a:rPr>
              <a:t>第二步：想。</a:t>
            </a:r>
          </a:p>
          <a:p>
            <a:r>
              <a:rPr lang="en-US" altLang="en-US" sz="2400" smtClean="0">
                <a:solidFill>
                  <a:srgbClr val="008000"/>
                </a:solidFill>
                <a:latin typeface="+mn-ea"/>
              </a:rPr>
              <a:t>“</a:t>
            </a:r>
            <a:r>
              <a:rPr lang="zh-CN" altLang="en-US" sz="2400" smtClean="0">
                <a:solidFill>
                  <a:srgbClr val="008000"/>
                </a:solidFill>
                <a:latin typeface="+mn-ea"/>
              </a:rPr>
              <a:t>想</a:t>
            </a:r>
            <a:r>
              <a:rPr lang="en-US" altLang="en-US" sz="2400" smtClean="0">
                <a:solidFill>
                  <a:srgbClr val="008000"/>
                </a:solidFill>
                <a:latin typeface="+mn-ea"/>
              </a:rPr>
              <a:t>”</a:t>
            </a:r>
            <a:r>
              <a:rPr lang="zh-CN" altLang="en-US" sz="2400" smtClean="0">
                <a:solidFill>
                  <a:srgbClr val="008000"/>
                </a:solidFill>
                <a:latin typeface="+mn-ea"/>
              </a:rPr>
              <a:t>作者的创作意图。</a:t>
            </a:r>
          </a:p>
          <a:p>
            <a:r>
              <a:rPr lang="zh-CN" altLang="en-US" sz="2400" b="1" i="1" u="sng" smtClean="0">
                <a:solidFill>
                  <a:srgbClr val="008000"/>
                </a:solidFill>
                <a:latin typeface="+mn-ea"/>
              </a:rPr>
              <a:t>第三步：描。</a:t>
            </a:r>
          </a:p>
          <a:p>
            <a:r>
              <a:rPr lang="en-US" altLang="en-US" sz="2400" smtClean="0">
                <a:solidFill>
                  <a:srgbClr val="008000"/>
                </a:solidFill>
                <a:latin typeface="+mn-ea"/>
              </a:rPr>
              <a:t>1</a:t>
            </a:r>
            <a:r>
              <a:rPr lang="zh-CN" altLang="en-US" sz="2400" smtClean="0">
                <a:solidFill>
                  <a:srgbClr val="008000"/>
                </a:solidFill>
                <a:latin typeface="+mn-ea"/>
              </a:rPr>
              <a:t>．一般思路：先</a:t>
            </a:r>
            <a:r>
              <a:rPr lang="en-US" altLang="en-US" sz="2400" smtClean="0">
                <a:solidFill>
                  <a:srgbClr val="008000"/>
                </a:solidFill>
                <a:latin typeface="+mn-ea"/>
              </a:rPr>
              <a:t>“</a:t>
            </a:r>
            <a:r>
              <a:rPr lang="zh-CN" altLang="en-US" sz="2400" smtClean="0">
                <a:solidFill>
                  <a:srgbClr val="008000"/>
                </a:solidFill>
                <a:latin typeface="+mn-ea"/>
              </a:rPr>
              <a:t>描</a:t>
            </a:r>
            <a:r>
              <a:rPr lang="en-US" altLang="en-US" sz="2400" smtClean="0">
                <a:solidFill>
                  <a:srgbClr val="008000"/>
                </a:solidFill>
                <a:latin typeface="+mn-ea"/>
              </a:rPr>
              <a:t>”</a:t>
            </a:r>
            <a:r>
              <a:rPr lang="zh-CN" altLang="en-US" sz="2400" smtClean="0">
                <a:solidFill>
                  <a:srgbClr val="008000"/>
                </a:solidFill>
                <a:latin typeface="+mn-ea"/>
              </a:rPr>
              <a:t>形象的身份、动作、表情等，后述形象的精神风貌特点。环境</a:t>
            </a:r>
            <a:r>
              <a:rPr lang="en-US" altLang="en-US" sz="2400" smtClean="0">
                <a:solidFill>
                  <a:srgbClr val="008000"/>
                </a:solidFill>
                <a:latin typeface="+mn-ea"/>
              </a:rPr>
              <a:t>(</a:t>
            </a:r>
            <a:r>
              <a:rPr lang="zh-CN" altLang="en-US" sz="2400" smtClean="0">
                <a:solidFill>
                  <a:srgbClr val="008000"/>
                </a:solidFill>
                <a:latin typeface="+mn-ea"/>
              </a:rPr>
              <a:t>背景</a:t>
            </a:r>
            <a:r>
              <a:rPr lang="en-US" altLang="en-US" sz="2400" smtClean="0">
                <a:solidFill>
                  <a:srgbClr val="008000"/>
                </a:solidFill>
                <a:latin typeface="+mn-ea"/>
              </a:rPr>
              <a:t>)</a:t>
            </a:r>
            <a:r>
              <a:rPr lang="zh-CN" altLang="en-US" sz="2400" smtClean="0">
                <a:solidFill>
                  <a:srgbClr val="008000"/>
                </a:solidFill>
                <a:latin typeface="+mn-ea"/>
              </a:rPr>
              <a:t>元素融于对形象的描绘中。</a:t>
            </a:r>
          </a:p>
          <a:p>
            <a:r>
              <a:rPr lang="en-US" altLang="en-US" sz="2400" smtClean="0">
                <a:solidFill>
                  <a:srgbClr val="008000"/>
                </a:solidFill>
                <a:latin typeface="+mn-ea"/>
              </a:rPr>
              <a:t>2</a:t>
            </a:r>
            <a:r>
              <a:rPr lang="zh-CN" altLang="en-US" sz="2400" smtClean="0">
                <a:solidFill>
                  <a:srgbClr val="008000"/>
                </a:solidFill>
                <a:latin typeface="+mn-ea"/>
              </a:rPr>
              <a:t>．方法：</a:t>
            </a:r>
            <a:r>
              <a:rPr lang="en-US" altLang="en-US" sz="2400" smtClean="0">
                <a:solidFill>
                  <a:srgbClr val="008000"/>
                </a:solidFill>
                <a:latin typeface="+mn-ea"/>
              </a:rPr>
              <a:t>①</a:t>
            </a:r>
            <a:r>
              <a:rPr lang="zh-CN" altLang="en-US" sz="2400" smtClean="0">
                <a:solidFill>
                  <a:srgbClr val="008000"/>
                </a:solidFill>
                <a:latin typeface="+mn-ea"/>
              </a:rPr>
              <a:t>一般用恰当的形容词描绘形象的表情、精神状态和环境特点；</a:t>
            </a:r>
            <a:r>
              <a:rPr lang="en-US" altLang="en-US" sz="2400" smtClean="0">
                <a:solidFill>
                  <a:srgbClr val="008000"/>
                </a:solidFill>
                <a:latin typeface="+mn-ea"/>
              </a:rPr>
              <a:t>②</a:t>
            </a:r>
            <a:r>
              <a:rPr lang="zh-CN" altLang="en-US" sz="2400" smtClean="0">
                <a:solidFill>
                  <a:srgbClr val="008000"/>
                </a:solidFill>
                <a:latin typeface="+mn-ea"/>
              </a:rPr>
              <a:t>一般用恰当的动词细致刻画形象的动作；</a:t>
            </a:r>
            <a:r>
              <a:rPr lang="en-US" altLang="en-US" sz="2400" smtClean="0">
                <a:solidFill>
                  <a:srgbClr val="008000"/>
                </a:solidFill>
                <a:latin typeface="+mn-ea"/>
              </a:rPr>
              <a:t>③</a:t>
            </a:r>
            <a:r>
              <a:rPr lang="zh-CN" altLang="en-US" sz="2400" smtClean="0">
                <a:solidFill>
                  <a:srgbClr val="008000"/>
                </a:solidFill>
                <a:latin typeface="+mn-ea"/>
              </a:rPr>
              <a:t>常采用比喻、拟人的修辞手法来刻画形象的形体特点、精神风貌。</a:t>
            </a: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E:\临时存文件\2021年《金版》一轮  语文（人教版）\51.TIF"/>
          <p:cNvPicPr>
            <a:picLocks noChangeAspect="1" noChangeArrowheads="1"/>
          </p:cNvPicPr>
          <p:nvPr/>
        </p:nvPicPr>
        <p:blipFill>
          <a:blip r:embed="rId2"/>
          <a:stretch>
            <a:fillRect/>
          </a:stretch>
        </p:blipFill>
        <p:spPr bwMode="auto">
          <a:xfrm>
            <a:off x="903253" y="1668451"/>
            <a:ext cx="5072098" cy="3263442"/>
          </a:xfrm>
          <a:prstGeom prst="rect">
            <a:avLst/>
          </a:prstGeom>
          <a:noFill/>
          <a:ln w="9525">
            <a:noFill/>
            <a:miter lim="800000"/>
          </a:ln>
        </p:spPr>
      </p:pic>
      <p:sp>
        <p:nvSpPr>
          <p:cNvPr id="2" name="Rectangle 6"/>
          <p:cNvSpPr>
            <a:spLocks noChangeArrowheads="1"/>
          </p:cNvSpPr>
          <p:nvPr/>
        </p:nvSpPr>
        <p:spPr bwMode="auto">
          <a:xfrm>
            <a:off x="1760509" y="739757"/>
            <a:ext cx="9286940" cy="1143008"/>
          </a:xfrm>
          <a:prstGeom prst="rect">
            <a:avLst/>
          </a:prstGeom>
          <a:noFill/>
          <a:ln w="38100">
            <a:noFill/>
            <a:miter lim="800000"/>
          </a:ln>
          <a:effectLst/>
        </p:spPr>
        <p:txBody>
          <a:bodyPr anchor="ctr"/>
          <a:lstStyle/>
          <a:p>
            <a:pPr algn="just"/>
            <a:r>
              <a:rPr lang="zh-CN" altLang="en-US" sz="2400" b="1" smtClean="0"/>
              <a:t>根据下面这幅图片的内容，写一段描写性的文字，要求语言生动，至少运用一种修辞方法，</a:t>
            </a:r>
            <a:r>
              <a:rPr lang="en-US" altLang="en-US" sz="2400" b="1" smtClean="0"/>
              <a:t>60</a:t>
            </a:r>
            <a:r>
              <a:rPr lang="zh-CN" altLang="en-US" sz="2400" b="1" smtClean="0"/>
              <a:t>字以内，包括标点。</a:t>
            </a:r>
            <a:endParaRPr lang="zh-CN" altLang="en-US" sz="2400" b="1">
              <a:latin typeface="+mn-ea"/>
            </a:endParaRPr>
          </a:p>
        </p:txBody>
      </p:sp>
      <p:sp>
        <p:nvSpPr>
          <p:cNvPr id="4" name="Rectangle 8"/>
          <p:cNvSpPr>
            <a:spLocks noChangeArrowheads="1"/>
          </p:cNvSpPr>
          <p:nvPr/>
        </p:nvSpPr>
        <p:spPr bwMode="auto">
          <a:xfrm>
            <a:off x="5975351" y="1739889"/>
            <a:ext cx="5143536" cy="4500594"/>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anchor="ctr"/>
          <a:lstStyle/>
          <a:p>
            <a:r>
              <a:rPr lang="zh-CN" altLang="en-US" sz="2400" smtClean="0"/>
              <a:t>思维导图</a:t>
            </a:r>
            <a:endParaRPr lang="en-US" altLang="zh-CN" sz="2400" smtClean="0"/>
          </a:p>
          <a:p>
            <a:r>
              <a:rPr lang="zh-CN" altLang="en-US" sz="2000" smtClean="0">
                <a:latin typeface="+mn-ea"/>
              </a:rPr>
              <a:t>第</a:t>
            </a:r>
            <a:r>
              <a:rPr lang="en-US" sz="2000" smtClean="0">
                <a:latin typeface="+mn-ea"/>
              </a:rPr>
              <a:t>1</a:t>
            </a:r>
            <a:r>
              <a:rPr lang="zh-CN" altLang="en-US" sz="2000" smtClean="0">
                <a:latin typeface="+mn-ea"/>
              </a:rPr>
              <a:t>步：读。从画面可</a:t>
            </a:r>
            <a:r>
              <a:rPr lang="en-US" sz="2000" smtClean="0">
                <a:latin typeface="+mn-ea"/>
              </a:rPr>
              <a:t>“</a:t>
            </a:r>
            <a:r>
              <a:rPr lang="zh-CN" altLang="en-US" sz="2000" smtClean="0">
                <a:latin typeface="+mn-ea"/>
              </a:rPr>
              <a:t>读</a:t>
            </a:r>
            <a:r>
              <a:rPr lang="en-US" sz="2000" smtClean="0">
                <a:latin typeface="+mn-ea"/>
              </a:rPr>
              <a:t>”</a:t>
            </a:r>
            <a:r>
              <a:rPr lang="zh-CN" altLang="en-US" sz="2000" smtClean="0">
                <a:latin typeface="+mn-ea"/>
              </a:rPr>
              <a:t>出：画面中是一个在路上打扫垃圾的老人，虽残缺了一条腿，仍不顾身体不便，弯着腰，手执扫帚、铁锨打扫卫生。</a:t>
            </a:r>
          </a:p>
          <a:p>
            <a:r>
              <a:rPr lang="zh-CN" altLang="en-US" sz="2000" smtClean="0">
                <a:latin typeface="+mn-ea"/>
              </a:rPr>
              <a:t>第</a:t>
            </a:r>
            <a:r>
              <a:rPr lang="en-US" sz="2000" smtClean="0">
                <a:latin typeface="+mn-ea"/>
              </a:rPr>
              <a:t>2</a:t>
            </a:r>
            <a:r>
              <a:rPr lang="zh-CN" altLang="en-US" sz="2000" smtClean="0">
                <a:latin typeface="+mn-ea"/>
              </a:rPr>
              <a:t>步：想。根据画面就可这样</a:t>
            </a:r>
            <a:r>
              <a:rPr lang="en-US" sz="2000" smtClean="0">
                <a:latin typeface="+mn-ea"/>
              </a:rPr>
              <a:t>“</a:t>
            </a:r>
            <a:r>
              <a:rPr lang="zh-CN" altLang="en-US" sz="2000" smtClean="0">
                <a:latin typeface="+mn-ea"/>
              </a:rPr>
              <a:t>想</a:t>
            </a:r>
            <a:r>
              <a:rPr lang="en-US" sz="2000" smtClean="0">
                <a:latin typeface="+mn-ea"/>
              </a:rPr>
              <a:t>”</a:t>
            </a:r>
            <a:r>
              <a:rPr lang="zh-CN" altLang="en-US" sz="2000" smtClean="0">
                <a:latin typeface="+mn-ea"/>
              </a:rPr>
              <a:t>：作者以这样一个人物为表现对象，突出的是人物不辞辛苦的特点，歌颂的是普通劳动者的无私奉献精神。</a:t>
            </a:r>
          </a:p>
          <a:p>
            <a:r>
              <a:rPr lang="zh-CN" altLang="en-US" sz="2000" smtClean="0">
                <a:latin typeface="+mn-ea"/>
              </a:rPr>
              <a:t>第</a:t>
            </a:r>
            <a:r>
              <a:rPr lang="en-US" sz="2000" smtClean="0">
                <a:latin typeface="+mn-ea"/>
              </a:rPr>
              <a:t>3</a:t>
            </a:r>
            <a:r>
              <a:rPr lang="zh-CN" altLang="en-US" sz="2000" smtClean="0">
                <a:latin typeface="+mn-ea"/>
              </a:rPr>
              <a:t>步：描。先</a:t>
            </a:r>
            <a:r>
              <a:rPr lang="en-US" sz="2000" smtClean="0">
                <a:latin typeface="+mn-ea"/>
              </a:rPr>
              <a:t>“</a:t>
            </a:r>
            <a:r>
              <a:rPr lang="zh-CN" altLang="en-US" sz="2000" smtClean="0">
                <a:latin typeface="+mn-ea"/>
              </a:rPr>
              <a:t>描</a:t>
            </a:r>
            <a:r>
              <a:rPr lang="en-US" sz="2000" smtClean="0">
                <a:latin typeface="+mn-ea"/>
              </a:rPr>
              <a:t>”</a:t>
            </a:r>
            <a:r>
              <a:rPr lang="zh-CN" altLang="en-US" sz="2000" smtClean="0">
                <a:latin typeface="+mn-ea"/>
              </a:rPr>
              <a:t>画面中人物的</a:t>
            </a:r>
            <a:r>
              <a:rPr lang="en-US" sz="2000" smtClean="0">
                <a:latin typeface="+mn-ea"/>
              </a:rPr>
              <a:t>“</a:t>
            </a:r>
            <a:r>
              <a:rPr lang="zh-CN" altLang="en-US" sz="2000" smtClean="0">
                <a:latin typeface="+mn-ea"/>
              </a:rPr>
              <a:t>残疾人</a:t>
            </a:r>
            <a:r>
              <a:rPr lang="en-US" sz="2000" smtClean="0">
                <a:latin typeface="+mn-ea"/>
              </a:rPr>
              <a:t>”</a:t>
            </a:r>
            <a:r>
              <a:rPr lang="zh-CN" altLang="en-US" sz="2000" smtClean="0">
                <a:latin typeface="+mn-ea"/>
              </a:rPr>
              <a:t>身份、衣着和扫地的动作姿势，其间融入了</a:t>
            </a:r>
            <a:r>
              <a:rPr lang="en-US" sz="2000" smtClean="0">
                <a:latin typeface="+mn-ea"/>
              </a:rPr>
              <a:t>“</a:t>
            </a:r>
            <a:r>
              <a:rPr lang="zh-CN" altLang="en-US" sz="2000" smtClean="0">
                <a:latin typeface="+mn-ea"/>
              </a:rPr>
              <a:t>路上</a:t>
            </a:r>
            <a:r>
              <a:rPr lang="en-US" sz="2000" smtClean="0">
                <a:latin typeface="+mn-ea"/>
              </a:rPr>
              <a:t>”</a:t>
            </a:r>
            <a:r>
              <a:rPr lang="zh-CN" altLang="en-US" sz="2000" smtClean="0">
                <a:latin typeface="+mn-ea"/>
              </a:rPr>
              <a:t>这个环境元素，指出了形象活动的地点。最后用比喻手法来点明人物的奉献精神。</a:t>
            </a:r>
            <a:endParaRPr lang="zh-CN" altLang="en-US" sz="2000">
              <a:latin typeface="+mn-ea"/>
            </a:endParaRPr>
          </a:p>
        </p:txBody>
      </p:sp>
      <p:graphicFrame>
        <p:nvGraphicFramePr>
          <p:cNvPr id="6"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55299" name="Rectangle 3"/>
          <p:cNvSpPr>
            <a:spLocks noChangeArrowheads="1"/>
          </p:cNvSpPr>
          <p:nvPr/>
        </p:nvSpPr>
        <p:spPr bwMode="auto">
          <a:xfrm>
            <a:off x="474625" y="4740970"/>
            <a:ext cx="5643601" cy="1322070"/>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266700" algn="l" defTabSz="914400" rtl="0" eaLnBrk="1" fontAlgn="base" latinLnBrk="0" hangingPunct="1">
              <a:lnSpc>
                <a:spcPct val="100000"/>
              </a:lnSpc>
              <a:spcBef>
                <a:spcPct val="0"/>
              </a:spcBef>
              <a:spcAft>
                <a:spcPct val="0"/>
              </a:spcAft>
              <a:buClrTx/>
              <a:buSzTx/>
              <a:buFontTx/>
              <a:buNone/>
            </a:pPr>
            <a:r>
              <a:rPr kumimoji="0" lang="zh-CN" sz="2000" b="0" i="0" u="none" strike="noStrike" cap="none" normalizeH="0" baseline="0" smtClean="0">
                <a:ln>
                  <a:noFill/>
                </a:ln>
                <a:solidFill>
                  <a:srgbClr val="FF0000"/>
                </a:solidFill>
                <a:effectLst/>
                <a:latin typeface="黑体" pitchFamily="2" charset="-122"/>
                <a:ea typeface="黑体" pitchFamily="2" charset="-122"/>
                <a:cs typeface="Times New Roman" panose="02020603050405020304" pitchFamily="18" charset="0"/>
              </a:rPr>
              <a:t>答案：</a:t>
            </a:r>
            <a:r>
              <a:rPr kumimoji="0" lang="zh-CN" sz="2000" b="1" i="0" u="none" strike="noStrike" cap="none" normalizeH="0" baseline="0" smtClean="0">
                <a:ln>
                  <a:noFill/>
                </a:ln>
                <a:solidFill>
                  <a:srgbClr val="FF0000"/>
                </a:solidFill>
                <a:effectLst/>
                <a:latin typeface="+mn-ea"/>
                <a:cs typeface="Times New Roman" panose="02020603050405020304" pitchFamily="18" charset="0"/>
              </a:rPr>
              <a:t>　一位在路上清扫卫生的残疾人，身着朴素的衣服，左手拿铁锹，右手握扫把，右腿拄在拐杖上，如一棵不倒的青松，为我们的环境事业贡献自己的一份力量。</a:t>
            </a:r>
            <a:r>
              <a:rPr kumimoji="0" lang="en-US" altLang="zh-CN" sz="2000" b="1" i="0" u="none" strike="noStrike" cap="none" normalizeH="0" baseline="0" smtClean="0">
                <a:ln>
                  <a:noFill/>
                </a:ln>
                <a:solidFill>
                  <a:srgbClr val="FF0000"/>
                </a:solidFill>
                <a:effectLst/>
                <a:latin typeface="+mn-ea"/>
                <a:cs typeface="Times New Roman" panose="02020603050405020304" pitchFamily="18" charset="0"/>
              </a:rPr>
              <a:t>(</a:t>
            </a:r>
            <a:r>
              <a:rPr kumimoji="0" lang="zh-CN" altLang="en-US" sz="2000" b="1" i="0" u="none" strike="noStrike" cap="none" normalizeH="0" baseline="0" smtClean="0">
                <a:ln>
                  <a:noFill/>
                </a:ln>
                <a:solidFill>
                  <a:srgbClr val="FF0000"/>
                </a:solidFill>
                <a:effectLst/>
                <a:latin typeface="+mn-ea"/>
                <a:cs typeface="Times New Roman" panose="02020603050405020304" pitchFamily="18" charset="0"/>
              </a:rPr>
              <a:t>意思对即可</a:t>
            </a:r>
            <a:r>
              <a:rPr kumimoji="0" lang="en-US" altLang="zh-CN" sz="2000" b="1" i="0" u="none" strike="noStrike" cap="none" normalizeH="0" baseline="0" smtClean="0">
                <a:ln>
                  <a:noFill/>
                </a:ln>
                <a:solidFill>
                  <a:srgbClr val="FF0000"/>
                </a:solidFill>
                <a:effectLst/>
                <a:latin typeface="+mn-ea"/>
                <a:cs typeface="Times New Roman" panose="02020603050405020304" pitchFamily="18" charset="0"/>
              </a:rPr>
              <a:t>)</a:t>
            </a:r>
            <a:endParaRPr kumimoji="0" lang="en-US" altLang="zh-CN" sz="2000" b="1" i="0" u="none" strike="noStrike" cap="none" normalizeH="0" baseline="0" smtClean="0">
              <a:ln>
                <a:noFill/>
              </a:ln>
              <a:solidFill>
                <a:srgbClr val="FF0000"/>
              </a:solidFill>
              <a:effectLst/>
              <a:latin typeface="+mn-ea"/>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55298"/>
                                        </p:tgtEl>
                                        <p:attrNameLst>
                                          <p:attrName>style.visibility</p:attrName>
                                        </p:attrNameLst>
                                      </p:cBhvr>
                                      <p:to>
                                        <p:strVal val="visible"/>
                                      </p:to>
                                    </p:set>
                                    <p:animEffect transition="in" filter="box(in)">
                                      <p:cBhvr>
                                        <p:cTn id="13" dur="500"/>
                                        <p:tgtEl>
                                          <p:spTgt spid="5529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dissolve">
                                      <p:cBhvr>
                                        <p:cTn id="19" dur="5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 presetClass="entr" presetSubtype="1" fill="hold" grpId="2" nodeType="clickEffect">
                                  <p:stCondLst>
                                    <p:cond delay="0"/>
                                  </p:stCondLst>
                                  <p:childTnLst>
                                    <p:set>
                                      <p:cBhvr>
                                        <p:cTn id="24" dur="1" fill="hold">
                                          <p:stCondLst>
                                            <p:cond delay="0"/>
                                          </p:stCondLst>
                                        </p:cTn>
                                        <p:tgtEl>
                                          <p:spTgt spid="55299"/>
                                        </p:tgtEl>
                                        <p:attrNameLst>
                                          <p:attrName>style.visibility</p:attrName>
                                        </p:attrNameLst>
                                      </p:cBhvr>
                                      <p:to>
                                        <p:strVal val="visible"/>
                                      </p:to>
                                    </p:set>
                                    <p:anim calcmode="lin" valueType="num">
                                      <p:cBhvr additive="base">
                                        <p:cTn id="25" dur="500" fill="hold"/>
                                        <p:tgtEl>
                                          <p:spTgt spid="55299"/>
                                        </p:tgtEl>
                                        <p:attrNameLst>
                                          <p:attrName>ppt_x</p:attrName>
                                        </p:attrNameLst>
                                      </p:cBhvr>
                                      <p:tavLst>
                                        <p:tav tm="0">
                                          <p:val>
                                            <p:strVal val="#ppt_x"/>
                                          </p:val>
                                        </p:tav>
                                        <p:tav tm="100000">
                                          <p:val>
                                            <p:strVal val="#ppt_x"/>
                                          </p:val>
                                        </p:tav>
                                      </p:tavLst>
                                    </p:anim>
                                    <p:anim calcmode="lin" valueType="num">
                                      <p:cBhvr additive="base">
                                        <p:cTn id="26" dur="500" fill="hold"/>
                                        <p:tgtEl>
                                          <p:spTgt spid="5529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1"/>
      <p:bldP spid="55299" grpId="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474625" y="1882765"/>
            <a:ext cx="10429948" cy="3538220"/>
          </a:xfrm>
          <a:prstGeom prst="rect">
            <a:avLst/>
          </a:prstGeom>
          <a:noFill/>
          <a:ln w="9525">
            <a:noFill/>
            <a:miter lim="800000"/>
          </a:ln>
          <a:effectLst/>
        </p:spPr>
        <p:txBody>
          <a:bodyPr wrap="square">
            <a:spAutoFit/>
          </a:bodyPr>
          <a:lstStyle/>
          <a:p>
            <a:r>
              <a:rPr sz="2400" b="1">
                <a:solidFill>
                  <a:srgbClr val="006600"/>
                </a:solidFill>
              </a:rPr>
              <a:t>　</a:t>
            </a:r>
            <a:r>
              <a:rPr lang="en-US" altLang="en-US" sz="3200" b="1" smtClean="0">
                <a:solidFill>
                  <a:srgbClr val="006600"/>
                </a:solidFill>
              </a:rPr>
              <a:t>    </a:t>
            </a:r>
            <a:r>
              <a:rPr lang="zh-CN" altLang="en-US" sz="3200" smtClean="0">
                <a:solidFill>
                  <a:srgbClr val="006600"/>
                </a:solidFill>
              </a:rPr>
              <a:t>形式，它能直观鲜明、简洁明了地反映事物的发展变化规律或作者的观点态度。常见的图表形式有表格、柱状图、饼式图、曲线图等。简洁的图表包含着大量的文字和数字信息，涉及不同的知识领域。</a:t>
            </a:r>
          </a:p>
          <a:p>
            <a:r>
              <a:rPr lang="zh-CN" altLang="en-US" sz="3200" smtClean="0">
                <a:solidFill>
                  <a:srgbClr val="006600"/>
                </a:solidFill>
              </a:rPr>
              <a:t>         表文转换的考查角度主要有两种：文字转换题，即将图表内容用文字表述出来；信息推断题，即针对图表数据做结论或提建议。</a:t>
            </a:r>
            <a:endParaRPr lang="zh-CN" altLang="en-US" sz="3200">
              <a:solidFill>
                <a:srgbClr val="006600"/>
              </a:solidFill>
            </a:endParaRPr>
          </a:p>
        </p:txBody>
      </p:sp>
      <p:sp>
        <p:nvSpPr>
          <p:cNvPr id="3" name="Text Box 5"/>
          <p:cNvSpPr txBox="1">
            <a:spLocks noChangeArrowheads="1"/>
          </p:cNvSpPr>
          <p:nvPr/>
        </p:nvSpPr>
        <p:spPr bwMode="auto">
          <a:xfrm>
            <a:off x="831815" y="811195"/>
            <a:ext cx="5214974" cy="829945"/>
          </a:xfrm>
          <a:prstGeom prst="rect">
            <a:avLst/>
          </a:prstGeom>
          <a:noFill/>
          <a:ln w="9525">
            <a:noFill/>
            <a:miter lim="800000"/>
          </a:ln>
          <a:effectLst/>
        </p:spPr>
        <p:txBody>
          <a:bodyPr wrap="square">
            <a:spAutoFit/>
          </a:bodyPr>
          <a:lstStyle/>
          <a:p>
            <a:pPr algn="ctr">
              <a:lnSpc>
                <a:spcPct val="150000"/>
              </a:lnSpc>
            </a:pPr>
            <a:r>
              <a:rPr lang="zh-CN" altLang="en-US" sz="3200" smtClean="0">
                <a:solidFill>
                  <a:srgbClr val="FF0000"/>
                </a:solidFill>
                <a:latin typeface="黑体" pitchFamily="2" charset="-122"/>
                <a:ea typeface="黑体" pitchFamily="2" charset="-122"/>
              </a:rPr>
              <a:t>考点二  数据分析表文转换</a:t>
            </a:r>
            <a:endParaRPr lang="zh-CN" altLang="en-US" sz="28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617501" y="1025509"/>
            <a:ext cx="10429948" cy="452310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itchFamily="2" charset="-122"/>
              </a:rPr>
              <a:t>题型一  柱状图</a:t>
            </a:r>
          </a:p>
          <a:p>
            <a:pPr>
              <a:lnSpc>
                <a:spcPct val="150000"/>
              </a:lnSpc>
            </a:pPr>
            <a:r>
              <a:rPr lang="zh-CN" altLang="en-US" sz="3200" smtClean="0">
                <a:solidFill>
                  <a:srgbClr val="006600"/>
                </a:solidFill>
              </a:rPr>
              <a:t>　　</a:t>
            </a:r>
            <a:endParaRPr lang="en-US" altLang="zh-CN" sz="3200" smtClean="0">
              <a:solidFill>
                <a:srgbClr val="006600"/>
              </a:solidFill>
            </a:endParaRPr>
          </a:p>
          <a:p>
            <a:pPr>
              <a:lnSpc>
                <a:spcPct val="150000"/>
              </a:lnSpc>
            </a:pPr>
            <a:r>
              <a:rPr lang="en-US" altLang="zh-CN" sz="3200" smtClean="0">
                <a:solidFill>
                  <a:srgbClr val="006600"/>
                </a:solidFill>
              </a:rPr>
              <a:t>         </a:t>
            </a:r>
            <a:r>
              <a:rPr lang="zh-CN" altLang="en-US" sz="3200" smtClean="0">
                <a:solidFill>
                  <a:srgbClr val="006600"/>
                </a:solidFill>
              </a:rPr>
              <a:t>此类题目将数据以直观的图形显示出来，用坐标表示两个或多个关系项，向阅读者介绍或展示某个情况。答题者需认真弄清题设，搞清关系，然后准确地把握住规律，解决问题。</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546195" y="882633"/>
            <a:ext cx="9787006" cy="4943475"/>
          </a:xfrm>
          <a:prstGeom prst="rect">
            <a:avLst/>
          </a:prstGeom>
          <a:noFill/>
          <a:ln w="9525">
            <a:noFill/>
            <a:miter lim="800000"/>
          </a:ln>
          <a:effectLst/>
        </p:spPr>
        <p:txBody>
          <a:bodyPr wrap="square">
            <a:spAutoFit/>
          </a:bodyPr>
          <a:lstStyle/>
          <a:p>
            <a:pPr algn="ctr">
              <a:lnSpc>
                <a:spcPct val="120000"/>
              </a:lnSpc>
            </a:pPr>
            <a:r>
              <a:rPr lang="zh-CN" altLang="en-US" sz="2400" smtClean="0">
                <a:solidFill>
                  <a:schemeClr val="hlink"/>
                </a:solidFill>
                <a:ea typeface="黑体" pitchFamily="2" charset="-122"/>
              </a:rPr>
              <a:t>解读柱状图</a:t>
            </a:r>
            <a:r>
              <a:rPr lang="en-US" altLang="en-US" sz="2400" smtClean="0">
                <a:solidFill>
                  <a:schemeClr val="hlink"/>
                </a:solidFill>
                <a:ea typeface="黑体" pitchFamily="2" charset="-122"/>
              </a:rPr>
              <a:t>3</a:t>
            </a:r>
            <a:r>
              <a:rPr lang="zh-CN" altLang="en-US" sz="2400" smtClean="0">
                <a:solidFill>
                  <a:schemeClr val="hlink"/>
                </a:solidFill>
                <a:ea typeface="黑体" pitchFamily="2" charset="-122"/>
              </a:rPr>
              <a:t>步走</a:t>
            </a:r>
          </a:p>
          <a:p>
            <a:endParaRPr lang="en-US" altLang="zh-CN" sz="2400" smtClean="0">
              <a:solidFill>
                <a:srgbClr val="008000"/>
              </a:solidFill>
              <a:latin typeface="+mn-ea"/>
            </a:endParaRPr>
          </a:p>
          <a:p>
            <a:pPr>
              <a:lnSpc>
                <a:spcPts val="3500"/>
              </a:lnSpc>
            </a:pPr>
            <a:r>
              <a:rPr lang="en-US" altLang="zh-CN" sz="2400" smtClean="0">
                <a:solidFill>
                  <a:srgbClr val="008000"/>
                </a:solidFill>
                <a:latin typeface="+mn-ea"/>
              </a:rPr>
              <a:t>    </a:t>
            </a:r>
            <a:r>
              <a:rPr lang="zh-CN" altLang="en-US" sz="2400" smtClean="0">
                <a:solidFill>
                  <a:srgbClr val="008000"/>
                </a:solidFill>
                <a:latin typeface="+mn-ea"/>
              </a:rPr>
              <a:t>解答柱状图表类图文转换题，可以三步走：</a:t>
            </a:r>
          </a:p>
          <a:p>
            <a:pPr>
              <a:lnSpc>
                <a:spcPts val="3500"/>
              </a:lnSpc>
            </a:pPr>
            <a:r>
              <a:rPr lang="zh-CN" altLang="en-US" sz="2400" b="1" i="1" smtClean="0">
                <a:solidFill>
                  <a:srgbClr val="008000"/>
                </a:solidFill>
                <a:latin typeface="+mn-ea"/>
              </a:rPr>
              <a:t>    </a:t>
            </a:r>
            <a:r>
              <a:rPr lang="zh-CN" altLang="en-US" sz="2400" b="1" i="1" u="sng" smtClean="0">
                <a:solidFill>
                  <a:srgbClr val="008000"/>
                </a:solidFill>
                <a:latin typeface="+mn-ea"/>
              </a:rPr>
              <a:t>第一步：分析题干要求，定向归纳概括。</a:t>
            </a:r>
            <a:endParaRPr lang="en-US" altLang="zh-CN" sz="2400" b="1" i="1" u="sng" smtClean="0">
              <a:solidFill>
                <a:srgbClr val="008000"/>
              </a:solidFill>
              <a:latin typeface="+mn-ea"/>
            </a:endParaRPr>
          </a:p>
          <a:p>
            <a:pPr>
              <a:lnSpc>
                <a:spcPts val="3500"/>
              </a:lnSpc>
            </a:pPr>
            <a:r>
              <a:rPr lang="zh-CN" altLang="en-US" sz="2400" smtClean="0">
                <a:solidFill>
                  <a:srgbClr val="008000"/>
                </a:solidFill>
                <a:latin typeface="+mn-ea"/>
              </a:rPr>
              <a:t>    题干的要求，决定了分析、概括的方向问题。</a:t>
            </a:r>
          </a:p>
          <a:p>
            <a:pPr>
              <a:lnSpc>
                <a:spcPts val="3500"/>
              </a:lnSpc>
            </a:pPr>
            <a:r>
              <a:rPr lang="zh-CN" altLang="en-US" sz="2400" b="1" i="1" smtClean="0">
                <a:solidFill>
                  <a:srgbClr val="008000"/>
                </a:solidFill>
                <a:latin typeface="+mn-ea"/>
              </a:rPr>
              <a:t>    </a:t>
            </a:r>
            <a:r>
              <a:rPr lang="zh-CN" altLang="en-US" sz="2400" b="1" i="1" u="sng" smtClean="0">
                <a:solidFill>
                  <a:srgbClr val="008000"/>
                </a:solidFill>
                <a:latin typeface="+mn-ea"/>
              </a:rPr>
              <a:t>第二步：细致观察图表，找出发展趋势。</a:t>
            </a:r>
          </a:p>
          <a:p>
            <a:pPr>
              <a:lnSpc>
                <a:spcPts val="3500"/>
              </a:lnSpc>
            </a:pPr>
            <a:r>
              <a:rPr lang="zh-CN" altLang="en-US" sz="2400" smtClean="0">
                <a:solidFill>
                  <a:srgbClr val="008000"/>
                </a:solidFill>
                <a:latin typeface="+mn-ea"/>
              </a:rPr>
              <a:t>    对柱形图的观察可以从两个方面入手：一是柱形代表的数据，一是柱形与坐标联系后体现的意义。当然，有些柱形图本身就是通过对比表现数据的。对于这类题目，除了从发展趋势的角度分析外，还要分析放到一块的柱形图通过对比体现的意义。</a:t>
            </a:r>
          </a:p>
          <a:p>
            <a:pPr>
              <a:lnSpc>
                <a:spcPts val="3500"/>
              </a:lnSpc>
            </a:pPr>
            <a:r>
              <a:rPr lang="zh-CN" altLang="en-US" sz="2400" b="1" i="1" smtClean="0">
                <a:solidFill>
                  <a:srgbClr val="008000"/>
                </a:solidFill>
                <a:latin typeface="+mn-ea"/>
              </a:rPr>
              <a:t>    </a:t>
            </a:r>
            <a:r>
              <a:rPr lang="zh-CN" altLang="en-US" sz="2400" b="1" i="1" u="sng" smtClean="0">
                <a:solidFill>
                  <a:srgbClr val="008000"/>
                </a:solidFill>
                <a:latin typeface="+mn-ea"/>
              </a:rPr>
              <a:t>第三步：依据字数要求，准确拟写答案。</a:t>
            </a: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4018" name="Object 2"/>
          <p:cNvGraphicFramePr>
            <a:graphicFrameLocks noChangeAspect="1"/>
          </p:cNvGraphicFramePr>
          <p:nvPr/>
        </p:nvGraphicFramePr>
        <p:xfrm>
          <a:off x="0" y="0"/>
          <a:ext cx="11522075" cy="6480175"/>
        </p:xfrm>
        <a:graphic>
          <a:graphicData uri="http://schemas.openxmlformats.org/presentationml/2006/ole">
            <mc:AlternateContent xmlns:mc="http://schemas.openxmlformats.org/markup-compatibility/2006">
              <mc:Choice xmlns:v="urn:schemas-microsoft-com:vml" Requires="v">
                <p:oleObj spid="_x0000_s1041" name="Image" r:id="rId3" imgW="0" imgH="0" progId="Photoshop.Image.8">
                  <p:embed/>
                </p:oleObj>
              </mc:Choice>
              <mc:Fallback>
                <p:oleObj name="Image" r:id="rId3" imgW="0" imgH="0" progId="Photoshop.Image.8">
                  <p:embed/>
                  <p:pic>
                    <p:nvPicPr>
                      <p:cNvPr id="0" name="OLE substitute image"/>
                      <p:cNvPicPr/>
                      <p:nvPr/>
                    </p:nvPicPr>
                    <p:blipFill>
                      <a:blip r:embed="rId4"/>
                      <a:stretch>
                        <a:fillRect/>
                      </a:stretch>
                    </p:blipFill>
                    <p:spPr>
                      <a:xfrm>
                        <a:off x="0" y="0"/>
                        <a:ext cx="11522075" cy="6480175"/>
                      </a:xfrm>
                      <a:prstGeom prst="rect">
                        <a:avLst/>
                      </a:prstGeom>
                      <a:noFill/>
                      <a:ln w="9525">
                        <a:noFill/>
                      </a:ln>
                    </p:spPr>
                  </p:pic>
                </p:oleObj>
              </mc:Fallback>
            </mc:AlternateContent>
          </a:graphicData>
        </a:graphic>
      </p:graphicFrame>
      <p:sp>
        <p:nvSpPr>
          <p:cNvPr id="214019" name="Text Box 3"/>
          <p:cNvSpPr txBox="1">
            <a:spLocks noChangeArrowheads="1"/>
          </p:cNvSpPr>
          <p:nvPr/>
        </p:nvSpPr>
        <p:spPr bwMode="auto">
          <a:xfrm>
            <a:off x="1247775" y="223838"/>
            <a:ext cx="4832350" cy="521970"/>
          </a:xfrm>
          <a:prstGeom prst="rect">
            <a:avLst/>
          </a:prstGeom>
          <a:noFill/>
          <a:ln w="9525">
            <a:noFill/>
            <a:miter lim="800000"/>
          </a:ln>
          <a:effectLst/>
        </p:spPr>
        <p:txBody>
          <a:bodyPr wrap="none">
            <a:spAutoFit/>
          </a:bodyPr>
          <a:lstStyle/>
          <a:p>
            <a:r>
              <a:rPr lang="zh-CN" altLang="en-US" sz="2800" b="1">
                <a:solidFill>
                  <a:schemeClr val="bg1"/>
                </a:solidFill>
                <a:latin typeface="楷体_GB2312" charset="-122"/>
                <a:ea typeface="楷体_GB2312" charset="-122"/>
              </a:rPr>
              <a:t>温馨提示</a:t>
            </a:r>
            <a:r>
              <a:rPr lang="en-US" altLang="zh-CN" sz="2800" b="1">
                <a:solidFill>
                  <a:schemeClr val="bg1"/>
                </a:solidFill>
                <a:latin typeface="楷体_GB2312" charset="-122"/>
                <a:ea typeface="楷体_GB2312" charset="-122"/>
              </a:rPr>
              <a:t>: </a:t>
            </a:r>
            <a:r>
              <a:rPr lang="zh-CN" altLang="en-US" sz="2800" b="1">
                <a:solidFill>
                  <a:schemeClr val="bg1"/>
                </a:solidFill>
                <a:latin typeface="楷体_GB2312" charset="-122"/>
                <a:ea typeface="楷体_GB2312" charset="-122"/>
              </a:rPr>
              <a:t>请点击相关栏目。</a:t>
            </a:r>
          </a:p>
        </p:txBody>
      </p:sp>
      <p:sp>
        <p:nvSpPr>
          <p:cNvPr id="214021" name="Text Box 5">
            <a:hlinkClick r:id="rId5" action="ppaction://hlinksldjump"/>
          </p:cNvPr>
          <p:cNvSpPr txBox="1">
            <a:spLocks noChangeArrowheads="1"/>
          </p:cNvSpPr>
          <p:nvPr/>
        </p:nvSpPr>
        <p:spPr bwMode="auto">
          <a:xfrm>
            <a:off x="4046525" y="181132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明方向 </a:t>
            </a:r>
            <a:r>
              <a:rPr lang="en-US" altLang="zh-CN" sz="3200" b="1">
                <a:solidFill>
                  <a:schemeClr val="bg1"/>
                </a:solidFill>
                <a:ea typeface="楷体_GB2312" charset="-122"/>
              </a:rPr>
              <a:t>· </a:t>
            </a:r>
            <a:r>
              <a:rPr lang="zh-CN" altLang="en-US" sz="3200" b="1" smtClean="0">
                <a:solidFill>
                  <a:schemeClr val="bg1"/>
                </a:solidFill>
                <a:ea typeface="楷体_GB2312" charset="-122"/>
              </a:rPr>
              <a:t>考点解读</a:t>
            </a:r>
            <a:endParaRPr lang="zh-CN" altLang="en-US" sz="3200" b="1">
              <a:solidFill>
                <a:schemeClr val="bg1"/>
              </a:solidFill>
              <a:ea typeface="楷体_GB2312" charset="-122"/>
            </a:endParaRPr>
          </a:p>
        </p:txBody>
      </p:sp>
      <p:sp>
        <p:nvSpPr>
          <p:cNvPr id="214022" name="Text Box 6">
            <a:hlinkClick r:id="rId5" action="ppaction://hlinksldjump"/>
          </p:cNvPr>
          <p:cNvSpPr txBox="1">
            <a:spLocks noChangeArrowheads="1"/>
          </p:cNvSpPr>
          <p:nvPr/>
        </p:nvSpPr>
        <p:spPr bwMode="auto">
          <a:xfrm>
            <a:off x="4046525" y="2882897"/>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cs typeface="方正兰亭黑简体" pitchFamily="2" charset="-122"/>
              </a:rPr>
              <a:t>学方法</a:t>
            </a:r>
            <a:r>
              <a:rPr lang="zh-CN" altLang="en-US" smtClean="0">
                <a:cs typeface="方正兰亭黑简体" pitchFamily="2" charset="-122"/>
              </a:rPr>
              <a:t> </a:t>
            </a:r>
            <a:r>
              <a:rPr lang="en-US" altLang="zh-CN" sz="3200" b="1">
                <a:solidFill>
                  <a:schemeClr val="bg1"/>
                </a:solidFill>
                <a:ea typeface="楷体_GB2312" charset="-122"/>
              </a:rPr>
              <a:t>· </a:t>
            </a:r>
            <a:r>
              <a:rPr lang="zh-CN" altLang="en-US" sz="3200" b="1" smtClean="0">
                <a:solidFill>
                  <a:schemeClr val="bg1"/>
                </a:solidFill>
                <a:ea typeface="楷体_GB2312" charset="-122"/>
              </a:rPr>
              <a:t>题型探究</a:t>
            </a:r>
            <a:endParaRPr lang="zh-CN" altLang="en-US" sz="3200" b="1">
              <a:solidFill>
                <a:schemeClr val="bg1"/>
              </a:solidFill>
              <a:ea typeface="楷体_GB2312" charset="-122"/>
            </a:endParaRPr>
          </a:p>
        </p:txBody>
      </p:sp>
      <p:sp>
        <p:nvSpPr>
          <p:cNvPr id="7" name="Text Box 5">
            <a:hlinkClick r:id="rId6" action="ppaction://hlinksldjump"/>
          </p:cNvPr>
          <p:cNvSpPr txBox="1">
            <a:spLocks noChangeArrowheads="1"/>
          </p:cNvSpPr>
          <p:nvPr/>
        </p:nvSpPr>
        <p:spPr bwMode="auto">
          <a:xfrm>
            <a:off x="4046525" y="4025905"/>
            <a:ext cx="4171950" cy="588963"/>
          </a:xfrm>
          <a:prstGeom prst="rect">
            <a:avLst/>
          </a:prstGeom>
          <a:noFill/>
          <a:ln w="9525">
            <a:solidFill>
              <a:schemeClr val="bg1"/>
            </a:solidFill>
            <a:miter lim="800000"/>
          </a:ln>
          <a:effectLst/>
        </p:spPr>
        <p:txBody>
          <a:bodyPr/>
          <a:lstStyle/>
          <a:p>
            <a:pPr algn="ctr"/>
            <a:r>
              <a:rPr lang="zh-CN" altLang="en-US" sz="3200" b="1" smtClean="0">
                <a:solidFill>
                  <a:schemeClr val="bg1"/>
                </a:solidFill>
                <a:ea typeface="楷体_GB2312" charset="-122"/>
              </a:rPr>
              <a:t>多积累 </a:t>
            </a:r>
            <a:r>
              <a:rPr lang="en-US" altLang="zh-CN" sz="3200" b="1">
                <a:solidFill>
                  <a:schemeClr val="bg1"/>
                </a:solidFill>
                <a:ea typeface="楷体_GB2312" charset="-122"/>
              </a:rPr>
              <a:t>· </a:t>
            </a:r>
            <a:r>
              <a:rPr lang="zh-CN" altLang="en-US" sz="3200" b="1" smtClean="0">
                <a:solidFill>
                  <a:schemeClr val="bg1"/>
                </a:solidFill>
                <a:ea typeface="楷体_GB2312" charset="-122"/>
              </a:rPr>
              <a:t>知识清单</a:t>
            </a:r>
            <a:endParaRPr lang="zh-CN" altLang="en-US" sz="3200" b="1">
              <a:solidFill>
                <a:schemeClr val="bg1"/>
              </a:solidFill>
              <a:ea typeface="楷体_GB2312" charset="-122"/>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4"/>
          <p:cNvSpPr txBox="1">
            <a:spLocks noChangeArrowheads="1"/>
          </p:cNvSpPr>
          <p:nvPr/>
        </p:nvSpPr>
        <p:spPr bwMode="auto">
          <a:xfrm>
            <a:off x="2689203" y="739757"/>
            <a:ext cx="8429684" cy="1198880"/>
          </a:xfrm>
          <a:prstGeom prst="rect">
            <a:avLst/>
          </a:prstGeom>
          <a:noFill/>
          <a:ln w="9525">
            <a:noFill/>
            <a:miter lim="800000"/>
          </a:ln>
          <a:effectLst/>
        </p:spPr>
        <p:txBody>
          <a:bodyPr wrap="square">
            <a:spAutoFit/>
          </a:bodyPr>
          <a:lstStyle/>
          <a:p>
            <a:r>
              <a:rPr lang="en-US" altLang="zh-CN" sz="2400" b="1" smtClean="0">
                <a:solidFill>
                  <a:srgbClr val="006600"/>
                </a:solidFill>
                <a:latin typeface="+mn-ea"/>
              </a:rPr>
              <a:t> (</a:t>
            </a:r>
            <a:r>
              <a:rPr lang="en-US" altLang="zh-CN" sz="2400" b="1">
                <a:solidFill>
                  <a:srgbClr val="006600"/>
                </a:solidFill>
                <a:latin typeface="+mn-ea"/>
              </a:rPr>
              <a:t>2015·</a:t>
            </a:r>
            <a:r>
              <a:rPr lang="zh-CN" altLang="en-US" sz="2400" b="1">
                <a:solidFill>
                  <a:srgbClr val="006600"/>
                </a:solidFill>
                <a:latin typeface="+mn-ea"/>
              </a:rPr>
              <a:t>浙江卷</a:t>
            </a:r>
            <a:r>
              <a:rPr lang="en-US" altLang="zh-CN" sz="2400" b="1">
                <a:solidFill>
                  <a:srgbClr val="006600"/>
                </a:solidFill>
                <a:latin typeface="+mn-ea"/>
              </a:rPr>
              <a:t>)</a:t>
            </a:r>
            <a:r>
              <a:rPr lang="zh-CN" altLang="en-US" sz="2400" b="1">
                <a:solidFill>
                  <a:srgbClr val="006600"/>
                </a:solidFill>
                <a:latin typeface="+mn-ea"/>
              </a:rPr>
              <a:t>阅读下面的图表，根据要求完成题目。</a:t>
            </a:r>
          </a:p>
          <a:p>
            <a:r>
              <a:rPr lang="en-US" altLang="zh-CN" sz="2400" b="1">
                <a:solidFill>
                  <a:srgbClr val="006600"/>
                </a:solidFill>
                <a:latin typeface="+mn-ea"/>
              </a:rPr>
              <a:t>(1)</a:t>
            </a:r>
            <a:r>
              <a:rPr lang="zh-CN" altLang="en-US" sz="2400" b="1">
                <a:solidFill>
                  <a:srgbClr val="006600"/>
                </a:solidFill>
                <a:latin typeface="+mn-ea"/>
              </a:rPr>
              <a:t>给图表拟一个标题。</a:t>
            </a:r>
            <a:r>
              <a:rPr lang="en-US" altLang="zh-CN" sz="2400" b="1">
                <a:solidFill>
                  <a:srgbClr val="006600"/>
                </a:solidFill>
                <a:latin typeface="+mn-ea"/>
              </a:rPr>
              <a:t>(</a:t>
            </a:r>
            <a:r>
              <a:rPr lang="zh-CN" altLang="en-US" sz="2400" b="1">
                <a:solidFill>
                  <a:srgbClr val="006600"/>
                </a:solidFill>
                <a:latin typeface="+mn-ea"/>
              </a:rPr>
              <a:t>不超过</a:t>
            </a:r>
            <a:r>
              <a:rPr lang="en-US" altLang="zh-CN" sz="2400" b="1">
                <a:solidFill>
                  <a:srgbClr val="006600"/>
                </a:solidFill>
                <a:latin typeface="+mn-ea"/>
              </a:rPr>
              <a:t>25</a:t>
            </a:r>
            <a:r>
              <a:rPr lang="zh-CN" altLang="en-US" sz="2400" b="1">
                <a:solidFill>
                  <a:srgbClr val="006600"/>
                </a:solidFill>
                <a:latin typeface="+mn-ea"/>
              </a:rPr>
              <a:t>字</a:t>
            </a:r>
            <a:r>
              <a:rPr lang="en-US" altLang="zh-CN" sz="2400" b="1">
                <a:solidFill>
                  <a:srgbClr val="006600"/>
                </a:solidFill>
                <a:latin typeface="+mn-ea"/>
              </a:rPr>
              <a:t>)</a:t>
            </a:r>
          </a:p>
          <a:p>
            <a:r>
              <a:rPr lang="en-US" altLang="zh-CN" sz="2400" b="1">
                <a:solidFill>
                  <a:srgbClr val="006600"/>
                </a:solidFill>
                <a:latin typeface="+mn-ea"/>
              </a:rPr>
              <a:t>(2)</a:t>
            </a:r>
            <a:r>
              <a:rPr lang="zh-CN" altLang="en-US" sz="2400" b="1">
                <a:solidFill>
                  <a:srgbClr val="006600"/>
                </a:solidFill>
                <a:latin typeface="+mn-ea"/>
              </a:rPr>
              <a:t>根据图表数据，得出相关结论。</a:t>
            </a:r>
            <a:r>
              <a:rPr lang="en-US" altLang="zh-CN" sz="2400" b="1">
                <a:solidFill>
                  <a:srgbClr val="006600"/>
                </a:solidFill>
                <a:latin typeface="+mn-ea"/>
              </a:rPr>
              <a:t>(</a:t>
            </a:r>
            <a:r>
              <a:rPr lang="zh-CN" altLang="en-US" sz="2400" b="1">
                <a:solidFill>
                  <a:srgbClr val="006600"/>
                </a:solidFill>
                <a:latin typeface="+mn-ea"/>
              </a:rPr>
              <a:t>不超过</a:t>
            </a:r>
            <a:r>
              <a:rPr lang="en-US" altLang="zh-CN" sz="2400" b="1">
                <a:solidFill>
                  <a:srgbClr val="006600"/>
                </a:solidFill>
                <a:latin typeface="+mn-ea"/>
              </a:rPr>
              <a:t>40</a:t>
            </a:r>
            <a:r>
              <a:rPr lang="zh-CN" altLang="en-US" sz="2400" b="1">
                <a:solidFill>
                  <a:srgbClr val="006600"/>
                </a:solidFill>
                <a:latin typeface="+mn-ea"/>
              </a:rPr>
              <a:t>字</a:t>
            </a:r>
            <a:r>
              <a:rPr lang="en-US" altLang="zh-CN" sz="2400" b="1">
                <a:solidFill>
                  <a:srgbClr val="006600"/>
                </a:solidFill>
                <a:latin typeface="+mn-ea"/>
              </a:rPr>
              <a:t>)</a:t>
            </a:r>
            <a:r>
              <a:rPr lang="zh-CN" altLang="en-US" sz="2400" b="1">
                <a:solidFill>
                  <a:srgbClr val="006600"/>
                </a:solidFill>
                <a:latin typeface="+mn-ea"/>
              </a:rPr>
              <a:t>                                   </a:t>
            </a:r>
            <a:endParaRPr lang="en-US" altLang="zh-CN" sz="2400" b="1">
              <a:solidFill>
                <a:srgbClr val="006600"/>
              </a:solidFill>
              <a:latin typeface="+mn-ea"/>
            </a:endParaRPr>
          </a:p>
        </p:txBody>
      </p:sp>
      <p:sp>
        <p:nvSpPr>
          <p:cNvPr id="3" name="Rectangle 5"/>
          <p:cNvSpPr>
            <a:spLocks noChangeArrowheads="1"/>
          </p:cNvSpPr>
          <p:nvPr/>
        </p:nvSpPr>
        <p:spPr bwMode="auto">
          <a:xfrm>
            <a:off x="760377" y="5093348"/>
            <a:ext cx="10552109" cy="1014730"/>
          </a:xfrm>
          <a:prstGeom prst="rect">
            <a:avLst/>
          </a:prstGeom>
          <a:noFill/>
          <a:ln w="9525">
            <a:noFill/>
            <a:miter lim="800000"/>
          </a:ln>
          <a:effectLst/>
        </p:spPr>
        <p:txBody>
          <a:bodyPr wrap="square" anchor="ctr">
            <a:spAutoFit/>
          </a:bodyPr>
          <a:lstStyle/>
          <a:p>
            <a:r>
              <a:rPr lang="zh-CN" altLang="en-US" sz="2000">
                <a:solidFill>
                  <a:schemeClr val="hlink"/>
                </a:solidFill>
                <a:latin typeface="楷体_GB2312" charset="-122"/>
                <a:ea typeface="楷体_GB2312" charset="-122"/>
                <a:cs typeface="Times New Roman" panose="02020603050405020304" pitchFamily="18" charset="0"/>
              </a:rPr>
              <a:t>解析：</a:t>
            </a:r>
            <a:r>
              <a:rPr lang="zh-CN" altLang="zh-CN" sz="2000">
                <a:solidFill>
                  <a:schemeClr val="hlink"/>
                </a:solidFill>
                <a:latin typeface="楷体_GB2312" charset="-122"/>
                <a:ea typeface="楷体_GB2312" charset="-122"/>
                <a:cs typeface="Times New Roman" panose="02020603050405020304" pitchFamily="18" charset="0"/>
              </a:rPr>
              <a:t>本题以图文转换的形式考查语言表达简明、连贯、准确的能力。首先应当看清图表上的文字，弄清楚究竟是比较什么事情；其次应当看清比较的大体情况；最后通过思考，得出相应的结论。</a:t>
            </a:r>
            <a:endParaRPr lang="en-US" altLang="zh-CN" sz="2000">
              <a:solidFill>
                <a:schemeClr val="hlink"/>
              </a:solidFill>
              <a:latin typeface="楷体_GB2312" charset="-122"/>
              <a:ea typeface="楷体_GB2312" charset="-122"/>
              <a:cs typeface="Times New Roman" panose="02020603050405020304" pitchFamily="18" charset="0"/>
            </a:endParaRPr>
          </a:p>
        </p:txBody>
      </p:sp>
      <p:sp>
        <p:nvSpPr>
          <p:cNvPr id="4" name="Text Box 6"/>
          <p:cNvSpPr txBox="1">
            <a:spLocks noChangeArrowheads="1"/>
          </p:cNvSpPr>
          <p:nvPr/>
        </p:nvSpPr>
        <p:spPr bwMode="auto">
          <a:xfrm>
            <a:off x="6475417" y="2025641"/>
            <a:ext cx="4608512" cy="2676525"/>
          </a:xfrm>
          <a:prstGeom prst="rect">
            <a:avLst/>
          </a:prstGeom>
          <a:noFill/>
          <a:ln w="9525">
            <a:noFill/>
            <a:miter lim="800000"/>
          </a:ln>
          <a:effectLst/>
        </p:spPr>
        <p:txBody>
          <a:bodyPr>
            <a:spAutoFit/>
          </a:bodyPr>
          <a:lstStyle/>
          <a:p>
            <a:r>
              <a:rPr lang="zh-CN" altLang="en-US" sz="2400">
                <a:solidFill>
                  <a:srgbClr val="FF0000"/>
                </a:solidFill>
                <a:latin typeface="黑体" pitchFamily="2" charset="-122"/>
                <a:ea typeface="黑体" pitchFamily="2" charset="-122"/>
              </a:rPr>
              <a:t>答案：</a:t>
            </a:r>
            <a:r>
              <a:rPr lang="en-US" altLang="zh-CN" sz="2400">
                <a:solidFill>
                  <a:srgbClr val="FF0000"/>
                </a:solidFill>
                <a:latin typeface="黑体" pitchFamily="2" charset="-122"/>
                <a:ea typeface="黑体" pitchFamily="2" charset="-122"/>
              </a:rPr>
              <a:t>(1)(</a:t>
            </a:r>
            <a:r>
              <a:rPr lang="zh-CN" altLang="en-US" sz="2400">
                <a:solidFill>
                  <a:srgbClr val="FF0000"/>
                </a:solidFill>
                <a:latin typeface="黑体" pitchFamily="2" charset="-122"/>
                <a:ea typeface="黑体" pitchFamily="2" charset="-122"/>
              </a:rPr>
              <a:t>示例</a:t>
            </a:r>
            <a:r>
              <a:rPr lang="en-US" altLang="zh-CN" sz="2400">
                <a:solidFill>
                  <a:srgbClr val="FF0000"/>
                </a:solidFill>
                <a:latin typeface="黑体" pitchFamily="2" charset="-122"/>
                <a:ea typeface="黑体" pitchFamily="2" charset="-122"/>
              </a:rPr>
              <a:t>)2013</a:t>
            </a:r>
            <a:r>
              <a:rPr lang="zh-CN" altLang="en-US" sz="2400">
                <a:solidFill>
                  <a:srgbClr val="FF0000"/>
                </a:solidFill>
                <a:latin typeface="黑体" pitchFamily="2" charset="-122"/>
                <a:ea typeface="黑体" pitchFamily="2" charset="-122"/>
              </a:rPr>
              <a:t>～</a:t>
            </a:r>
            <a:r>
              <a:rPr lang="en-US" altLang="zh-CN" sz="2400">
                <a:solidFill>
                  <a:srgbClr val="FF0000"/>
                </a:solidFill>
                <a:latin typeface="黑体" pitchFamily="2" charset="-122"/>
                <a:ea typeface="黑体" pitchFamily="2" charset="-122"/>
              </a:rPr>
              <a:t>2014</a:t>
            </a:r>
            <a:r>
              <a:rPr lang="zh-CN" altLang="en-US" sz="2400">
                <a:solidFill>
                  <a:srgbClr val="FF0000"/>
                </a:solidFill>
                <a:latin typeface="黑体" pitchFamily="2" charset="-122"/>
                <a:ea typeface="黑体" pitchFamily="2" charset="-122"/>
              </a:rPr>
              <a:t>年浙江省与全国图书报刊及综合阅读率比较</a:t>
            </a:r>
          </a:p>
          <a:p>
            <a:r>
              <a:rPr lang="en-US" altLang="zh-CN" sz="2400">
                <a:solidFill>
                  <a:srgbClr val="FF0000"/>
                </a:solidFill>
                <a:latin typeface="黑体" pitchFamily="2" charset="-122"/>
                <a:ea typeface="黑体" pitchFamily="2" charset="-122"/>
              </a:rPr>
              <a:t>(2)①</a:t>
            </a:r>
            <a:r>
              <a:rPr lang="zh-CN" altLang="en-US" sz="2400">
                <a:solidFill>
                  <a:srgbClr val="FF0000"/>
                </a:solidFill>
                <a:latin typeface="黑体" pitchFamily="2" charset="-122"/>
                <a:ea typeface="黑体" pitchFamily="2" charset="-122"/>
              </a:rPr>
              <a:t>浙江报刊及综合阅读率高于全国水平；②图书阅读率低于全国水平；③浙江人要重视图书阅读。</a:t>
            </a:r>
          </a:p>
        </p:txBody>
      </p:sp>
      <p:pic>
        <p:nvPicPr>
          <p:cNvPr id="5" name="Picture 8" descr="E:\2017版《金版》一轮 语文（人教）郝润生\XK43.TIF"/>
          <p:cNvPicPr>
            <a:picLocks noChangeAspect="1" noChangeArrowheads="1"/>
          </p:cNvPicPr>
          <p:nvPr/>
        </p:nvPicPr>
        <p:blipFill>
          <a:blip r:embed="rId2"/>
          <a:stretch>
            <a:fillRect/>
          </a:stretch>
        </p:blipFill>
        <p:spPr bwMode="auto">
          <a:xfrm>
            <a:off x="831815" y="1907434"/>
            <a:ext cx="5500726" cy="3118604"/>
          </a:xfrm>
          <a:prstGeom prst="rect">
            <a:avLst/>
          </a:prstGeom>
          <a:noFill/>
          <a:ln w="9525">
            <a:noFill/>
            <a:miter lim="800000"/>
          </a:ln>
        </p:spPr>
      </p:pic>
      <p:graphicFrame>
        <p:nvGraphicFramePr>
          <p:cNvPr id="6"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2000" fill="hold"/>
                                        <p:tgtEl>
                                          <p:spTgt spid="2"/>
                                        </p:tgtEl>
                                        <p:attrNameLst>
                                          <p:attrName>ppt_x</p:attrName>
                                        </p:attrNameLst>
                                      </p:cBhvr>
                                      <p:tavLst>
                                        <p:tav tm="0">
                                          <p:val>
                                            <p:strVal val="#ppt_x"/>
                                          </p:val>
                                        </p:tav>
                                        <p:tav tm="100000">
                                          <p:val>
                                            <p:strVal val="#ppt_x"/>
                                          </p:val>
                                        </p:tav>
                                      </p:tavLst>
                                    </p:anim>
                                    <p:anim calcmode="lin" valueType="num">
                                      <p:cBhvr additive="base">
                                        <p:cTn id="8" dur="20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indefinite"/>
                            </p:stCondLst>
                          </p:cTn>
                        </p:par>
                        <p:par>
                          <p:cTn id="11" fill="hold" nodeType="afterGroup">
                            <p:stCondLst>
                              <p:cond delay="0"/>
                            </p:stCondLst>
                            <p:childTnLst>
                              <p:par>
                                <p:cTn id="12" presetID="6" presetClass="entr" presetSubtype="16" fill="hold" grpId="1"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circle(in)">
                                      <p:cBhvr>
                                        <p:cTn id="14" dur="2000"/>
                                        <p:tgtEl>
                                          <p:spTgt spid="3"/>
                                        </p:tgtEl>
                                      </p:cBhvr>
                                    </p:animEffect>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4" fill="hold" grpId="2"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1"/>
      <p:bldP spid="4" grpId="2"/>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74691" y="954071"/>
            <a:ext cx="10144196" cy="452310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itchFamily="2" charset="-122"/>
              </a:rPr>
              <a:t>题型二  饼状图</a:t>
            </a:r>
          </a:p>
          <a:p>
            <a:pPr>
              <a:lnSpc>
                <a:spcPct val="150000"/>
              </a:lnSpc>
            </a:pPr>
            <a:r>
              <a:rPr lang="zh-CN" altLang="en-US" sz="3200" smtClean="0">
                <a:solidFill>
                  <a:srgbClr val="006600"/>
                </a:solidFill>
              </a:rPr>
              <a:t>　　饼状图是以圆形代表研究对象的整体，用以圆心为共同顶点的各个不同扇形显示各组成部分在整体中所占的比例来形象地展示给读者。饼状图常用于统计学模型。饼状图显示一个数据系列中各项的大小与各项总和的比例。饼状图中的数据点显示为整个饼状图。</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117567" y="882633"/>
            <a:ext cx="10215634" cy="4375150"/>
          </a:xfrm>
          <a:prstGeom prst="rect">
            <a:avLst/>
          </a:prstGeom>
          <a:noFill/>
          <a:ln w="9525">
            <a:noFill/>
            <a:miter lim="800000"/>
          </a:ln>
          <a:effectLst/>
        </p:spPr>
        <p:txBody>
          <a:bodyPr wrap="square">
            <a:spAutoFit/>
          </a:bodyPr>
          <a:lstStyle/>
          <a:p>
            <a:pPr algn="ctr">
              <a:lnSpc>
                <a:spcPct val="120000"/>
              </a:lnSpc>
            </a:pPr>
            <a:endParaRPr lang="en-US" altLang="zh-CN" sz="2400" b="1" i="1" u="sng" smtClean="0">
              <a:solidFill>
                <a:srgbClr val="008000"/>
              </a:solidFill>
              <a:latin typeface="+mn-ea"/>
            </a:endParaRPr>
          </a:p>
          <a:p>
            <a:pPr algn="ctr">
              <a:lnSpc>
                <a:spcPct val="120000"/>
              </a:lnSpc>
            </a:pPr>
            <a:r>
              <a:rPr lang="zh-CN" altLang="en-US" sz="2800" smtClean="0">
                <a:solidFill>
                  <a:schemeClr val="hlink"/>
                </a:solidFill>
                <a:ea typeface="黑体" pitchFamily="2" charset="-122"/>
              </a:rPr>
              <a:t>观察数据比例，准确比较解答</a:t>
            </a:r>
          </a:p>
          <a:p>
            <a:r>
              <a:rPr lang="zh-CN" altLang="en-US" sz="2400" smtClean="0">
                <a:solidFill>
                  <a:srgbClr val="008000"/>
                </a:solidFill>
                <a:latin typeface="+mn-ea"/>
              </a:rPr>
              <a:t>    </a:t>
            </a:r>
            <a:endParaRPr lang="en-US" altLang="zh-CN" sz="2400" smtClean="0">
              <a:solidFill>
                <a:srgbClr val="008000"/>
              </a:solidFill>
              <a:latin typeface="+mn-ea"/>
            </a:endParaRPr>
          </a:p>
          <a:p>
            <a:r>
              <a:rPr lang="en-US" altLang="zh-CN" sz="2400" smtClean="0">
                <a:solidFill>
                  <a:srgbClr val="008000"/>
                </a:solidFill>
                <a:latin typeface="+mn-ea"/>
              </a:rPr>
              <a:t>    </a:t>
            </a:r>
            <a:r>
              <a:rPr lang="zh-CN" altLang="en-US" sz="2400" smtClean="0">
                <a:solidFill>
                  <a:srgbClr val="008000"/>
                </a:solidFill>
                <a:latin typeface="+mn-ea"/>
              </a:rPr>
              <a:t>解答饼式图表类图文转换题，要分析饼状图的特征，一般可以分为两步：</a:t>
            </a:r>
          </a:p>
          <a:p>
            <a:r>
              <a:rPr lang="zh-CN" altLang="en-US" sz="2400" b="1" i="1" smtClean="0">
                <a:solidFill>
                  <a:srgbClr val="008000"/>
                </a:solidFill>
                <a:latin typeface="+mn-ea"/>
              </a:rPr>
              <a:t>    </a:t>
            </a:r>
            <a:r>
              <a:rPr lang="zh-CN" altLang="en-US" sz="2400" b="1" i="1" u="sng" smtClean="0">
                <a:solidFill>
                  <a:srgbClr val="008000"/>
                </a:solidFill>
                <a:latin typeface="+mn-ea"/>
              </a:rPr>
              <a:t>第一步：把握饼状图体现的数据特征</a:t>
            </a:r>
            <a:r>
              <a:rPr lang="zh-CN" altLang="en-US" sz="2400" u="sng" smtClean="0">
                <a:solidFill>
                  <a:srgbClr val="008000"/>
                </a:solidFill>
                <a:latin typeface="+mn-ea"/>
              </a:rPr>
              <a:t>。</a:t>
            </a:r>
            <a:endParaRPr lang="en-US" altLang="zh-CN" sz="2400" u="sng" smtClean="0">
              <a:solidFill>
                <a:srgbClr val="008000"/>
              </a:solidFill>
              <a:latin typeface="+mn-ea"/>
            </a:endParaRPr>
          </a:p>
          <a:p>
            <a:r>
              <a:rPr lang="en-US" altLang="zh-CN" sz="2400" smtClean="0">
                <a:solidFill>
                  <a:srgbClr val="008000"/>
                </a:solidFill>
                <a:latin typeface="+mn-ea"/>
              </a:rPr>
              <a:t>    </a:t>
            </a:r>
            <a:r>
              <a:rPr lang="zh-CN" altLang="en-US" sz="2400" smtClean="0">
                <a:solidFill>
                  <a:srgbClr val="008000"/>
                </a:solidFill>
                <a:latin typeface="+mn-ea"/>
              </a:rPr>
              <a:t>这类题一般用切饼似的方法将几个不同部分所占的比例形象地展示给读者，把握数据特征就要弄清楚数据占比问题。答题时只要用文字表达出这种比例就可以了。</a:t>
            </a:r>
          </a:p>
          <a:p>
            <a:r>
              <a:rPr lang="zh-CN" altLang="en-US" sz="2400" b="1" i="1" smtClean="0">
                <a:solidFill>
                  <a:srgbClr val="008000"/>
                </a:solidFill>
                <a:latin typeface="+mn-ea"/>
              </a:rPr>
              <a:t>    </a:t>
            </a:r>
            <a:r>
              <a:rPr lang="zh-CN" altLang="en-US" sz="2400" b="1" i="1" u="sng" smtClean="0">
                <a:solidFill>
                  <a:srgbClr val="008000"/>
                </a:solidFill>
                <a:latin typeface="+mn-ea"/>
              </a:rPr>
              <a:t>第二步：结合题干要求写出具体内容</a:t>
            </a:r>
            <a:r>
              <a:rPr lang="zh-CN" altLang="en-US" sz="2400" u="sng" smtClean="0">
                <a:solidFill>
                  <a:srgbClr val="008000"/>
                </a:solidFill>
                <a:latin typeface="+mn-ea"/>
              </a:rPr>
              <a:t>。</a:t>
            </a:r>
            <a:endParaRPr lang="en-US" altLang="zh-CN" sz="2400" u="sng" smtClean="0">
              <a:solidFill>
                <a:srgbClr val="008000"/>
              </a:solidFill>
              <a:latin typeface="+mn-ea"/>
            </a:endParaRPr>
          </a:p>
          <a:p>
            <a:r>
              <a:rPr lang="en-US" altLang="zh-CN" sz="2400" smtClean="0">
                <a:solidFill>
                  <a:srgbClr val="008000"/>
                </a:solidFill>
                <a:latin typeface="+mn-ea"/>
              </a:rPr>
              <a:t>    </a:t>
            </a:r>
            <a:r>
              <a:rPr lang="zh-CN" altLang="en-US" sz="2400" smtClean="0">
                <a:solidFill>
                  <a:srgbClr val="008000"/>
                </a:solidFill>
                <a:latin typeface="+mn-ea"/>
              </a:rPr>
              <a:t>对饼状图的理解有着不同的角度，回答问题时注意把握题干要求，从具体要求中把握饼状图体现的意义。</a:t>
            </a:r>
            <a:endParaRPr lang="zh-CN" altLang="en-US" sz="2400" b="1" i="1" u="sng" smtClean="0">
              <a:solidFill>
                <a:srgbClr val="008000"/>
              </a:solidFill>
              <a:latin typeface="+mn-ea"/>
            </a:endParaRP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Box 7"/>
          <p:cNvSpPr txBox="1">
            <a:spLocks noChangeArrowheads="1"/>
          </p:cNvSpPr>
          <p:nvPr/>
        </p:nvSpPr>
        <p:spPr bwMode="auto">
          <a:xfrm>
            <a:off x="331749" y="2025641"/>
            <a:ext cx="2087538" cy="3415030"/>
          </a:xfrm>
          <a:prstGeom prst="rect">
            <a:avLst/>
          </a:prstGeom>
        </p:spPr>
        <p:style>
          <a:lnRef idx="1">
            <a:schemeClr val="accent2"/>
          </a:lnRef>
          <a:fillRef idx="2">
            <a:schemeClr val="accent2"/>
          </a:fillRef>
          <a:effectRef idx="1">
            <a:schemeClr val="accent2"/>
          </a:effectRef>
          <a:fontRef idx="minor">
            <a:schemeClr val="dk1"/>
          </a:fontRef>
        </p:style>
        <p:txBody>
          <a:bodyPr wrap="square">
            <a:spAutoFit/>
          </a:bodyPr>
          <a:lstStyle/>
          <a:p>
            <a:r>
              <a:rPr lang="zh-CN" altLang="en-US" sz="2400" b="1">
                <a:solidFill>
                  <a:srgbClr val="006600"/>
                </a:solidFill>
                <a:latin typeface="黑体" pitchFamily="2" charset="-122"/>
                <a:ea typeface="仿宋_GB2312"/>
              </a:rPr>
              <a:t>这类题一般用切饼似的方法将几个不同部分所占的比例形象地展示给读者，答题时只要用文字表达出这种比例就可以。</a:t>
            </a:r>
          </a:p>
        </p:txBody>
      </p:sp>
      <p:sp>
        <p:nvSpPr>
          <p:cNvPr id="6" name="Text Box 8"/>
          <p:cNvSpPr txBox="1">
            <a:spLocks noChangeArrowheads="1"/>
          </p:cNvSpPr>
          <p:nvPr/>
        </p:nvSpPr>
        <p:spPr bwMode="auto">
          <a:xfrm>
            <a:off x="2546327" y="668319"/>
            <a:ext cx="8607447" cy="1938020"/>
          </a:xfrm>
          <a:prstGeom prst="rect">
            <a:avLst/>
          </a:prstGeom>
          <a:noFill/>
          <a:ln w="57150">
            <a:noFill/>
            <a:miter lim="800000"/>
          </a:ln>
          <a:effectLst/>
        </p:spPr>
        <p:txBody>
          <a:bodyPr wrap="square">
            <a:spAutoFit/>
          </a:bodyPr>
          <a:lstStyle/>
          <a:p>
            <a:r>
              <a:rPr lang="en-US" altLang="zh-CN" sz="2400" b="1" smtClean="0">
                <a:solidFill>
                  <a:srgbClr val="006600"/>
                </a:solidFill>
                <a:latin typeface="+mn-ea"/>
              </a:rPr>
              <a:t>1.</a:t>
            </a:r>
            <a:r>
              <a:rPr lang="zh-CN" altLang="en-US" sz="2400" b="1" smtClean="0">
                <a:solidFill>
                  <a:srgbClr val="006600"/>
                </a:solidFill>
                <a:latin typeface="+mn-ea"/>
              </a:rPr>
              <a:t>认真</a:t>
            </a:r>
            <a:r>
              <a:rPr lang="zh-CN" altLang="en-US" sz="2400" b="1">
                <a:solidFill>
                  <a:srgbClr val="006600"/>
                </a:solidFill>
                <a:latin typeface="+mn-ea"/>
              </a:rPr>
              <a:t>阅读下图显示的中国互联网信息中心最近在北京发布的</a:t>
            </a:r>
            <a:r>
              <a:rPr lang="en-US" altLang="zh-CN" sz="2400" b="1">
                <a:solidFill>
                  <a:srgbClr val="006600"/>
                </a:solidFill>
                <a:latin typeface="+mn-ea"/>
              </a:rPr>
              <a:t>《</a:t>
            </a:r>
            <a:r>
              <a:rPr lang="zh-CN" altLang="en-US" sz="2400" b="1">
                <a:solidFill>
                  <a:srgbClr val="006600"/>
                </a:solidFill>
                <a:latin typeface="+mn-ea"/>
              </a:rPr>
              <a:t>中国互联网发展状况统计报告</a:t>
            </a:r>
            <a:r>
              <a:rPr lang="en-US" altLang="zh-CN" sz="2400" b="1">
                <a:solidFill>
                  <a:srgbClr val="006600"/>
                </a:solidFill>
                <a:latin typeface="+mn-ea"/>
              </a:rPr>
              <a:t>》</a:t>
            </a:r>
            <a:r>
              <a:rPr lang="zh-CN" altLang="en-US" sz="2400" b="1">
                <a:solidFill>
                  <a:srgbClr val="006600"/>
                </a:solidFill>
                <a:latin typeface="+mn-ea"/>
              </a:rPr>
              <a:t>的部分数据，在横线上填上恰当的内容。 </a:t>
            </a:r>
          </a:p>
          <a:p>
            <a:r>
              <a:rPr lang="en-US" altLang="zh-CN" sz="2400" b="1">
                <a:solidFill>
                  <a:srgbClr val="006600"/>
                </a:solidFill>
                <a:latin typeface="+mn-ea"/>
              </a:rPr>
              <a:t>(1)</a:t>
            </a:r>
            <a:r>
              <a:rPr lang="zh-CN" altLang="en-US" sz="2400" b="1">
                <a:solidFill>
                  <a:srgbClr val="006600"/>
                </a:solidFill>
                <a:latin typeface="+mn-ea"/>
              </a:rPr>
              <a:t>我国上网用户最主要的特征是</a:t>
            </a:r>
            <a:r>
              <a:rPr lang="en-US" altLang="zh-CN" sz="2400" b="1">
                <a:solidFill>
                  <a:srgbClr val="006600"/>
                </a:solidFill>
                <a:latin typeface="+mn-ea"/>
              </a:rPr>
              <a:t>(30</a:t>
            </a:r>
            <a:r>
              <a:rPr lang="zh-CN" altLang="en-US" sz="2400" b="1">
                <a:solidFill>
                  <a:srgbClr val="006600"/>
                </a:solidFill>
                <a:latin typeface="+mn-ea"/>
              </a:rPr>
              <a:t>字以内</a:t>
            </a:r>
            <a:r>
              <a:rPr lang="en-US" altLang="zh-CN" sz="2400" b="1">
                <a:solidFill>
                  <a:srgbClr val="006600"/>
                </a:solidFill>
                <a:latin typeface="+mn-ea"/>
              </a:rPr>
              <a:t>)</a:t>
            </a:r>
            <a:r>
              <a:rPr lang="zh-CN" altLang="en-US" sz="2400" b="1">
                <a:solidFill>
                  <a:srgbClr val="006600"/>
                </a:solidFill>
                <a:latin typeface="+mn-ea"/>
              </a:rPr>
              <a:t>：</a:t>
            </a:r>
            <a:r>
              <a:rPr lang="en-US" altLang="zh-CN" sz="2400" b="1">
                <a:solidFill>
                  <a:srgbClr val="006600"/>
                </a:solidFill>
                <a:latin typeface="+mn-ea"/>
              </a:rPr>
              <a:t>_________</a:t>
            </a:r>
            <a:r>
              <a:rPr lang="zh-CN" altLang="en-US" sz="2400" b="1">
                <a:solidFill>
                  <a:srgbClr val="006600"/>
                </a:solidFill>
                <a:latin typeface="+mn-ea"/>
              </a:rPr>
              <a:t>。</a:t>
            </a:r>
          </a:p>
          <a:p>
            <a:r>
              <a:rPr lang="en-US" altLang="zh-CN" sz="2400" b="1">
                <a:solidFill>
                  <a:srgbClr val="006600"/>
                </a:solidFill>
                <a:latin typeface="+mn-ea"/>
              </a:rPr>
              <a:t>(2)</a:t>
            </a:r>
            <a:r>
              <a:rPr lang="zh-CN" altLang="en-US" sz="2400" b="1">
                <a:solidFill>
                  <a:srgbClr val="006600"/>
                </a:solidFill>
                <a:latin typeface="+mn-ea"/>
              </a:rPr>
              <a:t>从这些数据可知</a:t>
            </a:r>
            <a:r>
              <a:rPr lang="en-US" altLang="zh-CN" sz="2400" b="1">
                <a:solidFill>
                  <a:srgbClr val="006600"/>
                </a:solidFill>
                <a:latin typeface="+mn-ea"/>
              </a:rPr>
              <a:t>(28</a:t>
            </a:r>
            <a:r>
              <a:rPr lang="zh-CN" altLang="en-US" sz="2400" b="1">
                <a:solidFill>
                  <a:srgbClr val="006600"/>
                </a:solidFill>
                <a:latin typeface="+mn-ea"/>
              </a:rPr>
              <a:t>字以内</a:t>
            </a:r>
            <a:r>
              <a:rPr lang="en-US" altLang="zh-CN" sz="2400" b="1">
                <a:solidFill>
                  <a:srgbClr val="006600"/>
                </a:solidFill>
                <a:latin typeface="+mn-ea"/>
              </a:rPr>
              <a:t>)</a:t>
            </a:r>
            <a:r>
              <a:rPr lang="zh-CN" altLang="en-US" sz="2400" b="1">
                <a:solidFill>
                  <a:srgbClr val="006600"/>
                </a:solidFill>
                <a:latin typeface="+mn-ea"/>
              </a:rPr>
              <a:t>：</a:t>
            </a:r>
            <a:r>
              <a:rPr lang="en-US" altLang="zh-CN" sz="2400" b="1">
                <a:solidFill>
                  <a:srgbClr val="006600"/>
                </a:solidFill>
                <a:latin typeface="+mn-ea"/>
              </a:rPr>
              <a:t>_____________________</a:t>
            </a:r>
            <a:r>
              <a:rPr lang="zh-CN" altLang="en-US" sz="2400" b="1">
                <a:solidFill>
                  <a:srgbClr val="006600"/>
                </a:solidFill>
                <a:latin typeface="+mn-ea"/>
              </a:rPr>
              <a:t>。</a:t>
            </a:r>
          </a:p>
        </p:txBody>
      </p:sp>
      <p:pic>
        <p:nvPicPr>
          <p:cNvPr id="7" name="Picture 9" descr="\\Xy69\本地磁盘 (E)\新建文件夹\2014年金版（山东专版）语文\13.TIF"/>
          <p:cNvPicPr>
            <a:picLocks noChangeAspect="1" noChangeArrowheads="1"/>
          </p:cNvPicPr>
          <p:nvPr/>
        </p:nvPicPr>
        <p:blipFill>
          <a:blip r:embed="rId2"/>
          <a:stretch>
            <a:fillRect/>
          </a:stretch>
        </p:blipFill>
        <p:spPr bwMode="auto">
          <a:xfrm>
            <a:off x="2617765" y="2882897"/>
            <a:ext cx="4572032" cy="2586037"/>
          </a:xfrm>
          <a:prstGeom prst="rect">
            <a:avLst/>
          </a:prstGeom>
          <a:noFill/>
          <a:ln w="9525">
            <a:noFill/>
            <a:miter lim="800000"/>
          </a:ln>
        </p:spPr>
      </p:pic>
      <p:pic>
        <p:nvPicPr>
          <p:cNvPr id="8" name="Picture 10" descr="\\Xy69\本地磁盘 (E)\新建文件夹\2014年金版（山东专版）语文\14.TIF"/>
          <p:cNvPicPr>
            <a:picLocks noChangeAspect="1" noChangeArrowheads="1"/>
          </p:cNvPicPr>
          <p:nvPr/>
        </p:nvPicPr>
        <p:blipFill>
          <a:blip r:embed="rId3"/>
          <a:stretch>
            <a:fillRect/>
          </a:stretch>
        </p:blipFill>
        <p:spPr bwMode="auto">
          <a:xfrm>
            <a:off x="7189797" y="2811459"/>
            <a:ext cx="4117964" cy="2517775"/>
          </a:xfrm>
          <a:prstGeom prst="rect">
            <a:avLst/>
          </a:prstGeom>
          <a:noFill/>
          <a:ln w="9525">
            <a:noFill/>
            <a:miter lim="800000"/>
          </a:ln>
        </p:spPr>
      </p:pic>
      <p:sp>
        <p:nvSpPr>
          <p:cNvPr id="9" name="Text Box 11"/>
          <p:cNvSpPr txBox="1">
            <a:spLocks noChangeArrowheads="1"/>
          </p:cNvSpPr>
          <p:nvPr/>
        </p:nvSpPr>
        <p:spPr bwMode="auto">
          <a:xfrm>
            <a:off x="225425" y="5524482"/>
            <a:ext cx="11161713" cy="829945"/>
          </a:xfrm>
          <a:prstGeom prst="rect">
            <a:avLst/>
          </a:prstGeom>
          <a:noFill/>
          <a:ln w="57150">
            <a:noFill/>
            <a:miter lim="800000"/>
          </a:ln>
          <a:effectLst/>
        </p:spPr>
        <p:txBody>
          <a:bodyPr>
            <a:spAutoFit/>
          </a:bodyPr>
          <a:lstStyle/>
          <a:p>
            <a:r>
              <a:rPr lang="zh-CN" altLang="en-US" sz="2400" b="1">
                <a:solidFill>
                  <a:srgbClr val="FF0000"/>
                </a:solidFill>
                <a:latin typeface="宋体" pitchFamily="2" charset="-122"/>
                <a:ea typeface="仿宋_GB2312"/>
              </a:rPr>
              <a:t>答案：</a:t>
            </a:r>
            <a:r>
              <a:rPr lang="en-US" altLang="zh-CN" sz="2400" b="1">
                <a:solidFill>
                  <a:srgbClr val="FF0000"/>
                </a:solidFill>
                <a:latin typeface="宋体" pitchFamily="2" charset="-122"/>
                <a:ea typeface="仿宋_GB2312"/>
              </a:rPr>
              <a:t>(1)</a:t>
            </a:r>
            <a:r>
              <a:rPr lang="zh-CN" altLang="en-US" sz="2400" b="1">
                <a:solidFill>
                  <a:srgbClr val="FF0000"/>
                </a:solidFill>
                <a:latin typeface="宋体" pitchFamily="2" charset="-122"/>
                <a:ea typeface="仿宋_GB2312"/>
              </a:rPr>
              <a:t>最主要特征是：</a:t>
            </a:r>
            <a:r>
              <a:rPr lang="en-US" altLang="zh-CN" sz="2400" b="1">
                <a:solidFill>
                  <a:srgbClr val="FF0000"/>
                </a:solidFill>
                <a:latin typeface="宋体" pitchFamily="2" charset="-122"/>
                <a:ea typeface="仿宋_GB2312"/>
              </a:rPr>
              <a:t>56%</a:t>
            </a:r>
            <a:r>
              <a:rPr lang="zh-CN" altLang="en-US" sz="2400" b="1">
                <a:solidFill>
                  <a:srgbClr val="FF0000"/>
                </a:solidFill>
                <a:latin typeface="宋体" pitchFamily="2" charset="-122"/>
                <a:ea typeface="仿宋_GB2312"/>
              </a:rPr>
              <a:t>的用户年龄小于</a:t>
            </a:r>
            <a:r>
              <a:rPr lang="en-US" altLang="zh-CN" sz="2400" b="1">
                <a:solidFill>
                  <a:srgbClr val="FF0000"/>
                </a:solidFill>
                <a:latin typeface="宋体" pitchFamily="2" charset="-122"/>
                <a:ea typeface="仿宋_GB2312"/>
              </a:rPr>
              <a:t>24</a:t>
            </a:r>
            <a:r>
              <a:rPr lang="zh-CN" altLang="en-US" sz="2400" b="1">
                <a:solidFill>
                  <a:srgbClr val="FF0000"/>
                </a:solidFill>
                <a:latin typeface="宋体" pitchFamily="2" charset="-122"/>
                <a:ea typeface="仿宋_GB2312"/>
              </a:rPr>
              <a:t>岁。</a:t>
            </a:r>
            <a:r>
              <a:rPr lang="en-US" altLang="zh-CN" sz="2400" b="1">
                <a:solidFill>
                  <a:srgbClr val="FF0000"/>
                </a:solidFill>
                <a:latin typeface="宋体" pitchFamily="2" charset="-122"/>
                <a:ea typeface="仿宋_GB2312"/>
              </a:rPr>
              <a:t>70%</a:t>
            </a:r>
            <a:r>
              <a:rPr lang="zh-CN" altLang="en-US" sz="2400" b="1">
                <a:solidFill>
                  <a:srgbClr val="FF0000"/>
                </a:solidFill>
                <a:latin typeface="宋体" pitchFamily="2" charset="-122"/>
                <a:ea typeface="仿宋_GB2312"/>
              </a:rPr>
              <a:t>以上的用户具有大专及以上学历    </a:t>
            </a:r>
            <a:r>
              <a:rPr lang="en-US" altLang="zh-CN" sz="2400" b="1">
                <a:solidFill>
                  <a:srgbClr val="FF0000"/>
                </a:solidFill>
                <a:latin typeface="宋体" pitchFamily="2" charset="-122"/>
                <a:ea typeface="仿宋_GB2312"/>
              </a:rPr>
              <a:t>(2)</a:t>
            </a:r>
            <a:r>
              <a:rPr lang="zh-CN" altLang="en-US" sz="2400" b="1">
                <a:solidFill>
                  <a:srgbClr val="FF0000"/>
                </a:solidFill>
                <a:latin typeface="宋体" pitchFamily="2" charset="-122"/>
                <a:ea typeface="仿宋_GB2312"/>
              </a:rPr>
              <a:t>具有较高文化程度的年轻人是我国上网用户的主体。</a:t>
            </a:r>
          </a:p>
        </p:txBody>
      </p:sp>
      <p:graphicFrame>
        <p:nvGraphicFramePr>
          <p:cNvPr id="10"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5" presetClass="entr" presetSubtype="10"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checkerboard(across)">
                                      <p:cBhvr>
                                        <p:cTn id="13" dur="5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 presetClass="entr" presetSubtype="1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checkerboard(across)">
                                      <p:cBhvr>
                                        <p:cTn id="1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1"/>
      <p:bldP spid="9" grpId="2"/>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74691" y="954071"/>
            <a:ext cx="10144196" cy="452310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itchFamily="2" charset="-122"/>
              </a:rPr>
              <a:t>题型三  曲线图</a:t>
            </a:r>
          </a:p>
          <a:p>
            <a:pPr>
              <a:lnSpc>
                <a:spcPct val="150000"/>
              </a:lnSpc>
            </a:pPr>
            <a:r>
              <a:rPr lang="zh-CN" altLang="en-US" sz="3200" smtClean="0">
                <a:solidFill>
                  <a:srgbClr val="006600"/>
                </a:solidFill>
              </a:rPr>
              <a:t>　　</a:t>
            </a:r>
            <a:endParaRPr lang="en-US" altLang="zh-CN" sz="3200" smtClean="0">
              <a:solidFill>
                <a:srgbClr val="006600"/>
              </a:solidFill>
            </a:endParaRPr>
          </a:p>
          <a:p>
            <a:pPr>
              <a:lnSpc>
                <a:spcPct val="150000"/>
              </a:lnSpc>
            </a:pPr>
            <a:r>
              <a:rPr lang="en-US" altLang="zh-CN" sz="3200" smtClean="0">
                <a:solidFill>
                  <a:srgbClr val="006600"/>
                </a:solidFill>
              </a:rPr>
              <a:t>         </a:t>
            </a:r>
            <a:r>
              <a:rPr lang="zh-CN" altLang="en-US" sz="3200" smtClean="0">
                <a:solidFill>
                  <a:srgbClr val="006600"/>
                </a:solidFill>
              </a:rPr>
              <a:t>这类题一般以纵横两个坐标为主轴，有关数据通过曲线在两个主轴上的变化来反映某种情况，答题者需要根据这种结构变化关系，弄清所表达的内容，用简洁的语言表达出来。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903253" y="1025509"/>
            <a:ext cx="9929882" cy="4005580"/>
          </a:xfrm>
          <a:prstGeom prst="rect">
            <a:avLst/>
          </a:prstGeom>
          <a:noFill/>
          <a:ln w="9525">
            <a:noFill/>
            <a:miter lim="800000"/>
          </a:ln>
          <a:effectLst/>
        </p:spPr>
        <p:txBody>
          <a:bodyPr wrap="square">
            <a:spAutoFit/>
          </a:bodyPr>
          <a:lstStyle/>
          <a:p>
            <a:pPr algn="ctr">
              <a:lnSpc>
                <a:spcPct val="120000"/>
              </a:lnSpc>
            </a:pPr>
            <a:endParaRPr lang="en-US" altLang="zh-CN" sz="2400" b="1" i="1" u="sng" smtClean="0">
              <a:solidFill>
                <a:srgbClr val="008000"/>
              </a:solidFill>
              <a:latin typeface="+mn-ea"/>
            </a:endParaRPr>
          </a:p>
          <a:p>
            <a:pPr algn="ctr">
              <a:lnSpc>
                <a:spcPct val="120000"/>
              </a:lnSpc>
            </a:pPr>
            <a:r>
              <a:rPr lang="zh-CN" altLang="en-US" sz="2800" smtClean="0">
                <a:solidFill>
                  <a:schemeClr val="hlink"/>
                </a:solidFill>
                <a:ea typeface="黑体" pitchFamily="2" charset="-122"/>
              </a:rPr>
              <a:t>分析坐标内容，把握曲线趋势</a:t>
            </a:r>
          </a:p>
          <a:p>
            <a:endParaRPr lang="en-US" altLang="zh-CN" sz="2400" smtClean="0">
              <a:solidFill>
                <a:srgbClr val="008000"/>
              </a:solidFill>
              <a:latin typeface="+mn-ea"/>
            </a:endParaRPr>
          </a:p>
          <a:p>
            <a:r>
              <a:rPr lang="en-US" altLang="zh-CN" sz="2400" smtClean="0">
                <a:solidFill>
                  <a:srgbClr val="008000"/>
                </a:solidFill>
                <a:latin typeface="+mn-ea"/>
              </a:rPr>
              <a:t>    </a:t>
            </a:r>
            <a:r>
              <a:rPr lang="zh-CN" altLang="en-US" sz="2400" smtClean="0">
                <a:solidFill>
                  <a:srgbClr val="008000"/>
                </a:solidFill>
                <a:latin typeface="+mn-ea"/>
              </a:rPr>
              <a:t>解答曲线图表类图文转换题，要注意把握三个方面：</a:t>
            </a:r>
          </a:p>
          <a:p>
            <a:r>
              <a:rPr lang="en-US" altLang="en-US" sz="2400" smtClean="0">
                <a:solidFill>
                  <a:srgbClr val="008000"/>
                </a:solidFill>
                <a:latin typeface="+mn-ea"/>
              </a:rPr>
              <a:t>        1</a:t>
            </a:r>
            <a:r>
              <a:rPr lang="zh-CN" altLang="en-US" sz="2400" smtClean="0">
                <a:solidFill>
                  <a:srgbClr val="008000"/>
                </a:solidFill>
                <a:latin typeface="+mn-ea"/>
              </a:rPr>
              <a:t>．理解坐标内容。看清坐标的横轴、纵轴的具体内容，把握坐标代表的意义。</a:t>
            </a:r>
          </a:p>
          <a:p>
            <a:r>
              <a:rPr lang="en-US" altLang="en-US" sz="2400" smtClean="0">
                <a:solidFill>
                  <a:srgbClr val="008000"/>
                </a:solidFill>
                <a:latin typeface="+mn-ea"/>
              </a:rPr>
              <a:t>        2</a:t>
            </a:r>
            <a:r>
              <a:rPr lang="zh-CN" altLang="en-US" sz="2400" smtClean="0">
                <a:solidFill>
                  <a:srgbClr val="008000"/>
                </a:solidFill>
                <a:latin typeface="+mn-ea"/>
              </a:rPr>
              <a:t>．找出曲线走向。曲线无论在区间中如何高低起伏，但总有一个总体趋向。</a:t>
            </a:r>
          </a:p>
          <a:p>
            <a:r>
              <a:rPr lang="en-US" altLang="en-US" sz="2400" smtClean="0">
                <a:solidFill>
                  <a:srgbClr val="008000"/>
                </a:solidFill>
                <a:latin typeface="+mn-ea"/>
              </a:rPr>
              <a:t>        3</a:t>
            </a:r>
            <a:r>
              <a:rPr lang="zh-CN" altLang="en-US" sz="2400" smtClean="0">
                <a:solidFill>
                  <a:srgbClr val="008000"/>
                </a:solidFill>
                <a:latin typeface="+mn-ea"/>
              </a:rPr>
              <a:t>．分析</a:t>
            </a:r>
            <a:r>
              <a:rPr lang="en-US" altLang="en-US" sz="2400" smtClean="0">
                <a:solidFill>
                  <a:srgbClr val="008000"/>
                </a:solidFill>
                <a:latin typeface="+mn-ea"/>
              </a:rPr>
              <a:t>“S”</a:t>
            </a:r>
            <a:r>
              <a:rPr lang="zh-CN" altLang="en-US" sz="2400" smtClean="0">
                <a:solidFill>
                  <a:srgbClr val="008000"/>
                </a:solidFill>
                <a:latin typeface="+mn-ea"/>
              </a:rPr>
              <a:t>形曲线。曲线的每一个转折点都体现其特点，所以在理解曲线特点时，要把握曲线的</a:t>
            </a:r>
            <a:r>
              <a:rPr lang="en-US" altLang="en-US" sz="2400" smtClean="0">
                <a:solidFill>
                  <a:srgbClr val="008000"/>
                </a:solidFill>
                <a:latin typeface="+mn-ea"/>
              </a:rPr>
              <a:t>“S”</a:t>
            </a:r>
            <a:r>
              <a:rPr lang="zh-CN" altLang="en-US" sz="2400" smtClean="0">
                <a:solidFill>
                  <a:srgbClr val="008000"/>
                </a:solidFill>
                <a:latin typeface="+mn-ea"/>
              </a:rPr>
              <a:t>形问题。</a:t>
            </a: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29" name="Picture 1" descr="E:\临时存文件\2021年《金版》一轮  语文（人教版）\57.TIF"/>
          <p:cNvPicPr>
            <a:picLocks noChangeAspect="1" noChangeArrowheads="1"/>
          </p:cNvPicPr>
          <p:nvPr/>
        </p:nvPicPr>
        <p:blipFill>
          <a:blip r:embed="rId3"/>
          <a:stretch>
            <a:fillRect/>
          </a:stretch>
        </p:blipFill>
        <p:spPr bwMode="auto">
          <a:xfrm>
            <a:off x="188873" y="1811327"/>
            <a:ext cx="4143404" cy="2500330"/>
          </a:xfrm>
          <a:prstGeom prst="rect">
            <a:avLst/>
          </a:prstGeom>
          <a:noFill/>
          <a:ln w="9525">
            <a:noFill/>
            <a:miter lim="800000"/>
          </a:ln>
        </p:spPr>
      </p:pic>
      <p:graphicFrame>
        <p:nvGraphicFramePr>
          <p:cNvPr id="2"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3" name="Text Box 2"/>
          <p:cNvSpPr txBox="1">
            <a:spLocks noChangeArrowheads="1"/>
          </p:cNvSpPr>
          <p:nvPr/>
        </p:nvSpPr>
        <p:spPr bwMode="auto">
          <a:xfrm>
            <a:off x="2689203" y="739757"/>
            <a:ext cx="8429684" cy="1198880"/>
          </a:xfrm>
          <a:prstGeom prst="rect">
            <a:avLst/>
          </a:prstGeom>
          <a:noFill/>
          <a:ln w="9525">
            <a:noFill/>
            <a:miter lim="800000"/>
          </a:ln>
          <a:effectLst/>
        </p:spPr>
        <p:txBody>
          <a:bodyPr wrap="square">
            <a:spAutoFit/>
          </a:bodyPr>
          <a:lstStyle/>
          <a:p>
            <a:r>
              <a:rPr lang="zh-CN" altLang="en-US" sz="2400" smtClean="0">
                <a:solidFill>
                  <a:srgbClr val="0000FF"/>
                </a:solidFill>
                <a:latin typeface="+mn-ea"/>
              </a:rPr>
              <a:t>下图为某项技能训练的成绩曲线图，请仔细观察后回答问题。</a:t>
            </a:r>
          </a:p>
          <a:p>
            <a:r>
              <a:rPr lang="en-US" sz="2400" smtClean="0">
                <a:solidFill>
                  <a:srgbClr val="0000FF"/>
                </a:solidFill>
                <a:latin typeface="+mn-ea"/>
              </a:rPr>
              <a:t>(1)</a:t>
            </a:r>
            <a:r>
              <a:rPr lang="zh-CN" altLang="en-US" sz="2400" smtClean="0">
                <a:solidFill>
                  <a:srgbClr val="0000FF"/>
                </a:solidFill>
                <a:latin typeface="+mn-ea"/>
              </a:rPr>
              <a:t>简要概括练习成绩变化的三个特点，每点不超过</a:t>
            </a:r>
            <a:r>
              <a:rPr lang="en-US" sz="2400" smtClean="0">
                <a:solidFill>
                  <a:srgbClr val="0000FF"/>
                </a:solidFill>
                <a:latin typeface="+mn-ea"/>
              </a:rPr>
              <a:t>6</a:t>
            </a:r>
            <a:r>
              <a:rPr lang="zh-CN" altLang="en-US" sz="2400" smtClean="0">
                <a:solidFill>
                  <a:srgbClr val="0000FF"/>
                </a:solidFill>
                <a:latin typeface="+mn-ea"/>
              </a:rPr>
              <a:t>个字。</a:t>
            </a:r>
          </a:p>
          <a:p>
            <a:r>
              <a:rPr lang="en-US" sz="2400" smtClean="0">
                <a:solidFill>
                  <a:srgbClr val="0000FF"/>
                </a:solidFill>
                <a:latin typeface="+mn-ea"/>
              </a:rPr>
              <a:t>(2)</a:t>
            </a:r>
            <a:r>
              <a:rPr lang="zh-CN" altLang="en-US" sz="2400" smtClean="0">
                <a:solidFill>
                  <a:srgbClr val="0000FF"/>
                </a:solidFill>
                <a:latin typeface="+mn-ea"/>
              </a:rPr>
              <a:t>就学习而言，你从此图得到哪些启发？</a:t>
            </a:r>
            <a:endParaRPr lang="zh-CN" altLang="en-US" sz="2400">
              <a:solidFill>
                <a:srgbClr val="0000FF"/>
              </a:solidFill>
              <a:latin typeface="+mn-ea"/>
            </a:endParaRPr>
          </a:p>
        </p:txBody>
      </p:sp>
      <p:sp>
        <p:nvSpPr>
          <p:cNvPr id="5" name="Text Box 2"/>
          <p:cNvSpPr txBox="1">
            <a:spLocks noChangeArrowheads="1"/>
          </p:cNvSpPr>
          <p:nvPr/>
        </p:nvSpPr>
        <p:spPr bwMode="auto">
          <a:xfrm>
            <a:off x="4546591" y="1954203"/>
            <a:ext cx="6715172" cy="3907790"/>
          </a:xfrm>
          <a:prstGeom prst="rect">
            <a:avLst/>
          </a:prstGeom>
          <a:noFill/>
          <a:ln w="9525">
            <a:noFill/>
            <a:miter lim="800000"/>
          </a:ln>
          <a:effectLst/>
        </p:spPr>
        <p:txBody>
          <a:bodyPr wrap="square">
            <a:spAutoFit/>
          </a:bodyPr>
          <a:lstStyle/>
          <a:p>
            <a:r>
              <a:rPr lang="zh-CN" altLang="en-US" sz="2400" smtClean="0">
                <a:solidFill>
                  <a:srgbClr val="006600"/>
                </a:solidFill>
              </a:rPr>
              <a:t>思维导图</a:t>
            </a:r>
          </a:p>
          <a:p>
            <a:r>
              <a:rPr lang="zh-CN" altLang="en-US" sz="2000" smtClean="0">
                <a:solidFill>
                  <a:srgbClr val="006600"/>
                </a:solidFill>
              </a:rPr>
              <a:t>第</a:t>
            </a:r>
            <a:r>
              <a:rPr lang="en-US" sz="2000" smtClean="0">
                <a:solidFill>
                  <a:srgbClr val="006600"/>
                </a:solidFill>
              </a:rPr>
              <a:t>1</a:t>
            </a:r>
            <a:r>
              <a:rPr lang="zh-CN" altLang="en-US" sz="2000" smtClean="0">
                <a:solidFill>
                  <a:srgbClr val="006600"/>
                </a:solidFill>
              </a:rPr>
              <a:t>步：理解坐标内容。对于本题，横轴代表的是练习天数，纵轴代表的是练习成绩得分，区间中的曲线表现的是在练习的过程中练习的天数和练习成绩得分之间的关系。</a:t>
            </a:r>
          </a:p>
          <a:p>
            <a:r>
              <a:rPr lang="zh-CN" altLang="en-US" sz="2000" smtClean="0">
                <a:solidFill>
                  <a:srgbClr val="006600"/>
                </a:solidFill>
              </a:rPr>
              <a:t>第</a:t>
            </a:r>
            <a:r>
              <a:rPr lang="en-US" sz="2000" smtClean="0">
                <a:solidFill>
                  <a:srgbClr val="006600"/>
                </a:solidFill>
              </a:rPr>
              <a:t>2</a:t>
            </a:r>
            <a:r>
              <a:rPr lang="zh-CN" altLang="en-US" sz="2000" smtClean="0">
                <a:solidFill>
                  <a:srgbClr val="006600"/>
                </a:solidFill>
              </a:rPr>
              <a:t>步：找出曲线走向。对于第</a:t>
            </a:r>
            <a:r>
              <a:rPr lang="en-US" sz="2000" smtClean="0">
                <a:solidFill>
                  <a:srgbClr val="006600"/>
                </a:solidFill>
              </a:rPr>
              <a:t>(1)</a:t>
            </a:r>
            <a:r>
              <a:rPr lang="zh-CN" altLang="en-US" sz="2000" smtClean="0">
                <a:solidFill>
                  <a:srgbClr val="006600"/>
                </a:solidFill>
              </a:rPr>
              <a:t>题，可以从整体和局部的角度分析：从整体的角度看，成绩得分的趋势是上升的；从局部分析</a:t>
            </a:r>
            <a:r>
              <a:rPr lang="en-US" altLang="zh-CN" sz="2000" smtClean="0">
                <a:solidFill>
                  <a:srgbClr val="006600"/>
                </a:solidFill>
              </a:rPr>
              <a:t>,</a:t>
            </a:r>
            <a:r>
              <a:rPr lang="zh-CN" altLang="en-US" sz="2000" smtClean="0">
                <a:solidFill>
                  <a:srgbClr val="006600"/>
                </a:solidFill>
              </a:rPr>
              <a:t>可以把曲线分为前后两部分</a:t>
            </a:r>
            <a:r>
              <a:rPr lang="en-US" altLang="zh-CN" sz="2000" smtClean="0">
                <a:solidFill>
                  <a:srgbClr val="006600"/>
                </a:solidFill>
              </a:rPr>
              <a:t>,</a:t>
            </a:r>
            <a:r>
              <a:rPr lang="zh-CN" altLang="en-US" sz="2000" smtClean="0">
                <a:solidFill>
                  <a:srgbClr val="006600"/>
                </a:solidFill>
              </a:rPr>
              <a:t>前半部分起伏较大但分数提高明显，后半部分增幅变小但成绩也有起伏等。</a:t>
            </a:r>
          </a:p>
          <a:p>
            <a:r>
              <a:rPr lang="zh-CN" altLang="en-US" sz="2000" smtClean="0">
                <a:solidFill>
                  <a:srgbClr val="006600"/>
                </a:solidFill>
              </a:rPr>
              <a:t>第</a:t>
            </a:r>
            <a:r>
              <a:rPr lang="en-US" sz="2000" smtClean="0">
                <a:solidFill>
                  <a:srgbClr val="006600"/>
                </a:solidFill>
              </a:rPr>
              <a:t>3</a:t>
            </a:r>
            <a:r>
              <a:rPr lang="zh-CN" altLang="en-US" sz="2000" smtClean="0">
                <a:solidFill>
                  <a:srgbClr val="006600"/>
                </a:solidFill>
              </a:rPr>
              <a:t>步：分析</a:t>
            </a:r>
            <a:r>
              <a:rPr lang="en-US" sz="2000" smtClean="0">
                <a:solidFill>
                  <a:srgbClr val="006600"/>
                </a:solidFill>
              </a:rPr>
              <a:t>“S”</a:t>
            </a:r>
            <a:r>
              <a:rPr lang="zh-CN" altLang="en-US" sz="2000" smtClean="0">
                <a:solidFill>
                  <a:srgbClr val="006600"/>
                </a:solidFill>
              </a:rPr>
              <a:t>形曲线。第二问，可结合着第一题的三个特点来答。从整体看，练习的确能不断的提升成绩。偶尔有波动起伏是正常的，要有信心。随着练习天数的增多，进步慢可想方法突破即可</a:t>
            </a:r>
            <a:r>
              <a:rPr lang="zh-CN" altLang="en-US" sz="2400" smtClean="0">
                <a:solidFill>
                  <a:srgbClr val="006600"/>
                </a:solidFill>
              </a:rPr>
              <a:t>。</a:t>
            </a:r>
            <a:endParaRPr lang="zh-CN" altLang="en-US" sz="2400">
              <a:solidFill>
                <a:srgbClr val="006600"/>
              </a:solidFill>
            </a:endParaRPr>
          </a:p>
        </p:txBody>
      </p:sp>
      <p:sp>
        <p:nvSpPr>
          <p:cNvPr id="6" name="Text Box 2"/>
          <p:cNvSpPr txBox="1">
            <a:spLocks noChangeArrowheads="1"/>
          </p:cNvSpPr>
          <p:nvPr/>
        </p:nvSpPr>
        <p:spPr bwMode="auto">
          <a:xfrm>
            <a:off x="331749" y="4240219"/>
            <a:ext cx="4143404" cy="1630045"/>
          </a:xfrm>
          <a:prstGeom prst="rect">
            <a:avLst/>
          </a:prstGeom>
          <a:noFill/>
          <a:ln w="9525">
            <a:noFill/>
            <a:miter lim="800000"/>
          </a:ln>
          <a:effectLst/>
        </p:spPr>
        <p:txBody>
          <a:bodyPr wrap="square">
            <a:spAutoFit/>
          </a:bodyPr>
          <a:lstStyle/>
          <a:p>
            <a:r>
              <a:rPr lang="zh-CN" altLang="en-US" sz="2000" smtClean="0">
                <a:solidFill>
                  <a:srgbClr val="FF0000"/>
                </a:solidFill>
                <a:latin typeface="黑体" pitchFamily="2" charset="-122"/>
                <a:ea typeface="黑体" pitchFamily="2" charset="-122"/>
              </a:rPr>
              <a:t>答案：</a:t>
            </a:r>
            <a:r>
              <a:rPr lang="en-US" sz="2000" smtClean="0">
                <a:solidFill>
                  <a:srgbClr val="FF0000"/>
                </a:solidFill>
                <a:latin typeface="黑体" pitchFamily="2" charset="-122"/>
                <a:ea typeface="黑体" pitchFamily="2" charset="-122"/>
              </a:rPr>
              <a:t>(1)</a:t>
            </a:r>
            <a:r>
              <a:rPr lang="zh-CN" altLang="en-US" sz="2000" smtClean="0">
                <a:solidFill>
                  <a:srgbClr val="FF0000"/>
                </a:solidFill>
                <a:latin typeface="黑体" pitchFamily="2" charset="-122"/>
                <a:ea typeface="黑体" pitchFamily="2" charset="-122"/>
              </a:rPr>
              <a:t>总体不断提高</a:t>
            </a:r>
            <a:r>
              <a:rPr lang="en-US" altLang="zh-CN" sz="2000" smtClean="0">
                <a:solidFill>
                  <a:srgbClr val="FF0000"/>
                </a:solidFill>
                <a:latin typeface="黑体" pitchFamily="2" charset="-122"/>
                <a:ea typeface="黑体" pitchFamily="2" charset="-122"/>
              </a:rPr>
              <a:t>,</a:t>
            </a:r>
            <a:r>
              <a:rPr lang="zh-CN" altLang="en-US" sz="2000" smtClean="0">
                <a:solidFill>
                  <a:srgbClr val="FF0000"/>
                </a:solidFill>
                <a:latin typeface="黑体" pitchFamily="2" charset="-122"/>
                <a:ea typeface="黑体" pitchFamily="2" charset="-122"/>
              </a:rPr>
              <a:t>也会有起伏</a:t>
            </a:r>
            <a:r>
              <a:rPr lang="en-US" altLang="zh-CN" sz="2000" smtClean="0">
                <a:solidFill>
                  <a:srgbClr val="FF0000"/>
                </a:solidFill>
                <a:latin typeface="黑体" pitchFamily="2" charset="-122"/>
                <a:ea typeface="黑体" pitchFamily="2" charset="-122"/>
              </a:rPr>
              <a:t>,</a:t>
            </a:r>
            <a:r>
              <a:rPr lang="zh-CN" altLang="en-US" sz="2000" smtClean="0">
                <a:solidFill>
                  <a:srgbClr val="FF0000"/>
                </a:solidFill>
                <a:latin typeface="黑体" pitchFamily="2" charset="-122"/>
                <a:ea typeface="黑体" pitchFamily="2" charset="-122"/>
              </a:rPr>
              <a:t>增幅渐小</a:t>
            </a:r>
            <a:r>
              <a:rPr lang="en-US" sz="2000" smtClean="0">
                <a:solidFill>
                  <a:srgbClr val="FF0000"/>
                </a:solidFill>
                <a:latin typeface="黑体" pitchFamily="2" charset="-122"/>
                <a:ea typeface="黑体" pitchFamily="2" charset="-122"/>
              </a:rPr>
              <a:t>(</a:t>
            </a:r>
            <a:r>
              <a:rPr lang="zh-CN" altLang="en-US" sz="2000" smtClean="0">
                <a:solidFill>
                  <a:srgbClr val="FF0000"/>
                </a:solidFill>
                <a:latin typeface="黑体" pitchFamily="2" charset="-122"/>
                <a:ea typeface="黑体" pitchFamily="2" charset="-122"/>
              </a:rPr>
              <a:t>增速渐慢或前快后慢</a:t>
            </a:r>
            <a:r>
              <a:rPr lang="en-US" sz="2000" smtClean="0">
                <a:solidFill>
                  <a:srgbClr val="FF0000"/>
                </a:solidFill>
                <a:latin typeface="黑体" pitchFamily="2" charset="-122"/>
                <a:ea typeface="黑体" pitchFamily="2" charset="-122"/>
              </a:rPr>
              <a:t>)</a:t>
            </a:r>
            <a:r>
              <a:rPr lang="zh-CN" altLang="en-US" sz="2000" smtClean="0">
                <a:solidFill>
                  <a:srgbClr val="FF0000"/>
                </a:solidFill>
                <a:latin typeface="黑体" pitchFamily="2" charset="-122"/>
                <a:ea typeface="黑体" pitchFamily="2" charset="-122"/>
              </a:rPr>
              <a:t>；</a:t>
            </a:r>
          </a:p>
          <a:p>
            <a:r>
              <a:rPr lang="en-US" sz="2000" smtClean="0">
                <a:solidFill>
                  <a:srgbClr val="FF0000"/>
                </a:solidFill>
                <a:latin typeface="黑体" pitchFamily="2" charset="-122"/>
                <a:ea typeface="黑体" pitchFamily="2" charset="-122"/>
              </a:rPr>
              <a:t>(2)</a:t>
            </a:r>
            <a:r>
              <a:rPr lang="zh-CN" altLang="en-US" sz="2000" smtClean="0">
                <a:solidFill>
                  <a:srgbClr val="FF0000"/>
                </a:solidFill>
                <a:latin typeface="黑体" pitchFamily="2" charset="-122"/>
                <a:ea typeface="黑体" pitchFamily="2" charset="-122"/>
              </a:rPr>
              <a:t>练习能不断提升成绩。成绩有起伏是难免的，不要失去信心。进步迟缓时要设法寻求突破。</a:t>
            </a:r>
            <a:endParaRPr lang="zh-CN" altLang="en-US" sz="2000">
              <a:solidFill>
                <a:srgbClr val="FF0000"/>
              </a:solidFill>
              <a:latin typeface="黑体" pitchFamily="2" charset="-122"/>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48129"/>
                                        </p:tgtEl>
                                        <p:attrNameLst>
                                          <p:attrName>style.visibility</p:attrName>
                                        </p:attrNameLst>
                                      </p:cBhvr>
                                      <p:to>
                                        <p:strVal val="visible"/>
                                      </p:to>
                                    </p:set>
                                    <p:animEffect transition="in" filter="box(in)">
                                      <p:cBhvr>
                                        <p:cTn id="13" dur="500"/>
                                        <p:tgtEl>
                                          <p:spTgt spid="48129"/>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9" presetClass="entr" presetSubtype="0" fill="hold" grpId="1"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dissolve">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9" presetClass="entr" presetSubtype="0" fill="hold" grpId="2" nodeType="click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dissolve">
                                      <p:cBhvr>
                                        <p:cTn id="25"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1"/>
      <p:bldP spid="6" grpId="2"/>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74691" y="954071"/>
            <a:ext cx="10144196" cy="378460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itchFamily="2" charset="-122"/>
              </a:rPr>
              <a:t>题型四  表文</a:t>
            </a:r>
          </a:p>
          <a:p>
            <a:pPr>
              <a:lnSpc>
                <a:spcPct val="150000"/>
              </a:lnSpc>
            </a:pPr>
            <a:r>
              <a:rPr lang="zh-CN" altLang="en-US" sz="3200" smtClean="0">
                <a:solidFill>
                  <a:srgbClr val="006600"/>
                </a:solidFill>
              </a:rPr>
              <a:t>　　</a:t>
            </a:r>
            <a:endParaRPr lang="en-US" altLang="zh-CN" sz="3200" smtClean="0">
              <a:solidFill>
                <a:srgbClr val="006600"/>
              </a:solidFill>
            </a:endParaRPr>
          </a:p>
          <a:p>
            <a:pPr>
              <a:lnSpc>
                <a:spcPct val="150000"/>
              </a:lnSpc>
            </a:pPr>
            <a:r>
              <a:rPr lang="zh-CN" altLang="en-US" sz="3200" smtClean="0">
                <a:solidFill>
                  <a:srgbClr val="006600"/>
                </a:solidFill>
              </a:rPr>
              <a:t>        此类题将详细数据以表格的形式列出，这些数据按规律排列，做题时要认真研读它的规律，依题目要求用文字把规律准确地表述出来。</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2"/>
          <p:cNvSpPr txBox="1">
            <a:spLocks noChangeArrowheads="1"/>
          </p:cNvSpPr>
          <p:nvPr/>
        </p:nvSpPr>
        <p:spPr bwMode="auto">
          <a:xfrm>
            <a:off x="1760509" y="1025509"/>
            <a:ext cx="9072626" cy="4375150"/>
          </a:xfrm>
          <a:prstGeom prst="rect">
            <a:avLst/>
          </a:prstGeom>
          <a:noFill/>
          <a:ln w="9525">
            <a:noFill/>
            <a:miter lim="800000"/>
          </a:ln>
          <a:effectLst/>
        </p:spPr>
        <p:txBody>
          <a:bodyPr wrap="square">
            <a:spAutoFit/>
          </a:bodyPr>
          <a:lstStyle/>
          <a:p>
            <a:pPr algn="ctr">
              <a:lnSpc>
                <a:spcPct val="120000"/>
              </a:lnSpc>
            </a:pPr>
            <a:endParaRPr lang="en-US" altLang="zh-CN" sz="2400" b="1" i="1" u="sng" smtClean="0">
              <a:solidFill>
                <a:srgbClr val="008000"/>
              </a:solidFill>
              <a:latin typeface="+mn-ea"/>
            </a:endParaRPr>
          </a:p>
          <a:p>
            <a:pPr algn="ctr">
              <a:lnSpc>
                <a:spcPct val="120000"/>
              </a:lnSpc>
            </a:pPr>
            <a:r>
              <a:rPr lang="zh-CN" altLang="en-US" sz="2800" smtClean="0">
                <a:solidFill>
                  <a:schemeClr val="hlink"/>
                </a:solidFill>
                <a:ea typeface="黑体" pitchFamily="2" charset="-122"/>
              </a:rPr>
              <a:t>读懂表格，把握要素</a:t>
            </a:r>
          </a:p>
          <a:p>
            <a:endParaRPr lang="en-US" altLang="zh-CN" sz="2400" smtClean="0">
              <a:solidFill>
                <a:srgbClr val="008000"/>
              </a:solidFill>
              <a:latin typeface="+mn-ea"/>
            </a:endParaRPr>
          </a:p>
          <a:p>
            <a:r>
              <a:rPr lang="en-US" altLang="zh-CN" sz="2400" smtClean="0">
                <a:solidFill>
                  <a:srgbClr val="008000"/>
                </a:solidFill>
                <a:latin typeface="+mn-ea"/>
              </a:rPr>
              <a:t>    </a:t>
            </a:r>
            <a:r>
              <a:rPr lang="zh-CN" altLang="en-US" sz="2400" smtClean="0">
                <a:solidFill>
                  <a:srgbClr val="008000"/>
                </a:solidFill>
                <a:latin typeface="+mn-ea"/>
              </a:rPr>
              <a:t>解答表格类表文转换题，要注重以下两个方面：</a:t>
            </a:r>
          </a:p>
          <a:p>
            <a:r>
              <a:rPr lang="en-US" altLang="zh-CN" sz="2400" smtClean="0">
                <a:solidFill>
                  <a:srgbClr val="008000"/>
                </a:solidFill>
                <a:latin typeface="+mn-ea"/>
              </a:rPr>
              <a:t>    </a:t>
            </a:r>
            <a:r>
              <a:rPr lang="en-US" altLang="zh-CN" sz="2400" b="1" smtClean="0">
                <a:solidFill>
                  <a:srgbClr val="008000"/>
                </a:solidFill>
                <a:latin typeface="+mn-ea"/>
              </a:rPr>
              <a:t>1</a:t>
            </a:r>
            <a:r>
              <a:rPr lang="zh-CN" altLang="en-US" sz="2400" b="1" smtClean="0">
                <a:solidFill>
                  <a:srgbClr val="008000"/>
                </a:solidFill>
                <a:latin typeface="+mn-ea"/>
              </a:rPr>
              <a:t>．读懂表格</a:t>
            </a:r>
          </a:p>
          <a:p>
            <a:r>
              <a:rPr lang="zh-CN" altLang="en-US" sz="2400" smtClean="0">
                <a:solidFill>
                  <a:srgbClr val="008000"/>
                </a:solidFill>
                <a:latin typeface="+mn-ea"/>
              </a:rPr>
              <a:t>    表格由表头和具体数据组成，读懂表格，就要把握表头的实际意义和数据体现的特点等。</a:t>
            </a:r>
          </a:p>
          <a:p>
            <a:r>
              <a:rPr lang="en-US" altLang="zh-CN" sz="2400" smtClean="0">
                <a:solidFill>
                  <a:srgbClr val="008000"/>
                </a:solidFill>
                <a:latin typeface="+mn-ea"/>
              </a:rPr>
              <a:t>    </a:t>
            </a:r>
            <a:r>
              <a:rPr lang="en-US" altLang="zh-CN" sz="2400" b="1" smtClean="0">
                <a:solidFill>
                  <a:srgbClr val="008000"/>
                </a:solidFill>
                <a:latin typeface="+mn-ea"/>
              </a:rPr>
              <a:t>2</a:t>
            </a:r>
            <a:r>
              <a:rPr lang="zh-CN" altLang="en-US" sz="2400" b="1" smtClean="0">
                <a:solidFill>
                  <a:srgbClr val="008000"/>
                </a:solidFill>
                <a:latin typeface="+mn-ea"/>
              </a:rPr>
              <a:t>．分析数据</a:t>
            </a:r>
          </a:p>
          <a:p>
            <a:r>
              <a:rPr lang="zh-CN" altLang="en-US" sz="2400" smtClean="0">
                <a:solidFill>
                  <a:srgbClr val="008000"/>
                </a:solidFill>
                <a:latin typeface="+mn-ea"/>
              </a:rPr>
              <a:t>    分析表格中的具体数据，首先要关注不同数据所代表的类别；其次要注重数据间的比较，尤其要注重比较最大值与最小值，看其具体的差别，思考数据反映出的问题或事物趋向。</a:t>
            </a: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典</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例</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析</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
        <p:nvSpPr>
          <p:cNvPr id="3" name="Text Box 2"/>
          <p:cNvSpPr txBox="1">
            <a:spLocks noChangeArrowheads="1"/>
          </p:cNvSpPr>
          <p:nvPr/>
        </p:nvSpPr>
        <p:spPr bwMode="auto">
          <a:xfrm>
            <a:off x="4760905" y="882633"/>
            <a:ext cx="6500858" cy="4965065"/>
          </a:xfrm>
          <a:prstGeom prst="rect">
            <a:avLst/>
          </a:prstGeom>
          <a:noFill/>
          <a:ln w="9525">
            <a:noFill/>
            <a:miter lim="800000"/>
          </a:ln>
          <a:effectLst/>
        </p:spPr>
        <p:txBody>
          <a:bodyPr wrap="square">
            <a:spAutoFit/>
          </a:bodyPr>
          <a:lstStyle/>
          <a:p>
            <a:pPr>
              <a:lnSpc>
                <a:spcPct val="120000"/>
              </a:lnSpc>
            </a:pPr>
            <a:r>
              <a:rPr lang="zh-CN" altLang="en-US" sz="2400" smtClean="0">
                <a:solidFill>
                  <a:srgbClr val="0000FF"/>
                </a:solidFill>
                <a:latin typeface="+mn-ea"/>
              </a:rPr>
              <a:t>根据图表内容，在</a:t>
            </a:r>
            <a:r>
              <a:rPr lang="en-US" altLang="en-US" sz="2400" smtClean="0">
                <a:solidFill>
                  <a:srgbClr val="0000FF"/>
                </a:solidFill>
                <a:latin typeface="+mn-ea"/>
              </a:rPr>
              <a:t>①②</a:t>
            </a:r>
            <a:r>
              <a:rPr lang="zh-CN" altLang="en-US" sz="2400" smtClean="0">
                <a:solidFill>
                  <a:srgbClr val="0000FF"/>
                </a:solidFill>
                <a:latin typeface="+mn-ea"/>
              </a:rPr>
              <a:t>处补写恰当的句子。要求内容贴切，语意连贯，逻辑严密，语句通顺。</a:t>
            </a:r>
          </a:p>
          <a:p>
            <a:pPr>
              <a:lnSpc>
                <a:spcPct val="120000"/>
              </a:lnSpc>
            </a:pPr>
            <a:r>
              <a:rPr lang="zh-CN" altLang="en-US" sz="2400" smtClean="0">
                <a:solidFill>
                  <a:srgbClr val="0000FF"/>
                </a:solidFill>
                <a:latin typeface="+mn-ea"/>
              </a:rPr>
              <a:t>　　新年伊始，我国中东部地区陆续出现大范围和长时间雾霾天气，</a:t>
            </a:r>
            <a:r>
              <a:rPr lang="en-US" altLang="en-US" sz="2400" smtClean="0">
                <a:solidFill>
                  <a:srgbClr val="0000FF"/>
                </a:solidFill>
                <a:latin typeface="+mn-ea"/>
              </a:rPr>
              <a:t>PM2.5</a:t>
            </a:r>
            <a:r>
              <a:rPr lang="zh-CN" altLang="en-US" sz="2400" smtClean="0">
                <a:solidFill>
                  <a:srgbClr val="0000FF"/>
                </a:solidFill>
                <a:latin typeface="+mn-ea"/>
              </a:rPr>
              <a:t>一度超过</a:t>
            </a:r>
            <a:r>
              <a:rPr lang="en-US" altLang="en-US" sz="2400" smtClean="0">
                <a:solidFill>
                  <a:srgbClr val="0000FF"/>
                </a:solidFill>
                <a:latin typeface="+mn-ea"/>
              </a:rPr>
              <a:t>700</a:t>
            </a:r>
            <a:r>
              <a:rPr lang="zh-CN" altLang="en-US" sz="2400" smtClean="0">
                <a:solidFill>
                  <a:srgbClr val="0000FF"/>
                </a:solidFill>
                <a:latin typeface="+mn-ea"/>
              </a:rPr>
              <a:t>微克</a:t>
            </a:r>
            <a:r>
              <a:rPr lang="en-US" altLang="en-US" sz="2400" smtClean="0">
                <a:solidFill>
                  <a:srgbClr val="0000FF"/>
                </a:solidFill>
                <a:latin typeface="+mn-ea"/>
              </a:rPr>
              <a:t>/</a:t>
            </a:r>
            <a:r>
              <a:rPr lang="zh-CN" altLang="en-US" sz="2400" smtClean="0">
                <a:solidFill>
                  <a:srgbClr val="0000FF"/>
                </a:solidFill>
                <a:latin typeface="+mn-ea"/>
              </a:rPr>
              <a:t>立方米。经初步分析，近期雾霾产生的原因之一是主要污染物</a:t>
            </a:r>
            <a:r>
              <a:rPr lang="en-US" altLang="en-US" sz="2400" smtClean="0">
                <a:solidFill>
                  <a:srgbClr val="0000FF"/>
                </a:solidFill>
                <a:latin typeface="+mn-ea"/>
              </a:rPr>
              <a:t>SO2</a:t>
            </a:r>
            <a:r>
              <a:rPr lang="zh-CN" altLang="en-US" sz="2400" smtClean="0">
                <a:solidFill>
                  <a:srgbClr val="0000FF"/>
                </a:solidFill>
                <a:latin typeface="+mn-ea"/>
              </a:rPr>
              <a:t>排放量过大。从图表中我们发现，</a:t>
            </a:r>
            <a:r>
              <a:rPr lang="en-US" altLang="en-US" sz="2400" smtClean="0">
                <a:solidFill>
                  <a:srgbClr val="0000FF"/>
                </a:solidFill>
                <a:latin typeface="+mn-ea"/>
              </a:rPr>
              <a:t>①________________</a:t>
            </a:r>
            <a:r>
              <a:rPr lang="zh-CN" altLang="en-US" sz="2400" smtClean="0">
                <a:solidFill>
                  <a:srgbClr val="0000FF"/>
                </a:solidFill>
                <a:latin typeface="+mn-ea"/>
              </a:rPr>
              <a:t>。煤炭燃烧排放的</a:t>
            </a:r>
            <a:r>
              <a:rPr lang="en-US" altLang="en-US" sz="2400" smtClean="0">
                <a:solidFill>
                  <a:srgbClr val="0000FF"/>
                </a:solidFill>
                <a:latin typeface="+mn-ea"/>
              </a:rPr>
              <a:t>SO2</a:t>
            </a:r>
            <a:r>
              <a:rPr lang="zh-CN" altLang="en-US" sz="2400" smtClean="0">
                <a:solidFill>
                  <a:srgbClr val="0000FF"/>
                </a:solidFill>
                <a:latin typeface="+mn-ea"/>
              </a:rPr>
              <a:t>与空气中其他污染物进行复杂的大气化学反应，形成硫酸盐、硝酸盐等二次颗粒物，由气体污染物转化成固体污染物，成为</a:t>
            </a:r>
            <a:r>
              <a:rPr lang="en-US" altLang="en-US" sz="2400" smtClean="0">
                <a:solidFill>
                  <a:srgbClr val="0000FF"/>
                </a:solidFill>
                <a:latin typeface="+mn-ea"/>
              </a:rPr>
              <a:t>PM2.5</a:t>
            </a:r>
            <a:r>
              <a:rPr lang="zh-CN" altLang="en-US" sz="2400" smtClean="0">
                <a:solidFill>
                  <a:srgbClr val="0000FF"/>
                </a:solidFill>
                <a:latin typeface="+mn-ea"/>
              </a:rPr>
              <a:t>升高的最主要因素。由此可见，</a:t>
            </a:r>
            <a:r>
              <a:rPr lang="en-US" altLang="en-US" sz="2400" smtClean="0">
                <a:solidFill>
                  <a:srgbClr val="0000FF"/>
                </a:solidFill>
                <a:latin typeface="+mn-ea"/>
              </a:rPr>
              <a:t>②_________</a:t>
            </a:r>
            <a:r>
              <a:rPr lang="zh-CN" altLang="en-US" sz="2400" smtClean="0">
                <a:solidFill>
                  <a:srgbClr val="0000FF"/>
                </a:solidFill>
                <a:latin typeface="+mn-ea"/>
              </a:rPr>
              <a:t>。</a:t>
            </a:r>
          </a:p>
        </p:txBody>
      </p:sp>
      <p:graphicFrame>
        <p:nvGraphicFramePr>
          <p:cNvPr id="7" name="Group 50"/>
          <p:cNvGraphicFramePr>
            <a:graphicFrameLocks noGrp="1"/>
          </p:cNvGraphicFramePr>
          <p:nvPr/>
        </p:nvGraphicFramePr>
        <p:xfrm>
          <a:off x="617501" y="2239955"/>
          <a:ext cx="4000500" cy="3642995"/>
        </p:xfrm>
        <a:graphic>
          <a:graphicData uri="http://schemas.openxmlformats.org/drawingml/2006/table">
            <a:tbl>
              <a:tblPr/>
              <a:tblGrid>
                <a:gridCol w="1354455"/>
                <a:gridCol w="1242060"/>
                <a:gridCol w="1403985"/>
              </a:tblGrid>
              <a:tr h="898525">
                <a:tc>
                  <a:txBody>
                    <a:bodyPr/>
                    <a:lstStyle/>
                    <a:p>
                      <a:pPr algn="ctr">
                        <a:spcAft>
                          <a:spcPct val="0"/>
                        </a:spcAft>
                      </a:pPr>
                      <a:r>
                        <a:rPr lang="zh-CN" sz="2000" kern="100">
                          <a:latin typeface="+mn-ea"/>
                          <a:ea typeface="+mn-ea"/>
                          <a:cs typeface="Times New Roman" panose="02020603050405020304"/>
                        </a:rPr>
                        <a:t>排放源</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zh-CN" sz="2000" kern="100">
                          <a:latin typeface="+mn-ea"/>
                          <a:ea typeface="+mn-ea"/>
                          <a:cs typeface="Times New Roman" panose="02020603050405020304"/>
                        </a:rPr>
                        <a:t>排放量</a:t>
                      </a:r>
                      <a:r>
                        <a:rPr lang="en-US" sz="2000" kern="100">
                          <a:latin typeface="+mn-ea"/>
                          <a:ea typeface="+mn-ea"/>
                          <a:cs typeface="Courier New" panose="02070309020205020404"/>
                        </a:rPr>
                        <a:t>(</a:t>
                      </a:r>
                      <a:r>
                        <a:rPr lang="zh-CN" sz="2000" kern="100">
                          <a:latin typeface="+mn-ea"/>
                          <a:ea typeface="+mn-ea"/>
                          <a:cs typeface="Times New Roman" panose="02020603050405020304"/>
                        </a:rPr>
                        <a:t>万吨</a:t>
                      </a:r>
                      <a:r>
                        <a:rPr lang="en-US" sz="2000" kern="100">
                          <a:latin typeface="+mn-ea"/>
                          <a:ea typeface="+mn-ea"/>
                          <a:cs typeface="Courier New" panose="02070309020205020404"/>
                        </a:rPr>
                        <a:t>)</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zh-CN" sz="2000" kern="100">
                          <a:latin typeface="+mn-ea"/>
                          <a:ea typeface="+mn-ea"/>
                          <a:cs typeface="Times New Roman" panose="02020603050405020304"/>
                        </a:rPr>
                        <a:t>贡献率</a:t>
                      </a:r>
                      <a:r>
                        <a:rPr lang="en-US" sz="2000" kern="100">
                          <a:latin typeface="+mn-ea"/>
                          <a:ea typeface="+mn-ea"/>
                          <a:cs typeface="Courier New" panose="02070309020205020404"/>
                        </a:rPr>
                        <a:t>(%)</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r h="574040">
                <a:tc>
                  <a:txBody>
                    <a:bodyPr/>
                    <a:lstStyle/>
                    <a:p>
                      <a:pPr algn="ctr">
                        <a:spcAft>
                          <a:spcPct val="0"/>
                        </a:spcAft>
                      </a:pPr>
                      <a:r>
                        <a:rPr lang="zh-CN" sz="2000" kern="100">
                          <a:latin typeface="+mn-ea"/>
                          <a:ea typeface="+mn-ea"/>
                          <a:cs typeface="Times New Roman" panose="02020603050405020304"/>
                        </a:rPr>
                        <a:t>煤炭燃烧</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2 179</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86.6</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r h="573405">
                <a:tc>
                  <a:txBody>
                    <a:bodyPr/>
                    <a:lstStyle/>
                    <a:p>
                      <a:pPr algn="ctr">
                        <a:spcAft>
                          <a:spcPct val="0"/>
                        </a:spcAft>
                      </a:pPr>
                      <a:r>
                        <a:rPr lang="zh-CN" sz="2000" kern="100">
                          <a:latin typeface="+mn-ea"/>
                          <a:ea typeface="+mn-ea"/>
                          <a:cs typeface="Times New Roman" panose="02020603050405020304"/>
                        </a:rPr>
                        <a:t>炼钢</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168.5</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6.7</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r h="573405">
                <a:tc>
                  <a:txBody>
                    <a:bodyPr/>
                    <a:lstStyle/>
                    <a:p>
                      <a:pPr algn="ctr">
                        <a:spcAft>
                          <a:spcPct val="0"/>
                        </a:spcAft>
                      </a:pPr>
                      <a:r>
                        <a:rPr lang="zh-CN" sz="2000" kern="100">
                          <a:latin typeface="+mn-ea"/>
                          <a:ea typeface="+mn-ea"/>
                          <a:cs typeface="Times New Roman" panose="02020603050405020304"/>
                        </a:rPr>
                        <a:t>炼油</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68</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2.7</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r h="574040">
                <a:tc>
                  <a:txBody>
                    <a:bodyPr/>
                    <a:lstStyle/>
                    <a:p>
                      <a:pPr algn="ctr">
                        <a:spcAft>
                          <a:spcPct val="0"/>
                        </a:spcAft>
                      </a:pPr>
                      <a:r>
                        <a:rPr lang="zh-CN" sz="2000" kern="100">
                          <a:latin typeface="+mn-ea"/>
                          <a:ea typeface="+mn-ea"/>
                          <a:cs typeface="Times New Roman" panose="02020603050405020304"/>
                        </a:rPr>
                        <a:t>机动车</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99.8</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4.0</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r h="449580">
                <a:tc>
                  <a:txBody>
                    <a:bodyPr/>
                    <a:lstStyle/>
                    <a:p>
                      <a:pPr algn="ctr">
                        <a:spcAft>
                          <a:spcPct val="0"/>
                        </a:spcAft>
                      </a:pPr>
                      <a:r>
                        <a:rPr lang="zh-CN" sz="2000" kern="100">
                          <a:latin typeface="+mn-ea"/>
                          <a:ea typeface="+mn-ea"/>
                          <a:cs typeface="Times New Roman" panose="02020603050405020304"/>
                        </a:rPr>
                        <a:t>合计</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2 515.3</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algn="ctr">
                        <a:spcAft>
                          <a:spcPct val="0"/>
                        </a:spcAft>
                      </a:pPr>
                      <a:r>
                        <a:rPr lang="en-US" sz="2000" kern="100">
                          <a:latin typeface="+mn-ea"/>
                          <a:ea typeface="+mn-ea"/>
                          <a:cs typeface="Courier New" panose="02070309020205020404"/>
                        </a:rPr>
                        <a:t>100.0</a:t>
                      </a:r>
                      <a:endParaRPr lang="zh-CN" sz="2000" kern="100">
                        <a:latin typeface="+mn-ea"/>
                        <a:ea typeface="+mn-ea"/>
                        <a:cs typeface="Courier New" panose="02070309020205020404"/>
                      </a:endParaRPr>
                    </a:p>
                  </a:txBody>
                  <a:tcPr marL="68580" marR="68580" marT="0" marB="0" anchor="ctr">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ox(in)">
                                      <p:cBhvr>
                                        <p:cTn id="13"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8466" name="Group 50"/>
          <p:cNvGraphicFramePr>
            <a:graphicFrameLocks noGrp="1"/>
          </p:cNvGraphicFramePr>
          <p:nvPr/>
        </p:nvGraphicFramePr>
        <p:xfrm>
          <a:off x="1331881" y="1025509"/>
          <a:ext cx="9572625" cy="4785995"/>
        </p:xfrm>
        <a:graphic>
          <a:graphicData uri="http://schemas.openxmlformats.org/drawingml/2006/table">
            <a:tbl>
              <a:tblPr/>
              <a:tblGrid>
                <a:gridCol w="1500505"/>
                <a:gridCol w="8072120"/>
              </a:tblGrid>
              <a:tr h="2701925">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chemeClr val="folHlink"/>
                          </a:solidFill>
                          <a:effectLst/>
                          <a:latin typeface="+mj-ea"/>
                          <a:ea typeface="+mj-ea"/>
                        </a:rPr>
                        <a:t>考情分析</a:t>
                      </a:r>
                    </a:p>
                  </a:txBody>
                  <a:tcPr anchor="ct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40000"/>
                        </a:lnSpc>
                        <a:spcBef>
                          <a:spcPct val="20000"/>
                        </a:spcBef>
                        <a:spcAft>
                          <a:spcPct val="0"/>
                        </a:spcAft>
                        <a:buClrTx/>
                        <a:buSzTx/>
                        <a:buFont typeface="Arial" pitchFamily="34" charset="0"/>
                        <a:buNone/>
                        <a:defRPr/>
                      </a:pPr>
                      <a:r>
                        <a:rPr kumimoji="0" lang="en-US" altLang="en-US" sz="2000" b="1" i="0" u="none" strike="noStrike" kern="1200" cap="none" normalizeH="0" baseline="0" smtClean="0">
                          <a:ln>
                            <a:noFill/>
                          </a:ln>
                          <a:solidFill>
                            <a:srgbClr val="006600"/>
                          </a:solidFill>
                          <a:effectLst/>
                          <a:latin typeface=".PhonepadTwo"/>
                          <a:ea typeface="仿宋_GB2312"/>
                          <a:cs typeface="+mn-cs"/>
                        </a:rPr>
                        <a:t>“</a:t>
                      </a:r>
                      <a:r>
                        <a:rPr kumimoji="0" lang="zh-CN" altLang="en-US" sz="2000" b="1" i="0" u="none" strike="noStrike" kern="1200" cap="none" normalizeH="0" baseline="0" smtClean="0">
                          <a:ln>
                            <a:noFill/>
                          </a:ln>
                          <a:solidFill>
                            <a:srgbClr val="006600"/>
                          </a:solidFill>
                          <a:effectLst/>
                          <a:latin typeface=".PhonepadTwo"/>
                          <a:ea typeface="仿宋_GB2312"/>
                          <a:cs typeface="+mn-cs"/>
                        </a:rPr>
                        <a:t>新课标</a:t>
                      </a:r>
                      <a:r>
                        <a:rPr kumimoji="0" lang="en-US" altLang="en-US" sz="2000" b="1" i="0" u="none" strike="noStrike" kern="1200" cap="none" normalizeH="0" baseline="0" smtClean="0">
                          <a:ln>
                            <a:noFill/>
                          </a:ln>
                          <a:solidFill>
                            <a:srgbClr val="006600"/>
                          </a:solidFill>
                          <a:effectLst/>
                          <a:latin typeface=".PhonepadTwo"/>
                          <a:ea typeface="仿宋_GB2312"/>
                          <a:cs typeface="+mn-cs"/>
                        </a:rPr>
                        <a:t>”</a:t>
                      </a:r>
                      <a:r>
                        <a:rPr kumimoji="0" lang="zh-CN" altLang="en-US" sz="2000" b="1" i="0" u="none" strike="noStrike" kern="1200" cap="none" normalizeH="0" baseline="0" smtClean="0">
                          <a:ln>
                            <a:noFill/>
                          </a:ln>
                          <a:solidFill>
                            <a:srgbClr val="006600"/>
                          </a:solidFill>
                          <a:effectLst/>
                          <a:latin typeface=".PhonepadTwo"/>
                          <a:ea typeface="仿宋_GB2312"/>
                          <a:cs typeface="+mn-cs"/>
                        </a:rPr>
                        <a:t>规定：高中语文课程应注重应用，加强与社会发展、科技进步的联系，加强与其他课程的沟通，更新内容，以适应现实生活和学生自我发展的需要。</a:t>
                      </a:r>
                      <a:r>
                        <a:rPr kumimoji="0" lang="en-US" altLang="en-US" sz="2000" b="1" i="0" u="none" strike="noStrike" kern="1200" cap="none" normalizeH="0" baseline="0" smtClean="0">
                          <a:ln>
                            <a:noFill/>
                          </a:ln>
                          <a:solidFill>
                            <a:srgbClr val="006600"/>
                          </a:solidFill>
                          <a:effectLst/>
                          <a:latin typeface=".PhonepadTwo"/>
                          <a:ea typeface="仿宋_GB2312"/>
                          <a:cs typeface="+mn-cs"/>
                        </a:rPr>
                        <a:t>“</a:t>
                      </a:r>
                      <a:r>
                        <a:rPr kumimoji="0" lang="zh-CN" altLang="en-US" sz="2000" b="1" i="0" u="none" strike="noStrike" kern="1200" cap="none" normalizeH="0" baseline="0" smtClean="0">
                          <a:ln>
                            <a:noFill/>
                          </a:ln>
                          <a:solidFill>
                            <a:srgbClr val="006600"/>
                          </a:solidFill>
                          <a:effectLst/>
                          <a:latin typeface=".PhonepadTwo"/>
                          <a:ea typeface="仿宋_GB2312"/>
                          <a:cs typeface="+mn-cs"/>
                        </a:rPr>
                        <a:t>注重语文应用、审美与探究能力的培养，促进学生均衡而有个性地发展</a:t>
                      </a:r>
                      <a:r>
                        <a:rPr kumimoji="0" lang="en-US" altLang="en-US" sz="2000" b="1" i="0" u="none" strike="noStrike" kern="1200" cap="none" normalizeH="0" baseline="0" smtClean="0">
                          <a:ln>
                            <a:noFill/>
                          </a:ln>
                          <a:solidFill>
                            <a:srgbClr val="006600"/>
                          </a:solidFill>
                          <a:effectLst/>
                          <a:latin typeface=".PhonepadTwo"/>
                          <a:ea typeface="仿宋_GB2312"/>
                          <a:cs typeface="+mn-cs"/>
                        </a:rPr>
                        <a:t>”</a:t>
                      </a:r>
                      <a:r>
                        <a:rPr kumimoji="0" lang="zh-CN" altLang="en-US" sz="2000" b="1" i="0" u="none" strike="noStrike" kern="1200" cap="none" normalizeH="0" baseline="0" smtClean="0">
                          <a:ln>
                            <a:noFill/>
                          </a:ln>
                          <a:solidFill>
                            <a:srgbClr val="006600"/>
                          </a:solidFill>
                          <a:effectLst/>
                          <a:latin typeface=".PhonepadTwo"/>
                          <a:ea typeface="仿宋_GB2312"/>
                          <a:cs typeface="+mn-cs"/>
                        </a:rPr>
                        <a:t>是新课标的基本理念之一。</a:t>
                      </a:r>
                    </a:p>
                  </a:txBody>
                  <a:tcPr anchor="ctr" anchorCtr="1"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r h="208407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kern="1200" cap="none" normalizeH="0" baseline="0" smtClean="0">
                          <a:ln>
                            <a:noFill/>
                          </a:ln>
                          <a:solidFill>
                            <a:schemeClr val="folHlink"/>
                          </a:solidFill>
                          <a:effectLst/>
                          <a:latin typeface="+mj-ea"/>
                          <a:ea typeface="+mj-ea"/>
                        </a:rPr>
                        <a:t>考点分布 </a:t>
                      </a:r>
                    </a:p>
                  </a:txBody>
                  <a:tcPr anchor="ctr"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c>
                  <a:txBody>
                    <a:bodyPr/>
                    <a:lstStyle/>
                    <a:p>
                      <a:pPr marL="0" marR="0" lvl="0" indent="0" algn="l" defTabSz="914400" rtl="0" eaLnBrk="1" fontAlgn="base" latinLnBrk="0" hangingPunct="1">
                        <a:lnSpc>
                          <a:spcPct val="140000"/>
                        </a:lnSpc>
                        <a:spcBef>
                          <a:spcPct val="20000"/>
                        </a:spcBef>
                        <a:spcAft>
                          <a:spcPct val="0"/>
                        </a:spcAft>
                        <a:buClrTx/>
                        <a:buSzTx/>
                        <a:buFont typeface="Arial" pitchFamily="34" charset="0"/>
                        <a:buNone/>
                        <a:defRPr/>
                      </a:pPr>
                      <a:r>
                        <a:rPr kumimoji="0" lang="zh-CN" altLang="en-US" sz="2000" b="1" i="0" u="none" strike="noStrike" kern="1200" cap="none" normalizeH="0" baseline="0" smtClean="0">
                          <a:ln>
                            <a:noFill/>
                          </a:ln>
                          <a:solidFill>
                            <a:srgbClr val="006600"/>
                          </a:solidFill>
                          <a:effectLst/>
                          <a:latin typeface=".PhonepadTwo"/>
                          <a:ea typeface="仿宋_GB2312"/>
                          <a:cs typeface="+mn-cs"/>
                        </a:rPr>
                        <a:t>图文转换题综合考查学生对图表、漫画的分析能力，要求考生根据图表、漫画中的有关内容，辨别或挖掘某些隐含性的信息，或对材料进行综合性评价。这类题型属于语言应用能力的考查。</a:t>
                      </a:r>
                    </a:p>
                  </a:txBody>
                  <a:tcPr anchor="ctr" anchorCtr="1" horzOverflow="overflow">
                    <a:lnL w="12700" cap="flat" cmpd="sng" algn="ctr">
                      <a:solidFill>
                        <a:srgbClr val="A50021"/>
                      </a:solidFill>
                      <a:prstDash val="solid"/>
                      <a:round/>
                      <a:headEnd type="none" w="med" len="med"/>
                      <a:tailEnd type="none" w="med" len="med"/>
                    </a:lnL>
                    <a:lnR w="12700" cap="flat" cmpd="sng" algn="ctr">
                      <a:solidFill>
                        <a:srgbClr val="A50021"/>
                      </a:solidFill>
                      <a:prstDash val="solid"/>
                      <a:round/>
                      <a:headEnd type="none" w="med" len="med"/>
                      <a:tailEnd type="none" w="med" len="med"/>
                    </a:lnR>
                    <a:lnT w="12700" cap="flat" cmpd="sng" algn="ctr">
                      <a:solidFill>
                        <a:srgbClr val="A50021"/>
                      </a:solidFill>
                      <a:prstDash val="solid"/>
                      <a:round/>
                      <a:headEnd type="none" w="med" len="med"/>
                      <a:tailEnd type="none" w="med" len="med"/>
                    </a:lnT>
                    <a:lnB w="12700" cap="flat" cmpd="sng" algn="ctr">
                      <a:solidFill>
                        <a:srgbClr val="A50021"/>
                      </a:solidFill>
                      <a:prstDash val="solid"/>
                      <a:round/>
                      <a:headEnd type="none" w="med" len="med"/>
                      <a:tailEnd type="none" w="med" len="med"/>
                    </a:lnB>
                    <a:lnTlToBr>
                      <a:noFill/>
                    </a:lnTlToBr>
                    <a:lnBlToTr>
                      <a:noFill/>
                    </a:lnBlToTr>
                    <a:solidFill>
                      <a:srgbClr val="FFFFCC"/>
                    </a:solidFill>
                  </a:tcPr>
                </a:tc>
              </a:tr>
            </a:tbl>
          </a:graphicData>
        </a:graphic>
      </p:graphicFrame>
      <p:sp>
        <p:nvSpPr>
          <p:cNvPr id="3"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4"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考点解读</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nodeType="clickEffect">
                                  <p:stCondLst>
                                    <p:cond delay="0"/>
                                  </p:stCondLst>
                                  <p:childTnLst>
                                    <p:set>
                                      <p:cBhvr>
                                        <p:cTn id="6" dur="1" fill="hold">
                                          <p:stCondLst>
                                            <p:cond delay="0"/>
                                          </p:stCondLst>
                                        </p:cTn>
                                        <p:tgtEl>
                                          <p:spTgt spid="188466"/>
                                        </p:tgtEl>
                                        <p:attrNameLst>
                                          <p:attrName>style.visibility</p:attrName>
                                        </p:attrNameLst>
                                      </p:cBhvr>
                                      <p:to>
                                        <p:strVal val="visible"/>
                                      </p:to>
                                    </p:set>
                                    <p:animEffect transition="in" filter="dissolve">
                                      <p:cBhvr>
                                        <p:cTn id="7" dur="1000"/>
                                        <p:tgtEl>
                                          <p:spTgt spid="18846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 presetClass="entr" presetSubtype="16" fill="hold" nodeType="clickEffect">
                                  <p:stCondLst>
                                    <p:cond delay="0"/>
                                  </p:stCondLst>
                                  <p:childTnLst>
                                    <p:set>
                                      <p:cBhvr>
                                        <p:cTn id="12" dur="1" fill="hold">
                                          <p:stCondLst>
                                            <p:cond delay="0"/>
                                          </p:stCondLst>
                                        </p:cTn>
                                        <p:tgtEl>
                                          <p:spTgt spid="188466"/>
                                        </p:tgtEl>
                                        <p:attrNameLst>
                                          <p:attrName>style.visibility</p:attrName>
                                        </p:attrNameLst>
                                      </p:cBhvr>
                                      <p:to>
                                        <p:strVal val="visible"/>
                                      </p:to>
                                    </p:set>
                                    <p:animEffect transition="in" filter="box(in)">
                                      <p:cBhvr>
                                        <p:cTn id="13" dur="2000"/>
                                        <p:tgtEl>
                                          <p:spTgt spid="188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688939" y="596881"/>
            <a:ext cx="10144196" cy="4707890"/>
          </a:xfrm>
          <a:prstGeom prst="rect">
            <a:avLst/>
          </a:prstGeom>
          <a:noFill/>
          <a:ln w="9525">
            <a:noFill/>
            <a:miter lim="800000"/>
          </a:ln>
          <a:effectLst/>
        </p:spPr>
        <p:txBody>
          <a:bodyPr wrap="square">
            <a:spAutoFit/>
          </a:bodyPr>
          <a:lstStyle/>
          <a:p>
            <a:pPr>
              <a:lnSpc>
                <a:spcPct val="150000"/>
              </a:lnSpc>
            </a:pPr>
            <a:r>
              <a:rPr lang="zh-CN" altLang="en-US" sz="2800" smtClean="0">
                <a:solidFill>
                  <a:srgbClr val="0000FF"/>
                </a:solidFill>
                <a:latin typeface="黑体" pitchFamily="2" charset="-122"/>
                <a:ea typeface="黑体" pitchFamily="2" charset="-122"/>
              </a:rPr>
              <a:t>思维导图</a:t>
            </a:r>
            <a:endParaRPr lang="zh-CN" altLang="en-US" sz="2800" smtClean="0"/>
          </a:p>
          <a:p>
            <a:pPr>
              <a:lnSpc>
                <a:spcPct val="150000"/>
              </a:lnSpc>
            </a:pPr>
            <a:r>
              <a:rPr lang="en-US" sz="2800" smtClean="0">
                <a:solidFill>
                  <a:srgbClr val="006600"/>
                </a:solidFill>
                <a:latin typeface="+mn-ea"/>
              </a:rPr>
              <a:t>       </a:t>
            </a:r>
            <a:r>
              <a:rPr lang="en-US" sz="2400" smtClean="0">
                <a:solidFill>
                  <a:srgbClr val="006600"/>
                </a:solidFill>
                <a:latin typeface="+mn-ea"/>
              </a:rPr>
              <a:t>1</a:t>
            </a:r>
            <a:r>
              <a:rPr lang="zh-CN" altLang="en-US" sz="2400" smtClean="0">
                <a:solidFill>
                  <a:srgbClr val="006600"/>
                </a:solidFill>
                <a:latin typeface="+mn-ea"/>
              </a:rPr>
              <a:t>．读懂表格</a:t>
            </a:r>
          </a:p>
          <a:p>
            <a:pPr>
              <a:lnSpc>
                <a:spcPct val="150000"/>
              </a:lnSpc>
            </a:pPr>
            <a:r>
              <a:rPr lang="zh-CN" altLang="en-US" sz="2400" smtClean="0">
                <a:solidFill>
                  <a:srgbClr val="006600"/>
                </a:solidFill>
                <a:latin typeface="+mn-ea"/>
              </a:rPr>
              <a:t>    此表统计的是我国</a:t>
            </a:r>
            <a:r>
              <a:rPr lang="en-US" sz="2400" smtClean="0">
                <a:solidFill>
                  <a:srgbClr val="006600"/>
                </a:solidFill>
                <a:latin typeface="+mn-ea"/>
              </a:rPr>
              <a:t>SO</a:t>
            </a:r>
            <a:r>
              <a:rPr lang="en-US" sz="2400" baseline="-25000" smtClean="0">
                <a:solidFill>
                  <a:srgbClr val="006600"/>
                </a:solidFill>
                <a:latin typeface="+mn-ea"/>
              </a:rPr>
              <a:t>2</a:t>
            </a:r>
            <a:r>
              <a:rPr lang="zh-CN" altLang="en-US" sz="2400" smtClean="0">
                <a:solidFill>
                  <a:srgbClr val="006600"/>
                </a:solidFill>
                <a:latin typeface="+mn-ea"/>
              </a:rPr>
              <a:t>的排放源及贡献率。根据图表内容可知，</a:t>
            </a:r>
            <a:r>
              <a:rPr lang="en-US" sz="2400" smtClean="0">
                <a:solidFill>
                  <a:srgbClr val="006600"/>
                </a:solidFill>
                <a:latin typeface="+mn-ea"/>
              </a:rPr>
              <a:t>①</a:t>
            </a:r>
            <a:r>
              <a:rPr lang="zh-CN" altLang="en-US" sz="2400" smtClean="0">
                <a:solidFill>
                  <a:srgbClr val="006600"/>
                </a:solidFill>
                <a:latin typeface="+mn-ea"/>
              </a:rPr>
              <a:t>处应填</a:t>
            </a:r>
            <a:r>
              <a:rPr lang="en-US" sz="2400" smtClean="0">
                <a:solidFill>
                  <a:srgbClr val="006600"/>
                </a:solidFill>
                <a:latin typeface="+mn-ea"/>
              </a:rPr>
              <a:t>“</a:t>
            </a:r>
            <a:r>
              <a:rPr lang="zh-CN" altLang="en-US" sz="2400" smtClean="0">
                <a:solidFill>
                  <a:srgbClr val="006600"/>
                </a:solidFill>
                <a:latin typeface="+mn-ea"/>
              </a:rPr>
              <a:t>煤炭燃烧是</a:t>
            </a:r>
            <a:r>
              <a:rPr lang="en-US" sz="2400" smtClean="0">
                <a:solidFill>
                  <a:srgbClr val="006600"/>
                </a:solidFill>
                <a:latin typeface="+mn-ea"/>
              </a:rPr>
              <a:t>SO</a:t>
            </a:r>
            <a:r>
              <a:rPr lang="en-US" sz="2400" baseline="-25000" smtClean="0">
                <a:solidFill>
                  <a:srgbClr val="006600"/>
                </a:solidFill>
                <a:latin typeface="+mn-ea"/>
              </a:rPr>
              <a:t>2</a:t>
            </a:r>
            <a:r>
              <a:rPr lang="zh-CN" altLang="en-US" sz="2400" smtClean="0">
                <a:solidFill>
                  <a:srgbClr val="006600"/>
                </a:solidFill>
                <a:latin typeface="+mn-ea"/>
              </a:rPr>
              <a:t>的主要来源</a:t>
            </a:r>
            <a:r>
              <a:rPr lang="en-US" sz="2400" smtClean="0">
                <a:solidFill>
                  <a:srgbClr val="006600"/>
                </a:solidFill>
                <a:latin typeface="+mn-ea"/>
              </a:rPr>
              <a:t>”</a:t>
            </a:r>
            <a:r>
              <a:rPr lang="zh-CN" altLang="en-US" sz="2400" smtClean="0">
                <a:solidFill>
                  <a:srgbClr val="006600"/>
                </a:solidFill>
                <a:latin typeface="+mn-ea"/>
              </a:rPr>
              <a:t>。依据</a:t>
            </a:r>
            <a:r>
              <a:rPr lang="en-US" sz="2400" smtClean="0">
                <a:solidFill>
                  <a:srgbClr val="006600"/>
                </a:solidFill>
                <a:latin typeface="+mn-ea"/>
              </a:rPr>
              <a:t>“</a:t>
            </a:r>
            <a:r>
              <a:rPr lang="zh-CN" altLang="en-US" sz="2400" smtClean="0">
                <a:solidFill>
                  <a:srgbClr val="006600"/>
                </a:solidFill>
                <a:latin typeface="+mn-ea"/>
              </a:rPr>
              <a:t>由此可见</a:t>
            </a:r>
            <a:r>
              <a:rPr lang="en-US" sz="2400" smtClean="0">
                <a:solidFill>
                  <a:srgbClr val="006600"/>
                </a:solidFill>
                <a:latin typeface="+mn-ea"/>
              </a:rPr>
              <a:t>”</a:t>
            </a:r>
            <a:r>
              <a:rPr lang="zh-CN" altLang="en-US" sz="2400" smtClean="0">
                <a:solidFill>
                  <a:srgbClr val="006600"/>
                </a:solidFill>
                <a:latin typeface="+mn-ea"/>
              </a:rPr>
              <a:t>可知。</a:t>
            </a:r>
          </a:p>
          <a:p>
            <a:pPr>
              <a:lnSpc>
                <a:spcPct val="150000"/>
              </a:lnSpc>
            </a:pPr>
            <a:r>
              <a:rPr lang="en-US" sz="2400" smtClean="0">
                <a:solidFill>
                  <a:srgbClr val="006600"/>
                </a:solidFill>
                <a:latin typeface="+mn-ea"/>
              </a:rPr>
              <a:t>        2</a:t>
            </a:r>
            <a:r>
              <a:rPr lang="zh-CN" altLang="en-US" sz="2400" smtClean="0">
                <a:solidFill>
                  <a:srgbClr val="006600"/>
                </a:solidFill>
                <a:latin typeface="+mn-ea"/>
              </a:rPr>
              <a:t>．分析数据</a:t>
            </a:r>
          </a:p>
          <a:p>
            <a:pPr>
              <a:lnSpc>
                <a:spcPct val="150000"/>
              </a:lnSpc>
            </a:pPr>
            <a:r>
              <a:rPr lang="en-US" sz="2400" smtClean="0">
                <a:solidFill>
                  <a:srgbClr val="006600"/>
                </a:solidFill>
                <a:latin typeface="+mn-ea"/>
              </a:rPr>
              <a:t>       ②</a:t>
            </a:r>
            <a:r>
              <a:rPr lang="zh-CN" altLang="en-US" sz="2400" smtClean="0">
                <a:solidFill>
                  <a:srgbClr val="006600"/>
                </a:solidFill>
                <a:latin typeface="+mn-ea"/>
              </a:rPr>
              <a:t>处应填总结性的话语，结合上文信息，分析数据，可以推理出，</a:t>
            </a:r>
            <a:r>
              <a:rPr lang="en-US" sz="2400" smtClean="0">
                <a:solidFill>
                  <a:srgbClr val="006600"/>
                </a:solidFill>
                <a:latin typeface="+mn-ea"/>
              </a:rPr>
              <a:t>“</a:t>
            </a:r>
            <a:r>
              <a:rPr lang="zh-CN" altLang="en-US" sz="2400" smtClean="0">
                <a:solidFill>
                  <a:srgbClr val="006600"/>
                </a:solidFill>
                <a:latin typeface="+mn-ea"/>
              </a:rPr>
              <a:t>控制主要由煤炭燃烧而产生的</a:t>
            </a:r>
            <a:r>
              <a:rPr lang="en-US" sz="2400" smtClean="0">
                <a:solidFill>
                  <a:srgbClr val="006600"/>
                </a:solidFill>
                <a:latin typeface="+mn-ea"/>
              </a:rPr>
              <a:t>SO</a:t>
            </a:r>
            <a:r>
              <a:rPr lang="en-US" sz="2400" baseline="-25000" smtClean="0">
                <a:solidFill>
                  <a:srgbClr val="006600"/>
                </a:solidFill>
                <a:latin typeface="+mn-ea"/>
              </a:rPr>
              <a:t>2</a:t>
            </a:r>
            <a:r>
              <a:rPr lang="zh-CN" altLang="en-US" sz="2400" smtClean="0">
                <a:solidFill>
                  <a:srgbClr val="006600"/>
                </a:solidFill>
                <a:latin typeface="+mn-ea"/>
              </a:rPr>
              <a:t>的排放量能有效减少雾霾天气的出现</a:t>
            </a:r>
            <a:r>
              <a:rPr lang="en-US" sz="2400" smtClean="0">
                <a:solidFill>
                  <a:srgbClr val="006600"/>
                </a:solidFill>
                <a:latin typeface="+mn-ea"/>
              </a:rPr>
              <a:t>”</a:t>
            </a:r>
            <a:r>
              <a:rPr lang="zh-CN" altLang="en-US" sz="2400" smtClean="0">
                <a:solidFill>
                  <a:srgbClr val="006600"/>
                </a:solidFill>
                <a:latin typeface="+mn-ea"/>
              </a:rPr>
              <a:t>。</a:t>
            </a:r>
          </a:p>
        </p:txBody>
      </p:sp>
      <p:sp>
        <p:nvSpPr>
          <p:cNvPr id="3" name="Text Box 5"/>
          <p:cNvSpPr txBox="1">
            <a:spLocks noChangeArrowheads="1"/>
          </p:cNvSpPr>
          <p:nvPr/>
        </p:nvSpPr>
        <p:spPr bwMode="auto">
          <a:xfrm>
            <a:off x="760377" y="4597409"/>
            <a:ext cx="10144196" cy="1198880"/>
          </a:xfrm>
          <a:prstGeom prst="rect">
            <a:avLst/>
          </a:prstGeom>
          <a:noFill/>
          <a:ln w="9525">
            <a:noFill/>
            <a:miter lim="800000"/>
          </a:ln>
          <a:effectLst/>
        </p:spPr>
        <p:txBody>
          <a:bodyPr wrap="square">
            <a:spAutoFit/>
          </a:bodyPr>
          <a:lstStyle/>
          <a:p>
            <a:pPr>
              <a:lnSpc>
                <a:spcPct val="150000"/>
              </a:lnSpc>
            </a:pPr>
            <a:r>
              <a:rPr lang="zh-CN" altLang="en-US" sz="2400" b="1" smtClean="0">
                <a:solidFill>
                  <a:srgbClr val="FF0000"/>
                </a:solidFill>
                <a:latin typeface="+mn-ea"/>
              </a:rPr>
              <a:t>答案：　</a:t>
            </a:r>
            <a:r>
              <a:rPr lang="en-US" sz="2400" b="1" smtClean="0">
                <a:solidFill>
                  <a:srgbClr val="FF0000"/>
                </a:solidFill>
                <a:latin typeface="+mn-ea"/>
              </a:rPr>
              <a:t>①</a:t>
            </a:r>
            <a:r>
              <a:rPr lang="zh-CN" altLang="en-US" sz="2400" b="1" smtClean="0">
                <a:solidFill>
                  <a:srgbClr val="FF0000"/>
                </a:solidFill>
                <a:latin typeface="+mn-ea"/>
              </a:rPr>
              <a:t>煤炭燃烧是大气污染物</a:t>
            </a:r>
            <a:r>
              <a:rPr lang="en-US" sz="2400" b="1" smtClean="0">
                <a:solidFill>
                  <a:srgbClr val="FF0000"/>
                </a:solidFill>
                <a:latin typeface="+mn-ea"/>
              </a:rPr>
              <a:t>SO</a:t>
            </a:r>
            <a:r>
              <a:rPr lang="en-US" sz="2400" b="1" baseline="-25000" smtClean="0">
                <a:solidFill>
                  <a:srgbClr val="FF0000"/>
                </a:solidFill>
                <a:latin typeface="+mn-ea"/>
              </a:rPr>
              <a:t>2</a:t>
            </a:r>
            <a:r>
              <a:rPr lang="zh-CN" altLang="en-US" sz="2400" b="1" smtClean="0">
                <a:solidFill>
                  <a:srgbClr val="FF0000"/>
                </a:solidFill>
                <a:latin typeface="+mn-ea"/>
              </a:rPr>
              <a:t>的主要来源　</a:t>
            </a:r>
            <a:r>
              <a:rPr lang="en-US" sz="2400" b="1" smtClean="0">
                <a:solidFill>
                  <a:srgbClr val="FF0000"/>
                </a:solidFill>
                <a:latin typeface="+mn-ea"/>
              </a:rPr>
              <a:t>②</a:t>
            </a:r>
            <a:r>
              <a:rPr lang="zh-CN" altLang="en-US" sz="2400" b="1" smtClean="0">
                <a:solidFill>
                  <a:srgbClr val="FF0000"/>
                </a:solidFill>
                <a:latin typeface="+mn-ea"/>
              </a:rPr>
              <a:t>控制主要由煤炭燃烧而产生的</a:t>
            </a:r>
            <a:r>
              <a:rPr lang="en-US" sz="2400" b="1" smtClean="0">
                <a:solidFill>
                  <a:srgbClr val="FF0000"/>
                </a:solidFill>
                <a:latin typeface="+mn-ea"/>
              </a:rPr>
              <a:t>SO</a:t>
            </a:r>
            <a:r>
              <a:rPr lang="en-US" sz="2400" b="1" baseline="-25000" smtClean="0">
                <a:solidFill>
                  <a:srgbClr val="FF0000"/>
                </a:solidFill>
                <a:latin typeface="+mn-ea"/>
              </a:rPr>
              <a:t>2</a:t>
            </a:r>
            <a:r>
              <a:rPr lang="zh-CN" altLang="en-US" sz="2400" b="1" smtClean="0">
                <a:solidFill>
                  <a:srgbClr val="FF0000"/>
                </a:solidFill>
                <a:latin typeface="+mn-ea"/>
              </a:rPr>
              <a:t>的排放量，是减轻雾霾的重要办法</a:t>
            </a:r>
            <a:endParaRPr lang="zh-CN" altLang="en-US" sz="2400" b="1">
              <a:solidFill>
                <a:srgbClr val="FF0000"/>
              </a:solidFill>
              <a:latin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dissolve">
                                      <p:cBhvr>
                                        <p:cTn id="13"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AutoShape 11"/>
          <p:cNvSpPr>
            <a:spLocks noChangeArrowheads="1"/>
          </p:cNvSpPr>
          <p:nvPr/>
        </p:nvSpPr>
        <p:spPr bwMode="auto">
          <a:xfrm>
            <a:off x="4975219" y="5240351"/>
            <a:ext cx="5214974" cy="785820"/>
          </a:xfrm>
          <a:prstGeom prst="wedgeRoundRectCallout">
            <a:avLst>
              <a:gd name="adj1" fmla="val -86941"/>
              <a:gd name="adj2" fmla="val -117880"/>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nchorCtr="1"/>
          <a:lstStyle/>
          <a:p>
            <a:pPr algn="ctr"/>
            <a:r>
              <a:rPr lang="zh-CN" altLang="en-US" sz="2800" b="1" smtClean="0">
                <a:solidFill>
                  <a:srgbClr val="FF0000"/>
                </a:solidFill>
                <a:ea typeface="黑体" pitchFamily="2" charset="-122"/>
              </a:rPr>
              <a:t>题型四      主题图</a:t>
            </a:r>
            <a:r>
              <a:rPr lang="en-US" altLang="en-US" sz="2800" b="1" smtClean="0">
                <a:solidFill>
                  <a:srgbClr val="FF0000"/>
                </a:solidFill>
                <a:ea typeface="黑体" pitchFamily="2" charset="-122"/>
              </a:rPr>
              <a:t>(</a:t>
            </a:r>
            <a:r>
              <a:rPr lang="zh-CN" altLang="en-US" sz="2800" b="1" smtClean="0">
                <a:solidFill>
                  <a:srgbClr val="FF0000"/>
                </a:solidFill>
                <a:ea typeface="黑体" pitchFamily="2" charset="-122"/>
              </a:rPr>
              <a:t>徽标</a:t>
            </a:r>
            <a:r>
              <a:rPr lang="en-US" altLang="en-US" sz="2800" b="1" smtClean="0">
                <a:solidFill>
                  <a:srgbClr val="FF0000"/>
                </a:solidFill>
                <a:ea typeface="黑体" pitchFamily="2" charset="-122"/>
              </a:rPr>
              <a:t>)</a:t>
            </a:r>
            <a:r>
              <a:rPr lang="zh-CN" altLang="en-US" sz="2800" b="1" smtClean="0">
                <a:solidFill>
                  <a:srgbClr val="FF0000"/>
                </a:solidFill>
                <a:ea typeface="黑体" pitchFamily="2" charset="-122"/>
              </a:rPr>
              <a:t>解读</a:t>
            </a:r>
          </a:p>
        </p:txBody>
      </p:sp>
      <p:sp>
        <p:nvSpPr>
          <p:cNvPr id="7" name="AutoShape 6"/>
          <p:cNvSpPr>
            <a:spLocks noChangeArrowheads="1"/>
          </p:cNvSpPr>
          <p:nvPr/>
        </p:nvSpPr>
        <p:spPr bwMode="auto">
          <a:xfrm>
            <a:off x="4975219" y="1168385"/>
            <a:ext cx="5214974" cy="785818"/>
          </a:xfrm>
          <a:prstGeom prst="wedgeRoundRectCallout">
            <a:avLst>
              <a:gd name="adj1" fmla="val -87399"/>
              <a:gd name="adj2" fmla="val 146838"/>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nchorCtr="1"/>
          <a:lstStyle/>
          <a:p>
            <a:pPr algn="ctr"/>
            <a:r>
              <a:rPr lang="zh-CN" altLang="en-US" sz="2800" b="1" smtClean="0">
                <a:solidFill>
                  <a:srgbClr val="FF0000"/>
                </a:solidFill>
                <a:ea typeface="黑体" pitchFamily="2" charset="-122"/>
              </a:rPr>
              <a:t>题型一      柱状图解读</a:t>
            </a:r>
          </a:p>
        </p:txBody>
      </p:sp>
      <p:sp>
        <p:nvSpPr>
          <p:cNvPr id="11" name="AutoShape 8"/>
          <p:cNvSpPr>
            <a:spLocks noChangeArrowheads="1"/>
          </p:cNvSpPr>
          <p:nvPr/>
        </p:nvSpPr>
        <p:spPr bwMode="auto">
          <a:xfrm>
            <a:off x="4975219" y="2525707"/>
            <a:ext cx="5214974" cy="783208"/>
          </a:xfrm>
          <a:prstGeom prst="wedgeRoundRectCallout">
            <a:avLst>
              <a:gd name="adj1" fmla="val -87702"/>
              <a:gd name="adj2" fmla="val 72938"/>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nchorCtr="1"/>
          <a:lstStyle/>
          <a:p>
            <a:pPr algn="ctr"/>
            <a:r>
              <a:rPr lang="zh-CN" altLang="en-US" sz="2800" b="1" smtClean="0">
                <a:solidFill>
                  <a:srgbClr val="FF0000"/>
                </a:solidFill>
                <a:ea typeface="黑体" pitchFamily="2" charset="-122"/>
              </a:rPr>
              <a:t>题型二      流程图解读</a:t>
            </a:r>
            <a:r>
              <a:rPr lang="zh-CN" altLang="en-US" sz="2800" b="1">
                <a:solidFill>
                  <a:srgbClr val="FF0000"/>
                </a:solidFill>
                <a:ea typeface="黑体" pitchFamily="2" charset="-122"/>
              </a:rPr>
              <a:t>　</a:t>
            </a:r>
          </a:p>
        </p:txBody>
      </p:sp>
      <p:sp>
        <p:nvSpPr>
          <p:cNvPr id="15" name="AutoShape 9"/>
          <p:cNvSpPr>
            <a:spLocks noChangeArrowheads="1"/>
          </p:cNvSpPr>
          <p:nvPr/>
        </p:nvSpPr>
        <p:spPr bwMode="auto">
          <a:xfrm>
            <a:off x="4975219" y="3883029"/>
            <a:ext cx="5214974" cy="783208"/>
          </a:xfrm>
          <a:prstGeom prst="wedgeRoundRectCallout">
            <a:avLst>
              <a:gd name="adj1" fmla="val -87165"/>
              <a:gd name="adj2" fmla="val -28778"/>
              <a:gd name="adj3" fmla="val 16667"/>
            </a:avLst>
          </a:prstGeom>
          <a:solidFill>
            <a:schemeClr val="tx2">
              <a:lumMod val="20000"/>
              <a:lumOff val="80000"/>
            </a:schemeClr>
          </a:solidFill>
        </p:spPr>
        <p:style>
          <a:lnRef idx="0">
            <a:schemeClr val="accent5"/>
          </a:lnRef>
          <a:fillRef idx="3">
            <a:schemeClr val="accent5"/>
          </a:fillRef>
          <a:effectRef idx="3">
            <a:schemeClr val="accent5"/>
          </a:effectRef>
          <a:fontRef idx="minor">
            <a:schemeClr val="lt1"/>
          </a:fontRef>
        </p:style>
        <p:txBody>
          <a:bodyPr anchor="ctr" anchorCtr="1"/>
          <a:lstStyle/>
          <a:p>
            <a:pPr algn="ctr"/>
            <a:r>
              <a:rPr lang="zh-CN" altLang="en-US" sz="2800" b="1" smtClean="0">
                <a:solidFill>
                  <a:srgbClr val="FF0000"/>
                </a:solidFill>
                <a:ea typeface="黑体" pitchFamily="2" charset="-122"/>
              </a:rPr>
              <a:t>题型三      漫画解读</a:t>
            </a:r>
          </a:p>
        </p:txBody>
      </p:sp>
      <p:sp>
        <p:nvSpPr>
          <p:cNvPr id="8" name="Text Box 6"/>
          <p:cNvSpPr txBox="1">
            <a:spLocks noChangeArrowheads="1"/>
          </p:cNvSpPr>
          <p:nvPr/>
        </p:nvSpPr>
        <p:spPr bwMode="auto">
          <a:xfrm>
            <a:off x="1903385" y="2668583"/>
            <a:ext cx="1071570" cy="2061210"/>
          </a:xfrm>
          <a:prstGeom prst="rect">
            <a:avLst/>
          </a:prstGeom>
        </p:spPr>
        <p:style>
          <a:lnRef idx="0">
            <a:schemeClr val="accent1"/>
          </a:lnRef>
          <a:fillRef idx="3">
            <a:schemeClr val="accent1"/>
          </a:fillRef>
          <a:effectRef idx="3">
            <a:schemeClr val="accent1"/>
          </a:effectRef>
          <a:fontRef idx="minor">
            <a:schemeClr val="lt1"/>
          </a:fontRef>
        </p:style>
        <p:txBody>
          <a:bodyPr wrap="square">
            <a:spAutoFit/>
          </a:bodyPr>
          <a:lstStyle/>
          <a:p>
            <a:pPr algn="ctr">
              <a:defRPr/>
            </a:pPr>
            <a:r>
              <a:rPr lang="zh-CN" altLang="en-US" sz="3200" b="1" smtClean="0">
                <a:solidFill>
                  <a:srgbClr val="FFFF00"/>
                </a:solidFill>
                <a:effectLst>
                  <a:outerShdw blurRad="38100" dist="38100" dir="2700000" algn="tl">
                    <a:srgbClr val="000000">
                      <a:alpha val="43137"/>
                    </a:srgbClr>
                  </a:outerShdw>
                </a:effectLst>
                <a:latin typeface="黑体" pitchFamily="2" charset="-122"/>
                <a:ea typeface="黑体" pitchFamily="2" charset="-122"/>
                <a:cs typeface="方正兰亭黑简体" pitchFamily="2" charset="-122"/>
              </a:rPr>
              <a:t>图文转换</a:t>
            </a:r>
            <a:endParaRPr lang="en-US" altLang="zh-CN" sz="3200" b="1" smtClean="0">
              <a:solidFill>
                <a:srgbClr val="FFFF00"/>
              </a:solidFill>
              <a:effectLst>
                <a:outerShdw blurRad="38100" dist="38100" dir="2700000" algn="tl">
                  <a:srgbClr val="000000">
                    <a:alpha val="43137"/>
                  </a:srgbClr>
                </a:outerShdw>
              </a:effectLst>
              <a:latin typeface="黑体" pitchFamily="2" charset="-122"/>
              <a:ea typeface="黑体" pitchFamily="2" charset="-122"/>
              <a:cs typeface="方正兰亭黑简体" pitchFamily="2" charset="-122"/>
            </a:endParaRPr>
          </a:p>
          <a:p>
            <a:pPr algn="ctr">
              <a:defRPr/>
            </a:pPr>
            <a:r>
              <a:rPr lang="zh-CN" altLang="en-US" sz="3200" b="1" smtClean="0">
                <a:solidFill>
                  <a:srgbClr val="FFFF00"/>
                </a:solidFill>
                <a:effectLst>
                  <a:outerShdw blurRad="38100" dist="38100" dir="2700000" algn="tl">
                    <a:srgbClr val="000000">
                      <a:alpha val="43137"/>
                    </a:srgbClr>
                  </a:outerShdw>
                </a:effectLst>
                <a:latin typeface="黑体" pitchFamily="2" charset="-122"/>
                <a:ea typeface="黑体" pitchFamily="2" charset="-122"/>
                <a:cs typeface="方正兰亭黑简体" pitchFamily="2" charset="-122"/>
              </a:rPr>
              <a:t>四大题型</a:t>
            </a:r>
          </a:p>
        </p:txBody>
      </p:sp>
      <p:sp>
        <p:nvSpPr>
          <p:cNvPr id="9" name="Rectangle 7"/>
          <p:cNvSpPr>
            <a:spLocks noChangeArrowheads="1"/>
          </p:cNvSpPr>
          <p:nvPr/>
        </p:nvSpPr>
        <p:spPr bwMode="auto">
          <a:xfrm>
            <a:off x="7904178" y="-7938"/>
            <a:ext cx="1428760" cy="595313"/>
          </a:xfrm>
          <a:prstGeom prst="rect">
            <a:avLst/>
          </a:prstGeom>
          <a:solidFill>
            <a:srgbClr val="FF9900"/>
          </a:solidFill>
          <a:ln w="9525">
            <a:noFill/>
            <a:miter lim="800000"/>
          </a:ln>
        </p:spPr>
        <p:txBody>
          <a:bodyPr/>
          <a:lstStyle/>
          <a:p>
            <a:endParaRPr lang="zh-CN" altLang="en-US"/>
          </a:p>
        </p:txBody>
      </p:sp>
      <p:sp>
        <p:nvSpPr>
          <p:cNvPr id="10" name="Rectangle 18"/>
          <p:cNvSpPr>
            <a:spLocks noChangeArrowheads="1"/>
          </p:cNvSpPr>
          <p:nvPr/>
        </p:nvSpPr>
        <p:spPr bwMode="auto">
          <a:xfrm>
            <a:off x="7998022" y="114300"/>
            <a:ext cx="1263477" cy="368935"/>
          </a:xfrm>
          <a:prstGeom prst="rect">
            <a:avLst/>
          </a:prstGeom>
          <a:noFill/>
          <a:ln w="9525">
            <a:noFill/>
            <a:miter lim="800000"/>
          </a:ln>
        </p:spPr>
        <p:txBody>
          <a:bodyPr wrap="square" lIns="0" tIns="0" rIns="0" bIns="0">
            <a:spAutoFit/>
          </a:bodyPr>
          <a:lstStyle/>
          <a:p>
            <a:r>
              <a:rPr lang="zh-CN" altLang="en-US" sz="2400" smtClean="0">
                <a:solidFill>
                  <a:schemeClr val="bg1"/>
                </a:solidFill>
                <a:latin typeface="微软雅黑" pitchFamily="34" charset="-122"/>
                <a:ea typeface="微软雅黑" pitchFamily="34" charset="-122"/>
                <a:cs typeface="方正兰亭黑简体" pitchFamily="2" charset="-122"/>
              </a:rPr>
              <a:t>题型探究</a:t>
            </a:r>
            <a:endParaRPr lang="zh-CN" altLang="en-US" sz="2400">
              <a:solidFill>
                <a:schemeClr val="bg1"/>
              </a:solidFill>
              <a:latin typeface="微软雅黑" pitchFamily="34" charset="-122"/>
              <a:ea typeface="微软雅黑" pitchFamily="34" charset="-122"/>
              <a:cs typeface="方正兰亭黑简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5" presetClass="entr" presetSubtype="10" fill="hold" grpId="4"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heckerboard(across)">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3"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1+#ppt_w/2"/>
                                          </p:val>
                                        </p:tav>
                                        <p:tav tm="100000">
                                          <p:val>
                                            <p:strVal val="#ppt_x"/>
                                          </p:val>
                                        </p:tav>
                                      </p:tavLst>
                                    </p:anim>
                                    <p:anim calcmode="lin" valueType="num">
                                      <p:cBhvr additive="base">
                                        <p:cTn id="14" dur="500" fill="hold"/>
                                        <p:tgtEl>
                                          <p:spTgt spid="7"/>
                                        </p:tgtEl>
                                        <p:attrNameLst>
                                          <p:attrName>ppt_y</p:attrName>
                                        </p:attrNameLst>
                                      </p:cBhvr>
                                      <p:tavLst>
                                        <p:tav tm="0">
                                          <p:val>
                                            <p:strVal val="0-#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2" fill="hold" grpId="2" nodeType="click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fill="hold"/>
                                        <p:tgtEl>
                                          <p:spTgt spid="11"/>
                                        </p:tgtEl>
                                        <p:attrNameLst>
                                          <p:attrName>ppt_x</p:attrName>
                                        </p:attrNameLst>
                                      </p:cBhvr>
                                      <p:tavLst>
                                        <p:tav tm="0">
                                          <p:val>
                                            <p:strVal val="1+#ppt_w/2"/>
                                          </p:val>
                                        </p:tav>
                                        <p:tav tm="100000">
                                          <p:val>
                                            <p:strVal val="#ppt_x"/>
                                          </p:val>
                                        </p:tav>
                                      </p:tavLst>
                                    </p:anim>
                                    <p:anim calcmode="lin" valueType="num">
                                      <p:cBhvr additive="base">
                                        <p:cTn id="21"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2" fill="hold" grpId="3" nodeType="click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1+#ppt_w/2"/>
                                          </p:val>
                                        </p:tav>
                                        <p:tav tm="100000">
                                          <p:val>
                                            <p:strVal val="#ppt_x"/>
                                          </p:val>
                                        </p:tav>
                                      </p:tavLst>
                                    </p:anim>
                                    <p:anim calcmode="lin" valueType="num">
                                      <p:cBhvr additive="base">
                                        <p:cTn id="28" dur="500" fill="hold"/>
                                        <p:tgtEl>
                                          <p:spTgt spid="15"/>
                                        </p:tgtEl>
                                        <p:attrNameLst>
                                          <p:attrName>ppt_y</p:attrName>
                                        </p:attrNameLst>
                                      </p:cBhvr>
                                      <p:tavLst>
                                        <p:tav tm="0">
                                          <p:val>
                                            <p:strVal val="#ppt_y"/>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6"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1+#ppt_w/2"/>
                                          </p:val>
                                        </p:tav>
                                        <p:tav tm="100000">
                                          <p:val>
                                            <p:strVal val="#ppt_x"/>
                                          </p:val>
                                        </p:tav>
                                      </p:tavLst>
                                    </p:anim>
                                    <p:anim calcmode="lin" valueType="num">
                                      <p:cBhvr additive="base">
                                        <p:cTn id="3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7" grpId="1" animBg="1"/>
      <p:bldP spid="11" grpId="2" animBg="1"/>
      <p:bldP spid="15" grpId="3" animBg="1"/>
      <p:bldP spid="8" grpId="4"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Text Box 3"/>
          <p:cNvSpPr txBox="1">
            <a:spLocks noChangeArrowheads="1"/>
          </p:cNvSpPr>
          <p:nvPr/>
        </p:nvSpPr>
        <p:spPr bwMode="auto">
          <a:xfrm>
            <a:off x="498475" y="0"/>
            <a:ext cx="9072563" cy="368300"/>
          </a:xfrm>
          <a:prstGeom prst="rect">
            <a:avLst/>
          </a:prstGeom>
          <a:noFill/>
          <a:ln w="9525">
            <a:noFill/>
            <a:miter lim="800000"/>
          </a:ln>
          <a:effectLst/>
        </p:spPr>
        <p:txBody>
          <a:bodyPr>
            <a:spAutoFit/>
          </a:bodyPr>
          <a:lstStyle/>
          <a:p>
            <a:pPr>
              <a:spcBef>
                <a:spcPct val="50000"/>
              </a:spcBef>
            </a:pPr>
            <a:endParaRPr lang="zh-CN" altLang="en-US" sz="1800" b="0"/>
          </a:p>
        </p:txBody>
      </p:sp>
      <p:sp>
        <p:nvSpPr>
          <p:cNvPr id="75781" name="AutoShape 5"/>
          <p:cNvSpPr>
            <a:spLocks noChangeArrowheads="1"/>
          </p:cNvSpPr>
          <p:nvPr/>
        </p:nvSpPr>
        <p:spPr bwMode="auto">
          <a:xfrm>
            <a:off x="974691" y="2025641"/>
            <a:ext cx="742918" cy="3128963"/>
          </a:xfrm>
          <a:prstGeom prst="roundRect">
            <a:avLst>
              <a:gd name="adj" fmla="val 16667"/>
            </a:avLst>
          </a:prstGeom>
        </p:spPr>
        <p:style>
          <a:lnRef idx="0">
            <a:schemeClr val="accent5"/>
          </a:lnRef>
          <a:fillRef idx="3">
            <a:schemeClr val="accent5"/>
          </a:fillRef>
          <a:effectRef idx="3">
            <a:schemeClr val="accent5"/>
          </a:effectRef>
          <a:fontRef idx="minor">
            <a:schemeClr val="lt1"/>
          </a:fontRef>
        </p:style>
        <p:txBody>
          <a:bodyPr anchor="ctr"/>
          <a:lstStyle/>
          <a:p>
            <a:r>
              <a:rPr lang="zh-CN" altLang="en-US" sz="3200" smtClean="0"/>
              <a:t>图文转换</a:t>
            </a:r>
            <a:endParaRPr lang="zh-CN" altLang="en-US" sz="3200">
              <a:solidFill>
                <a:srgbClr val="FF0000"/>
              </a:solidFill>
              <a:latin typeface="宋体" pitchFamily="2" charset="-122"/>
            </a:endParaRPr>
          </a:p>
        </p:txBody>
      </p:sp>
      <p:sp>
        <p:nvSpPr>
          <p:cNvPr id="75783" name="Oval 7"/>
          <p:cNvSpPr>
            <a:spLocks noChangeArrowheads="1"/>
          </p:cNvSpPr>
          <p:nvPr/>
        </p:nvSpPr>
        <p:spPr bwMode="auto">
          <a:xfrm>
            <a:off x="2046261" y="1597013"/>
            <a:ext cx="2678590" cy="1071570"/>
          </a:xfrm>
          <a:prstGeom prst="ellipse">
            <a:avLst/>
          </a:prstGeom>
        </p:spPr>
        <p:style>
          <a:lnRef idx="0">
            <a:schemeClr val="accent1"/>
          </a:lnRef>
          <a:fillRef idx="3">
            <a:schemeClr val="accent1"/>
          </a:fillRef>
          <a:effectRef idx="3">
            <a:schemeClr val="accent1"/>
          </a:effectRef>
          <a:fontRef idx="minor">
            <a:schemeClr val="lt1"/>
          </a:fontRef>
        </p:style>
        <p:txBody>
          <a:bodyPr wrap="none" anchor="ctr"/>
          <a:lstStyle/>
          <a:p>
            <a:pPr algn="ctr"/>
            <a:r>
              <a:rPr lang="zh-CN" altLang="en-US" sz="2800" smtClean="0"/>
              <a:t>考点一</a:t>
            </a:r>
            <a:endParaRPr lang="en-US" altLang="zh-CN" sz="2800" smtClean="0"/>
          </a:p>
          <a:p>
            <a:pPr algn="ctr"/>
            <a:r>
              <a:rPr lang="zh-CN" altLang="en-US" sz="2800" smtClean="0"/>
              <a:t>图文转换</a:t>
            </a:r>
            <a:endParaRPr lang="zh-CN" altLang="en-US" sz="2800"/>
          </a:p>
        </p:txBody>
      </p:sp>
      <p:sp>
        <p:nvSpPr>
          <p:cNvPr id="75790" name="Oval 14"/>
          <p:cNvSpPr>
            <a:spLocks noChangeArrowheads="1"/>
          </p:cNvSpPr>
          <p:nvPr/>
        </p:nvSpPr>
        <p:spPr bwMode="auto">
          <a:xfrm>
            <a:off x="1974823" y="4454533"/>
            <a:ext cx="2786082" cy="1285884"/>
          </a:xfrm>
          <a:prstGeom prst="ellipse">
            <a:avLst/>
          </a:prstGeom>
        </p:spPr>
        <p:style>
          <a:lnRef idx="0">
            <a:schemeClr val="accent1"/>
          </a:lnRef>
          <a:fillRef idx="3">
            <a:schemeClr val="accent1"/>
          </a:fillRef>
          <a:effectRef idx="3">
            <a:schemeClr val="accent1"/>
          </a:effectRef>
          <a:fontRef idx="minor">
            <a:schemeClr val="lt1"/>
          </a:fontRef>
        </p:style>
        <p:txBody>
          <a:bodyPr wrap="none" anchor="ctr"/>
          <a:lstStyle/>
          <a:p>
            <a:pPr algn="ctr"/>
            <a:r>
              <a:rPr lang="zh-CN" altLang="en-US" sz="2800" smtClean="0"/>
              <a:t>考点二    数据</a:t>
            </a:r>
            <a:endParaRPr lang="en-US" altLang="zh-CN" sz="2800" smtClean="0"/>
          </a:p>
          <a:p>
            <a:pPr algn="ctr"/>
            <a:r>
              <a:rPr lang="zh-CN" altLang="en-US" sz="2800" smtClean="0"/>
              <a:t>分析表文转换</a:t>
            </a:r>
            <a:endParaRPr lang="zh-CN" altLang="en-US" sz="2800"/>
          </a:p>
        </p:txBody>
      </p:sp>
      <p:sp>
        <p:nvSpPr>
          <p:cNvPr id="75797" name="AutoShape 21"/>
          <p:cNvSpPr/>
          <p:nvPr/>
        </p:nvSpPr>
        <p:spPr bwMode="auto">
          <a:xfrm>
            <a:off x="4832343" y="3811591"/>
            <a:ext cx="714380" cy="2293935"/>
          </a:xfrm>
          <a:prstGeom prst="leftBrace">
            <a:avLst>
              <a:gd name="adj1" fmla="val 124276"/>
              <a:gd name="adj2" fmla="val 50000"/>
            </a:avLst>
          </a:prstGeom>
          <a:noFill/>
          <a:ln w="38100">
            <a:solidFill>
              <a:srgbClr val="0000FF"/>
            </a:solidFill>
            <a:round/>
          </a:ln>
          <a:effectLst/>
        </p:spPr>
        <p:txBody>
          <a:bodyPr wrap="none" anchor="ctr"/>
          <a:lstStyle/>
          <a:p>
            <a:endParaRPr lang="zh-CN" altLang="en-US"/>
          </a:p>
        </p:txBody>
      </p:sp>
      <p:sp>
        <p:nvSpPr>
          <p:cNvPr id="75811" name="AutoShape 35"/>
          <p:cNvSpPr>
            <a:spLocks noChangeArrowheads="1"/>
          </p:cNvSpPr>
          <p:nvPr/>
        </p:nvSpPr>
        <p:spPr bwMode="auto">
          <a:xfrm>
            <a:off x="7975615" y="3597277"/>
            <a:ext cx="1714512" cy="1143008"/>
          </a:xfrm>
          <a:prstGeom prst="smileyFace">
            <a:avLst>
              <a:gd name="adj" fmla="val 4653"/>
            </a:avLst>
          </a:prstGeom>
        </p:spPr>
        <p:style>
          <a:lnRef idx="0">
            <a:schemeClr val="accent3"/>
          </a:lnRef>
          <a:fillRef idx="3">
            <a:schemeClr val="accent3"/>
          </a:fillRef>
          <a:effectRef idx="3">
            <a:schemeClr val="accent3"/>
          </a:effectRef>
          <a:fontRef idx="minor">
            <a:schemeClr val="lt1"/>
          </a:fontRef>
        </p:style>
        <p:txBody>
          <a:bodyPr wrap="none" anchor="ctr"/>
          <a:lstStyle/>
          <a:p>
            <a:r>
              <a:rPr lang="zh-CN" altLang="en-US" sz="2400" smtClean="0">
                <a:solidFill>
                  <a:schemeClr val="bg1"/>
                </a:solidFill>
                <a:latin typeface="黑体" pitchFamily="2" charset="-122"/>
                <a:ea typeface="黑体" pitchFamily="2" charset="-122"/>
              </a:rPr>
              <a:t>题型二</a:t>
            </a:r>
          </a:p>
          <a:p>
            <a:r>
              <a:rPr lang="zh-CN" altLang="en-US" sz="2400" smtClean="0">
                <a:solidFill>
                  <a:schemeClr val="bg1"/>
                </a:solidFill>
                <a:latin typeface="黑体" pitchFamily="2" charset="-122"/>
                <a:ea typeface="黑体" pitchFamily="2" charset="-122"/>
              </a:rPr>
              <a:t>饼状图</a:t>
            </a:r>
          </a:p>
        </p:txBody>
      </p:sp>
      <p:sp>
        <p:nvSpPr>
          <p:cNvPr id="75812" name="AutoShape 36"/>
          <p:cNvSpPr>
            <a:spLocks noChangeArrowheads="1"/>
          </p:cNvSpPr>
          <p:nvPr/>
        </p:nvSpPr>
        <p:spPr bwMode="auto">
          <a:xfrm>
            <a:off x="5689599" y="3597277"/>
            <a:ext cx="1857388" cy="1214446"/>
          </a:xfrm>
          <a:prstGeom prst="smileyFace">
            <a:avLst>
              <a:gd name="adj" fmla="val 4653"/>
            </a:avLst>
          </a:prstGeom>
        </p:spPr>
        <p:style>
          <a:lnRef idx="0">
            <a:schemeClr val="accent3"/>
          </a:lnRef>
          <a:fillRef idx="3">
            <a:schemeClr val="accent3"/>
          </a:fillRef>
          <a:effectRef idx="3">
            <a:schemeClr val="accent3"/>
          </a:effectRef>
          <a:fontRef idx="minor">
            <a:schemeClr val="lt1"/>
          </a:fontRef>
        </p:style>
        <p:txBody>
          <a:bodyPr wrap="none" anchor="ctr"/>
          <a:lstStyle/>
          <a:p>
            <a:r>
              <a:rPr lang="zh-CN" altLang="en-US" sz="2400" smtClean="0">
                <a:solidFill>
                  <a:schemeClr val="bg1"/>
                </a:solidFill>
                <a:latin typeface="黑体" pitchFamily="2" charset="-122"/>
                <a:ea typeface="黑体" pitchFamily="2" charset="-122"/>
              </a:rPr>
              <a:t>题型一</a:t>
            </a:r>
          </a:p>
          <a:p>
            <a:r>
              <a:rPr lang="zh-CN" altLang="en-US" sz="2400" smtClean="0">
                <a:solidFill>
                  <a:schemeClr val="bg1"/>
                </a:solidFill>
                <a:latin typeface="黑体" pitchFamily="2" charset="-122"/>
                <a:ea typeface="黑体" pitchFamily="2" charset="-122"/>
              </a:rPr>
              <a:t>柱状图</a:t>
            </a:r>
            <a:endParaRPr lang="zh-CN" altLang="en-US" sz="2400">
              <a:solidFill>
                <a:schemeClr val="bg1"/>
              </a:solidFill>
              <a:latin typeface="黑体" pitchFamily="2" charset="-122"/>
              <a:ea typeface="黑体" pitchFamily="2" charset="-122"/>
            </a:endParaRPr>
          </a:p>
        </p:txBody>
      </p:sp>
      <p:sp>
        <p:nvSpPr>
          <p:cNvPr id="75813" name="AutoShape 37"/>
          <p:cNvSpPr>
            <a:spLocks noChangeArrowheads="1"/>
          </p:cNvSpPr>
          <p:nvPr/>
        </p:nvSpPr>
        <p:spPr bwMode="auto">
          <a:xfrm>
            <a:off x="5761037" y="5026037"/>
            <a:ext cx="1785950" cy="1163638"/>
          </a:xfrm>
          <a:prstGeom prst="smileyFace">
            <a:avLst>
              <a:gd name="adj" fmla="val 4653"/>
            </a:avLst>
          </a:prstGeom>
        </p:spPr>
        <p:style>
          <a:lnRef idx="0">
            <a:schemeClr val="accent3"/>
          </a:lnRef>
          <a:fillRef idx="3">
            <a:schemeClr val="accent3"/>
          </a:fillRef>
          <a:effectRef idx="3">
            <a:schemeClr val="accent3"/>
          </a:effectRef>
          <a:fontRef idx="minor">
            <a:schemeClr val="lt1"/>
          </a:fontRef>
        </p:style>
        <p:txBody>
          <a:bodyPr wrap="none" anchor="ctr"/>
          <a:lstStyle/>
          <a:p>
            <a:r>
              <a:rPr lang="zh-CN" altLang="en-US" sz="2400" smtClean="0">
                <a:solidFill>
                  <a:schemeClr val="bg1"/>
                </a:solidFill>
                <a:latin typeface="黑体" pitchFamily="2" charset="-122"/>
                <a:ea typeface="黑体" pitchFamily="2" charset="-122"/>
              </a:rPr>
              <a:t>题型三</a:t>
            </a:r>
          </a:p>
          <a:p>
            <a:r>
              <a:rPr lang="zh-CN" altLang="en-US" sz="2400" smtClean="0">
                <a:solidFill>
                  <a:schemeClr val="bg1"/>
                </a:solidFill>
                <a:latin typeface="黑体" pitchFamily="2" charset="-122"/>
                <a:ea typeface="黑体" pitchFamily="2" charset="-122"/>
              </a:rPr>
              <a:t>曲线图</a:t>
            </a:r>
          </a:p>
        </p:txBody>
      </p:sp>
      <p:sp>
        <p:nvSpPr>
          <p:cNvPr id="75814" name="AutoShape 38"/>
          <p:cNvSpPr>
            <a:spLocks noChangeArrowheads="1"/>
          </p:cNvSpPr>
          <p:nvPr/>
        </p:nvSpPr>
        <p:spPr bwMode="auto">
          <a:xfrm>
            <a:off x="8047053" y="5026037"/>
            <a:ext cx="1785950" cy="1143008"/>
          </a:xfrm>
          <a:prstGeom prst="smileyFace">
            <a:avLst>
              <a:gd name="adj" fmla="val 4653"/>
            </a:avLst>
          </a:prstGeom>
        </p:spPr>
        <p:style>
          <a:lnRef idx="0">
            <a:schemeClr val="accent3"/>
          </a:lnRef>
          <a:fillRef idx="3">
            <a:schemeClr val="accent3"/>
          </a:fillRef>
          <a:effectRef idx="3">
            <a:schemeClr val="accent3"/>
          </a:effectRef>
          <a:fontRef idx="minor">
            <a:schemeClr val="lt1"/>
          </a:fontRef>
        </p:style>
        <p:txBody>
          <a:bodyPr wrap="none" anchor="ctr"/>
          <a:lstStyle/>
          <a:p>
            <a:pPr algn="ctr"/>
            <a:r>
              <a:rPr lang="zh-CN" altLang="en-US" sz="2400" smtClean="0">
                <a:solidFill>
                  <a:schemeClr val="bg1"/>
                </a:solidFill>
                <a:latin typeface="黑体" pitchFamily="2" charset="-122"/>
                <a:ea typeface="黑体" pitchFamily="2" charset="-122"/>
              </a:rPr>
              <a:t>题型四</a:t>
            </a:r>
          </a:p>
          <a:p>
            <a:pPr algn="ctr"/>
            <a:r>
              <a:rPr lang="zh-CN" altLang="en-US" sz="2400" smtClean="0">
                <a:solidFill>
                  <a:schemeClr val="bg1"/>
                </a:solidFill>
                <a:latin typeface="黑体" pitchFamily="2" charset="-122"/>
                <a:ea typeface="黑体" pitchFamily="2" charset="-122"/>
              </a:rPr>
              <a:t>表文</a:t>
            </a:r>
          </a:p>
        </p:txBody>
      </p:sp>
      <p:sp>
        <p:nvSpPr>
          <p:cNvPr id="27" name="AutoShape 6"/>
          <p:cNvSpPr>
            <a:spLocks noChangeArrowheads="1"/>
          </p:cNvSpPr>
          <p:nvPr/>
        </p:nvSpPr>
        <p:spPr bwMode="auto">
          <a:xfrm flipH="1">
            <a:off x="6261103" y="882633"/>
            <a:ext cx="4214842" cy="571504"/>
          </a:xfrm>
          <a:prstGeom prst="wedgeRoundRectCallout">
            <a:avLst>
              <a:gd name="adj1" fmla="val 98949"/>
              <a:gd name="adj2" fmla="val 93848"/>
              <a:gd name="adj3" fmla="val 16667"/>
            </a:avLst>
          </a:prstGeom>
        </p:spPr>
        <p:style>
          <a:lnRef idx="1">
            <a:schemeClr val="accent3"/>
          </a:lnRef>
          <a:fillRef idx="2">
            <a:schemeClr val="accent3"/>
          </a:fillRef>
          <a:effectRef idx="1">
            <a:schemeClr val="accent3"/>
          </a:effectRef>
          <a:fontRef idx="minor">
            <a:schemeClr val="dk1"/>
          </a:fontRef>
        </p:style>
        <p:txBody>
          <a:bodyPr/>
          <a:lstStyle/>
          <a:p>
            <a:r>
              <a:rPr lang="zh-CN" altLang="en-US" sz="2400" b="1" smtClean="0">
                <a:effectLst>
                  <a:outerShdw blurRad="38100" dist="38100" dir="2700000" algn="tl">
                    <a:srgbClr val="000000">
                      <a:alpha val="43137"/>
                    </a:srgbClr>
                  </a:outerShdw>
                </a:effectLst>
              </a:rPr>
              <a:t>题型一    构思框架流程图解读</a:t>
            </a:r>
            <a:endParaRPr lang="zh-CN" altLang="en-US" sz="2400" b="1">
              <a:effectLst>
                <a:outerShdw blurRad="38100" dist="38100" dir="2700000" algn="tl">
                  <a:srgbClr val="000000">
                    <a:alpha val="43137"/>
                  </a:srgbClr>
                </a:outerShdw>
              </a:effectLst>
            </a:endParaRPr>
          </a:p>
        </p:txBody>
      </p:sp>
      <p:sp>
        <p:nvSpPr>
          <p:cNvPr id="28" name="AutoShape 8"/>
          <p:cNvSpPr>
            <a:spLocks noChangeArrowheads="1"/>
          </p:cNvSpPr>
          <p:nvPr/>
        </p:nvSpPr>
        <p:spPr bwMode="auto">
          <a:xfrm flipH="1">
            <a:off x="6261100" y="1525575"/>
            <a:ext cx="4214844" cy="619126"/>
          </a:xfrm>
          <a:prstGeom prst="wedgeRoundRectCallout">
            <a:avLst>
              <a:gd name="adj1" fmla="val 86030"/>
              <a:gd name="adj2" fmla="val 32465"/>
              <a:gd name="adj3" fmla="val 16667"/>
            </a:avLst>
          </a:prstGeom>
        </p:spPr>
        <p:style>
          <a:lnRef idx="1">
            <a:schemeClr val="accent3"/>
          </a:lnRef>
          <a:fillRef idx="2">
            <a:schemeClr val="accent3"/>
          </a:fillRef>
          <a:effectRef idx="1">
            <a:schemeClr val="accent3"/>
          </a:effectRef>
          <a:fontRef idx="minor">
            <a:schemeClr val="dk1"/>
          </a:fontRef>
        </p:style>
        <p:txBody>
          <a:bodyPr/>
          <a:lstStyle/>
          <a:p>
            <a:r>
              <a:rPr lang="zh-CN" altLang="en-US" sz="2400" b="1" smtClean="0">
                <a:effectLst>
                  <a:outerShdw blurRad="38100" dist="38100" dir="2700000" algn="tl">
                    <a:srgbClr val="000000">
                      <a:alpha val="43137"/>
                    </a:srgbClr>
                  </a:outerShdw>
                </a:effectLst>
              </a:rPr>
              <a:t>题型二      徽标解读 </a:t>
            </a:r>
            <a:endParaRPr lang="zh-CN" altLang="en-US" sz="2400" b="1">
              <a:effectLst>
                <a:outerShdw blurRad="38100" dist="38100" dir="2700000" algn="tl">
                  <a:srgbClr val="000000">
                    <a:alpha val="43137"/>
                  </a:srgbClr>
                </a:outerShdw>
              </a:effectLst>
            </a:endParaRPr>
          </a:p>
        </p:txBody>
      </p:sp>
      <p:sp>
        <p:nvSpPr>
          <p:cNvPr id="29" name="AutoShape 9"/>
          <p:cNvSpPr>
            <a:spLocks noChangeArrowheads="1"/>
          </p:cNvSpPr>
          <p:nvPr/>
        </p:nvSpPr>
        <p:spPr bwMode="auto">
          <a:xfrm flipH="1">
            <a:off x="6261106" y="2239955"/>
            <a:ext cx="4214843" cy="544513"/>
          </a:xfrm>
          <a:prstGeom prst="wedgeRoundRectCallout">
            <a:avLst>
              <a:gd name="adj1" fmla="val 86621"/>
              <a:gd name="adj2" fmla="val -49134"/>
              <a:gd name="adj3" fmla="val 16667"/>
            </a:avLst>
          </a:prstGeom>
        </p:spPr>
        <p:style>
          <a:lnRef idx="1">
            <a:schemeClr val="accent3"/>
          </a:lnRef>
          <a:fillRef idx="2">
            <a:schemeClr val="accent3"/>
          </a:fillRef>
          <a:effectRef idx="1">
            <a:schemeClr val="accent3"/>
          </a:effectRef>
          <a:fontRef idx="minor">
            <a:schemeClr val="dk1"/>
          </a:fontRef>
        </p:style>
        <p:txBody>
          <a:bodyPr/>
          <a:lstStyle/>
          <a:p>
            <a:r>
              <a:rPr lang="zh-CN" altLang="en-US" sz="2400" b="1" smtClean="0">
                <a:effectLst>
                  <a:outerShdw blurRad="38100" dist="38100" dir="2700000" algn="tl">
                    <a:srgbClr val="000000">
                      <a:alpha val="43137"/>
                    </a:srgbClr>
                  </a:outerShdw>
                </a:effectLst>
              </a:rPr>
              <a:t>题型三      漫画解读</a:t>
            </a:r>
            <a:endParaRPr lang="zh-CN" altLang="en-US" sz="2400" b="1">
              <a:effectLst>
                <a:outerShdw blurRad="38100" dist="38100" dir="2700000" algn="tl">
                  <a:srgbClr val="000000">
                    <a:alpha val="43137"/>
                  </a:srgbClr>
                </a:outerShdw>
              </a:effectLst>
            </a:endParaRPr>
          </a:p>
        </p:txBody>
      </p:sp>
      <p:sp>
        <p:nvSpPr>
          <p:cNvPr id="30" name="AutoShape 11"/>
          <p:cNvSpPr>
            <a:spLocks noChangeArrowheads="1"/>
          </p:cNvSpPr>
          <p:nvPr/>
        </p:nvSpPr>
        <p:spPr bwMode="auto">
          <a:xfrm flipH="1">
            <a:off x="6261105" y="2882897"/>
            <a:ext cx="4214843" cy="544513"/>
          </a:xfrm>
          <a:prstGeom prst="wedgeRoundRectCallout">
            <a:avLst>
              <a:gd name="adj1" fmla="val 98367"/>
              <a:gd name="adj2" fmla="val -108474"/>
              <a:gd name="adj3" fmla="val 16667"/>
            </a:avLst>
          </a:prstGeom>
        </p:spPr>
        <p:style>
          <a:lnRef idx="1">
            <a:schemeClr val="accent3"/>
          </a:lnRef>
          <a:fillRef idx="2">
            <a:schemeClr val="accent3"/>
          </a:fillRef>
          <a:effectRef idx="1">
            <a:schemeClr val="accent3"/>
          </a:effectRef>
          <a:fontRef idx="minor">
            <a:schemeClr val="dk1"/>
          </a:fontRef>
        </p:style>
        <p:txBody>
          <a:bodyPr/>
          <a:lstStyle/>
          <a:p>
            <a:r>
              <a:rPr lang="zh-CN" altLang="en-US" sz="2400" b="1" smtClean="0">
                <a:effectLst>
                  <a:outerShdw blurRad="38100" dist="38100" dir="2700000" algn="tl">
                    <a:srgbClr val="000000">
                      <a:alpha val="43137"/>
                    </a:srgbClr>
                  </a:outerShdw>
                </a:effectLst>
              </a:rPr>
              <a:t>题型四      图片解读</a:t>
            </a:r>
            <a:endParaRPr lang="zh-CN" altLang="en-US" sz="2400" b="1">
              <a:effectLst>
                <a:outerShdw blurRad="38100" dist="38100" dir="2700000" algn="tl">
                  <a:srgbClr val="000000">
                    <a:alpha val="43137"/>
                  </a:srgbClr>
                </a:out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75781"/>
                                        </p:tgtEl>
                                        <p:attrNameLst>
                                          <p:attrName>style.visibility</p:attrName>
                                        </p:attrNameLst>
                                      </p:cBhvr>
                                      <p:to>
                                        <p:strVal val="visible"/>
                                      </p:to>
                                    </p:set>
                                    <p:animEffect transition="in" filter="dissolve">
                                      <p:cBhvr>
                                        <p:cTn id="7" dur="500"/>
                                        <p:tgtEl>
                                          <p:spTgt spid="7578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 presetClass="entr" presetSubtype="8" fill="hold" grpId="1" nodeType="clickEffect">
                                  <p:stCondLst>
                                    <p:cond delay="0"/>
                                  </p:stCondLst>
                                  <p:childTnLst>
                                    <p:set>
                                      <p:cBhvr>
                                        <p:cTn id="12" dur="1" fill="hold">
                                          <p:stCondLst>
                                            <p:cond delay="0"/>
                                          </p:stCondLst>
                                        </p:cTn>
                                        <p:tgtEl>
                                          <p:spTgt spid="75783"/>
                                        </p:tgtEl>
                                        <p:attrNameLst>
                                          <p:attrName>style.visibility</p:attrName>
                                        </p:attrNameLst>
                                      </p:cBhvr>
                                      <p:to>
                                        <p:strVal val="visible"/>
                                      </p:to>
                                    </p:set>
                                    <p:anim calcmode="lin" valueType="num">
                                      <p:cBhvr additive="base">
                                        <p:cTn id="13" dur="500" fill="hold"/>
                                        <p:tgtEl>
                                          <p:spTgt spid="75783"/>
                                        </p:tgtEl>
                                        <p:attrNameLst>
                                          <p:attrName>ppt_x</p:attrName>
                                        </p:attrNameLst>
                                      </p:cBhvr>
                                      <p:tavLst>
                                        <p:tav tm="0">
                                          <p:val>
                                            <p:strVal val="0-#ppt_w/2"/>
                                          </p:val>
                                        </p:tav>
                                        <p:tav tm="100000">
                                          <p:val>
                                            <p:strVal val="#ppt_x"/>
                                          </p:val>
                                        </p:tav>
                                      </p:tavLst>
                                    </p:anim>
                                    <p:anim calcmode="lin" valueType="num">
                                      <p:cBhvr additive="base">
                                        <p:cTn id="14" dur="500" fill="hold"/>
                                        <p:tgtEl>
                                          <p:spTgt spid="7578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indefinite"/>
                            </p:stCondLst>
                          </p:cTn>
                        </p:par>
                        <p:par>
                          <p:cTn id="17" fill="hold" nodeType="afterGroup">
                            <p:stCondLst>
                              <p:cond delay="0"/>
                            </p:stCondLst>
                            <p:childTnLst>
                              <p:par>
                                <p:cTn id="18" presetID="2" presetClass="entr" presetSubtype="9" fill="hold" grpId="8" nodeType="clickEffect">
                                  <p:stCondLst>
                                    <p:cond delay="0"/>
                                  </p:stCondLst>
                                  <p:childTnLst>
                                    <p:set>
                                      <p:cBhvr>
                                        <p:cTn id="19" dur="1" fill="hold">
                                          <p:stCondLst>
                                            <p:cond delay="0"/>
                                          </p:stCondLst>
                                        </p:cTn>
                                        <p:tgtEl>
                                          <p:spTgt spid="27"/>
                                        </p:tgtEl>
                                        <p:attrNameLst>
                                          <p:attrName>style.visibility</p:attrName>
                                        </p:attrNameLst>
                                      </p:cBhvr>
                                      <p:to>
                                        <p:strVal val="visible"/>
                                      </p:to>
                                    </p:set>
                                    <p:anim calcmode="lin" valueType="num">
                                      <p:cBhvr additive="base">
                                        <p:cTn id="20" dur="500" fill="hold"/>
                                        <p:tgtEl>
                                          <p:spTgt spid="27"/>
                                        </p:tgtEl>
                                        <p:attrNameLst>
                                          <p:attrName>ppt_x</p:attrName>
                                        </p:attrNameLst>
                                      </p:cBhvr>
                                      <p:tavLst>
                                        <p:tav tm="0">
                                          <p:val>
                                            <p:strVal val="0-#ppt_w/2"/>
                                          </p:val>
                                        </p:tav>
                                        <p:tav tm="100000">
                                          <p:val>
                                            <p:strVal val="#ppt_x"/>
                                          </p:val>
                                        </p:tav>
                                      </p:tavLst>
                                    </p:anim>
                                    <p:anim calcmode="lin" valueType="num">
                                      <p:cBhvr additive="base">
                                        <p:cTn id="21" dur="500" fill="hold"/>
                                        <p:tgtEl>
                                          <p:spTgt spid="27"/>
                                        </p:tgtEl>
                                        <p:attrNameLst>
                                          <p:attrName>ppt_y</p:attrName>
                                        </p:attrNameLst>
                                      </p:cBhvr>
                                      <p:tavLst>
                                        <p:tav tm="0">
                                          <p:val>
                                            <p:strVal val="0-#ppt_h/2"/>
                                          </p:val>
                                        </p:tav>
                                        <p:tav tm="100000">
                                          <p:val>
                                            <p:strVal val="#ppt_y"/>
                                          </p:val>
                                        </p:tav>
                                      </p:tavLst>
                                    </p:anim>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 presetClass="entr" presetSubtype="9" fill="hold" grpId="9" nodeType="click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additive="base">
                                        <p:cTn id="27" dur="500" fill="hold"/>
                                        <p:tgtEl>
                                          <p:spTgt spid="28"/>
                                        </p:tgtEl>
                                        <p:attrNameLst>
                                          <p:attrName>ppt_x</p:attrName>
                                        </p:attrNameLst>
                                      </p:cBhvr>
                                      <p:tavLst>
                                        <p:tav tm="0">
                                          <p:val>
                                            <p:strVal val="0-#ppt_w/2"/>
                                          </p:val>
                                        </p:tav>
                                        <p:tav tm="100000">
                                          <p:val>
                                            <p:strVal val="#ppt_x"/>
                                          </p:val>
                                        </p:tav>
                                      </p:tavLst>
                                    </p:anim>
                                    <p:anim calcmode="lin" valueType="num">
                                      <p:cBhvr additive="base">
                                        <p:cTn id="28"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2" presetClass="entr" presetSubtype="9" fill="hold" grpId="10" nodeType="clickEffect">
                                  <p:stCondLst>
                                    <p:cond delay="0"/>
                                  </p:stCondLst>
                                  <p:childTnLst>
                                    <p:set>
                                      <p:cBhvr>
                                        <p:cTn id="33" dur="1" fill="hold">
                                          <p:stCondLst>
                                            <p:cond delay="0"/>
                                          </p:stCondLst>
                                        </p:cTn>
                                        <p:tgtEl>
                                          <p:spTgt spid="29"/>
                                        </p:tgtEl>
                                        <p:attrNameLst>
                                          <p:attrName>style.visibility</p:attrName>
                                        </p:attrNameLst>
                                      </p:cBhvr>
                                      <p:to>
                                        <p:strVal val="visible"/>
                                      </p:to>
                                    </p:set>
                                    <p:anim calcmode="lin" valueType="num">
                                      <p:cBhvr additive="base">
                                        <p:cTn id="34" dur="500" fill="hold"/>
                                        <p:tgtEl>
                                          <p:spTgt spid="29"/>
                                        </p:tgtEl>
                                        <p:attrNameLst>
                                          <p:attrName>ppt_x</p:attrName>
                                        </p:attrNameLst>
                                      </p:cBhvr>
                                      <p:tavLst>
                                        <p:tav tm="0">
                                          <p:val>
                                            <p:strVal val="0-#ppt_w/2"/>
                                          </p:val>
                                        </p:tav>
                                        <p:tav tm="100000">
                                          <p:val>
                                            <p:strVal val="#ppt_x"/>
                                          </p:val>
                                        </p:tav>
                                      </p:tavLst>
                                    </p:anim>
                                    <p:anim calcmode="lin" valueType="num">
                                      <p:cBhvr additive="base">
                                        <p:cTn id="35" dur="500" fill="hold"/>
                                        <p:tgtEl>
                                          <p:spTgt spid="29"/>
                                        </p:tgtEl>
                                        <p:attrNameLst>
                                          <p:attrName>ppt_y</p:attrName>
                                        </p:attrNameLst>
                                      </p:cBhvr>
                                      <p:tavLst>
                                        <p:tav tm="0">
                                          <p:val>
                                            <p:strVal val="0-#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indefinite"/>
                            </p:stCondLst>
                          </p:cTn>
                        </p:par>
                        <p:par>
                          <p:cTn id="38" fill="hold" nodeType="afterGroup">
                            <p:stCondLst>
                              <p:cond delay="0"/>
                            </p:stCondLst>
                            <p:childTnLst>
                              <p:par>
                                <p:cTn id="39" presetID="2" presetClass="entr" presetSubtype="9" fill="hold" grpId="11" nodeType="clickEffect">
                                  <p:stCondLst>
                                    <p:cond delay="0"/>
                                  </p:stCondLst>
                                  <p:childTnLst>
                                    <p:set>
                                      <p:cBhvr>
                                        <p:cTn id="40" dur="1" fill="hold">
                                          <p:stCondLst>
                                            <p:cond delay="0"/>
                                          </p:stCondLst>
                                        </p:cTn>
                                        <p:tgtEl>
                                          <p:spTgt spid="30"/>
                                        </p:tgtEl>
                                        <p:attrNameLst>
                                          <p:attrName>style.visibility</p:attrName>
                                        </p:attrNameLst>
                                      </p:cBhvr>
                                      <p:to>
                                        <p:strVal val="visible"/>
                                      </p:to>
                                    </p:set>
                                    <p:anim calcmode="lin" valueType="num">
                                      <p:cBhvr additive="base">
                                        <p:cTn id="41" dur="500" fill="hold"/>
                                        <p:tgtEl>
                                          <p:spTgt spid="30"/>
                                        </p:tgtEl>
                                        <p:attrNameLst>
                                          <p:attrName>ppt_x</p:attrName>
                                        </p:attrNameLst>
                                      </p:cBhvr>
                                      <p:tavLst>
                                        <p:tav tm="0">
                                          <p:val>
                                            <p:strVal val="0-#ppt_w/2"/>
                                          </p:val>
                                        </p:tav>
                                        <p:tav tm="100000">
                                          <p:val>
                                            <p:strVal val="#ppt_x"/>
                                          </p:val>
                                        </p:tav>
                                      </p:tavLst>
                                    </p:anim>
                                    <p:anim calcmode="lin" valueType="num">
                                      <p:cBhvr additive="base">
                                        <p:cTn id="42" dur="500" fill="hold"/>
                                        <p:tgtEl>
                                          <p:spTgt spid="30"/>
                                        </p:tgtEl>
                                        <p:attrNameLst>
                                          <p:attrName>ppt_y</p:attrName>
                                        </p:attrNameLst>
                                      </p:cBhvr>
                                      <p:tavLst>
                                        <p:tav tm="0">
                                          <p:val>
                                            <p:strVal val="0-#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indefinite"/>
                            </p:stCondLst>
                          </p:cTn>
                        </p:par>
                        <p:par>
                          <p:cTn id="45" fill="hold" nodeType="afterGroup">
                            <p:stCondLst>
                              <p:cond delay="0"/>
                            </p:stCondLst>
                            <p:childTnLst>
                              <p:par>
                                <p:cTn id="46" presetID="2" presetClass="entr" presetSubtype="8" fill="hold" grpId="2" nodeType="clickEffect">
                                  <p:stCondLst>
                                    <p:cond delay="0"/>
                                  </p:stCondLst>
                                  <p:childTnLst>
                                    <p:set>
                                      <p:cBhvr>
                                        <p:cTn id="47" dur="1" fill="hold">
                                          <p:stCondLst>
                                            <p:cond delay="0"/>
                                          </p:stCondLst>
                                        </p:cTn>
                                        <p:tgtEl>
                                          <p:spTgt spid="75790"/>
                                        </p:tgtEl>
                                        <p:attrNameLst>
                                          <p:attrName>style.visibility</p:attrName>
                                        </p:attrNameLst>
                                      </p:cBhvr>
                                      <p:to>
                                        <p:strVal val="visible"/>
                                      </p:to>
                                    </p:set>
                                    <p:anim calcmode="lin" valueType="num">
                                      <p:cBhvr additive="base">
                                        <p:cTn id="48" dur="500" fill="hold"/>
                                        <p:tgtEl>
                                          <p:spTgt spid="75790"/>
                                        </p:tgtEl>
                                        <p:attrNameLst>
                                          <p:attrName>ppt_x</p:attrName>
                                        </p:attrNameLst>
                                      </p:cBhvr>
                                      <p:tavLst>
                                        <p:tav tm="0">
                                          <p:val>
                                            <p:strVal val="0-#ppt_w/2"/>
                                          </p:val>
                                        </p:tav>
                                        <p:tav tm="100000">
                                          <p:val>
                                            <p:strVal val="#ppt_x"/>
                                          </p:val>
                                        </p:tav>
                                      </p:tavLst>
                                    </p:anim>
                                    <p:anim calcmode="lin" valueType="num">
                                      <p:cBhvr additive="base">
                                        <p:cTn id="49" dur="500" fill="hold"/>
                                        <p:tgtEl>
                                          <p:spTgt spid="75790"/>
                                        </p:tgtEl>
                                        <p:attrNameLst>
                                          <p:attrName>ppt_y</p:attrName>
                                        </p:attrNameLst>
                                      </p:cBhvr>
                                      <p:tavLst>
                                        <p:tav tm="0">
                                          <p:val>
                                            <p:strVal val="#ppt_y"/>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12" presetClass="entr" presetSubtype="8" fill="hold" grpId="3" nodeType="clickEffect">
                                  <p:stCondLst>
                                    <p:cond delay="0"/>
                                  </p:stCondLst>
                                  <p:childTnLst>
                                    <p:set>
                                      <p:cBhvr>
                                        <p:cTn id="54" dur="1" fill="hold">
                                          <p:stCondLst>
                                            <p:cond delay="0"/>
                                          </p:stCondLst>
                                        </p:cTn>
                                        <p:tgtEl>
                                          <p:spTgt spid="75797"/>
                                        </p:tgtEl>
                                        <p:attrNameLst>
                                          <p:attrName>style.visibility</p:attrName>
                                        </p:attrNameLst>
                                      </p:cBhvr>
                                      <p:to>
                                        <p:strVal val="visible"/>
                                      </p:to>
                                    </p:set>
                                    <p:animEffect transition="in" filter="slide(fromLeft)">
                                      <p:cBhvr>
                                        <p:cTn id="55" dur="500"/>
                                        <p:tgtEl>
                                          <p:spTgt spid="75797"/>
                                        </p:tgtEl>
                                      </p:cBhvr>
                                    </p:animEffect>
                                  </p:childTnLst>
                                </p:cTn>
                              </p:par>
                            </p:childTnLst>
                          </p:cTn>
                        </p:par>
                      </p:childTnLst>
                    </p:cTn>
                  </p:par>
                  <p:par>
                    <p:cTn id="56" fill="hold" nodeType="clickPar">
                      <p:stCondLst>
                        <p:cond delay="indefinite"/>
                      </p:stCondLst>
                      <p:childTnLst>
                        <p:par>
                          <p:cTn id="57" fill="hold" nodeType="withGroup">
                            <p:stCondLst>
                              <p:cond delay="indefinite"/>
                            </p:stCondLst>
                          </p:cTn>
                        </p:par>
                        <p:par>
                          <p:cTn id="58" fill="hold" nodeType="afterGroup">
                            <p:stCondLst>
                              <p:cond delay="0"/>
                            </p:stCondLst>
                            <p:childTnLst>
                              <p:par>
                                <p:cTn id="59" presetID="6" presetClass="entr" presetSubtype="16" fill="hold" grpId="5" nodeType="clickEffect">
                                  <p:stCondLst>
                                    <p:cond delay="0"/>
                                  </p:stCondLst>
                                  <p:childTnLst>
                                    <p:set>
                                      <p:cBhvr>
                                        <p:cTn id="60" dur="1" fill="hold">
                                          <p:stCondLst>
                                            <p:cond delay="0"/>
                                          </p:stCondLst>
                                        </p:cTn>
                                        <p:tgtEl>
                                          <p:spTgt spid="75812"/>
                                        </p:tgtEl>
                                        <p:attrNameLst>
                                          <p:attrName>style.visibility</p:attrName>
                                        </p:attrNameLst>
                                      </p:cBhvr>
                                      <p:to>
                                        <p:strVal val="visible"/>
                                      </p:to>
                                    </p:set>
                                    <p:animEffect transition="in" filter="circle(in)">
                                      <p:cBhvr>
                                        <p:cTn id="61" dur="2000"/>
                                        <p:tgtEl>
                                          <p:spTgt spid="75812"/>
                                        </p:tgtEl>
                                      </p:cBhvr>
                                    </p:animEffect>
                                  </p:childTnLst>
                                </p:cTn>
                              </p:par>
                            </p:childTnLst>
                          </p:cTn>
                        </p:par>
                      </p:childTnLst>
                    </p:cTn>
                  </p:par>
                  <p:par>
                    <p:cTn id="62" fill="hold" nodeType="clickPar">
                      <p:stCondLst>
                        <p:cond delay="indefinite"/>
                      </p:stCondLst>
                      <p:childTnLst>
                        <p:par>
                          <p:cTn id="63" fill="hold" nodeType="withGroup">
                            <p:stCondLst>
                              <p:cond delay="indefinite"/>
                            </p:stCondLst>
                          </p:cTn>
                        </p:par>
                        <p:par>
                          <p:cTn id="64" fill="hold" nodeType="afterGroup">
                            <p:stCondLst>
                              <p:cond delay="0"/>
                            </p:stCondLst>
                            <p:childTnLst>
                              <p:par>
                                <p:cTn id="65" presetID="6" presetClass="entr" presetSubtype="16" fill="hold" grpId="4" nodeType="clickEffect">
                                  <p:stCondLst>
                                    <p:cond delay="0"/>
                                  </p:stCondLst>
                                  <p:childTnLst>
                                    <p:set>
                                      <p:cBhvr>
                                        <p:cTn id="66" dur="1" fill="hold">
                                          <p:stCondLst>
                                            <p:cond delay="0"/>
                                          </p:stCondLst>
                                        </p:cTn>
                                        <p:tgtEl>
                                          <p:spTgt spid="75811"/>
                                        </p:tgtEl>
                                        <p:attrNameLst>
                                          <p:attrName>style.visibility</p:attrName>
                                        </p:attrNameLst>
                                      </p:cBhvr>
                                      <p:to>
                                        <p:strVal val="visible"/>
                                      </p:to>
                                    </p:set>
                                    <p:animEffect transition="in" filter="circle(in)">
                                      <p:cBhvr>
                                        <p:cTn id="67" dur="2000"/>
                                        <p:tgtEl>
                                          <p:spTgt spid="75811"/>
                                        </p:tgtEl>
                                      </p:cBhvr>
                                    </p:animEffect>
                                  </p:childTnLst>
                                </p:cTn>
                              </p:par>
                            </p:childTnLst>
                          </p:cTn>
                        </p:par>
                      </p:childTnLst>
                    </p:cTn>
                  </p:par>
                  <p:par>
                    <p:cTn id="68" fill="hold" nodeType="clickPar">
                      <p:stCondLst>
                        <p:cond delay="indefinite"/>
                      </p:stCondLst>
                      <p:childTnLst>
                        <p:par>
                          <p:cTn id="69" fill="hold" nodeType="withGroup">
                            <p:stCondLst>
                              <p:cond delay="indefinite"/>
                            </p:stCondLst>
                          </p:cTn>
                        </p:par>
                        <p:par>
                          <p:cTn id="70" fill="hold" nodeType="afterGroup">
                            <p:stCondLst>
                              <p:cond delay="0"/>
                            </p:stCondLst>
                            <p:childTnLst>
                              <p:par>
                                <p:cTn id="71" presetID="6" presetClass="entr" presetSubtype="16" fill="hold" grpId="6" nodeType="clickEffect">
                                  <p:stCondLst>
                                    <p:cond delay="0"/>
                                  </p:stCondLst>
                                  <p:childTnLst>
                                    <p:set>
                                      <p:cBhvr>
                                        <p:cTn id="72" dur="1" fill="hold">
                                          <p:stCondLst>
                                            <p:cond delay="0"/>
                                          </p:stCondLst>
                                        </p:cTn>
                                        <p:tgtEl>
                                          <p:spTgt spid="75813"/>
                                        </p:tgtEl>
                                        <p:attrNameLst>
                                          <p:attrName>style.visibility</p:attrName>
                                        </p:attrNameLst>
                                      </p:cBhvr>
                                      <p:to>
                                        <p:strVal val="visible"/>
                                      </p:to>
                                    </p:set>
                                    <p:animEffect transition="in" filter="circle(in)">
                                      <p:cBhvr>
                                        <p:cTn id="73" dur="2000"/>
                                        <p:tgtEl>
                                          <p:spTgt spid="75813"/>
                                        </p:tgtEl>
                                      </p:cBhvr>
                                    </p:animEffect>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6" presetClass="entr" presetSubtype="16" fill="hold" grpId="7" nodeType="clickEffect">
                                  <p:stCondLst>
                                    <p:cond delay="0"/>
                                  </p:stCondLst>
                                  <p:childTnLst>
                                    <p:set>
                                      <p:cBhvr>
                                        <p:cTn id="78" dur="1" fill="hold">
                                          <p:stCondLst>
                                            <p:cond delay="0"/>
                                          </p:stCondLst>
                                        </p:cTn>
                                        <p:tgtEl>
                                          <p:spTgt spid="75814"/>
                                        </p:tgtEl>
                                        <p:attrNameLst>
                                          <p:attrName>style.visibility</p:attrName>
                                        </p:attrNameLst>
                                      </p:cBhvr>
                                      <p:to>
                                        <p:strVal val="visible"/>
                                      </p:to>
                                    </p:set>
                                    <p:animEffect transition="in" filter="circle(in)">
                                      <p:cBhvr>
                                        <p:cTn id="79" dur="2000"/>
                                        <p:tgtEl>
                                          <p:spTgt spid="75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1" grpId="0" animBg="1"/>
      <p:bldP spid="75783" grpId="1" animBg="1"/>
      <p:bldP spid="75790" grpId="2" animBg="1"/>
      <p:bldP spid="75797" grpId="3" animBg="1"/>
      <p:bldP spid="75811" grpId="4" animBg="1"/>
      <p:bldP spid="75812" grpId="5" animBg="1"/>
      <p:bldP spid="75813" grpId="6" animBg="1"/>
      <p:bldP spid="75814" grpId="7" animBg="1"/>
      <p:bldP spid="27" grpId="8" animBg="1"/>
      <p:bldP spid="28" grpId="9" animBg="1"/>
      <p:bldP spid="29" grpId="10" animBg="1"/>
      <p:bldP spid="30" grpId="11"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882765"/>
            <a:ext cx="9929882" cy="3784600"/>
          </a:xfrm>
          <a:prstGeom prst="rect">
            <a:avLst/>
          </a:prstGeom>
          <a:noFill/>
          <a:ln w="9525">
            <a:noFill/>
            <a:miter lim="800000"/>
          </a:ln>
          <a:effectLst/>
        </p:spPr>
        <p:txBody>
          <a:bodyPr wrap="square">
            <a:spAutoFit/>
          </a:bodyPr>
          <a:lstStyle/>
          <a:p>
            <a:pPr>
              <a:lnSpc>
                <a:spcPct val="150000"/>
              </a:lnSpc>
            </a:pPr>
            <a:r>
              <a:rPr sz="2400" b="1">
                <a:solidFill>
                  <a:srgbClr val="006600"/>
                </a:solidFill>
              </a:rPr>
              <a:t>　</a:t>
            </a:r>
            <a:r>
              <a:rPr lang="en-US" altLang="en-US" sz="3200" b="1" smtClean="0">
                <a:solidFill>
                  <a:srgbClr val="006600"/>
                </a:solidFill>
              </a:rPr>
              <a:t>    </a:t>
            </a:r>
            <a:r>
              <a:rPr lang="zh-CN" altLang="en-US" sz="3200" smtClean="0">
                <a:solidFill>
                  <a:srgbClr val="006600"/>
                </a:solidFill>
              </a:rPr>
              <a:t>图文转换题是要求考生用文字对流程图、徽标、漫画、图片等非文本信息进行转述的试题，是高考常见的考查形式，它体现了高考对社会生产、人文现象、科技信息发展等的关注，是对考生语言综合表达能力的考查。</a:t>
            </a:r>
            <a:endParaRPr lang="zh-CN" altLang="en-US" sz="3200">
              <a:solidFill>
                <a:srgbClr val="006600"/>
              </a:solidFill>
            </a:endParaRPr>
          </a:p>
        </p:txBody>
      </p:sp>
      <p:sp>
        <p:nvSpPr>
          <p:cNvPr id="3" name="Text Box 5"/>
          <p:cNvSpPr txBox="1">
            <a:spLocks noChangeArrowheads="1"/>
          </p:cNvSpPr>
          <p:nvPr/>
        </p:nvSpPr>
        <p:spPr bwMode="auto">
          <a:xfrm>
            <a:off x="831815" y="811195"/>
            <a:ext cx="3929090" cy="829945"/>
          </a:xfrm>
          <a:prstGeom prst="rect">
            <a:avLst/>
          </a:prstGeom>
          <a:noFill/>
          <a:ln w="9525">
            <a:noFill/>
            <a:miter lim="800000"/>
          </a:ln>
          <a:effectLst/>
        </p:spPr>
        <p:txBody>
          <a:bodyPr wrap="square">
            <a:spAutoFit/>
          </a:bodyPr>
          <a:lstStyle/>
          <a:p>
            <a:pPr algn="ctr">
              <a:lnSpc>
                <a:spcPct val="150000"/>
              </a:lnSpc>
            </a:pPr>
            <a:r>
              <a:rPr lang="zh-CN" altLang="en-US" sz="3200" smtClean="0">
                <a:solidFill>
                  <a:srgbClr val="FF0000"/>
                </a:solidFill>
                <a:latin typeface="黑体" pitchFamily="2" charset="-122"/>
                <a:ea typeface="黑体" pitchFamily="2" charset="-122"/>
              </a:rPr>
              <a:t>考点一  图文转换</a:t>
            </a:r>
            <a:endParaRPr lang="zh-CN" altLang="en-US" sz="2800">
              <a:solidFill>
                <a:srgbClr val="FF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1"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9"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ssolve">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546063" y="1025509"/>
            <a:ext cx="10501386" cy="4154170"/>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3200" smtClean="0">
                <a:solidFill>
                  <a:srgbClr val="0000FF"/>
                </a:solidFill>
                <a:latin typeface="黑体" pitchFamily="2" charset="-122"/>
                <a:ea typeface="黑体" pitchFamily="2" charset="-122"/>
              </a:rPr>
              <a:t>题型一  构思框架流程图解读</a:t>
            </a:r>
          </a:p>
          <a:p>
            <a:pPr>
              <a:lnSpc>
                <a:spcPct val="150000"/>
              </a:lnSpc>
            </a:pPr>
            <a:r>
              <a:rPr lang="zh-CN" altLang="en-US" sz="3200" smtClean="0">
                <a:solidFill>
                  <a:srgbClr val="006600"/>
                </a:solidFill>
              </a:rPr>
              <a:t>　　</a:t>
            </a:r>
            <a:r>
              <a:rPr lang="zh-CN" altLang="en-US" sz="2800" smtClean="0">
                <a:solidFill>
                  <a:srgbClr val="006600"/>
                </a:solidFill>
              </a:rPr>
              <a:t>大体上描述或表示物体的形状、相对大小、物体与物体之间的联系</a:t>
            </a:r>
            <a:r>
              <a:rPr lang="en-US" altLang="en-US" sz="2800" smtClean="0">
                <a:solidFill>
                  <a:srgbClr val="006600"/>
                </a:solidFill>
              </a:rPr>
              <a:t>(</a:t>
            </a:r>
            <a:r>
              <a:rPr lang="zh-CN" altLang="en-US" sz="2800" smtClean="0">
                <a:solidFill>
                  <a:srgbClr val="006600"/>
                </a:solidFill>
              </a:rPr>
              <a:t>关系</a:t>
            </a:r>
            <a:r>
              <a:rPr lang="en-US" altLang="en-US" sz="2800" smtClean="0">
                <a:solidFill>
                  <a:srgbClr val="006600"/>
                </a:solidFill>
              </a:rPr>
              <a:t>)</a:t>
            </a:r>
            <a:r>
              <a:rPr lang="zh-CN" altLang="en-US" sz="2800" smtClean="0">
                <a:solidFill>
                  <a:srgbClr val="006600"/>
                </a:solidFill>
              </a:rPr>
              <a:t>，描述某器材或某机械的大体结构和工作的基本原理，描述某个工艺过程简单图示都叫做示意图或流程图。</a:t>
            </a:r>
          </a:p>
          <a:p>
            <a:pPr>
              <a:lnSpc>
                <a:spcPct val="150000"/>
              </a:lnSpc>
            </a:pPr>
            <a:r>
              <a:rPr lang="zh-CN" altLang="en-US" sz="2800" smtClean="0">
                <a:solidFill>
                  <a:srgbClr val="006600"/>
                </a:solidFill>
              </a:rPr>
              <a:t>流程图</a:t>
            </a:r>
            <a:r>
              <a:rPr lang="en-US" altLang="en-US" sz="2800" smtClean="0">
                <a:solidFill>
                  <a:srgbClr val="006600"/>
                </a:solidFill>
              </a:rPr>
              <a:t>(</a:t>
            </a:r>
            <a:r>
              <a:rPr lang="zh-CN" altLang="en-US" sz="2800" smtClean="0">
                <a:solidFill>
                  <a:srgbClr val="006600"/>
                </a:solidFill>
              </a:rPr>
              <a:t>示意图</a:t>
            </a:r>
            <a:r>
              <a:rPr lang="en-US" altLang="en-US" sz="2800" smtClean="0">
                <a:solidFill>
                  <a:srgbClr val="006600"/>
                </a:solidFill>
              </a:rPr>
              <a:t>)</a:t>
            </a:r>
            <a:r>
              <a:rPr lang="zh-CN" altLang="en-US" sz="2800" smtClean="0">
                <a:solidFill>
                  <a:srgbClr val="006600"/>
                </a:solidFill>
              </a:rPr>
              <a:t>的特点就是简单明了，它突出了重点，忽略很多次要的细节。</a:t>
            </a:r>
            <a:endParaRPr lang="zh-CN" altLang="en-US" sz="2800">
              <a:solidFill>
                <a:srgbClr val="0066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5"/>
          <p:cNvSpPr txBox="1">
            <a:spLocks noChangeArrowheads="1"/>
          </p:cNvSpPr>
          <p:nvPr/>
        </p:nvSpPr>
        <p:spPr bwMode="auto">
          <a:xfrm>
            <a:off x="903253" y="1239823"/>
            <a:ext cx="9929882" cy="3692525"/>
          </a:xfrm>
          <a:prstGeom prst="rect">
            <a:avLst/>
          </a:prstGeom>
          <a:noFill/>
          <a:ln w="9525">
            <a:noFill/>
            <a:miter lim="800000"/>
          </a:ln>
          <a:effectLst/>
        </p:spPr>
        <p:txBody>
          <a:bodyPr wrap="square">
            <a:spAutoFit/>
          </a:bodyPr>
          <a:lstStyle/>
          <a:p>
            <a:pPr algn="ctr">
              <a:lnSpc>
                <a:spcPct val="150000"/>
              </a:lnSpc>
            </a:pPr>
            <a:r>
              <a:rPr sz="2400" b="1">
                <a:solidFill>
                  <a:srgbClr val="006600"/>
                </a:solidFill>
              </a:rPr>
              <a:t>　</a:t>
            </a:r>
            <a:r>
              <a:rPr lang="zh-CN" altLang="en-US" sz="2800" smtClean="0">
                <a:solidFill>
                  <a:srgbClr val="C00000"/>
                </a:solidFill>
                <a:latin typeface="黑体" pitchFamily="2" charset="-122"/>
                <a:ea typeface="黑体" pitchFamily="2" charset="-122"/>
              </a:rPr>
              <a:t>把握示意图层次特征</a:t>
            </a:r>
          </a:p>
          <a:p>
            <a:endParaRPr lang="en-US" altLang="zh-CN" sz="2400" smtClean="0">
              <a:solidFill>
                <a:srgbClr val="006600"/>
              </a:solidFill>
            </a:endParaRPr>
          </a:p>
          <a:p>
            <a:r>
              <a:rPr lang="en-US" altLang="zh-CN" sz="2400" smtClean="0">
                <a:solidFill>
                  <a:srgbClr val="006600"/>
                </a:solidFill>
              </a:rPr>
              <a:t>          </a:t>
            </a:r>
            <a:r>
              <a:rPr lang="zh-CN" altLang="en-US" sz="2400" smtClean="0">
                <a:solidFill>
                  <a:srgbClr val="006600"/>
                </a:solidFill>
              </a:rPr>
              <a:t>解答示意图类图文转换题，可以分三步：</a:t>
            </a:r>
          </a:p>
          <a:p>
            <a:r>
              <a:rPr lang="zh-CN" altLang="en-US" sz="2400" smtClean="0">
                <a:solidFill>
                  <a:srgbClr val="006600"/>
                </a:solidFill>
              </a:rPr>
              <a:t>          第一步：分析示意图的层次。示意图为了一目了然、表达明确，往往按层次列举相关内容，所以分析示意图的层次是解题的关键。</a:t>
            </a:r>
          </a:p>
          <a:p>
            <a:r>
              <a:rPr lang="zh-CN" altLang="en-US" sz="2400" smtClean="0">
                <a:solidFill>
                  <a:srgbClr val="006600"/>
                </a:solidFill>
              </a:rPr>
              <a:t>          第二步：理解每层的具体内容。分清层次之后，注重理解每层的具体内容和顺序等。</a:t>
            </a:r>
          </a:p>
          <a:p>
            <a:r>
              <a:rPr lang="zh-CN" altLang="en-US" sz="2400" smtClean="0">
                <a:solidFill>
                  <a:srgbClr val="006600"/>
                </a:solidFill>
              </a:rPr>
              <a:t>          第三步：拟写答题内容时要注重说明顺序。即要按照事物的发展顺序、逻辑顺序或者空间顺序来拟写。</a:t>
            </a:r>
            <a:endParaRPr lang="zh-CN" altLang="en-US" sz="2400">
              <a:solidFill>
                <a:srgbClr val="006600"/>
              </a:solidFill>
            </a:endParaRPr>
          </a:p>
        </p:txBody>
      </p:sp>
      <p:graphicFrame>
        <p:nvGraphicFramePr>
          <p:cNvPr id="3" name="Group 19"/>
          <p:cNvGraphicFramePr>
            <a:graphicFrameLocks noGrp="1"/>
          </p:cNvGraphicFramePr>
          <p:nvPr/>
        </p:nvGraphicFramePr>
        <p:xfrm>
          <a:off x="571500" y="939800"/>
          <a:ext cx="902970" cy="914400"/>
        </p:xfrm>
        <a:graphic>
          <a:graphicData uri="http://schemas.openxmlformats.org/drawingml/2006/table">
            <a:tbl>
              <a:tblPr/>
              <a:tblGrid>
                <a:gridCol w="431800"/>
                <a:gridCol w="471170"/>
              </a:tblGrid>
              <a:tr h="431800">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知</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识</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r h="407988">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精</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ase" latinLnBrk="0" hangingPunct="1">
                        <a:lnSpc>
                          <a:spcPct val="100000"/>
                        </a:lnSpc>
                        <a:spcBef>
                          <a:spcPct val="20000"/>
                        </a:spcBef>
                        <a:spcAft>
                          <a:spcPct val="0"/>
                        </a:spcAft>
                        <a:buClrTx/>
                        <a:buSzTx/>
                        <a:buFont typeface="Arial" pitchFamily="34" charset="0"/>
                        <a:buNone/>
                      </a:pPr>
                      <a:r>
                        <a:rPr kumimoji="0" lang="zh-CN" altLang="en-US" sz="2400" b="1" i="0" u="none" strike="noStrike" cap="none" normalizeH="0" baseline="0" smtClean="0">
                          <a:ln>
                            <a:noFill/>
                          </a:ln>
                          <a:solidFill>
                            <a:srgbClr val="FF0000"/>
                          </a:solidFill>
                          <a:effectLst/>
                          <a:latin typeface=".PhonepadTwo"/>
                          <a:ea typeface="黑体" pitchFamily="2" charset="-122"/>
                        </a:rPr>
                        <a:t>讲</a:t>
                      </a:r>
                    </a:p>
                  </a:txBody>
                  <a:tcPr horzOverflow="overflow">
                    <a:lnL w="12700" cap="flat" cmpd="sng" algn="ctr">
                      <a:solidFill>
                        <a:srgbClr val="FF0000"/>
                      </a:solidFill>
                      <a:prstDash val="solid"/>
                      <a:round/>
                      <a:headEnd type="none" w="med" len="med"/>
                      <a:tailEnd type="none" w="med" len="med"/>
                    </a:lnL>
                    <a:lnR w="12700" cap="flat" cmpd="sng" algn="ctr">
                      <a:solidFill>
                        <a:srgbClr val="FF0000"/>
                      </a:solidFill>
                      <a:prstDash val="solid"/>
                      <a:round/>
                      <a:headEnd type="none" w="med" len="med"/>
                      <a:tailEnd type="none" w="med" len="med"/>
                    </a:lnR>
                    <a:lnT w="12700" cap="flat" cmpd="sng" algn="ctr">
                      <a:solidFill>
                        <a:srgbClr val="FF0000"/>
                      </a:solidFill>
                      <a:prstDash val="solid"/>
                      <a:round/>
                      <a:headEnd type="none" w="med" len="med"/>
                      <a:tailEnd type="none" w="med" len="med"/>
                    </a:lnT>
                    <a:lnB w="12700" cap="flat" cmpd="sng" algn="ctr">
                      <a:solidFill>
                        <a:srgbClr val="FF0000"/>
                      </a:solidFill>
                      <a:prstDash val="solid"/>
                      <a:round/>
                      <a:headEnd type="none" w="med" len="med"/>
                      <a:tailEnd type="none" w="med" len="med"/>
                    </a:lnB>
                    <a:lnTlToBr>
                      <a:noFill/>
                    </a:lnTlToBr>
                    <a:lnBlToTr>
                      <a:noFill/>
                    </a:lnBlToTr>
                    <a:solidFill>
                      <a:schemeClr val="bg1"/>
                    </a:solidFill>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081"/>
  <p:tag name="KSO_WM_TEMPLATE_MASTER_TYPE" val="0"/>
  <p:tag name="KSO_WM_TEMPLATE_SUBCATEGORY" val="19"/>
  <p:tag name="KSO_WM_TEMPLATE_THUMBS_INDEX" val="1、4、7、12、13、14、15、16、17、18、20、24、25、28、33、36、40、43、44"/>
  <p:tag name="KSO_WM_UNIT_SHOW_EDIT_AREA_INDICATION"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081"/>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heme/theme1.xml><?xml version="1.0" encoding="utf-8"?>
<a:theme xmlns:a="http://schemas.openxmlformats.org/drawingml/2006/main" name="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自定义设计方案">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charset="0"/>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charset="0"/>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3236</Words>
  <Application>Microsoft Office PowerPoint</Application>
  <PresentationFormat>自定义</PresentationFormat>
  <Paragraphs>310</Paragraphs>
  <Slides>40</Slides>
  <Notes>8</Notes>
  <HiddenSlides>0</HiddenSlides>
  <MMClips>0</MMClips>
  <ScaleCrop>false</ScaleCrop>
  <HeadingPairs>
    <vt:vector size="6" baseType="variant">
      <vt:variant>
        <vt:lpstr>主题</vt:lpstr>
      </vt:variant>
      <vt:variant>
        <vt:i4>2</vt:i4>
      </vt:variant>
      <vt:variant>
        <vt:lpstr>嵌入 OLE 服务器</vt:lpstr>
      </vt:variant>
      <vt:variant>
        <vt:i4>1</vt:i4>
      </vt:variant>
      <vt:variant>
        <vt:lpstr>幻灯片标题</vt:lpstr>
      </vt:variant>
      <vt:variant>
        <vt:i4>40</vt:i4>
      </vt:variant>
    </vt:vector>
  </HeadingPairs>
  <TitlesOfParts>
    <vt:vector size="43" baseType="lpstr">
      <vt:lpstr>自定义设计方案</vt:lpstr>
      <vt:lpstr>1_自定义设计方案</vt:lpstr>
      <vt:lpstr>Image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2020-10-21T18:04:32Z</cp:lastPrinted>
  <dcterms:created xsi:type="dcterms:W3CDTF">2020-10-21T18:04:32Z</dcterms:created>
  <dcterms:modified xsi:type="dcterms:W3CDTF">2020-11-26T08:18:26Z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