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69" r:id="rId3"/>
    <p:sldId id="497" r:id="rId4"/>
    <p:sldId id="606" r:id="rId5"/>
    <p:sldId id="570" r:id="rId6"/>
    <p:sldId id="594" r:id="rId7"/>
    <p:sldId id="572" r:id="rId8"/>
    <p:sldId id="604" r:id="rId9"/>
    <p:sldId id="593" r:id="rId10"/>
    <p:sldId id="575" r:id="rId11"/>
    <p:sldId id="576" r:id="rId12"/>
    <p:sldId id="605" r:id="rId13"/>
    <p:sldId id="607" r:id="rId14"/>
    <p:sldId id="577" r:id="rId15"/>
    <p:sldId id="614" r:id="rId16"/>
    <p:sldId id="608" r:id="rId17"/>
    <p:sldId id="615" r:id="rId18"/>
    <p:sldId id="609" r:id="rId19"/>
    <p:sldId id="616" r:id="rId20"/>
    <p:sldId id="610" r:id="rId21"/>
    <p:sldId id="582" r:id="rId22"/>
    <p:sldId id="584" r:id="rId23"/>
    <p:sldId id="562" r:id="rId24"/>
    <p:sldId id="563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DB93"/>
    <a:srgbClr val="FF99CC"/>
    <a:srgbClr val="FF7C80"/>
    <a:srgbClr val="99CCFF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001"/>
        <p:guide pos="28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6F74DF8-8CA7-443F-81AA-73EEF5E4547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
第二级
第三级
第四级
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3060E0F5-6129-428F-A5C0-DD0E02D5FFFC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95BAF5-8158-435E-BCD9-CBDDA3863D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A92E1-FC15-4C20-A545-7FD422EDCA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0E763-86EA-41E5-ABC4-28F647B0D2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B2941-D45C-4E40-B3FC-8F57D990C1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C0858-C9DC-4087-8FD7-CACF34D40E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41FA4D-EC5A-4CFF-B64D-99A0939DC7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6D217-5256-4842-885F-AFF6E7A282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E4CA1-BAE4-44AC-8E15-77514ACC59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C27664-CB35-41F8-901B-B2CFB9F3DA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7BEA3-F0FA-4B85-9B0A-DB0D490852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4002E-C4A9-4B8E-B498-3C2C5CD1EE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8A71B3E-A108-46AA-BBD5-B4F1BF60FD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2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3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4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5" name="MH_SubTitle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6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7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8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9" name="MH_SubTitle_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0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1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2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13" name="MH_SubTitle_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4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5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4116" name="MH_Other_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7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18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9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4120" name="MH_Other_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21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22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4123" name="MH_Other_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4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5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7" name="文本框 2"/>
          <p:cNvSpPr txBox="1">
            <a:spLocks noChangeArrowheads="1"/>
          </p:cNvSpPr>
          <p:nvPr/>
        </p:nvSpPr>
        <p:spPr bwMode="auto">
          <a:xfrm>
            <a:off x="684213" y="2463800"/>
            <a:ext cx="7454900" cy="1096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>
                <a:latin typeface="Times New Roman" panose="02020603050405020304" pitchFamily="18" charset="0"/>
                <a:ea typeface="隶书" panose="02010509060101010101" pitchFamily="49" charset="-122"/>
              </a:rPr>
              <a:t>14  </a:t>
            </a:r>
            <a:r>
              <a:rPr lang="zh-CN" altLang="en-US" sz="6600" b="1">
                <a:latin typeface="Times New Roman" panose="02020603050405020304" pitchFamily="18" charset="0"/>
                <a:ea typeface="隶书" panose="02010509060101010101" pitchFamily="49" charset="-122"/>
              </a:rPr>
              <a:t>蜘  蛛</a:t>
            </a:r>
            <a:endParaRPr lang="zh-CN" altLang="en-US" sz="6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843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809625"/>
            <a:ext cx="8229600" cy="1362075"/>
          </a:xfrm>
          <a:prstGeom prst="rect">
            <a:avLst/>
          </a:prstGeom>
          <a:solidFill>
            <a:srgbClr val="FFFFFF"/>
          </a:solidFill>
          <a:ln cap="flat">
            <a:solidFill>
              <a:schemeClr val="accent1"/>
            </a:solidFill>
            <a:round/>
          </a:ln>
        </p:spPr>
        <p:txBody>
          <a:bodyPr anchor="b"/>
          <a:lstStyle/>
          <a:p>
            <a:pPr algn="l"/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文章开头引用诗谜的作用是什么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文本占位符 1843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11188" y="2205038"/>
            <a:ext cx="8229600" cy="3024187"/>
          </a:xfrm>
          <a:prstGeom prst="rect">
            <a:avLst/>
          </a:prstGeom>
          <a:solidFill>
            <a:srgbClr val="FFFFFF"/>
          </a:solidFill>
          <a:ln cap="flat">
            <a:solidFill>
              <a:schemeClr val="accent1"/>
            </a:solidFill>
            <a:round/>
          </a:ln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这样开头有趣味性，能吸引读者，既引出了说明对象，同时准确形象的揭示了蜘蛛的生态特征。</a:t>
            </a:r>
            <a:endParaRPr lang="zh-CN" altLang="en-US" sz="3600" b="1" smtClean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82638" y="1441450"/>
            <a:ext cx="324643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明确说明对象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82638" y="2835275"/>
            <a:ext cx="7343775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主要从两方面着眼：</a:t>
            </a:r>
            <a:r>
              <a:rPr lang="zh-CN" altLang="en-US" sz="3200" b="1">
                <a:solidFill>
                  <a:srgbClr val="0000FF"/>
                </a:solidFill>
              </a:rPr>
              <a:t>一是</a:t>
            </a:r>
            <a:r>
              <a:rPr lang="zh-CN" altLang="en-US" sz="3200" b="1"/>
              <a:t>看文章说明什么事物或事理，</a:t>
            </a:r>
            <a:r>
              <a:rPr lang="zh-CN" altLang="en-US" sz="3200" b="1">
                <a:solidFill>
                  <a:srgbClr val="0000FF"/>
                </a:solidFill>
              </a:rPr>
              <a:t>二是</a:t>
            </a:r>
            <a:r>
              <a:rPr lang="zh-CN" altLang="en-US" sz="3200" b="1"/>
              <a:t>看文章说明这一事物的哪一方面，我们既可从</a:t>
            </a:r>
            <a:r>
              <a:rPr lang="zh-CN" altLang="en-US" sz="3200" b="1">
                <a:solidFill>
                  <a:srgbClr val="0000FF"/>
                </a:solidFill>
              </a:rPr>
              <a:t>标题入手</a:t>
            </a:r>
            <a:r>
              <a:rPr lang="zh-CN" altLang="en-US" sz="3200" b="1"/>
              <a:t>，也可从</a:t>
            </a:r>
            <a:r>
              <a:rPr lang="zh-CN" altLang="en-US" sz="3200" b="1">
                <a:solidFill>
                  <a:srgbClr val="0000FF"/>
                </a:solidFill>
              </a:rPr>
              <a:t>材料中归纳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  <p:sp>
        <p:nvSpPr>
          <p:cNvPr id="1433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9457"/>
          <p:cNvSpPr>
            <a:spLocks noGrp="1" noChangeArrowheads="1"/>
          </p:cNvSpPr>
          <p:nvPr/>
        </p:nvSpPr>
        <p:spPr bwMode="auto">
          <a:xfrm>
            <a:off x="301625" y="835025"/>
            <a:ext cx="8229600" cy="1511300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 anchor="b"/>
          <a:lstStyle/>
          <a:p>
            <a:pPr eaLnBrk="0" hangingPunct="0"/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</a:rPr>
              <a:t>用自己的语言概述蜘蛛捕捉食物的几种情形及其捕捉方法</a:t>
            </a:r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endParaRPr lang="zh-CN" altLang="en-US" sz="440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0700" y="2441575"/>
            <a:ext cx="80105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文中写了蜘蛛捕食的四种生动情景：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41363" y="3200400"/>
            <a:ext cx="4122737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一是</a:t>
            </a:r>
            <a:r>
              <a:rPr lang="zh-CN" altLang="en-US" sz="3600" b="1">
                <a:solidFill>
                  <a:srgbClr val="FF0000"/>
                </a:solidFill>
              </a:rPr>
              <a:t>克敌制胜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5364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2900" y="868363"/>
            <a:ext cx="2736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克敌制胜：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3550" y="2333625"/>
            <a:ext cx="15605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小飞虫</a:t>
            </a:r>
            <a:endParaRPr lang="zh-CN" altLang="en-US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235700" y="2333625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不费力气</a:t>
            </a:r>
            <a:endParaRPr lang="zh-CN" altLang="en-US"/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30213" y="3629025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较大飞虫</a:t>
            </a:r>
            <a:endParaRPr lang="zh-CN" altLang="en-US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289675" y="3629025"/>
            <a:ext cx="20193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挣扎不动</a:t>
            </a:r>
            <a:endParaRPr lang="zh-CN" altLang="en-US"/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282950" y="3629025"/>
            <a:ext cx="20193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放丝去缚</a:t>
            </a:r>
            <a:endParaRPr lang="zh-CN" altLang="en-US"/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286125" y="2333625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急忙捉住</a:t>
            </a:r>
            <a:endParaRPr lang="zh-CN" altLang="en-US"/>
          </a:p>
        </p:txBody>
      </p:sp>
      <p:sp>
        <p:nvSpPr>
          <p:cNvPr id="23" name="燕尾形箭头 22"/>
          <p:cNvSpPr/>
          <p:nvPr/>
        </p:nvSpPr>
        <p:spPr>
          <a:xfrm>
            <a:off x="2311400" y="2411413"/>
            <a:ext cx="977900" cy="485775"/>
          </a:xfrm>
          <a:prstGeom prst="notchedRight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4" name="燕尾形箭头 23"/>
          <p:cNvSpPr/>
          <p:nvPr/>
        </p:nvSpPr>
        <p:spPr>
          <a:xfrm>
            <a:off x="5292725" y="2411413"/>
            <a:ext cx="979488" cy="485775"/>
          </a:xfrm>
          <a:prstGeom prst="notchedRight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5" name="燕尾形箭头 24"/>
          <p:cNvSpPr/>
          <p:nvPr/>
        </p:nvSpPr>
        <p:spPr>
          <a:xfrm>
            <a:off x="2373313" y="3706813"/>
            <a:ext cx="979487" cy="485775"/>
          </a:xfrm>
          <a:prstGeom prst="notchedRight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6" name="燕尾形箭头 25"/>
          <p:cNvSpPr/>
          <p:nvPr/>
        </p:nvSpPr>
        <p:spPr>
          <a:xfrm>
            <a:off x="5314950" y="3706813"/>
            <a:ext cx="977900" cy="485775"/>
          </a:xfrm>
          <a:prstGeom prst="notchedRight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6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9457"/>
          <p:cNvSpPr>
            <a:spLocks noGrp="1" noChangeArrowheads="1"/>
          </p:cNvSpPr>
          <p:nvPr/>
        </p:nvSpPr>
        <p:spPr bwMode="auto">
          <a:xfrm>
            <a:off x="301625" y="835025"/>
            <a:ext cx="8229600" cy="1511300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 anchor="b"/>
          <a:lstStyle/>
          <a:p>
            <a:pPr eaLnBrk="0" hangingPunct="0"/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</a:rPr>
              <a:t>用自己的语言概述蜘蛛捕捉食物的几种情形及其捕捉方法</a:t>
            </a:r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endParaRPr lang="zh-CN" altLang="en-US" sz="440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7410" name="文本框 3"/>
          <p:cNvSpPr txBox="1">
            <a:spLocks noChangeArrowheads="1"/>
          </p:cNvSpPr>
          <p:nvPr/>
        </p:nvSpPr>
        <p:spPr bwMode="auto">
          <a:xfrm>
            <a:off x="520700" y="2441575"/>
            <a:ext cx="80105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文中写了蜘蛛捕食的四种生动情景：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7411" name="文本框 4"/>
          <p:cNvSpPr txBox="1">
            <a:spLocks noChangeArrowheads="1"/>
          </p:cNvSpPr>
          <p:nvPr/>
        </p:nvSpPr>
        <p:spPr bwMode="auto">
          <a:xfrm>
            <a:off x="755650" y="3213100"/>
            <a:ext cx="4122738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一是</a:t>
            </a:r>
            <a:r>
              <a:rPr lang="zh-CN" altLang="en-US" sz="3600" b="1">
                <a:solidFill>
                  <a:srgbClr val="FF0000"/>
                </a:solidFill>
              </a:rPr>
              <a:t>克敌制胜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23900" y="3790950"/>
            <a:ext cx="293687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sym typeface="宋体" panose="02010600030101010101" pitchFamily="2" charset="-122"/>
              </a:rPr>
              <a:t>二是</a:t>
            </a:r>
            <a:r>
              <a:rPr lang="zh-CN" altLang="en-US" sz="3600" b="1">
                <a:solidFill>
                  <a:srgbClr val="FF0000"/>
                </a:solidFill>
                <a:sym typeface="宋体" panose="02010600030101010101" pitchFamily="2" charset="-122"/>
              </a:rPr>
              <a:t>势均力敌</a:t>
            </a:r>
            <a:endParaRPr lang="zh-CN" altLang="en-US" sz="3600" b="1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741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"/>
          <p:cNvSpPr txBox="1">
            <a:spLocks noChangeArrowheads="1"/>
          </p:cNvSpPr>
          <p:nvPr/>
        </p:nvSpPr>
        <p:spPr bwMode="auto">
          <a:xfrm>
            <a:off x="363538" y="798513"/>
            <a:ext cx="2735262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势均力敌：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1938" y="2405063"/>
            <a:ext cx="2938462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带枪飞将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486150" y="2405063"/>
            <a:ext cx="20193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一绕一走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238875" y="2405063"/>
            <a:ext cx="20193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细细捆缚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74700" y="3663950"/>
            <a:ext cx="11017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蜜蜂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546475" y="3663950"/>
            <a:ext cx="20193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吱吱微声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167438" y="3663950"/>
            <a:ext cx="21463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小孩搭救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燕尾形箭头 22"/>
          <p:cNvSpPr/>
          <p:nvPr/>
        </p:nvSpPr>
        <p:spPr>
          <a:xfrm>
            <a:off x="2981325" y="2482850"/>
            <a:ext cx="577850" cy="485775"/>
          </a:xfrm>
          <a:prstGeom prst="notchedRight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9" name="燕尾形箭头 8"/>
          <p:cNvSpPr/>
          <p:nvPr/>
        </p:nvSpPr>
        <p:spPr>
          <a:xfrm>
            <a:off x="5578475" y="2482850"/>
            <a:ext cx="577850" cy="485775"/>
          </a:xfrm>
          <a:prstGeom prst="notchedRight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0" name="燕尾形箭头 9"/>
          <p:cNvSpPr/>
          <p:nvPr/>
        </p:nvSpPr>
        <p:spPr>
          <a:xfrm>
            <a:off x="2316163" y="3741738"/>
            <a:ext cx="1246187" cy="485775"/>
          </a:xfrm>
          <a:prstGeom prst="notchedRight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1" name="燕尾形箭头 10"/>
          <p:cNvSpPr/>
          <p:nvPr/>
        </p:nvSpPr>
        <p:spPr>
          <a:xfrm>
            <a:off x="5578475" y="3740150"/>
            <a:ext cx="577850" cy="485775"/>
          </a:xfrm>
          <a:prstGeom prst="notchedRight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8444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23" grpId="0" animBg="1"/>
      <p:bldP spid="9" grpId="0" bldLvl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9457"/>
          <p:cNvSpPr>
            <a:spLocks noGrp="1" noChangeArrowheads="1"/>
          </p:cNvSpPr>
          <p:nvPr/>
        </p:nvSpPr>
        <p:spPr bwMode="auto">
          <a:xfrm>
            <a:off x="301625" y="835025"/>
            <a:ext cx="8229600" cy="1511300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 anchor="b"/>
          <a:lstStyle/>
          <a:p>
            <a:pPr eaLnBrk="0" hangingPunct="0"/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</a:rPr>
              <a:t>用自己的语言概述蜘蛛捕捉食物的几种情形及其捕捉方法</a:t>
            </a:r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endParaRPr lang="zh-CN" altLang="en-US" sz="440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520700" y="2441575"/>
            <a:ext cx="80105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文中写了蜘蛛捕食的四种生动情景：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9459" name="文本框 4"/>
          <p:cNvSpPr txBox="1">
            <a:spLocks noChangeArrowheads="1"/>
          </p:cNvSpPr>
          <p:nvPr/>
        </p:nvSpPr>
        <p:spPr bwMode="auto">
          <a:xfrm>
            <a:off x="741363" y="3200400"/>
            <a:ext cx="4122737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一是</a:t>
            </a:r>
            <a:r>
              <a:rPr lang="zh-CN" altLang="en-US" sz="3600" b="1">
                <a:solidFill>
                  <a:srgbClr val="FF0000"/>
                </a:solidFill>
              </a:rPr>
              <a:t>克敌制胜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9460" name="文本框 5"/>
          <p:cNvSpPr txBox="1">
            <a:spLocks noChangeArrowheads="1"/>
          </p:cNvSpPr>
          <p:nvPr/>
        </p:nvSpPr>
        <p:spPr bwMode="auto">
          <a:xfrm>
            <a:off x="723900" y="3790950"/>
            <a:ext cx="293687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sym typeface="宋体" panose="02010600030101010101" pitchFamily="2" charset="-122"/>
              </a:rPr>
              <a:t>二是</a:t>
            </a:r>
            <a:r>
              <a:rPr lang="zh-CN" altLang="en-US" sz="3600" b="1">
                <a:solidFill>
                  <a:srgbClr val="FF0000"/>
                </a:solidFill>
                <a:sym typeface="宋体" panose="02010600030101010101" pitchFamily="2" charset="-122"/>
              </a:rPr>
              <a:t>势均力敌</a:t>
            </a:r>
            <a:endParaRPr lang="zh-CN" altLang="en-US" sz="3600" b="1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23900" y="4411663"/>
            <a:ext cx="2936875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sym typeface="宋体" panose="02010600030101010101" pitchFamily="2" charset="-122"/>
              </a:rPr>
              <a:t>三是</a:t>
            </a:r>
            <a:r>
              <a:rPr lang="zh-CN" altLang="en-US" sz="3600" b="1">
                <a:solidFill>
                  <a:srgbClr val="FF0000"/>
                </a:solidFill>
                <a:sym typeface="宋体" panose="02010600030101010101" pitchFamily="2" charset="-122"/>
              </a:rPr>
              <a:t>无可奈何</a:t>
            </a:r>
            <a:endParaRPr lang="zh-CN" altLang="en-US" sz="3600" b="1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9462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"/>
          <p:cNvSpPr txBox="1">
            <a:spLocks noChangeArrowheads="1"/>
          </p:cNvSpPr>
          <p:nvPr/>
        </p:nvSpPr>
        <p:spPr bwMode="auto">
          <a:xfrm>
            <a:off x="544513" y="822325"/>
            <a:ext cx="27352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无可奈何：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73375" y="1463675"/>
            <a:ext cx="293687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披甲飞将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349625" y="2632075"/>
            <a:ext cx="20193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东推西撑</a:t>
            </a: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349625" y="3856038"/>
            <a:ext cx="20193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跌在地上</a:t>
            </a: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349625" y="5005388"/>
            <a:ext cx="20193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怅然而望</a:t>
            </a:r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4102100" y="2101850"/>
            <a:ext cx="377825" cy="528638"/>
          </a:xfrm>
          <a:prstGeom prst="down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9" name="下箭头 8"/>
          <p:cNvSpPr/>
          <p:nvPr/>
        </p:nvSpPr>
        <p:spPr>
          <a:xfrm>
            <a:off x="4102100" y="3371850"/>
            <a:ext cx="377825" cy="514350"/>
          </a:xfrm>
          <a:prstGeom prst="down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0" name="下箭头 9"/>
          <p:cNvSpPr/>
          <p:nvPr/>
        </p:nvSpPr>
        <p:spPr>
          <a:xfrm>
            <a:off x="4102100" y="4495800"/>
            <a:ext cx="377825" cy="509588"/>
          </a:xfrm>
          <a:prstGeom prst="down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048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9457"/>
          <p:cNvSpPr>
            <a:spLocks noGrp="1" noChangeArrowheads="1"/>
          </p:cNvSpPr>
          <p:nvPr/>
        </p:nvSpPr>
        <p:spPr bwMode="auto">
          <a:xfrm>
            <a:off x="301625" y="835025"/>
            <a:ext cx="8229600" cy="1511300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 anchor="b"/>
          <a:lstStyle/>
          <a:p>
            <a:pPr eaLnBrk="0" hangingPunct="0"/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</a:rPr>
              <a:t>用自己的语言概述蜘蛛捕捉食物的几种情形及其捕捉方法</a:t>
            </a:r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endParaRPr lang="zh-CN" altLang="en-US" sz="440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520700" y="2441575"/>
            <a:ext cx="80105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文中写了蜘蛛捕食的四种生动情景：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21507" name="文本框 4"/>
          <p:cNvSpPr txBox="1">
            <a:spLocks noChangeArrowheads="1"/>
          </p:cNvSpPr>
          <p:nvPr/>
        </p:nvSpPr>
        <p:spPr bwMode="auto">
          <a:xfrm>
            <a:off x="741363" y="3200400"/>
            <a:ext cx="4122737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一是</a:t>
            </a:r>
            <a:r>
              <a:rPr lang="zh-CN" altLang="en-US" sz="3600" b="1">
                <a:solidFill>
                  <a:srgbClr val="FF0000"/>
                </a:solidFill>
              </a:rPr>
              <a:t>克敌制胜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1508" name="文本框 5"/>
          <p:cNvSpPr txBox="1">
            <a:spLocks noChangeArrowheads="1"/>
          </p:cNvSpPr>
          <p:nvPr/>
        </p:nvSpPr>
        <p:spPr bwMode="auto">
          <a:xfrm>
            <a:off x="723900" y="3790950"/>
            <a:ext cx="293687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sym typeface="宋体" panose="02010600030101010101" pitchFamily="2" charset="-122"/>
              </a:rPr>
              <a:t>二是</a:t>
            </a:r>
            <a:r>
              <a:rPr lang="zh-CN" altLang="en-US" sz="3600" b="1">
                <a:solidFill>
                  <a:srgbClr val="FF0000"/>
                </a:solidFill>
                <a:sym typeface="宋体" panose="02010600030101010101" pitchFamily="2" charset="-122"/>
              </a:rPr>
              <a:t>势均力敌</a:t>
            </a:r>
            <a:endParaRPr lang="zh-CN" altLang="en-US" sz="3600" b="1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21509" name="文本框 6"/>
          <p:cNvSpPr txBox="1">
            <a:spLocks noChangeArrowheads="1"/>
          </p:cNvSpPr>
          <p:nvPr/>
        </p:nvSpPr>
        <p:spPr bwMode="auto">
          <a:xfrm>
            <a:off x="723900" y="4411663"/>
            <a:ext cx="2936875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sym typeface="宋体" panose="02010600030101010101" pitchFamily="2" charset="-122"/>
              </a:rPr>
              <a:t>三是</a:t>
            </a:r>
            <a:r>
              <a:rPr lang="zh-CN" altLang="en-US" sz="3600" b="1">
                <a:solidFill>
                  <a:srgbClr val="FF0000"/>
                </a:solidFill>
                <a:sym typeface="宋体" panose="02010600030101010101" pitchFamily="2" charset="-122"/>
              </a:rPr>
              <a:t>无可奈何</a:t>
            </a:r>
            <a:endParaRPr lang="zh-CN" altLang="en-US" sz="3600" b="1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41363" y="5072063"/>
            <a:ext cx="2938462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sym typeface="宋体" panose="02010600030101010101" pitchFamily="2" charset="-122"/>
              </a:rPr>
              <a:t>四是</a:t>
            </a:r>
            <a:r>
              <a:rPr lang="zh-CN" altLang="en-US" sz="3600" b="1">
                <a:solidFill>
                  <a:srgbClr val="FF0000"/>
                </a:solidFill>
                <a:sym typeface="宋体" panose="02010600030101010101" pitchFamily="2" charset="-122"/>
              </a:rPr>
              <a:t>反遭暗算</a:t>
            </a:r>
            <a:endParaRPr lang="zh-CN" altLang="en-US" sz="3600" b="1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2151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>
            <a:spLocks noChangeArrowheads="1"/>
          </p:cNvSpPr>
          <p:nvPr/>
        </p:nvSpPr>
        <p:spPr bwMode="auto">
          <a:xfrm>
            <a:off x="468313" y="696913"/>
            <a:ext cx="27352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反遭暗算：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68613" y="1450975"/>
            <a:ext cx="20193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碰见蜾蠃</a:t>
            </a: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68613" y="2543175"/>
            <a:ext cx="20193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上当被抓</a:t>
            </a:r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46400" y="3749675"/>
            <a:ext cx="20193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难得幸免</a:t>
            </a: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946400" y="4854575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蛛网消散</a:t>
            </a:r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3689350" y="2090738"/>
            <a:ext cx="377825" cy="514350"/>
          </a:xfrm>
          <a:prstGeom prst="down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7" name="下箭头 6"/>
          <p:cNvSpPr/>
          <p:nvPr/>
        </p:nvSpPr>
        <p:spPr>
          <a:xfrm>
            <a:off x="3689350" y="3235325"/>
            <a:ext cx="377825" cy="514350"/>
          </a:xfrm>
          <a:prstGeom prst="down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8" name="下箭头 7"/>
          <p:cNvSpPr/>
          <p:nvPr/>
        </p:nvSpPr>
        <p:spPr>
          <a:xfrm>
            <a:off x="3689350" y="4389438"/>
            <a:ext cx="377825" cy="514350"/>
          </a:xfrm>
          <a:prstGeom prst="down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253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5122" name="组合 3"/>
          <p:cNvGrpSpPr/>
          <p:nvPr/>
        </p:nvGrpSpPr>
        <p:grpSpPr bwMode="auto">
          <a:xfrm>
            <a:off x="755650" y="83661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0" y="4829175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0847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1038" y="1644650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</a:rPr>
              <a:t>整体把握文意，了解大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5163" y="2560638"/>
            <a:ext cx="7634287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</a:rPr>
              <a:t>学习通过拟人、比喻、反问等把抽象的道理说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</a:rPr>
              <a:t>   得通俗易懂的写作方法。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7700" y="3836988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</a:rPr>
              <a:t>培养科学理性精神和人文关怀精神。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占位符 24578"/>
          <p:cNvSpPr>
            <a:spLocks noGrp="1"/>
          </p:cNvSpPr>
          <p:nvPr>
            <p:ph type="body" idx="4294967295"/>
          </p:nvPr>
        </p:nvSpPr>
        <p:spPr>
          <a:xfrm>
            <a:off x="644525" y="2270125"/>
            <a:ext cx="8023225" cy="3843338"/>
          </a:xfrm>
          <a:prstGeom prst="rect">
            <a:avLst/>
          </a:prstGeom>
          <a:solidFill>
            <a:srgbClr val="FFFFFF"/>
          </a:solidFill>
          <a:ln cap="flat" algn="ctr">
            <a:solidFill>
              <a:schemeClr val="accent1"/>
            </a:solidFill>
            <a:headEnd type="none" w="med" len="med"/>
            <a:tailEnd type="none" w="med" len="med"/>
          </a:ln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sz="3600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文中运用的说明方法有：</a:t>
            </a:r>
            <a:endParaRPr lang="zh-CN" altLang="en-US" sz="3600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sz="3600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分类别：如第二、三自然段结合蜘蛛捕食的三种情景，介绍了三种捕捉食物的方法。</a:t>
            </a:r>
            <a:endParaRPr lang="zh-CN" altLang="en-US" sz="3600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sz="3600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举例子：如第三自然段中“比方有一个甲虫飞入网里</a:t>
            </a:r>
            <a:r>
              <a:rPr lang="en-US" altLang="zh-CN" sz="3600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3600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用形象具体的事例来说明披甲飞将的难捉。</a:t>
            </a:r>
            <a:endParaRPr lang="zh-CN" altLang="en-US" sz="3600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endParaRPr lang="zh-CN" altLang="en-US" sz="3600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3600" b="1" noProof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554038" y="650875"/>
            <a:ext cx="8035925" cy="1431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</a:rPr>
              <a:t>文中主要运用了哪些说明方法</a:t>
            </a:r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endParaRPr lang="zh-CN" altLang="en-US" sz="4400">
              <a:latin typeface="宋体" panose="02010600030101010101" pitchFamily="2" charset="-122"/>
            </a:endParaRPr>
          </a:p>
        </p:txBody>
      </p:sp>
      <p:sp>
        <p:nvSpPr>
          <p:cNvPr id="2355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5126"/>
          <p:cNvSpPr txBox="1">
            <a:spLocks noChangeArrowheads="1"/>
          </p:cNvSpPr>
          <p:nvPr/>
        </p:nvSpPr>
        <p:spPr bwMode="auto">
          <a:xfrm>
            <a:off x="90488" y="23813"/>
            <a:ext cx="13589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课堂小结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24578" name="Group 10"/>
          <p:cNvGrpSpPr/>
          <p:nvPr/>
        </p:nvGrpSpPr>
        <p:grpSpPr bwMode="auto">
          <a:xfrm>
            <a:off x="376238" y="585788"/>
            <a:ext cx="2055812" cy="633412"/>
            <a:chOff x="0" y="7"/>
            <a:chExt cx="3236" cy="998"/>
          </a:xfrm>
        </p:grpSpPr>
        <p:grpSp>
          <p:nvGrpSpPr>
            <p:cNvPr id="24579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4580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581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82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83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584" name="MH_SubTitle_4"/>
            <p:cNvSpPr txBox="1">
              <a:spLocks noChangeArrowheads="1"/>
            </p:cNvSpPr>
            <p:nvPr/>
          </p:nvSpPr>
          <p:spPr bwMode="auto">
            <a:xfrm>
              <a:off x="920" y="7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/>
                  </a:solidFill>
                  <a:latin typeface="Times New Roman" panose="02020603050405020304" pitchFamily="18" charset="0"/>
                  <a:ea typeface="微软雅黑" panose="020B0503020204020204" pitchFamily="82" charset="2"/>
                </a:rPr>
                <a:t>课堂小结</a:t>
              </a:r>
              <a:endParaRPr lang="zh-CN" altLang="en-US" sz="200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82" charset="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19150" y="1955800"/>
            <a:ext cx="7088188" cy="3382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       </a:t>
            </a:r>
            <a:r>
              <a:rPr lang="zh-CN" altLang="en-US" sz="3600" b="1">
                <a:solidFill>
                  <a:srgbClr val="FF0000"/>
                </a:solidFill>
              </a:rPr>
              <a:t>这是一篇知识性、科学性、趣味性都比较强的昆虫知识小品文，文章主要从蜘蛛的生活习性即结网捕食的情况进行介绍，语言生动活泼，全文读来晓畅明白，有科普文的特色。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71513" y="2359025"/>
            <a:ext cx="654050" cy="1431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蜘蛛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97025" y="2835275"/>
            <a:ext cx="10001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sym typeface="宋体" panose="02010600030101010101" pitchFamily="2" charset="-122"/>
              </a:rPr>
              <a:t>猜谜</a:t>
            </a: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143250" y="2835275"/>
            <a:ext cx="2632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留心蜘蛛捕食</a:t>
            </a:r>
            <a:endParaRPr lang="zh-CN" altLang="en-US" sz="32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062663" y="16256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克敌制胜</a:t>
            </a:r>
            <a:endParaRPr lang="zh-CN" altLang="en-US" sz="32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080125" y="2414588"/>
            <a:ext cx="1816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势均力敌</a:t>
            </a:r>
            <a:endParaRPr lang="zh-CN" altLang="en-US" sz="3200" b="1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100763" y="3322638"/>
            <a:ext cx="1816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无可奈何</a:t>
            </a:r>
            <a:endParaRPr lang="zh-CN" altLang="en-US" sz="3200" b="1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124575" y="415925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反遭暗算</a:t>
            </a:r>
            <a:endParaRPr lang="zh-CN" altLang="en-US" sz="3200" b="1"/>
          </a:p>
        </p:txBody>
      </p:sp>
      <p:sp>
        <p:nvSpPr>
          <p:cNvPr id="9" name="燕尾形箭头 8"/>
          <p:cNvSpPr/>
          <p:nvPr/>
        </p:nvSpPr>
        <p:spPr>
          <a:xfrm>
            <a:off x="2620963" y="2857500"/>
            <a:ext cx="577850" cy="485775"/>
          </a:xfrm>
          <a:prstGeom prst="notchedRightArrow">
            <a:avLst/>
          </a:prstGeom>
          <a:solidFill>
            <a:srgbClr val="ED8C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0" name="左大括号 9"/>
          <p:cNvSpPr/>
          <p:nvPr/>
        </p:nvSpPr>
        <p:spPr>
          <a:xfrm>
            <a:off x="5775325" y="1628775"/>
            <a:ext cx="522288" cy="30956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5610" name="文本框 5126"/>
          <p:cNvSpPr txBox="1">
            <a:spLocks noChangeArrowheads="1"/>
          </p:cNvSpPr>
          <p:nvPr/>
        </p:nvSpPr>
        <p:spPr bwMode="auto">
          <a:xfrm>
            <a:off x="90488" y="23813"/>
            <a:ext cx="13589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课堂小结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  <p:bldP spid="5" grpId="0"/>
      <p:bldP spid="7" grpId="0"/>
      <p:bldP spid="8" grpId="0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5126"/>
          <p:cNvSpPr txBox="1">
            <a:spLocks noChangeArrowheads="1"/>
          </p:cNvSpPr>
          <p:nvPr/>
        </p:nvSpPr>
        <p:spPr bwMode="auto">
          <a:xfrm>
            <a:off x="90488" y="23813"/>
            <a:ext cx="13589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拓展延伸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26626" name="Group 10"/>
          <p:cNvGrpSpPr/>
          <p:nvPr/>
        </p:nvGrpSpPr>
        <p:grpSpPr bwMode="auto">
          <a:xfrm>
            <a:off x="260350" y="790575"/>
            <a:ext cx="2055813" cy="633413"/>
            <a:chOff x="0" y="7"/>
            <a:chExt cx="3236" cy="998"/>
          </a:xfrm>
        </p:grpSpPr>
        <p:grpSp>
          <p:nvGrpSpPr>
            <p:cNvPr id="26627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6628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6629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630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1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32" name="MH_SubTitle_4"/>
            <p:cNvSpPr txBox="1">
              <a:spLocks noChangeArrowheads="1"/>
            </p:cNvSpPr>
            <p:nvPr/>
          </p:nvSpPr>
          <p:spPr bwMode="auto">
            <a:xfrm>
              <a:off x="920" y="7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/>
                  </a:solidFill>
                  <a:latin typeface="Times New Roman" panose="02020603050405020304" pitchFamily="18" charset="0"/>
                  <a:ea typeface="微软雅黑" panose="020B0503020204020204" pitchFamily="82" charset="2"/>
                </a:rPr>
                <a:t>拓展延伸</a:t>
              </a:r>
              <a:endParaRPr lang="zh-CN" altLang="en-US" sz="200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82" charset="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81013" y="1844675"/>
            <a:ext cx="8367712" cy="3992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写作攻略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2800" b="1"/>
              <a:t>       自然界是奇妙无穷的，在广阔的大自然中，生活着无数种动物，它们有各种各样的习性和特点。请你课下查阅有关资料，把你较感兴趣的一种动物介绍给大家。</a:t>
            </a:r>
            <a:endParaRPr lang="zh-CN" altLang="en-US" sz="2800" b="1"/>
          </a:p>
          <a:p>
            <a:r>
              <a:rPr lang="zh-CN" altLang="en-US" sz="2800" b="1"/>
              <a:t>要求：</a:t>
            </a:r>
            <a:endParaRPr lang="zh-CN" altLang="en-US" sz="2800" b="1"/>
          </a:p>
          <a:p>
            <a:r>
              <a:rPr lang="zh-CN" altLang="en-US" sz="2800" b="1"/>
              <a:t>1．写一篇说明文；</a:t>
            </a:r>
            <a:endParaRPr lang="zh-CN" altLang="en-US" sz="2800" b="1"/>
          </a:p>
          <a:p>
            <a:r>
              <a:rPr lang="zh-CN" altLang="en-US" sz="2800" b="1"/>
              <a:t>2．形式自由、语言活泼；</a:t>
            </a:r>
            <a:endParaRPr lang="zh-CN" altLang="en-US" sz="2800" b="1"/>
          </a:p>
          <a:p>
            <a:r>
              <a:rPr lang="zh-CN" altLang="en-US" sz="2800" b="1"/>
              <a:t>3．字数在600字左右。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90588" y="1530350"/>
            <a:ext cx="7386637" cy="448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         </a:t>
            </a:r>
            <a:r>
              <a:rPr lang="zh-CN" altLang="en-US" sz="3200" b="1">
                <a:solidFill>
                  <a:srgbClr val="0000FF"/>
                </a:solidFill>
              </a:rPr>
              <a:t>19世纪初，英国一位将军在战场上吃了败仗，落荒而逃，躲进一家农舍的草堆里避风雨，又痛苦又沮丧。茫然中，看见墙角处有一只蜘蛛在拉丝织网，尽管丝一次次被风吹断，蜘蛛又一次次重新吐丝重结，毫不气馁，终于将网织成。将军深受激励，重振旗鼓，终于在滑铁卢之役打垮了对手拿破仑，这位将军，就是历史上赫赫有名的威灵顿。 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grpSp>
        <p:nvGrpSpPr>
          <p:cNvPr id="6146" name="Group 10"/>
          <p:cNvGrpSpPr/>
          <p:nvPr/>
        </p:nvGrpSpPr>
        <p:grpSpPr bwMode="auto">
          <a:xfrm>
            <a:off x="323850" y="603250"/>
            <a:ext cx="2055813" cy="633413"/>
            <a:chOff x="0" y="0"/>
            <a:chExt cx="3236" cy="998"/>
          </a:xfrm>
        </p:grpSpPr>
        <p:grpSp>
          <p:nvGrpSpPr>
            <p:cNvPr id="6147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6148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149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50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1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52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情境引入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sp>
        <p:nvSpPr>
          <p:cNvPr id="615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内容占位符 37891" descr="ent0814z43"/>
          <p:cNvPicPr>
            <a:picLocks noChangeAspect="1" noChangeArrowheads="1"/>
          </p:cNvPicPr>
          <p:nvPr>
            <p:ph sz="half" idx="4294967295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7175" y="730250"/>
            <a:ext cx="4019550" cy="55308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</p:pic>
      <p:pic>
        <p:nvPicPr>
          <p:cNvPr id="2053" name="图片 2052" descr="SW007000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1488" y="693738"/>
            <a:ext cx="4557712" cy="574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>
            <a:spLocks noChangeArrowheads="1"/>
          </p:cNvSpPr>
          <p:nvPr/>
        </p:nvSpPr>
        <p:spPr bwMode="auto">
          <a:xfrm>
            <a:off x="396875" y="754063"/>
            <a:ext cx="7399338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</a:rPr>
              <a:t>关于蜘蛛我们了解多少呢？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66925" y="1905000"/>
            <a:ext cx="585787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全世界的蜘蛛已知约有4万种，中国记载约3000种。</a:t>
            </a:r>
            <a:endParaRPr lang="zh-CN" altLang="en-US" sz="32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275" y="1905000"/>
            <a:ext cx="15176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种类：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73275" y="3446463"/>
            <a:ext cx="60896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益又有害，但就其贡献而言，主要是益虫。</a:t>
            </a:r>
            <a:endParaRPr lang="zh-CN" altLang="en-US" sz="3200" b="1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39750" y="3446463"/>
            <a:ext cx="2540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性质：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095500" y="4506913"/>
            <a:ext cx="58626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是许多农、林业害虫的天敌</a:t>
            </a:r>
            <a:r>
              <a:rPr lang="zh-CN" altLang="en-US" sz="3200"/>
              <a:t>；</a:t>
            </a:r>
            <a:endParaRPr lang="zh-CN" altLang="en-US" sz="3200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149475" y="5013325"/>
            <a:ext cx="254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可以入药。</a:t>
            </a:r>
            <a:endParaRPr lang="zh-CN" altLang="en-US" sz="3200" b="1"/>
          </a:p>
        </p:txBody>
      </p:sp>
      <p:sp>
        <p:nvSpPr>
          <p:cNvPr id="8200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占位符 7170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111625" y="2012950"/>
            <a:ext cx="4595813" cy="3987800"/>
          </a:xfrm>
          <a:prstGeom prst="rect">
            <a:avLst/>
          </a:prstGeom>
          <a:solidFill>
            <a:srgbClr val="FFFFFF"/>
          </a:solidFill>
          <a:ln cap="flat">
            <a:solidFill>
              <a:srgbClr val="000000"/>
            </a:solidFill>
            <a:round/>
          </a:ln>
        </p:spPr>
        <p:txBody>
          <a:bodyPr/>
          <a:lstStyle/>
          <a:p>
            <a:pPr marL="0" indent="0">
              <a:buFontTx/>
              <a:buNone/>
            </a:pPr>
            <a:endParaRPr lang="zh-CN" altLang="en-US" sz="3600" b="1" smtClean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周建人</a:t>
            </a:r>
            <a:r>
              <a:rPr lang="en-US" altLang="zh-CN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(1888-1984),</a:t>
            </a:r>
            <a:r>
              <a:rPr lang="zh-CN" altLang="en-US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生物学家，浙江绍兴人。鲁迅之弟。著有</a:t>
            </a:r>
            <a:r>
              <a:rPr lang="en-US" altLang="zh-CN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生物进化浅说</a:t>
            </a:r>
            <a:r>
              <a:rPr lang="en-US" altLang="zh-CN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，译有达尔文</a:t>
            </a:r>
            <a:r>
              <a:rPr lang="en-US" altLang="zh-CN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物种起源</a:t>
            </a:r>
            <a:r>
              <a:rPr lang="en-US" altLang="zh-CN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smtClean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FontTx/>
              <a:buNone/>
            </a:pPr>
            <a:endParaRPr lang="zh-CN" altLang="en-US" sz="3600" b="1" smtClean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9218" name="图片 7172" descr="author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4500" y="1398588"/>
            <a:ext cx="3375025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5073650" y="904875"/>
            <a:ext cx="26733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sym typeface="宋体" panose="02010600030101010101" pitchFamily="2" charset="-122"/>
              </a:rPr>
              <a:t>人物介绍</a:t>
            </a:r>
            <a:r>
              <a:rPr lang="zh-CN" altLang="en-US" b="1">
                <a:solidFill>
                  <a:srgbClr val="FFFF00"/>
                </a:solidFill>
                <a:sym typeface="宋体" panose="02010600030101010101" pitchFamily="2" charset="-122"/>
              </a:rPr>
              <a:t> </a:t>
            </a:r>
            <a:endParaRPr lang="zh-CN" altLang="en-US"/>
          </a:p>
        </p:txBody>
      </p:sp>
      <p:grpSp>
        <p:nvGrpSpPr>
          <p:cNvPr id="9220" name="Group 10"/>
          <p:cNvGrpSpPr/>
          <p:nvPr/>
        </p:nvGrpSpPr>
        <p:grpSpPr bwMode="auto">
          <a:xfrm>
            <a:off x="277813" y="533400"/>
            <a:ext cx="2055812" cy="631825"/>
            <a:chOff x="0" y="0"/>
            <a:chExt cx="3236" cy="998"/>
          </a:xfrm>
        </p:grpSpPr>
        <p:grpSp>
          <p:nvGrpSpPr>
            <p:cNvPr id="9221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9222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9223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24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5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26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自主预习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sp>
        <p:nvSpPr>
          <p:cNvPr id="9227" name="文本框 5126"/>
          <p:cNvSpPr txBox="1">
            <a:spLocks noChangeArrowheads="1"/>
          </p:cNvSpPr>
          <p:nvPr/>
        </p:nvSpPr>
        <p:spPr bwMode="auto">
          <a:xfrm>
            <a:off x="90488" y="23813"/>
            <a:ext cx="13589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7490" y="1706879"/>
            <a:ext cx="6792595" cy="22250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b="1" noProof="1">
                <a:cs typeface="+mn-ea"/>
              </a:rPr>
              <a:t>        </a:t>
            </a:r>
            <a:r>
              <a:rPr lang="zh-CN" altLang="en-US" sz="2800" b="1" noProof="1">
                <a:cs typeface="+mn-ea"/>
              </a:rPr>
              <a:t>也称知识小品文或文艺性说明文。它用小品文的</a:t>
            </a:r>
            <a:r>
              <a:rPr lang="zh-CN" altLang="en-US" sz="2800" b="1" noProof="1">
                <a:ln w="2857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+mn-ea"/>
              </a:rPr>
              <a:t>笔调</a:t>
            </a:r>
            <a:r>
              <a:rPr lang="zh-CN" altLang="en-US" sz="2800" b="1" noProof="1">
                <a:cs typeface="+mn-ea"/>
              </a:rPr>
              <a:t>，即借助某些文学写作手法，将科学内容生动、形象地表达出来。经常运用一些</a:t>
            </a:r>
            <a:r>
              <a:rPr lang="zh-CN" altLang="en-US" sz="2800" b="1" noProof="1">
                <a:ln w="2857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+mn-ea"/>
              </a:rPr>
              <a:t>说明方法</a:t>
            </a:r>
            <a:r>
              <a:rPr lang="zh-CN" altLang="en-US" sz="2800" b="1" noProof="1">
                <a:cs typeface="+mn-ea"/>
              </a:rPr>
              <a:t>，比如列数字，下定义，打比方，举例子，作比较等方法。</a:t>
            </a:r>
            <a:endParaRPr lang="zh-CN" altLang="en-US" sz="2800" b="1" noProof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12925" y="4173538"/>
            <a:ext cx="6486525" cy="1858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      </a:t>
            </a:r>
            <a:r>
              <a:rPr lang="zh-CN" altLang="en-US" sz="2800" b="1"/>
              <a:t>科学小品文一般短小精悍、通俗易懂、语言丰富多彩，形式生动活泼。读这类文章能活跃思维、丰富知识、开阔视野，很受广大读者的喜爱。</a:t>
            </a:r>
            <a:endParaRPr lang="zh-CN" altLang="en-US" sz="2800" b="1"/>
          </a:p>
        </p:txBody>
      </p:sp>
      <p:sp>
        <p:nvSpPr>
          <p:cNvPr id="10243" name="文本框 3"/>
          <p:cNvSpPr txBox="1">
            <a:spLocks noChangeArrowheads="1"/>
          </p:cNvSpPr>
          <p:nvPr/>
        </p:nvSpPr>
        <p:spPr bwMode="auto">
          <a:xfrm>
            <a:off x="381000" y="460375"/>
            <a:ext cx="17367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体裁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82613" y="1141413"/>
            <a:ext cx="2478087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科学小品文</a:t>
            </a:r>
            <a:endParaRPr lang="zh-CN" altLang="en-US" sz="360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49300" y="4244975"/>
            <a:ext cx="14081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特点：</a:t>
            </a:r>
            <a:endParaRPr lang="zh-CN" altLang="en-US"/>
          </a:p>
        </p:txBody>
      </p:sp>
      <p:sp>
        <p:nvSpPr>
          <p:cNvPr id="10246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2"/>
          <p:cNvSpPr txBox="1">
            <a:spLocks noChangeArrowheads="1"/>
          </p:cNvSpPr>
          <p:nvPr/>
        </p:nvSpPr>
        <p:spPr bwMode="auto">
          <a:xfrm>
            <a:off x="623888" y="785813"/>
            <a:ext cx="20193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字词积累</a:t>
            </a:r>
            <a:endParaRPr lang="zh-CN" altLang="en-US"/>
          </a:p>
        </p:txBody>
      </p:sp>
      <p:sp>
        <p:nvSpPr>
          <p:cNvPr id="11266" name="文本框 3"/>
          <p:cNvSpPr txBox="1">
            <a:spLocks noChangeArrowheads="1"/>
          </p:cNvSpPr>
          <p:nvPr/>
        </p:nvSpPr>
        <p:spPr bwMode="auto">
          <a:xfrm>
            <a:off x="917575" y="1527175"/>
            <a:ext cx="796925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蚋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33525" y="1527175"/>
            <a:ext cx="1003300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 ruì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文本框 5"/>
          <p:cNvSpPr txBox="1">
            <a:spLocks noChangeArrowheads="1"/>
          </p:cNvSpPr>
          <p:nvPr/>
        </p:nvSpPr>
        <p:spPr bwMode="auto">
          <a:xfrm>
            <a:off x="4699000" y="1527175"/>
            <a:ext cx="1000125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蜾蠃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695950" y="1527175"/>
            <a:ext cx="1617663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guǒ luǒ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1270" name="文本框 9"/>
          <p:cNvSpPr txBox="1">
            <a:spLocks noChangeArrowheads="1"/>
          </p:cNvSpPr>
          <p:nvPr/>
        </p:nvSpPr>
        <p:spPr bwMode="auto">
          <a:xfrm>
            <a:off x="846138" y="2146300"/>
            <a:ext cx="1000125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怅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然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724025" y="2146300"/>
            <a:ext cx="1209675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chàng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72" name="文本框 11"/>
          <p:cNvSpPr txBox="1">
            <a:spLocks noChangeArrowheads="1"/>
          </p:cNvSpPr>
          <p:nvPr/>
        </p:nvSpPr>
        <p:spPr bwMode="auto">
          <a:xfrm>
            <a:off x="4699000" y="2146300"/>
            <a:ext cx="1000125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722938" y="2146300"/>
            <a:ext cx="593725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fù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74" name="文本框 13"/>
          <p:cNvSpPr txBox="1">
            <a:spLocks noChangeArrowheads="1"/>
          </p:cNvSpPr>
          <p:nvPr/>
        </p:nvSpPr>
        <p:spPr bwMode="auto">
          <a:xfrm>
            <a:off x="917575" y="2770188"/>
            <a:ext cx="5921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兜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758950" y="2770188"/>
            <a:ext cx="7985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</a:rPr>
              <a:t>dōu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1276" name="文本框 15"/>
          <p:cNvSpPr txBox="1">
            <a:spLocks noChangeArrowheads="1"/>
          </p:cNvSpPr>
          <p:nvPr/>
        </p:nvSpPr>
        <p:spPr bwMode="auto">
          <a:xfrm>
            <a:off x="4684713" y="2770188"/>
            <a:ext cx="11207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剌剌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710238" y="2770188"/>
            <a:ext cx="12366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</a:rPr>
              <a:t>là là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1278" name="文本框 18"/>
          <p:cNvSpPr txBox="1">
            <a:spLocks noChangeArrowheads="1"/>
          </p:cNvSpPr>
          <p:nvPr/>
        </p:nvSpPr>
        <p:spPr bwMode="auto">
          <a:xfrm>
            <a:off x="623888" y="3536950"/>
            <a:ext cx="2540000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形近字辨析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452563" y="4171950"/>
            <a:ext cx="14366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yán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280" name="文本框 21"/>
          <p:cNvSpPr txBox="1">
            <a:spLocks noChangeArrowheads="1"/>
          </p:cNvSpPr>
          <p:nvPr/>
        </p:nvSpPr>
        <p:spPr bwMode="auto">
          <a:xfrm>
            <a:off x="749300" y="4171950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房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檐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81" name="文本框 23"/>
          <p:cNvSpPr txBox="1">
            <a:spLocks noChangeArrowheads="1"/>
          </p:cNvSpPr>
          <p:nvPr/>
        </p:nvSpPr>
        <p:spPr bwMode="auto">
          <a:xfrm>
            <a:off x="749300" y="4852988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瞻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仰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381125" y="4914900"/>
            <a:ext cx="172561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zhān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283" name="文本框 25"/>
          <p:cNvSpPr txBox="1">
            <a:spLocks noChangeArrowheads="1"/>
          </p:cNvSpPr>
          <p:nvPr/>
        </p:nvSpPr>
        <p:spPr bwMode="auto">
          <a:xfrm>
            <a:off x="731838" y="5529263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赡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养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382713" y="5522913"/>
            <a:ext cx="16160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shàn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285" name="文本框 28"/>
          <p:cNvSpPr txBox="1">
            <a:spLocks noChangeArrowheads="1"/>
          </p:cNvSpPr>
          <p:nvPr/>
        </p:nvSpPr>
        <p:spPr bwMode="auto">
          <a:xfrm>
            <a:off x="3489325" y="4171950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绕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86" name="文本框 29"/>
          <p:cNvSpPr txBox="1">
            <a:spLocks noChangeArrowheads="1"/>
          </p:cNvSpPr>
          <p:nvPr/>
        </p:nvSpPr>
        <p:spPr bwMode="auto">
          <a:xfrm>
            <a:off x="3521075" y="4852988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阻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挠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87" name="文本框 30"/>
          <p:cNvSpPr txBox="1">
            <a:spLocks noChangeArrowheads="1"/>
          </p:cNvSpPr>
          <p:nvPr/>
        </p:nvSpPr>
        <p:spPr bwMode="auto">
          <a:xfrm>
            <a:off x="3521075" y="5522913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饶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100513" y="4171950"/>
            <a:ext cx="14366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rào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4100513" y="4852988"/>
            <a:ext cx="14366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náo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4100513" y="5529263"/>
            <a:ext cx="14366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ráo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291" name="文本框 34"/>
          <p:cNvSpPr txBox="1">
            <a:spLocks noChangeArrowheads="1"/>
          </p:cNvSpPr>
          <p:nvPr/>
        </p:nvSpPr>
        <p:spPr bwMode="auto">
          <a:xfrm>
            <a:off x="5880100" y="4171950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粘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贴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92" name="文本框 35"/>
          <p:cNvSpPr txBox="1">
            <a:spLocks noChangeArrowheads="1"/>
          </p:cNvSpPr>
          <p:nvPr/>
        </p:nvSpPr>
        <p:spPr bwMode="auto">
          <a:xfrm>
            <a:off x="5875338" y="4849813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沾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染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93" name="文本框 36"/>
          <p:cNvSpPr txBox="1">
            <a:spLocks noChangeArrowheads="1"/>
          </p:cNvSpPr>
          <p:nvPr/>
        </p:nvSpPr>
        <p:spPr bwMode="auto">
          <a:xfrm>
            <a:off x="5873750" y="5522913"/>
            <a:ext cx="16129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拈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轻怕重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7091363" y="4171950"/>
            <a:ext cx="16160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zhān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7091363" y="4849813"/>
            <a:ext cx="16160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zhān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7091363" y="5522913"/>
            <a:ext cx="16160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t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niān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29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3" grpId="0"/>
      <p:bldP spid="15" grpId="0"/>
      <p:bldP spid="18" grpId="0"/>
      <p:bldP spid="21" grpId="0"/>
      <p:bldP spid="25" grpId="0"/>
      <p:bldP spid="27" grpId="0"/>
      <p:bldP spid="32" grpId="0"/>
      <p:bldP spid="33" grpId="0"/>
      <p:bldP spid="34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921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22313" y="1814513"/>
            <a:ext cx="5988050" cy="912812"/>
          </a:xfrm>
          <a:prstGeom prst="rect">
            <a:avLst/>
          </a:prstGeom>
          <a:solidFill>
            <a:srgbClr val="FFFFFF"/>
          </a:solidFill>
          <a:ln cap="flat">
            <a:solidFill>
              <a:schemeClr val="accent1"/>
            </a:solidFill>
            <a:round/>
          </a:ln>
        </p:spPr>
        <p:txBody>
          <a:bodyPr anchor="b"/>
          <a:lstStyle/>
          <a:p>
            <a:pPr algn="l"/>
            <a:r>
              <a:rPr lang="zh-CN" altLang="en-US" b="1" smtClean="0">
                <a:latin typeface="宋体" panose="02010600030101010101" pitchFamily="2" charset="-122"/>
                <a:ea typeface="宋体" panose="02010600030101010101" pitchFamily="2" charset="-122"/>
              </a:rPr>
              <a:t>阅读课文，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讨论分析：</a:t>
            </a:r>
            <a:endParaRPr lang="zh-CN" altLang="en-US" b="1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0" name="Group 10"/>
          <p:cNvGrpSpPr/>
          <p:nvPr/>
        </p:nvGrpSpPr>
        <p:grpSpPr bwMode="auto">
          <a:xfrm>
            <a:off x="363538" y="668338"/>
            <a:ext cx="2054225" cy="633412"/>
            <a:chOff x="0" y="-16"/>
            <a:chExt cx="3236" cy="998"/>
          </a:xfrm>
        </p:grpSpPr>
        <p:grpSp>
          <p:nvGrpSpPr>
            <p:cNvPr id="12291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2292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293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294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95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393" name="MH_SubTitle_4"/>
            <p:cNvSpPr txBox="1"/>
            <p:nvPr/>
          </p:nvSpPr>
          <p:spPr>
            <a:xfrm>
              <a:off x="1033" y="-16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 noProof="1">
                  <a:solidFill>
                    <a:schemeClr val="accent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</a:rPr>
                <a:t>合作探究</a:t>
              </a:r>
              <a:endParaRPr lang="zh-CN" altLang="en-US" sz="2000" noProof="1">
                <a:solidFill>
                  <a:schemeClr val="accent5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29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1605</Words>
  <Application>WPS 演示</Application>
  <PresentationFormat>全屏显示(4:3)</PresentationFormat>
  <Paragraphs>293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微软雅黑</vt:lpstr>
      <vt:lpstr>华文细黑</vt:lpstr>
      <vt:lpstr>Times New Roman</vt:lpstr>
      <vt:lpstr>隶书</vt:lpstr>
      <vt:lpstr>方正姚体</vt:lpstr>
      <vt:lpstr>幼圆</vt:lpstr>
      <vt:lpstr>华文新魏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阅读课文，讨论分析：</vt:lpstr>
      <vt:lpstr>1.文章开头引用诗谜的作用是什么?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119</cp:revision>
  <dcterms:created xsi:type="dcterms:W3CDTF">2015-07-09T08:14:00Z</dcterms:created>
  <dcterms:modified xsi:type="dcterms:W3CDTF">2017-02-05T06:18:12Z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