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366" r:id="rId8"/>
    <p:sldId id="289" r:id="rId9"/>
    <p:sldId id="295" r:id="rId10"/>
    <p:sldId id="369" r:id="rId11"/>
    <p:sldId id="299" r:id="rId12"/>
    <p:sldId id="300" r:id="rId13"/>
    <p:sldId id="343" r:id="rId14"/>
    <p:sldId id="330" r:id="rId15"/>
    <p:sldId id="304" r:id="rId16"/>
    <p:sldId id="305" r:id="rId17"/>
    <p:sldId id="387" r:id="rId18"/>
    <p:sldId id="388" r:id="rId19"/>
    <p:sldId id="389" r:id="rId20"/>
    <p:sldId id="390" r:id="rId21"/>
    <p:sldId id="391" r:id="rId22"/>
    <p:sldId id="392" r:id="rId23"/>
    <p:sldId id="393" r:id="rId24"/>
    <p:sldId id="394" r:id="rId25"/>
    <p:sldId id="395" r:id="rId26"/>
    <p:sldId id="396" r:id="rId27"/>
    <p:sldId id="397" r:id="rId28"/>
    <p:sldId id="398" r:id="rId29"/>
    <p:sldId id="399" r:id="rId30"/>
    <p:sldId id="312" r:id="rId31"/>
    <p:sldId id="317" r:id="rId32"/>
    <p:sldId id="319" r:id="rId33"/>
    <p:sldId id="360" r:id="rId34"/>
    <p:sldId id="400" r:id="rId35"/>
    <p:sldId id="401" r:id="rId36"/>
    <p:sldId id="402" r:id="rId37"/>
    <p:sldId id="265" r:id="rId38"/>
  </p:sldIdLst>
  <p:sldSz cx="12192000" cy="6858000"/>
  <p:notesSz cx="7103745" cy="10234295"/>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18" autoAdjust="0"/>
    <p:restoredTop sz="95298"/>
  </p:normalViewPr>
  <p:slideViewPr>
    <p:cSldViewPr snapToGrid="0">
      <p:cViewPr varScale="1">
        <p:scale>
          <a:sx n="73" d="100"/>
          <a:sy n="73" d="100"/>
        </p:scale>
        <p:origin x="216" y="8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defPPr/>
            <a:lvl1pPr algn="l">
              <a:defRPr sz="1200"/>
            </a:lvl1pPr>
          </a:lstStyle>
          <a:p>
            <a:pPr/>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defPPr/>
            <a:lvl1pPr algn="r">
              <a:defRPr sz="1200"/>
            </a:lvl1pPr>
          </a:lstStyle>
          <a:p>
            <a:pPr/>
            <a:fld id="{9441216E-3CF9-5549-B238-47991F34D6E3}" type="datetimeFigureOut">
              <a:rPr kumimoji="1" lang="zh-CN" altLang="en-US" smtClean="0"/>
              <a:pPr/>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def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defPPr/>
            <a:lvl1pPr algn="l">
              <a:defRPr sz="1200"/>
            </a:lvl1pPr>
          </a:lstStyle>
          <a:p>
            <a:pPr/>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defPPr/>
            <a:lvl1pPr algn="r">
              <a:defRPr sz="1200"/>
            </a:lvl1pPr>
          </a:lstStyle>
          <a:p>
            <a:pPr/>
            <a:fld id="{2A0C8F4B-CCF0-ED40-BDFF-CC770F26CDDE}" type="slidenum">
              <a:rPr kumimoji="1" lang="zh-CN" altLang="en-US" smtClean="0"/>
              <a:pPr/>
              <a:t/>
            </a:fld>
            <a:endParaRPr kumimoji="1"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defPPr/>
          </a:lstStyle>
          <a:p>
            <a:pPr/>
            <a:endParaRPr kumimoji="1" lang="zh-CN" altLang="en-US"/>
          </a:p>
        </p:txBody>
      </p:sp>
      <p:sp>
        <p:nvSpPr>
          <p:cNvPr id="4" name="灯片编号占位符 3"/>
          <p:cNvSpPr>
            <a:spLocks noGrp="1"/>
          </p:cNvSpPr>
          <p:nvPr>
            <p:ph type="sldNum" sz="quarter" idx="5"/>
          </p:nvPr>
        </p:nvSpPr>
        <p:spPr/>
        <p:txBody>
          <a:bodyPr/>
          <a:lstStyle>
            <a:defPPr/>
          </a:lstStyle>
          <a:p>
            <a:pPr/>
            <a:fld id="{2A0C8F4B-CCF0-ED40-BDFF-CC770F26CDDE}" type="slidenum">
              <a:rPr kumimoji="1" lang="zh-CN" altLang="en-US" smtClean="0"/>
              <a:pPr/>
              <a:t>36</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defPPr/>
            <a:lvl1pPr algn="ctr">
              <a:defRPr sz="6000"/>
            </a:lvl1pPr>
          </a:lstStyle>
          <a:p>
            <a:pPr/>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defPPr/>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pic>
        <p:nvPicPr>
          <p:cNvPr id="7" name="图片 6" descr="课件学科网logo"/>
          <p:cNvPicPr>
            <a:picLocks noChangeAspect="1"/>
          </p:cNvPicPr>
          <p:nvPr userDrawn="1"/>
        </p:nvPicPr>
        <p:blipFill>
          <a:blip r:embed="rId1"/>
          <a:stretch>
            <a:fillRect/>
          </a:stretch>
        </p:blipFill>
        <p:spPr>
          <a:xfrm>
            <a:off x="10737215" y="0"/>
            <a:ext cx="1454785" cy="592455"/>
          </a:xfrm>
          <a:prstGeom prst="rect">
            <a:avLst/>
          </a:prstGeom>
        </p:spPr>
      </p:pic>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a:t>单击此处编辑母版标题样式</a:t>
            </a:r>
            <a:endParaRPr lang="zh-CN" altLang="en-US"/>
          </a:p>
        </p:txBody>
      </p:sp>
      <p:sp>
        <p:nvSpPr>
          <p:cNvPr id="3" name="内容占位符 2"/>
          <p:cNvSpPr>
            <a:spLocks noGrp="1"/>
          </p:cNvSpPr>
          <p:nvPr>
            <p:ph idx="1"/>
          </p:nvPr>
        </p:nvSpPr>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defPPr/>
            <a:lvl1pPr>
              <a:defRPr sz="6000"/>
            </a:lvl1pPr>
          </a:lstStyle>
          <a:p>
            <a:pPr/>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defPPr/>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defPPr/>
          </a:lstStyle>
          <a:p>
            <a:pPr/>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defPPr/>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defPPr/>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8" name="页脚占位符 7"/>
          <p:cNvSpPr>
            <a:spLocks noGrp="1"/>
          </p:cNvSpPr>
          <p:nvPr>
            <p:ph type="ftr" sz="quarter" idx="11"/>
          </p:nvPr>
        </p:nvSpPr>
        <p:spPr/>
        <p:txBody>
          <a:bodyPr/>
          <a:lstStyle>
            <a:defPPr/>
          </a:lstStyle>
          <a:p>
            <a:pPr/>
            <a:endParaRPr lang="zh-CN" altLang="en-US"/>
          </a:p>
        </p:txBody>
      </p:sp>
      <p:sp>
        <p:nvSpPr>
          <p:cNvPr id="9" name="灯片编号占位符 8"/>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defPPr/>
          </a:lstStyle>
          <a:p>
            <a:pPr/>
            <a:r>
              <a:rPr lang="zh-CN" altLang="en-US"/>
              <a:t>单击此处编辑母版标题样式</a:t>
            </a:r>
            <a:endParaRPr lang="zh-CN" altLang="en-US"/>
          </a:p>
        </p:txBody>
      </p:sp>
      <p:sp>
        <p:nvSpPr>
          <p:cNvPr id="3" name="日期占位符 2"/>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4" name="页脚占位符 3"/>
          <p:cNvSpPr>
            <a:spLocks noGrp="1"/>
          </p:cNvSpPr>
          <p:nvPr>
            <p:ph type="ftr" sz="quarter" idx="11"/>
          </p:nvPr>
        </p:nvSpPr>
        <p:spPr/>
        <p:txBody>
          <a:bodyPr/>
          <a:lstStyle>
            <a:defPPr/>
          </a:lstStyle>
          <a:p>
            <a:pPr/>
            <a:endParaRPr lang="zh-CN" altLang="en-US"/>
          </a:p>
        </p:txBody>
      </p:sp>
      <p:sp>
        <p:nvSpPr>
          <p:cNvPr id="5" name="灯片编号占位符 4"/>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3" name="页脚占位符 2"/>
          <p:cNvSpPr>
            <a:spLocks noGrp="1"/>
          </p:cNvSpPr>
          <p:nvPr>
            <p:ph type="ftr" sz="quarter" idx="11"/>
          </p:nvPr>
        </p:nvSpPr>
        <p:spPr/>
        <p:txBody>
          <a:bodyPr/>
          <a:lstStyle>
            <a:defPPr/>
          </a:lstStyle>
          <a:p>
            <a:pPr/>
            <a:endParaRPr lang="zh-CN" altLang="en-US"/>
          </a:p>
        </p:txBody>
      </p:sp>
      <p:sp>
        <p:nvSpPr>
          <p:cNvPr id="4" name="灯片编号占位符 3"/>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defPPr/>
            <a:lvl1pPr>
              <a:defRPr sz="3200"/>
            </a:lvl1pPr>
          </a:lstStyle>
          <a:p>
            <a:pPr/>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endParaRPr lang="zh-CN" altLang="en-US"/>
          </a:p>
        </p:txBody>
      </p:sp>
      <p:sp>
        <p:nvSpPr>
          <p:cNvPr id="4" name="文本占位符 3"/>
          <p:cNvSpPr>
            <a:spLocks noGrp="1"/>
          </p:cNvSpPr>
          <p:nvPr>
            <p:ph type="body" sz="half" idx="2"/>
          </p:nvPr>
        </p:nvSpPr>
        <p:spPr>
          <a:xfrm>
            <a:off x="839788" y="2057400"/>
            <a:ext cx="4165349" cy="3811588"/>
          </a:xfrm>
        </p:spPr>
        <p:txBody>
          <a:bodyPr/>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6" name="页脚占位符 5"/>
          <p:cNvSpPr>
            <a:spLocks noGrp="1"/>
          </p:cNvSpPr>
          <p:nvPr>
            <p:ph type="ftr" sz="quarter" idx="11"/>
          </p:nvPr>
        </p:nvSpPr>
        <p:spPr/>
        <p:txBody>
          <a:bodyPr/>
          <a:lstStyle>
            <a:defPPr/>
          </a:lstStyle>
          <a:p>
            <a:pPr/>
            <a:endParaRPr lang="zh-CN" altLang="en-US"/>
          </a:p>
        </p:txBody>
      </p:sp>
      <p:sp>
        <p:nvSpPr>
          <p:cNvPr id="7" name="灯片编号占位符 6"/>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defPPr/>
          </a:lstStyle>
          <a:p>
            <a:pPr/>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defPPr/>
          </a:lstStyle>
          <a:p>
            <a:pPr/>
            <a:fld id="{82F288E0-7875-42C4-84C8-98DBBD3BF4D2}" type="datetimeFigureOut">
              <a:rPr lang="zh-CN" altLang="en-US" smtClean="0"/>
              <a:pPr/>
              <a:t/>
            </a:fld>
            <a:endParaRPr lang="zh-CN" altLang="en-US"/>
          </a:p>
        </p:txBody>
      </p:sp>
      <p:sp>
        <p:nvSpPr>
          <p:cNvPr id="5" name="页脚占位符 4"/>
          <p:cNvSpPr>
            <a:spLocks noGrp="1"/>
          </p:cNvSpPr>
          <p:nvPr>
            <p:ph type="ftr" sz="quarter" idx="11"/>
          </p:nvPr>
        </p:nvSpPr>
        <p:spPr/>
        <p:txBody>
          <a:bodyPr/>
          <a:lstStyle>
            <a:defPPr/>
          </a:lstStyle>
          <a:p>
            <a:pPr/>
            <a:endParaRPr lang="zh-CN" altLang="en-US"/>
          </a:p>
        </p:txBody>
      </p:sp>
      <p:sp>
        <p:nvSpPr>
          <p:cNvPr id="6" name="灯片编号占位符 5"/>
          <p:cNvSpPr>
            <a:spLocks noGrp="1"/>
          </p:cNvSpPr>
          <p:nvPr>
            <p:ph type="sldNum" sz="quarter" idx="12"/>
          </p:nvPr>
        </p:nvSpPr>
        <p:spPr/>
        <p:txBody>
          <a:bodyPr/>
          <a:lstStyle>
            <a:defPPr/>
          </a:lstStyle>
          <a:p>
            <a:pPr/>
            <a:fld id="{7D9BB5D0-35E4-459D-AEF3-FE4D7C45CC19}"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defP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lvl1pPr algn="l">
              <a:defRPr sz="1200">
                <a:solidFill>
                  <a:schemeClr val="tx1">
                    <a:tint val="75000"/>
                  </a:schemeClr>
                </a:solidFill>
              </a:defRPr>
            </a:lvl1pPr>
          </a:lstStyle>
          <a:p>
            <a:pPr/>
            <a:fld id="{82F288E0-7875-42C4-84C8-98DBBD3BF4D2}" type="datetimeFigureOut">
              <a:rPr lang="zh-CN" altLang="en-US" smtClean="0"/>
              <a:pPr/>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lvl1pPr algn="ctr">
              <a:defRPr sz="1200">
                <a:solidFill>
                  <a:schemeClr val="tx1">
                    <a:tint val="75000"/>
                  </a:schemeClr>
                </a:solidFill>
              </a:defRPr>
            </a:lvl1pPr>
          </a:lstStyle>
          <a:p>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lvl1pPr algn="r">
              <a:defRPr sz="1200">
                <a:solidFill>
                  <a:schemeClr val="tx1">
                    <a:tint val="75000"/>
                  </a:schemeClr>
                </a:solidFill>
              </a:defRPr>
            </a:lvl1pPr>
          </a:lstStyle>
          <a:p>
            <a:pPr/>
            <a:fld id="{7D9BB5D0-35E4-459D-AEF3-FE4D7C45CC19}"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3.png" /><Relationship Id="rId4" Type="http://schemas.openxmlformats.org/officeDocument/2006/relationships/image" Target="../media/image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microsoft.com/office/2007/relationships/hdphoto" Target="../media/image9.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8000" b="-8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defPP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defP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itchFamily="34" charset="-122"/>
              <a:sym typeface="+mn-ea"/>
            </a:endParaRPr>
          </a:p>
        </p:txBody>
      </p:sp>
      <p:sp>
        <p:nvSpPr>
          <p:cNvPr id="85" name="文本框 84"/>
          <p:cNvSpPr txBox="1"/>
          <p:nvPr/>
        </p:nvSpPr>
        <p:spPr>
          <a:xfrm>
            <a:off x="623455" y="3037432"/>
            <a:ext cx="6629151" cy="584775"/>
          </a:xfrm>
          <a:prstGeom prst="rect">
            <a:avLst/>
          </a:prstGeom>
          <a:noFill/>
        </p:spPr>
        <p:txBody>
          <a:bodyPr wrap="square" rtlCol="0">
            <a:spAutoFit/>
          </a:bodyPr>
          <a:lstStyle>
            <a:defP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04</a:t>
            </a:r>
            <a:r>
              <a:rPr lang="zh-CN" altLang="en-US" sz="3200" b="1">
                <a:solidFill>
                  <a:schemeClr val="bg1"/>
                </a:solidFill>
                <a:latin typeface="微软雅黑" panose="020b0503020204020204" pitchFamily="34" charset="-122"/>
                <a:ea typeface="微软雅黑" panose="020b0503020204020204" pitchFamily="34" charset="-122"/>
              </a:rPr>
              <a:t>课   心有一团火，温暖众人心 </a:t>
            </a:r>
            <a:endParaRPr lang="en-US" altLang="zh-CN" sz="3200" b="1">
              <a:solidFill>
                <a:schemeClr val="bg1"/>
              </a:solidFill>
              <a:latin typeface="微软雅黑" panose="020b0503020204020204" pitchFamily="34" charset="-122"/>
              <a:ea typeface="微软雅黑"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defP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22059" y="1582961"/>
            <a:ext cx="6790871" cy="2243050"/>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嗬（</a:t>
            </a:r>
            <a:r>
              <a:rPr lang="en-US" altLang="zh-CN" sz="2400" b="1" err="1">
                <a:solidFill>
                  <a:srgbClr val="C00000"/>
                </a:solidFill>
                <a:latin typeface="微软雅黑" panose="020b0503020204020204" pitchFamily="34" charset="-122"/>
                <a:ea typeface="微软雅黑" panose="020b0503020204020204" pitchFamily="34" charset="-122"/>
              </a:rPr>
              <a:t>hē</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嘱咐（</a:t>
            </a:r>
            <a:r>
              <a:rPr lang="en-US" altLang="zh-CN" sz="2400" b="1" err="1">
                <a:solidFill>
                  <a:srgbClr val="C00000"/>
                </a:solidFill>
                <a:latin typeface="微软雅黑" panose="020b0503020204020204" pitchFamily="34" charset="-122"/>
                <a:ea typeface="微软雅黑" panose="020b0503020204020204" pitchFamily="34" charset="-122"/>
              </a:rPr>
              <a:t>zhǔ</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亲昵（</a:t>
            </a:r>
            <a:r>
              <a:rPr lang="en-US" altLang="zh-CN" sz="2400" b="1" err="1">
                <a:solidFill>
                  <a:srgbClr val="C00000"/>
                </a:solidFill>
                <a:latin typeface="微软雅黑" panose="020b0503020204020204" pitchFamily="34" charset="-122"/>
                <a:ea typeface="微软雅黑" panose="020b0503020204020204" pitchFamily="34" charset="-122"/>
              </a:rPr>
              <a:t>nì</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凌辱（</a:t>
            </a:r>
            <a:r>
              <a:rPr lang="en-US" altLang="zh-CN" sz="2400" b="1" err="1">
                <a:solidFill>
                  <a:srgbClr val="C00000"/>
                </a:solidFill>
                <a:latin typeface="微软雅黑" panose="020b0503020204020204" pitchFamily="34" charset="-122"/>
                <a:ea typeface="微软雅黑" panose="020b0503020204020204" pitchFamily="34" charset="-122"/>
              </a:rPr>
              <a:t>líng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13760" y="688679"/>
            <a:ext cx="11447611" cy="5474704"/>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熙熙攘攘：</a:t>
            </a:r>
            <a:r>
              <a:rPr lang="zh-CN" altLang="en-US" sz="2400" b="1">
                <a:solidFill>
                  <a:srgbClr val="C00000"/>
                </a:solidFill>
                <a:latin typeface="微软雅黑" panose="020b0503020204020204" pitchFamily="34" charset="-122"/>
                <a:ea typeface="微软雅黑" panose="020b0503020204020204" pitchFamily="34" charset="-122"/>
              </a:rPr>
              <a:t>形容人来人往，非常热闹拥挤。</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不约而同：</a:t>
            </a:r>
            <a:r>
              <a:rPr lang="zh-CN" altLang="en-US" sz="2400" b="1">
                <a:solidFill>
                  <a:srgbClr val="C00000"/>
                </a:solidFill>
                <a:latin typeface="微软雅黑" panose="020b0503020204020204" pitchFamily="34" charset="-122"/>
                <a:ea typeface="微软雅黑" panose="020b0503020204020204" pitchFamily="34" charset="-122"/>
              </a:rPr>
              <a:t>指事先没有约定而相互一致。</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和蔼可亲：</a:t>
            </a:r>
            <a:r>
              <a:rPr lang="zh-CN" altLang="en-US" sz="2400" b="1">
                <a:solidFill>
                  <a:srgbClr val="C00000"/>
                </a:solidFill>
                <a:latin typeface="微软雅黑" panose="020b0503020204020204" pitchFamily="34" charset="-122"/>
                <a:ea typeface="微软雅黑" panose="020b0503020204020204" pitchFamily="34" charset="-122"/>
              </a:rPr>
              <a:t>指人态度温和，性格善良容易接近。</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和颜悦色：</a:t>
            </a:r>
            <a:r>
              <a:rPr lang="zh-CN" altLang="en-US" sz="2400" b="1">
                <a:solidFill>
                  <a:srgbClr val="C00000"/>
                </a:solidFill>
                <a:latin typeface="微软雅黑" panose="020b0503020204020204" pitchFamily="34" charset="-122"/>
                <a:ea typeface="微软雅黑" panose="020b0503020204020204" pitchFamily="34" charset="-122"/>
              </a:rPr>
              <a:t>脸色和蔼喜悦。形容和善可亲。</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心神不定：</a:t>
            </a:r>
            <a:r>
              <a:rPr lang="zh-CN" altLang="en-US" sz="2400" b="1">
                <a:solidFill>
                  <a:srgbClr val="C00000"/>
                </a:solidFill>
                <a:latin typeface="微软雅黑" panose="020b0503020204020204" pitchFamily="34" charset="-122"/>
                <a:ea typeface="微软雅黑" panose="020b0503020204020204" pitchFamily="34" charset="-122"/>
              </a:rPr>
              <a:t>指心里烦躁，精神不安。</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坐卧不安：</a:t>
            </a:r>
            <a:r>
              <a:rPr lang="zh-CN" altLang="en-US" sz="2400" b="1">
                <a:solidFill>
                  <a:srgbClr val="C00000"/>
                </a:solidFill>
                <a:latin typeface="微软雅黑" panose="020b0503020204020204" pitchFamily="34" charset="-122"/>
                <a:ea typeface="微软雅黑" panose="020b0503020204020204" pitchFamily="34" charset="-122"/>
              </a:rPr>
              <a:t>坐着躺着都不安宁。形容心烦意乱，十分担心忧虑的样子。</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翻来覆去：</a:t>
            </a:r>
            <a:r>
              <a:rPr lang="zh-CN" altLang="en-US" sz="2400" b="1">
                <a:solidFill>
                  <a:srgbClr val="C00000"/>
                </a:solidFill>
                <a:latin typeface="微软雅黑" panose="020b0503020204020204" pitchFamily="34" charset="-122"/>
                <a:ea typeface="微软雅黑" panose="020b0503020204020204" pitchFamily="34" charset="-122"/>
              </a:rPr>
              <a:t>形容一次又一次，也形容来回翻动身体。</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全力以赴：</a:t>
            </a:r>
            <a:r>
              <a:rPr lang="zh-CN" altLang="en-US" sz="2400" b="1">
                <a:solidFill>
                  <a:srgbClr val="C00000"/>
                </a:solidFill>
                <a:latin typeface="微软雅黑" panose="020b0503020204020204" pitchFamily="34" charset="-122"/>
                <a:ea typeface="微软雅黑" panose="020b0503020204020204" pitchFamily="34" charset="-122"/>
              </a:rPr>
              <a:t>把全部力量都投入进去。</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3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座无虚席：</a:t>
            </a:r>
            <a:r>
              <a:rPr lang="zh-CN" altLang="en-US" sz="2400" b="1">
                <a:solidFill>
                  <a:srgbClr val="C00000"/>
                </a:solidFill>
                <a:latin typeface="微软雅黑" panose="020b0503020204020204" pitchFamily="34" charset="-122"/>
                <a:ea typeface="微软雅黑" panose="020b0503020204020204" pitchFamily="34" charset="-122"/>
              </a:rPr>
              <a:t>座位没有空着的。形容出席的人很多。</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745141" y="1653618"/>
            <a:ext cx="10115989" cy="2797048"/>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初读课文</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通读课文，划分层次结构</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第一部分（</a:t>
            </a:r>
            <a:r>
              <a:rPr lang="en-US" altLang="zh-CN" sz="2400">
                <a:solidFill>
                  <a:srgbClr val="C00000"/>
                </a:solidFill>
                <a:latin typeface="微软雅黑" panose="020b0503020204020204" pitchFamily="34" charset="-122"/>
                <a:ea typeface="微软雅黑" panose="020b0503020204020204" pitchFamily="34" charset="-122"/>
              </a:rPr>
              <a:t>1-14</a:t>
            </a:r>
            <a:r>
              <a:rPr lang="zh-CN" altLang="en-US" sz="2400">
                <a:solidFill>
                  <a:srgbClr val="C00000"/>
                </a:solidFill>
                <a:latin typeface="微软雅黑" panose="020b0503020204020204" pitchFamily="34" charset="-122"/>
                <a:ea typeface="微软雅黑" panose="020b0503020204020204" pitchFamily="34" charset="-122"/>
              </a:rPr>
              <a:t>段）：张秉贵为人民服务的事迹。</a:t>
            </a:r>
            <a:endParaRPr lang="zh-CN" altLang="en-US" sz="2400">
              <a:solidFill>
                <a:srgbClr val="C00000"/>
              </a:solidFill>
              <a:latin typeface="微软雅黑" panose="020b0503020204020204" pitchFamily="34" charset="-122"/>
              <a:ea typeface="微软雅黑"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第二部分（</a:t>
            </a:r>
            <a:r>
              <a:rPr lang="en-US" altLang="zh-CN" sz="2400">
                <a:solidFill>
                  <a:srgbClr val="C00000"/>
                </a:solidFill>
                <a:latin typeface="微软雅黑" panose="020b0503020204020204" pitchFamily="34" charset="-122"/>
                <a:ea typeface="微软雅黑" panose="020b0503020204020204" pitchFamily="34" charset="-122"/>
              </a:rPr>
              <a:t>15-18</a:t>
            </a:r>
            <a:r>
              <a:rPr lang="zh-CN" altLang="en-US" sz="2400">
                <a:solidFill>
                  <a:srgbClr val="C00000"/>
                </a:solidFill>
                <a:latin typeface="微软雅黑" panose="020b0503020204020204" pitchFamily="34" charset="-122"/>
                <a:ea typeface="微软雅黑" panose="020b0503020204020204" pitchFamily="34" charset="-122"/>
              </a:rPr>
              <a:t>段）：张秉贵思想认识发展的原因和过程。</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第三部分（</a:t>
            </a:r>
            <a:r>
              <a:rPr lang="en-US" altLang="zh-CN" sz="2400">
                <a:solidFill>
                  <a:srgbClr val="C00000"/>
                </a:solidFill>
                <a:latin typeface="微软雅黑" panose="020b0503020204020204" pitchFamily="34" charset="-122"/>
                <a:ea typeface="微软雅黑" panose="020b0503020204020204" pitchFamily="34" charset="-122"/>
              </a:rPr>
              <a:t>19-20</a:t>
            </a:r>
            <a:r>
              <a:rPr lang="zh-CN" altLang="en-US" sz="2400">
                <a:solidFill>
                  <a:srgbClr val="C00000"/>
                </a:solidFill>
                <a:latin typeface="微软雅黑" panose="020b0503020204020204" pitchFamily="34" charset="-122"/>
                <a:ea typeface="微软雅黑" panose="020b0503020204020204" pitchFamily="34" charset="-122"/>
              </a:rPr>
              <a:t>段）：张秉贵精神品格的影响。</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3" end="3"/>
                                            </p:txEl>
                                          </p:spTgt>
                                        </p:tgtEl>
                                        <p:attrNameLst>
                                          <p:attrName>style.visibility</p:attrName>
                                        </p:attrNameLst>
                                      </p:cBhvr>
                                      <p:to>
                                        <p:strVal val="visible"/>
                                      </p:to>
                                    </p:set>
                                    <p:animEffect transition="in" filter="dissolve">
                                      <p:cBhvr>
                                        <p:cTn id="17" dur="500"/>
                                        <p:tgtEl>
                                          <p:spTgt spid="12">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4" end="4"/>
                                            </p:txEl>
                                          </p:spTgt>
                                        </p:tgtEl>
                                        <p:attrNameLst>
                                          <p:attrName>style.visibility</p:attrName>
                                        </p:attrNameLst>
                                      </p:cBhvr>
                                      <p:to>
                                        <p:strVal val="visible"/>
                                      </p:to>
                                    </p:set>
                                    <p:animEffect transition="in" filter="dissolve">
                                      <p:cBhvr>
                                        <p:cTn id="20"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5131835" y="1865395"/>
            <a:ext cx="6381291" cy="3351046"/>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分析文章的行文线索和结构特点。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文章以“一团火”的服务精神为线索，贯穿全文。结构上，采用倒叙和插叙相结合的写法。先点明张秉贵是劳动模范，再用丰富事例加以佐证。</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dissolve">
                                      <p:cBhvr>
                                        <p:cTn id="1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defP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473509"/>
            <a:ext cx="7073386" cy="4377545"/>
          </a:xfrm>
          <a:prstGeom prst="rect">
            <a:avLst/>
          </a:prstGeom>
          <a:noFill/>
        </p:spPr>
        <p:txBody>
          <a:bodyPr wrap="square" rtlCol="0">
            <a:spAutoFit/>
          </a:bodyPr>
          <a:lstStyle>
            <a:defP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本文主要抓住张秉贵的那几个方面来写？为什么选取这几个方面来写？</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工作上</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练就“一抓准”的过硬本领；   </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态度上</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为人真诚，看他的工作成了许多人的享受；</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思想上</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心中有一团火，树立“完全”“彻底”为人民服务的思想。</a:t>
            </a:r>
            <a:endParaRPr lang="en-US" altLang="zh-CN" sz="2000">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      因为人物通讯要求抓住人物的典型事件来报道，而本文选取的这几个方面都是张秉贵人生观和价值观的典型体现，同时可以让读者比较全面地了解他。</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473509"/>
            <a:ext cx="7073386" cy="3731214"/>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理解文章内容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①如何理解张秉贵说的话：一个人哪能事事如意？不过，我们售货员一进柜台，就要像解放军的战士进入战斗岗位那样，把自己的事情放一边，全神贯注地去为人民服务。</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采用类比的修辞方法，非常形象地说明在岗位上应该精神抖擞，始终认为自己是人民的售货员，全神贯注地为人民服务。后文也讲到当自己的女儿有病时，送进医院，也不忘记上班，而且做到了满面笑容地接待顾客。</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473509"/>
            <a:ext cx="7073386" cy="4192879"/>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理解文章内容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②文章的第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段和</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段，记叙了张秉贵解放前后的几段经历，作者写这些事情的意图是什么？如果删除这两段对文章有何影响？</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这两段对比了张秉贵解放前后的不同经历，解释了张秉贵热爱本职工作并取得非凡成绩的内在动力：新中国让他一个劳动者翻了身，并受到了尊重。如果删除这两段，不仅无法解释张秉贵出色工作的原因，让读者摸不着头脑，而且也不能揭示文章的深层主题</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对社会主义新中国的赞美。</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473509"/>
            <a:ext cx="7073386" cy="2807885"/>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理解文章内容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③他说：“我们售货员要用全心全意为人民服务的一团火，来温暖人民群众</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联系全文内容，概括一下“一团火”的含义？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全心全意为人民服务的精神</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对事业高度负责的精神</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埋头苦干的实干精神。</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2238" y="1832583"/>
            <a:ext cx="6286362" cy="3351046"/>
          </a:xfrm>
          <a:prstGeom prst="rect">
            <a:avLst/>
          </a:prstGeom>
          <a:noFill/>
        </p:spPr>
        <p:txBody>
          <a:bodyPr wrap="square" rtlCol="0">
            <a:spAutoFit/>
          </a:bodyPr>
          <a:lstStyle>
            <a:defP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劳动改造世界，劳动创造文明。崇尚劳动，尊重劳动，热爱劳动，是中华民族世代相传的美德；无私奉献，锐意进取，勇于创造，是新时代青年应该树立的劳动观念。今天，就让我们走近一位劳动模范，看看他在平凡中展现的伟大。请看</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心有一团火，温暖众人心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defP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9119" y="1684508"/>
            <a:ext cx="3244630" cy="34830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473509"/>
            <a:ext cx="7073386" cy="3731214"/>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理解文章内容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④时代在不断进步，商品和服务方式也在更新，“一团火”式的服务态度是不是不需要了？</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虽然时代在不断进步，商品和服务方式也在更新，但那份全心全意为顾客服务的精神，应该一直传承至今，张秉贵式“一团火”精神从未熄灭，如今愈发明亮。这份精神的背后，是张秉贵也是我们对党和人民深深的热爱，是对国家和民族进步的期盼。</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865632" y="1560424"/>
            <a:ext cx="10775946" cy="3731214"/>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试概括张秉贵的性格品质，并做简要分析。</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①耐心细致、周到体贴</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，如：张秉贵用糖哄哭闹的小孩；</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②观察细致、乐于助人</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，如：张秉贵给要赶火车的顾客提前称糖并悉心指路；</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③热情大度、随和亲切</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，如：张秉贵接待了气呼呼的女顾客；</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④隐忍克制、爱岗敬业</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，如：张秉贵的女儿生病，却依旧没有影响他的服务态度；</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⑤自我反省、不断成长</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，如：张秉贵光被买得少的顾客质问后受到触动；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⑥懂得感恩、乐于奉献</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，如：张秉贵忆往昔被兵痞打，却因收到女顾客的水果而感慨不已；</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⑦主动求知、严于律己</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，如：丰富自己的商品知识，当好顾客的参谋。</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6" end="6"/>
                                            </p:txEl>
                                          </p:spTgt>
                                        </p:tgtEl>
                                        <p:attrNameLst>
                                          <p:attrName>style.visibility</p:attrName>
                                        </p:attrNameLst>
                                      </p:cBhvr>
                                      <p:to>
                                        <p:strVal val="visible"/>
                                      </p:to>
                                    </p:set>
                                    <p:animEffect transition="in" filter="dissolve">
                                      <p:cBhvr>
                                        <p:cTn id="29" dur="500"/>
                                        <p:tgtEl>
                                          <p:spTgt spid="36">
                                            <p:txEl>
                                              <p:pRg st="6" end="6"/>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36">
                                            <p:txEl>
                                              <p:pRg st="7" end="7"/>
                                            </p:txEl>
                                          </p:spTgt>
                                        </p:tgtEl>
                                        <p:attrNameLst>
                                          <p:attrName>style.visibility</p:attrName>
                                        </p:attrNameLst>
                                      </p:cBhvr>
                                      <p:to>
                                        <p:strVal val="visible"/>
                                      </p:to>
                                    </p:set>
                                    <p:animEffect transition="in" filter="dissolve">
                                      <p:cBhvr>
                                        <p:cTn id="32"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805196"/>
            <a:ext cx="7073386" cy="2346220"/>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鉴赏下面语句，把握正侧面描写的手法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①张秉贵在柜台里“三步并作两步走，一点儿不知累”，下班后累得“有时连上楼还要扶着墙”。</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通过强烈的细节对比，突出张秉贵忘我的工作精神和对工作的高度负责的态度。</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805196"/>
            <a:ext cx="7073386" cy="3269549"/>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鉴赏下面语句，把握正侧面描写的手法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张秉贵也随着她向柜台东头走去，边走边想：她准遇到了什么不顾心的事，越是这样，我越是要热情接待她。张秉贵一边走，一边还是那样和颜悦色地说：“最近从上海来了几种新果，味道还不错，您想看看吗？我向您介绍一下。”</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通过心理描写与语言描写结合，表现了他在工作中的细心贴心耐心，更写出了他全心全意为人民服务的信念。</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805196"/>
            <a:ext cx="7073386" cy="2807885"/>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鉴赏下面语句，把握正侧面描写的手法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③他从称好的糖果中拿出一块放回货柜里，又拿出几块用小纸袋好，塞进孩子的衣兜里，把剩下的糖果包捆结实递给顾客，嘱咐道</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通过“拿”“放”“又拿”“塞”“捆”“嘱咐”等一连串的动作，生动地刻画了他心思细腻，办事认真的形象。　</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805196"/>
            <a:ext cx="7073386" cy="3269549"/>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鉴赏下面语句，把握正侧面描写的手法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④忆往昔，看今天，他默默地想，现在我刚为人民做一点儿事，他们就把我当亲人相待，我有什么理由不全心全意为人民服务！</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1958</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年他入党后，想了又想，个共产党员到底图什么？图的就是多为人民服务！</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通过张秉贵内心独白式的心理描写，写出了他的成长过程和思想的成熟。　</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07232" y="1805196"/>
            <a:ext cx="7073386" cy="1884555"/>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鉴赏下面语句，把握正侧面描写的手法</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⑤文章的最后两段。</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通过广大顾客对张秉贵的爱戴和尊敬，侧面烘托他的精神品格的高尚。</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827" y="2008910"/>
            <a:ext cx="3261319"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73024" y="1238564"/>
            <a:ext cx="10836906" cy="5116209"/>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张秉贵工作态度能给我们哪些启发？请结合文章内容探究。</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一个平凡的人，用自己的行动一步步完善着自己的工作技能与服务方式。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满足每一位顾客。他创造了一个不一样的人生。虽然他生活的时代距离我们已经很遥远，但他真诚服务的工作精神却永远的激励着我们，做好自己的本职工作，做到精益求精。</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）他珍惜自己的工作，以自己的工作为自豪，</a:t>
            </a:r>
            <a:r>
              <a:rPr lang="zh-CN" altLang="en-US" sz="2000" b="1">
                <a:solidFill>
                  <a:srgbClr val="C00000"/>
                </a:solidFill>
                <a:latin typeface="微软雅黑" panose="020b0503020204020204" pitchFamily="34" charset="-122"/>
                <a:ea typeface="微软雅黑" panose="020b0503020204020204" pitchFamily="34" charset="-122"/>
              </a:rPr>
              <a:t>树立爱岗敬业的精神</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。我们每个人都工作在平凡的岗位上，每天重复的也都是同样的工作。但我们不能因为这样而感觉工作是枯燥的。我们应该从与服务对象的沟通交流中发现工作的乐趣，为服务对象做一些有意义的事情，</a:t>
            </a:r>
            <a:r>
              <a:rPr lang="zh-CN" altLang="en-US" sz="2000" b="1">
                <a:solidFill>
                  <a:srgbClr val="C00000"/>
                </a:solidFill>
                <a:latin typeface="微软雅黑" panose="020b0503020204020204" pitchFamily="34" charset="-122"/>
                <a:ea typeface="微软雅黑" panose="020b0503020204020204" pitchFamily="34" charset="-122"/>
              </a:rPr>
              <a:t>体现自己的人生价值。</a:t>
            </a:r>
            <a:endParaRPr lang="zh-CN" altLang="en-US" sz="2000" b="1">
              <a:solidFill>
                <a:srgbClr val="C00000"/>
              </a:solidFill>
              <a:latin typeface="微软雅黑" panose="020b0503020204020204"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）张秉贵在工作中的</a:t>
            </a:r>
            <a:r>
              <a:rPr lang="zh-CN" altLang="en-US" sz="2000" b="1">
                <a:solidFill>
                  <a:srgbClr val="C00000"/>
                </a:solidFill>
                <a:latin typeface="微软雅黑" panose="020b0503020204020204" pitchFamily="34" charset="-122"/>
                <a:ea typeface="微软雅黑" panose="020b0503020204020204" pitchFamily="34" charset="-122"/>
              </a:rPr>
              <a:t>热情与服务的态度</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是值得我们学习的，我们应该跟随前人的脚步。在自己的工作道路上走出一条属于自己的不平凡之路。</a:t>
            </a:r>
            <a:r>
              <a:rPr lang="zh-CN" altLang="en-US" sz="2000" b="1">
                <a:solidFill>
                  <a:srgbClr val="C00000"/>
                </a:solidFill>
                <a:latin typeface="微软雅黑" panose="020b0503020204020204" pitchFamily="34" charset="-122"/>
                <a:ea typeface="微软雅黑" panose="020b0503020204020204" pitchFamily="34" charset="-122"/>
              </a:rPr>
              <a:t>对自己的工作积极进取、态度认真、踏实肯干，在工作上体现自己的价值。</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65760" y="1073676"/>
            <a:ext cx="11251434" cy="5116209"/>
          </a:xfrm>
          <a:prstGeom prst="rect">
            <a:avLst/>
          </a:prstGeom>
          <a:noFill/>
        </p:spPr>
        <p:txBody>
          <a:bodyPr wrap="square" rtlCol="0">
            <a:spAutoFit/>
          </a:bodyPr>
          <a:lstStyle>
            <a:defP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本文在写作上有哪些特点？</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①巧妙地运用细节描写，使内容更加真切感人，人物形象更加鲜明生动。</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②线索明确，层次清晰。</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一团火”的服务精神，是本文的线索。作品以“一团火”的服务精神为线索展开，贯穿全文。采用了彩线串珠式的结构方式，叙写老售货员生活中的平凡事迹，凸显了主人公具有“一团火”精神风貌，赞扬之情溢于文中。这种结构安排，起到概括故事情节，突出人物形象，深化主题的作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③倒叙和插叙相结合的写法。</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先点明张秉贵是劳动模范，再用丰富事例加以佐证，同时辅以插叙。张秉贵始终用他“主动、热情、诚恳、耐心、周到”的态度服务每一个人。这样安排更能突出这位劳动模范就如一团火，无论何时何境都能尽心尽力为人民服务，温暖众人心的美好精神品质。</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④正侧面描写相结合的手法。</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通过语言描写、细节描写、心理描写等正面描写，和对比、烘托等侧面描写，让人物形象更加的立体和真实。</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571712" y="1431973"/>
            <a:ext cx="11457992" cy="1689052"/>
          </a:xfrm>
          <a:prstGeom prst="rect">
            <a:avLst/>
          </a:prstGeom>
          <a:solidFill>
            <a:schemeClr val="bg1"/>
          </a:solidFill>
          <a:effectLst/>
        </p:spPr>
        <p:txBody>
          <a:bodyPr wrap="square" rtlCol="0">
            <a:spAutoFit/>
          </a:bodyPr>
          <a:lstStyle>
            <a:defPPr/>
          </a:lstStyle>
          <a:p>
            <a:pPr>
              <a:lnSpc>
                <a:spcPct val="150000"/>
              </a:lnSpc>
            </a:pPr>
            <a:r>
              <a:rPr lang="zh-CN" altLang="en-US" sz="2400">
                <a:latin typeface="微软雅黑" panose="020b0503020204020204" pitchFamily="34" charset="-122"/>
                <a:ea typeface="微软雅黑" panose="020b0503020204020204" pitchFamily="34" charset="-122"/>
                <a:sym typeface="+mn-ea"/>
              </a:rPr>
              <a:t>      本文通过叙写“劳模”张秉贵的日常工作，赞美了他作为一名优秀的共产党员，他以“为人民服务”的热忱，在平凡的售货员岗位上练就了令人称奇的“一抓准”、“一口清”技艺和“一团火”的服务精神。</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defP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86787"/>
            <a:ext cx="12192000" cy="38100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defP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defP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defPPr/>
            </a:lstStyle>
            <a:p>
              <a:pPr/>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defP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defPPr/>
            </a:lstStyle>
            <a:p>
              <a:pPr/>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defP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defPPr/>
            </a:lstStyle>
            <a:p>
              <a:pPr/>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defP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defPPr/>
            </a:lstStyle>
            <a:p>
              <a:pPr/>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defP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76892" y="419210"/>
            <a:ext cx="677108" cy="4500747"/>
          </a:xfrm>
          <a:prstGeom prst="rect">
            <a:avLst/>
          </a:prstGeom>
          <a:noFill/>
        </p:spPr>
        <p:txBody>
          <a:bodyPr vert="eaVert" wrap="square" rtlCol="0">
            <a:spAutoFit/>
          </a:bodyPr>
          <a:lstStyle>
            <a:defPPr/>
          </a:lstStyle>
          <a:p>
            <a:pPr marL="571500" indent="-571500" algn="ctr">
              <a:buFont typeface="Wingdings" panose="05000000000000000000" pitchFamily="2" charset="2"/>
              <a:buChar char="n"/>
            </a:pP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通讯语言的通俗美</a:t>
            </a:r>
            <a:endParaRPr lang="zh-CN" altLang="en-US" sz="3200" b="1">
              <a:solidFill>
                <a:schemeClr val="bg1">
                  <a:lumMod val="75000"/>
                </a:schemeClr>
              </a:solidFill>
              <a:latin typeface="微软雅黑" panose="020b0503020204020204" pitchFamily="34" charset="-122"/>
              <a:ea typeface="微软雅黑" pitchFamily="34" charset="-122"/>
              <a:sym typeface="+mn-ea"/>
            </a:endParaRPr>
          </a:p>
        </p:txBody>
      </p:sp>
      <p:sp>
        <p:nvSpPr>
          <p:cNvPr id="7" name="文本框 6"/>
          <p:cNvSpPr txBox="1"/>
          <p:nvPr/>
        </p:nvSpPr>
        <p:spPr>
          <a:xfrm>
            <a:off x="1366381" y="3332249"/>
            <a:ext cx="10246486" cy="2243050"/>
          </a:xfrm>
          <a:prstGeom prst="rect">
            <a:avLst/>
          </a:prstGeom>
          <a:noFill/>
        </p:spPr>
        <p:txBody>
          <a:bodyPr wrap="square" rtlCol="0">
            <a:spAutoFit/>
          </a:bodyPr>
          <a:lstStyle>
            <a:defP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本篇通讯的语言通俗易懂，而朴实的语言才有美感，也就是通俗美。通俗并不等于肤浅，是因为它把高深的道理用浅显易懂的语言表现出来，能够打动读者，增强亲和力。那么，怎样使通讯写作语言达到“通俗美”呢？</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495759"/>
            <a:ext cx="7275384" cy="3269549"/>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技巧点拨</a:t>
            </a:r>
            <a:r>
              <a:rPr lang="en-US" altLang="zh-CN" sz="2000" b="1">
                <a:latin typeface="微软雅黑" panose="020b0503020204020204" pitchFamily="34" charset="-122"/>
                <a:ea typeface="微软雅黑" panose="020b0503020204020204" pitchFamily="34" charset="-122"/>
              </a:rPr>
              <a:t>】</a:t>
            </a:r>
            <a:endParaRPr lang="en-US" altLang="zh-CN" sz="2000" b="1">
              <a:latin typeface="微软雅黑" panose="020b0503020204020204" pitchFamily="34" charset="-122"/>
              <a:ea typeface="微软雅黑"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①</a:t>
            </a:r>
            <a:r>
              <a:rPr lang="zh-CN" altLang="en-US" sz="2000" b="1">
                <a:solidFill>
                  <a:srgbClr val="C00000"/>
                </a:solidFill>
                <a:latin typeface="微软雅黑" panose="020b0503020204020204" pitchFamily="34" charset="-122"/>
                <a:ea typeface="微软雅黑" panose="020b0503020204020204" pitchFamily="34" charset="-122"/>
              </a:rPr>
              <a:t>运用惯用语</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   适当运用惯用语能够增强通讯的可读性。像把工作互相推诿说成是“踢皮球”“扯皮”，把迎奉上司说成是“拍马屁”，把工作辞退说成是“炒鱿鱼”，把官升的快说成是“坐直升飞机”，把内部不团结说成是“窝里斗”等这样的惯用语，都能形象生动地表达文章主题。 </a:t>
            </a:r>
            <a:endParaRPr lang="zh-CN" altLang="en-US" sz="2000">
              <a:latin typeface="微软雅黑" panose="020b0503020204020204"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495759"/>
            <a:ext cx="7275384" cy="2807885"/>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技巧点拨</a:t>
            </a:r>
            <a:r>
              <a:rPr lang="en-US" altLang="zh-CN" sz="2000" b="1">
                <a:latin typeface="微软雅黑" panose="020b0503020204020204" pitchFamily="34" charset="-122"/>
                <a:ea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②引用俗语和谚语</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　俗语、谚语是劳动人民在长期的生产、生活实践中提炼出来的，大多反映了人民的心愿，记录了社会生活和人生经历，言简意赅，道理深刻。如果在通讯写作中恰当引用，就会使通讯产生美感。</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495759"/>
            <a:ext cx="7275384" cy="2807885"/>
          </a:xfrm>
          <a:prstGeom prst="rect">
            <a:avLst/>
          </a:prstGeom>
          <a:noFill/>
        </p:spPr>
        <p:txBody>
          <a:bodyPr wrap="square" rtlCol="0">
            <a:spAutoFit/>
          </a:bodyPr>
          <a:lstStyle>
            <a:defPPr/>
          </a:lstStyle>
          <a:p>
            <a:pPr marL="342900" indent="-342900">
              <a:lnSpc>
                <a:spcPct val="150000"/>
              </a:lnSpc>
              <a:buFont typeface="Wingdings" panose="05000000000000000000" pitchFamily="2" charset="2"/>
              <a:buChar char="n"/>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技巧点拨</a:t>
            </a:r>
            <a:r>
              <a:rPr lang="en-US" altLang="zh-CN" sz="2000" b="1">
                <a:latin typeface="微软雅黑" panose="020b0503020204020204" pitchFamily="34" charset="-122"/>
                <a:ea typeface="微软雅黑" panose="020b0503020204020204" pitchFamily="34" charset="-122"/>
              </a:rPr>
              <a:t>】</a:t>
            </a:r>
            <a:endParaRPr lang="en-US" altLang="zh-CN" sz="2000" b="1">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③穿插歇后语</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　文章中穿插使用几条歇后语，其“通俗美”更是活灵活现。因为它包含了群众的智慧。当然，歇后语在通讯中穿插运用，也要讲究场合，不同的场合适应不同的歇后语，才能使通讯生辉。</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35560" y="356797"/>
            <a:ext cx="11276024" cy="6039538"/>
          </a:xfrm>
          <a:prstGeom prst="rect">
            <a:avLst/>
          </a:prstGeom>
          <a:noFill/>
        </p:spPr>
        <p:txBody>
          <a:bodyPr wrap="square" rtlCol="0">
            <a:spAutoFit/>
          </a:bodyPr>
          <a:lstStyle>
            <a:defPPr/>
          </a:lstStyle>
          <a:p>
            <a:pPr>
              <a:lnSpc>
                <a:spcPct val="150000"/>
              </a:lnSpc>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对点练习</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请运用上面所学的一种方式构思一篇短文，不少于</a:t>
            </a:r>
            <a:r>
              <a:rPr lang="en-US" altLang="zh-CN" sz="2000">
                <a:latin typeface="微软雅黑" panose="020b0503020204020204" pitchFamily="34" charset="-122"/>
                <a:ea typeface="微软雅黑" panose="020b0503020204020204" pitchFamily="34" charset="-122"/>
              </a:rPr>
              <a:t>300</a:t>
            </a:r>
            <a:r>
              <a:rPr lang="zh-CN" altLang="en-US" sz="2000">
                <a:latin typeface="微软雅黑" panose="020b0503020204020204" pitchFamily="34" charset="-122"/>
                <a:ea typeface="微软雅黑" panose="020b0503020204020204" pitchFamily="34" charset="-122"/>
              </a:rPr>
              <a:t>字。</a:t>
            </a:r>
            <a:endParaRPr lang="zh-CN" altLang="en-US" sz="2000">
              <a:latin typeface="微软雅黑" panose="020b0503020204020204" pitchFamily="34" charset="-122"/>
              <a:ea typeface="微软雅黑" panose="020b0503020204020204" pitchFamily="34" charset="-122"/>
            </a:endParaRPr>
          </a:p>
          <a:p>
            <a:pPr algn="ct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歇后语妈妈</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　　我的妈妈就像一本歇后语大全。 </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　　一天，我在看</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钢铁是怎样炼成的</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。可是我老是坐不住，一会儿喝水，一会儿吃水果，一会儿上厕所。妈妈看见了，批评我说：“你这耐性，真是兔子尾巴</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长不了啊！”我立即认真地看了起来。可是书上有许多我不懂的地方，我一连问了三个问题，妈妈都耐心地回答了。我还想继续问，妈妈打趣道：“孩子，你真是要打破砂锅问到底呀！” </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　　母亲节那天，我早早起床，来到厨房，做起了煎蛋。煎蛋做好了，我端着盘子来到妈妈床边：“母后大人快起床吧，儿臣给您做了香喷喷的早点呢！”妈妈揉揉眼睛，整理了一下头发说：“哎哟！这真是大姑娘坐轿</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头一回呀！”我说：“妈妈您看这鸡蛋，外焦里嫩的，肯定比您做的好吃。”妈妈笑笑：“你真是王婆卖瓜</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自卖自夸。”我嘟着嘴：“我怎么自夸了？我还会下面条呢！”妈妈点着我的小鼻子说：“我还不了解你？就是程咬金的斧子</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就这三下子。” </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你说我这妈妈，哪来那么多的歇后语啊！</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dissolve">
                                      <p:cBhvr>
                                        <p:cTn id="17" dur="500"/>
                                        <p:tgtEl>
                                          <p:spTgt spid="12">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2">
                                            <p:txEl>
                                              <p:pRg st="3" end="3"/>
                                            </p:txEl>
                                          </p:spTgt>
                                        </p:tgtEl>
                                        <p:attrNameLst>
                                          <p:attrName>style.visibility</p:attrName>
                                        </p:attrNameLst>
                                      </p:cBhvr>
                                      <p:to>
                                        <p:strVal val="visible"/>
                                      </p:to>
                                    </p:set>
                                    <p:animEffect transition="in" filter="dissolve">
                                      <p:cBhvr>
                                        <p:cTn id="20" dur="500"/>
                                        <p:tgtEl>
                                          <p:spTgt spid="12">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animEffect transition="in" filter="dissolve">
                                      <p:cBhvr>
                                        <p:cTn id="23" dur="500"/>
                                        <p:tgtEl>
                                          <p:spTgt spid="12">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2">
                                            <p:txEl>
                                              <p:pRg st="5" end="5"/>
                                            </p:txEl>
                                          </p:spTgt>
                                        </p:tgtEl>
                                        <p:attrNameLst>
                                          <p:attrName>style.visibility</p:attrName>
                                        </p:attrNameLst>
                                      </p:cBhvr>
                                      <p:to>
                                        <p:strVal val="visible"/>
                                      </p:to>
                                    </p:set>
                                    <p:animEffect transition="in" filter="dissolve">
                                      <p:cBhvr>
                                        <p:cTn id="26"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8000" b="-8000"/>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defP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pic>
        <p:nvPicPr>
          <p:cNvPr id="83" name="New picture" hidden="1"/>
          <p:cNvPicPr/>
          <p:nvPr/>
        </p:nvPicPr>
        <p:blipFill>
          <a:blip r:embed="rId3"/>
          <a:stretch>
            <a:fillRect/>
          </a:stretch>
        </p:blipFill>
        <p:spPr>
          <a:xfrm>
            <a:off x="11430000" y="12395200"/>
            <a:ext cx="469900" cy="393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defP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39779" y="1985666"/>
            <a:ext cx="6480175" cy="2243050"/>
          </a:xfrm>
          <a:prstGeom prst="rect">
            <a:avLst/>
          </a:prstGeom>
          <a:noFill/>
        </p:spPr>
        <p:txBody>
          <a:bodyPr wrap="square" rtlCol="0">
            <a:spAutoFit/>
          </a:bodyPr>
          <a:lstStyle>
            <a:defP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      林为民，</a:t>
            </a:r>
            <a:r>
              <a:rPr lang="en-US" altLang="zh-CN" sz="2400" b="1">
                <a:solidFill>
                  <a:srgbClr val="C00000"/>
                </a:solidFill>
                <a:latin typeface="微软雅黑" panose="020b0503020204020204" pitchFamily="34" charset="-122"/>
                <a:ea typeface="微软雅黑" panose="020b0503020204020204" pitchFamily="34" charset="-122"/>
              </a:rPr>
              <a:t>1942</a:t>
            </a:r>
            <a:r>
              <a:rPr lang="zh-CN" altLang="en-US" sz="2400" b="1">
                <a:solidFill>
                  <a:srgbClr val="C00000"/>
                </a:solidFill>
                <a:latin typeface="微软雅黑" panose="020b0503020204020204" pitchFamily="34" charset="-122"/>
                <a:ea typeface="微软雅黑" panose="020b0503020204020204" pitchFamily="34" charset="-122"/>
              </a:rPr>
              <a:t>年出生在我国台湾</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，父亲为爱国烈士林正亨。林为民自</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岁起先后就职于北京日报社、北京晚报社，直至退休。</a:t>
            </a:r>
            <a:r>
              <a:rPr lang="zh-CN" altLang="en-US" sz="2400" b="1">
                <a:solidFill>
                  <a:srgbClr val="C00000"/>
                </a:solidFill>
                <a:latin typeface="微软雅黑" panose="020b0503020204020204" pitchFamily="34" charset="-122"/>
                <a:ea typeface="微软雅黑" panose="020b0503020204020204" pitchFamily="34" charset="-122"/>
              </a:rPr>
              <a:t>他把一生都奉献给了记者工作。</a:t>
            </a:r>
            <a:endParaRPr lang="zh-CN" altLang="en-US" sz="2400" b="1">
              <a:solidFill>
                <a:srgbClr val="C00000"/>
              </a:solidFill>
              <a:latin typeface="微软雅黑" panose="020b0503020204020204" pitchFamily="34" charset="-122"/>
              <a:ea typeface="微软雅黑"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defP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400">
              <a:solidFill>
                <a:schemeClr val="bg1">
                  <a:lumMod val="50000"/>
                </a:schemeClr>
              </a:solidFill>
              <a:latin typeface="微软雅黑" panose="020b0503020204020204" pitchFamily="34" charset="-122"/>
              <a:ea typeface="微软雅黑"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12001" r="34627" b="14510"/>
          <a:stretch>
            <a:fillRect/>
          </a:stretch>
        </p:blipFill>
        <p:spPr>
          <a:xfrm>
            <a:off x="946080" y="1779846"/>
            <a:ext cx="3822076" cy="3438179"/>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68166" y="1245766"/>
            <a:ext cx="6480175" cy="3731214"/>
          </a:xfrm>
          <a:prstGeom prst="rect">
            <a:avLst/>
          </a:prstGeom>
          <a:noFill/>
        </p:spPr>
        <p:txBody>
          <a:bodyPr wrap="square" rtlCol="0">
            <a:spAutoFit/>
          </a:bodyPr>
          <a:lstStyle>
            <a:defP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张秉贵（</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1918—1987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），原北京市百货大楼糖果柜台售货员，张秉贵用自己心中的“一团火”，温暖着每一个顾客的心；他是中共十一大代表，第五、六届全国人大代表。北京有燕京八景，张秉贵售货被称为“燕京第九景”</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1957</a:t>
            </a:r>
            <a:r>
              <a:rPr lang="zh-CN" altLang="en-US" sz="2000">
                <a:latin typeface="微软雅黑" panose="020b0503020204020204" pitchFamily="34" charset="-122"/>
                <a:ea typeface="微软雅黑" panose="020b0503020204020204" pitchFamily="34" charset="-122"/>
              </a:rPr>
              <a:t>年，张秉贵被评为</a:t>
            </a:r>
            <a:r>
              <a:rPr lang="zh-CN" altLang="en-US" sz="2000" b="1">
                <a:solidFill>
                  <a:srgbClr val="C00000"/>
                </a:solidFill>
                <a:latin typeface="微软雅黑" panose="020b0503020204020204" pitchFamily="34" charset="-122"/>
                <a:ea typeface="微软雅黑" panose="020b0503020204020204" pitchFamily="34" charset="-122"/>
              </a:rPr>
              <a:t>北京市劳动模范。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1978</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年，他被北京市授予</a:t>
            </a:r>
            <a:r>
              <a:rPr lang="zh-CN" altLang="en-US" sz="2000" b="1">
                <a:solidFill>
                  <a:srgbClr val="C00000"/>
                </a:solidFill>
                <a:latin typeface="微软雅黑" panose="020b0503020204020204" pitchFamily="34" charset="-122"/>
                <a:ea typeface="微软雅黑" panose="020b0503020204020204" pitchFamily="34" charset="-122"/>
              </a:rPr>
              <a:t>特级售货员称号</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年被国务院授予</a:t>
            </a:r>
            <a:r>
              <a:rPr lang="zh-CN" altLang="en-US" sz="2000" b="1">
                <a:solidFill>
                  <a:srgbClr val="C00000"/>
                </a:solidFill>
                <a:latin typeface="微软雅黑" panose="020b0503020204020204" pitchFamily="34" charset="-122"/>
                <a:ea typeface="微软雅黑" panose="020b0503020204020204" pitchFamily="34" charset="-122"/>
              </a:rPr>
              <a:t>全国劳动模范称号</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2009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年，张秉贵被评为</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100</a:t>
            </a:r>
            <a:r>
              <a:rPr lang="zh-CN" altLang="en-US" sz="2000" b="1">
                <a:solidFill>
                  <a:srgbClr val="C00000"/>
                </a:solidFill>
                <a:latin typeface="微软雅黑" panose="020b0503020204020204" pitchFamily="34" charset="-122"/>
                <a:ea typeface="微软雅黑" panose="020b0503020204020204" pitchFamily="34" charset="-122"/>
              </a:rPr>
              <a:t>位新中国成立以来感动中国人物”</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defP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了解张秉贵</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8632" y="1774706"/>
            <a:ext cx="2688171" cy="320227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69240"/>
            <a:ext cx="11623040" cy="6300470"/>
            <a:chOff x="448" y="434"/>
            <a:chExt cx="18304" cy="992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3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defP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itchFamily="34" charset="-122"/>
              <a:sym typeface="+mn-ea"/>
            </a:endParaRPr>
          </a:p>
        </p:txBody>
      </p:sp>
      <p:sp>
        <p:nvSpPr>
          <p:cNvPr id="12" name="椭圆 11"/>
          <p:cNvSpPr/>
          <p:nvPr/>
        </p:nvSpPr>
        <p:spPr>
          <a:xfrm>
            <a:off x="4100995" y="735229"/>
            <a:ext cx="8091005" cy="7496814"/>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649677" y="2771725"/>
            <a:ext cx="7257843" cy="3351046"/>
          </a:xfrm>
          <a:prstGeom prst="rect">
            <a:avLst/>
          </a:prstGeom>
          <a:noFill/>
          <a:effectLst/>
        </p:spPr>
        <p:txBody>
          <a:bodyPr wrap="square" rtlCol="0">
            <a:spAutoFit/>
          </a:bodyPr>
          <a:lstStyle>
            <a:defPPr/>
          </a:lstStyle>
          <a:p>
            <a:pPr>
              <a:lnSpc>
                <a:spcPct val="150000"/>
              </a:lnSpc>
            </a:pPr>
            <a:r>
              <a:rPr lang="zh-CN" altLang="en-US" sz="2400">
                <a:latin typeface="微软雅黑" panose="020b0503020204020204" pitchFamily="34" charset="-122"/>
                <a:ea typeface="微软雅黑" panose="020b0503020204020204" pitchFamily="34" charset="-122"/>
                <a:sym typeface="+mn-ea"/>
              </a:rPr>
              <a:t>新中国成立以来，</a:t>
            </a:r>
            <a:r>
              <a:rPr lang="zh-CN" altLang="en-US" sz="2400" b="1">
                <a:solidFill>
                  <a:srgbClr val="C00000"/>
                </a:solidFill>
                <a:latin typeface="微软雅黑" panose="020b0503020204020204" pitchFamily="34" charset="-122"/>
                <a:ea typeface="微软雅黑" panose="020b0503020204020204" pitchFamily="34" charset="-122"/>
                <a:sym typeface="+mn-ea"/>
              </a:rPr>
              <a:t>我国工人阶级和广大劳动群众以昂扬的热情和冲天干劲积极投身于社会主义建设，为共和国的发展做出了巨大的贡献。</a:t>
            </a:r>
            <a:r>
              <a:rPr lang="zh-CN" altLang="en-US" sz="2400">
                <a:latin typeface="微软雅黑" panose="020b0503020204020204" pitchFamily="34" charset="-122"/>
                <a:ea typeface="微软雅黑" panose="020b0503020204020204" pitchFamily="34" charset="-122"/>
                <a:sym typeface="+mn-ea"/>
              </a:rPr>
              <a:t>在火热的社会主义建设和改革开放的伟大实践中，涌现出一批又一批杰出的先进模范人物。张秉贵就在平凡的售货员岗位上做出了成绩。</a:t>
            </a:r>
            <a:endParaRPr lang="zh-CN" altLang="en-US" sz="2400">
              <a:latin typeface="微软雅黑" panose="020b0503020204020204" pitchFamily="34" charset="-122"/>
              <a:ea typeface="微软雅黑"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91308" y="1361941"/>
            <a:ext cx="11022740" cy="5013039"/>
          </a:xfrm>
          <a:prstGeom prst="rect">
            <a:avLst/>
          </a:prstGeom>
          <a:noFill/>
        </p:spPr>
        <p:txBody>
          <a:bodyPr wrap="square" rtlCol="0">
            <a:spAutoFit/>
          </a:bodyPr>
          <a:lstStyle>
            <a:defPPr/>
          </a:lstStyle>
          <a:p>
            <a:pPr>
              <a:lnSpc>
                <a:spcPct val="150000"/>
              </a:lnSpc>
            </a:pPr>
            <a:r>
              <a:rPr lang="zh-CN" altLang="en-US" sz="2400">
                <a:latin typeface="微软雅黑" panose="020b0503020204020204" pitchFamily="34" charset="-122"/>
                <a:ea typeface="微软雅黑" panose="020b0503020204020204" pitchFamily="34" charset="-122"/>
              </a:rPr>
              <a:t>      本文是一篇</a:t>
            </a:r>
            <a:r>
              <a:rPr lang="zh-CN" altLang="en-US" sz="2400" b="1">
                <a:solidFill>
                  <a:srgbClr val="C00000"/>
                </a:solidFill>
                <a:latin typeface="微软雅黑" panose="020b0503020204020204" pitchFamily="34" charset="-122"/>
                <a:ea typeface="微软雅黑" panose="020b0503020204020204" pitchFamily="34" charset="-122"/>
              </a:rPr>
              <a:t>人物通讯</a:t>
            </a:r>
            <a:r>
              <a:rPr lang="zh-CN" altLang="en-US" sz="2400">
                <a:latin typeface="微软雅黑" panose="020b0503020204020204" pitchFamily="34" charset="-122"/>
                <a:ea typeface="微软雅黑" panose="020b0503020204020204" pitchFamily="34" charset="-122"/>
              </a:rPr>
              <a:t>，一般来说，</a:t>
            </a:r>
            <a:r>
              <a:rPr lang="zh-CN" altLang="en-US" sz="2400" b="1">
                <a:solidFill>
                  <a:srgbClr val="C00000"/>
                </a:solidFill>
                <a:latin typeface="微软雅黑" panose="020b0503020204020204" pitchFamily="34" charset="-122"/>
                <a:ea typeface="微软雅黑" panose="020b0503020204020204" pitchFamily="34" charset="-122"/>
              </a:rPr>
              <a:t>人物通讯是指反映新闻人物为对象的通讯，它是以人物为中心报道对象，通过一个人物或一组人物新近的行动来反映时代特点和社会面貌的一种通讯形式。</a:t>
            </a:r>
            <a:r>
              <a:rPr lang="zh-CN" altLang="en-US" sz="2400">
                <a:latin typeface="微软雅黑" panose="020b0503020204020204" pitchFamily="34" charset="-122"/>
                <a:ea typeface="微软雅黑" panose="020b0503020204020204" pitchFamily="34" charset="-122"/>
              </a:rPr>
              <a:t>这里的新闻人物可以是一个人，也可以是一群人或一类人。</a:t>
            </a:r>
            <a:endParaRPr lang="zh-CN" altLang="en-US" sz="2400">
              <a:latin typeface="微软雅黑" panose="020b0503020204020204" pitchFamily="34" charset="-122"/>
              <a:ea typeface="微软雅黑"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      人物通讯是以人物的新近行动为新闻主体，</a:t>
            </a:r>
            <a:r>
              <a:rPr lang="zh-CN" altLang="en-US" sz="2400" b="1">
                <a:solidFill>
                  <a:srgbClr val="C00000"/>
                </a:solidFill>
                <a:latin typeface="微软雅黑" panose="020b0503020204020204" pitchFamily="34" charset="-122"/>
                <a:ea typeface="微软雅黑" panose="020b0503020204020204" pitchFamily="34" charset="-122"/>
              </a:rPr>
              <a:t>重在表现人物的品质、性格和精神面貌，通过个别显示一般，通过平凡突出伟大，达到揭示时代特征、感染并且教育读者的目的。</a:t>
            </a:r>
            <a:r>
              <a:rPr lang="zh-CN" altLang="en-US" sz="2400">
                <a:latin typeface="微软雅黑" panose="020b0503020204020204" pitchFamily="34" charset="-122"/>
                <a:ea typeface="微软雅黑" panose="020b0503020204020204" pitchFamily="34" charset="-122"/>
              </a:rPr>
              <a:t>写人之所以重要，就是因为人是有思想的。写人物通讯就是为了通过人的思想、人的精神面貌教育人、感染人。光写事迹，不写思想，人物是平面的；写了思想，人才有了灵魂、生命，才能有感染他人的力量。</a:t>
            </a: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14" name="文本框 13"/>
          <p:cNvSpPr txBox="1"/>
          <p:nvPr/>
        </p:nvSpPr>
        <p:spPr>
          <a:xfrm>
            <a:off x="445727" y="628524"/>
            <a:ext cx="2638530" cy="581057"/>
          </a:xfrm>
          <a:prstGeom prst="rect">
            <a:avLst/>
          </a:prstGeom>
          <a:noFill/>
          <a:effectLst>
            <a:reflection blurRad="6350" stA="50000" endA="300" endPos="55000" dir="5400000" sy="-100000" algn="bl" rotWithShape="0"/>
          </a:effectLst>
        </p:spPr>
        <p:txBody>
          <a:bodyPr wrap="square" rtlCol="0">
            <a:spAutoFit/>
          </a:bodyPr>
          <a:lstStyle>
            <a:defP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了解人物通讯 </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09328" y="1808368"/>
            <a:ext cx="6480175" cy="2807885"/>
          </a:xfrm>
          <a:prstGeom prst="rect">
            <a:avLst/>
          </a:prstGeom>
          <a:noFill/>
        </p:spPr>
        <p:txBody>
          <a:bodyPr wrap="square" rtlCol="0">
            <a:spAutoFit/>
          </a:bodyPr>
          <a:lstStyle>
            <a:defP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“心有一团火，温暖众人心”这一标题意蕴丰富，含意深刻。</a:t>
            </a:r>
            <a:r>
              <a:rPr lang="zh-CN" altLang="en-US" sz="2000">
                <a:solidFill>
                  <a:srgbClr val="C00000"/>
                </a:solidFill>
                <a:latin typeface="微软雅黑" panose="020b0503020204020204" pitchFamily="34" charset="-122"/>
                <a:ea typeface="微软雅黑" panose="020b0503020204020204" pitchFamily="34" charset="-122"/>
              </a:rPr>
              <a:t>表层意思是说张秉贵业务熟练，服务热情似火，市民被他的真诚和一心一意为大家服务的行为所感动；内在含意是歌领在那个特定的时代里，先锋人物们火一般的责任感和使命感，突出的是他们在平凡的岗位上勇于担当和付出的精神。</a:t>
            </a:r>
            <a:endParaRPr lang="zh-CN" altLang="en-US" sz="2000">
              <a:solidFill>
                <a:srgbClr val="C00000"/>
              </a:solidFill>
              <a:latin typeface="微软雅黑" panose="020b0503020204020204" pitchFamily="34" charset="-122"/>
              <a:ea typeface="微软雅黑"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kumimoji="1" lang="zh-CN" altLang="en-US"/>
          </a:p>
        </p:txBody>
      </p:sp>
      <p:sp>
        <p:nvSpPr>
          <p:cNvPr id="14" name="文本框 13"/>
          <p:cNvSpPr txBox="1"/>
          <p:nvPr/>
        </p:nvSpPr>
        <p:spPr>
          <a:xfrm>
            <a:off x="2129019" y="664709"/>
            <a:ext cx="1193974" cy="581057"/>
          </a:xfrm>
          <a:prstGeom prst="rect">
            <a:avLst/>
          </a:prstGeom>
          <a:noFill/>
          <a:effectLst>
            <a:reflection blurRad="6350" stA="50000" endA="300" endPos="55000" dir="5400000" sy="-100000" algn="bl" rotWithShape="0"/>
          </a:effectLst>
        </p:spPr>
        <p:txBody>
          <a:bodyPr wrap="square" rtlCol="0">
            <a:spAutoFit/>
          </a:bodyPr>
          <a:lstStyle>
            <a:defP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解题</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1537186" y="1808368"/>
            <a:ext cx="2731941" cy="28347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137</Paragraphs>
  <Slides>36</Slides>
  <Notes>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36</vt:i4>
      </vt:variant>
    </vt:vector>
  </HeadingPairs>
  <TitlesOfParts>
    <vt:vector baseType="lpstr" size="45">
      <vt:lpstr>Arial</vt:lpstr>
      <vt:lpstr>Calibri Light</vt:lpstr>
      <vt:lpstr>Calibri</vt:lpstr>
      <vt:lpstr>等线 Light</vt:lpstr>
      <vt:lpstr>等线</vt:lpstr>
      <vt:lpstr>微软雅黑</vt:lpstr>
      <vt:lpstr>宋体</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50</cp:revision>
  <dcterms:created xsi:type="dcterms:W3CDTF">2017-05-26T12:47:00Z</dcterms:created>
  <dcterms:modified xsi:type="dcterms:W3CDTF">2020-09-01T07:24:53Z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