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6"/>
  </p:notesMasterIdLst>
  <p:sldIdLst>
    <p:sldId id="257" r:id="rId5"/>
    <p:sldId id="259" r:id="rId7"/>
    <p:sldId id="260" r:id="rId8"/>
    <p:sldId id="298" r:id="rId9"/>
    <p:sldId id="299" r:id="rId10"/>
    <p:sldId id="304" r:id="rId11"/>
    <p:sldId id="307" r:id="rId12"/>
    <p:sldId id="308" r:id="rId13"/>
    <p:sldId id="300" r:id="rId14"/>
    <p:sldId id="305" r:id="rId15"/>
    <p:sldId id="301" r:id="rId16"/>
    <p:sldId id="309" r:id="rId17"/>
    <p:sldId id="356" r:id="rId18"/>
    <p:sldId id="359" r:id="rId19"/>
    <p:sldId id="360" r:id="rId20"/>
    <p:sldId id="338" r:id="rId21"/>
    <p:sldId id="354" r:id="rId22"/>
    <p:sldId id="339" r:id="rId23"/>
    <p:sldId id="310" r:id="rId24"/>
    <p:sldId id="264" r:id="rId25"/>
    <p:sldId id="311" r:id="rId26"/>
    <p:sldId id="312" r:id="rId27"/>
    <p:sldId id="268" r:id="rId28"/>
    <p:sldId id="267" r:id="rId29"/>
    <p:sldId id="269" r:id="rId30"/>
    <p:sldId id="270" r:id="rId31"/>
    <p:sldId id="263" r:id="rId32"/>
    <p:sldId id="262" r:id="rId33"/>
    <p:sldId id="316" r:id="rId34"/>
    <p:sldId id="361" r:id="rId35"/>
    <p:sldId id="362" r:id="rId36"/>
    <p:sldId id="363" r:id="rId37"/>
    <p:sldId id="364" r:id="rId38"/>
    <p:sldId id="365" r:id="rId39"/>
    <p:sldId id="319" r:id="rId40"/>
    <p:sldId id="328" r:id="rId41"/>
    <p:sldId id="320" r:id="rId42"/>
    <p:sldId id="330" r:id="rId43"/>
    <p:sldId id="366" r:id="rId44"/>
    <p:sldId id="315" r:id="rId45"/>
    <p:sldId id="326" r:id="rId46"/>
    <p:sldId id="289" r:id="rId47"/>
    <p:sldId id="327" r:id="rId4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132" y="-90"/>
      </p:cViewPr>
      <p:guideLst>
        <p:guide orient="horz" pos="216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1.xml"/><Relationship Id="rId49" Type="http://schemas.openxmlformats.org/officeDocument/2006/relationships/presProps" Target="presProps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幻灯片图像占位符 9217"/>
          <p:cNvSpPr/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1">
            <a:noFill/>
          </a:ln>
        </p:spPr>
      </p:sp>
      <p:sp>
        <p:nvSpPr>
          <p:cNvPr id="7171" name="文本占位符 9218"/>
          <p:cNvSpPr/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1">
            <a:noFill/>
          </a:ln>
        </p:spPr>
        <p:txBody>
          <a:bodyPr anchor="t"/>
          <a:p>
            <a:pPr lvl="0" indent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220" name="页眉占位符 9219"/>
          <p:cNvSpPr/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9221" name="日期占位符 9220"/>
          <p:cNvSpPr/>
          <p:nvPr>
            <p:ph type="dt" idx="1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9222" name="页脚占位符 9221"/>
          <p:cNvSpPr/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9223" name="灯片编号占位符 9222"/>
          <p:cNvSpPr/>
          <p:nvPr>
            <p:ph type="sldNum" sz="quarter" idx="5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幻灯片图像占位符 11265"/>
          <p:cNvSpPr>
            <a:spLocks noGrp="1" noRo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9219" name="文本占位符 11266"/>
          <p:cNvSpPr>
            <a:spLocks noGrp="1" noRot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anchor="t"/>
          <a:p>
            <a:pPr lvl="0" indent="0"/>
            <a:r>
              <a:rPr lang="en-US" altLang="zh-CN"/>
              <a:t>www.gzsxw.net </a:t>
            </a:r>
            <a:r>
              <a:rPr lang="zh-CN" altLang="en-US"/>
              <a:t>港中数学网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幻灯片图像占位符 14337"/>
          <p:cNvSpPr>
            <a:spLocks noGrp="1" noRo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12291" name="文本占位符 14338"/>
          <p:cNvSpPr>
            <a:spLocks noGrp="1" noRot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anchor="t"/>
          <a:p>
            <a:pPr lvl="0" indent="0"/>
            <a:r>
              <a:rPr lang="en-US" altLang="zh-CN"/>
              <a:t>www.gzsxw.net </a:t>
            </a:r>
            <a:r>
              <a:rPr lang="zh-CN" altLang="en-US"/>
              <a:t>港中数学网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4097"/>
          <p:cNvGrpSpPr/>
          <p:nvPr/>
        </p:nvGrpSpPr>
        <p:grpSpPr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6147" name="组合 4098"/>
            <p:cNvGrpSpPr/>
            <p:nvPr userDrawn="1"/>
          </p:nvGrpSpPr>
          <p:grpSpPr>
            <a:xfrm rot="-215207">
              <a:off x="3690" y="234"/>
              <a:ext cx="1857" cy="3625"/>
              <a:chOff x="0" y="0"/>
              <a:chExt cx="1857" cy="3625"/>
            </a:xfrm>
          </p:grpSpPr>
          <p:sp>
            <p:nvSpPr>
              <p:cNvPr id="6148" name="未知"/>
              <p:cNvSpPr/>
              <p:nvPr userDrawn="1"/>
            </p:nvSpPr>
            <p:spPr>
              <a:xfrm rot="-9414770" flipV="1">
                <a:off x="524" y="0"/>
                <a:ext cx="1333" cy="1485"/>
              </a:xfrm>
              <a:custGeom>
                <a:avLst/>
                <a:gdLst/>
                <a:ahLst/>
                <a:cxnLst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9" name="未知"/>
              <p:cNvSpPr/>
              <p:nvPr userDrawn="1"/>
            </p:nvSpPr>
            <p:spPr>
              <a:xfrm rot="-9414770" flipV="1">
                <a:off x="1019" y="1024"/>
                <a:ext cx="571" cy="531"/>
              </a:xfrm>
              <a:custGeom>
                <a:avLst/>
                <a:gdLst/>
                <a:ahLst/>
                <a:cxnLst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0" name="未知"/>
              <p:cNvSpPr/>
              <p:nvPr userDrawn="1"/>
            </p:nvSpPr>
            <p:spPr>
              <a:xfrm rot="-9414770" flipV="1">
                <a:off x="629" y="1389"/>
                <a:ext cx="277" cy="249"/>
              </a:xfrm>
              <a:custGeom>
                <a:avLst/>
                <a:gdLst/>
                <a:ahLst/>
                <a:cxnLst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1" name="未知"/>
              <p:cNvSpPr/>
              <p:nvPr userDrawn="1"/>
            </p:nvSpPr>
            <p:spPr>
              <a:xfrm rot="-9414770" flipV="1">
                <a:off x="969" y="199"/>
                <a:ext cx="245" cy="347"/>
              </a:xfrm>
              <a:custGeom>
                <a:avLst/>
                <a:gdLst/>
                <a:ahLst/>
                <a:cxnLst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2" name="未知"/>
              <p:cNvSpPr/>
              <p:nvPr userDrawn="1"/>
            </p:nvSpPr>
            <p:spPr>
              <a:xfrm rot="-9414770" flipV="1">
                <a:off x="835" y="1429"/>
                <a:ext cx="103" cy="209"/>
              </a:xfrm>
              <a:custGeom>
                <a:avLst/>
                <a:gdLst/>
                <a:ahLst/>
                <a:cxnLst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3" name="未知"/>
              <p:cNvSpPr/>
              <p:nvPr userDrawn="1"/>
            </p:nvSpPr>
            <p:spPr>
              <a:xfrm rot="-9414770" flipV="1">
                <a:off x="885" y="547"/>
                <a:ext cx="120" cy="90"/>
              </a:xfrm>
              <a:custGeom>
                <a:avLst/>
                <a:gdLst/>
                <a:ahLst/>
                <a:cxnLst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4" name="未知"/>
              <p:cNvSpPr/>
              <p:nvPr userDrawn="1"/>
            </p:nvSpPr>
            <p:spPr>
              <a:xfrm rot="-9414770" flipV="1">
                <a:off x="0" y="1566"/>
                <a:ext cx="330" cy="2059"/>
              </a:xfrm>
              <a:custGeom>
                <a:avLst/>
                <a:gdLst/>
                <a:ahLst/>
                <a:cxnLst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155" name="未知"/>
            <p:cNvSpPr/>
            <p:nvPr userDrawn="1"/>
          </p:nvSpPr>
          <p:spPr>
            <a:xfrm rot="373330" flipH="1">
              <a:off x="22" y="1957"/>
              <a:ext cx="323" cy="649"/>
            </a:xfrm>
            <a:custGeom>
              <a:avLst/>
              <a:gdLst/>
              <a:ahLst/>
              <a:cxnLst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未知"/>
            <p:cNvSpPr/>
            <p:nvPr userDrawn="1"/>
          </p:nvSpPr>
          <p:spPr>
            <a:xfrm>
              <a:off x="168" y="1260"/>
              <a:ext cx="1259" cy="1532"/>
            </a:xfrm>
            <a:custGeom>
              <a:avLst/>
              <a:gdLst/>
              <a:ahLst/>
              <a:cxnLst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7" name="未知"/>
            <p:cNvSpPr/>
            <p:nvPr userDrawn="1"/>
          </p:nvSpPr>
          <p:spPr>
            <a:xfrm>
              <a:off x="0" y="2610"/>
              <a:ext cx="801" cy="459"/>
            </a:xfrm>
            <a:custGeom>
              <a:avLst/>
              <a:gdLst/>
              <a:ahLst/>
              <a:cxnLst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8" name="未知"/>
            <p:cNvSpPr/>
            <p:nvPr userDrawn="1"/>
          </p:nvSpPr>
          <p:spPr>
            <a:xfrm rot="373330" flipH="1">
              <a:off x="898" y="2855"/>
              <a:ext cx="354" cy="464"/>
            </a:xfrm>
            <a:custGeom>
              <a:avLst/>
              <a:gdLst/>
              <a:ahLst/>
              <a:cxnLst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9" name="未知"/>
            <p:cNvSpPr/>
            <p:nvPr userDrawn="1"/>
          </p:nvSpPr>
          <p:spPr>
            <a:xfrm rot="373330" flipH="1">
              <a:off x="799" y="2979"/>
              <a:ext cx="87" cy="274"/>
            </a:xfrm>
            <a:custGeom>
              <a:avLst/>
              <a:gdLst/>
              <a:ahLst/>
              <a:cxnLst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0" name="未知"/>
            <p:cNvSpPr/>
            <p:nvPr userDrawn="1"/>
          </p:nvSpPr>
          <p:spPr>
            <a:xfrm>
              <a:off x="1190" y="3273"/>
              <a:ext cx="1108" cy="1047"/>
            </a:xfrm>
            <a:custGeom>
              <a:avLst/>
              <a:gdLst/>
              <a:ahLst/>
              <a:cxnLst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161" name="组合 4112"/>
            <p:cNvGrpSpPr/>
            <p:nvPr userDrawn="1"/>
          </p:nvGrpSpPr>
          <p:grpSpPr>
            <a:xfrm rot="3220060">
              <a:off x="2630" y="753"/>
              <a:ext cx="569" cy="637"/>
              <a:chOff x="0" y="0"/>
              <a:chExt cx="129" cy="157"/>
            </a:xfrm>
          </p:grpSpPr>
          <p:sp>
            <p:nvSpPr>
              <p:cNvPr id="6162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3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4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165" name="组合 4116"/>
            <p:cNvGrpSpPr/>
            <p:nvPr userDrawn="1"/>
          </p:nvGrpSpPr>
          <p:grpSpPr>
            <a:xfrm rot="-6691250">
              <a:off x="3633" y="129"/>
              <a:ext cx="356" cy="607"/>
              <a:chOff x="0" y="0"/>
              <a:chExt cx="129" cy="157"/>
            </a:xfrm>
          </p:grpSpPr>
          <p:sp>
            <p:nvSpPr>
              <p:cNvPr id="6166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7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8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169" name="组合 4120"/>
            <p:cNvGrpSpPr/>
            <p:nvPr userDrawn="1"/>
          </p:nvGrpSpPr>
          <p:grpSpPr>
            <a:xfrm rot="8524840">
              <a:off x="668" y="3321"/>
              <a:ext cx="501" cy="502"/>
              <a:chOff x="0" y="0"/>
              <a:chExt cx="129" cy="157"/>
            </a:xfrm>
          </p:grpSpPr>
          <p:sp>
            <p:nvSpPr>
              <p:cNvPr id="6170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1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2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173" name="组合 4124"/>
            <p:cNvGrpSpPr/>
            <p:nvPr userDrawn="1"/>
          </p:nvGrpSpPr>
          <p:grpSpPr>
            <a:xfrm rot="4106450" flipH="1">
              <a:off x="390" y="258"/>
              <a:ext cx="709" cy="892"/>
              <a:chOff x="0" y="0"/>
              <a:chExt cx="129" cy="157"/>
            </a:xfrm>
          </p:grpSpPr>
          <p:sp>
            <p:nvSpPr>
              <p:cNvPr id="6174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5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6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177" name="组合 4128"/>
            <p:cNvGrpSpPr/>
            <p:nvPr userDrawn="1"/>
          </p:nvGrpSpPr>
          <p:grpSpPr>
            <a:xfrm rot="10015322" flipH="1">
              <a:off x="4625" y="2382"/>
              <a:ext cx="709" cy="892"/>
              <a:chOff x="0" y="0"/>
              <a:chExt cx="129" cy="157"/>
            </a:xfrm>
          </p:grpSpPr>
          <p:sp>
            <p:nvSpPr>
              <p:cNvPr id="6178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9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80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181" name="未知"/>
            <p:cNvSpPr/>
            <p:nvPr userDrawn="1"/>
          </p:nvSpPr>
          <p:spPr>
            <a:xfrm>
              <a:off x="1217" y="2"/>
              <a:ext cx="862" cy="886"/>
            </a:xfrm>
            <a:custGeom>
              <a:avLst/>
              <a:gdLst/>
              <a:ahLst/>
              <a:cxnLst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未知"/>
            <p:cNvSpPr/>
            <p:nvPr userDrawn="1"/>
          </p:nvSpPr>
          <p:spPr>
            <a:xfrm rot="9832527" flipV="1">
              <a:off x="2158" y="102"/>
              <a:ext cx="681" cy="593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未知"/>
            <p:cNvSpPr/>
            <p:nvPr userDrawn="1"/>
          </p:nvSpPr>
          <p:spPr>
            <a:xfrm rot="9832527" flipV="1">
              <a:off x="1997" y="858"/>
              <a:ext cx="330" cy="278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未知"/>
            <p:cNvSpPr/>
            <p:nvPr userDrawn="1"/>
          </p:nvSpPr>
          <p:spPr>
            <a:xfrm rot="9832527" flipV="1">
              <a:off x="2224" y="808"/>
              <a:ext cx="123" cy="233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未知"/>
            <p:cNvSpPr/>
            <p:nvPr userDrawn="1"/>
          </p:nvSpPr>
          <p:spPr>
            <a:xfrm>
              <a:off x="1603" y="0"/>
              <a:ext cx="124" cy="121"/>
            </a:xfrm>
            <a:custGeom>
              <a:avLst/>
              <a:gdLst/>
              <a:ahLst/>
              <a:cxnLst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未知"/>
            <p:cNvSpPr/>
            <p:nvPr userDrawn="1"/>
          </p:nvSpPr>
          <p:spPr>
            <a:xfrm rot="9832527" flipV="1">
              <a:off x="2173" y="1238"/>
              <a:ext cx="393" cy="2300"/>
            </a:xfrm>
            <a:custGeom>
              <a:avLst/>
              <a:gdLst/>
              <a:ahLst/>
              <a:cxnLst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未知"/>
            <p:cNvSpPr/>
            <p:nvPr userDrawn="1"/>
          </p:nvSpPr>
          <p:spPr>
            <a:xfrm>
              <a:off x="0" y="1848"/>
              <a:ext cx="36" cy="132"/>
            </a:xfrm>
            <a:custGeom>
              <a:avLst/>
              <a:gdLst/>
              <a:ahLst/>
              <a:cxnLst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43" name="标题 4142"/>
          <p:cNvSpPr>
            <a:spLocks noGrp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5200" b="1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4144" name="副标题 4143"/>
          <p:cNvSpPr>
            <a:spLocks noGrp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-457200" algn="ctr">
              <a:buNone/>
              <a:defRPr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-914400" algn="ctr">
              <a:buNone/>
              <a:defRPr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-1371600" algn="ctr">
              <a:buNone/>
              <a:defRPr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-1828800" algn="ctr">
              <a:buNone/>
              <a:defRPr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140" name="日期占位符 4139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 dirty="0">
              <a:latin typeface="Verdana" panose="020B0604030504040204" pitchFamily="34" charset="0"/>
            </a:endParaRPr>
          </a:p>
        </p:txBody>
      </p:sp>
      <p:sp>
        <p:nvSpPr>
          <p:cNvPr id="4141" name="页脚占位符 414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 dirty="0">
              <a:latin typeface="Verdana" panose="020B0604030504040204" pitchFamily="34" charset="0"/>
            </a:endParaRPr>
          </a:p>
        </p:txBody>
      </p:sp>
      <p:sp>
        <p:nvSpPr>
          <p:cNvPr id="4142" name="灯片编号占位符 4141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altLang="en-US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blinds dir="vert"/>
  </p:transition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561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561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5828" y="103188"/>
            <a:ext cx="2060972" cy="59531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63439" cy="59531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/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3073"/>
          <p:cNvGrpSpPr/>
          <p:nvPr/>
        </p:nvGrpSpPr>
        <p:grpSpPr>
          <a:xfrm>
            <a:off x="-6350" y="0"/>
            <a:ext cx="2832100" cy="6856413"/>
            <a:chOff x="0" y="0"/>
            <a:chExt cx="1785" cy="4319"/>
          </a:xfrm>
        </p:grpSpPr>
        <p:sp>
          <p:nvSpPr>
            <p:cNvPr id="3075" name="未知"/>
            <p:cNvSpPr/>
            <p:nvPr/>
          </p:nvSpPr>
          <p:spPr>
            <a:xfrm>
              <a:off x="0" y="3262"/>
              <a:ext cx="472" cy="802"/>
            </a:xfrm>
            <a:custGeom>
              <a:avLst/>
              <a:gdLst/>
              <a:ahLst/>
              <a:cxnLst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076" name="组合 3075"/>
            <p:cNvGrpSpPr/>
            <p:nvPr/>
          </p:nvGrpSpPr>
          <p:grpSpPr>
            <a:xfrm rot="-6635092" flipH="1">
              <a:off x="109" y="2441"/>
              <a:ext cx="452" cy="444"/>
              <a:chOff x="0" y="0"/>
              <a:chExt cx="129" cy="157"/>
            </a:xfrm>
          </p:grpSpPr>
          <p:sp>
            <p:nvSpPr>
              <p:cNvPr id="3077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8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9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080" name="未知"/>
            <p:cNvSpPr/>
            <p:nvPr/>
          </p:nvSpPr>
          <p:spPr>
            <a:xfrm>
              <a:off x="95" y="1736"/>
              <a:ext cx="710" cy="768"/>
            </a:xfrm>
            <a:custGeom>
              <a:avLst/>
              <a:gdLst/>
              <a:ahLst/>
              <a:cxnLst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081" name="组合 3080"/>
            <p:cNvGrpSpPr/>
            <p:nvPr/>
          </p:nvGrpSpPr>
          <p:grpSpPr>
            <a:xfrm rot="416244">
              <a:off x="14" y="1746"/>
              <a:ext cx="1771" cy="1741"/>
              <a:chOff x="0" y="0"/>
              <a:chExt cx="902" cy="833"/>
            </a:xfrm>
          </p:grpSpPr>
          <p:sp>
            <p:nvSpPr>
              <p:cNvPr id="3082" name="未知"/>
              <p:cNvSpPr/>
              <p:nvPr userDrawn="1"/>
            </p:nvSpPr>
            <p:spPr>
              <a:xfrm rot="373330" flipH="1">
                <a:off x="84" y="0"/>
                <a:ext cx="313" cy="303"/>
              </a:xfrm>
              <a:custGeom>
                <a:avLst/>
                <a:gdLst/>
                <a:ahLst/>
                <a:cxnLst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3" name="未知"/>
              <p:cNvSpPr/>
              <p:nvPr userDrawn="1"/>
            </p:nvSpPr>
            <p:spPr>
              <a:xfrm rot="373330" flipH="1">
                <a:off x="0" y="56"/>
                <a:ext cx="262" cy="308"/>
              </a:xfrm>
              <a:custGeom>
                <a:avLst/>
                <a:gdLst/>
                <a:ahLst/>
                <a:cxnLst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4" name="未知"/>
              <p:cNvSpPr/>
              <p:nvPr userDrawn="1"/>
            </p:nvSpPr>
            <p:spPr>
              <a:xfrm rot="373330" flipH="1">
                <a:off x="80" y="120"/>
                <a:ext cx="93" cy="156"/>
              </a:xfrm>
              <a:custGeom>
                <a:avLst/>
                <a:gdLst/>
                <a:ahLst/>
                <a:cxnLst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5" name="未知"/>
              <p:cNvSpPr/>
              <p:nvPr userDrawn="1"/>
            </p:nvSpPr>
            <p:spPr>
              <a:xfrm rot="373330" flipH="1">
                <a:off x="272" y="323"/>
                <a:ext cx="85" cy="93"/>
              </a:xfrm>
              <a:custGeom>
                <a:avLst/>
                <a:gdLst/>
                <a:ahLst/>
                <a:cxnLst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6" name="未知"/>
              <p:cNvSpPr/>
              <p:nvPr userDrawn="1"/>
            </p:nvSpPr>
            <p:spPr>
              <a:xfrm rot="373330" flipH="1">
                <a:off x="248" y="348"/>
                <a:ext cx="21" cy="55"/>
              </a:xfrm>
              <a:custGeom>
                <a:avLst/>
                <a:gdLst/>
                <a:ahLst/>
                <a:cxnLst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3087" name="组合 3086"/>
              <p:cNvGrpSpPr/>
              <p:nvPr userDrawn="1"/>
            </p:nvGrpSpPr>
            <p:grpSpPr>
              <a:xfrm rot="-10713554" flipH="1">
                <a:off x="294" y="464"/>
                <a:ext cx="608" cy="369"/>
                <a:chOff x="0" y="0"/>
                <a:chExt cx="608" cy="369"/>
              </a:xfrm>
            </p:grpSpPr>
            <p:sp>
              <p:nvSpPr>
                <p:cNvPr id="3088" name="未知"/>
                <p:cNvSpPr/>
                <p:nvPr userDrawn="1"/>
              </p:nvSpPr>
              <p:spPr>
                <a:xfrm rot="4200091">
                  <a:off x="122" y="99"/>
                  <a:ext cx="143" cy="390"/>
                </a:xfrm>
                <a:custGeom>
                  <a:avLst/>
                  <a:gdLst/>
                  <a:ahLst/>
                  <a:cxnLst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089" name="未知"/>
                <p:cNvSpPr/>
                <p:nvPr userDrawn="1"/>
              </p:nvSpPr>
              <p:spPr>
                <a:xfrm rot="4200091">
                  <a:off x="487" y="53"/>
                  <a:ext cx="33" cy="160"/>
                </a:xfrm>
                <a:custGeom>
                  <a:avLst/>
                  <a:gdLst/>
                  <a:ahLst/>
                  <a:cxnLst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090" name="未知"/>
                <p:cNvSpPr/>
                <p:nvPr userDrawn="1"/>
              </p:nvSpPr>
              <p:spPr>
                <a:xfrm rot="4200091">
                  <a:off x="561" y="15"/>
                  <a:ext cx="60" cy="27"/>
                </a:xfrm>
                <a:custGeom>
                  <a:avLst/>
                  <a:gdLst/>
                  <a:ahLst/>
                  <a:cxnLst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3091" name="组合 3090"/>
            <p:cNvGrpSpPr/>
            <p:nvPr/>
          </p:nvGrpSpPr>
          <p:grpSpPr>
            <a:xfrm rot="6248562">
              <a:off x="348" y="3854"/>
              <a:ext cx="392" cy="424"/>
              <a:chOff x="0" y="0"/>
              <a:chExt cx="129" cy="157"/>
            </a:xfrm>
          </p:grpSpPr>
          <p:sp>
            <p:nvSpPr>
              <p:cNvPr id="3092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3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4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095" name="组合 3094"/>
            <p:cNvGrpSpPr/>
            <p:nvPr/>
          </p:nvGrpSpPr>
          <p:grpSpPr>
            <a:xfrm rot="5003157">
              <a:off x="254" y="1102"/>
              <a:ext cx="412" cy="500"/>
              <a:chOff x="0" y="0"/>
              <a:chExt cx="129" cy="157"/>
            </a:xfrm>
          </p:grpSpPr>
          <p:sp>
            <p:nvSpPr>
              <p:cNvPr id="3096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7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8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099" name="组合 3098"/>
            <p:cNvGrpSpPr/>
            <p:nvPr/>
          </p:nvGrpSpPr>
          <p:grpSpPr>
            <a:xfrm>
              <a:off x="820" y="0"/>
              <a:ext cx="345" cy="367"/>
              <a:chOff x="0" y="0"/>
              <a:chExt cx="129" cy="157"/>
            </a:xfrm>
          </p:grpSpPr>
          <p:sp>
            <p:nvSpPr>
              <p:cNvPr id="3100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01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02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103" name="未知"/>
            <p:cNvSpPr/>
            <p:nvPr/>
          </p:nvSpPr>
          <p:spPr>
            <a:xfrm>
              <a:off x="92" y="94"/>
              <a:ext cx="699" cy="756"/>
            </a:xfrm>
            <a:custGeom>
              <a:avLst/>
              <a:gdLst/>
              <a:ahLst/>
              <a:cxnLst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4" name="未知"/>
            <p:cNvSpPr/>
            <p:nvPr/>
          </p:nvSpPr>
          <p:spPr>
            <a:xfrm rot="828663">
              <a:off x="247" y="3404"/>
              <a:ext cx="132" cy="167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5" name="未知"/>
            <p:cNvSpPr/>
            <p:nvPr/>
          </p:nvSpPr>
          <p:spPr>
            <a:xfrm rot="828663">
              <a:off x="271" y="3592"/>
              <a:ext cx="66" cy="43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6" name="未知"/>
            <p:cNvSpPr/>
            <p:nvPr/>
          </p:nvSpPr>
          <p:spPr>
            <a:xfrm>
              <a:off x="16" y="4110"/>
              <a:ext cx="118" cy="209"/>
            </a:xfrm>
            <a:custGeom>
              <a:avLst/>
              <a:gdLst/>
              <a:ahLst/>
              <a:cxnLst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7" name="未知"/>
            <p:cNvSpPr/>
            <p:nvPr/>
          </p:nvSpPr>
          <p:spPr>
            <a:xfrm>
              <a:off x="5" y="3968"/>
              <a:ext cx="130" cy="128"/>
            </a:xfrm>
            <a:custGeom>
              <a:avLst/>
              <a:gdLst/>
              <a:ahLst/>
              <a:cxnLst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8" name="未知"/>
            <p:cNvSpPr/>
            <p:nvPr/>
          </p:nvSpPr>
          <p:spPr>
            <a:xfrm>
              <a:off x="5" y="3949"/>
              <a:ext cx="47" cy="86"/>
            </a:xfrm>
            <a:custGeom>
              <a:avLst/>
              <a:gdLst/>
              <a:ahLst/>
              <a:cxnLst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9" name="未知"/>
            <p:cNvSpPr/>
            <p:nvPr/>
          </p:nvSpPr>
          <p:spPr>
            <a:xfrm>
              <a:off x="5" y="3239"/>
              <a:ext cx="497" cy="740"/>
            </a:xfrm>
            <a:custGeom>
              <a:avLst/>
              <a:gdLst/>
              <a:ahLst/>
              <a:cxnLst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0" name="未知"/>
            <p:cNvSpPr/>
            <p:nvPr/>
          </p:nvSpPr>
          <p:spPr>
            <a:xfrm rot="1584153">
              <a:off x="25" y="410"/>
              <a:ext cx="344" cy="245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1" name="未知"/>
            <p:cNvSpPr/>
            <p:nvPr/>
          </p:nvSpPr>
          <p:spPr>
            <a:xfrm rot="1584153">
              <a:off x="247" y="756"/>
              <a:ext cx="167" cy="115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2" name="未知"/>
            <p:cNvSpPr/>
            <p:nvPr/>
          </p:nvSpPr>
          <p:spPr>
            <a:xfrm rot="1584153">
              <a:off x="579" y="286"/>
              <a:ext cx="147" cy="160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3" name="未知"/>
            <p:cNvSpPr/>
            <p:nvPr/>
          </p:nvSpPr>
          <p:spPr>
            <a:xfrm rot="1584153">
              <a:off x="241" y="721"/>
              <a:ext cx="62" cy="97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4" name="未知"/>
            <p:cNvSpPr/>
            <p:nvPr/>
          </p:nvSpPr>
          <p:spPr>
            <a:xfrm rot="1584153">
              <a:off x="590" y="466"/>
              <a:ext cx="72" cy="41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5" name="未知"/>
            <p:cNvSpPr/>
            <p:nvPr/>
          </p:nvSpPr>
          <p:spPr>
            <a:xfrm>
              <a:off x="5" y="886"/>
              <a:ext cx="360" cy="650"/>
            </a:xfrm>
            <a:custGeom>
              <a:avLst/>
              <a:gdLst/>
              <a:ahLst/>
              <a:cxnLst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6" name="未知"/>
            <p:cNvSpPr/>
            <p:nvPr/>
          </p:nvSpPr>
          <p:spPr>
            <a:xfrm rot="1584153">
              <a:off x="61" y="84"/>
              <a:ext cx="804" cy="686"/>
            </a:xfrm>
            <a:custGeom>
              <a:avLst/>
              <a:gdLst/>
              <a:ahLst/>
              <a:cxnLst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117" name="标题 3116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8" cy="1314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118" name="文本占位符 3117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119" name="日期占位符 311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Verdan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3120" name="页脚占位符 311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Verdan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3121" name="灯片编号占位符 3120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Verdan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blinds dir="vert"/>
  </p:transition>
  <p:hf sldNum="0" hdr="0" ftr="0" dt="0"/>
  <p:txStyles>
    <p:titleStyle>
      <a:lvl1pPr marL="0" lvl="0" indent="0" algn="ctr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GIF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GIF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GIF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GIF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GIF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GIF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GIF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内容占位符 10241" descr="BJ_037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333375"/>
            <a:ext cx="5292725" cy="5400675"/>
          </a:xfrm>
        </p:spPr>
      </p:pic>
      <p:pic>
        <p:nvPicPr>
          <p:cNvPr id="8194" name="内容占位符 10242" descr="welcome5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435600" y="549275"/>
            <a:ext cx="2695575" cy="1352550"/>
          </a:xfrm>
        </p:spPr>
      </p:pic>
      <p:sp>
        <p:nvSpPr>
          <p:cNvPr id="8195" name="矩形 10243"/>
          <p:cNvSpPr/>
          <p:nvPr/>
        </p:nvSpPr>
        <p:spPr>
          <a:xfrm>
            <a:off x="609600" y="3048000"/>
            <a:ext cx="4248150" cy="124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5639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33CC33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>
                      <a:alpha val="76999"/>
                    </a:srgbClr>
                  </a:outerShdw>
                </a:effectLst>
                <a:latin typeface="隶书" charset="0"/>
                <a:ea typeface="隶书" charset="0"/>
              </a:rPr>
              <a:t>关爱与监督</a:t>
            </a:r>
            <a:endParaRPr lang="zh-CN" altLang="en-US" sz="3600" b="1">
              <a:ln w="9525" cap="flat" cmpd="sng">
                <a:solidFill>
                  <a:srgbClr val="33CC33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>
                    <a:alpha val="76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8196" name="矩形 10244"/>
          <p:cNvSpPr/>
          <p:nvPr/>
        </p:nvSpPr>
        <p:spPr>
          <a:xfrm>
            <a:off x="2195513" y="5302250"/>
            <a:ext cx="5689600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——七(2)班家长会</a:t>
            </a:r>
            <a:endParaRPr lang="zh-CN" altLang="en-US" sz="3600" b="1">
              <a:ln w="1905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0246" name="矩形 10245"/>
          <p:cNvSpPr/>
          <p:nvPr/>
        </p:nvSpPr>
        <p:spPr>
          <a:xfrm>
            <a:off x="0" y="1341438"/>
            <a:ext cx="5638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爱孩子的一切，不止是成绩！ </a:t>
            </a:r>
            <a:b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</a:b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8198" name="内容占位符 10246" descr="TN_0048_GIF"/>
          <p:cNvPicPr>
            <a:picLocks noGrp="1" noChangeAspect="1"/>
          </p:cNvPicPr>
          <p:nvPr>
            <p:ph sz="quarter" idx="3"/>
          </p:nvPr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0" y="1341438"/>
            <a:ext cx="2857500" cy="3719512"/>
          </a:xfr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2318749825676735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2452829350431612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4353952319017598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4916938491080554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587"/>
            <a:ext cx="9144000" cy="686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74282494049571216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7757386336938835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3175"/>
            <a:ext cx="9144000" cy="686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80105278257433875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4353952319017598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6" name="标题 98305"/>
          <p:cNvSpPr>
            <a:spLocks noGrp="1"/>
          </p:cNvSpPr>
          <p:nvPr>
            <p:ph type="title"/>
          </p:nvPr>
        </p:nvSpPr>
        <p:spPr>
          <a:xfrm>
            <a:off x="395288" y="609600"/>
            <a:ext cx="8526463" cy="1143000"/>
          </a:xfrm>
        </p:spPr>
        <p:txBody>
          <a:bodyPr/>
          <a:p>
            <a:pPr lvl="0" indent="0" algn="l"/>
            <a:r>
              <a:rPr lang="zh-CN" altLang="en-US" sz="5400" b="1" dirty="0">
                <a:solidFill>
                  <a:srgbClr val="2D2DB7"/>
                </a:solidFill>
                <a:latin typeface="隶书" pitchFamily="49" charset="-122"/>
                <a:ea typeface="隶书" pitchFamily="49" charset="-122"/>
              </a:rPr>
              <a:t>学习上互帮互助，共同进步</a:t>
            </a:r>
            <a:endParaRPr lang="zh-CN" altLang="en-US" sz="5400" dirty="0">
              <a:solidFill>
                <a:srgbClr val="2D2DB7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483" name="文本占位符 98306"/>
          <p:cNvSpPr>
            <a:spLocks noGrp="1"/>
          </p:cNvSpPr>
          <p:nvPr>
            <p:ph idx="1"/>
          </p:nvPr>
        </p:nvSpPr>
        <p:spPr/>
        <p:txBody>
          <a:bodyPr anchor="t"/>
          <a:p>
            <a:pPr marL="0" indent="0">
              <a:buNone/>
            </a:pPr>
            <a:r>
              <a:rPr lang="en-US" altLang="zh-CN" b="1" dirty="0"/>
              <a:t>        </a:t>
            </a:r>
            <a:r>
              <a:rPr lang="zh-CN" altLang="en-US" b="1" dirty="0"/>
              <a:t>我们班级实行小组管理模式，</a:t>
            </a:r>
            <a:r>
              <a:rPr lang="en-US" altLang="zh-CN" b="1" dirty="0"/>
              <a:t>6</a:t>
            </a:r>
            <a:r>
              <a:rPr lang="zh-CN" altLang="en-US" b="1" dirty="0"/>
              <a:t>人一组，互帮互助，共同进步，各位组长都能够尽职尽责，带领组员共同完成各项学习任务，相信在以后的考试中，我们的成绩会得到一次又一次的提升。这次期中考试取得了</a:t>
            </a:r>
            <a:r>
              <a:rPr lang="zh-CN" altLang="en-US" b="1" dirty="0">
                <a:solidFill>
                  <a:srgbClr val="C00000"/>
                </a:solidFill>
              </a:rPr>
              <a:t>语文、历史第一，英语第二</a:t>
            </a:r>
            <a:r>
              <a:rPr lang="zh-CN" altLang="en-US" b="1" dirty="0"/>
              <a:t>的好成绩。</a:t>
            </a:r>
            <a:endParaRPr lang="zh-CN" altLang="en-US" b="1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5"/>
          <p:cNvSpPr txBox="1"/>
          <p:nvPr/>
        </p:nvSpPr>
        <p:spPr>
          <a:xfrm>
            <a:off x="709930" y="806450"/>
            <a:ext cx="7724775" cy="4968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第一名：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组 （范志华）         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第二名：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组 （王誉俊）         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第三名：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组 （李菀蓉）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第四名：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组 （杨安怡）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>
                <a:sym typeface="+mn-ea"/>
              </a:rPr>
              <a:t>第五名：</a:t>
            </a:r>
            <a:r>
              <a:rPr lang="en-US" altLang="zh-CN" sz="4000" b="1">
                <a:sym typeface="+mn-ea"/>
              </a:rPr>
              <a:t>6</a:t>
            </a:r>
            <a:r>
              <a:rPr lang="zh-CN" altLang="en-US" sz="4000" b="1">
                <a:sym typeface="+mn-ea"/>
              </a:rPr>
              <a:t>组 （韩富贵）</a:t>
            </a:r>
            <a:endParaRPr lang="zh-CN" altLang="en-US" sz="4000" b="1">
              <a:sym typeface="+mn-ea"/>
            </a:endParaRPr>
          </a:p>
          <a:p>
            <a:pPr lvl="0" indent="0"/>
            <a:r>
              <a:rPr lang="zh-CN" altLang="en-US" sz="4000" b="1">
                <a:sym typeface="+mn-ea"/>
              </a:rPr>
              <a:t>第六名：</a:t>
            </a:r>
            <a:r>
              <a:rPr lang="en-US" altLang="zh-CN" sz="4000" b="1">
                <a:sym typeface="+mn-ea"/>
              </a:rPr>
              <a:t>8</a:t>
            </a:r>
            <a:r>
              <a:rPr lang="zh-CN" altLang="en-US" sz="4000" b="1">
                <a:sym typeface="+mn-ea"/>
              </a:rPr>
              <a:t>组 （胡烨馨）</a:t>
            </a:r>
            <a:endParaRPr lang="zh-CN" altLang="en-US" sz="4000" b="1">
              <a:sym typeface="+mn-ea"/>
            </a:endParaRPr>
          </a:p>
          <a:p>
            <a:pPr lvl="0" indent="0"/>
            <a:r>
              <a:rPr lang="zh-CN" altLang="en-US" sz="4000" b="1">
                <a:sym typeface="+mn-ea"/>
              </a:rPr>
              <a:t>第七组：</a:t>
            </a:r>
            <a:r>
              <a:rPr lang="en-US" altLang="zh-CN" sz="4000" b="1">
                <a:sym typeface="+mn-ea"/>
              </a:rPr>
              <a:t>5</a:t>
            </a:r>
            <a:r>
              <a:rPr lang="zh-CN" altLang="en-US" sz="4000" b="1">
                <a:sym typeface="+mn-ea"/>
              </a:rPr>
              <a:t>组 （闫旭东）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第八组：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组 （李俊杰）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3553" name="图片 12289" descr="bj0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7465" y="-63500"/>
            <a:ext cx="9201785" cy="6888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6720" y="396240"/>
            <a:ext cx="8031480" cy="5699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2"/>
                </a:solidFill>
              </a:rPr>
              <a:t>初一新生和小学的不同特点：</a:t>
            </a:r>
            <a:endParaRPr lang="zh-CN" altLang="en-US" sz="3200" b="1">
              <a:solidFill>
                <a:schemeClr val="accent2"/>
              </a:solidFill>
            </a:endParaRPr>
          </a:p>
          <a:p>
            <a:r>
              <a:rPr lang="zh-CN" altLang="en-US" sz="2800" b="1"/>
              <a:t>（一）初一阶段的重要性：中学阶段是青春期，情感危险期和学习的关键期，就初中阶段而言，初二是最为关键的黄金转折点，而</a:t>
            </a:r>
            <a:r>
              <a:rPr lang="zh-CN" altLang="en-US" sz="2800" b="1">
                <a:solidFill>
                  <a:srgbClr val="FF0000"/>
                </a:solidFill>
              </a:rPr>
              <a:t>初一的迅速进入角色，养成良好的学习习惯会成为以后学习的重要的坚实的基础，</a:t>
            </a:r>
            <a:r>
              <a:rPr lang="zh-CN" altLang="en-US" sz="2800" b="1"/>
              <a:t>所以有一种说法就是：“初一不分上下；初二两级分化；初三天上地下。”初一大家感觉学的都差不多，谁也没优秀到什么地方。原因是初一偏简单，是一个</a:t>
            </a:r>
            <a:r>
              <a:rPr lang="zh-CN" altLang="en-US" sz="2800" b="1">
                <a:solidFill>
                  <a:srgbClr val="FF0000"/>
                </a:solidFill>
              </a:rPr>
              <a:t>打基础，养成良好学习习惯的时期</a:t>
            </a:r>
            <a:r>
              <a:rPr lang="zh-CN" altLang="en-US" sz="2800" b="1"/>
              <a:t>。初二开设了物理学科，同时数学加入大量几何证明，很多学生立刻跟起来吃力。初三就不用强调了，基本上差距很难利用突击方式补上。因此，</a:t>
            </a:r>
            <a:r>
              <a:rPr lang="zh-CN" altLang="en-US" sz="2800" b="1">
                <a:solidFill>
                  <a:srgbClr val="FF0000"/>
                </a:solidFill>
              </a:rPr>
              <a:t>必须重视初一的学习生活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3553" name="图片 12289" descr="bj0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9210" y="-15240"/>
            <a:ext cx="9201785" cy="6888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69265" y="1115060"/>
            <a:ext cx="825690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（二）初一阶段</a:t>
            </a:r>
            <a:r>
              <a:rPr lang="zh-CN" altLang="en-US" sz="3200" b="1">
                <a:solidFill>
                  <a:srgbClr val="FF0000"/>
                </a:solidFill>
              </a:rPr>
              <a:t>学习方法</a:t>
            </a:r>
            <a:r>
              <a:rPr lang="zh-CN" altLang="en-US" sz="3200" b="1"/>
              <a:t>的不同：学习任务重，科目多，从小学3科变为7科，作业多，老师多。学习方法要求高，需要从“教师背着走”转变成“自己走”，学习方法上逐步</a:t>
            </a:r>
            <a:r>
              <a:rPr lang="zh-CN" altLang="en-US" sz="3200" b="1">
                <a:solidFill>
                  <a:srgbClr val="FF0000"/>
                </a:solidFill>
              </a:rPr>
              <a:t>培养自学能力和探究能力</a:t>
            </a:r>
            <a:r>
              <a:rPr lang="zh-CN" altLang="en-US" sz="3200" b="1"/>
              <a:t>；学习环节上更</a:t>
            </a:r>
            <a:r>
              <a:rPr lang="zh-CN" altLang="en-US" sz="3200" b="1">
                <a:solidFill>
                  <a:srgbClr val="FF0000"/>
                </a:solidFill>
              </a:rPr>
              <a:t>重视预习和复习</a:t>
            </a:r>
            <a:r>
              <a:rPr lang="zh-CN" altLang="en-US" sz="3200" b="1"/>
              <a:t>；时间利用上要求学生</a:t>
            </a:r>
            <a:r>
              <a:rPr lang="zh-CN" altLang="en-US" sz="3200" b="1">
                <a:solidFill>
                  <a:srgbClr val="FF0000"/>
                </a:solidFill>
              </a:rPr>
              <a:t>学会自主、合理安排时间</a:t>
            </a:r>
            <a:r>
              <a:rPr lang="zh-CN" altLang="en-US" sz="3200" b="1"/>
              <a:t>。走在老师的前面，做时间的主人。</a:t>
            </a:r>
            <a:endParaRPr lang="zh-CN" altLang="en-US" sz="3200" b="1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3553" name="图片 12289" descr="bj0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7465" y="-63500"/>
            <a:ext cx="9201785" cy="6888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2425" y="958850"/>
            <a:ext cx="843978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（三）初一阶段</a:t>
            </a:r>
            <a:r>
              <a:rPr lang="zh-CN" altLang="en-US" sz="3200" b="1">
                <a:solidFill>
                  <a:srgbClr val="FF0000"/>
                </a:solidFill>
              </a:rPr>
              <a:t>教学方法</a:t>
            </a:r>
            <a:r>
              <a:rPr lang="zh-CN" altLang="en-US" sz="3200" b="1"/>
              <a:t>的不同：初中教师的课堂教学</a:t>
            </a:r>
            <a:r>
              <a:rPr lang="zh-CN" altLang="en-US" sz="3200" b="1">
                <a:solidFill>
                  <a:srgbClr val="FF0000"/>
                </a:solidFill>
              </a:rPr>
              <a:t>速度快、容量大、密度高、举例少、要求严、作业训练精而少</a:t>
            </a:r>
            <a:r>
              <a:rPr lang="zh-CN" altLang="en-US" sz="3200" b="1"/>
              <a:t>。因此，进入初中后，学生会明显感到学习时间延长，每天的文化课增多，而活动课减少。并且，初中的课堂大部分不像小学的课堂那样生动活泼，老师的教学会更</a:t>
            </a:r>
            <a:r>
              <a:rPr lang="zh-CN" altLang="en-US" sz="3200" b="1">
                <a:solidFill>
                  <a:srgbClr val="FF0000"/>
                </a:solidFill>
              </a:rPr>
              <a:t>注重环环相扣，节奏明显加快</a:t>
            </a:r>
            <a:r>
              <a:rPr lang="zh-CN" altLang="en-US" sz="3200" b="1"/>
              <a:t>，而且更</a:t>
            </a:r>
            <a:r>
              <a:rPr lang="zh-CN" altLang="en-US" sz="3200" b="1">
                <a:solidFill>
                  <a:srgbClr val="FF0000"/>
                </a:solidFill>
              </a:rPr>
              <a:t>注重知识的体系和深度</a:t>
            </a:r>
            <a:r>
              <a:rPr lang="zh-CN" altLang="en-US" sz="3200" b="1"/>
              <a:t>。作业相对难而多，很多学生会一时不适应。</a:t>
            </a:r>
            <a:endParaRPr lang="zh-CN" altLang="en-US" sz="3200" b="1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椭圆 190475"/>
          <p:cNvSpPr/>
          <p:nvPr/>
        </p:nvSpPr>
        <p:spPr>
          <a:xfrm>
            <a:off x="1476375" y="333375"/>
            <a:ext cx="6192838" cy="792163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0477" name="文本框 190476"/>
          <p:cNvSpPr txBox="1"/>
          <p:nvPr/>
        </p:nvSpPr>
        <p:spPr>
          <a:xfrm>
            <a:off x="2374900" y="333375"/>
            <a:ext cx="6769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u="sng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  <a:t>班级存在的问题</a:t>
            </a:r>
            <a:endParaRPr lang="zh-CN" altLang="en-US" sz="4400" b="1" u="sng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ea typeface="华文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735" y="1337945"/>
            <a:ext cx="8304530" cy="5212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1.作业存在迟交或不交作业现象。极个别学生屡次不交作业或不完成作业现象严重。 </a:t>
            </a:r>
            <a:endParaRPr lang="zh-CN" altLang="en-US" sz="2800" b="1"/>
          </a:p>
          <a:p>
            <a:r>
              <a:rPr lang="zh-CN" altLang="en-US" sz="2800" b="1"/>
              <a:t>2.作业马虎差错多，没有养成及时订正巩固的习惯，导致做过的练习屡做屡错。对作业或错题订正应付了事。 </a:t>
            </a:r>
            <a:endParaRPr lang="zh-CN" altLang="en-US" sz="2800" b="1"/>
          </a:p>
          <a:p>
            <a:r>
              <a:rPr lang="zh-CN" altLang="en-US" sz="2800" b="1"/>
              <a:t>3.不按要求做练习、作业, 没能合理安排时间, 有决心没恒心, 课后学习时间没有保证, 时间利用率不高。特别是周六、日,  在家放任自流，有个别甚至整天看电视打游戏，或在外游荡不回家，进入网吧等，导致作业质量特别差。这方面问题尤其需要得到家长的关注和配合。 </a:t>
            </a:r>
            <a:endParaRPr lang="zh-CN" altLang="en-US" sz="2800" b="1"/>
          </a:p>
          <a:p>
            <a:r>
              <a:rPr lang="zh-CN" altLang="en-US" sz="2800" b="1"/>
              <a:t>4. 基础训练不够,停留在上课懂就行,课后不及时巩固。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椭圆 190475"/>
          <p:cNvSpPr/>
          <p:nvPr/>
        </p:nvSpPr>
        <p:spPr>
          <a:xfrm>
            <a:off x="1476375" y="333375"/>
            <a:ext cx="6192838" cy="792163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0477" name="文本框 190476"/>
          <p:cNvSpPr txBox="1"/>
          <p:nvPr/>
        </p:nvSpPr>
        <p:spPr>
          <a:xfrm>
            <a:off x="2374900" y="333375"/>
            <a:ext cx="6769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u="sng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  <a:t>班级存在的问题</a:t>
            </a:r>
            <a:endParaRPr lang="zh-CN" altLang="en-US" sz="4400" b="1" u="sng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ea typeface="华文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625" y="1426845"/>
            <a:ext cx="8177530" cy="435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5．自觉性不强，老师在与不在不能做到一样,上课不能集中精神, 个别存在开小差、走神、做小动作、插嘴等现象。部分学生课间不能静心休息，容易受干扰, 爱讲闲话, 不能利用课余时间及时完成作业。 </a:t>
            </a:r>
            <a:endParaRPr lang="zh-CN" altLang="en-US" sz="2800" b="1"/>
          </a:p>
          <a:p>
            <a:r>
              <a:rPr lang="zh-CN" altLang="en-US" sz="2800" b="1"/>
              <a:t>6．个别同学过于骄傲，认为自己小学时成绩不错，学习上不太肯用功钻研，以致学习没有进步。</a:t>
            </a:r>
            <a:endParaRPr lang="zh-CN" altLang="en-US" sz="2800" b="1"/>
          </a:p>
          <a:p>
            <a:r>
              <a:rPr lang="zh-CN" altLang="en-US" sz="2800" b="1"/>
              <a:t>7.大多数学生的学习方法和学习习惯还停留在小学阶段，不会听课，不会做笔记，不会复习，独立性差（自习课无所事事），有偏科现象。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190465"/>
          <p:cNvSpPr txBox="1"/>
          <p:nvPr/>
        </p:nvSpPr>
        <p:spPr>
          <a:xfrm>
            <a:off x="468313" y="1196975"/>
            <a:ext cx="8675687" cy="1212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30000"/>
              </a:spcBef>
              <a:buClr>
                <a:srgbClr val="000000"/>
              </a:buClr>
            </a:pPr>
            <a:r>
              <a:rPr lang="en-US" altLang="zh-CN" sz="3200" b="1" dirty="0">
                <a:latin typeface="幼圆" pitchFamily="49" charset="-122"/>
                <a:ea typeface="幼圆" pitchFamily="49" charset="-122"/>
              </a:rPr>
              <a:t>8.</a:t>
            </a: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部分同学自我管理能力较差。有几个同学</a:t>
            </a:r>
            <a:endParaRPr lang="zh-CN" altLang="en-US" sz="3200" b="1" dirty="0">
              <a:latin typeface="幼圆" pitchFamily="49" charset="-122"/>
              <a:ea typeface="幼圆" pitchFamily="49" charset="-122"/>
            </a:endParaRPr>
          </a:p>
          <a:p>
            <a:pPr lvl="0" indent="0" algn="just">
              <a:spcBef>
                <a:spcPct val="30000"/>
              </a:spcBef>
              <a:buClr>
                <a:srgbClr val="000000"/>
              </a:buClr>
            </a:pP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上课过于活跃</a:t>
            </a:r>
            <a:r>
              <a:rPr lang="en-US" altLang="zh-CN" sz="3200" b="1" dirty="0"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纪律观念淡薄。</a:t>
            </a:r>
            <a:endParaRPr lang="zh-CN" altLang="en-US" sz="3200" b="1" dirty="0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2772" name="矩形 190470"/>
          <p:cNvSpPr/>
          <p:nvPr/>
        </p:nvSpPr>
        <p:spPr>
          <a:xfrm>
            <a:off x="468313" y="2633028"/>
            <a:ext cx="8999537" cy="10909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"/>
              </a:spcBef>
            </a:pPr>
            <a:r>
              <a:rPr lang="en-US" altLang="zh-CN" sz="3200" b="1" dirty="0">
                <a:latin typeface="幼圆" pitchFamily="49" charset="-122"/>
                <a:ea typeface="幼圆" pitchFamily="49" charset="-122"/>
              </a:rPr>
              <a:t>9.</a:t>
            </a: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部分学生还没进入中学生的角色，不懂得</a:t>
            </a:r>
            <a:endParaRPr lang="zh-CN" altLang="en-US" sz="3200" b="1" dirty="0">
              <a:latin typeface="幼圆" pitchFamily="49" charset="-122"/>
              <a:ea typeface="幼圆" pitchFamily="49" charset="-122"/>
            </a:endParaRPr>
          </a:p>
          <a:p>
            <a:pPr lvl="0" indent="0" algn="just">
              <a:spcBef>
                <a:spcPct val="5000"/>
              </a:spcBef>
            </a:pP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怎样学习和生活 。</a:t>
            </a:r>
            <a:endParaRPr lang="zh-CN" altLang="en-US" sz="3200" b="1" dirty="0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2774" name="椭圆 190475"/>
          <p:cNvSpPr/>
          <p:nvPr/>
        </p:nvSpPr>
        <p:spPr>
          <a:xfrm>
            <a:off x="1476375" y="333375"/>
            <a:ext cx="6192838" cy="792163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0477" name="文本框 190476"/>
          <p:cNvSpPr txBox="1"/>
          <p:nvPr/>
        </p:nvSpPr>
        <p:spPr>
          <a:xfrm>
            <a:off x="2374900" y="333375"/>
            <a:ext cx="6769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u="sng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  <a:t>班级存在的问题</a:t>
            </a:r>
            <a:endParaRPr lang="zh-CN" altLang="en-US" sz="4400" b="1" u="sng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ea typeface="华文行楷" pitchFamily="2" charset="-122"/>
            </a:endParaRPr>
          </a:p>
        </p:txBody>
      </p:sp>
      <p:sp>
        <p:nvSpPr>
          <p:cNvPr id="32777" name="矩形 190479"/>
          <p:cNvSpPr/>
          <p:nvPr/>
        </p:nvSpPr>
        <p:spPr>
          <a:xfrm>
            <a:off x="468313" y="4088130"/>
            <a:ext cx="814768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b="1" dirty="0">
                <a:latin typeface="幼圆" pitchFamily="49" charset="-122"/>
                <a:ea typeface="幼圆" pitchFamily="49" charset="-122"/>
              </a:rPr>
              <a:t>10.</a:t>
            </a: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个别同学学习基础薄弱和无良好的学习行</a:t>
            </a:r>
            <a:endParaRPr lang="zh-CN" altLang="en-US" sz="3200" b="1" dirty="0">
              <a:latin typeface="幼圆" pitchFamily="49" charset="-122"/>
              <a:ea typeface="幼圆" pitchFamily="49" charset="-122"/>
            </a:endParaRPr>
          </a:p>
          <a:p>
            <a:pPr lvl="0" indent="0"/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为</a:t>
            </a:r>
            <a:r>
              <a:rPr lang="en-US" altLang="zh-CN" sz="3200" b="1" dirty="0"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这是造成学习困的一个主要原因</a:t>
            </a:r>
            <a:r>
              <a:rPr lang="en-US" altLang="zh-CN" sz="3200" b="1">
                <a:latin typeface="幼圆" pitchFamily="49" charset="-122"/>
                <a:ea typeface="幼圆" pitchFamily="49" charset="-122"/>
              </a:rPr>
              <a:t>.</a:t>
            </a:r>
            <a:endParaRPr lang="en-US" altLang="zh-CN" sz="3200" b="1"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2447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22530" name="文本占位符 244738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 dirty="0"/>
          </a:p>
        </p:txBody>
      </p:sp>
      <p:pic>
        <p:nvPicPr>
          <p:cNvPr id="22531" name="图片 244739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2162" y="0"/>
            <a:ext cx="107283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44743"/>
          <p:cNvSpPr txBox="1"/>
          <p:nvPr/>
        </p:nvSpPr>
        <p:spPr>
          <a:xfrm>
            <a:off x="790575" y="2474913"/>
            <a:ext cx="8532813" cy="1309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8000" b="1" dirty="0">
                <a:solidFill>
                  <a:srgbClr val="CC0066"/>
                </a:solidFill>
                <a:latin typeface="Arial" panose="020B0604020202020204" pitchFamily="34" charset="0"/>
                <a:ea typeface="楷体" pitchFamily="49" charset="-122"/>
              </a:rPr>
              <a:t>期中考试情况分析</a:t>
            </a:r>
            <a:endParaRPr lang="zh-CN" altLang="en-US" sz="8000" b="1" dirty="0">
              <a:solidFill>
                <a:srgbClr val="CC0066"/>
              </a:solidFill>
              <a:latin typeface="Arial" panose="020B0604020202020204" pitchFamily="34" charset="0"/>
              <a:ea typeface="楷体" pitchFamily="49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2290"/>
          <p:cNvSpPr/>
          <p:nvPr/>
        </p:nvSpPr>
        <p:spPr>
          <a:xfrm>
            <a:off x="457200" y="3562350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/>
            <a:endParaRPr lang="zh-CN" altLang="en-US" sz="2800" b="1" dirty="0">
              <a:solidFill>
                <a:srgbClr val="66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7467600" y="1314450"/>
            <a:ext cx="1006475" cy="92075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rotWithShape="0">
              <a:srgbClr val="875B0D">
                <a:alpha val="65999"/>
              </a:srgbClr>
            </a:outerShdw>
          </a:effectLst>
        </p:spPr>
        <p:txBody>
          <a:bodyPr vert="eaVert" wrap="none" anchor="t">
            <a:spAutoFit/>
          </a:bodyPr>
          <a:p>
            <a:pPr lvl="0" indent="0" algn="ctr"/>
            <a:endParaRPr lang="zh-CN" altLang="en-US" sz="5400" b="1" dirty="0">
              <a:solidFill>
                <a:srgbClr val="A5002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0244" name="文本框 12292"/>
          <p:cNvSpPr txBox="1"/>
          <p:nvPr/>
        </p:nvSpPr>
        <p:spPr>
          <a:xfrm>
            <a:off x="179388" y="333375"/>
            <a:ext cx="5976937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i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尊敬的各位家长：</a:t>
            </a:r>
            <a:endParaRPr lang="zh-CN" altLang="en-US" sz="5400" b="1" i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5" name="文本框 12293"/>
          <p:cNvSpPr txBox="1"/>
          <p:nvPr/>
        </p:nvSpPr>
        <p:spPr>
          <a:xfrm>
            <a:off x="304800" y="1524000"/>
            <a:ext cx="8229600" cy="3932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   首先感谢您们在百忙之中抽空来参加今天的家长会，协助并参与我们的教育教学工作。教育是双向的，必须家庭和学校积极配合才可能取得成效。</a:t>
            </a:r>
            <a:r>
              <a:rPr lang="zh-CN" altLang="en-US" sz="36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在此,我代表</a:t>
            </a:r>
            <a:r>
              <a:rPr lang="en-US" altLang="zh-CN" sz="36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班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所有的学生和任课老师</a:t>
            </a:r>
            <a:r>
              <a:rPr lang="zh-CN" altLang="en-US" sz="36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对在座的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家长</a:t>
            </a:r>
            <a:r>
              <a:rPr lang="zh-CN" altLang="en-US" sz="36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表示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感谢!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感谢您们对我们工作的支持与关心！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19457" descr="向日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-25400"/>
            <a:ext cx="1081088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19458"/>
          <p:cNvSpPr/>
          <p:nvPr/>
        </p:nvSpPr>
        <p:spPr>
          <a:xfrm>
            <a:off x="1331913" y="117475"/>
            <a:ext cx="5562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班级总分前十名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460" name="任意多边形 19459"/>
          <p:cNvSpPr/>
          <p:nvPr/>
        </p:nvSpPr>
        <p:spPr>
          <a:xfrm>
            <a:off x="7235825" y="0"/>
            <a:ext cx="1676400" cy="127317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00CC99"/>
          </a:solidFill>
          <a:ln w="3810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表扬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19817" name="表格 19816"/>
          <p:cNvGraphicFramePr/>
          <p:nvPr/>
        </p:nvGraphicFramePr>
        <p:xfrm>
          <a:off x="490538" y="785813"/>
          <a:ext cx="7421563" cy="5954713"/>
        </p:xfrm>
        <a:graphic>
          <a:graphicData uri="http://schemas.openxmlformats.org/drawingml/2006/table">
            <a:tbl>
              <a:tblPr/>
              <a:tblGrid>
                <a:gridCol w="1042988"/>
                <a:gridCol w="735012"/>
                <a:gridCol w="887413"/>
                <a:gridCol w="889000"/>
                <a:gridCol w="887412"/>
                <a:gridCol w="720725"/>
                <a:gridCol w="817880"/>
                <a:gridCol w="695960"/>
                <a:gridCol w="745173"/>
              </a:tblGrid>
              <a:tr h="7000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姓名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语文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数学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英语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政治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历史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总分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班级排名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年级排名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李菀蓉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Calibri" panose="020F0502020204030204" charset="0"/>
                        </a:rPr>
                        <a:t>105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Calibri" panose="020F0502020204030204" charset="0"/>
                        </a:rPr>
                        <a:t>96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Calibri" panose="020F0502020204030204" charset="0"/>
                        </a:rPr>
                        <a:t>82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474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en-US" altLang="zh-CN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韩富贵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114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472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2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en-US" altLang="zh-CN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闫超辉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Calibri" panose="020F0502020204030204" charset="0"/>
                        </a:rPr>
                        <a:t>114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111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467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3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en-US" altLang="zh-CN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王誉俊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466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4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en-US" altLang="zh-CN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范志华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92.5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115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Calibri" panose="020F0502020204030204" charset="0"/>
                        </a:rPr>
                        <a:t>77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457.5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5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何璇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456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6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en-US" altLang="zh-CN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武星光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112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453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7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问艺茵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88.5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110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452.5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8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许晶晶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113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452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9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闫旭东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80.5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441.5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10</a:t>
                      </a:r>
                      <a:endParaRPr lang="zh-CN" altLang="en-US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图片 19457" descr="向日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-25400"/>
            <a:ext cx="1081088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19458"/>
          <p:cNvSpPr/>
          <p:nvPr/>
        </p:nvSpPr>
        <p:spPr>
          <a:xfrm>
            <a:off x="1331913" y="117475"/>
            <a:ext cx="5562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班级总分前二十名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460" name="任意多边形 19459"/>
          <p:cNvSpPr/>
          <p:nvPr/>
        </p:nvSpPr>
        <p:spPr>
          <a:xfrm>
            <a:off x="7235825" y="0"/>
            <a:ext cx="1676400" cy="127317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00CC99"/>
          </a:solidFill>
          <a:ln w="3810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表扬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19817" name="表格 19816"/>
          <p:cNvGraphicFramePr/>
          <p:nvPr/>
        </p:nvGraphicFramePr>
        <p:xfrm>
          <a:off x="490538" y="785813"/>
          <a:ext cx="7421563" cy="5918200"/>
        </p:xfrm>
        <a:graphic>
          <a:graphicData uri="http://schemas.openxmlformats.org/drawingml/2006/table">
            <a:tbl>
              <a:tblPr/>
              <a:tblGrid>
                <a:gridCol w="1042988"/>
                <a:gridCol w="735012"/>
                <a:gridCol w="887413"/>
                <a:gridCol w="889000"/>
                <a:gridCol w="887412"/>
                <a:gridCol w="720725"/>
                <a:gridCol w="817880"/>
                <a:gridCol w="695960"/>
                <a:gridCol w="745173"/>
              </a:tblGrid>
              <a:tr h="7000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姓名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语文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数学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英语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政治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历史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总分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班级排名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年级排名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杨安怡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90.5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440.5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11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李文彪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118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433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12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胡烨馨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82.5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427.5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13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范永铨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111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424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14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杨晓乐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84.5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422.5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15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陈家然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418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16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温兴雅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408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17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高佩翰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407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18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郭艳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108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406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19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李俊杰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98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393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20</a:t>
                      </a:r>
                      <a:endParaRPr lang="zh-CN" altLang="en-US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图片 19457" descr="向日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-25400"/>
            <a:ext cx="1081088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19458"/>
          <p:cNvSpPr/>
          <p:nvPr/>
        </p:nvSpPr>
        <p:spPr>
          <a:xfrm>
            <a:off x="1331913" y="117475"/>
            <a:ext cx="5562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班级总分后十名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graphicFrame>
        <p:nvGraphicFramePr>
          <p:cNvPr id="19817" name="表格 19816"/>
          <p:cNvGraphicFramePr/>
          <p:nvPr/>
        </p:nvGraphicFramePr>
        <p:xfrm>
          <a:off x="490538" y="785813"/>
          <a:ext cx="7421563" cy="5918200"/>
        </p:xfrm>
        <a:graphic>
          <a:graphicData uri="http://schemas.openxmlformats.org/drawingml/2006/table">
            <a:tbl>
              <a:tblPr/>
              <a:tblGrid>
                <a:gridCol w="1042988"/>
                <a:gridCol w="735012"/>
                <a:gridCol w="887413"/>
                <a:gridCol w="889000"/>
                <a:gridCol w="887412"/>
                <a:gridCol w="720725"/>
                <a:gridCol w="817880"/>
                <a:gridCol w="695960"/>
                <a:gridCol w="745173"/>
              </a:tblGrid>
              <a:tr h="7000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姓名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语文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数学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英语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政治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历史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总分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班级排名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年级排名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李锐豪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290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37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贺炳煜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281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38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李勇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54.5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234.5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39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王壁川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201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40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马一博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71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196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41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李贵荣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56.5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182.5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42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吕月辉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61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25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176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43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温家煜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43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168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44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accent2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张陆宇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26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167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45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504D">
                        <a:alpha val="2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杨迎芳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54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0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19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118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chemeClr val="hlink"/>
                          </a:solidFill>
                          <a:latin typeface="Calibri" panose="020F0502020204030204" charset="0"/>
                        </a:rPr>
                        <a:t>46</a:t>
                      </a:r>
                      <a:endParaRPr lang="en-US" altLang="zh-CN" sz="2000" b="1" dirty="0">
                        <a:solidFill>
                          <a:schemeClr val="hlink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050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1505" descr="向日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17475"/>
            <a:ext cx="1081088" cy="108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1506"/>
          <p:cNvSpPr/>
          <p:nvPr/>
        </p:nvSpPr>
        <p:spPr>
          <a:xfrm>
            <a:off x="1673225" y="833438"/>
            <a:ext cx="5562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语文单科前四名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 indent="0" algn="ctr"/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1508" name="任意多边形 21507"/>
          <p:cNvSpPr/>
          <p:nvPr/>
        </p:nvSpPr>
        <p:spPr>
          <a:xfrm>
            <a:off x="7235825" y="3359150"/>
            <a:ext cx="1600200" cy="1366838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00CC99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4800" b="1">
                <a:solidFill>
                  <a:srgbClr val="FFFF00"/>
                </a:solidFill>
                <a:latin typeface="Times New Roman" panose="02020603050405020304" pitchFamily="18" charset="0"/>
                <a:ea typeface="华文中宋" pitchFamily="2" charset="-122"/>
              </a:rPr>
              <a:t>表扬</a:t>
            </a:r>
            <a:endParaRPr lang="zh-CN" altLang="en-US" sz="4800" b="1">
              <a:solidFill>
                <a:srgbClr val="FFFF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21509" name="矩形 21508"/>
          <p:cNvSpPr/>
          <p:nvPr/>
        </p:nvSpPr>
        <p:spPr>
          <a:xfrm flipH="1">
            <a:off x="7997825" y="554038"/>
            <a:ext cx="76200" cy="2971800"/>
          </a:xfrm>
          <a:prstGeom prst="rect">
            <a:avLst/>
          </a:prstGeom>
          <a:solidFill>
            <a:srgbClr val="FF00FF">
              <a:alpha val="59999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1403350" y="1485900"/>
            <a:ext cx="5081588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李菀蓉1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05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韩富贵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99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何    璇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98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许晶晶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96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王誉俊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96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7" name="矩形 21510"/>
          <p:cNvSpPr/>
          <p:nvPr/>
        </p:nvSpPr>
        <p:spPr>
          <a:xfrm>
            <a:off x="755650" y="3887788"/>
            <a:ext cx="5562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数学单科前五名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 indent="0" algn="ctr"/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1219200" y="4383088"/>
            <a:ext cx="5448300" cy="1919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李文彪118  范志华11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闫超辉11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4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许晶晶11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问艺茵11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  <p:bldP spid="21510" grpId="0" bldLvl="0"/>
      <p:bldP spid="21512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22529"/>
          <p:cNvSpPr/>
          <p:nvPr/>
        </p:nvSpPr>
        <p:spPr>
          <a:xfrm>
            <a:off x="900113" y="479425"/>
            <a:ext cx="5562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英语单科前五名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 indent="0" algn="ctr"/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900113" y="968375"/>
            <a:ext cx="7286625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韩富贵11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武星光11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闫超辉11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范永铨111  王誉俊1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09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矩形 22531"/>
          <p:cNvSpPr/>
          <p:nvPr/>
        </p:nvSpPr>
        <p:spPr>
          <a:xfrm>
            <a:off x="900113" y="2565400"/>
            <a:ext cx="5562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政治单科前五名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 indent="0" algn="ctr"/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057275" y="3016250"/>
            <a:ext cx="7129463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李菀蓉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82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何   璇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78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王誉俊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76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闫旭东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74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闫超辉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72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武星光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72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矩形 22533"/>
          <p:cNvSpPr/>
          <p:nvPr/>
        </p:nvSpPr>
        <p:spPr>
          <a:xfrm>
            <a:off x="1057275" y="4600575"/>
            <a:ext cx="5562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历史单科前五名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 indent="0" algn="ctr"/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1057275" y="5157788"/>
            <a:ext cx="6946900" cy="1189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王誉俊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91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闫超辉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88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李菀蓉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85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李文彪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85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问艺茵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83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32" name="图片 22535" descr="向日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17475"/>
            <a:ext cx="1081088" cy="108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7" name="任意多边形 22536"/>
          <p:cNvSpPr/>
          <p:nvPr/>
        </p:nvSpPr>
        <p:spPr>
          <a:xfrm>
            <a:off x="7596188" y="4292600"/>
            <a:ext cx="1600200" cy="127317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00CC99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4800" b="1">
                <a:solidFill>
                  <a:srgbClr val="FFFF00"/>
                </a:solidFill>
                <a:latin typeface="Times New Roman" panose="02020603050405020304" pitchFamily="18" charset="0"/>
                <a:ea typeface="华文中宋" pitchFamily="2" charset="-122"/>
              </a:rPr>
              <a:t>表扬</a:t>
            </a:r>
            <a:endParaRPr lang="zh-CN" altLang="en-US" sz="4800" b="1">
              <a:solidFill>
                <a:srgbClr val="FFFF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22538" name="矩形 22537"/>
          <p:cNvSpPr/>
          <p:nvPr/>
        </p:nvSpPr>
        <p:spPr>
          <a:xfrm flipH="1">
            <a:off x="8388350" y="1412875"/>
            <a:ext cx="76200" cy="2971800"/>
          </a:xfrm>
          <a:prstGeom prst="rect">
            <a:avLst/>
          </a:prstGeom>
          <a:solidFill>
            <a:srgbClr val="FF00FF">
              <a:alpha val="59999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/>
      <p:bldP spid="22533" grpId="0" bldLvl="0"/>
      <p:bldP spid="22535" grpId="0" bldLvl="0"/>
      <p:bldP spid="2253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23553" descr="向日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0"/>
            <a:ext cx="1082675" cy="108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任意多边形 23554"/>
          <p:cNvSpPr/>
          <p:nvPr/>
        </p:nvSpPr>
        <p:spPr>
          <a:xfrm>
            <a:off x="7235825" y="3502025"/>
            <a:ext cx="1600200" cy="1271588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00CC99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4800" b="1">
                <a:solidFill>
                  <a:srgbClr val="FFFF00"/>
                </a:solidFill>
                <a:latin typeface="Times New Roman" panose="02020603050405020304" pitchFamily="18" charset="0"/>
                <a:ea typeface="华文中宋" pitchFamily="2" charset="-122"/>
              </a:rPr>
              <a:t>表扬</a:t>
            </a:r>
            <a:endParaRPr lang="zh-CN" altLang="en-US" sz="4800" b="1">
              <a:solidFill>
                <a:srgbClr val="FFFF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23556" name="矩形 23555"/>
          <p:cNvSpPr/>
          <p:nvPr/>
        </p:nvSpPr>
        <p:spPr>
          <a:xfrm flipH="1">
            <a:off x="8029575" y="620713"/>
            <a:ext cx="76200" cy="2971800"/>
          </a:xfrm>
          <a:prstGeom prst="rect">
            <a:avLst/>
          </a:prstGeom>
          <a:solidFill>
            <a:srgbClr val="FF00FF">
              <a:alpha val="59999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4932363" y="0"/>
            <a:ext cx="3962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zh-CN" altLang="en-US" sz="5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您的骄傲：</a:t>
            </a:r>
            <a:endParaRPr lang="zh-CN" altLang="en-US" sz="54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381000" y="990600"/>
            <a:ext cx="655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/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学习进步大的同学有：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隶书" pitchFamily="49" charset="-122"/>
            </a:endParaRPr>
          </a:p>
        </p:txBody>
      </p:sp>
      <p:graphicFrame>
        <p:nvGraphicFramePr>
          <p:cNvPr id="23559" name="表格 23558"/>
          <p:cNvGraphicFramePr/>
          <p:nvPr/>
        </p:nvGraphicFramePr>
        <p:xfrm>
          <a:off x="1117600" y="1733550"/>
          <a:ext cx="4800600" cy="4476750"/>
        </p:xfrm>
        <a:graphic>
          <a:graphicData uri="http://schemas.openxmlformats.org/drawingml/2006/table">
            <a:tbl>
              <a:tblPr/>
              <a:tblGrid>
                <a:gridCol w="1600200"/>
                <a:gridCol w="1598613"/>
                <a:gridCol w="1601788"/>
              </a:tblGrid>
              <a:tr h="7429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姓名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本次期中考试班级排名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小考入学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班级排名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何璇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6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21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7429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武星光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7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17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李文彪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12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22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7413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赵圆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21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31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1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陈荣光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27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36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矩形 24577"/>
          <p:cNvSpPr/>
          <p:nvPr/>
        </p:nvSpPr>
        <p:spPr>
          <a:xfrm>
            <a:off x="4787900" y="188913"/>
            <a:ext cx="3962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zh-CN" altLang="en-US" sz="54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您的警钟：</a:t>
            </a:r>
            <a:endParaRPr lang="zh-CN" altLang="en-US" sz="5400" b="1" strike="noStrike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381000" y="990600"/>
            <a:ext cx="65532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/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学习退步大的同学有：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隶书" pitchFamily="49" charset="-122"/>
            </a:endParaRPr>
          </a:p>
        </p:txBody>
      </p:sp>
      <p:graphicFrame>
        <p:nvGraphicFramePr>
          <p:cNvPr id="24580" name="表格 24579"/>
          <p:cNvGraphicFramePr/>
          <p:nvPr/>
        </p:nvGraphicFramePr>
        <p:xfrm>
          <a:off x="1414463" y="1630363"/>
          <a:ext cx="4775200" cy="4176713"/>
        </p:xfrm>
        <a:graphic>
          <a:graphicData uri="http://schemas.openxmlformats.org/drawingml/2006/table">
            <a:tbl>
              <a:tblPr/>
              <a:tblGrid>
                <a:gridCol w="1600200"/>
                <a:gridCol w="1586865"/>
                <a:gridCol w="1588135"/>
              </a:tblGrid>
              <a:tr h="6953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姓名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本次期中考试班级排名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小考入学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班级排名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张文源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30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13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</a:tr>
              <a:tr h="6953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李俊杰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20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6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武钰莹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23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9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</a:tr>
              <a:tr h="6953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许景朝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24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Calibri" panose="020F0502020204030204" charset="0"/>
                        </a:rPr>
                        <a:t>12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latin typeface="Calibri" panose="020F0502020204030204" charset="0"/>
                      </a:endParaRPr>
                    </a:p>
                  </a:txBody>
                  <a:tcPr anchor="ctr" anchorCtr="1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4663" name="文本框 24662"/>
          <p:cNvSpPr txBox="1"/>
          <p:nvPr/>
        </p:nvSpPr>
        <p:spPr>
          <a:xfrm>
            <a:off x="1525588" y="6019800"/>
            <a:ext cx="58721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需要家长帮助，一起找出原因。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63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文本框 18433"/>
          <p:cNvSpPr txBox="1"/>
          <p:nvPr/>
        </p:nvSpPr>
        <p:spPr>
          <a:xfrm>
            <a:off x="468313" y="188913"/>
            <a:ext cx="8281987" cy="685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总体情况介绍：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1.本次考试全科优秀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人（李菀蓉同学）（要求每门课的成绩为总成绩的8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%以上，即语数英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96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分，政治、历史8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分以上）总成绩优秀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人（语数英政史总分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560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分的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8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%以上，即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448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分以上，全年级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32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人，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最多班级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人）；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2.全科合格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人（要求每门课的成绩为总成绩的60%以上，即语数英72分，政治、历史6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分以上）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总成绩合格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26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人（语数英政史总分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560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分的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%以上，即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336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分以上，全年级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111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人，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最多班级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29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人）；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3.年级前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0名人，前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名6人，前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0名8人，前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0名9人。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4.年级后10人，希望相关同学的家长多多督促、关注自己的孩子，让他们的成绩有所提升。如果现在不抓紧，到八九年级孩子自己都会放弃自己的学业的，这样严重不利于孩子的成长。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17409"/>
          <p:cNvSpPr txBox="1"/>
          <p:nvPr/>
        </p:nvSpPr>
        <p:spPr>
          <a:xfrm>
            <a:off x="197485" y="181610"/>
            <a:ext cx="5791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隶书" pitchFamily="49" charset="-122"/>
              </a:rPr>
              <a:t>期中考试情况分析</a:t>
            </a:r>
            <a:endParaRPr lang="zh-CN" altLang="en-US" sz="3600" b="1" dirty="0">
              <a:solidFill>
                <a:srgbClr val="0000FF"/>
              </a:solidFill>
              <a:latin typeface="华文中宋" pitchFamily="2" charset="-122"/>
              <a:ea typeface="隶书" pitchFamily="49" charset="-122"/>
            </a:endParaRPr>
          </a:p>
        </p:txBody>
      </p:sp>
      <p:sp>
        <p:nvSpPr>
          <p:cNvPr id="31747" name="文本框 17410"/>
          <p:cNvSpPr txBox="1"/>
          <p:nvPr/>
        </p:nvSpPr>
        <p:spPr>
          <a:xfrm>
            <a:off x="468313" y="765175"/>
            <a:ext cx="8351837" cy="3322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本次期中考试我们班同学发挥总体可以，但仍存在很多问题：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1.粗心是最大的问题，这造成很多该回答正确的问题却都失分，这看出来，同学不论在做题还是检查的过程中都不够细心；以后要加强这方面的引导和训练，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因为粗心不是理由，很多事情不会因为你的粗心而给你第二次机会。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2.有些同学基础学的不够扎实，导致基础分丢分，比如语文这次很多同学在古诗词默写、加拼音写汉字中丢分，而这些都是平时要求反复记背的。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文本框 17411"/>
          <p:cNvSpPr txBox="1"/>
          <p:nvPr/>
        </p:nvSpPr>
        <p:spPr>
          <a:xfrm>
            <a:off x="468313" y="3971925"/>
            <a:ext cx="7648575" cy="1798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3.有些同学最近一两个月以来自我松懈比较严重，导致成绩滑坡幅度比较大。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少数头脑聪明的同学心浮气躁，不肯用功刻苦，成绩下降的厉害。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6610" name="标题 196609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endParaRPr strike="noStrike" noProof="1" dirty="0"/>
          </a:p>
        </p:txBody>
      </p:sp>
      <p:sp>
        <p:nvSpPr>
          <p:cNvPr id="36866" name="文本占位符 196610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 dirty="0"/>
          </a:p>
        </p:txBody>
      </p:sp>
      <p:pic>
        <p:nvPicPr>
          <p:cNvPr id="36867" name="图片 19661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57237" y="0"/>
            <a:ext cx="107283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3" name="矩形 196612"/>
          <p:cNvSpPr/>
          <p:nvPr/>
        </p:nvSpPr>
        <p:spPr>
          <a:xfrm>
            <a:off x="684213" y="1268413"/>
            <a:ext cx="6983412" cy="20161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fontAlgn="base"/>
            <a:r>
              <a:rPr lang="zh-CN" altLang="en-US" sz="4000" b="1" strike="noStrike" spc="-400" noProof="1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 pitchFamily="2" charset="-122"/>
                <a:ea typeface="华文新魏" pitchFamily="2" charset="-122"/>
                <a:cs typeface="+mn-ea"/>
              </a:rPr>
              <a:t>如何去解决初</a:t>
            </a:r>
            <a:endParaRPr lang="zh-CN" altLang="en-US" sz="4000" b="1" strike="noStrike" spc="-400" noProof="1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 fontAlgn="base"/>
            <a:r>
              <a:rPr lang="zh-CN" altLang="en-US" sz="4000" b="1" strike="noStrike" spc="-400" noProof="1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 pitchFamily="2" charset="-122"/>
                <a:ea typeface="华文新魏" pitchFamily="2" charset="-122"/>
                <a:cs typeface="+mn-ea"/>
              </a:rPr>
              <a:t>一新生出现的问题？</a:t>
            </a:r>
            <a:endParaRPr lang="zh-CN" altLang="en-US" sz="4000" b="1" strike="noStrike" spc="-400" noProof="1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6614" name="矩形 196613"/>
          <p:cNvSpPr/>
          <p:nvPr/>
        </p:nvSpPr>
        <p:spPr>
          <a:xfrm>
            <a:off x="1763713" y="3933825"/>
            <a:ext cx="56102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家庭与学校必须高度重视！</a:t>
            </a:r>
            <a:endParaRPr lang="zh-CN" altLang="en-US" sz="3600" b="1">
              <a:ln w="127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196615" name="矩形 196614"/>
          <p:cNvSpPr/>
          <p:nvPr/>
        </p:nvSpPr>
        <p:spPr>
          <a:xfrm>
            <a:off x="1908175" y="4652963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家长与老师必须高度配合！</a:t>
            </a:r>
            <a:endParaRPr lang="zh-CN" altLang="en-US" sz="3600">
              <a:ln w="127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3313" descr="hua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13314" descr="GIF-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0"/>
            <a:ext cx="1692275" cy="152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3315" descr="k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5876925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3316" descr="k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8" y="4581525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3317" descr="k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2852738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13318" descr="k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268413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3319" descr="k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275" y="5734050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13320" descr="k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550" y="5805488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13321" descr="k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550" y="2997200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13322" descr="k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4221163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5" name="标题 13323"/>
          <p:cNvSpPr>
            <a:spLocks noGrp="1"/>
          </p:cNvSpPr>
          <p:nvPr>
            <p:ph type="title"/>
          </p:nvPr>
        </p:nvSpPr>
        <p:spPr>
          <a:xfrm>
            <a:off x="304800" y="0"/>
            <a:ext cx="6248400" cy="1143000"/>
          </a:xfrm>
        </p:spPr>
        <p:txBody>
          <a:bodyPr anchor="ctr"/>
          <a:p>
            <a:r>
              <a:rPr lang="zh-CN" altLang="en-US" sz="54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家长会内容</a:t>
            </a:r>
            <a:r>
              <a:rPr lang="en-US" altLang="x-none" sz="54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:</a:t>
            </a:r>
            <a:endParaRPr lang="en-US" altLang="x-none" sz="5400" b="1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1276" name="文本框 13324"/>
          <p:cNvSpPr txBox="1"/>
          <p:nvPr/>
        </p:nvSpPr>
        <p:spPr>
          <a:xfrm>
            <a:off x="609600" y="914400"/>
            <a:ext cx="68437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隶书" pitchFamily="49" charset="-122"/>
              </a:rPr>
              <a:t>一、回顾开学以来的班级情况</a:t>
            </a:r>
            <a:endParaRPr lang="zh-CN" altLang="en-US" sz="3600" b="1" dirty="0">
              <a:solidFill>
                <a:srgbClr val="0000FF"/>
              </a:solidFill>
              <a:latin typeface="华文中宋" pitchFamily="2" charset="-122"/>
              <a:ea typeface="隶书" pitchFamily="49" charset="-122"/>
            </a:endParaRPr>
          </a:p>
        </p:txBody>
      </p:sp>
      <p:sp>
        <p:nvSpPr>
          <p:cNvPr id="11278" name="文本框 13326"/>
          <p:cNvSpPr txBox="1"/>
          <p:nvPr/>
        </p:nvSpPr>
        <p:spPr>
          <a:xfrm>
            <a:off x="612775" y="2322830"/>
            <a:ext cx="5791200" cy="53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隶书" pitchFamily="49" charset="-122"/>
              </a:rPr>
              <a:t>三、期中考试情况分析</a:t>
            </a:r>
            <a:endParaRPr lang="zh-CN" altLang="en-US" sz="3600" b="1" dirty="0">
              <a:solidFill>
                <a:srgbClr val="0000FF"/>
              </a:solidFill>
              <a:latin typeface="华文中宋" pitchFamily="2" charset="-122"/>
              <a:ea typeface="隶书" pitchFamily="49" charset="-122"/>
            </a:endParaRPr>
          </a:p>
        </p:txBody>
      </p:sp>
      <p:sp>
        <p:nvSpPr>
          <p:cNvPr id="11279" name="文本框 13327"/>
          <p:cNvSpPr txBox="1"/>
          <p:nvPr/>
        </p:nvSpPr>
        <p:spPr>
          <a:xfrm>
            <a:off x="650875" y="3808095"/>
            <a:ext cx="70866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隶书" pitchFamily="49" charset="-122"/>
              </a:rPr>
              <a:t>五、给家长的几点建议</a:t>
            </a: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11280" name="文本框 13328"/>
          <p:cNvSpPr txBox="1"/>
          <p:nvPr/>
        </p:nvSpPr>
        <p:spPr>
          <a:xfrm>
            <a:off x="612775" y="5295900"/>
            <a:ext cx="57912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七、</a:t>
            </a: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隶书" pitchFamily="49" charset="-122"/>
              </a:rPr>
              <a:t>个别交流</a:t>
            </a: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11281" name="文本框 13329"/>
          <p:cNvSpPr txBox="1"/>
          <p:nvPr/>
        </p:nvSpPr>
        <p:spPr>
          <a:xfrm>
            <a:off x="612775" y="1554480"/>
            <a:ext cx="8180070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二、初一新生和小学的不同特点及存在问题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3327"/>
          <p:cNvSpPr txBox="1"/>
          <p:nvPr/>
        </p:nvSpPr>
        <p:spPr>
          <a:xfrm>
            <a:off x="655320" y="3034030"/>
            <a:ext cx="7832725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隶书" pitchFamily="49" charset="-122"/>
              </a:rPr>
              <a:t>四、关于七年级学生学习习惯的培养</a:t>
            </a: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3" name="文本框 13325"/>
          <p:cNvSpPr txBox="1"/>
          <p:nvPr/>
        </p:nvSpPr>
        <p:spPr>
          <a:xfrm>
            <a:off x="681355" y="4525328"/>
            <a:ext cx="677227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隶书" pitchFamily="49" charset="-122"/>
              </a:rPr>
              <a:t>六、学生、家长交流（小组）</a:t>
            </a:r>
            <a:endParaRPr lang="zh-CN" altLang="en-US" sz="3600" b="1" dirty="0">
              <a:solidFill>
                <a:srgbClr val="0000FF"/>
              </a:solidFill>
              <a:latin typeface="华文中宋" pitchFamily="2" charset="-122"/>
              <a:ea typeface="隶书" pitchFamily="49" charset="-122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7185" y="608330"/>
            <a:ext cx="8553450" cy="560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70C0"/>
                </a:solidFill>
              </a:rPr>
              <a:t>四、关于七年级学生学习习惯的培养问题</a:t>
            </a:r>
            <a:endParaRPr lang="zh-CN" altLang="en-US" sz="3600" b="1">
              <a:solidFill>
                <a:srgbClr val="0070C0"/>
              </a:solidFill>
            </a:endParaRPr>
          </a:p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           </a:t>
            </a:r>
            <a:r>
              <a:rPr lang="zh-CN" altLang="en-US" sz="2800" b="1"/>
              <a:t>对于一个七年级的学生而言，学习习惯的培养是压倒一切的大事。各位家长不仅要认识到这一问题的重要性，而且在今后很长一段时间里应该积极配合老师，努力改掉学生的不良习惯，培养良好的学习习惯。</a:t>
            </a:r>
            <a:endParaRPr lang="zh-CN" altLang="en-US" sz="2800" b="1"/>
          </a:p>
          <a:p>
            <a:r>
              <a:rPr lang="zh-CN" altLang="en-US" sz="2800" b="1"/>
              <a:t>　　1、</a:t>
            </a:r>
            <a:r>
              <a:rPr lang="zh-CN" altLang="en-US" sz="2800" b="1">
                <a:solidFill>
                  <a:srgbClr val="FF0000"/>
                </a:solidFill>
              </a:rPr>
              <a:t>听课习惯</a:t>
            </a:r>
            <a:r>
              <a:rPr lang="zh-CN" altLang="en-US" sz="2800" b="1"/>
              <a:t>的培养</a:t>
            </a:r>
            <a:endParaRPr lang="zh-CN" altLang="en-US" sz="2800" b="1"/>
          </a:p>
          <a:p>
            <a:r>
              <a:rPr lang="zh-CN" altLang="en-US" sz="2800" b="1"/>
              <a:t>　　课堂教学是学生学习的核心环节。课堂一分钟，课下十分钟。学生课堂之上要</a:t>
            </a:r>
            <a:r>
              <a:rPr lang="zh-CN" altLang="en-US" sz="2800" b="1">
                <a:solidFill>
                  <a:srgbClr val="FF0000"/>
                </a:solidFill>
              </a:rPr>
              <a:t>专注地听讲，认真思考，积极发言，注意力持久</a:t>
            </a:r>
            <a:r>
              <a:rPr lang="zh-CN" altLang="en-US" sz="2800" b="1"/>
              <a:t>。其核心是学生在课堂上的专注程度。这是一个优秀学生的最基本的素质。虽说课堂的习惯培养是教师的事，而家长应该在家多提醒，多教导。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3845" y="803910"/>
            <a:ext cx="8681085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2、</a:t>
            </a:r>
            <a:r>
              <a:rPr lang="zh-CN" altLang="en-US" sz="2800" b="1">
                <a:solidFill>
                  <a:srgbClr val="FF0000"/>
                </a:solidFill>
              </a:rPr>
              <a:t>作业习惯</a:t>
            </a:r>
            <a:r>
              <a:rPr lang="zh-CN" altLang="en-US" sz="2800" b="1"/>
              <a:t>的培养</a:t>
            </a:r>
            <a:endParaRPr lang="zh-CN" altLang="en-US" sz="2800" b="1"/>
          </a:p>
          <a:p>
            <a:r>
              <a:rPr lang="zh-CN" altLang="en-US" sz="2800" b="1"/>
              <a:t>　　学生的课下作业是在家完成的，这一习惯的培养更多地依赖于各位家长。家长应该在学生刚进入中学的这个时候多关注学生的作业习惯。主要可以从以下几个方面观察，一是学生完成作业时的</a:t>
            </a:r>
            <a:r>
              <a:rPr lang="zh-CN" altLang="en-US" sz="2800" b="1">
                <a:solidFill>
                  <a:srgbClr val="FF0000"/>
                </a:solidFill>
              </a:rPr>
              <a:t>注意力是否集中</a:t>
            </a:r>
            <a:r>
              <a:rPr lang="zh-CN" altLang="en-US" sz="2800" b="1"/>
              <a:t>。力求用较短的时间高质量地完成当天作业。二是做作业是</a:t>
            </a:r>
            <a:r>
              <a:rPr lang="zh-CN" altLang="en-US" sz="2800" b="1">
                <a:solidFill>
                  <a:srgbClr val="FF0000"/>
                </a:solidFill>
              </a:rPr>
              <a:t>禁止抄袭</a:t>
            </a:r>
            <a:r>
              <a:rPr lang="zh-CN" altLang="en-US" sz="2800" b="1"/>
              <a:t>，加强对学生各项作业的参考答案的管理。三是</a:t>
            </a:r>
            <a:r>
              <a:rPr lang="zh-CN" altLang="en-US" sz="2800" b="1">
                <a:solidFill>
                  <a:srgbClr val="FF0000"/>
                </a:solidFill>
              </a:rPr>
              <a:t>杜绝边吃边做作业、边玩边做作业、</a:t>
            </a:r>
            <a:r>
              <a:rPr lang="zh-CN" altLang="en-US" sz="2800" b="1"/>
              <a:t>不正确姿势做作业以及身在曹营心在汉，旁人说话快嘴接的情况。四是加强对孩子作业上</a:t>
            </a:r>
            <a:r>
              <a:rPr lang="zh-CN" altLang="en-US" sz="2800" b="1">
                <a:solidFill>
                  <a:srgbClr val="FF0000"/>
                </a:solidFill>
              </a:rPr>
              <a:t>书写质量的要求</a:t>
            </a:r>
            <a:r>
              <a:rPr lang="zh-CN" altLang="en-US" sz="2800" b="1"/>
              <a:t>，要正确认识到书写对于一个学生学习的重要意义。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03885" y="875030"/>
            <a:ext cx="821690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3、</a:t>
            </a:r>
            <a:r>
              <a:rPr lang="zh-CN" altLang="en-US" sz="3600" b="1">
                <a:solidFill>
                  <a:srgbClr val="FF0000"/>
                </a:solidFill>
              </a:rPr>
              <a:t>晨读习惯</a:t>
            </a:r>
            <a:r>
              <a:rPr lang="zh-CN" altLang="en-US" sz="3600" b="1"/>
              <a:t>的培养</a:t>
            </a:r>
            <a:endParaRPr lang="zh-CN" altLang="en-US" sz="3600" b="1"/>
          </a:p>
          <a:p>
            <a:r>
              <a:rPr lang="zh-CN" altLang="en-US" sz="3600" b="1"/>
              <a:t>　　学校不上早自习，可是</a:t>
            </a:r>
            <a:r>
              <a:rPr lang="zh-CN" altLang="en-US" sz="3600" b="1">
                <a:solidFill>
                  <a:srgbClr val="FF0000"/>
                </a:solidFill>
              </a:rPr>
              <a:t>语文、英语、历史</a:t>
            </a:r>
            <a:r>
              <a:rPr lang="zh-CN" altLang="en-US" sz="3600" b="1"/>
              <a:t>等科目有不少</a:t>
            </a:r>
            <a:r>
              <a:rPr lang="zh-CN" altLang="en-US" sz="3600" b="1">
                <a:solidFill>
                  <a:srgbClr val="FF0000"/>
                </a:solidFill>
              </a:rPr>
              <a:t>要求读背的内容</a:t>
            </a:r>
            <a:r>
              <a:rPr lang="zh-CN" altLang="en-US" sz="3600" b="1"/>
              <a:t>，家长应该敦促学生早起在家读背。每天坚持，形成习惯。</a:t>
            </a:r>
            <a:endParaRPr lang="zh-CN" altLang="en-US" sz="3600" b="1"/>
          </a:p>
          <a:p>
            <a:r>
              <a:rPr lang="zh-CN" altLang="en-US" sz="3600" b="1"/>
              <a:t>     （</a:t>
            </a:r>
            <a:r>
              <a:rPr lang="en-US" altLang="zh-CN" sz="3600" b="1"/>
              <a:t>15-----20</a:t>
            </a:r>
            <a:r>
              <a:rPr lang="zh-CN" altLang="en-US" sz="3600" b="1"/>
              <a:t>分钟）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9405" y="1053465"/>
            <a:ext cx="850138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4、课前</a:t>
            </a:r>
            <a:r>
              <a:rPr lang="zh-CN" altLang="en-US" sz="3200" b="1">
                <a:solidFill>
                  <a:srgbClr val="FF0000"/>
                </a:solidFill>
              </a:rPr>
              <a:t>预习</a:t>
            </a:r>
            <a:r>
              <a:rPr lang="zh-CN" altLang="en-US" sz="3200" b="1"/>
              <a:t>和课后</a:t>
            </a:r>
            <a:r>
              <a:rPr lang="zh-CN" altLang="en-US" sz="3200" b="1">
                <a:solidFill>
                  <a:srgbClr val="FF0000"/>
                </a:solidFill>
              </a:rPr>
              <a:t>复习的习惯</a:t>
            </a:r>
            <a:r>
              <a:rPr lang="zh-CN" altLang="en-US" sz="3200" b="1"/>
              <a:t>。</a:t>
            </a:r>
            <a:endParaRPr lang="zh-CN" altLang="en-US" sz="3200" b="1"/>
          </a:p>
          <a:p>
            <a:r>
              <a:rPr lang="zh-CN" altLang="en-US" sz="3200" b="1"/>
              <a:t>　　</a:t>
            </a:r>
            <a:r>
              <a:rPr lang="zh-CN" altLang="en-US" sz="3200" b="1">
                <a:solidFill>
                  <a:srgbClr val="FF0000"/>
                </a:solidFill>
              </a:rPr>
              <a:t>数学课前预习的意义最大</a:t>
            </a:r>
            <a:r>
              <a:rPr lang="zh-CN" altLang="en-US" sz="3200" b="1"/>
              <a:t>，可以让学生粗略了解下节课的知识点，发现难点，以利于课堂提高听课效果。</a:t>
            </a:r>
            <a:r>
              <a:rPr lang="zh-CN" altLang="en-US" sz="3200" b="1">
                <a:solidFill>
                  <a:srgbClr val="FF0000"/>
                </a:solidFill>
              </a:rPr>
              <a:t>英语则更应该强调课后复习</a:t>
            </a:r>
            <a:r>
              <a:rPr lang="zh-CN" altLang="en-US" sz="3200" b="1"/>
              <a:t>。要及时巩固，背得对话短文，识记每一个单词，对于没有英语学习基础的学生来说，家长在最初的这几个月一定要全程跟进，量力指导，实在无力教辅的，可以报听写，自己</a:t>
            </a:r>
            <a:r>
              <a:rPr lang="zh-CN" altLang="en-US" sz="3200" b="1">
                <a:solidFill>
                  <a:srgbClr val="FF0000"/>
                </a:solidFill>
              </a:rPr>
              <a:t>报单词的汉语意思，学生写单词，然后订正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08305" y="1142365"/>
            <a:ext cx="8340090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　</a:t>
            </a:r>
            <a:r>
              <a:rPr lang="zh-CN" altLang="en-US" sz="3600" b="1"/>
              <a:t>5、良好的</a:t>
            </a:r>
            <a:r>
              <a:rPr lang="zh-CN" altLang="en-US" sz="3600" b="1">
                <a:solidFill>
                  <a:srgbClr val="FF0000"/>
                </a:solidFill>
              </a:rPr>
              <a:t>作息习惯</a:t>
            </a:r>
            <a:r>
              <a:rPr lang="zh-CN" altLang="en-US" sz="3600" b="1"/>
              <a:t>。</a:t>
            </a:r>
            <a:endParaRPr lang="zh-CN" altLang="en-US" sz="3600" b="1"/>
          </a:p>
          <a:p>
            <a:r>
              <a:rPr lang="zh-CN" altLang="en-US" sz="3600" b="1"/>
              <a:t>　　像现在这样的时节，早晨通常可以让学生六点，或六点二十左右起床，中午放学、下午上学放学要把握好时间。留心学生的规律，一但有反常现象要及时与老师联系。初一年级学生晚上一般可以在九点半左右睡觉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6786" name="文本框 246785"/>
          <p:cNvSpPr txBox="1"/>
          <p:nvPr/>
        </p:nvSpPr>
        <p:spPr>
          <a:xfrm>
            <a:off x="1600200" y="1066800"/>
            <a:ext cx="6705600" cy="5089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zh-CN" altLang="en-US" sz="40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一、做一个榜样型的家长</a:t>
            </a:r>
            <a:endParaRPr lang="zh-CN" altLang="en-US" sz="40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 fontAlgn="base"/>
            <a:r>
              <a:rPr lang="zh-CN" altLang="en-US" sz="36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    家长要为孩子营造一个良好的学习环境，要力求安静单纯，避免干扰。在学生学习时要减少应酬，不要把好玩好闹的人带到家来，不要大声喧哗，少看或不看电视，少跳舞，少外出。最好能安静地看看书，给孩子树立出榜样来。</a:t>
            </a:r>
            <a:endParaRPr lang="zh-CN" altLang="en-US" sz="36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4025" y="314960"/>
            <a:ext cx="69818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给家长的几点建议</a:t>
            </a:r>
            <a:endParaRPr lang="zh-CN" altLang="en-US" sz="3600" b="1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02" name="文本框 256001"/>
          <p:cNvSpPr txBox="1"/>
          <p:nvPr/>
        </p:nvSpPr>
        <p:spPr>
          <a:xfrm>
            <a:off x="1066800" y="914400"/>
            <a:ext cx="7239000" cy="4237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二、</a:t>
            </a: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  <a:sym typeface="+mn-ea"/>
              </a:rPr>
              <a:t>做一个负责型家长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  <a:sym typeface="+mn-ea"/>
            </a:endParaRPr>
          </a:p>
          <a:p>
            <a:pPr lvl="0" fontAlgn="base">
              <a:spcBef>
                <a:spcPct val="50000"/>
              </a:spcBef>
            </a:pPr>
            <a:r>
              <a:rPr lang="zh-CN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       对于孩子要多关注，严要求。不忽视孩子的不良习惯，不放纵孩子的撒娇任性，不答应孩子的无理要求。有毛病就要其改正，耍性子就严厉训斥，MP3、P4、P5、P几的这些容易分散孩子注意力的东西一概不要答应给他买。越简单越单纯越有利于学生的成长。</a:t>
            </a:r>
            <a:endParaRPr lang="zh-CN" altLang="en-US" sz="32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charRg st="12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02">
                                            <p:txEl>
                                              <p:charRg st="12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9858" name="文本框 249857"/>
          <p:cNvSpPr txBox="1"/>
          <p:nvPr/>
        </p:nvSpPr>
        <p:spPr>
          <a:xfrm>
            <a:off x="465138" y="533400"/>
            <a:ext cx="8067675" cy="5578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40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三、做一个细心型的家长</a:t>
            </a:r>
            <a:endParaRPr lang="zh-CN" altLang="en-US" sz="40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 fontAlgn="base"/>
            <a:r>
              <a:rPr lang="zh-CN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       要能持之以恒地观察孩子的作业习惯，及时发现问题，做到防微杜渐。要时常翻翻孩子的书包，我反对过早地在孩子面前讲什么隐私之类的东西，孩子的自觉一般是不够的，对他的监管越细致越有利于他的成长。要注意孩子书包里与学习无关的书籍和物品。要防止孩子去一些不良租书房租借那些文字垃圾来看，那是精神毒品。另外要注意孩子交友、外出情况，好多孩子成绩下滑的原因往往是在出乎家长意料的地方。</a:t>
            </a:r>
            <a:endParaRPr lang="zh-CN" altLang="en-US" sz="32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charRg st="13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9858">
                                            <p:txEl>
                                              <p:charRg st="13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02" name="文本框 256001"/>
          <p:cNvSpPr txBox="1"/>
          <p:nvPr/>
        </p:nvSpPr>
        <p:spPr>
          <a:xfrm>
            <a:off x="433388" y="914400"/>
            <a:ext cx="8135938" cy="3749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四、</a:t>
            </a: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  <a:sym typeface="+mn-ea"/>
              </a:rPr>
              <a:t>做一个积极型的家长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  <a:sym typeface="+mn-ea"/>
            </a:endParaRPr>
          </a:p>
          <a:p>
            <a:pPr lvl="0" fontAlgn="base">
              <a:spcBef>
                <a:spcPct val="50000"/>
              </a:spcBef>
            </a:pPr>
            <a:r>
              <a:rPr lang="zh-CN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       要</a:t>
            </a: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主动地与老师联系</a:t>
            </a:r>
            <a:r>
              <a:rPr lang="zh-CN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  <a:cs typeface="+mn-ea"/>
              </a:rPr>
              <a:t>，不要怕与老师交流，不要坐等老师给你电话。我一个班七八十个学生，每生一个电话我得打七八十个电话。你为什么就不能主动地来谈谈呢?孩子跟我学习三年，他要跟你一辈子呢，我有七八十个学生，而你只有这么一个孩子呀。</a:t>
            </a:r>
            <a:endParaRPr lang="zh-CN" altLang="en-US" sz="32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charRg st="12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02">
                                            <p:txEl>
                                              <p:charRg st="12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22655" y="1826895"/>
            <a:ext cx="7825105" cy="2956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学生、家长交流（小组为单位）</a:t>
            </a:r>
            <a:endParaRPr lang="zh-CN" altLang="en-US" sz="4400" b="1">
              <a:solidFill>
                <a:srgbClr val="FF0000"/>
              </a:solidFill>
            </a:endParaRPr>
          </a:p>
          <a:p>
            <a:endParaRPr lang="zh-CN" altLang="en-US" sz="3600" b="1"/>
          </a:p>
          <a:p>
            <a:r>
              <a:rPr lang="zh-CN" altLang="en-US" sz="3600" b="1"/>
              <a:t>     （家长了解孩子在校表现，翻看孩子作业，课本，看看自己孩子的，再看看其他孩子的，家长相互交流）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占位符 22529"/>
          <p:cNvSpPr>
            <a:spLocks noGrp="1"/>
          </p:cNvSpPr>
          <p:nvPr>
            <p:ph idx="1"/>
          </p:nvPr>
        </p:nvSpPr>
        <p:spPr>
          <a:xfrm>
            <a:off x="1533525" y="1654175"/>
            <a:ext cx="7250113" cy="5256213"/>
          </a:xfrm>
        </p:spPr>
        <p:txBody>
          <a:bodyPr/>
          <a:p>
            <a:pPr marL="9525" indent="-9525" fontAlgn="base">
              <a:buNone/>
            </a:pPr>
            <a:r>
              <a:rPr lang="en-US" altLang="zh-CN" sz="2200" b="1" strike="noStrike" noProof="1" dirty="0">
                <a:solidFill>
                  <a:schemeClr val="accent2"/>
                </a:solidFill>
              </a:rPr>
              <a:t>            </a:t>
            </a:r>
            <a:r>
              <a:rPr lang="zh-CN" altLang="en-US" sz="3600" b="1" strike="noStrike" noProof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我们</a:t>
            </a:r>
            <a:r>
              <a:rPr lang="zh-CN" altLang="en-US" sz="36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二班是由</a:t>
            </a:r>
            <a:r>
              <a:rPr lang="en-US" altLang="zh-CN" sz="36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46</a:t>
            </a:r>
            <a:r>
              <a:rPr lang="zh-CN" altLang="en-US" sz="36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名同学组成的一个班集体。其中男生</a:t>
            </a:r>
            <a:r>
              <a:rPr lang="en-US" altLang="zh-CN" sz="36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23</a:t>
            </a:r>
            <a:r>
              <a:rPr lang="zh-CN" altLang="en-US" sz="36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人，女生</a:t>
            </a:r>
            <a:r>
              <a:rPr lang="en-US" altLang="zh-CN" sz="36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23</a:t>
            </a:r>
            <a:r>
              <a:rPr lang="zh-CN" altLang="en-US" sz="36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人。同学们个个都有鲜明的个性</a:t>
            </a:r>
            <a:r>
              <a:rPr lang="en-US" altLang="zh-CN" sz="36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,</a:t>
            </a:r>
            <a:r>
              <a:rPr lang="zh-CN" altLang="en-US" sz="36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基本上形成</a:t>
            </a:r>
            <a:r>
              <a:rPr lang="zh-CN" altLang="en-US" sz="3600" b="1" strike="noStrike" noProof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一个</a:t>
            </a:r>
            <a:r>
              <a:rPr lang="zh-CN" altLang="en-US" sz="3600" b="1" strike="noStrike" noProof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互帮互助，</a:t>
            </a:r>
            <a:r>
              <a:rPr lang="zh-CN" altLang="en-US" sz="3600" b="1" strike="noStrike" noProof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团结稳定有强烈荣誉感的班集体。班级凝聚力明显增强，学生的学习习惯和生活习惯得到了较大提高！</a:t>
            </a:r>
            <a:endParaRPr lang="zh-CN" altLang="en-US" sz="3600" b="1" strike="noStrike" noProof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矩形 22530" descr="c012"/>
          <p:cNvSpPr/>
          <p:nvPr/>
        </p:nvSpPr>
        <p:spPr>
          <a:xfrm>
            <a:off x="468313" y="333375"/>
            <a:ext cx="410527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一、班级情况</a:t>
            </a:r>
            <a:endParaRPr lang="zh-CN" altLang="en-US" sz="3600" b="1" i="1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2"/>
                <a:stretch>
                  <a:fillRect/>
                </a:stretch>
              </a:blip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316" name="文本框 96261"/>
          <p:cNvSpPr txBox="1"/>
          <p:nvPr/>
        </p:nvSpPr>
        <p:spPr>
          <a:xfrm>
            <a:off x="468630" y="1367790"/>
            <a:ext cx="1005840" cy="4560570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3" dist="53882" dir="13499999">
              <a:schemeClr val="bg2"/>
            </a:prstShdw>
          </a:effectLst>
        </p:spPr>
        <p:txBody>
          <a:bodyPr vert="eaVert" wrap="square" anchor="b">
            <a:spAutoFit/>
          </a:bodyPr>
          <a:p>
            <a:pPr lvl="0" indent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 dirty="0">
                <a:solidFill>
                  <a:srgbClr val="9900FF"/>
                </a:solidFill>
                <a:latin typeface="Times New Roman" panose="02020603050405020304" pitchFamily="18" charset="0"/>
                <a:ea typeface="华文隶书" pitchFamily="2" charset="-122"/>
              </a:rPr>
              <a:t>说说</a:t>
            </a:r>
            <a:r>
              <a:rPr lang="zh-CN" altLang="en-US" sz="5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rPr>
              <a:t>我们二班</a:t>
            </a:r>
            <a:endParaRPr lang="zh-CN" altLang="en-US" sz="5400" b="1" i="1">
              <a:solidFill>
                <a:srgbClr val="FF0000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diamond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/>
        <p:txBody>
          <a:bodyPr/>
          <a:p>
            <a:pPr fontAlgn="base"/>
            <a:r>
              <a:rPr lang="zh-CN" altLang="en-US" b="1" strike="noStrike" noProof="1" dirty="0"/>
              <a:t>为了目标而奋斗</a:t>
            </a:r>
            <a:endParaRPr lang="zh-CN" altLang="en-US" b="1" strike="noStrike" noProof="1" dirty="0"/>
          </a:p>
        </p:txBody>
      </p:sp>
      <p:sp>
        <p:nvSpPr>
          <p:cNvPr id="47106" name="文本占位符 107522"/>
          <p:cNvSpPr>
            <a:spLocks noGrp="1"/>
          </p:cNvSpPr>
          <p:nvPr>
            <p:ph idx="1"/>
          </p:nvPr>
        </p:nvSpPr>
        <p:spPr>
          <a:xfrm>
            <a:off x="723900" y="2383790"/>
            <a:ext cx="8229600" cy="2090420"/>
          </a:xfrm>
        </p:spPr>
        <p:txBody>
          <a:bodyPr anchor="t"/>
          <a:p>
            <a:r>
              <a:rPr lang="zh-CN" altLang="en-US" b="1" dirty="0"/>
              <a:t>现在请将你新的目标告诉你的家长，并希望下次达到目标的也有你</a:t>
            </a:r>
            <a:endParaRPr lang="zh-CN" altLang="en-US" b="1" dirty="0"/>
          </a:p>
        </p:txBody>
      </p:sp>
    </p:spTree>
  </p:cSld>
  <p:clrMapOvr>
    <a:masterClrMapping/>
  </p:clrMapOvr>
  <p:transition>
    <p:blinds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16076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71" name="文本框 160770"/>
          <p:cNvSpPr txBox="1"/>
          <p:nvPr/>
        </p:nvSpPr>
        <p:spPr>
          <a:xfrm>
            <a:off x="611188" y="211138"/>
            <a:ext cx="82089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spcBef>
                <a:spcPct val="40000"/>
              </a:spcBef>
            </a:pPr>
            <a:r>
              <a:rPr lang="zh-CN" altLang="en-US" sz="4000" b="1" i="1" u="sng" dirty="0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请常与我们联系</a:t>
            </a:r>
            <a:endParaRPr lang="zh-CN" altLang="en-US" sz="4000" b="1" i="1" u="sng" dirty="0">
              <a:solidFill>
                <a:srgbClr val="6600FF"/>
              </a:solidFill>
              <a:effectLst>
                <a:outerShdw blurRad="38100" dist="38100" dir="2700000">
                  <a:srgbClr val="C0C0C0"/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4035" name="文本框 160773"/>
          <p:cNvSpPr txBox="1"/>
          <p:nvPr/>
        </p:nvSpPr>
        <p:spPr>
          <a:xfrm>
            <a:off x="441325" y="1601788"/>
            <a:ext cx="8064500" cy="4236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语文老师（班主任）：</a:t>
            </a:r>
            <a:r>
              <a:rPr lang="en-US" altLang="zh-CN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13593123702</a:t>
            </a:r>
            <a:r>
              <a:rPr lang="en-US" altLang="zh-CN" sz="32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32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数学老师：段老师   </a:t>
            </a:r>
            <a:r>
              <a:rPr lang="en-US" altLang="zh-CN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15135414556</a:t>
            </a:r>
            <a:endParaRPr lang="en-US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英语老师：程老师   </a:t>
            </a:r>
            <a:r>
              <a:rPr lang="en-US" altLang="zh-CN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13700550556</a:t>
            </a:r>
            <a:endParaRPr lang="en-US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政治老师：史老师   </a:t>
            </a:r>
            <a:r>
              <a:rPr lang="en-US" altLang="zh-CN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13603544053</a:t>
            </a:r>
            <a:endParaRPr lang="en-US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历史老师：李老师   </a:t>
            </a:r>
            <a:r>
              <a:rPr lang="en-US" altLang="zh-CN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13953427303</a:t>
            </a:r>
            <a:endParaRPr lang="en-US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381000" y="1295400"/>
            <a:ext cx="8153400" cy="4343400"/>
          </a:xfrm>
        </p:spPr>
        <p:txBody>
          <a:bodyPr anchor="b"/>
          <a:p>
            <a:pPr fontAlgn="base"/>
            <a:r>
              <a:rPr lang="zh-CN" altLang="en-US" sz="8800" strike="noStrike" noProof="1">
                <a:solidFill>
                  <a:srgbClr val="FF0000"/>
                </a:solidFill>
              </a:rPr>
              <a:t>感谢您的信任</a:t>
            </a:r>
            <a:br>
              <a:rPr lang="zh-CN" altLang="en-US" sz="8800">
                <a:solidFill>
                  <a:srgbClr val="FF0000"/>
                </a:solidFill>
              </a:rPr>
            </a:br>
            <a:r>
              <a:rPr lang="zh-CN" altLang="en-US" sz="8800" strike="noStrike" noProof="1">
                <a:solidFill>
                  <a:srgbClr val="FF0000"/>
                </a:solidFill>
              </a:rPr>
              <a:t>期待您的合作</a:t>
            </a:r>
            <a:br>
              <a:rPr lang="zh-CN" altLang="en-US" sz="8800">
                <a:solidFill>
                  <a:srgbClr val="FF0000"/>
                </a:solidFill>
              </a:rPr>
            </a:br>
            <a:r>
              <a:rPr lang="zh-CN" altLang="en-US" sz="8800" strike="noStrike" noProof="1">
                <a:solidFill>
                  <a:srgbClr val="FF0000"/>
                </a:solidFill>
              </a:rPr>
              <a:t>谢　谢</a:t>
            </a:r>
            <a:endParaRPr lang="zh-CN" altLang="en-US" sz="8800" strike="noStrike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258049"/>
          <p:cNvSpPr/>
          <p:nvPr/>
        </p:nvSpPr>
        <p:spPr>
          <a:xfrm>
            <a:off x="1762125" y="2492375"/>
            <a:ext cx="5689600" cy="1179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谢谢大家！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6" name="标题 88065"/>
          <p:cNvSpPr>
            <a:spLocks noGrp="1"/>
          </p:cNvSpPr>
          <p:nvPr>
            <p:ph type="title"/>
          </p:nvPr>
        </p:nvSpPr>
        <p:spPr/>
        <p:txBody>
          <a:bodyPr/>
          <a:p>
            <a:pPr lvl="0" indent="0" algn="l"/>
            <a:r>
              <a:rPr lang="zh-CN" altLang="en-US" sz="6000" b="1" dirty="0">
                <a:solidFill>
                  <a:srgbClr val="2D2DB7"/>
                </a:solidFill>
                <a:latin typeface="隶书" pitchFamily="49" charset="-122"/>
                <a:ea typeface="隶书" pitchFamily="49" charset="-122"/>
              </a:rPr>
              <a:t>难忘的军训</a:t>
            </a:r>
            <a:endParaRPr lang="zh-CN" altLang="en-US" sz="6000" b="1" dirty="0">
              <a:solidFill>
                <a:srgbClr val="2D2DB7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339" name="文本占位符 88066"/>
          <p:cNvSpPr>
            <a:spLocks noGrp="1"/>
          </p:cNvSpPr>
          <p:nvPr>
            <p:ph idx="1"/>
          </p:nvPr>
        </p:nvSpPr>
        <p:spPr>
          <a:xfrm>
            <a:off x="685800" y="1981200"/>
            <a:ext cx="8023225" cy="4114800"/>
          </a:xfrm>
        </p:spPr>
        <p:txBody>
          <a:bodyPr anchor="t"/>
          <a:p>
            <a:pPr marL="0" indent="0">
              <a:buNone/>
            </a:pPr>
            <a:r>
              <a:rPr lang="en-US" altLang="zh-CN" b="1" dirty="0"/>
              <a:t>        </a:t>
            </a:r>
            <a:r>
              <a:rPr lang="zh-CN" altLang="en-US" b="1" dirty="0"/>
              <a:t>当同学们刚刚踏入五中校门的时候，我们就面临了第一个挑战，为期</a:t>
            </a:r>
            <a:r>
              <a:rPr lang="en-US" altLang="zh-CN" b="1" dirty="0"/>
              <a:t>3</a:t>
            </a:r>
            <a:r>
              <a:rPr lang="zh-CN" altLang="en-US" b="1" dirty="0"/>
              <a:t>天的军训，又苦又累，同学们为了班级的荣誉努力并奋斗着，终于我们用毅力与汗水换来了令人满意的好成绩，现在来看看同学们的风采吧。</a:t>
            </a:r>
            <a:endParaRPr lang="zh-CN" altLang="en-US" b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90665162585230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"/>
            <a:ext cx="9144000" cy="6858000"/>
          </a:xfrm>
          <a:prstGeom prst="rect">
            <a:avLst/>
          </a:prstGeom>
        </p:spPr>
      </p:pic>
      <p:pic>
        <p:nvPicPr>
          <p:cNvPr id="3" name="图片 2" descr="2178859361661260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35"/>
            <a:ext cx="9144000" cy="6858635"/>
          </a:xfrm>
          <a:prstGeom prst="rect">
            <a:avLst/>
          </a:prstGeom>
        </p:spPr>
      </p:pic>
      <p:pic>
        <p:nvPicPr>
          <p:cNvPr id="4" name="图片 3" descr="3344540065490719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35"/>
            <a:ext cx="9144000" cy="6859270"/>
          </a:xfrm>
          <a:prstGeom prst="rect">
            <a:avLst/>
          </a:prstGeom>
        </p:spPr>
      </p:pic>
      <p:pic>
        <p:nvPicPr>
          <p:cNvPr id="5" name="图片 4" descr="8852634264360103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8" name="标题 96257"/>
          <p:cNvSpPr>
            <a:spLocks noGrp="1"/>
          </p:cNvSpPr>
          <p:nvPr>
            <p:ph type="title"/>
          </p:nvPr>
        </p:nvSpPr>
        <p:spPr/>
        <p:txBody>
          <a:bodyPr/>
          <a:p>
            <a:pPr lvl="0" indent="0" algn="l"/>
            <a:r>
              <a:rPr lang="zh-CN" altLang="en-US" sz="6000" b="1" dirty="0">
                <a:solidFill>
                  <a:srgbClr val="2D2DB7"/>
                </a:solidFill>
                <a:latin typeface="隶书" pitchFamily="49" charset="-122"/>
                <a:ea typeface="隶书" pitchFamily="49" charset="-122"/>
              </a:rPr>
              <a:t>难忘的校园艺术节</a:t>
            </a:r>
            <a:endParaRPr lang="zh-CN" altLang="en-US" sz="6000" b="1" dirty="0">
              <a:solidFill>
                <a:srgbClr val="2D2DB7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387" name="文本占位符 96258"/>
          <p:cNvSpPr>
            <a:spLocks noGrp="1"/>
          </p:cNvSpPr>
          <p:nvPr>
            <p:ph idx="1"/>
          </p:nvPr>
        </p:nvSpPr>
        <p:spPr/>
        <p:txBody>
          <a:bodyPr anchor="t"/>
          <a:p>
            <a:pPr marL="0" indent="0">
              <a:buNone/>
            </a:pPr>
            <a:r>
              <a:rPr lang="en-US" altLang="zh-CN" b="1" dirty="0"/>
              <a:t>        </a:t>
            </a:r>
            <a:r>
              <a:rPr lang="zh-CN" altLang="en-US" b="1" dirty="0"/>
              <a:t>还记得校园艺术节活动吗？各班精彩的一幕幕呈现在我们的眼前，高亢的歌声，轻柔的音乐，优美的舞姿，激昂的朗诵，同学们热烈的掌声，鼓励的眼神，满载着希望和温馨，欢乐与满足。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0417524760914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2958928035254746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7316248663795168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7650271652714587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55612" y="-342900"/>
            <a:ext cx="10055225" cy="754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8552011232132436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2289" descr="bj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8" name="标题 96257"/>
          <p:cNvSpPr>
            <a:spLocks noGrp="1"/>
          </p:cNvSpPr>
          <p:nvPr>
            <p:ph type="title"/>
          </p:nvPr>
        </p:nvSpPr>
        <p:spPr/>
        <p:txBody>
          <a:bodyPr/>
          <a:p>
            <a:pPr lvl="0" indent="0" algn="l"/>
            <a:r>
              <a:rPr lang="zh-CN" altLang="en-US" sz="6000" b="1" dirty="0">
                <a:solidFill>
                  <a:srgbClr val="2D2DB7"/>
                </a:solidFill>
                <a:latin typeface="隶书" pitchFamily="49" charset="-122"/>
                <a:ea typeface="隶书" pitchFamily="49" charset="-122"/>
              </a:rPr>
              <a:t>难忘的跳绳比赛</a:t>
            </a:r>
            <a:endParaRPr lang="zh-CN" altLang="en-US" sz="6000" b="1" dirty="0">
              <a:solidFill>
                <a:srgbClr val="2D2DB7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435" name="文本占位符 96258"/>
          <p:cNvSpPr>
            <a:spLocks noGrp="1"/>
          </p:cNvSpPr>
          <p:nvPr>
            <p:ph idx="1"/>
          </p:nvPr>
        </p:nvSpPr>
        <p:spPr/>
        <p:txBody>
          <a:bodyPr anchor="t"/>
          <a:p>
            <a:pPr marL="0" indent="0">
              <a:buNone/>
            </a:pPr>
            <a:r>
              <a:rPr lang="en-US" altLang="zh-CN" b="1" dirty="0"/>
              <a:t>        </a:t>
            </a:r>
            <a:r>
              <a:rPr lang="zh-CN" altLang="en-US" b="1" dirty="0"/>
              <a:t>还记得操场上运动员们为了班级荣誉奋力拼搏的场面，毫不畏惧，拼尽全力，只是为了我们二班能够赢得又一次胜利，跳不动了，咬紧牙，憋红脸，不放弃！坚持！班里的同学们都被深深的感动着，老师也被这种集体荣誉感而感动着。同学们在</a:t>
            </a:r>
            <a:r>
              <a:rPr lang="zh-CN" altLang="en-US" b="1" dirty="0">
                <a:solidFill>
                  <a:srgbClr val="C00000"/>
                </a:solidFill>
              </a:rPr>
              <a:t>超越着自己，这就是我们二班的精神。</a:t>
            </a:r>
            <a:r>
              <a:rPr lang="zh-CN" altLang="en-US" b="1" dirty="0"/>
              <a:t>这次比赛中，我们拿到了第一名。</a:t>
            </a:r>
            <a:endParaRPr lang="zh-CN" altLang="en-US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lloons">
  <a:themeElements>
    <a:clrScheme name="">
      <a:dk1>
        <a:srgbClr val="000000"/>
      </a:dk1>
      <a:lt1>
        <a:srgbClr val="FFFFFF"/>
      </a:lt1>
      <a:dk2>
        <a:srgbClr val="000000"/>
      </a:dk2>
      <a:lt2>
        <a:srgbClr val="FFCC99"/>
      </a:lt2>
      <a:accent1>
        <a:srgbClr val="FF9900"/>
      </a:accent1>
      <a:accent2>
        <a:srgbClr val="FF99CC"/>
      </a:accent2>
      <a:accent3>
        <a:srgbClr val="FFFFFF"/>
      </a:accent3>
      <a:accent4>
        <a:srgbClr val="000000"/>
      </a:accent4>
      <a:accent5>
        <a:srgbClr val="FFCAAA"/>
      </a:accent5>
      <a:accent6>
        <a:srgbClr val="E589B7"/>
      </a:accent6>
      <a:hlink>
        <a:srgbClr val="FF9999"/>
      </a:hlink>
      <a:folHlink>
        <a:srgbClr val="FFFF99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9900CC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CDCAF"/>
        </a:accent4>
        <a:accent5>
          <a:srgbClr val="B9B9CA"/>
        </a:accent5>
        <a:accent6>
          <a:srgbClr val="5B005B"/>
        </a:accent6>
        <a:hlink>
          <a:srgbClr val="CC00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990033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CDCDC"/>
        </a:accent4>
        <a:accent5>
          <a:srgbClr val="FFADAA"/>
        </a:accent5>
        <a:accent6>
          <a:srgbClr val="E58900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CDCAF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800000"/>
        </a:lt1>
        <a:dk2>
          <a:srgbClr val="FFFFFF"/>
        </a:dk2>
        <a:lt2>
          <a:srgbClr val="000000"/>
        </a:lt2>
        <a:accent1>
          <a:srgbClr val="FF3300"/>
        </a:accent1>
        <a:accent2>
          <a:srgbClr val="FF5050"/>
        </a:accent2>
        <a:accent3>
          <a:srgbClr val="C1AAAA"/>
        </a:accent3>
        <a:accent4>
          <a:srgbClr val="D6D6D6"/>
        </a:accent4>
        <a:accent5>
          <a:srgbClr val="FFADAA"/>
        </a:accent5>
        <a:accent6>
          <a:srgbClr val="E54747"/>
        </a:accent6>
        <a:hlink>
          <a:srgbClr val="FF99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CCECFF"/>
        </a:dk2>
        <a:lt2>
          <a:srgbClr val="666699"/>
        </a:lt2>
        <a:accent1>
          <a:srgbClr val="009999"/>
        </a:accent1>
        <a:accent2>
          <a:srgbClr val="0099CC"/>
        </a:accent2>
        <a:accent3>
          <a:srgbClr val="AAAAB9"/>
        </a:accent3>
        <a:accent4>
          <a:srgbClr val="DCDCDC"/>
        </a:accent4>
        <a:accent5>
          <a:srgbClr val="AACACA"/>
        </a:accent5>
        <a:accent6>
          <a:srgbClr val="0089B7"/>
        </a:accent6>
        <a:hlink>
          <a:srgbClr val="CC99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00"/>
        </a:lt1>
        <a:dk2>
          <a:srgbClr val="FFFF99"/>
        </a:dk2>
        <a:lt2>
          <a:srgbClr val="99CC00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CDCDC"/>
        </a:accent4>
        <a:accent5>
          <a:srgbClr val="ADB9AA"/>
        </a:accent5>
        <a:accent6>
          <a:srgbClr val="007200"/>
        </a:accent6>
        <a:hlink>
          <a:srgbClr val="CCCC00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DF8FF"/>
        </a:accent3>
        <a:accent4>
          <a:srgbClr val="000057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783"/>
        </a:accent4>
        <a:accent5>
          <a:srgbClr val="F4FCE5"/>
        </a:accent5>
        <a:accent6>
          <a:srgbClr val="D3DDE5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589B7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5504</Words>
  <Application>WPS 演示</Application>
  <PresentationFormat>在屏幕上显示</PresentationFormat>
  <Paragraphs>830</Paragraphs>
  <Slides>43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43</vt:i4>
      </vt:variant>
    </vt:vector>
  </HeadingPairs>
  <TitlesOfParts>
    <vt:vector size="68" baseType="lpstr">
      <vt:lpstr>Arial</vt:lpstr>
      <vt:lpstr>宋体</vt:lpstr>
      <vt:lpstr>Wingdings</vt:lpstr>
      <vt:lpstr>Times New Roman</vt:lpstr>
      <vt:lpstr>Verdana</vt:lpstr>
      <vt:lpstr>隶书</vt:lpstr>
      <vt:lpstr>隶书</vt:lpstr>
      <vt:lpstr>楷体_GB2312</vt:lpstr>
      <vt:lpstr>华文彩云</vt:lpstr>
      <vt:lpstr>Tahoma</vt:lpstr>
      <vt:lpstr>华文中宋</vt:lpstr>
      <vt:lpstr>黑体</vt:lpstr>
      <vt:lpstr>华文隶书</vt:lpstr>
      <vt:lpstr>华文行楷</vt:lpstr>
      <vt:lpstr>幼圆</vt:lpstr>
      <vt:lpstr>楷体</vt:lpstr>
      <vt:lpstr>Calibri</vt:lpstr>
      <vt:lpstr>华文新魏</vt:lpstr>
      <vt:lpstr>华文新魏</vt:lpstr>
      <vt:lpstr>华文行楷</vt:lpstr>
      <vt:lpstr>微软雅黑</vt:lpstr>
      <vt:lpstr>Courier New</vt:lpstr>
      <vt:lpstr>默认设计模板</vt:lpstr>
      <vt:lpstr>1_默认设计模板</vt:lpstr>
      <vt:lpstr>Balloons</vt:lpstr>
      <vt:lpstr>PowerPoint 演示文稿</vt:lpstr>
      <vt:lpstr>PowerPoint 演示文稿</vt:lpstr>
      <vt:lpstr>家长会内容:</vt:lpstr>
      <vt:lpstr>PowerPoint 演示文稿</vt:lpstr>
      <vt:lpstr>难忘的军训</vt:lpstr>
      <vt:lpstr>PowerPoint 演示文稿</vt:lpstr>
      <vt:lpstr>难忘的校园艺术节</vt:lpstr>
      <vt:lpstr>PowerPoint 演示文稿</vt:lpstr>
      <vt:lpstr>难忘的跳绳比赛</vt:lpstr>
      <vt:lpstr>PowerPoint 演示文稿</vt:lpstr>
      <vt:lpstr>学习上互帮互助，共同进步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为了目标而奋斗</vt:lpstr>
      <vt:lpstr>PowerPoint 演示文稿</vt:lpstr>
      <vt:lpstr>感谢您的信任 期待您的合作 谢　谢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19</cp:revision>
  <dcterms:created xsi:type="dcterms:W3CDTF">2013-05-02T21:27:00Z</dcterms:created>
  <dcterms:modified xsi:type="dcterms:W3CDTF">2016-11-25T06:16:59Z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