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69" r:id="rId3"/>
    <p:sldId id="497" r:id="rId4"/>
    <p:sldId id="556" r:id="rId5"/>
    <p:sldId id="561" r:id="rId6"/>
    <p:sldId id="562" r:id="rId7"/>
    <p:sldId id="563" r:id="rId8"/>
    <p:sldId id="573" r:id="rId9"/>
    <p:sldId id="574" r:id="rId10"/>
    <p:sldId id="575" r:id="rId11"/>
    <p:sldId id="576" r:id="rId12"/>
    <p:sldId id="577" r:id="rId13"/>
    <p:sldId id="578" r:id="rId14"/>
    <p:sldId id="579" r:id="rId15"/>
    <p:sldId id="580" r:id="rId16"/>
    <p:sldId id="566" r:id="rId17"/>
    <p:sldId id="570" r:id="rId18"/>
    <p:sldId id="571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DB93"/>
    <a:srgbClr val="FF99CC"/>
    <a:srgbClr val="FF7C80"/>
    <a:srgbClr val="99CCFF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064"/>
        <p:guide pos="27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D2B29BC-1208-476B-BA28-9DA6A1BA20D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5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
第二级
第三级
第四级
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A03161FD-7484-4592-B8E8-4324B9DBD8ED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A8110E-43C6-43EF-A36E-9F0C50E74C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3B7EC8-5FC2-4DF0-A2CE-23F888D53D5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A3843-3E92-4823-ACC5-BD5616527097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D6A642-5401-4549-90FD-C105E6CB59F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B49DE2-52D3-44BF-B6A3-3B478EE0395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2703-1252-4B4E-AD9C-93B36514F0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44AE54-DCF1-48E8-BC8B-4FCC131254D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05BDED-FA73-4C45-A76E-8B483963F66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33B12-2247-46D6-B7BF-4E752C293D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6914D-C66A-4EBE-99B4-97D58856AF0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F1D9AC-FBEB-4874-9885-8F9E8CC519E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B7DAF93-D761-426B-8955-FD10C6FA53A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2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3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4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5" name="MH_SubTitle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06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7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08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09" name="MH_SubTitle_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0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1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12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4113" name="MH_SubTitle_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拓展延伸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4114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5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4116" name="MH_Other_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17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18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4119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4120" name="MH_Other_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21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22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4123" name="MH_Other_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24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5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4127" name="文本框 2"/>
          <p:cNvSpPr txBox="1">
            <a:spLocks noChangeArrowheads="1"/>
          </p:cNvSpPr>
          <p:nvPr/>
        </p:nvSpPr>
        <p:spPr bwMode="auto">
          <a:xfrm>
            <a:off x="611188" y="2463800"/>
            <a:ext cx="8208962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>
                <a:latin typeface="Times New Roman" panose="02020603050405020304" pitchFamily="18" charset="0"/>
              </a:rPr>
              <a:t>11</a:t>
            </a:r>
            <a:r>
              <a:rPr lang="en-US" altLang="zh-CN" sz="6600" b="1">
                <a:latin typeface="宋体" panose="02010600030101010101" pitchFamily="2" charset="-122"/>
              </a:rPr>
              <a:t>  </a:t>
            </a:r>
            <a:r>
              <a:rPr lang="zh-CN" altLang="en-US" sz="6600">
                <a:latin typeface="隶书" panose="02010509060101010101" pitchFamily="49" charset="-122"/>
                <a:ea typeface="隶书" panose="02010509060101010101" pitchFamily="49" charset="-122"/>
              </a:rPr>
              <a:t>列夫</a:t>
            </a:r>
            <a:r>
              <a:rPr lang="zh-CN" altLang="en-US" sz="6600">
                <a:latin typeface="宋体" panose="02010600030101010101" pitchFamily="2" charset="-122"/>
              </a:rPr>
              <a:t>·</a:t>
            </a:r>
            <a:r>
              <a:rPr lang="zh-CN" altLang="en-US" sz="6600">
                <a:latin typeface="隶书" panose="02010509060101010101" pitchFamily="49" charset="-122"/>
                <a:ea typeface="隶书" panose="02010509060101010101" pitchFamily="49" charset="-122"/>
              </a:rPr>
              <a:t>托尔斯泰</a:t>
            </a:r>
            <a:endParaRPr lang="zh-CN" altLang="en-US" sz="6600">
              <a:solidFill>
                <a:srgbClr val="FF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13314" name="组合 3"/>
          <p:cNvGrpSpPr/>
          <p:nvPr/>
        </p:nvGrpSpPr>
        <p:grpSpPr bwMode="auto">
          <a:xfrm>
            <a:off x="755650" y="693738"/>
            <a:ext cx="1714500" cy="500062"/>
            <a:chOff x="1076" y="1998"/>
            <a:chExt cx="2699" cy="788"/>
          </a:xfrm>
        </p:grpSpPr>
        <p:sp>
          <p:nvSpPr>
            <p:cNvPr id="9" name="流程图: 文档 8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合作探究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3317" name="文本框 99"/>
          <p:cNvSpPr txBox="1">
            <a:spLocks noChangeArrowheads="1"/>
          </p:cNvSpPr>
          <p:nvPr/>
        </p:nvSpPr>
        <p:spPr bwMode="auto">
          <a:xfrm>
            <a:off x="511175" y="1177925"/>
            <a:ext cx="508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/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3200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人物形象</a:t>
            </a:r>
            <a:endParaRPr lang="zh-CN" altLang="en-US" sz="3200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318" name="文本框 1"/>
          <p:cNvSpPr txBox="1">
            <a:spLocks noChangeArrowheads="1"/>
          </p:cNvSpPr>
          <p:nvPr/>
        </p:nvSpPr>
        <p:spPr bwMode="auto">
          <a:xfrm>
            <a:off x="419100" y="1712913"/>
            <a:ext cx="8558213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．课文前半部分对于托尔斯泰的肖像描写，突出了哪两个方面的特点？它们分别对塑造人物形象有何作用？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30213" y="3476625"/>
            <a:ext cx="8348662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  <a:ea typeface="楷体" panose="02010609060101010101" pitchFamily="49" charset="-122"/>
              </a:rPr>
              <a:t>）脸相平庸丑陋，反衬他灵魂的高贵和眼睛的精美；</a:t>
            </a:r>
            <a:endParaRPr lang="zh-CN" altLang="en-US" sz="3200" b="1"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）大众化，为了说明他是俄国人民大众的普通一员，与俄国人民同呼吸共命运。这是一种欲扬先抑的写法。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4338" name="文本框 99"/>
          <p:cNvSpPr txBox="1">
            <a:spLocks noChangeArrowheads="1"/>
          </p:cNvSpPr>
          <p:nvPr/>
        </p:nvSpPr>
        <p:spPr bwMode="auto">
          <a:xfrm>
            <a:off x="584200" y="1470025"/>
            <a:ext cx="83915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</a:rPr>
              <a:t>．作者为什么要着力描写托尔斯泰的眼睛？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5363" name="文本框 1"/>
          <p:cNvSpPr txBox="1">
            <a:spLocks noChangeArrowheads="1"/>
          </p:cNvSpPr>
          <p:nvPr/>
        </p:nvSpPr>
        <p:spPr bwMode="auto">
          <a:xfrm>
            <a:off x="781050" y="2532063"/>
            <a:ext cx="7986713" cy="2430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他的目光犀利深刻，具有准确的洞察力。眼睛里蕴藏着丰富的感情。敏锐的眼睛观察社会、人生，对时代做出准确、深入、全面的描绘，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使之成为时代的代言人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5362" name="文本框 99"/>
          <p:cNvSpPr txBox="1">
            <a:spLocks noChangeArrowheads="1"/>
          </p:cNvSpPr>
          <p:nvPr/>
        </p:nvSpPr>
        <p:spPr bwMode="auto">
          <a:xfrm>
            <a:off x="593725" y="1257300"/>
            <a:ext cx="8383588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．请从修辞方法的角度赏析下面的句子。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grpSp>
        <p:nvGrpSpPr>
          <p:cNvPr id="15363" name="组合 3"/>
          <p:cNvGrpSpPr/>
          <p:nvPr/>
        </p:nvGrpSpPr>
        <p:grpSpPr bwMode="auto">
          <a:xfrm>
            <a:off x="755650" y="693738"/>
            <a:ext cx="1714500" cy="500062"/>
            <a:chOff x="1076" y="1998"/>
            <a:chExt cx="2699" cy="788"/>
          </a:xfrm>
        </p:grpSpPr>
        <p:sp>
          <p:nvSpPr>
            <p:cNvPr id="9" name="流程图: 文档 8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品析语言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5366" name="文本框 1"/>
          <p:cNvSpPr txBox="1">
            <a:spLocks noChangeArrowheads="1"/>
          </p:cNvSpPr>
          <p:nvPr/>
        </p:nvSpPr>
        <p:spPr bwMode="auto">
          <a:xfrm>
            <a:off x="179388" y="2232025"/>
            <a:ext cx="8799512" cy="204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）不管从哪个角度看，你都能见到热带森林般茂密的须发。像米开朗琪罗画的摩西一样，托尔斯泰给人留下的难忘形象，来源于他那天父般的犹如卷起的滔滔白浪的大胡子。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6391" name="文本框 2"/>
          <p:cNvSpPr txBox="1">
            <a:spLocks noChangeArrowheads="1"/>
          </p:cNvSpPr>
          <p:nvPr/>
        </p:nvSpPr>
        <p:spPr bwMode="auto">
          <a:xfrm>
            <a:off x="200025" y="4321175"/>
            <a:ext cx="8842375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比喻与夸张手法的综合运用，有力地突出了托尔斯泰须发的茂密。不仅使“画面”气韵生动，而且使人产生美的遐想。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123825" y="706438"/>
            <a:ext cx="8799513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（2）当这一对寒光四射的匕首转而对准它们的主人时是十分可怕的，因为锋刃无情，直戳要害，正好刺中了他的心窝。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7411" name="文本框 99"/>
          <p:cNvSpPr txBox="1">
            <a:spLocks noChangeArrowheads="1"/>
          </p:cNvSpPr>
          <p:nvPr/>
        </p:nvSpPr>
        <p:spPr bwMode="auto">
          <a:xfrm>
            <a:off x="188913" y="2311400"/>
            <a:ext cx="8788400" cy="3992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这个比喻写出了托尔斯泰作为“清醒的现实主义”作家，对现实的批判是极其深刻而准确的。托尔斯泰的笔锋几乎指向社会的各个方面，特别是对沙皇的专制、法律的虚伪、贵族的腐朽、农民贫困的原因无不给予深刻的揭示，他的作品引起沙皇政府的惶恐，曾企图将他监禁或流放。可见其作品的影响力之大，而这都得益于他那双能看透社会丑恶与阴暗的眼睛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7410" name="文本框 99"/>
          <p:cNvSpPr txBox="1">
            <a:spLocks noChangeArrowheads="1"/>
          </p:cNvSpPr>
          <p:nvPr/>
        </p:nvSpPr>
        <p:spPr bwMode="auto">
          <a:xfrm>
            <a:off x="571500" y="592138"/>
            <a:ext cx="8361363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200" b="1">
                <a:latin typeface="Times New Roman" panose="02020603050405020304" pitchFamily="18" charset="0"/>
              </a:rPr>
              <a:t>．本文语言厚重，意蕴深刻，请品味下面句子的深刻含义。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7411" name="文本框 1"/>
          <p:cNvSpPr txBox="1">
            <a:spLocks noChangeArrowheads="1"/>
          </p:cNvSpPr>
          <p:nvPr/>
        </p:nvSpPr>
        <p:spPr bwMode="auto">
          <a:xfrm>
            <a:off x="260350" y="1757363"/>
            <a:ext cx="8643938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（</a:t>
            </a:r>
            <a:r>
              <a:rPr lang="en-US" altLang="zh-CN" sz="3200" b="1">
                <a:latin typeface="Times New Roman" panose="02020603050405020304" pitchFamily="18" charset="0"/>
              </a:rPr>
              <a:t>1</a:t>
            </a:r>
            <a:r>
              <a:rPr lang="zh-CN" altLang="en-US" sz="3200" b="1">
                <a:latin typeface="Times New Roman" panose="02020603050405020304" pitchFamily="18" charset="0"/>
              </a:rPr>
              <a:t>）直到生命的最后十年，他脸上笼罩的厚厚一层阴云才消除了；直到人生的晚秋，俊秀之光才使这块悲凉之地解冻。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8436" name="文本框 2"/>
          <p:cNvSpPr txBox="1">
            <a:spLocks noChangeArrowheads="1"/>
          </p:cNvSpPr>
          <p:nvPr/>
        </p:nvSpPr>
        <p:spPr bwMode="auto">
          <a:xfrm>
            <a:off x="550863" y="3490913"/>
            <a:ext cx="8142287" cy="2833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</a:rPr>
              <a:t>托尔斯泰到晚年实现了他世界观的转变，坚决站到农民的立场上来，对富裕而有教养的阶级的生活及其基础</a:t>
            </a:r>
            <a:r>
              <a:rPr lang="en-US" altLang="zh-CN" sz="300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000">
                <a:latin typeface="楷体" panose="02010609060101010101" pitchFamily="49" charset="-122"/>
                <a:ea typeface="楷体" panose="02010609060101010101" pitchFamily="49" charset="-122"/>
              </a:rPr>
              <a:t>土地私有制表示强烈的否定，对国家和教会进行猛烈的抨击。然而，他反对暴力革命，宣扬基督的博爱和自我修身，要从宗教、伦理中寻求解决社会矛盾的道路。</a:t>
            </a:r>
            <a:endParaRPr lang="zh-CN" altLang="en-US" sz="3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8434" name="Rectangle 2"/>
          <p:cNvSpPr>
            <a:spLocks noGrp="1" noChangeArrowheads="1"/>
          </p:cNvSpPr>
          <p:nvPr/>
        </p:nvSpPr>
        <p:spPr bwMode="auto">
          <a:xfrm>
            <a:off x="542925" y="836613"/>
            <a:ext cx="8058150" cy="2133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r>
              <a:rPr lang="zh-CN" altLang="en-US" sz="3200" b="1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这对珠宝有魔力，有磁性，可以把人世间的物质吸进去，然后向我们这个时代放射出精确无误的频波。</a:t>
            </a:r>
            <a:br>
              <a:rPr lang="zh-CN" altLang="en-US" sz="3600" b="1">
                <a:solidFill>
                  <a:schemeClr val="tx2"/>
                </a:solidFill>
              </a:rPr>
            </a:br>
            <a:r>
              <a:rPr lang="zh-CN" altLang="en-US" sz="3200" b="1">
                <a:solidFill>
                  <a:schemeClr val="tx2"/>
                </a:solidFill>
              </a:rPr>
              <a:t>“这对珠宝”指什么？这句话该怎样理解？</a:t>
            </a:r>
            <a:endParaRPr lang="zh-CN" altLang="en-US" sz="3200" b="1">
              <a:solidFill>
                <a:schemeClr val="tx2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/>
        </p:nvSpPr>
        <p:spPr bwMode="auto">
          <a:xfrm>
            <a:off x="665163" y="2927350"/>
            <a:ext cx="8088312" cy="3314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1905">
              <a:lnSpc>
                <a:spcPct val="120000"/>
              </a:lnSpc>
            </a:pPr>
            <a:r>
              <a:rPr lang="en-US" altLang="zh-CN" sz="3600" b="1">
                <a:solidFill>
                  <a:srgbClr val="FF0000"/>
                </a:solidFill>
                <a:ea typeface="楷体_GB2312" panose="02010609030101010101" pitchFamily="49" charset="-122"/>
              </a:rPr>
              <a:t>“</a:t>
            </a:r>
            <a:r>
              <a:rPr lang="zh-CN" altLang="en-US" sz="3600" b="1">
                <a:solidFill>
                  <a:srgbClr val="FF0000"/>
                </a:solidFill>
                <a:ea typeface="楷体_GB2312" panose="02010609030101010101" pitchFamily="49" charset="-122"/>
              </a:rPr>
              <a:t>珠宝”指托尔斯泰的眼睛。</a:t>
            </a:r>
            <a:endParaRPr lang="zh-CN" altLang="en-US" sz="3600" b="1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marL="1905">
              <a:lnSpc>
                <a:spcPct val="120000"/>
              </a:lnSpc>
            </a:pPr>
            <a:r>
              <a:rPr lang="zh-CN" altLang="en-US" sz="3600" b="1">
                <a:solidFill>
                  <a:srgbClr val="FF0000"/>
                </a:solidFill>
                <a:ea typeface="楷体_GB2312" panose="02010609030101010101" pitchFamily="49" charset="-122"/>
              </a:rPr>
              <a:t>托尔斯泰的文学创作，既来自于对社会、人生的观察、研究，又经过自己的思想加工，并用他的笔表现出来，展示社会和人生的真谛。</a:t>
            </a:r>
            <a:endParaRPr lang="zh-CN" altLang="en-US" sz="3600" b="1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课堂小结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9458" name="文本框 1"/>
          <p:cNvSpPr txBox="1">
            <a:spLocks noChangeArrowheads="1"/>
          </p:cNvSpPr>
          <p:nvPr/>
        </p:nvSpPr>
        <p:spPr bwMode="auto">
          <a:xfrm>
            <a:off x="179388" y="2025650"/>
            <a:ext cx="392112" cy="2651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列夫·托尔斯泰</a:t>
            </a:r>
            <a:endParaRPr lang="zh-CN" altLang="en-US" b="1"/>
          </a:p>
        </p:txBody>
      </p:sp>
      <p:sp>
        <p:nvSpPr>
          <p:cNvPr id="4" name="左大括号 3"/>
          <p:cNvSpPr/>
          <p:nvPr/>
        </p:nvSpPr>
        <p:spPr>
          <a:xfrm>
            <a:off x="755650" y="1055688"/>
            <a:ext cx="76200" cy="458628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460" name="文本框 4"/>
          <p:cNvSpPr txBox="1">
            <a:spLocks noChangeArrowheads="1"/>
          </p:cNvSpPr>
          <p:nvPr/>
        </p:nvSpPr>
        <p:spPr bwMode="auto">
          <a:xfrm>
            <a:off x="893763" y="2057400"/>
            <a:ext cx="2212975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外貌特征</a:t>
            </a:r>
            <a:endParaRPr lang="zh-CN" altLang="en-US" b="1"/>
          </a:p>
          <a:p>
            <a:r>
              <a:rPr lang="zh-CN" altLang="en-US" b="1"/>
              <a:t>（平庸、丑陋）</a:t>
            </a:r>
            <a:endParaRPr lang="zh-CN" altLang="en-US" b="1"/>
          </a:p>
        </p:txBody>
      </p:sp>
      <p:sp>
        <p:nvSpPr>
          <p:cNvPr id="6" name="左大括号 5"/>
          <p:cNvSpPr/>
          <p:nvPr/>
        </p:nvSpPr>
        <p:spPr>
          <a:xfrm>
            <a:off x="3121025" y="1065213"/>
            <a:ext cx="144463" cy="2522537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462" name="文本框 6"/>
          <p:cNvSpPr txBox="1">
            <a:spLocks noChangeArrowheads="1"/>
          </p:cNvSpPr>
          <p:nvPr/>
        </p:nvSpPr>
        <p:spPr bwMode="auto">
          <a:xfrm>
            <a:off x="3355975" y="798513"/>
            <a:ext cx="2854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须发：浓密、多毛</a:t>
            </a:r>
            <a:endParaRPr lang="zh-CN" altLang="en-US" b="1"/>
          </a:p>
        </p:txBody>
      </p:sp>
      <p:sp>
        <p:nvSpPr>
          <p:cNvPr id="19463" name="文本框 7"/>
          <p:cNvSpPr txBox="1">
            <a:spLocks noChangeArrowheads="1"/>
          </p:cNvSpPr>
          <p:nvPr/>
        </p:nvSpPr>
        <p:spPr bwMode="auto">
          <a:xfrm>
            <a:off x="3424238" y="2355850"/>
            <a:ext cx="10080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面部</a:t>
            </a:r>
            <a:endParaRPr lang="zh-CN" altLang="en-US" b="1"/>
          </a:p>
        </p:txBody>
      </p:sp>
      <p:sp>
        <p:nvSpPr>
          <p:cNvPr id="10" name="左大括号 9"/>
          <p:cNvSpPr/>
          <p:nvPr/>
        </p:nvSpPr>
        <p:spPr>
          <a:xfrm>
            <a:off x="4232275" y="1449388"/>
            <a:ext cx="174625" cy="2333625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465" name="文本框 10"/>
          <p:cNvSpPr txBox="1">
            <a:spLocks noChangeArrowheads="1"/>
          </p:cNvSpPr>
          <p:nvPr/>
        </p:nvSpPr>
        <p:spPr bwMode="auto">
          <a:xfrm>
            <a:off x="4344988" y="1284288"/>
            <a:ext cx="28527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轮廓结构</a:t>
            </a:r>
            <a:endParaRPr lang="zh-CN" altLang="en-US" b="1"/>
          </a:p>
        </p:txBody>
      </p:sp>
      <p:sp>
        <p:nvSpPr>
          <p:cNvPr id="19466" name="文本框 11"/>
          <p:cNvSpPr txBox="1">
            <a:spLocks noChangeArrowheads="1"/>
          </p:cNvSpPr>
          <p:nvPr/>
        </p:nvSpPr>
        <p:spPr bwMode="auto">
          <a:xfrm>
            <a:off x="4400550" y="1912938"/>
            <a:ext cx="28527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面部表情</a:t>
            </a:r>
            <a:endParaRPr lang="zh-CN" altLang="en-US" b="1"/>
          </a:p>
        </p:txBody>
      </p:sp>
      <p:sp>
        <p:nvSpPr>
          <p:cNvPr id="19467" name="文本框 12"/>
          <p:cNvSpPr txBox="1">
            <a:spLocks noChangeArrowheads="1"/>
          </p:cNvSpPr>
          <p:nvPr/>
        </p:nvSpPr>
        <p:spPr bwMode="auto">
          <a:xfrm>
            <a:off x="4383088" y="2614613"/>
            <a:ext cx="2854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普通大众</a:t>
            </a:r>
            <a:endParaRPr lang="zh-CN" altLang="en-US" b="1"/>
          </a:p>
        </p:txBody>
      </p:sp>
      <p:sp>
        <p:nvSpPr>
          <p:cNvPr id="19468" name="文本框 13"/>
          <p:cNvSpPr txBox="1">
            <a:spLocks noChangeArrowheads="1"/>
          </p:cNvSpPr>
          <p:nvPr/>
        </p:nvSpPr>
        <p:spPr bwMode="auto">
          <a:xfrm>
            <a:off x="4383088" y="3403600"/>
            <a:ext cx="2854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巨大反差</a:t>
            </a:r>
            <a:endParaRPr lang="zh-CN" altLang="en-US" b="1"/>
          </a:p>
        </p:txBody>
      </p:sp>
      <p:sp>
        <p:nvSpPr>
          <p:cNvPr id="15" name="右大括号 14"/>
          <p:cNvSpPr/>
          <p:nvPr/>
        </p:nvSpPr>
        <p:spPr>
          <a:xfrm>
            <a:off x="5876925" y="1403350"/>
            <a:ext cx="92075" cy="2408238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470" name="文本框 15"/>
          <p:cNvSpPr txBox="1">
            <a:spLocks noChangeArrowheads="1"/>
          </p:cNvSpPr>
          <p:nvPr/>
        </p:nvSpPr>
        <p:spPr bwMode="auto">
          <a:xfrm>
            <a:off x="5918200" y="2338388"/>
            <a:ext cx="10080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先抑</a:t>
            </a:r>
            <a:endParaRPr lang="zh-CN" altLang="en-US" b="1"/>
          </a:p>
        </p:txBody>
      </p:sp>
      <p:sp>
        <p:nvSpPr>
          <p:cNvPr id="19471" name="文本框 16"/>
          <p:cNvSpPr txBox="1">
            <a:spLocks noChangeArrowheads="1"/>
          </p:cNvSpPr>
          <p:nvPr/>
        </p:nvSpPr>
        <p:spPr bwMode="auto">
          <a:xfrm>
            <a:off x="876300" y="4551363"/>
            <a:ext cx="2906713" cy="8239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非同寻常的眼睛</a:t>
            </a:r>
            <a:endParaRPr lang="zh-CN" altLang="en-US" b="1"/>
          </a:p>
          <a:p>
            <a:r>
              <a:rPr lang="zh-CN" altLang="en-US" b="1"/>
              <a:t>（敏锐、深刻）</a:t>
            </a:r>
            <a:endParaRPr lang="zh-CN" altLang="en-US" b="1"/>
          </a:p>
        </p:txBody>
      </p:sp>
      <p:sp>
        <p:nvSpPr>
          <p:cNvPr id="18" name="左大括号 17"/>
          <p:cNvSpPr/>
          <p:nvPr/>
        </p:nvSpPr>
        <p:spPr>
          <a:xfrm>
            <a:off x="3176588" y="4116388"/>
            <a:ext cx="76200" cy="203835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473" name="文本框 18"/>
          <p:cNvSpPr txBox="1">
            <a:spLocks noChangeArrowheads="1"/>
          </p:cNvSpPr>
          <p:nvPr/>
        </p:nvSpPr>
        <p:spPr bwMode="auto">
          <a:xfrm>
            <a:off x="3375025" y="4210050"/>
            <a:ext cx="28527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犀利的目光</a:t>
            </a:r>
            <a:endParaRPr lang="zh-CN" altLang="en-US" b="1"/>
          </a:p>
        </p:txBody>
      </p:sp>
      <p:sp>
        <p:nvSpPr>
          <p:cNvPr id="19474" name="文本框 19"/>
          <p:cNvSpPr txBox="1">
            <a:spLocks noChangeArrowheads="1"/>
          </p:cNvSpPr>
          <p:nvPr/>
        </p:nvSpPr>
        <p:spPr bwMode="auto">
          <a:xfrm>
            <a:off x="3357563" y="4838700"/>
            <a:ext cx="2854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蕴含丰富情感</a:t>
            </a:r>
            <a:endParaRPr lang="zh-CN" altLang="en-US" b="1"/>
          </a:p>
        </p:txBody>
      </p:sp>
      <p:sp>
        <p:nvSpPr>
          <p:cNvPr id="19475" name="文本框 20"/>
          <p:cNvSpPr txBox="1">
            <a:spLocks noChangeArrowheads="1"/>
          </p:cNvSpPr>
          <p:nvPr/>
        </p:nvSpPr>
        <p:spPr bwMode="auto">
          <a:xfrm>
            <a:off x="3341688" y="5611813"/>
            <a:ext cx="28527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眼睛的威力</a:t>
            </a:r>
            <a:endParaRPr lang="zh-CN" altLang="en-US" b="1"/>
          </a:p>
        </p:txBody>
      </p:sp>
      <p:sp>
        <p:nvSpPr>
          <p:cNvPr id="23" name="右大括号 22"/>
          <p:cNvSpPr/>
          <p:nvPr/>
        </p:nvSpPr>
        <p:spPr>
          <a:xfrm>
            <a:off x="5445125" y="4129088"/>
            <a:ext cx="114300" cy="192246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477" name="文本框 23"/>
          <p:cNvSpPr txBox="1">
            <a:spLocks noChangeArrowheads="1"/>
          </p:cNvSpPr>
          <p:nvPr/>
        </p:nvSpPr>
        <p:spPr bwMode="auto">
          <a:xfrm>
            <a:off x="5480050" y="4813300"/>
            <a:ext cx="10080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后扬</a:t>
            </a:r>
            <a:endParaRPr lang="zh-CN" altLang="en-US" b="1"/>
          </a:p>
        </p:txBody>
      </p:sp>
      <p:sp>
        <p:nvSpPr>
          <p:cNvPr id="25" name="右大括号 24"/>
          <p:cNvSpPr/>
          <p:nvPr/>
        </p:nvSpPr>
        <p:spPr>
          <a:xfrm>
            <a:off x="6997700" y="981075"/>
            <a:ext cx="76200" cy="4764088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19479" name="文本框 25"/>
          <p:cNvSpPr txBox="1">
            <a:spLocks noChangeArrowheads="1"/>
          </p:cNvSpPr>
          <p:nvPr/>
        </p:nvSpPr>
        <p:spPr bwMode="auto">
          <a:xfrm>
            <a:off x="7016750" y="3116263"/>
            <a:ext cx="20653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/>
              <a:t>崇敬、赞美</a:t>
            </a:r>
            <a:endParaRPr lang="zh-CN" altLang="en-US" b="1"/>
          </a:p>
        </p:txBody>
      </p:sp>
      <p:grpSp>
        <p:nvGrpSpPr>
          <p:cNvPr id="19480" name="组合 3"/>
          <p:cNvGrpSpPr/>
          <p:nvPr/>
        </p:nvGrpSpPr>
        <p:grpSpPr bwMode="auto">
          <a:xfrm>
            <a:off x="755650" y="477838"/>
            <a:ext cx="1714500" cy="500062"/>
            <a:chOff x="1076" y="1998"/>
            <a:chExt cx="2699" cy="788"/>
          </a:xfrm>
        </p:grpSpPr>
        <p:sp>
          <p:nvSpPr>
            <p:cNvPr id="27" name="流程图: 文档 26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28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板书设计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拓展延伸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0482" name="文本框 99"/>
          <p:cNvSpPr txBox="1">
            <a:spLocks noChangeArrowheads="1"/>
          </p:cNvSpPr>
          <p:nvPr/>
        </p:nvSpPr>
        <p:spPr bwMode="auto">
          <a:xfrm>
            <a:off x="146050" y="806450"/>
            <a:ext cx="8820150" cy="2530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</a:rPr>
              <a:t>茨威格认为，托尔斯泰是不够幸福的。其实幸福是一种主观感受，不同的人在不同的人生阶段对幸福的追求都不同。简要谈谈处在花季的你最渴望得到怎样的幸福，为使表述更有文采，请至少运用一种修辞手法。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1507" name="文本框 1"/>
          <p:cNvSpPr txBox="1">
            <a:spLocks noChangeArrowheads="1"/>
          </p:cNvSpPr>
          <p:nvPr/>
        </p:nvSpPr>
        <p:spPr bwMode="auto">
          <a:xfrm>
            <a:off x="179388" y="3333750"/>
            <a:ext cx="8688387" cy="301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示例：我渴望的幸福是假日能够有属于自己的自由时间，做点自己喜欢做的事。比如和几个好朋友去旅游，在清山秀水中放松心情，赏着五颜六色的野花，蹚着欢快奔流的溪水，听着叽叽喳喳的鸟鸣，享受那与自然和谐相处的美妙时光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5122" name="组合 3"/>
          <p:cNvGrpSpPr/>
          <p:nvPr/>
        </p:nvGrpSpPr>
        <p:grpSpPr bwMode="auto">
          <a:xfrm>
            <a:off x="755650" y="83661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0" y="4829175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0847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1038" y="1644650"/>
            <a:ext cx="8212137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</a:rPr>
              <a:t>学习运用比喻、夸张等修辞手法进行肖像描写， </a:t>
            </a:r>
            <a:endParaRPr lang="zh-CN" altLang="en-US" sz="2800" b="1">
              <a:latin typeface="Times New Roman" panose="02020603050405020304" pitchFamily="18" charset="0"/>
            </a:endParaRPr>
          </a:p>
          <a:p>
            <a:r>
              <a:rPr lang="zh-CN" altLang="en-US" sz="2800" b="1">
                <a:latin typeface="Times New Roman" panose="02020603050405020304" pitchFamily="18" charset="0"/>
              </a:rPr>
              <a:t>   并体味其作用。（重点）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5163" y="2776538"/>
            <a:ext cx="76342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2.</a:t>
            </a:r>
            <a:r>
              <a:rPr lang="zh-CN" altLang="en-US" sz="2800" b="1">
                <a:latin typeface="Times New Roman" panose="02020603050405020304" pitchFamily="18" charset="0"/>
              </a:rPr>
              <a:t>学习细节描写和欲扬先抑的写法。（难点）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7700" y="3836988"/>
            <a:ext cx="818515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3.</a:t>
            </a:r>
            <a:r>
              <a:rPr lang="zh-CN" altLang="en-US" sz="2800" b="1">
                <a:latin typeface="Times New Roman" panose="02020603050405020304" pitchFamily="18" charset="0"/>
              </a:rPr>
              <a:t>学习托尔斯泰热爱人民、执着、博爱的精神品质。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5122" name="Picture 3" descr="茨威格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726113" y="1266825"/>
            <a:ext cx="3167062" cy="403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4"/>
          <p:cNvSpPr txBox="1">
            <a:spLocks noChangeArrowheads="1"/>
          </p:cNvSpPr>
          <p:nvPr/>
        </p:nvSpPr>
        <p:spPr bwMode="auto">
          <a:xfrm>
            <a:off x="5651500" y="5514975"/>
            <a:ext cx="28797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ea typeface="华文行楷" panose="02010800040101010101" pitchFamily="2" charset="-122"/>
              </a:rPr>
              <a:t>斯蒂芬</a:t>
            </a:r>
            <a:r>
              <a:rPr lang="en-US" sz="3200" b="1">
                <a:ea typeface="华文行楷" panose="02010800040101010101" pitchFamily="2" charset="-122"/>
              </a:rPr>
              <a:t>·</a:t>
            </a:r>
            <a:r>
              <a:rPr lang="zh-CN" altLang="en-US" sz="3200" b="1">
                <a:ea typeface="华文行楷" panose="02010800040101010101" pitchFamily="2" charset="-122"/>
              </a:rPr>
              <a:t>茨威格</a:t>
            </a:r>
            <a:endParaRPr lang="zh-CN" altLang="en-US" sz="3200" b="1">
              <a:ea typeface="华文行楷" panose="02010800040101010101" pitchFamily="2" charset="-122"/>
            </a:endParaRPr>
          </a:p>
        </p:txBody>
      </p:sp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596900" y="3290888"/>
            <a:ext cx="4568825" cy="2713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他的写作成就以小说和人物传记见著。代表作有小说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最初的经历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一个陌生女人的来信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等；传记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三位大师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、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《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罗曼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罗兰</a:t>
            </a:r>
            <a:r>
              <a:rPr 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》</a:t>
            </a:r>
            <a:r>
              <a:rPr lang="zh-CN" altLang="en-US" sz="2800" b="1">
                <a:latin typeface="楷体_GB2312" panose="02010609030101010101" pitchFamily="49" charset="-122"/>
                <a:ea typeface="楷体_GB2312" panose="02010609030101010101" pitchFamily="49" charset="-122"/>
              </a:rPr>
              <a:t>等。</a:t>
            </a:r>
            <a:endParaRPr lang="zh-CN" altLang="en-US" sz="28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49" name="Text Box 6"/>
          <p:cNvSpPr txBox="1">
            <a:spLocks noChangeArrowheads="1"/>
          </p:cNvSpPr>
          <p:nvPr/>
        </p:nvSpPr>
        <p:spPr bwMode="auto">
          <a:xfrm>
            <a:off x="612775" y="1266825"/>
            <a:ext cx="4679950" cy="204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斯蒂芬</a:t>
            </a:r>
            <a:r>
              <a:rPr 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·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茨威格（</a:t>
            </a:r>
            <a:r>
              <a:rPr 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1881—1942</a:t>
            </a:r>
            <a:r>
              <a:rPr lang="zh-CN" altLang="en-US" sz="3200" b="1">
                <a:latin typeface="楷体_GB2312" panose="02010609030101010101" pitchFamily="49" charset="-122"/>
                <a:ea typeface="楷体_GB2312" panose="02010609030101010101" pitchFamily="49" charset="-122"/>
              </a:rPr>
              <a:t>），奥地利著名小说家、传记作家，出身于富裕的犹太家庭。</a:t>
            </a:r>
            <a:endParaRPr lang="zh-CN" altLang="en-US" sz="32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6150" name="组合 3"/>
          <p:cNvGrpSpPr/>
          <p:nvPr/>
        </p:nvGrpSpPr>
        <p:grpSpPr bwMode="auto">
          <a:xfrm>
            <a:off x="755650" y="693738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作者简介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8194" name="Text Box 2"/>
          <p:cNvSpPr txBox="1"/>
          <p:nvPr/>
        </p:nvSpPr>
        <p:spPr>
          <a:xfrm>
            <a:off x="4791075" y="1270000"/>
            <a:ext cx="3886200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列夫</a:t>
            </a:r>
            <a:r>
              <a:rPr lang="en-US" altLang="x-none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黑体" panose="02010600030101010101" pitchFamily="49" charset="-122"/>
                <a:cs typeface="+mn-ea"/>
              </a:rPr>
              <a:t>·</a:t>
            </a:r>
            <a:r>
              <a:rPr lang="zh-CN" altLang="en-US" sz="4000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托尔斯泰</a:t>
            </a:r>
            <a:endParaRPr lang="zh-CN" altLang="en-US" sz="4000" b="1" noProof="1">
              <a:solidFill>
                <a:srgbClr val="FF3300"/>
              </a:solidFill>
              <a:effectLst>
                <a:outerShdw blurRad="38100" dist="38100" dir="2700000">
                  <a:srgbClr val="00000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（</a:t>
            </a:r>
            <a:r>
              <a:rPr lang="en-US" altLang="x-none" sz="4000" b="1" noProof="1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1828</a:t>
            </a:r>
            <a:r>
              <a:rPr lang="en-US" altLang="x-none" sz="4000" b="1" noProof="1">
                <a:solidFill>
                  <a:srgbClr val="000000"/>
                </a:solidFill>
                <a:latin typeface="Times New Roman" panose="02020603050405020304" pitchFamily="18" charset="0"/>
                <a:cs typeface="+mn-ea"/>
              </a:rPr>
              <a:t>—</a:t>
            </a:r>
            <a:r>
              <a:rPr lang="en-US" altLang="x-none" sz="4000" b="1" noProof="1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1910</a:t>
            </a:r>
            <a:r>
              <a:rPr lang="zh-CN" altLang="en-US" sz="4000" b="1" noProof="1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）</a:t>
            </a:r>
            <a:endParaRPr lang="zh-CN" altLang="en-US" sz="4000" b="1" noProof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noProof="1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 </a:t>
            </a:r>
            <a:r>
              <a:rPr lang="en-US" altLang="x-none" sz="4000" b="1" noProof="1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19</a:t>
            </a:r>
            <a:r>
              <a:rPr lang="zh-CN" altLang="en-US" sz="4000" b="1" noProof="1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世纪俄国最</a:t>
            </a:r>
            <a:br>
              <a:rPr lang="zh-CN" altLang="en-US" sz="4000" b="1" dirty="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sz="4000" b="1" noProof="1">
                <a:solidFill>
                  <a:srgbClr val="000000"/>
                </a:solidFill>
                <a:latin typeface="宋体" panose="02010600030101010101" pitchFamily="2" charset="-122"/>
                <a:cs typeface="+mn-ea"/>
              </a:rPr>
              <a:t>  伟大的作家</a:t>
            </a:r>
            <a:r>
              <a:rPr lang="zh-CN" altLang="en-US" sz="4000" b="1" noProof="1">
                <a:latin typeface="宋体" panose="02010600030101010101" pitchFamily="2" charset="-122"/>
                <a:cs typeface="+mn-ea"/>
              </a:rPr>
              <a:t> </a:t>
            </a:r>
            <a:endParaRPr lang="zh-CN" altLang="en-US" sz="4000" b="1" noProof="1">
              <a:latin typeface="宋体" panose="02010600030101010101" pitchFamily="2" charset="-122"/>
            </a:endParaRPr>
          </a:p>
        </p:txBody>
      </p:sp>
      <p:pic>
        <p:nvPicPr>
          <p:cNvPr id="8195" name="Picture 5" descr="列夫托尔斯泰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8463" y="909638"/>
            <a:ext cx="3673475" cy="48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12291" name="Picture 3" descr="anna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76600" y="836613"/>
            <a:ext cx="2606675" cy="36020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292" name="Picture 4" descr="fuhu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836613"/>
            <a:ext cx="2652712" cy="36020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2293" name="Picture 5" descr="zhanhe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900" y="836613"/>
            <a:ext cx="2630488" cy="37306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8197" name="WordArt 6"/>
          <p:cNvSpPr>
            <a:spLocks noChangeArrowheads="1" noChangeShapeType="1" noTextEdit="1"/>
          </p:cNvSpPr>
          <p:nvPr/>
        </p:nvSpPr>
        <p:spPr bwMode="auto">
          <a:xfrm>
            <a:off x="1331913" y="5230813"/>
            <a:ext cx="6264275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FF00"/>
                  </a:solidFill>
                  <a:prstDash val="sysDot"/>
                  <a:round/>
                </a:ln>
                <a:solidFill>
                  <a:srgbClr val="6600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方正舒体"/>
              </a:rPr>
              <a:t>托尔斯泰的创作</a:t>
            </a:r>
            <a:endParaRPr lang="zh-CN" altLang="en-US" sz="3600" b="1" kern="10">
              <a:ln w="9525">
                <a:solidFill>
                  <a:srgbClr val="00FF00"/>
                </a:solidFill>
                <a:prstDash val="sysDot"/>
                <a:round/>
              </a:ln>
              <a:solidFill>
                <a:srgbClr val="6600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方正舒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398463" y="1700213"/>
            <a:ext cx="9142412" cy="30178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胡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髭</a:t>
            </a:r>
            <a:r>
              <a:rPr lang="zh-CN" altLang="en-US" sz="3200" b="1">
                <a:latin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鬈</a:t>
            </a:r>
            <a:r>
              <a:rPr lang="zh-CN" altLang="en-US" sz="3200" b="1">
                <a:latin typeface="宋体" panose="02010600030101010101" pitchFamily="2" charset="-122"/>
              </a:rPr>
              <a:t>发         长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髯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脸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颊</a:t>
            </a:r>
            <a:r>
              <a:rPr lang="zh-CN" altLang="en-US" sz="3200" b="1">
                <a:latin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锃</a:t>
            </a:r>
            <a:r>
              <a:rPr lang="zh-CN" altLang="en-US" sz="3200" b="1">
                <a:latin typeface="宋体" panose="02010600030101010101" pitchFamily="2" charset="-122"/>
              </a:rPr>
              <a:t>亮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滞</a:t>
            </a:r>
            <a:r>
              <a:rPr lang="zh-CN" altLang="en-US" sz="3200" b="1">
                <a:latin typeface="宋体" panose="02010600030101010101" pitchFamily="2" charset="-122"/>
              </a:rPr>
              <a:t>留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犀</a:t>
            </a:r>
            <a:r>
              <a:rPr lang="zh-CN" altLang="en-US" sz="3200" b="1">
                <a:latin typeface="宋体" panose="02010600030101010101" pitchFamily="2" charset="-122"/>
              </a:rPr>
              <a:t>利         酒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肆</a:t>
            </a:r>
            <a:r>
              <a:rPr lang="zh-CN" altLang="en-US" sz="3200" b="1">
                <a:latin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侏儒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广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袤</a:t>
            </a:r>
            <a:r>
              <a:rPr lang="zh-CN" altLang="en-US" sz="3200" b="1">
                <a:latin typeface="宋体" panose="02010600030101010101" pitchFamily="2" charset="-122"/>
              </a:rPr>
              <a:t>无垠                  正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襟</a:t>
            </a:r>
            <a:r>
              <a:rPr lang="zh-CN" altLang="en-US" sz="3200" b="1">
                <a:latin typeface="宋体" panose="02010600030101010101" pitchFamily="2" charset="-122"/>
              </a:rPr>
              <a:t>危坐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23" name="Text Box 15"/>
          <p:cNvSpPr txBox="1">
            <a:spLocks noChangeArrowheads="1"/>
          </p:cNvSpPr>
          <p:nvPr/>
        </p:nvSpPr>
        <p:spPr bwMode="auto">
          <a:xfrm>
            <a:off x="1452563" y="1897063"/>
            <a:ext cx="10715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(zī) </a:t>
            </a:r>
            <a:endParaRPr lang="en-US" sz="2800" b="1">
              <a:solidFill>
                <a:srgbClr val="292929"/>
              </a:solidFill>
              <a:latin typeface="宋体" panose="02010600030101010101" pitchFamily="2" charset="-122"/>
            </a:endParaRPr>
          </a:p>
        </p:txBody>
      </p:sp>
      <p:sp>
        <p:nvSpPr>
          <p:cNvPr id="17424" name="Text Box 16"/>
          <p:cNvSpPr txBox="1">
            <a:spLocks noChangeArrowheads="1"/>
          </p:cNvSpPr>
          <p:nvPr/>
        </p:nvSpPr>
        <p:spPr bwMode="auto">
          <a:xfrm>
            <a:off x="1450975" y="2584450"/>
            <a:ext cx="12287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(jiá) </a:t>
            </a:r>
            <a:endParaRPr lang="en-US" sz="2800" b="1">
              <a:solidFill>
                <a:srgbClr val="292929"/>
              </a:solidFill>
              <a:latin typeface="宋体" panose="02010600030101010101" pitchFamily="2" charset="-122"/>
            </a:endParaRPr>
          </a:p>
        </p:txBody>
      </p:sp>
      <p:sp>
        <p:nvSpPr>
          <p:cNvPr id="17425" name="Text Box 17"/>
          <p:cNvSpPr txBox="1">
            <a:spLocks noChangeArrowheads="1"/>
          </p:cNvSpPr>
          <p:nvPr/>
        </p:nvSpPr>
        <p:spPr bwMode="auto">
          <a:xfrm>
            <a:off x="4137025" y="2657475"/>
            <a:ext cx="14398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(zèng) </a:t>
            </a:r>
            <a:endParaRPr lang="en-US" sz="2800" b="1">
              <a:solidFill>
                <a:srgbClr val="292929"/>
              </a:solidFill>
              <a:latin typeface="宋体" panose="02010600030101010101" pitchFamily="2" charset="-122"/>
            </a:endParaRPr>
          </a:p>
        </p:txBody>
      </p:sp>
      <p:sp>
        <p:nvSpPr>
          <p:cNvPr id="17426" name="Text Box 18"/>
          <p:cNvSpPr txBox="1">
            <a:spLocks noChangeArrowheads="1"/>
          </p:cNvSpPr>
          <p:nvPr/>
        </p:nvSpPr>
        <p:spPr bwMode="auto">
          <a:xfrm>
            <a:off x="6661150" y="2643188"/>
            <a:ext cx="1262063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(zhì) </a:t>
            </a:r>
            <a:endParaRPr lang="en-US" sz="2800" b="1">
              <a:solidFill>
                <a:srgbClr val="292929"/>
              </a:solidFill>
              <a:latin typeface="宋体" panose="02010600030101010101" pitchFamily="2" charset="-122"/>
            </a:endParaRPr>
          </a:p>
        </p:txBody>
      </p:sp>
      <p:sp>
        <p:nvSpPr>
          <p:cNvPr id="17427" name="Text Box 19"/>
          <p:cNvSpPr txBox="1">
            <a:spLocks noChangeArrowheads="1"/>
          </p:cNvSpPr>
          <p:nvPr/>
        </p:nvSpPr>
        <p:spPr bwMode="auto">
          <a:xfrm>
            <a:off x="1262063" y="3363913"/>
            <a:ext cx="12588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 </a:t>
            </a:r>
            <a:r>
              <a:rPr 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(xī)</a:t>
            </a:r>
            <a:r>
              <a:rPr lang="en-US" sz="2800">
                <a:latin typeface="宋体" panose="02010600030101010101" pitchFamily="2" charset="-122"/>
              </a:rPr>
              <a:t> </a:t>
            </a:r>
            <a:endParaRPr lang="en-US" sz="2800">
              <a:latin typeface="宋体" panose="02010600030101010101" pitchFamily="2" charset="-122"/>
            </a:endParaRPr>
          </a:p>
        </p:txBody>
      </p:sp>
      <p:sp>
        <p:nvSpPr>
          <p:cNvPr id="17428" name="Text Box 20"/>
          <p:cNvSpPr txBox="1">
            <a:spLocks noChangeArrowheads="1"/>
          </p:cNvSpPr>
          <p:nvPr/>
        </p:nvSpPr>
        <p:spPr bwMode="auto">
          <a:xfrm>
            <a:off x="3938588" y="3392488"/>
            <a:ext cx="10810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 </a:t>
            </a:r>
            <a:r>
              <a:rPr 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(sì)</a:t>
            </a: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17429" name="Text Box 21"/>
          <p:cNvSpPr txBox="1">
            <a:spLocks noChangeArrowheads="1"/>
          </p:cNvSpPr>
          <p:nvPr/>
        </p:nvSpPr>
        <p:spPr bwMode="auto">
          <a:xfrm>
            <a:off x="6659563" y="3363913"/>
            <a:ext cx="18002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(zhū rú) </a:t>
            </a:r>
            <a:endParaRPr lang="en-US" sz="2800" b="1">
              <a:solidFill>
                <a:srgbClr val="292929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Text Box 15"/>
          <p:cNvSpPr txBox="1">
            <a:spLocks noChangeArrowheads="1"/>
          </p:cNvSpPr>
          <p:nvPr/>
        </p:nvSpPr>
        <p:spPr bwMode="auto">
          <a:xfrm>
            <a:off x="4173538" y="1843088"/>
            <a:ext cx="14398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(quán) </a:t>
            </a:r>
            <a:endParaRPr lang="en-US" sz="2800" b="1">
              <a:solidFill>
                <a:srgbClr val="292929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6686550" y="1885950"/>
            <a:ext cx="12604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(rán) </a:t>
            </a:r>
            <a:endParaRPr lang="en-US" sz="2800" b="1">
              <a:solidFill>
                <a:srgbClr val="292929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Text Box 21"/>
          <p:cNvSpPr txBox="1">
            <a:spLocks noChangeArrowheads="1"/>
          </p:cNvSpPr>
          <p:nvPr/>
        </p:nvSpPr>
        <p:spPr bwMode="auto">
          <a:xfrm>
            <a:off x="2203450" y="4121150"/>
            <a:ext cx="12620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(mào) </a:t>
            </a:r>
            <a:endParaRPr lang="en-US" sz="2800" b="1">
              <a:solidFill>
                <a:srgbClr val="292929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Text Box 21"/>
          <p:cNvSpPr txBox="1">
            <a:spLocks noChangeArrowheads="1"/>
          </p:cNvSpPr>
          <p:nvPr/>
        </p:nvSpPr>
        <p:spPr bwMode="auto">
          <a:xfrm>
            <a:off x="7515225" y="4110038"/>
            <a:ext cx="1262063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292929"/>
                </a:solidFill>
                <a:latin typeface="宋体" panose="02010600030101010101" pitchFamily="2" charset="-122"/>
              </a:rPr>
              <a:t>(jīn) </a:t>
            </a:r>
            <a:endParaRPr lang="en-US" sz="2800" b="1">
              <a:solidFill>
                <a:srgbClr val="292929"/>
              </a:solidFill>
              <a:latin typeface="宋体" panose="02010600030101010101" pitchFamily="2" charset="-122"/>
            </a:endParaRPr>
          </a:p>
        </p:txBody>
      </p:sp>
      <p:grpSp>
        <p:nvGrpSpPr>
          <p:cNvPr id="9230" name="组合 3"/>
          <p:cNvGrpSpPr/>
          <p:nvPr/>
        </p:nvGrpSpPr>
        <p:grpSpPr bwMode="auto">
          <a:xfrm>
            <a:off x="755650" y="693738"/>
            <a:ext cx="1714500" cy="500062"/>
            <a:chOff x="1076" y="1998"/>
            <a:chExt cx="2699" cy="788"/>
          </a:xfrm>
        </p:grpSpPr>
        <p:sp>
          <p:nvSpPr>
            <p:cNvPr id="9" name="流程图: 文档 8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注  音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23" grpId="0"/>
      <p:bldP spid="17424" grpId="0"/>
      <p:bldP spid="17425" grpId="0"/>
      <p:bldP spid="17426" grpId="0"/>
      <p:bldP spid="17427" grpId="0"/>
      <p:bldP spid="17428" grpId="0"/>
      <p:bldP spid="17429" grpId="0"/>
      <p:bldP spid="2" grpId="0"/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99"/>
          <p:cNvSpPr txBox="1">
            <a:spLocks noChangeArrowheads="1"/>
          </p:cNvSpPr>
          <p:nvPr/>
        </p:nvSpPr>
        <p:spPr bwMode="auto">
          <a:xfrm>
            <a:off x="1143000" y="1690688"/>
            <a:ext cx="5080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禁锢：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0242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10243" name="组合 3"/>
          <p:cNvGrpSpPr/>
          <p:nvPr/>
        </p:nvGrpSpPr>
        <p:grpSpPr bwMode="auto">
          <a:xfrm>
            <a:off x="755650" y="693738"/>
            <a:ext cx="1714500" cy="500062"/>
            <a:chOff x="1076" y="1998"/>
            <a:chExt cx="2699" cy="788"/>
          </a:xfrm>
        </p:grpSpPr>
        <p:sp>
          <p:nvSpPr>
            <p:cNvPr id="9" name="流程图: 文档 8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解释词意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2339975" y="1689100"/>
            <a:ext cx="508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束缚，限制。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47" name="文本框 2"/>
          <p:cNvSpPr txBox="1">
            <a:spLocks noChangeArrowheads="1"/>
          </p:cNvSpPr>
          <p:nvPr/>
        </p:nvSpPr>
        <p:spPr bwMode="auto">
          <a:xfrm>
            <a:off x="1116013" y="2584450"/>
            <a:ext cx="5080000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器宇：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382838" y="2595563"/>
            <a:ext cx="5080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气概，风度。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49" name="文本框 4"/>
          <p:cNvSpPr txBox="1">
            <a:spLocks noChangeArrowheads="1"/>
          </p:cNvSpPr>
          <p:nvPr/>
        </p:nvSpPr>
        <p:spPr bwMode="auto">
          <a:xfrm>
            <a:off x="1098550" y="3446463"/>
            <a:ext cx="5080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粲然：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032000" y="3446463"/>
            <a:ext cx="5080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形容鲜明发光。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51" name="文本框 6"/>
          <p:cNvSpPr txBox="1">
            <a:spLocks noChangeArrowheads="1"/>
          </p:cNvSpPr>
          <p:nvPr/>
        </p:nvSpPr>
        <p:spPr bwMode="auto">
          <a:xfrm>
            <a:off x="1081088" y="4313238"/>
            <a:ext cx="5080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黯然：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319338" y="4308475"/>
            <a:ext cx="5080000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阴暗的样子。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0253" name="文本框 11"/>
          <p:cNvSpPr txBox="1">
            <a:spLocks noChangeArrowheads="1"/>
          </p:cNvSpPr>
          <p:nvPr/>
        </p:nvSpPr>
        <p:spPr bwMode="auto">
          <a:xfrm>
            <a:off x="1104900" y="5245100"/>
            <a:ext cx="508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鹤立鸡群：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117850" y="5157788"/>
            <a:ext cx="5080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比喻一个人的才能或仪表在一群人里头显得很突出。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  <p:bldP spid="11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99"/>
          <p:cNvSpPr txBox="1">
            <a:spLocks noChangeArrowheads="1"/>
          </p:cNvSpPr>
          <p:nvPr/>
        </p:nvSpPr>
        <p:spPr bwMode="auto">
          <a:xfrm>
            <a:off x="1143000" y="1474788"/>
            <a:ext cx="5080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正襟危坐：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1266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11267" name="组合 3"/>
          <p:cNvGrpSpPr/>
          <p:nvPr/>
        </p:nvGrpSpPr>
        <p:grpSpPr bwMode="auto">
          <a:xfrm>
            <a:off x="755650" y="693738"/>
            <a:ext cx="1714500" cy="500062"/>
            <a:chOff x="1076" y="1998"/>
            <a:chExt cx="2699" cy="788"/>
          </a:xfrm>
        </p:grpSpPr>
        <p:sp>
          <p:nvSpPr>
            <p:cNvPr id="9" name="流程图: 文档 8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解释词意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057525" y="1114425"/>
            <a:ext cx="5080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整理好衣襟端端正正坐着。形容严肃庄重的样子。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71" name="文本框 2"/>
          <p:cNvSpPr txBox="1">
            <a:spLocks noChangeArrowheads="1"/>
          </p:cNvSpPr>
          <p:nvPr/>
        </p:nvSpPr>
        <p:spPr bwMode="auto">
          <a:xfrm>
            <a:off x="1116013" y="2368550"/>
            <a:ext cx="508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颔首低眉：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100388" y="2165350"/>
            <a:ext cx="5080000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低着头显得很谦卑恭顺的样子。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73" name="文本框 4"/>
          <p:cNvSpPr txBox="1">
            <a:spLocks noChangeArrowheads="1"/>
          </p:cNvSpPr>
          <p:nvPr/>
        </p:nvSpPr>
        <p:spPr bwMode="auto">
          <a:xfrm>
            <a:off x="1098550" y="3232150"/>
            <a:ext cx="5080000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诚惶诚恐：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2298" name="文本框 5"/>
          <p:cNvSpPr txBox="1">
            <a:spLocks noChangeArrowheads="1"/>
          </p:cNvSpPr>
          <p:nvPr/>
        </p:nvSpPr>
        <p:spPr bwMode="auto">
          <a:xfrm>
            <a:off x="2820988" y="3232150"/>
            <a:ext cx="5080000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惶恐不安。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75" name="文本框 6"/>
          <p:cNvSpPr txBox="1">
            <a:spLocks noChangeArrowheads="1"/>
          </p:cNvSpPr>
          <p:nvPr/>
        </p:nvSpPr>
        <p:spPr bwMode="auto">
          <a:xfrm>
            <a:off x="1081088" y="4097338"/>
            <a:ext cx="5080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广袤无垠：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108325" y="4092575"/>
            <a:ext cx="50800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广阔无边。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77" name="文本框 11"/>
          <p:cNvSpPr txBox="1">
            <a:spLocks noChangeArrowheads="1"/>
          </p:cNvSpPr>
          <p:nvPr/>
        </p:nvSpPr>
        <p:spPr bwMode="auto">
          <a:xfrm>
            <a:off x="1104900" y="5030788"/>
            <a:ext cx="50800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宋体" panose="02010600030101010101" pitchFamily="2" charset="-122"/>
              </a:rPr>
              <a:t>无可置疑：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046413" y="4727575"/>
            <a:ext cx="5792787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也作毋庸置疑。没有什么可以怀疑的，意指事实明显或理由充足。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2298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12290" name="组合 3"/>
          <p:cNvGrpSpPr/>
          <p:nvPr/>
        </p:nvGrpSpPr>
        <p:grpSpPr bwMode="auto">
          <a:xfrm>
            <a:off x="755650" y="693738"/>
            <a:ext cx="1714500" cy="500062"/>
            <a:chOff x="1076" y="1998"/>
            <a:chExt cx="2699" cy="788"/>
          </a:xfrm>
        </p:grpSpPr>
        <p:sp>
          <p:nvSpPr>
            <p:cNvPr id="9" name="流程图: 文档 8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10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初步思考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2293" name="文本框 1"/>
          <p:cNvSpPr txBox="1">
            <a:spLocks noChangeArrowheads="1"/>
          </p:cNvSpPr>
          <p:nvPr/>
        </p:nvSpPr>
        <p:spPr bwMode="auto">
          <a:xfrm>
            <a:off x="373063" y="1362075"/>
            <a:ext cx="8656637" cy="5778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</a:rPr>
              <a:t>本文前后对托尔斯泰描写的侧重点有何不同？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3318" name="文本框 2"/>
          <p:cNvSpPr txBox="1">
            <a:spLocks noChangeArrowheads="1"/>
          </p:cNvSpPr>
          <p:nvPr/>
        </p:nvSpPr>
        <p:spPr bwMode="auto">
          <a:xfrm>
            <a:off x="747713" y="2327275"/>
            <a:ext cx="7966075" cy="15541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前文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着重刻画托尔斯泰的外貌特征</a:t>
            </a:r>
            <a:r>
              <a:rPr lang="zh-CN" altLang="en-US" sz="3200" b="1">
                <a:latin typeface="宋体" panose="02010600030101010101" pitchFamily="2" charset="-122"/>
              </a:rPr>
              <a:t>；后文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侧重描写了托尔斯泰那非同寻常的眼睛。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2295" name="图片 3" descr="托尔斯泰照片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608388" y="3881438"/>
            <a:ext cx="1992312" cy="234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8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1961</Words>
  <Application>WPS 演示</Application>
  <PresentationFormat>全屏显示(4:3)</PresentationFormat>
  <Paragraphs>218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微软雅黑</vt:lpstr>
      <vt:lpstr>华文细黑</vt:lpstr>
      <vt:lpstr>Times New Roman</vt:lpstr>
      <vt:lpstr>隶书</vt:lpstr>
      <vt:lpstr>方正姚体</vt:lpstr>
      <vt:lpstr>幼圆</vt:lpstr>
      <vt:lpstr>华文行楷</vt:lpstr>
      <vt:lpstr>楷体_GB2312</vt:lpstr>
      <vt:lpstr>黑体</vt:lpstr>
      <vt:lpstr>方正舒体</vt:lpstr>
      <vt:lpstr>楷体</vt:lpstr>
      <vt:lpstr>Calibri</vt:lpstr>
      <vt:lpstr>Segoe Print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111</cp:revision>
  <dcterms:created xsi:type="dcterms:W3CDTF">2015-07-09T08:14:00Z</dcterms:created>
  <dcterms:modified xsi:type="dcterms:W3CDTF">2017-02-05T06:16:18Z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