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comments/comment1.xml" ContentType="application/vnd.openxmlformats-officedocument.presentationml.comment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8"/>
  </p:handoutMasterIdLst>
  <p:sldIdLst>
    <p:sldId id="258" r:id="rId3"/>
    <p:sldId id="309" r:id="rId5"/>
    <p:sldId id="259" r:id="rId6"/>
    <p:sldId id="311" r:id="rId7"/>
    <p:sldId id="312" r:id="rId8"/>
    <p:sldId id="310" r:id="rId9"/>
    <p:sldId id="313" r:id="rId10"/>
    <p:sldId id="260" r:id="rId11"/>
    <p:sldId id="314" r:id="rId12"/>
    <p:sldId id="261" r:id="rId13"/>
    <p:sldId id="262" r:id="rId14"/>
    <p:sldId id="263" r:id="rId15"/>
    <p:sldId id="264" r:id="rId16"/>
    <p:sldId id="265" r:id="rId17"/>
    <p:sldId id="266" r:id="rId18"/>
    <p:sldId id="267" r:id="rId19"/>
    <p:sldId id="275" r:id="rId20"/>
    <p:sldId id="276" r:id="rId21"/>
    <p:sldId id="268" r:id="rId22"/>
    <p:sldId id="277" r:id="rId23"/>
    <p:sldId id="278" r:id="rId24"/>
    <p:sldId id="269" r:id="rId25"/>
    <p:sldId id="280" r:id="rId26"/>
    <p:sldId id="281" r:id="rId27"/>
    <p:sldId id="282" r:id="rId28"/>
    <p:sldId id="283" r:id="rId29"/>
    <p:sldId id="279" r:id="rId30"/>
    <p:sldId id="270" r:id="rId31"/>
    <p:sldId id="284" r:id="rId32"/>
    <p:sldId id="271" r:id="rId33"/>
    <p:sldId id="315" r:id="rId34"/>
    <p:sldId id="316" r:id="rId35"/>
    <p:sldId id="317" r:id="rId36"/>
    <p:sldId id="272" r:id="rId37"/>
    <p:sldId id="273" r:id="rId38"/>
    <p:sldId id="274" r:id="rId39"/>
    <p:sldId id="318" r:id="rId40"/>
    <p:sldId id="290" r:id="rId41"/>
    <p:sldId id="291" r:id="rId42"/>
    <p:sldId id="292" r:id="rId43"/>
    <p:sldId id="293" r:id="rId44"/>
    <p:sldId id="294" r:id="rId45"/>
    <p:sldId id="295" r:id="rId46"/>
    <p:sldId id="296" r:id="rId47"/>
    <p:sldId id="297" r:id="rId48"/>
    <p:sldId id="298" r:id="rId49"/>
    <p:sldId id="299" r:id="rId50"/>
    <p:sldId id="300" r:id="rId51"/>
    <p:sldId id="285" r:id="rId52"/>
    <p:sldId id="286" r:id="rId53"/>
    <p:sldId id="287" r:id="rId54"/>
    <p:sldId id="288" r:id="rId55"/>
    <p:sldId id="289" r:id="rId56"/>
    <p:sldId id="301" r:id="rId5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engming668"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3.xml"/><Relationship Id="rId59" Type="http://schemas.openxmlformats.org/officeDocument/2006/relationships/presProps" Target="presProps.xml"/><Relationship Id="rId58" Type="http://schemas.openxmlformats.org/officeDocument/2006/relationships/handoutMaster" Target="handoutMasters/handoutMaster1.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2-05T14:39:05.143" idx="1">
    <p:pos x="5426" y="-16"/>
    <p:text>综述的摘要交代文章总数的时间和范围两个维度</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6.xml"/><Relationship Id="rId8" Type="http://schemas.openxmlformats.org/officeDocument/2006/relationships/tags" Target="../tags/tag65.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64.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63.xml"/><Relationship Id="rId11" Type="http://schemas.openxmlformats.org/officeDocument/2006/relationships/tags" Target="../tags/tag68.xml"/><Relationship Id="rId10" Type="http://schemas.openxmlformats.org/officeDocument/2006/relationships/tags" Target="../tags/tag6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png"/><Relationship Id="rId2" Type="http://schemas.openxmlformats.org/officeDocument/2006/relationships/tags" Target="../tags/tag69.xml"/><Relationship Id="rId10" Type="http://schemas.openxmlformats.org/officeDocument/2006/relationships/tags" Target="../tags/tag75.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7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6.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84.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3" Type="http://schemas.openxmlformats.org/officeDocument/2006/relationships/tags" Target="../tags/tag89.xml"/><Relationship Id="rId12" Type="http://schemas.openxmlformats.org/officeDocument/2006/relationships/tags" Target="../tags/tag88.xml"/><Relationship Id="rId11" Type="http://schemas.openxmlformats.org/officeDocument/2006/relationships/tags" Target="../tags/tag87.xml"/><Relationship Id="rId10" Type="http://schemas.openxmlformats.org/officeDocument/2006/relationships/tags" Target="../tags/tag86.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99.xml"/><Relationship Id="rId2" Type="http://schemas.openxmlformats.org/officeDocument/2006/relationships/tags" Target="../tags/tag98.xml"/><Relationship Id="rId14" Type="http://schemas.openxmlformats.org/officeDocument/2006/relationships/tags" Target="../tags/tag106.xml"/><Relationship Id="rId13" Type="http://schemas.openxmlformats.org/officeDocument/2006/relationships/tags" Target="../tags/tag105.xml"/><Relationship Id="rId12" Type="http://schemas.openxmlformats.org/officeDocument/2006/relationships/tags" Target="../tags/tag104.xml"/><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0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08.xml"/><Relationship Id="rId2" Type="http://schemas.openxmlformats.org/officeDocument/2006/relationships/tags" Target="../tags/tag107.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tags" Target="../tags/tag113.xml"/><Relationship Id="rId11" Type="http://schemas.openxmlformats.org/officeDocument/2006/relationships/tags" Target="../tags/tag112.xml"/><Relationship Id="rId10" Type="http://schemas.openxmlformats.org/officeDocument/2006/relationships/tags" Target="../tags/tag111.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18.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17.xml"/><Relationship Id="rId2" Type="http://schemas.openxmlformats.org/officeDocument/2006/relationships/tags" Target="../tags/tag116.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3.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2.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7.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image" Target="file:///C:\Users\1V994W2\PycharmProjects\PPT_Background_Generation/pic_temp/pic_half_down.png" TargetMode="External"/><Relationship Id="rId6" Type="http://schemas.openxmlformats.org/officeDocument/2006/relationships/image" Target="../media/image5.png"/><Relationship Id="rId5" Type="http://schemas.openxmlformats.org/officeDocument/2006/relationships/tags" Target="../tags/tag15.xml"/><Relationship Id="rId4" Type="http://schemas.openxmlformats.org/officeDocument/2006/relationships/image" Target="file:///C:\Users\1V994W2\PycharmProjects\PPT_Background_Generation/pic_temp/pic_half_top.png" TargetMode="External"/><Relationship Id="rId3" Type="http://schemas.openxmlformats.org/officeDocument/2006/relationships/image" Target="../media/image4.png"/><Relationship Id="rId2" Type="http://schemas.openxmlformats.org/officeDocument/2006/relationships/tags" Target="../tags/tag14.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1.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2.xml"/><Relationship Id="rId8" Type="http://schemas.openxmlformats.org/officeDocument/2006/relationships/tags" Target="../tags/tag31.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29.xml"/><Relationship Id="rId15" Type="http://schemas.openxmlformats.org/officeDocument/2006/relationships/tags" Target="../tags/tag38.xml"/><Relationship Id="rId14" Type="http://schemas.openxmlformats.org/officeDocument/2006/relationships/tags" Target="../tags/tag37.xml"/><Relationship Id="rId13" Type="http://schemas.openxmlformats.org/officeDocument/2006/relationships/tags" Target="../tags/tag36.xml"/><Relationship Id="rId12" Type="http://schemas.openxmlformats.org/officeDocument/2006/relationships/tags" Target="../tags/tag35.xml"/><Relationship Id="rId11" Type="http://schemas.openxmlformats.org/officeDocument/2006/relationships/tags" Target="../tags/tag34.xml"/><Relationship Id="rId10" Type="http://schemas.openxmlformats.org/officeDocument/2006/relationships/tags" Target="../tags/tag3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845;&#21313;\\59\subject_holdleft_71,110,125_0_staid_full_0.png" TargetMode="External"/><Relationship Id="rId3" Type="http://schemas.openxmlformats.org/officeDocument/2006/relationships/image" Target="../media/image6.png"/><Relationship Id="rId2"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49.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48.xml"/><Relationship Id="rId13" Type="http://schemas.openxmlformats.org/officeDocument/2006/relationships/tags" Target="../tags/tag55.xml"/><Relationship Id="rId12" Type="http://schemas.openxmlformats.org/officeDocument/2006/relationships/tags" Target="../tags/tag54.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image" Target="file:///C:\Users\1V994W2\PycharmProjects\PPT_Background_Generation/pic_temp/1_pic_quater_left_down.png" TargetMode="External"/><Relationship Id="rId6" Type="http://schemas.openxmlformats.org/officeDocument/2006/relationships/image" Target="../media/image3.png"/><Relationship Id="rId5" Type="http://schemas.openxmlformats.org/officeDocument/2006/relationships/tags" Target="../tags/tag57.xml"/><Relationship Id="rId4" Type="http://schemas.openxmlformats.org/officeDocument/2006/relationships/image" Target="file:///C:\Users\1V994W2\PycharmProjects\PPT_Background_Generation/pic_temp/0_pic_quater_right_down.png" TargetMode="External"/><Relationship Id="rId3" Type="http://schemas.openxmlformats.org/officeDocument/2006/relationships/image" Target="../media/image2.png"/><Relationship Id="rId2" Type="http://schemas.openxmlformats.org/officeDocument/2006/relationships/tags" Target="../tags/tag56.xml"/><Relationship Id="rId12" Type="http://schemas.openxmlformats.org/officeDocument/2006/relationships/tags" Target="../tags/tag62.xml"/><Relationship Id="rId11" Type="http://schemas.openxmlformats.org/officeDocument/2006/relationships/tags" Target="../tags/tag61.xml"/><Relationship Id="rId10" Type="http://schemas.openxmlformats.org/officeDocument/2006/relationships/tags" Target="../tags/tag60.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2" name="Title 1"/>
          <p:cNvSpPr>
            <a:spLocks noGrp="1"/>
          </p:cNvSpPr>
          <p:nvPr>
            <p:ph type="ctrTitle" idx="13" hasCustomPrompt="1"/>
            <p:custDataLst>
              <p:tags r:id="rId8"/>
            </p:custDataLst>
          </p:nvPr>
        </p:nvSpPr>
        <p:spPr>
          <a:xfrm>
            <a:off x="2921000" y="2825116"/>
            <a:ext cx="6350000" cy="1398905"/>
          </a:xfrm>
        </p:spPr>
        <p:txBody>
          <a:bodyPr vert="horz" wrap="square" lIns="0" tIns="0" rIns="0" bIns="0" rtlCol="0" anchor="b" anchorCtr="0">
            <a:normAutofit/>
          </a:bodyPr>
          <a:lstStyle>
            <a:lvl1pPr algn="dist">
              <a:defRPr lang="zh-CN" altLang="en-US" sz="7200" b="0" spc="7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sp>
        <p:nvSpPr>
          <p:cNvPr id="3" name="Subtitle 2"/>
          <p:cNvSpPr>
            <a:spLocks noGrp="1"/>
          </p:cNvSpPr>
          <p:nvPr>
            <p:ph type="subTitle" idx="14" hasCustomPrompt="1"/>
            <p:custDataLst>
              <p:tags r:id="rId9"/>
            </p:custDataLst>
          </p:nvPr>
        </p:nvSpPr>
        <p:spPr>
          <a:xfrm>
            <a:off x="2921000" y="4427221"/>
            <a:ext cx="6350000" cy="361315"/>
          </a:xfrm>
        </p:spPr>
        <p:txBody>
          <a:bodyPr vert="horz" wrap="square" lIns="0" tIns="0" rIns="0" bIns="0" rtlCol="0" anchor="t" anchorCtr="0">
            <a:normAutofit/>
          </a:bodyPr>
          <a:lstStyle>
            <a:lvl1pPr algn="ctr">
              <a:defRPr lang="zh-CN" altLang="en-US" sz="20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00000"/>
              </a:lnSpc>
              <a:spcAft>
                <a:spcPts val="0"/>
              </a:spcAft>
              <a:buClrTx/>
              <a:buSzTx/>
              <a:buNone/>
            </a:pPr>
            <a:r>
              <a:rPr lang="zh-CN" altLang="en-US" dirty="0"/>
              <a:t>单击此处编辑副标题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3" name="日期占位符 2"/>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Title 1"/>
          <p:cNvSpPr>
            <a:spLocks noGrp="1"/>
          </p:cNvSpPr>
          <p:nvPr>
            <p:ph type="title" idx="13" hasCustomPrompt="1"/>
            <p:custDataLst>
              <p:tags r:id="rId8"/>
            </p:custDataLst>
          </p:nvPr>
        </p:nvSpPr>
        <p:spPr>
          <a:xfrm>
            <a:off x="3413124" y="1968817"/>
            <a:ext cx="5365750" cy="1398905"/>
          </a:xfrm>
        </p:spPr>
        <p:txBody>
          <a:bodyPr vert="horz" wrap="square" lIns="0" tIns="0" rIns="0" bIns="0" rtlCol="0" anchor="b" anchorCtr="0">
            <a:normAutofit/>
          </a:bodyPr>
          <a:lstStyle>
            <a:lvl1pPr algn="dist">
              <a:defRPr lang="zh-CN" altLang="en-US" sz="8000" b="0" spc="1000" baseline="0">
                <a:solidFill>
                  <a:schemeClr val="tx1">
                    <a:lumMod val="85000"/>
                    <a:lumOff val="15000"/>
                  </a:schemeClr>
                </a:solidFill>
                <a:latin typeface="Arial" panose="020B0604020202020204" pitchFamily="34" charset="0"/>
                <a:ea typeface="汉仪旗黑-85S" panose="00020600040101010101" pitchFamily="18" charset="-122"/>
              </a:defRPr>
            </a:lvl1pPr>
          </a:lstStyle>
          <a:p>
            <a:pPr marL="0" lvl="0" algn="dist"/>
            <a:r>
              <a:rPr lang="zh-CN" altLang="en-US" dirty="0"/>
              <a:t>编辑标题</a:t>
            </a:r>
            <a:endParaRPr lang="zh-CN" altLang="en-US" dirty="0"/>
          </a:p>
        </p:txBody>
      </p:sp>
      <p:cxnSp>
        <p:nvCxnSpPr>
          <p:cNvPr id="7" name="直接连接符 8"/>
          <p:cNvCxnSpPr/>
          <p:nvPr>
            <p:custDataLst>
              <p:tags r:id="rId9"/>
            </p:custDataLst>
          </p:nvPr>
        </p:nvCxnSpPr>
        <p:spPr>
          <a:xfrm>
            <a:off x="5609590" y="3567113"/>
            <a:ext cx="972185"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Placeholder 7"/>
          <p:cNvSpPr>
            <a:spLocks noGrp="1"/>
          </p:cNvSpPr>
          <p:nvPr>
            <p:ph type="body" idx="14" hasCustomPrompt="1"/>
            <p:custDataLst>
              <p:tags r:id="rId10"/>
            </p:custDataLst>
          </p:nvPr>
        </p:nvSpPr>
        <p:spPr>
          <a:xfrm>
            <a:off x="2920682" y="3770313"/>
            <a:ext cx="6350635" cy="1118870"/>
          </a:xfrm>
        </p:spPr>
        <p:txBody>
          <a:bodyPr vert="horz" wrap="square" lIns="0" tIns="0" rIns="0" bIns="0" rtlCol="0" anchor="t" anchorCtr="0">
            <a:normAutofit/>
          </a:bodyPr>
          <a:lstStyle>
            <a:lvl1pPr algn="dist">
              <a:defRPr lang="zh-CN" altLang="en-US" sz="1800" spc="200">
                <a:ln>
                  <a:noFill/>
                </a:ln>
                <a:solidFill>
                  <a:schemeClr val="tx1">
                    <a:lumMod val="65000"/>
                    <a:lumOff val="35000"/>
                  </a:schemeClr>
                </a:solidFill>
                <a:effectLst/>
                <a:uLnTx/>
                <a:latin typeface="Arial" panose="020B0604020202020204" pitchFamily="34" charset="0"/>
                <a:ea typeface="微软雅黑" panose="020B0503020204020204" charset="-122"/>
                <a:cs typeface="微软雅黑" panose="020B0503020204020204" charset="-122"/>
              </a:defRPr>
            </a:lvl1pPr>
          </a:lstStyle>
          <a:p>
            <a:pPr marL="0" lvl="0" indent="0" algn="ctr">
              <a:lnSpc>
                <a:spcPct val="120000"/>
              </a:lnSpc>
              <a:spcAft>
                <a:spcPts val="0"/>
              </a:spcAft>
              <a:buClrTx/>
              <a:buSzTx/>
              <a:buNone/>
            </a:pPr>
            <a:r>
              <a:rPr lang="zh-CN" altLang="en-US"/>
              <a:t>单击此处编辑副标题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6"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4"/>
          <p:cNvSpPr/>
          <p:nvPr>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4"/>
          <p:cNvSpPr/>
          <p:nvPr>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8"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4"/>
          <p:cNvSpPr/>
          <p:nvPr>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4"/>
          <p:cNvSpPr/>
          <p:nvPr>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0"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4"/>
          <p:cNvSpPr/>
          <p:nvPr>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12" name="图片 6"/>
          <p:cNvPicPr/>
          <p:nvPr>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256032"/>
            <a:ext cx="720090" cy="601968"/>
          </a:xfrm>
          <a:prstGeom prst="rect">
            <a:avLst/>
          </a:prstGeom>
        </p:spPr>
      </p:pic>
      <p:pic>
        <p:nvPicPr>
          <p:cNvPr id="10" name="图片 8"/>
          <p:cNvPicPr/>
          <p:nvPr>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256032"/>
            <a:ext cx="720090" cy="601968"/>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4"/>
          <p:cNvSpPr/>
          <p:nvPr>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p>
        </p:txBody>
      </p:sp>
      <p:pic>
        <p:nvPicPr>
          <p:cNvPr id="9" name="图片 6"/>
          <p:cNvPicPr/>
          <p:nvPr>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797" y="5503572"/>
            <a:ext cx="1620202" cy="1354428"/>
          </a:xfrm>
          <a:prstGeom prst="rect">
            <a:avLst/>
          </a:prstGeom>
        </p:spPr>
      </p:pic>
      <p:pic>
        <p:nvPicPr>
          <p:cNvPr id="8" name="图片 8"/>
          <p:cNvPicPr/>
          <p:nvPr>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503572"/>
            <a:ext cx="1620202" cy="1354428"/>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5716016"/>
            <a:ext cx="4064000" cy="1141984"/>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4064000" y="0"/>
            <a:ext cx="4064000" cy="1141984"/>
          </a:xfrm>
          <a:prstGeom prst="rect">
            <a:avLst/>
          </a:prstGeom>
        </p:spPr>
      </p:pic>
      <p:sp>
        <p:nvSpPr>
          <p:cNvPr id="4" name="日期占位符 3"/>
          <p:cNvSpPr>
            <a:spLocks noGrp="1"/>
          </p:cNvSpPr>
          <p:nvPr>
            <p:ph type="dt" sz="half" idx="10"/>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2" name="Subtitle 1"/>
          <p:cNvSpPr>
            <a:spLocks noGrp="1"/>
          </p:cNvSpPr>
          <p:nvPr>
            <p:ph type="subTitle" idx="13" hasCustomPrompt="1"/>
            <p:custDataLst>
              <p:tags r:id="rId11"/>
            </p:custDataLst>
          </p:nvPr>
        </p:nvSpPr>
        <p:spPr>
          <a:xfrm>
            <a:off x="4702175" y="3729039"/>
            <a:ext cx="4536440" cy="321945"/>
          </a:xfrm>
        </p:spPr>
        <p:txBody>
          <a:bodyPr vert="horz" wrap="square" lIns="0" tIns="0" rIns="0" bIns="0" rtlCol="0" anchor="t" anchorCtr="0">
            <a:normAutofit/>
          </a:bodyPr>
          <a:lstStyle>
            <a:lvl1pPr algn="l">
              <a:defRPr kumimoji="0" lang="zh-CN" altLang="en-US" sz="1800" b="0" i="0" spc="200">
                <a:ln>
                  <a:noFill/>
                </a:ln>
                <a:solidFill>
                  <a:schemeClr val="tx1">
                    <a:lumMod val="65000"/>
                    <a:lumOff val="35000"/>
                  </a:schemeClr>
                </a:solidFill>
                <a:effectLst/>
                <a:uLnTx/>
                <a:latin typeface="Arial" panose="020B0604020202020204" pitchFamily="34" charset="0"/>
                <a:ea typeface="微软雅黑" panose="020B0503020204020204" charset="-122"/>
              </a:defRPr>
            </a:lvl1pPr>
          </a:lstStyle>
          <a:p>
            <a:pPr marL="0" marR="0" lvl="0" indent="0">
              <a:lnSpc>
                <a:spcPct val="100000"/>
              </a:lnSpc>
              <a:spcAft>
                <a:spcPts val="0"/>
              </a:spcAft>
              <a:buClrTx/>
              <a:buSzTx/>
              <a:buNone/>
            </a:pPr>
            <a:r>
              <a:rPr lang="zh-CN" altLang="en-US"/>
              <a:t>单击此处编辑副标题</a:t>
            </a:r>
            <a:endParaRPr lang="zh-CN" altLang="en-US"/>
          </a:p>
        </p:txBody>
      </p:sp>
      <p:sp>
        <p:nvSpPr>
          <p:cNvPr id="3" name="Title 2"/>
          <p:cNvSpPr>
            <a:spLocks noGrp="1"/>
          </p:cNvSpPr>
          <p:nvPr>
            <p:ph type="ctrTitle" idx="14" hasCustomPrompt="1"/>
            <p:custDataLst>
              <p:tags r:id="rId12"/>
            </p:custDataLst>
          </p:nvPr>
        </p:nvSpPr>
        <p:spPr>
          <a:xfrm>
            <a:off x="4702175" y="2690178"/>
            <a:ext cx="4536440" cy="835660"/>
          </a:xfrm>
        </p:spPr>
        <p:txBody>
          <a:bodyPr vert="horz" wrap="square" lIns="0" tIns="0" rIns="0" bIns="0" rtlCol="0" anchor="b" anchorCtr="0">
            <a:normAutofit/>
          </a:bodyPr>
          <a:lstStyle>
            <a:lvl1pPr algn="l">
              <a:defRPr kumimoji="0" lang="zh-CN" altLang="en-US" sz="4000" b="0" i="0" spc="400" baseline="0">
                <a:ln>
                  <a:noFill/>
                </a:ln>
                <a:solidFill>
                  <a:schemeClr val="tx1">
                    <a:lumMod val="85000"/>
                    <a:lumOff val="15000"/>
                  </a:schemeClr>
                </a:solidFill>
                <a:effectLst/>
                <a:uLnTx/>
                <a:latin typeface="Arial" panose="020B0604020202020204" pitchFamily="34" charset="0"/>
                <a:ea typeface="汉仪旗黑-85S" panose="00020600040101010101" pitchFamily="18" charset="-122"/>
              </a:defRPr>
            </a:lvl1pPr>
          </a:lstStyle>
          <a:p>
            <a:pPr marL="0" marR="0" lvl="0" indent="0">
              <a:spcAft>
                <a:spcPts val="0"/>
              </a:spcAft>
              <a:buClrTx/>
              <a:buSzTx/>
              <a:buFontTx/>
            </a:pPr>
            <a:r>
              <a:rPr lang="zh-CN" altLang="en-US" dirty="0"/>
              <a:t>编辑标题</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10"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2194560"/>
            <a:ext cx="4389120" cy="2468880"/>
          </a:xfrm>
          <a:prstGeom prst="rect">
            <a:avLst/>
          </a:prstGeom>
        </p:spPr>
      </p:pic>
      <p:sp>
        <p:nvSpPr>
          <p:cNvPr id="7" name="任意多边形 6"/>
          <p:cNvSpPr/>
          <p:nvPr>
            <p:custDataLst>
              <p:tags r:id="rId5"/>
            </p:custDataLst>
          </p:nvPr>
        </p:nvSpPr>
        <p:spPr>
          <a:xfrm>
            <a:off x="4878000" y="0"/>
            <a:ext cx="7314000" cy="6858000"/>
          </a:xfrm>
          <a:custGeom>
            <a:avLst/>
            <a:gdLst>
              <a:gd name="connsiteX0" fmla="*/ 1714500 w 7314000"/>
              <a:gd name="connsiteY0" fmla="*/ 0 h 6858000"/>
              <a:gd name="connsiteX1" fmla="*/ 7314000 w 7314000"/>
              <a:gd name="connsiteY1" fmla="*/ 0 h 6858000"/>
              <a:gd name="connsiteX2" fmla="*/ 7314000 w 7314000"/>
              <a:gd name="connsiteY2" fmla="*/ 6858000 h 6858000"/>
              <a:gd name="connsiteX3" fmla="*/ 0 w 7314000"/>
              <a:gd name="connsiteY3" fmla="*/ 6858000 h 6858000"/>
              <a:gd name="connsiteX4" fmla="*/ 1714500 w 7314000"/>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4000" h="6858000">
                <a:moveTo>
                  <a:pt x="1714500" y="0"/>
                </a:moveTo>
                <a:lnTo>
                  <a:pt x="7314000" y="0"/>
                </a:lnTo>
                <a:lnTo>
                  <a:pt x="7314000" y="6858000"/>
                </a:lnTo>
                <a:lnTo>
                  <a:pt x="0" y="6858000"/>
                </a:lnTo>
                <a:lnTo>
                  <a:pt x="1714500" y="0"/>
                </a:lnTo>
                <a:close/>
              </a:path>
            </a:pathLst>
          </a:cu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8"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5"/>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601968"/>
          </a:xfrm>
          <a:prstGeom prst="rect">
            <a:avLst/>
          </a:prstGeom>
        </p:spPr>
      </p:pic>
      <p:pic>
        <p:nvPicPr>
          <p:cNvPr id="7" name="图片 7"/>
          <p:cNvPicPr/>
          <p:nvPr>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601968"/>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wrap="square">
            <a:normAutofit/>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wrap="square">
            <a:normAutofit/>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slideLayout" Target="../slideLayouts/slideLayout2.xml"/><Relationship Id="rId19" Type="http://schemas.openxmlformats.org/officeDocument/2006/relationships/tags" Target="../tags/tag135.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45.xml"/><Relationship Id="rId4" Type="http://schemas.openxmlformats.org/officeDocument/2006/relationships/tags" Target="../tags/tag144.xml"/><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image" Target="../media/image7.png"/><Relationship Id="rId1" Type="http://schemas.openxmlformats.org/officeDocument/2006/relationships/tags" Target="../tags/tag1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0.xml"/><Relationship Id="rId1"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4.xml"/></Relationships>
</file>

<file path=ppt/slides/_rels/slide49.xml.rels><?xml version="1.0" encoding="UTF-8" standalone="yes"?>
<Relationships xmlns="http://schemas.openxmlformats.org/package/2006/relationships"><Relationship Id="rId4" Type="http://schemas.openxmlformats.org/officeDocument/2006/relationships/comments" Target="../comments/comment1.xml"/><Relationship Id="rId3" Type="http://schemas.openxmlformats.org/officeDocument/2006/relationships/slideLayout" Target="../slideLayouts/slideLayout2.xml"/><Relationship Id="rId2" Type="http://schemas.openxmlformats.org/officeDocument/2006/relationships/tags" Target="../tags/tag19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6.xml"/><Relationship Id="rId1" Type="http://schemas.openxmlformats.org/officeDocument/2006/relationships/image" Target="../media/image10.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7.xml"/><Relationship Id="rId1" Type="http://schemas.openxmlformats.org/officeDocument/2006/relationships/image" Target="../media/image11.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198.xml"/><Relationship Id="rId1" Type="http://schemas.openxmlformats.org/officeDocument/2006/relationships/image" Target="../media/image12.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image" Target="../media/image13.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矩形 2"/>
          <p:cNvSpPr/>
          <p:nvPr userDrawn="1">
            <p:custDataLst>
              <p:tags r:id="rId1"/>
            </p:custDataLst>
          </p:nvPr>
        </p:nvSpPr>
        <p:spPr>
          <a:xfrm>
            <a:off x="5143500" y="2069465"/>
            <a:ext cx="1905000" cy="635000"/>
          </a:xfrm>
          <a:prstGeom prst="rect">
            <a:avLst/>
          </a:prstGeom>
          <a:solidFill>
            <a:schemeClr val="accent1"/>
          </a:solidFill>
        </p:spPr>
        <p:txBody>
          <a:bodyPr wrap="square" lIns="0" tIns="0" rIns="0" bIns="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dist"/>
            <a:endParaRPr lang="en-US" altLang="zh-CN" sz="3200" b="1" dirty="0">
              <a:solidFill>
                <a:schemeClr val="bg1"/>
              </a:solidFill>
              <a:latin typeface="微软雅黑" panose="020B0503020204020204" charset="-122"/>
              <a:ea typeface="微软雅黑" panose="020B0503020204020204" charset="-122"/>
              <a:cs typeface="+mn-ea"/>
              <a:sym typeface="+mn-lt"/>
            </a:endParaRPr>
          </a:p>
        </p:txBody>
      </p:sp>
      <p:sp>
        <p:nvSpPr>
          <p:cNvPr id="2" name="Title 1"/>
          <p:cNvSpPr>
            <a:spLocks noGrp="1"/>
          </p:cNvSpPr>
          <p:nvPr>
            <p:ph type="ctrTitle" idx="13"/>
            <p:custDataLst>
              <p:tags r:id="rId2"/>
            </p:custDataLst>
          </p:nvPr>
        </p:nvSpPr>
        <p:spPr>
          <a:xfrm>
            <a:off x="1182370" y="2825115"/>
            <a:ext cx="8844280" cy="1398905"/>
          </a:xfrm>
        </p:spPr>
        <p:txBody>
          <a:bodyPr vert="horz" wrap="square" lIns="0" tIns="0" rIns="0" bIns="0" rtlCol="0" anchor="b" anchorCtr="0">
            <a:normAutofit fontScale="90000"/>
          </a:bodyPr>
          <a:lstStyle/>
          <a:p>
            <a:pPr algn="dist"/>
            <a:r>
              <a:rPr lang="zh-CN" altLang="en-US" dirty="0"/>
              <a:t>写作指导：学写综述</a:t>
            </a:r>
            <a:endParaRPr lang="zh-CN" altLang="en-US" dirty="0"/>
          </a:p>
        </p:txBody>
      </p:sp>
      <p:sp>
        <p:nvSpPr>
          <p:cNvPr id="6" name="Subtitle 5"/>
          <p:cNvSpPr>
            <a:spLocks noGrp="1"/>
          </p:cNvSpPr>
          <p:nvPr>
            <p:ph type="subTitle" idx="14"/>
            <p:custDataLst>
              <p:tags r:id="rId3"/>
            </p:custDataLst>
          </p:nvPr>
        </p:nvSpPr>
        <p:spPr>
          <a:xfrm>
            <a:off x="2877820" y="5168266"/>
            <a:ext cx="6350000" cy="361315"/>
          </a:xfrm>
        </p:spPr>
        <p:txBody>
          <a:bodyPr vert="horz" wrap="square" lIns="0" tIns="0" rIns="0" bIns="0" rtlCol="0" anchor="t" anchorCtr="0">
            <a:noAutofit/>
          </a:bodyPr>
          <a:lstStyle/>
          <a:p>
            <a:pPr marL="0" indent="0" algn="ctr">
              <a:lnSpc>
                <a:spcPct val="100000"/>
              </a:lnSpc>
              <a:spcAft>
                <a:spcPts val="0"/>
              </a:spcAft>
              <a:buNone/>
            </a:pPr>
            <a:r>
              <a:rPr lang="zh-CN" altLang="en-US" sz="3100" b="1">
                <a:solidFill>
                  <a:schemeClr val="tx1">
                    <a:lumMod val="65000"/>
                    <a:lumOff val="35000"/>
                  </a:schemeClr>
                </a:solidFill>
                <a:latin typeface="方正仿宋简体" panose="02010601030101010101" charset="-122"/>
                <a:ea typeface="方正仿宋简体" panose="02010601030101010101" charset="-122"/>
                <a:cs typeface="方正仿宋简体" panose="02010601030101010101" charset="-122"/>
              </a:rPr>
              <a:t>安徽省歙县第二中学     程鸣</a:t>
            </a:r>
            <a:endParaRPr lang="zh-CN" altLang="en-US" sz="3100" b="1">
              <a:solidFill>
                <a:schemeClr val="tx1">
                  <a:lumMod val="65000"/>
                  <a:lumOff val="35000"/>
                </a:schemeClr>
              </a:solidFill>
              <a:latin typeface="方正仿宋简体" panose="02010601030101010101" charset="-122"/>
              <a:ea typeface="方正仿宋简体" panose="02010601030101010101" charset="-122"/>
              <a:cs typeface="方正仿宋简体" panose="02010601030101010101" charset="-122"/>
            </a:endParaRPr>
          </a:p>
          <a:p>
            <a:pPr marL="0" indent="0" algn="ctr">
              <a:lnSpc>
                <a:spcPct val="100000"/>
              </a:lnSpc>
              <a:spcAft>
                <a:spcPts val="0"/>
              </a:spcAft>
              <a:buNone/>
            </a:pPr>
            <a:r>
              <a:rPr lang="en-US" altLang="zh-CN" sz="3100" b="1">
                <a:solidFill>
                  <a:schemeClr val="tx1">
                    <a:lumMod val="65000"/>
                    <a:lumOff val="35000"/>
                  </a:schemeClr>
                </a:solidFill>
                <a:latin typeface="方正仿宋简体" panose="02010601030101010101" charset="-122"/>
                <a:ea typeface="方正仿宋简体" panose="02010601030101010101" charset="-122"/>
                <a:cs typeface="方正仿宋简体" panose="02010601030101010101" charset="-122"/>
              </a:rPr>
              <a:t>2020.2.5</a:t>
            </a:r>
            <a:endParaRPr lang="en-US" altLang="zh-CN" sz="3100" b="1">
              <a:solidFill>
                <a:schemeClr val="tx1">
                  <a:lumMod val="65000"/>
                  <a:lumOff val="35000"/>
                </a:schemeClr>
              </a:solidFill>
              <a:latin typeface="方正仿宋简体" panose="02010601030101010101" charset="-122"/>
              <a:ea typeface="方正仿宋简体" panose="02010601030101010101" charset="-122"/>
              <a:cs typeface="方正仿宋简体" panose="02010601030101010101" charset="-122"/>
            </a:endParaRPr>
          </a:p>
        </p:txBody>
      </p:sp>
      <p:sp>
        <p:nvSpPr>
          <p:cNvPr id="7" name="文本框 6"/>
          <p:cNvSpPr txBox="1"/>
          <p:nvPr>
            <p:custDataLst>
              <p:tags r:id="rId4"/>
            </p:custDataLst>
          </p:nvPr>
        </p:nvSpPr>
        <p:spPr>
          <a:xfrm>
            <a:off x="5084618" y="1967345"/>
            <a:ext cx="2022764" cy="830997"/>
          </a:xfrm>
          <a:prstGeom prst="rect">
            <a:avLst/>
          </a:prstGeom>
          <a:noFill/>
        </p:spPr>
        <p:txBody>
          <a:bodyPr wrap="square" rtlCol="0">
            <a:normAutofit/>
          </a:bodyPr>
          <a:lstStyle/>
          <a:p>
            <a:pPr algn="ctr"/>
            <a:r>
              <a:rPr lang="en-US" altLang="zh-CN" sz="4800" dirty="0">
                <a:solidFill>
                  <a:schemeClr val="bg1"/>
                </a:solidFill>
                <a:latin typeface="Arial" panose="020B0604020202020204" pitchFamily="34" charset="0"/>
                <a:ea typeface="微软雅黑" panose="020B0503020204020204" charset="-122"/>
              </a:rPr>
              <a:t>2020</a:t>
            </a:r>
            <a:endParaRPr lang="zh-CN" altLang="en-US" sz="4800" dirty="0">
              <a:solidFill>
                <a:schemeClr val="bg1"/>
              </a:solidFill>
              <a:latin typeface="Arial" panose="020B0604020202020204" pitchFamily="34" charset="0"/>
              <a:ea typeface="微软雅黑" panose="020B0503020204020204" charset="-122"/>
            </a:endParaRPr>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000" b="1">
                <a:solidFill>
                  <a:schemeClr val="accent2">
                    <a:lumMod val="50000"/>
                  </a:schemeClr>
                </a:solidFill>
                <a:latin typeface="微软简" charset="0"/>
                <a:ea typeface="微软简" charset="0"/>
                <a:cs typeface="微软简" charset="0"/>
              </a:rPr>
              <a:t>       </a:t>
            </a:r>
            <a:r>
              <a:rPr lang="zh-CN" altLang="en-US" sz="2000" b="1">
                <a:solidFill>
                  <a:schemeClr val="accent2">
                    <a:lumMod val="50000"/>
                  </a:schemeClr>
                </a:solidFill>
                <a:latin typeface="微软简" charset="0"/>
                <a:ea typeface="微软简" charset="0"/>
                <a:cs typeface="微软简" charset="0"/>
              </a:rPr>
              <a:t>主体部分主要包括论据和论证。通过提出问题、分析问题和解决问题，比较各种观点的异同点及其理论根据，从而反映作者的见解。为把问题说得明白透彻，可分为若干个小标题分述。这部分应包括历史发展、现状分析和趋向预测几个方面的内容。 </a:t>
            </a:r>
            <a:endParaRPr lang="zh-CN" altLang="en-US" sz="2000" b="1">
              <a:solidFill>
                <a:schemeClr val="accent2">
                  <a:lumMod val="50000"/>
                </a:schemeClr>
              </a:solidFill>
              <a:latin typeface="微软简" charset="0"/>
              <a:ea typeface="微软简" charset="0"/>
              <a:cs typeface="微软简" charset="0"/>
            </a:endParaRPr>
          </a:p>
          <a:p>
            <a:pPr marL="0" indent="0">
              <a:buNone/>
            </a:pPr>
            <a:r>
              <a:rPr lang="zh-CN" altLang="en-US" sz="2000" b="1">
                <a:solidFill>
                  <a:schemeClr val="accent2">
                    <a:lumMod val="50000"/>
                  </a:schemeClr>
                </a:solidFill>
                <a:latin typeface="微软简" charset="0"/>
                <a:ea typeface="微软简" charset="0"/>
                <a:cs typeface="微软简" charset="0"/>
              </a:rPr>
              <a:t>       ①历史发展：要按时间顺序，简要说明这一课题的提出及各历史阶段的发展状况，体现各阶段的研究水平。 </a:t>
            </a:r>
            <a:endParaRPr lang="zh-CN" altLang="en-US" sz="2000" b="1">
              <a:solidFill>
                <a:schemeClr val="accent2">
                  <a:lumMod val="50000"/>
                </a:schemeClr>
              </a:solidFill>
              <a:latin typeface="微软简" charset="0"/>
              <a:ea typeface="微软简" charset="0"/>
              <a:cs typeface="微软简" charset="0"/>
            </a:endParaRPr>
          </a:p>
          <a:p>
            <a:pPr marL="0" indent="0">
              <a:buNone/>
            </a:pPr>
            <a:r>
              <a:rPr lang="zh-CN" altLang="en-US" sz="2000" b="1">
                <a:solidFill>
                  <a:schemeClr val="accent2">
                    <a:lumMod val="50000"/>
                  </a:schemeClr>
                </a:solidFill>
                <a:latin typeface="微软简" charset="0"/>
                <a:ea typeface="微软简" charset="0"/>
                <a:cs typeface="微软简" charset="0"/>
              </a:rPr>
              <a:t>       ②现状分析：介绍国内外对本课题的研究现状及各派观点，包括作者本人的观点。将归纳、整理的科学事实和资料进行排列和必要的分析。对有创造性和发展前途的理论或假说要详细介绍，并引出论据；对有争论的问题要介绍各家观点或学说，进行比较，指问题的焦点和可能的发展趋势，并提出自己的看法。对陈旧的、过时的或已被否定的观点可从简。对一般读者熟知的问题只要提及即可。</a:t>
            </a:r>
            <a:endParaRPr lang="zh-CN" altLang="en-US" sz="2000" b="1">
              <a:solidFill>
                <a:schemeClr val="accent2">
                  <a:lumMod val="50000"/>
                </a:schemeClr>
              </a:solidFill>
              <a:latin typeface="微软简" charset="0"/>
              <a:ea typeface="微软简" charset="0"/>
              <a:cs typeface="微软简"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400" b="1">
                <a:solidFill>
                  <a:schemeClr val="accent2">
                    <a:lumMod val="50000"/>
                  </a:schemeClr>
                </a:solidFill>
                <a:latin typeface="微软简" charset="0"/>
                <a:ea typeface="微软简" charset="0"/>
                <a:cs typeface="微软简" charset="0"/>
              </a:rPr>
              <a:t>       </a:t>
            </a:r>
            <a:r>
              <a:rPr lang="zh-CN" altLang="en-US" sz="2400" b="1">
                <a:solidFill>
                  <a:schemeClr val="accent2">
                    <a:lumMod val="50000"/>
                  </a:schemeClr>
                </a:solidFill>
                <a:latin typeface="微软简" charset="0"/>
                <a:ea typeface="微软简" charset="0"/>
                <a:cs typeface="微软简" charset="0"/>
              </a:rPr>
              <a:t>③趋向预测：在纵横对比中肯定所综述课题的研究水平、存在问题和不同观点，提出展望性意见。这部分内容要写得客观、准确，不但要指明方向，而且要提示捷径，为有志于攀登新高峰者指明方向，搭梯铺路。</a:t>
            </a:r>
            <a:endParaRPr lang="zh-CN" altLang="en-US" sz="2400" b="1">
              <a:solidFill>
                <a:schemeClr val="accent2">
                  <a:lumMod val="50000"/>
                </a:schemeClr>
              </a:solidFill>
              <a:latin typeface="微软简" charset="0"/>
              <a:ea typeface="微软简" charset="0"/>
              <a:cs typeface="微软简" charset="0"/>
            </a:endParaRPr>
          </a:p>
          <a:p>
            <a:pPr marL="0" indent="0">
              <a:buNone/>
            </a:pPr>
            <a:r>
              <a:rPr lang="zh-CN" altLang="en-US" sz="2400" b="1">
                <a:solidFill>
                  <a:schemeClr val="accent2">
                    <a:lumMod val="50000"/>
                  </a:schemeClr>
                </a:solidFill>
                <a:latin typeface="微软简" charset="0"/>
                <a:ea typeface="微软简" charset="0"/>
                <a:cs typeface="微软简" charset="0"/>
              </a:rPr>
              <a:t>      主体部分没有固定的格式，有的按问题发展历史依年代顺序介绍，也有按问题的现状加以阐述的。</a:t>
            </a:r>
            <a:endParaRPr lang="zh-CN" altLang="en-US" sz="2400" b="1">
              <a:solidFill>
                <a:schemeClr val="accent2">
                  <a:lumMod val="50000"/>
                </a:schemeClr>
              </a:solidFill>
              <a:latin typeface="微软简" charset="0"/>
              <a:ea typeface="微软简" charset="0"/>
              <a:cs typeface="微软简" charset="0"/>
            </a:endParaRPr>
          </a:p>
          <a:p>
            <a:pPr marL="0" indent="0">
              <a:buNone/>
            </a:pPr>
            <a:r>
              <a:rPr lang="zh-CN" altLang="en-US" sz="2400" b="1">
                <a:solidFill>
                  <a:schemeClr val="accent2">
                    <a:lumMod val="50000"/>
                  </a:schemeClr>
                </a:solidFill>
                <a:latin typeface="微软简" charset="0"/>
                <a:ea typeface="微软简" charset="0"/>
                <a:cs typeface="微软简" charset="0"/>
              </a:rPr>
              <a:t>      不论采用哪种方式，都应比较各家学说及论据，阐明有关问题的历史背景、现状和发展方向。 </a:t>
            </a:r>
            <a:endParaRPr lang="zh-CN" altLang="en-US" sz="2400" b="1">
              <a:solidFill>
                <a:schemeClr val="accent2">
                  <a:lumMod val="50000"/>
                </a:schemeClr>
              </a:solidFill>
              <a:latin typeface="微软简" charset="0"/>
              <a:ea typeface="微软简" charset="0"/>
              <a:cs typeface="微软简" charset="0"/>
            </a:endParaRPr>
          </a:p>
          <a:p>
            <a:pPr marL="0" indent="0">
              <a:buNone/>
            </a:pPr>
            <a:r>
              <a:rPr lang="zh-CN" altLang="en-US" sz="2400" b="1">
                <a:solidFill>
                  <a:schemeClr val="accent2">
                    <a:lumMod val="50000"/>
                  </a:schemeClr>
                </a:solidFill>
                <a:latin typeface="微软简" charset="0"/>
                <a:ea typeface="微软简" charset="0"/>
                <a:cs typeface="微软简" charset="0"/>
              </a:rPr>
              <a:t>      小结，是综述正文部分作扼要的总结，作者应对各种观点进行综合评价，提出自己的看法，指出存在的问题及今后发展的方向和展望。内容单纯的综述也可不写小结。</a:t>
            </a:r>
            <a:endParaRPr lang="zh-CN" altLang="en-US" sz="2400" b="1">
              <a:solidFill>
                <a:schemeClr val="accent2">
                  <a:lumMod val="50000"/>
                </a:schemeClr>
              </a:solidFill>
              <a:latin typeface="微软简" charset="0"/>
              <a:ea typeface="微软简" charset="0"/>
              <a:cs typeface="微软简" charset="0"/>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4445">
                <a:solidFill>
                  <a:srgbClr val="FF0000"/>
                </a:solidFill>
                <a:latin typeface="微软简" charset="0"/>
                <a:ea typeface="微软简" charset="0"/>
              </a:rPr>
              <a:t>综述的特点</a:t>
            </a:r>
            <a:endParaRPr lang="zh-CN" altLang="en-US" sz="4445">
              <a:solidFill>
                <a:srgbClr val="FF0000"/>
              </a:solidFill>
              <a:latin typeface="微软简" charset="0"/>
              <a:ea typeface="微软简" charset="0"/>
            </a:endParaRPr>
          </a:p>
        </p:txBody>
      </p:sp>
      <p:sp>
        <p:nvSpPr>
          <p:cNvPr id="3" name="内容占位符 2"/>
          <p:cNvSpPr>
            <a:spLocks noGrp="1"/>
          </p:cNvSpPr>
          <p:nvPr>
            <p:ph idx="1"/>
          </p:nvPr>
        </p:nvSpPr>
        <p:spPr/>
        <p:txBody>
          <a:bodyPr>
            <a:noAutofit/>
          </a:bodyPr>
          <a:p>
            <a:pPr marL="0" indent="0">
              <a:buNone/>
            </a:pPr>
            <a:r>
              <a:rPr lang="en-US" altLang="zh-CN" sz="2400"/>
              <a:t>     </a:t>
            </a:r>
            <a:r>
              <a:rPr lang="en-US" altLang="zh-CN" sz="2400">
                <a:solidFill>
                  <a:schemeClr val="accent2">
                    <a:lumMod val="25000"/>
                  </a:schemeClr>
                </a:solidFill>
                <a:latin typeface="微软简" charset="0"/>
                <a:ea typeface="微软简" charset="0"/>
                <a:cs typeface="微软简" charset="0"/>
              </a:rPr>
              <a:t>1.</a:t>
            </a:r>
            <a:r>
              <a:rPr lang="zh-CN" altLang="en-US" sz="2400">
                <a:solidFill>
                  <a:schemeClr val="accent2">
                    <a:lumMod val="25000"/>
                  </a:schemeClr>
                </a:solidFill>
                <a:latin typeface="微软简" charset="0"/>
                <a:ea typeface="微软简" charset="0"/>
                <a:cs typeface="微软简" charset="0"/>
              </a:rPr>
              <a:t>综合性</a:t>
            </a:r>
            <a:endParaRPr lang="zh-CN" altLang="en-US" sz="2400">
              <a:solidFill>
                <a:schemeClr val="accent2">
                  <a:lumMod val="25000"/>
                </a:schemeClr>
              </a:solidFill>
              <a:latin typeface="微软简" charset="0"/>
              <a:ea typeface="微软简" charset="0"/>
              <a:cs typeface="微软简" charset="0"/>
            </a:endParaRPr>
          </a:p>
          <a:p>
            <a:pPr marL="0" indent="0">
              <a:buNone/>
            </a:pPr>
            <a:r>
              <a:rPr lang="zh-CN" altLang="en-US" sz="2400">
                <a:solidFill>
                  <a:schemeClr val="accent2">
                    <a:lumMod val="25000"/>
                  </a:schemeClr>
                </a:solidFill>
                <a:latin typeface="微软简" charset="0"/>
                <a:ea typeface="微软简" charset="0"/>
                <a:cs typeface="微软简" charset="0"/>
              </a:rPr>
              <a:t>     综述要纵横交错，既要以某一专题的发展为纵线，反映当前课题的进展；又要从本单位、省内、国内到国外，进行横的比较。只有如此，文章才会占有大量素材，经过综合分析、归纳整理、消化鉴别，使材料更精练、更明确、更有层次和更有逻辑，进而把握本专题发展规律和预测发展趋势。</a:t>
            </a:r>
            <a:endParaRPr lang="zh-CN" altLang="en-US" sz="2400">
              <a:solidFill>
                <a:schemeClr val="accent2">
                  <a:lumMod val="25000"/>
                </a:schemeClr>
              </a:solidFill>
              <a:latin typeface="微软简" charset="0"/>
              <a:ea typeface="微软简" charset="0"/>
              <a:cs typeface="微软简" charset="0"/>
            </a:endParaRPr>
          </a:p>
          <a:p>
            <a:pPr marL="0" indent="0">
              <a:buNone/>
            </a:pPr>
            <a:r>
              <a:rPr lang="zh-CN" altLang="en-US" sz="2400">
                <a:solidFill>
                  <a:schemeClr val="accent2">
                    <a:lumMod val="25000"/>
                  </a:schemeClr>
                </a:solidFill>
                <a:latin typeface="微软简" charset="0"/>
                <a:ea typeface="微软简" charset="0"/>
                <a:cs typeface="微软简" charset="0"/>
              </a:rPr>
              <a:t>     </a:t>
            </a:r>
            <a:r>
              <a:rPr lang="en-US" altLang="zh-CN" sz="2400">
                <a:solidFill>
                  <a:schemeClr val="accent2">
                    <a:lumMod val="25000"/>
                  </a:schemeClr>
                </a:solidFill>
                <a:latin typeface="微软简" charset="0"/>
                <a:ea typeface="微软简" charset="0"/>
                <a:cs typeface="微软简" charset="0"/>
              </a:rPr>
              <a:t>2.</a:t>
            </a:r>
            <a:r>
              <a:rPr lang="zh-CN" altLang="en-US" sz="2400">
                <a:solidFill>
                  <a:schemeClr val="accent2">
                    <a:lumMod val="25000"/>
                  </a:schemeClr>
                </a:solidFill>
                <a:latin typeface="微软简" charset="0"/>
                <a:ea typeface="微软简" charset="0"/>
                <a:cs typeface="微软简" charset="0"/>
              </a:rPr>
              <a:t> 评述性 </a:t>
            </a:r>
            <a:endParaRPr lang="zh-CN" altLang="en-US" sz="2400">
              <a:solidFill>
                <a:schemeClr val="accent2">
                  <a:lumMod val="25000"/>
                </a:schemeClr>
              </a:solidFill>
              <a:latin typeface="微软简" charset="0"/>
              <a:ea typeface="微软简" charset="0"/>
              <a:cs typeface="微软简" charset="0"/>
            </a:endParaRPr>
          </a:p>
          <a:p>
            <a:pPr marL="0" indent="0">
              <a:buNone/>
            </a:pPr>
            <a:r>
              <a:rPr lang="zh-CN" altLang="en-US" sz="2400">
                <a:solidFill>
                  <a:schemeClr val="accent2">
                    <a:lumMod val="25000"/>
                  </a:schemeClr>
                </a:solidFill>
                <a:latin typeface="微软简" charset="0"/>
                <a:ea typeface="微软简" charset="0"/>
                <a:cs typeface="微软简" charset="0"/>
              </a:rPr>
              <a:t>     </a:t>
            </a:r>
            <a:r>
              <a:rPr sz="2400">
                <a:solidFill>
                  <a:schemeClr val="accent2">
                    <a:lumMod val="25000"/>
                  </a:schemeClr>
                </a:solidFill>
                <a:latin typeface="微软简" charset="0"/>
                <a:ea typeface="微软简" charset="0"/>
                <a:cs typeface="微软简" charset="0"/>
                <a:sym typeface="+mn-ea"/>
              </a:rPr>
              <a:t>评述性</a:t>
            </a:r>
            <a:r>
              <a:rPr lang="zh-CN" altLang="en-US" sz="2400">
                <a:solidFill>
                  <a:schemeClr val="accent2">
                    <a:lumMod val="25000"/>
                  </a:schemeClr>
                </a:solidFill>
                <a:latin typeface="微软简" charset="0"/>
                <a:ea typeface="微软简" charset="0"/>
                <a:cs typeface="微软简" charset="0"/>
              </a:rPr>
              <a:t>是指比较专门地、全面地、深入地、系统地论述某一方面的问题，对所综述的内容进行综合、分析、评价，反映作者的观点和见解，并与综述的内容构成整体。一般来说，综述应有作者的分析评价，否则就不成为综述，而是手册或讲座了。</a:t>
            </a:r>
            <a:endParaRPr lang="zh-CN" altLang="en-US" sz="2400">
              <a:solidFill>
                <a:schemeClr val="accent2">
                  <a:lumMod val="25000"/>
                </a:schemeClr>
              </a:solidFill>
              <a:latin typeface="微软简" charset="0"/>
              <a:ea typeface="微软简" charset="0"/>
              <a:cs typeface="微软简" charset="0"/>
            </a:endParaRPr>
          </a:p>
        </p:txBody>
      </p:sp>
    </p:spTree>
    <p:custDataLst>
      <p:tags r:id="rId1"/>
    </p:custDataLst>
  </p:cSld>
  <p:clrMapOvr>
    <a:masterClrMapping/>
  </p:clrMapOvr>
  <p:transition>
    <p:newsflash/>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gn="l">
              <a:buNone/>
            </a:pPr>
            <a:r>
              <a:rPr sz="2400">
                <a:sym typeface="+mn-ea"/>
              </a:rPr>
              <a:t>      </a:t>
            </a:r>
            <a:r>
              <a:rPr lang="en-US" altLang="zh-CN" sz="2400">
                <a:sym typeface="+mn-ea"/>
              </a:rPr>
              <a:t>3.</a:t>
            </a:r>
            <a:r>
              <a:rPr sz="2400">
                <a:solidFill>
                  <a:schemeClr val="accent2">
                    <a:lumMod val="25000"/>
                  </a:schemeClr>
                </a:solidFill>
                <a:latin typeface="微软简" charset="0"/>
                <a:ea typeface="微软简" charset="0"/>
                <a:cs typeface="微软简" charset="0"/>
                <a:sym typeface="+mn-ea"/>
              </a:rPr>
              <a:t>先进性 </a:t>
            </a:r>
            <a:endParaRPr sz="2400">
              <a:solidFill>
                <a:schemeClr val="accent2">
                  <a:lumMod val="25000"/>
                </a:schemeClr>
              </a:solidFill>
              <a:latin typeface="微软简" charset="0"/>
              <a:ea typeface="微软简" charset="0"/>
              <a:cs typeface="微软简" charset="0"/>
              <a:sym typeface="+mn-ea"/>
            </a:endParaRPr>
          </a:p>
          <a:p>
            <a:pPr marL="0" indent="0" algn="l">
              <a:buNone/>
            </a:pPr>
            <a:r>
              <a:rPr sz="2400">
                <a:solidFill>
                  <a:schemeClr val="accent2">
                    <a:lumMod val="25000"/>
                  </a:schemeClr>
                </a:solidFill>
                <a:latin typeface="微软简" charset="0"/>
                <a:ea typeface="微软简" charset="0"/>
                <a:cs typeface="微软简" charset="0"/>
                <a:sym typeface="+mn-ea"/>
              </a:rPr>
              <a:t>      综述不是写学科发展的历史，而是要搜集最新资料，获取最新内容，将最新的学科信息和科研动向及时传递给读者。 检索和阅读文献是撰写综述的重要前提工作。</a:t>
            </a:r>
            <a:endParaRPr sz="2400">
              <a:solidFill>
                <a:schemeClr val="accent2">
                  <a:lumMod val="25000"/>
                </a:schemeClr>
              </a:solidFill>
              <a:latin typeface="微软简" charset="0"/>
              <a:ea typeface="微软简" charset="0"/>
              <a:cs typeface="微软简" charset="0"/>
              <a:sym typeface="+mn-ea"/>
            </a:endParaRPr>
          </a:p>
          <a:p>
            <a:pPr marL="0" indent="0" algn="l">
              <a:buNone/>
            </a:pPr>
            <a:r>
              <a:rPr sz="2400">
                <a:solidFill>
                  <a:schemeClr val="accent2">
                    <a:lumMod val="25000"/>
                  </a:schemeClr>
                </a:solidFill>
                <a:latin typeface="微软简" charset="0"/>
                <a:ea typeface="微软简" charset="0"/>
                <a:cs typeface="微软简" charset="0"/>
                <a:sym typeface="+mn-ea"/>
              </a:rPr>
              <a:t>       一篇综述的质量如何，很大程度上取决于作者对本专题相关的最新文献的掌握程度。</a:t>
            </a:r>
            <a:endParaRPr sz="2400">
              <a:solidFill>
                <a:schemeClr val="accent2">
                  <a:lumMod val="25000"/>
                </a:schemeClr>
              </a:solidFill>
              <a:latin typeface="微软简" charset="0"/>
              <a:ea typeface="微软简" charset="0"/>
              <a:cs typeface="微软简" charset="0"/>
              <a:sym typeface="+mn-ea"/>
            </a:endParaRPr>
          </a:p>
          <a:p>
            <a:pPr marL="0" indent="0" algn="l">
              <a:buNone/>
            </a:pPr>
            <a:r>
              <a:rPr sz="2400">
                <a:solidFill>
                  <a:schemeClr val="accent2">
                    <a:lumMod val="25000"/>
                  </a:schemeClr>
                </a:solidFill>
                <a:latin typeface="微软简" charset="0"/>
                <a:ea typeface="微软简" charset="0"/>
                <a:cs typeface="微软简" charset="0"/>
                <a:sym typeface="+mn-ea"/>
              </a:rPr>
              <a:t>      如果没有做好文献检索和阅读工作，就去撰写综述，是决不会写出高水平的综述的。</a:t>
            </a:r>
            <a:endParaRPr lang="zh-CN" altLang="en-US" sz="2400">
              <a:solidFill>
                <a:schemeClr val="accent2">
                  <a:lumMod val="25000"/>
                </a:schemeClr>
              </a:solidFill>
              <a:latin typeface="微软简" charset="0"/>
              <a:ea typeface="微软简" charset="0"/>
              <a:cs typeface="微软简" charset="0"/>
            </a:endParaRPr>
          </a:p>
          <a:p>
            <a:pPr marL="0" indent="0">
              <a:buNone/>
            </a:pPr>
            <a:endParaRPr lang="zh-CN" altLang="en-US" sz="2400">
              <a:solidFill>
                <a:schemeClr val="accent2">
                  <a:lumMod val="25000"/>
                </a:schemeClr>
              </a:solidFill>
              <a:latin typeface="微软简" charset="0"/>
              <a:ea typeface="微软简" charset="0"/>
              <a:cs typeface="微软简" charset="0"/>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4445">
                <a:solidFill>
                  <a:srgbClr val="FF0000"/>
                </a:solidFill>
                <a:latin typeface="微软简" charset="0"/>
                <a:ea typeface="微软简" charset="0"/>
              </a:rPr>
              <a:t>综述的类型</a:t>
            </a:r>
            <a:endParaRPr lang="zh-CN" altLang="en-US" sz="4445">
              <a:solidFill>
                <a:srgbClr val="FF0000"/>
              </a:solidFill>
              <a:latin typeface="微软简" charset="0"/>
              <a:ea typeface="微软简" charset="0"/>
            </a:endParaRPr>
          </a:p>
        </p:txBody>
      </p:sp>
      <p:sp>
        <p:nvSpPr>
          <p:cNvPr id="3" name="内容占位符 2"/>
          <p:cNvSpPr>
            <a:spLocks noGrp="1"/>
          </p:cNvSpPr>
          <p:nvPr>
            <p:ph idx="1"/>
          </p:nvPr>
        </p:nvSpPr>
        <p:spPr/>
        <p:txBody>
          <a:bodyPr>
            <a:noAutofit/>
          </a:bodyPr>
          <a:p>
            <a:pPr marL="0" indent="0" algn="l">
              <a:buNone/>
            </a:pPr>
            <a:r>
              <a:rPr lang="en-US" altLang="zh-CN" sz="2000">
                <a:solidFill>
                  <a:schemeClr val="accent2">
                    <a:lumMod val="25000"/>
                  </a:schemeClr>
                </a:solidFill>
                <a:latin typeface="微软简" charset="0"/>
                <a:ea typeface="微软简" charset="0"/>
                <a:cs typeface="微软简" charset="0"/>
              </a:rPr>
              <a:t>    </a:t>
            </a:r>
            <a:r>
              <a:rPr lang="en-US" altLang="zh-CN" sz="2800">
                <a:solidFill>
                  <a:schemeClr val="accent2">
                    <a:lumMod val="25000"/>
                  </a:schemeClr>
                </a:solidFill>
                <a:latin typeface="微软简" charset="0"/>
                <a:ea typeface="微软简" charset="0"/>
                <a:cs typeface="微软简" charset="0"/>
              </a:rPr>
              <a:t>   </a:t>
            </a:r>
            <a:r>
              <a:rPr lang="zh-CN" altLang="en-US" sz="2800">
                <a:solidFill>
                  <a:schemeClr val="accent2">
                    <a:lumMod val="25000"/>
                  </a:schemeClr>
                </a:solidFill>
                <a:latin typeface="微软简" charset="0"/>
                <a:ea typeface="微软简" charset="0"/>
                <a:cs typeface="微软简" charset="0"/>
              </a:rPr>
              <a:t>根据搜集的原始文献资料数量、提炼加工程度、组织写作形式以及学术水平的高低，综述可分为归纳性、普通性和评论性三类。 </a:t>
            </a:r>
            <a:endParaRPr lang="zh-CN" altLang="en-US" sz="2800">
              <a:solidFill>
                <a:schemeClr val="accent2">
                  <a:lumMod val="25000"/>
                </a:schemeClr>
              </a:solidFill>
              <a:latin typeface="微软简" charset="0"/>
              <a:ea typeface="微软简" charset="0"/>
              <a:cs typeface="微软简" charset="0"/>
            </a:endParaRPr>
          </a:p>
          <a:p>
            <a:pPr marL="0" indent="0" algn="l">
              <a:buNone/>
            </a:pPr>
            <a:r>
              <a:rPr lang="zh-CN" altLang="en-US" sz="2800">
                <a:solidFill>
                  <a:schemeClr val="accent2">
                    <a:lumMod val="25000"/>
                  </a:schemeClr>
                </a:solidFill>
                <a:latin typeface="微软简" charset="0"/>
                <a:ea typeface="微软简" charset="0"/>
                <a:cs typeface="微软简" charset="0"/>
              </a:rPr>
              <a:t>      (1)归纳性综述：</a:t>
            </a:r>
            <a:endParaRPr lang="zh-CN" altLang="en-US" sz="2800">
              <a:solidFill>
                <a:schemeClr val="accent2">
                  <a:lumMod val="25000"/>
                </a:schemeClr>
              </a:solidFill>
              <a:latin typeface="微软简" charset="0"/>
              <a:ea typeface="微软简" charset="0"/>
              <a:cs typeface="微软简" charset="0"/>
            </a:endParaRPr>
          </a:p>
          <a:p>
            <a:pPr marL="0" indent="0" algn="l">
              <a:buNone/>
            </a:pPr>
            <a:r>
              <a:rPr lang="zh-CN" altLang="en-US" sz="2800">
                <a:solidFill>
                  <a:schemeClr val="accent2">
                    <a:lumMod val="25000"/>
                  </a:schemeClr>
                </a:solidFill>
                <a:latin typeface="微软简" charset="0"/>
                <a:ea typeface="微软简" charset="0"/>
                <a:cs typeface="微软简" charset="0"/>
              </a:rPr>
              <a:t>      归纳性综述是作者将搜集到的文献资料进行整理归纳，并按一定顺序进行分类排列，使它们互相关联，前后连贯，而撰写的具有条理性、系统性和逻辑性的学术论文。它能在一定程度上反映出某一专题、某一领域的当前研究进展，但很少有作者自己的见解和观点。</a:t>
            </a:r>
            <a:endParaRPr lang="zh-CN" altLang="en-US" sz="2000">
              <a:solidFill>
                <a:schemeClr val="accent2">
                  <a:lumMod val="25000"/>
                </a:schemeClr>
              </a:solidFill>
              <a:latin typeface="微软简" charset="0"/>
              <a:ea typeface="微软简" charset="0"/>
              <a:cs typeface="微软简" charset="0"/>
            </a:endParaRPr>
          </a:p>
          <a:p>
            <a:pPr marL="0" indent="0" algn="l">
              <a:buNone/>
            </a:pPr>
            <a:r>
              <a:rPr lang="zh-CN" altLang="en-US" sz="2000">
                <a:solidFill>
                  <a:schemeClr val="accent2">
                    <a:lumMod val="25000"/>
                  </a:schemeClr>
                </a:solidFill>
                <a:latin typeface="微软简" charset="0"/>
                <a:ea typeface="微软简" charset="0"/>
                <a:cs typeface="微软简" charset="0"/>
              </a:rPr>
              <a:t>      </a:t>
            </a:r>
            <a:endParaRPr lang="zh-CN" altLang="en-US" sz="2000">
              <a:solidFill>
                <a:schemeClr val="accent2">
                  <a:lumMod val="25000"/>
                </a:schemeClr>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882" y="644533"/>
            <a:ext cx="10852237" cy="5388907"/>
          </a:xfrm>
        </p:spPr>
        <p:txBody>
          <a:bodyPr>
            <a:normAutofit fontScale="90000" lnSpcReduction="20000"/>
          </a:bodyPr>
          <a:p>
            <a:pPr marL="0" indent="0" algn="l">
              <a:buNone/>
            </a:pPr>
            <a:r>
              <a:rPr lang="en-US" altLang="zh-CN" sz="2000">
                <a:solidFill>
                  <a:schemeClr val="accent2">
                    <a:lumMod val="25000"/>
                  </a:schemeClr>
                </a:solidFill>
                <a:latin typeface="微软简" charset="0"/>
                <a:ea typeface="微软简" charset="0"/>
                <a:cs typeface="微软简" charset="0"/>
                <a:sym typeface="+mn-ea"/>
              </a:rPr>
              <a:t>    </a:t>
            </a:r>
            <a:r>
              <a:rPr lang="en-US" altLang="zh-CN" sz="2800">
                <a:solidFill>
                  <a:schemeClr val="accent2">
                    <a:lumMod val="25000"/>
                  </a:schemeClr>
                </a:solidFill>
                <a:latin typeface="微软简" charset="0"/>
                <a:ea typeface="微软简" charset="0"/>
                <a:cs typeface="微软简" charset="0"/>
                <a:sym typeface="+mn-ea"/>
              </a:rPr>
              <a:t> </a:t>
            </a:r>
            <a:r>
              <a:rPr sz="2800">
                <a:solidFill>
                  <a:schemeClr val="accent2">
                    <a:lumMod val="25000"/>
                  </a:schemeClr>
                </a:solidFill>
                <a:latin typeface="微软简" charset="0"/>
                <a:ea typeface="微软简" charset="0"/>
                <a:cs typeface="微软简" charset="0"/>
                <a:sym typeface="+mn-ea"/>
              </a:rPr>
              <a:t> (2)普通性综述：</a:t>
            </a:r>
            <a:endParaRPr sz="2800">
              <a:solidFill>
                <a:schemeClr val="accent2">
                  <a:lumMod val="25000"/>
                </a:schemeClr>
              </a:solidFill>
              <a:latin typeface="微软简" charset="0"/>
              <a:ea typeface="微软简" charset="0"/>
              <a:cs typeface="微软简" charset="0"/>
              <a:sym typeface="+mn-ea"/>
            </a:endParaRPr>
          </a:p>
          <a:p>
            <a:pPr marL="0" indent="0" algn="l">
              <a:buNone/>
            </a:pPr>
            <a:r>
              <a:rPr sz="2800">
                <a:solidFill>
                  <a:schemeClr val="accent2">
                    <a:lumMod val="25000"/>
                  </a:schemeClr>
                </a:solidFill>
                <a:latin typeface="微软简" charset="0"/>
                <a:ea typeface="微软简" charset="0"/>
                <a:cs typeface="微软简" charset="0"/>
                <a:sym typeface="+mn-ea"/>
              </a:rPr>
              <a:t>      普通性综述系具有一定学术水平的作者，在搜集较多资料的基础上撰写的系统性和逻辑性都较强的学术论文，文中能表达出作者的观点或倾向性。因而论文对从事该专题、该领域工作的读者有一定的指导意义和参考价值。</a:t>
            </a:r>
            <a:endParaRPr lang="zh-CN" altLang="en-US" sz="2800">
              <a:solidFill>
                <a:schemeClr val="accent2">
                  <a:lumMod val="25000"/>
                </a:schemeClr>
              </a:solidFill>
              <a:latin typeface="微软简" charset="0"/>
              <a:ea typeface="微软简" charset="0"/>
              <a:cs typeface="微软简" charset="0"/>
            </a:endParaRPr>
          </a:p>
          <a:p>
            <a:pPr marL="0" indent="0" algn="l">
              <a:buNone/>
            </a:pPr>
            <a:r>
              <a:rPr sz="2800">
                <a:solidFill>
                  <a:schemeClr val="accent2">
                    <a:lumMod val="25000"/>
                  </a:schemeClr>
                </a:solidFill>
                <a:latin typeface="微软简" charset="0"/>
                <a:ea typeface="微软简" charset="0"/>
                <a:cs typeface="微软简" charset="0"/>
                <a:sym typeface="+mn-ea"/>
              </a:rPr>
              <a:t>      (3)评论性综述：</a:t>
            </a:r>
            <a:endParaRPr sz="2800">
              <a:solidFill>
                <a:schemeClr val="accent2">
                  <a:lumMod val="25000"/>
                </a:schemeClr>
              </a:solidFill>
              <a:latin typeface="微软简" charset="0"/>
              <a:ea typeface="微软简" charset="0"/>
              <a:cs typeface="微软简" charset="0"/>
              <a:sym typeface="+mn-ea"/>
            </a:endParaRPr>
          </a:p>
          <a:p>
            <a:pPr marL="0" indent="0" algn="l">
              <a:buNone/>
            </a:pPr>
            <a:r>
              <a:rPr sz="2800">
                <a:solidFill>
                  <a:schemeClr val="accent2">
                    <a:lumMod val="25000"/>
                  </a:schemeClr>
                </a:solidFill>
                <a:latin typeface="微软简" charset="0"/>
                <a:ea typeface="微软简" charset="0"/>
                <a:cs typeface="微软简" charset="0"/>
                <a:sym typeface="+mn-ea"/>
              </a:rPr>
              <a:t>      评述性综述系有较高学术水平、在该领域有较高造诣的作者。在搜集大量资料的基础上．对原始素材归纳整理、综合分析、撰写的反映当前该领域研究进展和发展前景的评论性学术论文。因论文的逻辑性强，有较多作者的见解和评论。所以对读者有普遍的指导意义，并对读者的研究工作具有导向意义。</a:t>
            </a:r>
            <a:endParaRPr lang="zh-CN" altLang="en-US" sz="2800">
              <a:solidFill>
                <a:schemeClr val="accent2">
                  <a:lumMod val="25000"/>
                </a:schemeClr>
              </a:solidFill>
              <a:latin typeface="微软简" charset="0"/>
              <a:ea typeface="微软简" charset="0"/>
              <a:cs typeface="微软简" charset="0"/>
            </a:endParaRPr>
          </a:p>
          <a:p>
            <a:pPr marL="0" indent="0">
              <a:buNone/>
            </a:pPr>
            <a:endParaRPr lang="zh-CN" altLang="en-US" sz="280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882" y="106049"/>
            <a:ext cx="10852237" cy="441964"/>
          </a:xfrm>
        </p:spPr>
        <p:txBody>
          <a:bodyPr>
            <a:normAutofit fontScale="90000"/>
          </a:bodyPr>
          <a:p>
            <a:pPr algn="ctr"/>
            <a:r>
              <a:rPr lang="zh-CN" altLang="en-US" sz="4890">
                <a:solidFill>
                  <a:srgbClr val="FF0000"/>
                </a:solidFill>
                <a:latin typeface="微软简" charset="0"/>
                <a:ea typeface="微软简" charset="0"/>
              </a:rPr>
              <a:t>综述的写法</a:t>
            </a:r>
            <a:endParaRPr lang="zh-CN" altLang="en-US" sz="4890">
              <a:solidFill>
                <a:srgbClr val="FF0000"/>
              </a:solidFill>
              <a:latin typeface="微软简" charset="0"/>
              <a:ea typeface="微软简" charset="0"/>
            </a:endParaRPr>
          </a:p>
        </p:txBody>
      </p:sp>
      <p:sp>
        <p:nvSpPr>
          <p:cNvPr id="3" name="内容占位符 2"/>
          <p:cNvSpPr>
            <a:spLocks noGrp="1"/>
          </p:cNvSpPr>
          <p:nvPr>
            <p:ph idx="1"/>
          </p:nvPr>
        </p:nvSpPr>
        <p:spPr>
          <a:xfrm>
            <a:off x="669882" y="734703"/>
            <a:ext cx="10852237" cy="5388907"/>
          </a:xfrm>
        </p:spPr>
        <p:txBody>
          <a:bodyPr>
            <a:normAutofit fontScale="25000"/>
          </a:bodyPr>
          <a:p>
            <a:pPr marL="0" indent="0">
              <a:buNone/>
            </a:pPr>
            <a:r>
              <a:rPr lang="en-US" altLang="zh-CN"/>
              <a:t>     </a:t>
            </a:r>
            <a:r>
              <a:rPr lang="en-US" altLang="zh-CN" sz="4000">
                <a:solidFill>
                  <a:schemeClr val="accent2">
                    <a:lumMod val="10000"/>
                  </a:schemeClr>
                </a:solidFill>
                <a:latin typeface="微软简" charset="0"/>
                <a:ea typeface="微软简" charset="0"/>
                <a:cs typeface="微软简" charset="0"/>
              </a:rPr>
              <a:t> </a:t>
            </a:r>
            <a:r>
              <a:rPr sz="8000">
                <a:solidFill>
                  <a:schemeClr val="accent2">
                    <a:lumMod val="10000"/>
                  </a:schemeClr>
                </a:solidFill>
                <a:latin typeface="微软简" charset="0"/>
                <a:ea typeface="微软简" charset="0"/>
                <a:cs typeface="微软简" charset="0"/>
              </a:rPr>
              <a:t>综述</a:t>
            </a:r>
            <a:r>
              <a:rPr lang="zh-CN" altLang="en-US" sz="8000">
                <a:solidFill>
                  <a:schemeClr val="accent2">
                    <a:lumMod val="10000"/>
                  </a:schemeClr>
                </a:solidFill>
                <a:latin typeface="微软简" charset="0"/>
                <a:ea typeface="微软简" charset="0"/>
                <a:cs typeface="微软简" charset="0"/>
              </a:rPr>
              <a:t>主体部分的写法主要有下列几种： </a:t>
            </a:r>
            <a:endParaRPr lang="zh-CN" altLang="en-US" sz="8000">
              <a:solidFill>
                <a:schemeClr val="accent2">
                  <a:lumMod val="10000"/>
                </a:schemeClr>
              </a:solidFill>
              <a:latin typeface="微软简" charset="0"/>
              <a:ea typeface="微软简" charset="0"/>
              <a:cs typeface="微软简" charset="0"/>
            </a:endParaRPr>
          </a:p>
          <a:p>
            <a:pPr marL="0" indent="0">
              <a:buNone/>
            </a:pPr>
            <a:r>
              <a:rPr lang="zh-CN" altLang="en-US" sz="8000">
                <a:solidFill>
                  <a:schemeClr val="accent2">
                    <a:lumMod val="10000"/>
                  </a:schemeClr>
                </a:solidFill>
                <a:latin typeface="微软简" charset="0"/>
                <a:ea typeface="微软简" charset="0"/>
                <a:cs typeface="微软简" charset="0"/>
              </a:rPr>
              <a:t>      </a:t>
            </a:r>
            <a:r>
              <a:rPr lang="en-US" altLang="zh-CN" sz="8000">
                <a:solidFill>
                  <a:schemeClr val="accent2">
                    <a:lumMod val="10000"/>
                  </a:schemeClr>
                </a:solidFill>
                <a:latin typeface="微软简" charset="0"/>
                <a:ea typeface="微软简" charset="0"/>
                <a:cs typeface="微软简" charset="0"/>
              </a:rPr>
              <a:t>1.</a:t>
            </a:r>
            <a:r>
              <a:rPr lang="zh-CN" altLang="en-US" sz="8000">
                <a:solidFill>
                  <a:schemeClr val="accent2">
                    <a:lumMod val="10000"/>
                  </a:schemeClr>
                </a:solidFill>
                <a:latin typeface="微软简" charset="0"/>
                <a:ea typeface="微软简" charset="0"/>
                <a:cs typeface="微软简" charset="0"/>
              </a:rPr>
              <a:t> 纵式写法</a:t>
            </a:r>
            <a:r>
              <a:rPr lang="en-US" altLang="zh-CN" sz="8000">
                <a:solidFill>
                  <a:schemeClr val="accent2">
                    <a:lumMod val="10000"/>
                  </a:schemeClr>
                </a:solidFill>
                <a:latin typeface="微软简" charset="0"/>
                <a:ea typeface="微软简" charset="0"/>
                <a:cs typeface="微软简" charset="0"/>
              </a:rPr>
              <a:t>——</a:t>
            </a:r>
            <a:endParaRPr lang="en-US" altLang="zh-CN" sz="8000">
              <a:solidFill>
                <a:schemeClr val="accent2">
                  <a:lumMod val="10000"/>
                </a:schemeClr>
              </a:solidFill>
              <a:latin typeface="微软简" charset="0"/>
              <a:ea typeface="微软简" charset="0"/>
              <a:cs typeface="微软简" charset="0"/>
            </a:endParaRPr>
          </a:p>
          <a:p>
            <a:pPr marL="0" indent="0">
              <a:buNone/>
            </a:pPr>
            <a:r>
              <a:rPr lang="en-US" altLang="zh-CN" sz="8000">
                <a:solidFill>
                  <a:schemeClr val="accent2">
                    <a:lumMod val="10000"/>
                  </a:schemeClr>
                </a:solidFill>
                <a:latin typeface="微软简" charset="0"/>
                <a:ea typeface="微软简" charset="0"/>
                <a:cs typeface="微软简" charset="0"/>
              </a:rPr>
              <a:t>      </a:t>
            </a:r>
            <a:r>
              <a:rPr lang="zh-CN" altLang="en-US" sz="8000">
                <a:solidFill>
                  <a:schemeClr val="accent2">
                    <a:lumMod val="10000"/>
                  </a:schemeClr>
                </a:solidFill>
                <a:latin typeface="微软简" charset="0"/>
                <a:ea typeface="微软简" charset="0"/>
                <a:cs typeface="微软简" charset="0"/>
              </a:rPr>
              <a:t>纵是历史发展纵观，它主要围绕某一专题，按时间先后顺序或专题本身发展层次，对其历史演变、状况、趋向预测作纵向描述，从而勾划出某一专题的来龙去脉和发展轨迹。</a:t>
            </a:r>
            <a:endParaRPr lang="zh-CN" altLang="en-US" sz="8000">
              <a:solidFill>
                <a:schemeClr val="accent2">
                  <a:lumMod val="10000"/>
                </a:schemeClr>
              </a:solidFill>
              <a:latin typeface="微软简" charset="0"/>
              <a:ea typeface="微软简" charset="0"/>
              <a:cs typeface="微软简" charset="0"/>
            </a:endParaRPr>
          </a:p>
          <a:p>
            <a:pPr marL="0" indent="0">
              <a:buNone/>
            </a:pPr>
            <a:r>
              <a:rPr lang="zh-CN" altLang="en-US" sz="8000">
                <a:solidFill>
                  <a:schemeClr val="accent2">
                    <a:lumMod val="10000"/>
                  </a:schemeClr>
                </a:solidFill>
                <a:latin typeface="微软简" charset="0"/>
                <a:ea typeface="微软简" charset="0"/>
                <a:cs typeface="微软简" charset="0"/>
              </a:rPr>
              <a:t>     纵式写法要把握脉络分明，即对某一专题在各个阶段的发展动态作扼要描述，已经解决了哪些问题，取得了什么成果，还存在哪些问题，今后发展趋向如何，对这些内容要把发展层次交代清楚，文字描述要紧密衔接。撰写综述不要孤立地按时间顺序罗列事实，把它写成了大事记或编年体。</a:t>
            </a:r>
            <a:endParaRPr lang="zh-CN" altLang="en-US" sz="8000">
              <a:solidFill>
                <a:schemeClr val="accent2">
                  <a:lumMod val="10000"/>
                </a:schemeClr>
              </a:solidFill>
              <a:latin typeface="微软简" charset="0"/>
              <a:ea typeface="微软简" charset="0"/>
              <a:cs typeface="微软简" charset="0"/>
            </a:endParaRPr>
          </a:p>
          <a:p>
            <a:pPr marL="0" indent="0">
              <a:buNone/>
            </a:pPr>
            <a:r>
              <a:rPr lang="zh-CN" altLang="en-US" sz="8000">
                <a:solidFill>
                  <a:schemeClr val="accent2">
                    <a:lumMod val="10000"/>
                  </a:schemeClr>
                </a:solidFill>
                <a:latin typeface="微软简" charset="0"/>
                <a:ea typeface="微软简" charset="0"/>
                <a:cs typeface="微软简" charset="0"/>
              </a:rPr>
              <a:t>     纵式写法还要突出一个创字。有些专题时间跨度大，科研成果多，在描述时就要抓住具有创造性、突破性的成果作详细介绍，而对一般性、重复性的资料就从简从略。这样既突出了重点，又做到了详略得当。</a:t>
            </a:r>
            <a:endParaRPr lang="zh-CN" altLang="en-US" sz="8000">
              <a:solidFill>
                <a:schemeClr val="accent2">
                  <a:lumMod val="10000"/>
                </a:schemeClr>
              </a:solidFill>
              <a:latin typeface="微软简" charset="0"/>
              <a:ea typeface="微软简" charset="0"/>
              <a:cs typeface="微软简" charset="0"/>
            </a:endParaRPr>
          </a:p>
          <a:p>
            <a:pPr marL="0" indent="0">
              <a:buNone/>
            </a:pPr>
            <a:r>
              <a:rPr lang="zh-CN" altLang="en-US" sz="8000">
                <a:solidFill>
                  <a:schemeClr val="accent2">
                    <a:lumMod val="10000"/>
                  </a:schemeClr>
                </a:solidFill>
                <a:latin typeface="微软简" charset="0"/>
                <a:ea typeface="微软简" charset="0"/>
                <a:cs typeface="微软简" charset="0"/>
              </a:rPr>
              <a:t>      纵式写法适合于动态性综述。这种综述描述专题的发展动向明显，层次清楚。</a:t>
            </a:r>
            <a:endParaRPr lang="zh-CN" altLang="en-US" sz="8000">
              <a:solidFill>
                <a:schemeClr val="accent2">
                  <a:lumMod val="10000"/>
                </a:schemeClr>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范例：</a:t>
            </a:r>
            <a:endParaRPr lang="zh-CN" altLang="en-US"/>
          </a:p>
        </p:txBody>
      </p:sp>
      <p:sp>
        <p:nvSpPr>
          <p:cNvPr id="3" name="内容占位符 2"/>
          <p:cNvSpPr>
            <a:spLocks noGrp="1"/>
          </p:cNvSpPr>
          <p:nvPr>
            <p:ph idx="1"/>
          </p:nvPr>
        </p:nvSpPr>
        <p:spPr/>
        <p:txBody>
          <a:bodyPr>
            <a:normAutofit lnSpcReduction="10000"/>
          </a:bodyPr>
          <a:p>
            <a:pPr marL="0" indent="0">
              <a:buNone/>
            </a:pPr>
            <a:r>
              <a:rPr lang="en-US" altLang="zh-CN" sz="2800" b="1">
                <a:solidFill>
                  <a:srgbClr val="FF0000"/>
                </a:solidFill>
                <a:latin typeface="仿宋" panose="02010609060101010101" charset="-122"/>
                <a:ea typeface="仿宋" panose="02010609060101010101" charset="-122"/>
                <a:cs typeface="仿宋" panose="02010609060101010101" charset="-122"/>
              </a:rPr>
              <a:t>    </a:t>
            </a:r>
            <a:r>
              <a:rPr lang="zh-CN" altLang="en-US" sz="2800" b="1">
                <a:solidFill>
                  <a:srgbClr val="FF0000"/>
                </a:solidFill>
                <a:latin typeface="仿宋" panose="02010609060101010101" charset="-122"/>
                <a:ea typeface="仿宋" panose="02010609060101010101" charset="-122"/>
                <a:cs typeface="仿宋" panose="02010609060101010101" charset="-122"/>
              </a:rPr>
              <a:t>世纪60年代，鲍斯汀将旅游体验定义为一种流行的消费行为，一种经过人工设计的大众旅游体验；70年代，美国未来学者阿尔文· 托夫勒在其著作《未来的冲击》一书中，首次提出体验经济时代即将到来；1978年艾特森指出旅游体验的获得是由活动与环境组成，不同的活动及环境组合会产生不同的体验。90年代派恩和吉尔摩在《体验经济》一书中，正式提出旅游体验一词，指出企业为了迎合消费者，并为其创造难以忘怀的体验经历，将注重消费者的主观需求，并愿意为基于体验活动的消费者需求变化买单，以使消费者产生一次难忘的记忆。（节选自《旅游纵览·行业版》2013年第02期陈可可《旅游体验要素文献综述》）</a:t>
            </a:r>
            <a:endParaRPr lang="zh-CN" altLang="en-US" sz="2800" b="1">
              <a:solidFill>
                <a:srgbClr val="FF0000"/>
              </a:solidFill>
              <a:latin typeface="仿宋" panose="02010609060101010101" charset="-122"/>
              <a:ea typeface="仿宋" panose="02010609060101010101" charset="-122"/>
              <a:cs typeface="仿宋" panose="02010609060101010101" charset="-122"/>
            </a:endParaRPr>
          </a:p>
        </p:txBody>
      </p:sp>
      <p:pic>
        <p:nvPicPr>
          <p:cNvPr id="4" name="图片 3" descr="11Y1~X@9N)_G~UMM~$QH7HI"/>
          <p:cNvPicPr>
            <a:picLocks noChangeAspect="1"/>
          </p:cNvPicPr>
          <p:nvPr>
            <p:custDataLst>
              <p:tags r:id="rId1"/>
            </p:custDataLst>
          </p:nvPr>
        </p:nvPicPr>
        <p:blipFill>
          <a:blip r:embed="rId2"/>
          <a:stretch>
            <a:fillRect/>
          </a:stretch>
        </p:blipFill>
        <p:spPr>
          <a:xfrm>
            <a:off x="2087245" y="0"/>
            <a:ext cx="8018145" cy="6810375"/>
          </a:xfrm>
          <a:prstGeom prst="rect">
            <a:avLst/>
          </a:prstGeom>
        </p:spPr>
      </p:pic>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900" decel="100000" fill="hold"/>
                                        <p:tgtEl>
                                          <p:spTgt spid="4"/>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点评</a:t>
            </a:r>
            <a:endParaRPr lang="zh-CN" altLang="en-US"/>
          </a:p>
        </p:txBody>
      </p:sp>
      <p:sp>
        <p:nvSpPr>
          <p:cNvPr id="3" name="内容占位符 2"/>
          <p:cNvSpPr>
            <a:spLocks noGrp="1"/>
          </p:cNvSpPr>
          <p:nvPr>
            <p:ph idx="1"/>
          </p:nvPr>
        </p:nvSpPr>
        <p:spPr/>
        <p:txBody>
          <a:bodyPr/>
          <a:p>
            <a:pPr marL="0" indent="0">
              <a:buNone/>
            </a:pPr>
            <a:r>
              <a:rPr lang="en-US" altLang="zh-CN" sz="2800" b="1">
                <a:solidFill>
                  <a:srgbClr val="FF0000"/>
                </a:solidFill>
                <a:latin typeface="仿宋" panose="02010609060101010101" charset="-122"/>
                <a:ea typeface="仿宋" panose="02010609060101010101" charset="-122"/>
                <a:cs typeface="仿宋" panose="02010609060101010101" charset="-122"/>
              </a:rPr>
              <a:t>   </a:t>
            </a:r>
            <a:r>
              <a:rPr lang="en-US" altLang="zh-CN" sz="3200" b="1">
                <a:solidFill>
                  <a:srgbClr val="FF0000"/>
                </a:solidFill>
                <a:latin typeface="微软简" charset="0"/>
                <a:ea typeface="微软简" charset="0"/>
                <a:cs typeface="微软简" charset="0"/>
              </a:rPr>
              <a:t> </a:t>
            </a:r>
            <a:r>
              <a:rPr lang="zh-CN" altLang="en-US" sz="3200" b="1">
                <a:solidFill>
                  <a:srgbClr val="FF0000"/>
                </a:solidFill>
                <a:latin typeface="微软简" charset="0"/>
                <a:ea typeface="微软简" charset="0"/>
                <a:cs typeface="微软简" charset="0"/>
              </a:rPr>
              <a:t>《旅游体验要素文献综述》旨在梳理有关</a:t>
            </a:r>
            <a:r>
              <a:rPr lang="en-US" altLang="zh-CN" sz="3200" b="1">
                <a:solidFill>
                  <a:srgbClr val="FF0000"/>
                </a:solidFill>
                <a:latin typeface="微软简" charset="0"/>
                <a:ea typeface="微软简" charset="0"/>
                <a:cs typeface="微软简" charset="0"/>
              </a:rPr>
              <a:t>“</a:t>
            </a:r>
            <a:r>
              <a:rPr sz="3200" b="1">
                <a:solidFill>
                  <a:srgbClr val="FF0000"/>
                </a:solidFill>
                <a:latin typeface="微软简" charset="0"/>
                <a:ea typeface="微软简" charset="0"/>
                <a:cs typeface="微软简" charset="0"/>
              </a:rPr>
              <a:t>旅游体验</a:t>
            </a:r>
            <a:r>
              <a:rPr lang="en-US" altLang="zh-CN" sz="3200" b="1">
                <a:solidFill>
                  <a:srgbClr val="FF0000"/>
                </a:solidFill>
                <a:latin typeface="微软简" charset="0"/>
                <a:ea typeface="微软简" charset="0"/>
                <a:cs typeface="微软简" charset="0"/>
              </a:rPr>
              <a:t>”</a:t>
            </a:r>
            <a:r>
              <a:rPr sz="3200" b="1">
                <a:solidFill>
                  <a:srgbClr val="FF0000"/>
                </a:solidFill>
                <a:latin typeface="微软简" charset="0"/>
                <a:ea typeface="微软简" charset="0"/>
                <a:cs typeface="微软简" charset="0"/>
              </a:rPr>
              <a:t>的内涵、内容、模型等相关文献。在正文开头部分的这段文字，按照时间顺序，清楚交代了不同时期有关研究者对</a:t>
            </a:r>
            <a:r>
              <a:rPr lang="en-US" altLang="zh-CN" sz="3200" b="1">
                <a:solidFill>
                  <a:srgbClr val="FF0000"/>
                </a:solidFill>
                <a:latin typeface="微软简" charset="0"/>
                <a:ea typeface="微软简" charset="0"/>
                <a:cs typeface="微软简" charset="0"/>
              </a:rPr>
              <a:t>“</a:t>
            </a:r>
            <a:r>
              <a:rPr sz="3200" b="1">
                <a:solidFill>
                  <a:srgbClr val="FF0000"/>
                </a:solidFill>
                <a:latin typeface="微软简" charset="0"/>
                <a:ea typeface="微软简" charset="0"/>
                <a:cs typeface="微软简" charset="0"/>
              </a:rPr>
              <a:t>旅游体验</a:t>
            </a:r>
            <a:r>
              <a:rPr lang="en-US" altLang="zh-CN" sz="3200" b="1">
                <a:solidFill>
                  <a:srgbClr val="FF0000"/>
                </a:solidFill>
                <a:latin typeface="微软简" charset="0"/>
                <a:ea typeface="微软简" charset="0"/>
                <a:cs typeface="微软简" charset="0"/>
              </a:rPr>
              <a:t>”</a:t>
            </a:r>
            <a:r>
              <a:rPr sz="3200" b="1">
                <a:solidFill>
                  <a:srgbClr val="FF0000"/>
                </a:solidFill>
                <a:latin typeface="微软简" charset="0"/>
                <a:ea typeface="微软简" charset="0"/>
                <a:cs typeface="微软简" charset="0"/>
              </a:rPr>
              <a:t>内涵的不同理解阐述，脉络分明，简明扼要，让读者对旅游体验的内涵演变有了一个明确的认识。</a:t>
            </a:r>
            <a:endParaRPr sz="3200" b="1">
              <a:solidFill>
                <a:srgbClr val="FF0000"/>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Autofit/>
          </a:bodyPr>
          <a:p>
            <a:pPr marL="0" indent="0">
              <a:buNone/>
            </a:pPr>
            <a:r>
              <a:rPr lang="en-US" altLang="zh-CN" sz="2400" b="1">
                <a:latin typeface="微软简" charset="0"/>
                <a:ea typeface="微软简" charset="0"/>
                <a:cs typeface="微软简" charset="0"/>
              </a:rPr>
              <a:t>       2.</a:t>
            </a:r>
            <a:r>
              <a:rPr lang="zh-CN" altLang="en-US" sz="2400" b="1">
                <a:latin typeface="微软简" charset="0"/>
                <a:ea typeface="微软简" charset="0"/>
                <a:cs typeface="微软简" charset="0"/>
              </a:rPr>
              <a:t>横式写法 </a:t>
            </a:r>
            <a:endParaRPr lang="zh-CN" altLang="en-US" sz="2400" b="1">
              <a:latin typeface="微软简" charset="0"/>
              <a:ea typeface="微软简" charset="0"/>
              <a:cs typeface="微软简" charset="0"/>
            </a:endParaRPr>
          </a:p>
          <a:p>
            <a:pPr marL="0" indent="0">
              <a:buNone/>
            </a:pPr>
            <a:r>
              <a:rPr lang="zh-CN" altLang="en-US" sz="2400" b="1">
                <a:latin typeface="微软简" charset="0"/>
                <a:ea typeface="微软简" charset="0"/>
                <a:cs typeface="微软简" charset="0"/>
              </a:rPr>
              <a:t>      横是国际国内横览，它就是对某一专题在国际和国内的各个方面，如各派观点、各家之言、各种方法、各自成就等加以描述和比较。通过横向对比，既可以分辨出各种观点、见解、方法、成果的优劣利弊，又可以看出国际水平、国内水平和本单位水平，从而找到了差距。横式写法适用于成就性综述。</a:t>
            </a:r>
            <a:endParaRPr lang="zh-CN" altLang="en-US" sz="2400" b="1">
              <a:latin typeface="微软简" charset="0"/>
              <a:ea typeface="微软简" charset="0"/>
              <a:cs typeface="微软简" charset="0"/>
            </a:endParaRPr>
          </a:p>
          <a:p>
            <a:pPr marL="0" indent="0">
              <a:buNone/>
            </a:pPr>
            <a:r>
              <a:rPr lang="zh-CN" altLang="en-US" sz="2400" b="1">
                <a:latin typeface="微软简" charset="0"/>
                <a:ea typeface="微软简" charset="0"/>
                <a:cs typeface="微软简" charset="0"/>
              </a:rPr>
              <a:t>       这种综述专门介绍某个方面或某个项目的新成就，如新理论、新观点、新发明、新方法、新技术、新进展等等。因为是新，所以时间跨度短，但却引起国际、国内同行关注，纷纷从事这方面研究，发表了许多论文，如能及时加以整理，写成综述向同行报道，就能起到借鉴、启示和指导的作用。 </a:t>
            </a:r>
            <a:endParaRPr lang="zh-CN" altLang="en-US" sz="2400" b="1">
              <a:latin typeface="微软简" charset="0"/>
              <a:ea typeface="微软简" charset="0"/>
              <a:cs typeface="微软简" charset="0"/>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sz="2800">
                <a:latin typeface="微软简" charset="0"/>
                <a:ea typeface="微软简" charset="0"/>
              </a:rPr>
              <a:t>       </a:t>
            </a:r>
            <a:r>
              <a:rPr lang="zh-CN" altLang="en-US" sz="2800">
                <a:latin typeface="微软简" charset="0"/>
                <a:ea typeface="微软简" charset="0"/>
              </a:rPr>
              <a:t>这一个单元的写作主题是：学写综述。</a:t>
            </a:r>
            <a:endParaRPr lang="zh-CN" altLang="en-US" sz="2800">
              <a:latin typeface="微软简" charset="0"/>
              <a:ea typeface="微软简" charset="0"/>
            </a:endParaRPr>
          </a:p>
          <a:p>
            <a:pPr marL="0" indent="0">
              <a:buNone/>
            </a:pPr>
            <a:r>
              <a:rPr lang="zh-CN" altLang="en-US" sz="2800">
                <a:latin typeface="微软简" charset="0"/>
                <a:ea typeface="微软简" charset="0"/>
              </a:rPr>
              <a:t>       综述这是一种我们在这之前初高中阶段语文学习时没有写作过的与记叙文、说明文、议论文乃至小说、散文、诗歌、剧本、寓言、故事、传说等不同的文章体裁。</a:t>
            </a:r>
            <a:endParaRPr lang="zh-CN" altLang="en-US" sz="2800">
              <a:latin typeface="微软简" charset="0"/>
              <a:ea typeface="微软简" charset="0"/>
            </a:endParaRPr>
          </a:p>
          <a:p>
            <a:pPr marL="0" indent="0">
              <a:buNone/>
            </a:pPr>
            <a:r>
              <a:rPr lang="zh-CN" altLang="en-US" sz="2800">
                <a:latin typeface="微软简" charset="0"/>
                <a:ea typeface="微软简" charset="0"/>
              </a:rPr>
              <a:t>       这种文章体裁是科学研究人员撰写研究成果时常常运用到的文章体裁。</a:t>
            </a:r>
            <a:endParaRPr lang="zh-CN" altLang="en-US" sz="2800">
              <a:latin typeface="微软简" charset="0"/>
              <a:ea typeface="微软简" charset="0"/>
            </a:endParaRPr>
          </a:p>
          <a:p>
            <a:pPr marL="0" indent="0">
              <a:buNone/>
            </a:pPr>
            <a:r>
              <a:rPr lang="zh-CN" altLang="en-US" sz="2800">
                <a:latin typeface="微软简" charset="0"/>
                <a:ea typeface="微软简" charset="0"/>
              </a:rPr>
              <a:t>       今天，我们就来学习如何</a:t>
            </a:r>
            <a:r>
              <a:rPr sz="2800">
                <a:latin typeface="微软简" charset="0"/>
                <a:ea typeface="微软简" charset="0"/>
                <a:sym typeface="+mn-ea"/>
              </a:rPr>
              <a:t>写作综述</a:t>
            </a:r>
            <a:r>
              <a:rPr lang="zh-CN" altLang="en-US" sz="2800">
                <a:latin typeface="微软简" charset="0"/>
                <a:ea typeface="微软简" charset="0"/>
              </a:rPr>
              <a:t>这种文章的。</a:t>
            </a:r>
            <a:endParaRPr lang="zh-CN" altLang="en-US" sz="2800">
              <a:latin typeface="微软简" charset="0"/>
              <a:ea typeface="微软简" charset="0"/>
            </a:endParaRPr>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范例：</a:t>
            </a:r>
            <a:endParaRPr lang="zh-CN" altLang="en-US"/>
          </a:p>
        </p:txBody>
      </p:sp>
      <p:sp>
        <p:nvSpPr>
          <p:cNvPr id="3" name="内容占位符 2"/>
          <p:cNvSpPr>
            <a:spLocks noGrp="1"/>
          </p:cNvSpPr>
          <p:nvPr>
            <p:ph idx="1"/>
          </p:nvPr>
        </p:nvSpPr>
        <p:spPr/>
        <p:txBody>
          <a:bodyPr>
            <a:normAutofit lnSpcReduction="10000"/>
          </a:bodyPr>
          <a:p>
            <a:pPr marL="0" indent="0">
              <a:buNone/>
            </a:pPr>
            <a:r>
              <a:rPr lang="en-US" altLang="zh-CN" sz="1800" b="1">
                <a:solidFill>
                  <a:srgbClr val="FF0000"/>
                </a:solidFill>
                <a:latin typeface="仿宋" panose="02010609060101010101" charset="-122"/>
                <a:ea typeface="仿宋" panose="02010609060101010101" charset="-122"/>
                <a:cs typeface="仿宋" panose="02010609060101010101" charset="-122"/>
              </a:rPr>
              <a:t>     </a:t>
            </a:r>
            <a:r>
              <a:rPr lang="zh-CN" altLang="en-US" sz="1800" b="1">
                <a:solidFill>
                  <a:srgbClr val="FF0000"/>
                </a:solidFill>
                <a:latin typeface="仿宋" panose="02010609060101010101" charset="-122"/>
                <a:ea typeface="仿宋" panose="02010609060101010101" charset="-122"/>
                <a:cs typeface="仿宋" panose="02010609060101010101" charset="-122"/>
              </a:rPr>
              <a:t>随着量子密钥分发技术的发展和逐步成熟，世界各国试点应用呈现快速发展趋势，2003年美国DARPA 资助哈佛大学建立了世界首个量子密钥分发保密通信网络。此后，欧美日等多个地区和国家相继建成了瑞士量子、东京QKD 和 维也纳SECOQC等多个量子通信实验网络，演示和验证了 城域组网、量子电话、基础设备保密通信等应用【l3q。2013年 美国知名研究机构Battelle公布了环美量子通信骨干网络项目，计划采用瑞士IDQ公司设备，基于分段量子密钥分 发结合安全可信节点密码中继的组网方式，为谷歌、微软、亚马逊等互联网巨头的数据中心提供具备量子安全性的 通信保障服务。国内量子通信的试点应用起步稍晚但发展迅速。2007年中国科学技术大学在北京实现了国内首个光纤量子电话。之后相继在北京、济南、芜湖和合肥等地建立了多个城域 量子通信示范网、金融信息量子通信技术验证专线以及关键部门间的量子通信热线。2014年，量子通信“京沪干线”项目通过评审并开始建设，计划建成北京和上海之间的基于安全授信节点密码中继的距离超2000km的国际首个长距离光纤量子通信骨干线路。中国科学院牵头的战略先导专项“量子科学实验卫星”计划。由中国科学技术大学、中国科学院研究所和中国航天科技集团第八研究 院合作，计划于2016 年发射全球首个量子通信卫星。</a:t>
            </a:r>
            <a:r>
              <a:rPr lang="en-US" altLang="zh-CN" sz="1800" b="1">
                <a:solidFill>
                  <a:srgbClr val="FF0000"/>
                </a:solidFill>
                <a:latin typeface="仿宋" panose="02010609060101010101" charset="-122"/>
                <a:ea typeface="仿宋" panose="02010609060101010101" charset="-122"/>
                <a:cs typeface="仿宋" panose="02010609060101010101" charset="-122"/>
              </a:rPr>
              <a:t>2017</a:t>
            </a:r>
            <a:r>
              <a:rPr sz="1800" b="1">
                <a:solidFill>
                  <a:srgbClr val="FF0000"/>
                </a:solidFill>
                <a:latin typeface="仿宋" panose="02010609060101010101" charset="-122"/>
                <a:ea typeface="仿宋" panose="02010609060101010101" charset="-122"/>
                <a:cs typeface="仿宋" panose="02010609060101010101" charset="-122"/>
              </a:rPr>
              <a:t>年，世界首条量子保密通信干线</a:t>
            </a:r>
            <a:r>
              <a:rPr lang="en-US" altLang="zh-CN" sz="1800" b="1">
                <a:solidFill>
                  <a:srgbClr val="FF0000"/>
                </a:solidFill>
                <a:latin typeface="仿宋" panose="02010609060101010101" charset="-122"/>
                <a:ea typeface="仿宋" panose="02010609060101010101" charset="-122"/>
                <a:cs typeface="仿宋" panose="02010609060101010101" charset="-122"/>
              </a:rPr>
              <a:t>——“京沪干线”</a:t>
            </a:r>
            <a:r>
              <a:rPr sz="1800" b="1">
                <a:solidFill>
                  <a:srgbClr val="FF0000"/>
                </a:solidFill>
                <a:latin typeface="仿宋" panose="02010609060101010101" charset="-122"/>
                <a:ea typeface="仿宋" panose="02010609060101010101" charset="-122"/>
                <a:cs typeface="仿宋" panose="02010609060101010101" charset="-122"/>
              </a:rPr>
              <a:t>正式开通。（节选自《量子通信发展综述（原题：量子通信应用现状及发展分析》）</a:t>
            </a:r>
            <a:endParaRPr sz="1800" b="1">
              <a:solidFill>
                <a:srgbClr val="FF0000"/>
              </a:solidFill>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点评：</a:t>
            </a:r>
            <a:endParaRPr lang="zh-CN" altLang="en-US"/>
          </a:p>
        </p:txBody>
      </p:sp>
      <p:sp>
        <p:nvSpPr>
          <p:cNvPr id="3" name="内容占位符 2"/>
          <p:cNvSpPr>
            <a:spLocks noGrp="1"/>
          </p:cNvSpPr>
          <p:nvPr>
            <p:ph idx="1"/>
          </p:nvPr>
        </p:nvSpPr>
        <p:spPr/>
        <p:txBody>
          <a:bodyPr/>
          <a:p>
            <a:pPr marL="0" indent="0">
              <a:buNone/>
            </a:pPr>
            <a:r>
              <a:rPr lang="en-US" altLang="zh-CN" sz="3600">
                <a:solidFill>
                  <a:srgbClr val="FF0000"/>
                </a:solidFill>
                <a:latin typeface="微软简" charset="0"/>
                <a:ea typeface="微软简" charset="0"/>
                <a:cs typeface="微软简" charset="0"/>
              </a:rPr>
              <a:t>     </a:t>
            </a:r>
            <a:r>
              <a:rPr lang="zh-CN" altLang="en-US" sz="3600">
                <a:solidFill>
                  <a:srgbClr val="FF0000"/>
                </a:solidFill>
                <a:latin typeface="微软简" charset="0"/>
                <a:ea typeface="微软简" charset="0"/>
                <a:cs typeface="微软简" charset="0"/>
              </a:rPr>
              <a:t>横式写法适用于成就性综述。这种总署专门介绍某个方面或某个项目的新成就。如新理论、新技术、新进展等等。</a:t>
            </a:r>
            <a:endParaRPr lang="zh-CN" altLang="en-US" sz="3600">
              <a:solidFill>
                <a:srgbClr val="FF0000"/>
              </a:solidFill>
              <a:latin typeface="微软简" charset="0"/>
              <a:ea typeface="微软简" charset="0"/>
              <a:cs typeface="微软简" charset="0"/>
            </a:endParaRPr>
          </a:p>
          <a:p>
            <a:pPr marL="0" indent="0">
              <a:buNone/>
            </a:pPr>
            <a:r>
              <a:rPr lang="zh-CN" altLang="en-US" sz="3600">
                <a:solidFill>
                  <a:srgbClr val="FF0000"/>
                </a:solidFill>
                <a:latin typeface="微软简" charset="0"/>
                <a:ea typeface="微软简" charset="0"/>
                <a:cs typeface="微软简" charset="0"/>
              </a:rPr>
              <a:t>     选文运用横式写法，呈现第一条国内外量子通信干线</a:t>
            </a:r>
            <a:r>
              <a:rPr lang="en-US" altLang="zh-CN" sz="3600">
                <a:solidFill>
                  <a:srgbClr val="FF0000"/>
                </a:solidFill>
                <a:latin typeface="微软简" charset="0"/>
                <a:ea typeface="微软简" charset="0"/>
                <a:cs typeface="微软简" charset="0"/>
              </a:rPr>
              <a:t>——</a:t>
            </a:r>
            <a:r>
              <a:rPr lang="en-US" altLang="zh-CN" sz="3600">
                <a:solidFill>
                  <a:srgbClr val="FF0000"/>
                </a:solidFill>
                <a:latin typeface="微软简" charset="0"/>
                <a:ea typeface="微软简" charset="0"/>
                <a:cs typeface="微软简" charset="0"/>
              </a:rPr>
              <a:t>“</a:t>
            </a:r>
            <a:r>
              <a:rPr sz="3600">
                <a:solidFill>
                  <a:srgbClr val="FF0000"/>
                </a:solidFill>
                <a:latin typeface="微软简" charset="0"/>
                <a:ea typeface="微软简" charset="0"/>
                <a:cs typeface="微软简" charset="0"/>
              </a:rPr>
              <a:t>京沪干线</a:t>
            </a:r>
            <a:r>
              <a:rPr lang="en-US" altLang="zh-CN" sz="3600">
                <a:solidFill>
                  <a:srgbClr val="FF0000"/>
                </a:solidFill>
                <a:latin typeface="微软简" charset="0"/>
                <a:ea typeface="微软简" charset="0"/>
                <a:cs typeface="微软简" charset="0"/>
              </a:rPr>
              <a:t>”</a:t>
            </a:r>
            <a:r>
              <a:rPr sz="3600">
                <a:solidFill>
                  <a:srgbClr val="FF0000"/>
                </a:solidFill>
                <a:latin typeface="微软简" charset="0"/>
                <a:ea typeface="微软简" charset="0"/>
                <a:cs typeface="微软简" charset="0"/>
              </a:rPr>
              <a:t>正式开通。</a:t>
            </a:r>
            <a:endParaRPr sz="3600">
              <a:solidFill>
                <a:srgbClr val="FF0000"/>
              </a:solidFill>
              <a:latin typeface="微软简" charset="0"/>
              <a:ea typeface="微软简" charset="0"/>
              <a:cs typeface="微软简" charset="0"/>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10000"/>
          </a:bodyPr>
          <a:p>
            <a:pPr marL="0" indent="0" algn="l">
              <a:buNone/>
            </a:pPr>
            <a:r>
              <a:rPr lang="en-US" altLang="zh-CN" sz="2800" b="1">
                <a:latin typeface="微软简" charset="0"/>
                <a:ea typeface="微软简" charset="0"/>
                <a:cs typeface="微软简" charset="0"/>
                <a:sym typeface="+mn-ea"/>
              </a:rPr>
              <a:t>      </a:t>
            </a:r>
            <a:r>
              <a:rPr sz="3200" b="1">
                <a:latin typeface="微软简" charset="0"/>
                <a:ea typeface="微软简" charset="0"/>
                <a:cs typeface="微软简" charset="0"/>
                <a:sym typeface="+mn-ea"/>
              </a:rPr>
              <a:t>纵横结合式写法</a:t>
            </a:r>
            <a:endParaRPr sz="3200" b="1">
              <a:latin typeface="微软简" charset="0"/>
              <a:ea typeface="微软简" charset="0"/>
              <a:cs typeface="微软简" charset="0"/>
              <a:sym typeface="+mn-ea"/>
            </a:endParaRPr>
          </a:p>
          <a:p>
            <a:pPr marL="0" indent="0" algn="l">
              <a:buNone/>
            </a:pPr>
            <a:r>
              <a:rPr sz="3200" b="1">
                <a:latin typeface="微软简" charset="0"/>
                <a:ea typeface="微软简" charset="0"/>
                <a:cs typeface="微软简" charset="0"/>
                <a:sym typeface="+mn-ea"/>
              </a:rPr>
              <a:t>      纵横结合式写法在同一篇综述中，同时采用纵式与横式写法。例如，写历史背景采用纵式写法，状况采用横式写法。通过纵、横描述，才能广泛地综合文献资料，全面系统地认识某一专题及其发展方向，作出比较可靠的趋向预测，为新的研究工作选择突破口或提供参考依据。</a:t>
            </a:r>
            <a:endParaRPr sz="2800" b="1">
              <a:latin typeface="微软简" charset="0"/>
              <a:ea typeface="微软简" charset="0"/>
              <a:cs typeface="微软简" charset="0"/>
              <a:sym typeface="+mn-ea"/>
            </a:endParaRPr>
          </a:p>
          <a:p>
            <a:pPr marL="0" indent="0" algn="l">
              <a:buNone/>
            </a:pPr>
            <a:r>
              <a:rPr sz="2800" b="1">
                <a:latin typeface="微软简" charset="0"/>
                <a:ea typeface="微软简" charset="0"/>
                <a:cs typeface="微软简" charset="0"/>
                <a:sym typeface="+mn-ea"/>
              </a:rPr>
              <a:t>      </a:t>
            </a:r>
            <a:endParaRPr lang="zh-CN" altLang="en-US" sz="2800"/>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范例：</a:t>
            </a:r>
            <a:endParaRPr lang="zh-CN" altLang="en-US"/>
          </a:p>
        </p:txBody>
      </p:sp>
      <p:sp>
        <p:nvSpPr>
          <p:cNvPr id="3" name="内容占位符 2"/>
          <p:cNvSpPr>
            <a:spLocks noGrp="1"/>
          </p:cNvSpPr>
          <p:nvPr>
            <p:ph idx="1"/>
          </p:nvPr>
        </p:nvSpPr>
        <p:spPr/>
        <p:txBody>
          <a:bodyPr>
            <a:noAutofit/>
          </a:bodyPr>
          <a:p>
            <a:pPr marL="0" indent="0">
              <a:buNone/>
            </a:pPr>
            <a:r>
              <a:rPr lang="en-US" altLang="zh-CN" sz="2400" b="1">
                <a:latin typeface="仿宋" panose="02010609060101010101" charset="-122"/>
                <a:ea typeface="仿宋" panose="02010609060101010101" charset="-122"/>
                <a:cs typeface="仿宋" panose="02010609060101010101" charset="-122"/>
              </a:rPr>
              <a:t>   </a:t>
            </a:r>
            <a:r>
              <a:rPr lang="zh-CN" altLang="en-US" sz="2400" b="1">
                <a:latin typeface="仿宋" panose="02010609060101010101" charset="-122"/>
                <a:ea typeface="仿宋" panose="02010609060101010101" charset="-122"/>
                <a:cs typeface="仿宋" panose="02010609060101010101" charset="-122"/>
              </a:rPr>
              <a:t>Kuni（1981）在研究日本机器人产业发展过程中发现,尽管日本机器人产业比美国起步晚,但日本已成为当今世界机器人第一大国,其主要原因是在机器人发展初期日本引进并吸收了大量美国先进技术,使得日本企业能够较短时间内掌握关键零部件的核心技术,并凭借在机器人工艺、质量上的优势,迅速占领市场,成功反超美国。</a:t>
            </a:r>
            <a:endParaRPr lang="zh-CN" altLang="en-US" sz="2400" b="1">
              <a:latin typeface="仿宋" panose="02010609060101010101" charset="-122"/>
              <a:ea typeface="仿宋" panose="02010609060101010101" charset="-122"/>
              <a:cs typeface="仿宋" panose="02010609060101010101" charset="-122"/>
            </a:endParaRPr>
          </a:p>
          <a:p>
            <a:pPr marL="0" indent="0">
              <a:buNone/>
            </a:pPr>
            <a:r>
              <a:rPr lang="zh-CN" altLang="en-US" sz="2400" b="1">
                <a:latin typeface="仿宋" panose="02010609060101010101" charset="-122"/>
                <a:ea typeface="仿宋" panose="02010609060101010101" charset="-122"/>
                <a:cs typeface="仿宋" panose="02010609060101010101" charset="-122"/>
              </a:rPr>
              <a:t>    陈爱珍（2008）在研究日本工业机器人发展历史中发现,1980-1990年是日本工业机器人发展的黄金十年,机器人销量复合增速达到136%,其快速发展的主要原因来自日本国内劳动人口减少,劳动力成本上升以及政府政策的大力推广。 </a:t>
            </a:r>
            <a:endParaRPr lang="zh-CN" altLang="en-US" sz="24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10000"/>
          </a:bodyPr>
          <a:p>
            <a:pPr marL="0" indent="0">
              <a:buNone/>
            </a:pPr>
            <a:r>
              <a:rPr sz="2400" b="1">
                <a:latin typeface="仿宋" panose="02010609060101010101" charset="-122"/>
                <a:ea typeface="仿宋" panose="02010609060101010101" charset="-122"/>
                <a:cs typeface="仿宋" panose="02010609060101010101" charset="-122"/>
                <a:sym typeface="+mn-ea"/>
              </a:rPr>
              <a:t>    李刚（2014）对德国工业机器人的发展历程进行了梳理,认为德国工业机器人从起步晚到发展成为欧洲机器人强国过程中,政府发挥着重要的引导作用,从20世纪70年代推出的“改善劳动计划”到2013年的“工业4.0”战略,构建智能工厂,都可以看到政策的导向作用。</a:t>
            </a:r>
            <a:endParaRPr sz="2400" b="1">
              <a:latin typeface="仿宋" panose="02010609060101010101" charset="-122"/>
              <a:ea typeface="仿宋" panose="02010609060101010101" charset="-122"/>
              <a:cs typeface="仿宋" panose="02010609060101010101" charset="-122"/>
              <a:sym typeface="+mn-ea"/>
            </a:endParaRPr>
          </a:p>
          <a:p>
            <a:pPr marL="0" indent="0">
              <a:buNone/>
            </a:pPr>
            <a:r>
              <a:rPr sz="2400" b="1">
                <a:latin typeface="仿宋" panose="02010609060101010101" charset="-122"/>
                <a:ea typeface="仿宋" panose="02010609060101010101" charset="-122"/>
                <a:cs typeface="仿宋" panose="02010609060101010101" charset="-122"/>
                <a:sym typeface="+mn-ea"/>
              </a:rPr>
              <a:t>    王京（2010）研究了美国机器人发展计划,发现美国机器人发展起步早,并制定了发展相关机器人核心技术的战略规划,将机器人技术开发重点放在仿人操作、自主导航、非结构化环境的感知、人机交互等方面。</a:t>
            </a:r>
            <a:endParaRPr sz="2400" b="1">
              <a:latin typeface="仿宋" panose="02010609060101010101" charset="-122"/>
              <a:ea typeface="仿宋" panose="02010609060101010101" charset="-122"/>
              <a:cs typeface="仿宋" panose="02010609060101010101" charset="-122"/>
              <a:sym typeface="+mn-ea"/>
            </a:endParaRPr>
          </a:p>
          <a:p>
            <a:pPr marL="0" indent="0">
              <a:buNone/>
            </a:pPr>
            <a:r>
              <a:rPr sz="2400" b="1">
                <a:latin typeface="仿宋" panose="02010609060101010101" charset="-122"/>
                <a:ea typeface="仿宋" panose="02010609060101010101" charset="-122"/>
                <a:cs typeface="仿宋" panose="02010609060101010101" charset="-122"/>
                <a:sym typeface="+mn-ea"/>
              </a:rPr>
              <a:t>    王田苗（2014）认为尽管我国工业机器人销量全球第一,并在某些关键技术上有所突破,但仍缺乏整体核心技术的突破,尤其在高效减速机、伺服电机以及控制器等关键零部件方面,由于不具备核心技术,严重依赖国外进口. </a:t>
            </a:r>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lgn="l">
              <a:buNone/>
            </a:pPr>
            <a:r>
              <a:rPr sz="2400" b="1">
                <a:latin typeface="仿宋" panose="02010609060101010101" charset="-122"/>
                <a:ea typeface="仿宋" panose="02010609060101010101" charset="-122"/>
                <a:cs typeface="仿宋" panose="02010609060101010101" charset="-122"/>
                <a:sym typeface="+mn-ea"/>
              </a:rPr>
              <a:t>     从各国工业机器人发展历史研究文献来看,美国、日本及欧洲在发展本国工业机器人的进程中都找到了合适的发展模式,机器人产业发展顺应制造业转型升级的需求,而政府部门对于机器人产业发展的政策扶持力度直接影响到机器人发展的各个阶段。</a:t>
            </a:r>
            <a:endParaRPr sz="2400" b="1">
              <a:latin typeface="仿宋" panose="02010609060101010101" charset="-122"/>
              <a:ea typeface="仿宋" panose="02010609060101010101" charset="-122"/>
              <a:cs typeface="仿宋" panose="02010609060101010101" charset="-122"/>
              <a:sym typeface="+mn-ea"/>
            </a:endParaRPr>
          </a:p>
          <a:p>
            <a:pPr marL="0" indent="0" algn="l">
              <a:buNone/>
            </a:pPr>
            <a:r>
              <a:rPr sz="2400" b="1">
                <a:latin typeface="仿宋" panose="02010609060101010101" charset="-122"/>
                <a:ea typeface="仿宋" panose="02010609060101010101" charset="-122"/>
                <a:cs typeface="仿宋" panose="02010609060101010101" charset="-122"/>
                <a:sym typeface="+mn-ea"/>
              </a:rPr>
              <a:t>    近年,我国政府部门也高度重视机器人产业发展,国务院、论文范文及科技部等部位出台了包括《关于推进工业机器人产业发展的指导意见》等多项政策文件,推动我国机器人产业发展。</a:t>
            </a:r>
            <a:endParaRPr sz="2400" b="1">
              <a:latin typeface="仿宋" panose="02010609060101010101" charset="-122"/>
              <a:ea typeface="仿宋" panose="02010609060101010101" charset="-122"/>
              <a:cs typeface="仿宋" panose="02010609060101010101" charset="-122"/>
              <a:sym typeface="+mn-ea"/>
            </a:endParaRPr>
          </a:p>
          <a:p>
            <a:pPr marL="0" indent="0" algn="l">
              <a:buNone/>
            </a:pPr>
            <a:r>
              <a:rPr lang="zh-CN" altLang="en-US"/>
              <a:t>        （节选自《工业机器人产业历史未来趋势的文献综述》）</a:t>
            </a:r>
            <a:endParaRPr lang="zh-CN" altLang="en-US"/>
          </a:p>
        </p:txBody>
      </p:sp>
      <p:pic>
        <p:nvPicPr>
          <p:cNvPr id="4" name="图片 3" descr="%$XS]H}54RDM{0FI%0}X(HA"/>
          <p:cNvPicPr>
            <a:picLocks noChangeAspect="1"/>
          </p:cNvPicPr>
          <p:nvPr/>
        </p:nvPicPr>
        <p:blipFill>
          <a:blip r:embed="rId1"/>
          <a:stretch>
            <a:fillRect/>
          </a:stretch>
        </p:blipFill>
        <p:spPr>
          <a:xfrm>
            <a:off x="2143760" y="11430"/>
            <a:ext cx="8074660" cy="6846570"/>
          </a:xfrm>
          <a:prstGeom prst="rect">
            <a:avLst/>
          </a:prstGeom>
        </p:spPr>
      </p:pic>
    </p:spTree>
    <p:custDataLst>
      <p:tags r:id="rId2"/>
    </p:custDataLst>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点评：</a:t>
            </a:r>
            <a:endParaRPr lang="zh-CN" altLang="en-US"/>
          </a:p>
        </p:txBody>
      </p:sp>
      <p:sp>
        <p:nvSpPr>
          <p:cNvPr id="3" name="内容占位符 2"/>
          <p:cNvSpPr>
            <a:spLocks noGrp="1"/>
          </p:cNvSpPr>
          <p:nvPr>
            <p:ph idx="1"/>
          </p:nvPr>
        </p:nvSpPr>
        <p:spPr/>
        <p:txBody>
          <a:bodyPr/>
          <a:p>
            <a:pPr marL="0" indent="0">
              <a:buNone/>
            </a:pPr>
            <a:r>
              <a:rPr lang="en-US" altLang="zh-CN" sz="3600" b="1">
                <a:solidFill>
                  <a:srgbClr val="FF0000"/>
                </a:solidFill>
                <a:latin typeface="微软简" charset="0"/>
                <a:ea typeface="微软简" charset="0"/>
              </a:rPr>
              <a:t>     </a:t>
            </a:r>
            <a:r>
              <a:rPr lang="zh-CN" altLang="en-US" sz="3600" b="1">
                <a:solidFill>
                  <a:srgbClr val="FF0000"/>
                </a:solidFill>
                <a:latin typeface="微软简" charset="0"/>
                <a:ea typeface="微软简" charset="0"/>
              </a:rPr>
              <a:t>节选部分综述各国工业机器人发展历史研究的相关动态信息。既有按照研究时间顺序的纵式写法，又有</a:t>
            </a:r>
            <a:r>
              <a:rPr sz="3600" b="1">
                <a:solidFill>
                  <a:srgbClr val="FF0000"/>
                </a:solidFill>
                <a:latin typeface="微软简" charset="0"/>
                <a:ea typeface="微软简" charset="0"/>
                <a:sym typeface="+mn-ea"/>
              </a:rPr>
              <a:t>横式写法，</a:t>
            </a:r>
            <a:r>
              <a:rPr lang="zh-CN" altLang="en-US" sz="3600" b="1">
                <a:solidFill>
                  <a:srgbClr val="FF0000"/>
                </a:solidFill>
                <a:latin typeface="微软简" charset="0"/>
                <a:ea typeface="微软简" charset="0"/>
              </a:rPr>
              <a:t>通过对日本、德国等工业机器人研究水平较高国家成功做法的呈现，为我国机器人的研究和发展提供了有益的借鉴。</a:t>
            </a:r>
            <a:endParaRPr lang="zh-CN" altLang="en-US" sz="3600" b="1">
              <a:solidFill>
                <a:srgbClr val="FF0000"/>
              </a:solidFill>
              <a:latin typeface="微软简" charset="0"/>
              <a:ea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gn="l">
              <a:buNone/>
            </a:pPr>
            <a:r>
              <a:rPr lang="en-US" altLang="zh-CN" sz="2800" b="1">
                <a:latin typeface="微软简" charset="0"/>
                <a:ea typeface="微软简" charset="0"/>
                <a:cs typeface="微软简" charset="0"/>
                <a:sym typeface="+mn-ea"/>
              </a:rPr>
              <a:t>      </a:t>
            </a:r>
            <a:r>
              <a:rPr sz="2800" b="1">
                <a:latin typeface="微软简" charset="0"/>
                <a:ea typeface="微软简" charset="0"/>
                <a:cs typeface="微软简" charset="0"/>
                <a:sym typeface="+mn-ea"/>
              </a:rPr>
              <a:t>无论是纵式、横式或是纵横结合式写法，都要求做到：</a:t>
            </a:r>
            <a:endParaRPr sz="2800" b="1">
              <a:latin typeface="微软简" charset="0"/>
              <a:ea typeface="微软简" charset="0"/>
              <a:cs typeface="微软简" charset="0"/>
              <a:sym typeface="+mn-ea"/>
            </a:endParaRPr>
          </a:p>
          <a:p>
            <a:pPr marL="0" indent="0" algn="l">
              <a:buNone/>
            </a:pPr>
            <a:r>
              <a:rPr sz="2800" b="1">
                <a:latin typeface="微软简" charset="0"/>
                <a:ea typeface="微软简" charset="0"/>
                <a:cs typeface="微软简" charset="0"/>
                <a:sym typeface="+mn-ea"/>
              </a:rPr>
              <a:t>       一要全面系统地搜集资料，客观公正地如实反映；</a:t>
            </a:r>
            <a:endParaRPr sz="2800" b="1">
              <a:latin typeface="微软简" charset="0"/>
              <a:ea typeface="微软简" charset="0"/>
              <a:cs typeface="微软简" charset="0"/>
              <a:sym typeface="+mn-ea"/>
            </a:endParaRPr>
          </a:p>
          <a:p>
            <a:pPr marL="0" indent="0" algn="l">
              <a:buNone/>
            </a:pPr>
            <a:r>
              <a:rPr sz="2800" b="1">
                <a:latin typeface="微软简" charset="0"/>
                <a:ea typeface="微软简" charset="0"/>
                <a:cs typeface="微软简" charset="0"/>
                <a:sym typeface="+mn-ea"/>
              </a:rPr>
              <a:t>       二要分析透彻，综合恰当；</a:t>
            </a:r>
            <a:endParaRPr sz="2800" b="1">
              <a:latin typeface="微软简" charset="0"/>
              <a:ea typeface="微软简" charset="0"/>
              <a:cs typeface="微软简" charset="0"/>
              <a:sym typeface="+mn-ea"/>
            </a:endParaRPr>
          </a:p>
          <a:p>
            <a:pPr marL="0" indent="0" algn="l">
              <a:buNone/>
            </a:pPr>
            <a:r>
              <a:rPr sz="2800" b="1">
                <a:latin typeface="微软简" charset="0"/>
                <a:ea typeface="微软简" charset="0"/>
                <a:cs typeface="微软简" charset="0"/>
                <a:sym typeface="+mn-ea"/>
              </a:rPr>
              <a:t>       三要层次分明，条理清楚；</a:t>
            </a:r>
            <a:endParaRPr sz="2800" b="1">
              <a:latin typeface="微软简" charset="0"/>
              <a:ea typeface="微软简" charset="0"/>
              <a:cs typeface="微软简" charset="0"/>
              <a:sym typeface="+mn-ea"/>
            </a:endParaRPr>
          </a:p>
          <a:p>
            <a:pPr marL="0" indent="0" algn="l">
              <a:buNone/>
            </a:pPr>
            <a:r>
              <a:rPr sz="2800" b="1">
                <a:latin typeface="微软简" charset="0"/>
                <a:ea typeface="微软简" charset="0"/>
                <a:cs typeface="微软简" charset="0"/>
                <a:sym typeface="+mn-ea"/>
              </a:rPr>
              <a:t>       四要语言简练，详略得当。</a:t>
            </a:r>
            <a:endParaRPr lang="zh-CN" altLang="en-US" sz="2800" b="1">
              <a:latin typeface="微软简" charset="0"/>
              <a:ea typeface="微软简" charset="0"/>
              <a:cs typeface="微软简" charset="0"/>
            </a:endParaRPr>
          </a:p>
          <a:p>
            <a:pPr marL="0" indent="0">
              <a:buNone/>
            </a:pPr>
            <a:endParaRPr lang="zh-CN" altLang="en-US"/>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69595" y="372745"/>
            <a:ext cx="10852150" cy="1856105"/>
          </a:xfrm>
        </p:spPr>
        <p:txBody>
          <a:bodyPr>
            <a:normAutofit fontScale="50000"/>
          </a:bodyPr>
          <a:p>
            <a:pPr marL="0" indent="0">
              <a:buNone/>
            </a:pPr>
            <a:r>
              <a:rPr lang="en-US" altLang="zh-CN" sz="2800" b="1">
                <a:solidFill>
                  <a:schemeClr val="accent2">
                    <a:lumMod val="10000"/>
                  </a:schemeClr>
                </a:solidFill>
                <a:latin typeface="微软简" charset="0"/>
                <a:ea typeface="微软简" charset="0"/>
                <a:cs typeface="微软简" charset="0"/>
              </a:rPr>
              <a:t>      </a:t>
            </a:r>
            <a:r>
              <a:rPr lang="zh-CN" altLang="en-US" sz="5145" b="1">
                <a:solidFill>
                  <a:schemeClr val="accent2">
                    <a:lumMod val="10000"/>
                  </a:schemeClr>
                </a:solidFill>
                <a:latin typeface="微软简" charset="0"/>
                <a:ea typeface="微软简" charset="0"/>
                <a:cs typeface="微软简" charset="0"/>
              </a:rPr>
              <a:t>总结是结综述正文部分作扼要的总结，作者应对各种观点进行综合评价，提出自己的看法，指出存在的问题及今后发展的方向和展望。内容单纯的综述也可不写小结。</a:t>
            </a:r>
            <a:endParaRPr lang="zh-CN" altLang="en-US" sz="5145" b="1">
              <a:solidFill>
                <a:schemeClr val="accent2">
                  <a:lumMod val="10000"/>
                </a:schemeClr>
              </a:solidFill>
              <a:latin typeface="微软简" charset="0"/>
              <a:ea typeface="微软简" charset="0"/>
              <a:cs typeface="微软简" charset="0"/>
            </a:endParaRPr>
          </a:p>
          <a:p>
            <a:pPr marL="0" indent="0">
              <a:buNone/>
            </a:pPr>
            <a:endParaRPr lang="zh-CN" altLang="en-US" sz="5145" b="1">
              <a:solidFill>
                <a:schemeClr val="accent2">
                  <a:lumMod val="10000"/>
                </a:schemeClr>
              </a:solidFill>
              <a:latin typeface="微软简" charset="0"/>
              <a:ea typeface="微软简" charset="0"/>
              <a:cs typeface="微软简" charset="0"/>
            </a:endParaRPr>
          </a:p>
        </p:txBody>
      </p:sp>
      <p:sp>
        <p:nvSpPr>
          <p:cNvPr id="4" name="文本框 3"/>
          <p:cNvSpPr txBox="1"/>
          <p:nvPr/>
        </p:nvSpPr>
        <p:spPr>
          <a:xfrm>
            <a:off x="697230" y="2008505"/>
            <a:ext cx="10912475" cy="4831080"/>
          </a:xfrm>
          <a:prstGeom prst="rect">
            <a:avLst/>
          </a:prstGeom>
          <a:noFill/>
        </p:spPr>
        <p:txBody>
          <a:bodyPr wrap="square" rtlCol="0" anchor="t">
            <a:spAutoFit/>
          </a:bodyPr>
          <a:p>
            <a:r>
              <a:rPr lang="en-US" altLang="zh-CN"/>
              <a:t>       </a:t>
            </a:r>
            <a:r>
              <a:rPr lang="zh-CN" altLang="en-US" sz="2800" b="1">
                <a:solidFill>
                  <a:schemeClr val="accent2">
                    <a:lumMod val="10000"/>
                  </a:schemeClr>
                </a:solidFill>
                <a:latin typeface="微软简" charset="0"/>
                <a:ea typeface="微软简" charset="0"/>
                <a:cs typeface="微软简" charset="0"/>
                <a:sym typeface="+mn-ea"/>
              </a:rPr>
              <a:t>示例：</a:t>
            </a:r>
            <a:r>
              <a:rPr lang="zh-CN" altLang="en-US" sz="2800" b="1">
                <a:solidFill>
                  <a:srgbClr val="FF0000"/>
                </a:solidFill>
                <a:latin typeface="仿宋" panose="02010609060101010101" charset="-122"/>
                <a:ea typeface="仿宋" panose="02010609060101010101" charset="-122"/>
                <a:cs typeface="仿宋" panose="02010609060101010101" charset="-122"/>
              </a:rPr>
              <a:t>3. 总结  从发达国家工业机器人发展历史经验以及产业未来趋势来看,本文认为有以下几点值得我国学习与借鉴：</a:t>
            </a:r>
            <a:endParaRPr lang="zh-CN" altLang="en-US" sz="2800" b="1">
              <a:solidFill>
                <a:srgbClr val="FF0000"/>
              </a:solidFill>
              <a:latin typeface="仿宋" panose="02010609060101010101" charset="-122"/>
              <a:ea typeface="仿宋" panose="02010609060101010101" charset="-122"/>
              <a:cs typeface="仿宋" panose="02010609060101010101" charset="-122"/>
            </a:endParaRPr>
          </a:p>
          <a:p>
            <a:r>
              <a:rPr lang="zh-CN" altLang="en-US" sz="2800" b="1">
                <a:solidFill>
                  <a:srgbClr val="FF0000"/>
                </a:solidFill>
                <a:latin typeface="仿宋" panose="02010609060101010101" charset="-122"/>
                <a:ea typeface="仿宋" panose="02010609060101010101" charset="-122"/>
                <a:cs typeface="仿宋" panose="02010609060101010101" charset="-122"/>
              </a:rPr>
              <a:t>   （1）找到适合国情的机器人产业发展路径；由于我国机器人产业仍处于中低端水平,企业缺乏关键零部件核心技术,因此,我国应尽早的从“美国模式”转向“日本模式”,掌握核心技术。</a:t>
            </a:r>
            <a:endParaRPr lang="zh-CN" altLang="en-US" sz="2800" b="1">
              <a:solidFill>
                <a:srgbClr val="FF0000"/>
              </a:solidFill>
              <a:latin typeface="仿宋" panose="02010609060101010101" charset="-122"/>
              <a:ea typeface="仿宋" panose="02010609060101010101" charset="-122"/>
              <a:cs typeface="仿宋" panose="02010609060101010101" charset="-122"/>
            </a:endParaRPr>
          </a:p>
          <a:p>
            <a:r>
              <a:rPr lang="zh-CN" altLang="en-US" sz="2800" b="1">
                <a:solidFill>
                  <a:srgbClr val="FF0000"/>
                </a:solidFill>
                <a:latin typeface="仿宋" panose="02010609060101010101" charset="-122"/>
                <a:ea typeface="仿宋" panose="02010609060101010101" charset="-122"/>
                <a:cs typeface="仿宋" panose="02010609060101010101" charset="-122"/>
              </a:rPr>
              <a:t>  （2）加大工业机器人产业政策扶持力度；从发达国家经验来看,政府对于机器人产业的支持与引导直接推动了整个机器人产业的飞速发展,我国政府主管部门应当继续加大对机器人产业的政策扶持力度,积极培育具备国际竞争力的龙头企业,形成配套产业集群。</a:t>
            </a:r>
            <a:endParaRPr lang="zh-CN" altLang="en-US" sz="2800" b="1">
              <a:solidFill>
                <a:srgbClr val="FF0000"/>
              </a:solidFill>
              <a:latin typeface="仿宋" panose="02010609060101010101" charset="-122"/>
              <a:ea typeface="仿宋" panose="02010609060101010101" charset="-122"/>
              <a:cs typeface="仿宋" panose="02010609060101010101" charset="-122"/>
            </a:endParaRPr>
          </a:p>
          <a:p>
            <a:r>
              <a:rPr lang="zh-CN" altLang="en-US" sz="2800" b="1">
                <a:solidFill>
                  <a:srgbClr val="FF0000"/>
                </a:solidFill>
                <a:latin typeface="仿宋" panose="02010609060101010101" charset="-122"/>
                <a:ea typeface="仿宋" panose="02010609060101010101" charset="-122"/>
                <a:cs typeface="仿宋" panose="02010609060101010101" charset="-122"/>
              </a:rPr>
              <a:t>     （节选自《工业机器人产业历史未来趋势的文献综述》）</a:t>
            </a:r>
            <a:endParaRPr lang="zh-CN" altLang="en-US" sz="2800" b="1">
              <a:solidFill>
                <a:srgbClr val="FF0000"/>
              </a:solidFill>
              <a:latin typeface="仿宋" panose="02010609060101010101" charset="-122"/>
              <a:ea typeface="仿宋" panose="02010609060101010101" charset="-122"/>
              <a:cs typeface="仿宋" panose="02010609060101010101" charset="-122"/>
            </a:endParaRPr>
          </a:p>
          <a:p>
            <a:endParaRPr lang="zh-CN" altLang="en-US" sz="2800" b="1">
              <a:solidFill>
                <a:srgbClr val="FF0000"/>
              </a:solidFill>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p:cTn id="13"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4">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p:cTn id="19"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4">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p:cTn id="25"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4">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4">
                                            <p:txEl>
                                              <p:pRg st="3" end="3"/>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27050" y="179070"/>
            <a:ext cx="11346815" cy="2357755"/>
          </a:xfrm>
        </p:spPr>
        <p:txBody>
          <a:bodyPr>
            <a:normAutofit lnSpcReduction="10000"/>
          </a:bodyPr>
          <a:p>
            <a:pPr marL="0" indent="0" algn="l">
              <a:buNone/>
            </a:pPr>
            <a:r>
              <a:rPr lang="en-US" altLang="zh-CN" sz="2800" b="1">
                <a:solidFill>
                  <a:schemeClr val="accent2">
                    <a:lumMod val="10000"/>
                  </a:schemeClr>
                </a:solidFill>
                <a:latin typeface="微软简" charset="0"/>
                <a:ea typeface="微软简" charset="0"/>
                <a:cs typeface="微软简" charset="0"/>
                <a:sym typeface="+mn-ea"/>
              </a:rPr>
              <a:t>      </a:t>
            </a:r>
            <a:r>
              <a:rPr sz="2800" b="1">
                <a:solidFill>
                  <a:schemeClr val="accent2">
                    <a:lumMod val="10000"/>
                  </a:schemeClr>
                </a:solidFill>
                <a:latin typeface="微软简" charset="0"/>
                <a:ea typeface="微软简" charset="0"/>
                <a:cs typeface="微软简" charset="0"/>
                <a:sym typeface="+mn-ea"/>
              </a:rPr>
              <a:t>参考文献是综述的重要组成部分。一般参考文献的多少可体现作者阅读文献的广度和深度。对综述类论文参考文献的数量不同杂志有不同的要求，一般以30条以内为宜，以3-5年内的最新文献为主。</a:t>
            </a:r>
            <a:endParaRPr lang="zh-CN" altLang="en-US" sz="2800" b="1">
              <a:solidFill>
                <a:schemeClr val="accent2">
                  <a:lumMod val="10000"/>
                </a:schemeClr>
              </a:solidFill>
              <a:latin typeface="微软简" charset="0"/>
              <a:ea typeface="微软简" charset="0"/>
              <a:cs typeface="微软简" charset="0"/>
            </a:endParaRPr>
          </a:p>
          <a:p>
            <a:pPr marL="0" indent="0">
              <a:buNone/>
            </a:pPr>
            <a:endParaRPr lang="zh-CN" altLang="en-US"/>
          </a:p>
        </p:txBody>
      </p:sp>
      <p:sp>
        <p:nvSpPr>
          <p:cNvPr id="4" name="文本框 3"/>
          <p:cNvSpPr txBox="1"/>
          <p:nvPr/>
        </p:nvSpPr>
        <p:spPr>
          <a:xfrm>
            <a:off x="635635" y="1906905"/>
            <a:ext cx="10920095" cy="4584700"/>
          </a:xfrm>
          <a:prstGeom prst="rect">
            <a:avLst/>
          </a:prstGeom>
          <a:noFill/>
        </p:spPr>
        <p:txBody>
          <a:bodyPr wrap="square" rtlCol="0" anchor="t">
            <a:spAutoFit/>
          </a:bodyPr>
          <a:p>
            <a:r>
              <a:rPr lang="zh-CN" altLang="en-US" sz="2400">
                <a:solidFill>
                  <a:srgbClr val="FF0000"/>
                </a:solidFill>
                <a:latin typeface="仿宋" panose="02010609060101010101" charset="-122"/>
                <a:ea typeface="仿宋" panose="02010609060101010101" charset="-122"/>
                <a:cs typeface="仿宋" panose="02010609060101010101" charset="-122"/>
              </a:rPr>
              <a:t>【示例】参考文献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     [1]毕胜.国内外工业机器人的发展现状[J].机械工程师,2008(07):5-8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     [2]Kuni sadamoto:Robots In The Japanese Economy,TOKOY SURVRY 1981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     [3]陈爱珍.日本工业机器人的发展历史及现状[J].机械工程师,2008,(7):8-10.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     [4]李刚. 德国机器人发展历史[J].机电一体化,2014(09):12-15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作者简介  </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谢胜强(1969-),男,湖南长沙人,同济大学经济与管理学院副教授,博士,从事风险投资、城市产业规划研究。</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400">
                <a:solidFill>
                  <a:srgbClr val="FF0000"/>
                </a:solidFill>
                <a:latin typeface="仿宋" panose="02010609060101010101" charset="-122"/>
                <a:ea typeface="仿宋" panose="02010609060101010101" charset="-122"/>
                <a:cs typeface="仿宋" panose="02010609060101010101" charset="-122"/>
              </a:rPr>
              <a:t>明兴(1990-),男,湖南长沙人,同济大学经济与管理学院硕士在读,从事风险投资、城市产业规划研究。</a:t>
            </a:r>
            <a:endParaRPr lang="zh-CN" altLang="en-US" sz="2400">
              <a:solidFill>
                <a:srgbClr val="FF0000"/>
              </a:solidFill>
              <a:latin typeface="仿宋" panose="02010609060101010101" charset="-122"/>
              <a:ea typeface="仿宋" panose="02010609060101010101" charset="-122"/>
              <a:cs typeface="仿宋" panose="02010609060101010101" charset="-122"/>
            </a:endParaRPr>
          </a:p>
          <a:p>
            <a:r>
              <a:rPr lang="zh-CN" altLang="en-US" sz="2800" b="1">
                <a:solidFill>
                  <a:srgbClr val="FF0000"/>
                </a:solidFill>
                <a:latin typeface="仿宋" panose="02010609060101010101" charset="-122"/>
                <a:ea typeface="仿宋" panose="02010609060101010101" charset="-122"/>
                <a:cs typeface="仿宋" panose="02010609060101010101" charset="-122"/>
                <a:sym typeface="+mn-ea"/>
              </a:rPr>
              <a:t>    （节选自《工业机器人产业历史未来趋势的文献综述》）</a:t>
            </a:r>
            <a:endParaRPr lang="zh-CN" altLang="en-US" sz="2400">
              <a:solidFill>
                <a:srgbClr val="FF0000"/>
              </a:solidFill>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par>
                                <p:cTn id="19" presetID="15"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p:cTn id="21" dur="10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4">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4">
                                            <p:txEl>
                                              <p:pRg st="1" end="1"/>
                                            </p:txEl>
                                          </p:spTgt>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 calcmode="lin" valueType="num">
                                      <p:cBhvr>
                                        <p:cTn id="27"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4">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4">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4">
                                            <p:txEl>
                                              <p:pRg st="2" end="2"/>
                                            </p:txEl>
                                          </p:spTgt>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 calcmode="lin" valueType="num">
                                      <p:cBhvr>
                                        <p:cTn id="33"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4">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4">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4">
                                            <p:txEl>
                                              <p:pRg st="3" end="3"/>
                                            </p:txEl>
                                          </p:spTgt>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 calcmode="lin" valueType="num">
                                      <p:cBhvr>
                                        <p:cTn id="39" dur="1000" fill="hold"/>
                                        <p:tgtEl>
                                          <p:spTgt spid="4">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4">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xEl>
                                              <p:pRg st="4" end="4"/>
                                            </p:txEl>
                                          </p:spTgt>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0"/>
                                  </p:stCondLst>
                                  <p:childTnLst>
                                    <p:set>
                                      <p:cBhvr>
                                        <p:cTn id="44" dur="1" fill="hold">
                                          <p:stCondLst>
                                            <p:cond delay="0"/>
                                          </p:stCondLst>
                                        </p:cTn>
                                        <p:tgtEl>
                                          <p:spTgt spid="4">
                                            <p:txEl>
                                              <p:pRg st="5" end="5"/>
                                            </p:txEl>
                                          </p:spTgt>
                                        </p:tgtEl>
                                        <p:attrNameLst>
                                          <p:attrName>style.visibility</p:attrName>
                                        </p:attrNameLst>
                                      </p:cBhvr>
                                      <p:to>
                                        <p:strVal val="visible"/>
                                      </p:to>
                                    </p:set>
                                    <p:anim calcmode="lin" valueType="num">
                                      <p:cBhvr>
                                        <p:cTn id="45" dur="10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6" dur="1000" fill="hold"/>
                                        <p:tgtEl>
                                          <p:spTgt spid="4">
                                            <p:txEl>
                                              <p:pRg st="5" end="5"/>
                                            </p:txEl>
                                          </p:spTgt>
                                        </p:tgtEl>
                                        <p:attrNameLst>
                                          <p:attrName>ppt_h</p:attrName>
                                        </p:attrNameLst>
                                      </p:cBhvr>
                                      <p:tavLst>
                                        <p:tav tm="0">
                                          <p:val>
                                            <p:fltVal val="0"/>
                                          </p:val>
                                        </p:tav>
                                        <p:tav tm="100000">
                                          <p:val>
                                            <p:strVal val="#ppt_h"/>
                                          </p:val>
                                        </p:tav>
                                      </p:tavLst>
                                    </p:anim>
                                    <p:anim calcmode="lin" valueType="num">
                                      <p:cBhvr>
                                        <p:cTn id="47" dur="1000" fill="hold"/>
                                        <p:tgtEl>
                                          <p:spTgt spid="4">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4">
                                            <p:txEl>
                                              <p:pRg st="5" end="5"/>
                                            </p:txEl>
                                          </p:spTgt>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nodeType="withEffect">
                                  <p:stCondLst>
                                    <p:cond delay="0"/>
                                  </p:stCondLst>
                                  <p:childTnLst>
                                    <p:set>
                                      <p:cBhvr>
                                        <p:cTn id="50" dur="1" fill="hold">
                                          <p:stCondLst>
                                            <p:cond delay="0"/>
                                          </p:stCondLst>
                                        </p:cTn>
                                        <p:tgtEl>
                                          <p:spTgt spid="4">
                                            <p:txEl>
                                              <p:pRg st="6" end="6"/>
                                            </p:txEl>
                                          </p:spTgt>
                                        </p:tgtEl>
                                        <p:attrNameLst>
                                          <p:attrName>style.visibility</p:attrName>
                                        </p:attrNameLst>
                                      </p:cBhvr>
                                      <p:to>
                                        <p:strVal val="visible"/>
                                      </p:to>
                                    </p:set>
                                    <p:anim calcmode="lin" valueType="num">
                                      <p:cBhvr>
                                        <p:cTn id="51" dur="1000" fill="hold"/>
                                        <p:tgtEl>
                                          <p:spTgt spid="4">
                                            <p:txEl>
                                              <p:pRg st="6" end="6"/>
                                            </p:txEl>
                                          </p:spTgt>
                                        </p:tgtEl>
                                        <p:attrNameLst>
                                          <p:attrName>ppt_w</p:attrName>
                                        </p:attrNameLst>
                                      </p:cBhvr>
                                      <p:tavLst>
                                        <p:tav tm="0">
                                          <p:val>
                                            <p:fltVal val="0"/>
                                          </p:val>
                                        </p:tav>
                                        <p:tav tm="100000">
                                          <p:val>
                                            <p:strVal val="#ppt_w"/>
                                          </p:val>
                                        </p:tav>
                                      </p:tavLst>
                                    </p:anim>
                                    <p:anim calcmode="lin" valueType="num">
                                      <p:cBhvr>
                                        <p:cTn id="52" dur="1000" fill="hold"/>
                                        <p:tgtEl>
                                          <p:spTgt spid="4">
                                            <p:txEl>
                                              <p:pRg st="6" end="6"/>
                                            </p:txEl>
                                          </p:spTgt>
                                        </p:tgtEl>
                                        <p:attrNameLst>
                                          <p:attrName>ppt_h</p:attrName>
                                        </p:attrNameLst>
                                      </p:cBhvr>
                                      <p:tavLst>
                                        <p:tav tm="0">
                                          <p:val>
                                            <p:fltVal val="0"/>
                                          </p:val>
                                        </p:tav>
                                        <p:tav tm="100000">
                                          <p:val>
                                            <p:strVal val="#ppt_h"/>
                                          </p:val>
                                        </p:tav>
                                      </p:tavLst>
                                    </p:anim>
                                    <p:anim calcmode="lin" valueType="num">
                                      <p:cBhvr>
                                        <p:cTn id="53" dur="1000" fill="hold"/>
                                        <p:tgtEl>
                                          <p:spTgt spid="4">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4">
                                            <p:txEl>
                                              <p:pRg st="6" end="6"/>
                                            </p:txEl>
                                          </p:spTgt>
                                        </p:tgtEl>
                                        <p:attrNameLst>
                                          <p:attrName>ppt_y</p:attrName>
                                        </p:attrNameLst>
                                      </p:cBhvr>
                                      <p:tavLst>
                                        <p:tav tm="0" fmla="#ppt_y+(sin(-2*pi*(1-$))*-#ppt_x+cos(-2*pi*(1-$))*(1-#ppt_y))*(1-$)">
                                          <p:val>
                                            <p:fltVal val="0"/>
                                          </p:val>
                                        </p:tav>
                                        <p:tav tm="100000">
                                          <p:val>
                                            <p:fltVal val="1"/>
                                          </p:val>
                                        </p:tav>
                                      </p:tavLst>
                                    </p:anim>
                                  </p:childTnLst>
                                </p:cTn>
                              </p:par>
                              <p:par>
                                <p:cTn id="55" presetID="15" presetClass="entr" presetSubtype="0" fill="hold" nodeType="withEffect">
                                  <p:stCondLst>
                                    <p:cond delay="0"/>
                                  </p:stCondLst>
                                  <p:childTnLst>
                                    <p:set>
                                      <p:cBhvr>
                                        <p:cTn id="56" dur="1" fill="hold">
                                          <p:stCondLst>
                                            <p:cond delay="0"/>
                                          </p:stCondLst>
                                        </p:cTn>
                                        <p:tgtEl>
                                          <p:spTgt spid="4">
                                            <p:txEl>
                                              <p:pRg st="7" end="7"/>
                                            </p:txEl>
                                          </p:spTgt>
                                        </p:tgtEl>
                                        <p:attrNameLst>
                                          <p:attrName>style.visibility</p:attrName>
                                        </p:attrNameLst>
                                      </p:cBhvr>
                                      <p:to>
                                        <p:strVal val="visible"/>
                                      </p:to>
                                    </p:set>
                                    <p:anim calcmode="lin" valueType="num">
                                      <p:cBhvr>
                                        <p:cTn id="57" dur="1000" fill="hold"/>
                                        <p:tgtEl>
                                          <p:spTgt spid="4">
                                            <p:txEl>
                                              <p:pRg st="7" end="7"/>
                                            </p:txEl>
                                          </p:spTgt>
                                        </p:tgtEl>
                                        <p:attrNameLst>
                                          <p:attrName>ppt_w</p:attrName>
                                        </p:attrNameLst>
                                      </p:cBhvr>
                                      <p:tavLst>
                                        <p:tav tm="0">
                                          <p:val>
                                            <p:fltVal val="0"/>
                                          </p:val>
                                        </p:tav>
                                        <p:tav tm="100000">
                                          <p:val>
                                            <p:strVal val="#ppt_w"/>
                                          </p:val>
                                        </p:tav>
                                      </p:tavLst>
                                    </p:anim>
                                    <p:anim calcmode="lin" valueType="num">
                                      <p:cBhvr>
                                        <p:cTn id="58" dur="1000" fill="hold"/>
                                        <p:tgtEl>
                                          <p:spTgt spid="4">
                                            <p:txEl>
                                              <p:pRg st="7" end="7"/>
                                            </p:txEl>
                                          </p:spTgt>
                                        </p:tgtEl>
                                        <p:attrNameLst>
                                          <p:attrName>ppt_h</p:attrName>
                                        </p:attrNameLst>
                                      </p:cBhvr>
                                      <p:tavLst>
                                        <p:tav tm="0">
                                          <p:val>
                                            <p:fltVal val="0"/>
                                          </p:val>
                                        </p:tav>
                                        <p:tav tm="100000">
                                          <p:val>
                                            <p:strVal val="#ppt_h"/>
                                          </p:val>
                                        </p:tav>
                                      </p:tavLst>
                                    </p:anim>
                                    <p:anim calcmode="lin" valueType="num">
                                      <p:cBhvr>
                                        <p:cTn id="59" dur="1000" fill="hold"/>
                                        <p:tgtEl>
                                          <p:spTgt spid="4">
                                            <p:txEl>
                                              <p:pRg st="7" end="7"/>
                                            </p:txEl>
                                          </p:spTgt>
                                        </p:tgtEl>
                                        <p:attrNameLst>
                                          <p:attrName>ppt_x</p:attrName>
                                        </p:attrNameLst>
                                      </p:cBhvr>
                                      <p:tavLst>
                                        <p:tav tm="0" fmla="#ppt_x+(cos(-2*pi*(1-$))*-#ppt_x-sin(-2*pi*(1-$))*(1-#ppt_y))*(1-$)">
                                          <p:val>
                                            <p:fltVal val="0"/>
                                          </p:val>
                                        </p:tav>
                                        <p:tav tm="100000">
                                          <p:val>
                                            <p:fltVal val="1"/>
                                          </p:val>
                                        </p:tav>
                                      </p:tavLst>
                                    </p:anim>
                                    <p:anim calcmode="lin" valueType="num">
                                      <p:cBhvr>
                                        <p:cTn id="60" dur="1000" fill="hold"/>
                                        <p:tgtEl>
                                          <p:spTgt spid="4">
                                            <p:txEl>
                                              <p:pRg st="7" end="7"/>
                                            </p:txEl>
                                          </p:spTgt>
                                        </p:tgtEl>
                                        <p:attrNameLst>
                                          <p:attrName>ppt_y</p:attrName>
                                        </p:attrNameLst>
                                      </p:cBhvr>
                                      <p:tavLst>
                                        <p:tav tm="0" fmla="#ppt_y+(sin(-2*pi*(1-$))*-#ppt_x+cos(-2*pi*(1-$))*(1-#ppt_y))*(1-$)">
                                          <p:val>
                                            <p:fltVal val="0"/>
                                          </p:val>
                                        </p:tav>
                                        <p:tav tm="100000">
                                          <p:val>
                                            <p:fltVal val="1"/>
                                          </p:val>
                                        </p:tav>
                                      </p:tavLst>
                                    </p:anim>
                                  </p:childTnLst>
                                </p:cTn>
                              </p:par>
                              <p:par>
                                <p:cTn id="61" presetID="15" presetClass="entr" presetSubtype="0" fill="hold" nodeType="with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 calcmode="lin" valueType="num">
                                      <p:cBhvr>
                                        <p:cTn id="63" dur="1000" fill="hold"/>
                                        <p:tgtEl>
                                          <p:spTgt spid="4">
                                            <p:txEl>
                                              <p:pRg st="8" end="8"/>
                                            </p:txEl>
                                          </p:spTgt>
                                        </p:tgtEl>
                                        <p:attrNameLst>
                                          <p:attrName>ppt_w</p:attrName>
                                        </p:attrNameLst>
                                      </p:cBhvr>
                                      <p:tavLst>
                                        <p:tav tm="0">
                                          <p:val>
                                            <p:fltVal val="0"/>
                                          </p:val>
                                        </p:tav>
                                        <p:tav tm="100000">
                                          <p:val>
                                            <p:strVal val="#ppt_w"/>
                                          </p:val>
                                        </p:tav>
                                      </p:tavLst>
                                    </p:anim>
                                    <p:anim calcmode="lin" valueType="num">
                                      <p:cBhvr>
                                        <p:cTn id="64" dur="1000" fill="hold"/>
                                        <p:tgtEl>
                                          <p:spTgt spid="4">
                                            <p:txEl>
                                              <p:pRg st="8" end="8"/>
                                            </p:txEl>
                                          </p:spTgt>
                                        </p:tgtEl>
                                        <p:attrNameLst>
                                          <p:attrName>ppt_h</p:attrName>
                                        </p:attrNameLst>
                                      </p:cBhvr>
                                      <p:tavLst>
                                        <p:tav tm="0">
                                          <p:val>
                                            <p:fltVal val="0"/>
                                          </p:val>
                                        </p:tav>
                                        <p:tav tm="100000">
                                          <p:val>
                                            <p:strVal val="#ppt_h"/>
                                          </p:val>
                                        </p:tav>
                                      </p:tavLst>
                                    </p:anim>
                                    <p:anim calcmode="lin" valueType="num">
                                      <p:cBhvr>
                                        <p:cTn id="65" dur="1000" fill="hold"/>
                                        <p:tgtEl>
                                          <p:spTgt spid="4">
                                            <p:txEl>
                                              <p:pRg st="8" end="8"/>
                                            </p:txEl>
                                          </p:spTgt>
                                        </p:tgtEl>
                                        <p:attrNameLst>
                                          <p:attrName>ppt_x</p:attrName>
                                        </p:attrNameLst>
                                      </p:cBhvr>
                                      <p:tavLst>
                                        <p:tav tm="0" fmla="#ppt_x+(cos(-2*pi*(1-$))*-#ppt_x-sin(-2*pi*(1-$))*(1-#ppt_y))*(1-$)">
                                          <p:val>
                                            <p:fltVal val="0"/>
                                          </p:val>
                                        </p:tav>
                                        <p:tav tm="100000">
                                          <p:val>
                                            <p:fltVal val="1"/>
                                          </p:val>
                                        </p:tav>
                                      </p:tavLst>
                                    </p:anim>
                                    <p:anim calcmode="lin" valueType="num">
                                      <p:cBhvr>
                                        <p:cTn id="66" dur="1000" fill="hold"/>
                                        <p:tgtEl>
                                          <p:spTgt spid="4">
                                            <p:txEl>
                                              <p:pRg st="8" end="8"/>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4445">
                <a:solidFill>
                  <a:srgbClr val="FF0000"/>
                </a:solidFill>
                <a:latin typeface="微软简" charset="0"/>
                <a:ea typeface="微软简" charset="0"/>
              </a:rPr>
              <a:t>什么是综述？</a:t>
            </a:r>
            <a:endParaRPr lang="zh-CN" altLang="en-US" sz="4445">
              <a:solidFill>
                <a:srgbClr val="FF0000"/>
              </a:solidFill>
              <a:latin typeface="微软简" charset="0"/>
              <a:ea typeface="微软简" charset="0"/>
            </a:endParaRPr>
          </a:p>
        </p:txBody>
      </p:sp>
      <p:sp>
        <p:nvSpPr>
          <p:cNvPr id="3" name="内容占位符 2"/>
          <p:cNvSpPr>
            <a:spLocks noGrp="1"/>
          </p:cNvSpPr>
          <p:nvPr>
            <p:ph idx="1"/>
          </p:nvPr>
        </p:nvSpPr>
        <p:spPr>
          <a:xfrm>
            <a:off x="669925" y="1469390"/>
            <a:ext cx="10852150" cy="4020820"/>
          </a:xfrm>
        </p:spPr>
        <p:txBody>
          <a:bodyPr>
            <a:normAutofit lnSpcReduction="10000"/>
          </a:bodyPr>
          <a:p>
            <a:pPr marL="0" indent="0">
              <a:buNone/>
            </a:pPr>
            <a:r>
              <a:rPr lang="en-US" altLang="zh-CN" sz="2800" b="1">
                <a:latin typeface="仿宋" panose="02010609060101010101" charset="-122"/>
                <a:ea typeface="仿宋" panose="02010609060101010101" charset="-122"/>
              </a:rPr>
              <a:t>   </a:t>
            </a:r>
            <a:r>
              <a:rPr lang="zh-CN" altLang="en-US" sz="2800" b="1">
                <a:gradFill>
                  <a:gsLst>
                    <a:gs pos="0">
                      <a:srgbClr val="007BD3"/>
                    </a:gs>
                    <a:gs pos="100000">
                      <a:srgbClr val="034373"/>
                    </a:gs>
                  </a:gsLst>
                  <a:lin scaled="0"/>
                </a:gradFill>
                <a:latin typeface="微软简" charset="0"/>
                <a:ea typeface="微软简" charset="0"/>
                <a:cs typeface="微软简" charset="0"/>
              </a:rPr>
              <a:t>综述，又称文献综述，英文名为review，是指就某一时间内，作者针对某一专题，对大量原始研究论文中的数据、资料和主要观点进行归纳整理、分析提炼而写成的论文。</a:t>
            </a:r>
            <a:endParaRPr lang="zh-CN" altLang="en-US" sz="2800" b="1">
              <a:gradFill>
                <a:gsLst>
                  <a:gs pos="0">
                    <a:srgbClr val="007BD3"/>
                  </a:gs>
                  <a:gs pos="100000">
                    <a:srgbClr val="034373"/>
                  </a:gs>
                </a:gsLst>
                <a:lin scaled="0"/>
              </a:gradFill>
              <a:latin typeface="微软简" charset="0"/>
              <a:ea typeface="微软简" charset="0"/>
              <a:cs typeface="微软简" charset="0"/>
            </a:endParaRPr>
          </a:p>
          <a:p>
            <a:pPr marL="0" indent="0">
              <a:buNone/>
            </a:pPr>
            <a:r>
              <a:rPr lang="zh-CN" altLang="en-US" sz="2800" b="1">
                <a:gradFill>
                  <a:gsLst>
                    <a:gs pos="0">
                      <a:srgbClr val="007BD3"/>
                    </a:gs>
                    <a:gs pos="100000">
                      <a:srgbClr val="034373"/>
                    </a:gs>
                  </a:gsLst>
                  <a:lin scaled="0"/>
                </a:gradFill>
                <a:latin typeface="微软简" charset="0"/>
                <a:ea typeface="微软简" charset="0"/>
                <a:cs typeface="微软简" charset="0"/>
              </a:rPr>
              <a:t>      如《2017年</a:t>
            </a:r>
            <a:r>
              <a:rPr lang="en-US" altLang="zh-CN" sz="2800" b="1">
                <a:gradFill>
                  <a:gsLst>
                    <a:gs pos="0">
                      <a:srgbClr val="007BD3"/>
                    </a:gs>
                    <a:gs pos="100000">
                      <a:srgbClr val="034373"/>
                    </a:gs>
                  </a:gsLst>
                  <a:lin scaled="0"/>
                </a:gradFill>
                <a:latin typeface="微软简" charset="0"/>
                <a:ea typeface="微软简" charset="0"/>
                <a:cs typeface="微软简" charset="0"/>
              </a:rPr>
              <a:t>&lt;</a:t>
            </a:r>
            <a:r>
              <a:rPr lang="zh-CN" altLang="en-US" sz="2800" b="1">
                <a:gradFill>
                  <a:gsLst>
                    <a:gs pos="0">
                      <a:srgbClr val="007BD3"/>
                    </a:gs>
                    <a:gs pos="100000">
                      <a:srgbClr val="034373"/>
                    </a:gs>
                  </a:gsLst>
                  <a:lin scaled="0"/>
                </a:gradFill>
                <a:latin typeface="微软简" charset="0"/>
                <a:ea typeface="微软简" charset="0"/>
                <a:cs typeface="微软简" charset="0"/>
              </a:rPr>
              <a:t>红楼梦</a:t>
            </a:r>
            <a:r>
              <a:rPr lang="en-US" altLang="zh-CN" sz="2800" b="1">
                <a:gradFill>
                  <a:gsLst>
                    <a:gs pos="0">
                      <a:srgbClr val="007BD3"/>
                    </a:gs>
                    <a:gs pos="100000">
                      <a:srgbClr val="034373"/>
                    </a:gs>
                  </a:gsLst>
                  <a:lin scaled="0"/>
                </a:gradFill>
                <a:latin typeface="微软简" charset="0"/>
                <a:ea typeface="微软简" charset="0"/>
                <a:cs typeface="微软简" charset="0"/>
              </a:rPr>
              <a:t>&gt;</a:t>
            </a:r>
            <a:r>
              <a:rPr lang="zh-CN" altLang="en-US" sz="2800" b="1">
                <a:gradFill>
                  <a:gsLst>
                    <a:gs pos="0">
                      <a:srgbClr val="007BD3"/>
                    </a:gs>
                    <a:gs pos="100000">
                      <a:srgbClr val="034373"/>
                    </a:gs>
                  </a:gsLst>
                  <a:lin scaled="0"/>
                </a:gradFill>
                <a:latin typeface="微软简" charset="0"/>
                <a:ea typeface="微软简" charset="0"/>
                <a:cs typeface="微软简" charset="0"/>
              </a:rPr>
              <a:t>研究期刊类述评》</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a:t>
            </a:r>
            <a:r>
              <a:rPr lang="en-US" altLang="zh-CN" sz="2800" b="1">
                <a:gradFill>
                  <a:gsLst>
                    <a:gs pos="0">
                      <a:srgbClr val="007BD3"/>
                    </a:gs>
                    <a:gs pos="100000">
                      <a:srgbClr val="034373"/>
                    </a:gs>
                  </a:gsLst>
                  <a:lin scaled="0"/>
                </a:gradFill>
                <a:latin typeface="微软简" charset="0"/>
                <a:ea typeface="微软简" charset="0"/>
                <a:cs typeface="微软简" charset="0"/>
              </a:rPr>
              <a:t>&lt;红楼梦</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&gt;</a:t>
            </a:r>
            <a:r>
              <a:rPr lang="en-US" altLang="zh-CN" sz="2800" b="1">
                <a:gradFill>
                  <a:gsLst>
                    <a:gs pos="0">
                      <a:srgbClr val="007BD3"/>
                    </a:gs>
                    <a:gs pos="100000">
                      <a:srgbClr val="034373"/>
                    </a:gs>
                  </a:gsLst>
                  <a:lin scaled="0"/>
                </a:gradFill>
                <a:latin typeface="微软简" charset="0"/>
                <a:ea typeface="微软简" charset="0"/>
                <a:cs typeface="微软简" charset="0"/>
              </a:rPr>
              <a:t> 人物姓名研究综述</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a:t>
            </a:r>
            <a:r>
              <a:rPr sz="2800" b="1">
                <a:gradFill>
                  <a:gsLst>
                    <a:gs pos="0">
                      <a:srgbClr val="007BD3"/>
                    </a:gs>
                    <a:gs pos="100000">
                      <a:srgbClr val="034373"/>
                    </a:gs>
                  </a:gsLst>
                  <a:lin scaled="0"/>
                </a:gradFill>
                <a:latin typeface="微软简" charset="0"/>
                <a:ea typeface="微软简" charset="0"/>
                <a:cs typeface="微软简" charset="0"/>
                <a:sym typeface="+mn-ea"/>
              </a:rPr>
              <a:t>《</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&lt;红楼梦</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&gt;</a:t>
            </a:r>
            <a:r>
              <a:rPr lang="en-US" altLang="zh-CN" sz="2800" b="1">
                <a:gradFill>
                  <a:gsLst>
                    <a:gs pos="0">
                      <a:srgbClr val="007BD3"/>
                    </a:gs>
                    <a:gs pos="100000">
                      <a:srgbClr val="034373"/>
                    </a:gs>
                  </a:gsLst>
                  <a:lin scaled="0"/>
                </a:gradFill>
                <a:latin typeface="微软简" charset="0"/>
                <a:ea typeface="微软简" charset="0"/>
                <a:cs typeface="微软简" charset="0"/>
                <a:sym typeface="+mn-ea"/>
              </a:rPr>
              <a:t> </a:t>
            </a:r>
            <a:r>
              <a:rPr sz="2800" b="1">
                <a:gradFill>
                  <a:gsLst>
                    <a:gs pos="0">
                      <a:srgbClr val="007BD3"/>
                    </a:gs>
                    <a:gs pos="100000">
                      <a:srgbClr val="034373"/>
                    </a:gs>
                  </a:gsLst>
                  <a:lin scaled="0"/>
                </a:gradFill>
                <a:latin typeface="微软简" charset="0"/>
                <a:ea typeface="微软简" charset="0"/>
                <a:cs typeface="微软简" charset="0"/>
                <a:sym typeface="+mn-ea"/>
              </a:rPr>
              <a:t>岁时节令描写的文学功能研究综述》</a:t>
            </a:r>
            <a:r>
              <a:rPr sz="2800" b="1">
                <a:gradFill>
                  <a:gsLst>
                    <a:gs pos="0">
                      <a:srgbClr val="007BD3"/>
                    </a:gs>
                    <a:gs pos="100000">
                      <a:srgbClr val="034373"/>
                    </a:gs>
                  </a:gsLst>
                  <a:lin scaled="0"/>
                </a:gradFill>
                <a:latin typeface="微软简" charset="0"/>
                <a:ea typeface="微软简" charset="0"/>
                <a:cs typeface="微软简" charset="0"/>
                <a:sym typeface="+mn-ea"/>
              </a:rPr>
              <a:t>等。</a:t>
            </a:r>
            <a:endParaRPr lang="zh-CN" altLang="en-US" sz="2800" b="1">
              <a:gradFill>
                <a:gsLst>
                  <a:gs pos="0">
                    <a:srgbClr val="007BD3"/>
                  </a:gs>
                  <a:gs pos="100000">
                    <a:srgbClr val="034373"/>
                  </a:gs>
                </a:gsLst>
                <a:lin scaled="0"/>
              </a:gradFill>
              <a:latin typeface="微软简" charset="0"/>
              <a:ea typeface="微软简" charset="0"/>
              <a:cs typeface="微软简" charset="0"/>
            </a:endParaRPr>
          </a:p>
          <a:p>
            <a:pPr marL="0" indent="0">
              <a:buNone/>
            </a:pPr>
            <a:r>
              <a:rPr lang="zh-CN" altLang="en-US" sz="2800" b="1">
                <a:gradFill>
                  <a:gsLst>
                    <a:gs pos="0">
                      <a:srgbClr val="007BD3"/>
                    </a:gs>
                    <a:gs pos="100000">
                      <a:srgbClr val="034373"/>
                    </a:gs>
                  </a:gsLst>
                  <a:lin scaled="0"/>
                </a:gradFill>
                <a:latin typeface="微软简" charset="0"/>
                <a:ea typeface="微软简" charset="0"/>
                <a:cs typeface="微软简" charset="0"/>
              </a:rPr>
              <a:t>      </a:t>
            </a:r>
            <a:endParaRPr lang="zh-CN" altLang="en-US" sz="2800" b="1">
              <a:gradFill>
                <a:gsLst>
                  <a:gs pos="0">
                    <a:srgbClr val="007BD3"/>
                  </a:gs>
                  <a:gs pos="100000">
                    <a:srgbClr val="034373"/>
                  </a:gs>
                </a:gsLst>
                <a:lin scaled="0"/>
              </a:gradFill>
              <a:latin typeface="微软简" charset="0"/>
              <a:ea typeface="微软简" charset="0"/>
              <a:cs typeface="微软简" charset="0"/>
            </a:endParaRPr>
          </a:p>
        </p:txBody>
      </p:sp>
    </p:spTree>
    <p:custDataLst>
      <p:tags r:id="rId1"/>
    </p:custDataLst>
  </p:cSld>
  <p:clrMapOvr>
    <a:masterClrMapping/>
  </p:clrMapOvr>
  <p:transition>
    <p:wheel spokes="8"/>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4445">
                <a:gradFill>
                  <a:gsLst>
                    <a:gs pos="0">
                      <a:srgbClr val="FE4444"/>
                    </a:gs>
                    <a:gs pos="100000">
                      <a:srgbClr val="832B2B"/>
                    </a:gs>
                  </a:gsLst>
                  <a:lin scaled="0"/>
                </a:gradFill>
                <a:latin typeface="微软简" charset="0"/>
                <a:ea typeface="微软简" charset="0"/>
              </a:rPr>
              <a:t>综述的内容</a:t>
            </a:r>
            <a:endParaRPr lang="zh-CN" altLang="en-US" sz="4445">
              <a:gradFill>
                <a:gsLst>
                  <a:gs pos="0">
                    <a:srgbClr val="FE4444"/>
                  </a:gs>
                  <a:gs pos="100000">
                    <a:srgbClr val="832B2B"/>
                  </a:gs>
                </a:gsLst>
                <a:lin scaled="0"/>
              </a:gradFill>
              <a:latin typeface="微软简" charset="0"/>
              <a:ea typeface="微软简" charset="0"/>
            </a:endParaRPr>
          </a:p>
        </p:txBody>
      </p:sp>
      <p:sp>
        <p:nvSpPr>
          <p:cNvPr id="3" name="内容占位符 2"/>
          <p:cNvSpPr>
            <a:spLocks noGrp="1"/>
          </p:cNvSpPr>
          <p:nvPr>
            <p:ph idx="1"/>
            <p:custDataLst>
              <p:tags r:id="rId1"/>
            </p:custDataLst>
          </p:nvPr>
        </p:nvSpPr>
        <p:spPr>
          <a:xfrm>
            <a:off x="669925" y="952500"/>
            <a:ext cx="10937240" cy="5388610"/>
          </a:xfrm>
        </p:spPr>
        <p:txBody>
          <a:bodyPr/>
          <a:p>
            <a:pPr marL="0" indent="0">
              <a:buNone/>
            </a:pPr>
            <a:r>
              <a:rPr lang="en-US" altLang="zh-CN" sz="2400">
                <a:solidFill>
                  <a:schemeClr val="accent3">
                    <a:lumMod val="50000"/>
                  </a:schemeClr>
                </a:solidFill>
                <a:latin typeface="微软简" charset="0"/>
                <a:ea typeface="微软简" charset="0"/>
                <a:cs typeface="微软简" charset="0"/>
              </a:rPr>
              <a:t>       </a:t>
            </a:r>
            <a:r>
              <a:rPr lang="zh-CN" altLang="en-US" sz="2400">
                <a:solidFill>
                  <a:schemeClr val="accent3">
                    <a:lumMod val="50000"/>
                  </a:schemeClr>
                </a:solidFill>
                <a:latin typeface="微软简" charset="0"/>
                <a:ea typeface="微软简" charset="0"/>
                <a:cs typeface="微软简" charset="0"/>
              </a:rPr>
              <a:t>综述不应是材料的罗列，而是对亲自阅读和收集的材料，加以归纳、 总结 ，做出评论和估价。并由提供的文献资料引出重要结论。一篇好的综述，应当是既有观点，又有事实，有骨又有肉的好文章。</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由于综述是三次文献，不同于原始论文（一次文献），所以在引用材料方面，也可包括作者自己的实验结果、未发表或待发表的新成果。 </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综述的内容和形式灵活多样，无严格的规定，篇幅大小不一，大的可以是几十万字甚至上百万字的专著， 参考 文献可数百篇乃至数千篇；小的可仅有千余字，参考文献数篇。</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一般大学或其他科研机构的医学期刊登载的医学综述多为3000～4000字，引文15～20篇，一般不超过20篇，外文参考文献不应少于1/3。</a:t>
            </a:r>
            <a:endParaRPr lang="zh-CN" altLang="en-US" sz="2400">
              <a:solidFill>
                <a:schemeClr val="accent3">
                  <a:lumMod val="50000"/>
                </a:schemeClr>
              </a:solidFill>
              <a:latin typeface="微软简" charset="0"/>
              <a:ea typeface="微软简" charset="0"/>
              <a:cs typeface="微软简"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7" dur="2000" fill="hold"/>
                                              <p:tgtEl>
                                                <p:spTgt spid="3">
                                                  <p:txEl>
                                                    <p:pRg st="0" end="0"/>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2" dur="2000" fill="hold"/>
                                              <p:tgtEl>
                                                <p:spTgt spid="3">
                                                  <p:txEl>
                                                    <p:pRg st="1" end="1"/>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17" dur="2000" fill="hold"/>
                                              <p:tgtEl>
                                                <p:spTgt spid="3">
                                                  <p:txEl>
                                                    <p:pRg st="2" end="2"/>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22" dur="2000" fill="hold"/>
                                              <p:tgtEl>
                                                <p:spTgt spid="3">
                                                  <p:txEl>
                                                    <p:pRg st="3" end="3"/>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sz="3555">
                <a:solidFill>
                  <a:srgbClr val="FF0000"/>
                </a:solidFill>
                <a:latin typeface="微软简" charset="0"/>
                <a:ea typeface="微软简" charset="0"/>
              </a:rPr>
              <a:t>综述的写作步骤</a:t>
            </a:r>
            <a:endParaRPr lang="zh-CN" altLang="en-US" sz="3555">
              <a:solidFill>
                <a:srgbClr val="FF0000"/>
              </a:solidFill>
              <a:latin typeface="微软简" charset="0"/>
              <a:ea typeface="微软简" charset="0"/>
            </a:endParaRPr>
          </a:p>
        </p:txBody>
      </p:sp>
      <p:sp>
        <p:nvSpPr>
          <p:cNvPr id="3" name="内容占位符 2"/>
          <p:cNvSpPr>
            <a:spLocks noGrp="1"/>
          </p:cNvSpPr>
          <p:nvPr>
            <p:ph idx="1"/>
          </p:nvPr>
        </p:nvSpPr>
        <p:spPr/>
        <p:txBody>
          <a:bodyPr>
            <a:noAutofit/>
          </a:bodyPr>
          <a:p>
            <a:pPr marL="0" indent="0">
              <a:buNone/>
            </a:pPr>
            <a:r>
              <a:rPr lang="en-US" altLang="zh-CN" sz="2400">
                <a:solidFill>
                  <a:schemeClr val="accent3">
                    <a:lumMod val="75000"/>
                  </a:schemeClr>
                </a:solidFill>
                <a:latin typeface="微软简" charset="0"/>
                <a:ea typeface="微软简" charset="0"/>
                <a:cs typeface="微软简" charset="0"/>
              </a:rPr>
              <a:t>     </a:t>
            </a:r>
            <a:r>
              <a:rPr lang="zh-CN" altLang="en-US" sz="2400">
                <a:solidFill>
                  <a:schemeClr val="accent3">
                    <a:lumMod val="75000"/>
                  </a:schemeClr>
                </a:solidFill>
                <a:latin typeface="微软简" charset="0"/>
                <a:ea typeface="微软简" charset="0"/>
                <a:cs typeface="微软简" charset="0"/>
              </a:rPr>
              <a:t>第一，选题。</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综述的选题应遵循以下几个原则： </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①选择的专题或领域：应是近年来进展甚快、内容新颖、知识尚未普及而研究报告积累甚多的主题；或研究结论不一致有争论的主题或是新发现和新技术在我国有应用价值的主题。 </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②选题与作者的关系：应选择与作者从事的专业密切相关的主题；或是与作者从事专业交叉的边缘学科的主题；或是作者即将进行探索与研究的主题；或是与作者从事专业关系不大，但乐于探索的主题；或是科学情报工作者作为研究成果的主题。 </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t> </a:t>
            </a:r>
            <a:endParaRPr lang="zh-CN" altLang="en-US" sz="2400"/>
          </a:p>
        </p:txBody>
      </p:sp>
    </p:spTree>
    <p:custDataLst>
      <p:tags r:id="rId1"/>
    </p:custDataLst>
  </p:cSld>
  <p:clrMapOvr>
    <a:masterClrMapping/>
  </p:clrMapOvr>
  <p:transition>
    <p:newsflash/>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3200">
                <a:solidFill>
                  <a:schemeClr val="accent3">
                    <a:lumMod val="75000"/>
                  </a:schemeClr>
                </a:solidFill>
                <a:latin typeface="微软简" charset="0"/>
                <a:ea typeface="微软简" charset="0"/>
                <a:cs typeface="微软简" charset="0"/>
              </a:rPr>
              <a:t>      </a:t>
            </a:r>
            <a:r>
              <a:rPr lang="zh-CN" altLang="en-US" sz="3200">
                <a:solidFill>
                  <a:schemeClr val="accent3">
                    <a:lumMod val="75000"/>
                  </a:schemeClr>
                </a:solidFill>
                <a:latin typeface="微软简" charset="0"/>
                <a:ea typeface="微软简" charset="0"/>
                <a:cs typeface="微软简" charset="0"/>
              </a:rPr>
              <a:t>第二，搜集文献。</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题目确定后．需要查阅和积累有关文献资料．这是写好综述的基础。因而，要求搜集的文献越多、越全越好。</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常用的方法是通过文摘、索引期刊等检索工具书查阅文献。也可以采用微机联网检索等先进的查阅文献方法。 </a:t>
            </a:r>
            <a:endParaRPr lang="zh-CN" altLang="en-US" sz="3200">
              <a:solidFill>
                <a:schemeClr val="accent3">
                  <a:lumMod val="75000"/>
                </a:schemeClr>
              </a:solidFill>
              <a:latin typeface="微软简" charset="0"/>
              <a:ea typeface="微软简" charset="0"/>
              <a:cs typeface="微软简" charset="0"/>
            </a:endParaRPr>
          </a:p>
        </p:txBody>
      </p:sp>
    </p:spTree>
    <p:custDataLst>
      <p:tags r:id="rId1"/>
    </p:custDataLst>
  </p:cSld>
  <p:clrMapOvr>
    <a:masterClrMapping/>
  </p:clrMapOvr>
  <p:transition>
    <p:blinds/>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48005" y="344170"/>
            <a:ext cx="11202670" cy="6169025"/>
          </a:xfrm>
        </p:spPr>
        <p:txBody>
          <a:bodyPr>
            <a:normAutofit lnSpcReduction="10000"/>
          </a:bodyPr>
          <a:p>
            <a:pPr marL="0" indent="0">
              <a:buNone/>
            </a:pPr>
            <a:r>
              <a:rPr lang="en-US" altLang="zh-CN" sz="2400">
                <a:solidFill>
                  <a:schemeClr val="accent3">
                    <a:lumMod val="75000"/>
                  </a:schemeClr>
                </a:solidFill>
                <a:latin typeface="微软简" charset="0"/>
                <a:ea typeface="微软简" charset="0"/>
                <a:cs typeface="微软简" charset="0"/>
              </a:rPr>
              <a:t>       </a:t>
            </a:r>
            <a:r>
              <a:rPr lang="zh-CN" altLang="en-US" sz="2400">
                <a:solidFill>
                  <a:schemeClr val="accent3">
                    <a:lumMod val="75000"/>
                  </a:schemeClr>
                </a:solidFill>
                <a:latin typeface="微软简" charset="0"/>
                <a:ea typeface="微软简" charset="0"/>
                <a:cs typeface="微软简" charset="0"/>
              </a:rPr>
              <a:t>第三，阅读和整理文献：</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阅读文献是写好综述的重要步骤。因此，在阅读文献时，必须领会文献的主要论点和论据，做好“读书笔记”，并制作文献摘录卡片，用自己的语言写下阅读时所得到的启示、体会和想法，摘录文献精髓，为撰写综述积累最佳的原始素材。</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阅读文献、制作卡片的过程，实际上是消化和吸收文献精髓的过程。</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制作的卡片和笔记便于加工处理，可以按综述的主题要求进行整理、分类编排，使之系列化和条理化。最终对分类整理好的资料进行科学分析，结合作者的实践经验，写出体会，提出自己的观点。 </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第四，撰写成文：</a:t>
            </a:r>
            <a:endParaRPr lang="zh-CN" altLang="en-US" sz="2400">
              <a:solidFill>
                <a:schemeClr val="accent3">
                  <a:lumMod val="75000"/>
                </a:schemeClr>
              </a:solidFill>
              <a:latin typeface="微软简" charset="0"/>
              <a:ea typeface="微软简" charset="0"/>
              <a:cs typeface="微软简" charset="0"/>
            </a:endParaRPr>
          </a:p>
          <a:p>
            <a:pPr marL="0" indent="0">
              <a:buNone/>
            </a:pPr>
            <a:r>
              <a:rPr lang="zh-CN" altLang="en-US" sz="2400">
                <a:solidFill>
                  <a:schemeClr val="accent3">
                    <a:lumMod val="75000"/>
                  </a:schemeClr>
                </a:solidFill>
                <a:latin typeface="微软简" charset="0"/>
                <a:ea typeface="微软简" charset="0"/>
                <a:cs typeface="微软简" charset="0"/>
              </a:rPr>
              <a:t>       撰写综述之前，应先拟定写作大纲，然后写出初稿，待“创作热”冷却后进行修改。</a:t>
            </a:r>
            <a:r>
              <a:rPr lang="zh-CN" altLang="en-US"/>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p:cTn id="23"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10000"/>
          </a:bodyPr>
          <a:p>
            <a:pPr marL="0" indent="0">
              <a:buNone/>
            </a:pPr>
            <a:r>
              <a:rPr lang="en-US" altLang="zh-CN" sz="2400">
                <a:solidFill>
                  <a:schemeClr val="accent3">
                    <a:lumMod val="50000"/>
                  </a:schemeClr>
                </a:solidFill>
                <a:latin typeface="微软简" charset="0"/>
                <a:ea typeface="微软简" charset="0"/>
                <a:cs typeface="微软简" charset="0"/>
              </a:rPr>
              <a:t>       1.</a:t>
            </a:r>
            <a:r>
              <a:rPr lang="zh-CN" altLang="en-US" sz="2400">
                <a:solidFill>
                  <a:schemeClr val="accent3">
                    <a:lumMod val="50000"/>
                  </a:schemeClr>
                </a:solidFill>
                <a:latin typeface="微软简" charset="0"/>
                <a:ea typeface="微软简" charset="0"/>
                <a:cs typeface="微软简" charset="0"/>
              </a:rPr>
              <a:t>选题要新 </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即所综述的选题必须是近期该刊未曾刊载过的。一篇综述文章，若与已发表的综述文章“撞车”，即选题与内容基本一致，同一种期刊是不可能刊用的。 </a:t>
            </a:r>
            <a:endParaRPr lang="zh-CN" altLang="en-US" sz="2400">
              <a:solidFill>
                <a:schemeClr val="accent3">
                  <a:lumMod val="50000"/>
                </a:schemeClr>
              </a:solidFill>
              <a:latin typeface="微软简" charset="0"/>
              <a:ea typeface="微软简" charset="0"/>
              <a:cs typeface="微软简" charset="0"/>
            </a:endParaRPr>
          </a:p>
          <a:p>
            <a:pPr marL="0" indent="0">
              <a:buNone/>
            </a:pPr>
            <a:r>
              <a:rPr lang="en-US" altLang="zh-CN" sz="2400">
                <a:solidFill>
                  <a:schemeClr val="accent3">
                    <a:lumMod val="50000"/>
                  </a:schemeClr>
                </a:solidFill>
                <a:latin typeface="微软简" charset="0"/>
                <a:ea typeface="微软简" charset="0"/>
                <a:cs typeface="微软简" charset="0"/>
              </a:rPr>
              <a:t>       2.</a:t>
            </a:r>
            <a:r>
              <a:rPr lang="zh-CN" altLang="en-US" sz="2400">
                <a:solidFill>
                  <a:schemeClr val="accent3">
                    <a:lumMod val="50000"/>
                  </a:schemeClr>
                </a:solidFill>
                <a:latin typeface="微软简" charset="0"/>
                <a:ea typeface="微软简" charset="0"/>
                <a:cs typeface="微软简" charset="0"/>
              </a:rPr>
              <a:t>说理要明 </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说理必须占有充分的资料，处处以事实为依据，决不能异想天开地臆造数据和诊断，将自己的推测作为结论写。 </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a:t>
            </a:r>
            <a:r>
              <a:rPr lang="en-US" altLang="zh-CN" sz="2400">
                <a:solidFill>
                  <a:schemeClr val="accent3">
                    <a:lumMod val="50000"/>
                  </a:schemeClr>
                </a:solidFill>
                <a:latin typeface="微软简" charset="0"/>
                <a:ea typeface="微软简" charset="0"/>
                <a:cs typeface="微软简" charset="0"/>
              </a:rPr>
              <a:t>3.</a:t>
            </a:r>
            <a:r>
              <a:rPr lang="zh-CN" altLang="en-US" sz="2400">
                <a:solidFill>
                  <a:schemeClr val="accent3">
                    <a:lumMod val="50000"/>
                  </a:schemeClr>
                </a:solidFill>
                <a:latin typeface="微软简" charset="0"/>
                <a:ea typeface="微软简" charset="0"/>
                <a:cs typeface="微软简" charset="0"/>
              </a:rPr>
              <a:t>层次要清 </a:t>
            </a:r>
            <a:endParaRPr lang="zh-CN" altLang="en-US" sz="2400">
              <a:solidFill>
                <a:schemeClr val="accent3">
                  <a:lumMod val="50000"/>
                </a:schemeClr>
              </a:solidFill>
              <a:latin typeface="微软简" charset="0"/>
              <a:ea typeface="微软简" charset="0"/>
              <a:cs typeface="微软简" charset="0"/>
            </a:endParaRPr>
          </a:p>
          <a:p>
            <a:pPr marL="0" indent="0">
              <a:buNone/>
            </a:pPr>
            <a:r>
              <a:rPr lang="zh-CN" altLang="en-US" sz="2400">
                <a:solidFill>
                  <a:schemeClr val="accent3">
                    <a:lumMod val="50000"/>
                  </a:schemeClr>
                </a:solidFill>
                <a:latin typeface="微软简" charset="0"/>
                <a:ea typeface="微软简" charset="0"/>
                <a:cs typeface="微软简" charset="0"/>
              </a:rPr>
              <a:t>      这就要求作者在写作时思路要清，先写什么，后写什么，写到什么程度，前后如何呼应，都要有一个统一的构思</a:t>
            </a:r>
            <a:endParaRPr lang="zh-CN" altLang="en-US" sz="2400">
              <a:solidFill>
                <a:schemeClr val="accent3">
                  <a:lumMod val="50000"/>
                </a:schemeClr>
              </a:solidFill>
              <a:latin typeface="微软简" charset="0"/>
              <a:ea typeface="微软简" charset="0"/>
              <a:cs typeface="微软简" charset="0"/>
            </a:endParaRPr>
          </a:p>
        </p:txBody>
      </p:sp>
      <p:sp>
        <p:nvSpPr>
          <p:cNvPr id="2" name="文本框 1"/>
          <p:cNvSpPr txBox="1"/>
          <p:nvPr/>
        </p:nvSpPr>
        <p:spPr>
          <a:xfrm>
            <a:off x="4241800" y="173990"/>
            <a:ext cx="3516630" cy="645160"/>
          </a:xfrm>
          <a:prstGeom prst="rect">
            <a:avLst/>
          </a:prstGeom>
          <a:noFill/>
        </p:spPr>
        <p:txBody>
          <a:bodyPr wrap="none" rtlCol="0" anchor="t">
            <a:spAutoFit/>
          </a:bodyPr>
          <a:p>
            <a:r>
              <a:rPr lang="zh-CN" sz="3600" spc="150" dirty="0">
                <a:solidFill>
                  <a:srgbClr val="FF0000"/>
                </a:solidFill>
                <a:uFillTx/>
                <a:latin typeface="微软简" charset="0"/>
                <a:ea typeface="微软简" charset="0"/>
                <a:cs typeface="微软简" charset="0"/>
                <a:sym typeface="+mn-ea"/>
              </a:rPr>
              <a:t>综述的写作要求</a:t>
            </a:r>
            <a:r>
              <a:rPr lang="zh-CN" altLang="en-US" sz="2400" spc="150" dirty="0">
                <a:solidFill>
                  <a:schemeClr val="accent3">
                    <a:lumMod val="50000"/>
                  </a:schemeClr>
                </a:solidFill>
                <a:uFillTx/>
                <a:latin typeface="微软简" charset="0"/>
                <a:ea typeface="微软简" charset="0"/>
                <a:cs typeface="微软简" charset="0"/>
                <a:sym typeface="+mn-ea"/>
              </a:rPr>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91185" y="481330"/>
            <a:ext cx="11052810" cy="5906135"/>
          </a:xfrm>
        </p:spPr>
        <p:txBody>
          <a:bodyPr>
            <a:normAutofit fontScale="25000"/>
          </a:bodyPr>
          <a:p>
            <a:pPr marL="0" indent="0">
              <a:buNone/>
            </a:pPr>
            <a:r>
              <a:rPr lang="en-US" altLang="zh-CN" sz="2400">
                <a:solidFill>
                  <a:schemeClr val="accent3">
                    <a:lumMod val="50000"/>
                  </a:schemeClr>
                </a:solidFill>
                <a:latin typeface="微软简" charset="0"/>
                <a:ea typeface="微软简" charset="0"/>
                <a:cs typeface="微软简" charset="0"/>
              </a:rPr>
              <a:t>                 </a:t>
            </a:r>
            <a:r>
              <a:rPr lang="en-US" altLang="zh-CN" sz="8250">
                <a:solidFill>
                  <a:schemeClr val="accent3">
                    <a:lumMod val="50000"/>
                  </a:schemeClr>
                </a:solidFill>
                <a:latin typeface="微软简" charset="0"/>
                <a:ea typeface="微软简" charset="0"/>
                <a:cs typeface="微软简" charset="0"/>
              </a:rPr>
              <a:t>4.</a:t>
            </a:r>
            <a:r>
              <a:rPr lang="zh-CN" altLang="en-US" sz="8250">
                <a:solidFill>
                  <a:schemeClr val="accent3">
                    <a:lumMod val="50000"/>
                  </a:schemeClr>
                </a:solidFill>
                <a:latin typeface="微软简" charset="0"/>
                <a:ea typeface="微软简" charset="0"/>
                <a:cs typeface="微软简" charset="0"/>
              </a:rPr>
              <a:t>语言要美</a:t>
            </a:r>
            <a:endParaRPr lang="zh-CN" altLang="en-US" sz="8250">
              <a:solidFill>
                <a:schemeClr val="accent3">
                  <a:lumMod val="50000"/>
                </a:schemeClr>
              </a:solidFill>
              <a:latin typeface="微软简" charset="0"/>
              <a:ea typeface="微软简" charset="0"/>
              <a:cs typeface="微软简" charset="0"/>
            </a:endParaRPr>
          </a:p>
          <a:p>
            <a:pPr marL="0" indent="0">
              <a:buNone/>
            </a:pPr>
            <a:r>
              <a:rPr lang="zh-CN" altLang="en-US" sz="8250">
                <a:solidFill>
                  <a:schemeClr val="accent3">
                    <a:lumMod val="50000"/>
                  </a:schemeClr>
                </a:solidFill>
                <a:latin typeface="微软简" charset="0"/>
                <a:ea typeface="微软简" charset="0"/>
                <a:cs typeface="微软简" charset="0"/>
              </a:rPr>
              <a:t>       科技文章以科学性为生命，但语不达义、晦涩坳口，结果必然阻碍了科技知识的交流。所以，在实际写作中，应不断地加强汉语修辞、表达方面的训练。 </a:t>
            </a:r>
            <a:endParaRPr lang="zh-CN" altLang="en-US" sz="8250">
              <a:solidFill>
                <a:schemeClr val="accent3">
                  <a:lumMod val="50000"/>
                </a:schemeClr>
              </a:solidFill>
              <a:latin typeface="微软简" charset="0"/>
              <a:ea typeface="微软简" charset="0"/>
              <a:cs typeface="微软简" charset="0"/>
            </a:endParaRPr>
          </a:p>
          <a:p>
            <a:pPr marL="0" indent="0">
              <a:buNone/>
            </a:pPr>
            <a:r>
              <a:rPr lang="zh-CN" altLang="en-US" sz="8250">
                <a:solidFill>
                  <a:schemeClr val="accent3">
                    <a:lumMod val="50000"/>
                  </a:schemeClr>
                </a:solidFill>
                <a:latin typeface="微软简" charset="0"/>
                <a:ea typeface="微软简" charset="0"/>
                <a:cs typeface="微软简" charset="0"/>
              </a:rPr>
              <a:t>       </a:t>
            </a:r>
            <a:r>
              <a:rPr lang="en-US" altLang="zh-CN" sz="8250">
                <a:solidFill>
                  <a:schemeClr val="accent3">
                    <a:lumMod val="50000"/>
                  </a:schemeClr>
                </a:solidFill>
                <a:latin typeface="微软简" charset="0"/>
                <a:ea typeface="微软简" charset="0"/>
                <a:cs typeface="微软简" charset="0"/>
              </a:rPr>
              <a:t>5.</a:t>
            </a:r>
            <a:r>
              <a:rPr lang="zh-CN" altLang="en-US" sz="8250">
                <a:solidFill>
                  <a:schemeClr val="accent3">
                    <a:lumMod val="50000"/>
                  </a:schemeClr>
                </a:solidFill>
                <a:latin typeface="微软简" charset="0"/>
                <a:ea typeface="微软简" charset="0"/>
                <a:cs typeface="微软简" charset="0"/>
              </a:rPr>
              <a:t>文献要新 </a:t>
            </a:r>
            <a:endParaRPr lang="zh-CN" altLang="en-US" sz="8250">
              <a:solidFill>
                <a:schemeClr val="accent3">
                  <a:lumMod val="50000"/>
                </a:schemeClr>
              </a:solidFill>
              <a:latin typeface="微软简" charset="0"/>
              <a:ea typeface="微软简" charset="0"/>
              <a:cs typeface="微软简" charset="0"/>
            </a:endParaRPr>
          </a:p>
          <a:p>
            <a:pPr marL="0" indent="0">
              <a:buNone/>
            </a:pPr>
            <a:r>
              <a:rPr lang="zh-CN" altLang="en-US" sz="8250">
                <a:solidFill>
                  <a:schemeClr val="accent3">
                    <a:lumMod val="50000"/>
                  </a:schemeClr>
                </a:solidFill>
                <a:latin typeface="微软简" charset="0"/>
                <a:ea typeface="微软简" charset="0"/>
                <a:cs typeface="微软简" charset="0"/>
              </a:rPr>
              <a:t>     由于现在的综述多为“现状综述”，所以在引用文献中，70%的应为3年内的文献。参考文献依引用先后次序排列在综述文末，并将序号置入该论据（引文内容）的右上角。引用文献必须确实，以便读者查阅参考。</a:t>
            </a:r>
            <a:endParaRPr lang="zh-CN" altLang="en-US" sz="8250">
              <a:solidFill>
                <a:schemeClr val="accent3">
                  <a:lumMod val="50000"/>
                </a:schemeClr>
              </a:solidFill>
              <a:latin typeface="微软简" charset="0"/>
              <a:ea typeface="微软简" charset="0"/>
              <a:cs typeface="微软简" charset="0"/>
            </a:endParaRPr>
          </a:p>
          <a:p>
            <a:pPr marL="0" indent="0">
              <a:buNone/>
            </a:pPr>
            <a:r>
              <a:rPr lang="zh-CN" altLang="en-US" sz="8250">
                <a:solidFill>
                  <a:schemeClr val="accent3">
                    <a:lumMod val="50000"/>
                  </a:schemeClr>
                </a:solidFill>
                <a:latin typeface="微软简" charset="0"/>
                <a:ea typeface="微软简" charset="0"/>
                <a:cs typeface="微软简" charset="0"/>
              </a:rPr>
              <a:t>       </a:t>
            </a:r>
            <a:r>
              <a:rPr lang="en-US" altLang="zh-CN" sz="8250">
                <a:solidFill>
                  <a:schemeClr val="accent3">
                    <a:lumMod val="50000"/>
                  </a:schemeClr>
                </a:solidFill>
                <a:latin typeface="微软简" charset="0"/>
                <a:ea typeface="微软简" charset="0"/>
                <a:cs typeface="微软简" charset="0"/>
              </a:rPr>
              <a:t>6.</a:t>
            </a:r>
            <a:r>
              <a:rPr lang="zh-CN" altLang="en-US" sz="8250">
                <a:solidFill>
                  <a:schemeClr val="accent3">
                    <a:lumMod val="50000"/>
                  </a:schemeClr>
                </a:solidFill>
                <a:latin typeface="微软简" charset="0"/>
                <a:ea typeface="微软简" charset="0"/>
                <a:cs typeface="微软简" charset="0"/>
              </a:rPr>
              <a:t>校对要严 </a:t>
            </a:r>
            <a:endParaRPr lang="zh-CN" altLang="en-US" sz="8250">
              <a:solidFill>
                <a:schemeClr val="accent3">
                  <a:lumMod val="50000"/>
                </a:schemeClr>
              </a:solidFill>
              <a:latin typeface="微软简" charset="0"/>
              <a:ea typeface="微软简" charset="0"/>
              <a:cs typeface="微软简" charset="0"/>
            </a:endParaRPr>
          </a:p>
          <a:p>
            <a:pPr marL="0" indent="0">
              <a:buNone/>
            </a:pPr>
            <a:r>
              <a:rPr lang="zh-CN" altLang="en-US" sz="8250">
                <a:solidFill>
                  <a:schemeClr val="accent3">
                    <a:lumMod val="50000"/>
                  </a:schemeClr>
                </a:solidFill>
                <a:latin typeface="微软简" charset="0"/>
                <a:ea typeface="微软简" charset="0"/>
                <a:cs typeface="微软简" charset="0"/>
              </a:rPr>
              <a:t>       研究性综述写成之后，要仔细认真的校对或有条件时还可请有关专家帮助审阅，从专业和文字方面进一步修改提高。这一步是必须的，因为作者初写是往往有顾此失彼之误，常注意了此一方而忽视了彼一方。有些结论往往是荒谬的，没有恰到好处地反应某一课题研究的“真面目”。这些问题经过仔细认真的校阅往往可以发现并得到解决。</a:t>
            </a:r>
            <a:endParaRPr lang="zh-CN" altLang="en-US" sz="8250">
              <a:solidFill>
                <a:schemeClr val="accent3">
                  <a:lumMod val="50000"/>
                </a:schemeClr>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lang="zh-CN" altLang="en-US"/>
              <a:t>写作综述的注意事项</a:t>
            </a:r>
            <a:endParaRPr lang="zh-CN" altLang="en-US"/>
          </a:p>
        </p:txBody>
      </p:sp>
      <p:sp>
        <p:nvSpPr>
          <p:cNvPr id="3" name="内容占位符 2"/>
          <p:cNvSpPr>
            <a:spLocks noGrp="1"/>
          </p:cNvSpPr>
          <p:nvPr>
            <p:ph idx="1"/>
          </p:nvPr>
        </p:nvSpPr>
        <p:spPr/>
        <p:txBody>
          <a:bodyPr>
            <a:normAutofit fontScale="90000" lnSpcReduction="10000"/>
          </a:bodyPr>
          <a:p>
            <a:pPr marL="0" indent="0">
              <a:buNone/>
            </a:pPr>
            <a:r>
              <a:rPr lang="en-US" altLang="zh-CN" sz="2000">
                <a:solidFill>
                  <a:schemeClr val="accent3">
                    <a:lumMod val="50000"/>
                  </a:schemeClr>
                </a:solidFill>
                <a:latin typeface="微软简" charset="0"/>
                <a:ea typeface="微软简" charset="0"/>
                <a:cs typeface="微软简" charset="0"/>
              </a:rPr>
              <a:t>   </a:t>
            </a:r>
            <a:r>
              <a:rPr lang="en-US" altLang="zh-CN" sz="2220">
                <a:solidFill>
                  <a:schemeClr val="accent3">
                    <a:lumMod val="50000"/>
                  </a:schemeClr>
                </a:solidFill>
                <a:latin typeface="微软简" charset="0"/>
                <a:ea typeface="微软简" charset="0"/>
                <a:cs typeface="微软简" charset="0"/>
              </a:rPr>
              <a:t>    </a:t>
            </a:r>
            <a:r>
              <a:rPr lang="zh-CN" altLang="en-US" sz="2220">
                <a:solidFill>
                  <a:schemeClr val="accent3">
                    <a:lumMod val="50000"/>
                  </a:schemeClr>
                </a:solidFill>
                <a:latin typeface="微软简" charset="0"/>
                <a:ea typeface="微软简" charset="0"/>
                <a:cs typeface="微软简" charset="0"/>
              </a:rPr>
              <a:t>⑴题目不宜过大 一般来说，题目过大，则不易把握论文的中心，不易深入透彻。</a:t>
            </a:r>
            <a:endParaRPr lang="zh-CN" altLang="en-US" sz="2220">
              <a:solidFill>
                <a:schemeClr val="accent3">
                  <a:lumMod val="50000"/>
                </a:schemeClr>
              </a:solidFill>
              <a:latin typeface="微软简" charset="0"/>
              <a:ea typeface="微软简" charset="0"/>
              <a:cs typeface="微软简" charset="0"/>
            </a:endParaRPr>
          </a:p>
          <a:p>
            <a:pPr marL="0" indent="0">
              <a:buNone/>
            </a:pPr>
            <a:r>
              <a:rPr lang="zh-CN" altLang="en-US" sz="2220">
                <a:solidFill>
                  <a:schemeClr val="accent3">
                    <a:lumMod val="50000"/>
                  </a:schemeClr>
                </a:solidFill>
                <a:latin typeface="微软简" charset="0"/>
                <a:ea typeface="微软简" charset="0"/>
                <a:cs typeface="微软简" charset="0"/>
              </a:rPr>
              <a:t>       ⑵参考文献不宜太旧。</a:t>
            </a:r>
            <a:r>
              <a:rPr sz="2220">
                <a:solidFill>
                  <a:schemeClr val="accent3">
                    <a:lumMod val="50000"/>
                  </a:schemeClr>
                </a:solidFill>
                <a:latin typeface="微软简" charset="0"/>
                <a:ea typeface="微软简" charset="0"/>
                <a:cs typeface="微软简" charset="0"/>
                <a:sym typeface="+mn-ea"/>
              </a:rPr>
              <a:t>综述的原始素材应体现出一个“新”字，亦即必须有最近最新发表的文献，一般不将教科书、专著列为参考文献。</a:t>
            </a:r>
            <a:endParaRPr lang="zh-CN" altLang="en-US" sz="2220">
              <a:solidFill>
                <a:schemeClr val="accent3">
                  <a:lumMod val="50000"/>
                </a:schemeClr>
              </a:solidFill>
              <a:latin typeface="微软简" charset="0"/>
              <a:ea typeface="微软简" charset="0"/>
              <a:cs typeface="微软简" charset="0"/>
            </a:endParaRPr>
          </a:p>
          <a:p>
            <a:pPr marL="0" indent="0">
              <a:buNone/>
            </a:pPr>
            <a:r>
              <a:rPr lang="zh-CN" altLang="en-US" sz="2220">
                <a:solidFill>
                  <a:schemeClr val="accent3">
                    <a:lumMod val="50000"/>
                  </a:schemeClr>
                </a:solidFill>
                <a:latin typeface="微软简" charset="0"/>
                <a:ea typeface="微软简" charset="0"/>
                <a:cs typeface="微软简" charset="0"/>
              </a:rPr>
              <a:t>      综述一定要反映最新的他人研究情况，如果所引述文献都是若干年前的陈旧参考文献，则不能反映最新的研究动态。</a:t>
            </a:r>
            <a:endParaRPr lang="zh-CN" altLang="en-US" sz="2220">
              <a:solidFill>
                <a:schemeClr val="accent3">
                  <a:lumMod val="50000"/>
                </a:schemeClr>
              </a:solidFill>
              <a:latin typeface="微软简" charset="0"/>
              <a:ea typeface="微软简" charset="0"/>
              <a:cs typeface="微软简" charset="0"/>
            </a:endParaRPr>
          </a:p>
          <a:p>
            <a:pPr marL="0" indent="0">
              <a:buNone/>
            </a:pPr>
            <a:r>
              <a:rPr lang="zh-CN" altLang="en-US" sz="2220">
                <a:solidFill>
                  <a:schemeClr val="accent3">
                    <a:lumMod val="50000"/>
                  </a:schemeClr>
                </a:solidFill>
                <a:latin typeface="微软简" charset="0"/>
                <a:ea typeface="微软简" charset="0"/>
                <a:cs typeface="微软简" charset="0"/>
              </a:rPr>
              <a:t>       ⑶引用文献不宜过多。文献综述的作者引用间接文献的现象时有所见。如果综述作者从他人引用的参考文献转引过来，这些文献在他人引用时是否恰当，有无谬误，综述作者是不知道的，所以最好不要间接转引文献。</a:t>
            </a:r>
            <a:endParaRPr lang="zh-CN" altLang="en-US" sz="2220">
              <a:solidFill>
                <a:schemeClr val="accent3">
                  <a:lumMod val="50000"/>
                </a:schemeClr>
              </a:solidFill>
              <a:latin typeface="微软简" charset="0"/>
              <a:ea typeface="微软简" charset="0"/>
              <a:cs typeface="微软简" charset="0"/>
            </a:endParaRPr>
          </a:p>
          <a:p>
            <a:pPr marL="0" indent="0">
              <a:buNone/>
            </a:pPr>
            <a:r>
              <a:rPr lang="zh-CN" altLang="en-US" sz="2220">
                <a:solidFill>
                  <a:schemeClr val="accent3">
                    <a:lumMod val="50000"/>
                  </a:schemeClr>
                </a:solidFill>
                <a:latin typeface="微软简" charset="0"/>
                <a:ea typeface="微软简" charset="0"/>
                <a:cs typeface="微软简" charset="0"/>
              </a:rPr>
              <a:t>       ⑷综述篇幅不宜太长。写综述时，要注意重点突出，一般不宜超过6000字。 </a:t>
            </a:r>
            <a:endParaRPr lang="zh-CN" altLang="en-US" sz="2220">
              <a:solidFill>
                <a:schemeClr val="accent3">
                  <a:lumMod val="50000"/>
                </a:schemeClr>
              </a:solidFill>
              <a:latin typeface="微软简" charset="0"/>
              <a:ea typeface="微软简" charset="0"/>
              <a:cs typeface="微软简" charset="0"/>
            </a:endParaRPr>
          </a:p>
          <a:p>
            <a:pPr marL="0" indent="0">
              <a:buNone/>
            </a:pPr>
            <a:r>
              <a:rPr lang="zh-CN" altLang="en-US" sz="2220">
                <a:solidFill>
                  <a:schemeClr val="accent3">
                    <a:lumMod val="50000"/>
                  </a:schemeClr>
                </a:solidFill>
                <a:latin typeface="微软简" charset="0"/>
                <a:ea typeface="微软简" charset="0"/>
                <a:cs typeface="微软简" charset="0"/>
              </a:rPr>
              <a:t>       ⑸自己的综合和归纳。综述并不是简单的文献罗列，综述一定要有作者自己的综合和归纳。</a:t>
            </a:r>
            <a:endParaRPr lang="zh-CN" altLang="en-US" sz="2000">
              <a:solidFill>
                <a:schemeClr val="accent3">
                  <a:lumMod val="50000"/>
                </a:schemeClr>
              </a:solidFill>
              <a:latin typeface="微软简" charset="0"/>
              <a:ea typeface="微软简" charset="0"/>
              <a:cs typeface="微软简" charset="0"/>
            </a:endParaRPr>
          </a:p>
          <a:p>
            <a:pPr marL="0" indent="0">
              <a:buNone/>
            </a:pPr>
            <a:r>
              <a:rPr lang="zh-CN" altLang="en-US" sz="2000">
                <a:solidFill>
                  <a:schemeClr val="accent3">
                    <a:lumMod val="50000"/>
                  </a:schemeClr>
                </a:solidFill>
                <a:latin typeface="微软简" charset="0"/>
                <a:ea typeface="微软简" charset="0"/>
                <a:cs typeface="微软简" charset="0"/>
              </a:rPr>
              <a:t>       </a:t>
            </a:r>
            <a:endParaRPr lang="zh-CN" altLang="en-US" sz="2000">
              <a:solidFill>
                <a:schemeClr val="accent3">
                  <a:lumMod val="50000"/>
                </a:schemeClr>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3">
                                            <p:txEl>
                                              <p:pRg st="3" end="3"/>
                                            </p:txEl>
                                          </p:spTgt>
                                        </p:tgtEl>
                                        <p:attrNameLst>
                                          <p:attrName>ppt_y</p:attrName>
                                        </p:attrNameLst>
                                      </p:cBhvr>
                                      <p:tavLst>
                                        <p:tav tm="0" fmla="#ppt_y+(sin(-2*pi*(1-$))*-#ppt_x+cos(-2*pi*(1-$))*(1-#ppt_y))*(1-$)">
                                          <p:val>
                                            <p:fltVal val="0"/>
                                          </p:val>
                                        </p:tav>
                                        <p:tav tm="100000">
                                          <p:val>
                                            <p:fltVal val="1"/>
                                          </p:val>
                                        </p:tav>
                                      </p:tavLst>
                                    </p:anim>
                                  </p:childTnLst>
                                </p:cTn>
                              </p:par>
                              <p:par>
                                <p:cTn id="29" presetID="15"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3" dur="1000" fill="hold"/>
                                        <p:tgtEl>
                                          <p:spTgt spid="3">
                                            <p:txEl>
                                              <p:pRg st="4" end="4"/>
                                            </p:txEl>
                                          </p:spTgt>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3">
                                            <p:txEl>
                                              <p:pRg st="4" end="4"/>
                                            </p:txEl>
                                          </p:spTgt>
                                        </p:tgtEl>
                                        <p:attrNameLst>
                                          <p:attrName>ppt_y</p:attrName>
                                        </p:attrNameLst>
                                      </p:cBhvr>
                                      <p:tavLst>
                                        <p:tav tm="0" fmla="#ppt_y+(sin(-2*pi*(1-$))*-#ppt_x+cos(-2*pi*(1-$))*(1-#ppt_y))*(1-$)">
                                          <p:val>
                                            <p:fltVal val="0"/>
                                          </p:val>
                                        </p:tav>
                                        <p:tav tm="100000">
                                          <p:val>
                                            <p:fltVal val="1"/>
                                          </p:val>
                                        </p:tav>
                                      </p:tavLst>
                                    </p:anim>
                                  </p:childTnLst>
                                </p:cTn>
                              </p:par>
                              <p:par>
                                <p:cTn id="35" presetID="15" presetClass="entr" presetSubtype="0" fill="hold" nodeType="with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9" dur="1000" fill="hold"/>
                                        <p:tgtEl>
                                          <p:spTgt spid="3">
                                            <p:txEl>
                                              <p:pRg st="5" end="5"/>
                                            </p:txEl>
                                          </p:spTgt>
                                        </p:tgtEl>
                                        <p:attrNameLst>
                                          <p:attrName>ppt_x</p:attrName>
                                        </p:attrNameLst>
                                      </p:cBhvr>
                                      <p:tavLst>
                                        <p:tav tm="0" fmla="#ppt_x+(cos(-2*pi*(1-$))*-#ppt_x-sin(-2*pi*(1-$))*(1-#ppt_y))*(1-$)">
                                          <p:val>
                                            <p:fltVal val="0"/>
                                          </p:val>
                                        </p:tav>
                                        <p:tav tm="100000">
                                          <p:val>
                                            <p:fltVal val="1"/>
                                          </p:val>
                                        </p:tav>
                                      </p:tavLst>
                                    </p:anim>
                                    <p:anim calcmode="lin" valueType="num">
                                      <p:cBhvr>
                                        <p:cTn id="40" dur="1000" fill="hold"/>
                                        <p:tgtEl>
                                          <p:spTgt spid="3">
                                            <p:txEl>
                                              <p:pRg st="5" end="5"/>
                                            </p:txEl>
                                          </p:spTgt>
                                        </p:tgtEl>
                                        <p:attrNameLst>
                                          <p:attrName>ppt_y</p:attrName>
                                        </p:attrNameLst>
                                      </p:cBhvr>
                                      <p:tavLst>
                                        <p:tav tm="0" fmla="#ppt_y+(sin(-2*pi*(1-$))*-#ppt_x+cos(-2*pi*(1-$))*(1-#ppt_y))*(1-$)">
                                          <p:val>
                                            <p:fltVal val="0"/>
                                          </p:val>
                                        </p:tav>
                                        <p:tav tm="100000">
                                          <p:val>
                                            <p:fltVal val="1"/>
                                          </p:val>
                                        </p:tav>
                                      </p:tavLst>
                                    </p:anim>
                                  </p:childTnLst>
                                </p:cTn>
                              </p:par>
                              <p:par>
                                <p:cTn id="41" presetID="15" presetClass="entr" presetSubtype="0"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p:cTn id="4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5" dur="1000" fill="hold"/>
                                        <p:tgtEl>
                                          <p:spTgt spid="3">
                                            <p:txEl>
                                              <p:pRg st="6" end="6"/>
                                            </p:txEl>
                                          </p:spTgt>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3">
                                            <p:txEl>
                                              <p:pRg st="6" end="6"/>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fontScale="60000"/>
          </a:bodyPr>
          <a:p>
            <a:pPr marL="0" indent="0">
              <a:buNone/>
            </a:pPr>
            <a:r>
              <a:rPr lang="en-US" altLang="zh-CN"/>
              <a:t>     </a:t>
            </a:r>
            <a:r>
              <a:rPr lang="en-US" altLang="zh-CN" sz="3200">
                <a:solidFill>
                  <a:schemeClr val="accent3">
                    <a:lumMod val="75000"/>
                  </a:schemeClr>
                </a:solidFill>
                <a:latin typeface="微软简" charset="0"/>
                <a:ea typeface="微软简" charset="0"/>
                <a:cs typeface="微软简" charset="0"/>
              </a:rPr>
              <a:t>   </a:t>
            </a:r>
            <a:r>
              <a:rPr lang="zh-CN" altLang="en-US" sz="3200">
                <a:solidFill>
                  <a:schemeClr val="accent3">
                    <a:lumMod val="75000"/>
                  </a:schemeClr>
                </a:solidFill>
                <a:latin typeface="微软简" charset="0"/>
                <a:ea typeface="微软简" charset="0"/>
                <a:cs typeface="微软简" charset="0"/>
              </a:rPr>
              <a:t>(6)综述内容应是前人未曾写过的。如已有人发表过类似综述，一般不宜重复，更不能以他人综述之内容作为自己综述的素材。 </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(7)对于某些新知识领域、新技术，写作时可以追溯该主题的发展过程，适当增加一些基础知识内容，以便读者理解。对于人所共知或知之甚 多的主题，应只写其新进展、新动向、新发展，不重复别人已综述过的前一阶段的研究状况。 </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(8)综述的素材来自前人的研究报告，必须忠实原文，不可断章取义，阉割或歪曲前人的观点。 </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(9)综述的撰写者必须对所写主题的基础知识、历史与发展过程、最新进展全面了解，或者作者本身也从事该主题的研究工作，是该主题的“专家”，否则容易出大错、闹笑话。 </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sz="3200">
                <a:solidFill>
                  <a:schemeClr val="accent3">
                    <a:lumMod val="75000"/>
                  </a:schemeClr>
                </a:solidFill>
                <a:latin typeface="微软简" charset="0"/>
                <a:ea typeface="微软简" charset="0"/>
                <a:cs typeface="微软简" charset="0"/>
              </a:rPr>
              <a:t>      (10)撰写综述时，搜集的文献资料尽可能齐全，切忌随便收集一些文献就动手撰写，更忌讳阅读了几篇中文资料，便拼凑成一篇所谓的综述。 </a:t>
            </a:r>
            <a:endParaRPr lang="zh-CN" altLang="en-US" sz="3200">
              <a:solidFill>
                <a:schemeClr val="accent3">
                  <a:lumMod val="75000"/>
                </a:schemeClr>
              </a:solidFill>
              <a:latin typeface="微软简" charset="0"/>
              <a:ea typeface="微软简" charset="0"/>
              <a:cs typeface="微软简" charset="0"/>
            </a:endParaRPr>
          </a:p>
          <a:p>
            <a:pPr marL="0" indent="0">
              <a:buNone/>
            </a:pPr>
            <a:r>
              <a:rPr lang="zh-CN" altLang="en-US"/>
              <a:t>     </a:t>
            </a:r>
            <a:endParaRPr lang="zh-CN" altLang="en-US"/>
          </a:p>
        </p:txBody>
      </p:sp>
    </p:spTree>
    <p:custDataLst>
      <p:tags r:id="rId1"/>
    </p:custDataLst>
  </p:cSld>
  <p:clrMapOvr>
    <a:masterClrMapping/>
  </p:clrMapOvr>
  <p:transition>
    <p:newsflash/>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范例</a:t>
            </a:r>
            <a:r>
              <a:rPr lang="en-US" altLang="zh-CN"/>
              <a:t>1</a:t>
            </a:r>
            <a:r>
              <a:rPr lang="zh-CN" altLang="en-US"/>
              <a:t>：</a:t>
            </a:r>
            <a:endParaRPr lang="zh-CN" altLang="en-US"/>
          </a:p>
        </p:txBody>
      </p:sp>
      <p:sp>
        <p:nvSpPr>
          <p:cNvPr id="3" name="内容占位符 2"/>
          <p:cNvSpPr>
            <a:spLocks noGrp="1"/>
          </p:cNvSpPr>
          <p:nvPr>
            <p:ph idx="1"/>
          </p:nvPr>
        </p:nvSpPr>
        <p:spPr/>
        <p:txBody>
          <a:bodyPr/>
          <a:p>
            <a:pPr marL="0" indent="0" algn="ctr">
              <a:buNone/>
            </a:pPr>
            <a:r>
              <a:rPr lang="zh-CN" altLang="en-US" sz="2400">
                <a:latin typeface="方正仿宋简体" panose="02010601030101010101" charset="-122"/>
                <a:ea typeface="方正仿宋简体" panose="02010601030101010101" charset="-122"/>
                <a:cs typeface="方正仿宋简体" panose="02010601030101010101" charset="-122"/>
              </a:rPr>
              <a:t>2014年鲁迅小说集《呐喊》研究综述</a:t>
            </a:r>
            <a:endParaRPr lang="zh-CN" altLang="en-US" sz="2400">
              <a:latin typeface="方正仿宋简体" panose="02010601030101010101" charset="-122"/>
              <a:ea typeface="方正仿宋简体" panose="02010601030101010101" charset="-122"/>
              <a:cs typeface="方正仿宋简体" panose="02010601030101010101" charset="-122"/>
            </a:endParaRPr>
          </a:p>
          <a:p>
            <a:pPr marL="0" indent="0" algn="ctr">
              <a:buNone/>
            </a:pPr>
            <a:r>
              <a:rPr lang="zh-CN" altLang="en-US" sz="2400" b="1">
                <a:latin typeface="方正仿宋简体" panose="02010601030101010101" charset="-122"/>
                <a:ea typeface="方正仿宋简体" panose="02010601030101010101" charset="-122"/>
                <a:cs typeface="方正仿宋简体" panose="02010601030101010101" charset="-122"/>
              </a:rPr>
              <a:t>陈璐</a:t>
            </a:r>
            <a:endParaRPr lang="zh-CN" altLang="en-US" sz="2400" b="1">
              <a:latin typeface="方正仿宋简体" panose="02010601030101010101" charset="-122"/>
              <a:ea typeface="方正仿宋简体" panose="02010601030101010101" charset="-122"/>
              <a:cs typeface="方正仿宋简体" panose="02010601030101010101" charset="-122"/>
            </a:endParaRPr>
          </a:p>
          <a:p>
            <a:pPr marL="0" indent="0" algn="l">
              <a:buNone/>
            </a:pPr>
            <a:r>
              <a:rPr lang="zh-CN" altLang="en-US" sz="2400">
                <a:latin typeface="方正仿宋简体" panose="02010601030101010101" charset="-122"/>
                <a:ea typeface="方正仿宋简体" panose="02010601030101010101" charset="-122"/>
                <a:cs typeface="方正仿宋简体" panose="02010601030101010101" charset="-122"/>
              </a:rPr>
              <a:t>    </a:t>
            </a:r>
            <a:r>
              <a:rPr lang="zh-CN" altLang="en-US" sz="2400" b="1">
                <a:latin typeface="方正仿宋简体" panose="02010601030101010101" charset="-122"/>
                <a:ea typeface="方正仿宋简体" panose="02010601030101010101" charset="-122"/>
                <a:cs typeface="方正仿宋简体" panose="02010601030101010101" charset="-122"/>
              </a:rPr>
              <a:t>摘要</a:t>
            </a:r>
            <a:r>
              <a:rPr lang="zh-CN" altLang="en-US" sz="2400">
                <a:latin typeface="方正仿宋简体" panose="02010601030101010101" charset="-122"/>
                <a:ea typeface="方正仿宋简体" panose="02010601030101010101" charset="-122"/>
                <a:cs typeface="方正仿宋简体" panose="02010601030101010101" charset="-122"/>
              </a:rPr>
              <a:t>：2014年关于鲁迅小说集《呐喊》的研究异彩纷呈，给我们带来了丰富的研究成果，主要集中在人物形象的建构、精妙的艺术手法、对国民性的批判与改造、人文关怀的回归，几个学者对《鲁迅故乡阅读史》的阅读与思考，以及《呐喊》对后来作家的影响等方面，这些研究对当下依旧有广泛的现实意义，同时也为后来的《呐喊》研究奠定了基础。  </a:t>
            </a:r>
            <a:endParaRPr lang="zh-CN" altLang="en-US" sz="2400">
              <a:latin typeface="方正仿宋简体" panose="02010601030101010101" charset="-122"/>
              <a:ea typeface="方正仿宋简体" panose="02010601030101010101" charset="-122"/>
              <a:cs typeface="方正仿宋简体" panose="02010601030101010101" charset="-122"/>
            </a:endParaRPr>
          </a:p>
          <a:p>
            <a:pPr marL="0" indent="0" algn="l">
              <a:buNone/>
            </a:pPr>
            <a:r>
              <a:rPr lang="zh-CN" altLang="en-US" sz="2400">
                <a:latin typeface="方正仿宋简体" panose="02010601030101010101" charset="-122"/>
                <a:ea typeface="方正仿宋简体" panose="02010601030101010101" charset="-122"/>
                <a:cs typeface="方正仿宋简体" panose="02010601030101010101" charset="-122"/>
              </a:rPr>
              <a:t>    </a:t>
            </a:r>
            <a:r>
              <a:rPr lang="zh-CN" altLang="en-US" sz="2400" b="1">
                <a:latin typeface="方正仿宋简体" panose="02010601030101010101" charset="-122"/>
                <a:ea typeface="方正仿宋简体" panose="02010601030101010101" charset="-122"/>
                <a:cs typeface="方正仿宋简体" panose="02010601030101010101" charset="-122"/>
              </a:rPr>
              <a:t>关键词</a:t>
            </a:r>
            <a:r>
              <a:rPr lang="zh-CN" altLang="en-US" sz="2400">
                <a:latin typeface="方正仿宋简体" panose="02010601030101010101" charset="-122"/>
                <a:ea typeface="方正仿宋简体" panose="02010601030101010101" charset="-122"/>
                <a:cs typeface="方正仿宋简体" panose="02010601030101010101" charset="-122"/>
              </a:rPr>
              <a:t>：鲁迅  《呐喊》   研究   综述</a:t>
            </a:r>
            <a:endParaRPr lang="zh-CN" altLang="en-US" sz="2400">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00075" y="186690"/>
            <a:ext cx="11200130" cy="6455410"/>
          </a:xfrm>
        </p:spPr>
        <p:txBody>
          <a:bodyPr>
            <a:noAutofit/>
          </a:bodyPr>
          <a:p>
            <a:pPr marL="0" indent="0">
              <a:buNone/>
            </a:pPr>
            <a:r>
              <a:rPr lang="en-US" altLang="zh-CN" sz="2000" b="1">
                <a:latin typeface="方正仿宋简体" panose="02010601030101010101" charset="-122"/>
                <a:ea typeface="方正仿宋简体" panose="02010601030101010101" charset="-122"/>
                <a:cs typeface="方正仿宋简体" panose="02010601030101010101" charset="-122"/>
              </a:rPr>
              <a:t>     </a:t>
            </a:r>
            <a:r>
              <a:rPr lang="zh-CN" altLang="en-US" sz="2000" b="1">
                <a:latin typeface="方正仿宋简体" panose="02010601030101010101" charset="-122"/>
                <a:ea typeface="方正仿宋简体" panose="02010601030101010101" charset="-122"/>
                <a:cs typeface="方正仿宋简体" panose="02010601030101010101" charset="-122"/>
              </a:rPr>
              <a:t>一、人物形象的建构 </a:t>
            </a:r>
            <a:endParaRPr lang="zh-CN" altLang="en-US" sz="20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000" b="1">
                <a:latin typeface="方正仿宋简体" panose="02010601030101010101" charset="-122"/>
                <a:ea typeface="方正仿宋简体" panose="02010601030101010101" charset="-122"/>
                <a:cs typeface="方正仿宋简体" panose="02010601030101010101" charset="-122"/>
              </a:rPr>
              <a:t>     袁春秋《谈谈〈故乡〉中母亲形象及意义》从大多数语文教学所忽略的“母亲”形象出发，分析了“母亲”作为一条暗线的重要作用，强调只有更好地理解“母亲”这一形象，才能更加贴近鲁迅写作的本真。  </a:t>
            </a:r>
            <a:endParaRPr lang="zh-CN" altLang="en-US" sz="20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000" b="1">
                <a:latin typeface="方正仿宋简体" panose="02010601030101010101" charset="-122"/>
                <a:ea typeface="方正仿宋简体" panose="02010601030101010101" charset="-122"/>
                <a:cs typeface="方正仿宋简体" panose="02010601030101010101" charset="-122"/>
              </a:rPr>
              <a:t>     普馨伟《论鲁迅〈狂人日记〉的荒诞性》从艺术形象、表现形式等方面分析了《狂人日记》的荒诞特色，塑造了一个孤独、悲愤而发狂的狂人形象，更是以日记体的形式记录了狂人的生活碎片及其错乱惊人的言语，鲁迅用这样一个荒诞的形象，揭露了中国封建礼教吃人的本质，入木三分。 </a:t>
            </a:r>
            <a:endParaRPr lang="zh-CN" altLang="en-US" sz="20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000" b="1">
                <a:latin typeface="方正仿宋简体" panose="02010601030101010101" charset="-122"/>
                <a:ea typeface="方正仿宋简体" panose="02010601030101010101" charset="-122"/>
                <a:cs typeface="方正仿宋简体" panose="02010601030101010101" charset="-122"/>
              </a:rPr>
              <a:t>     张树军《“身份认同”焦虑中的孔乙己》从身份认同的视角分析了一个民族在急剧变化的时代，给知识分子的民族文化身份所带来的不安与恐惧，塑造了一个可悲的知识分子形象。鲁迅用孔乙己的故事完成了关于封建社会中国知识分子生存状况、命运际遇的深刻寓言。①  </a:t>
            </a:r>
            <a:endParaRPr lang="zh-CN" altLang="en-US" sz="20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000" b="1">
                <a:latin typeface="方正仿宋简体" panose="02010601030101010101" charset="-122"/>
                <a:ea typeface="方正仿宋简体" panose="02010601030101010101" charset="-122"/>
                <a:cs typeface="方正仿宋简体" panose="02010601030101010101" charset="-122"/>
              </a:rPr>
              <a:t>     王蒙则分析了孔乙己的人物形象，从他的行为看出了他深受封建科举制度和封建文化教育毒害，他时时处处展示自己读书人的身份，说明他深受封建科举制度毒害却执迷不悟，身心俱毁却仍不觉悟。②</a:t>
            </a:r>
            <a:endParaRPr lang="zh-CN" altLang="en-US" sz="2000" b="1">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transition>
    <p:newsflash/>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20000"/>
          </a:bodyPr>
          <a:p>
            <a:pPr marL="0" indent="0">
              <a:buNone/>
            </a:pPr>
            <a:r>
              <a:rPr lang="en-US" altLang="zh-CN" sz="2800">
                <a:latin typeface="微软简" charset="0"/>
                <a:ea typeface="微软简" charset="0"/>
                <a:cs typeface="微软简" charset="0"/>
              </a:rPr>
              <a:t>     </a:t>
            </a:r>
            <a:r>
              <a:rPr lang="zh-CN" altLang="en-US" sz="2800">
                <a:latin typeface="微软简" charset="0"/>
                <a:ea typeface="微软简" charset="0"/>
                <a:cs typeface="微软简" charset="0"/>
              </a:rPr>
              <a:t>综述包括“综”与“述”两个方面。</a:t>
            </a:r>
            <a:endParaRPr lang="zh-CN" altLang="en-US" sz="2800">
              <a:latin typeface="微软简" charset="0"/>
              <a:ea typeface="微软简" charset="0"/>
              <a:cs typeface="微软简" charset="0"/>
            </a:endParaRPr>
          </a:p>
          <a:p>
            <a:pPr marL="0" indent="0">
              <a:buNone/>
            </a:pPr>
            <a:r>
              <a:rPr lang="zh-CN" altLang="en-US" sz="2800">
                <a:latin typeface="微软简" charset="0"/>
                <a:ea typeface="微软简" charset="0"/>
                <a:cs typeface="微软简" charset="0"/>
              </a:rPr>
              <a:t>      所谓</a:t>
            </a:r>
            <a:r>
              <a:rPr lang="en-US" altLang="zh-CN" sz="2800">
                <a:latin typeface="微软简" charset="0"/>
                <a:ea typeface="微软简" charset="0"/>
                <a:cs typeface="微软简" charset="0"/>
              </a:rPr>
              <a:t>“</a:t>
            </a:r>
            <a:r>
              <a:rPr lang="zh-CN" altLang="en-US" sz="2800">
                <a:latin typeface="微软简" charset="0"/>
                <a:ea typeface="微软简" charset="0"/>
                <a:cs typeface="微软简" charset="0"/>
              </a:rPr>
              <a:t>综</a:t>
            </a:r>
            <a:r>
              <a:rPr lang="en-US" altLang="zh-CN" sz="2800">
                <a:latin typeface="微软简" charset="0"/>
                <a:ea typeface="微软简" charset="0"/>
                <a:cs typeface="微软简" charset="0"/>
              </a:rPr>
              <a:t>”</a:t>
            </a:r>
            <a:r>
              <a:rPr sz="2800">
                <a:latin typeface="微软简" charset="0"/>
                <a:ea typeface="微软简" charset="0"/>
                <a:cs typeface="微软简" charset="0"/>
              </a:rPr>
              <a:t>，</a:t>
            </a:r>
            <a:r>
              <a:rPr lang="zh-CN" altLang="en-US" sz="2800">
                <a:latin typeface="微软简" charset="0"/>
                <a:ea typeface="微软简" charset="0"/>
                <a:cs typeface="微软简" charset="0"/>
              </a:rPr>
              <a:t>就是指作者必须对占有的大量素材进行归纳整理、综合分析，而使材料更加精炼、更加明确、更加层次分明、更有逻辑性。</a:t>
            </a:r>
            <a:endParaRPr lang="zh-CN" altLang="en-US" sz="2800">
              <a:latin typeface="微软简" charset="0"/>
              <a:ea typeface="微软简" charset="0"/>
              <a:cs typeface="微软简" charset="0"/>
            </a:endParaRPr>
          </a:p>
          <a:p>
            <a:pPr marL="0" indent="0">
              <a:buNone/>
            </a:pPr>
            <a:r>
              <a:rPr lang="zh-CN" altLang="en-US" sz="2800">
                <a:latin typeface="微软简" charset="0"/>
                <a:ea typeface="微软简" charset="0"/>
                <a:cs typeface="微软简" charset="0"/>
              </a:rPr>
              <a:t>      所谓</a:t>
            </a:r>
            <a:r>
              <a:rPr lang="en-US" altLang="zh-CN" sz="2800">
                <a:latin typeface="微软简" charset="0"/>
                <a:ea typeface="微软简" charset="0"/>
                <a:cs typeface="微软简" charset="0"/>
              </a:rPr>
              <a:t>“</a:t>
            </a:r>
            <a:r>
              <a:rPr lang="zh-CN" altLang="en-US" sz="2800">
                <a:latin typeface="微软简" charset="0"/>
                <a:ea typeface="微软简" charset="0"/>
                <a:cs typeface="微软简" charset="0"/>
              </a:rPr>
              <a:t>述</a:t>
            </a:r>
            <a:r>
              <a:rPr lang="en-US" altLang="zh-CN" sz="2800">
                <a:latin typeface="微软简" charset="0"/>
                <a:ea typeface="微软简" charset="0"/>
                <a:cs typeface="微软简" charset="0"/>
              </a:rPr>
              <a:t>”</a:t>
            </a:r>
            <a:r>
              <a:rPr sz="2800">
                <a:latin typeface="微软简" charset="0"/>
                <a:ea typeface="微软简" charset="0"/>
                <a:cs typeface="微软简" charset="0"/>
              </a:rPr>
              <a:t>，</a:t>
            </a:r>
            <a:r>
              <a:rPr lang="zh-CN" altLang="en-US" sz="2800">
                <a:latin typeface="微软简" charset="0"/>
                <a:ea typeface="微软简" charset="0"/>
                <a:cs typeface="微软简" charset="0"/>
              </a:rPr>
              <a:t>就是评述，是对所写专题的比较全面、深人、系统的论述。</a:t>
            </a:r>
            <a:endParaRPr lang="zh-CN" altLang="en-US" sz="2800">
              <a:latin typeface="微软简" charset="0"/>
              <a:ea typeface="微软简" charset="0"/>
              <a:cs typeface="微软简" charset="0"/>
            </a:endParaRPr>
          </a:p>
          <a:p>
            <a:pPr marL="0" indent="0">
              <a:buNone/>
            </a:pPr>
            <a:r>
              <a:rPr lang="zh-CN" altLang="en-US" sz="2800">
                <a:latin typeface="微软简" charset="0"/>
                <a:ea typeface="微软简" charset="0"/>
                <a:cs typeface="微软简" charset="0"/>
              </a:rPr>
              <a:t>      因而，正如上面开头所说的：综述是对某一专题、某一领域的历史背景、前人工作、争论焦点、研究现状与发展前景等方面，以作者自己的观点写成的严谨而系统的</a:t>
            </a:r>
            <a:r>
              <a:rPr lang="zh-CN" altLang="en-US" sz="2800">
                <a:solidFill>
                  <a:srgbClr val="FF0000"/>
                </a:solidFill>
                <a:latin typeface="微软简" charset="0"/>
                <a:ea typeface="微软简" charset="0"/>
                <a:cs typeface="微软简" charset="0"/>
              </a:rPr>
              <a:t>评论性、资料性</a:t>
            </a:r>
            <a:r>
              <a:rPr lang="zh-CN" altLang="en-US" sz="2800" u="sng">
                <a:latin typeface="微软简" charset="0"/>
                <a:ea typeface="微软简" charset="0"/>
                <a:cs typeface="微软简" charset="0"/>
              </a:rPr>
              <a:t>论文</a:t>
            </a:r>
            <a:r>
              <a:rPr lang="zh-CN" altLang="en-US" sz="2800">
                <a:latin typeface="微软简" charset="0"/>
                <a:ea typeface="微软简" charset="0"/>
                <a:cs typeface="微软简" charset="0"/>
              </a:rPr>
              <a:t>。</a:t>
            </a:r>
            <a:r>
              <a:rPr lang="zh-CN" altLang="en-US"/>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400" b="1">
                <a:solidFill>
                  <a:schemeClr val="tx1"/>
                </a:solidFill>
                <a:latin typeface="方正仿宋简体" panose="02010601030101010101" charset="-122"/>
                <a:ea typeface="方正仿宋简体" panose="02010601030101010101" charset="-122"/>
                <a:cs typeface="方正仿宋简体" panose="02010601030101010101" charset="-122"/>
              </a:rPr>
              <a:t>     </a:t>
            </a: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二、精妙的艺术手法 </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     陆越《一家之言说〈药〉》认为《药》是鲁迅使用白描手法的代表作，指出了鲁迅用粗线条勾勒的手法，用精炼、俭省的文字勾勒人物的精神面貌，不加渲染铺陈，用传神之笔加以点化，使人物形神兼备。③  </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    王映红《〈药〉精妙比喻赏析》从《药》的比喻谈起，分析了比喻在文中所起的画龙点睛的作用。其一，用白描手法刻画人物，表现其穷凶极恶、贪得无厌的神情和性格；其二，描摹心理，剖析心态；其三，描写环境，渲染气氛；其四，揭示主旨，突出主题。“小说中最能突出主题的比喻莫过于题目‘药，‘药在文中的本义和喻义相结合，揭示了文章的主旨：表现民众的愚昧，启示人们去探求疗救中国病态的良药。”④</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000" b="1">
                <a:latin typeface="仿宋" panose="02010609060101010101" charset="-122"/>
                <a:ea typeface="仿宋" panose="02010609060101010101" charset="-122"/>
                <a:cs typeface="仿宋" panose="02010609060101010101" charset="-122"/>
              </a:rPr>
              <a:t>    </a:t>
            </a:r>
            <a:r>
              <a:rPr lang="zh-CN" altLang="en-US" sz="2000" b="1">
                <a:latin typeface="仿宋" panose="02010609060101010101" charset="-122"/>
                <a:ea typeface="仿宋" panose="02010609060101010101" charset="-122"/>
                <a:cs typeface="仿宋" panose="02010609060101010101" charset="-122"/>
              </a:rPr>
              <a:t>三、批判改造国民性  </a:t>
            </a:r>
            <a:endParaRPr lang="zh-CN" altLang="en-US" sz="2000" b="1">
              <a:latin typeface="仿宋" panose="02010609060101010101" charset="-122"/>
              <a:ea typeface="仿宋" panose="02010609060101010101" charset="-122"/>
              <a:cs typeface="仿宋" panose="02010609060101010101" charset="-122"/>
            </a:endParaRPr>
          </a:p>
          <a:p>
            <a:pPr marL="0" indent="0">
              <a:buNone/>
            </a:pPr>
            <a:r>
              <a:rPr lang="zh-CN" altLang="en-US" sz="2000" b="1">
                <a:latin typeface="仿宋" panose="02010609060101010101" charset="-122"/>
                <a:ea typeface="仿宋" panose="02010609060101010101" charset="-122"/>
                <a:cs typeface="仿宋" panose="02010609060101010101" charset="-122"/>
              </a:rPr>
              <a:t>    陆露《〈阿Q正传〉的矛盾变异修辞与语境释读》在修辞的层面上对《阿Q正传》进行了一番分析，陆文对小说里的矛盾变异修辞进行了细致入微的分析，将矛盾变异修辞的表现形式主要分为内容上与形式上的变异，指出正是这种矛盾变异修辞才使得这篇小说鲜明地凸显了鲁迅对国民性的批判与对当时国人状态的失望之情，并通过这种矛盾变异修辞以及阿Q最后的结局，向世人敲响了警钟。  </a:t>
            </a:r>
            <a:endParaRPr lang="zh-CN" altLang="en-US" sz="2000" b="1">
              <a:latin typeface="仿宋" panose="02010609060101010101" charset="-122"/>
              <a:ea typeface="仿宋" panose="02010609060101010101" charset="-122"/>
              <a:cs typeface="仿宋" panose="02010609060101010101" charset="-122"/>
            </a:endParaRPr>
          </a:p>
          <a:p>
            <a:pPr marL="0" indent="0">
              <a:buNone/>
            </a:pPr>
            <a:r>
              <a:rPr lang="zh-CN" altLang="en-US" sz="2000" b="1">
                <a:latin typeface="仿宋" panose="02010609060101010101" charset="-122"/>
                <a:ea typeface="仿宋" panose="02010609060101010101" charset="-122"/>
                <a:cs typeface="仿宋" panose="02010609060101010101" charset="-122"/>
              </a:rPr>
              <a:t>    吕漪帆《支克坚的阿Q革命论》说到阿Q身上“这种根深蒂固的奴性和懦弱，才是鲁迅最想要批判的。阿Q的懦弱，是一种普遍的国民性，正是因为看到了国民性的危机，所以鲁迅才一直强调改造国民性”。</a:t>
            </a:r>
            <a:endParaRPr lang="zh-CN" altLang="en-US" sz="20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10000"/>
          </a:bodyPr>
          <a:p>
            <a:pPr marL="0" indent="0">
              <a:buNone/>
            </a:pPr>
            <a:r>
              <a:rPr lang="en-US" altLang="zh-CN" sz="2400" b="1">
                <a:latin typeface="方正仿宋简体" panose="02010601030101010101" charset="-122"/>
                <a:ea typeface="方正仿宋简体" panose="02010601030101010101" charset="-122"/>
                <a:cs typeface="方正仿宋简体" panose="02010601030101010101" charset="-122"/>
              </a:rPr>
              <a:t>    </a:t>
            </a:r>
            <a:r>
              <a:rPr lang="zh-CN" altLang="en-US" sz="2400" b="1">
                <a:latin typeface="方正仿宋简体" panose="02010601030101010101" charset="-122"/>
                <a:ea typeface="方正仿宋简体" panose="02010601030101010101" charset="-122"/>
                <a:cs typeface="方正仿宋简体" panose="02010601030101010101" charset="-122"/>
              </a:rPr>
              <a:t>四、人文关怀的回归  </a:t>
            </a:r>
            <a:endParaRPr lang="zh-CN" altLang="en-US" sz="24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latin typeface="方正仿宋简体" panose="02010601030101010101" charset="-122"/>
                <a:ea typeface="方正仿宋简体" panose="02010601030101010101" charset="-122"/>
                <a:cs typeface="方正仿宋简体" panose="02010601030101010101" charset="-122"/>
              </a:rPr>
              <a:t>    方卫中、李丽珍的《基于心理学角度谈〈阿Q正传〉的精神》独辟蹊径，绕开了以往修辞、革命性等角度的传统眼光，从心理学角度分析阿Q的“精神胜利法”，指出了他的“精神胜利法”实际上是一种自骗性防卫机制，并指明了其中的积极意义，这是研究者们第一次给予阿Q以人文关怀，将他放置于一个普通的“人”的身份，给予了他以同情、理解和关怀。这种学科的交叉研究给小说阐释提供了新的视角和思路，值得更多的学者继续研究，也给予小说更多的阐释空间。  </a:t>
            </a:r>
            <a:endParaRPr lang="zh-CN" altLang="en-US" sz="24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latin typeface="方正仿宋简体" panose="02010601030101010101" charset="-122"/>
                <a:ea typeface="方正仿宋简体" panose="02010601030101010101" charset="-122"/>
                <a:cs typeface="方正仿宋简体" panose="02010601030101010101" charset="-122"/>
              </a:rPr>
              <a:t>     刘畅畅《浅析阿Q的精神胜利法》也指出了阿Q的“精神胜利法”是一种弱者的生存智慧，这就是他去保护自己的一套法则，肯定了阿Q的生存智慧。</a:t>
            </a:r>
            <a:endParaRPr lang="zh-CN" altLang="en-US" sz="2400" b="1">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000" b="1">
                <a:latin typeface="仿宋" panose="02010609060101010101" charset="-122"/>
                <a:ea typeface="仿宋" panose="02010609060101010101" charset="-122"/>
                <a:cs typeface="仿宋" panose="02010609060101010101" charset="-122"/>
              </a:rPr>
              <a:t>    </a:t>
            </a:r>
            <a:r>
              <a:rPr lang="zh-CN" altLang="en-US" sz="2000" b="1">
                <a:latin typeface="仿宋" panose="02010609060101010101" charset="-122"/>
                <a:ea typeface="仿宋" panose="02010609060101010101" charset="-122"/>
                <a:cs typeface="仿宋" panose="02010609060101010101" charset="-122"/>
              </a:rPr>
              <a:t>张辉《时代语境下的文学史叙述的变迁——以鲁迅的〈故乡〉为例》梳理了近代中国文学史对于《故乡》的书写，由20世纪50年代带有强烈政治色彩的解读，到80年代人们的反思，虽然有了一定的进步，但还存在着误读或者是过度阐释的情况，一直到90年代所反映出来的主流意识形态的强大影响，依旧影响着文学史的书写，“但对作品的评价还是比较冷静和客观的，而不是盲目的热情，从这一点上来说，1950年代的文学史写作中，应该是具有进步意义的”。相对于国内学者，海外学者夏志清、司马长风等人则做出了最贴近文本的解读，同时“对政治性有一定的抵触”。总体来说，“中国现代文学史的书写在1980年代开始进入了一个新的历史时期，文学史的书写者渐渐剔除了‘左的思想的影响，渐渐地回到文学的本体上来”⑤。更多关照人物的内心世界及精神状态，流淌着一股人性人情。</a:t>
            </a:r>
            <a:endParaRPr lang="zh-CN" altLang="en-US" sz="20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400">
                <a:latin typeface="仿宋" panose="02010609060101010101" charset="-122"/>
                <a:ea typeface="仿宋" panose="02010609060101010101" charset="-122"/>
                <a:cs typeface="仿宋" panose="02010609060101010101" charset="-122"/>
              </a:rPr>
              <a:t>    </a:t>
            </a:r>
            <a:r>
              <a:rPr lang="zh-CN" altLang="en-US" sz="2400">
                <a:latin typeface="仿宋" panose="02010609060101010101" charset="-122"/>
                <a:ea typeface="仿宋" panose="02010609060101010101" charset="-122"/>
                <a:cs typeface="仿宋" panose="02010609060101010101" charset="-122"/>
              </a:rPr>
              <a:t>郑鹏飞《“亲子之爱”：被遮蔽的民间阐释话语》则是从鲁迅《药》的阅读接受史来分析，指出一直以来由朱自清提出的《药》所涉及的题旨“亲子之爱”一直被官方所遮蔽，“长期被革命话语和启蒙话语所排斥和否定”，但这种民间阐释话语与前述理论视野下得出的结论形成互补关系，能够让读者更全面地认识华老栓夫妇形象的丰富性。⑥而在多少年后的今天，海外学者夏志清的观点与朱自清不谋而合，这种文学上的共鸣，在今天细读文本之后可以体会到他们的合理性，对后来的研究者具有极大的启发。</a:t>
            </a:r>
            <a:endParaRPr lang="zh-CN" altLang="en-US" sz="2400">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ransition>
    <p:newsflash/>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Autofit/>
          </a:bodyPr>
          <a:p>
            <a:pPr marL="0" indent="0">
              <a:buNone/>
            </a:pPr>
            <a:r>
              <a:rPr lang="en-US" altLang="zh-CN" sz="2400" b="1">
                <a:latin typeface="方正仿宋简体" panose="02010601030101010101" charset="-122"/>
                <a:ea typeface="方正仿宋简体" panose="02010601030101010101" charset="-122"/>
                <a:cs typeface="方正仿宋简体" panose="02010601030101010101" charset="-122"/>
              </a:rPr>
              <a:t>    </a:t>
            </a:r>
            <a:r>
              <a:rPr lang="zh-CN" altLang="en-US" sz="2400" b="1">
                <a:latin typeface="方正仿宋简体" panose="02010601030101010101" charset="-122"/>
                <a:ea typeface="方正仿宋简体" panose="02010601030101010101" charset="-122"/>
                <a:cs typeface="方正仿宋简体" panose="02010601030101010101" charset="-122"/>
              </a:rPr>
              <a:t>五、《鲁迅故乡阅读史》的阅读与思考  </a:t>
            </a:r>
            <a:endParaRPr lang="zh-CN" altLang="en-US" sz="2400" b="1">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latin typeface="方正仿宋简体" panose="02010601030101010101" charset="-122"/>
                <a:ea typeface="方正仿宋简体" panose="02010601030101010101" charset="-122"/>
                <a:cs typeface="方正仿宋简体" panose="02010601030101010101" charset="-122"/>
              </a:rPr>
              <a:t>    张全之《对〈鲁迅故乡阅读史〉的阅读与思考》一文对日本学者藤井省三的著作《鲁迅故乡阅读史》中的论证方法、理论依据以及其选择《故乡》作为研究文本的原因都进行了分析，明确提出了一些书中的不足之处与没有解决的问题，对书本所提出的在“现代中国的文学空间”中探讨《故乡》的阅读史进行了自己的质疑，同时也对书中“丰富的史料和精到的微观分析做出了肯定，提出本书对那些研究鲁迅作品教学的学者来说，还是很有参考价值的”⑦。孙海平《评藤井省三〈鲁迅故乡阅读史〉》肯定了藤井省三以读者为中心进行文学史研究的做法，并意识到这种研究对于“文学与民族国家”的关系问题具有独特的价值，这种关系尤其表现在鲁迅的阅读传播过程中。</a:t>
            </a:r>
            <a:endParaRPr lang="zh-CN" altLang="en-US" sz="2400" b="1">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zh-CN" altLang="en-US" sz="2000" b="1">
                <a:latin typeface="仿宋" panose="02010609060101010101" charset="-122"/>
                <a:ea typeface="仿宋" panose="02010609060101010101" charset="-122"/>
                <a:cs typeface="仿宋" panose="02010609060101010101" charset="-122"/>
              </a:rPr>
              <a:t>直到今天，鲁迅学仍在充当着“官学”的角色，《鲁迅故乡阅读史》非常清晰地让我们看到了这一点，在这一点上它的“小题大做，旁敲侧击”的确当之无愧，具有方法论的典范意义。⑧同样两位作者都赞同这样的看法：“读过该书的人大概都有一个共同的感觉，即此书让我们认识到了鲁迅文学在阅读传播过程中的政治工具性，但未提供太多关于《故乡》和民族国家本身的新认识。”究其原因还是作者对所遵循的方法论理解有误的问题。刘潇雨的《文学想象与“文化共同体”》也是论述了他对《鲁迅故乡阅读史》一书的看法。他认为这本书讲述了一部“文学的社会史”，因此本书的写作是为了“考察《故乡》这一在20世纪的中国被不断重构的文本被阅读的历史，同时也是一种描述七十年间以《故乡》为坐标的国家意识形态框架的尝试”。呈现了从中华民国到中华人民共和国这一历史阶段《故乡》的阅读史，其间经由了“从‘想象的共同体到‘文化的共同体”的转变⑨，这些因素一起共同构筑了藤井省三的阅读史研究意义。</a:t>
            </a:r>
            <a:endParaRPr lang="zh-CN" altLang="en-US" sz="20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2400" b="1">
                <a:solidFill>
                  <a:schemeClr val="tx1"/>
                </a:solidFill>
                <a:latin typeface="方正仿宋简体" panose="02010601030101010101" charset="-122"/>
                <a:ea typeface="方正仿宋简体" panose="02010601030101010101" charset="-122"/>
                <a:cs typeface="方正仿宋简体" panose="02010601030101010101" charset="-122"/>
              </a:rPr>
              <a:t>    </a:t>
            </a: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六、《呐喊》的影响  </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    刘敏的《〈狂人日记〉对新时期文学影响的研究综述》认为鲁迅《狂人日记》塑造的狂人以及疯癫的人物形象为后世所多重书写、模仿，对新时期许多作家，如余华、残雪、韩少功等产生重要影响。在艺术表达手法上新时期文学继承了其超现实的写法、象征主义表现手法、反讽手法等。在思想意蕴上，《狂人日记》中所表现的“反封建”思想、“知识分子”叙事、“吃人”主题都在新时期文学中多有表现，得到了不同程度的继承和发展。  </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a:p>
            <a:pPr marL="0" indent="0">
              <a:buNone/>
            </a:pPr>
            <a:r>
              <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rPr>
              <a:t>     不论是从哪个方面分析，鲁迅的小说总是以其思想的丰富性给予当今社会深刻的启发，研究鲁迅在当下仍具有广大的现实意义。</a:t>
            </a:r>
            <a:endParaRPr lang="zh-CN" altLang="en-US" sz="2400" b="1">
              <a:solidFill>
                <a:schemeClr val="tx1"/>
              </a:solidFill>
              <a:latin typeface="方正仿宋简体" panose="02010601030101010101" charset="-122"/>
              <a:ea typeface="方正仿宋简体" panose="02010601030101010101" charset="-122"/>
              <a:cs typeface="方正仿宋简体" panose="0201060103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xEl>
                                              <p:pRg st="1" end="1"/>
                                            </p:txEl>
                                          </p:spTgt>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669882" y="410853"/>
            <a:ext cx="10852237" cy="5388907"/>
          </a:xfrm>
        </p:spPr>
        <p:txBody>
          <a:bodyPr>
            <a:normAutofit lnSpcReduction="10000"/>
          </a:bodyPr>
          <a:p>
            <a:pPr marL="0" indent="0">
              <a:buNone/>
            </a:pPr>
            <a:r>
              <a:rPr lang="zh-CN" altLang="en-US"/>
              <a:t>【参考文献】</a:t>
            </a:r>
            <a:endParaRPr lang="zh-CN" altLang="en-US"/>
          </a:p>
          <a:p>
            <a:pPr marL="0" indent="0">
              <a:buNone/>
            </a:pPr>
            <a:r>
              <a:rPr lang="zh-CN" altLang="en-US"/>
              <a:t>        ① 张树军：《“身份认同”焦虑中的孔乙己》，《中国校外教育》2014年第3期，第44页。  </a:t>
            </a:r>
            <a:endParaRPr lang="zh-CN" altLang="en-US"/>
          </a:p>
          <a:p>
            <a:pPr marL="0" indent="0">
              <a:buNone/>
            </a:pPr>
            <a:r>
              <a:rPr lang="zh-CN" altLang="en-US"/>
              <a:t>        ② 王蒙：《鲁迅笔下的人物孔乙己形象分析》，《新西部（理论版）》2014年第21期，第88-93页。  </a:t>
            </a:r>
            <a:endParaRPr lang="zh-CN" altLang="en-US"/>
          </a:p>
          <a:p>
            <a:pPr marL="0" indent="0">
              <a:buNone/>
            </a:pPr>
            <a:r>
              <a:rPr lang="zh-CN" altLang="en-US"/>
              <a:t>        ③ 陆越：《一家之言说〈药〉》，《读与写（教育教学刊）》2014年第8期，第233页。  </a:t>
            </a:r>
            <a:endParaRPr lang="zh-CN" altLang="en-US"/>
          </a:p>
          <a:p>
            <a:pPr marL="0" indent="0">
              <a:buNone/>
            </a:pPr>
            <a:r>
              <a:rPr lang="zh-CN" altLang="en-US"/>
              <a:t>        ④ 王映红：《〈药〉精妙比喻赏析》，《科学大众（科学教育）》2014年第7期，第23页。  </a:t>
            </a:r>
            <a:endParaRPr lang="zh-CN" altLang="en-US"/>
          </a:p>
          <a:p>
            <a:pPr marL="0" indent="0">
              <a:buNone/>
            </a:pPr>
            <a:r>
              <a:rPr lang="zh-CN" altLang="en-US"/>
              <a:t>        ⑤ 张辉：《时代语境下的文学史叙述的变迁——以鲁迅的〈故乡〉为例》，《科学经济社会》2014年第2期，第167-170页。  </a:t>
            </a:r>
            <a:endParaRPr lang="zh-CN" altLang="en-US"/>
          </a:p>
          <a:p>
            <a:pPr marL="0" indent="0">
              <a:buNone/>
            </a:pPr>
            <a:r>
              <a:rPr lang="zh-CN" altLang="en-US"/>
              <a:t>       ⑥ 郑鹏飞：《“亲子之爱”：被遮蔽的民间阐释话语——兼论鲁迅〈药〉的阅读接受史》，《宁夏师范学院学报》2014年第2期，第21-25页。  </a:t>
            </a:r>
            <a:endParaRPr lang="zh-CN" altLang="en-US"/>
          </a:p>
          <a:p>
            <a:pPr marL="0" indent="0">
              <a:buNone/>
            </a:pPr>
            <a:r>
              <a:rPr lang="zh-CN" altLang="en-US"/>
              <a:t>       ⑦ 张全之：《对〈鲁迅故乡阅读史〉的阅读与思考》，《粤海风》2014年第4期，第18-21页。  </a:t>
            </a:r>
            <a:endParaRPr lang="zh-CN" altLang="en-US"/>
          </a:p>
          <a:p>
            <a:pPr marL="0" indent="0">
              <a:buNone/>
            </a:pPr>
            <a:r>
              <a:rPr lang="zh-CN" altLang="en-US"/>
              <a:t>       ⑧ 孙海平：《评藤井省三〈鲁迅故乡阅读史〉》，《中国现代文学研究丛刊》2014年第4期，第213-216页。  </a:t>
            </a:r>
            <a:endParaRPr lang="zh-CN" altLang="en-US"/>
          </a:p>
          <a:p>
            <a:pPr marL="0" indent="0">
              <a:buNone/>
            </a:pPr>
            <a:r>
              <a:rPr lang="zh-CN" altLang="en-US"/>
              <a:t>       ⑨ 刘潇雨：《文学想象与“文化共同体”——从〈鲁迅故乡阅读史〉一书谈起》，《云梦学刊》2014年第6期，第36-40页。</a:t>
            </a:r>
            <a:endParaRPr lang="zh-CN" altLang="en-US"/>
          </a:p>
        </p:txBody>
      </p:sp>
    </p:spTree>
    <p:custDataLst>
      <p:tags r:id="rId1"/>
    </p:custDataLst>
  </p:cSld>
  <p:clrMapOvr>
    <a:masterClrMapping/>
  </p:clrMapOvr>
  <p:transition>
    <p:wheel spokes="8"/>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T][S[Q5NJ_{}IBHI]9P9YG"/>
          <p:cNvPicPr>
            <a:picLocks noChangeAspect="1"/>
          </p:cNvPicPr>
          <p:nvPr/>
        </p:nvPicPr>
        <p:blipFill>
          <a:blip r:embed="rId1"/>
          <a:stretch>
            <a:fillRect/>
          </a:stretch>
        </p:blipFill>
        <p:spPr>
          <a:xfrm>
            <a:off x="1221740" y="-43180"/>
            <a:ext cx="7375525" cy="6854825"/>
          </a:xfrm>
          <a:prstGeom prst="rect">
            <a:avLst/>
          </a:prstGeom>
        </p:spPr>
      </p:pic>
      <p:sp>
        <p:nvSpPr>
          <p:cNvPr id="5" name="文本框 4"/>
          <p:cNvSpPr txBox="1"/>
          <p:nvPr/>
        </p:nvSpPr>
        <p:spPr>
          <a:xfrm>
            <a:off x="223520" y="160020"/>
            <a:ext cx="1368425" cy="460375"/>
          </a:xfrm>
          <a:prstGeom prst="rect">
            <a:avLst/>
          </a:prstGeom>
          <a:noFill/>
        </p:spPr>
        <p:txBody>
          <a:bodyPr wrap="none" rtlCol="0" anchor="t">
            <a:spAutoFit/>
          </a:bodyPr>
          <a:p>
            <a:r>
              <a:rPr lang="zh-CN" altLang="en-US" sz="2400" b="1" spc="200" dirty="0">
                <a:uFillTx/>
                <a:latin typeface="Arial" panose="020B0604020202020204" pitchFamily="34" charset="0"/>
                <a:ea typeface="微软雅黑" panose="020B0503020204020204" charset="-122"/>
                <a:cs typeface="+mj-cs"/>
                <a:sym typeface="+mn-ea"/>
              </a:rPr>
              <a:t>范例</a:t>
            </a:r>
            <a:r>
              <a:rPr lang="en-US" altLang="zh-CN" sz="2400" b="1" spc="200" dirty="0">
                <a:uFillTx/>
                <a:latin typeface="Arial" panose="020B0604020202020204" pitchFamily="34" charset="0"/>
                <a:ea typeface="微软雅黑" panose="020B0503020204020204" charset="-122"/>
                <a:cs typeface="+mj-cs"/>
                <a:sym typeface="+mn-ea"/>
              </a:rPr>
              <a:t>2</a:t>
            </a:r>
            <a:r>
              <a:rPr lang="zh-CN" altLang="en-US" sz="2400" b="1" spc="200" dirty="0">
                <a:uFillTx/>
                <a:latin typeface="Arial" panose="020B0604020202020204" pitchFamily="34" charset="0"/>
                <a:ea typeface="微软雅黑" panose="020B0503020204020204" charset="-122"/>
                <a:cs typeface="+mj-cs"/>
                <a:sym typeface="+mn-ea"/>
              </a:rPr>
              <a:t>：</a:t>
            </a:r>
            <a:endParaRPr lang="zh-CN" altLang="en-US"/>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buNone/>
            </a:pPr>
            <a:r>
              <a:rPr lang="en-US" altLang="zh-CN" sz="3200">
                <a:solidFill>
                  <a:schemeClr val="accent2">
                    <a:lumMod val="50000"/>
                  </a:schemeClr>
                </a:solidFill>
                <a:latin typeface="微软简" charset="0"/>
                <a:ea typeface="微软简" charset="0"/>
              </a:rPr>
              <a:t>      </a:t>
            </a:r>
            <a:r>
              <a:rPr lang="zh-CN" altLang="en-US" sz="3200">
                <a:solidFill>
                  <a:schemeClr val="accent2">
                    <a:lumMod val="50000"/>
                  </a:schemeClr>
                </a:solidFill>
                <a:latin typeface="微软简" charset="0"/>
                <a:ea typeface="微软简" charset="0"/>
              </a:rPr>
              <a:t>综述反映出某一专题、某一领域在一定时期内的研究工作进展情况。可以把该专题、该领域及其分支学科的最新进展、新发现、新趋势、新水平、新原理和新技术比较全面地介绍给读者，使读者尤其从事该专题、该领域研究工作的读者获益匪浅。因此，综述是教学、科研以及生产的重要参考资料。</a:t>
            </a:r>
            <a:r>
              <a:rPr lang="zh-CN" altLang="en-US"/>
              <a:t> </a:t>
            </a:r>
            <a:endParaRPr lang="zh-CN" altLang="en-US"/>
          </a:p>
        </p:txBody>
      </p:sp>
    </p:spTree>
    <p:custDataLst>
      <p:tags r:id="rId1"/>
    </p:custDataLst>
  </p:cSld>
  <p:clrMapOvr>
    <a:masterClrMapping/>
  </p:clrMapOvr>
  <p:transition>
    <p:newsflash/>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N`YB~WRYQ6}1W_0IA937IX0"/>
          <p:cNvPicPr>
            <a:picLocks noChangeAspect="1"/>
          </p:cNvPicPr>
          <p:nvPr/>
        </p:nvPicPr>
        <p:blipFill>
          <a:blip r:embed="rId1"/>
          <a:stretch>
            <a:fillRect/>
          </a:stretch>
        </p:blipFill>
        <p:spPr>
          <a:xfrm>
            <a:off x="2500630" y="-25400"/>
            <a:ext cx="7376160" cy="6908165"/>
          </a:xfrm>
          <a:prstGeom prst="rect">
            <a:avLst/>
          </a:prstGeom>
        </p:spPr>
      </p:pic>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A7_)09Z`BCDS{%F2{N2ZLF"/>
          <p:cNvPicPr>
            <a:picLocks noChangeAspect="1"/>
          </p:cNvPicPr>
          <p:nvPr/>
        </p:nvPicPr>
        <p:blipFill>
          <a:blip r:embed="rId1"/>
          <a:stretch>
            <a:fillRect/>
          </a:stretch>
        </p:blipFill>
        <p:spPr>
          <a:xfrm>
            <a:off x="2713990" y="0"/>
            <a:ext cx="7211060" cy="6858635"/>
          </a:xfrm>
          <a:prstGeom prst="rect">
            <a:avLst/>
          </a:prstGeom>
        </p:spPr>
      </p:pic>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M}D`$[]6E[TL3TYPOJL"/>
          <p:cNvPicPr>
            <a:picLocks noChangeAspect="1"/>
          </p:cNvPicPr>
          <p:nvPr/>
        </p:nvPicPr>
        <p:blipFill>
          <a:blip r:embed="rId1"/>
          <a:stretch>
            <a:fillRect/>
          </a:stretch>
        </p:blipFill>
        <p:spPr>
          <a:xfrm>
            <a:off x="2594610" y="58420"/>
            <a:ext cx="7204075" cy="6741795"/>
          </a:xfrm>
          <a:prstGeom prst="rect">
            <a:avLst/>
          </a:prstGeom>
        </p:spPr>
      </p:pic>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_4G1B[AL83XYO`DI(`RGIEA"/>
          <p:cNvPicPr>
            <a:picLocks noChangeAspect="1"/>
          </p:cNvPicPr>
          <p:nvPr/>
        </p:nvPicPr>
        <p:blipFill>
          <a:blip r:embed="rId1"/>
          <a:stretch>
            <a:fillRect/>
          </a:stretch>
        </p:blipFill>
        <p:spPr>
          <a:xfrm>
            <a:off x="2626360" y="215900"/>
            <a:ext cx="7185660" cy="6425565"/>
          </a:xfrm>
          <a:prstGeom prst="rect">
            <a:avLst/>
          </a:prstGeom>
        </p:spPr>
      </p:pic>
    </p:spTree>
    <p:custDataLst>
      <p:tags r:id="rId2"/>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实战演练</a:t>
            </a:r>
            <a:endParaRPr lang="zh-CN" altLang="en-US"/>
          </a:p>
        </p:txBody>
      </p:sp>
      <p:sp>
        <p:nvSpPr>
          <p:cNvPr id="3" name="内容占位符 2"/>
          <p:cNvSpPr>
            <a:spLocks noGrp="1"/>
          </p:cNvSpPr>
          <p:nvPr>
            <p:ph idx="1"/>
          </p:nvPr>
        </p:nvSpPr>
        <p:spPr/>
        <p:txBody>
          <a:bodyPr/>
          <a:p>
            <a:pPr marL="0" indent="0">
              <a:buNone/>
            </a:pPr>
            <a:r>
              <a:rPr lang="en-US" altLang="zh-CN"/>
              <a:t>         </a:t>
            </a:r>
            <a:r>
              <a:rPr lang="zh-CN" altLang="en-US" sz="3200" b="1">
                <a:latin typeface="仿宋" panose="02010609060101010101" charset="-122"/>
                <a:ea typeface="仿宋" panose="02010609060101010101" charset="-122"/>
                <a:cs typeface="仿宋" panose="02010609060101010101" charset="-122"/>
              </a:rPr>
              <a:t>对于经典名片的阅读，历来</a:t>
            </a:r>
            <a:r>
              <a:rPr lang="en-US" altLang="zh-CN" sz="3200" b="1">
                <a:latin typeface="仿宋" panose="02010609060101010101" charset="-122"/>
                <a:ea typeface="仿宋" panose="02010609060101010101" charset="-122"/>
                <a:cs typeface="仿宋" panose="02010609060101010101" charset="-122"/>
              </a:rPr>
              <a:t>“</a:t>
            </a:r>
            <a:r>
              <a:rPr lang="zh-CN" altLang="en-US" sz="3200" b="1">
                <a:latin typeface="仿宋" panose="02010609060101010101" charset="-122"/>
                <a:ea typeface="仿宋" panose="02010609060101010101" charset="-122"/>
                <a:cs typeface="仿宋" panose="02010609060101010101" charset="-122"/>
              </a:rPr>
              <a:t>智者见智，仁者见仁。</a:t>
            </a:r>
            <a:r>
              <a:rPr lang="en-US" altLang="zh-CN" sz="3200" b="1">
                <a:latin typeface="仿宋" panose="02010609060101010101" charset="-122"/>
                <a:ea typeface="仿宋" panose="02010609060101010101" charset="-122"/>
                <a:cs typeface="仿宋" panose="02010609060101010101" charset="-122"/>
              </a:rPr>
              <a:t>”</a:t>
            </a:r>
            <a:r>
              <a:rPr sz="3200" b="1">
                <a:latin typeface="仿宋" panose="02010609060101010101" charset="-122"/>
                <a:ea typeface="仿宋" panose="02010609060101010101" charset="-122"/>
                <a:cs typeface="仿宋" panose="02010609060101010101" charset="-122"/>
              </a:rPr>
              <a:t>正所谓</a:t>
            </a:r>
            <a:r>
              <a:rPr lang="en-US" altLang="zh-CN" sz="3200" b="1">
                <a:latin typeface="仿宋" panose="02010609060101010101" charset="-122"/>
                <a:ea typeface="仿宋" panose="02010609060101010101" charset="-122"/>
                <a:cs typeface="仿宋" panose="02010609060101010101" charset="-122"/>
              </a:rPr>
              <a:t>“</a:t>
            </a:r>
            <a:r>
              <a:rPr sz="3200" b="1">
                <a:latin typeface="仿宋" panose="02010609060101010101" charset="-122"/>
                <a:ea typeface="仿宋" panose="02010609060101010101" charset="-122"/>
                <a:cs typeface="仿宋" panose="02010609060101010101" charset="-122"/>
              </a:rPr>
              <a:t>一千个读者就有一千个哈姆雷特。</a:t>
            </a:r>
            <a:r>
              <a:rPr lang="en-US" altLang="zh-CN" sz="3200" b="1">
                <a:latin typeface="仿宋" panose="02010609060101010101" charset="-122"/>
                <a:ea typeface="仿宋" panose="02010609060101010101" charset="-122"/>
                <a:cs typeface="仿宋" panose="02010609060101010101" charset="-122"/>
              </a:rPr>
              <a:t>”</a:t>
            </a:r>
            <a:r>
              <a:rPr sz="3200" b="1">
                <a:latin typeface="仿宋" panose="02010609060101010101" charset="-122"/>
                <a:ea typeface="仿宋" panose="02010609060101010101" charset="-122"/>
                <a:cs typeface="仿宋" panose="02010609060101010101" charset="-122"/>
              </a:rPr>
              <a:t>如吴敬梓的《范进中举》、鲁迅的《祝福》《狂人日记》《阿</a:t>
            </a:r>
            <a:r>
              <a:rPr lang="en-US" altLang="zh-CN" sz="3200" b="1">
                <a:latin typeface="仿宋" panose="02010609060101010101" charset="-122"/>
                <a:ea typeface="仿宋" panose="02010609060101010101" charset="-122"/>
                <a:cs typeface="仿宋" panose="02010609060101010101" charset="-122"/>
              </a:rPr>
              <a:t>Q</a:t>
            </a:r>
            <a:r>
              <a:rPr sz="3200" b="1">
                <a:latin typeface="仿宋" panose="02010609060101010101" charset="-122"/>
                <a:ea typeface="仿宋" panose="02010609060101010101" charset="-122"/>
                <a:cs typeface="仿宋" panose="02010609060101010101" charset="-122"/>
              </a:rPr>
              <a:t>正传》、朱自清的</a:t>
            </a:r>
            <a:r>
              <a:rPr sz="3200" b="1">
                <a:latin typeface="仿宋" panose="02010609060101010101" charset="-122"/>
                <a:ea typeface="仿宋" panose="02010609060101010101" charset="-122"/>
                <a:cs typeface="仿宋" panose="02010609060101010101" charset="-122"/>
                <a:sym typeface="+mn-ea"/>
              </a:rPr>
              <a:t>《背影》</a:t>
            </a:r>
            <a:r>
              <a:rPr sz="3200" b="1">
                <a:latin typeface="仿宋" panose="02010609060101010101" charset="-122"/>
                <a:ea typeface="仿宋" panose="02010609060101010101" charset="-122"/>
                <a:cs typeface="仿宋" panose="02010609060101010101" charset="-122"/>
              </a:rPr>
              <a:t>《荷塘月色》、曹禺的《雷雨》等等，各个时期都有许多不同的解读和评论。</a:t>
            </a:r>
            <a:endParaRPr sz="3200" b="1">
              <a:latin typeface="仿宋" panose="02010609060101010101" charset="-122"/>
              <a:ea typeface="仿宋" panose="02010609060101010101" charset="-122"/>
              <a:cs typeface="仿宋" panose="02010609060101010101" charset="-122"/>
            </a:endParaRPr>
          </a:p>
          <a:p>
            <a:pPr marL="0" indent="0">
              <a:buNone/>
            </a:pPr>
            <a:r>
              <a:rPr sz="3200" b="1">
                <a:latin typeface="仿宋" panose="02010609060101010101" charset="-122"/>
                <a:ea typeface="仿宋" panose="02010609060101010101" charset="-122"/>
                <a:cs typeface="仿宋" panose="02010609060101010101" charset="-122"/>
              </a:rPr>
              <a:t>   请选择你感兴趣得一篇（或一部）名作，搜集相关资料，写一篇评价综述。</a:t>
            </a:r>
            <a:endParaRPr sz="3200" b="1">
              <a:latin typeface="仿宋" panose="02010609060101010101" charset="-122"/>
              <a:ea typeface="仿宋" panose="02010609060101010101" charset="-122"/>
              <a:cs typeface="仿宋" panose="02010609060101010101"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pPr marL="0" indent="0" algn="l">
              <a:buNone/>
            </a:pPr>
            <a:r>
              <a:rPr lang="en-US" altLang="zh-CN" sz="2800" b="1">
                <a:gradFill>
                  <a:gsLst>
                    <a:gs pos="0">
                      <a:srgbClr val="007BD3"/>
                    </a:gs>
                    <a:gs pos="100000">
                      <a:srgbClr val="034373"/>
                    </a:gs>
                  </a:gsLst>
                  <a:lin scaled="0"/>
                </a:gradFill>
                <a:latin typeface="微软简" charset="0"/>
                <a:ea typeface="微软简" charset="0"/>
                <a:cs typeface="微软简" charset="0"/>
                <a:sym typeface="+mn-ea"/>
              </a:rPr>
              <a:t>      </a:t>
            </a:r>
            <a:endParaRPr lang="en-US" altLang="zh-CN" sz="2800" b="1">
              <a:gradFill>
                <a:gsLst>
                  <a:gs pos="0">
                    <a:srgbClr val="007BD3"/>
                  </a:gs>
                  <a:gs pos="100000">
                    <a:srgbClr val="034373"/>
                  </a:gs>
                </a:gsLst>
                <a:lin scaled="0"/>
              </a:gradFill>
              <a:latin typeface="微软简" charset="0"/>
              <a:ea typeface="微软简" charset="0"/>
              <a:cs typeface="微软简" charset="0"/>
              <a:sym typeface="+mn-ea"/>
            </a:endParaRPr>
          </a:p>
          <a:p>
            <a:pPr marL="0" indent="0" algn="l">
              <a:buNone/>
            </a:pPr>
            <a:r>
              <a:rPr lang="en-US" altLang="zh-CN" sz="2800" b="1">
                <a:gradFill>
                  <a:gsLst>
                    <a:gs pos="0">
                      <a:srgbClr val="007BD3"/>
                    </a:gs>
                    <a:gs pos="100000">
                      <a:srgbClr val="034373"/>
                    </a:gs>
                  </a:gsLst>
                  <a:lin scaled="0"/>
                </a:gradFill>
                <a:latin typeface="微软简" charset="0"/>
                <a:ea typeface="微软简" charset="0"/>
                <a:cs typeface="微软简" charset="0"/>
                <a:sym typeface="+mn-ea"/>
              </a:rPr>
              <a:t>      </a:t>
            </a:r>
            <a:r>
              <a:rPr sz="2800" b="1">
                <a:gradFill>
                  <a:gsLst>
                    <a:gs pos="0">
                      <a:srgbClr val="007BD3"/>
                    </a:gs>
                    <a:gs pos="100000">
                      <a:srgbClr val="034373"/>
                    </a:gs>
                  </a:gsLst>
                  <a:lin scaled="0"/>
                </a:gradFill>
                <a:latin typeface="微软简" charset="0"/>
                <a:ea typeface="微软简" charset="0"/>
                <a:cs typeface="微软简" charset="0"/>
                <a:sym typeface="+mn-ea"/>
              </a:rPr>
              <a:t>综述属三次文献，专题性强，涉及范围较小，具有一定的深度和时间性，能反映出这一专题的历史背景、研究现状和发展趋势，具有较高的情报学价值。</a:t>
            </a:r>
            <a:endParaRPr lang="zh-CN" altLang="en-US" sz="2800" b="1">
              <a:gradFill>
                <a:gsLst>
                  <a:gs pos="0">
                    <a:srgbClr val="007BD3"/>
                  </a:gs>
                  <a:gs pos="100000">
                    <a:srgbClr val="034373"/>
                  </a:gs>
                </a:gsLst>
                <a:lin scaled="0"/>
              </a:gradFill>
              <a:latin typeface="微软简" charset="0"/>
              <a:ea typeface="微软简" charset="0"/>
              <a:cs typeface="微软简" charset="0"/>
            </a:endParaRPr>
          </a:p>
          <a:p>
            <a:pPr marL="0" indent="0" algn="l">
              <a:buNone/>
            </a:pPr>
            <a:r>
              <a:rPr sz="2800" b="1">
                <a:gradFill>
                  <a:gsLst>
                    <a:gs pos="0">
                      <a:srgbClr val="007BD3"/>
                    </a:gs>
                    <a:gs pos="100000">
                      <a:srgbClr val="034373"/>
                    </a:gs>
                  </a:gsLst>
                  <a:lin scaled="0"/>
                </a:gradFill>
                <a:latin typeface="微软简" charset="0"/>
                <a:ea typeface="微软简" charset="0"/>
                <a:cs typeface="微软简" charset="0"/>
                <a:sym typeface="+mn-ea"/>
              </a:rPr>
              <a:t>      阅读综述，可在较短时间内了解该专题的最新研究动态，可以了解若干篇有关该专题的原始研究论文。</a:t>
            </a:r>
            <a:endParaRPr sz="2800" b="1">
              <a:gradFill>
                <a:gsLst>
                  <a:gs pos="0">
                    <a:srgbClr val="007BD3"/>
                  </a:gs>
                  <a:gs pos="100000">
                    <a:srgbClr val="034373"/>
                  </a:gs>
                </a:gsLst>
                <a:lin scaled="0"/>
              </a:gradFill>
              <a:latin typeface="微软简" charset="0"/>
              <a:ea typeface="微软简" charset="0"/>
              <a:cs typeface="微软简" charset="0"/>
              <a:sym typeface="+mn-ea"/>
            </a:endParaRPr>
          </a:p>
          <a:p>
            <a:pPr marL="0" indent="0" algn="l">
              <a:buNone/>
            </a:pPr>
            <a:endParaRPr lang="zh-CN" altLang="en-US" sz="2800" b="1">
              <a:gradFill>
                <a:gsLst>
                  <a:gs pos="0">
                    <a:srgbClr val="007BD3"/>
                  </a:gs>
                  <a:gs pos="100000">
                    <a:srgbClr val="034373"/>
                  </a:gs>
                </a:gsLst>
                <a:lin scaled="0"/>
              </a:gradFill>
              <a:latin typeface="微软简" charset="0"/>
              <a:ea typeface="微软简" charset="0"/>
              <a:cs typeface="微软简" charset="0"/>
              <a:sym typeface="+mn-ea"/>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pPr algn="ctr"/>
            <a:r>
              <a:rPr sz="4445">
                <a:solidFill>
                  <a:srgbClr val="FF0000"/>
                </a:solidFill>
                <a:latin typeface="微软简" charset="0"/>
                <a:ea typeface="微软简" charset="0"/>
                <a:sym typeface="+mn-ea"/>
              </a:rPr>
              <a:t>综述的格式</a:t>
            </a:r>
            <a:endParaRPr lang="zh-CN" altLang="en-US"/>
          </a:p>
        </p:txBody>
      </p:sp>
      <p:sp>
        <p:nvSpPr>
          <p:cNvPr id="3" name="内容占位符 2"/>
          <p:cNvSpPr>
            <a:spLocks noGrp="1"/>
          </p:cNvSpPr>
          <p:nvPr>
            <p:ph idx="1"/>
          </p:nvPr>
        </p:nvSpPr>
        <p:spPr/>
        <p:txBody>
          <a:bodyPr>
            <a:normAutofit fontScale="90000"/>
          </a:bodyPr>
          <a:p>
            <a:pPr marL="0" indent="0">
              <a:buNone/>
            </a:pPr>
            <a:r>
              <a:rPr lang="en-US" altLang="zh-CN" sz="2800">
                <a:latin typeface="微软简" charset="0"/>
                <a:ea typeface="微软简" charset="0"/>
                <a:cs typeface="微软简" charset="0"/>
              </a:rPr>
              <a:t>       </a:t>
            </a:r>
            <a:r>
              <a:rPr lang="zh-CN" altLang="en-US" sz="2800">
                <a:latin typeface="微软简" charset="0"/>
                <a:ea typeface="微软简" charset="0"/>
                <a:cs typeface="微软简" charset="0"/>
              </a:rPr>
              <a:t>综述与一般科技论文不同。科技论文注重研究方法的科学性和结果的可信性，特别强调阳性结果。而综述要写出主题(某一专题、某一领域)的详细情报资料，不仅要指出发展背景和工作意义，而且还应有作者的评论性意见，指出研究成败的原因；不仅要指出目前研究的热点和争论焦点，而且还应指出有待于进一步探索和研究的处女领域：不仅要介绍主题的研究动态与最新进展，而且还应在评述的基础上，预测发展趋势和应用前景。因此，综述的书写格式比较多样化，除了题目、署名、摘要、关键词(这四部分与一般科技论文相同)以外，一般还包括前言、主体、总结和参考文献四部分，其中前三部分系综述的正文，后一部分是撰写综述的基础。</a:t>
            </a:r>
            <a:r>
              <a:rPr lang="zh-CN" altLang="en-US"/>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fontScale="90000" lnSpcReduction="20000"/>
          </a:bodyPr>
          <a:p>
            <a:pPr marL="0" indent="0">
              <a:buNone/>
            </a:pPr>
            <a:r>
              <a:rPr lang="en-US" altLang="zh-CN" sz="2000" b="1">
                <a:solidFill>
                  <a:schemeClr val="accent2">
                    <a:lumMod val="50000"/>
                  </a:schemeClr>
                </a:solidFill>
                <a:latin typeface="微软简" charset="0"/>
                <a:ea typeface="微软简" charset="0"/>
                <a:cs typeface="微软简" charset="0"/>
              </a:rPr>
              <a:t>      </a:t>
            </a:r>
            <a:r>
              <a:rPr lang="zh-CN" altLang="en-US" sz="3200" b="1">
                <a:solidFill>
                  <a:schemeClr val="accent2">
                    <a:lumMod val="50000"/>
                  </a:schemeClr>
                </a:solidFill>
                <a:latin typeface="微软简" charset="0"/>
                <a:ea typeface="微软简" charset="0"/>
                <a:cs typeface="微软简" charset="0"/>
              </a:rPr>
              <a:t>综述一般都包括题名、著者、摘要、关键词、正文、参考文献几部分。其中正文部分又由前言、主体和总结组成。 </a:t>
            </a:r>
            <a:endParaRPr lang="zh-CN" altLang="en-US" sz="3200" b="1">
              <a:solidFill>
                <a:schemeClr val="accent2">
                  <a:lumMod val="50000"/>
                </a:schemeClr>
              </a:solidFill>
              <a:latin typeface="微软简" charset="0"/>
              <a:ea typeface="微软简" charset="0"/>
              <a:cs typeface="微软简" charset="0"/>
            </a:endParaRPr>
          </a:p>
          <a:p>
            <a:pPr marL="0" indent="0">
              <a:buNone/>
            </a:pPr>
            <a:r>
              <a:rPr lang="zh-CN" altLang="en-US" sz="3200" b="1">
                <a:solidFill>
                  <a:schemeClr val="accent2">
                    <a:lumMod val="50000"/>
                  </a:schemeClr>
                </a:solidFill>
                <a:latin typeface="微软简" charset="0"/>
                <a:ea typeface="微软简" charset="0"/>
                <a:cs typeface="微软简" charset="0"/>
              </a:rPr>
              <a:t>     前言，前言又称引言，</a:t>
            </a:r>
            <a:r>
              <a:rPr sz="3200" b="1">
                <a:solidFill>
                  <a:schemeClr val="accent2">
                    <a:lumMod val="50000"/>
                  </a:schemeClr>
                </a:solidFill>
                <a:latin typeface="微软简" charset="0"/>
                <a:ea typeface="微软简" charset="0"/>
                <a:cs typeface="微软简" charset="0"/>
                <a:sym typeface="+mn-ea"/>
              </a:rPr>
              <a:t>提出问题，</a:t>
            </a:r>
            <a:r>
              <a:rPr lang="zh-CN" altLang="en-US" sz="3200" b="1">
                <a:solidFill>
                  <a:schemeClr val="accent2">
                    <a:lumMod val="50000"/>
                  </a:schemeClr>
                </a:solidFill>
                <a:latin typeface="微软简" charset="0"/>
                <a:ea typeface="微软简" charset="0"/>
                <a:cs typeface="微软简" charset="0"/>
              </a:rPr>
              <a:t>是将读者导入论文主体的部分，主要叙述综述的目的、意义和作用，概述主题的有关概念和定义，</a:t>
            </a:r>
            <a:r>
              <a:rPr sz="3200" b="1">
                <a:solidFill>
                  <a:schemeClr val="accent2">
                    <a:lumMod val="50000"/>
                  </a:schemeClr>
                </a:solidFill>
                <a:latin typeface="微软简" charset="0"/>
                <a:ea typeface="微软简" charset="0"/>
                <a:cs typeface="微软简" charset="0"/>
                <a:sym typeface="+mn-ea"/>
              </a:rPr>
              <a:t>综述问题的历史、资料来源、现状和发展动态</a:t>
            </a:r>
            <a:r>
              <a:rPr lang="zh-CN" altLang="en-US" sz="3200" b="1">
                <a:solidFill>
                  <a:schemeClr val="accent2">
                    <a:lumMod val="50000"/>
                  </a:schemeClr>
                </a:solidFill>
                <a:latin typeface="微软简" charset="0"/>
                <a:ea typeface="微软简" charset="0"/>
                <a:cs typeface="微软简" charset="0"/>
              </a:rPr>
              <a:t>简述所选择主题的历史背景、发展过程、现状、争论焦点、应用价值和实践意义，同时还可限定综述的范围．使读者对综述的主题有一个初步的印象。</a:t>
            </a:r>
            <a:endParaRPr lang="zh-CN" altLang="en-US" sz="3200" b="1">
              <a:solidFill>
                <a:schemeClr val="accent2">
                  <a:lumMod val="50000"/>
                </a:schemeClr>
              </a:solidFill>
              <a:latin typeface="微软简" charset="0"/>
              <a:ea typeface="微软简" charset="0"/>
              <a:cs typeface="微软简" charset="0"/>
            </a:endParaRPr>
          </a:p>
          <a:p>
            <a:pPr marL="0" indent="0">
              <a:buNone/>
            </a:pPr>
            <a:r>
              <a:rPr lang="zh-CN" altLang="en-US" sz="3200" b="1">
                <a:solidFill>
                  <a:schemeClr val="accent2">
                    <a:lumMod val="50000"/>
                  </a:schemeClr>
                </a:solidFill>
                <a:latin typeface="微软简" charset="0"/>
                <a:ea typeface="微软简" charset="0"/>
                <a:cs typeface="微软简" charset="0"/>
              </a:rPr>
              <a:t>     </a:t>
            </a:r>
            <a:r>
              <a:rPr sz="3200" b="1">
                <a:solidFill>
                  <a:schemeClr val="accent2">
                    <a:lumMod val="50000"/>
                  </a:schemeClr>
                </a:solidFill>
                <a:latin typeface="微软简" charset="0"/>
                <a:ea typeface="微软简" charset="0"/>
                <a:cs typeface="微软简" charset="0"/>
                <a:sym typeface="+mn-ea"/>
              </a:rPr>
              <a:t>如果属于争论性课题，要指明争论的焦点所在。</a:t>
            </a:r>
            <a:r>
              <a:rPr lang="zh-CN" altLang="en-US" sz="3200" b="1">
                <a:solidFill>
                  <a:schemeClr val="accent2">
                    <a:lumMod val="50000"/>
                  </a:schemeClr>
                </a:solidFill>
                <a:latin typeface="微软简" charset="0"/>
                <a:ea typeface="微软简" charset="0"/>
                <a:cs typeface="微软简" charset="0"/>
              </a:rPr>
              <a:t>         </a:t>
            </a:r>
            <a:endParaRPr lang="zh-CN" altLang="en-US" sz="3200" b="1">
              <a:solidFill>
                <a:schemeClr val="accent2">
                  <a:lumMod val="50000"/>
                </a:schemeClr>
              </a:solidFill>
              <a:latin typeface="微软简" charset="0"/>
              <a:ea typeface="微软简" charset="0"/>
              <a:cs typeface="微软简" charset="0"/>
            </a:endParaRPr>
          </a:p>
          <a:p>
            <a:pPr marL="0" indent="0">
              <a:buNone/>
            </a:pPr>
            <a:r>
              <a:rPr lang="zh-CN" altLang="en-US" sz="2000" b="1">
                <a:solidFill>
                  <a:schemeClr val="accent2">
                    <a:lumMod val="50000"/>
                  </a:schemeClr>
                </a:solidFill>
                <a:latin typeface="微软简" charset="0"/>
                <a:ea typeface="微软简" charset="0"/>
                <a:cs typeface="微软简" charset="0"/>
              </a:rPr>
              <a:t>     </a:t>
            </a:r>
            <a:endParaRPr lang="zh-CN" altLang="en-US" sz="2000" b="1">
              <a:solidFill>
                <a:schemeClr val="accent2">
                  <a:lumMod val="50000"/>
                </a:schemeClr>
              </a:solidFill>
              <a:latin typeface="微软简" charset="0"/>
              <a:ea typeface="微软简" charset="0"/>
              <a:cs typeface="微软简"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1000"/>
                                        <p:tgtEl>
                                          <p:spTgt spid="3">
                                            <p:txEl>
                                              <p:pRg st="1" end="1"/>
                                            </p:txEl>
                                          </p:spTgt>
                                        </p:tgtEl>
                                      </p:cBhvr>
                                    </p:animEffect>
                                    <p:anim calcmode="lin" valueType="num">
                                      <p:cBhvr>
                                        <p:cTn id="1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lnSpcReduction="20000"/>
          </a:bodyPr>
          <a:p>
            <a:pPr marL="0" indent="0" algn="l">
              <a:buNone/>
            </a:pPr>
            <a:r>
              <a:rPr lang="en-US" altLang="zh-CN" sz="2000" b="1">
                <a:solidFill>
                  <a:schemeClr val="accent2">
                    <a:lumMod val="50000"/>
                  </a:schemeClr>
                </a:solidFill>
                <a:latin typeface="微软简" charset="0"/>
                <a:ea typeface="微软简" charset="0"/>
                <a:cs typeface="微软简" charset="0"/>
                <a:sym typeface="+mn-ea"/>
              </a:rPr>
              <a:t>       </a:t>
            </a:r>
            <a:r>
              <a:rPr sz="3200" b="1">
                <a:solidFill>
                  <a:schemeClr val="accent2">
                    <a:lumMod val="50000"/>
                  </a:schemeClr>
                </a:solidFill>
                <a:latin typeface="微软简" charset="0"/>
                <a:ea typeface="微软简" charset="0"/>
                <a:cs typeface="微软简" charset="0"/>
                <a:sym typeface="+mn-ea"/>
              </a:rPr>
              <a:t>正文，是综述的重点，写法上没有固定的格式，只要能较好地表达综合的内容，作者可创造性采用诸多形式。</a:t>
            </a:r>
            <a:endParaRPr lang="zh-CN" altLang="en-US" sz="3200" b="1">
              <a:solidFill>
                <a:schemeClr val="accent2">
                  <a:lumMod val="50000"/>
                </a:schemeClr>
              </a:solidFill>
              <a:latin typeface="微软简" charset="0"/>
              <a:ea typeface="微软简" charset="0"/>
              <a:cs typeface="微软简" charset="0"/>
            </a:endParaRPr>
          </a:p>
          <a:p>
            <a:pPr marL="0" indent="0" algn="l">
              <a:buNone/>
            </a:pPr>
            <a:r>
              <a:rPr sz="3200" b="1">
                <a:solidFill>
                  <a:schemeClr val="accent2">
                    <a:lumMod val="50000"/>
                  </a:schemeClr>
                </a:solidFill>
                <a:latin typeface="微软简" charset="0"/>
                <a:ea typeface="微软简" charset="0"/>
                <a:cs typeface="微软简" charset="0"/>
                <a:sym typeface="+mn-ea"/>
              </a:rPr>
              <a:t>      正文主要包括论据和论证两个部分，通过提出问题、分析问题和解决问题，比较不同学者对同一问题的看法及其理论依据，进一步阐明问题的来龙去脉和作者自己的见解。</a:t>
            </a:r>
            <a:endParaRPr lang="zh-CN" altLang="en-US" sz="3200" b="1">
              <a:solidFill>
                <a:schemeClr val="accent2">
                  <a:lumMod val="50000"/>
                </a:schemeClr>
              </a:solidFill>
              <a:latin typeface="微软简" charset="0"/>
              <a:ea typeface="微软简" charset="0"/>
              <a:cs typeface="微软简" charset="0"/>
            </a:endParaRPr>
          </a:p>
          <a:p>
            <a:pPr marL="0" indent="0" algn="l">
              <a:buNone/>
            </a:pPr>
            <a:r>
              <a:rPr sz="3200" b="1">
                <a:solidFill>
                  <a:schemeClr val="accent2">
                    <a:lumMod val="50000"/>
                  </a:schemeClr>
                </a:solidFill>
                <a:latin typeface="微软简" charset="0"/>
                <a:ea typeface="微软简" charset="0"/>
                <a:cs typeface="微软简" charset="0"/>
                <a:sym typeface="+mn-ea"/>
              </a:rPr>
              <a:t>      当然，作者也可从问题发生的历史背景、现状、发展方向等提出文献的不同观点。正文部分可根据内容的多少可分为若干个小标题分别论述。</a:t>
            </a:r>
            <a:endParaRPr lang="zh-CN" altLang="en-US" sz="3200" b="1">
              <a:solidFill>
                <a:schemeClr val="accent2">
                  <a:lumMod val="50000"/>
                </a:schemeClr>
              </a:solidFill>
              <a:latin typeface="微软简" charset="0"/>
              <a:ea typeface="微软简" charset="0"/>
              <a:cs typeface="微软简" charset="0"/>
            </a:endParaRPr>
          </a:p>
          <a:p>
            <a:pPr marL="0" indent="0">
              <a:buNone/>
            </a:pPr>
            <a:endParaRPr lang="zh-CN" altLang="en-US" sz="3200"/>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42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422"/>
  <p:tag name="KSO_WM_TEMPLATE_SUBCATEGORY" val="0"/>
  <p:tag name="KSO_WM_TEMPLATE_MASTER_TYPE" val="1"/>
  <p:tag name="KSO_WM_TEMPLATE_COLOR_TYPE" val="1"/>
  <p:tag name="KSO_WM_TEMPLATE_MASTER_THUMB_INDEX" val="12"/>
  <p:tag name="KSO_WM_TEMPLATE_THUMBS_INDEX" val="1、4、7、9、12、13、17、18、19、20、21、24、29、31、3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i"/>
  <p:tag name="KSO_WM_UNIT_INDEX" val="2"/>
  <p:tag name="KSO_WM_UNIT_ID" val="custom20204422_1*i*2"/>
  <p:tag name="KSO_WM_SLIDE_BACKGROUND_MASK_FLAG" val="1"/>
  <p:tag name="KSO_WM_TEMPLATE_CATEGORY" val="custom"/>
  <p:tag name="KSO_WM_TEMPLATE_INDEX" val="20204422"/>
</p:tagLst>
</file>

<file path=ppt/tags/tag142.xml><?xml version="1.0" encoding="utf-8"?>
<p:tagLst xmlns:p="http://schemas.openxmlformats.org/presentationml/2006/main">
  <p:tag name="KSO_WM_UNIT_ISCONTENTSTITLE" val="0"/>
  <p:tag name="KSO_WM_UNIT_NOCLEAR" val="0"/>
  <p:tag name="KSO_WM_UNIT_VALUE" val="7"/>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PRESET_TEXT" val="年终总结"/>
  <p:tag name="KSO_WM_TEMPLATE_CATEGORY" val="custom"/>
  <p:tag name="KSO_WM_TEMPLATE_INDEX" val="20204422"/>
  <p:tag name="KSO_WM_UNIT_ID" val="custom20204422_1*a*1"/>
</p:tagLst>
</file>

<file path=ppt/tags/tag143.xml><?xml version="1.0" encoding="utf-8"?>
<p:tagLst xmlns:p="http://schemas.openxmlformats.org/presentationml/2006/main">
  <p:tag name="KSO_WM_UNIT_ISCONTENTSTITLE" val="0"/>
  <p:tag name="KSO_WM_UNIT_NOCLEAR" val="0"/>
  <p:tag name="KSO_WM_UNIT_VALUE" val="25"/>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UNIT_PRESET_TEXT" val="单击此处添加副标题内容"/>
  <p:tag name="KSO_WM_TEMPLATE_CATEGORY" val="custom"/>
  <p:tag name="KSO_WM_TEMPLATE_INDEX" val="20204422"/>
  <p:tag name="KSO_WM_UNIT_ID" val="custom20204422_1*b*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422_1*i*1"/>
  <p:tag name="KSO_WM_TEMPLATE_CATEGORY" val="custom"/>
  <p:tag name="KSO_WM_TEMPLATE_INDEX" val="20204422"/>
  <p:tag name="KSO_WM_UNIT_LAYERLEVEL" val="1"/>
  <p:tag name="KSO_WM_TAG_VERSION" val="1.0"/>
  <p:tag name="KSO_WM_BEAUTIFY_FLAG" val="#wm#"/>
</p:tagLst>
</file>

<file path=ppt/tags/tag145.xml><?xml version="1.0" encoding="utf-8"?>
<p:tagLst xmlns:p="http://schemas.openxmlformats.org/presentationml/2006/main">
  <p:tag name="KSO_WM_BEAUTIFY_FLAG" val="#wm#"/>
  <p:tag name="KSO_WM_TEMPLATE_SUBCATEGORY" val="0"/>
  <p:tag name="KSO_WM_SLIDE_TYPE" val="title"/>
  <p:tag name="KSO_WM_SLIDE_SUBTYPE" val="pureTxt"/>
  <p:tag name="KSO_WM_SLIDE_ITEM_CNT" val="0"/>
  <p:tag name="KSO_WM_SLIDE_INDEX" val="1"/>
  <p:tag name="KSO_WM_TAG_VERSION" val="1.0"/>
  <p:tag name="KSO_WM_SLIDE_LAYOUT" val="a_b"/>
  <p:tag name="KSO_WM_SLIDE_LAYOUT_CNT" val="1_1"/>
  <p:tag name="KSO_WM_TEMPLATE_MASTER_TYPE" val="1"/>
  <p:tag name="KSO_WM_TEMPLATE_COLOR_TYPE" val="1"/>
  <p:tag name="KSO_WM_TEMPLATE_CATEGORY" val="custom"/>
  <p:tag name="KSO_WM_TEMPLATE_INDEX" val="20204422"/>
  <p:tag name="KSO_WM_SLIDE_ID" val="custom20204422_1"/>
  <p:tag name="KSO_WM_TEMPLATE_MASTER_THUMB_INDEX" val="12"/>
  <p:tag name="KSO_WM_TEMPLATE_THUMBS_INDEX" val="1、4、7、9、12、13、18、21、22、24、25、28、35、38"/>
</p:tagLst>
</file>

<file path=ppt/tags/tag146.xml><?xml version="1.0" encoding="utf-8"?>
<p:tagLst xmlns:p="http://schemas.openxmlformats.org/presentationml/2006/main">
  <p:tag name="KSO_WM_BEAUTIFY_FLAG" val="#wm#"/>
  <p:tag name="KSO_WM_TEMPLATE_CATEGORY" val="custom"/>
  <p:tag name="KSO_WM_TEMPLATE_INDEX" val="20204422"/>
</p:tagLst>
</file>

<file path=ppt/tags/tag147.xml><?xml version="1.0" encoding="utf-8"?>
<p:tagLst xmlns:p="http://schemas.openxmlformats.org/presentationml/2006/main">
  <p:tag name="KSO_WM_BEAUTIFY_FLAG" val="#wm#"/>
  <p:tag name="KSO_WM_TEMPLATE_CATEGORY" val="custom"/>
  <p:tag name="KSO_WM_TEMPLATE_INDEX" val="20204422"/>
</p:tagLst>
</file>

<file path=ppt/tags/tag148.xml><?xml version="1.0" encoding="utf-8"?>
<p:tagLst xmlns:p="http://schemas.openxmlformats.org/presentationml/2006/main">
  <p:tag name="KSO_WM_BEAUTIFY_FLAG" val="#wm#"/>
  <p:tag name="KSO_WM_TEMPLATE_CATEGORY" val="custom"/>
  <p:tag name="KSO_WM_TEMPLATE_INDEX" val="20204422"/>
</p:tagLst>
</file>

<file path=ppt/tags/tag149.xml><?xml version="1.0" encoding="utf-8"?>
<p:tagLst xmlns:p="http://schemas.openxmlformats.org/presentationml/2006/main">
  <p:tag name="KSO_WM_BEAUTIFY_FLAG" val="#wm#"/>
  <p:tag name="KSO_WM_TEMPLATE_CATEGORY" val="custom"/>
  <p:tag name="KSO_WM_TEMPLATE_INDEX" val="2020442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4422"/>
</p:tagLst>
</file>

<file path=ppt/tags/tag151.xml><?xml version="1.0" encoding="utf-8"?>
<p:tagLst xmlns:p="http://schemas.openxmlformats.org/presentationml/2006/main">
  <p:tag name="KSO_WM_BEAUTIFY_FLAG" val="#wm#"/>
  <p:tag name="KSO_WM_TEMPLATE_CATEGORY" val="custom"/>
  <p:tag name="KSO_WM_TEMPLATE_INDEX" val="20204422"/>
</p:tagLst>
</file>

<file path=ppt/tags/tag152.xml><?xml version="1.0" encoding="utf-8"?>
<p:tagLst xmlns:p="http://schemas.openxmlformats.org/presentationml/2006/main">
  <p:tag name="KSO_WM_BEAUTIFY_FLAG" val="#wm#"/>
  <p:tag name="KSO_WM_TEMPLATE_CATEGORY" val="custom"/>
  <p:tag name="KSO_WM_TEMPLATE_INDEX" val="20204422"/>
</p:tagLst>
</file>

<file path=ppt/tags/tag153.xml><?xml version="1.0" encoding="utf-8"?>
<p:tagLst xmlns:p="http://schemas.openxmlformats.org/presentationml/2006/main">
  <p:tag name="KSO_WM_BEAUTIFY_FLAG" val="#wm#"/>
  <p:tag name="KSO_WM_TEMPLATE_CATEGORY" val="custom"/>
  <p:tag name="KSO_WM_TEMPLATE_INDEX" val="20204422"/>
</p:tagLst>
</file>

<file path=ppt/tags/tag154.xml><?xml version="1.0" encoding="utf-8"?>
<p:tagLst xmlns:p="http://schemas.openxmlformats.org/presentationml/2006/main">
  <p:tag name="KSO_WM_BEAUTIFY_FLAG" val="#wm#"/>
  <p:tag name="KSO_WM_TEMPLATE_CATEGORY" val="custom"/>
  <p:tag name="KSO_WM_TEMPLATE_INDEX" val="20204422"/>
</p:tagLst>
</file>

<file path=ppt/tags/tag155.xml><?xml version="1.0" encoding="utf-8"?>
<p:tagLst xmlns:p="http://schemas.openxmlformats.org/presentationml/2006/main">
  <p:tag name="KSO_WM_BEAUTIFY_FLAG" val="#wm#"/>
  <p:tag name="KSO_WM_TEMPLATE_CATEGORY" val="custom"/>
  <p:tag name="KSO_WM_TEMPLATE_INDEX" val="20204422"/>
</p:tagLst>
</file>

<file path=ppt/tags/tag156.xml><?xml version="1.0" encoding="utf-8"?>
<p:tagLst xmlns:p="http://schemas.openxmlformats.org/presentationml/2006/main">
  <p:tag name="KSO_WM_BEAUTIFY_FLAG" val="#wm#"/>
  <p:tag name="KSO_WM_TEMPLATE_CATEGORY" val="custom"/>
  <p:tag name="KSO_WM_TEMPLATE_INDEX" val="20204422"/>
</p:tagLst>
</file>

<file path=ppt/tags/tag157.xml><?xml version="1.0" encoding="utf-8"?>
<p:tagLst xmlns:p="http://schemas.openxmlformats.org/presentationml/2006/main">
  <p:tag name="KSO_WM_BEAUTIFY_FLAG" val="#wm#"/>
  <p:tag name="KSO_WM_TEMPLATE_CATEGORY" val="custom"/>
  <p:tag name="KSO_WM_TEMPLATE_INDEX" val="20204422"/>
</p:tagLst>
</file>

<file path=ppt/tags/tag158.xml><?xml version="1.0" encoding="utf-8"?>
<p:tagLst xmlns:p="http://schemas.openxmlformats.org/presentationml/2006/main">
  <p:tag name="KSO_WM_BEAUTIFY_FLAG" val="#wm#"/>
  <p:tag name="KSO_WM_TEMPLATE_CATEGORY" val="custom"/>
  <p:tag name="KSO_WM_TEMPLATE_INDEX" val="20204422"/>
</p:tagLst>
</file>

<file path=ppt/tags/tag159.xml><?xml version="1.0" encoding="utf-8"?>
<p:tagLst xmlns:p="http://schemas.openxmlformats.org/presentationml/2006/main">
  <p:tag name="KSO_WM_BEAUTIFY_FLAG" val="#wm#"/>
  <p:tag name="KSO_WM_TEMPLATE_CATEGORY" val="custom"/>
  <p:tag name="KSO_WM_TEMPLATE_INDEX" val="2020442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4422"/>
</p:tagLst>
</file>

<file path=ppt/tags/tag161.xml><?xml version="1.0" encoding="utf-8"?>
<p:tagLst xmlns:p="http://schemas.openxmlformats.org/presentationml/2006/main">
  <p:tag name="REFSHAPE" val="795590340"/>
  <p:tag name="KSO_WM_UNIT_PLACING_PICTURE_USER_VIEWPORT" val="{&quot;height&quot;:15840,&quot;width&quot;:12627}"/>
</p:tagLst>
</file>

<file path=ppt/tags/tag162.xml><?xml version="1.0" encoding="utf-8"?>
<p:tagLst xmlns:p="http://schemas.openxmlformats.org/presentationml/2006/main">
  <p:tag name="KSO_WM_BEAUTIFY_FLAG" val="#wm#"/>
  <p:tag name="KSO_WM_TEMPLATE_CATEGORY" val="custom"/>
  <p:tag name="KSO_WM_TEMPLATE_INDEX" val="20204422"/>
</p:tagLst>
</file>

<file path=ppt/tags/tag163.xml><?xml version="1.0" encoding="utf-8"?>
<p:tagLst xmlns:p="http://schemas.openxmlformats.org/presentationml/2006/main">
  <p:tag name="KSO_WM_BEAUTIFY_FLAG" val="#wm#"/>
  <p:tag name="KSO_WM_TEMPLATE_CATEGORY" val="custom"/>
  <p:tag name="KSO_WM_TEMPLATE_INDEX" val="20204422"/>
</p:tagLst>
</file>

<file path=ppt/tags/tag164.xml><?xml version="1.0" encoding="utf-8"?>
<p:tagLst xmlns:p="http://schemas.openxmlformats.org/presentationml/2006/main">
  <p:tag name="KSO_WM_BEAUTIFY_FLAG" val="#wm#"/>
  <p:tag name="KSO_WM_TEMPLATE_CATEGORY" val="custom"/>
  <p:tag name="KSO_WM_TEMPLATE_INDEX" val="20204422"/>
</p:tagLst>
</file>

<file path=ppt/tags/tag165.xml><?xml version="1.0" encoding="utf-8"?>
<p:tagLst xmlns:p="http://schemas.openxmlformats.org/presentationml/2006/main">
  <p:tag name="KSO_WM_BEAUTIFY_FLAG" val="#wm#"/>
  <p:tag name="KSO_WM_TEMPLATE_CATEGORY" val="custom"/>
  <p:tag name="KSO_WM_TEMPLATE_INDEX" val="20204422"/>
</p:tagLst>
</file>

<file path=ppt/tags/tag166.xml><?xml version="1.0" encoding="utf-8"?>
<p:tagLst xmlns:p="http://schemas.openxmlformats.org/presentationml/2006/main">
  <p:tag name="KSO_WM_BEAUTIFY_FLAG" val="#wm#"/>
  <p:tag name="KSO_WM_TEMPLATE_CATEGORY" val="custom"/>
  <p:tag name="KSO_WM_TEMPLATE_INDEX" val="20204422"/>
</p:tagLst>
</file>

<file path=ppt/tags/tag167.xml><?xml version="1.0" encoding="utf-8"?>
<p:tagLst xmlns:p="http://schemas.openxmlformats.org/presentationml/2006/main">
  <p:tag name="KSO_WM_BEAUTIFY_FLAG" val="#wm#"/>
  <p:tag name="KSO_WM_TEMPLATE_CATEGORY" val="custom"/>
  <p:tag name="KSO_WM_TEMPLATE_INDEX" val="20204422"/>
</p:tagLst>
</file>

<file path=ppt/tags/tag168.xml><?xml version="1.0" encoding="utf-8"?>
<p:tagLst xmlns:p="http://schemas.openxmlformats.org/presentationml/2006/main">
  <p:tag name="KSO_WM_BEAUTIFY_FLAG" val="#wm#"/>
  <p:tag name="KSO_WM_TEMPLATE_CATEGORY" val="custom"/>
  <p:tag name="KSO_WM_TEMPLATE_INDEX" val="20204422"/>
</p:tagLst>
</file>

<file path=ppt/tags/tag169.xml><?xml version="1.0" encoding="utf-8"?>
<p:tagLst xmlns:p="http://schemas.openxmlformats.org/presentationml/2006/main">
  <p:tag name="KSO_WM_BEAUTIFY_FLAG" val="#wm#"/>
  <p:tag name="KSO_WM_TEMPLATE_CATEGORY" val="custom"/>
  <p:tag name="KSO_WM_TEMPLATE_INDEX" val="2020442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4422"/>
</p:tagLst>
</file>

<file path=ppt/tags/tag171.xml><?xml version="1.0" encoding="utf-8"?>
<p:tagLst xmlns:p="http://schemas.openxmlformats.org/presentationml/2006/main">
  <p:tag name="KSO_WM_BEAUTIFY_FLAG" val="#wm#"/>
  <p:tag name="KSO_WM_TEMPLATE_CATEGORY" val="custom"/>
  <p:tag name="KSO_WM_TEMPLATE_INDEX" val="20204422"/>
</p:tagLst>
</file>

<file path=ppt/tags/tag172.xml><?xml version="1.0" encoding="utf-8"?>
<p:tagLst xmlns:p="http://schemas.openxmlformats.org/presentationml/2006/main">
  <p:tag name="KSO_WM_BEAUTIFY_FLAG" val="#wm#"/>
  <p:tag name="KSO_WM_TEMPLATE_CATEGORY" val="custom"/>
  <p:tag name="KSO_WM_TEMPLATE_INDEX" val="20204422"/>
</p:tagLst>
</file>

<file path=ppt/tags/tag173.xml><?xml version="1.0" encoding="utf-8"?>
<p:tagLst xmlns:p="http://schemas.openxmlformats.org/presentationml/2006/main">
  <p:tag name="KSO_WM_BEAUTIFY_FLAG" val="#wm#"/>
  <p:tag name="KSO_WM_TEMPLATE_CATEGORY" val="custom"/>
  <p:tag name="KSO_WM_TEMPLATE_INDEX" val="20204422"/>
</p:tagLst>
</file>

<file path=ppt/tags/tag174.xml><?xml version="1.0" encoding="utf-8"?>
<p:tagLst xmlns:p="http://schemas.openxmlformats.org/presentationml/2006/main">
  <p:tag name="KSO_WM_BEAUTIFY_FLAG" val="#wm#"/>
  <p:tag name="KSO_WM_TEMPLATE_CATEGORY" val="custom"/>
  <p:tag name="KSO_WM_TEMPLATE_INDEX" val="20204422"/>
</p:tagLst>
</file>

<file path=ppt/tags/tag175.xml><?xml version="1.0" encoding="utf-8"?>
<p:tagLst xmlns:p="http://schemas.openxmlformats.org/presentationml/2006/main">
  <p:tag name="KSO_WM_UNIT_DIAGRAM_MODELTYPE" val="dynamicNum"/>
  <p:tag name="KSO_WM_BEAUTIFY_FLAG" val="#wm#"/>
  <p:tag name="KSO_WM_UNIT_TYPE" val="ζ_h_f"/>
  <p:tag name="KSO_WM_UNIT_DYNAMIC_NUM_END" val="1"/>
  <p:tag name="KSO_WM_UNIT_INDEX" val="1580819462626_1_1"/>
</p:tagLst>
</file>

<file path=ppt/tags/tag176.xml><?xml version="1.0" encoding="utf-8"?>
<p:tagLst xmlns:p="http://schemas.openxmlformats.org/presentationml/2006/main">
  <p:tag name="KSO_WM_BEAUTIFY_FLAG" val="#wm#"/>
  <p:tag name="KSO_WM_TEMPLATE_CATEGORY" val="custom"/>
  <p:tag name="KSO_WM_TEMPLATE_INDEX" val="20204422"/>
</p:tagLst>
</file>

<file path=ppt/tags/tag177.xml><?xml version="1.0" encoding="utf-8"?>
<p:tagLst xmlns:p="http://schemas.openxmlformats.org/presentationml/2006/main">
  <p:tag name="KSO_WM_BEAUTIFY_FLAG" val="#wm#"/>
  <p:tag name="KSO_WM_TEMPLATE_CATEGORY" val="custom"/>
  <p:tag name="KSO_WM_TEMPLATE_INDEX" val="20204422"/>
</p:tagLst>
</file>

<file path=ppt/tags/tag178.xml><?xml version="1.0" encoding="utf-8"?>
<p:tagLst xmlns:p="http://schemas.openxmlformats.org/presentationml/2006/main">
  <p:tag name="KSO_WM_BEAUTIFY_FLAG" val="#wm#"/>
  <p:tag name="KSO_WM_TEMPLATE_CATEGORY" val="custom"/>
  <p:tag name="KSO_WM_TEMPLATE_INDEX" val="20204422"/>
</p:tagLst>
</file>

<file path=ppt/tags/tag179.xml><?xml version="1.0" encoding="utf-8"?>
<p:tagLst xmlns:p="http://schemas.openxmlformats.org/presentationml/2006/main">
  <p:tag name="KSO_WM_BEAUTIFY_FLAG" val="#wm#"/>
  <p:tag name="KSO_WM_TEMPLATE_CATEGORY" val="custom"/>
  <p:tag name="KSO_WM_TEMPLATE_INDEX" val="2020442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4422"/>
</p:tagLst>
</file>

<file path=ppt/tags/tag181.xml><?xml version="1.0" encoding="utf-8"?>
<p:tagLst xmlns:p="http://schemas.openxmlformats.org/presentationml/2006/main">
  <p:tag name="KSO_WM_BEAUTIFY_FLAG" val="#wm#"/>
  <p:tag name="KSO_WM_TEMPLATE_CATEGORY" val="custom"/>
  <p:tag name="KSO_WM_TEMPLATE_INDEX" val="20204422"/>
</p:tagLst>
</file>

<file path=ppt/tags/tag182.xml><?xml version="1.0" encoding="utf-8"?>
<p:tagLst xmlns:p="http://schemas.openxmlformats.org/presentationml/2006/main">
  <p:tag name="KSO_WM_BEAUTIFY_FLAG" val="#wm#"/>
  <p:tag name="KSO_WM_TEMPLATE_CATEGORY" val="custom"/>
  <p:tag name="KSO_WM_TEMPLATE_INDEX" val="20204422"/>
</p:tagLst>
</file>

<file path=ppt/tags/tag183.xml><?xml version="1.0" encoding="utf-8"?>
<p:tagLst xmlns:p="http://schemas.openxmlformats.org/presentationml/2006/main">
  <p:tag name="KSO_WM_BEAUTIFY_FLAG" val="#wm#"/>
  <p:tag name="KSO_WM_TEMPLATE_CATEGORY" val="custom"/>
  <p:tag name="KSO_WM_TEMPLATE_INDEX" val="20204422"/>
</p:tagLst>
</file>

<file path=ppt/tags/tag184.xml><?xml version="1.0" encoding="utf-8"?>
<p:tagLst xmlns:p="http://schemas.openxmlformats.org/presentationml/2006/main">
  <p:tag name="KSO_WM_BEAUTIFY_FLAG" val="#wm#"/>
  <p:tag name="KSO_WM_TEMPLATE_CATEGORY" val="custom"/>
  <p:tag name="KSO_WM_TEMPLATE_INDEX" val="20204422"/>
</p:tagLst>
</file>

<file path=ppt/tags/tag185.xml><?xml version="1.0" encoding="utf-8"?>
<p:tagLst xmlns:p="http://schemas.openxmlformats.org/presentationml/2006/main">
  <p:tag name="KSO_WM_BEAUTIFY_FLAG" val="#wm#"/>
  <p:tag name="KSO_WM_TEMPLATE_CATEGORY" val="custom"/>
  <p:tag name="KSO_WM_TEMPLATE_INDEX" val="20204422"/>
</p:tagLst>
</file>

<file path=ppt/tags/tag186.xml><?xml version="1.0" encoding="utf-8"?>
<p:tagLst xmlns:p="http://schemas.openxmlformats.org/presentationml/2006/main">
  <p:tag name="KSO_WM_BEAUTIFY_FLAG" val="#wm#"/>
  <p:tag name="KSO_WM_TEMPLATE_CATEGORY" val="custom"/>
  <p:tag name="KSO_WM_TEMPLATE_INDEX" val="20204422"/>
</p:tagLst>
</file>

<file path=ppt/tags/tag187.xml><?xml version="1.0" encoding="utf-8"?>
<p:tagLst xmlns:p="http://schemas.openxmlformats.org/presentationml/2006/main">
  <p:tag name="KSO_WM_BEAUTIFY_FLAG" val="#wm#"/>
  <p:tag name="KSO_WM_TEMPLATE_CATEGORY" val="custom"/>
  <p:tag name="KSO_WM_TEMPLATE_INDEX" val="20204422"/>
</p:tagLst>
</file>

<file path=ppt/tags/tag188.xml><?xml version="1.0" encoding="utf-8"?>
<p:tagLst xmlns:p="http://schemas.openxmlformats.org/presentationml/2006/main">
  <p:tag name="KSO_WM_BEAUTIFY_FLAG" val="#wm#"/>
  <p:tag name="KSO_WM_TEMPLATE_CATEGORY" val="custom"/>
  <p:tag name="KSO_WM_TEMPLATE_INDEX" val="20204422"/>
</p:tagLst>
</file>

<file path=ppt/tags/tag189.xml><?xml version="1.0" encoding="utf-8"?>
<p:tagLst xmlns:p="http://schemas.openxmlformats.org/presentationml/2006/main">
  <p:tag name="KSO_WM_BEAUTIFY_FLAG" val="#wm#"/>
  <p:tag name="KSO_WM_TEMPLATE_CATEGORY" val="custom"/>
  <p:tag name="KSO_WM_TEMPLATE_INDEX" val="2020442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04422"/>
</p:tagLst>
</file>

<file path=ppt/tags/tag191.xml><?xml version="1.0" encoding="utf-8"?>
<p:tagLst xmlns:p="http://schemas.openxmlformats.org/presentationml/2006/main">
  <p:tag name="KSO_WM_BEAUTIFY_FLAG" val="#wm#"/>
  <p:tag name="KSO_WM_TEMPLATE_CATEGORY" val="custom"/>
  <p:tag name="KSO_WM_TEMPLATE_INDEX" val="20204422"/>
</p:tagLst>
</file>

<file path=ppt/tags/tag192.xml><?xml version="1.0" encoding="utf-8"?>
<p:tagLst xmlns:p="http://schemas.openxmlformats.org/presentationml/2006/main">
  <p:tag name="KSO_WM_BEAUTIFY_FLAG" val="#wm#"/>
  <p:tag name="KSO_WM_TEMPLATE_CATEGORY" val="custom"/>
  <p:tag name="KSO_WM_TEMPLATE_INDEX" val="20204422"/>
</p:tagLst>
</file>

<file path=ppt/tags/tag193.xml><?xml version="1.0" encoding="utf-8"?>
<p:tagLst xmlns:p="http://schemas.openxmlformats.org/presentationml/2006/main">
  <p:tag name="KSO_WM_BEAUTIFY_FLAG" val="#wm#"/>
  <p:tag name="KSO_WM_TEMPLATE_CATEGORY" val="custom"/>
  <p:tag name="KSO_WM_TEMPLATE_INDEX" val="20204422"/>
</p:tagLst>
</file>

<file path=ppt/tags/tag194.xml><?xml version="1.0" encoding="utf-8"?>
<p:tagLst xmlns:p="http://schemas.openxmlformats.org/presentationml/2006/main">
  <p:tag name="KSO_WM_BEAUTIFY_FLAG" val="#wm#"/>
  <p:tag name="KSO_WM_TEMPLATE_CATEGORY" val="custom"/>
  <p:tag name="KSO_WM_TEMPLATE_INDEX" val="20204422"/>
</p:tagLst>
</file>

<file path=ppt/tags/tag195.xml><?xml version="1.0" encoding="utf-8"?>
<p:tagLst xmlns:p="http://schemas.openxmlformats.org/presentationml/2006/main">
  <p:tag name="KSO_WM_BEAUTIFY_FLAG" val="#wm#"/>
  <p:tag name="KSO_WM_TEMPLATE_CATEGORY" val="custom"/>
  <p:tag name="KSO_WM_TEMPLATE_INDEX" val="20204422"/>
</p:tagLst>
</file>

<file path=ppt/tags/tag196.xml><?xml version="1.0" encoding="utf-8"?>
<p:tagLst xmlns:p="http://schemas.openxmlformats.org/presentationml/2006/main">
  <p:tag name="KSO_WM_BEAUTIFY_FLAG" val="#wm#"/>
  <p:tag name="KSO_WM_TEMPLATE_CATEGORY" val="custom"/>
  <p:tag name="KSO_WM_TEMPLATE_INDEX" val="20204422"/>
</p:tagLst>
</file>

<file path=ppt/tags/tag197.xml><?xml version="1.0" encoding="utf-8"?>
<p:tagLst xmlns:p="http://schemas.openxmlformats.org/presentationml/2006/main">
  <p:tag name="KSO_WM_BEAUTIFY_FLAG" val="#wm#"/>
  <p:tag name="KSO_WM_TEMPLATE_CATEGORY" val="custom"/>
  <p:tag name="KSO_WM_TEMPLATE_INDEX" val="20204422"/>
</p:tagLst>
</file>

<file path=ppt/tags/tag198.xml><?xml version="1.0" encoding="utf-8"?>
<p:tagLst xmlns:p="http://schemas.openxmlformats.org/presentationml/2006/main">
  <p:tag name="KSO_WM_BEAUTIFY_FLAG" val="#wm#"/>
  <p:tag name="KSO_WM_TEMPLATE_CATEGORY" val="custom"/>
  <p:tag name="KSO_WM_TEMPLATE_INDEX" val="20204422"/>
</p:tagLst>
</file>

<file path=ppt/tags/tag199.xml><?xml version="1.0" encoding="utf-8"?>
<p:tagLst xmlns:p="http://schemas.openxmlformats.org/presentationml/2006/main">
  <p:tag name="KSO_WM_BEAUTIFY_FLAG" val="#wm#"/>
  <p:tag name="KSO_WM_TEMPLATE_CATEGORY" val="custom"/>
  <p:tag name="KSO_WM_TEMPLATE_INDEX" val="20204422"/>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BEAUTIFY_FLAG" val="#wm#"/>
  <p:tag name="KSO_WM_TEMPLATE_CATEGORY" val="custom"/>
  <p:tag name="KSO_WM_TEMPLATE_INDEX" val="2020442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 name="KSO_WM_SLIDE_BACKGROUND_MASK_FLAG" val="1"/>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78">
      <a:dk1>
        <a:srgbClr val="000000"/>
      </a:dk1>
      <a:lt1>
        <a:srgbClr val="FFFFFF"/>
      </a:lt1>
      <a:dk2>
        <a:srgbClr val="ECEEEF"/>
      </a:dk2>
      <a:lt2>
        <a:srgbClr val="FCFDFD"/>
      </a:lt2>
      <a:accent1>
        <a:srgbClr val="76D4F6"/>
      </a:accent1>
      <a:accent2>
        <a:srgbClr val="9EC0FC"/>
      </a:accent2>
      <a:accent3>
        <a:srgbClr val="9381FF"/>
      </a:accent3>
      <a:accent4>
        <a:srgbClr val="67593B"/>
      </a:accent4>
      <a:accent5>
        <a:srgbClr val="7B4D3F"/>
      </a:accent5>
      <a:accent6>
        <a:srgbClr val="7B4651"/>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13351</Words>
  <Application>WPS 演示</Application>
  <PresentationFormat>宽屏</PresentationFormat>
  <Paragraphs>274</Paragraphs>
  <Slides>54</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54</vt:i4>
      </vt:variant>
    </vt:vector>
  </HeadingPairs>
  <TitlesOfParts>
    <vt:vector size="64" baseType="lpstr">
      <vt:lpstr>Arial</vt:lpstr>
      <vt:lpstr>宋体</vt:lpstr>
      <vt:lpstr>Wingdings</vt:lpstr>
      <vt:lpstr>微软雅黑</vt:lpstr>
      <vt:lpstr>汉仪旗黑-85S</vt:lpstr>
      <vt:lpstr>方正仿宋简体</vt:lpstr>
      <vt:lpstr>微软简</vt:lpstr>
      <vt:lpstr>仿宋</vt:lpstr>
      <vt:lpstr>Arial Unicode MS</vt:lpstr>
      <vt:lpstr>Office 主题​​</vt:lpstr>
      <vt:lpstr>写作指导：学写综述</vt:lpstr>
      <vt:lpstr>PowerPoint 演示文稿</vt:lpstr>
      <vt:lpstr>什么是综述？</vt:lpstr>
      <vt:lpstr>PowerPoint 演示文稿</vt:lpstr>
      <vt:lpstr>PowerPoint 演示文稿</vt:lpstr>
      <vt:lpstr>PowerPoint 演示文稿</vt:lpstr>
      <vt:lpstr>PowerPoint 演示文稿</vt:lpstr>
      <vt:lpstr>综述的格式</vt:lpstr>
      <vt:lpstr>PowerPoint 演示文稿</vt:lpstr>
      <vt:lpstr>PowerPoint 演示文稿</vt:lpstr>
      <vt:lpstr>PowerPoint 演示文稿</vt:lpstr>
      <vt:lpstr>综述的特点</vt:lpstr>
      <vt:lpstr>PowerPoint 演示文稿</vt:lpstr>
      <vt:lpstr>综述的类型</vt:lpstr>
      <vt:lpstr>PowerPoint 演示文稿</vt:lpstr>
      <vt:lpstr>综述的写法</vt:lpstr>
      <vt:lpstr>范例：</vt:lpstr>
      <vt:lpstr>点评</vt:lpstr>
      <vt:lpstr>PowerPoint 演示文稿</vt:lpstr>
      <vt:lpstr>范例：</vt:lpstr>
      <vt:lpstr>点评：</vt:lpstr>
      <vt:lpstr>PowerPoint 演示文稿</vt:lpstr>
      <vt:lpstr>范例：</vt:lpstr>
      <vt:lpstr>PowerPoint 演示文稿</vt:lpstr>
      <vt:lpstr>PowerPoint 演示文稿</vt:lpstr>
      <vt:lpstr>点评：</vt:lpstr>
      <vt:lpstr>PowerPoint 演示文稿</vt:lpstr>
      <vt:lpstr>PowerPoint 演示文稿</vt:lpstr>
      <vt:lpstr>PowerPoint 演示文稿</vt:lpstr>
      <vt:lpstr>综述的内容</vt:lpstr>
      <vt:lpstr>PowerPoint 演示文稿</vt:lpstr>
      <vt:lpstr>PowerPoint 演示文稿</vt:lpstr>
      <vt:lpstr>PowerPoint 演示文稿</vt:lpstr>
      <vt:lpstr>PowerPoint 演示文稿</vt:lpstr>
      <vt:lpstr>PowerPoint 演示文稿</vt:lpstr>
      <vt:lpstr>写作综述的注意事项</vt:lpstr>
      <vt:lpstr>PowerPoint 演示文稿</vt:lpstr>
      <vt:lpstr>范例1：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实战演练</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程怡铭（敦伦堂）+安徽徽州</cp:lastModifiedBy>
  <cp:revision>29</cp:revision>
  <dcterms:created xsi:type="dcterms:W3CDTF">2019-06-19T02:08:00Z</dcterms:created>
  <dcterms:modified xsi:type="dcterms:W3CDTF">2020-02-05T06:39:32Z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