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9" r:id="rId3"/>
    <p:sldId id="257" r:id="rId4"/>
    <p:sldId id="318" r:id="rId5"/>
    <p:sldId id="258" r:id="rId6"/>
    <p:sldId id="319" r:id="rId7"/>
    <p:sldId id="269" r:id="rId8"/>
    <p:sldId id="265" r:id="rId9"/>
    <p:sldId id="274" r:id="rId10"/>
    <p:sldId id="275" r:id="rId11"/>
    <p:sldId id="276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59" r:id="rId22"/>
    <p:sldId id="260" r:id="rId23"/>
    <p:sldId id="261" r:id="rId24"/>
    <p:sldId id="262" r:id="rId25"/>
    <p:sldId id="263" r:id="rId26"/>
    <p:sldId id="288" r:id="rId27"/>
    <p:sldId id="264" r:id="rId28"/>
    <p:sldId id="270" r:id="rId29"/>
    <p:sldId id="271" r:id="rId30"/>
    <p:sldId id="272" r:id="rId31"/>
    <p:sldId id="273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00CC"/>
    <a:srgbClr val="FF0066"/>
    <a:srgbClr val="FFFF00"/>
    <a:srgbClr val="CC6600"/>
    <a:srgbClr val="006600"/>
    <a:srgbClr val="66CCFF"/>
    <a:srgbClr val="FF3300"/>
    <a:srgbClr val="00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0"/>
    <p:restoredTop sz="94581"/>
  </p:normalViewPr>
  <p:slideViewPr>
    <p:cSldViewPr showGuides="1">
      <p:cViewPr varScale="1">
        <p:scale>
          <a:sx n="66" d="100"/>
          <a:sy n="66" d="100"/>
        </p:scale>
        <p:origin x="-114" y="-306"/>
      </p:cViewPr>
      <p:guideLst>
        <p:guide orient="horz" pos="216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0964" name="日期占位符 4096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0965" name="页脚占位符 4096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dirty="0"/>
          </a:p>
        </p:txBody>
      </p:sp>
      <p:sp>
        <p:nvSpPr>
          <p:cNvPr id="40966" name="灯片编号占位符 4096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hyperlink" Target="http://www.mwr.gov.cn/ztbd/tlmhjdh/20040404/31496.asp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6.jpeg"/><Relationship Id="rId6" Type="http://schemas.openxmlformats.org/officeDocument/2006/relationships/hyperlink" Target="http://image.baidu.com/i?ct=503316480&amp;z=557296552&amp;tn=baiduimagedetail&amp;word=&#27004;&#20848;&#21476;&#22478;&#36951;&#22336;&amp;in=9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hyperlink" Target="http://image.baidu.com/i?ct=503316480&amp;z=11380153&amp;tn=baiduimagedetail&amp;word=&#27004;&#20848;&#21476;&#22478;&#36951;&#22336;&amp;in=1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hyperlink" Target="http://image.baidu.com/i?ct=503316480&amp;z=549847751&amp;tn=baiduimagedetail&amp;word=&#27004;&#20848;&#21476;&#22478;&#36951;&#22336;&amp;in=13" TargetMode="External"/><Relationship Id="rId4" Type="http://schemas.openxmlformats.org/officeDocument/2006/relationships/image" Target="../media/image18.jpeg"/><Relationship Id="rId3" Type="http://schemas.openxmlformats.org/officeDocument/2006/relationships/hyperlink" Target="http://image.baidu.com/i?ct=503316480&amp;z=229316750&amp;tn=baiduimagedetail&amp;word=&#27004;&#20848;&#21476;&#22478;&#36951;&#22336;&amp;in=8" TargetMode="External"/><Relationship Id="rId2" Type="http://schemas.openxmlformats.org/officeDocument/2006/relationships/image" Target="../media/image17.jpeg"/><Relationship Id="rId1" Type="http://schemas.openxmlformats.org/officeDocument/2006/relationships/hyperlink" Target="http://image.baidu.com/i?ct=503316480&amp;z=483827703&amp;tn=baiduimagedetail&amp;word=&#27004;&#20848;&#21476;&#22478;&#36951;&#22336;&amp;in=3" TargetMode="Externa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hyperlink" Target="http://image.baidu.com/i?ct=503316480&amp;z=175524601&amp;tn=baiduimagedetail&amp;word=&#27004;&#20848;&#21476;&#22478;&#36951;&#22336;&amp;in=4" TargetMode="External"/><Relationship Id="rId2" Type="http://schemas.openxmlformats.org/officeDocument/2006/relationships/image" Target="../media/image21.jpeg"/><Relationship Id="rId1" Type="http://schemas.openxmlformats.org/officeDocument/2006/relationships/hyperlink" Target="http://image.baidu.com/i?ct=503316480&amp;z=143255752&amp;tn=baiduimagedetail&amp;word=&#27004;&#20848;&#21476;&#22478;&#36951;&#22336;&amp;in=6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hyperlink" Target="http://matrix.foresee.cn/gallery/neo_yingxi_spring2005/c1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hyperlink" Target="http://www.shanxi.edu.sh.cn/kejian/ziyuanku/juniorgeo/media/picture/003/001.htm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hyperlink" Target="http://218.4.93.251/suifeng/jiaocheng/jian-an/ch5/zuoping/zuoping2/main.htm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hyperlink" Target="http://tech.tom.com/1121/1122/2005421-185073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hyperlink" Target="http://www.ppwz.edu.sh.cn/xuekeweb/dili/ziran/zaihai/Index/zaihai.htm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hyperlink" Target="http://flyingheartys.51.net/harvest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hyperlink" Target="http://image.baidu.com/i?ct=503316480&amp;z=13908851&amp;tn=baiduimagedetail&amp;word=&#22612;&#37324;&#26408;&#27827;&amp;in=3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hyperlink" Target="http://image.baidu.com/i?ct=503316480&amp;z=689246452&amp;tn=baiduimagedetail&amp;word=&#22612;&#37324;&#26408;&#27827;&amp;in=31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hyperlink" Target="http://image.baidu.com/i?ct=503316480&amp;z=668868553&amp;tn=baiduimagedetail&amp;word=&#22612;&#37324;&#26408;&#27827;&amp;in=5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hyperlink" Target="http://image.baidu.com/i?ct=503316480&amp;z=365239201&amp;tn=baiduimagedetail&amp;word=&#22612;&#37324;&#26408;&#27827;&amp;in=228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hyperlink" Target="http://fashion.21cn.com/tj/index.shtm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hyperlink" Target="http://image.baidu.com/i?ct=503316480&amp;z=889936552&amp;tn=baiduimagedetail&amp;word=&#20234;&#29313;&#27827;&amp;in=44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hyperlink" Target="http://image.baidu.com/i?ct=503316480&amp;z=768016450&amp;tn=baiduimagedetail&amp;word=&#20234;&#29313;&#27827;&amp;in=36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hyperlink" Target="http://www.9tour.cn/ChinaDMS/351/Photo/Index_9969.htm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hyperlink" Target="http://www.teamdo.com.cn/blog/more.asp?name=honghe&amp;id=7695&amp;commentid=1084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1" Type="http://schemas.openxmlformats.org/officeDocument/2006/relationships/hyperlink" Target="http://www.9tour.cn/ChinaDMS/351/Photo/Index_9966.ht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hyperlink" Target="http://image.baidu.com/i?ct=503316480&amp;z=736651752&amp;tn=baiduimagedetail&amp;word=&#22612;&#37324;&#26408;&#27827;&amp;in=41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hyperlink" Target="http://www.ljzx.yanb.cn/yuanjiao/kczy/05-06xia/dl/2/03/kebiao/renjiao-keiao/1/mtzs.htm" TargetMode="External"/><Relationship Id="rId2" Type="http://schemas.openxmlformats.org/officeDocument/2006/relationships/image" Target="../media/image6.jpeg"/><Relationship Id="rId1" Type="http://schemas.openxmlformats.org/officeDocument/2006/relationships/hyperlink" Target="http://map.chinaok.com/html/houniao/189.html" TargetMode="Externa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hyperlink" Target="http://www.ebud.net/new-news/nalture/new-news_nalture_20050517_8.html" TargetMode="External"/><Relationship Id="rId2" Type="http://schemas.openxmlformats.org/officeDocument/2006/relationships/image" Target="../media/image8.jpeg"/><Relationship Id="rId1" Type="http://schemas.openxmlformats.org/officeDocument/2006/relationships/hyperlink" Target="http://news.sohu.com/20041107/n222876031.s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hyperlink" Target="http://image.baidu.com/i?ct=503316480&amp;z=580192452&amp;tn=baiduimagedetail&amp;word=&#20234;&#29313;&#27827;&amp;in=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hyperlink" Target="http://image.baidu.com/i?ct=503316480&amp;z=683009400&amp;tn=baiduimagedetail&amp;word=&#20234;&#29313;&#27827;&amp;in=7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5" name="图片 35844" descr="20040404172341VHZGCN_1_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标题 35841"/>
          <p:cNvSpPr>
            <a:spLocks noGrp="1"/>
          </p:cNvSpPr>
          <p:nvPr>
            <p:ph type="ctrTitle"/>
          </p:nvPr>
        </p:nvSpPr>
        <p:spPr>
          <a:xfrm>
            <a:off x="685800" y="2264410"/>
            <a:ext cx="7772400" cy="1143000"/>
          </a:xfrm>
        </p:spPr>
        <p:txBody>
          <a:bodyPr anchor="ctr"/>
          <a:p>
            <a:pPr defTabSz="914400"/>
            <a:r>
              <a:rPr lang="zh-CN" altLang="en-US" sz="9600" b="1" kern="1200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河</a:t>
            </a:r>
            <a:r>
              <a:rPr lang="en-US" altLang="zh-CN" sz="9600" b="1" kern="1200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  </a:t>
            </a:r>
            <a:r>
              <a:rPr lang="zh-CN" altLang="en-US" sz="9600" b="1" kern="1200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与</a:t>
            </a:r>
            <a:r>
              <a:rPr lang="en-US" altLang="zh-CN" sz="9600" b="1" kern="1200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  </a:t>
            </a:r>
            <a:r>
              <a:rPr lang="zh-CN" altLang="en-US" sz="9600" b="1" kern="1200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沙</a:t>
            </a:r>
            <a:endParaRPr lang="zh-CN" altLang="en-US" sz="9600" b="1" kern="1200" baseline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5105400" y="4191000"/>
            <a:ext cx="1828800" cy="762000"/>
          </a:xfrm>
        </p:spPr>
        <p:txBody>
          <a:bodyPr/>
          <a:p>
            <a:pPr defTabSz="914400"/>
            <a:r>
              <a:rPr lang="zh-CN" sz="4000" kern="1200" baseline="0" dirty="0">
                <a:solidFill>
                  <a:schemeClr val="accent2"/>
                </a:solidFill>
                <a:latin typeface="方正综艺_GBK" panose="03000509000000000000" charset="-122"/>
                <a:ea typeface="方正综艺_GBK" panose="03000509000000000000" charset="-122"/>
              </a:rPr>
              <a:t>周  涛</a:t>
            </a:r>
            <a:endParaRPr lang="zh-CN" sz="4000" kern="1200" baseline="0" dirty="0">
              <a:solidFill>
                <a:schemeClr val="accent2"/>
              </a:solidFill>
              <a:latin typeface="方正综艺_GBK" panose="03000509000000000000" charset="-122"/>
              <a:ea typeface="方正综艺_GBK" panose="03000509000000000000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1" name="图片 22530" descr="u=134259130,1529653864&amp;gp=3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1242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22531"/>
          <p:cNvSpPr txBox="1"/>
          <p:nvPr/>
        </p:nvSpPr>
        <p:spPr>
          <a:xfrm>
            <a:off x="2743200" y="304800"/>
            <a:ext cx="3276600" cy="524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楼兰古城遗址</a:t>
            </a:r>
            <a:endParaRPr lang="zh-CN" altLang="en-US" sz="2800" b="1" dirty="0">
              <a:solidFill>
                <a:srgbClr val="FF33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pic>
        <p:nvPicPr>
          <p:cNvPr id="22536" name="图片 22535" descr="200501191152251d0a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2800"/>
            <a:ext cx="31242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0" name="图片 22539" descr="20050119115319659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3657600"/>
            <a:ext cx="3276600" cy="32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4" name="图片 22543" descr="200501191155092f0e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0" y="0"/>
            <a:ext cx="3276600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7" name="图片 22546" descr="u=3732059403,2969673752&amp;gp=2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4200" y="1524000"/>
            <a:ext cx="2743200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9" name="图片 24578" descr="u=1687878576,1305940251&amp;gp=3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0"/>
            <a:ext cx="411480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24580" descr="u=2550778756,810634628&amp;gp=0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2971800"/>
            <a:ext cx="41148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24582" descr="u=2649209254,3518168783&amp;gp=1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8862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6" name="图片 24585" descr="200501191153279633b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657600"/>
            <a:ext cx="3962400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9" name="文本框 24588"/>
          <p:cNvSpPr txBox="1"/>
          <p:nvPr/>
        </p:nvSpPr>
        <p:spPr>
          <a:xfrm>
            <a:off x="4068763" y="1371600"/>
            <a:ext cx="671512" cy="2971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楼兰古城遗址</a:t>
            </a:r>
            <a:endParaRPr lang="zh-CN" altLang="en-US" sz="3200" b="1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3" name="图片 25602" descr="u=1374934353,1487070000&amp;gp=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990600"/>
            <a:ext cx="4343400" cy="586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25604" descr="u=4248696169,1590334043&amp;gp=1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90600"/>
            <a:ext cx="4724400" cy="586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文本框 25605"/>
          <p:cNvSpPr txBox="1"/>
          <p:nvPr/>
        </p:nvSpPr>
        <p:spPr>
          <a:xfrm>
            <a:off x="2667000" y="304800"/>
            <a:ext cx="350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虚拟复原楼兰古城 </a:t>
            </a:r>
            <a:endParaRPr lang="zh-CN" altLang="en-US" sz="3200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974090" y="1056640"/>
            <a:ext cx="3429000" cy="462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楼兰古城遗址</a:t>
            </a:r>
            <a:endParaRPr lang="zh-CN" altLang="en-US" sz="2400" b="1" dirty="0">
              <a:solidFill>
                <a:srgbClr val="FFFF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25608" name="文本框 25607"/>
          <p:cNvSpPr txBox="1"/>
          <p:nvPr/>
        </p:nvSpPr>
        <p:spPr>
          <a:xfrm>
            <a:off x="6551930" y="990600"/>
            <a:ext cx="2514600" cy="462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复原后的楼兰</a:t>
            </a:r>
            <a:endParaRPr lang="zh-CN" altLang="en-US" sz="24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7" name="图片 26626" descr="c1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1" name="图片 27650" descr="hj007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5" name="图片 28674" descr="new_pa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975"/>
            <a:ext cx="9144000" cy="6804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9" name="图片 29698" descr="风景15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3" name="图片 30722" descr="050421204620huangmo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7" name="图片 31746" descr="09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8"/>
            <a:ext cx="9144000" cy="6843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1" name="图片 32770" descr="bf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6" name="图片 3075" descr="u=577681995,1003964796&amp;gp=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7365" y="141605"/>
            <a:ext cx="3468370" cy="2601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3073"/>
          <p:cNvSpPr txBox="1"/>
          <p:nvPr/>
        </p:nvSpPr>
        <p:spPr>
          <a:xfrm>
            <a:off x="160020" y="561340"/>
            <a:ext cx="8328025" cy="6151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中国当代文坛上有一</a:t>
            </a:r>
            <a:endParaRPr lang="zh-CN" altLang="en-US" sz="3600" b="1" dirty="0">
              <a:solidFill>
                <a:srgbClr val="CC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位卓尔不群的作家，他的</a:t>
            </a:r>
            <a:endParaRPr lang="zh-CN" altLang="en-US" sz="3600" b="1" dirty="0">
              <a:solidFill>
                <a:srgbClr val="CC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散文被誉为“大散文”，</a:t>
            </a:r>
            <a:endParaRPr lang="zh-CN" altLang="en-US" sz="3600" b="1" dirty="0">
              <a:solidFill>
                <a:srgbClr val="CC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他不抒发“小我”之情，</a:t>
            </a:r>
            <a:endParaRPr lang="zh-CN" altLang="en-US" sz="3600" b="1" dirty="0">
              <a:solidFill>
                <a:srgbClr val="CC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是书写大题材，抒发“山河判断”之大情。他就是在新疆生活了大半辈子的著名作家周涛。周涛对新疆有着深厚的感情，他不仅热爱新疆很多著名的河流，也对新疆的沙漠和沙化有高度的关注。下面我们一起走进周涛的散文</a:t>
            </a:r>
            <a:r>
              <a:rPr lang="en-US" altLang="zh-CN" sz="36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6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河与沙</a:t>
            </a:r>
            <a:r>
              <a:rPr lang="en-US" altLang="zh-CN" sz="36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6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3600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600" dirty="0">
              <a:solidFill>
                <a:srgbClr val="CC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9" name="图片 5128" descr="u=3258551796,1266028698&amp;gp=2">
            <a:hlinkClick r:id="rId1"/>
          </p:cNvPr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533400" y="922655"/>
            <a:ext cx="8153400" cy="1562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1. </a:t>
            </a:r>
            <a:r>
              <a:rPr lang="zh-CN" altLang="en-US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作者把“河流”、“沙漠”分别比喻成什么</a:t>
            </a:r>
            <a:r>
              <a:rPr lang="en-US" altLang="zh-CN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</a:t>
            </a:r>
            <a:r>
              <a:rPr lang="zh-CN" altLang="en-US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这个比喻给你什么感觉</a:t>
            </a:r>
            <a:r>
              <a:rPr lang="en-US" altLang="zh-CN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</a:t>
            </a:r>
            <a:r>
              <a:rPr lang="zh-CN" altLang="en-US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作者为什么要这样比喻</a:t>
            </a:r>
            <a:r>
              <a:rPr lang="en-US" altLang="zh-CN" sz="32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 </a:t>
            </a:r>
            <a:endParaRPr lang="en-US" altLang="zh-CN" sz="3200">
              <a:solidFill>
                <a:srgbClr val="FF00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533400" y="2362200"/>
            <a:ext cx="8229600" cy="1378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r>
              <a:rPr lang="en-US" altLang="zh-CN" sz="2800" dirty="0">
                <a:latin typeface="方正小标宋简体" panose="03000509000000000000" charset="-122"/>
                <a:ea typeface="方正小标宋简体" panose="03000509000000000000" charset="-122"/>
              </a:rPr>
              <a:t>       </a:t>
            </a:r>
            <a:r>
              <a:rPr lang="zh-CN" altLang="en-US" sz="28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生命之蛇：河流是人类文明的发祥地和人类生活的栖息地，“我”非常热爱它们，它们就像蛇一样“缠住了我的心”。</a:t>
            </a:r>
            <a:endParaRPr lang="zh-CN" altLang="en-US" sz="2400"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533400" y="4334510"/>
            <a:ext cx="7696200" cy="10744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2</a:t>
            </a:r>
            <a:r>
              <a:rPr lang="zh-CN" altLang="en-US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．哪些语句体现了河与沙的搏斗是“殊死搏斗”</a:t>
            </a:r>
            <a:r>
              <a:rPr lang="en-US" altLang="zh-CN" sz="32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 </a:t>
            </a:r>
            <a:endParaRPr lang="en-US" altLang="zh-CN" sz="3200">
              <a:solidFill>
                <a:srgbClr val="FF00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762000" y="5257800"/>
            <a:ext cx="7467600" cy="137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      </a:t>
            </a:r>
            <a:r>
              <a:rPr lang="en-US" altLang="zh-CN" sz="28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“</a:t>
            </a:r>
            <a:r>
              <a:rPr lang="zh-CN" altLang="en-US" sz="28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沙漠固执地蹲伏在那里，愚蠢而又警觉，充满仇恨而冷酷无情，等待时机，随时准备猛地扑过去，并一口咬断它。”</a:t>
            </a:r>
            <a:r>
              <a:rPr lang="zh-CN" altLang="en-US" sz="2800" dirty="0">
                <a:solidFill>
                  <a:srgbClr val="FF99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</a:t>
            </a:r>
            <a:endParaRPr lang="zh-CN" altLang="en-US" sz="2800">
              <a:solidFill>
                <a:srgbClr val="FF99FF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5127" name="矩形 5126"/>
          <p:cNvSpPr/>
          <p:nvPr/>
        </p:nvSpPr>
        <p:spPr>
          <a:xfrm>
            <a:off x="358140" y="150495"/>
            <a:ext cx="657225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 二读课文，局部探究： </a:t>
            </a:r>
            <a:endParaRPr lang="zh-CN" altLang="en-US" sz="44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1219200" y="3810000"/>
            <a:ext cx="5791200" cy="524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dirty="0">
                <a:solidFill>
                  <a:schemeClr val="accent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巨蜥：沙漠随时会淤塞阻断河流。</a:t>
            </a:r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r>
              <a:rPr lang="zh-CN" altLang="en-US" sz="2400">
                <a:latin typeface="方正小标宋简体" panose="03000509000000000000" charset="-122"/>
                <a:ea typeface="方正小标宋简体" panose="03000509000000000000" charset="-122"/>
                <a:hlinkClick r:id="rId1"/>
              </a:rPr>
              <a:t> </a:t>
            </a:r>
            <a:endParaRPr lang="zh-CN" altLang="en-US" sz="2400"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  <p:bldP spid="5126" grpId="0"/>
      <p:bldP spid="51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52" name="图片 6151" descr="u=1573910820,2583032967&amp;gp=3">
            <a:hlinkClick r:id="rId1"/>
          </p:cNvPr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6145"/>
          <p:cNvSpPr txBox="1"/>
          <p:nvPr/>
        </p:nvSpPr>
        <p:spPr>
          <a:xfrm>
            <a:off x="647700" y="391160"/>
            <a:ext cx="7848600" cy="10744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 3</a:t>
            </a:r>
            <a:r>
              <a:rPr lang="zh-CN" altLang="en-US" sz="3200" dirty="0">
                <a:solidFill>
                  <a:schemeClr val="accent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．作者对‘‘河”、“沙”分别是什么态度</a:t>
            </a:r>
            <a:r>
              <a:rPr lang="en-US" altLang="zh-CN" sz="3200" dirty="0">
                <a:solidFill>
                  <a:schemeClr val="accent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</a:t>
            </a:r>
            <a:r>
              <a:rPr lang="zh-CN" altLang="en-US" sz="3200" dirty="0">
                <a:solidFill>
                  <a:schemeClr val="accent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你从文中哪些地方看出来的</a:t>
            </a:r>
            <a:r>
              <a:rPr lang="en-US" altLang="zh-CN" sz="3200">
                <a:solidFill>
                  <a:schemeClr val="accent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 </a:t>
            </a:r>
            <a:endParaRPr lang="en-US" altLang="zh-CN" sz="3200">
              <a:solidFill>
                <a:schemeClr val="accent2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838200" y="1600200"/>
            <a:ext cx="7696200" cy="10744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     </a:t>
            </a:r>
            <a:r>
              <a:rPr lang="zh-CN" altLang="en-US" sz="3200" dirty="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对河流是热爱态度，从第</a:t>
            </a:r>
            <a:r>
              <a:rPr lang="en-US" altLang="zh-CN" sz="3200" dirty="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3</a:t>
            </a:r>
            <a:r>
              <a:rPr lang="zh-CN" altLang="en-US" sz="3200" dirty="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自然段的几个比喻句可以明显看出。</a:t>
            </a:r>
            <a:endParaRPr lang="zh-CN" altLang="en-US" sz="3200" dirty="0">
              <a:solidFill>
                <a:srgbClr val="FF0066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849630" y="3962400"/>
            <a:ext cx="7301865" cy="586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dirty="0"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r>
              <a:rPr lang="en-US" altLang="zh-CN" sz="3200" dirty="0">
                <a:solidFill>
                  <a:schemeClr val="accent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4</a:t>
            </a:r>
            <a:r>
              <a:rPr lang="zh-CN" altLang="en-US" sz="3200" dirty="0">
                <a:solidFill>
                  <a:schemeClr val="accent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．烧窑师傅诙谐谈话的背后是什么</a:t>
            </a:r>
            <a:r>
              <a:rPr lang="en-US" altLang="zh-CN" sz="3200">
                <a:solidFill>
                  <a:schemeClr val="accent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 </a:t>
            </a:r>
            <a:endParaRPr lang="en-US" altLang="zh-CN" sz="3200">
              <a:solidFill>
                <a:schemeClr val="accent2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1261110" y="4618990"/>
            <a:ext cx="3048000" cy="5251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方正小标宋简体" panose="03000509000000000000" charset="-122"/>
                <a:ea typeface="方正小标宋简体" panose="03000509000000000000" charset="-122"/>
              </a:rPr>
              <a:t>  </a:t>
            </a:r>
            <a:r>
              <a:rPr lang="en-US" altLang="zh-CN" sz="28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</a:t>
            </a:r>
            <a:r>
              <a:rPr lang="zh-CN" altLang="en-US" sz="28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用原文表述：</a:t>
            </a:r>
            <a:endParaRPr lang="zh-CN" altLang="en-US" sz="2800">
              <a:solidFill>
                <a:srgbClr val="CC00FF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1720850" y="5144135"/>
            <a:ext cx="6581140" cy="586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00CC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对生态环境的危机意识和呼吁。</a:t>
            </a:r>
            <a:endParaRPr lang="zh-CN" altLang="en-US" sz="3200" dirty="0">
              <a:solidFill>
                <a:srgbClr val="00CC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914400" y="2667000"/>
            <a:ext cx="7696200" cy="10744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0066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       </a:t>
            </a:r>
            <a:r>
              <a:rPr lang="zh-CN" altLang="en-US" sz="3200" dirty="0">
                <a:solidFill>
                  <a:srgbClr val="0066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对沙漠是厌恶态度，从第</a:t>
            </a:r>
            <a:r>
              <a:rPr lang="en-US" altLang="zh-CN" sz="3200" dirty="0">
                <a:solidFill>
                  <a:srgbClr val="0066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6</a:t>
            </a:r>
            <a:r>
              <a:rPr lang="zh-CN" altLang="en-US" sz="3200" dirty="0">
                <a:solidFill>
                  <a:srgbClr val="0066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自然段对沙漠的形象化描述可以看出。 </a:t>
            </a:r>
            <a:endParaRPr lang="zh-CN" altLang="en-US" sz="3200" dirty="0">
              <a:solidFill>
                <a:srgbClr val="0066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49" grpId="0"/>
      <p:bldP spid="6150" grpId="0"/>
      <p:bldP spid="61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6" name="图片 7175" descr="u=3676261722,3298898280&amp;gp=1">
            <a:hlinkClick r:id="rId1"/>
          </p:cNvPr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-63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文本框 7169"/>
          <p:cNvSpPr txBox="1"/>
          <p:nvPr/>
        </p:nvSpPr>
        <p:spPr>
          <a:xfrm>
            <a:off x="609600" y="609600"/>
            <a:ext cx="7696200" cy="10744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FF99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r>
              <a:rPr lang="en-US" altLang="zh-CN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5</a:t>
            </a:r>
            <a:r>
              <a:rPr lang="zh-CN" altLang="en-US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．作者对“人”是什么态度</a:t>
            </a:r>
            <a:r>
              <a:rPr lang="en-US" altLang="zh-CN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</a:t>
            </a:r>
            <a:r>
              <a:rPr lang="zh-CN" altLang="en-US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你从文中哪些地方看出来的</a:t>
            </a:r>
            <a:r>
              <a:rPr lang="en-US" altLang="zh-CN" sz="320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 </a:t>
            </a:r>
            <a:endParaRPr lang="en-US" altLang="zh-CN" sz="3200">
              <a:solidFill>
                <a:srgbClr val="CC00FF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726440" y="1828800"/>
            <a:ext cx="7960360" cy="1318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 </a:t>
            </a: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两点：</a:t>
            </a:r>
            <a:endParaRPr lang="zh-CN" altLang="en-US" sz="32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 lvl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一是赞扬人对生态环境的忧患</a:t>
            </a:r>
            <a:r>
              <a:rPr lang="en-US" altLang="zh-CN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(</a:t>
            </a: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第</a:t>
            </a:r>
            <a:r>
              <a:rPr lang="en-US" altLang="zh-CN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12</a:t>
            </a: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自然段</a:t>
            </a:r>
            <a:r>
              <a:rPr lang="en-US" altLang="zh-CN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)</a:t>
            </a: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；</a:t>
            </a:r>
            <a:endParaRPr lang="zh-CN" altLang="en-US" sz="32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457200" y="4274820"/>
            <a:ext cx="8228965" cy="586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  6</a:t>
            </a:r>
            <a:r>
              <a:rPr lang="zh-CN" altLang="en-US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．作者对“树”是什么态度</a:t>
            </a:r>
            <a:r>
              <a:rPr lang="en-US" altLang="zh-CN" sz="320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</a:t>
            </a:r>
            <a:r>
              <a:rPr lang="en-US" altLang="zh-CN" sz="3200"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en-US" altLang="zh-CN" sz="3200"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1066800" y="4953000"/>
            <a:ext cx="7239000" cy="10744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  </a:t>
            </a: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树是伟大的‘‘魔杖”，可以使沙漠、河流、人三者和谐起来。 </a:t>
            </a:r>
            <a:endParaRPr lang="zh-CN" altLang="en-US" sz="32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709930" y="3200400"/>
            <a:ext cx="8281670" cy="10744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二是批评了砍树等破坏生态的行为</a:t>
            </a:r>
            <a:r>
              <a:rPr lang="en-US" altLang="zh-CN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(</a:t>
            </a: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第</a:t>
            </a:r>
            <a:r>
              <a:rPr lang="en-US" altLang="zh-CN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15</a:t>
            </a: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自然段</a:t>
            </a:r>
            <a:r>
              <a:rPr lang="en-US" altLang="zh-CN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)</a:t>
            </a: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。</a:t>
            </a:r>
            <a:endParaRPr lang="zh-CN" altLang="en-US" sz="32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3" grpId="0"/>
      <p:bldP spid="7174" grpId="0"/>
      <p:bldP spid="717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00" name="图片 8199" descr="3204171">
            <a:hlinkClick r:id="rId1"/>
          </p:cNvPr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文本框 8193"/>
          <p:cNvSpPr txBox="1"/>
          <p:nvPr/>
        </p:nvSpPr>
        <p:spPr>
          <a:xfrm>
            <a:off x="381000" y="609600"/>
            <a:ext cx="7010400" cy="648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7</a:t>
            </a:r>
            <a:r>
              <a:rPr lang="zh-CN" altLang="en-US" sz="36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．具体说说“树”的作用。 </a:t>
            </a:r>
            <a:endParaRPr lang="zh-CN" altLang="en-US" sz="36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1295400" y="2043430"/>
            <a:ext cx="6858000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FF33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种树可保持水土，因此能保护河流、限制沙漠。</a:t>
            </a:r>
            <a:endParaRPr lang="zh-CN" altLang="en-US" sz="3200" dirty="0">
              <a:solidFill>
                <a:srgbClr val="FF33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6101715" y="609600"/>
            <a:ext cx="2204085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请举实例说明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1295400" y="3872230"/>
            <a:ext cx="7010400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FF33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砍树导致土地沙化，从而形成新的沙漠；水土流失而使河道淤塞乃至断流。</a:t>
            </a:r>
            <a:endParaRPr lang="zh-CN" altLang="en-US" sz="3200" dirty="0">
              <a:solidFill>
                <a:srgbClr val="FF33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8205" name="矩形 8204"/>
          <p:cNvSpPr/>
          <p:nvPr/>
        </p:nvSpPr>
        <p:spPr>
          <a:xfrm>
            <a:off x="899795" y="1331595"/>
            <a:ext cx="1808480" cy="2529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solidFill>
                  <a:srgbClr val="CC00FF"/>
                </a:solidFill>
                <a:latin typeface="汉真广标" panose="02010609000101010101" charset="-122"/>
                <a:ea typeface="汉真广标" panose="02010609000101010101" charset="-122"/>
              </a:rPr>
              <a:t>正面说：</a:t>
            </a:r>
            <a:endParaRPr lang="zh-CN" altLang="en-US" sz="3200" dirty="0">
              <a:solidFill>
                <a:srgbClr val="CC00FF"/>
              </a:solidFill>
              <a:latin typeface="汉真广标" panose="02010609000101010101" charset="-122"/>
              <a:ea typeface="汉真广标" panose="02010609000101010101" charset="-122"/>
            </a:endParaRPr>
          </a:p>
          <a:p>
            <a:pPr lvl="0"/>
            <a:endParaRPr lang="zh-CN" altLang="en-US" sz="3200" dirty="0">
              <a:solidFill>
                <a:srgbClr val="CC00FF"/>
              </a:solidFill>
              <a:latin typeface="汉真广标" panose="02010609000101010101" charset="-122"/>
              <a:ea typeface="汉真广标" panose="02010609000101010101" charset="-122"/>
            </a:endParaRPr>
          </a:p>
          <a:p>
            <a:pPr lvl="0"/>
            <a:endParaRPr lang="zh-CN" altLang="en-US" sz="3200" dirty="0">
              <a:solidFill>
                <a:srgbClr val="CC00FF"/>
              </a:solidFill>
              <a:latin typeface="汉真广标" panose="02010609000101010101" charset="-122"/>
              <a:ea typeface="汉真广标" panose="02010609000101010101" charset="-122"/>
            </a:endParaRPr>
          </a:p>
          <a:p>
            <a:pPr lvl="0"/>
            <a:endParaRPr lang="zh-CN" altLang="en-US" sz="3200" dirty="0">
              <a:solidFill>
                <a:srgbClr val="CC00FF"/>
              </a:solidFill>
              <a:latin typeface="汉真广标" panose="02010609000101010101" charset="-122"/>
              <a:ea typeface="汉真广标" panose="02010609000101010101" charset="-122"/>
            </a:endParaRPr>
          </a:p>
          <a:p>
            <a:pPr lvl="0"/>
            <a:r>
              <a:rPr lang="zh-CN" altLang="en-US" sz="3200" dirty="0">
                <a:solidFill>
                  <a:srgbClr val="CC00FF"/>
                </a:solidFill>
                <a:latin typeface="汉真广标" panose="02010609000101010101" charset="-122"/>
                <a:ea typeface="汉真广标" panose="02010609000101010101" charset="-122"/>
              </a:rPr>
              <a:t>反面说：</a:t>
            </a:r>
            <a:endParaRPr lang="zh-CN" altLang="en-US" sz="3200" dirty="0">
              <a:solidFill>
                <a:srgbClr val="CC00FF"/>
              </a:solidFill>
              <a:latin typeface="汉真广标" panose="02010609000101010101" charset="-122"/>
              <a:ea typeface="汉真广标" panose="0201060900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203" grpId="0"/>
      <p:bldP spid="820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4" name="图片 9223" descr="u=2811092005,1175196960&amp;gp=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3650" y="4772660"/>
            <a:ext cx="2764790" cy="2073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521970" y="1430020"/>
            <a:ext cx="7696200" cy="1407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FF33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      </a:t>
            </a:r>
            <a:r>
              <a:rPr lang="zh-CN" altLang="en-US" sz="3600" b="1" dirty="0">
                <a:solidFill>
                  <a:srgbClr val="FF33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题记和结尾的引用语各有什么含义</a:t>
            </a:r>
            <a:r>
              <a:rPr lang="en-US" altLang="zh-CN" sz="3600" b="1" dirty="0">
                <a:solidFill>
                  <a:srgbClr val="FF33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</a:t>
            </a:r>
            <a:r>
              <a:rPr lang="zh-CN" altLang="en-US" sz="3600" b="1" dirty="0">
                <a:solidFill>
                  <a:srgbClr val="FF33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与文章主旨有什么关系 ？</a:t>
            </a:r>
            <a:endParaRPr lang="zh-CN" altLang="en-US" sz="3600" b="1" dirty="0">
              <a:solidFill>
                <a:srgbClr val="FF33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685800" y="2999105"/>
            <a:ext cx="7772400" cy="17735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</a:t>
            </a:r>
            <a:r>
              <a:rPr lang="zh-CN" altLang="en-US" sz="3200" b="1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题记：河流的开始就是生命的开始，也是人类文明的开始。表达对河流的赞美颂扬之情。 </a:t>
            </a:r>
            <a:endParaRPr lang="zh-CN" altLang="en-US" sz="3200" b="1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9225" name="矩形 9224"/>
          <p:cNvSpPr/>
          <p:nvPr/>
        </p:nvSpPr>
        <p:spPr>
          <a:xfrm>
            <a:off x="206375" y="172085"/>
            <a:ext cx="6038850" cy="7708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迷你简菱心" panose="02010609000101010101" charset="-122"/>
                <a:ea typeface="迷你简菱心" panose="02010609000101010101" charset="-122"/>
              </a:rPr>
              <a:t> 三读课文，归纳主旨： </a:t>
            </a:r>
            <a:endParaRPr lang="zh-CN" altLang="en-US" sz="44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迷你简菱心" panose="02010609000101010101" charset="-122"/>
              <a:ea typeface="迷你简菱心" panose="0201060900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100000">
              <a:schemeClr val="bg1"/>
            </a:gs>
          </a:gsLst>
          <a:path path="rect">
            <a:fillToRect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4818" name="文本框 34817"/>
          <p:cNvSpPr txBox="1"/>
          <p:nvPr/>
        </p:nvSpPr>
        <p:spPr>
          <a:xfrm>
            <a:off x="381000" y="117475"/>
            <a:ext cx="8001000" cy="23361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0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静静的顿河</a:t>
            </a:r>
            <a:r>
              <a:rPr lang="en-US" altLang="zh-CN" sz="28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卷首的两句古歌的意思是：</a:t>
            </a:r>
            <a:endParaRPr lang="zh-CN" altLang="en-US" sz="2800" dirty="0">
              <a:solidFill>
                <a:srgbClr val="FF00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 lvl="0">
              <a:lnSpc>
                <a:spcPct val="10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啊，静静的顿河，你孕育了我们的生命，哺育了我们成长！啊，静静的顿河，在阶级斗争的风暴里，你的水不再清澈明亮，里面流进了哥萨克人民的屈辱和血泪，变成浑浊了。</a:t>
            </a:r>
            <a:endParaRPr lang="zh-CN" altLang="en-US" sz="28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34819" name="文本框 34818"/>
          <p:cNvSpPr txBox="1"/>
          <p:nvPr/>
        </p:nvSpPr>
        <p:spPr>
          <a:xfrm>
            <a:off x="560705" y="2453640"/>
            <a:ext cx="8451215" cy="2790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作者借用这两句歌词，表达自己对故乡河流的感情。</a:t>
            </a:r>
            <a:endParaRPr lang="zh-CN" altLang="en-US" sz="2800" dirty="0">
              <a:solidFill>
                <a:schemeClr val="tx2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 lvl="0">
              <a:lnSpc>
                <a:spcPct val="10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我们可以这样理解：</a:t>
            </a:r>
            <a:endParaRPr lang="zh-CN" altLang="en-US" sz="2800" dirty="0">
              <a:solidFill>
                <a:schemeClr val="tx2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 lvl="0">
              <a:lnSpc>
                <a:spcPct val="10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啊，新疆的河流，祖国的河流，你是孕育我们生命的父母。啊，新疆的河流，祖国的河流，由于人们环保意识的削弱，乱砍乱伐，致使沙土流失，让你变得浑浊不堪了。</a:t>
            </a:r>
            <a:endParaRPr lang="zh-CN" altLang="en-US" sz="2800" dirty="0">
              <a:solidFill>
                <a:schemeClr val="tx2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870585" y="5159375"/>
            <a:ext cx="6629400" cy="586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表达了对生态危机的痛心与悲哀。</a:t>
            </a:r>
            <a:r>
              <a:rPr lang="zh-CN" altLang="en-US" sz="2800" b="1" dirty="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zh-CN" altLang="en-US" sz="2800" b="1" dirty="0">
              <a:solidFill>
                <a:srgbClr val="FF0066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34821" name="文本框 34820"/>
          <p:cNvSpPr txBox="1"/>
          <p:nvPr/>
        </p:nvSpPr>
        <p:spPr>
          <a:xfrm>
            <a:off x="723900" y="5746115"/>
            <a:ext cx="7696200" cy="9575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方正正中黑简体" panose="02000000000000000000" charset="-122"/>
                <a:ea typeface="方正正中黑简体" panose="02000000000000000000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方正正中黑简体" panose="02000000000000000000" charset="-122"/>
                <a:ea typeface="方正正中黑简体" panose="02000000000000000000" charset="-122"/>
              </a:rPr>
              <a:t>题记和结尾的引用语进一步突现了文章主旨，有画龙点睛之功，也使文章内容更厚重。</a:t>
            </a:r>
            <a:endParaRPr lang="zh-CN" altLang="en-US" sz="2800" b="1" dirty="0">
              <a:solidFill>
                <a:srgbClr val="FF0000"/>
              </a:solidFill>
              <a:latin typeface="方正正中黑简体" panose="02000000000000000000" charset="-122"/>
              <a:ea typeface="方正正中黑简体" panose="02000000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  <p:bldP spid="348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6" name="图片 10245" descr="u=126608073,2158095835&amp;gp=0">
            <a:hlinkClick r:id="rId1"/>
          </p:cNvPr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762000" y="1409065"/>
            <a:ext cx="754380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dirty="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1</a:t>
            </a:r>
            <a:r>
              <a:rPr lang="zh-CN" altLang="en-US" sz="3600" dirty="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．歌颂河流对人类生命和文明的养育作用。</a:t>
            </a:r>
            <a:r>
              <a:rPr lang="zh-CN" altLang="en-US" sz="3200" dirty="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zh-CN" altLang="en-US" sz="3200" dirty="0">
              <a:solidFill>
                <a:srgbClr val="FF0066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762000" y="161290"/>
            <a:ext cx="4191635" cy="956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文章主旨 </a:t>
            </a:r>
            <a:endParaRPr lang="zh-CN" altLang="en-US" sz="54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762000" y="2760980"/>
            <a:ext cx="6400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dirty="0">
                <a:solidFill>
                  <a:srgbClr val="0099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2</a:t>
            </a:r>
            <a:r>
              <a:rPr lang="zh-CN" altLang="en-US" sz="3600" dirty="0">
                <a:solidFill>
                  <a:srgbClr val="0099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．呼吁人类要保护好生态环境。</a:t>
            </a:r>
            <a:r>
              <a:rPr lang="zh-CN" altLang="en-US" sz="3200" dirty="0">
                <a:solidFill>
                  <a:srgbClr val="66FF33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zh-CN" altLang="en-US" sz="2400">
              <a:solidFill>
                <a:srgbClr val="66FF33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762000" y="3729990"/>
            <a:ext cx="7832725" cy="253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        </a:t>
            </a: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作者以诗歌般的语言阐明了河流是养育生命和文明的保姆，是我们的生命之源，谁也没有权利去破坏它。告诫人们：</a:t>
            </a:r>
            <a:r>
              <a:rPr lang="zh-CN" altLang="en-US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环境是我们赖以生存的根基，为了子孙万代的幸福，我们有责任保护环境。</a:t>
            </a:r>
            <a:endParaRPr lang="zh-CN" altLang="en-US" sz="3200" dirty="0">
              <a:solidFill>
                <a:srgbClr val="CC00FF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7" grpId="0"/>
      <p:bldP spid="102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chemeClr val="bg1"/>
            </a:gs>
          </a:gsLst>
          <a:path path="rect">
            <a:fillToRect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6388" name="文本框 16387"/>
          <p:cNvSpPr txBox="1"/>
          <p:nvPr/>
        </p:nvSpPr>
        <p:spPr>
          <a:xfrm>
            <a:off x="511175" y="1988820"/>
            <a:ext cx="7924800" cy="2049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         </a:t>
            </a:r>
            <a:r>
              <a:rPr lang="zh-CN" altLang="en-US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文章说河流是养育人类文明的“保姆”。可是，我们经常看到的却是洪水泛滥成灾，给人民生命财产造成巨大损失。是作者的观点有误吗</a:t>
            </a:r>
            <a:r>
              <a:rPr lang="en-US" altLang="zh-CN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?</a:t>
            </a:r>
            <a:r>
              <a:rPr lang="zh-CN" altLang="en-US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说说你的意见。 </a:t>
            </a:r>
            <a:endParaRPr lang="zh-CN" altLang="en-US" sz="3200" dirty="0">
              <a:solidFill>
                <a:srgbClr val="CC00FF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762000" y="4419600"/>
            <a:ext cx="7162800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       </a:t>
            </a:r>
            <a:r>
              <a:rPr lang="zh-CN" altLang="en-US" sz="3200" b="1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作者的观点没错。砍树毁林，破坏生态，是洪水泛滥的主要原因。 </a:t>
            </a:r>
            <a:endParaRPr lang="zh-CN" altLang="en-US" sz="3200" b="1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933450" y="228600"/>
            <a:ext cx="4800600" cy="117411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447"/>
              </a:avLst>
            </a:prstTxWarp>
            <a:normAutofit/>
          </a:bodyPr>
          <a:p>
            <a:pPr algn="ctr"/>
            <a:r>
              <a:rPr lang="zh-CN" altLang="en-US" sz="4400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/>
                  </a:outerShdw>
                </a:effectLst>
                <a:latin typeface="经典叠圆体简" panose="02010609000101010101" charset="-122"/>
                <a:ea typeface="经典叠圆体简" panose="02010609000101010101" charset="-122"/>
              </a:rPr>
              <a:t>走出文本 </a:t>
            </a:r>
            <a:endParaRPr lang="zh-CN" altLang="en-US" sz="4400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/>
                </a:outerShdw>
              </a:effectLst>
              <a:latin typeface="经典叠圆体简" panose="02010609000101010101" charset="-122"/>
              <a:ea typeface="经典叠圆体简" panose="0201060900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5" name="图片 17414" descr="200601021024172087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2725" y="1270"/>
            <a:ext cx="2600325" cy="1950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17409"/>
          <p:cNvSpPr txBox="1"/>
          <p:nvPr/>
        </p:nvSpPr>
        <p:spPr>
          <a:xfrm>
            <a:off x="457200" y="347980"/>
            <a:ext cx="3886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迷你简菱心" panose="02010609000101010101" charset="-122"/>
                <a:ea typeface="迷你简菱心" panose="02010609000101010101" charset="-122"/>
              </a:rPr>
              <a:t>分角色情景表演 </a:t>
            </a:r>
            <a:endParaRPr lang="zh-CN" altLang="en-US" sz="3600" b="1" dirty="0">
              <a:solidFill>
                <a:schemeClr val="tx1"/>
              </a:solidFill>
              <a:latin typeface="迷你简菱心" panose="02010609000101010101" charset="-122"/>
              <a:ea typeface="迷你简菱心" panose="02010609000101010101" charset="-12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457200" y="1271270"/>
            <a:ext cx="4876800" cy="586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dirty="0">
                <a:solidFill>
                  <a:srgbClr val="CC66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 </a:t>
            </a:r>
            <a:r>
              <a:rPr lang="zh-CN" altLang="en-US" sz="3200" b="1" dirty="0">
                <a:solidFill>
                  <a:srgbClr val="CC66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河流、沙漠、树的自述。</a:t>
            </a:r>
            <a:r>
              <a:rPr lang="zh-CN" altLang="en-US" sz="2400" dirty="0">
                <a:solidFill>
                  <a:srgbClr val="CC66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zh-CN" altLang="en-US" sz="2400" dirty="0">
              <a:solidFill>
                <a:srgbClr val="CC66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457200" y="2085975"/>
            <a:ext cx="7543800" cy="1805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r>
              <a:rPr lang="en-US" altLang="zh-CN" sz="28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    </a:t>
            </a:r>
            <a:r>
              <a:rPr lang="zh-CN" altLang="en-US" sz="28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要求：着力表现河流的“保姆”作用、沙漠的凶残、树的无奈。可以用文中的话，提倡用自己的语言进行再加工。最好能在课文基础上有所生发。</a:t>
            </a:r>
            <a:r>
              <a:rPr lang="zh-CN" altLang="en-US" sz="24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zh-CN" altLang="en-US" sz="24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685800" y="4070350"/>
            <a:ext cx="73152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准备</a:t>
            </a:r>
            <a:r>
              <a:rPr lang="en-US" altLang="zh-CN" sz="28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5-8</a:t>
            </a:r>
            <a:r>
              <a:rPr lang="zh-CN" altLang="en-US" sz="28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分钟。可以合作创作，一人表演。</a:t>
            </a:r>
            <a:r>
              <a:rPr lang="zh-CN" altLang="en-US" sz="24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CC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685800" y="4854575"/>
            <a:ext cx="7543800" cy="159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dirty="0">
                <a:solidFill>
                  <a:srgbClr val="00CC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演后学生评价。</a:t>
            </a:r>
            <a:endParaRPr lang="zh-CN" altLang="en-US" sz="2800" dirty="0">
              <a:solidFill>
                <a:srgbClr val="00CC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dirty="0">
                <a:solidFill>
                  <a:srgbClr val="00CC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评价重点：是否突出了规定的内容，是否有文采，是否有感染力、冲击力。</a:t>
            </a:r>
            <a:r>
              <a:rPr lang="zh-CN" altLang="en-US" sz="2800" dirty="0"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zh-CN" altLang="en-US" sz="2800" dirty="0"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5">
            <a:hlinkClick r:id="rId1"/>
          </p:cNvPr>
          <p:cNvPicPr>
            <a:picLocks noChangeAspect="1"/>
          </p:cNvPicPr>
          <p:nvPr/>
        </p:nvPicPr>
        <p:blipFill>
          <a:blip r:embed="rId2"/>
          <a:srcRect l="2933" t="2759" r="5689" b="14296"/>
          <a:stretch>
            <a:fillRect/>
          </a:stretch>
        </p:blipFill>
        <p:spPr>
          <a:xfrm>
            <a:off x="6031865" y="3606165"/>
            <a:ext cx="3052445" cy="3215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18433"/>
          <p:cNvSpPr txBox="1"/>
          <p:nvPr/>
        </p:nvSpPr>
        <p:spPr>
          <a:xfrm>
            <a:off x="381000" y="304800"/>
            <a:ext cx="7719060" cy="586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00CC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根据文中内容解释“魔幻现实主义”</a:t>
            </a:r>
            <a:r>
              <a:rPr lang="zh-CN" altLang="en-US" sz="24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zh-CN" altLang="en-US" sz="2400">
              <a:solidFill>
                <a:srgbClr val="CC00FF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489585" y="1164590"/>
            <a:ext cx="7915910" cy="10744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 </a:t>
            </a:r>
            <a:r>
              <a:rPr lang="zh-CN" altLang="en-US" sz="3200" b="1" dirty="0">
                <a:solidFill>
                  <a:srgbClr val="FF33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用魔幻的形式表达真实残酷的内容，多用丰富的想象和艺术的夸张手法。</a:t>
            </a:r>
            <a:r>
              <a:rPr lang="zh-CN" altLang="en-US" sz="3200" b="1" dirty="0">
                <a:solidFill>
                  <a:srgbClr val="FFFF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zh-CN" altLang="en-US" sz="3200" b="1">
              <a:solidFill>
                <a:srgbClr val="FFFF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647700" y="2716530"/>
            <a:ext cx="7848600" cy="2663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      </a:t>
            </a:r>
            <a:r>
              <a:rPr lang="zh-CN" altLang="en-US" sz="28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比如有一小品：一个人穿着用动物皮制成的华美服饰，可是他却在地上爬，甚至扒在马桶上喝水。这一小品就是用荒诞的形式</a:t>
            </a:r>
            <a:endParaRPr lang="zh-CN" altLang="en-US" sz="28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 lvl="0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告诉人们：“虐待动物的人已没有</a:t>
            </a:r>
            <a:endParaRPr lang="zh-CN" altLang="en-US" sz="28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 lvl="0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尊严可言，只是行尸走肉。” </a:t>
            </a:r>
            <a:endParaRPr lang="zh-CN" altLang="en-US" sz="28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54495" y="1362710"/>
            <a:ext cx="2369820" cy="2758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2415" y="1149985"/>
            <a:ext cx="6404610" cy="5049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周涛，男，(1946-)，当代著名诗人，散文家。祖籍山西，生于北京，1955年迁居新疆。现为兰州军区创作室主任、一级作家，新疆文联副主席、作协副主席。代表作有</a:t>
            </a:r>
            <a:r>
              <a:rPr lang="zh-CN" altLang="en-US" sz="3600" b="1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诗集</a:t>
            </a:r>
            <a:r>
              <a:rPr lang="zh-CN" altLang="en-US" sz="32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《神山》、《野马群》，散文集《稀世之鸟》、《游牧长城》、《兀立荒原》</a:t>
            </a:r>
            <a:r>
              <a:rPr lang="zh-CN" altLang="en-US" sz="32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及</a:t>
            </a:r>
            <a:r>
              <a:rPr lang="zh-CN" altLang="en-US" sz="360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散文</a:t>
            </a:r>
            <a:r>
              <a:rPr lang="zh-CN" altLang="en-US" sz="32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《巩乃斯的马》《哈拉沙尔随笔》</a:t>
            </a:r>
            <a:r>
              <a:rPr lang="zh-CN" altLang="en-US" sz="32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等。</a:t>
            </a:r>
            <a:endParaRPr lang="zh-CN" altLang="en-US" sz="320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9550" y="130810"/>
            <a:ext cx="5220970" cy="914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 b="1">
                <a:ln w="6600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dist="76200" dir="2700000" algn="tl" rotWithShape="0">
                    <a:srgbClr val="006600"/>
                  </a:outerShdw>
                </a:effectLst>
                <a:latin typeface="华康海报体W12" panose="040B0C00000000000000" charset="-122"/>
                <a:ea typeface="华康海报体W12" panose="040B0C00000000000000" charset="-122"/>
              </a:rPr>
              <a:t>作 者 简 介</a:t>
            </a:r>
            <a:endParaRPr lang="zh-CN" altLang="en-US" sz="5400" b="1">
              <a:ln w="6600">
                <a:solidFill>
                  <a:srgbClr val="006600"/>
                </a:solidFill>
                <a:prstDash val="solid"/>
              </a:ln>
              <a:solidFill>
                <a:srgbClr val="FFFFFF"/>
              </a:solidFill>
              <a:effectLst>
                <a:outerShdw dist="76200" dir="2700000" algn="tl" rotWithShape="0">
                  <a:srgbClr val="006600"/>
                </a:outerShdw>
              </a:effectLst>
              <a:latin typeface="华康海报体W12" panose="040B0C00000000000000" charset="-122"/>
              <a:ea typeface="华康海报体W12" panose="040B0C00000000000000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1" name="图片 19460" descr="2006010210241746233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190" y="3719830"/>
            <a:ext cx="4126230" cy="3094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19457"/>
          <p:cNvSpPr txBox="1"/>
          <p:nvPr/>
        </p:nvSpPr>
        <p:spPr>
          <a:xfrm>
            <a:off x="609600" y="511175"/>
            <a:ext cx="7302500" cy="648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在环保方面，我们能做什么</a:t>
            </a:r>
            <a:r>
              <a:rPr lang="en-US" altLang="zh-CN" sz="36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</a:t>
            </a:r>
            <a:r>
              <a:rPr lang="zh-CN" altLang="en-US" sz="36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？ </a:t>
            </a:r>
            <a:endParaRPr lang="zh-CN" altLang="en-US" sz="3600" dirty="0">
              <a:solidFill>
                <a:srgbClr val="FF00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609600" y="1447800"/>
            <a:ext cx="7696200" cy="1845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</a:t>
            </a:r>
            <a:r>
              <a:rPr lang="zh-CN" altLang="en-US" sz="3200" dirty="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环保应从自己做起，从小事做起，从身边做起。比如：不捕食青蛙、不乱扔废旧电池、不用一次性碗筷、节约纸张等等。 </a:t>
            </a:r>
            <a:endParaRPr lang="zh-CN" altLang="en-US" sz="32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5" name="图片 4104" descr="u=3815585996,3661650524&amp;gp=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725" y="-13335"/>
            <a:ext cx="3238500" cy="2429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4099"/>
          <p:cNvSpPr txBox="1"/>
          <p:nvPr/>
        </p:nvSpPr>
        <p:spPr>
          <a:xfrm>
            <a:off x="499745" y="2140585"/>
            <a:ext cx="52578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．全文写了哪几样事物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685800" y="2817495"/>
            <a:ext cx="5562600" cy="586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r>
              <a:rPr lang="zh-CN" altLang="en-US" sz="3200" b="1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河、沙、人、树。</a:t>
            </a:r>
            <a:r>
              <a:rPr lang="zh-CN" altLang="en-US" sz="3200" dirty="0"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zh-CN" altLang="en-US" sz="3200" dirty="0"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571500" y="3438525"/>
            <a:ext cx="76200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．关注文章中起过渡作用的句子，可以帮助我们理清文章的结构思路。找出文中承上启下的两句话，说说它们在结构上是如何承上启下的。 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565150" y="4896485"/>
            <a:ext cx="7391400" cy="1805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方正小标宋简体" panose="03000509000000000000" charset="-122"/>
                <a:ea typeface="方正小标宋简体" panose="03000509000000000000" charset="-122"/>
              </a:rPr>
              <a:t> </a:t>
            </a:r>
            <a:r>
              <a:rPr lang="en-US" altLang="zh-CN" sz="2800" b="1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“</a:t>
            </a:r>
            <a:r>
              <a:rPr lang="zh-CN" altLang="en-US" sz="2800" b="1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在河与沙的殊死搏斗中，夹在当中的是我们人”、“夹在河流与沙漠之间的人，直到这时，才想起了树”。前半句均承上，后半句均启下。 </a:t>
            </a:r>
            <a:endParaRPr lang="zh-CN" altLang="en-US" sz="2800" b="1" dirty="0">
              <a:solidFill>
                <a:srgbClr val="CC00FF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4106" name="矩形 4105"/>
          <p:cNvSpPr/>
          <p:nvPr/>
        </p:nvSpPr>
        <p:spPr>
          <a:xfrm>
            <a:off x="-43815" y="1303020"/>
            <a:ext cx="6553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 一读课文，整体把握： 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107" name="矩形 4106"/>
          <p:cNvSpPr/>
          <p:nvPr/>
        </p:nvSpPr>
        <p:spPr>
          <a:xfrm>
            <a:off x="565150" y="74930"/>
            <a:ext cx="3657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解读课文 </a:t>
            </a:r>
            <a:endParaRPr lang="zh-CN" altLang="en-US" sz="40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  <p:bldP spid="4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5ss6"/>
          <p:cNvPicPr>
            <a:picLocks noChangeAspect="1"/>
          </p:cNvPicPr>
          <p:nvPr/>
        </p:nvPicPr>
        <p:blipFill>
          <a:blip r:embed="rId1"/>
          <a:srcRect r="15843"/>
          <a:stretch>
            <a:fillRect/>
          </a:stretch>
        </p:blipFill>
        <p:spPr>
          <a:xfrm>
            <a:off x="-15240" y="-11430"/>
            <a:ext cx="9173210" cy="6880860"/>
          </a:xfrm>
          <a:prstGeom prst="rect">
            <a:avLst/>
          </a:prstGeom>
        </p:spPr>
      </p:pic>
      <p:sp>
        <p:nvSpPr>
          <p:cNvPr id="4100" name="文本框 4099"/>
          <p:cNvSpPr txBox="1"/>
          <p:nvPr/>
        </p:nvSpPr>
        <p:spPr>
          <a:xfrm>
            <a:off x="483235" y="1816735"/>
            <a:ext cx="613537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华康宋体W12(P)" panose="02020C00000000000000" charset="-122"/>
                <a:ea typeface="华康宋体W12(P)" panose="02020C00000000000000" charset="-122"/>
              </a:rPr>
              <a:t>全文共</a:t>
            </a:r>
            <a:r>
              <a:rPr lang="en-US" altLang="zh-CN" sz="2800">
                <a:solidFill>
                  <a:srgbClr val="FF0066"/>
                </a:solidFill>
                <a:latin typeface="华康宋体W12(P)" panose="02020C00000000000000" charset="-122"/>
                <a:ea typeface="华康宋体W12(P)" panose="02020C00000000000000" charset="-122"/>
              </a:rPr>
              <a:t>20</a:t>
            </a:r>
            <a:r>
              <a:rPr lang="zh-CN" altLang="en-US" sz="2800">
                <a:solidFill>
                  <a:srgbClr val="FF0066"/>
                </a:solidFill>
                <a:latin typeface="华康宋体W12(P)" panose="02020C00000000000000" charset="-122"/>
                <a:ea typeface="华康宋体W12(P)" panose="02020C00000000000000" charset="-122"/>
              </a:rPr>
              <a:t>个段落，可以分为三部分：</a:t>
            </a:r>
            <a:r>
              <a:rPr lang="en-US" altLang="zh-CN" sz="2800">
                <a:solidFill>
                  <a:srgbClr val="FF0066"/>
                </a:solidFill>
                <a:latin typeface="华康宋体W12(P)" panose="02020C00000000000000" charset="-122"/>
                <a:ea typeface="华康宋体W12(P)" panose="02020C00000000000000" charset="-122"/>
              </a:rPr>
              <a:t> </a:t>
            </a:r>
            <a:endParaRPr lang="en-US" altLang="zh-CN" sz="2800">
              <a:solidFill>
                <a:srgbClr val="FF0066"/>
              </a:solidFill>
              <a:latin typeface="华康宋体W12(P)" panose="02020C00000000000000" charset="-122"/>
              <a:ea typeface="华康宋体W12(P)" panose="02020C00000000000000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452120" y="2568575"/>
            <a:ext cx="8382635" cy="243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第一部分（</a:t>
            </a:r>
            <a:r>
              <a:rPr lang="en-US" altLang="zh-CN" sz="2800" b="1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1~6</a:t>
            </a:r>
            <a:r>
              <a:rPr lang="zh-CN" altLang="en-US" sz="2800" b="1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）</a:t>
            </a:r>
            <a:endParaRPr lang="zh-CN" altLang="en-US" sz="2800" b="1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  <a:p>
            <a:pPr lvl="0" inden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第二部分（</a:t>
            </a:r>
            <a:r>
              <a:rPr lang="en-US" altLang="zh-CN" sz="2800" b="1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7~13</a:t>
            </a:r>
            <a:r>
              <a:rPr lang="zh-CN" altLang="en-US" sz="2800" b="1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）</a:t>
            </a:r>
            <a:endParaRPr lang="zh-CN" altLang="en-US" sz="2800" b="1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  <a:p>
            <a:pPr lvl="0" inden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第三部分（</a:t>
            </a:r>
            <a:r>
              <a:rPr lang="en-US" altLang="zh-CN" sz="2800" b="1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14~20</a:t>
            </a:r>
            <a:r>
              <a:rPr lang="zh-CN" altLang="en-US" sz="2800" b="1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）</a:t>
            </a:r>
            <a:endParaRPr lang="zh-CN" altLang="en-US" sz="2800" dirty="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4107" name="矩形 4106"/>
          <p:cNvSpPr/>
          <p:nvPr/>
        </p:nvSpPr>
        <p:spPr>
          <a:xfrm>
            <a:off x="626110" y="225425"/>
            <a:ext cx="3822700" cy="9785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000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63500" dist="152400" dir="5400000" sx="82000" sy="82000" kx="1300200" algn="ctr" rotWithShape="0">
                    <a:schemeClr val="bg1">
                      <a:lumMod val="65000"/>
                      <a:alpha val="96000"/>
                    </a:schemeClr>
                  </a:outerShdw>
                </a:effectLst>
                <a:latin typeface="华康海报体W12" panose="040B0C00000000000000" charset="-122"/>
                <a:ea typeface="华康海报体W12" panose="040B0C00000000000000" charset="-122"/>
              </a:rPr>
              <a:t>课 文 结 构</a:t>
            </a:r>
            <a:endParaRPr lang="zh-CN" altLang="en-US" sz="4000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63500" dist="152400" dir="5400000" sx="82000" sy="82000" kx="1300200" algn="ctr" rotWithShape="0">
                  <a:schemeClr val="bg1">
                    <a:lumMod val="65000"/>
                    <a:alpha val="96000"/>
                  </a:schemeClr>
                </a:outerShdw>
              </a:effectLst>
              <a:latin typeface="华康海报体W12" panose="040B0C00000000000000" charset="-122"/>
              <a:ea typeface="华康海报体W12" panose="040B0C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15030" y="2813050"/>
            <a:ext cx="4686300" cy="462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写河与沙的殊死搏斗。</a:t>
            </a:r>
            <a:endParaRPr lang="zh-CN" altLang="en-US" sz="2400" b="1">
              <a:solidFill>
                <a:srgbClr val="CC00FF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5030" y="3660775"/>
            <a:ext cx="5409565" cy="462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写人在不断沙化的环境中的危机和苦恼。</a:t>
            </a:r>
            <a:endParaRPr lang="zh-CN" altLang="en-US" sz="2400" b="1">
              <a:solidFill>
                <a:srgbClr val="CC00FF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0130" y="4386580"/>
            <a:ext cx="5253990" cy="969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鼓励大家多种树才能保护河流，告诫人们不要随意污染和破坏环境。</a:t>
            </a:r>
            <a:endParaRPr lang="zh-CN" altLang="en-US" sz="2400" b="1">
              <a:solidFill>
                <a:srgbClr val="CC00FF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5" name="图片 15364" descr="talimuhe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2117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15366" descr="00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0"/>
            <a:ext cx="4800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8" name="文本框 15367"/>
          <p:cNvSpPr txBox="1"/>
          <p:nvPr/>
        </p:nvSpPr>
        <p:spPr>
          <a:xfrm>
            <a:off x="4419600" y="304800"/>
            <a:ext cx="3962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塔里木河</a:t>
            </a:r>
            <a:r>
              <a:rPr lang="en-US" altLang="zh-CN" sz="32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母亲河</a:t>
            </a:r>
            <a:endParaRPr lang="zh-CN" altLang="en-US" sz="3200" b="1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-13970"/>
            <a:ext cx="9288780" cy="688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267" name="图片 11266" descr="Img22287603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405" y="3557905"/>
            <a:ext cx="7112635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11267"/>
          <p:cNvSpPr txBox="1"/>
          <p:nvPr/>
        </p:nvSpPr>
        <p:spPr>
          <a:xfrm>
            <a:off x="1097280" y="3557905"/>
            <a:ext cx="5334000" cy="586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塔里木河源流遭受白色污染</a:t>
            </a:r>
            <a:endParaRPr lang="zh-CN" altLang="en-US" sz="3200" b="1" dirty="0">
              <a:solidFill>
                <a:srgbClr val="FF00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pic>
        <p:nvPicPr>
          <p:cNvPr id="11270" name="图片 11269" descr="050517-06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85" y="-13970"/>
            <a:ext cx="711327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文本框 11270"/>
          <p:cNvSpPr txBox="1"/>
          <p:nvPr/>
        </p:nvSpPr>
        <p:spPr>
          <a:xfrm>
            <a:off x="700405" y="129540"/>
            <a:ext cx="7118350" cy="524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accent2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塔里木河下游若羌县境内的湖泊干涸</a:t>
            </a:r>
            <a:endParaRPr lang="zh-CN" altLang="en-US" sz="2800" dirty="0">
              <a:solidFill>
                <a:schemeClr val="accent2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3" name="图片 20482" descr="u=3167799601,1808714373&amp;gp=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" y="108585"/>
            <a:ext cx="8092440" cy="6069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1371600" y="6248400"/>
            <a:ext cx="3124200" cy="586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伊犁河</a:t>
            </a:r>
            <a:endParaRPr lang="zh-CN" altLang="en-US" sz="3200" dirty="0">
              <a:solidFill>
                <a:srgbClr val="CC00FF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7" name="图片 21506" descr="u=2112535350,1696668458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矩形 21510"/>
          <p:cNvSpPr/>
          <p:nvPr/>
        </p:nvSpPr>
        <p:spPr>
          <a:xfrm>
            <a:off x="1066800" y="5867400"/>
            <a:ext cx="1554480" cy="6483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dirty="0">
                <a:solidFill>
                  <a:srgbClr val="CC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伊犁河</a:t>
            </a:r>
            <a:endParaRPr lang="zh-CN" altLang="en-US" sz="3600" dirty="0">
              <a:solidFill>
                <a:srgbClr val="CC00FF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2236</Words>
  <Application>WPS 演示</Application>
  <PresentationFormat/>
  <Paragraphs>163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隶书</vt:lpstr>
      <vt:lpstr>方正舒体</vt:lpstr>
      <vt:lpstr>华文隶书</vt:lpstr>
      <vt:lpstr>华文楷体</vt:lpstr>
      <vt:lpstr>华文新魏</vt:lpstr>
      <vt:lpstr>微软雅黑</vt:lpstr>
      <vt:lpstr>Calibri</vt:lpstr>
      <vt:lpstr>华文行楷</vt:lpstr>
      <vt:lpstr>Bookshelf Symbol 7</vt:lpstr>
      <vt:lpstr>汉真广标</vt:lpstr>
      <vt:lpstr>方正小标宋简体</vt:lpstr>
      <vt:lpstr>迷你简菱心</vt:lpstr>
      <vt:lpstr>文鼎粗楷</vt:lpstr>
      <vt:lpstr>方正正中黑简体</vt:lpstr>
      <vt:lpstr>经典叠圆体简</vt:lpstr>
      <vt:lpstr>方正综艺_GBK</vt:lpstr>
      <vt:lpstr>方正粗倩简体</vt:lpstr>
      <vt:lpstr>方正卡通简体</vt:lpstr>
      <vt:lpstr>华康海报体W12</vt:lpstr>
      <vt:lpstr>华康宋体W12(P)</vt:lpstr>
      <vt:lpstr>默认设计模板</vt:lpstr>
      <vt:lpstr>河  与  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河  与  沙</dc:title>
  <dc:creator>语文备课大师 www.xiexingcun.com【全免费】</dc:creator>
  <dc:description>语文备课大师 www.xiexingcun.com【全免费】</dc:description>
  <cp:lastModifiedBy>Administrator</cp:lastModifiedBy>
  <cp:revision>7</cp:revision>
  <dcterms:created xsi:type="dcterms:W3CDTF">2017-04-05T06:36:00Z</dcterms:created>
  <dcterms:modified xsi:type="dcterms:W3CDTF">2017-04-10T02:27:40Z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2052-10.1.0.6374</vt:lpwstr>
  </property>
</Properties>
</file>