
<file path=[Content_Types].xml><?xml version="1.0" encoding="utf-8"?>
<Types xmlns="http://schemas.openxmlformats.org/package/2006/content-types">
  <Default Extension="rels" ContentType="application/vnd.openxmlformats-package.relationships+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17.6-->
<p:presentation xmlns:r="http://schemas.openxmlformats.org/officeDocument/2006/relationships" xmlns:a="http://schemas.openxmlformats.org/drawingml/2006/main" xmlns:p="http://schemas.openxmlformats.org/presentationml/2006/main" saveSubsetFonts="1">
  <p:sldMasterIdLst>
    <p:sldMasterId id="2147483648" r:id="rId1"/>
  </p:sldMasterIdLst>
  <p:notesMasterIdLst>
    <p:notesMasterId r:id="rId2"/>
  </p:notesMasterIdLst>
  <p:sldIdLst>
    <p:sldId id="257" r:id="rId3"/>
    <p:sldId id="259" r:id="rId4"/>
    <p:sldId id="256" r:id="rId5"/>
    <p:sldId id="294" r:id="rId6"/>
    <p:sldId id="264" r:id="rId7"/>
    <p:sldId id="265" r:id="rId8"/>
    <p:sldId id="266" r:id="rId9"/>
    <p:sldId id="272" r:id="rId10"/>
    <p:sldId id="273" r:id="rId11"/>
    <p:sldId id="261" r:id="rId12"/>
    <p:sldId id="267" r:id="rId13"/>
    <p:sldId id="274" r:id="rId14"/>
    <p:sldId id="304" r:id="rId15"/>
    <p:sldId id="305" r:id="rId16"/>
    <p:sldId id="275" r:id="rId17"/>
    <p:sldId id="277" r:id="rId18"/>
    <p:sldId id="278" r:id="rId19"/>
    <p:sldId id="286" r:id="rId20"/>
    <p:sldId id="287" r:id="rId21"/>
    <p:sldId id="291" r:id="rId22"/>
    <p:sldId id="307" r:id="rId23"/>
    <p:sldId id="303" r:id="rId24"/>
    <p:sldId id="302" r:id="rId25"/>
    <p:sldId id="301" r:id="rId26"/>
    <p:sldId id="299" r:id="rId27"/>
    <p:sldId id="300" r:id="rId28"/>
    <p:sldId id="289" r:id="rId29"/>
    <p:sldId id="306" r:id="rId30"/>
    <p:sldId id="284" r:id="rId31"/>
    <p:sldId id="308" r:id="rId32"/>
    <p:sldId id="285" r:id="rId33"/>
  </p:sldIdLst>
  <p:sldSz cx="9144000" cy="6858000" type="screen4x3"/>
  <p:notesSz cx="6858000" cy="9144000"/>
  <p:custDataLst>
    <p:tags r:id="rId3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814D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049" autoAdjust="0"/>
    <p:restoredTop sz="94660"/>
  </p:normalViewPr>
  <p:slideViewPr>
    <p:cSldViewPr>
      <p:cViewPr>
        <p:scale>
          <a:sx n="80" d="100"/>
          <a:sy n="80" d="100"/>
        </p:scale>
        <p:origin x="-1800" y="-18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slide" Target="slides/slide24.xml" /><Relationship Id="rId27" Type="http://schemas.openxmlformats.org/officeDocument/2006/relationships/slide" Target="slides/slide25.xml" /><Relationship Id="rId28" Type="http://schemas.openxmlformats.org/officeDocument/2006/relationships/slide" Target="slides/slide26.xml" /><Relationship Id="rId29" Type="http://schemas.openxmlformats.org/officeDocument/2006/relationships/slide" Target="slides/slide27.xml" /><Relationship Id="rId3" Type="http://schemas.openxmlformats.org/officeDocument/2006/relationships/slide" Target="slides/slide1.xml" /><Relationship Id="rId30" Type="http://schemas.openxmlformats.org/officeDocument/2006/relationships/slide" Target="slides/slide28.xml" /><Relationship Id="rId31" Type="http://schemas.openxmlformats.org/officeDocument/2006/relationships/slide" Target="slides/slide29.xml" /><Relationship Id="rId32" Type="http://schemas.openxmlformats.org/officeDocument/2006/relationships/slide" Target="slides/slide30.xml" /><Relationship Id="rId33" Type="http://schemas.openxmlformats.org/officeDocument/2006/relationships/slide" Target="slides/slide31.xml" /><Relationship Id="rId34" Type="http://schemas.openxmlformats.org/officeDocument/2006/relationships/tags" Target="tags/tag1.xml" /><Relationship Id="rId35" Type="http://schemas.openxmlformats.org/officeDocument/2006/relationships/presProps" Target="presProps.xml" /><Relationship Id="rId36" Type="http://schemas.openxmlformats.org/officeDocument/2006/relationships/viewProps" Target="viewProps.xml" /><Relationship Id="rId37" Type="http://schemas.openxmlformats.org/officeDocument/2006/relationships/theme" Target="theme/theme1.xml" /><Relationship Id="rId38" Type="http://schemas.openxmlformats.org/officeDocument/2006/relationships/tableStyles" Target="tableStyles.xml" /><Relationship Id="rId4" Type="http://schemas.openxmlformats.org/officeDocument/2006/relationships/slide" Target="slides/slide2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7D1CB88-5B90-4ADD-AF88-6DF311AB630B}" type="datetimeFigureOut">
              <a:rPr lang="zh-CN" altLang="en-US" smtClean="0"/>
              <a:t>2020/10/28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981806B-78B3-499A-8ADB-F132BD6108E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1274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2020/10/28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2020/10/28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2020/10/28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2020/10/28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2020/10/28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2020/10/28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2020/10/28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2020/10/28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2020/10/28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2020/10/28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2020/10/28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jpe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pn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.pn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.pn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.pn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5.pn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pn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pn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png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slide" Target="slide1.xml" TargetMode="Interna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.pn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png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6.png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png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7.png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8.png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3.jpeg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7.png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9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.png" /><Relationship Id="rId3" Type="http://schemas.openxmlformats.org/officeDocument/2006/relationships/image" Target="../media/image4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.pn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pn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.pn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pn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.png" /></Relationships>
</file>

<file path=ppt/slides/slide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26" name="Picture 2" descr="https://timgsa.baidu.com/timg?image&amp;quality=80&amp;size=b9999_10000&amp;sec=1603855514322&amp;di=a1f5aca67ab1f3ca4028ddd79dc18af2&amp;imgtype=0&amp;src=http%3A%2F%2Fimg.08087.cc%2Fuploads%2F20190909%2F15%2F1568014593-jxesXBpfyc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" y="-27384"/>
            <a:ext cx="9180512" cy="6885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/>
        </p:nvSpPr>
        <p:spPr>
          <a:xfrm>
            <a:off x="323528" y="260648"/>
            <a:ext cx="684076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予独爱莲之出淤泥而不染，濯清涟而不妖</a:t>
            </a:r>
            <a:r>
              <a:rPr lang="zh-CN" altLang="en-US" sz="2400" b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endParaRPr lang="en-US" altLang="zh-CN" sz="2400" b="1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400" b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中</a:t>
            </a:r>
            <a:r>
              <a:rPr lang="zh-CN" altLang="en-US" sz="2400" b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通外直</a:t>
            </a:r>
            <a:r>
              <a:rPr lang="zh-CN" altLang="en-US" sz="2400" b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endParaRPr lang="en-US" altLang="zh-CN" sz="2400" b="1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400" b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不蔓不枝，</a:t>
            </a:r>
            <a:endParaRPr lang="en-US" altLang="zh-CN" sz="2400" b="1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400" b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香</a:t>
            </a:r>
            <a:r>
              <a:rPr lang="zh-CN" altLang="en-US" sz="2400" b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远益清</a:t>
            </a:r>
            <a:r>
              <a:rPr lang="zh-CN" altLang="en-US" sz="2400" b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endParaRPr lang="en-US" altLang="zh-CN" sz="2400" b="1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400" b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亭亭</a:t>
            </a:r>
            <a:r>
              <a:rPr lang="zh-CN" altLang="en-US" sz="2400" b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净植</a:t>
            </a:r>
            <a:r>
              <a:rPr lang="zh-CN" altLang="en-US" sz="2400" b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endParaRPr lang="en-US" altLang="zh-CN" sz="2400" b="1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400" b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可</a:t>
            </a:r>
            <a:r>
              <a:rPr lang="zh-CN" altLang="en-US" sz="2400" b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远观而不可亵玩焉</a:t>
            </a:r>
            <a:r>
              <a:rPr lang="zh-CN" altLang="en-US" sz="2400" b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en-US" altLang="zh-CN" sz="2400" b="1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en-US" altLang="zh-CN" sz="2400" b="1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2400" b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      ——《</a:t>
            </a:r>
            <a:r>
              <a:rPr lang="zh-CN" altLang="en-US" sz="2400" b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爱莲说</a:t>
            </a:r>
            <a:r>
              <a:rPr lang="en-US" altLang="zh-CN" sz="2400" b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400" b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周敦颐 </a:t>
            </a:r>
            <a:endParaRPr lang="zh-CN" altLang="en-US" sz="2400" b="1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4464102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2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29006" y="27384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文本框 1"/>
          <p:cNvSpPr txBox="1"/>
          <p:nvPr/>
        </p:nvSpPr>
        <p:spPr>
          <a:xfrm>
            <a:off x="1357555" y="2386623"/>
            <a:ext cx="6958861" cy="25545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4000" b="1">
                <a:latin typeface="华文楷体" panose="02010600040101010101" charset="-122"/>
                <a:ea typeface="华文楷体" panose="02010600040101010101" charset="-122"/>
              </a:rPr>
              <a:t>涉江采芙蓉，兰泽多芳草。</a:t>
            </a:r>
          </a:p>
          <a:p>
            <a:r>
              <a:rPr lang="zh-CN" altLang="en-US" sz="4000" b="1">
                <a:latin typeface="华文楷体" panose="02010600040101010101" charset="-122"/>
                <a:ea typeface="华文楷体" panose="02010600040101010101" charset="-122"/>
              </a:rPr>
              <a:t>采之欲遗谁，所思在远道。</a:t>
            </a:r>
          </a:p>
          <a:p>
            <a:r>
              <a:rPr lang="zh-CN" altLang="en-US" sz="4000" b="1">
                <a:latin typeface="华文楷体" panose="02010600040101010101" charset="-122"/>
                <a:ea typeface="华文楷体" panose="02010600040101010101" charset="-122"/>
              </a:rPr>
              <a:t>还顾望旧乡，长路漫浩浩。</a:t>
            </a:r>
          </a:p>
          <a:p>
            <a:r>
              <a:rPr lang="zh-CN" altLang="en-US" sz="4000" b="1">
                <a:latin typeface="华文楷体" panose="02010600040101010101" charset="-122"/>
                <a:ea typeface="华文楷体" panose="02010600040101010101" charset="-122"/>
              </a:rPr>
              <a:t>同心而离居，忧伤以终老。</a:t>
            </a:r>
          </a:p>
        </p:txBody>
      </p:sp>
      <p:sp>
        <p:nvSpPr>
          <p:cNvPr id="14" name="文本框 2"/>
          <p:cNvSpPr txBox="1"/>
          <p:nvPr/>
        </p:nvSpPr>
        <p:spPr>
          <a:xfrm>
            <a:off x="2508681" y="1640994"/>
            <a:ext cx="4007535" cy="70788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buClrTx/>
              <a:buSzTx/>
              <a:buNone/>
            </a:pPr>
            <a:r>
              <a:rPr lang="zh-CN" altLang="en-US" sz="4000" b="1">
                <a:latin typeface="华文楷体" panose="02010600040101010101" charset="-122"/>
                <a:ea typeface="华文楷体" panose="02010600040101010101" charset="-122"/>
              </a:rPr>
              <a:t>《涉江采芙蓉》</a:t>
            </a:r>
          </a:p>
        </p:txBody>
      </p:sp>
      <p:sp>
        <p:nvSpPr>
          <p:cNvPr id="15" name="文本框 3"/>
          <p:cNvSpPr txBox="1"/>
          <p:nvPr/>
        </p:nvSpPr>
        <p:spPr>
          <a:xfrm>
            <a:off x="3305175" y="5230495"/>
            <a:ext cx="60655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ClrTx/>
              <a:buSzTx/>
              <a:buNone/>
            </a:pPr>
            <a:r>
              <a:rPr lang="zh-CN" altLang="en-US" sz="4000" b="1">
                <a:latin typeface="华文楷体" panose="02010600040101010101" charset="-122"/>
                <a:ea typeface="华文楷体" panose="02010600040101010101" charset="-122"/>
              </a:rPr>
              <a:t>这是一首_______的诗</a:t>
            </a:r>
          </a:p>
        </p:txBody>
      </p:sp>
      <p:sp>
        <p:nvSpPr>
          <p:cNvPr id="18" name="副标题 4"/>
          <p:cNvSpPr>
            <a:spLocks noGrp="1"/>
          </p:cNvSpPr>
          <p:nvPr/>
        </p:nvSpPr>
        <p:spPr>
          <a:xfrm>
            <a:off x="1106141" y="890809"/>
            <a:ext cx="5966331" cy="35673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dist">
              <a:buNone/>
            </a:pPr>
            <a:endParaRPr lang="zh-CN" altLang="en-US" sz="4795" b="1">
              <a:solidFill>
                <a:srgbClr val="215A50"/>
              </a:solidFill>
              <a:latin typeface="华文楷体" panose="02010600040101010101" charset="-122"/>
              <a:ea typeface="华文楷体" panose="02010600040101010101" charset="-122"/>
              <a:cs typeface="方正魏碑简体" panose="02010601030101010101" charset="-122"/>
            </a:endParaRPr>
          </a:p>
        </p:txBody>
      </p:sp>
      <p:sp>
        <p:nvSpPr>
          <p:cNvPr id="19" name="文本框 3"/>
          <p:cNvSpPr txBox="1"/>
          <p:nvPr/>
        </p:nvSpPr>
        <p:spPr>
          <a:xfrm>
            <a:off x="251520" y="332656"/>
            <a:ext cx="60655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ClrTx/>
              <a:buSzTx/>
              <a:buNone/>
            </a:pPr>
            <a:r>
              <a:rPr lang="zh-CN" altLang="en-US" sz="4000" b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charset="-122"/>
                <a:ea typeface="华文楷体" panose="02010600040101010101" charset="-122"/>
              </a:rPr>
              <a:t>任务一：整体感知</a:t>
            </a:r>
            <a:endParaRPr lang="zh-CN" altLang="en-US" sz="4000" b="1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20" name="文本框 6"/>
          <p:cNvSpPr txBox="1"/>
          <p:nvPr/>
        </p:nvSpPr>
        <p:spPr>
          <a:xfrm>
            <a:off x="5580112" y="5090160"/>
            <a:ext cx="191643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ClrTx/>
              <a:buSzTx/>
              <a:buNone/>
            </a:pPr>
            <a:r>
              <a:rPr lang="zh-CN" altLang="en-US" sz="54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忧伤</a:t>
            </a:r>
          </a:p>
        </p:txBody>
      </p:sp>
    </p:spTree>
    <p:extLst>
      <p:ext uri="{BB962C8B-B14F-4D97-AF65-F5344CB8AC3E}">
        <p14:creationId xmlns:p14="http://schemas.microsoft.com/office/powerpoint/2010/main" val="110264530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1"/>
      <p:bldP spid="15" grpId="2"/>
      <p:bldP spid="20" grpId="3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36004" y="27384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文本框 99"/>
          <p:cNvSpPr txBox="1"/>
          <p:nvPr/>
        </p:nvSpPr>
        <p:spPr>
          <a:xfrm>
            <a:off x="202612" y="2097430"/>
            <a:ext cx="883388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altLang="en-US" sz="4400" b="1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方正魏碑简体" panose="02010601030101010101" charset="-122"/>
              </a:rPr>
              <a:t>探究抒情主人公：采莲者是何人？</a:t>
            </a:r>
          </a:p>
          <a:p>
            <a:pPr indent="0" algn="ctr"/>
            <a:r>
              <a:rPr lang="zh-CN" altLang="en-US" sz="44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方正魏碑简体" panose="02010601030101010101" charset="-122"/>
              </a:rPr>
              <a:t>女子</a:t>
            </a:r>
            <a:r>
              <a:rPr lang="en-US" altLang="zh-CN" sz="44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方正魏碑简体" panose="02010601030101010101" charset="-122"/>
              </a:rPr>
              <a:t>/</a:t>
            </a:r>
            <a:r>
              <a:rPr lang="zh-CN" altLang="en-US" sz="44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方正魏碑简体" panose="02010601030101010101" charset="-122"/>
              </a:rPr>
              <a:t>男子</a:t>
            </a:r>
          </a:p>
          <a:p>
            <a:pPr indent="0" algn="ctr"/>
            <a:endParaRPr lang="zh-CN" altLang="en-US" sz="4400" b="1">
              <a:solidFill>
                <a:srgbClr val="FF0000"/>
              </a:solidFill>
              <a:latin typeface="华文楷体" panose="02010600040101010101" charset="-122"/>
              <a:ea typeface="华文楷体" panose="02010600040101010101" charset="-122"/>
              <a:cs typeface="方正魏碑简体" panose="02010601030101010101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82072772"/>
      </p:ext>
    </p:extLst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36004" y="27384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24" name="Text Box 4"/>
          <p:cNvSpPr txBox="1">
            <a:spLocks noChangeArrowheads="1"/>
          </p:cNvSpPr>
          <p:nvPr/>
        </p:nvSpPr>
        <p:spPr bwMode="auto">
          <a:xfrm>
            <a:off x="626319" y="1559397"/>
            <a:ext cx="8266112" cy="2062163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hangingPunct="1">
              <a:spcBef>
                <a:spcPct val="0"/>
              </a:spcBef>
              <a:defRPr/>
            </a:pPr>
            <a:r>
              <a:rPr lang="zh-CN" altLang="en-US" sz="32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  </a:t>
            </a:r>
            <a:r>
              <a:rPr lang="zh-CN" altLang="en-US" sz="3200" b="1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）</a:t>
            </a:r>
            <a:r>
              <a:rPr lang="zh-CN" altLang="en-US" sz="32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涉江采芙蓉，兰泽多芳草。</a:t>
            </a:r>
          </a:p>
          <a:p>
            <a:pPr algn="ctr" eaLnBrk="1" hangingPunct="1">
              <a:spcBef>
                <a:spcPct val="0"/>
              </a:spcBef>
              <a:defRPr/>
            </a:pPr>
            <a:r>
              <a:rPr lang="zh-CN" altLang="en-US" sz="32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采之欲遗谁？所思在远道。</a:t>
            </a:r>
          </a:p>
          <a:p>
            <a:pPr algn="ctr" eaLnBrk="1" hangingPunct="1">
              <a:spcBef>
                <a:spcPct val="0"/>
              </a:spcBef>
              <a:defRPr/>
            </a:pPr>
            <a:r>
              <a:rPr lang="zh-CN" altLang="en-US" sz="32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     ）还顾望旧乡，长路漫浩浩。</a:t>
            </a:r>
          </a:p>
          <a:p>
            <a:pPr algn="ctr" eaLnBrk="1" hangingPunct="1">
              <a:spcBef>
                <a:spcPct val="0"/>
              </a:spcBef>
              <a:defRPr/>
            </a:pPr>
            <a:r>
              <a:rPr lang="zh-CN" altLang="en-US" sz="32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     ）同心而离居，忧伤以终老。</a:t>
            </a:r>
          </a:p>
        </p:txBody>
      </p:sp>
      <p:sp>
        <p:nvSpPr>
          <p:cNvPr id="184327" name="Text Box 7"/>
          <p:cNvSpPr txBox="1">
            <a:spLocks noChangeArrowheads="1"/>
          </p:cNvSpPr>
          <p:nvPr/>
        </p:nvSpPr>
        <p:spPr bwMode="auto">
          <a:xfrm>
            <a:off x="395536" y="2205386"/>
            <a:ext cx="865188" cy="1200150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  <a:defRPr/>
            </a:pPr>
            <a:r>
              <a:rPr lang="zh-CN" altLang="en-US" sz="36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主语</a:t>
            </a: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1763688" y="1533328"/>
            <a:ext cx="1004887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女子</a:t>
            </a: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1835125" y="2531717"/>
            <a:ext cx="1008063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男子</a:t>
            </a: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1835125" y="3037360"/>
            <a:ext cx="100806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女子</a:t>
            </a:r>
          </a:p>
        </p:txBody>
      </p:sp>
      <p:sp>
        <p:nvSpPr>
          <p:cNvPr id="49159" name="文本框 3"/>
          <p:cNvSpPr txBox="1">
            <a:spLocks noChangeArrowheads="1"/>
          </p:cNvSpPr>
          <p:nvPr/>
        </p:nvSpPr>
        <p:spPr bwMode="auto">
          <a:xfrm>
            <a:off x="520949" y="1268760"/>
            <a:ext cx="954087" cy="1016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6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？</a:t>
            </a:r>
          </a:p>
        </p:txBody>
      </p:sp>
    </p:spTree>
    <p:extLst>
      <p:ext uri="{BB962C8B-B14F-4D97-AF65-F5344CB8AC3E}">
        <p14:creationId xmlns:p14="http://schemas.microsoft.com/office/powerpoint/2010/main" val="3789599636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184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24" grpId="0"/>
      <p:bldP spid="2" grpId="1"/>
      <p:bldP spid="3" grpId="2"/>
      <p:bldP spid="7" grpId="3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36004" y="27384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232248" y="5310207"/>
            <a:ext cx="6876256" cy="14311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2900" b="1"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r>
              <a:rPr lang="en-US" altLang="zh-CN" sz="2900" b="1" smtClean="0"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  <a:r>
              <a:rPr lang="zh-CN" altLang="en-US" sz="2900" b="1">
                <a:latin typeface="黑体" panose="02010609060101010101" pitchFamily="49" charset="-122"/>
                <a:ea typeface="黑体" panose="02010609060101010101" pitchFamily="49" charset="-122"/>
              </a:rPr>
              <a:t>所思在“远道”，</a:t>
            </a:r>
            <a:r>
              <a:rPr lang="zh-CN" altLang="en-US" sz="29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离旧乡而走远道的人在古代大半是男子</a:t>
            </a:r>
            <a:r>
              <a:rPr lang="zh-CN" altLang="en-US" sz="2900" b="1">
                <a:latin typeface="黑体" panose="02010609060101010101" pitchFamily="49" charset="-122"/>
                <a:ea typeface="黑体" panose="02010609060101010101" pitchFamily="49" charset="-122"/>
              </a:rPr>
              <a:t>，那我们就可以由此推想说话人应是女子。</a:t>
            </a:r>
          </a:p>
        </p:txBody>
      </p:sp>
      <p:sp>
        <p:nvSpPr>
          <p:cNvPr id="2" name="矩形 1"/>
          <p:cNvSpPr/>
          <p:nvPr/>
        </p:nvSpPr>
        <p:spPr>
          <a:xfrm>
            <a:off x="53751" y="3140968"/>
            <a:ext cx="9018241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6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3.</a:t>
            </a:r>
            <a:r>
              <a:rPr lang="zh-CN" altLang="en-US" sz="26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26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古代的折芳馈赠的传统说起</a:t>
            </a:r>
            <a:r>
              <a:rPr lang="en-US" altLang="zh-CN" sz="2600" b="1">
                <a:latin typeface="黑体" panose="02010609060101010101" pitchFamily="49" charset="-122"/>
                <a:ea typeface="黑体" panose="02010609060101010101" pitchFamily="49" charset="-122"/>
              </a:rPr>
              <a:t>:</a:t>
            </a:r>
            <a:r>
              <a:rPr lang="zh-CN" altLang="en-US" sz="2600" b="1">
                <a:latin typeface="黑体" panose="02010609060101010101" pitchFamily="49" charset="-122"/>
                <a:ea typeface="黑体" panose="02010609060101010101" pitchFamily="49" charset="-122"/>
              </a:rPr>
              <a:t>自</a:t>
            </a:r>
            <a:r>
              <a:rPr lang="zh-CN" altLang="en-US" sz="2600" b="1" smtClean="0">
                <a:latin typeface="黑体" panose="02010609060101010101" pitchFamily="49" charset="-122"/>
                <a:ea typeface="黑体" panose="02010609060101010101" pitchFamily="49" charset="-122"/>
              </a:rPr>
              <a:t>牧归荑，洵美</a:t>
            </a:r>
            <a:r>
              <a:rPr lang="zh-CN" altLang="en-US" sz="2600" b="1">
                <a:latin typeface="黑体" panose="02010609060101010101" pitchFamily="49" charset="-122"/>
                <a:ea typeface="黑体" panose="02010609060101010101" pitchFamily="49" charset="-122"/>
              </a:rPr>
              <a:t>且异。匪女之为美，美人之贻。</a:t>
            </a:r>
          </a:p>
          <a:p>
            <a:r>
              <a:rPr lang="en-US" altLang="zh-CN" sz="26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en-US" altLang="zh-CN" sz="26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charset="-122"/>
              </a:rPr>
              <a:t>.</a:t>
            </a:r>
            <a:r>
              <a:rPr lang="en-US" altLang="zh-CN" sz="26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charset="-122"/>
                <a:sym typeface="+mn-ea"/>
              </a:rPr>
              <a:t>《</a:t>
            </a:r>
            <a:r>
              <a:rPr lang="zh-CN" altLang="en-US" sz="26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charset="-122"/>
                <a:sym typeface="+mn-ea"/>
              </a:rPr>
              <a:t>古</a:t>
            </a:r>
            <a:r>
              <a:rPr lang="en-US" altLang="zh-CN" sz="26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charset="-122"/>
                <a:sym typeface="+mn-ea"/>
              </a:rPr>
              <a:t>》</a:t>
            </a:r>
            <a:r>
              <a:rPr lang="zh-CN" altLang="en-US" sz="26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charset="-122"/>
                <a:sym typeface="+mn-ea"/>
              </a:rPr>
              <a:t>是文人独立创作的作品，可以用</a:t>
            </a:r>
            <a:r>
              <a:rPr lang="zh-CN" altLang="en-US" sz="2600" b="1" u="sng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charset="-122"/>
                <a:sym typeface="+mn-ea"/>
              </a:rPr>
              <a:t>想象</a:t>
            </a:r>
            <a:r>
              <a:rPr lang="zh-CN" altLang="en-US" sz="26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charset="-122"/>
                <a:sym typeface="+mn-ea"/>
              </a:rPr>
              <a:t>的方式，以女子的口吻来写。</a:t>
            </a:r>
            <a:r>
              <a:rPr lang="zh-CN" altLang="en-US" sz="2600" b="1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charset="-122"/>
                <a:sym typeface="+mn-ea"/>
              </a:rPr>
              <a:t>因此思念的应该是双方，正如李清照</a:t>
            </a:r>
            <a:r>
              <a:rPr lang="en-US" altLang="zh-CN" sz="2600" b="1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charset="-122"/>
                <a:sym typeface="+mn-ea"/>
              </a:rPr>
              <a:t>《</a:t>
            </a:r>
            <a:r>
              <a:rPr lang="zh-CN" altLang="en-US" sz="2600" b="1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charset="-122"/>
                <a:sym typeface="+mn-ea"/>
              </a:rPr>
              <a:t>一剪梅</a:t>
            </a:r>
            <a:r>
              <a:rPr lang="en-US" altLang="zh-CN" sz="2600" b="1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charset="-122"/>
                <a:sym typeface="+mn-ea"/>
              </a:rPr>
              <a:t>》“</a:t>
            </a:r>
            <a:r>
              <a:rPr lang="zh-CN" altLang="en-US" sz="2600" b="1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charset="-122"/>
                <a:sym typeface="+mn-ea"/>
              </a:rPr>
              <a:t>一种相思，两处闲愁”。</a:t>
            </a:r>
            <a:endParaRPr lang="zh-CN" altLang="en-US" sz="2600" b="1">
              <a:latin typeface="黑体" panose="02010609060101010101" pitchFamily="49" charset="-122"/>
              <a:ea typeface="黑体" panose="02010609060101010101" pitchFamily="49" charset="-122"/>
              <a:cs typeface="楷体" panose="02010609060101010101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5496" y="620688"/>
            <a:ext cx="9072500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600" b="1"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2600" b="1">
                <a:latin typeface="黑体" panose="02010609060101010101" pitchFamily="49" charset="-122"/>
                <a:ea typeface="黑体" panose="02010609060101010101" pitchFamily="49" charset="-122"/>
              </a:rPr>
              <a:t>采莲是江南的旧俗，</a:t>
            </a:r>
            <a:r>
              <a:rPr lang="zh-CN" altLang="en-US" sz="26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在朱自清的</a:t>
            </a:r>
            <a:r>
              <a:rPr lang="en-US" altLang="zh-CN" sz="26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6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荷塘月色</a:t>
            </a:r>
            <a:r>
              <a:rPr lang="en-US" altLang="zh-CN" sz="26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6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中就有这样的描绘“采莲的是年少的女子，她们是荡着小船，唱着艳歌去的。”</a:t>
            </a:r>
            <a:r>
              <a:rPr lang="zh-CN" altLang="en-US" sz="2600" b="1">
                <a:latin typeface="黑体" panose="02010609060101010101" pitchFamily="49" charset="-122"/>
                <a:ea typeface="黑体" panose="02010609060101010101" pitchFamily="49" charset="-122"/>
              </a:rPr>
              <a:t>男子一般在京都洛阳求取前程，不太可能回到江南去采莲。</a:t>
            </a:r>
          </a:p>
          <a:p>
            <a:r>
              <a:rPr lang="en-US" altLang="zh-CN" sz="2600" b="1"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2600" b="1">
                <a:latin typeface="黑体" panose="02010609060101010101" pitchFamily="49" charset="-122"/>
                <a:ea typeface="黑体" panose="02010609060101010101" pitchFamily="49" charset="-122"/>
              </a:rPr>
              <a:t>按江南民歌所常用的谐音</a:t>
            </a:r>
            <a:r>
              <a:rPr lang="zh-CN" altLang="en-US" sz="26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双关手法，</a:t>
            </a:r>
            <a:r>
              <a:rPr lang="zh-CN" altLang="en-US" sz="2600" b="1">
                <a:latin typeface="黑体" panose="02010609060101010101" pitchFamily="49" charset="-122"/>
                <a:ea typeface="黑体" panose="02010609060101010101" pitchFamily="49" charset="-122"/>
              </a:rPr>
              <a:t>“芙蓉”往往暗关着“夫荣”，“莲子”即“怜子”。</a:t>
            </a:r>
          </a:p>
        </p:txBody>
      </p:sp>
      <p:sp>
        <p:nvSpPr>
          <p:cNvPr id="3" name="矩形 2"/>
          <p:cNvSpPr/>
          <p:nvPr/>
        </p:nvSpPr>
        <p:spPr>
          <a:xfrm>
            <a:off x="107504" y="116632"/>
            <a:ext cx="88924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古代一些诗评家大都认为主人公是女子，理由</a:t>
            </a:r>
            <a:r>
              <a:rPr lang="zh-CN" altLang="en-US" sz="2800" b="1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有五：</a:t>
            </a:r>
            <a:endParaRPr lang="zh-CN" altLang="en-US" sz="280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85389464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1"/>
      <p:bldP spid="6" grpId="2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" y="12687"/>
            <a:ext cx="9138289" cy="6845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文本框 1"/>
          <p:cNvSpPr txBox="1"/>
          <p:nvPr/>
        </p:nvSpPr>
        <p:spPr>
          <a:xfrm>
            <a:off x="107504" y="789672"/>
            <a:ext cx="8208912" cy="1631216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ts val="4000"/>
              </a:lnSpc>
            </a:pPr>
            <a:r>
              <a:rPr lang="zh-CN" altLang="en-US" sz="3200" b="1" smtClean="0">
                <a:latin typeface="黑体" panose="02010609060101010101" pitchFamily="49" charset="-122"/>
                <a:ea typeface="黑体" panose="02010609060101010101" pitchFamily="49" charset="-122"/>
              </a:rPr>
              <a:t>全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诗的情感基调是闺怨</a:t>
            </a:r>
            <a:r>
              <a:rPr lang="zh-CN" altLang="en-US" sz="3200" b="1" smtClean="0">
                <a:latin typeface="黑体" panose="02010609060101010101" pitchFamily="49" charset="-122"/>
                <a:ea typeface="黑体" panose="02010609060101010101" pitchFamily="49" charset="-122"/>
              </a:rPr>
              <a:t>；</a:t>
            </a:r>
            <a:endParaRPr lang="en-US" altLang="zh-CN" sz="3200" b="1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ts val="4000"/>
              </a:lnSpc>
            </a:pPr>
            <a:r>
              <a:rPr lang="zh-CN" altLang="en-US" sz="3200" b="1" smtClean="0">
                <a:latin typeface="黑体" panose="02010609060101010101" pitchFamily="49" charset="-122"/>
                <a:ea typeface="黑体" panose="02010609060101010101" pitchFamily="49" charset="-122"/>
              </a:rPr>
              <a:t>女子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想象男子情状，见出女子深情</a:t>
            </a:r>
            <a:r>
              <a:rPr lang="zh-CN" altLang="en-US" sz="3200" b="1" smtClean="0">
                <a:latin typeface="黑体" panose="02010609060101010101" pitchFamily="49" charset="-122"/>
                <a:ea typeface="黑体" panose="02010609060101010101" pitchFamily="49" charset="-122"/>
              </a:rPr>
              <a:t>；</a:t>
            </a:r>
            <a:endParaRPr lang="en-US" altLang="zh-CN" sz="3200" b="1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ts val="4000"/>
              </a:lnSpc>
            </a:pPr>
            <a:r>
              <a:rPr lang="zh-CN" altLang="en-US" sz="3200" b="1" smtClean="0">
                <a:latin typeface="黑体" panose="02010609060101010101" pitchFamily="49" charset="-122"/>
                <a:ea typeface="黑体" panose="02010609060101010101" pitchFamily="49" charset="-122"/>
              </a:rPr>
              <a:t>所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思男子亦相思，并照应下文</a:t>
            </a: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同心</a:t>
            </a: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3200" b="1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955297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27384"/>
            <a:ext cx="9180512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7394" name="Text Box 2"/>
          <p:cNvSpPr txBox="1">
            <a:spLocks noChangeArrowheads="1"/>
          </p:cNvSpPr>
          <p:nvPr/>
        </p:nvSpPr>
        <p:spPr bwMode="auto">
          <a:xfrm>
            <a:off x="1619250" y="981075"/>
            <a:ext cx="6265863" cy="1555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1" hangingPunct="1">
              <a:buFont typeface="Arial" pitchFamily="34" charset="0"/>
              <a:buNone/>
              <a:defRPr/>
            </a:pPr>
            <a:r>
              <a:rPr lang="zh-CN" altLang="en-US" sz="4800" b="1">
                <a:effectLst>
                  <a:outerShdw blurRad="38100" dist="38100" dir="2700000" algn="tl">
                    <a:srgbClr val="C0C0C0"/>
                  </a:outerShdw>
                </a:effectLst>
                <a:ea typeface="隶书" panose="02010509060101010101" pitchFamily="49" charset="-122"/>
              </a:rPr>
              <a:t>涉江采芙蓉，</a:t>
            </a:r>
          </a:p>
          <a:p>
            <a:pPr algn="ctr" eaLnBrk="1" hangingPunct="1">
              <a:buFont typeface="Arial" pitchFamily="34" charset="0"/>
              <a:buNone/>
              <a:defRPr/>
            </a:pPr>
            <a:r>
              <a:rPr lang="zh-CN" altLang="en-US" sz="4800" b="1">
                <a:effectLst>
                  <a:outerShdw blurRad="38100" dist="38100" dir="2700000" algn="tl">
                    <a:srgbClr val="C0C0C0"/>
                  </a:outerShdw>
                </a:effectLst>
                <a:ea typeface="隶书" panose="02010509060101010101" pitchFamily="49" charset="-122"/>
              </a:rPr>
              <a:t>兰泽多芳草。</a:t>
            </a:r>
          </a:p>
        </p:txBody>
      </p:sp>
      <p:sp>
        <p:nvSpPr>
          <p:cNvPr id="43011" name="WordArt 3"/>
          <p:cNvSpPr>
            <a:spLocks noChangeArrowheads="1" noChangeShapeType="1"/>
          </p:cNvSpPr>
          <p:nvPr/>
        </p:nvSpPr>
        <p:spPr bwMode="auto">
          <a:xfrm>
            <a:off x="250825" y="333375"/>
            <a:ext cx="1800225" cy="6254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>
                <a:ln w="12700">
                  <a:solidFill>
                    <a:srgbClr val="3333CC"/>
                  </a:solidFill>
                  <a:round/>
                </a:ln>
                <a:solidFill>
                  <a:srgbClr val="FF0000">
                    <a:alpha val="50195"/>
                  </a:srgbClr>
                </a:solidFill>
                <a:effectLst>
                  <a:outerShdw blurRad="38100" dist="38100" dir="2700000" algn="tl" rotWithShape="0">
                    <a:srgbClr val="000000">
                      <a:alpha val="43137"/>
                    </a:srgbClr>
                  </a:outerShdw>
                </a:effectLst>
                <a:latin typeface="宋体"/>
                <a:ea typeface="宋体"/>
              </a:rPr>
              <a:t>鉴赏品味</a:t>
            </a:r>
          </a:p>
        </p:txBody>
      </p:sp>
      <p:sp>
        <p:nvSpPr>
          <p:cNvPr id="43012" name="Text Box 4"/>
          <p:cNvSpPr txBox="1">
            <a:spLocks noChangeArrowheads="1"/>
          </p:cNvSpPr>
          <p:nvPr/>
        </p:nvSpPr>
        <p:spPr bwMode="auto">
          <a:xfrm>
            <a:off x="1600200" y="5235575"/>
            <a:ext cx="18415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itchFamily="34" charset="0"/>
              <a:buChar char="•"/>
              <a:defRPr sz="21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5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itchFamily="34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itchFamily="34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itchFamily="34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itchFamily="34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itchFamily="34" charset="0"/>
              <a:buNone/>
            </a:pPr>
            <a:endParaRPr lang="zh-CN" altLang="en-US" sz="4000" b="1">
              <a:solidFill>
                <a:schemeClr val="bg1"/>
              </a:solidFill>
              <a:latin typeface="Times New Roman" pitchFamily="18" charset="0"/>
              <a:ea typeface="黑体" panose="02010609060101010101" pitchFamily="49" charset="-122"/>
            </a:endParaRPr>
          </a:p>
        </p:txBody>
      </p:sp>
      <p:sp>
        <p:nvSpPr>
          <p:cNvPr id="187397" name="Text Box 5"/>
          <p:cNvSpPr txBox="1">
            <a:spLocks noChangeArrowheads="1"/>
          </p:cNvSpPr>
          <p:nvPr/>
        </p:nvSpPr>
        <p:spPr bwMode="auto">
          <a:xfrm>
            <a:off x="576263" y="2819400"/>
            <a:ext cx="6011862" cy="579438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itchFamily="34" charset="0"/>
              <a:buNone/>
              <a:defRPr/>
            </a:pPr>
            <a:r>
              <a:rPr lang="en-US" altLang="zh-CN" sz="3200" b="1" smtClean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  <a:r>
              <a:rPr lang="zh-CN" altLang="en-US" sz="3200" b="1" smtClean="0">
                <a:latin typeface="黑体" panose="02010609060101010101" pitchFamily="49" charset="-122"/>
                <a:ea typeface="黑体" panose="02010609060101010101" pitchFamily="49" charset="-122"/>
              </a:rPr>
              <a:t>描写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的是一副怎样的景象？</a:t>
            </a: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539750" y="3860800"/>
            <a:ext cx="8208963" cy="107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32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通过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兰泽、芳草、芙蓉</a:t>
            </a:r>
            <a:r>
              <a:rPr lang="zh-CN" altLang="en-US" sz="32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等意象，描绘了一幅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夏日采莲图。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0353275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87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87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7394" grpId="0"/>
      <p:bldP spid="187397" grpId="1"/>
      <p:bldP spid="2" grpId="2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27384"/>
            <a:ext cx="9180512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8419" name="Text Box 3"/>
          <p:cNvSpPr txBox="1">
            <a:spLocks noChangeArrowheads="1"/>
          </p:cNvSpPr>
          <p:nvPr/>
        </p:nvSpPr>
        <p:spPr bwMode="auto">
          <a:xfrm>
            <a:off x="143892" y="364505"/>
            <a:ext cx="8964612" cy="1984375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hangingPunct="1">
              <a:spcBef>
                <a:spcPct val="0"/>
              </a:spcBef>
              <a:buFont typeface="Arial" pitchFamily="34" charset="0"/>
              <a:buNone/>
              <a:defRPr/>
            </a:pPr>
            <a:r>
              <a:rPr lang="zh-CN" altLang="en-US" sz="4800" b="1">
                <a:effectLst>
                  <a:outerShdw blurRad="38100" dist="38100" dir="2700000" algn="tl">
                    <a:srgbClr val="C0C0C0"/>
                  </a:outerShdw>
                </a:effectLst>
                <a:ea typeface="隶书" panose="02010509060101010101" pitchFamily="49" charset="-122"/>
              </a:rPr>
              <a:t>涉江采芙蓉，兰泽多芳草。    </a:t>
            </a:r>
            <a:endParaRPr lang="en-US" altLang="zh-CN" sz="4800" b="1">
              <a:effectLst>
                <a:outerShdw blurRad="38100" dist="38100" dir="2700000" algn="tl">
                  <a:srgbClr val="C0C0C0"/>
                </a:outerShdw>
              </a:effectLst>
              <a:ea typeface="隶书" panose="02010509060101010101" pitchFamily="49" charset="-122"/>
            </a:endParaRPr>
          </a:p>
          <a:p>
            <a:pPr algn="ctr" eaLnBrk="1" hangingPunct="1">
              <a:spcBef>
                <a:spcPct val="0"/>
              </a:spcBef>
              <a:buFont typeface="Arial" pitchFamily="34" charset="0"/>
              <a:buNone/>
              <a:defRPr/>
            </a:pPr>
            <a:r>
              <a:rPr lang="zh-CN" altLang="en-US" sz="4800" b="1">
                <a:effectLst>
                  <a:outerShdw blurRad="38100" dist="38100" dir="2700000" algn="tl">
                    <a:srgbClr val="C0C0C0"/>
                  </a:outerShdw>
                </a:effectLst>
                <a:ea typeface="隶书" panose="02010509060101010101" pitchFamily="49" charset="-122"/>
              </a:rPr>
              <a:t>采之欲遗谁？所思在远道。</a:t>
            </a:r>
            <a:endParaRPr lang="zh-CN" altLang="en-US" sz="3600" b="1"/>
          </a:p>
          <a:p>
            <a:pPr eaLnBrk="1" hangingPunct="1">
              <a:spcBef>
                <a:spcPct val="50000"/>
              </a:spcBef>
              <a:buFont typeface="Arial" pitchFamily="34" charset="0"/>
              <a:buNone/>
              <a:defRPr/>
            </a:pPr>
            <a:r>
              <a:rPr lang="zh-CN" altLang="en-US"/>
              <a:t> </a:t>
            </a:r>
          </a:p>
        </p:txBody>
      </p:sp>
      <p:sp>
        <p:nvSpPr>
          <p:cNvPr id="188420" name="Text Box 4"/>
          <p:cNvSpPr txBox="1">
            <a:spLocks noChangeArrowheads="1"/>
          </p:cNvSpPr>
          <p:nvPr/>
        </p:nvSpPr>
        <p:spPr bwMode="auto">
          <a:xfrm>
            <a:off x="1620788" y="4149080"/>
            <a:ext cx="1965325" cy="823913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buFont typeface="Arial" pitchFamily="34" charset="0"/>
              <a:buNone/>
              <a:defRPr/>
            </a:pPr>
            <a:r>
              <a:rPr lang="zh-CN" altLang="en-US" sz="4800" b="1">
                <a:solidFill>
                  <a:srgbClr val="D7181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欢快</a:t>
            </a:r>
          </a:p>
        </p:txBody>
      </p:sp>
      <p:sp>
        <p:nvSpPr>
          <p:cNvPr id="188421" name="Line 5"/>
          <p:cNvSpPr>
            <a:spLocks noChangeShapeType="1"/>
          </p:cNvSpPr>
          <p:nvPr/>
        </p:nvSpPr>
        <p:spPr bwMode="auto">
          <a:xfrm>
            <a:off x="3205113" y="4580880"/>
            <a:ext cx="3168650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tailEnd type="triangle" w="med" len="med"/>
          </a:ln>
          <a:effectLst>
            <a:prstShdw prst="shdw17" dist="17961" dir="2700000">
              <a:schemeClr val="tx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1" hangingPunct="1">
              <a:buFont typeface="Arial" pitchFamily="34" charset="0"/>
              <a:buNone/>
              <a:defRPr/>
            </a:pPr>
            <a:endParaRPr lang="zh-CN" altLang="en-US"/>
          </a:p>
        </p:txBody>
      </p:sp>
      <p:sp>
        <p:nvSpPr>
          <p:cNvPr id="188422" name="Text Box 6"/>
          <p:cNvSpPr txBox="1">
            <a:spLocks noChangeArrowheads="1"/>
          </p:cNvSpPr>
          <p:nvPr/>
        </p:nvSpPr>
        <p:spPr bwMode="auto">
          <a:xfrm>
            <a:off x="6445200" y="4149080"/>
            <a:ext cx="1727200" cy="823913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eaLnBrk="1" hangingPunct="1">
              <a:buFont typeface="Arial" pitchFamily="34" charset="0"/>
              <a:buNone/>
              <a:defRPr sz="4800" b="1">
                <a:solidFill>
                  <a:srgbClr val="D7181F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>
              <a:defRPr/>
            </a:pPr>
            <a:r>
              <a:rPr lang="zh-CN" altLang="en-US" smtClean="0"/>
              <a:t>失望</a:t>
            </a:r>
          </a:p>
        </p:txBody>
      </p:sp>
      <p:sp>
        <p:nvSpPr>
          <p:cNvPr id="188424" name="Text Box 8"/>
          <p:cNvSpPr txBox="1">
            <a:spLocks noChangeArrowheads="1"/>
          </p:cNvSpPr>
          <p:nvPr/>
        </p:nvSpPr>
        <p:spPr bwMode="auto">
          <a:xfrm>
            <a:off x="71438" y="2633663"/>
            <a:ext cx="8964612" cy="2032000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itchFamily="34" charset="0"/>
              <a:buNone/>
              <a:defRPr/>
            </a:pPr>
            <a:r>
              <a:rPr lang="en-US" altLang="zh-CN" sz="3600" b="1" smtClean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en-US" altLang="zh-CN" sz="3600" b="1"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  <a:r>
              <a:rPr lang="zh-CN" altLang="en-US" sz="3600" b="1" smtClean="0">
                <a:latin typeface="黑体" panose="02010609060101010101" pitchFamily="49" charset="-122"/>
                <a:ea typeface="黑体" panose="02010609060101010101" pitchFamily="49" charset="-122"/>
              </a:rPr>
              <a:t>这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一问一答中，抒情主人公的情感发生了怎样的变化？ 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None/>
              <a:defRPr/>
            </a:pP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85889625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84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84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84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88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884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884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188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884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884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1" dur="1000"/>
                                        <p:tgtEl>
                                          <p:spTgt spid="188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8420" grpId="0"/>
      <p:bldP spid="188422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27384"/>
            <a:ext cx="9180512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6082" name="标题 1"/>
          <p:cNvSpPr>
            <a:spLocks noGrp="1"/>
          </p:cNvSpPr>
          <p:nvPr>
            <p:ph type="title"/>
          </p:nvPr>
        </p:nvSpPr>
        <p:spPr>
          <a:xfrm>
            <a:off x="628650" y="115888"/>
            <a:ext cx="7886700" cy="1325562"/>
          </a:xfrm>
        </p:spPr>
        <p:txBody>
          <a:bodyPr/>
          <a:lstStyle/>
          <a:p>
            <a:pPr algn="ctr" eaLnBrk="1" hangingPunct="1"/>
            <a:r>
              <a:rPr lang="zh-CN" altLang="en-US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以乐景写哀情</a:t>
            </a:r>
          </a:p>
        </p:txBody>
      </p:sp>
      <p:sp>
        <p:nvSpPr>
          <p:cNvPr id="46083" name="内容占位符 2"/>
          <p:cNvSpPr>
            <a:spLocks noGrp="1"/>
          </p:cNvSpPr>
          <p:nvPr>
            <p:ph idx="1"/>
          </p:nvPr>
        </p:nvSpPr>
        <p:spPr>
          <a:xfrm>
            <a:off x="179388" y="1268413"/>
            <a:ext cx="8785225" cy="5329237"/>
          </a:xfrm>
        </p:spPr>
        <p:txBody>
          <a:bodyPr/>
          <a:lstStyle/>
          <a:p>
            <a:pPr eaLnBrk="1" hangingPunct="1">
              <a:lnSpc>
                <a:spcPct val="150000"/>
              </a:lnSpc>
              <a:buFont typeface="Arial" pitchFamily="34" charset="0"/>
              <a:buNone/>
            </a:pPr>
            <a:r>
              <a:rPr lang="zh-CN" altLang="en-US" sz="3200" b="1" smtClean="0">
                <a:latin typeface="黑体" panose="02010609060101010101" pitchFamily="49" charset="-122"/>
                <a:ea typeface="黑体" panose="02010609060101010101" pitchFamily="49" charset="-122"/>
              </a:rPr>
              <a:t>  诗歌</a:t>
            </a:r>
            <a:r>
              <a:rPr lang="en-US" altLang="zh-CN" sz="3200" b="1" smtClean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200" b="1" smtClean="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b="1" smtClean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200" b="1" smtClean="0">
                <a:latin typeface="黑体" panose="02010609060101010101" pitchFamily="49" charset="-122"/>
                <a:ea typeface="黑体" panose="02010609060101010101" pitchFamily="49" charset="-122"/>
              </a:rPr>
              <a:t>句通过</a:t>
            </a:r>
            <a:r>
              <a:rPr lang="zh-CN" altLang="en-US" sz="3200" b="1" smtClean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兰泽、芳草、芙蓉</a:t>
            </a:r>
            <a:r>
              <a:rPr lang="zh-CN" altLang="en-US" sz="3200" b="1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等意象，描绘了一幅</a:t>
            </a:r>
            <a:r>
              <a:rPr lang="zh-CN" altLang="en-US" sz="32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夏日采莲图</a:t>
            </a:r>
            <a:r>
              <a:rPr lang="zh-CN" altLang="en-US" sz="3200" b="1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，表现</a:t>
            </a:r>
            <a:r>
              <a:rPr lang="zh-CN" altLang="en-US" sz="32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主人公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情趣</a:t>
            </a:r>
            <a:r>
              <a:rPr lang="zh-CN" altLang="en-US" sz="32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的高雅，感情的纯洁、美好和内心的欢快之情。</a:t>
            </a:r>
            <a:r>
              <a:rPr lang="en-US" altLang="zh-CN" sz="3200" b="1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3</a:t>
            </a:r>
            <a:r>
              <a:rPr lang="zh-CN" altLang="en-US" sz="3200" b="1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、</a:t>
            </a:r>
            <a:r>
              <a:rPr lang="en-US" altLang="zh-CN" sz="3200" b="1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4</a:t>
            </a:r>
            <a:r>
              <a:rPr lang="zh-CN" altLang="en-US" sz="3200" b="1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句笔锋一转，转喜为悲，用夏季美景</a:t>
            </a:r>
            <a:r>
              <a:rPr lang="zh-CN" altLang="en-US" sz="32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烘托</a:t>
            </a:r>
            <a:r>
              <a:rPr lang="zh-CN" altLang="en-US" sz="3200" b="1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出内心的孤寂，以</a:t>
            </a:r>
            <a:r>
              <a:rPr lang="zh-CN" altLang="en-US" sz="32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乐景写哀，倍增其哀伤</a:t>
            </a:r>
            <a:r>
              <a:rPr lang="zh-CN" altLang="en-US" sz="3200" b="1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。</a:t>
            </a:r>
          </a:p>
        </p:txBody>
      </p:sp>
      <p:sp>
        <p:nvSpPr>
          <p:cNvPr id="46084" name="Rectangle 3"/>
          <p:cNvSpPr>
            <a:spLocks noGrp="1"/>
          </p:cNvSpPr>
          <p:nvPr/>
        </p:nvSpPr>
        <p:spPr bwMode="auto">
          <a:xfrm>
            <a:off x="2090738" y="2268538"/>
            <a:ext cx="6537325" cy="309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lnSpc>
                <a:spcPct val="90000"/>
              </a:lnSpc>
              <a:spcBef>
                <a:spcPts val="750"/>
              </a:spcBef>
              <a:buFont typeface="Arial" pitchFamily="34" charset="0"/>
              <a:buChar char="•"/>
              <a:defRPr sz="21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5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itchFamily="34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itchFamily="34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itchFamily="34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itchFamily="34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20000"/>
              </a:spcBef>
              <a:buFont typeface="Arial" pitchFamily="34" charset="0"/>
              <a:buNone/>
            </a:pPr>
            <a:endParaRPr lang="zh-CN" altLang="en-US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8416388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60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6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6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6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2" grpId="0"/>
      <p:bldP spid="46083" grpId="1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3554" name="文本框 23553"/>
          <p:cNvSpPr txBox="1"/>
          <p:nvPr/>
        </p:nvSpPr>
        <p:spPr>
          <a:xfrm>
            <a:off x="0" y="121603"/>
            <a:ext cx="7740650" cy="823913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defRPr/>
            </a:pPr>
            <a:r>
              <a:rPr kumimoji="0" lang="zh-CN" altLang="en-US" sz="4800" b="1" kern="1200" cap="none" spc="0" normalizeH="0" baseline="0" noProof="0">
                <a:solidFill>
                  <a:srgbClr val="376535"/>
                </a:solidFill>
                <a:latin typeface="Arial" pitchFamily="34" charset="0"/>
                <a:ea typeface="宋体" pitchFamily="2" charset="-122"/>
                <a:cs typeface="+mn-cs"/>
              </a:rPr>
              <a:t>还顾望旧乡，长路</a:t>
            </a:r>
            <a:r>
              <a:rPr kumimoji="0" lang="zh-CN" altLang="en-US" sz="4800" b="1" kern="1200" cap="none" spc="0" normalizeH="0" baseline="0" noProof="0">
                <a:solidFill>
                  <a:srgbClr val="C00000"/>
                </a:solidFill>
                <a:latin typeface="Arial" pitchFamily="34" charset="0"/>
                <a:ea typeface="宋体" pitchFamily="2" charset="-122"/>
                <a:cs typeface="+mn-cs"/>
              </a:rPr>
              <a:t>漫浩浩</a:t>
            </a:r>
          </a:p>
        </p:txBody>
      </p:sp>
      <p:sp>
        <p:nvSpPr>
          <p:cNvPr id="23555" name="文本框 23554"/>
          <p:cNvSpPr txBox="1"/>
          <p:nvPr/>
        </p:nvSpPr>
        <p:spPr>
          <a:xfrm>
            <a:off x="0" y="1528445"/>
            <a:ext cx="3779838" cy="579438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defRPr/>
            </a:pPr>
            <a:r>
              <a:rPr kumimoji="0" lang="zh-CN" altLang="en-US" sz="3200" b="1" kern="1200" cap="none" spc="0" normalizeH="0" baseline="0" noProof="0">
                <a:latin typeface="Arial" pitchFamily="34" charset="0"/>
                <a:ea typeface="宋体" pitchFamily="2" charset="-122"/>
                <a:cs typeface="+mn-cs"/>
              </a:rPr>
              <a:t>还顾望旧乡的人是</a:t>
            </a:r>
            <a:endParaRPr kumimoji="0" lang="zh-CN" altLang="en-US" sz="3200" b="1" u="sng" kern="1200" cap="none" spc="0" normalizeH="0" baseline="0" noProof="0"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23556" name="文本框 23555"/>
          <p:cNvSpPr txBox="1"/>
          <p:nvPr/>
        </p:nvSpPr>
        <p:spPr>
          <a:xfrm>
            <a:off x="3419872" y="1528445"/>
            <a:ext cx="2016125" cy="579438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defRPr/>
            </a:pPr>
            <a:r>
              <a:rPr kumimoji="0" lang="zh-CN" altLang="en-US" sz="3200" b="1" kern="1200" cap="none" spc="0" normalizeH="0" baseline="0" noProof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宋体" pitchFamily="2" charset="-122"/>
                <a:cs typeface="+mn-cs"/>
              </a:rPr>
              <a:t>男子</a:t>
            </a:r>
          </a:p>
        </p:txBody>
      </p:sp>
      <p:sp>
        <p:nvSpPr>
          <p:cNvPr id="23557" name="椭圆 23556"/>
          <p:cNvSpPr/>
          <p:nvPr/>
        </p:nvSpPr>
        <p:spPr>
          <a:xfrm>
            <a:off x="53340" y="65088"/>
            <a:ext cx="1979613" cy="936625"/>
          </a:xfrm>
          <a:prstGeom prst="ellipse">
            <a:avLst/>
          </a:prstGeom>
          <a:noFill/>
          <a:ln w="28575" cap="flat" cmpd="sng">
            <a:solidFill>
              <a:srgbClr val="D7181F"/>
            </a:solidFill>
            <a:prstDash val="solid"/>
            <a:headEnd type="none" w="med" len="med"/>
            <a:tailEnd type="none" w="med" len="med"/>
          </a:ln>
          <a:effectLst>
            <a:prstShdw prst="shdw17" dist="17961" dir="2699999">
              <a:srgbClr val="810E13"/>
            </a:prstShdw>
          </a:effectLst>
        </p:spPr>
        <p:txBody>
          <a:bodyPr/>
          <a:lstStyle/>
          <a:p>
            <a:endParaRPr lang="zh-CN" altLang="en-US">
              <a:latin typeface="Arial" pitchFamily="34" charset="0"/>
            </a:endParaRPr>
          </a:p>
        </p:txBody>
      </p:sp>
      <p:sp>
        <p:nvSpPr>
          <p:cNvPr id="23558" name="直接连接符 23557"/>
          <p:cNvSpPr/>
          <p:nvPr/>
        </p:nvSpPr>
        <p:spPr>
          <a:xfrm flipH="1">
            <a:off x="1042988" y="1001713"/>
            <a:ext cx="0" cy="2303462"/>
          </a:xfrm>
          <a:prstGeom prst="line">
            <a:avLst/>
          </a:prstGeom>
          <a:ln w="9525" cap="flat" cmpd="sng">
            <a:solidFill>
              <a:srgbClr val="D7181F"/>
            </a:solidFill>
            <a:prstDash val="solid"/>
            <a:headEnd type="none" w="med" len="med"/>
            <a:tailEnd type="triangle" w="med" len="med"/>
          </a:ln>
          <a:effectLst>
            <a:prstShdw prst="shdw17" dist="17961" dir="2699999">
              <a:srgbClr val="810E13"/>
            </a:prstShdw>
          </a:effectLst>
        </p:spPr>
        <p:txBody>
          <a:bodyPr/>
          <a:lstStyle/>
          <a:p/>
        </p:txBody>
      </p:sp>
      <p:sp>
        <p:nvSpPr>
          <p:cNvPr id="23559" name="文本框 23558"/>
          <p:cNvSpPr txBox="1"/>
          <p:nvPr/>
        </p:nvSpPr>
        <p:spPr>
          <a:xfrm>
            <a:off x="0" y="3412173"/>
            <a:ext cx="2268538" cy="1311275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defRPr/>
            </a:pPr>
            <a:r>
              <a:rPr kumimoji="0" lang="zh-CN" altLang="en-US" sz="3200" b="1" kern="1200" cap="none" spc="0" normalizeH="0" baseline="0" noProof="0">
                <a:solidFill>
                  <a:srgbClr val="CC3300"/>
                </a:solidFill>
                <a:latin typeface="Arial" pitchFamily="34" charset="0"/>
                <a:ea typeface="宋体" pitchFamily="2" charset="-122"/>
                <a:cs typeface="+mn-cs"/>
              </a:rPr>
              <a:t>一种相思</a:t>
            </a:r>
          </a:p>
          <a:p>
            <a:pPr marR="0" defTabSz="914400">
              <a:spcBef>
                <a:spcPct val="50000"/>
              </a:spcBef>
              <a:buClrTx/>
              <a:buSzTx/>
              <a:defRPr/>
            </a:pPr>
            <a:r>
              <a:rPr kumimoji="0" lang="zh-CN" altLang="en-US" sz="3200" b="1" kern="1200" cap="none" spc="0" normalizeH="0" baseline="0" noProof="0">
                <a:solidFill>
                  <a:srgbClr val="CC3300"/>
                </a:solidFill>
                <a:latin typeface="Arial" pitchFamily="34" charset="0"/>
                <a:ea typeface="宋体" pitchFamily="2" charset="-122"/>
                <a:cs typeface="+mn-cs"/>
              </a:rPr>
              <a:t>两处闲愁</a:t>
            </a:r>
          </a:p>
        </p:txBody>
      </p:sp>
      <p:sp>
        <p:nvSpPr>
          <p:cNvPr id="23560" name="直接连接符 23559"/>
          <p:cNvSpPr/>
          <p:nvPr/>
        </p:nvSpPr>
        <p:spPr>
          <a:xfrm>
            <a:off x="53340" y="1002030"/>
            <a:ext cx="7092950" cy="0"/>
          </a:xfrm>
          <a:prstGeom prst="line">
            <a:avLst/>
          </a:prstGeom>
          <a:ln w="9525" cap="flat" cmpd="sng">
            <a:solidFill>
              <a:srgbClr val="9900CC"/>
            </a:solidFill>
            <a:prstDash val="solid"/>
            <a:headEnd type="none" w="med" len="med"/>
            <a:tailEnd type="none" w="med" len="med"/>
          </a:ln>
          <a:effectLst>
            <a:prstShdw prst="shdw17" dist="17961" dir="2699999">
              <a:srgbClr val="5C007A"/>
            </a:prstShdw>
          </a:effectLst>
        </p:spPr>
        <p:txBody>
          <a:bodyPr/>
          <a:lstStyle/>
          <a:p/>
        </p:txBody>
      </p:sp>
      <p:sp>
        <p:nvSpPr>
          <p:cNvPr id="23561" name="直接连接符 23560"/>
          <p:cNvSpPr/>
          <p:nvPr/>
        </p:nvSpPr>
        <p:spPr>
          <a:xfrm flipH="1">
            <a:off x="5834380" y="1002030"/>
            <a:ext cx="0" cy="3455988"/>
          </a:xfrm>
          <a:prstGeom prst="line">
            <a:avLst/>
          </a:prstGeom>
          <a:ln w="9525" cap="flat" cmpd="sng">
            <a:solidFill>
              <a:srgbClr val="9900CC"/>
            </a:solidFill>
            <a:prstDash val="solid"/>
            <a:headEnd type="none" w="med" len="med"/>
            <a:tailEnd type="triangle" w="med" len="med"/>
          </a:ln>
          <a:effectLst>
            <a:prstShdw prst="shdw17" dist="17961" dir="2699999">
              <a:srgbClr val="5C007A"/>
            </a:prstShdw>
          </a:effectLst>
        </p:spPr>
        <p:txBody>
          <a:bodyPr/>
          <a:lstStyle/>
          <a:p/>
        </p:txBody>
      </p:sp>
      <p:sp>
        <p:nvSpPr>
          <p:cNvPr id="23562" name="文本框 23561">
            <a:hlinkClick r:id="rId2" action="ppaction://hlinksldjump"/>
          </p:cNvPr>
          <p:cNvSpPr txBox="1"/>
          <p:nvPr/>
        </p:nvSpPr>
        <p:spPr>
          <a:xfrm>
            <a:off x="6062663" y="1132840"/>
            <a:ext cx="671513" cy="2062103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defRPr/>
            </a:pPr>
            <a:r>
              <a:rPr kumimoji="0" lang="zh-CN" altLang="en-US" sz="3200" b="1" kern="1200" cap="none" spc="0" normalizeH="0" baseline="0" noProof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宋体" pitchFamily="2" charset="-122"/>
                <a:cs typeface="+mn-cs"/>
              </a:rPr>
              <a:t>女子所想</a:t>
            </a:r>
          </a:p>
        </p:txBody>
      </p:sp>
      <p:sp>
        <p:nvSpPr>
          <p:cNvPr id="23563" name="文本框 23562"/>
          <p:cNvSpPr txBox="1"/>
          <p:nvPr/>
        </p:nvSpPr>
        <p:spPr>
          <a:xfrm>
            <a:off x="4776153" y="3139440"/>
            <a:ext cx="1871663" cy="579438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defRPr/>
            </a:pPr>
            <a:r>
              <a:rPr kumimoji="0" lang="zh-CN" altLang="en-US" sz="3200" b="1" kern="1200" cap="none" spc="0" normalizeH="0" baseline="0" noProof="0">
                <a:latin typeface="Arial" pitchFamily="34" charset="0"/>
                <a:ea typeface="宋体" pitchFamily="2" charset="-122"/>
                <a:cs typeface="+mn-cs"/>
              </a:rPr>
              <a:t>虚写</a:t>
            </a:r>
          </a:p>
        </p:txBody>
      </p:sp>
      <p:sp>
        <p:nvSpPr>
          <p:cNvPr id="23564" name="文本框 23563"/>
          <p:cNvSpPr txBox="1"/>
          <p:nvPr/>
        </p:nvSpPr>
        <p:spPr>
          <a:xfrm>
            <a:off x="2898140" y="3174365"/>
            <a:ext cx="1944688" cy="584200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defRPr/>
            </a:pPr>
            <a:r>
              <a:rPr kumimoji="0" lang="zh-CN" altLang="en-US" sz="3200" b="1" kern="1200" cap="none" spc="0" normalizeH="0" baseline="0" noProof="0">
                <a:solidFill>
                  <a:srgbClr val="FF0000"/>
                </a:solidFill>
                <a:latin typeface="Arial" pitchFamily="34" charset="0"/>
                <a:ea typeface="宋体" pitchFamily="2" charset="-122"/>
                <a:cs typeface="+mn-cs"/>
              </a:rPr>
              <a:t>（想象法）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340" y="4832350"/>
            <a:ext cx="8382000" cy="1421765"/>
          </a:xfrm>
        </p:spPr>
        <p:txBody>
          <a:bodyPr anchor="t">
            <a:normAutofit fontScale="77500" lnSpcReduction="20000"/>
          </a:bodyPr>
          <a:lstStyle/>
          <a:p>
            <a:r>
              <a:rPr lang="zh-CN" altLang="en-US" b="1"/>
              <a:t>“还顾”和“望”这两个词的动作性和画面性很强，让这种思念之情更加浓重。</a:t>
            </a:r>
          </a:p>
          <a:p>
            <a:r>
              <a:rPr lang="zh-CN" altLang="en-US" b="1"/>
              <a:t>“漫浩浩”运用了叠词，音韵和谐，更突出道路的漫长和愁绪的浓重。</a:t>
            </a:r>
          </a:p>
        </p:txBody>
      </p:sp>
    </p:spTree>
    <p:extLst>
      <p:ext uri="{BB962C8B-B14F-4D97-AF65-F5344CB8AC3E}">
        <p14:creationId xmlns:p14="http://schemas.microsoft.com/office/powerpoint/2010/main" val="36657954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7" dur="10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23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3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000"/>
                                        <p:tgtEl>
                                          <p:spTgt spid="235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6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2000"/>
                                        <p:tgtEl>
                                          <p:spTgt spid="23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6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23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7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6" presetID="29" presetClass="entr" presetSubtype="0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35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35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0" dur="1000"/>
                                        <p:tgtEl>
                                          <p:spTgt spid="23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 nodeType="clickPar">
                      <p:stCondLst>
                        <p:cond delay="indefinite"/>
                      </p:stCondLst>
                      <p:childTnLst>
                        <p:par>
                          <p:cTn id="8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8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4" presetID="3" presetClass="entr" presetSubtype="10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 nodeType="clickPar">
                      <p:stCondLst>
                        <p:cond delay="indefinite"/>
                      </p:stCondLst>
                      <p:childTnLst>
                        <p:par>
                          <p:cTn id="8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8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ntr" presetSubtype="10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4" grpId="0"/>
      <p:bldP spid="23555" grpId="1"/>
      <p:bldP spid="23556" grpId="2"/>
      <p:bldP spid="23559" grpId="3"/>
      <p:bldP spid="23562" grpId="4"/>
      <p:bldP spid="23563" grpId="5"/>
      <p:bldP spid="23564" grpId="6"/>
      <p:bldP spid="3" grpId="7" uiExpand="1" build="p"/>
      <p:bldP spid="3" grpId="8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73990" y="111125"/>
            <a:ext cx="8796655" cy="14452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4400"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</a:t>
            </a: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“同心</a:t>
            </a:r>
            <a:r>
              <a:rPr lang="zh-CN" altLang="en-US" sz="3200" b="1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而</a:t>
            </a: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离居，忧伤</a:t>
            </a:r>
            <a:r>
              <a:rPr lang="zh-CN" altLang="en-US" sz="3200" b="1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以</a:t>
            </a: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终老”这两句表达了主人公怎样的</a:t>
            </a:r>
            <a:r>
              <a:rPr lang="zh-CN" altLang="en-US" sz="32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心情</a:t>
            </a: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？</a:t>
            </a:r>
            <a:r>
              <a:rPr lang="zh-CN" altLang="en-US" sz="4400"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</a:t>
            </a:r>
            <a:endParaRPr lang="zh-CN" altLang="en-US" sz="44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/>
        </p:nvSpPr>
        <p:spPr>
          <a:xfrm>
            <a:off x="35496" y="3970655"/>
            <a:ext cx="9090660" cy="272859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>
              <a:buNone/>
            </a:pPr>
            <a:r>
              <a:rPr lang="en-US" altLang="zh-CN" sz="3000" b="1"/>
              <a:t>   </a:t>
            </a:r>
            <a:r>
              <a:rPr lang="en-US" altLang="zh-CN" sz="3000" b="1">
                <a:solidFill>
                  <a:srgbClr val="FF0000"/>
                </a:solidFill>
              </a:rPr>
              <a:t> </a:t>
            </a:r>
            <a:r>
              <a:rPr lang="zh-CN" altLang="en-US" sz="3000" b="1">
                <a:solidFill>
                  <a:srgbClr val="FF0000"/>
                </a:solidFill>
              </a:rPr>
              <a:t>“而”</a:t>
            </a:r>
            <a:r>
              <a:rPr lang="zh-CN" altLang="en-US" sz="3000" b="1"/>
              <a:t>字既表达了情感的转折，又突出了从甜蜜相</a:t>
            </a:r>
          </a:p>
          <a:p>
            <a:pPr marL="0" indent="0">
              <a:buNone/>
            </a:pPr>
            <a:r>
              <a:rPr lang="zh-CN" altLang="en-US" sz="3000" b="1"/>
              <a:t> 爱到痛苦分离的极大反差，把那种相爱不能相守， </a:t>
            </a:r>
          </a:p>
          <a:p>
            <a:pPr marL="0" indent="0">
              <a:buNone/>
            </a:pPr>
            <a:r>
              <a:rPr lang="zh-CN" altLang="en-US" sz="3000" b="1"/>
              <a:t> 想念不能相见的黯然心情表现的淋漓尽致。</a:t>
            </a:r>
          </a:p>
          <a:p>
            <a:pPr marL="0" indent="0">
              <a:buNone/>
            </a:pPr>
            <a:r>
              <a:rPr lang="zh-CN" altLang="en-US" sz="3000" b="1"/>
              <a:t>   </a:t>
            </a:r>
            <a:r>
              <a:rPr lang="zh-CN" altLang="en-US" sz="3000" b="1">
                <a:solidFill>
                  <a:srgbClr val="FF0000"/>
                </a:solidFill>
              </a:rPr>
              <a:t> “以”</a:t>
            </a:r>
            <a:r>
              <a:rPr lang="zh-CN" altLang="en-US" sz="3000" b="1"/>
              <a:t>连接“忧伤”和“终老”，就把 “忧伤”所跨越的时间的绵长感体现了出来。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22275" y="1645285"/>
            <a:ext cx="8299450" cy="20612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黯然痛苦的心情！</a:t>
            </a:r>
          </a:p>
          <a:p>
            <a:r>
              <a:rPr lang="zh-CN" altLang="en-US" sz="32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还能让人深切地感受到两个彼此相爱的人的真挚笃厚的感情。因爱之深才思之深，因爱之长久才有“终老”之“忧伤”。</a:t>
            </a: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</a:t>
            </a:r>
            <a:endParaRPr lang="zh-CN" altLang="en-US" sz="3200"/>
          </a:p>
        </p:txBody>
      </p:sp>
    </p:spTree>
    <p:extLst>
      <p:ext uri="{BB962C8B-B14F-4D97-AF65-F5344CB8AC3E}">
        <p14:creationId xmlns:p14="http://schemas.microsoft.com/office/powerpoint/2010/main" val="15640810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2"/>
      <p:bldP spid="4" grpId="3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29006" y="27384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文本框 7"/>
          <p:cNvSpPr txBox="1"/>
          <p:nvPr/>
        </p:nvSpPr>
        <p:spPr>
          <a:xfrm>
            <a:off x="37147" y="1700808"/>
            <a:ext cx="8523923" cy="71558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zh-CN" altLang="en-US" sz="3200" b="1">
                <a:latin typeface="+mn-ea"/>
                <a:cs typeface="华文楷体" panose="02010600040101010101" charset="-122"/>
              </a:rPr>
              <a:t>君子之花：出淤泥而不染，濯清涟而不妖。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7148" y="346740"/>
            <a:ext cx="3166586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关于</a:t>
            </a:r>
            <a:r>
              <a:rPr lang="en-US" altLang="zh-CN" sz="54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“</a:t>
            </a:r>
            <a:r>
              <a:rPr lang="zh-CN" altLang="en-US" sz="54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莲</a:t>
            </a:r>
            <a:r>
              <a:rPr lang="en-US" altLang="zh-CN" sz="54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”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7148" y="2780928"/>
            <a:ext cx="8705850" cy="71558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zh-CN" altLang="en-US" sz="3200" b="1">
                <a:latin typeface="+mn-ea"/>
                <a:cs typeface="华文楷体" panose="02010600040101010101" charset="-122"/>
              </a:rPr>
              <a:t>佳人之花：荷叶罗裙一色裁，芙蓉向脸两边开。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555776" y="3998674"/>
            <a:ext cx="597666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莲花别称</a:t>
            </a:r>
            <a:r>
              <a:rPr lang="zh-CN" altLang="en-US" sz="4400" b="1" smtClean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：</a:t>
            </a:r>
            <a:endParaRPr lang="en-US" altLang="zh-CN" sz="4400" b="1" smtClean="0">
              <a:solidFill>
                <a:srgbClr val="FF0000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r>
              <a:rPr lang="zh-CN" altLang="en-US" sz="4400" b="1" smtClean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荷花</a:t>
            </a:r>
            <a:r>
              <a:rPr lang="zh-CN" altLang="en-US" sz="44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、芙蕖、芙蓉</a:t>
            </a:r>
            <a:r>
              <a:rPr lang="en-US" altLang="zh-CN" sz="44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......</a:t>
            </a:r>
          </a:p>
        </p:txBody>
      </p:sp>
    </p:spTree>
    <p:extLst>
      <p:ext uri="{BB962C8B-B14F-4D97-AF65-F5344CB8AC3E}">
        <p14:creationId xmlns:p14="http://schemas.microsoft.com/office/powerpoint/2010/main" val="344838996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" grpId="1"/>
      <p:bldP spid="3" grpId="2"/>
      <p:bldP spid="7" grpId="3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27384"/>
            <a:ext cx="9180512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0178" name="标题 1"/>
          <p:cNvSpPr>
            <a:spLocks noGrp="1"/>
          </p:cNvSpPr>
          <p:nvPr/>
        </p:nvSpPr>
        <p:spPr bwMode="auto">
          <a:xfrm>
            <a:off x="3525838" y="1211089"/>
            <a:ext cx="1982787" cy="993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itchFamily="34" charset="0"/>
              <a:buChar char="•"/>
              <a:defRPr sz="21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5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itchFamily="34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itchFamily="34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itchFamily="34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itchFamily="34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itchFamily="34" charset="0"/>
              <a:buNone/>
            </a:pPr>
            <a:r>
              <a:rPr lang="zh-CN" altLang="en-US" sz="36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思妇怀远</a:t>
            </a:r>
          </a:p>
        </p:txBody>
      </p:sp>
      <p:sp>
        <p:nvSpPr>
          <p:cNvPr id="50179" name="文本框 2"/>
          <p:cNvSpPr txBox="1">
            <a:spLocks noChangeArrowheads="1"/>
          </p:cNvSpPr>
          <p:nvPr/>
        </p:nvSpPr>
        <p:spPr bwMode="auto">
          <a:xfrm>
            <a:off x="395288" y="2205038"/>
            <a:ext cx="8640762" cy="2455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itchFamily="34" charset="0"/>
              <a:buChar char="•"/>
              <a:defRPr sz="21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5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itchFamily="34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itchFamily="34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itchFamily="34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itchFamily="34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zh-CN" altLang="en-US" sz="36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一个借采莲来表达思念的女子，</a:t>
            </a:r>
            <a:r>
              <a:rPr lang="zh-CN" altLang="en-US" sz="36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想象自己的爱人也在远方回望故乡</a:t>
            </a:r>
            <a:r>
              <a:rPr lang="zh-CN" altLang="en-US" sz="36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，思念自己，前</a:t>
            </a:r>
            <a:r>
              <a:rPr lang="en-US" altLang="zh-CN" sz="36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4</a:t>
            </a:r>
            <a:r>
              <a:rPr lang="zh-CN" altLang="en-US" sz="36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句为</a:t>
            </a:r>
            <a:r>
              <a:rPr lang="zh-CN" altLang="en-US" sz="36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实写</a:t>
            </a:r>
            <a:r>
              <a:rPr lang="zh-CN" altLang="en-US" sz="36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，</a:t>
            </a:r>
            <a:r>
              <a:rPr lang="en-US" altLang="zh-CN" sz="36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5</a:t>
            </a:r>
            <a:r>
              <a:rPr lang="zh-CN" altLang="en-US" sz="36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、</a:t>
            </a:r>
            <a:r>
              <a:rPr lang="en-US" altLang="zh-CN" sz="36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6</a:t>
            </a:r>
            <a:r>
              <a:rPr lang="zh-CN" altLang="en-US" sz="36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句为</a:t>
            </a:r>
            <a:r>
              <a:rPr lang="zh-CN" altLang="en-US" sz="36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虚写</a:t>
            </a:r>
            <a:r>
              <a:rPr lang="zh-CN" altLang="en-US" sz="36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。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2483768" y="332656"/>
            <a:ext cx="381642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小结</a:t>
            </a:r>
            <a:endParaRPr lang="zh-CN" altLang="en-US" sz="44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74875688"/>
      </p:ext>
    </p:extLst>
  </p:cSld>
  <p:clrMapOvr>
    <a:masterClrMapping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-410564" y="-27384"/>
            <a:ext cx="3755743" cy="101473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 fontAlgn="base"/>
            <a:r>
              <a:rPr lang="zh-CN" altLang="en-US" sz="6000" b="1" strike="noStrike" noProof="1"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隶书" pitchFamily="2" charset="-122"/>
                <a:ea typeface="华文隶书" pitchFamily="2" charset="-122"/>
                <a:cs typeface="+mn-cs"/>
              </a:rPr>
              <a:t>探 究</a:t>
            </a:r>
          </a:p>
        </p:txBody>
      </p:sp>
      <p:sp>
        <p:nvSpPr>
          <p:cNvPr id="12289" name="标题 1"/>
          <p:cNvSpPr>
            <a:spLocks noGrp="1"/>
          </p:cNvSpPr>
          <p:nvPr/>
        </p:nvSpPr>
        <p:spPr>
          <a:xfrm>
            <a:off x="323528" y="908720"/>
            <a:ext cx="8641648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r>
              <a:rPr lang="zh-CN" altLang="en-US" sz="3600" b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生离与死别哪个更痛？</a:t>
            </a:r>
          </a:p>
        </p:txBody>
      </p:sp>
      <p:sp>
        <p:nvSpPr>
          <p:cNvPr id="3" name="内容占位符 2"/>
          <p:cNvSpPr>
            <a:spLocks noGrp="1"/>
          </p:cNvSpPr>
          <p:nvPr/>
        </p:nvSpPr>
        <p:spPr>
          <a:xfrm>
            <a:off x="323528" y="2132856"/>
            <a:ext cx="8640960" cy="3816424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>
              <a:buNone/>
            </a:pPr>
            <a:r>
              <a:rPr lang="en-US" altLang="zh-CN" b="1">
                <a:latin typeface="柳公权柳体" panose="02000000000000000000" charset="-122"/>
                <a:ea typeface="柳公权柳体" panose="02000000000000000000" charset="-122"/>
                <a:cs typeface="柳公权柳体" panose="02000000000000000000" charset="-122"/>
              </a:rPr>
              <a:t>    </a:t>
            </a:r>
            <a:r>
              <a:rPr lang="en-US" altLang="zh-CN" b="1" smtClean="0">
                <a:latin typeface="柳公权柳体" panose="02000000000000000000" charset="-122"/>
                <a:ea typeface="柳公权柳体" panose="02000000000000000000" charset="-122"/>
                <a:cs typeface="柳公权柳体" panose="02000000000000000000" charset="-122"/>
              </a:rPr>
              <a:t>“</a:t>
            </a:r>
            <a:r>
              <a:rPr lang="zh-CN" altLang="en-US" b="1">
                <a:latin typeface="柳公权柳体" panose="02000000000000000000" charset="-122"/>
                <a:ea typeface="柳公权柳体" panose="02000000000000000000" charset="-122"/>
                <a:cs typeface="柳公权柳体" panose="02000000000000000000" charset="-122"/>
              </a:rPr>
              <a:t>死别往往是一恸而绝，而生离则是在你的有生之年永远要悬念，要悲哀。</a:t>
            </a:r>
            <a:r>
              <a:rPr lang="en-US" altLang="zh-CN" b="1">
                <a:latin typeface="柳公权柳体" panose="02000000000000000000" charset="-122"/>
                <a:ea typeface="柳公权柳体" panose="02000000000000000000" charset="-122"/>
                <a:cs typeface="柳公权柳体" panose="02000000000000000000" charset="-122"/>
              </a:rPr>
              <a:t>” </a:t>
            </a:r>
            <a:endParaRPr lang="en-US" altLang="zh-CN" b="1" smtClean="0">
              <a:latin typeface="柳公权柳体" panose="02000000000000000000" charset="-122"/>
              <a:ea typeface="柳公权柳体" panose="02000000000000000000" charset="-122"/>
              <a:cs typeface="柳公权柳体" panose="02000000000000000000" charset="-122"/>
            </a:endParaRPr>
          </a:p>
          <a:p>
            <a:pPr marL="0" indent="0">
              <a:buNone/>
            </a:pPr>
            <a:r>
              <a:rPr lang="en-US" altLang="zh-CN" b="1">
                <a:latin typeface="柳公权柳体" panose="02000000000000000000" charset="-122"/>
                <a:ea typeface="柳公权柳体" panose="02000000000000000000" charset="-122"/>
                <a:cs typeface="柳公权柳体" panose="02000000000000000000" charset="-122"/>
              </a:rPr>
              <a:t> </a:t>
            </a:r>
            <a:r>
              <a:rPr lang="en-US" altLang="zh-CN" b="1" smtClean="0">
                <a:latin typeface="柳公权柳体" panose="02000000000000000000" charset="-122"/>
                <a:ea typeface="柳公权柳体" panose="02000000000000000000" charset="-122"/>
                <a:cs typeface="柳公权柳体" panose="02000000000000000000" charset="-122"/>
              </a:rPr>
              <a:t>                         ——</a:t>
            </a:r>
            <a:r>
              <a:rPr lang="zh-CN" altLang="en-US" b="1">
                <a:latin typeface="柳公权柳体" panose="02000000000000000000" charset="-122"/>
                <a:ea typeface="柳公权柳体" panose="02000000000000000000" charset="-122"/>
                <a:cs typeface="柳公权柳体" panose="02000000000000000000" charset="-122"/>
              </a:rPr>
              <a:t>叶嘉莹</a:t>
            </a:r>
          </a:p>
          <a:p>
            <a:pPr marL="0" indent="0" algn="l">
              <a:buNone/>
            </a:pPr>
            <a:r>
              <a:rPr lang="en-US" altLang="zh-CN" b="1" smtClean="0">
                <a:latin typeface="柳公权柳体" panose="02000000000000000000" charset="-122"/>
                <a:ea typeface="柳公权柳体" panose="02000000000000000000" charset="-122"/>
                <a:cs typeface="柳公权柳体" panose="02000000000000000000" charset="-122"/>
              </a:rPr>
              <a:t>                                                                                      </a:t>
            </a:r>
            <a:endParaRPr lang="zh-CN" altLang="en-US" b="1">
              <a:latin typeface="柳公权柳体" panose="02000000000000000000" charset="-122"/>
              <a:ea typeface="柳公权柳体" panose="02000000000000000000" charset="-122"/>
              <a:cs typeface="柳公权柳体" panose="02000000000000000000" charset="-122"/>
            </a:endParaRPr>
          </a:p>
          <a:p>
            <a:pPr marL="0" indent="0" algn="l">
              <a:buNone/>
            </a:pPr>
            <a:r>
              <a:rPr lang="zh-CN" altLang="en-US" b="1">
                <a:latin typeface="柳公权柳体" panose="02000000000000000000" charset="-122"/>
                <a:ea typeface="柳公权柳体" panose="02000000000000000000" charset="-122"/>
                <a:cs typeface="柳公权柳体" panose="02000000000000000000" charset="-122"/>
              </a:rPr>
              <a:t>    </a:t>
            </a:r>
            <a:r>
              <a:rPr lang="zh-CN" altLang="en-US" b="1" smtClean="0">
                <a:latin typeface="柳公权柳体" panose="02000000000000000000" charset="-122"/>
                <a:ea typeface="柳公权柳体" panose="02000000000000000000" charset="-122"/>
                <a:cs typeface="柳公权柳体" panose="02000000000000000000" charset="-122"/>
              </a:rPr>
              <a:t>悲</a:t>
            </a:r>
            <a:r>
              <a:rPr lang="zh-CN" altLang="en-US" b="1">
                <a:latin typeface="柳公权柳体" panose="02000000000000000000" charset="-122"/>
                <a:ea typeface="柳公权柳体" panose="02000000000000000000" charset="-122"/>
                <a:cs typeface="柳公权柳体" panose="02000000000000000000" charset="-122"/>
              </a:rPr>
              <a:t>莫悲兮生别离，乐莫乐兮新相知。</a:t>
            </a:r>
          </a:p>
          <a:p>
            <a:pPr marL="0" indent="0" algn="l">
              <a:buNone/>
            </a:pPr>
            <a:r>
              <a:rPr lang="en-US" altLang="zh-CN" b="1">
                <a:latin typeface="柳公权柳体" panose="02000000000000000000" charset="-122"/>
                <a:ea typeface="柳公权柳体" panose="02000000000000000000" charset="-122"/>
                <a:cs typeface="柳公权柳体" panose="02000000000000000000" charset="-122"/>
              </a:rPr>
              <a:t>                        </a:t>
            </a:r>
            <a:r>
              <a:rPr lang="en-US" altLang="zh-CN" b="1" smtClean="0">
                <a:latin typeface="柳公权柳体" panose="02000000000000000000" charset="-122"/>
                <a:ea typeface="柳公权柳体" panose="02000000000000000000" charset="-122"/>
                <a:cs typeface="柳公权柳体" panose="02000000000000000000" charset="-122"/>
              </a:rPr>
              <a:t>——</a:t>
            </a:r>
            <a:r>
              <a:rPr lang="zh-CN" altLang="en-US" b="1">
                <a:latin typeface="柳公权柳体" panose="02000000000000000000" charset="-122"/>
                <a:ea typeface="柳公权柳体" panose="02000000000000000000" charset="-122"/>
                <a:cs typeface="柳公权柳体" panose="02000000000000000000" charset="-122"/>
              </a:rPr>
              <a:t>屈原《九歌》</a:t>
            </a:r>
          </a:p>
        </p:txBody>
      </p:sp>
    </p:spTree>
    <p:extLst>
      <p:ext uri="{BB962C8B-B14F-4D97-AF65-F5344CB8AC3E}">
        <p14:creationId xmlns:p14="http://schemas.microsoft.com/office/powerpoint/2010/main" val="29331343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0178" name="标题 1"/>
          <p:cNvSpPr>
            <a:spLocks noGrp="1"/>
          </p:cNvSpPr>
          <p:nvPr/>
        </p:nvSpPr>
        <p:spPr bwMode="auto">
          <a:xfrm>
            <a:off x="4211959" y="1772816"/>
            <a:ext cx="4464497" cy="993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itchFamily="34" charset="0"/>
              <a:buChar char="•"/>
              <a:defRPr sz="21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5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itchFamily="34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itchFamily="34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itchFamily="34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itchFamily="34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itchFamily="34" charset="0"/>
              <a:buNone/>
            </a:pPr>
            <a:r>
              <a:rPr lang="zh-CN" altLang="en-US" sz="5400" b="1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艺术特色总结</a:t>
            </a:r>
            <a:endParaRPr lang="zh-CN" altLang="en-US" sz="5400" b="1"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80447112"/>
      </p:ext>
    </p:extLst>
  </p:cSld>
  <p:clrMapOvr>
    <a:masterClrMapping/>
  </p:clrMapOvr>
  <p:transition/>
  <p:timing/>
</p:sld>
</file>

<file path=ppt/slides/slide2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27384"/>
            <a:ext cx="9180512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2226" name="标题 1"/>
          <p:cNvSpPr>
            <a:spLocks noGrp="1"/>
          </p:cNvSpPr>
          <p:nvPr>
            <p:ph type="title"/>
          </p:nvPr>
        </p:nvSpPr>
        <p:spPr>
          <a:xfrm>
            <a:off x="628650" y="-315913"/>
            <a:ext cx="7886700" cy="1325563"/>
          </a:xfrm>
        </p:spPr>
        <p:txBody>
          <a:bodyPr/>
          <a:lstStyle/>
          <a:p>
            <a:pPr algn="ctr" eaLnBrk="1" hangingPunct="1"/>
            <a:r>
              <a:rPr lang="zh-CN" altLang="en-US" sz="36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对面落笔（曲笔对写）</a:t>
            </a:r>
          </a:p>
        </p:txBody>
      </p:sp>
      <p:sp>
        <p:nvSpPr>
          <p:cNvPr id="52227" name="内容占位符 2"/>
          <p:cNvSpPr>
            <a:spLocks noGrp="1"/>
          </p:cNvSpPr>
          <p:nvPr>
            <p:ph idx="1"/>
          </p:nvPr>
        </p:nvSpPr>
        <p:spPr>
          <a:xfrm>
            <a:off x="107950" y="620713"/>
            <a:ext cx="8964613" cy="6048375"/>
          </a:xfrm>
        </p:spPr>
        <p:txBody>
          <a:bodyPr>
            <a:normAutofit/>
          </a:bodyPr>
          <a:lstStyle/>
          <a:p>
            <a:pPr marL="0" indent="342900" eaLnBrk="1" hangingPunct="1">
              <a:lnSpc>
                <a:spcPct val="10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zh-CN" altLang="en-US" sz="3000" b="1" smtClean="0">
                <a:latin typeface="黑体" panose="02010609060101010101" pitchFamily="49" charset="-122"/>
                <a:ea typeface="黑体" panose="02010609060101010101" pitchFamily="49" charset="-122"/>
              </a:rPr>
              <a:t>  所谓“落笔对面”，就是在表现怀远、思归之情时，作者不直接抒发对对方的思念，而是反弹琵琶，从对方着笔，简单说就是</a:t>
            </a:r>
            <a:r>
              <a:rPr lang="zh-CN" altLang="en-US" sz="30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不写自己如何思念对方，而是着力描绘对方如何思念自己</a:t>
            </a:r>
            <a:r>
              <a:rPr lang="zh-CN" altLang="en-US" sz="3000" b="1" smtClean="0">
                <a:latin typeface="黑体" panose="02010609060101010101" pitchFamily="49" charset="-122"/>
                <a:ea typeface="黑体" panose="02010609060101010101" pitchFamily="49" charset="-122"/>
              </a:rPr>
              <a:t>的一种手法。这样，就使得作者的怀远或思归之情，显得生动形象，富有意境。既深化感情，又强化主题。形式上，</a:t>
            </a:r>
            <a:r>
              <a:rPr lang="zh-CN" altLang="en-US" sz="30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常用“忆”、“想得”、“遥知”、“遥怜”之类领字来结构全篇</a:t>
            </a:r>
            <a:r>
              <a:rPr lang="zh-CN" altLang="en-US" sz="3000" b="1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en-US" altLang="zh-CN" sz="3000" b="1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342900" eaLnBrk="1" hangingPunct="1">
              <a:lnSpc>
                <a:spcPct val="10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zh-CN" altLang="en-US" sz="3000" b="1" smtClean="0">
                <a:latin typeface="黑体" panose="02010609060101010101" pitchFamily="49" charset="-122"/>
                <a:ea typeface="黑体" panose="02010609060101010101" pitchFamily="49" charset="-122"/>
              </a:rPr>
              <a:t>“对面落笔”的写法又有两种表现形式：</a:t>
            </a:r>
            <a:endParaRPr lang="en-US" altLang="zh-CN" sz="3000" b="1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342900" eaLnBrk="1" hangingPunct="1">
              <a:lnSpc>
                <a:spcPct val="10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en-US" altLang="zh-CN" sz="3000" b="1" smtClean="0">
                <a:latin typeface="黑体" panose="02010609060101010101" pitchFamily="49" charset="-122"/>
                <a:ea typeface="黑体" panose="02010609060101010101" pitchFamily="49" charset="-122"/>
              </a:rPr>
              <a:t>        </a:t>
            </a:r>
            <a:r>
              <a:rPr lang="en-US" altLang="zh-CN" sz="30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30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将写自己与写对方相结合，相互生发，</a:t>
            </a:r>
            <a:endParaRPr lang="en-US" altLang="zh-CN" sz="3000" b="1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342900" eaLnBrk="1" hangingPunct="1">
              <a:lnSpc>
                <a:spcPct val="10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en-US" altLang="zh-CN" sz="3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30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</a:t>
            </a:r>
            <a:r>
              <a:rPr lang="zh-CN" altLang="en-US" sz="30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相互映衬。</a:t>
            </a:r>
            <a:endParaRPr lang="en-US" altLang="zh-CN" sz="3000" b="1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342900" eaLnBrk="1" hangingPunct="1">
              <a:lnSpc>
                <a:spcPct val="10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en-US" altLang="zh-CN" sz="3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30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2.</a:t>
            </a:r>
            <a:r>
              <a:rPr lang="zh-CN" altLang="en-US" sz="30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通篇纯从设想对方来展开艺术构思，</a:t>
            </a:r>
            <a:endParaRPr lang="en-US" altLang="zh-CN" sz="3000" b="1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342900" eaLnBrk="1" hangingPunct="1">
              <a:lnSpc>
                <a:spcPct val="10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en-US" altLang="zh-CN" sz="3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30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</a:t>
            </a:r>
            <a:r>
              <a:rPr lang="zh-CN" altLang="en-US" sz="30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宛转曲达。</a:t>
            </a:r>
          </a:p>
        </p:txBody>
      </p:sp>
    </p:spTree>
    <p:extLst>
      <p:ext uri="{BB962C8B-B14F-4D97-AF65-F5344CB8AC3E}">
        <p14:creationId xmlns:p14="http://schemas.microsoft.com/office/powerpoint/2010/main" val="275654138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2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2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22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22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22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22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22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22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22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22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22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22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22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22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6" grpId="0"/>
      <p:bldP spid="52227" grpId="1" uiExpand="1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7410" name="内容占位符 17409"/>
          <p:cNvSpPr>
            <a:spLocks noGrp="1"/>
          </p:cNvSpPr>
          <p:nvPr>
            <p:ph idx="1"/>
          </p:nvPr>
        </p:nvSpPr>
        <p:spPr>
          <a:xfrm>
            <a:off x="395536" y="548680"/>
            <a:ext cx="8229600" cy="5759921"/>
          </a:xfrm>
        </p:spPr>
        <p:txBody>
          <a:bodyPr vert="horz" wrap="square" anchor="t"/>
          <a:lstStyle/>
          <a:p>
            <a:r>
              <a:rPr lang="zh-CN" altLang="en-US" sz="3200" b="1"/>
              <a:t>王维的</a:t>
            </a:r>
            <a:r>
              <a:rPr lang="en-US" altLang="zh-CN" sz="3200" b="1"/>
              <a:t>《</a:t>
            </a:r>
            <a:r>
              <a:rPr lang="zh-CN" altLang="en-US" sz="3200" b="1"/>
              <a:t>九月九日忆山东兄弟</a:t>
            </a:r>
            <a:r>
              <a:rPr lang="en-US" altLang="zh-CN" sz="3200" b="1" smtClean="0"/>
              <a:t>》</a:t>
            </a:r>
          </a:p>
          <a:p>
            <a:pPr marL="0" indent="0">
              <a:buNone/>
            </a:pPr>
            <a:r>
              <a:rPr lang="zh-CN" altLang="en-US" sz="3200" b="1" smtClean="0"/>
              <a:t>独</a:t>
            </a:r>
            <a:r>
              <a:rPr lang="zh-CN" altLang="en-US" sz="3200" b="1"/>
              <a:t>在异乡为异客，每逢佳节倍思亲。 </a:t>
            </a:r>
            <a:endParaRPr lang="en-US" altLang="zh-CN" sz="3200" b="1" smtClean="0"/>
          </a:p>
          <a:p>
            <a:pPr marL="0" indent="0">
              <a:buNone/>
            </a:pPr>
            <a:r>
              <a:rPr lang="zh-CN" altLang="en-US" sz="3200" b="1" smtClean="0">
                <a:solidFill>
                  <a:srgbClr val="C00000"/>
                </a:solidFill>
              </a:rPr>
              <a:t>遥知</a:t>
            </a:r>
            <a:r>
              <a:rPr lang="zh-CN" altLang="en-US" sz="3200" b="1">
                <a:solidFill>
                  <a:srgbClr val="C00000"/>
                </a:solidFill>
              </a:rPr>
              <a:t>兄弟登高处，遍插茱萸少一人</a:t>
            </a:r>
            <a:r>
              <a:rPr lang="zh-CN" altLang="en-US" sz="3200" b="1" smtClean="0">
                <a:solidFill>
                  <a:srgbClr val="C00000"/>
                </a:solidFill>
              </a:rPr>
              <a:t>。</a:t>
            </a:r>
            <a:endParaRPr lang="zh-CN" altLang="en-US">
              <a:solidFill>
                <a:srgbClr val="C00000"/>
              </a:solidFill>
            </a:endParaRPr>
          </a:p>
          <a:p>
            <a:r>
              <a:rPr lang="zh-CN" altLang="en-US" sz="32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这里诗人想象故乡兄弟们因佳节缺少一人未能完全团聚而遗憾，其实这也正是诗人自己的遗憾；</a:t>
            </a:r>
            <a:r>
              <a:rPr lang="zh-CN" altLang="en-US" sz="32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</a:rPr>
              <a:t>故乡的兄弟思念自己，也正是诗人自己渴念着故乡的兄弟们。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这里的悬想，使得普通的思乡之情抒发得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曲折有致，也更为浓烈。</a:t>
            </a:r>
          </a:p>
          <a:p>
            <a:pPr algn="ctr">
              <a:buNone/>
            </a:pPr>
            <a:r>
              <a:rPr lang="en-US" altLang="zh-CN" sz="3200" b="1" smtClean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         ——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这是中间穿插运用想象！</a:t>
            </a:r>
          </a:p>
        </p:txBody>
      </p:sp>
    </p:spTree>
    <p:extLst>
      <p:ext uri="{BB962C8B-B14F-4D97-AF65-F5344CB8AC3E}">
        <p14:creationId xmlns:p14="http://schemas.microsoft.com/office/powerpoint/2010/main" val="31613263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</p:cTn>
                        </p:par>
                        <p:par>
                          <p:cTn id="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" dur="500"/>
                                        <p:tgtEl>
                                          <p:spTgt spid="174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3" presetClass="entr" presetSubtype="10" fill="hold" nodeType="afterEffect"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4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with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3" presetClass="entr" presetSubtype="10" fill="hold" nodeType="afterEffect"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74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  <p:cond evt="onBegin" delay="0">
                          <p:tn val="16"/>
                        </p:cond>
                      </p:stCondLst>
                      <p:childTnLst>
                        <p:par>
                          <p:cTn id="1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174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74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  <p:cond evt="onBegin" delay="0">
                          <p:tn val="23"/>
                        </p:cond>
                      </p:stCondLst>
                      <p:childTnLst>
                        <p:par>
                          <p:cTn id="2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74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74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7462" name="文本框 147461"/>
          <p:cNvSpPr txBox="1"/>
          <p:nvPr/>
        </p:nvSpPr>
        <p:spPr>
          <a:xfrm>
            <a:off x="1885950" y="1295782"/>
            <a:ext cx="5184775" cy="20612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chemeClr val="tx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今夜鄜州月，闺中只独看。</a:t>
            </a:r>
          </a:p>
          <a:p>
            <a:r>
              <a:rPr lang="zh-CN" altLang="en-US" sz="3200" b="1">
                <a:solidFill>
                  <a:schemeClr val="tx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遥怜小儿女，未解忆长安。 </a:t>
            </a:r>
          </a:p>
          <a:p>
            <a:r>
              <a:rPr lang="zh-CN" altLang="en-US" sz="3200" b="1">
                <a:solidFill>
                  <a:schemeClr val="tx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香雾云鬓湿，清辉玉臂寒。</a:t>
            </a:r>
          </a:p>
          <a:p>
            <a:r>
              <a:rPr lang="zh-CN" altLang="en-US" sz="3200" b="1">
                <a:solidFill>
                  <a:schemeClr val="tx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何时倚虚幌，双照泪痕干。</a:t>
            </a:r>
          </a:p>
        </p:txBody>
      </p:sp>
      <p:sp>
        <p:nvSpPr>
          <p:cNvPr id="147463" name="矩形 147462"/>
          <p:cNvSpPr/>
          <p:nvPr/>
        </p:nvSpPr>
        <p:spPr>
          <a:xfrm>
            <a:off x="3683000" y="468213"/>
            <a:ext cx="207137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600" b="1">
                <a:solidFill>
                  <a:srgbClr val="0066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月夜</a:t>
            </a:r>
            <a:r>
              <a:rPr lang="zh-CN" altLang="en-US" b="1">
                <a:solidFill>
                  <a:srgbClr val="0066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zh-CN" altLang="en-US" sz="3200" b="1">
                <a:latin typeface="楷体_GB2312" panose="02010609030101010101" pitchFamily="49" charset="-122"/>
                <a:ea typeface="楷体_GB2312" panose="02010609030101010101" pitchFamily="49" charset="-122"/>
              </a:rPr>
              <a:t>杜甫</a:t>
            </a:r>
          </a:p>
        </p:txBody>
      </p:sp>
      <p:sp>
        <p:nvSpPr>
          <p:cNvPr id="147464" name="文本框 147463"/>
          <p:cNvSpPr txBox="1"/>
          <p:nvPr/>
        </p:nvSpPr>
        <p:spPr>
          <a:xfrm>
            <a:off x="323528" y="3701350"/>
            <a:ext cx="8496300" cy="181588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latin typeface="楷体_GB2312" panose="02010609030101010101" pitchFamily="49" charset="-122"/>
                <a:ea typeface="楷体_GB2312" panose="02010609030101010101" pitchFamily="49" charset="-122"/>
              </a:rPr>
              <a:t>    </a:t>
            </a:r>
            <a:r>
              <a:rPr lang="zh-CN" altLang="en-US" sz="2800" b="1">
                <a:latin typeface="楷体_GB2312" panose="02010609030101010101" pitchFamily="49" charset="-122"/>
                <a:ea typeface="楷体_GB2312" panose="02010609030101010101" pitchFamily="49" charset="-122"/>
              </a:rPr>
              <a:t>注：</a:t>
            </a:r>
            <a:r>
              <a:rPr lang="zh-CN" altLang="en-US" sz="2800" b="1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天宝</a:t>
            </a:r>
            <a:r>
              <a:rPr lang="zh-CN" altLang="en-US" sz="2800" b="1">
                <a:latin typeface="楷体_GB2312" panose="02010609030101010101" pitchFamily="49" charset="-122"/>
                <a:ea typeface="楷体_GB2312" panose="02010609030101010101" pitchFamily="49" charset="-122"/>
              </a:rPr>
              <a:t>十四年十一月安史之乱爆发，杜甫把妻儿安置在鄜州，次年八月太子在灵武即位，消息传来，杜甫只身从鄜州奔灵武，投奔新帝而望有所作为，途中为安史叛军所虏，陷身长安。</a:t>
            </a:r>
          </a:p>
        </p:txBody>
      </p:sp>
      <p:sp>
        <p:nvSpPr>
          <p:cNvPr id="2" name="矩形 1"/>
          <p:cNvSpPr/>
          <p:nvPr/>
        </p:nvSpPr>
        <p:spPr>
          <a:xfrm>
            <a:off x="107504" y="185223"/>
            <a:ext cx="2808287" cy="600075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9991"/>
              </a:avLst>
            </a:prstTxWarp>
            <a:normAutofit lnSpcReduction="10000"/>
          </a:bodyPr>
          <a:lstStyle/>
          <a:p>
            <a:pPr algn="ctr"/>
            <a:r>
              <a:rPr lang="zh-CN" altLang="en-US" sz="3600" b="0">
                <a:ln w="12700" cap="flat" cmpd="sng">
                  <a:solidFill>
                    <a:schemeClr val="bg1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520402"/>
                    </a:gs>
                    <a:gs pos="100000">
                      <a:srgbClr val="FFCC00"/>
                    </a:gs>
                  </a:gsLst>
                  <a:lin ang="5400000" scaled="1"/>
                </a:gradFill>
                <a:effectLst>
                  <a:outerShdw dist="35921" dir="2699999" sy="50000" rotWithShape="0">
                    <a:srgbClr val="875B0D">
                      <a:alpha val="70000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拓展阅读</a:t>
            </a:r>
          </a:p>
        </p:txBody>
      </p:sp>
    </p:spTree>
    <p:extLst>
      <p:ext uri="{BB962C8B-B14F-4D97-AF65-F5344CB8AC3E}">
        <p14:creationId xmlns:p14="http://schemas.microsoft.com/office/powerpoint/2010/main" val="26390111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746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8484" name="文本框 148483"/>
          <p:cNvSpPr txBox="1"/>
          <p:nvPr/>
        </p:nvSpPr>
        <p:spPr>
          <a:xfrm>
            <a:off x="107504" y="296863"/>
            <a:ext cx="8893175" cy="55079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>
                <a:latin typeface="楷体_GB2312" panose="02010609030101010101" pitchFamily="49" charset="-122"/>
                <a:ea typeface="楷体_GB2312" panose="02010609030101010101" pitchFamily="49" charset="-122"/>
              </a:rPr>
              <a:t>    </a:t>
            </a:r>
            <a:r>
              <a:rPr lang="zh-CN" altLang="en-US" sz="3200" b="1">
                <a:latin typeface="楷体_GB2312" panose="02010609030101010101" pitchFamily="49" charset="-122"/>
                <a:ea typeface="楷体_GB2312" panose="02010609030101010101" pitchFamily="49" charset="-122"/>
              </a:rPr>
              <a:t>诗人身陷长安，心中牵挂鄜州妻子。秋天月夜，杜甫写下这首思亲力作。诗人本意是要表达自己对妻子的思念，却用曲笔从妻子对自己的思念上来写，让思念从远方飞来。明人王嗣奭说：“公本思家，偏想家人思己，已进一层；至念及儿女不能思，又进一层；鬓湿臂寒，看月之久也，月愈好而苦愈增，语丽情悲。末又想到聚首时，对月舒愁之状，词旨婉切，见此老钟情之至。”</a:t>
            </a:r>
            <a:r>
              <a:rPr lang="zh-CN" altLang="en-US" sz="2800" b="1">
                <a:latin typeface="楷体_GB2312" panose="02010609030101010101" pitchFamily="49" charset="-122"/>
                <a:ea typeface="楷体_GB2312" panose="02010609030101010101" pitchFamily="49" charset="-122"/>
              </a:rPr>
              <a:t>（</a:t>
            </a:r>
            <a:r>
              <a:rPr lang="en-US" altLang="zh-CN" sz="2800" b="1">
                <a:latin typeface="楷体_GB2312" panose="02010609030101010101" pitchFamily="49" charset="-122"/>
                <a:ea typeface="楷体_GB2312" panose="02010609030101010101" pitchFamily="49" charset="-122"/>
              </a:rPr>
              <a:t>《</a:t>
            </a:r>
            <a:r>
              <a:rPr lang="zh-CN" altLang="en-US" sz="2800" b="1">
                <a:latin typeface="楷体_GB2312" panose="02010609030101010101" pitchFamily="49" charset="-122"/>
                <a:ea typeface="楷体_GB2312" panose="02010609030101010101" pitchFamily="49" charset="-122"/>
              </a:rPr>
              <a:t>杜臆</a:t>
            </a:r>
            <a:r>
              <a:rPr lang="en-US" altLang="zh-CN" sz="2800" b="1">
                <a:latin typeface="楷体_GB2312" panose="02010609030101010101" pitchFamily="49" charset="-122"/>
                <a:ea typeface="楷体_GB2312" panose="02010609030101010101" pitchFamily="49" charset="-122"/>
              </a:rPr>
              <a:t>》</a:t>
            </a:r>
            <a:r>
              <a:rPr lang="zh-CN" altLang="en-US" sz="2800" b="1">
                <a:latin typeface="楷体_GB2312" panose="02010609030101010101" pitchFamily="49" charset="-122"/>
                <a:ea typeface="楷体_GB2312" panose="02010609030101010101" pitchFamily="49" charset="-122"/>
              </a:rPr>
              <a:t>）</a:t>
            </a:r>
            <a:r>
              <a:rPr lang="zh-CN" altLang="en-US" sz="3200" b="1">
                <a:latin typeface="楷体_GB2312" panose="02010609030101010101" pitchFamily="49" charset="-122"/>
                <a:ea typeface="楷体_GB2312" panose="02010609030101010101" pitchFamily="49" charset="-122"/>
              </a:rPr>
              <a:t>诗以明月兴思情，明月共照而相思两地。月夜朦胧迷离与思情悠远绵长，形成一种清丽深婉、寂寥苦思的凄清氛围，</a:t>
            </a:r>
          </a:p>
        </p:txBody>
      </p:sp>
      <p:sp>
        <p:nvSpPr>
          <p:cNvPr id="148487" name="矩形 148486"/>
          <p:cNvSpPr/>
          <p:nvPr/>
        </p:nvSpPr>
        <p:spPr>
          <a:xfrm>
            <a:off x="5708968" y="5170170"/>
            <a:ext cx="304101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200" b="1">
                <a:latin typeface="楷体_GB2312" panose="02010609030101010101" pitchFamily="49" charset="-122"/>
                <a:ea typeface="楷体_GB2312" panose="02010609030101010101" pitchFamily="49" charset="-122"/>
              </a:rPr>
              <a:t>诗歌堪为绝响。</a:t>
            </a:r>
          </a:p>
        </p:txBody>
      </p:sp>
    </p:spTree>
    <p:extLst>
      <p:ext uri="{BB962C8B-B14F-4D97-AF65-F5344CB8AC3E}">
        <p14:creationId xmlns:p14="http://schemas.microsoft.com/office/powerpoint/2010/main" val="26901162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/>
</p:sld>
</file>

<file path=ppt/slides/slide2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5603" name="Picture 2" descr="C:\Users\szyw09\AppData\Local\Temp\Rar$DIa0.658\课堂检测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09270" y="530225"/>
            <a:ext cx="1749425" cy="776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4" name="TextBox 3"/>
          <p:cNvSpPr txBox="1">
            <a:spLocks noChangeArrowheads="1"/>
          </p:cNvSpPr>
          <p:nvPr/>
        </p:nvSpPr>
        <p:spPr bwMode="auto">
          <a:xfrm>
            <a:off x="319405" y="1268760"/>
            <a:ext cx="8625205" cy="1814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Calibri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Calibri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Calibri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Calibri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Calibri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Calibri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Calibri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Calibri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Calibri"/>
              </a:defRPr>
            </a:lvl9pPr>
          </a:lstStyle>
          <a:p>
            <a:pPr algn="ctr">
              <a:buFont typeface="Arial" pitchFamily="34" charset="0"/>
              <a:buNone/>
            </a:pPr>
            <a:r>
              <a:rPr lang="zh-CN" altLang="en-US" sz="2800"/>
              <a:t>邯郸冬至夜思家  </a:t>
            </a:r>
          </a:p>
          <a:p>
            <a:pPr algn="ctr">
              <a:buFont typeface="Arial" pitchFamily="34" charset="0"/>
              <a:buNone/>
            </a:pPr>
            <a:r>
              <a:rPr lang="zh-CN" altLang="en-US" sz="2400"/>
              <a:t>唐</a:t>
            </a:r>
            <a:r>
              <a:rPr lang="en-US" altLang="zh-CN" sz="2400"/>
              <a:t>·</a:t>
            </a:r>
            <a:r>
              <a:rPr lang="zh-CN" altLang="en-US" sz="2400"/>
              <a:t>白居易 </a:t>
            </a:r>
            <a:br>
              <a:rPr lang="zh-CN" altLang="en-US" sz="2800"/>
            </a:br>
            <a:r>
              <a:rPr lang="zh-CN" altLang="en-US" sz="2800"/>
              <a:t>   邯郸驿里逢冬至，抱膝灯前影伴身。 </a:t>
            </a:r>
            <a:br>
              <a:rPr lang="zh-CN" altLang="en-US" sz="2800"/>
            </a:br>
            <a:r>
              <a:rPr lang="zh-CN" altLang="en-US" sz="2800"/>
              <a:t>   </a:t>
            </a:r>
            <a:r>
              <a:rPr lang="zh-CN" altLang="en-US" sz="2800">
                <a:solidFill>
                  <a:schemeClr val="bg2">
                    <a:lumMod val="10000"/>
                  </a:schemeClr>
                </a:solidFill>
              </a:rPr>
              <a:t>想得家中夜深坐，还应说着远行人。</a:t>
            </a:r>
            <a:r>
              <a:rPr lang="zh-CN" altLang="en-US" sz="2800"/>
              <a:t>  </a:t>
            </a:r>
          </a:p>
        </p:txBody>
      </p:sp>
      <p:sp>
        <p:nvSpPr>
          <p:cNvPr id="7175" name="Text Box 7"/>
          <p:cNvSpPr txBox="1">
            <a:spLocks noChangeArrowheads="1"/>
          </p:cNvSpPr>
          <p:nvPr/>
        </p:nvSpPr>
        <p:spPr bwMode="auto">
          <a:xfrm>
            <a:off x="319405" y="4660265"/>
            <a:ext cx="8291195" cy="1863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228600" indent="-22860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Calibri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Calibri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Calibri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Calibri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Calibri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Calibri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Calibri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Calibri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  <a:sym typeface="Calibri"/>
              </a:defRPr>
            </a:lvl9pPr>
          </a:lstStyle>
          <a:p>
            <a:pPr>
              <a:lnSpc>
                <a:spcPct val="90000"/>
              </a:lnSpc>
              <a:spcBef>
                <a:spcPct val="50000"/>
              </a:spcBef>
              <a:buFont typeface="Arial" pitchFamily="34" charset="0"/>
              <a:buNone/>
            </a:pPr>
            <a:r>
              <a:rPr lang="en-US" altLang="zh-CN" sz="2800"/>
              <a:t>         </a:t>
            </a:r>
            <a:r>
              <a:rPr lang="zh-CN" altLang="en-US" sz="3200">
                <a:latin typeface="柳公权柳体" panose="02000000000000000000" charset="-122"/>
                <a:ea typeface="柳公权柳体" panose="02000000000000000000" charset="-122"/>
              </a:rPr>
              <a:t>诗人运用</a:t>
            </a:r>
            <a:r>
              <a:rPr lang="zh-CN" altLang="en-US" sz="3200">
                <a:solidFill>
                  <a:srgbClr val="00B0F0"/>
                </a:solidFill>
                <a:latin typeface="柳公权柳体" panose="02000000000000000000" charset="-122"/>
                <a:ea typeface="柳公权柳体" panose="02000000000000000000" charset="-122"/>
              </a:rPr>
              <a:t>想象</a:t>
            </a:r>
            <a:r>
              <a:rPr lang="zh-CN" altLang="en-US" sz="3200">
                <a:latin typeface="柳公权柳体" panose="02000000000000000000" charset="-122"/>
                <a:ea typeface="柳公权柳体" panose="02000000000000000000" charset="-122"/>
              </a:rPr>
              <a:t>（</a:t>
            </a:r>
            <a:r>
              <a:rPr lang="zh-CN" altLang="en-US" sz="3200">
                <a:solidFill>
                  <a:srgbClr val="00B0F0"/>
                </a:solidFill>
                <a:latin typeface="柳公权柳体" panose="02000000000000000000" charset="-122"/>
                <a:ea typeface="柳公权柳体" panose="02000000000000000000" charset="-122"/>
              </a:rPr>
              <a:t>对写</a:t>
            </a:r>
            <a:r>
              <a:rPr lang="zh-CN" altLang="en-US" sz="3200">
                <a:latin typeface="柳公权柳体" panose="02000000000000000000" charset="-122"/>
                <a:ea typeface="柳公权柳体" panose="02000000000000000000" charset="-122"/>
              </a:rPr>
              <a:t>），巧借家人坐在灯前，诉说远行人直到深夜的情景，更加表达了诗人对家人的思念之深，也给读者留下无穷的想象空间。</a:t>
            </a:r>
            <a:r>
              <a:rPr lang="zh-CN" altLang="en-US" sz="2800"/>
              <a:t> 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424815" y="3520440"/>
            <a:ext cx="8081010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>
                <a:sym typeface="+mn-ea"/>
              </a:rPr>
              <a:t>      </a:t>
            </a:r>
            <a:r>
              <a:rPr lang="zh-CN" altLang="en-US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“想得家中夜深坐，还应说着远行人”一句抒发感情的方法奇特，为后人所称道，请赏析其精妙之处。</a:t>
            </a:r>
            <a:endParaRPr lang="zh-CN" altLang="en-US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089177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17758"/>
            <a:ext cx="9128920" cy="6840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3491880" y="620688"/>
            <a:ext cx="5176663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rnd" algn="ctr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4800" b="1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古典诗歌表达</a:t>
            </a:r>
            <a:r>
              <a:rPr lang="zh-CN" altLang="en-US" sz="4800" b="1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技巧总结</a:t>
            </a:r>
            <a:endParaRPr lang="zh-CN" altLang="en-US" sz="4800" b="1">
              <a:solidFill>
                <a:schemeClr val="accent3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53913899"/>
      </p:ext>
    </p:extLst>
  </p:cSld>
  <p:clrMapOvr>
    <a:masterClrMapping/>
  </p:clrMapOvr>
  <p:transition/>
  <p:timing/>
</p:sld>
</file>

<file path=ppt/slides/slide29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7346" name="Rectangle 4"/>
          <p:cNvSpPr>
            <a:spLocks noRot="1" noChangeArrowheads="1"/>
          </p:cNvSpPr>
          <p:nvPr/>
        </p:nvSpPr>
        <p:spPr bwMode="auto">
          <a:xfrm>
            <a:off x="36388" y="1052190"/>
            <a:ext cx="8928100" cy="50411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表达技巧又叫艺术手法，包括：</a:t>
            </a:r>
          </a:p>
          <a:p>
            <a:pPr eaLnBrk="1" hangingPunct="1">
              <a:spcBef>
                <a:spcPct val="20000"/>
              </a:spcBef>
            </a:pPr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修辞技巧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：比喻、比拟、借代、夸张、通感、双关、反复</a:t>
            </a:r>
            <a:r>
              <a:rPr lang="zh-CN" altLang="en-US" sz="2800" b="1" smtClean="0">
                <a:latin typeface="黑体" panose="02010609060101010101" pitchFamily="49" charset="-122"/>
                <a:ea typeface="黑体" panose="02010609060101010101" pitchFamily="49" charset="-122"/>
              </a:rPr>
              <a:t>等。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spcBef>
                <a:spcPct val="20000"/>
              </a:spcBef>
            </a:pPr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表达方式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：叙述、描写（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描写方式</a:t>
            </a:r>
            <a:r>
              <a:rPr lang="zh-CN" altLang="en-US" sz="2800" b="1">
                <a:solidFill>
                  <a:srgbClr val="00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：细节、动静结合、虚实结合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等）</a:t>
            </a:r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、议论、抒情（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抒情方式</a:t>
            </a:r>
            <a:r>
              <a:rPr lang="zh-CN" altLang="en-US" sz="2800" b="1">
                <a:solidFill>
                  <a:srgbClr val="00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：直抒胸臆 、借景抒情、借古讽今、托物言志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等</a:t>
            </a:r>
            <a:r>
              <a:rPr lang="zh-CN" altLang="en-US" sz="2800" b="1" smtClean="0">
                <a:latin typeface="黑体" panose="02010609060101010101" pitchFamily="49" charset="-122"/>
                <a:ea typeface="黑体" panose="02010609060101010101" pitchFamily="49" charset="-122"/>
              </a:rPr>
              <a:t>）。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spcBef>
                <a:spcPct val="20000"/>
              </a:spcBef>
            </a:pPr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</a:rPr>
              <a:t>3.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表现手法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：衬托、对比、渲染、联想、想象、欲扬先</a:t>
            </a:r>
            <a:r>
              <a:rPr lang="zh-CN" altLang="en-US" sz="2800" b="1" smtClean="0">
                <a:latin typeface="黑体" panose="02010609060101010101" pitchFamily="49" charset="-122"/>
                <a:ea typeface="黑体" panose="02010609060101010101" pitchFamily="49" charset="-122"/>
              </a:rPr>
              <a:t>抑。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spcBef>
                <a:spcPct val="20000"/>
              </a:spcBef>
            </a:pPr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</a:rPr>
              <a:t>4.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结构技巧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：首尾照应、层层深入、先总后分、铺垫等。</a:t>
            </a:r>
          </a:p>
        </p:txBody>
      </p:sp>
      <p:sp>
        <p:nvSpPr>
          <p:cNvPr id="57347" name="Rectangle 3"/>
          <p:cNvSpPr>
            <a:spLocks noChangeArrowheads="1"/>
          </p:cNvSpPr>
          <p:nvPr/>
        </p:nvSpPr>
        <p:spPr bwMode="auto">
          <a:xfrm>
            <a:off x="2779713" y="185267"/>
            <a:ext cx="344805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rnd" algn="ctr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古典诗歌表达技巧</a:t>
            </a:r>
          </a:p>
        </p:txBody>
      </p:sp>
    </p:spTree>
    <p:extLst>
      <p:ext uri="{BB962C8B-B14F-4D97-AF65-F5344CB8AC3E}">
        <p14:creationId xmlns:p14="http://schemas.microsoft.com/office/powerpoint/2010/main" val="3948888027"/>
      </p:ext>
    </p:extLst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26" name="Picture 2" descr="https://timgsa.baidu.com/timg?image&amp;quality=80&amp;size=b9999_10000&amp;sec=1603817876575&amp;di=b8dddc48fa9e4df4971d7148b67ba54b&amp;imgtype=0&amp;src=http%3A%2F%2F5b0988e595225.cdn.sohucs.com%2Fq_mini%2Cc_zoom%2Cw_640%2Fimages%2F20171020%2Fd729994e34b546589edbca045f15ef95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" y="27586"/>
            <a:ext cx="9201287" cy="68304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25018692"/>
      </p:ext>
    </p:extLst>
  </p:cSld>
  <p:clrMapOvr>
    <a:masterClrMapping/>
  </p:clrMapOvr>
  <p:transition/>
  <p:timing/>
</p:sld>
</file>

<file path=ppt/slides/slide30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6322" name="Text Box 4"/>
          <p:cNvSpPr txBox="1">
            <a:spLocks noChangeArrowheads="1"/>
          </p:cNvSpPr>
          <p:nvPr/>
        </p:nvSpPr>
        <p:spPr bwMode="auto">
          <a:xfrm>
            <a:off x="603572" y="99789"/>
            <a:ext cx="8216900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送魏二</a:t>
            </a:r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王昌龄</a:t>
            </a:r>
          </a:p>
          <a:p>
            <a:pPr algn="ctr" eaLnBrk="1" hangingPunct="1"/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醉别江楼橘柚香，江风引雨入舟凉。</a:t>
            </a:r>
          </a:p>
          <a:p>
            <a:pPr algn="ctr" eaLnBrk="1" hangingPunct="1"/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忆君遥在潇湘月，愁听清猿梦里长</a:t>
            </a:r>
            <a:r>
              <a:rPr lang="zh-CN" altLang="en-US" sz="2800" b="1" smtClean="0">
                <a:latin typeface="黑体" panose="02010609060101010101" pitchFamily="49" charset="-122"/>
                <a:ea typeface="黑体" panose="02010609060101010101" pitchFamily="49" charset="-122"/>
              </a:rPr>
              <a:t>。            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215454" y="1628775"/>
            <a:ext cx="8749034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问题：三四两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句，明人陆时雍</a:t>
            </a:r>
            <a:r>
              <a:rPr lang="en-US" altLang="zh-CN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诗坛总论</a:t>
            </a:r>
            <a:r>
              <a:rPr lang="en-US" altLang="zh-CN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云：“代为之思，其情更远”，请做具体分析。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4925" y="2708275"/>
            <a:ext cx="9072563" cy="35394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FF0000"/>
                </a:solidFill>
                <a:latin typeface="宋体" pitchFamily="2" charset="-122"/>
              </a:rPr>
              <a:t>①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运用了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对面落笔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的手法</a:t>
            </a:r>
            <a:r>
              <a:rPr lang="zh-CN" altLang="en-US" sz="2800" b="1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en-US" altLang="zh-CN" sz="2800" b="1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/>
            <a:r>
              <a:rPr lang="zh-CN" altLang="en-US" sz="2800" b="1" smtClean="0">
                <a:solidFill>
                  <a:srgbClr val="FF0000"/>
                </a:solidFill>
                <a:latin typeface="宋体" pitchFamily="2" charset="-122"/>
              </a:rPr>
              <a:t>②</a:t>
            </a:r>
            <a:r>
              <a:rPr lang="zh-CN" altLang="en-US" sz="28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诗人宕开一笔，不写自己的思念，转而由“忆君”引起，描写友人离别之后的种种愁绪，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一个想像中的情境展现在读者面前：朋友远在异乡，夜泊潇湘，清凉的月色下，梦里充斥着凄冷的猿猴哀鸣</a:t>
            </a:r>
            <a:r>
              <a:rPr lang="zh-CN" altLang="en-US" sz="2800" b="1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en-US" altLang="zh-CN" sz="2800" b="1" smtClean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/>
            <a:r>
              <a:rPr lang="zh-CN" altLang="en-US" sz="2800" b="1" smtClean="0">
                <a:solidFill>
                  <a:srgbClr val="FF0000"/>
                </a:solidFill>
                <a:latin typeface="宋体" pitchFamily="2" charset="-122"/>
              </a:rPr>
              <a:t>③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由眼前情景转为设想友人抵达后的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凄凉清冷处境和孤寂愁苦之情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，通过想象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拓展意境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，使主客双方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惜别深情表达得更为深远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</a:p>
        </p:txBody>
      </p:sp>
      <p:pic>
        <p:nvPicPr>
          <p:cNvPr id="5" name="Picture 2" descr="C:\Users\szyw09\AppData\Local\Temp\Rar$DIa0.658\课堂检测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5496" y="44624"/>
            <a:ext cx="1749425" cy="776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1816152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837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28600"/>
            <a:ext cx="8964613" cy="6858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zh-CN" altLang="en-US" smtClean="0">
                <a:solidFill>
                  <a:srgbClr val="FF0000"/>
                </a:solidFill>
              </a:rPr>
              <a:t> </a:t>
            </a:r>
            <a:endParaRPr lang="en-US" altLang="zh-CN" smtClean="0"/>
          </a:p>
        </p:txBody>
      </p:sp>
      <p:sp>
        <p:nvSpPr>
          <p:cNvPr id="143363" name="Text Box 3"/>
          <p:cNvSpPr txBox="1">
            <a:spLocks noChangeArrowheads="1"/>
          </p:cNvSpPr>
          <p:nvPr/>
        </p:nvSpPr>
        <p:spPr bwMode="auto">
          <a:xfrm>
            <a:off x="107950" y="44450"/>
            <a:ext cx="8928100" cy="364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5000"/>
              </a:lnSpc>
            </a:pP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提问方式：这首诗歌采用了何种表现手法？请简析。</a:t>
            </a:r>
          </a:p>
          <a:p>
            <a:pPr eaLnBrk="1" hangingPunct="1">
              <a:lnSpc>
                <a:spcPct val="105000"/>
              </a:lnSpc>
            </a:pP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提问变体：</a:t>
            </a:r>
          </a:p>
          <a:p>
            <a:pPr eaLnBrk="1" hangingPunct="1">
              <a:lnSpc>
                <a:spcPct val="105000"/>
              </a:lnSpc>
            </a:pP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请分析这首诗的表现技巧</a:t>
            </a:r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或艺术手法，或手法</a:t>
            </a:r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；</a:t>
            </a:r>
          </a:p>
          <a:p>
            <a:pPr eaLnBrk="1" hangingPunct="1">
              <a:lnSpc>
                <a:spcPct val="105000"/>
              </a:lnSpc>
            </a:pP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或诗人是怎样抒发自己的情感的？有何效果？ </a:t>
            </a:r>
          </a:p>
          <a:p>
            <a:pPr eaLnBrk="1" hangingPunct="1">
              <a:lnSpc>
                <a:spcPct val="105000"/>
              </a:lnSpc>
            </a:pP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/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/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/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3364" name="Text Box 4"/>
          <p:cNvSpPr txBox="1">
            <a:spLocks noChangeArrowheads="1"/>
          </p:cNvSpPr>
          <p:nvPr/>
        </p:nvSpPr>
        <p:spPr bwMode="auto">
          <a:xfrm>
            <a:off x="107950" y="2057400"/>
            <a:ext cx="8928100" cy="371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答题步骤：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(1)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准确指出用了什么手法或何种技巧。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(2)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结合诗句阐释这种手法在诗文中是如何运用的。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(3)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运用这种手法有何效果，表达了诗人怎样的情感。</a:t>
            </a:r>
            <a:b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</a:br>
            <a:b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</a:br>
            <a:b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</a:b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539750" y="5013325"/>
            <a:ext cx="7561263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36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明手法</a:t>
            </a:r>
            <a:r>
              <a:rPr lang="en-US" altLang="zh-CN" sz="36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36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阐运用</a:t>
            </a:r>
            <a:r>
              <a:rPr lang="en-US" altLang="zh-CN" sz="36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36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析效果</a:t>
            </a:r>
          </a:p>
        </p:txBody>
      </p:sp>
      <p:pic>
        <p:nvPicPr>
          <p:cNvPr id="143365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1430000" y="12230100"/>
            <a:ext cx="368300" cy="266700"/>
          </a:xfrm>
          <a:prstGeom prst="cube">
            <a:avLst/>
          </a:prstGeom>
        </p:spPr>
      </p:pic>
    </p:spTree>
    <p:extLst>
      <p:ext uri="{BB962C8B-B14F-4D97-AF65-F5344CB8AC3E}">
        <p14:creationId xmlns:p14="http://schemas.microsoft.com/office/powerpoint/2010/main" val="1688588264"/>
      </p:ext>
    </p:ext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3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43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ntr" presetSubtype="0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63" grpId="0"/>
      <p:bldP spid="143364" grpId="1"/>
      <p:bldP spid="5" grpId="2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29006" y="27384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4" name="矩形 3073"/>
          <p:cNvSpPr/>
          <p:nvPr/>
        </p:nvSpPr>
        <p:spPr>
          <a:xfrm>
            <a:off x="35496" y="1855857"/>
            <a:ext cx="8943340" cy="2308324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indent="266700" eaLnBrk="0" hangingPunct="0">
              <a:lnSpc>
                <a:spcPct val="150000"/>
              </a:lnSpc>
            </a:pPr>
            <a:r>
              <a:rPr lang="en-US" altLang="zh-CN" sz="32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</a:t>
            </a:r>
            <a:r>
              <a:rPr lang="zh-CN" altLang="en-US" sz="32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把握</a:t>
            </a:r>
            <a:r>
              <a:rPr lang="zh-CN" altLang="en-US" sz="3200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诗歌中的基本意象</a:t>
            </a:r>
            <a:r>
              <a:rPr lang="zh-CN" altLang="en-US" sz="32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en-US" altLang="zh-CN" sz="3200" b="1" smtClean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266700" eaLnBrk="0" hangingPunct="0">
              <a:lnSpc>
                <a:spcPct val="150000"/>
              </a:lnSpc>
            </a:pPr>
            <a:r>
              <a:rPr lang="en-US" altLang="zh-CN" sz="32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</a:t>
            </a:r>
            <a:r>
              <a:rPr lang="zh-CN" altLang="en-US" sz="32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鉴赏</a:t>
            </a:r>
            <a:r>
              <a:rPr lang="zh-CN" altLang="en-US" sz="32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诗歌想象（对面着笔）的艺术手法。</a:t>
            </a:r>
            <a:endParaRPr lang="en-US" altLang="zh-CN" sz="3200" b="1" smtClean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266700" eaLnBrk="0" hangingPunct="0">
              <a:lnSpc>
                <a:spcPct val="150000"/>
              </a:lnSpc>
            </a:pPr>
            <a:r>
              <a:rPr lang="en-US" alt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</a:t>
            </a:r>
            <a:r>
              <a:rPr lang="en-US" altLang="zh-CN" sz="3200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.</a:t>
            </a:r>
            <a:r>
              <a:rPr lang="zh-CN" altLang="en-US" sz="3200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体会诗歌游子思乡、爱人离居的愁情别绪。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2" name="图片 3074" descr="1199507061421132457171.png"/>
          <p:cNvPicPr/>
          <p:nvPr/>
        </p:nvPicPr>
        <p:blipFill>
          <a:blip r:embed="rId3"/>
          <a:stretch>
            <a:fillRect/>
          </a:stretch>
        </p:blipFill>
        <p:spPr>
          <a:xfrm>
            <a:off x="200660" y="626428"/>
            <a:ext cx="4333875" cy="1109662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val="2264747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36004" y="27384"/>
            <a:ext cx="9180004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890" name="矩形 3"/>
          <p:cNvSpPr>
            <a:spLocks noChangeArrowheads="1"/>
          </p:cNvSpPr>
          <p:nvPr/>
        </p:nvSpPr>
        <p:spPr bwMode="auto">
          <a:xfrm>
            <a:off x="683568" y="1333336"/>
            <a:ext cx="5940425" cy="45439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itchFamily="34" charset="0"/>
              <a:buChar char="•"/>
              <a:defRPr sz="21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5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itchFamily="34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itchFamily="34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itchFamily="34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itchFamily="34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13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en-US" altLang="zh-CN" sz="40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《</a:t>
            </a:r>
            <a:r>
              <a:rPr lang="zh-CN" altLang="en-US" sz="36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古诗十九首</a:t>
            </a:r>
            <a:r>
              <a:rPr lang="en-US" altLang="zh-CN" sz="36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</a:p>
          <a:p>
            <a:pPr eaLnBrk="1" hangingPunct="1">
              <a:lnSpc>
                <a:spcPct val="113000"/>
              </a:lnSpc>
              <a:spcBef>
                <a:spcPct val="0"/>
              </a:spcBef>
              <a:buFont typeface="Arial" pitchFamily="34" charset="0"/>
              <a:buNone/>
            </a:pPr>
            <a:endParaRPr lang="en-US" altLang="zh-CN" sz="3600" b="1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113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zh-CN" altLang="en-US" sz="3600" b="1" smtClean="0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时间</a:t>
            </a:r>
            <a:r>
              <a:rPr lang="zh-CN" altLang="en-US" sz="3600" b="1" smtClean="0"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113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   作者</a:t>
            </a:r>
            <a:r>
              <a:rPr lang="zh-CN" altLang="en-US" sz="3600" b="1" smtClean="0">
                <a:latin typeface="黑体" panose="02010609060101010101" pitchFamily="49" charset="-122"/>
                <a:ea typeface="黑体" panose="02010609060101010101" pitchFamily="49" charset="-122"/>
              </a:rPr>
              <a:t>：   </a:t>
            </a: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113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   最早记载：</a:t>
            </a:r>
          </a:p>
          <a:p>
            <a:pPr eaLnBrk="1" hangingPunct="1">
              <a:lnSpc>
                <a:spcPct val="113000"/>
              </a:lnSpc>
              <a:spcBef>
                <a:spcPct val="0"/>
              </a:spcBef>
              <a:buFont typeface="Arial" pitchFamily="34" charset="0"/>
              <a:buNone/>
            </a:pP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113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en-US" altLang="zh-CN" sz="3600" b="1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endParaRPr lang="zh-CN" altLang="en-US" sz="40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7891" name="矩形 4"/>
          <p:cNvSpPr>
            <a:spLocks noChangeArrowheads="1"/>
          </p:cNvSpPr>
          <p:nvPr/>
        </p:nvSpPr>
        <p:spPr bwMode="auto">
          <a:xfrm>
            <a:off x="107504" y="409798"/>
            <a:ext cx="8856984" cy="642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170" tIns="46990" rIns="90170" bIns="46990">
            <a:sp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itchFamily="34" charset="0"/>
              <a:buChar char="•"/>
              <a:defRPr sz="21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5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itchFamily="34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itchFamily="34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itchFamily="34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itchFamily="34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zh-CN" altLang="en-US" sz="3600" b="1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文学常识</a:t>
            </a:r>
          </a:p>
        </p:txBody>
      </p:sp>
      <p:sp>
        <p:nvSpPr>
          <p:cNvPr id="5124" name="Text Box 4"/>
          <p:cNvSpPr txBox="1">
            <a:spLocks noChangeArrowheads="1"/>
          </p:cNvSpPr>
          <p:nvPr/>
        </p:nvSpPr>
        <p:spPr bwMode="auto">
          <a:xfrm>
            <a:off x="3995936" y="2564904"/>
            <a:ext cx="257651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itchFamily="34" charset="0"/>
              <a:buChar char="•"/>
              <a:defRPr sz="21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5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itchFamily="34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itchFamily="34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itchFamily="34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itchFamily="34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东汉末年</a:t>
            </a:r>
          </a:p>
        </p:txBody>
      </p:sp>
      <p:sp>
        <p:nvSpPr>
          <p:cNvPr id="5125" name="Text Box 5"/>
          <p:cNvSpPr txBox="1">
            <a:spLocks noChangeArrowheads="1"/>
          </p:cNvSpPr>
          <p:nvPr/>
        </p:nvSpPr>
        <p:spPr bwMode="auto">
          <a:xfrm>
            <a:off x="4043884" y="3212604"/>
            <a:ext cx="216852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itchFamily="34" charset="0"/>
              <a:buChar char="•"/>
              <a:defRPr sz="21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5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itchFamily="34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itchFamily="34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itchFamily="34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itchFamily="34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无名氏</a:t>
            </a:r>
          </a:p>
        </p:txBody>
      </p:sp>
      <p:sp>
        <p:nvSpPr>
          <p:cNvPr id="5126" name="Text Box 6"/>
          <p:cNvSpPr txBox="1">
            <a:spLocks noChangeArrowheads="1"/>
          </p:cNvSpPr>
          <p:nvPr/>
        </p:nvSpPr>
        <p:spPr bwMode="auto">
          <a:xfrm>
            <a:off x="4124177" y="3860676"/>
            <a:ext cx="474027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itchFamily="34" charset="0"/>
              <a:buChar char="•"/>
              <a:defRPr sz="21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5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itchFamily="34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itchFamily="34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itchFamily="34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itchFamily="34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梁代萧统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所编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《文选》</a:t>
            </a:r>
          </a:p>
        </p:txBody>
      </p:sp>
    </p:spTree>
    <p:extLst>
      <p:ext uri="{BB962C8B-B14F-4D97-AF65-F5344CB8AC3E}">
        <p14:creationId xmlns:p14="http://schemas.microsoft.com/office/powerpoint/2010/main" val="282516717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8" presetClass="entr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4" grpId="0"/>
      <p:bldP spid="5125" grpId="1"/>
      <p:bldP spid="5126" grpId="2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29006" y="27384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6225"/>
            <a:ext cx="8229600" cy="849313"/>
          </a:xfrm>
        </p:spPr>
        <p:txBody>
          <a:bodyPr>
            <a:normAutofit/>
          </a:bodyPr>
          <a:lstStyle/>
          <a:p>
            <a:pPr algn="ctr" eaLnBrk="1" hangingPunct="1"/>
            <a:r>
              <a:rPr lang="en-US" altLang="zh-CN" sz="36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36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古诗十九首</a:t>
            </a:r>
            <a:r>
              <a:rPr lang="en-US" altLang="zh-CN" sz="36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36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主要的思想内容</a:t>
            </a:r>
          </a:p>
        </p:txBody>
      </p:sp>
      <p:sp>
        <p:nvSpPr>
          <p:cNvPr id="38915" name="Rectangle 3"/>
          <p:cNvSpPr>
            <a:spLocks noGrp="1" noChangeArrowheads="1"/>
          </p:cNvSpPr>
          <p:nvPr>
            <p:ph idx="1"/>
          </p:nvPr>
        </p:nvSpPr>
        <p:spPr>
          <a:xfrm>
            <a:off x="107950" y="1268760"/>
            <a:ext cx="8891588" cy="5076825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zh-CN" altLang="en-US" sz="3200" b="1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“大率逐臣弃妻，朋友阔绝，游子他乡，死生新故之感。”</a:t>
            </a:r>
          </a:p>
          <a:p>
            <a:pPr eaLnBrk="1" hangingPunct="1">
              <a:buFontTx/>
              <a:buNone/>
            </a:pPr>
            <a:r>
              <a:rPr lang="zh-CN" altLang="en-US" sz="3200" b="1" smtClean="0">
                <a:latin typeface="黑体" panose="02010609060101010101" pitchFamily="49" charset="-122"/>
                <a:ea typeface="黑体" panose="02010609060101010101" pitchFamily="49" charset="-122"/>
              </a:rPr>
              <a:t>     东汉宦官外戚专权，官僚集团垄断仕途。在这样的形势和风气下，中下层士子为了谋求前程，只得奔走交游。他们背井离乡，辞别父母，留下妻儿，然而往往一事无成，只落得满腹牢骚和乡愁。因此，</a:t>
            </a:r>
            <a:r>
              <a:rPr lang="en-US" altLang="zh-CN" sz="3200" b="1" smtClean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3200" b="1" smtClean="0">
                <a:latin typeface="黑体" panose="02010609060101010101" pitchFamily="49" charset="-122"/>
                <a:ea typeface="黑体" panose="02010609060101010101" pitchFamily="49" charset="-122"/>
              </a:rPr>
              <a:t>古诗十九首</a:t>
            </a:r>
            <a:r>
              <a:rPr lang="en-US" altLang="zh-CN" sz="3200" b="1" smtClean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3200" b="1" smtClean="0">
                <a:latin typeface="黑体" panose="02010609060101010101" pitchFamily="49" charset="-122"/>
                <a:ea typeface="黑体" panose="02010609060101010101" pitchFamily="49" charset="-122"/>
              </a:rPr>
              <a:t>主要抒写</a:t>
            </a:r>
            <a:r>
              <a:rPr lang="zh-CN" altLang="en-US" sz="32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离愁别绪，或游子思归，或闺房怀远，</a:t>
            </a:r>
            <a:r>
              <a:rPr lang="zh-CN" altLang="en-US" sz="3200" b="1" smtClean="0">
                <a:latin typeface="黑体" panose="02010609060101010101" pitchFamily="49" charset="-122"/>
                <a:ea typeface="黑体" panose="02010609060101010101" pitchFamily="49" charset="-122"/>
              </a:rPr>
              <a:t>其次是</a:t>
            </a:r>
            <a:r>
              <a:rPr lang="zh-CN" altLang="en-US" sz="32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人生易逝的感叹，或及时行乐，或不甘贫贱。</a:t>
            </a:r>
          </a:p>
        </p:txBody>
      </p:sp>
    </p:spTree>
    <p:extLst>
      <p:ext uri="{BB962C8B-B14F-4D97-AF65-F5344CB8AC3E}">
        <p14:creationId xmlns:p14="http://schemas.microsoft.com/office/powerpoint/2010/main" val="3287931197"/>
      </p:ext>
    </p:extLst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29006" y="27384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938" name="Rectangle 4"/>
          <p:cNvSpPr>
            <a:spLocks noGrp="1" noChangeArrowheads="1"/>
          </p:cNvSpPr>
          <p:nvPr>
            <p:ph type="body" idx="4294967295"/>
          </p:nvPr>
        </p:nvSpPr>
        <p:spPr>
          <a:xfrm>
            <a:off x="0" y="1600200"/>
            <a:ext cx="8820150" cy="4525963"/>
          </a:xfrm>
        </p:spPr>
        <p:txBody>
          <a:bodyPr/>
          <a:lstStyle/>
          <a:p>
            <a:r>
              <a:rPr lang="zh-CN" altLang="en-US" sz="3600" b="1" smtClean="0"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观其结体</a:t>
            </a:r>
            <a:r>
              <a:rPr lang="zh-CN" altLang="en-US" sz="3600" b="1" smtClean="0">
                <a:latin typeface="黑体" panose="02010609060101010101" pitchFamily="49" charset="-122"/>
                <a:ea typeface="黑体" panose="02010609060101010101" pitchFamily="49" charset="-122"/>
              </a:rPr>
              <a:t>散文，直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而不</a:t>
            </a:r>
            <a:r>
              <a:rPr lang="zh-CN" altLang="en-US" sz="3600" b="1" smtClean="0">
                <a:latin typeface="黑体" panose="02010609060101010101" pitchFamily="49" charset="-122"/>
                <a:ea typeface="黑体" panose="02010609060101010101" pitchFamily="49" charset="-122"/>
              </a:rPr>
              <a:t>野，婉转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附</a:t>
            </a:r>
            <a:r>
              <a:rPr lang="zh-CN" altLang="en-US" sz="3600" b="1" smtClean="0">
                <a:latin typeface="黑体" panose="02010609060101010101" pitchFamily="49" charset="-122"/>
                <a:ea typeface="黑体" panose="02010609060101010101" pitchFamily="49" charset="-122"/>
              </a:rPr>
              <a:t>物，怊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怅切</a:t>
            </a:r>
            <a:r>
              <a:rPr lang="zh-CN" altLang="en-US" sz="3600" b="1" smtClean="0">
                <a:latin typeface="黑体" panose="02010609060101010101" pitchFamily="49" charset="-122"/>
                <a:ea typeface="黑体" panose="02010609060101010101" pitchFamily="49" charset="-122"/>
              </a:rPr>
              <a:t>情，实</a:t>
            </a:r>
            <a:r>
              <a:rPr lang="zh-CN" altLang="en-US" sz="36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五言之冠冕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也。”</a:t>
            </a:r>
          </a:p>
          <a:p>
            <a:pPr marL="0" indent="0">
              <a:buNone/>
            </a:pPr>
            <a:r>
              <a:rPr lang="en-US" altLang="zh-CN" sz="36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        </a:t>
            </a:r>
            <a:r>
              <a:rPr lang="en-US" altLang="zh-CN" sz="3600" b="1" smtClean="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3600" b="1" smtClean="0">
                <a:latin typeface="黑体" panose="02010609060101010101" pitchFamily="49" charset="-122"/>
                <a:ea typeface="黑体" panose="02010609060101010101" pitchFamily="49" charset="-122"/>
              </a:rPr>
              <a:t>刘勰</a:t>
            </a:r>
            <a:r>
              <a:rPr lang="en-US" altLang="zh-CN" sz="3600" b="1" smtClean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3600" b="1" smtClean="0">
                <a:latin typeface="黑体" panose="02010609060101010101" pitchFamily="49" charset="-122"/>
                <a:ea typeface="黑体" panose="02010609060101010101" pitchFamily="49" charset="-122"/>
              </a:rPr>
              <a:t>文心雕龙</a:t>
            </a:r>
            <a:r>
              <a:rPr lang="en-US" altLang="zh-CN" sz="3600" b="1" smtClean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endParaRPr lang="zh-CN" altLang="en-US" sz="3600" b="1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/>
            <a:endParaRPr lang="zh-CN" altLang="en-US" sz="3600" b="1" smtClean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/>
            <a:r>
              <a:rPr lang="zh-CN" altLang="en-US" sz="3600" b="1" smtClean="0">
                <a:latin typeface="黑体" panose="02010609060101010101" pitchFamily="49" charset="-122"/>
                <a:ea typeface="黑体" panose="02010609060101010101" pitchFamily="49" charset="-122"/>
              </a:rPr>
              <a:t>“惊心动魄，几乎可谓</a:t>
            </a:r>
            <a:r>
              <a:rPr lang="zh-CN" altLang="en-US" sz="36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一字千金</a:t>
            </a:r>
            <a:r>
              <a:rPr lang="zh-CN" altLang="en-US" sz="3600" b="1" smtClean="0">
                <a:latin typeface="黑体" panose="02010609060101010101" pitchFamily="49" charset="-122"/>
                <a:ea typeface="黑体" panose="02010609060101010101" pitchFamily="49" charset="-122"/>
              </a:rPr>
              <a:t>。”</a:t>
            </a:r>
          </a:p>
          <a:p>
            <a:pPr eaLnBrk="1" hangingPunct="1">
              <a:buFontTx/>
              <a:buNone/>
            </a:pPr>
            <a:r>
              <a:rPr lang="zh-CN" altLang="en-US" sz="3600" b="1" smtClean="0">
                <a:latin typeface="黑体" panose="02010609060101010101" pitchFamily="49" charset="-122"/>
                <a:ea typeface="黑体" panose="02010609060101010101" pitchFamily="49" charset="-122"/>
              </a:rPr>
              <a:t>                      ——钟嵘《诗品》</a:t>
            </a:r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title" idx="4294967295"/>
          </p:nvPr>
        </p:nvSpPr>
        <p:spPr>
          <a:xfrm>
            <a:off x="446088" y="188913"/>
            <a:ext cx="8229600" cy="1143000"/>
          </a:xfrm>
        </p:spPr>
        <p:txBody>
          <a:bodyPr/>
          <a:lstStyle/>
          <a:p>
            <a:pPr algn="ctr" eaLnBrk="1" hangingPunct="1"/>
            <a:r>
              <a:rPr lang="zh-CN" altLang="en-US" sz="60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评 价</a:t>
            </a:r>
          </a:p>
        </p:txBody>
      </p:sp>
    </p:spTree>
    <p:extLst>
      <p:ext uri="{BB962C8B-B14F-4D97-AF65-F5344CB8AC3E}">
        <p14:creationId xmlns:p14="http://schemas.microsoft.com/office/powerpoint/2010/main" val="4009352173"/>
      </p:ext>
    </p:extLst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29006" y="27384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4" name="Text Box 2"/>
          <p:cNvSpPr txBox="1">
            <a:spLocks noChangeArrowheads="1"/>
          </p:cNvSpPr>
          <p:nvPr/>
        </p:nvSpPr>
        <p:spPr bwMode="auto">
          <a:xfrm>
            <a:off x="322138" y="476672"/>
            <a:ext cx="8642350" cy="37856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itchFamily="34" charset="0"/>
              <a:buChar char="•"/>
              <a:defRPr sz="21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5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itchFamily="34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itchFamily="34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itchFamily="34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itchFamily="34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zh-CN" altLang="en-US" sz="4000" b="1" i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涉江采芙蓉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itchFamily="34" charset="0"/>
              <a:buNone/>
            </a:pPr>
            <a:endParaRPr lang="zh-CN" altLang="en-US" sz="40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涉江</a:t>
            </a:r>
            <a:r>
              <a:rPr lang="en-US" altLang="zh-CN" sz="4000" b="1"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采芙蓉，兰泽</a:t>
            </a:r>
            <a:r>
              <a:rPr lang="en-US" altLang="zh-CN" sz="4000" b="1"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多芳草。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采之</a:t>
            </a:r>
            <a:r>
              <a:rPr lang="en-US" altLang="zh-CN" sz="4000" b="1"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欲</a:t>
            </a:r>
            <a:r>
              <a:rPr lang="zh-CN" altLang="en-US" sz="4000" b="1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遗谁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？所思</a:t>
            </a:r>
            <a:r>
              <a:rPr lang="en-US" altLang="zh-CN" sz="4000" b="1"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在远道。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zh-CN" altLang="en-US" sz="4000" b="1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还顾</a:t>
            </a:r>
            <a:r>
              <a:rPr lang="en-US" altLang="zh-CN" sz="4000" b="1"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望旧乡，长路</a:t>
            </a:r>
            <a:r>
              <a:rPr lang="en-US" altLang="zh-CN" sz="4000" b="1"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漫浩浩。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同心</a:t>
            </a:r>
            <a:r>
              <a:rPr lang="en-US" altLang="zh-CN" sz="4000" b="1"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而离居，忧伤</a:t>
            </a:r>
            <a:r>
              <a:rPr lang="en-US" altLang="zh-CN" sz="4000" b="1"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以终老</a:t>
            </a:r>
            <a:r>
              <a:rPr lang="zh-CN" altLang="en-US" sz="4000" b="1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40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195" name="Text Box 3"/>
          <p:cNvSpPr txBox="1">
            <a:spLocks noChangeArrowheads="1"/>
          </p:cNvSpPr>
          <p:nvPr/>
        </p:nvSpPr>
        <p:spPr bwMode="auto">
          <a:xfrm>
            <a:off x="2555180" y="4501728"/>
            <a:ext cx="5254625" cy="584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itchFamily="34" charset="0"/>
              <a:buChar char="•"/>
              <a:defRPr sz="21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5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itchFamily="34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itchFamily="34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itchFamily="34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itchFamily="34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遗（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wèi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）：赠。以义定音。</a:t>
            </a:r>
          </a:p>
        </p:txBody>
      </p:sp>
      <p:sp>
        <p:nvSpPr>
          <p:cNvPr id="8196" name="Text Box 4"/>
          <p:cNvSpPr txBox="1">
            <a:spLocks noChangeArrowheads="1"/>
          </p:cNvSpPr>
          <p:nvPr/>
        </p:nvSpPr>
        <p:spPr bwMode="auto">
          <a:xfrm>
            <a:off x="2555180" y="5797128"/>
            <a:ext cx="5222875" cy="584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itchFamily="34" charset="0"/>
              <a:buChar char="•"/>
              <a:defRPr sz="21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5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itchFamily="34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itchFamily="34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itchFamily="34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itchFamily="34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还（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huán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）顾：回头看。</a:t>
            </a:r>
          </a:p>
        </p:txBody>
      </p:sp>
      <p:sp>
        <p:nvSpPr>
          <p:cNvPr id="8197" name="Text Box 5"/>
          <p:cNvSpPr txBox="1">
            <a:spLocks noChangeArrowheads="1"/>
          </p:cNvSpPr>
          <p:nvPr/>
        </p:nvSpPr>
        <p:spPr bwMode="auto">
          <a:xfrm>
            <a:off x="2555180" y="5149428"/>
            <a:ext cx="6337300" cy="584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itchFamily="34" charset="0"/>
              <a:buChar char="•"/>
              <a:defRPr sz="21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5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itchFamily="34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itchFamily="34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itchFamily="34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itchFamily="34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谁（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itchFamily="34" charset="0"/>
              </a:rPr>
              <a:t>shuí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）：口语与书面语区分开。</a:t>
            </a:r>
          </a:p>
        </p:txBody>
      </p:sp>
      <p:sp>
        <p:nvSpPr>
          <p:cNvPr id="40966" name="矩形 4"/>
          <p:cNvSpPr>
            <a:spLocks noChangeArrowheads="1"/>
          </p:cNvSpPr>
          <p:nvPr/>
        </p:nvSpPr>
        <p:spPr bwMode="auto">
          <a:xfrm>
            <a:off x="107950" y="193774"/>
            <a:ext cx="5037138" cy="642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170" tIns="46990" rIns="90170" bIns="46990">
            <a:sp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itchFamily="34" charset="0"/>
              <a:buChar char="•"/>
              <a:defRPr sz="21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5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itchFamily="34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itchFamily="34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itchFamily="34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itchFamily="34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zh-CN" altLang="en-US" sz="3600" b="1" i="1">
                <a:latin typeface="黑体" panose="02010609060101010101" pitchFamily="49" charset="-122"/>
                <a:ea typeface="黑体" panose="02010609060101010101" pitchFamily="49" charset="-122"/>
              </a:rPr>
              <a:t>读准字音</a:t>
            </a:r>
            <a:endParaRPr lang="zh-CN" altLang="en-US" sz="180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736100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8" presetClass="entr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/>
      <p:bldP spid="8195" grpId="1"/>
      <p:bldP spid="8196" grpId="2"/>
      <p:bldP spid="8197" grpId="3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36004" y="27384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19" name="Text Box 6"/>
          <p:cNvSpPr txBox="1">
            <a:spLocks noChangeArrowheads="1"/>
          </p:cNvSpPr>
          <p:nvPr/>
        </p:nvSpPr>
        <p:spPr bwMode="auto">
          <a:xfrm>
            <a:off x="34925" y="1055638"/>
            <a:ext cx="9036050" cy="1077218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rgbClr val="3C4085"/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itchFamily="34" charset="0"/>
              <a:buChar char="•"/>
              <a:defRPr sz="21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5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itchFamily="34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itchFamily="34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itchFamily="34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itchFamily="34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渡过江去采摘荷花，生有兰草的沼泽地长着很多香草。</a:t>
            </a:r>
          </a:p>
        </p:txBody>
      </p:sp>
      <p:sp>
        <p:nvSpPr>
          <p:cNvPr id="41987" name="矩形 4"/>
          <p:cNvSpPr>
            <a:spLocks noChangeArrowheads="1"/>
          </p:cNvSpPr>
          <p:nvPr/>
        </p:nvSpPr>
        <p:spPr bwMode="auto">
          <a:xfrm>
            <a:off x="107950" y="249372"/>
            <a:ext cx="5037138" cy="5873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170" tIns="46990" rIns="90170" bIns="46990">
            <a:sp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itchFamily="34" charset="0"/>
              <a:buChar char="•"/>
              <a:defRPr sz="21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5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itchFamily="34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itchFamily="34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itchFamily="34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itchFamily="34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读懂大意</a:t>
            </a:r>
            <a:endParaRPr lang="zh-CN" altLang="en-US" sz="3200">
              <a:solidFill>
                <a:srgbClr val="FF0000"/>
              </a:solidFill>
              <a:latin typeface="Arial" pitchFamily="34" charset="0"/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73025" y="2420714"/>
            <a:ext cx="8963025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采摘荷花想要送给谁呢？所思念的人在遥远的地方。</a:t>
            </a: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107950" y="3645024"/>
            <a:ext cx="885666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回头看那故乡啊，漫长的道路无边无际。</a:t>
            </a: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73025" y="4509120"/>
            <a:ext cx="896302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感情深厚却两地分居，在愁苦忧伤中慢慢变老。 </a:t>
            </a:r>
          </a:p>
        </p:txBody>
      </p:sp>
    </p:spTree>
    <p:extLst>
      <p:ext uri="{BB962C8B-B14F-4D97-AF65-F5344CB8AC3E}">
        <p14:creationId xmlns:p14="http://schemas.microsoft.com/office/powerpoint/2010/main" val="330288572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/>
      <p:bldP spid="2" grpId="1"/>
      <p:bldP spid="3" grpId="2"/>
      <p:bldP spid="4" grpId="3"/>
    </p:bldLst>
  </p:timing>
</p:sld>
</file>

<file path=ppt/tags/tag1.xml><?xml version="1.0" encoding="utf-8"?>
<p:tagLst xmlns:p="http://schemas.openxmlformats.org/presentationml/2006/main">
  <p:tag name="AS_OS" val="Unix 3.10 unknown"/>
  <p:tag name="AS_RELEASE_DATE" val="2017.06.20"/>
  <p:tag name="AS_TITLE" val="Aspose.Slides for Java"/>
  <p:tag name="AS_VERSION" val="17.6"/>
</p:tagLst>
</file>

<file path=ppt/theme/theme1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E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</a:theme>
</file>

<file path=ppt/theme/theme2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E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resentationFormat>On-screen Show (4:3)</PresentationFormat>
  <Paragraphs>164</Paragraphs>
  <Slides>31</Slides>
  <Notes>0</Notes>
  <TotalTime>0</TotalTime>
  <HiddenSlides>0</HiddenSlides>
  <MMClips>0</MMClips>
  <ScaleCrop>0</ScaleCrop>
  <HeadingPairs>
    <vt:vector baseType="variant" size="4"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baseType="lpstr" size="32">
      <vt:lpstr>Office 主题</vt:lpstr>
      <vt:lpstr>Slide 1</vt:lpstr>
      <vt:lpstr>Slide 2</vt:lpstr>
      <vt:lpstr>Slide 3</vt:lpstr>
      <vt:lpstr>Slide 4</vt:lpstr>
      <vt:lpstr>Slide 5</vt:lpstr>
      <vt:lpstr>《古诗十九首》主要的思想内容</vt:lpstr>
      <vt:lpstr>评 价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以乐景写哀情</vt:lpstr>
      <vt:lpstr>Slide 18</vt:lpstr>
      <vt:lpstr>Slide 19</vt:lpstr>
      <vt:lpstr>Slide 20</vt:lpstr>
      <vt:lpstr>Slide 21</vt:lpstr>
      <vt:lpstr>Slide 22</vt:lpstr>
      <vt:lpstr>对面落笔（曲笔对写）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 </vt:lpstr>
    </vt:vector>
  </TitlesOfParts>
  <LinksUpToDate>0</LinksUpToDate>
  <SharedDoc>0</SharedDoc>
  <HyperlinksChanged>0</HyperlinksChanged>
  <Application>Aspose.Slides for Java</Application>
  <AppVersion>17.0600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2020-10-29T13:55:35.347</cp:lastPrinted>
  <dcterms:created xsi:type="dcterms:W3CDTF">2020-10-29T13:55:35Z</dcterms:created>
  <dcterms:modified xsi:type="dcterms:W3CDTF">2020-10-29T05:55:37Z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