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256" r:id="rId3"/>
    <p:sldId id="257" r:id="rId5"/>
    <p:sldId id="265" r:id="rId6"/>
    <p:sldId id="285" r:id="rId7"/>
    <p:sldId id="321" r:id="rId8"/>
    <p:sldId id="322" r:id="rId9"/>
    <p:sldId id="336" r:id="rId10"/>
    <p:sldId id="338" r:id="rId11"/>
    <p:sldId id="323" r:id="rId12"/>
    <p:sldId id="324" r:id="rId13"/>
    <p:sldId id="339" r:id="rId14"/>
    <p:sldId id="342" r:id="rId15"/>
    <p:sldId id="341" r:id="rId16"/>
    <p:sldId id="347" r:id="rId17"/>
    <p:sldId id="366" r:id="rId18"/>
    <p:sldId id="367" r:id="rId19"/>
    <p:sldId id="368" r:id="rId20"/>
    <p:sldId id="369" r:id="rId21"/>
    <p:sldId id="370" r:id="rId22"/>
    <p:sldId id="371" r:id="rId23"/>
    <p:sldId id="372" r:id="rId24"/>
    <p:sldId id="373" r:id="rId25"/>
    <p:sldId id="374" r:id="rId26"/>
    <p:sldId id="375" r:id="rId27"/>
    <p:sldId id="348" r:id="rId28"/>
    <p:sldId id="357" r:id="rId29"/>
    <p:sldId id="358" r:id="rId30"/>
    <p:sldId id="349" r:id="rId31"/>
    <p:sldId id="359" r:id="rId32"/>
    <p:sldId id="360" r:id="rId33"/>
    <p:sldId id="362" r:id="rId34"/>
    <p:sldId id="363" r:id="rId35"/>
    <p:sldId id="364" r:id="rId36"/>
    <p:sldId id="365" r:id="rId37"/>
    <p:sldId id="325" r:id="rId38"/>
    <p:sldId id="335" r:id="rId39"/>
    <p:sldId id="297"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6CC2"/>
    <a:srgbClr val="2F6FAD"/>
    <a:srgbClr val="59A5AD"/>
    <a:srgbClr val="7CABB5"/>
    <a:srgbClr val="E0A8BC"/>
    <a:srgbClr val="9CF5F6"/>
    <a:srgbClr val="73A5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31" autoAdjust="0"/>
    <p:restoredTop sz="94660"/>
  </p:normalViewPr>
  <p:slideViewPr>
    <p:cSldViewPr snapToGrid="0">
      <p:cViewPr>
        <p:scale>
          <a:sx n="66" d="100"/>
          <a:sy n="66" d="100"/>
        </p:scale>
        <p:origin x="-792" y="-1200"/>
      </p:cViewPr>
      <p:guideLst>
        <p:guide orient="horz" pos="2100"/>
        <p:guide pos="3840"/>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81607A-A6ED-4E9B-9BE5-CF4985AFAC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F433CE-57C8-4340-8352-E4044234DD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F433CE-57C8-4340-8352-E4044234DD2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F433CE-57C8-4340-8352-E4044234DD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F433CE-57C8-4340-8352-E4044234DD2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B26801-65A8-4CC1-BD63-24D4EF37D78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357466" y="333026"/>
            <a:ext cx="10515600" cy="537831"/>
          </a:xfrm>
        </p:spPr>
        <p:txBody>
          <a:bodyPr>
            <a:normAutofit/>
          </a:bodyPr>
          <a:lstStyle>
            <a:lvl1pPr>
              <a:defRPr sz="3200">
                <a:solidFill>
                  <a:srgbClr val="796CC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16492" y="115313"/>
            <a:ext cx="1561042" cy="1070662"/>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flipH="1" flipV="1">
            <a:off x="9624077" y="4434726"/>
            <a:ext cx="3069771" cy="2386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l="-27000" r="-2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5.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7434" y="2702809"/>
            <a:ext cx="6167202" cy="4794252"/>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7331" y="-465547"/>
            <a:ext cx="6096096" cy="5979722"/>
          </a:xfrm>
          <a:prstGeom prst="rect">
            <a:avLst/>
          </a:prstGeom>
        </p:spPr>
      </p:pic>
      <p:sp>
        <p:nvSpPr>
          <p:cNvPr id="12" name="文本框 11"/>
          <p:cNvSpPr txBox="1"/>
          <p:nvPr/>
        </p:nvSpPr>
        <p:spPr>
          <a:xfrm>
            <a:off x="2886443" y="1979222"/>
            <a:ext cx="6419115" cy="1322070"/>
          </a:xfrm>
          <a:prstGeom prst="rect">
            <a:avLst/>
          </a:prstGeom>
          <a:noFill/>
        </p:spPr>
        <p:txBody>
          <a:bodyPr wrap="square" rtlCol="0">
            <a:spAutoFit/>
          </a:bodyPr>
          <a:lstStyle/>
          <a:p>
            <a:pPr algn="ctr"/>
            <a:r>
              <a:rPr lang="zh-CN" altLang="en-US" sz="8000" b="1" dirty="0">
                <a:solidFill>
                  <a:srgbClr val="796CC2"/>
                </a:solidFill>
                <a:latin typeface="微软雅黑" panose="020B0503020204020204" pitchFamily="34" charset="-122"/>
                <a:ea typeface="微软雅黑" panose="020B0503020204020204" pitchFamily="34" charset="-122"/>
              </a:rPr>
              <a:t>道义</a:t>
            </a:r>
            <a:endParaRPr lang="zh-CN" altLang="en-US" sz="8000" b="1" dirty="0">
              <a:solidFill>
                <a:srgbClr val="796CC2"/>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038872" y="3334991"/>
            <a:ext cx="6114256" cy="583565"/>
          </a:xfrm>
          <a:prstGeom prst="rect">
            <a:avLst/>
          </a:prstGeom>
          <a:noFill/>
        </p:spPr>
        <p:txBody>
          <a:bodyPr wrap="square" rtlCol="0">
            <a:spAutoFit/>
          </a:bodyPr>
          <a:lstStyle/>
          <a:p>
            <a:pPr algn="ctr"/>
            <a:r>
              <a:rPr lang="zh-CN" altLang="en-US" sz="3200" b="1" dirty="0">
                <a:solidFill>
                  <a:srgbClr val="2F6FAD"/>
                </a:solidFill>
                <a:latin typeface="微软雅黑" panose="020B0503020204020204" pitchFamily="34" charset="-122"/>
                <a:ea typeface="微软雅黑" panose="020B0503020204020204" pitchFamily="34" charset="-122"/>
              </a:rPr>
              <a:t>铁肩担道义，辣手著文章</a:t>
            </a:r>
            <a:endParaRPr lang="zh-CN" altLang="en-US" sz="3200" b="1" dirty="0">
              <a:solidFill>
                <a:srgbClr val="2F6FAD"/>
              </a:solidFill>
              <a:latin typeface="微软雅黑" panose="020B0503020204020204" pitchFamily="34" charset="-122"/>
              <a:ea typeface="微软雅黑" panose="020B0503020204020204" pitchFamily="34" charset="-122"/>
            </a:endParaRPr>
          </a:p>
        </p:txBody>
      </p:sp>
      <p:pic>
        <p:nvPicPr>
          <p:cNvPr id="8" name="Wisp X,DJ OKAWARI - Luv Letter (Wisp X Remix)">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644952" y="-2698102"/>
            <a:ext cx="609600" cy="60960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7356" y="1277901"/>
            <a:ext cx="1361818" cy="11186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repeatCount="indefinite" fill="hold" nodeType="withEffect">
                                  <p:stCondLst>
                                    <p:cond delay="0"/>
                                  </p:stCondLst>
                                  <p:endCondLst>
                                    <p:cond evt="onNext">
                                      <p:tgtEl>
                                        <p:sldTgt/>
                                      </p:tgtEl>
                                    </p:cond>
                                  </p:endCondLst>
                                  <p:childTnLst>
                                    <p:cmd type="call" cmd="playFrom(0.0)">
                                      <p:cBhvr>
                                        <p:cTn id="6" dur="1" fill="hold"/>
                                        <p:tgtEl>
                                          <p:spTgt spid="8"/>
                                        </p:tgtEl>
                                      </p:cBhvr>
                                    </p:cmd>
                                  </p:childTnLst>
                                </p:cTn>
                              </p:par>
                            </p:childTnLst>
                          </p:cTn>
                        </p:par>
                        <p:par>
                          <p:cTn id="7" fill="hold">
                            <p:stCondLst>
                              <p:cond delay="0"/>
                            </p:stCondLst>
                            <p:childTnLst>
                              <p:par>
                                <p:cTn id="8" presetID="53" presetClass="entr" presetSubtype="528" fill="hold" grpId="0" nodeType="after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fltVal val="0.5"/>
                                          </p:val>
                                        </p:tav>
                                        <p:tav tm="100000">
                                          <p:val>
                                            <p:strVal val="#ppt_x"/>
                                          </p:val>
                                        </p:tav>
                                      </p:tavLst>
                                    </p:anim>
                                    <p:anim calcmode="lin" valueType="num">
                                      <p:cBhvr>
                                        <p:cTn id="14" dur="500" fill="hold"/>
                                        <p:tgtEl>
                                          <p:spTgt spid="12"/>
                                        </p:tgtEl>
                                        <p:attrNameLst>
                                          <p:attrName>ppt_y</p:attrName>
                                        </p:attrNameLst>
                                      </p:cBhvr>
                                      <p:tavLst>
                                        <p:tav tm="0">
                                          <p:val>
                                            <p:fltVal val="0.5"/>
                                          </p:val>
                                        </p:tav>
                                        <p:tav tm="100000">
                                          <p:val>
                                            <p:strVal val="#ppt_y"/>
                                          </p:val>
                                        </p:tav>
                                      </p:tavLst>
                                    </p:anim>
                                  </p:childTnLst>
                                </p:cTn>
                              </p:par>
                            </p:childTnLst>
                          </p:cTn>
                        </p:par>
                        <p:par>
                          <p:cTn id="15" fill="hold">
                            <p:stCondLst>
                              <p:cond delay="5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49"/>
                            </p:stCondLst>
                            <p:childTnLst>
                              <p:par>
                                <p:cTn id="22" presetID="47"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8"/>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4831080"/>
          </a:xfrm>
          <a:prstGeom prst="rect">
            <a:avLst/>
          </a:prstGeom>
          <a:noFill/>
        </p:spPr>
        <p:txBody>
          <a:bodyPr wrap="square" rtlCol="0">
            <a:spAutoFit/>
          </a:bodyPr>
          <a:p>
            <a:r>
              <a:rPr lang="en-US" altLang="zh-CN" sz="2800" b="1"/>
              <a:t>      </a:t>
            </a:r>
            <a:r>
              <a:rPr lang="en-US" altLang="zh-CN" sz="2800" b="1">
                <a:ln w="22225">
                  <a:solidFill>
                    <a:schemeClr val="accent2"/>
                  </a:solidFill>
                  <a:prstDash val="solid"/>
                </a:ln>
                <a:solidFill>
                  <a:schemeClr val="accent2">
                    <a:lumMod val="40000"/>
                    <a:lumOff val="60000"/>
                  </a:schemeClr>
                </a:solidFill>
                <a:effectLst/>
              </a:rPr>
              <a:t>3</a:t>
            </a:r>
            <a:r>
              <a:rPr lang="en-US" altLang="zh-CN" sz="2800" b="1"/>
              <a:t> </a:t>
            </a:r>
            <a:r>
              <a:rPr lang="zh-CN" altLang="en-US" sz="2800" b="1">
                <a:ln w="22225">
                  <a:solidFill>
                    <a:schemeClr val="accent2"/>
                  </a:solidFill>
                  <a:prstDash val="solid"/>
                </a:ln>
                <a:solidFill>
                  <a:schemeClr val="accent2">
                    <a:lumMod val="40000"/>
                    <a:lumOff val="60000"/>
                  </a:schemeClr>
                </a:solidFill>
                <a:effectLst/>
              </a:rPr>
              <a:t>杨继盛</a:t>
            </a:r>
            <a:r>
              <a:rPr lang="zh-CN" altLang="en-US" sz="2800" b="1"/>
              <a:t>的那句“铁肩担道义，辣手著文章”自有一股铁骨铮铮之气迎面而来，但是对于大多数人而言，这种“为万世开太平”之举因代价过高而过于困难；虽然</a:t>
            </a:r>
            <a:r>
              <a:rPr lang="zh-CN" altLang="en-US" sz="2800" b="1">
                <a:ln w="22225">
                  <a:solidFill>
                    <a:schemeClr val="accent2"/>
                  </a:solidFill>
                  <a:prstDash val="solid"/>
                </a:ln>
                <a:solidFill>
                  <a:schemeClr val="accent2">
                    <a:lumMod val="40000"/>
                    <a:lumOff val="60000"/>
                  </a:schemeClr>
                </a:solidFill>
                <a:effectLst/>
              </a:rPr>
              <a:t>李大钊</a:t>
            </a:r>
            <a:r>
              <a:rPr lang="zh-CN" altLang="en-US" sz="2800" b="1"/>
              <a:t>将其改为“铁肩担道义，妙手著文章”，可仍不是一件容易的事；</a:t>
            </a:r>
            <a:r>
              <a:rPr lang="zh-CN" altLang="en-US" sz="2800" b="1">
                <a:ln w="22225">
                  <a:solidFill>
                    <a:schemeClr val="accent2"/>
                  </a:solidFill>
                  <a:prstDash val="solid"/>
                </a:ln>
                <a:solidFill>
                  <a:schemeClr val="accent2">
                    <a:lumMod val="40000"/>
                    <a:lumOff val="60000"/>
                  </a:schemeClr>
                </a:solidFill>
                <a:effectLst/>
              </a:rPr>
              <a:t>钱穆</a:t>
            </a:r>
            <a:r>
              <a:rPr lang="zh-CN" altLang="en-US" sz="2800" b="1"/>
              <a:t>先生的“双肩担道义，只手著文章”则少了些豪迈，多了些绝世大侠的潇洒自在；</a:t>
            </a:r>
            <a:r>
              <a:rPr lang="zh-CN" altLang="en-US" sz="2800" b="1">
                <a:ln w="22225">
                  <a:solidFill>
                    <a:schemeClr val="accent2"/>
                  </a:solidFill>
                  <a:prstDash val="solid"/>
                </a:ln>
                <a:solidFill>
                  <a:schemeClr val="accent2">
                    <a:lumMod val="40000"/>
                    <a:lumOff val="60000"/>
                  </a:schemeClr>
                </a:solidFill>
                <a:effectLst/>
              </a:rPr>
              <a:t>我最为喜爱杨联陛</a:t>
            </a:r>
            <a:r>
              <a:rPr lang="zh-CN" altLang="en-US" sz="2800" b="1"/>
              <a:t>在“平肩担道义，庸手著文章”中所透露出的带着烟火气的那份平凡、真诚而略显笨拙的担当，因为这，才是生活中大部分人的状态。</a:t>
            </a:r>
            <a:endParaRPr lang="zh-CN" altLang="en-US" sz="2800" b="1"/>
          </a:p>
          <a:p>
            <a:r>
              <a:rPr lang="zh-CN" altLang="en-US" sz="2800" b="1"/>
              <a:t>       </a:t>
            </a:r>
            <a:r>
              <a:rPr lang="en-US" altLang="zh-CN" sz="2800" b="1">
                <a:ln w="22225">
                  <a:solidFill>
                    <a:schemeClr val="accent2"/>
                  </a:solidFill>
                  <a:prstDash val="solid"/>
                </a:ln>
                <a:solidFill>
                  <a:schemeClr val="accent2">
                    <a:lumMod val="40000"/>
                    <a:lumOff val="60000"/>
                  </a:schemeClr>
                </a:solidFill>
                <a:effectLst/>
              </a:rPr>
              <a:t>4</a:t>
            </a:r>
            <a:r>
              <a:rPr lang="zh-CN" altLang="en-US" sz="2800" b="1">
                <a:solidFill>
                  <a:srgbClr val="C00000"/>
                </a:solidFill>
              </a:rPr>
              <a:t>即使没有绝世武功，也缺乏泼墨挥毫的才能，但一个个普通人就是用他们的正义之心，用那些看起来微弱的努力，改变了社会，完善了人类的文明，推动了历史的前进。</a:t>
            </a:r>
            <a:endParaRPr lang="zh-CN" altLang="en-US" sz="2800" b="1"/>
          </a:p>
          <a:p>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3969385"/>
          </a:xfrm>
          <a:prstGeom prst="rect">
            <a:avLst/>
          </a:prstGeom>
          <a:noFill/>
        </p:spPr>
        <p:txBody>
          <a:bodyPr wrap="square" rtlCol="0">
            <a:spAutoFit/>
          </a:bodyPr>
          <a:p>
            <a:r>
              <a:rPr lang="en-US" altLang="zh-CN" sz="2800" b="1"/>
              <a:t>       </a:t>
            </a:r>
            <a:r>
              <a:rPr lang="zh-CN" altLang="en-US" sz="2800" b="1"/>
              <a:t> </a:t>
            </a:r>
            <a:r>
              <a:rPr lang="en-US" altLang="zh-CN" sz="2800" b="1">
                <a:ln w="22225">
                  <a:solidFill>
                    <a:schemeClr val="accent2"/>
                  </a:solidFill>
                  <a:prstDash val="solid"/>
                </a:ln>
                <a:solidFill>
                  <a:schemeClr val="accent2">
                    <a:lumMod val="40000"/>
                    <a:lumOff val="60000"/>
                  </a:schemeClr>
                </a:solidFill>
                <a:effectLst/>
              </a:rPr>
              <a:t>5</a:t>
            </a:r>
            <a:r>
              <a:rPr lang="en-US" altLang="zh-CN" sz="2800" b="1"/>
              <a:t> </a:t>
            </a:r>
            <a:r>
              <a:rPr lang="zh-CN" altLang="en-US" sz="2800" b="1"/>
              <a:t>2019年有一部大热的台剧叫作《我们与恶的距离》，看完之后心里久久不能平静。我们总是会为“恶之平庸”而悲哀，因为谁也没有料想到，原来恶是如此的平庸，而平庸又是如此的简单。但我们也可以为“责任之平凡”而欢喜，小小的责任并不困难，甚至平凡得遍地可见。所以不必悲伤，只要我们都承担起自己肩上的那份责任，千千万万的努力终会有令人欢欣鼓舞的结局。</a:t>
            </a:r>
            <a:endParaRPr lang="zh-CN" altLang="en-US" sz="2800" b="1"/>
          </a:p>
          <a:p>
            <a:r>
              <a:rPr lang="zh-CN" altLang="en-US" sz="2800" b="1"/>
              <a:t>      </a:t>
            </a:r>
            <a:r>
              <a:rPr lang="zh-CN" altLang="en-US" sz="2800" b="1">
                <a:ln w="22225">
                  <a:solidFill>
                    <a:schemeClr val="accent2"/>
                  </a:solidFill>
                  <a:prstDash val="solid"/>
                </a:ln>
                <a:solidFill>
                  <a:schemeClr val="accent2">
                    <a:lumMod val="40000"/>
                    <a:lumOff val="60000"/>
                  </a:schemeClr>
                </a:solidFill>
                <a:effectLst/>
              </a:rPr>
              <a:t> </a:t>
            </a:r>
            <a:r>
              <a:rPr lang="en-US" altLang="zh-CN" sz="2800" b="1">
                <a:ln w="22225">
                  <a:solidFill>
                    <a:schemeClr val="accent2"/>
                  </a:solidFill>
                  <a:prstDash val="solid"/>
                </a:ln>
                <a:solidFill>
                  <a:schemeClr val="accent2">
                    <a:lumMod val="40000"/>
                    <a:lumOff val="60000"/>
                  </a:schemeClr>
                </a:solidFill>
                <a:effectLst/>
              </a:rPr>
              <a:t>6 </a:t>
            </a:r>
            <a:r>
              <a:rPr lang="zh-CN" altLang="en-US" sz="2800" b="1">
                <a:solidFill>
                  <a:srgbClr val="C00000"/>
                </a:solidFill>
              </a:rPr>
              <a:t>即使只有“平肩”的血肉之躯，即使只有一双“庸手”，我们也可以挑起那道义，写出那文章。</a:t>
            </a:r>
            <a:endParaRPr lang="zh-CN" altLang="en-US" sz="2800" b="1">
              <a:solidFill>
                <a:srgbClr val="C00000"/>
              </a:solidFill>
            </a:endParaRPr>
          </a:p>
          <a:p>
            <a:r>
              <a:rPr lang="zh-CN" altLang="en-US" sz="2800" b="1"/>
              <a:t>      </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7990" y="1445895"/>
            <a:ext cx="10949305" cy="3538220"/>
          </a:xfrm>
          <a:prstGeom prst="rect">
            <a:avLst/>
          </a:prstGeom>
          <a:noFill/>
        </p:spPr>
        <p:txBody>
          <a:bodyPr wrap="square" rtlCol="0">
            <a:spAutoFit/>
          </a:bodyPr>
          <a:p>
            <a:r>
              <a:rPr lang="en-US" altLang="zh-CN" sz="2800" b="1"/>
              <a:t>      </a:t>
            </a:r>
            <a:r>
              <a:rPr lang="en-US" altLang="zh-CN" sz="2800" b="1">
                <a:ln w="22225">
                  <a:solidFill>
                    <a:schemeClr val="accent2"/>
                  </a:solidFill>
                  <a:prstDash val="solid"/>
                </a:ln>
                <a:solidFill>
                  <a:schemeClr val="accent2">
                    <a:lumMod val="40000"/>
                    <a:lumOff val="60000"/>
                  </a:schemeClr>
                </a:solidFill>
                <a:effectLst/>
              </a:rPr>
              <a:t>7</a:t>
            </a:r>
            <a:r>
              <a:rPr lang="zh-CN" altLang="en-US" sz="2800" b="1"/>
              <a:t> 熊培云问“柏林墙上曾经有多少根稻草”，这个问题的答案谁也不知道。可是我清楚地知道，那些压垮柏林墙的稻草中的大部分不是夸夸其谈自己功劳的美国政府和特工，而是一位位普通的民主德国民众。是那些在三十年间挖了无数地道的百姓、那些乘着热气球与风同行的普通人、那些追求新生活的翻墙者、那些渴望改变与自由的芸芸众生，压垮了柏林墙。</a:t>
            </a:r>
            <a:endParaRPr lang="zh-CN" altLang="en-US" sz="2800" b="1"/>
          </a:p>
          <a:p>
            <a:r>
              <a:rPr lang="zh-CN" altLang="en-US" sz="2800" b="1"/>
              <a:t>      </a:t>
            </a:r>
            <a:r>
              <a:rPr lang="zh-CN" altLang="en-US" sz="2800" b="1">
                <a:ln w="22225">
                  <a:solidFill>
                    <a:schemeClr val="accent2"/>
                  </a:solidFill>
                  <a:prstDash val="solid"/>
                </a:ln>
                <a:solidFill>
                  <a:schemeClr val="accent2">
                    <a:lumMod val="40000"/>
                    <a:lumOff val="60000"/>
                  </a:schemeClr>
                </a:solidFill>
                <a:effectLst/>
              </a:rPr>
              <a:t> </a:t>
            </a:r>
            <a:r>
              <a:rPr lang="en-US" altLang="zh-CN" sz="2800" b="1">
                <a:ln w="22225">
                  <a:solidFill>
                    <a:schemeClr val="accent2"/>
                  </a:solidFill>
                  <a:prstDash val="solid"/>
                </a:ln>
                <a:solidFill>
                  <a:schemeClr val="accent2">
                    <a:lumMod val="40000"/>
                    <a:lumOff val="60000"/>
                  </a:schemeClr>
                </a:solidFill>
                <a:effectLst/>
              </a:rPr>
              <a:t>8 </a:t>
            </a:r>
            <a:r>
              <a:rPr lang="zh-CN" altLang="en-US" sz="2800" b="1">
                <a:solidFill>
                  <a:srgbClr val="C00000"/>
                </a:solidFill>
              </a:rPr>
              <a:t>即使普普通通的力量，也可以凝聚出不普通的能量。</a:t>
            </a:r>
            <a:endParaRPr lang="zh-CN" altLang="en-US" sz="2800" b="1"/>
          </a:p>
          <a:p>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489075"/>
            <a:ext cx="10322560" cy="4399915"/>
          </a:xfrm>
          <a:prstGeom prst="rect">
            <a:avLst/>
          </a:prstGeom>
          <a:noFill/>
        </p:spPr>
        <p:txBody>
          <a:bodyPr wrap="square" rtlCol="0">
            <a:spAutoFit/>
          </a:bodyPr>
          <a:p>
            <a:r>
              <a:rPr lang="en-US" altLang="zh-CN" sz="2800" b="1"/>
              <a:t>       </a:t>
            </a:r>
            <a:r>
              <a:rPr lang="zh-CN" altLang="en-US" sz="2800" b="1">
                <a:ln w="22225">
                  <a:solidFill>
                    <a:schemeClr val="accent2"/>
                  </a:solidFill>
                  <a:prstDash val="solid"/>
                </a:ln>
                <a:solidFill>
                  <a:schemeClr val="accent2">
                    <a:lumMod val="40000"/>
                    <a:lumOff val="60000"/>
                  </a:schemeClr>
                </a:solidFill>
                <a:effectLst/>
              </a:rPr>
              <a:t> </a:t>
            </a:r>
            <a:r>
              <a:rPr lang="en-US" altLang="zh-CN" sz="2800" b="1">
                <a:ln w="22225">
                  <a:solidFill>
                    <a:schemeClr val="accent2"/>
                  </a:solidFill>
                  <a:prstDash val="solid"/>
                </a:ln>
                <a:solidFill>
                  <a:schemeClr val="accent2">
                    <a:lumMod val="40000"/>
                    <a:lumOff val="60000"/>
                  </a:schemeClr>
                </a:solidFill>
                <a:effectLst/>
              </a:rPr>
              <a:t>9</a:t>
            </a:r>
            <a:r>
              <a:rPr lang="zh-CN" altLang="en-US" sz="2800" b="1"/>
              <a:t>在重重压力下，我们或许没有支撑起新天地的钢铁般的坚韧的力量，但是我们却有将这天空抬高一厘米的能力。一位守墙卫兵因射杀一名试图越过柏林墙的青年而受到审判，虽然他的律师辩称他只是在执行命令，但法官却认为，虽然这位士兵的职责如此，但他仍可以将枪口上移一厘米，放过那名青年。道义与良知的担当就只需那短短的一厘米的高度，但它却承载着生命、智慧与道德的重量。其实我们的担当就是那么简单，就是那神圣的一厘米的距离罢了。</a:t>
            </a:r>
            <a:endParaRPr lang="zh-CN" altLang="en-US" sz="2800" b="1"/>
          </a:p>
          <a:p>
            <a:r>
              <a:rPr lang="zh-CN" altLang="en-US" sz="2800" b="1"/>
              <a:t>      </a:t>
            </a:r>
            <a:r>
              <a:rPr lang="en-US" altLang="zh-CN" sz="2800" b="1">
                <a:ln w="22225">
                  <a:solidFill>
                    <a:schemeClr val="accent2"/>
                  </a:solidFill>
                  <a:prstDash val="solid"/>
                </a:ln>
                <a:solidFill>
                  <a:schemeClr val="accent2">
                    <a:lumMod val="40000"/>
                    <a:lumOff val="60000"/>
                  </a:schemeClr>
                </a:solidFill>
                <a:effectLst/>
              </a:rPr>
              <a:t>10</a:t>
            </a:r>
            <a:r>
              <a:rPr lang="zh-CN" altLang="en-US" sz="2800" b="1"/>
              <a:t> </a:t>
            </a:r>
            <a:r>
              <a:rPr lang="zh-CN" altLang="en-US" sz="2800" b="1">
                <a:solidFill>
                  <a:srgbClr val="C00000"/>
                </a:solidFill>
              </a:rPr>
              <a:t>我们大都是血肉之躯、平凡之辈，但是我们仍能够，也需要承担起我们那平凡的道义。</a:t>
            </a:r>
            <a:endParaRPr lang="zh-CN" altLang="en-US" sz="2800" b="1">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框 2"/>
          <p:cNvSpPr txBox="1"/>
          <p:nvPr/>
        </p:nvSpPr>
        <p:spPr>
          <a:xfrm>
            <a:off x="780415" y="1852930"/>
            <a:ext cx="9573260" cy="3538220"/>
          </a:xfrm>
          <a:prstGeom prst="rect">
            <a:avLst/>
          </a:prstGeom>
          <a:noFill/>
        </p:spPr>
        <p:txBody>
          <a:bodyPr wrap="square" rtlCol="0">
            <a:spAutoFit/>
          </a:bodyPr>
          <a:p>
            <a:r>
              <a:rPr lang="zh-CN" altLang="en-US" sz="3200" b="1"/>
              <a:t>【得分点】</a:t>
            </a:r>
            <a:r>
              <a:rPr lang="zh-CN" altLang="en-US" sz="3200" b="1">
                <a:ln w="22225">
                  <a:solidFill>
                    <a:schemeClr val="accent2"/>
                  </a:solidFill>
                  <a:prstDash val="solid"/>
                </a:ln>
                <a:solidFill>
                  <a:schemeClr val="accent2">
                    <a:lumMod val="40000"/>
                    <a:lumOff val="60000"/>
                  </a:schemeClr>
                </a:solidFill>
                <a:effectLst/>
              </a:rPr>
              <a:t>文章内容</a:t>
            </a:r>
            <a:r>
              <a:rPr lang="zh-CN" altLang="en-US" sz="3200" b="1"/>
              <a:t>非常聚焦，议论很有针对性，既出入材料，又充分盘活了平日阅读和思考的积累，显得大气而圆融。</a:t>
            </a:r>
            <a:r>
              <a:rPr lang="zh-CN" altLang="en-US" sz="3200" b="1">
                <a:ln w="22225">
                  <a:solidFill>
                    <a:schemeClr val="accent2"/>
                  </a:solidFill>
                  <a:prstDash val="solid"/>
                </a:ln>
                <a:solidFill>
                  <a:schemeClr val="accent2">
                    <a:lumMod val="40000"/>
                    <a:lumOff val="60000"/>
                  </a:schemeClr>
                </a:solidFill>
                <a:effectLst/>
              </a:rPr>
              <a:t>全文思路</a:t>
            </a:r>
            <a:r>
              <a:rPr lang="zh-CN" altLang="en-US" sz="3200" b="1"/>
              <a:t>清晰，逻辑严密，显示了考生的思维品质。考生涉猎广泛，积累深厚，同时又有炽热的</a:t>
            </a:r>
            <a:r>
              <a:rPr lang="zh-CN" altLang="en-US" sz="3200" b="1">
                <a:ln w="22225">
                  <a:solidFill>
                    <a:schemeClr val="accent2"/>
                  </a:solidFill>
                  <a:prstDash val="solid"/>
                </a:ln>
                <a:solidFill>
                  <a:schemeClr val="accent2">
                    <a:lumMod val="40000"/>
                    <a:lumOff val="60000"/>
                  </a:schemeClr>
                </a:solidFill>
                <a:effectLst/>
              </a:rPr>
              <a:t>人文情怀</a:t>
            </a:r>
            <a:r>
              <a:rPr lang="zh-CN" altLang="en-US" sz="3200" b="1"/>
              <a:t>，文中“我们大都是血肉之躯、平凡之辈，但是我们仍能够，也需要承担起我们那平凡的道义”的呼吁真挚而有力。</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487025" cy="5877560"/>
          </a:xfrm>
          <a:prstGeom prst="rect">
            <a:avLst/>
          </a:prstGeom>
          <a:noFill/>
        </p:spPr>
        <p:txBody>
          <a:bodyPr wrap="square" rtlCol="0">
            <a:spAutoFit/>
          </a:bodyPr>
          <a:p>
            <a:pPr algn="ctr"/>
            <a:r>
              <a:rPr lang="zh-CN" altLang="en-US" sz="3200" b="1">
                <a:ln w="22225">
                  <a:solidFill>
                    <a:schemeClr val="accent2"/>
                  </a:solidFill>
                  <a:prstDash val="solid"/>
                </a:ln>
                <a:solidFill>
                  <a:schemeClr val="accent2">
                    <a:lumMod val="40000"/>
                    <a:lumOff val="60000"/>
                  </a:schemeClr>
                </a:solidFill>
                <a:effectLst/>
              </a:rPr>
              <a:t>道义面前无庸夫</a:t>
            </a:r>
            <a:endParaRPr lang="zh-CN" altLang="en-US" sz="3200" b="1"/>
          </a:p>
          <a:p>
            <a:endParaRPr lang="zh-CN" altLang="en-US" sz="3200" b="1"/>
          </a:p>
          <a:p>
            <a:r>
              <a:rPr lang="zh-CN" altLang="en-US" sz="3200" b="1"/>
              <a:t>       </a:t>
            </a:r>
            <a:r>
              <a:rPr lang="zh-CN" altLang="en-US" sz="2800" b="1"/>
              <a:t>由杨继盛书写的绝命联“铁肩担道义，辣手著文章”几经修改，被赋予了许多不同的含义。在几种流传甚广的版本中，数杨连升所改的“平肩担道义，庸手著文章”最让我眼前一亮。</a:t>
            </a:r>
            <a:endParaRPr lang="zh-CN" altLang="en-US" sz="2800" b="1"/>
          </a:p>
          <a:p>
            <a:r>
              <a:rPr lang="zh-CN" altLang="en-US" sz="2800" b="1"/>
              <a:t>       的确，杨连升的对联中少了“辣手”的决绝，也没有“只手”那般自信。可是，我却分明从中看到了一种谦而不卑的内敛。也许正是因为这种不争的态度，这种“庸手亦当勉著文章”的决心与力量，带给了我深深的感动与极强的共鸣。在我看来，杨先生不夸耀自己的能力，也不宣扬自己的野心，并不是因为他心无大志，而是因为他明白：为国为社会承担责任，并不只是一个人的事。即便是“庸人”，也应尽自己所能，为自己热爱的祖国、坚持的正义去效力。</a:t>
            </a:r>
            <a:endParaRPr lang="zh-CN" altLang="en-US" sz="2800" b="1"/>
          </a:p>
        </p:txBody>
      </p:sp>
      <p:sp>
        <p:nvSpPr>
          <p:cNvPr id="27" name="文本框 26"/>
          <p:cNvSpPr txBox="1"/>
          <p:nvPr/>
        </p:nvSpPr>
        <p:spPr>
          <a:xfrm>
            <a:off x="1478149" y="159028"/>
            <a:ext cx="2375535"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范例佳作</a:t>
            </a:r>
            <a:r>
              <a:rPr lang="en-US" altLang="zh-CN" sz="3735" b="1" dirty="0">
                <a:solidFill>
                  <a:srgbClr val="796CC2"/>
                </a:solidFill>
                <a:latin typeface="微软雅黑" panose="020B0503020204020204" pitchFamily="34" charset="-122"/>
                <a:ea typeface="微软雅黑" panose="020B0503020204020204" pitchFamily="34" charset="-122"/>
              </a:rPr>
              <a:t>2</a:t>
            </a:r>
            <a:endParaRPr lang="en-US" altLang="zh-CN"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5507990"/>
          </a:xfrm>
          <a:prstGeom prst="rect">
            <a:avLst/>
          </a:prstGeom>
          <a:noFill/>
        </p:spPr>
        <p:txBody>
          <a:bodyPr wrap="square" rtlCol="0">
            <a:spAutoFit/>
          </a:bodyPr>
          <a:p>
            <a:pPr algn="l"/>
            <a:r>
              <a:rPr lang="en-US" altLang="zh-CN" sz="3200" b="1">
                <a:ln/>
                <a:solidFill>
                  <a:schemeClr val="tx1"/>
                </a:solidFill>
                <a:effectLst>
                  <a:outerShdw blurRad="38100" dist="19050" dir="2700000" algn="tl" rotWithShape="0">
                    <a:schemeClr val="dk1">
                      <a:alpha val="40000"/>
                    </a:schemeClr>
                  </a:outerShdw>
                </a:effectLst>
              </a:rPr>
              <a:t>       </a:t>
            </a:r>
            <a:r>
              <a:rPr lang="zh-CN" altLang="en-US" sz="3200" b="1">
                <a:ln/>
                <a:solidFill>
                  <a:schemeClr val="tx1"/>
                </a:solidFill>
                <a:effectLst>
                  <a:outerShdw blurRad="38100" dist="19050" dir="2700000" algn="tl" rotWithShape="0">
                    <a:schemeClr val="dk1">
                      <a:alpha val="40000"/>
                    </a:schemeClr>
                  </a:outerShdw>
                </a:effectLst>
              </a:rPr>
              <a:t>这副对联不仅勉励了杨先生自己，也是在启发、激励着我们后人。也许我们的确不曾拥有惊人的天赋，不曾做过什么撼天动地的大事，也许我们只是普通而又不起眼的存在，但这并不会阻碍我们去承担我们的社会责任，去用自己的力量改变我们的社会。</a:t>
            </a:r>
            <a:endParaRPr lang="zh-CN" altLang="en-US" sz="3200" b="1">
              <a:ln/>
              <a:solidFill>
                <a:schemeClr val="tx1"/>
              </a:solidFill>
              <a:effectLst>
                <a:outerShdw blurRad="38100" dist="19050" dir="2700000" algn="tl" rotWithShape="0">
                  <a:schemeClr val="dk1">
                    <a:alpha val="40000"/>
                  </a:schemeClr>
                </a:outerShdw>
              </a:effectLst>
            </a:endParaRPr>
          </a:p>
          <a:p>
            <a:pPr algn="l"/>
            <a:r>
              <a:rPr lang="zh-CN" altLang="en-US" sz="3200" b="1">
                <a:ln/>
                <a:solidFill>
                  <a:schemeClr val="tx1"/>
                </a:solidFill>
                <a:effectLst>
                  <a:outerShdw blurRad="38100" dist="19050" dir="2700000" algn="tl" rotWithShape="0">
                    <a:schemeClr val="dk1">
                      <a:alpha val="40000"/>
                    </a:schemeClr>
                  </a:outerShdw>
                </a:effectLst>
              </a:rPr>
              <a:t>       正如哲学家尼采所说：“在自己身上，克服这个时代。”即使平凡如我们，也不应该随波逐流、盲目顺从；相反地，面对着这个不断变革、不断进步的社会，我们更需要的是逆流而上的勇气和坚信内心正义的底气。我们可以在遇见不公正的事情时，勇于指正，勇于将真相公之于众；也可以在这个社会需要温暖的时候，贡献自己微薄的力量。</a:t>
            </a:r>
            <a:endParaRPr lang="zh-CN" altLang="en-US" sz="32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5015865"/>
          </a:xfrm>
          <a:prstGeom prst="rect">
            <a:avLst/>
          </a:prstGeom>
          <a:noFill/>
        </p:spPr>
        <p:txBody>
          <a:bodyPr wrap="square" rtlCol="0">
            <a:spAutoFit/>
          </a:bodyPr>
          <a:p>
            <a:pPr algn="l"/>
            <a:r>
              <a:rPr lang="en-US" altLang="zh-CN" sz="3200" b="1">
                <a:solidFill>
                  <a:schemeClr val="tx1"/>
                </a:solidFill>
                <a:effectLst>
                  <a:outerShdw blurRad="38100" dist="19050" dir="2700000" algn="tl" rotWithShape="0">
                    <a:schemeClr val="dk1">
                      <a:alpha val="40000"/>
                    </a:schemeClr>
                  </a:outerShdw>
                </a:effectLst>
              </a:rPr>
              <a:t>       </a:t>
            </a:r>
            <a:r>
              <a:rPr lang="zh-CN" altLang="en-US" sz="2400" b="1">
                <a:solidFill>
                  <a:schemeClr val="tx1"/>
                </a:solidFill>
                <a:effectLst>
                  <a:outerShdw blurRad="38100" dist="19050" dir="2700000" algn="tl" rotWithShape="0">
                    <a:schemeClr val="dk1">
                      <a:alpha val="40000"/>
                    </a:schemeClr>
                  </a:outerShdw>
                </a:effectLst>
              </a:rPr>
              <a:t>著名的媒体人柴静曾用《看见》一书，还原了许多人们不曾发现的真相，揭露了许多社会上出现的问题。她便是在用尖锐而有力的笔触改变着这个社会，坚守着她内心的道义。我们每一个人都是渺小而独立的个体，可是在社会、在道义面前，我们却并不平凡、并不普通。也许我们无法像鲁迅先生一样，以笔代戈，写下警醒后人的名言佳句，并因此名垂青史。但我们可以学习鲁迅先生崇高的社会责任感，学习他在面对任何社会问题时都有的“敢于正视、敢想、敢说、敢做、敢当”的勇气。</a:t>
            </a:r>
            <a:endParaRPr lang="zh-CN" altLang="en-US" sz="2400" b="1">
              <a:solidFill>
                <a:schemeClr val="tx1"/>
              </a:solidFill>
              <a:effectLst>
                <a:outerShdw blurRad="38100" dist="19050" dir="2700000" algn="tl" rotWithShape="0">
                  <a:schemeClr val="dk1">
                    <a:alpha val="40000"/>
                  </a:schemeClr>
                </a:outerShdw>
              </a:effectLst>
            </a:endParaRPr>
          </a:p>
          <a:p>
            <a:pPr algn="l"/>
            <a:r>
              <a:rPr lang="zh-CN" altLang="en-US" sz="2400" b="1">
                <a:solidFill>
                  <a:schemeClr val="tx1"/>
                </a:solidFill>
                <a:effectLst>
                  <a:outerShdw blurRad="38100" dist="19050" dir="2700000" algn="tl" rotWithShape="0">
                    <a:schemeClr val="dk1">
                      <a:alpha val="40000"/>
                    </a:schemeClr>
                  </a:outerShdw>
                </a:effectLst>
              </a:rPr>
              <a:t>       以上便是我喜欢杨联升先生所写的对联的原因。他并没有用“妙手”这样的词来形容自己，而是以“庸手”自勉。正是“庸手”一词，才让我有了代入感、有了共鸣，有了像杨先生一样即便平凡也要为社会贡献自己的决心和勇气；正是这一词，才让我相信，在社会、在道义的问题上，我们每个人都并不渺小，我们每个人都有自己的力量。而这力量，让我们每个人坚守着自己内心的道义，让这个社会不断向前发展。</a:t>
            </a:r>
            <a:endParaRPr lang="zh-CN" altLang="en-US" sz="24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5262245"/>
          </a:xfrm>
          <a:prstGeom prst="rect">
            <a:avLst/>
          </a:prstGeom>
          <a:noFill/>
        </p:spPr>
        <p:txBody>
          <a:bodyPr wrap="square" rtlCol="0">
            <a:spAutoFit/>
          </a:bodyPr>
          <a:p>
            <a:pPr algn="ctr"/>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w="22225">
                  <a:solidFill>
                    <a:schemeClr val="accent2"/>
                  </a:solidFill>
                  <a:prstDash val="solid"/>
                </a:ln>
                <a:solidFill>
                  <a:schemeClr val="accent2">
                    <a:lumMod val="40000"/>
                    <a:lumOff val="60000"/>
                  </a:schemeClr>
                </a:solidFill>
                <a:effectLst/>
              </a:rPr>
              <a:t>铁肩辣手，文人气韵</a:t>
            </a:r>
            <a:endParaRPr lang="zh-CN" altLang="en-US" sz="2800" b="1">
              <a:ln w="22225">
                <a:solidFill>
                  <a:schemeClr val="accent2"/>
                </a:solidFill>
                <a:prstDash val="solid"/>
              </a:ln>
              <a:solidFill>
                <a:schemeClr val="accent2">
                  <a:lumMod val="40000"/>
                  <a:lumOff val="60000"/>
                </a:schemeClr>
              </a:solidFill>
              <a:effectLst/>
            </a:endParaRPr>
          </a:p>
          <a:p>
            <a:pPr algn="l"/>
            <a:endParaRPr lang="zh-CN" altLang="en-US" sz="2400" b="1">
              <a:solidFill>
                <a:schemeClr val="tx1"/>
              </a:solidFill>
              <a:effectLst>
                <a:outerShdw blurRad="38100" dist="19050" dir="2700000" algn="tl" rotWithShape="0">
                  <a:schemeClr val="dk1">
                    <a:alpha val="40000"/>
                  </a:schemeClr>
                </a:outerShdw>
              </a:effectLst>
            </a:endParaRPr>
          </a:p>
          <a:p>
            <a:pPr algn="l"/>
            <a:endParaRPr lang="zh-CN" altLang="en-US" sz="2400" b="1">
              <a:solidFill>
                <a:schemeClr val="tx1"/>
              </a:solidFill>
              <a:effectLst>
                <a:outerShdw blurRad="38100" dist="19050" dir="2700000" algn="tl" rotWithShape="0">
                  <a:schemeClr val="dk1">
                    <a:alpha val="40000"/>
                  </a:schemeClr>
                </a:outerShdw>
              </a:effectLst>
            </a:endParaRPr>
          </a:p>
          <a:p>
            <a:pPr algn="l"/>
            <a:r>
              <a:rPr lang="zh-CN" altLang="en-US" sz="3200" b="1">
                <a:solidFill>
                  <a:schemeClr val="tx1"/>
                </a:solidFill>
                <a:effectLst>
                  <a:outerShdw blurRad="38100" dist="19050" dir="2700000" algn="tl" rotWithShape="0">
                    <a:schemeClr val="dk1">
                      <a:alpha val="40000"/>
                    </a:schemeClr>
                  </a:outerShdw>
                </a:effectLst>
              </a:rPr>
              <a:t>       嘉靖三十二年，杨继盛因弹劾严嵩被诬陷下狱，后于三十四年遇害。临刑前仍不畏强势，挥笔写下“铁肩担道义，辣手著文章。”一句名联，为天下涕泣传颂，更几经后人之笔易字，或表远志，或以之自警自勉。</a:t>
            </a:r>
            <a:endParaRPr lang="zh-CN" altLang="en-US" sz="3200" b="1">
              <a:solidFill>
                <a:schemeClr val="tx1"/>
              </a:solidFill>
              <a:effectLst>
                <a:outerShdw blurRad="38100" dist="19050" dir="2700000" algn="tl" rotWithShape="0">
                  <a:schemeClr val="dk1">
                    <a:alpha val="40000"/>
                  </a:schemeClr>
                </a:outerShdw>
              </a:effectLst>
            </a:endParaRPr>
          </a:p>
          <a:p>
            <a:pPr algn="l"/>
            <a:endParaRPr lang="zh-CN" altLang="en-US" sz="3200" b="1">
              <a:solidFill>
                <a:schemeClr val="tx1"/>
              </a:solidFill>
              <a:effectLst>
                <a:outerShdw blurRad="38100" dist="19050" dir="2700000" algn="tl" rotWithShape="0">
                  <a:schemeClr val="dk1">
                    <a:alpha val="40000"/>
                  </a:schemeClr>
                </a:outerShdw>
              </a:effectLst>
            </a:endParaRPr>
          </a:p>
          <a:p>
            <a:pPr algn="l"/>
            <a:r>
              <a:rPr lang="zh-CN" altLang="en-US" sz="3200" b="1">
                <a:solidFill>
                  <a:schemeClr val="tx1"/>
                </a:solidFill>
                <a:effectLst>
                  <a:outerShdw blurRad="38100" dist="19050" dir="2700000" algn="tl" rotWithShape="0">
                    <a:schemeClr val="dk1">
                      <a:alpha val="40000"/>
                    </a:schemeClr>
                  </a:outerShdw>
                </a:effectLst>
              </a:rPr>
              <a:t>       纵然如此，于我而言，虽后世版本有其妙处，但与杨忠愍所写体现出的勇气及不屈相比，仍缺几分坚韧，几分神韵。便首推杨忠愍之版。</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27" name="文本框 26"/>
          <p:cNvSpPr txBox="1"/>
          <p:nvPr/>
        </p:nvSpPr>
        <p:spPr>
          <a:xfrm>
            <a:off x="1478149" y="159028"/>
            <a:ext cx="2375535"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范例佳作</a:t>
            </a:r>
            <a:r>
              <a:rPr lang="en-US" altLang="zh-CN" sz="3735" b="1" dirty="0">
                <a:solidFill>
                  <a:srgbClr val="796CC2"/>
                </a:solidFill>
                <a:latin typeface="微软雅黑" panose="020B0503020204020204" pitchFamily="34" charset="-122"/>
                <a:ea typeface="微软雅黑" panose="020B0503020204020204" pitchFamily="34" charset="-122"/>
              </a:rPr>
              <a:t>3</a:t>
            </a:r>
            <a:endParaRPr lang="en-US" altLang="zh-CN"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6247130"/>
          </a:xfrm>
          <a:prstGeom prst="rect">
            <a:avLst/>
          </a:prstGeom>
          <a:noFill/>
        </p:spPr>
        <p:txBody>
          <a:bodyPr wrap="square" rtlCol="0">
            <a:spAutoFit/>
          </a:bodyPr>
          <a:p>
            <a:pPr algn="l"/>
            <a:r>
              <a:rPr lang="en-US" altLang="zh-CN" sz="3200" b="1">
                <a:solidFill>
                  <a:schemeClr val="tx1"/>
                </a:solidFill>
                <a:effectLst>
                  <a:outerShdw blurRad="38100" dist="19050" dir="2700000" algn="tl" rotWithShape="0">
                    <a:schemeClr val="dk1">
                      <a:alpha val="40000"/>
                    </a:schemeClr>
                  </a:outerShdw>
                </a:effectLst>
              </a:rPr>
              <a:t>      </a:t>
            </a:r>
            <a:r>
              <a:rPr sz="2800" b="1">
                <a:ln/>
                <a:solidFill>
                  <a:schemeClr val="tx1"/>
                </a:solidFill>
                <a:effectLst>
                  <a:outerShdw blurRad="38100" dist="19050" dir="2700000" algn="tl" rotWithShape="0">
                    <a:schemeClr val="dk1">
                      <a:alpha val="40000"/>
                    </a:schemeClr>
                  </a:outerShdw>
                </a:effectLst>
              </a:rPr>
              <a:t>先说“铁肩”。其指的是当时文人肩承天下之道义，面对强权与不公的不屈服不退让。</a:t>
            </a:r>
            <a:endParaRPr sz="2800" b="1">
              <a:ln/>
              <a:solidFill>
                <a:schemeClr val="tx1"/>
              </a:solidFill>
              <a:effectLst>
                <a:outerShdw blurRad="38100" dist="19050" dir="2700000" algn="tl" rotWithShape="0">
                  <a:schemeClr val="dk1">
                    <a:alpha val="40000"/>
                  </a:schemeClr>
                </a:outerShdw>
              </a:effectLst>
            </a:endParaRPr>
          </a:p>
          <a:p>
            <a:pPr algn="l"/>
            <a:r>
              <a:rPr sz="2800" b="1">
                <a:ln/>
                <a:solidFill>
                  <a:schemeClr val="tx1"/>
                </a:solidFill>
                <a:effectLst>
                  <a:outerShdw blurRad="38100" dist="19050" dir="2700000" algn="tl" rotWithShape="0">
                    <a:schemeClr val="dk1">
                      <a:alpha val="40000"/>
                    </a:schemeClr>
                  </a:outerShdw>
                </a:effectLst>
              </a:rPr>
              <a:t>       有问：“文人何谈铁肩？”的确，文人常浸身于书文之间，必然较为柔弱。不比武将，没有雄壮身躯。但他们也有铁肩，非用于扛刀枪，而承道义。对将士而言，杀敌建功血洒沙场，是一个雄伟的梦想。而对于文人，担天下之道义，扛仁义之大旗，则是他们的壮志。便有</a:t>
            </a:r>
            <a:r>
              <a:rPr sz="2800" b="1">
                <a:ln w="22225">
                  <a:solidFill>
                    <a:schemeClr val="accent2"/>
                  </a:solidFill>
                  <a:prstDash val="solid"/>
                </a:ln>
                <a:solidFill>
                  <a:schemeClr val="accent2">
                    <a:lumMod val="40000"/>
                    <a:lumOff val="60000"/>
                  </a:schemeClr>
                </a:solidFill>
                <a:effectLst/>
              </a:rPr>
              <a:t>屈原</a:t>
            </a:r>
            <a:r>
              <a:rPr sz="2800" b="1">
                <a:ln/>
                <a:solidFill>
                  <a:schemeClr val="tx1"/>
                </a:solidFill>
                <a:effectLst>
                  <a:outerShdw blurRad="38100" dist="19050" dir="2700000" algn="tl" rotWithShape="0">
                    <a:schemeClr val="dk1">
                      <a:alpha val="40000"/>
                    </a:schemeClr>
                  </a:outerShdw>
                </a:effectLst>
              </a:rPr>
              <a:t>“伏清白以死直兮，固前圣之所厚。”，担义于肩而不畏死；亦有</a:t>
            </a:r>
            <a:r>
              <a:rPr sz="2800" b="1">
                <a:ln w="22225">
                  <a:solidFill>
                    <a:schemeClr val="accent2"/>
                  </a:solidFill>
                  <a:prstDash val="solid"/>
                </a:ln>
                <a:solidFill>
                  <a:schemeClr val="accent2">
                    <a:lumMod val="40000"/>
                    <a:lumOff val="60000"/>
                  </a:schemeClr>
                </a:solidFill>
                <a:effectLst/>
              </a:rPr>
              <a:t>宋襄公</a:t>
            </a:r>
            <a:r>
              <a:rPr sz="2800" b="1">
                <a:ln/>
                <a:solidFill>
                  <a:schemeClr val="tx1"/>
                </a:solidFill>
                <a:effectLst>
                  <a:outerShdw blurRad="38100" dist="19050" dir="2700000" algn="tl" rotWithShape="0">
                    <a:schemeClr val="dk1">
                      <a:alpha val="40000"/>
                    </a:schemeClr>
                  </a:outerShdw>
                </a:effectLst>
              </a:rPr>
              <a:t>“不鼓不成列，不擒二毛”与让位于兄的以仁立人；还有</a:t>
            </a:r>
            <a:r>
              <a:rPr sz="2800" b="1">
                <a:ln w="22225">
                  <a:solidFill>
                    <a:schemeClr val="accent2"/>
                  </a:solidFill>
                  <a:prstDash val="solid"/>
                </a:ln>
                <a:solidFill>
                  <a:schemeClr val="accent2">
                    <a:lumMod val="40000"/>
                    <a:lumOff val="60000"/>
                  </a:schemeClr>
                </a:solidFill>
                <a:effectLst/>
              </a:rPr>
              <a:t>孔子</a:t>
            </a:r>
            <a:r>
              <a:rPr sz="2800" b="1">
                <a:ln/>
                <a:solidFill>
                  <a:schemeClr val="tx1"/>
                </a:solidFill>
                <a:effectLst>
                  <a:outerShdw blurRad="38100" dist="19050" dir="2700000" algn="tl" rotWithShape="0">
                    <a:schemeClr val="dk1">
                      <a:alpha val="40000"/>
                    </a:schemeClr>
                  </a:outerShdw>
                </a:effectLst>
              </a:rPr>
              <a:t>所言“士不可以不弘毅，任重而道远”。如方孝孺、董宣等更是历朝皆出。</a:t>
            </a:r>
            <a:endParaRPr sz="2800" b="1">
              <a:ln/>
              <a:solidFill>
                <a:schemeClr val="tx1"/>
              </a:solidFill>
              <a:effectLst>
                <a:outerShdw blurRad="38100" dist="19050" dir="2700000" algn="tl" rotWithShape="0">
                  <a:schemeClr val="dk1">
                    <a:alpha val="40000"/>
                  </a:schemeClr>
                </a:outerShdw>
              </a:effectLst>
            </a:endParaRPr>
          </a:p>
          <a:p>
            <a:pPr algn="l"/>
            <a:r>
              <a:rPr sz="2800" b="1">
                <a:ln/>
                <a:solidFill>
                  <a:schemeClr val="tx1"/>
                </a:solidFill>
                <a:effectLst>
                  <a:outerShdw blurRad="38100" dist="19050" dir="2700000" algn="tl" rotWithShape="0">
                    <a:schemeClr val="dk1">
                      <a:alpha val="40000"/>
                    </a:schemeClr>
                  </a:outerShdw>
                </a:effectLst>
              </a:rPr>
              <a:t>       他们虽然都没有铜浇铁铸般的双肩，但却为了道义而决不屈服，架起精神的铁肩。而后人改其为“平肩”、“双肩”，便难以将古人之大智挥洒淋漓。</a:t>
            </a:r>
            <a:endParaRPr sz="2800" b="1">
              <a:ln/>
              <a:solidFill>
                <a:schemeClr val="tx1"/>
              </a:solidFill>
              <a:effectLst>
                <a:outerShdw blurRad="38100" dist="19050" dir="2700000" algn="tl" rotWithShape="0">
                  <a:schemeClr val="dk1">
                    <a:alpha val="40000"/>
                  </a:schemeClr>
                </a:outerShdw>
              </a:effectLst>
            </a:endParaRPr>
          </a:p>
          <a:p>
            <a:pPr algn="l"/>
            <a:r>
              <a:rPr lang="zh-CN" altLang="en-US" sz="3200" b="1">
                <a:ln/>
                <a:solidFill>
                  <a:schemeClr val="tx1"/>
                </a:solidFill>
                <a:effectLst>
                  <a:outerShdw blurRad="38100" dist="19050" dir="2700000" algn="tl" rotWithShape="0">
                    <a:schemeClr val="dk1">
                      <a:alpha val="40000"/>
                    </a:schemeClr>
                  </a:outerShdw>
                </a:effectLst>
              </a:rPr>
              <a:t>       </a:t>
            </a:r>
            <a:endParaRPr lang="zh-CN" altLang="en-US" sz="32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15"/>
          <p:cNvSpPr>
            <a:spLocks noChangeArrowheads="1"/>
          </p:cNvSpPr>
          <p:nvPr/>
        </p:nvSpPr>
        <p:spPr bwMode="auto">
          <a:xfrm rot="9233090">
            <a:off x="11380788" y="984250"/>
            <a:ext cx="266700" cy="230188"/>
          </a:xfrm>
          <a:prstGeom prst="triangle">
            <a:avLst>
              <a:gd name="adj" fmla="val 50000"/>
            </a:avLst>
          </a:prstGeom>
          <a:solidFill>
            <a:srgbClr val="59A5AD"/>
          </a:solid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17" name="等腰三角形 16"/>
          <p:cNvSpPr>
            <a:spLocks noChangeArrowheads="1"/>
          </p:cNvSpPr>
          <p:nvPr/>
        </p:nvSpPr>
        <p:spPr bwMode="auto">
          <a:xfrm rot="-6030424">
            <a:off x="11028362" y="1658938"/>
            <a:ext cx="396875" cy="342900"/>
          </a:xfrm>
          <a:prstGeom prst="triangle">
            <a:avLst>
              <a:gd name="adj" fmla="val 50000"/>
            </a:avLst>
          </a:prstGeom>
          <a:solidFill>
            <a:srgbClr val="59A5AD"/>
          </a:solid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18" name="等腰三角形 17"/>
          <p:cNvSpPr>
            <a:spLocks noChangeArrowheads="1"/>
          </p:cNvSpPr>
          <p:nvPr/>
        </p:nvSpPr>
        <p:spPr bwMode="auto">
          <a:xfrm rot="-228606">
            <a:off x="10896600" y="334963"/>
            <a:ext cx="266700" cy="230187"/>
          </a:xfrm>
          <a:prstGeom prst="triangle">
            <a:avLst>
              <a:gd name="adj" fmla="val 50000"/>
            </a:avLst>
          </a:prstGeom>
          <a:solidFill>
            <a:srgbClr val="59A5AD"/>
          </a:solid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19" name="等腰三角形 18"/>
          <p:cNvSpPr>
            <a:spLocks noChangeArrowheads="1"/>
          </p:cNvSpPr>
          <p:nvPr/>
        </p:nvSpPr>
        <p:spPr bwMode="auto">
          <a:xfrm rot="-3389783">
            <a:off x="10487819" y="692944"/>
            <a:ext cx="127000" cy="109538"/>
          </a:xfrm>
          <a:prstGeom prst="triangle">
            <a:avLst>
              <a:gd name="adj" fmla="val 50000"/>
            </a:avLst>
          </a:prstGeom>
          <a:solidFill>
            <a:srgbClr val="59A5AD"/>
          </a:solid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20" name="等腰三角形 19"/>
          <p:cNvSpPr>
            <a:spLocks noChangeArrowheads="1"/>
          </p:cNvSpPr>
          <p:nvPr/>
        </p:nvSpPr>
        <p:spPr bwMode="auto">
          <a:xfrm rot="8748521">
            <a:off x="10845800" y="844550"/>
            <a:ext cx="128588" cy="109538"/>
          </a:xfrm>
          <a:prstGeom prst="triangle">
            <a:avLst>
              <a:gd name="adj" fmla="val 50000"/>
            </a:avLst>
          </a:prstGeom>
          <a:solidFill>
            <a:srgbClr val="59A5AD"/>
          </a:solid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21" name="文本框 20"/>
          <p:cNvSpPr txBox="1">
            <a:spLocks noChangeArrowheads="1"/>
          </p:cNvSpPr>
          <p:nvPr/>
        </p:nvSpPr>
        <p:spPr bwMode="auto">
          <a:xfrm>
            <a:off x="6908800" y="1635125"/>
            <a:ext cx="45672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2800" b="1">
                <a:solidFill>
                  <a:srgbClr val="796CC2"/>
                </a:solidFill>
              </a:rPr>
              <a:t>道义的内涵</a:t>
            </a:r>
            <a:endParaRPr lang="zh-CN" altLang="en-US" sz="2800" b="1">
              <a:solidFill>
                <a:srgbClr val="796CC2"/>
              </a:solidFill>
            </a:endParaRPr>
          </a:p>
        </p:txBody>
      </p:sp>
      <p:grpSp>
        <p:nvGrpSpPr>
          <p:cNvPr id="22" name="组合 21"/>
          <p:cNvGrpSpPr/>
          <p:nvPr/>
        </p:nvGrpSpPr>
        <p:grpSpPr bwMode="auto">
          <a:xfrm>
            <a:off x="5724525" y="1444625"/>
            <a:ext cx="855663" cy="781050"/>
            <a:chOff x="5338742" y="1329558"/>
            <a:chExt cx="855357" cy="780606"/>
          </a:xfrm>
        </p:grpSpPr>
        <p:grpSp>
          <p:nvGrpSpPr>
            <p:cNvPr id="23" name="组合 7"/>
            <p:cNvGrpSpPr/>
            <p:nvPr/>
          </p:nvGrpSpPr>
          <p:grpSpPr bwMode="auto">
            <a:xfrm rot="789266">
              <a:off x="5338742" y="1329558"/>
              <a:ext cx="855357" cy="780606"/>
              <a:chOff x="13707721" y="2401221"/>
              <a:chExt cx="1435101" cy="1309686"/>
            </a:xfrm>
          </p:grpSpPr>
          <p:sp>
            <p:nvSpPr>
              <p:cNvPr id="25" name="等腰三角形 29"/>
              <p:cNvSpPr>
                <a:spLocks noChangeArrowheads="1"/>
              </p:cNvSpPr>
              <p:nvPr/>
            </p:nvSpPr>
            <p:spPr bwMode="auto">
              <a:xfrm rot="-8687839">
                <a:off x="13707721" y="2696495"/>
                <a:ext cx="1176337" cy="1014412"/>
              </a:xfrm>
              <a:prstGeom prst="triangle">
                <a:avLst>
                  <a:gd name="adj" fmla="val 50000"/>
                </a:avLst>
              </a:prstGeom>
              <a:noFill/>
              <a:ln w="12700">
                <a:solidFill>
                  <a:srgbClr val="796CC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grpSp>
            <p:nvGrpSpPr>
              <p:cNvPr id="26" name="组合 4"/>
              <p:cNvGrpSpPr/>
              <p:nvPr/>
            </p:nvGrpSpPr>
            <p:grpSpPr bwMode="auto">
              <a:xfrm>
                <a:off x="13839485" y="2401221"/>
                <a:ext cx="1303337" cy="1279525"/>
                <a:chOff x="13839374" y="2401220"/>
                <a:chExt cx="1303336" cy="1279536"/>
              </a:xfrm>
            </p:grpSpPr>
            <p:sp>
              <p:nvSpPr>
                <p:cNvPr id="27" name="等腰三角形 28"/>
                <p:cNvSpPr>
                  <a:spLocks noChangeArrowheads="1"/>
                </p:cNvSpPr>
                <p:nvPr/>
              </p:nvSpPr>
              <p:spPr bwMode="auto">
                <a:xfrm rot="-8687839">
                  <a:off x="13839374" y="2756829"/>
                  <a:ext cx="944554" cy="815977"/>
                </a:xfrm>
                <a:prstGeom prst="triangle">
                  <a:avLst>
                    <a:gd name="adj" fmla="val 50000"/>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28" name="椭圆 30"/>
                <p:cNvSpPr>
                  <a:spLocks noChangeArrowheads="1"/>
                </p:cNvSpPr>
                <p:nvPr/>
              </p:nvSpPr>
              <p:spPr bwMode="auto">
                <a:xfrm rot="9110320">
                  <a:off x="15028410" y="3061629"/>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29" name="椭圆 31"/>
                <p:cNvSpPr>
                  <a:spLocks noChangeArrowheads="1"/>
                </p:cNvSpPr>
                <p:nvPr/>
              </p:nvSpPr>
              <p:spPr bwMode="auto">
                <a:xfrm rot="9110320">
                  <a:off x="13939439" y="3564868"/>
                  <a:ext cx="115887"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30" name="椭圆 32"/>
                <p:cNvSpPr>
                  <a:spLocks noChangeArrowheads="1"/>
                </p:cNvSpPr>
                <p:nvPr/>
              </p:nvSpPr>
              <p:spPr bwMode="auto">
                <a:xfrm rot="9110320">
                  <a:off x="14056973" y="2401220"/>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grpSp>
        </p:grpSp>
        <p:sp>
          <p:nvSpPr>
            <p:cNvPr id="24" name="文本框 41"/>
            <p:cNvSpPr txBox="1">
              <a:spLocks noChangeArrowheads="1"/>
            </p:cNvSpPr>
            <p:nvPr/>
          </p:nvSpPr>
          <p:spPr bwMode="auto">
            <a:xfrm>
              <a:off x="5625036" y="1503537"/>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r>
                <a:rPr lang="en-US" altLang="zh-CN">
                  <a:solidFill>
                    <a:schemeClr val="bg1"/>
                  </a:solidFill>
                </a:rPr>
                <a:t>1</a:t>
              </a:r>
              <a:endParaRPr lang="en-US" altLang="zh-CN">
                <a:solidFill>
                  <a:schemeClr val="bg1"/>
                </a:solidFill>
              </a:endParaRPr>
            </a:p>
          </p:txBody>
        </p:sp>
      </p:grpSp>
      <p:sp>
        <p:nvSpPr>
          <p:cNvPr id="31" name="文本框 30"/>
          <p:cNvSpPr txBox="1">
            <a:spLocks noChangeArrowheads="1"/>
          </p:cNvSpPr>
          <p:nvPr/>
        </p:nvSpPr>
        <p:spPr bwMode="auto">
          <a:xfrm>
            <a:off x="6154738" y="2744788"/>
            <a:ext cx="4567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2800" b="1">
                <a:solidFill>
                  <a:srgbClr val="796CC2"/>
                </a:solidFill>
              </a:rPr>
              <a:t>写作方向</a:t>
            </a:r>
            <a:endParaRPr lang="zh-CN" altLang="en-US" sz="2800" b="1">
              <a:solidFill>
                <a:srgbClr val="796CC2"/>
              </a:solidFill>
            </a:endParaRPr>
          </a:p>
        </p:txBody>
      </p:sp>
      <p:grpSp>
        <p:nvGrpSpPr>
          <p:cNvPr id="32" name="组合 31"/>
          <p:cNvGrpSpPr/>
          <p:nvPr/>
        </p:nvGrpSpPr>
        <p:grpSpPr bwMode="auto">
          <a:xfrm rot="655813">
            <a:off x="5106988" y="2554288"/>
            <a:ext cx="855662" cy="781050"/>
            <a:chOff x="5338742" y="1329558"/>
            <a:chExt cx="855357" cy="780606"/>
          </a:xfrm>
        </p:grpSpPr>
        <p:grpSp>
          <p:nvGrpSpPr>
            <p:cNvPr id="33" name="组合 44"/>
            <p:cNvGrpSpPr/>
            <p:nvPr/>
          </p:nvGrpSpPr>
          <p:grpSpPr bwMode="auto">
            <a:xfrm rot="789266">
              <a:off x="5338742" y="1329558"/>
              <a:ext cx="855357" cy="780606"/>
              <a:chOff x="13707721" y="2401221"/>
              <a:chExt cx="1435101" cy="1309686"/>
            </a:xfrm>
          </p:grpSpPr>
          <p:sp>
            <p:nvSpPr>
              <p:cNvPr id="35" name="等腰三角形 46"/>
              <p:cNvSpPr>
                <a:spLocks noChangeArrowheads="1"/>
              </p:cNvSpPr>
              <p:nvPr/>
            </p:nvSpPr>
            <p:spPr bwMode="auto">
              <a:xfrm rot="-8687839">
                <a:off x="13707721" y="2696495"/>
                <a:ext cx="1176337" cy="1014412"/>
              </a:xfrm>
              <a:prstGeom prst="triangle">
                <a:avLst>
                  <a:gd name="adj" fmla="val 50000"/>
                </a:avLst>
              </a:prstGeom>
              <a:noFill/>
              <a:ln w="12700">
                <a:solidFill>
                  <a:srgbClr val="796CC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grpSp>
            <p:nvGrpSpPr>
              <p:cNvPr id="36" name="组合 47"/>
              <p:cNvGrpSpPr/>
              <p:nvPr/>
            </p:nvGrpSpPr>
            <p:grpSpPr bwMode="auto">
              <a:xfrm>
                <a:off x="13839485" y="2401221"/>
                <a:ext cx="1303337" cy="1279525"/>
                <a:chOff x="13839374" y="2401220"/>
                <a:chExt cx="1303336" cy="1279536"/>
              </a:xfrm>
            </p:grpSpPr>
            <p:sp>
              <p:nvSpPr>
                <p:cNvPr id="37" name="等腰三角形 48"/>
                <p:cNvSpPr>
                  <a:spLocks noChangeArrowheads="1"/>
                </p:cNvSpPr>
                <p:nvPr/>
              </p:nvSpPr>
              <p:spPr bwMode="auto">
                <a:xfrm rot="-8687839">
                  <a:off x="13839374" y="2756829"/>
                  <a:ext cx="944554" cy="815977"/>
                </a:xfrm>
                <a:prstGeom prst="triangle">
                  <a:avLst>
                    <a:gd name="adj" fmla="val 50000"/>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38" name="椭圆 49"/>
                <p:cNvSpPr>
                  <a:spLocks noChangeArrowheads="1"/>
                </p:cNvSpPr>
                <p:nvPr/>
              </p:nvSpPr>
              <p:spPr bwMode="auto">
                <a:xfrm rot="9110320">
                  <a:off x="15028410" y="3061629"/>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39" name="椭圆 50"/>
                <p:cNvSpPr>
                  <a:spLocks noChangeArrowheads="1"/>
                </p:cNvSpPr>
                <p:nvPr/>
              </p:nvSpPr>
              <p:spPr bwMode="auto">
                <a:xfrm rot="9110320">
                  <a:off x="13939439" y="3564868"/>
                  <a:ext cx="115887"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40" name="椭圆 51"/>
                <p:cNvSpPr>
                  <a:spLocks noChangeArrowheads="1"/>
                </p:cNvSpPr>
                <p:nvPr/>
              </p:nvSpPr>
              <p:spPr bwMode="auto">
                <a:xfrm rot="9110320">
                  <a:off x="14056973" y="2401220"/>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grpSp>
        </p:grpSp>
        <p:sp>
          <p:nvSpPr>
            <p:cNvPr id="34" name="文本框 45"/>
            <p:cNvSpPr txBox="1">
              <a:spLocks noChangeArrowheads="1"/>
            </p:cNvSpPr>
            <p:nvPr/>
          </p:nvSpPr>
          <p:spPr bwMode="auto">
            <a:xfrm rot="-655813">
              <a:off x="5614772" y="150245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r>
                <a:rPr lang="en-US" altLang="zh-CN">
                  <a:solidFill>
                    <a:schemeClr val="bg1"/>
                  </a:solidFill>
                </a:rPr>
                <a:t>2</a:t>
              </a:r>
              <a:endParaRPr lang="en-US" altLang="zh-CN">
                <a:solidFill>
                  <a:schemeClr val="bg1"/>
                </a:solidFill>
              </a:endParaRPr>
            </a:p>
          </p:txBody>
        </p:sp>
      </p:grpSp>
      <p:sp>
        <p:nvSpPr>
          <p:cNvPr id="41" name="文本框 40"/>
          <p:cNvSpPr txBox="1">
            <a:spLocks noChangeArrowheads="1"/>
          </p:cNvSpPr>
          <p:nvPr/>
        </p:nvSpPr>
        <p:spPr bwMode="auto">
          <a:xfrm>
            <a:off x="5221288" y="3854450"/>
            <a:ext cx="4567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2800" b="1">
                <a:solidFill>
                  <a:srgbClr val="796CC2"/>
                </a:solidFill>
              </a:rPr>
              <a:t>典型实例</a:t>
            </a:r>
            <a:endParaRPr lang="zh-CN" altLang="en-US" sz="2800" b="1">
              <a:solidFill>
                <a:srgbClr val="796CC2"/>
              </a:solidFill>
            </a:endParaRPr>
          </a:p>
        </p:txBody>
      </p:sp>
      <p:grpSp>
        <p:nvGrpSpPr>
          <p:cNvPr id="42" name="组合 41"/>
          <p:cNvGrpSpPr/>
          <p:nvPr/>
        </p:nvGrpSpPr>
        <p:grpSpPr bwMode="auto">
          <a:xfrm rot="1311626">
            <a:off x="4237038" y="3663950"/>
            <a:ext cx="855662" cy="779463"/>
            <a:chOff x="5338742" y="1329558"/>
            <a:chExt cx="855357" cy="780606"/>
          </a:xfrm>
        </p:grpSpPr>
        <p:grpSp>
          <p:nvGrpSpPr>
            <p:cNvPr id="43" name="组合 53"/>
            <p:cNvGrpSpPr/>
            <p:nvPr/>
          </p:nvGrpSpPr>
          <p:grpSpPr bwMode="auto">
            <a:xfrm rot="789266">
              <a:off x="5338742" y="1329558"/>
              <a:ext cx="855357" cy="780606"/>
              <a:chOff x="13707721" y="2401221"/>
              <a:chExt cx="1435101" cy="1309686"/>
            </a:xfrm>
          </p:grpSpPr>
          <p:sp>
            <p:nvSpPr>
              <p:cNvPr id="45" name="等腰三角形 55"/>
              <p:cNvSpPr>
                <a:spLocks noChangeArrowheads="1"/>
              </p:cNvSpPr>
              <p:nvPr/>
            </p:nvSpPr>
            <p:spPr bwMode="auto">
              <a:xfrm rot="-8687839">
                <a:off x="13707721" y="2696495"/>
                <a:ext cx="1176337" cy="1014412"/>
              </a:xfrm>
              <a:prstGeom prst="triangle">
                <a:avLst>
                  <a:gd name="adj" fmla="val 50000"/>
                </a:avLst>
              </a:prstGeom>
              <a:noFill/>
              <a:ln w="12700">
                <a:solidFill>
                  <a:srgbClr val="796CC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grpSp>
            <p:nvGrpSpPr>
              <p:cNvPr id="46" name="组合 56"/>
              <p:cNvGrpSpPr/>
              <p:nvPr/>
            </p:nvGrpSpPr>
            <p:grpSpPr bwMode="auto">
              <a:xfrm>
                <a:off x="13839485" y="2401221"/>
                <a:ext cx="1303337" cy="1279525"/>
                <a:chOff x="13839374" y="2401220"/>
                <a:chExt cx="1303336" cy="1279536"/>
              </a:xfrm>
            </p:grpSpPr>
            <p:sp>
              <p:nvSpPr>
                <p:cNvPr id="47" name="等腰三角形 57"/>
                <p:cNvSpPr>
                  <a:spLocks noChangeArrowheads="1"/>
                </p:cNvSpPr>
                <p:nvPr/>
              </p:nvSpPr>
              <p:spPr bwMode="auto">
                <a:xfrm rot="-8687839">
                  <a:off x="13839374" y="2756829"/>
                  <a:ext cx="944554" cy="815977"/>
                </a:xfrm>
                <a:prstGeom prst="triangle">
                  <a:avLst>
                    <a:gd name="adj" fmla="val 50000"/>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48" name="椭圆 58"/>
                <p:cNvSpPr>
                  <a:spLocks noChangeArrowheads="1"/>
                </p:cNvSpPr>
                <p:nvPr/>
              </p:nvSpPr>
              <p:spPr bwMode="auto">
                <a:xfrm rot="9110320">
                  <a:off x="15028410" y="3061629"/>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49" name="椭圆 59"/>
                <p:cNvSpPr>
                  <a:spLocks noChangeArrowheads="1"/>
                </p:cNvSpPr>
                <p:nvPr/>
              </p:nvSpPr>
              <p:spPr bwMode="auto">
                <a:xfrm rot="9110320">
                  <a:off x="13939439" y="3564868"/>
                  <a:ext cx="115887"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50" name="椭圆 60"/>
                <p:cNvSpPr>
                  <a:spLocks noChangeArrowheads="1"/>
                </p:cNvSpPr>
                <p:nvPr/>
              </p:nvSpPr>
              <p:spPr bwMode="auto">
                <a:xfrm rot="9110320">
                  <a:off x="14056973" y="2401220"/>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grpSp>
        </p:grpSp>
        <p:sp>
          <p:nvSpPr>
            <p:cNvPr id="44" name="文本框 54"/>
            <p:cNvSpPr txBox="1">
              <a:spLocks noChangeArrowheads="1"/>
            </p:cNvSpPr>
            <p:nvPr/>
          </p:nvSpPr>
          <p:spPr bwMode="auto">
            <a:xfrm rot="-1530250">
              <a:off x="5620692" y="1522805"/>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r>
                <a:rPr lang="en-US" altLang="zh-CN">
                  <a:solidFill>
                    <a:schemeClr val="bg1"/>
                  </a:solidFill>
                </a:rPr>
                <a:t>3</a:t>
              </a:r>
              <a:endParaRPr lang="en-US" altLang="zh-CN">
                <a:solidFill>
                  <a:schemeClr val="bg1"/>
                </a:solidFill>
              </a:endParaRPr>
            </a:p>
          </p:txBody>
        </p:sp>
      </p:grpSp>
      <p:sp>
        <p:nvSpPr>
          <p:cNvPr id="51" name="文本框 50"/>
          <p:cNvSpPr txBox="1">
            <a:spLocks noChangeArrowheads="1"/>
          </p:cNvSpPr>
          <p:nvPr/>
        </p:nvSpPr>
        <p:spPr bwMode="auto">
          <a:xfrm>
            <a:off x="4157663" y="4983163"/>
            <a:ext cx="4567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2800" b="1">
                <a:solidFill>
                  <a:srgbClr val="796CC2"/>
                </a:solidFill>
              </a:rPr>
              <a:t>写作指导与范例</a:t>
            </a:r>
            <a:endParaRPr lang="zh-CN" altLang="en-US" sz="2800" b="1">
              <a:solidFill>
                <a:srgbClr val="796CC2"/>
              </a:solidFill>
            </a:endParaRPr>
          </a:p>
        </p:txBody>
      </p:sp>
      <p:grpSp>
        <p:nvGrpSpPr>
          <p:cNvPr id="52" name="组合 51"/>
          <p:cNvGrpSpPr/>
          <p:nvPr/>
        </p:nvGrpSpPr>
        <p:grpSpPr bwMode="auto">
          <a:xfrm rot="2091577">
            <a:off x="3130550" y="4773613"/>
            <a:ext cx="854075" cy="779462"/>
            <a:chOff x="5338742" y="1329558"/>
            <a:chExt cx="855357" cy="780606"/>
          </a:xfrm>
        </p:grpSpPr>
        <p:grpSp>
          <p:nvGrpSpPr>
            <p:cNvPr id="53" name="组合 62"/>
            <p:cNvGrpSpPr/>
            <p:nvPr/>
          </p:nvGrpSpPr>
          <p:grpSpPr bwMode="auto">
            <a:xfrm rot="789266">
              <a:off x="5338742" y="1329558"/>
              <a:ext cx="855357" cy="780606"/>
              <a:chOff x="13707721" y="2401221"/>
              <a:chExt cx="1435101" cy="1309686"/>
            </a:xfrm>
          </p:grpSpPr>
          <p:sp>
            <p:nvSpPr>
              <p:cNvPr id="55" name="等腰三角形 64"/>
              <p:cNvSpPr>
                <a:spLocks noChangeArrowheads="1"/>
              </p:cNvSpPr>
              <p:nvPr/>
            </p:nvSpPr>
            <p:spPr bwMode="auto">
              <a:xfrm rot="-8687839">
                <a:off x="13707721" y="2696495"/>
                <a:ext cx="1176337" cy="1014412"/>
              </a:xfrm>
              <a:prstGeom prst="triangle">
                <a:avLst>
                  <a:gd name="adj" fmla="val 50000"/>
                </a:avLst>
              </a:prstGeom>
              <a:noFill/>
              <a:ln w="12700">
                <a:solidFill>
                  <a:srgbClr val="796CC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grpSp>
            <p:nvGrpSpPr>
              <p:cNvPr id="56" name="组合 65"/>
              <p:cNvGrpSpPr/>
              <p:nvPr/>
            </p:nvGrpSpPr>
            <p:grpSpPr bwMode="auto">
              <a:xfrm>
                <a:off x="13839485" y="2401221"/>
                <a:ext cx="1303337" cy="1279525"/>
                <a:chOff x="13839374" y="2401220"/>
                <a:chExt cx="1303336" cy="1279536"/>
              </a:xfrm>
            </p:grpSpPr>
            <p:sp>
              <p:nvSpPr>
                <p:cNvPr id="57" name="等腰三角形 66"/>
                <p:cNvSpPr>
                  <a:spLocks noChangeArrowheads="1"/>
                </p:cNvSpPr>
                <p:nvPr/>
              </p:nvSpPr>
              <p:spPr bwMode="auto">
                <a:xfrm rot="-8687839">
                  <a:off x="13839374" y="2756829"/>
                  <a:ext cx="944554" cy="815977"/>
                </a:xfrm>
                <a:prstGeom prst="triangle">
                  <a:avLst>
                    <a:gd name="adj" fmla="val 50000"/>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C20F"/>
                    </a:solidFill>
                    <a:latin typeface="Calibri" panose="020F0502020204030204" pitchFamily="34" charset="0"/>
                    <a:ea typeface="幼圆" panose="02010509060101010101" pitchFamily="49" charset="-122"/>
                  </a:endParaRPr>
                </a:p>
              </p:txBody>
            </p:sp>
            <p:sp>
              <p:nvSpPr>
                <p:cNvPr id="58" name="椭圆 67"/>
                <p:cNvSpPr>
                  <a:spLocks noChangeArrowheads="1"/>
                </p:cNvSpPr>
                <p:nvPr/>
              </p:nvSpPr>
              <p:spPr bwMode="auto">
                <a:xfrm rot="9110320">
                  <a:off x="15028410" y="3061629"/>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59" name="椭圆 68"/>
                <p:cNvSpPr>
                  <a:spLocks noChangeArrowheads="1"/>
                </p:cNvSpPr>
                <p:nvPr/>
              </p:nvSpPr>
              <p:spPr bwMode="auto">
                <a:xfrm rot="9110320">
                  <a:off x="13939439" y="3564868"/>
                  <a:ext cx="115887"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sp>
              <p:nvSpPr>
                <p:cNvPr id="60" name="椭圆 69"/>
                <p:cNvSpPr>
                  <a:spLocks noChangeArrowheads="1"/>
                </p:cNvSpPr>
                <p:nvPr/>
              </p:nvSpPr>
              <p:spPr bwMode="auto">
                <a:xfrm rot="9110320">
                  <a:off x="14056973" y="2401220"/>
                  <a:ext cx="114300" cy="115888"/>
                </a:xfrm>
                <a:prstGeom prst="ellipse">
                  <a:avLst/>
                </a:prstGeom>
                <a:solidFill>
                  <a:srgbClr val="796CC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Calibri" panose="020F0502020204030204" pitchFamily="34" charset="0"/>
                    <a:ea typeface="幼圆" panose="02010509060101010101" pitchFamily="49" charset="-122"/>
                  </a:endParaRPr>
                </a:p>
              </p:txBody>
            </p:sp>
          </p:grpSp>
        </p:grpSp>
        <p:sp>
          <p:nvSpPr>
            <p:cNvPr id="54" name="文本框 63"/>
            <p:cNvSpPr txBox="1">
              <a:spLocks noChangeArrowheads="1"/>
            </p:cNvSpPr>
            <p:nvPr/>
          </p:nvSpPr>
          <p:spPr bwMode="auto">
            <a:xfrm rot="-1967439">
              <a:off x="5618386" y="153371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r>
                <a:rPr lang="en-US" altLang="zh-CN">
                  <a:solidFill>
                    <a:schemeClr val="bg1"/>
                  </a:solidFill>
                </a:rPr>
                <a:t>4</a:t>
              </a:r>
              <a:endParaRPr lang="en-US" altLang="zh-CN">
                <a:solidFill>
                  <a:schemeClr val="bg1"/>
                </a:solidFill>
              </a:endParaRPr>
            </a:p>
          </p:txBody>
        </p:sp>
      </p:grpSp>
      <p:grpSp>
        <p:nvGrpSpPr>
          <p:cNvPr id="61" name="组合 60"/>
          <p:cNvGrpSpPr/>
          <p:nvPr/>
        </p:nvGrpSpPr>
        <p:grpSpPr bwMode="auto">
          <a:xfrm>
            <a:off x="0" y="0"/>
            <a:ext cx="5453063" cy="5597525"/>
            <a:chOff x="1" y="0"/>
            <a:chExt cx="5453336" cy="5596974"/>
          </a:xfrm>
        </p:grpSpPr>
        <p:sp>
          <p:nvSpPr>
            <p:cNvPr id="62" name="任意多边形 61"/>
            <p:cNvSpPr/>
            <p:nvPr/>
          </p:nvSpPr>
          <p:spPr>
            <a:xfrm>
              <a:off x="1" y="0"/>
              <a:ext cx="5453336" cy="5596974"/>
            </a:xfrm>
            <a:custGeom>
              <a:avLst/>
              <a:gdLst>
                <a:gd name="connsiteX0" fmla="*/ 0 w 5453336"/>
                <a:gd name="connsiteY0" fmla="*/ 0 h 5596974"/>
                <a:gd name="connsiteX1" fmla="*/ 5453336 w 5453336"/>
                <a:gd name="connsiteY1" fmla="*/ 0 h 5596974"/>
                <a:gd name="connsiteX2" fmla="*/ 140848 w 5453336"/>
                <a:gd name="connsiteY2" fmla="*/ 5593412 h 5596974"/>
                <a:gd name="connsiteX3" fmla="*/ 0 w 5453336"/>
                <a:gd name="connsiteY3" fmla="*/ 5596974 h 5596974"/>
              </a:gdLst>
              <a:ahLst/>
              <a:cxnLst>
                <a:cxn ang="0">
                  <a:pos x="connsiteX0" y="connsiteY0"/>
                </a:cxn>
                <a:cxn ang="0">
                  <a:pos x="connsiteX1" y="connsiteY1"/>
                </a:cxn>
                <a:cxn ang="0">
                  <a:pos x="connsiteX2" y="connsiteY2"/>
                </a:cxn>
                <a:cxn ang="0">
                  <a:pos x="connsiteX3" y="connsiteY3"/>
                </a:cxn>
              </a:cxnLst>
              <a:rect l="l" t="t" r="r" b="b"/>
              <a:pathLst>
                <a:path w="5453336" h="5596974">
                  <a:moveTo>
                    <a:pt x="0" y="0"/>
                  </a:moveTo>
                  <a:lnTo>
                    <a:pt x="5453336" y="0"/>
                  </a:lnTo>
                  <a:cubicBezTo>
                    <a:pt x="5453336" y="2996519"/>
                    <a:pt x="3100088" y="5443408"/>
                    <a:pt x="140848" y="5593412"/>
                  </a:cubicBezTo>
                  <a:lnTo>
                    <a:pt x="0" y="5596974"/>
                  </a:lnTo>
                  <a:close/>
                </a:path>
              </a:pathLst>
            </a:custGeom>
            <a:solidFill>
              <a:srgbClr val="796CC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64" name="文本框 75"/>
            <p:cNvSpPr txBox="1">
              <a:spLocks noChangeArrowheads="1"/>
            </p:cNvSpPr>
            <p:nvPr/>
          </p:nvSpPr>
          <p:spPr bwMode="auto">
            <a:xfrm>
              <a:off x="1139021" y="1461442"/>
              <a:ext cx="189928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dist" eaLnBrk="1" hangingPunct="1"/>
              <a:r>
                <a:rPr lang="zh-CN" altLang="en-US" sz="5400">
                  <a:solidFill>
                    <a:schemeClr val="bg1"/>
                  </a:solidFill>
                </a:rPr>
                <a:t>目录</a:t>
              </a:r>
              <a:endParaRPr lang="zh-CN" altLang="en-US" sz="5400">
                <a:solidFill>
                  <a:schemeClr val="bg1"/>
                </a:solidFill>
              </a:endParaRPr>
            </a:p>
          </p:txBody>
        </p:sp>
      </p:grpSp>
      <p:sp>
        <p:nvSpPr>
          <p:cNvPr id="67" name="任意多边形 66"/>
          <p:cNvSpPr/>
          <p:nvPr/>
        </p:nvSpPr>
        <p:spPr bwMode="auto">
          <a:xfrm>
            <a:off x="8461375" y="3087688"/>
            <a:ext cx="3730625" cy="3770312"/>
          </a:xfrm>
          <a:custGeom>
            <a:avLst/>
            <a:gdLst>
              <a:gd name="connsiteX0" fmla="*/ 3598693 w 3730286"/>
              <a:gd name="connsiteY0" fmla="*/ 0 h 3770956"/>
              <a:gd name="connsiteX1" fmla="*/ 3730286 w 3730286"/>
              <a:gd name="connsiteY1" fmla="*/ 3091 h 3770956"/>
              <a:gd name="connsiteX2" fmla="*/ 3730286 w 3730286"/>
              <a:gd name="connsiteY2" fmla="*/ 3770956 h 3770956"/>
              <a:gd name="connsiteX3" fmla="*/ 32770 w 3730286"/>
              <a:gd name="connsiteY3" fmla="*/ 3770956 h 3770956"/>
              <a:gd name="connsiteX4" fmla="*/ 18580 w 3730286"/>
              <a:gd name="connsiteY4" fmla="*/ 3684585 h 3770956"/>
              <a:gd name="connsiteX5" fmla="*/ 0 w 3730286"/>
              <a:gd name="connsiteY5" fmla="*/ 3342803 h 3770956"/>
              <a:gd name="connsiteX6" fmla="*/ 3598693 w 3730286"/>
              <a:gd name="connsiteY6" fmla="*/ 0 h 377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286" h="3770956">
                <a:moveTo>
                  <a:pt x="3598693" y="0"/>
                </a:moveTo>
                <a:lnTo>
                  <a:pt x="3730286" y="3091"/>
                </a:lnTo>
                <a:lnTo>
                  <a:pt x="3730286" y="3770956"/>
                </a:lnTo>
                <a:lnTo>
                  <a:pt x="32770" y="3770956"/>
                </a:lnTo>
                <a:lnTo>
                  <a:pt x="18580" y="3684585"/>
                </a:lnTo>
                <a:cubicBezTo>
                  <a:pt x="6294" y="3572210"/>
                  <a:pt x="0" y="3458189"/>
                  <a:pt x="0" y="3342803"/>
                </a:cubicBezTo>
                <a:cubicBezTo>
                  <a:pt x="0" y="1496624"/>
                  <a:pt x="1611190" y="0"/>
                  <a:pt x="3598693" y="0"/>
                </a:cubicBezTo>
                <a:close/>
              </a:path>
            </a:pathLst>
          </a:custGeom>
          <a:solidFill>
            <a:srgbClr val="796CC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pic>
        <p:nvPicPr>
          <p:cNvPr id="69" name="图片 6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040348" y="-428762"/>
            <a:ext cx="6167202" cy="4794252"/>
          </a:xfrm>
          <a:prstGeom prst="rect">
            <a:avLst/>
          </a:prstGeom>
        </p:spPr>
      </p:pic>
      <p:pic>
        <p:nvPicPr>
          <p:cNvPr id="70" name="图片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7618104" y="1858785"/>
            <a:ext cx="6096096" cy="59797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1014710" cy="6616065"/>
          </a:xfrm>
          <a:prstGeom prst="rect">
            <a:avLst/>
          </a:prstGeom>
          <a:noFill/>
        </p:spPr>
        <p:txBody>
          <a:bodyPr wrap="square" rtlCol="0">
            <a:spAutoFit/>
          </a:bodyPr>
          <a:p>
            <a:pPr algn="l"/>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a:solidFill>
                  <a:schemeClr val="tx1"/>
                </a:solidFill>
                <a:effectLst>
                  <a:outerShdw blurRad="38100" dist="19050" dir="2700000" algn="tl" rotWithShape="0">
                    <a:schemeClr val="dk1">
                      <a:alpha val="40000"/>
                    </a:schemeClr>
                  </a:outerShdw>
                </a:effectLst>
              </a:rPr>
              <a:t>再谈“辣手”。这是面对当时乌烟瘴气的朝廷的辛辣讽刺，也有着面对强权的无所畏惧，敢于实话实说的勇气。</a:t>
            </a: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2800" b="1">
                <a:ln/>
                <a:solidFill>
                  <a:schemeClr val="tx1"/>
                </a:solidFill>
                <a:effectLst>
                  <a:outerShdw blurRad="38100" dist="19050" dir="2700000" algn="tl" rotWithShape="0">
                    <a:schemeClr val="dk1">
                      <a:alpha val="40000"/>
                    </a:schemeClr>
                  </a:outerShdw>
                </a:effectLst>
              </a:rPr>
              <a:t>      后人之“庸”、“妙”更多的注重在文采之高低，“只手”更只是对平淡现实的一个描绘。与“辣手”相比，便差之以精神层面的勇敢与高尚气节。</a:t>
            </a:r>
            <a:r>
              <a:rPr lang="zh-CN" altLang="en-US" sz="2800" b="1">
                <a:ln w="22225">
                  <a:solidFill>
                    <a:schemeClr val="accent2"/>
                  </a:solidFill>
                  <a:prstDash val="solid"/>
                </a:ln>
                <a:solidFill>
                  <a:schemeClr val="accent2">
                    <a:lumMod val="40000"/>
                    <a:lumOff val="60000"/>
                  </a:schemeClr>
                </a:solidFill>
                <a:effectLst/>
              </a:rPr>
              <a:t>《史记》著者司马迁</a:t>
            </a:r>
            <a:r>
              <a:rPr lang="zh-CN" altLang="en-US" sz="2800" b="1">
                <a:ln/>
                <a:solidFill>
                  <a:schemeClr val="tx1"/>
                </a:solidFill>
                <a:effectLst>
                  <a:outerShdw blurRad="38100" dist="19050" dir="2700000" algn="tl" rotWithShape="0">
                    <a:schemeClr val="dk1">
                      <a:alpha val="40000"/>
                    </a:schemeClr>
                  </a:outerShdw>
                </a:effectLst>
              </a:rPr>
              <a:t>，便有着一双“辣手”，直率地揭露朝廷之过，便得罪皇帝，打入大牢，受到非人般的摧残。但正因如此，才催其“辣手”写下《史记》。</a:t>
            </a:r>
            <a:r>
              <a:rPr lang="zh-CN" altLang="en-US" sz="2800" b="1">
                <a:ln w="22225">
                  <a:solidFill>
                    <a:schemeClr val="accent2"/>
                  </a:solidFill>
                  <a:prstDash val="solid"/>
                </a:ln>
                <a:solidFill>
                  <a:schemeClr val="accent2">
                    <a:lumMod val="40000"/>
                    <a:lumOff val="60000"/>
                  </a:schemeClr>
                </a:solidFill>
                <a:effectLst/>
              </a:rPr>
              <a:t>被人民日报赞为“一支笔胜抵十万军”的邵飘萍</a:t>
            </a:r>
            <a:r>
              <a:rPr lang="zh-CN" altLang="en-US" sz="2800" b="1">
                <a:ln/>
                <a:solidFill>
                  <a:schemeClr val="tx1"/>
                </a:solidFill>
                <a:effectLst>
                  <a:outerShdw blurRad="38100" dist="19050" dir="2700000" algn="tl" rotWithShape="0">
                    <a:schemeClr val="dk1">
                      <a:alpha val="40000"/>
                    </a:schemeClr>
                  </a:outerShdw>
                </a:effectLst>
              </a:rPr>
              <a:t>，生于军阀混战的乱世，面对黑暗的统治阶级，毫无畏惧，敢于揭露真相，亦是“辣手”的体现。邵飘萍如今被人记颂的也许是他文才之高，但更多的一定是“辣手”作文的勇气。</a:t>
            </a: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2800" b="1">
                <a:ln/>
                <a:solidFill>
                  <a:schemeClr val="tx1"/>
                </a:solidFill>
                <a:effectLst>
                  <a:outerShdw blurRad="38100" dist="19050" dir="2700000" algn="tl" rotWithShape="0">
                    <a:schemeClr val="dk1">
                      <a:alpha val="40000"/>
                    </a:schemeClr>
                  </a:outerShdw>
                </a:effectLst>
              </a:rPr>
              <a:t>       杨继盛一句中的大智大勇，将文人风骨刻画分明。不拘于肉体，不限于文笔，唯书斋唯大道于心，此种气节，才是文人精神的最高境界。一身刚毅正气，一种高尚追求，挥写得淋漓尽致。</a:t>
            </a:r>
            <a:endParaRPr lang="zh-CN" altLang="en-US" sz="2800" b="1">
              <a:ln/>
              <a:solidFill>
                <a:schemeClr val="tx1"/>
              </a:solidFill>
              <a:effectLst>
                <a:outerShdw blurRad="38100" dist="19050" dir="2700000" algn="tl" rotWithShape="0">
                  <a:schemeClr val="dk1">
                    <a:alpha val="40000"/>
                  </a:schemeClr>
                </a:outerShdw>
              </a:effectLst>
            </a:endParaRPr>
          </a:p>
          <a:p>
            <a:pPr algn="l"/>
            <a:endParaRPr lang="zh-CN" altLang="en-US" sz="2400" b="1">
              <a:ln/>
              <a:solidFill>
                <a:schemeClr val="tx1"/>
              </a:solidFill>
              <a:effectLst>
                <a:outerShdw blurRad="38100" dist="19050" dir="2700000" algn="tl" rotWithShape="0">
                  <a:schemeClr val="dk1">
                    <a:alpha val="40000"/>
                  </a:schemeClr>
                </a:outerShdw>
              </a:effectLst>
            </a:endParaRPr>
          </a:p>
          <a:p>
            <a:pPr algn="l"/>
            <a:r>
              <a:rPr lang="zh-CN" altLang="en-US" sz="3200" b="1">
                <a:ln/>
                <a:solidFill>
                  <a:schemeClr val="tx1"/>
                </a:solidFill>
                <a:effectLst>
                  <a:outerShdw blurRad="38100" dist="19050" dir="2700000" algn="tl" rotWithShape="0">
                    <a:schemeClr val="dk1">
                      <a:alpha val="40000"/>
                    </a:schemeClr>
                  </a:outerShdw>
                </a:effectLst>
              </a:rPr>
              <a:t>       </a:t>
            </a:r>
            <a:endParaRPr lang="zh-CN" altLang="en-US" sz="32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49275" y="672465"/>
            <a:ext cx="10805795" cy="6185535"/>
          </a:xfrm>
          <a:prstGeom prst="rect">
            <a:avLst/>
          </a:prstGeom>
          <a:noFill/>
        </p:spPr>
        <p:txBody>
          <a:bodyPr wrap="square" rtlCol="0">
            <a:spAutoFit/>
          </a:bodyPr>
          <a:p>
            <a:pPr algn="ctr"/>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a:solidFill>
                  <a:schemeClr val="tx1"/>
                </a:solidFill>
                <a:effectLst>
                  <a:outerShdw blurRad="38100" dist="19050" dir="2700000" algn="tl" rotWithShape="0">
                    <a:schemeClr val="dk1">
                      <a:alpha val="40000"/>
                    </a:schemeClr>
                  </a:outerShdw>
                </a:effectLst>
              </a:rPr>
              <a:t>圣手庸手，共同携手</a:t>
            </a:r>
            <a:endParaRPr lang="zh-CN" altLang="en-US" sz="2800" b="1">
              <a:ln/>
              <a:solidFill>
                <a:schemeClr val="tx1"/>
              </a:solidFill>
              <a:effectLst>
                <a:outerShdw blurRad="38100" dist="19050" dir="2700000" algn="tl" rotWithShape="0">
                  <a:schemeClr val="dk1">
                    <a:alpha val="40000"/>
                  </a:schemeClr>
                </a:outerShdw>
              </a:effectLst>
            </a:endParaRPr>
          </a:p>
          <a:p>
            <a:pPr algn="ctr"/>
            <a:endParaRPr lang="zh-CN" altLang="en-US" sz="2800" b="1">
              <a:ln/>
              <a:solidFill>
                <a:schemeClr val="tx1"/>
              </a:solidFill>
              <a:effectLst>
                <a:outerShdw blurRad="38100" dist="19050" dir="2700000" algn="tl" rotWithShape="0">
                  <a:schemeClr val="dk1">
                    <a:alpha val="40000"/>
                  </a:schemeClr>
                </a:outerShdw>
              </a:effectLst>
            </a:endParaRPr>
          </a:p>
          <a:p>
            <a:pPr algn="ct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2800" b="1">
                <a:ln/>
                <a:solidFill>
                  <a:schemeClr val="tx1"/>
                </a:solidFill>
                <a:effectLst>
                  <a:outerShdw blurRad="38100" dist="19050" dir="2700000" algn="tl" rotWithShape="0">
                    <a:schemeClr val="dk1">
                      <a:alpha val="40000"/>
                    </a:schemeClr>
                  </a:outerShdw>
                </a:effectLst>
              </a:rPr>
              <a:t>       人生于世，凡有一双肩膀，便可挑起挑起生命之重；但有能文作之手，即该著文明志文明之章。“双肩担道义，只手著文章”，</a:t>
            </a:r>
            <a:r>
              <a:rPr lang="zh-CN" altLang="en-US" sz="2800" b="1">
                <a:ln w="22225">
                  <a:solidFill>
                    <a:schemeClr val="accent2"/>
                  </a:solidFill>
                  <a:prstDash val="solid"/>
                </a:ln>
                <a:solidFill>
                  <a:schemeClr val="accent2">
                    <a:lumMod val="40000"/>
                    <a:lumOff val="60000"/>
                  </a:schemeClr>
                </a:solidFill>
                <a:effectLst/>
              </a:rPr>
              <a:t>钱穆先生这鞭辟入里的十个字，体现了对精英阶层与平民力量的双重肯定，展现了新时代全民参与的开阔胸怀和共担责任的普世价值。</a:t>
            </a: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2800" b="1">
                <a:ln/>
                <a:solidFill>
                  <a:schemeClr val="tx1"/>
                </a:solidFill>
                <a:effectLst>
                  <a:outerShdw blurRad="38100" dist="19050" dir="2700000" algn="tl" rotWithShape="0">
                    <a:schemeClr val="dk1">
                      <a:alpha val="40000"/>
                    </a:schemeClr>
                  </a:outerShdw>
                </a:effectLst>
              </a:rPr>
              <a:t>      自古以来，维护正义、舍生取义便是中国人认可的主流价值取向。士人以天下为己任，心中常端稳一杆度量善恶的天平。对于济世利民的事业，他们躬身实践，积极拥护；而对于欺世盗名之徒、鱼肉苍生之辈，则针锋相对，以死抗争。这种“为圣明除弊事”的担当与勇气，流传至今，成为有志之士的追求。</a:t>
            </a:r>
            <a:endParaRPr lang="zh-CN" altLang="en-US" sz="2800" b="1">
              <a:ln/>
              <a:solidFill>
                <a:schemeClr val="tx1"/>
              </a:solidFill>
              <a:effectLst>
                <a:outerShdw blurRad="38100" dist="19050" dir="2700000" algn="tl" rotWithShape="0">
                  <a:schemeClr val="dk1">
                    <a:alpha val="40000"/>
                  </a:schemeClr>
                </a:outerShdw>
              </a:effectLst>
            </a:endParaRPr>
          </a:p>
          <a:p>
            <a:pPr algn="l"/>
            <a:endParaRPr lang="zh-CN" altLang="en-US" sz="2400" b="1">
              <a:ln/>
              <a:solidFill>
                <a:schemeClr val="tx1"/>
              </a:solidFill>
              <a:effectLst>
                <a:outerShdw blurRad="38100" dist="19050" dir="2700000" algn="tl" rotWithShape="0">
                  <a:schemeClr val="dk1">
                    <a:alpha val="40000"/>
                  </a:schemeClr>
                </a:outerShdw>
              </a:effectLst>
            </a:endParaRPr>
          </a:p>
          <a:p>
            <a:pPr algn="l"/>
            <a:r>
              <a:rPr lang="zh-CN" altLang="en-US" sz="3200" b="1">
                <a:solidFill>
                  <a:schemeClr val="tx1"/>
                </a:solidFill>
                <a:effectLst>
                  <a:outerShdw blurRad="38100" dist="19050" dir="2700000" algn="tl" rotWithShape="0">
                    <a:schemeClr val="dk1">
                      <a:alpha val="40000"/>
                    </a:schemeClr>
                  </a:outerShdw>
                </a:effectLst>
              </a:rPr>
              <a:t>       </a:t>
            </a:r>
            <a:endParaRPr lang="zh-CN" altLang="en-US" sz="3200" b="1">
              <a:solidFill>
                <a:schemeClr val="tx1"/>
              </a:solidFill>
              <a:effectLst>
                <a:outerShdw blurRad="38100" dist="19050" dir="2700000" algn="tl" rotWithShape="0">
                  <a:schemeClr val="dk1">
                    <a:alpha val="40000"/>
                  </a:schemeClr>
                </a:outerShdw>
              </a:effectLst>
            </a:endParaRPr>
          </a:p>
        </p:txBody>
      </p:sp>
      <p:sp>
        <p:nvSpPr>
          <p:cNvPr id="27" name="文本框 26"/>
          <p:cNvSpPr txBox="1"/>
          <p:nvPr/>
        </p:nvSpPr>
        <p:spPr>
          <a:xfrm>
            <a:off x="1478149" y="159028"/>
            <a:ext cx="2375535"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范例佳作</a:t>
            </a:r>
            <a:r>
              <a:rPr lang="en-US" altLang="zh-CN" sz="3735" b="1" dirty="0">
                <a:solidFill>
                  <a:srgbClr val="796CC2"/>
                </a:solidFill>
                <a:latin typeface="微软雅黑" panose="020B0503020204020204" pitchFamily="34" charset="-122"/>
                <a:ea typeface="微软雅黑" panose="020B0503020204020204" pitchFamily="34" charset="-122"/>
              </a:rPr>
              <a:t>4</a:t>
            </a:r>
            <a:endParaRPr lang="en-US" altLang="zh-CN"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4523105"/>
          </a:xfrm>
          <a:prstGeom prst="rect">
            <a:avLst/>
          </a:prstGeom>
          <a:noFill/>
        </p:spPr>
        <p:txBody>
          <a:bodyPr wrap="square" rtlCol="0">
            <a:spAutoFit/>
          </a:bodyPr>
          <a:p>
            <a:pPr algn="l"/>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a:solidFill>
                  <a:schemeClr val="tx1"/>
                </a:solidFill>
                <a:effectLst>
                  <a:outerShdw blurRad="38100" dist="19050" dir="2700000" algn="tl" rotWithShape="0">
                    <a:schemeClr val="dk1">
                      <a:alpha val="40000"/>
                    </a:schemeClr>
                  </a:outerShdw>
                </a:effectLst>
              </a:rPr>
              <a:t>然而，随着时代的变化，普罗大众走向历史前台，贩夫走卒也是社会主体，传统社会中对“士”的要求的阶级局限正逐渐被打破，“双肩担道义，只手著文章”成为具社会风尚。新中国的成立确立了人民的主体地位，这不但是社会地位的崛起，更应当是责任意识的觉醒。今日之国公民，已不再是过去那一群大嚼同胞人血馒头的麻木看客，而是成为了正义与秩序的维护者。</a:t>
            </a:r>
            <a:r>
              <a:rPr lang="zh-CN" altLang="en-US" sz="2800" b="1">
                <a:ln w="22225">
                  <a:solidFill>
                    <a:schemeClr val="accent2"/>
                  </a:solidFill>
                  <a:prstDash val="solid"/>
                </a:ln>
                <a:solidFill>
                  <a:schemeClr val="accent2">
                    <a:lumMod val="40000"/>
                    <a:lumOff val="60000"/>
                  </a:schemeClr>
                </a:solidFill>
                <a:effectLst/>
              </a:rPr>
              <a:t>不论文化水平、社会力量个人能力如何，任何人都具有揭露罪恶，践行维护道德的权利与责任，惩恶扬善，已不再只是言官出头、百姓旁围观，而是在人民身边落到实地。</a:t>
            </a:r>
            <a:endParaRPr lang="zh-CN" altLang="en-US" sz="2800" b="1">
              <a:ln w="22225">
                <a:solidFill>
                  <a:schemeClr val="accent2"/>
                </a:solidFill>
                <a:prstDash val="solid"/>
              </a:ln>
              <a:solidFill>
                <a:schemeClr val="accent2">
                  <a:lumMod val="40000"/>
                  <a:lumOff val="60000"/>
                </a:schemeClr>
              </a:solidFill>
              <a:effectLst/>
            </a:endParaRPr>
          </a:p>
          <a:p>
            <a:pPr algn="l"/>
            <a:r>
              <a:rPr lang="zh-CN" altLang="en-US" sz="3200" b="1">
                <a:ln w="22225">
                  <a:solidFill>
                    <a:schemeClr val="accent2"/>
                  </a:solidFill>
                  <a:prstDash val="solid"/>
                </a:ln>
                <a:solidFill>
                  <a:schemeClr val="accent2">
                    <a:lumMod val="40000"/>
                    <a:lumOff val="60000"/>
                  </a:schemeClr>
                </a:solidFill>
                <a:effectLst/>
              </a:rPr>
              <a:t>       </a:t>
            </a:r>
            <a:endParaRPr lang="zh-CN" altLang="en-US" sz="3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070" y="697230"/>
            <a:ext cx="10805795" cy="4954270"/>
          </a:xfrm>
          <a:prstGeom prst="rect">
            <a:avLst/>
          </a:prstGeom>
          <a:noFill/>
        </p:spPr>
        <p:txBody>
          <a:bodyPr wrap="square" rtlCol="0">
            <a:spAutoFit/>
          </a:bodyPr>
          <a:p>
            <a:pPr algn="l"/>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w="22225">
                  <a:solidFill>
                    <a:schemeClr val="accent2"/>
                  </a:solidFill>
                  <a:prstDash val="solid"/>
                </a:ln>
                <a:solidFill>
                  <a:schemeClr val="accent2">
                    <a:lumMod val="40000"/>
                    <a:lumOff val="60000"/>
                  </a:schemeClr>
                </a:solidFill>
                <a:effectLst/>
              </a:rPr>
              <a:t>在看到了大多数的力量的同时，钱穆先生这双对联的精妙之处，还在于尊重了精英担当的意义和价值。</a:t>
            </a:r>
            <a:r>
              <a:rPr lang="zh-CN" altLang="en-US" sz="2800" b="1">
                <a:ln/>
                <a:solidFill>
                  <a:schemeClr val="tx1"/>
                </a:solidFill>
                <a:effectLst>
                  <a:outerShdw blurRad="38100" dist="19050" dir="2700000" algn="tl" rotWithShape="0">
                    <a:schemeClr val="dk1">
                      <a:alpha val="40000"/>
                    </a:schemeClr>
                  </a:outerShdw>
                </a:effectLst>
              </a:rPr>
              <a:t> 于当下而言，依然是颠扑不破的真理。一个国家如果缺乏卓群的人才，很可能导致混乱和愚昧，无知的大多数主宰下的秩序，很可能滑向暴政的谷底。一个社会倘若失去了清醒的个人精英，则或许埋下信仰社会走向危机的祸根，膨胀的民意剑指的罪恶，又是否一定背离正义呢？因此，任何时代都需要杨继盛、李大钊这样的模范，需要像黄培炎、黄万里，需要像马寅初、顾准这样的为光明而不惜灼伤自己的社会精英。在理性认识的基础上，由精英振臂高呼、坚定地捍卫信仰、抨击邪恶，为正义社会指明科学的方向。</a:t>
            </a: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3200" b="1">
                <a:ln/>
                <a:solidFill>
                  <a:schemeClr val="tx1"/>
                </a:solidFill>
                <a:effectLst>
                  <a:outerShdw blurRad="38100" dist="19050" dir="2700000" algn="tl" rotWithShape="0">
                    <a:schemeClr val="dk1">
                      <a:alpha val="40000"/>
                    </a:schemeClr>
                  </a:outerShdw>
                </a:effectLst>
              </a:rPr>
              <a:t>       </a:t>
            </a:r>
            <a:endParaRPr lang="zh-CN" altLang="en-US" sz="32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2440" y="1533525"/>
            <a:ext cx="10805795" cy="2799715"/>
          </a:xfrm>
          <a:prstGeom prst="rect">
            <a:avLst/>
          </a:prstGeom>
          <a:noFill/>
        </p:spPr>
        <p:txBody>
          <a:bodyPr wrap="square" rtlCol="0">
            <a:spAutoFit/>
          </a:bodyPr>
          <a:p>
            <a:pPr algn="ctr"/>
            <a:r>
              <a:rPr lang="en-US" altLang="zh-CN" sz="3200" b="1">
                <a:solidFill>
                  <a:schemeClr val="tx1"/>
                </a:solidFill>
                <a:effectLst>
                  <a:outerShdw blurRad="38100" dist="19050" dir="2700000" algn="tl" rotWithShape="0">
                    <a:schemeClr val="dk1">
                      <a:alpha val="40000"/>
                    </a:schemeClr>
                  </a:outerShdw>
                </a:effectLst>
              </a:rPr>
              <a:t>      </a:t>
            </a:r>
            <a:r>
              <a:rPr lang="en-US" altLang="zh-CN" sz="2800" b="1">
                <a:ln w="22225">
                  <a:solidFill>
                    <a:schemeClr val="accent2"/>
                  </a:solidFill>
                  <a:prstDash val="solid"/>
                </a:ln>
                <a:solidFill>
                  <a:schemeClr val="accent2">
                    <a:lumMod val="40000"/>
                    <a:lumOff val="60000"/>
                  </a:schemeClr>
                </a:solidFill>
                <a:effectLst/>
              </a:rPr>
              <a:t> </a:t>
            </a:r>
            <a:r>
              <a:rPr lang="zh-CN" altLang="en-US" sz="2800" b="1">
                <a:ln/>
                <a:solidFill>
                  <a:schemeClr val="tx1"/>
                </a:solidFill>
                <a:effectLst>
                  <a:outerShdw blurRad="38100" dist="19050" dir="2700000" algn="tl" rotWithShape="0">
                    <a:schemeClr val="dk1">
                      <a:alpha val="40000"/>
                    </a:schemeClr>
                  </a:outerShdw>
                </a:effectLst>
              </a:rPr>
              <a:t>人是生而平等的，有肩能担道义，有手可以著文章。钱穆先生的十字对联，正体现了对新时代共同致力于社会正义的、包括普通人和社会精英在内的各阶层尊重和肯定。我们应当提倡这种精神并发扬光大，既重视民意的分量，为正义固本浚源；又体现精英的价值，为秩序扳正轨道。唯有这样，才能真正书写新时代的华章。</a:t>
            </a:r>
            <a:endParaRPr lang="zh-CN" altLang="en-US" sz="2800" b="1">
              <a:ln/>
              <a:solidFill>
                <a:schemeClr val="tx1"/>
              </a:solidFill>
              <a:effectLst>
                <a:outerShdw blurRad="38100" dist="19050" dir="2700000" algn="tl" rotWithShape="0">
                  <a:schemeClr val="dk1">
                    <a:alpha val="40000"/>
                  </a:schemeClr>
                </a:outerShdw>
              </a:effectLst>
            </a:endParaRPr>
          </a:p>
          <a:p>
            <a:pPr algn="l"/>
            <a:r>
              <a:rPr lang="zh-CN" altLang="en-US" sz="3200" b="1">
                <a:ln/>
                <a:solidFill>
                  <a:schemeClr val="tx1"/>
                </a:solidFill>
                <a:effectLst>
                  <a:outerShdw blurRad="38100" dist="19050" dir="2700000" algn="tl" rotWithShape="0">
                    <a:schemeClr val="dk1">
                      <a:alpha val="40000"/>
                    </a:schemeClr>
                  </a:outerShdw>
                </a:effectLst>
              </a:rPr>
              <a:t>       </a:t>
            </a:r>
            <a:endParaRPr lang="zh-CN" altLang="en-US" sz="32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57630" y="332740"/>
            <a:ext cx="3220720" cy="537845"/>
          </a:xfrm>
        </p:spPr>
        <p:txBody>
          <a:bodyPr>
            <a:normAutofit fontScale="90000"/>
          </a:bodyPr>
          <a:p>
            <a:br>
              <a:rPr lang="zh-CN" altLang="en-US" sz="4000" b="1">
                <a:sym typeface="+mn-ea"/>
              </a:rPr>
            </a:br>
            <a:r>
              <a:rPr lang="zh-CN" altLang="en-US" sz="4000" b="1">
                <a:sym typeface="+mn-ea"/>
              </a:rPr>
              <a:t>命题范例2</a:t>
            </a:r>
            <a:br>
              <a:rPr lang="zh-CN" altLang="en-US" sz="4000" b="1"/>
            </a:br>
            <a:endParaRPr lang="zh-CN" altLang="en-US" sz="4000"/>
          </a:p>
        </p:txBody>
      </p:sp>
      <p:sp>
        <p:nvSpPr>
          <p:cNvPr id="3" name="文本框 2"/>
          <p:cNvSpPr txBox="1"/>
          <p:nvPr/>
        </p:nvSpPr>
        <p:spPr>
          <a:xfrm>
            <a:off x="504825" y="870585"/>
            <a:ext cx="10936605" cy="6000750"/>
          </a:xfrm>
          <a:prstGeom prst="rect">
            <a:avLst/>
          </a:prstGeom>
          <a:noFill/>
        </p:spPr>
        <p:txBody>
          <a:bodyPr wrap="square" rtlCol="0">
            <a:spAutoFit/>
          </a:bodyPr>
          <a:p>
            <a:r>
              <a:rPr lang="zh-CN" altLang="en-US" sz="3200" b="1"/>
              <a:t>阅读下面的材料，根据要求作文。</a:t>
            </a:r>
            <a:endParaRPr lang="zh-CN" altLang="en-US" sz="3200" b="1"/>
          </a:p>
          <a:p>
            <a:r>
              <a:rPr lang="zh-CN" altLang="en-US" sz="3200" b="1"/>
              <a:t>《管子》说：“国有四维。一曰礼，二曰义，三曰廉，四曰耻。”欧阳修说：“礼义，治人之大法；廉耻，立人之大节。盖不廉则无所不取，不耻则无所不为。”</a:t>
            </a:r>
            <a:r>
              <a:rPr lang="zh-CN" altLang="en-US" sz="3200" b="1">
                <a:ln w="22225">
                  <a:solidFill>
                    <a:schemeClr val="accent2"/>
                  </a:solidFill>
                  <a:prstDash val="solid"/>
                </a:ln>
                <a:solidFill>
                  <a:schemeClr val="accent2">
                    <a:lumMod val="40000"/>
                    <a:lumOff val="60000"/>
                  </a:schemeClr>
                </a:solidFill>
                <a:effectLst/>
              </a:rPr>
              <a:t>礼</a:t>
            </a:r>
            <a:r>
              <a:rPr lang="zh-CN" altLang="en-US" sz="3200" b="1"/>
              <a:t>是道德规范，要孝悌仁爱；</a:t>
            </a:r>
            <a:r>
              <a:rPr lang="zh-CN" altLang="en-US" sz="3200" b="1">
                <a:ln w="22225">
                  <a:solidFill>
                    <a:schemeClr val="accent2"/>
                  </a:solidFill>
                  <a:prstDash val="solid"/>
                </a:ln>
                <a:solidFill>
                  <a:schemeClr val="accent2">
                    <a:lumMod val="40000"/>
                    <a:lumOff val="60000"/>
                  </a:schemeClr>
                </a:solidFill>
                <a:effectLst/>
              </a:rPr>
              <a:t>义</a:t>
            </a:r>
            <a:r>
              <a:rPr lang="zh-CN" altLang="en-US" sz="3200" b="1"/>
              <a:t>为行动准绳，要见义勇为；</a:t>
            </a:r>
            <a:r>
              <a:rPr lang="zh-CN" altLang="en-US" sz="3200" b="1">
                <a:ln w="22225">
                  <a:solidFill>
                    <a:schemeClr val="accent2"/>
                  </a:solidFill>
                  <a:prstDash val="solid"/>
                </a:ln>
                <a:solidFill>
                  <a:schemeClr val="accent2">
                    <a:lumMod val="40000"/>
                    <a:lumOff val="60000"/>
                  </a:schemeClr>
                </a:solidFill>
                <a:effectLst/>
              </a:rPr>
              <a:t>廉</a:t>
            </a:r>
            <a:r>
              <a:rPr lang="zh-CN" altLang="en-US" sz="3200" b="1"/>
              <a:t>为廉洁方正，要以身作则；</a:t>
            </a:r>
            <a:r>
              <a:rPr lang="zh-CN" altLang="en-US" sz="3200" b="1">
                <a:ln w="22225">
                  <a:solidFill>
                    <a:schemeClr val="accent2"/>
                  </a:solidFill>
                  <a:prstDash val="solid"/>
                </a:ln>
                <a:solidFill>
                  <a:schemeClr val="accent2">
                    <a:lumMod val="40000"/>
                    <a:lumOff val="60000"/>
                  </a:schemeClr>
                </a:solidFill>
                <a:effectLst/>
              </a:rPr>
              <a:t>耻</a:t>
            </a:r>
            <a:r>
              <a:rPr lang="zh-CN" altLang="en-US" sz="3200" b="1"/>
              <a:t>为有知耻之心，要守住底线。说到底，就是要有礼节，讲道义，尚廉洁，知羞耻。</a:t>
            </a:r>
            <a:endParaRPr lang="zh-CN" altLang="en-US" sz="3200" b="1"/>
          </a:p>
          <a:p>
            <a:r>
              <a:rPr lang="zh-CN" altLang="en-US" sz="3200" b="1"/>
              <a:t>请联系实际，从上面的四个角度中选择一个或两个角度，写一篇不少于800字的文章。</a:t>
            </a:r>
            <a:endParaRPr lang="zh-CN" altLang="en-US" sz="3200" b="1"/>
          </a:p>
          <a:p>
            <a:r>
              <a:rPr lang="zh-CN" altLang="en-US" sz="3200" b="1"/>
              <a:t>要求：选好角度，确定立意，自拟标题，文体特征鲜明，除诗歌外文体不限；不要脱离材料内容及含意的范围作文；不要套作，不得抄袭。</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57630" y="332740"/>
            <a:ext cx="3220720" cy="537845"/>
          </a:xfrm>
        </p:spPr>
        <p:txBody>
          <a:bodyPr>
            <a:normAutofit fontScale="90000"/>
          </a:bodyPr>
          <a:p>
            <a:br>
              <a:rPr lang="zh-CN" altLang="en-US" sz="4000" b="1">
                <a:sym typeface="+mn-ea"/>
              </a:rPr>
            </a:br>
            <a:r>
              <a:rPr lang="zh-CN" altLang="en-US" sz="4000" b="1">
                <a:sym typeface="+mn-ea"/>
              </a:rPr>
              <a:t>写作指导</a:t>
            </a:r>
            <a:br>
              <a:rPr lang="zh-CN" altLang="en-US" sz="4000" b="1"/>
            </a:br>
            <a:endParaRPr lang="zh-CN" altLang="en-US" sz="4000"/>
          </a:p>
        </p:txBody>
      </p:sp>
      <p:sp>
        <p:nvSpPr>
          <p:cNvPr id="3" name="文本框 2"/>
          <p:cNvSpPr txBox="1"/>
          <p:nvPr/>
        </p:nvSpPr>
        <p:spPr>
          <a:xfrm>
            <a:off x="504825" y="870585"/>
            <a:ext cx="10936605" cy="5015865"/>
          </a:xfrm>
          <a:prstGeom prst="rect">
            <a:avLst/>
          </a:prstGeom>
          <a:noFill/>
        </p:spPr>
        <p:txBody>
          <a:bodyPr wrap="square" rtlCol="0">
            <a:spAutoFit/>
          </a:bodyPr>
          <a:p>
            <a:endParaRPr lang="zh-CN" altLang="en-US" sz="3200" b="1"/>
          </a:p>
          <a:p>
            <a:r>
              <a:rPr lang="zh-CN" altLang="en-US" sz="3200" b="1"/>
              <a:t>       这是一道新材料作文题，作文材料围绕着管仲提出的”国之四维”——礼义廉耻而展开，要求从这四个维度中选择一到两个，联系实际作文。这其中，“廉”和“耻”两个概念相对比较容易把握。所谓“廉”就是廉洁、清廉、不贪，不取不义之财物。“耻”就是一种羞愧之心，孟子说”羞恶之心，义之端也”，意思是当人们有了耻于做坏事的心，道义就产生了。从这个意义上说，“耻”也可以看成是“义”的条件，写作时可以适当联系。</a:t>
            </a:r>
            <a:endParaRPr lang="zh-CN" altLang="en-US" sz="3200" b="1"/>
          </a:p>
          <a:p>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57630" y="332740"/>
            <a:ext cx="3220720" cy="537845"/>
          </a:xfrm>
        </p:spPr>
        <p:txBody>
          <a:bodyPr>
            <a:normAutofit fontScale="90000"/>
          </a:bodyPr>
          <a:p>
            <a:br>
              <a:rPr lang="zh-CN" altLang="en-US" sz="4000" b="1">
                <a:sym typeface="+mn-ea"/>
              </a:rPr>
            </a:br>
            <a:r>
              <a:rPr lang="zh-CN" altLang="en-US" sz="4000" b="1">
                <a:sym typeface="+mn-ea"/>
              </a:rPr>
              <a:t>写作指导</a:t>
            </a:r>
            <a:br>
              <a:rPr lang="zh-CN" altLang="en-US" sz="4000" b="1"/>
            </a:br>
            <a:endParaRPr lang="zh-CN" altLang="en-US" sz="4000"/>
          </a:p>
        </p:txBody>
      </p:sp>
      <p:sp>
        <p:nvSpPr>
          <p:cNvPr id="3" name="文本框 2"/>
          <p:cNvSpPr txBox="1"/>
          <p:nvPr/>
        </p:nvSpPr>
        <p:spPr>
          <a:xfrm>
            <a:off x="504825" y="870585"/>
            <a:ext cx="10936605" cy="5015865"/>
          </a:xfrm>
          <a:prstGeom prst="rect">
            <a:avLst/>
          </a:prstGeom>
          <a:noFill/>
        </p:spPr>
        <p:txBody>
          <a:bodyPr wrap="square" rtlCol="0">
            <a:spAutoFit/>
          </a:bodyPr>
          <a:p>
            <a:endParaRPr lang="zh-CN" altLang="en-US" sz="3200" b="1"/>
          </a:p>
          <a:p>
            <a:r>
              <a:rPr lang="zh-CN" altLang="en-US" sz="3200" b="1"/>
              <a:t>       本道作文题的难度在于对于“礼”和“义”这两个概念内涵的解读与阐释，因为这两个概念的含义比较丰富。当然，如果把握得好，也容易写出高分作文。“礼”可以是“礼节”，也可以指道德规范。“礼”与“法”不同，法是写在律典里的，而“礼”和“义”一样，是深人人心的道德准绳。“礼”和“义”互相联系又有所不同。“礼”侧重于道德标准对人思想的约束和规范，而“义”更侧重于道德标准对人行为的约束和规范。具体而言，“礼”指合乎人伦道德的思想，“义”指合乎道义的行为和事情、合理的主张和思想等。</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68045" y="1413510"/>
            <a:ext cx="9573260" cy="4030980"/>
          </a:xfrm>
          <a:prstGeom prst="rect">
            <a:avLst/>
          </a:prstGeom>
          <a:noFill/>
        </p:spPr>
        <p:txBody>
          <a:bodyPr wrap="square" rtlCol="0">
            <a:spAutoFit/>
          </a:bodyPr>
          <a:p>
            <a:r>
              <a:rPr lang="en-US" altLang="zh-CN" sz="3200" b="1"/>
              <a:t>       </a:t>
            </a:r>
            <a:r>
              <a:rPr lang="zh-CN" altLang="en-US" sz="3200" b="1"/>
              <a:t>在写作时，首先要基于对这四个概念的理解和把握，选择一到两个维度进行写作，可以联系现实谈崇尚礼义廉耻的必要性，把一些经典素材和热点素材结合起来来阐释礼义廉耻在各个时代的具体表现，总结其共性。也可以辩证地谈谈怎样才能不拘泥于一些繁文缛节而更好地践行礼义廉耻等等。如果是</a:t>
            </a:r>
            <a:r>
              <a:rPr lang="zh-CN" altLang="en-US" sz="3200" b="1">
                <a:ln w="22225">
                  <a:solidFill>
                    <a:schemeClr val="accent2"/>
                  </a:solidFill>
                  <a:prstDash val="solid"/>
                </a:ln>
                <a:solidFill>
                  <a:schemeClr val="accent2">
                    <a:lumMod val="40000"/>
                    <a:lumOff val="60000"/>
                  </a:schemeClr>
                </a:solidFill>
                <a:effectLst/>
              </a:rPr>
              <a:t>写作议论文</a:t>
            </a:r>
            <a:r>
              <a:rPr lang="zh-CN" altLang="en-US" sz="3200" b="1"/>
              <a:t>，观点一定要鲜明。</a:t>
            </a:r>
            <a:r>
              <a:rPr lang="zh-CN" altLang="en-US" sz="3200" b="1">
                <a:ln w="22225">
                  <a:solidFill>
                    <a:schemeClr val="accent2"/>
                  </a:solidFill>
                  <a:prstDash val="solid"/>
                </a:ln>
                <a:solidFill>
                  <a:schemeClr val="accent2">
                    <a:lumMod val="40000"/>
                    <a:lumOff val="60000"/>
                  </a:schemeClr>
                </a:solidFill>
                <a:effectLst/>
              </a:rPr>
              <a:t>写记叙文</a:t>
            </a:r>
            <a:r>
              <a:rPr lang="zh-CN" altLang="en-US" sz="3200" b="1"/>
              <a:t>则要力求写出波澜，要有生动的细节描写。</a:t>
            </a:r>
            <a:endParaRPr lang="zh-CN" altLang="en-US" sz="3200" b="1"/>
          </a:p>
        </p:txBody>
      </p:sp>
      <p:sp>
        <p:nvSpPr>
          <p:cNvPr id="5" name="标题 4"/>
          <p:cNvSpPr>
            <a:spLocks noGrp="1"/>
          </p:cNvSpPr>
          <p:nvPr>
            <p:ph type="title"/>
          </p:nvPr>
        </p:nvSpPr>
        <p:spPr>
          <a:xfrm>
            <a:off x="1357630" y="332740"/>
            <a:ext cx="3220720" cy="537845"/>
          </a:xfrm>
        </p:spPr>
        <p:txBody>
          <a:bodyPr>
            <a:normAutofit fontScale="90000"/>
          </a:bodyPr>
          <a:p>
            <a:br>
              <a:rPr lang="zh-CN" altLang="en-US" sz="4000" b="1">
                <a:sym typeface="+mn-ea"/>
              </a:rPr>
            </a:br>
            <a:r>
              <a:rPr lang="zh-CN" altLang="en-US" sz="4000" b="1">
                <a:sym typeface="+mn-ea"/>
              </a:rPr>
              <a:t>写作指导</a:t>
            </a:r>
            <a:br>
              <a:rPr lang="zh-CN" altLang="en-US" sz="4000" b="1"/>
            </a:br>
            <a:endParaRPr lang="zh-CN" altLang="en-US" sz="4000"/>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68045" y="1413510"/>
            <a:ext cx="10541000" cy="4523105"/>
          </a:xfrm>
          <a:prstGeom prst="rect">
            <a:avLst/>
          </a:prstGeom>
          <a:noFill/>
        </p:spPr>
        <p:txBody>
          <a:bodyPr wrap="square" rtlCol="0">
            <a:spAutoFit/>
          </a:bodyPr>
          <a:p>
            <a:pPr algn="ctr"/>
            <a:r>
              <a:rPr lang="en-US" altLang="zh-CN" sz="3200" b="1"/>
              <a:t>       </a:t>
            </a:r>
            <a:r>
              <a:rPr lang="zh-CN" altLang="en-US" sz="3200" b="1">
                <a:solidFill>
                  <a:srgbClr val="796CC2"/>
                </a:solidFill>
              </a:rPr>
              <a:t>内化于心，外化于行</a:t>
            </a:r>
            <a:endParaRPr lang="zh-CN" altLang="en-US" sz="3200" b="1">
              <a:solidFill>
                <a:srgbClr val="796CC2"/>
              </a:solidFill>
            </a:endParaRPr>
          </a:p>
          <a:p>
            <a:pPr algn="ctr"/>
            <a:endParaRPr lang="zh-CN" altLang="en-US" sz="3200" b="1"/>
          </a:p>
          <a:p>
            <a:r>
              <a:rPr lang="zh-CN" altLang="en-US" sz="3200" b="1"/>
              <a:t>     《管子》中曾经提出过这样一个观点：“国有四维。一曰礼，二曰义，三曰廉，四日耻。”其反映的便是我们民族和国家在长期的讨论和实践过程中，逐渐形成的中国社会秩序和公认的个人行为规范。只是我们许多人并不曾确切地去了解和思考过它们之于我们的意义，不确定是否应该去践行这种价值观，也不甚关心要以何种方式、何种态度在现实中诠释它们。</a:t>
            </a:r>
            <a:endParaRPr lang="zh-CN" altLang="en-US" sz="3200" b="1"/>
          </a:p>
        </p:txBody>
      </p:sp>
      <p:sp>
        <p:nvSpPr>
          <p:cNvPr id="5" name="标题 4"/>
          <p:cNvSpPr>
            <a:spLocks noGrp="1"/>
          </p:cNvSpPr>
          <p:nvPr>
            <p:ph type="title"/>
          </p:nvPr>
        </p:nvSpPr>
        <p:spPr>
          <a:xfrm>
            <a:off x="1357630" y="332740"/>
            <a:ext cx="3220720" cy="537845"/>
          </a:xfrm>
        </p:spPr>
        <p:txBody>
          <a:bodyPr>
            <a:normAutofit fontScale="90000"/>
          </a:bodyPr>
          <a:p>
            <a:br>
              <a:rPr lang="zh-CN" altLang="en-US" sz="4000" b="1">
                <a:sym typeface="+mn-ea"/>
              </a:rPr>
            </a:br>
            <a:r>
              <a:rPr lang="zh-CN" altLang="en-US" sz="4000" b="1"/>
              <a:t>范例佳作</a:t>
            </a:r>
            <a:r>
              <a:rPr lang="en-US" altLang="zh-CN" sz="4000" b="1"/>
              <a:t>2</a:t>
            </a:r>
            <a:endParaRPr lang="en-US" altLang="zh-CN"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5262245"/>
          </a:xfrm>
          <a:prstGeom prst="rect">
            <a:avLst/>
          </a:prstGeom>
          <a:noFill/>
        </p:spPr>
        <p:txBody>
          <a:bodyPr wrap="square" rtlCol="0">
            <a:spAutoFit/>
          </a:bodyPr>
          <a:p>
            <a:r>
              <a:rPr lang="en-US" altLang="zh-CN" sz="2800" b="1"/>
              <a:t>       </a:t>
            </a:r>
            <a:r>
              <a:rPr lang="zh-CN" altLang="en-US" sz="2800" b="1"/>
              <a:t>儒家五常讲“仁、义、礼、智、信”，孔子讲“不义面富且贵，于我如浮云“见义不为，无勇也*，孟子讲“含生而取义”。</a:t>
            </a:r>
            <a:endParaRPr lang="zh-CN" altLang="en-US" sz="2800" b="1"/>
          </a:p>
          <a:p>
            <a:r>
              <a:rPr lang="zh-CN" altLang="en-US" sz="2800" b="1"/>
              <a:t>      “义*是传统儒家文化中非常重要的组成部分，简而言之，“</a:t>
            </a:r>
            <a:r>
              <a:rPr lang="zh-CN" altLang="en-US" sz="2800" b="1">
                <a:solidFill>
                  <a:srgbClr val="FF0000"/>
                </a:solidFill>
              </a:rPr>
              <a:t>义“就是道义。</a:t>
            </a:r>
            <a:r>
              <a:rPr lang="zh-CN" altLang="en-US" sz="2800" b="1"/>
              <a:t>也就是指做人的约束、规范、规矩，是生活中人们常常讲的“</a:t>
            </a:r>
            <a:r>
              <a:rPr lang="zh-CN" altLang="en-US" sz="2800" b="1">
                <a:solidFill>
                  <a:srgbClr val="FF0000"/>
                </a:solidFill>
              </a:rPr>
              <a:t>为人之正道</a:t>
            </a:r>
            <a:r>
              <a:rPr lang="zh-CN" altLang="en-US" sz="2800" b="1"/>
              <a:t>”，是做人最基本的德行之一；从本质上讲，道义是一种社会意识形态，是用来维系和调整人与人之间关系的准则。</a:t>
            </a:r>
            <a:endParaRPr lang="zh-CN" altLang="en-US" sz="2800" b="1"/>
          </a:p>
          <a:p>
            <a:r>
              <a:rPr lang="zh-CN" altLang="en-US" sz="2800" b="1"/>
              <a:t>       与道义相对的是利益，利益是指人类对自我的满足，包括物质利益和精神利益，</a:t>
            </a:r>
            <a:r>
              <a:rPr lang="zh-CN" altLang="en-US" sz="2800" b="1">
                <a:solidFill>
                  <a:srgbClr val="FF0000"/>
                </a:solidFill>
              </a:rPr>
              <a:t>道义可以看作是一种精神上的信仰</a:t>
            </a:r>
            <a:r>
              <a:rPr lang="zh-CN" altLang="en-US" sz="2800" b="1"/>
              <a:t>，而利益则指向现实的获得，其实，道义也是可以产生利益的，因为向外界提供了“道义“的人本身即会收获一种成就感和满足感，但道义与利益的区别在于，着眼于利益的人目标在于获得利益，而</a:t>
            </a:r>
            <a:r>
              <a:rPr lang="zh-CN" altLang="en-US" sz="2800" b="1">
                <a:solidFill>
                  <a:srgbClr val="FF0000"/>
                </a:solidFill>
              </a:rPr>
              <a:t>心中有道义的人其目的却只在践行道义本身，至于过程中的精神满足</a:t>
            </a:r>
            <a:r>
              <a:rPr lang="zh-CN" altLang="en-US" sz="2800" b="1"/>
              <a:t>，不过是一种额外的收获。</a:t>
            </a:r>
            <a:endParaRPr lang="zh-CN" altLang="en-US" sz="2800" b="1"/>
          </a:p>
        </p:txBody>
      </p:sp>
      <p:sp>
        <p:nvSpPr>
          <p:cNvPr id="27" name="文本框 26"/>
          <p:cNvSpPr txBox="1"/>
          <p:nvPr/>
        </p:nvSpPr>
        <p:spPr>
          <a:xfrm>
            <a:off x="1478149" y="159028"/>
            <a:ext cx="2082800"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关于道义</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2280" y="1149985"/>
            <a:ext cx="10904220" cy="5323205"/>
          </a:xfrm>
          <a:prstGeom prst="rect">
            <a:avLst/>
          </a:prstGeom>
          <a:noFill/>
        </p:spPr>
        <p:txBody>
          <a:bodyPr wrap="square" rtlCol="0">
            <a:spAutoFit/>
          </a:bodyPr>
          <a:p>
            <a:pPr algn="l"/>
            <a:r>
              <a:rPr lang="en-US" altLang="zh-CN" sz="3200" b="1"/>
              <a:t>       </a:t>
            </a:r>
            <a:r>
              <a:rPr lang="zh-CN" altLang="en-US" sz="2800" b="1">
                <a:solidFill>
                  <a:schemeClr val="tx1"/>
                </a:solidFill>
              </a:rPr>
              <a:t>我认为“礼”是外在的行为规范，而“义”和“耻”则指向内在的精神规范，“义”指向的是外在评价，“耻”指向的是内在评价。比起“耻”，我认为更重要的是“义”，人是社会性的动物，自我与他人的关系应该是行为规范中的一种重要尺度。</a:t>
            </a:r>
            <a:endParaRPr lang="zh-CN" altLang="en-US" sz="2800" b="1">
              <a:solidFill>
                <a:schemeClr val="tx1"/>
              </a:solidFill>
            </a:endParaRPr>
          </a:p>
          <a:p>
            <a:pPr algn="l"/>
            <a:r>
              <a:rPr lang="zh-CN" altLang="en-US" sz="2800" b="1">
                <a:solidFill>
                  <a:schemeClr val="tx1"/>
                </a:solidFill>
              </a:rPr>
              <a:t>      “义”可以看作我们对世界的观念和判断；“礼”可以看作是这些内心情感和精神的外化，通过一次次的抉择和行动表现出来。而这二者从某个角度来看可以说是互为表里的，它们相互影响、相互转化并在这个过程中逐渐肯定和坚定对方。我们很难想象一个行事处世有礼的人会没有道义。作为古老的道德传统，它们绝非只是停留于口头宣传，也不只是一种口耳相传的习惯，而是一种成体系的道德观念和行动准则，由我们来将其内化于心，外化于行。</a:t>
            </a:r>
            <a:endParaRPr lang="zh-CN" altLang="en-US" sz="2800" b="1">
              <a:solidFill>
                <a:schemeClr val="tx1"/>
              </a:solidFill>
            </a:endParaRPr>
          </a:p>
          <a:p>
            <a:pPr algn="l"/>
            <a:endParaRPr lang="zh-CN" altLang="en-US" sz="2800" b="1">
              <a:solidFill>
                <a:schemeClr val="tx1"/>
              </a:solidFill>
            </a:endParaRPr>
          </a:p>
        </p:txBody>
      </p:sp>
      <p:sp>
        <p:nvSpPr>
          <p:cNvPr id="5" name="标题 4"/>
          <p:cNvSpPr>
            <a:spLocks noGrp="1"/>
          </p:cNvSpPr>
          <p:nvPr>
            <p:ph type="title"/>
          </p:nvPr>
        </p:nvSpPr>
        <p:spPr>
          <a:xfrm>
            <a:off x="1357630" y="233680"/>
            <a:ext cx="3220720" cy="537845"/>
          </a:xfrm>
        </p:spPr>
        <p:txBody>
          <a:bodyPr>
            <a:normAutofit fontScale="90000"/>
          </a:bodyPr>
          <a:p>
            <a:br>
              <a:rPr lang="zh-CN" altLang="en-US" sz="4000" b="1">
                <a:sym typeface="+mn-ea"/>
              </a:rPr>
            </a:br>
            <a:r>
              <a:rPr lang="zh-CN" altLang="en-US" sz="4000" b="1"/>
              <a:t>范例佳作</a:t>
            </a:r>
            <a:r>
              <a:rPr lang="en-US" altLang="zh-CN" sz="4000" b="1"/>
              <a:t>2</a:t>
            </a:r>
            <a:endParaRPr lang="en-US" altLang="zh-CN"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7670" y="1017905"/>
            <a:ext cx="10904220" cy="6185535"/>
          </a:xfrm>
          <a:prstGeom prst="rect">
            <a:avLst/>
          </a:prstGeom>
          <a:noFill/>
        </p:spPr>
        <p:txBody>
          <a:bodyPr wrap="square" rtlCol="0">
            <a:spAutoFit/>
          </a:bodyPr>
          <a:p>
            <a:pPr algn="l"/>
            <a:r>
              <a:rPr lang="en-US" altLang="zh-CN" sz="3200" b="1"/>
              <a:t>       </a:t>
            </a:r>
            <a:r>
              <a:rPr lang="zh-CN" altLang="en-US" sz="2800" b="1">
                <a:solidFill>
                  <a:schemeClr val="tx1"/>
                </a:solidFill>
              </a:rPr>
              <a:t>从表面上看，“义”与“礼”都是对外的，但实际上，我认为两者从根本上讲还是指向自我的。《孟子》里曾经反复强调过“反求诸己”的概念，即一个人做的任何事情，其结果、其原因，都要回返、落实到自己身上。我们宣扬把包括“义”在内的诸多优秀观念内化于心，很大程度上是为了帮助我们自己保持内心的健康和平和。这其实很容易理解，试想，如果一个人成天想着获取利益而不择手段，心中无义，那他很难是一个践行“礼”的人.自然也就很难被人以礼相待，以义相待。</a:t>
            </a:r>
            <a:endParaRPr lang="zh-CN" altLang="en-US" sz="2800" b="1">
              <a:solidFill>
                <a:schemeClr val="tx1"/>
              </a:solidFill>
            </a:endParaRPr>
          </a:p>
          <a:p>
            <a:pPr algn="l"/>
            <a:r>
              <a:rPr lang="zh-CN" altLang="en-US" sz="2800" b="1">
                <a:solidFill>
                  <a:schemeClr val="tx1"/>
                </a:solidFill>
              </a:rPr>
              <a:t>       另一方面，“义”与“礼”也是为了帮助人做出更好、更合理的选择。正确得体的行为能够帮助我们生活得更幸福、更安乐，而这份舒适又进一步坚定了我们内心所持的观念。所以我们才说这是一个有关自我的观念，它不仅帮助我们在社会上生活得更加自由快乐，也让我们的心灵能够处在一个舒适的状态。</a:t>
            </a:r>
            <a:endParaRPr lang="zh-CN" altLang="en-US" sz="2800" b="1">
              <a:solidFill>
                <a:schemeClr val="tx1"/>
              </a:solidFill>
            </a:endParaRPr>
          </a:p>
          <a:p>
            <a:pPr algn="l"/>
            <a:endParaRPr lang="zh-CN" altLang="en-US" sz="2800" b="1">
              <a:solidFill>
                <a:schemeClr val="tx1"/>
              </a:solidFill>
            </a:endParaRPr>
          </a:p>
        </p:txBody>
      </p:sp>
      <p:sp>
        <p:nvSpPr>
          <p:cNvPr id="5" name="标题 4"/>
          <p:cNvSpPr>
            <a:spLocks noGrp="1"/>
          </p:cNvSpPr>
          <p:nvPr>
            <p:ph type="title"/>
          </p:nvPr>
        </p:nvSpPr>
        <p:spPr>
          <a:xfrm>
            <a:off x="1357630" y="233680"/>
            <a:ext cx="3220720" cy="537845"/>
          </a:xfrm>
        </p:spPr>
        <p:txBody>
          <a:bodyPr>
            <a:normAutofit fontScale="90000"/>
          </a:bodyPr>
          <a:p>
            <a:br>
              <a:rPr lang="zh-CN" altLang="en-US" sz="4000" b="1">
                <a:sym typeface="+mn-ea"/>
              </a:rPr>
            </a:br>
            <a:r>
              <a:rPr lang="zh-CN" altLang="en-US" sz="4000" b="1"/>
              <a:t>范例佳作</a:t>
            </a:r>
            <a:r>
              <a:rPr lang="en-US" altLang="zh-CN" sz="4000" b="1"/>
              <a:t>2</a:t>
            </a:r>
            <a:endParaRPr lang="en-US" altLang="zh-CN"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2280" y="1149985"/>
            <a:ext cx="10904220" cy="4461510"/>
          </a:xfrm>
          <a:prstGeom prst="rect">
            <a:avLst/>
          </a:prstGeom>
          <a:noFill/>
        </p:spPr>
        <p:txBody>
          <a:bodyPr wrap="square" rtlCol="0">
            <a:spAutoFit/>
          </a:bodyPr>
          <a:p>
            <a:pPr algn="l"/>
            <a:r>
              <a:rPr lang="en-US" altLang="zh-CN" sz="3200" b="1"/>
              <a:t>       </a:t>
            </a:r>
            <a:r>
              <a:rPr lang="zh-CN" altLang="en-US" sz="2800" b="1">
                <a:solidFill>
                  <a:schemeClr val="tx1"/>
                </a:solidFill>
              </a:rPr>
              <a:t>然而没有一种道德观念是与社会脱节的，“义”与“礼”必然也同整个生活体系的要求和趋向有关。毕竟一个社会是否具有活力，很大程度上是会被它的思想导向所影响的。今天，有很多人将中国传统的“礼”逐渐丢失了，越来越多的人开始不讲礼，甚至不知礼，我想，完其原因，还在于我们每个人心中都把“我”放得越来越大，甚至是只有自我，而没有为他人留一分余地，没有为“义”留一分余地，所以才会在处理自我与他人的关系时少了一些“礼”。如果一个被全社会广泛接纳的观念的核心概念都未被人们认真思考过，那么你又怎么能够指望它发挥激发社会活力的作用呢?</a:t>
            </a:r>
            <a:endParaRPr lang="zh-CN" altLang="en-US" sz="2800" b="1">
              <a:solidFill>
                <a:schemeClr val="tx1"/>
              </a:solidFill>
            </a:endParaRPr>
          </a:p>
          <a:p>
            <a:pPr algn="l"/>
            <a:endParaRPr lang="zh-CN" altLang="en-US" sz="2800" b="1">
              <a:solidFill>
                <a:schemeClr val="tx1"/>
              </a:solidFill>
            </a:endParaRPr>
          </a:p>
        </p:txBody>
      </p:sp>
      <p:sp>
        <p:nvSpPr>
          <p:cNvPr id="5" name="标题 4"/>
          <p:cNvSpPr>
            <a:spLocks noGrp="1"/>
          </p:cNvSpPr>
          <p:nvPr>
            <p:ph type="title"/>
          </p:nvPr>
        </p:nvSpPr>
        <p:spPr>
          <a:xfrm>
            <a:off x="1357630" y="233680"/>
            <a:ext cx="3220720" cy="537845"/>
          </a:xfrm>
        </p:spPr>
        <p:txBody>
          <a:bodyPr>
            <a:normAutofit fontScale="90000"/>
          </a:bodyPr>
          <a:p>
            <a:br>
              <a:rPr lang="zh-CN" altLang="en-US" sz="4000" b="1">
                <a:sym typeface="+mn-ea"/>
              </a:rPr>
            </a:br>
            <a:r>
              <a:rPr lang="zh-CN" altLang="en-US" sz="4000" b="1"/>
              <a:t>范例佳作</a:t>
            </a:r>
            <a:r>
              <a:rPr lang="en-US" altLang="zh-CN" sz="4000" b="1"/>
              <a:t>2</a:t>
            </a:r>
            <a:endParaRPr lang="en-US" altLang="zh-CN"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2280" y="1149985"/>
            <a:ext cx="10904220" cy="3169285"/>
          </a:xfrm>
          <a:prstGeom prst="rect">
            <a:avLst/>
          </a:prstGeom>
          <a:noFill/>
        </p:spPr>
        <p:txBody>
          <a:bodyPr wrap="square" rtlCol="0">
            <a:spAutoFit/>
          </a:bodyPr>
          <a:p>
            <a:pPr algn="l"/>
            <a:r>
              <a:rPr lang="en-US" altLang="zh-CN" sz="3200" b="1"/>
              <a:t>       </a:t>
            </a:r>
            <a:r>
              <a:rPr lang="zh-CN" altLang="en-US" sz="2800" b="1">
                <a:solidFill>
                  <a:schemeClr val="tx1"/>
                </a:solidFill>
              </a:rPr>
              <a:t>萨义德在《知识分子论》中说，知识分子的职责是时时刻刻维持着警觉状态，永远不要被似是而非或约定俗成的观念带着走。其实何止知识分子应当如此，要使这份先人留下来的礼物得以进一步发展、进化，需要的是社会中的每一个人的思考和行动，而今天的我们，也该停止对“礼”与“义”的一知半解和无所用心，认真地加以思考并付诸行动，真正地做到内化于心，外化于行。</a:t>
            </a:r>
            <a:endParaRPr lang="zh-CN" altLang="en-US" sz="2800" b="1">
              <a:solidFill>
                <a:schemeClr val="tx1"/>
              </a:solidFill>
            </a:endParaRPr>
          </a:p>
          <a:p>
            <a:pPr algn="l"/>
            <a:endParaRPr lang="zh-CN" altLang="en-US" sz="2800" b="1">
              <a:solidFill>
                <a:schemeClr val="tx1"/>
              </a:solidFill>
            </a:endParaRPr>
          </a:p>
        </p:txBody>
      </p:sp>
      <p:sp>
        <p:nvSpPr>
          <p:cNvPr id="5" name="标题 4"/>
          <p:cNvSpPr>
            <a:spLocks noGrp="1"/>
          </p:cNvSpPr>
          <p:nvPr>
            <p:ph type="title"/>
          </p:nvPr>
        </p:nvSpPr>
        <p:spPr>
          <a:xfrm>
            <a:off x="1357630" y="233680"/>
            <a:ext cx="3220720" cy="537845"/>
          </a:xfrm>
        </p:spPr>
        <p:txBody>
          <a:bodyPr>
            <a:normAutofit fontScale="90000"/>
          </a:bodyPr>
          <a:p>
            <a:br>
              <a:rPr lang="zh-CN" altLang="en-US" sz="4000" b="1">
                <a:sym typeface="+mn-ea"/>
              </a:rPr>
            </a:br>
            <a:r>
              <a:rPr lang="zh-CN" altLang="en-US" sz="4000" b="1"/>
              <a:t>范例佳作</a:t>
            </a:r>
            <a:r>
              <a:rPr lang="en-US" altLang="zh-CN" sz="4000" b="1"/>
              <a:t>2</a:t>
            </a:r>
            <a:endParaRPr lang="en-US" altLang="zh-CN"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2280" y="1149985"/>
            <a:ext cx="10904220" cy="3599815"/>
          </a:xfrm>
          <a:prstGeom prst="rect">
            <a:avLst/>
          </a:prstGeom>
          <a:noFill/>
        </p:spPr>
        <p:txBody>
          <a:bodyPr wrap="square" rtlCol="0">
            <a:spAutoFit/>
          </a:bodyPr>
          <a:p>
            <a:pPr algn="l"/>
            <a:r>
              <a:rPr lang="en-US" altLang="zh-CN" sz="3200" b="1"/>
              <a:t>      </a:t>
            </a:r>
            <a:r>
              <a:rPr lang="zh-CN" altLang="en-US" sz="2800" b="1">
                <a:solidFill>
                  <a:schemeClr val="tx1"/>
                </a:solidFill>
              </a:rPr>
              <a:t>【得分点】文章选择了“礼”和“义”这两个方面进行阐释。开篇先指出“礼”“义”“廉”“耻”等观念的重要文化价值，并犀利地点出“我们许多人并不曾确切地去了解和思考过它们之于我们的意义，不确定是否应该去践行这种价值观，也不甚关心要以何种方式、何种态度在现实中诠释它们”的现状。文章的主体部分对“礼”与“义”的关系进行了深人浅出的阐释，同时又联系现实，针砭时弊。文章结尾引用萨义德的名言，呼唤将“礼”与“义”的理念“内化于心，外化于行”，简洁有力。</a:t>
            </a:r>
            <a:endParaRPr lang="zh-CN" altLang="en-US" sz="2800" b="1">
              <a:solidFill>
                <a:schemeClr val="tx1"/>
              </a:solidFill>
            </a:endParaRPr>
          </a:p>
        </p:txBody>
      </p:sp>
      <p:sp>
        <p:nvSpPr>
          <p:cNvPr id="5" name="标题 4"/>
          <p:cNvSpPr>
            <a:spLocks noGrp="1"/>
          </p:cNvSpPr>
          <p:nvPr>
            <p:ph type="title"/>
          </p:nvPr>
        </p:nvSpPr>
        <p:spPr>
          <a:xfrm>
            <a:off x="1357630" y="233680"/>
            <a:ext cx="3220720" cy="537845"/>
          </a:xfrm>
        </p:spPr>
        <p:txBody>
          <a:bodyPr>
            <a:normAutofit fontScale="90000"/>
          </a:bodyPr>
          <a:p>
            <a:br>
              <a:rPr lang="zh-CN" altLang="en-US" sz="4000" b="1">
                <a:sym typeface="+mn-ea"/>
              </a:rPr>
            </a:br>
            <a:r>
              <a:rPr lang="zh-CN" altLang="en-US" sz="4000" b="1"/>
              <a:t>范例佳作</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4399915"/>
          </a:xfrm>
          <a:prstGeom prst="rect">
            <a:avLst/>
          </a:prstGeom>
          <a:noFill/>
        </p:spPr>
        <p:txBody>
          <a:bodyPr wrap="square" rtlCol="0">
            <a:spAutoFit/>
          </a:bodyPr>
          <a:p>
            <a:pPr algn="ctr"/>
            <a:r>
              <a:rPr lang="en-US" altLang="zh-CN" sz="2800" b="1"/>
              <a:t>      </a:t>
            </a:r>
            <a:r>
              <a:rPr sz="2800" b="1"/>
              <a:t>铁肩担道义，辣手著文章</a:t>
            </a:r>
            <a:endParaRPr sz="2800" b="1"/>
          </a:p>
          <a:p>
            <a:pPr algn="ctr"/>
            <a:endParaRPr sz="2800" b="1"/>
          </a:p>
          <a:p>
            <a:pPr algn="l"/>
            <a:r>
              <a:rPr sz="2800" b="1"/>
              <a:t>用铁肩担起道义，让中华儿女之的仁义与责任不会在时间长河里慢慢流失;用辣手著成文章，让中国文人志士能在黑暗的笼罩中探寻光明。</a:t>
            </a:r>
            <a:endParaRPr sz="2800" b="1"/>
          </a:p>
          <a:p>
            <a:pPr algn="l"/>
            <a:endParaRPr sz="2800" b="1"/>
          </a:p>
          <a:p>
            <a:pPr algn="l"/>
            <a:r>
              <a:rPr sz="2800" b="1"/>
              <a:t>惟有铁肩，才能担起道义，担起时代赋予的责任。</a:t>
            </a:r>
            <a:endParaRPr sz="2800" b="1"/>
          </a:p>
          <a:p>
            <a:pPr algn="l"/>
            <a:endParaRPr sz="2800" b="1"/>
          </a:p>
          <a:p>
            <a:pPr algn="l"/>
            <a:r>
              <a:rPr sz="2800" b="1"/>
              <a:t>惟有辣手，才能著成文章，刺破黑暗迎来光明。</a:t>
            </a:r>
            <a:endParaRPr sz="2800" b="1"/>
          </a:p>
          <a:p>
            <a:pPr algn="l"/>
            <a:endParaRPr sz="2800" b="1"/>
          </a:p>
          <a:p>
            <a:pPr algn="l"/>
            <a:r>
              <a:rPr sz="2800" b="1"/>
              <a:t>用铁肩担起道义，责任更大更重;用辣手著文章，真理更深更远。</a:t>
            </a:r>
            <a:endParaRPr sz="28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5692775"/>
          </a:xfrm>
          <a:prstGeom prst="rect">
            <a:avLst/>
          </a:prstGeom>
          <a:noFill/>
        </p:spPr>
        <p:txBody>
          <a:bodyPr wrap="square" rtlCol="0">
            <a:spAutoFit/>
          </a:bodyPr>
          <a:p>
            <a:r>
              <a:rPr lang="en-US" altLang="zh-CN" sz="2800" b="1"/>
              <a:t>       </a:t>
            </a:r>
            <a:r>
              <a:rPr lang="zh-CN" altLang="en-US" sz="2800" b="1"/>
              <a:t>【全国Ⅱ卷2015年高考作文题目】</a:t>
            </a:r>
            <a:endParaRPr lang="zh-CN" altLang="en-US" sz="2800" b="1"/>
          </a:p>
          <a:p>
            <a:r>
              <a:rPr lang="zh-CN" altLang="en-US" sz="2800" b="1"/>
              <a:t>    18.阅读下面的材料，根据要求写一篇不少于800字的文章。（60分）</a:t>
            </a:r>
            <a:endParaRPr lang="zh-CN" altLang="en-US" sz="2800" b="1"/>
          </a:p>
          <a:p>
            <a:r>
              <a:rPr lang="zh-CN" altLang="en-US" sz="2800" b="1"/>
              <a:t>    当代风采人物评选活动已产生最后三名候选人，老李，笃学敏思，矢志创新，为破解生命科学之谜做出重大贡献，率领团队一举跻身国际学术最前沿。老王，爱岗敬业，练就一手绝活，变普通技术为完美艺术，走出一条从高职生到焊接大师的“大国工匠”之路。小刘，酷爱摄影，跋山涉水捕捉世间美景，他的博客赢得网友一片赞叹：“你带我们品味大千世界“”你帮我们留住美丽乡愁”。</a:t>
            </a:r>
            <a:endParaRPr lang="zh-CN" altLang="en-US" sz="2800" b="1"/>
          </a:p>
          <a:p>
            <a:r>
              <a:rPr lang="zh-CN" altLang="en-US" sz="2800" b="1"/>
              <a:t>    这三人中，</a:t>
            </a:r>
            <a:r>
              <a:rPr lang="zh-CN" altLang="en-US" sz="2800" b="1">
                <a:solidFill>
                  <a:srgbClr val="FF0000"/>
                </a:solidFill>
              </a:rPr>
              <a:t>你认为谁更具风采</a:t>
            </a:r>
            <a:r>
              <a:rPr lang="zh-CN" altLang="en-US" sz="2800" b="1"/>
              <a:t>？请综合材料内容及含意作文，体现你的思考、权衡与选择。</a:t>
            </a:r>
            <a:endParaRPr lang="zh-CN" altLang="en-US" sz="2800" b="1"/>
          </a:p>
          <a:p>
            <a:r>
              <a:rPr lang="zh-CN" altLang="en-US" sz="2800" b="1"/>
              <a:t>    要求选好角度，确定立意，明确文体，自拟标题；不要套作，不得抄袭。</a:t>
            </a:r>
            <a:endParaRPr lang="zh-CN" altLang="en-US" sz="2800" b="1"/>
          </a:p>
        </p:txBody>
      </p:sp>
      <p:sp>
        <p:nvSpPr>
          <p:cNvPr id="27" name="文本框 26"/>
          <p:cNvSpPr txBox="1"/>
          <p:nvPr/>
        </p:nvSpPr>
        <p:spPr>
          <a:xfrm>
            <a:off x="1478149" y="159028"/>
            <a:ext cx="3030220" cy="666115"/>
          </a:xfrm>
          <a:prstGeom prst="rect">
            <a:avLst/>
          </a:prstGeom>
          <a:noFill/>
        </p:spPr>
        <p:txBody>
          <a:bodyPr wrap="none" lIns="91440" tIns="45720" rIns="91440" bIns="45720" rtlCol="0">
            <a:spAutoFit/>
          </a:bodyPr>
          <a:p>
            <a:pPr algn="l"/>
            <a:r>
              <a:rPr lang="zh-CN" altLang="en-US" sz="3730" b="1" dirty="0">
                <a:solidFill>
                  <a:srgbClr val="796CC2"/>
                </a:solidFill>
                <a:latin typeface="微软雅黑" panose="020B0503020204020204" pitchFamily="34" charset="-122"/>
                <a:ea typeface="微软雅黑" panose="020B0503020204020204" pitchFamily="34" charset="-122"/>
                <a:sym typeface="+mn-ea"/>
              </a:rPr>
              <a:t>高考</a:t>
            </a:r>
            <a:r>
              <a:rPr lang="zh-CN" altLang="en-US" sz="3735" b="1" dirty="0">
                <a:solidFill>
                  <a:srgbClr val="796CC2"/>
                </a:solidFill>
                <a:latin typeface="微软雅黑" panose="020B0503020204020204" pitchFamily="34" charset="-122"/>
                <a:ea typeface="微软雅黑" panose="020B0503020204020204" pitchFamily="34" charset="-122"/>
              </a:rPr>
              <a:t>同型范例</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7434" y="2702809"/>
            <a:ext cx="6167202" cy="4794252"/>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6762" y="-465547"/>
            <a:ext cx="6096096" cy="5979722"/>
          </a:xfrm>
          <a:prstGeom prst="rect">
            <a:avLst/>
          </a:prstGeom>
        </p:spPr>
      </p:pic>
      <p:sp>
        <p:nvSpPr>
          <p:cNvPr id="12" name="文本框 11"/>
          <p:cNvSpPr txBox="1"/>
          <p:nvPr/>
        </p:nvSpPr>
        <p:spPr>
          <a:xfrm>
            <a:off x="2886443" y="1979222"/>
            <a:ext cx="6419115" cy="1322070"/>
          </a:xfrm>
          <a:prstGeom prst="rect">
            <a:avLst/>
          </a:prstGeom>
          <a:noFill/>
        </p:spPr>
        <p:txBody>
          <a:bodyPr wrap="square" rtlCol="0">
            <a:spAutoFit/>
          </a:bodyPr>
          <a:lstStyle/>
          <a:p>
            <a:pPr algn="ctr"/>
            <a:r>
              <a:rPr lang="zh-CN" altLang="en-US" sz="8000" b="1" dirty="0">
                <a:solidFill>
                  <a:srgbClr val="796CC2"/>
                </a:solidFill>
                <a:latin typeface="微软雅黑" panose="020B0503020204020204" pitchFamily="34" charset="-122"/>
                <a:ea typeface="微软雅黑" panose="020B0503020204020204" pitchFamily="34" charset="-122"/>
              </a:rPr>
              <a:t>后会有期</a:t>
            </a:r>
            <a:endParaRPr lang="zh-CN" altLang="en-US" sz="8000" b="1" dirty="0">
              <a:solidFill>
                <a:srgbClr val="796CC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7356" y="1277901"/>
            <a:ext cx="1361818" cy="11186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649"/>
                            </p:stCondLst>
                            <p:childTnLst>
                              <p:par>
                                <p:cTn id="13" presetID="47"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bwMode="auto">
          <a:xfrm>
            <a:off x="4958389" y="2319438"/>
            <a:ext cx="7069456" cy="3693024"/>
            <a:chOff x="1959177" y="927571"/>
            <a:chExt cx="7482704" cy="3910050"/>
          </a:xfrm>
        </p:grpSpPr>
        <p:grpSp>
          <p:nvGrpSpPr>
            <p:cNvPr id="57" name="组合 90"/>
            <p:cNvGrpSpPr/>
            <p:nvPr/>
          </p:nvGrpSpPr>
          <p:grpSpPr bwMode="auto">
            <a:xfrm>
              <a:off x="2133254" y="1433896"/>
              <a:ext cx="5419971" cy="552645"/>
              <a:chOff x="1759346" y="2204950"/>
              <a:chExt cx="1548563" cy="552646"/>
            </a:xfrm>
          </p:grpSpPr>
          <p:sp>
            <p:nvSpPr>
              <p:cNvPr id="103" name="任意多边形 102"/>
              <p:cNvSpPr/>
              <p:nvPr/>
            </p:nvSpPr>
            <p:spPr bwMode="auto">
              <a:xfrm>
                <a:off x="1759346" y="2223103"/>
                <a:ext cx="1524110" cy="4705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1" name="TextBox 100"/>
              <p:cNvSpPr txBox="1">
                <a:spLocks noChangeArrowheads="1"/>
              </p:cNvSpPr>
              <p:nvPr/>
            </p:nvSpPr>
            <p:spPr bwMode="auto">
              <a:xfrm>
                <a:off x="1769716" y="2204950"/>
                <a:ext cx="1538193" cy="55264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defRPr/>
                </a:pPr>
                <a:r>
                  <a:rPr lang="zh-CN" altLang="en-US" sz="2800" b="1" kern="0" dirty="0">
                    <a:solidFill>
                      <a:prstClr val="white"/>
                    </a:solidFill>
                    <a:latin typeface="微软雅黑" panose="020B0503020204020204" pitchFamily="34" charset="-122"/>
                    <a:ea typeface="微软雅黑" panose="020B0503020204020204" pitchFamily="34" charset="-122"/>
                  </a:rPr>
                  <a:t>一、可以谈道义的内涵</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58" name="组合 91"/>
            <p:cNvGrpSpPr/>
            <p:nvPr/>
          </p:nvGrpSpPr>
          <p:grpSpPr bwMode="auto">
            <a:xfrm>
              <a:off x="1959177" y="2394193"/>
              <a:ext cx="6107546" cy="485413"/>
              <a:chOff x="1694844" y="2207984"/>
              <a:chExt cx="2262054" cy="485413"/>
            </a:xfrm>
          </p:grpSpPr>
          <p:sp>
            <p:nvSpPr>
              <p:cNvPr id="98" name="任意多边形 97"/>
              <p:cNvSpPr/>
              <p:nvPr/>
            </p:nvSpPr>
            <p:spPr bwMode="auto">
              <a:xfrm>
                <a:off x="1759318" y="2224792"/>
                <a:ext cx="2143064" cy="468605"/>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6" name="TextBox 95"/>
              <p:cNvSpPr txBox="1">
                <a:spLocks noChangeArrowheads="1"/>
              </p:cNvSpPr>
              <p:nvPr/>
            </p:nvSpPr>
            <p:spPr bwMode="auto">
              <a:xfrm>
                <a:off x="1694844" y="2207984"/>
                <a:ext cx="2262054" cy="14333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kern="0" dirty="0">
                    <a:solidFill>
                      <a:prstClr val="white"/>
                    </a:solidFill>
                    <a:latin typeface="微软雅黑" panose="020B0503020204020204" pitchFamily="34" charset="-122"/>
                    <a:ea typeface="微软雅黑" panose="020B0503020204020204" pitchFamily="34" charset="-122"/>
                  </a:rPr>
                  <a:t>二、可以从道义践行者的角度思考</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59" name="组合 97"/>
            <p:cNvGrpSpPr/>
            <p:nvPr/>
          </p:nvGrpSpPr>
          <p:grpSpPr bwMode="auto">
            <a:xfrm>
              <a:off x="2143011" y="3317133"/>
              <a:ext cx="6295068" cy="521088"/>
              <a:chOff x="1764271" y="2173662"/>
              <a:chExt cx="3228240" cy="521089"/>
            </a:xfrm>
          </p:grpSpPr>
          <p:grpSp>
            <p:nvGrpSpPr>
              <p:cNvPr id="90" name="组合 21"/>
              <p:cNvGrpSpPr/>
              <p:nvPr/>
            </p:nvGrpSpPr>
            <p:grpSpPr bwMode="auto">
              <a:xfrm>
                <a:off x="1764271" y="2226102"/>
                <a:ext cx="3228240" cy="468649"/>
                <a:chOff x="4023003" y="2291507"/>
                <a:chExt cx="6298828" cy="468594"/>
              </a:xfrm>
            </p:grpSpPr>
            <p:sp>
              <p:nvSpPr>
                <p:cNvPr id="93" name="任意多边形 92"/>
                <p:cNvSpPr/>
                <p:nvPr/>
              </p:nvSpPr>
              <p:spPr bwMode="auto">
                <a:xfrm>
                  <a:off x="4023003" y="2291507"/>
                  <a:ext cx="6298828" cy="468551"/>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chemeClr val="accent2"/>
                </a:soli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4" name="任意多边形 93"/>
                <p:cNvSpPr/>
                <p:nvPr/>
              </p:nvSpPr>
              <p:spPr bwMode="auto">
                <a:xfrm>
                  <a:off x="5468129" y="2294123"/>
                  <a:ext cx="1528864"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rgbClr val="C00000">
                    <a:alpha val="6000"/>
                  </a:srgbClr>
                </a:solidFill>
                <a:ln>
                  <a:noFill/>
                </a:ln>
              </p:spPr>
              <p:txBody>
                <a:bodyPr/>
                <a:lstStyle/>
                <a:p>
                  <a:pPr eaLnBrk="0" hangingPunct="0">
                    <a:defRPr/>
                  </a:pPr>
                  <a:endParaRPr lang="zh-CN" altLang="en-US" kern="0">
                    <a:solidFill>
                      <a:sysClr val="windowText" lastClr="000000"/>
                    </a:solidFill>
                  </a:endParaRPr>
                </a:p>
              </p:txBody>
            </p:sp>
          </p:grpSp>
          <p:sp>
            <p:nvSpPr>
              <p:cNvPr id="91" name="TextBox 90"/>
              <p:cNvSpPr txBox="1">
                <a:spLocks noChangeArrowheads="1"/>
              </p:cNvSpPr>
              <p:nvPr/>
            </p:nvSpPr>
            <p:spPr bwMode="auto">
              <a:xfrm>
                <a:off x="1777714" y="2173662"/>
                <a:ext cx="3065553" cy="302648"/>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kern="0" dirty="0">
                    <a:solidFill>
                      <a:prstClr val="white"/>
                    </a:solidFill>
                    <a:latin typeface="微软雅黑" panose="020B0503020204020204" pitchFamily="34" charset="-122"/>
                    <a:ea typeface="微软雅黑" panose="020B0503020204020204" pitchFamily="34" charset="-122"/>
                  </a:rPr>
                  <a:t>三、可以辩证思考践行道义的条件</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60" name="组合 103"/>
            <p:cNvGrpSpPr/>
            <p:nvPr/>
          </p:nvGrpSpPr>
          <p:grpSpPr bwMode="auto">
            <a:xfrm>
              <a:off x="1959178" y="4284976"/>
              <a:ext cx="7482703" cy="552645"/>
              <a:chOff x="1580549" y="2182655"/>
              <a:chExt cx="7674563" cy="552646"/>
            </a:xfrm>
          </p:grpSpPr>
          <p:sp>
            <p:nvSpPr>
              <p:cNvPr id="88" name="任意多边形 87"/>
              <p:cNvSpPr/>
              <p:nvPr/>
            </p:nvSpPr>
            <p:spPr bwMode="auto">
              <a:xfrm>
                <a:off x="1759092" y="2224339"/>
                <a:ext cx="7365044" cy="468606"/>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6" name="TextBox 85"/>
              <p:cNvSpPr txBox="1">
                <a:spLocks noChangeArrowheads="1"/>
              </p:cNvSpPr>
              <p:nvPr/>
            </p:nvSpPr>
            <p:spPr bwMode="auto">
              <a:xfrm>
                <a:off x="1580549" y="2182655"/>
                <a:ext cx="7674563" cy="55264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kern="0" dirty="0">
                    <a:solidFill>
                      <a:prstClr val="white"/>
                    </a:solidFill>
                    <a:latin typeface="微软雅黑" panose="020B0503020204020204" pitchFamily="34" charset="-122"/>
                    <a:ea typeface="微软雅黑" panose="020B0503020204020204" pitchFamily="34" charset="-122"/>
                  </a:rPr>
                  <a:t>四、可以对抛弃道义的社会行为进行批判</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62" name="组合 137"/>
            <p:cNvGrpSpPr/>
            <p:nvPr/>
          </p:nvGrpSpPr>
          <p:grpSpPr bwMode="auto">
            <a:xfrm>
              <a:off x="2097088" y="927571"/>
              <a:ext cx="5522912" cy="3678238"/>
              <a:chOff x="2097584" y="1600200"/>
              <a:chExt cx="5522416" cy="3679040"/>
            </a:xfrm>
          </p:grpSpPr>
          <p:cxnSp>
            <p:nvCxnSpPr>
              <p:cNvPr id="71" name="AutoShape 22"/>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a:noFill/>
                  </a14:hiddenFill>
                </a:ext>
              </a:extLst>
            </p:spPr>
          </p:cxnSp>
          <p:cxnSp>
            <p:nvCxnSpPr>
              <p:cNvPr id="72" name="AutoShape 23"/>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a:noFill/>
                  </a14:hiddenFill>
                </a:ext>
              </a:extLst>
            </p:spPr>
          </p:cxnSp>
          <p:cxnSp>
            <p:nvCxnSpPr>
              <p:cNvPr id="73" name="AutoShape 24"/>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a:noFill/>
                  </a14:hiddenFill>
                </a:ext>
              </a:extLst>
            </p:spPr>
          </p:cxnSp>
          <p:cxnSp>
            <p:nvCxnSpPr>
              <p:cNvPr id="74" name="AutoShape 25"/>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a:noFill/>
                  </a14:hiddenFill>
                </a:ext>
              </a:extLst>
            </p:spPr>
          </p:cxnSp>
          <p:grpSp>
            <p:nvGrpSpPr>
              <p:cNvPr id="75" name="组合 136"/>
              <p:cNvGrpSpPr/>
              <p:nvPr/>
            </p:nvGrpSpPr>
            <p:grpSpPr bwMode="auto">
              <a:xfrm>
                <a:off x="2108200" y="1600200"/>
                <a:ext cx="5511800" cy="59989"/>
                <a:chOff x="2108200" y="1600200"/>
                <a:chExt cx="5511800" cy="59989"/>
              </a:xfrm>
            </p:grpSpPr>
            <p:sp>
              <p:nvSpPr>
                <p:cNvPr id="76" name="任意多边形 75"/>
                <p:cNvSpPr/>
                <p:nvPr/>
              </p:nvSpPr>
              <p:spPr>
                <a:xfrm>
                  <a:off x="2109106" y="1660903"/>
                  <a:ext cx="5504163" cy="0"/>
                </a:xfrm>
                <a:custGeom>
                  <a:avLst/>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ahLst/>
                  <a:cxnLst>
                    <a:cxn ang="0">
                      <a:pos x="connsiteX0-1" y="connsiteY0-2"/>
                    </a:cxn>
                    <a:cxn ang="0">
                      <a:pos x="connsiteX1-3" y="connsiteY1-4"/>
                    </a:cxn>
                  </a:cxnLst>
                  <a:rect l="l" t="t" r="r" b="b"/>
                  <a:pathLst>
                    <a:path w="10107">
                      <a:moveTo>
                        <a:pt x="0" y="0"/>
                      </a:moveTo>
                      <a:lnTo>
                        <a:pt x="10107"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77" name="任意多边形 76"/>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78" name="任意多边形 77"/>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79" name="任意多边形 78"/>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80" name="任意多边形 79"/>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81" name="任意多边形 80"/>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82" name="任意多边形 81"/>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83" name="任意多边形 82"/>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sp>
              <p:nvSpPr>
                <p:cNvPr id="84" name="任意多边形 83"/>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a:solidFill>
                      <a:prstClr val="black"/>
                    </a:solidFill>
                  </a:endParaRPr>
                </a:p>
              </p:txBody>
            </p:sp>
          </p:grpSp>
        </p:grpSp>
      </p:grpSp>
      <p:sp>
        <p:nvSpPr>
          <p:cNvPr id="107" name="Text Box 11"/>
          <p:cNvSpPr txBox="1">
            <a:spLocks noChangeArrowheads="1"/>
          </p:cNvSpPr>
          <p:nvPr/>
        </p:nvSpPr>
        <p:spPr bwMode="auto">
          <a:xfrm>
            <a:off x="690579" y="503610"/>
            <a:ext cx="11010899" cy="156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83" tIns="45142" rIns="90283" bIns="4514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ln w="22225">
                  <a:solidFill>
                    <a:schemeClr val="accent2"/>
                  </a:solidFill>
                  <a:prstDash val="solid"/>
                </a:ln>
                <a:solidFill>
                  <a:schemeClr val="accent2">
                    <a:lumMod val="40000"/>
                    <a:lumOff val="60000"/>
                  </a:schemeClr>
                </a:solidFill>
                <a:effectLst/>
                <a:latin typeface="+mj-ea"/>
                <a:ea typeface="+mj-ea"/>
                <a:sym typeface="微软雅黑" panose="020B0503020204020204" pitchFamily="34" charset="-122"/>
              </a:rPr>
              <a:t>对个体而言</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微软雅黑" panose="020B0503020204020204" pitchFamily="34" charset="-122"/>
              </a:rPr>
              <a:t>，在生活中需要有群体和大局意识，要勇于承担道义、坚守道义、践行道义，营造和谐的社会环境。</a:t>
            </a:r>
            <a:r>
              <a:rPr lang="zh-CN" altLang="en-US" sz="2400" b="1" dirty="0">
                <a:ln w="22225">
                  <a:solidFill>
                    <a:schemeClr val="accent2"/>
                  </a:solidFill>
                  <a:prstDash val="solid"/>
                </a:ln>
                <a:solidFill>
                  <a:schemeClr val="accent2">
                    <a:lumMod val="40000"/>
                    <a:lumOff val="60000"/>
                  </a:schemeClr>
                </a:solidFill>
                <a:effectLst/>
                <a:latin typeface="+mj-ea"/>
                <a:ea typeface="+mj-ea"/>
                <a:sym typeface="微软雅黑" panose="020B0503020204020204" pitchFamily="34" charset="-122"/>
              </a:rPr>
              <a:t>而对中国这个日渐崛起的大国而言</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微软雅黑" panose="020B0503020204020204" pitchFamily="34" charset="-122"/>
              </a:rPr>
              <a:t>，在国际关系的处理上也始终践行道义，这体现了一个负责任的大国的担当精神。针对这一范畴的作文题，可从以下角度写作：</a:t>
            </a:r>
            <a:endParaRPr lang="zh-CN" altLang="en-US" sz="2400" b="1" dirty="0">
              <a:solidFill>
                <a:schemeClr val="tx1"/>
              </a:solidFill>
              <a:effectLst>
                <a:outerShdw blurRad="38100" dist="19050" dir="2700000" algn="tl" rotWithShape="0">
                  <a:schemeClr val="dk1">
                    <a:alpha val="40000"/>
                  </a:schemeClr>
                </a:outerShdw>
              </a:effectLst>
              <a:latin typeface="+mj-ea"/>
              <a:ea typeface="+mj-ea"/>
              <a:sym typeface="微软雅黑" panose="020B0503020204020204" pitchFamily="34" charset="-122"/>
            </a:endParaRPr>
          </a:p>
        </p:txBody>
      </p:sp>
      <p:sp>
        <p:nvSpPr>
          <p:cNvPr id="2" name="标题 1"/>
          <p:cNvSpPr>
            <a:spLocks noGrp="1"/>
          </p:cNvSpPr>
          <p:nvPr>
            <p:ph type="title"/>
          </p:nvPr>
        </p:nvSpPr>
        <p:spPr>
          <a:xfrm>
            <a:off x="1324446" y="112681"/>
            <a:ext cx="10515600" cy="537831"/>
          </a:xfrm>
        </p:spPr>
        <p:txBody>
          <a:bodyPr>
            <a:normAutofit fontScale="90000"/>
            <a:scene3d>
              <a:camera prst="orthographicFront"/>
              <a:lightRig rig="soft" dir="t">
                <a:rot lat="0" lon="0" rev="15600000"/>
              </a:lightRig>
            </a:scene3d>
            <a:sp3d extrusionH="57150" prstMaterial="softEdge">
              <a:bevelT w="25400" h="38100"/>
            </a:sp3d>
          </a:bodyPr>
          <a:lstStyle/>
          <a:p>
            <a:r>
              <a:rPr lang="zh-CN" altLang="en-US" b="1" dirty="0">
                <a:solidFill>
                  <a:schemeClr val="accent4"/>
                </a:solidFill>
                <a:effectLst/>
              </a:rPr>
              <a:t>写作方向</a:t>
            </a:r>
            <a:endParaRPr lang="zh-CN" altLang="en-US" b="1" dirty="0">
              <a:solidFill>
                <a:schemeClr val="accent4"/>
              </a:solidFill>
              <a:effectLst/>
            </a:endParaRPr>
          </a:p>
        </p:txBody>
      </p:sp>
      <p:pic>
        <p:nvPicPr>
          <p:cNvPr id="4" name="图片 3"/>
          <p:cNvPicPr>
            <a:picLocks noChangeAspect="1"/>
          </p:cNvPicPr>
          <p:nvPr/>
        </p:nvPicPr>
        <p:blipFill>
          <a:blip r:embed="rId1"/>
          <a:stretch>
            <a:fillRect/>
          </a:stretch>
        </p:blipFill>
        <p:spPr>
          <a:xfrm>
            <a:off x="1127125" y="2319655"/>
            <a:ext cx="2751455" cy="4181475"/>
          </a:xfrm>
          <a:prstGeom prst="cube">
            <a:avLst/>
          </a:prstGeom>
        </p:spPr>
      </p:pic>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4970" y="950595"/>
            <a:ext cx="10949305" cy="5692775"/>
          </a:xfrm>
          <a:prstGeom prst="rect">
            <a:avLst/>
          </a:prstGeom>
          <a:noFill/>
        </p:spPr>
        <p:txBody>
          <a:bodyPr wrap="square" rtlCol="0">
            <a:spAutoFit/>
          </a:bodyPr>
          <a:p>
            <a:r>
              <a:rPr lang="en-US" altLang="zh-CN" sz="2800" b="1"/>
              <a:t>       </a:t>
            </a:r>
            <a:r>
              <a:rPr lang="zh-CN" altLang="en-US" sz="2800" b="1"/>
              <a:t>阅读下面的材料，根据要求作文。</a:t>
            </a:r>
            <a:endParaRPr lang="zh-CN" altLang="en-US" sz="2800" b="1"/>
          </a:p>
          <a:p>
            <a:r>
              <a:rPr lang="zh-CN" altLang="en-US" sz="2800" b="1"/>
              <a:t>       明嘉靖三十四年，时任兵部员外郎的杨继盛因弹劾严嵩被治罪处死，他书写的绝命联“</a:t>
            </a:r>
            <a:r>
              <a:rPr lang="zh-CN" altLang="en-US" sz="2800" b="1">
                <a:solidFill>
                  <a:srgbClr val="C00000"/>
                </a:solidFill>
              </a:rPr>
              <a:t>铁肩担道义，辣手著文章</a:t>
            </a:r>
            <a:r>
              <a:rPr lang="zh-CN" altLang="en-US" sz="2800" b="1"/>
              <a:t>”至今流传。</a:t>
            </a:r>
            <a:endParaRPr lang="zh-CN" altLang="en-US" sz="2800" b="1"/>
          </a:p>
          <a:p>
            <a:r>
              <a:rPr lang="zh-CN" altLang="en-US" sz="2800" b="1"/>
              <a:t>      1916年9月，时任北京大学图书馆主任的李大钊为友人书写此联时将“辣”改成了“妙”而成“</a:t>
            </a:r>
            <a:r>
              <a:rPr lang="zh-CN" altLang="en-US" sz="2800" b="1">
                <a:solidFill>
                  <a:srgbClr val="C00000"/>
                </a:solidFill>
              </a:rPr>
              <a:t>铁肩担道义，妙手著文章</a:t>
            </a:r>
            <a:r>
              <a:rPr lang="zh-CN" altLang="en-US" sz="2800" b="1"/>
              <a:t>”，传诵甚广。</a:t>
            </a:r>
            <a:endParaRPr lang="zh-CN" altLang="en-US" sz="2800" b="1"/>
          </a:p>
          <a:p>
            <a:r>
              <a:rPr lang="zh-CN" altLang="en-US" sz="2800" b="1"/>
              <a:t>       1967年9月6日，杨联</a:t>
            </a:r>
            <a:r>
              <a:rPr lang="zh-CN" altLang="en-US" sz="2800" b="1">
                <a:sym typeface="+mn-ea"/>
              </a:rPr>
              <a:t>陛</a:t>
            </a:r>
            <a:r>
              <a:rPr lang="zh-CN" altLang="en-US" sz="2800" b="1"/>
              <a:t>向恩师钱穆“求字”，恳请钱穆先生书写“</a:t>
            </a:r>
            <a:r>
              <a:rPr lang="zh-CN" altLang="en-US" sz="2800" b="1">
                <a:solidFill>
                  <a:srgbClr val="C00000"/>
                </a:solidFill>
              </a:rPr>
              <a:t>平肩担道义，庸手著文章</a:t>
            </a:r>
            <a:r>
              <a:rPr lang="zh-CN" altLang="en-US" sz="2800" b="1"/>
              <a:t>”，以“平肩亦可分担道义，庸手犹当勉著文章”自我警勉；而钱穆先生为杨联陛书写时改为“</a:t>
            </a:r>
            <a:r>
              <a:rPr lang="zh-CN" altLang="en-US" sz="2800" b="1">
                <a:solidFill>
                  <a:srgbClr val="C00000"/>
                </a:solidFill>
              </a:rPr>
              <a:t>双肩担道义，只手著文章</a:t>
            </a:r>
            <a:r>
              <a:rPr lang="zh-CN" altLang="en-US" sz="2800" b="1"/>
              <a:t>”，两字之改，再出新意，传为佳话。</a:t>
            </a:r>
            <a:endParaRPr lang="zh-CN" altLang="en-US" sz="2800" b="1"/>
          </a:p>
          <a:p>
            <a:r>
              <a:rPr lang="zh-CN" altLang="en-US" sz="2800" b="1"/>
              <a:t>       这几副不同版本的对联，你最喜欢哪一副?请写一篇文章，明确你的选择，并阐述你的理由、观点和态度；自拟标题，不要套作，不得抄袭；不少于800字。</a:t>
            </a:r>
            <a:endParaRPr lang="zh-CN" altLang="en-US" sz="2800" b="1"/>
          </a:p>
        </p:txBody>
      </p:sp>
      <p:sp>
        <p:nvSpPr>
          <p:cNvPr id="27" name="文本框 26"/>
          <p:cNvSpPr txBox="1"/>
          <p:nvPr/>
        </p:nvSpPr>
        <p:spPr>
          <a:xfrm>
            <a:off x="1478149" y="159028"/>
            <a:ext cx="2082800"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命题范例</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0665" y="2842895"/>
            <a:ext cx="10949305" cy="3107690"/>
          </a:xfrm>
          <a:prstGeom prst="rect">
            <a:avLst/>
          </a:prstGeom>
          <a:noFill/>
        </p:spPr>
        <p:txBody>
          <a:bodyPr wrap="square" rtlCol="0">
            <a:spAutoFit/>
          </a:bodyPr>
          <a:p>
            <a:r>
              <a:rPr lang="en-US" altLang="zh-CN" sz="2800" b="1"/>
              <a:t>       </a:t>
            </a:r>
            <a:r>
              <a:rPr lang="zh-CN" altLang="en-US" sz="2800" b="1"/>
              <a:t>“</a:t>
            </a:r>
            <a:r>
              <a:rPr lang="zh-CN" altLang="en-US" sz="2800" b="1">
                <a:solidFill>
                  <a:srgbClr val="C00000"/>
                </a:solidFill>
              </a:rPr>
              <a:t>铁肩担道义，辣手著文章</a:t>
            </a:r>
            <a:r>
              <a:rPr lang="zh-CN" altLang="en-US" sz="2800" b="1"/>
              <a:t>”，杨继盛身居高位，本可享荣华富贵，但他为了国家利益毅然决定撕开黑暗时代的一角，虽然在奸臣严嵩为首的庞大腐朽势力面前，他的努力不过是杯水车薪，最后甚至付出了生命的代价，但他的挺身而出为后来徐阶、张居正等人的斗争注入了强大的精神力量，这种精神正是时代所需。联中以“</a:t>
            </a:r>
            <a:r>
              <a:rPr lang="zh-CN" altLang="en-US" sz="2800" b="1">
                <a:ln w="22225">
                  <a:solidFill>
                    <a:schemeClr val="accent2"/>
                  </a:solidFill>
                  <a:prstDash val="solid"/>
                </a:ln>
                <a:solidFill>
                  <a:schemeClr val="accent2">
                    <a:lumMod val="40000"/>
                    <a:lumOff val="60000"/>
                  </a:schemeClr>
                </a:solidFill>
                <a:effectLst/>
              </a:rPr>
              <a:t>铁肩</a:t>
            </a:r>
            <a:r>
              <a:rPr lang="zh-CN" altLang="en-US" sz="2800" b="1"/>
              <a:t>”凸显文人坚持道义的不退让，“</a:t>
            </a:r>
            <a:r>
              <a:rPr lang="zh-CN" altLang="en-US" sz="2800" b="1">
                <a:ln w="22225">
                  <a:solidFill>
                    <a:schemeClr val="accent2"/>
                  </a:solidFill>
                  <a:prstDash val="solid"/>
                </a:ln>
                <a:solidFill>
                  <a:schemeClr val="accent2">
                    <a:lumMod val="40000"/>
                    <a:lumOff val="60000"/>
                  </a:schemeClr>
                </a:solidFill>
                <a:effectLst/>
              </a:rPr>
              <a:t>辣手</a:t>
            </a:r>
            <a:r>
              <a:rPr lang="zh-CN" altLang="en-US" sz="2800" b="1"/>
              <a:t>”诉说文人讽喻时弊的勇气，为文士精神作了最好的诠释。</a:t>
            </a:r>
            <a:endParaRPr lang="zh-CN" altLang="en-US" sz="2800" b="1"/>
          </a:p>
        </p:txBody>
      </p:sp>
      <p:sp>
        <p:nvSpPr>
          <p:cNvPr id="27" name="文本框 26"/>
          <p:cNvSpPr txBox="1"/>
          <p:nvPr/>
        </p:nvSpPr>
        <p:spPr>
          <a:xfrm>
            <a:off x="1478149" y="159028"/>
            <a:ext cx="2082800"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写作指导</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1480" y="972185"/>
            <a:ext cx="11014710" cy="1938020"/>
          </a:xfrm>
          <a:prstGeom prst="rect">
            <a:avLst/>
          </a:prstGeom>
          <a:noFill/>
        </p:spPr>
        <p:txBody>
          <a:bodyPr wrap="square" rtlCol="0">
            <a:spAutoFit/>
          </a:bodyPr>
          <a:p>
            <a:r>
              <a:rPr lang="zh-CN" altLang="en-US" sz="2400" b="1"/>
              <a:t>杨继盛， 明朝中期著名谏臣。嘉靖三十二年(1553年)，上《请诛贼臣疏》弹劾严嵩，历数其"五奸十大罪"。遭诬陷下狱。在狱中备经拷打，终于嘉靖三十四年(1555年)遇害，年四十。明穆宗即位后，以杨继盛为直谏诸臣之首，追赠太常少卿，谥号"忠愍"，世称"杨忠愍"。后人以其故宅改庙以奉，尊为城隍。有《杨忠愍文集》。</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4355" y="4845685"/>
            <a:ext cx="10464165" cy="1383665"/>
          </a:xfrm>
          <a:prstGeom prst="rect">
            <a:avLst/>
          </a:prstGeom>
          <a:noFill/>
        </p:spPr>
        <p:txBody>
          <a:bodyPr wrap="square" rtlCol="0">
            <a:spAutoFit/>
          </a:bodyPr>
          <a:p>
            <a:r>
              <a:rPr lang="en-US" altLang="zh-CN" sz="2800" b="1"/>
              <a:t>       </a:t>
            </a:r>
            <a:r>
              <a:rPr lang="zh-CN" altLang="en-US" sz="2800" b="1"/>
              <a:t>新文化运动的先驱李大钊将“辣”改成“妙”——“铁肩担道义，妙手著文章”，来赞誉友人妙手著文。“妙”字体现的是李大钊对于救亡图存的“灵丹妙药”的追寻。</a:t>
            </a:r>
            <a:endParaRPr lang="zh-CN" altLang="en-US" sz="2800" b="1"/>
          </a:p>
        </p:txBody>
      </p:sp>
      <p:sp>
        <p:nvSpPr>
          <p:cNvPr id="2" name="文本框 1"/>
          <p:cNvSpPr txBox="1"/>
          <p:nvPr/>
        </p:nvSpPr>
        <p:spPr>
          <a:xfrm>
            <a:off x="1605149" y="286028"/>
            <a:ext cx="2082800"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写作指导</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54050" y="1061085"/>
            <a:ext cx="10771505" cy="3784600"/>
          </a:xfrm>
          <a:prstGeom prst="rect">
            <a:avLst/>
          </a:prstGeom>
          <a:noFill/>
        </p:spPr>
        <p:txBody>
          <a:bodyPr wrap="square" rtlCol="0">
            <a:spAutoFit/>
          </a:bodyPr>
          <a:p>
            <a:r>
              <a:rPr lang="zh-CN" altLang="en-US" sz="2400" b="1"/>
              <a:t>李大钊（1889年10月29日－1927年4月28日），李大钊同志是中国共产主义的先驱，伟大的马克思主义者、杰出的无产阶级革命家、中国共产党的主要创始人之一，在被军阀张作霖捕后，坚贞不屈，严守党的机密，于1927年4月28日英勇就义，是伟大的革命先烈。</a:t>
            </a:r>
            <a:endParaRPr lang="zh-CN" altLang="en-US" sz="2400" b="1"/>
          </a:p>
          <a:p>
            <a:r>
              <a:rPr lang="zh-CN" altLang="en-US" sz="2400" b="1"/>
              <a:t>评价：</a:t>
            </a:r>
            <a:r>
              <a:rPr lang="en-US" altLang="zh-CN" sz="2400" b="1"/>
              <a:t>……</a:t>
            </a:r>
            <a:r>
              <a:rPr lang="zh-CN" altLang="en-US" sz="2400" b="1"/>
              <a:t>我们要学习李大钊同志</a:t>
            </a:r>
            <a:r>
              <a:rPr lang="zh-CN" altLang="en-US" sz="2400" b="1">
                <a:solidFill>
                  <a:srgbClr val="C00000"/>
                </a:solidFill>
              </a:rPr>
              <a:t>勇于献身</a:t>
            </a:r>
            <a:r>
              <a:rPr lang="zh-CN" altLang="en-US" sz="2400" b="1"/>
              <a:t>的革命精神和</a:t>
            </a:r>
            <a:r>
              <a:rPr lang="zh-CN" altLang="en-US" sz="2400" b="1">
                <a:solidFill>
                  <a:srgbClr val="C00000"/>
                </a:solidFill>
              </a:rPr>
              <a:t>无私奉献</a:t>
            </a:r>
            <a:r>
              <a:rPr lang="zh-CN" altLang="en-US" sz="2400" b="1"/>
              <a:t>的高尚品德。李大钊同志书写过“铁肩担道义，妙手著文章”的著名对联。这幅对联，是他光辉一生的真实写照。为了追求革命真理、追求民族独立和人民解放，李大钊同志把个人生死置之度外。他说过：“</a:t>
            </a:r>
            <a:r>
              <a:rPr lang="zh-CN" altLang="en-US" sz="2400" b="1">
                <a:solidFill>
                  <a:srgbClr val="C00000"/>
                </a:solidFill>
              </a:rPr>
              <a:t>牺牲永是成功的代价</a:t>
            </a:r>
            <a:r>
              <a:rPr lang="zh-CN" altLang="en-US" sz="2400" b="1"/>
              <a:t>”，“</a:t>
            </a:r>
            <a:r>
              <a:rPr lang="zh-CN" altLang="en-US" sz="2400" b="1">
                <a:solidFill>
                  <a:srgbClr val="C00000"/>
                </a:solidFill>
              </a:rPr>
              <a:t>高尚的生活，常在壮烈的牺牲中”</a:t>
            </a:r>
            <a:r>
              <a:rPr lang="zh-CN" altLang="en-US" sz="2400" b="1"/>
              <a:t>。正因为有这样的境界，当面对生与死考验的时候，他从容地选择了为他认定的主义和事业献出生命。</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4831080"/>
          </a:xfrm>
          <a:prstGeom prst="rect">
            <a:avLst/>
          </a:prstGeom>
          <a:noFill/>
        </p:spPr>
        <p:txBody>
          <a:bodyPr wrap="square" rtlCol="0">
            <a:spAutoFit/>
          </a:bodyPr>
          <a:p>
            <a:r>
              <a:rPr lang="en-US" altLang="zh-CN" sz="2800" b="1"/>
              <a:t>       </a:t>
            </a:r>
            <a:r>
              <a:rPr lang="zh-CN" altLang="en-US" sz="2800" b="1">
                <a:sym typeface="+mn-ea"/>
              </a:rPr>
              <a:t>杨联陛的改法，固然有自谦的意味，但更有自勉的意图。</a:t>
            </a:r>
            <a:endParaRPr lang="zh-CN" altLang="en-US" sz="2800" b="1"/>
          </a:p>
          <a:p>
            <a:r>
              <a:rPr lang="zh-CN" altLang="en-US" sz="2800" b="1"/>
              <a:t>       学者钱穆的“双肩”和“只手”，不再强调“肩”和“手”的特质，他的言外之意是，“天下兴亡，匹夫有责”。“铁”“辣”“妙手”这样的有才有识之士及其所代表的时代精神固然值得我们景仰，但道义不仅仅是他们的责任，更是每一个人的义务，钱穆修改此联，并非是要求人人都要去写文章，更多的是希望每个人都勇于追寻道义。</a:t>
            </a:r>
            <a:endParaRPr lang="zh-CN" altLang="en-US" sz="2800" b="1"/>
          </a:p>
          <a:p>
            <a:r>
              <a:rPr lang="zh-CN" altLang="en-US" sz="2800" b="1"/>
              <a:t>       值得注意的是，要求中“</a:t>
            </a:r>
            <a:r>
              <a:rPr lang="zh-CN" altLang="en-US" sz="2800" b="1">
                <a:solidFill>
                  <a:srgbClr val="FF0000"/>
                </a:solidFill>
              </a:rPr>
              <a:t>你最喜欢哪一副</a:t>
            </a:r>
            <a:r>
              <a:rPr lang="zh-CN" altLang="en-US" sz="2800" b="1"/>
              <a:t>”的“最”字提示考生要有一种比较思维，切忌把问题偷换为“你喜欢哪一副”。</a:t>
            </a:r>
            <a:endParaRPr lang="zh-CN" altLang="en-US" sz="2800" b="1"/>
          </a:p>
          <a:p>
            <a:r>
              <a:rPr lang="zh-CN" altLang="en-US" sz="2800" b="1"/>
              <a:t>       </a:t>
            </a:r>
            <a:endParaRPr lang="zh-CN" altLang="en-US" sz="2800" b="1"/>
          </a:p>
          <a:p>
            <a:r>
              <a:rPr lang="zh-CN" altLang="en-US" sz="2800" b="1"/>
              <a:t>      参考立意：勇于担当，彰显道义；道义存心，智慧担当；人人心中自有道义。</a:t>
            </a:r>
            <a:endParaRPr lang="zh-CN" altLang="en-US" sz="2800" b="1"/>
          </a:p>
        </p:txBody>
      </p:sp>
      <p:sp>
        <p:nvSpPr>
          <p:cNvPr id="2" name="文本框 1"/>
          <p:cNvSpPr txBox="1"/>
          <p:nvPr/>
        </p:nvSpPr>
        <p:spPr>
          <a:xfrm>
            <a:off x="1605149" y="286028"/>
            <a:ext cx="2082800"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写作指导</a:t>
            </a:r>
            <a:endParaRPr lang="zh-CN" altLang="en-US"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5765" y="1016635"/>
            <a:ext cx="10949305" cy="5262245"/>
          </a:xfrm>
          <a:prstGeom prst="rect">
            <a:avLst/>
          </a:prstGeom>
          <a:noFill/>
        </p:spPr>
        <p:txBody>
          <a:bodyPr wrap="square" rtlCol="0">
            <a:spAutoFit/>
          </a:bodyPr>
          <a:p>
            <a:pPr algn="ctr"/>
            <a:r>
              <a:rPr lang="en-US" altLang="zh-CN" sz="2800" b="1"/>
              <a:t>       </a:t>
            </a:r>
            <a:r>
              <a:rPr lang="zh-CN" altLang="en-US" sz="2800" b="1"/>
              <a:t>平凡者的道义</a:t>
            </a:r>
            <a:endParaRPr lang="zh-CN" altLang="en-US" sz="2800" b="1"/>
          </a:p>
          <a:p>
            <a:pPr algn="ctr"/>
            <a:endParaRPr lang="zh-CN" altLang="en-US" sz="2800" b="1"/>
          </a:p>
          <a:p>
            <a:r>
              <a:rPr lang="zh-CN" altLang="en-US" sz="2800" b="1"/>
              <a:t>      </a:t>
            </a:r>
            <a:r>
              <a:rPr lang="en-US" altLang="zh-CN" sz="2800" b="1">
                <a:ln w="22225">
                  <a:solidFill>
                    <a:schemeClr val="accent2"/>
                  </a:solidFill>
                  <a:prstDash val="solid"/>
                </a:ln>
                <a:solidFill>
                  <a:schemeClr val="accent2">
                    <a:lumMod val="40000"/>
                    <a:lumOff val="60000"/>
                  </a:schemeClr>
                </a:solidFill>
                <a:effectLst/>
              </a:rPr>
              <a:t>1</a:t>
            </a:r>
            <a:r>
              <a:rPr lang="zh-CN" altLang="en-US" sz="2800" b="1"/>
              <a:t> 拿破仑是众多文人墨客笔下的英雄，然而鲁迅却这么评价他：“有一回拿破仑过阿尔卑斯山，说‘我比阿尔卑斯山还要高!'这何等英伟，然而不要忘记他后面跟着许多兵。”先生这番评价背后的真相其实很容易去探寻：</a:t>
            </a:r>
            <a:r>
              <a:rPr lang="zh-CN" altLang="en-US" sz="2800" b="1">
                <a:solidFill>
                  <a:srgbClr val="C00000"/>
                </a:solidFill>
              </a:rPr>
              <a:t>或许一个伟大的个体可以书写辉煌的历史，但是背后却一定有许多平凡者的努力。</a:t>
            </a:r>
            <a:endParaRPr lang="zh-CN" altLang="en-US" sz="2800" b="1">
              <a:solidFill>
                <a:srgbClr val="FF0000"/>
              </a:solidFill>
            </a:endParaRPr>
          </a:p>
          <a:p>
            <a:r>
              <a:rPr lang="zh-CN" altLang="en-US" sz="2800" b="1"/>
              <a:t>       </a:t>
            </a:r>
            <a:r>
              <a:rPr lang="en-US" altLang="zh-CN" sz="2800" b="1">
                <a:ln w="22225">
                  <a:solidFill>
                    <a:schemeClr val="accent2"/>
                  </a:solidFill>
                  <a:prstDash val="solid"/>
                </a:ln>
                <a:solidFill>
                  <a:schemeClr val="accent2">
                    <a:lumMod val="40000"/>
                    <a:lumOff val="60000"/>
                  </a:schemeClr>
                </a:solidFill>
                <a:effectLst/>
              </a:rPr>
              <a:t>2</a:t>
            </a:r>
            <a:r>
              <a:rPr lang="zh-CN" altLang="en-US" sz="2800" b="1"/>
              <a:t>对于道义来说也是如此，在奸佞当道的黑暗时代中，会有杨继盛这样的勇敢者去撕破黑暗的一角，但是最终能够铲奸除恶，还需要靠大部分清醒者的共同努力。反过来，</a:t>
            </a:r>
            <a:r>
              <a:rPr lang="zh-CN" altLang="en-US" sz="2800" b="1">
                <a:solidFill>
                  <a:srgbClr val="FF0000"/>
                </a:solidFill>
              </a:rPr>
              <a:t>“</a:t>
            </a:r>
            <a:r>
              <a:rPr lang="zh-CN" altLang="en-US" sz="2800" b="1">
                <a:solidFill>
                  <a:srgbClr val="C00000"/>
                </a:solidFill>
              </a:rPr>
              <a:t>平肩担道义，庸手著文章”是我们每个普通人肩上的平凡的责任，</a:t>
            </a:r>
            <a:r>
              <a:rPr lang="zh-CN" altLang="en-US" sz="2800" b="1"/>
              <a:t>不可以因为自己的肩不“铁”，手不“辣”，就推卸担当道义之责。</a:t>
            </a:r>
            <a:endParaRPr lang="zh-CN" altLang="en-US" sz="2800" b="1"/>
          </a:p>
        </p:txBody>
      </p:sp>
      <p:sp>
        <p:nvSpPr>
          <p:cNvPr id="27" name="文本框 26"/>
          <p:cNvSpPr txBox="1"/>
          <p:nvPr/>
        </p:nvSpPr>
        <p:spPr>
          <a:xfrm>
            <a:off x="1478149" y="159028"/>
            <a:ext cx="2375535" cy="666115"/>
          </a:xfrm>
          <a:prstGeom prst="rect">
            <a:avLst/>
          </a:prstGeom>
          <a:noFill/>
        </p:spPr>
        <p:txBody>
          <a:bodyPr wrap="none" lIns="91440" tIns="45720" rIns="91440" bIns="45720" rtlCol="0">
            <a:spAutoFit/>
          </a:bodyPr>
          <a:p>
            <a:r>
              <a:rPr lang="zh-CN" altLang="en-US" sz="3735" b="1" dirty="0">
                <a:solidFill>
                  <a:srgbClr val="796CC2"/>
                </a:solidFill>
                <a:latin typeface="微软雅黑" panose="020B0503020204020204" pitchFamily="34" charset="-122"/>
                <a:ea typeface="微软雅黑" panose="020B0503020204020204" pitchFamily="34" charset="-122"/>
              </a:rPr>
              <a:t>范例佳作</a:t>
            </a:r>
            <a:r>
              <a:rPr lang="en-US" altLang="zh-CN" sz="3735" b="1" dirty="0">
                <a:solidFill>
                  <a:srgbClr val="796CC2"/>
                </a:solidFill>
                <a:latin typeface="微软雅黑" panose="020B0503020204020204" pitchFamily="34" charset="-122"/>
                <a:ea typeface="微软雅黑" panose="020B0503020204020204" pitchFamily="34" charset="-122"/>
              </a:rPr>
              <a:t>1</a:t>
            </a:r>
            <a:endParaRPr lang="en-US" altLang="zh-CN" sz="3735" b="1" dirty="0">
              <a:solidFill>
                <a:srgbClr val="796CC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699" advClick="0">
        <p:fade/>
      </p:transition>
    </mc:Choice>
    <mc:Fallback>
      <p:transition spd="med" advClick="0">
        <p:fade/>
      </p:transition>
    </mc:Fallback>
  </mc:AlternateContent>
  <p:timing>
    <p:tnLst>
      <p:par>
        <p:cTn id="1" dur="indefinite" restart="never" nodeType="tmRoot"/>
      </p:par>
    </p:tnLst>
  </p:timing>
</p:sld>
</file>

<file path=ppt/tags/tag1.xml><?xml version="1.0" encoding="utf-8"?>
<p:tagLst xmlns:p="http://schemas.openxmlformats.org/presentationml/2006/main">
  <p:tag name="ISPRING_PRESENTATION_TITLE" val="58ce8b0ea67f2"/>
</p:tagLst>
</file>

<file path=ppt/theme/theme1.xml><?xml version="1.0" encoding="utf-8"?>
<a:theme xmlns:a="http://schemas.openxmlformats.org/drawingml/2006/main" name="Office 主题">
  <a:themeElements>
    <a:clrScheme name="自定义 545">
      <a:dk1>
        <a:sysClr val="windowText" lastClr="000000"/>
      </a:dk1>
      <a:lt1>
        <a:sysClr val="window" lastClr="FFFFFF"/>
      </a:lt1>
      <a:dk2>
        <a:srgbClr val="796CC2"/>
      </a:dk2>
      <a:lt2>
        <a:srgbClr val="E7E6E6"/>
      </a:lt2>
      <a:accent1>
        <a:srgbClr val="2F6FAD"/>
      </a:accent1>
      <a:accent2>
        <a:srgbClr val="796CC2"/>
      </a:accent2>
      <a:accent3>
        <a:srgbClr val="2F6FAD"/>
      </a:accent3>
      <a:accent4>
        <a:srgbClr val="796CC2"/>
      </a:accent4>
      <a:accent5>
        <a:srgbClr val="2F6FAD"/>
      </a:accent5>
      <a:accent6>
        <a:srgbClr val="796CC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9303</Words>
  <Application>WPS 演示</Application>
  <PresentationFormat>自定义</PresentationFormat>
  <Paragraphs>217</Paragraphs>
  <Slides>37</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Wingdings</vt:lpstr>
      <vt:lpstr>微软雅黑</vt:lpstr>
      <vt:lpstr>Calibri</vt:lpstr>
      <vt:lpstr>幼圆</vt:lpstr>
      <vt:lpstr>Arial Unicode MS</vt:lpstr>
      <vt:lpstr>Arial Black</vt:lpstr>
      <vt:lpstr>Office 主题</vt:lpstr>
      <vt:lpstr>PowerPoint 演示文稿</vt:lpstr>
      <vt:lpstr>PowerPoint 演示文稿</vt:lpstr>
      <vt:lpstr>PowerPoint 演示文稿</vt:lpstr>
      <vt:lpstr>写作方向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命题范例2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命题范例2 </vt:lpstr>
      <vt:lpstr> 写作指导 </vt:lpstr>
      <vt:lpstr> 写作指导 </vt:lpstr>
      <vt:lpstr> 写作指导 </vt:lpstr>
      <vt:lpstr> 范例佳作</vt:lpstr>
      <vt:lpstr> 范例佳作</vt:lpstr>
      <vt:lpstr> 范例佳作</vt:lpstr>
      <vt:lpstr> 范例佳作</vt:lpstr>
      <vt:lpstr> 范例佳作</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i </cp:lastModifiedBy>
  <cp:revision>22</cp:revision>
  <dcterms:created xsi:type="dcterms:W3CDTF">2020-05-15T03:25:00Z</dcterms:created>
  <dcterms:modified xsi:type="dcterms:W3CDTF">2020-05-19T07:45:21Z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