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35"/>
  </p:handoutMasterIdLst>
  <p:sldIdLst>
    <p:sldId id="4555" r:id="rId4"/>
    <p:sldId id="4605" r:id="rId6"/>
    <p:sldId id="5025" r:id="rId7"/>
    <p:sldId id="4241" r:id="rId8"/>
    <p:sldId id="4982" r:id="rId9"/>
    <p:sldId id="5006" r:id="rId10"/>
    <p:sldId id="5007" r:id="rId11"/>
    <p:sldId id="4556" r:id="rId12"/>
    <p:sldId id="5064" r:id="rId13"/>
    <p:sldId id="4203" r:id="rId14"/>
    <p:sldId id="5065" r:id="rId15"/>
    <p:sldId id="5004" r:id="rId16"/>
    <p:sldId id="5045" r:id="rId17"/>
    <p:sldId id="5046" r:id="rId18"/>
    <p:sldId id="5047" r:id="rId19"/>
    <p:sldId id="5049" r:id="rId20"/>
    <p:sldId id="5048" r:id="rId21"/>
    <p:sldId id="5005" r:id="rId22"/>
    <p:sldId id="3780" r:id="rId23"/>
    <p:sldId id="4606" r:id="rId24"/>
    <p:sldId id="4542" r:id="rId25"/>
    <p:sldId id="4944" r:id="rId26"/>
    <p:sldId id="4945" r:id="rId27"/>
    <p:sldId id="4983" r:id="rId28"/>
    <p:sldId id="2945" r:id="rId29"/>
    <p:sldId id="4612" r:id="rId30"/>
    <p:sldId id="4764" r:id="rId31"/>
    <p:sldId id="4052" r:id="rId32"/>
    <p:sldId id="3354" r:id="rId33"/>
    <p:sldId id="4776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微软雅黑" panose="020B0503020204020204" pitchFamily="34" charset="-122"/>
      <p:regular r:id="rId43"/>
    </p:embeddedFont>
    <p:embeddedFont>
      <p:font typeface="Calibri Light" panose="020F0302020204030204" charset="0"/>
      <p:regular r:id="rId44"/>
      <p:italic r:id="rId45"/>
    </p:embeddedFont>
    <p:embeddedFont>
      <p:font typeface="黑体" panose="02010609060101010101" pitchFamily="49" charset="-122"/>
      <p:regular r:id="rId46"/>
    </p:embeddedFont>
    <p:embeddedFont>
      <p:font typeface="汉仪趣黑W" panose="00020600040101010101" charset="-122"/>
      <p:regular r:id="rId47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66" d="100"/>
          <a:sy n="66" d="100"/>
        </p:scale>
        <p:origin x="72" y="1014"/>
      </p:cViewPr>
      <p:guideLst>
        <p:guide orient="horz" pos="2051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2F0504-02E1-463E-A58C-A62313542E1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3E55EC-7524-4F1A-AB88-5CF90E5FE1C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670A73-8811-40CC-B04A-30EB66DD9CC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2DD49E-507F-455F-81CA-2F5AB023798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67ABFC-B809-4558-B3FC-ABBBE8D907B9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FD2ABB-627E-419B-BD4E-32FBFFA617CB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C6B622-BED1-4E95-A59B-6AEE6A7D8815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C6B622-BED1-4E95-A59B-6AEE6A7D8815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3F067F-6ACE-4AD2-841F-D96493E7A92A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572258-AEE2-4118-92E1-F6C5F2D0C9D6}" type="slidenum">
              <a:rPr kumimoji="0" lang="en-US" altLang="zh-CN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067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2612A9-E62A-4BB5-A75E-64E298531EA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B0C451-1E60-4A00-BF4B-7C5BB18381F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3DFA37C6-7AA6-4DE1-9CEB-727D06BB9AB5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49BFD83-D440-4380-8FBB-1CFCAD0EA0A2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microsoft.com/office/2007/relationships/media" Target="../media/media2.wma"/><Relationship Id="rId1" Type="http://schemas.openxmlformats.org/officeDocument/2006/relationships/audio" Target="../media/media2.wma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2"/>
          <p:cNvSpPr/>
          <p:nvPr/>
        </p:nvSpPr>
        <p:spPr>
          <a:xfrm>
            <a:off x="0" y="2590800"/>
            <a:ext cx="9144000" cy="1092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6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五代史伶官传序</a:t>
            </a:r>
            <a:endParaRPr lang="en-US" altLang="zh-CN" sz="6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122" name="图片 1" descr="企业微信截图_161243180518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2075" y="3795713"/>
            <a:ext cx="2701925" cy="267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561975" y="587375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题目解说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4" name="图片 11" descr="企业微信截图_16123392396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2"/>
          <p:cNvSpPr/>
          <p:nvPr/>
        </p:nvSpPr>
        <p:spPr>
          <a:xfrm>
            <a:off x="1003300" y="2020888"/>
            <a:ext cx="7570788" cy="4030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伶：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封建时代的乐工，演戏的人。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伶官：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授有官职的乐工或演戏的人。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伶官传：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选自欧阳修《新五代史》。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序：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为一种文体，相当于今天某些文章的“前言”或者编者的“按语”，它的内容或是提纲挈领地评价该书内容，或者叙述著书作文的缘由，以便有助于读者理解下面有关书或文的内容。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2665" y="1492885"/>
            <a:ext cx="65595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eaLnBrk="0" hangingPunct="0"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听读课文，明确读音，把握节奏，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理解情感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老怪FM-五代史伶官传序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65625" y="3223260"/>
            <a:ext cx="412750" cy="412750"/>
          </a:xfrm>
          <a:prstGeom prst="rect">
            <a:avLst/>
          </a:prstGeom>
        </p:spPr>
      </p:pic>
      <p:sp>
        <p:nvSpPr>
          <p:cNvPr id="6" name="对角圆角矩形 5"/>
          <p:cNvSpPr/>
          <p:nvPr/>
        </p:nvSpPr>
        <p:spPr>
          <a:xfrm>
            <a:off x="482600" y="34893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初读课文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453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Box 1"/>
          <p:cNvSpPr txBox="1"/>
          <p:nvPr/>
        </p:nvSpPr>
        <p:spPr>
          <a:xfrm>
            <a:off x="928688" y="785813"/>
            <a:ext cx="6929437" cy="5754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翻译全文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、圈点重点实词、虚词、句式。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、合作探究完成疑难点。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、积累文化常识。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72440" y="29622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再读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5465" y="427355"/>
            <a:ext cx="79629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r>
              <a:rPr lang="zh-CN" altLang="en-US" sz="2800"/>
              <a:t>呜呼！盛衰之理，虽曰天命，岂非人事哉！</a:t>
            </a:r>
            <a:r>
              <a:rPr lang="zh-CN" altLang="en-US" sz="2800">
                <a:solidFill>
                  <a:srgbClr val="FF0000"/>
                </a:solidFill>
              </a:rPr>
              <a:t>原</a:t>
            </a:r>
            <a:r>
              <a:rPr lang="zh-CN" altLang="en-US" sz="2800"/>
              <a:t>庄宗之所以得天下，与其所以失之者，可以知之矣。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07315" y="3045460"/>
            <a:ext cx="88392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 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唉！盛衰的道理，虽说是天命决定的，难道说不是人事造成的吗？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推究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庄宗取得天下的原因，与他失去天下的原因，就可以明白了。</a:t>
            </a:r>
            <a:endParaRPr lang="zh-CN" altLang="en-US" sz="2800">
              <a:latin typeface="汉仪趣黑W" panose="00020600040101010101" charset="-122"/>
              <a:ea typeface="汉仪趣黑W" panose="00020600040101010101" charset="-122"/>
              <a:cs typeface="汉仪趣黑W" panose="00020600040101010101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4743450" y="1642110"/>
            <a:ext cx="2766695" cy="1492885"/>
          </a:xfrm>
          <a:prstGeom prst="borderCallout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4743450" y="1642110"/>
            <a:ext cx="2477770" cy="796925"/>
          </a:xfrm>
          <a:prstGeom prst="wedgeRectCallout">
            <a:avLst>
              <a:gd name="adj1" fmla="val 43319"/>
              <a:gd name="adj2" fmla="val -9230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名词活用作动词，推其根本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6695" y="258445"/>
            <a:ext cx="87153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  </a:t>
            </a:r>
            <a:r>
              <a:rPr lang="zh-CN" altLang="en-US" sz="2800"/>
              <a:t>世言晋王之将终也，以三矢赐庄宗而告之曰：“梁，吾仇也；燕王，吾所立；契丹与吾</a:t>
            </a:r>
            <a:r>
              <a:rPr lang="zh-CN" altLang="en-US" sz="2800">
                <a:solidFill>
                  <a:srgbClr val="FF0000"/>
                </a:solidFill>
              </a:rPr>
              <a:t>约</a:t>
            </a:r>
            <a:r>
              <a:rPr lang="zh-CN" altLang="en-US" sz="2800"/>
              <a:t>为兄弟；而皆背晋以归梁。此三者，吾遗恨也。与尔三矢，尔其无忘乃父之志！”庄宗受而藏之于庙。其后用兵，则遣从事以一少牢告庙，请其矢，</a:t>
            </a:r>
            <a:r>
              <a:rPr lang="zh-CN" altLang="en-US" sz="2800">
                <a:solidFill>
                  <a:srgbClr val="FF0000"/>
                </a:solidFill>
              </a:rPr>
              <a:t>盛以锦囊</a:t>
            </a:r>
            <a:r>
              <a:rPr lang="zh-CN" altLang="en-US" sz="2800"/>
              <a:t>，负而</a:t>
            </a:r>
            <a:r>
              <a:rPr lang="zh-CN" altLang="en-US" sz="2800">
                <a:solidFill>
                  <a:srgbClr val="FF0000"/>
                </a:solidFill>
              </a:rPr>
              <a:t>前</a:t>
            </a:r>
            <a:r>
              <a:rPr lang="zh-CN" altLang="en-US" sz="2800"/>
              <a:t>驱，及凯旋而纳之。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363220" y="2934970"/>
            <a:ext cx="508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约：名词作动词，订立盟约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0335" y="2934970"/>
            <a:ext cx="508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前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名词作状语，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向前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460" y="3397250"/>
            <a:ext cx="87382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 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世人传说晋王临死时，把三支箭赐给庄宗，并告诉他说：“梁王朱温是我的仇敌，燕王是我推立的，契丹与我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订立盟约，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结为兄弟，可是后来都背叛我去投靠了梁。这三件事是我的遗恨。交给你三支箭，你不要忘记你父亲报仇的志向。”庄宗受箭收藏在祖庙。以后庄宗出兵打仗，便派手下的随从官员，用猪羊去祭告祖先，从宗庙里恭敬地取出箭来，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用漂亮的锦囊装着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背着它走在前面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，等到凯旋时再把箭藏入祖庙。</a:t>
            </a:r>
            <a:endParaRPr lang="zh-CN" altLang="en-US" sz="2800">
              <a:latin typeface="汉仪趣黑W" panose="00020600040101010101" charset="-122"/>
              <a:ea typeface="汉仪趣黑W" panose="00020600040101010101" charset="-122"/>
              <a:cs typeface="汉仪趣黑W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2240" y="2413000"/>
            <a:ext cx="4250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状语后置，以锦囊盛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6840" y="0"/>
            <a:ext cx="87598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  </a:t>
            </a:r>
            <a:r>
              <a:rPr lang="zh-CN" altLang="en-US" sz="2800" u="sng"/>
              <a:t>方其系燕父子</a:t>
            </a:r>
            <a:r>
              <a:rPr lang="zh-CN" altLang="en-US" sz="2800" u="sng">
                <a:solidFill>
                  <a:srgbClr val="FF0000"/>
                </a:solidFill>
              </a:rPr>
              <a:t>以组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函</a:t>
            </a:r>
            <a:r>
              <a:rPr lang="zh-CN" altLang="en-US" sz="2800"/>
              <a:t>梁君臣之首，入于太庙，还矢先王，</a:t>
            </a:r>
            <a:r>
              <a:rPr lang="zh-CN" altLang="en-US" sz="2800" u="sng"/>
              <a:t>而告</a:t>
            </a:r>
            <a:r>
              <a:rPr lang="zh-CN" altLang="en-US" sz="2800" u="sng">
                <a:solidFill>
                  <a:srgbClr val="FF0000"/>
                </a:solidFill>
              </a:rPr>
              <a:t>（之）以成功</a:t>
            </a:r>
            <a:r>
              <a:rPr lang="zh-CN" altLang="en-US" sz="2800"/>
              <a:t>，其意气之盛，可谓壮哉！及仇雠已灭，天下已定，一夫</a:t>
            </a:r>
            <a:r>
              <a:rPr lang="zh-CN" altLang="en-US" sz="2800">
                <a:solidFill>
                  <a:srgbClr val="FF0000"/>
                </a:solidFill>
              </a:rPr>
              <a:t>夜</a:t>
            </a:r>
            <a:r>
              <a:rPr lang="zh-CN" altLang="en-US" sz="2800"/>
              <a:t>呼，乱者四应，仓皇</a:t>
            </a:r>
            <a:r>
              <a:rPr lang="zh-CN" altLang="en-US" sz="2800">
                <a:solidFill>
                  <a:srgbClr val="FF0000"/>
                </a:solidFill>
              </a:rPr>
              <a:t>东</a:t>
            </a:r>
            <a:r>
              <a:rPr lang="zh-CN" altLang="en-US" sz="2800"/>
              <a:t>出，未及见贼而士卒离散，君臣相顾，不知所归。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16840" y="3756025"/>
            <a:ext cx="87680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</a:t>
            </a:r>
            <a:r>
              <a:rPr lang="en-US" altLang="zh-CN"/>
              <a:t>       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当他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用绳子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绑住燕王父子，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用小木匣装着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梁国君臣的头，走进祖庙，把箭交还到晋王的灵座前，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告诉他生前报仇的志向已经完成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，他那神情气概，是多么威风！等到仇敌已经消灭，天下已经安定，一人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在夜里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发难，作乱的人四面响应，他慌慌张张出兵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东进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，还没见到乱贼，部下的兵士就纷纷逃散，君臣们你看着我，我看着你，不知道哪里去好；</a:t>
            </a:r>
            <a:endParaRPr lang="zh-CN" altLang="en-US" sz="2800">
              <a:latin typeface="汉仪趣黑W" panose="00020600040101010101" charset="-122"/>
              <a:ea typeface="汉仪趣黑W" panose="00020600040101010101" charset="-122"/>
              <a:cs typeface="汉仪趣黑W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70" y="1814830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函：名词作动词，用匣装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525" y="2402205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夜：名词作状语，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在夜里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370" y="3079115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东：名词作状语，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向东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829175" y="1827530"/>
            <a:ext cx="3414395" cy="766445"/>
          </a:xfrm>
          <a:prstGeom prst="wedgeRectCallout">
            <a:avLst>
              <a:gd name="adj1" fmla="val -74414"/>
              <a:gd name="adj2" fmla="val -17941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介词结构后置句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6840" y="0"/>
            <a:ext cx="87598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  </a:t>
            </a:r>
            <a:r>
              <a:rPr lang="zh-CN" altLang="en-US" sz="2800"/>
              <a:t>至于誓天断发，泣下沾襟，何其衰也！岂得之难而失之易欤？抑</a:t>
            </a:r>
            <a:r>
              <a:rPr lang="zh-CN" altLang="en-US" sz="2800">
                <a:solidFill>
                  <a:srgbClr val="FF0000"/>
                </a:solidFill>
              </a:rPr>
              <a:t>本</a:t>
            </a:r>
            <a:r>
              <a:rPr lang="zh-CN" altLang="en-US" sz="2800"/>
              <a:t>其成败之迹，而皆自于人欤？《书》曰：“满招损，谦得益。”忧劳可以</a:t>
            </a:r>
            <a:r>
              <a:rPr lang="zh-CN" altLang="en-US" sz="2800">
                <a:solidFill>
                  <a:srgbClr val="FF0000"/>
                </a:solidFill>
              </a:rPr>
              <a:t>兴</a:t>
            </a:r>
            <a:r>
              <a:rPr lang="zh-CN" altLang="en-US" sz="2800"/>
              <a:t>国，逸豫可以</a:t>
            </a:r>
            <a:r>
              <a:rPr lang="zh-CN" altLang="en-US" sz="2800">
                <a:solidFill>
                  <a:srgbClr val="FF0000"/>
                </a:solidFill>
              </a:rPr>
              <a:t>亡</a:t>
            </a:r>
            <a:r>
              <a:rPr lang="zh-CN" altLang="en-US" sz="2800"/>
              <a:t>身，自然之理也。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7960" y="4013835"/>
            <a:ext cx="87680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</a:t>
            </a:r>
            <a:r>
              <a:rPr lang="en-US" altLang="zh-CN"/>
              <a:t>  </a:t>
            </a:r>
            <a:r>
              <a:rPr lang="en-US" altLang="zh-CN" sz="2800"/>
              <a:t>    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到了割下头发来对天发誓，抱头痛哭，眼泪沾湿衣襟的可怜地步，怎么那样的衰败差劲呢！难道说是因为取得天下难，而失去天下容易才像这样的吗？还是认真</a:t>
            </a:r>
            <a:r>
              <a:rPr lang="zh-CN" altLang="en-US" sz="2800">
                <a:solidFill>
                  <a:srgbClr val="FF0000"/>
                </a:solidFill>
                <a:effectLst/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推究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他成功失败的原因，都是由于人事呢？《尚书》上说：“自满会招来损害，谦虚能得到益处。”忧劳可以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使国家兴盛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，安乐可以</a:t>
            </a:r>
            <a:r>
              <a:rPr lang="zh-CN" altLang="en-US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使自身灭亡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  <a:cs typeface="汉仪趣黑W" panose="00020600040101010101" charset="-122"/>
              </a:rPr>
              <a:t>，这是自然的道理。</a:t>
            </a:r>
            <a:endParaRPr lang="zh-CN" altLang="en-US" sz="2800">
              <a:latin typeface="汉仪趣黑W" panose="00020600040101010101" charset="-122"/>
              <a:ea typeface="汉仪趣黑W" panose="00020600040101010101" charset="-122"/>
              <a:cs typeface="汉仪趣黑W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70" y="1814830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本：名词作动词，考察，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探究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845" y="2441575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兴：使动用法，使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······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兴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盛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370" y="3028950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亡：使动用法，使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······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消亡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7175" y="85090"/>
            <a:ext cx="84905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</a:t>
            </a:r>
            <a:r>
              <a:rPr lang="zh-CN" altLang="en-US" sz="2800"/>
              <a:t>故方其盛也，举天下之豪杰，莫能与之争；及其衰也，数十伶人困之，而身死国灭，</a:t>
            </a:r>
            <a:r>
              <a:rPr lang="zh-CN" altLang="en-US" sz="2800" u="sng">
                <a:solidFill>
                  <a:srgbClr val="FF0000"/>
                </a:solidFill>
              </a:rPr>
              <a:t>为</a:t>
            </a:r>
            <a:r>
              <a:rPr lang="zh-CN" altLang="en-US" sz="2800" u="sng"/>
              <a:t>天下笑。</a:t>
            </a:r>
            <a:r>
              <a:rPr lang="zh-CN" altLang="en-US" sz="2800"/>
              <a:t>夫祸患常积于</a:t>
            </a:r>
            <a:r>
              <a:rPr lang="zh-CN" altLang="en-US" sz="2800">
                <a:solidFill>
                  <a:srgbClr val="FF0000"/>
                </a:solidFill>
              </a:rPr>
              <a:t>忽微</a:t>
            </a:r>
            <a:r>
              <a:rPr lang="zh-CN" altLang="en-US" sz="2800"/>
              <a:t>，</a:t>
            </a:r>
            <a:r>
              <a:rPr lang="zh-CN" altLang="en-US" sz="2800" u="sng"/>
              <a:t>而</a:t>
            </a:r>
            <a:r>
              <a:rPr lang="zh-CN" altLang="en-US" sz="2800" u="sng">
                <a:solidFill>
                  <a:srgbClr val="FF0000"/>
                </a:solidFill>
              </a:rPr>
              <a:t>智勇</a:t>
            </a:r>
            <a:r>
              <a:rPr lang="zh-CN" altLang="en-US" sz="2800" u="sng"/>
              <a:t>多困于所溺</a:t>
            </a:r>
            <a:r>
              <a:rPr lang="zh-CN" altLang="en-US" sz="2800"/>
              <a:t>，岂独伶人也哉？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0" y="3354070"/>
            <a:ext cx="88582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</a:rPr>
              <a:t>   因此，当他兴盛时，普天下的豪杰，没有谁能和他相争；到他衰败时，数十个乐官就把他困住，最后身死国灭，</a:t>
            </a:r>
            <a:r>
              <a:rPr lang="en-US" altLang="zh-CN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</a:rPr>
              <a:t>被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</a:rPr>
              <a:t>天下人耻笑。祸患常常是由</a:t>
            </a:r>
            <a:r>
              <a:rPr lang="en-US" altLang="zh-CN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</a:rPr>
              <a:t>一点一滴极小的错误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</a:rPr>
              <a:t>积累而酿成的，纵使是</a:t>
            </a:r>
            <a:r>
              <a:rPr lang="en-US" altLang="zh-CN" sz="2800">
                <a:solidFill>
                  <a:srgbClr val="FF0000"/>
                </a:solidFill>
                <a:latin typeface="汉仪趣黑W" panose="00020600040101010101" charset="-122"/>
                <a:ea typeface="汉仪趣黑W" panose="00020600040101010101" charset="-122"/>
              </a:rPr>
              <a:t>聪明有才能和英勇果敢的人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</a:rPr>
              <a:t>，</a:t>
            </a:r>
            <a:r>
              <a:rPr lang="zh-CN" altLang="en-US" sz="2800">
                <a:latin typeface="汉仪趣黑W" panose="00020600040101010101" charset="-122"/>
                <a:ea typeface="汉仪趣黑W" panose="00020600040101010101" charset="-122"/>
              </a:rPr>
              <a:t>往往被他所溺爱的人或物困扰</a:t>
            </a:r>
            <a:r>
              <a:rPr lang="en-US" altLang="zh-CN" sz="2800">
                <a:latin typeface="汉仪趣黑W" panose="00020600040101010101" charset="-122"/>
                <a:ea typeface="汉仪趣黑W" panose="00020600040101010101" charset="-122"/>
              </a:rPr>
              <a:t>，受其迷惑而结果陷于困穷，难道只有乐工（是所溺的成分）吗？</a:t>
            </a:r>
            <a:endParaRPr lang="zh-CN" altLang="en-US" sz="2800">
              <a:latin typeface="汉仪趣黑W" panose="00020600040101010101" charset="-122"/>
              <a:ea typeface="汉仪趣黑W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25" y="1386840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为：表被动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990" y="1990725"/>
            <a:ext cx="5314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忽微：形容词作名词，极小的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事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980" y="2640965"/>
            <a:ext cx="9107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智勇：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形容词作名词，聪明，勇敢的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人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622040" y="1522730"/>
            <a:ext cx="1990725" cy="358140"/>
          </a:xfrm>
          <a:prstGeom prst="wedgeRectCallout">
            <a:avLst>
              <a:gd name="adj1" fmla="val -33827"/>
              <a:gd name="adj2" fmla="val -8191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被动句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6180455" y="1550670"/>
            <a:ext cx="1990725" cy="358140"/>
          </a:xfrm>
          <a:prstGeom prst="wedgeRectCallout">
            <a:avLst>
              <a:gd name="adj1" fmla="val -48819"/>
              <a:gd name="adj2" fmla="val -24592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被动句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 animBg="1"/>
      <p:bldP spid="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01125" cy="664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014095" y="2261235"/>
            <a:ext cx="738187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sz="32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找出观点句（论点） </a:t>
            </a:r>
            <a:endParaRPr kumimoji="0" sz="32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61975" y="7635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文本探究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1" name="图片 11" descr="企业微信截图_16123392396863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5"/>
          <p:cNvSpPr txBox="1"/>
          <p:nvPr/>
        </p:nvSpPr>
        <p:spPr>
          <a:xfrm>
            <a:off x="1014413" y="3055938"/>
            <a:ext cx="73818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盛衰之理，虽曰天命，岂非人事哉！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14728" y="4102735"/>
            <a:ext cx="738187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sz="32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依据（论据）</a:t>
            </a:r>
            <a:endParaRPr kumimoji="0" sz="32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1014413" y="4886325"/>
            <a:ext cx="7381875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庄宗得天下与失天下。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561975" y="7635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学习目标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图片 11" descr="企业微信截图_16123392396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12"/>
          <p:cNvSpPr/>
          <p:nvPr/>
        </p:nvSpPr>
        <p:spPr>
          <a:xfrm>
            <a:off x="898525" y="2408238"/>
            <a:ext cx="7537450" cy="304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1.学习掌握词类活用的文言语法现象。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2.体会正反说理突出中心的写法。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3.理解“满招损，谦受益”“忧劳可以兴国，逸豫可以亡身”“祸患常积于忽微，而智勇多困于所溺”等警语的深刻含义，及其对人生的启示。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561975" y="55721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层次结构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8" name="图片 11" descr="企业微信截图_16123392396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"/>
          <p:cNvSpPr/>
          <p:nvPr/>
        </p:nvSpPr>
        <p:spPr>
          <a:xfrm>
            <a:off x="720725" y="1762125"/>
            <a:ext cx="8042275" cy="4492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全文可分为四个部分：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第一部分：（第1段）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，提出盛衰由于人事的论点，并举出后唐庄宗的天下而又失天下的事例作为立论的根据。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第二部分：（第2段）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，详细叙述了庄宗接受并执行晋王遗命的经过。这一段叙事的语势比较平缓，没有直接的议论，但是作者寓论点于叙述之中，与第一段的“盛”和“得天下”相照应，为下文张本。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第三部分：（第3段）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，转入议论，评论庄宗的“盛衰之理”，阐明中心论点。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第四部分：（第4段）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，引出教训，总结全文。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647700" y="647700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文本探究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6" name="图片 11" descr="企业微信截图_1612339239686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066800" y="3095625"/>
            <a:ext cx="7392988" cy="2552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①开篇直接提出中心论点“盛衰之理，虽曰天命，岂非人事哉！”引发思考；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②总领式点出拿庄宗兴亡的历史进行说理，引起下文，为下文的叙事说理做铺垫。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67435" y="2171699"/>
            <a:ext cx="5592443" cy="614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4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第一段有何作用？</a:t>
            </a:r>
            <a:endParaRPr kumimoji="0" lang="zh-CN" altLang="en-US" sz="34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635000" y="62071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文本探究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4" name="图片 11" descr="企业微信截图_1612339239686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765175" y="4229100"/>
            <a:ext cx="783431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忧劳可以兴国，逸豫可以亡身。 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4539" y="2283460"/>
            <a:ext cx="7955282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文章第二、三段讲的是庄宗得天下和失天下的具体经过，请用第三段中的一句话概括出得、失天下的原因。</a:t>
            </a:r>
            <a:endParaRPr kumimoji="0" lang="zh-CN" altLang="en-US" sz="32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635000" y="62071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文本探究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2" name="图片 11" descr="企业微信截图_1612339239686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833438" y="4638675"/>
            <a:ext cx="7558087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正反对比。二段正面叙说得天下（盛），三段反面叙说失天下（衰）。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33119" y="2022475"/>
            <a:ext cx="7955281" cy="23069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第二、第三段运用了什么论证方法，试具体说明。</a:t>
            </a:r>
            <a:endParaRPr kumimoji="0" lang="zh-CN" altLang="en-US" sz="32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（常用论证方法：举例论证，道理论证，对比论证，比喻论证）</a:t>
            </a:r>
            <a:endParaRPr kumimoji="0" lang="zh-CN" altLang="en-US" sz="3200" b="1" kern="1200" cap="none" spc="0" normalizeH="0" baseline="0" noProof="0" dirty="0">
              <a:solidFill>
                <a:schemeClr val="accent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635000" y="62071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文本探究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0" name="图片 11" descr="企业微信截图_16123392396863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1054100" y="2336800"/>
            <a:ext cx="7453313" cy="304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第四段承接上文进一步议论，总结出“夫祸患常积于忽微，而智勇多困于所溺”的历史教训，强调可以使人逸豫亡身的绝不仅仅限于伶人。深化了人们对“盛衰之理，虽日天命，岂非人事哉”的理解。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561975" y="7635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中心思想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18" name="图片 1" descr="企业微信截图_16123394187086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672263" y="4448175"/>
            <a:ext cx="2471737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028700" y="2514600"/>
            <a:ext cx="7464425" cy="2400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762000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本文总结了后唐庄宗李存勖得天下而又失天下的历史教训，阐明了国家盛衰取决于人事，“忧劳可以兴国，逸豫可以亡身”的道理，讽谏北宋统治者力戒骄奢，防微杜渐，励精图治。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2" descr="2c43e5d7c2a6ba389d3faa4122e0bc81_true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522288"/>
            <a:ext cx="9145588" cy="593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909638" y="2200275"/>
            <a:ext cx="7797800" cy="3660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9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①平易自然，简约凝练。</a:t>
            </a:r>
            <a:endParaRPr lang="en-US" altLang="zh-CN" sz="29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900" b="1" dirty="0">
                <a:latin typeface="宋体" panose="02010600030101010101" pitchFamily="2" charset="-122"/>
                <a:ea typeface="宋体" panose="02010600030101010101" pitchFamily="2" charset="-122"/>
              </a:rPr>
              <a:t>文章没有信屈聲牙的措辞，也不堆砌辞藻，而用平实的语言生动地叙说事例，深入地说明道理，平易近人，自然晓畅。叙事不蔓不枝，议论简明扼要。其中一些格言式的对称语句，如“恍劳可以兴国，逸療可以亡身”，“夫祸患常积于忽微，而智勇多因于所溺”，句式整齐，言简意丰，发人深省。</a:t>
            </a:r>
            <a:endParaRPr lang="en-US" altLang="zh-CN" sz="29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561975" y="7635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写作特点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2" descr="2c43e5d7c2a6ba389d3faa4122e0bc81_true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-1587" y="546100"/>
            <a:ext cx="9145587" cy="593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915988" y="2295525"/>
            <a:ext cx="7616825" cy="3538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②文笔酣畅，波澜起伏。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文章开篇发出嗟叹，提出论点，语势突兀而起；随后叙庄宗成败之事，语势猛升陡降；继而步步紧逼，设疑问、引古语而得出“自然之理”；最后评论庄宗盛衰，语势再升再降，于大起大落之中引出教训，文章于此戛然而止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561975" y="7635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写作特点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对角圆角矩形 3"/>
          <p:cNvSpPr/>
          <p:nvPr/>
        </p:nvSpPr>
        <p:spPr>
          <a:xfrm>
            <a:off x="427038" y="601663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2" name="图片 5" descr="企业微信截图_16123378595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9525" y="485775"/>
            <a:ext cx="1514475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1"/>
          <p:cNvSpPr txBox="1"/>
          <p:nvPr/>
        </p:nvSpPr>
        <p:spPr>
          <a:xfrm>
            <a:off x="695325" y="2116138"/>
            <a:ext cx="8134350" cy="3830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1.下列加粗词的解释，完全正确的一项是(   )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庄宗之所以得天下          原：推其根本     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务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耕织，修守战之具            务：要务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B.有䁇……杜赫之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属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为之谋      属：下属     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秦人开关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敌                  延：迎击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C.方其系燕父子以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组：绳索     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抗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于九国之师也              抗：抗争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天下之豪杰，莫能与之争    举：全，整个     以</a:t>
            </a:r>
            <a:r>
              <a:rPr lang="en-US" altLang="zh-CN" sz="27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致</a:t>
            </a: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天下之士                  致：招致，招引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3275" y="1979613"/>
            <a:ext cx="654050" cy="630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500" b="1" dirty="0">
                <a:solidFill>
                  <a:srgbClr val="7030A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endParaRPr lang="en-US" altLang="zh-CN" sz="3500" b="1" dirty="0">
              <a:solidFill>
                <a:srgbClr val="7030A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对角圆角矩形 3"/>
          <p:cNvSpPr/>
          <p:nvPr/>
        </p:nvSpPr>
        <p:spPr>
          <a:xfrm>
            <a:off x="412750" y="685800"/>
            <a:ext cx="2371725" cy="860425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0" name="图片 5" descr="企业微信截图_16123378595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9550" y="485775"/>
            <a:ext cx="1314450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2"/>
          <p:cNvSpPr txBox="1"/>
          <p:nvPr/>
        </p:nvSpPr>
        <p:spPr>
          <a:xfrm>
            <a:off x="609600" y="1903413"/>
            <a:ext cx="8193088" cy="369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2.下列对文中相关内容的解说，不正确的一项是(   )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A.古代祭祀时用牛、羊、猪各一头叫“太牢”，用牛、猪各一头叫“少牢”。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B.古称演戏的人为“伶”，在宫廷中授有官职的伶人叫作“伶官”。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C.告庙，指古代天子或诸侯遇出巡、战争等重大事件而祭告祖庙。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D.《书》，指《尚书》，儒家经典之一，是上古典章文献的汇编。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9550" y="1776413"/>
            <a:ext cx="654050" cy="6302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500" b="1" dirty="0">
                <a:solidFill>
                  <a:srgbClr val="7030A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</a:t>
            </a:r>
            <a:endParaRPr lang="en-US" altLang="zh-CN" sz="3500" b="1" dirty="0">
              <a:solidFill>
                <a:srgbClr val="7030A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9600" y="5764213"/>
            <a:ext cx="8193088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解析：祭祀时用羊、猪各一头叫“少牢”。</a:t>
            </a:r>
            <a:endParaRPr lang="zh-CN" altLang="zh-CN" sz="28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0" grpId="0"/>
      <p:bldP spid="10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502285" y="92075"/>
            <a:ext cx="7886700" cy="1325563"/>
          </a:xfrm>
        </p:spPr>
        <p:txBody>
          <a:bodyPr anchor="ctr" anchorCtr="0"/>
          <a:p>
            <a:r>
              <a:rPr lang="zh-CN" altLang="en-US"/>
              <a:t>检查预习</a:t>
            </a:r>
            <a:endParaRPr lang="zh-CN" altLang="en-US"/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628650" y="1108710"/>
            <a:ext cx="7886700" cy="4351338"/>
          </a:xfrm>
        </p:spPr>
        <p:txBody>
          <a:bodyPr anchor="t" anchorCtr="0"/>
          <a:p>
            <a:r>
              <a:rPr lang="zh-CN" altLang="en-US"/>
              <a:t>说出下列句子中文言现象</a:t>
            </a:r>
            <a:r>
              <a:rPr lang="zh-CN" altLang="en-US">
                <a:sym typeface="+mn-ea"/>
              </a:rPr>
              <a:t>（通假、词类活用、一词多义、特殊句式等）</a:t>
            </a:r>
            <a:r>
              <a:rPr lang="zh-CN" altLang="en-US"/>
              <a:t>的字词并翻译</a:t>
            </a:r>
            <a:r>
              <a:rPr lang="zh-CN" altLang="en-US"/>
              <a:t>全句。</a:t>
            </a:r>
            <a:endParaRPr lang="zh-CN" altLang="en-US"/>
          </a:p>
          <a:p>
            <a:r>
              <a:rPr lang="zh-CN" altLang="en-US"/>
              <a:t>忧劳可以</a:t>
            </a:r>
            <a:r>
              <a:rPr lang="zh-CN" altLang="en-US">
                <a:solidFill>
                  <a:srgbClr val="FF0000"/>
                </a:solidFill>
              </a:rPr>
              <a:t>兴</a:t>
            </a:r>
            <a:r>
              <a:rPr lang="zh-CN" altLang="en-US"/>
              <a:t>国，逸豫可以</a:t>
            </a:r>
            <a:r>
              <a:rPr lang="zh-CN" altLang="en-US">
                <a:solidFill>
                  <a:srgbClr val="FF0000"/>
                </a:solidFill>
              </a:rPr>
              <a:t>亡</a:t>
            </a:r>
            <a:r>
              <a:rPr lang="zh-CN" altLang="en-US"/>
              <a:t>身，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而身死国灭，</a:t>
            </a:r>
            <a:r>
              <a:rPr lang="zh-CN" altLang="en-US">
                <a:solidFill>
                  <a:srgbClr val="FF0000"/>
                </a:solidFill>
              </a:rPr>
              <a:t>为</a:t>
            </a:r>
            <a:r>
              <a:rPr lang="zh-CN" altLang="en-US"/>
              <a:t>天下笑。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夫祸患常积于</a:t>
            </a:r>
            <a:r>
              <a:rPr lang="zh-CN" altLang="en-US">
                <a:solidFill>
                  <a:srgbClr val="FF0000"/>
                </a:solidFill>
              </a:rPr>
              <a:t>忽微</a:t>
            </a:r>
            <a:r>
              <a:rPr lang="zh-CN" altLang="en-US"/>
              <a:t>，而</a:t>
            </a:r>
            <a:r>
              <a:rPr lang="zh-CN" altLang="en-US">
                <a:solidFill>
                  <a:srgbClr val="FF0000"/>
                </a:solidFill>
              </a:rPr>
              <a:t>智勇</a:t>
            </a:r>
            <a:r>
              <a:rPr lang="zh-CN" altLang="en-US"/>
              <a:t>多困于所溺，岂独伶人也哉？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3585" y="2438400"/>
            <a:ext cx="8071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</a:rPr>
              <a:t>译文：忧劳可以</a:t>
            </a:r>
            <a:r>
              <a:rPr lang="zh-CN" altLang="en-US" sz="2800">
                <a:solidFill>
                  <a:srgbClr val="FF0000"/>
                </a:solidFill>
              </a:rPr>
              <a:t>使国家兴盛</a:t>
            </a:r>
            <a:r>
              <a:rPr lang="zh-CN" altLang="en-US" sz="2800">
                <a:solidFill>
                  <a:schemeClr val="tx1"/>
                </a:solidFill>
              </a:rPr>
              <a:t>，安乐可以</a:t>
            </a:r>
            <a:r>
              <a:rPr lang="zh-CN" altLang="en-US" sz="2800">
                <a:solidFill>
                  <a:srgbClr val="FF0000"/>
                </a:solidFill>
              </a:rPr>
              <a:t>使自身灭亡</a:t>
            </a:r>
            <a:r>
              <a:rPr lang="zh-CN" altLang="en-US" sz="2800">
                <a:solidFill>
                  <a:schemeClr val="tx1"/>
                </a:solidFill>
              </a:rPr>
              <a:t>，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2185" y="3512820"/>
            <a:ext cx="6947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译文：最后身死国灭，</a:t>
            </a:r>
            <a:r>
              <a:rPr lang="zh-CN" altLang="en-US" sz="2800">
                <a:solidFill>
                  <a:srgbClr val="FF0000"/>
                </a:solidFill>
              </a:rPr>
              <a:t>被</a:t>
            </a:r>
            <a:r>
              <a:rPr lang="zh-CN" altLang="en-US" sz="2800"/>
              <a:t>天下人耻笑。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28650" y="4846955"/>
            <a:ext cx="82664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译文：祸患常常是由</a:t>
            </a:r>
            <a:r>
              <a:rPr lang="zh-CN" altLang="en-US" sz="2800">
                <a:solidFill>
                  <a:srgbClr val="FF0000"/>
                </a:solidFill>
              </a:rPr>
              <a:t>一点一滴极小的错误</a:t>
            </a:r>
            <a:r>
              <a:rPr lang="zh-CN" altLang="en-US" sz="2800"/>
              <a:t>积累而酿成的，纵使是</a:t>
            </a:r>
            <a:r>
              <a:rPr lang="zh-CN" altLang="en-US" sz="2800">
                <a:solidFill>
                  <a:srgbClr val="FF0000"/>
                </a:solidFill>
              </a:rPr>
              <a:t>聪明有才能和英勇果敢的人</a:t>
            </a:r>
            <a:r>
              <a:rPr lang="zh-CN" altLang="en-US" sz="2800"/>
              <a:t>，也多半沉溺于某种爱好之中，受其迷惑而结果陷于困穷，难道只有乐工（是所溺的成分）吗？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039485" y="1916430"/>
            <a:ext cx="171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使动用法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2410" y="2975610"/>
            <a:ext cx="171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被动</a:t>
            </a:r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句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4310" y="4428490"/>
            <a:ext cx="3035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形容词活用作</a:t>
            </a:r>
            <a:r>
              <a:rPr lang="zh-CN" altLang="en-US" sz="2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名词</a:t>
            </a:r>
            <a:endParaRPr lang="zh-CN" altLang="en-US" sz="2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对角圆角矩形 3"/>
          <p:cNvSpPr/>
          <p:nvPr/>
        </p:nvSpPr>
        <p:spPr>
          <a:xfrm>
            <a:off x="412750" y="685800"/>
            <a:ext cx="2371725" cy="860425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58" name="图片 5" descr="企业微信截图_16123378595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9550" y="485775"/>
            <a:ext cx="1314450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2"/>
          <p:cNvSpPr txBox="1"/>
          <p:nvPr/>
        </p:nvSpPr>
        <p:spPr>
          <a:xfrm>
            <a:off x="574675" y="1889125"/>
            <a:ext cx="8261350" cy="4492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名句默写。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（1）《五代史伶官传序》在引《尚书》中的话作答时，作者顺势从中引申出“___________，__________”的道理。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（2）《五代史伶官传序》以“举天下之豪杰，莫能与之争”“身死国灭，为天下笑”两种截然相反的结果，引出了“___________，__________”的经验教训。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（3）《五代史伶官传序》中，作者论述由盛而衰的史实后，连用两个设问句：“____________？___________，__________？”既引人深思，又寓结论于疑问之中。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4625" y="2627313"/>
            <a:ext cx="4010025" cy="430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忧劳可以兴国</a:t>
            </a:r>
            <a:r>
              <a:rPr lang="en-US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逸豫可以亡身</a:t>
            </a:r>
            <a:endParaRPr lang="zh-CN" altLang="zh-CN" sz="2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4038" y="4270375"/>
            <a:ext cx="41703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夫祸患常积于忽微</a:t>
            </a:r>
            <a:r>
              <a:rPr lang="en-US" altLang="zh-CN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而智勇多困于所溺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0550" y="5070475"/>
            <a:ext cx="2578100" cy="384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19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岂得之难而失之易欤</a:t>
            </a:r>
            <a:r>
              <a:rPr lang="en-US" altLang="zh-CN" sz="19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19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625" y="5454650"/>
            <a:ext cx="4229100" cy="42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抑本其成败之迹</a:t>
            </a:r>
            <a:r>
              <a:rPr lang="en-US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2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而皆自于人欤</a:t>
            </a:r>
            <a:endParaRPr lang="zh-CN" altLang="zh-CN" sz="2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433388" y="755650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走进作者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矩形 2"/>
          <p:cNvSpPr/>
          <p:nvPr/>
        </p:nvSpPr>
        <p:spPr>
          <a:xfrm>
            <a:off x="433388" y="1801813"/>
            <a:ext cx="5241925" cy="4708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2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欧阳修（1007年－1072年），字永叔，号醉翁、六一居士，汉族，吉州永丰（今江西省吉安市永丰县）人，北宋政治家、文学家，且在政治上负有盛名。因吉州原属庐陵郡，以“庐陵欧阳修”自居。官至翰林学士、枢密副使、参知政事，谥号文忠，世称欧阳文忠公。后人又将其与韩愈、柳宗元和苏轼合称“千古文章四大家”。与韩愈、柳宗元、苏轼、苏洵、苏辙、王安石、曾巩被世人称为“唐宋散文八大家”。</a:t>
            </a:r>
            <a:endParaRPr lang="en-US" altLang="zh-CN" sz="2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219" name="图片 1" descr="9d5644f25c45d55eaf4d00334a5403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0" y="2035175"/>
            <a:ext cx="3162300" cy="4240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433388" y="755650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走进作者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0" name="矩形 2"/>
          <p:cNvSpPr/>
          <p:nvPr/>
        </p:nvSpPr>
        <p:spPr>
          <a:xfrm>
            <a:off x="954088" y="2259013"/>
            <a:ext cx="7439025" cy="34305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31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欧阳修是在宋代文学史上最早开创一代文风的文坛领袖。领导了北宋诗文革新运动，继承并发展了韩愈的古文理论。他的散文创作的高度成就与其正确的古文理论相辅相成，从而开创了一代文风。欧阳修在变革文风的同时，也对诗风词风进行了革新。在史学方面，也有较高成就。</a:t>
            </a:r>
            <a:endParaRPr lang="en-US" altLang="zh-CN" sz="31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4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75"/>
            <a:ext cx="9144000" cy="650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561975" y="661988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背景简介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6" name="图片 2" descr="企业微信截图_16123392396863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3"/>
          <p:cNvSpPr/>
          <p:nvPr/>
        </p:nvSpPr>
        <p:spPr>
          <a:xfrm>
            <a:off x="974725" y="2219325"/>
            <a:ext cx="7454900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宋王朝建立后，随着土地和财富的高度集中，北宋的统治集团日益腐化。由于北方少数民族的不断进犯，民族矛盾也日益尖锐。面对这种形势，北宋王朝不但不力求振作，反而忍受耻辱，每年都要靠纳币输绢以求苟安。在这样的历史背景下，欧阳修想通过后唐庄宗李存勖的兴亡史进行讽谏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对角圆角矩形 5"/>
          <p:cNvSpPr/>
          <p:nvPr/>
        </p:nvSpPr>
        <p:spPr>
          <a:xfrm>
            <a:off x="193675" y="-317"/>
            <a:ext cx="2371725" cy="858838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背景简介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6" name="图片 2" descr="企业微信截图_16123392396863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861175" y="3851275"/>
            <a:ext cx="2282825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伶官传序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2075" y="704850"/>
            <a:ext cx="8990330" cy="5701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849*4259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新教材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16：9新教材课件模板</Template>
  <TotalTime>0</TotalTime>
  <Words>3997</Words>
  <Application>WPS 演示</Application>
  <PresentationFormat>全屏显示(4:3)</PresentationFormat>
  <Paragraphs>215</Paragraphs>
  <Slides>30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黑体</vt:lpstr>
      <vt:lpstr>汉仪趣黑W</vt:lpstr>
      <vt:lpstr>新教材模板</vt:lpstr>
      <vt:lpstr>Office 主题</vt:lpstr>
      <vt:lpstr>PowerPoint 演示文稿</vt:lpstr>
      <vt:lpstr>PowerPoint 演示文稿</vt:lpstr>
      <vt:lpstr>检查预习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正确云</Company>
  <LinksUpToDate>false</LinksUpToDate>
  <SharedDoc>false</SharedDoc>
  <HyperlinksChanged>false</HyperlinksChanged>
  <AppVersion>14.0000</AppVersion>
  <Manager>正确云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正确云</dc:title>
  <dc:creator>正确云</dc:creator>
  <cp:keywords>正确云：www.zqy.com</cp:keywords>
  <dc:description>正确云：www.zqy.com;</dc:description>
  <dc:subject>正确云</dc:subject>
  <cp:category>正确云</cp:category>
  <cp:lastModifiedBy>冬虫草</cp:lastModifiedBy>
  <cp:revision>634</cp:revision>
  <dcterms:created xsi:type="dcterms:W3CDTF">2019-09-17T09:05:00Z</dcterms:created>
  <dcterms:modified xsi:type="dcterms:W3CDTF">2021-12-01T01:49:22Z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D0DF2B993802441D9C9482A51E40FDAB</vt:lpwstr>
  </property>
</Properties>
</file>