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24"/>
  </p:notesMasterIdLst>
  <p:handoutMasterIdLst>
    <p:handoutMasterId r:id="rId25"/>
  </p:handoutMasterIdLst>
  <p:sldIdLst>
    <p:sldId id="256" r:id="rId2"/>
    <p:sldId id="261" r:id="rId3"/>
    <p:sldId id="263" r:id="rId4"/>
    <p:sldId id="259" r:id="rId5"/>
    <p:sldId id="262" r:id="rId6"/>
    <p:sldId id="264" r:id="rId7"/>
    <p:sldId id="266" r:id="rId8"/>
    <p:sldId id="267" r:id="rId9"/>
    <p:sldId id="268" r:id="rId10"/>
    <p:sldId id="269" r:id="rId11"/>
    <p:sldId id="270" r:id="rId12"/>
    <p:sldId id="271" r:id="rId13"/>
    <p:sldId id="272" r:id="rId14"/>
    <p:sldId id="274" r:id="rId15"/>
    <p:sldId id="277" r:id="rId16"/>
    <p:sldId id="275" r:id="rId17"/>
    <p:sldId id="276" r:id="rId18"/>
    <p:sldId id="278" r:id="rId19"/>
    <p:sldId id="282" r:id="rId20"/>
    <p:sldId id="279" r:id="rId21"/>
    <p:sldId id="281" r:id="rId22"/>
    <p:sldId id="26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7" autoAdjust="0"/>
    <p:restoredTop sz="94660"/>
  </p:normalViewPr>
  <p:slideViewPr>
    <p:cSldViewPr snapToGrid="0">
      <p:cViewPr varScale="1">
        <p:scale>
          <a:sx n="84" d="100"/>
          <a:sy n="84" d="100"/>
        </p:scale>
        <p:origin x="120" y="264"/>
      </p:cViewPr>
      <p:guideLst/>
    </p:cSldViewPr>
  </p:slideViewPr>
  <p:notesTextViewPr>
    <p:cViewPr>
      <p:scale>
        <a:sx n="1" d="1"/>
        <a:sy n="1" d="1"/>
      </p:scale>
      <p:origin x="0" y="0"/>
    </p:cViewPr>
  </p:notesText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2019/10/25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a:t>
            </a:fld>
            <a:endParaRPr lang="zh-CN" altLang="en-US"/>
          </a:p>
        </p:txBody>
      </p:sp>
    </p:spTree>
    <p:extLst>
      <p:ext uri="{BB962C8B-B14F-4D97-AF65-F5344CB8AC3E}">
        <p14:creationId xmlns:p14="http://schemas.microsoft.com/office/powerpoint/2010/main" val="3243356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2019/10/25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a:t>
            </a:fld>
            <a:endParaRPr lang="zh-CN" altLang="en-US"/>
          </a:p>
        </p:txBody>
      </p:sp>
    </p:spTree>
    <p:extLst>
      <p:ext uri="{BB962C8B-B14F-4D97-AF65-F5344CB8AC3E}">
        <p14:creationId xmlns:p14="http://schemas.microsoft.com/office/powerpoint/2010/main" val="1449752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34FCE23-231B-4CFE-A76F-252AEF0EE017}" type="datetimeFigureOut">
              <a:rPr lang="zh-CN" altLang="en-US" smtClean="0">
                <a:solidFill>
                  <a:prstClr val="black">
                    <a:tint val="75000"/>
                  </a:prstClr>
                </a:solidFill>
              </a:rPr>
              <a:pPr/>
              <a:t>2019/10/25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F6536A5-DAEE-4F65-B2D5-30A7A77F84C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1389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128858360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294871173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911249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91440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36970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48156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0355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5868430"/>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938236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72365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87507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29495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4435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solidFill>
                  <a:prstClr val="black"/>
                </a:solidFill>
              </a:rPr>
              <a:pPr/>
              <a:t>2019/10/25</a:t>
            </a:fld>
            <a:endParaRPr lang="zh-CN" altLang="en-US" dirty="0">
              <a:solidFill>
                <a:prstClr val="black"/>
              </a:solidFill>
            </a:endParaRPr>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solidFill>
                  <a:prstClr val="black"/>
                </a:solidFill>
              </a:rPr>
              <a:pPr/>
              <a:t>‹#›</a:t>
            </a:fld>
            <a:endParaRPr lang="zh-CN" altLang="en-US" dirty="0">
              <a:solidFill>
                <a:prstClr val="black"/>
              </a:solidFill>
            </a:endParaRPr>
          </a:p>
        </p:txBody>
      </p:sp>
      <p:sp>
        <p:nvSpPr>
          <p:cNvPr id="12" name="标题 1"/>
          <p:cNvSpPr>
            <a:spLocks noGrp="1"/>
          </p:cNvSpPr>
          <p:nvPr>
            <p:ph type="title" hasCustomPrompt="1"/>
          </p:nvPr>
        </p:nvSpPr>
        <p:spPr>
          <a:xfrm>
            <a:off x="838200" y="2085149"/>
            <a:ext cx="7315200" cy="1307275"/>
          </a:xfrm>
        </p:spPr>
        <p:txBody>
          <a:bodyPr>
            <a:normAutofit/>
          </a:bodyPr>
          <a:lstStyle>
            <a:lvl1pPr algn="ctr">
              <a:defRPr sz="6000"/>
            </a:lvl1pPr>
          </a:lstStyle>
          <a:p>
            <a:r>
              <a:rPr lang="zh-CN" altLang="en-US" dirty="0" smtClean="0"/>
              <a:t>再 见</a:t>
            </a:r>
            <a:endParaRPr lang="zh-CN" altLang="en-US" dirty="0"/>
          </a:p>
        </p:txBody>
      </p:sp>
    </p:spTree>
    <p:extLst>
      <p:ext uri="{BB962C8B-B14F-4D97-AF65-F5344CB8AC3E}">
        <p14:creationId xmlns:p14="http://schemas.microsoft.com/office/powerpoint/2010/main" val="347165609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标题和内容">
    <p:spTree>
      <p:nvGrpSpPr>
        <p:cNvPr id="1" name=""/>
        <p:cNvGrpSpPr/>
        <p:nvPr/>
      </p:nvGrpSpPr>
      <p:grpSpPr>
        <a:xfrm>
          <a:off x="0" y="0"/>
          <a:ext cx="0" cy="0"/>
          <a:chOff x="0" y="0"/>
          <a:chExt cx="0" cy="0"/>
        </a:xfrm>
      </p:grpSpPr>
      <p:sp>
        <p:nvSpPr>
          <p:cNvPr id="4" name="矩形 14">
            <a:extLst>
              <a:ext uri="{FF2B5EF4-FFF2-40B4-BE49-F238E27FC236}"/>
            </a:extLst>
          </p:cNvPr>
          <p:cNvSpPr>
            <a:spLocks noChangeArrowheads="1"/>
          </p:cNvSpPr>
          <p:nvPr userDrawn="1"/>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endParaRPr lang="zh-CN" altLang="en-US">
              <a:solidFill>
                <a:prstClr val="black"/>
              </a:solidFill>
            </a:endParaRPr>
          </a:p>
        </p:txBody>
      </p:sp>
      <p:pic>
        <p:nvPicPr>
          <p:cNvPr id="5" name="图片 21"/>
          <p:cNvPicPr>
            <a:picLocks noChangeAspect="1"/>
          </p:cNvPicPr>
          <p:nvPr userDrawn="1"/>
        </p:nvPicPr>
        <p:blipFill>
          <a:blip r:embed="rId2"/>
          <a:srcRect t="11633" r="14514" b="75572"/>
          <a:stretch>
            <a:fillRect/>
          </a:stretch>
        </p:blipFill>
        <p:spPr bwMode="auto">
          <a:xfrm>
            <a:off x="2233613" y="190500"/>
            <a:ext cx="9958387" cy="520700"/>
          </a:xfrm>
          <a:prstGeom prst="rect">
            <a:avLst/>
          </a:prstGeom>
          <a:noFill/>
          <a:ln w="9525">
            <a:noFill/>
            <a:miter lim="800000"/>
            <a:headEnd/>
            <a:tailEnd/>
          </a:ln>
        </p:spPr>
      </p:pic>
      <p:grpSp>
        <p:nvGrpSpPr>
          <p:cNvPr id="6" name="组合 5"/>
          <p:cNvGrpSpPr>
            <a:grpSpLocks/>
          </p:cNvGrpSpPr>
          <p:nvPr userDrawn="1"/>
        </p:nvGrpSpPr>
        <p:grpSpPr bwMode="auto">
          <a:xfrm>
            <a:off x="319088" y="215900"/>
            <a:ext cx="1595437" cy="434975"/>
            <a:chOff x="319833" y="6005359"/>
            <a:chExt cx="1770997" cy="433425"/>
          </a:xfrm>
        </p:grpSpPr>
        <p:pic>
          <p:nvPicPr>
            <p:cNvPr id="7" name="Picture 18" descr="D:\Documents\Pictures\畅言logo.png"/>
            <p:cNvPicPr>
              <a:picLocks noChangeAspect="1" noChangeArrowheads="1"/>
            </p:cNvPicPr>
            <p:nvPr/>
          </p:nvPicPr>
          <p:blipFill>
            <a:blip r:embed="rId3"/>
            <a:srcRect/>
            <a:stretch>
              <a:fillRect/>
            </a:stretch>
          </p:blipFill>
          <p:spPr bwMode="auto">
            <a:xfrm>
              <a:off x="319833" y="6005359"/>
              <a:ext cx="567581" cy="433425"/>
            </a:xfrm>
            <a:prstGeom prst="rect">
              <a:avLst/>
            </a:prstGeom>
            <a:noFill/>
            <a:ln w="9525">
              <a:noFill/>
              <a:miter lim="800000"/>
              <a:headEnd/>
              <a:tailEnd/>
            </a:ln>
          </p:spPr>
        </p:pic>
        <p:sp>
          <p:nvSpPr>
            <p:cNvPr id="8" name="TextBox 7">
              <a:extLst>
                <a:ext uri="{FF2B5EF4-FFF2-40B4-BE49-F238E27FC236}"/>
              </a:extLst>
            </p:cNvPr>
            <p:cNvSpPr txBox="1">
              <a:spLocks noChangeArrowheads="1"/>
            </p:cNvSpPr>
            <p:nvPr/>
          </p:nvSpPr>
          <p:spPr bwMode="auto">
            <a:xfrm>
              <a:off x="864348" y="6068633"/>
              <a:ext cx="1226482" cy="368570"/>
            </a:xfrm>
            <a:prstGeom prst="rect">
              <a:avLst/>
            </a:prstGeom>
            <a:no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r>
                <a:rPr lang="zh-CN" altLang="en-US" b="1" dirty="0">
                  <a:solidFill>
                    <a:prstClr val="black">
                      <a:lumMod val="85000"/>
                      <a:lumOff val="15000"/>
                    </a:prstClr>
                  </a:solidFill>
                  <a:latin typeface="黑体" panose="02010609060101010101" pitchFamily="49" charset="-122"/>
                  <a:ea typeface="黑体" panose="02010609060101010101" pitchFamily="49" charset="-122"/>
                </a:rPr>
                <a:t>畅言教育</a:t>
              </a:r>
            </a:p>
          </p:txBody>
        </p:sp>
      </p:grpSp>
      <p:sp>
        <p:nvSpPr>
          <p:cNvPr id="9" name="矩形 8">
            <a:extLst>
              <a:ext uri="{FF2B5EF4-FFF2-40B4-BE49-F238E27FC236}"/>
            </a:extLst>
          </p:cNvPr>
          <p:cNvSpPr>
            <a:spLocks noChangeArrowheads="1"/>
          </p:cNvSpPr>
          <p:nvPr userDrawn="1"/>
        </p:nvSpPr>
        <p:spPr bwMode="auto">
          <a:xfrm>
            <a:off x="8884996" y="252413"/>
            <a:ext cx="2454518" cy="338554"/>
          </a:xfrm>
          <a:prstGeom prst="rect">
            <a:avLst/>
          </a:prstGeom>
          <a:noFill/>
          <a:ln>
            <a:noFill/>
          </a:ln>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defRPr/>
            </a:pPr>
            <a:r>
              <a:rPr lang="zh-CN" altLang="zh-CN" sz="1600" b="1" dirty="0">
                <a:solidFill>
                  <a:prstClr val="black">
                    <a:lumMod val="85000"/>
                    <a:lumOff val="15000"/>
                  </a:prstClr>
                </a:solidFill>
                <a:latin typeface="黑体" panose="02010609060101010101" pitchFamily="49" charset="-122"/>
                <a:ea typeface="黑体" panose="02010609060101010101" pitchFamily="49" charset="-122"/>
              </a:rPr>
              <a:t>人民教育出版社 </a:t>
            </a:r>
            <a:r>
              <a:rPr lang="en-US" altLang="zh-CN" sz="1600" dirty="0" smtClean="0">
                <a:solidFill>
                  <a:prstClr val="black">
                    <a:lumMod val="85000"/>
                    <a:lumOff val="15000"/>
                  </a:prstClr>
                </a:solidFill>
                <a:latin typeface="黑体" panose="02010609060101010101" pitchFamily="49" charset="-122"/>
                <a:ea typeface="黑体" panose="02010609060101010101" pitchFamily="49" charset="-122"/>
              </a:rPr>
              <a:t>|</a:t>
            </a:r>
            <a:r>
              <a:rPr lang="zh-CN" altLang="en-US" sz="1600" dirty="0" smtClean="0">
                <a:solidFill>
                  <a:prstClr val="black">
                    <a:lumMod val="85000"/>
                    <a:lumOff val="15000"/>
                  </a:prstClr>
                </a:solidFill>
                <a:latin typeface="黑体" panose="02010609060101010101" pitchFamily="49" charset="-122"/>
                <a:ea typeface="黑体" panose="02010609060101010101" pitchFamily="49" charset="-122"/>
              </a:rPr>
              <a:t>必修三</a:t>
            </a:r>
            <a:endParaRPr lang="zh-CN" altLang="en-US" sz="1600" dirty="0">
              <a:solidFill>
                <a:prstClr val="black">
                  <a:lumMod val="85000"/>
                  <a:lumOff val="15000"/>
                </a:prstClr>
              </a:solidFill>
              <a:latin typeface="黑体" panose="02010609060101010101" pitchFamily="49" charset="-122"/>
              <a:ea typeface="黑体" panose="02010609060101010101" pitchFamily="49" charset="-122"/>
            </a:endParaRPr>
          </a:p>
        </p:txBody>
      </p:sp>
      <p:pic>
        <p:nvPicPr>
          <p:cNvPr id="10" name="图片 28"/>
          <p:cNvPicPr>
            <a:picLocks noChangeAspect="1"/>
          </p:cNvPicPr>
          <p:nvPr userDrawn="1"/>
        </p:nvPicPr>
        <p:blipFill>
          <a:blip r:embed="rId4"/>
          <a:srcRect/>
          <a:stretch>
            <a:fillRect/>
          </a:stretch>
        </p:blipFill>
        <p:spPr bwMode="auto">
          <a:xfrm>
            <a:off x="11339513" y="252413"/>
            <a:ext cx="523875" cy="363537"/>
          </a:xfrm>
          <a:prstGeom prst="rect">
            <a:avLst/>
          </a:prstGeom>
          <a:noFill/>
          <a:ln w="9525">
            <a:noFill/>
            <a:miter lim="800000"/>
            <a:headEnd/>
            <a:tailEnd/>
          </a:ln>
        </p:spPr>
      </p:pic>
      <p:sp>
        <p:nvSpPr>
          <p:cNvPr id="11" name="矩形 10"/>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pic>
        <p:nvPicPr>
          <p:cNvPr id="12" name="Picture 13"/>
          <p:cNvPicPr>
            <a:picLocks noChangeAspect="1" noChangeArrowheads="1"/>
          </p:cNvPicPr>
          <p:nvPr/>
        </p:nvPicPr>
        <p:blipFill>
          <a:blip r:embed="rId5"/>
          <a:srcRect/>
          <a:stretch>
            <a:fillRect/>
          </a:stretch>
        </p:blipFill>
        <p:spPr bwMode="auto">
          <a:xfrm>
            <a:off x="11049000" y="6375400"/>
            <a:ext cx="889000" cy="292100"/>
          </a:xfrm>
          <a:prstGeom prst="rect">
            <a:avLst/>
          </a:prstGeom>
          <a:noFill/>
        </p:spPr>
      </p:pic>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609600" y="1600200"/>
            <a:ext cx="10972800" cy="46863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3" name="日期占位符 3"/>
          <p:cNvSpPr>
            <a:spLocks noGrp="1"/>
          </p:cNvSpPr>
          <p:nvPr>
            <p:ph type="dt" sz="half" idx="10"/>
          </p:nvPr>
        </p:nvSpPr>
        <p:spPr>
          <a:xfrm>
            <a:off x="96838" y="6400800"/>
            <a:ext cx="4267200" cy="284163"/>
          </a:xfrm>
          <a:prstGeom prst="rect">
            <a:avLst/>
          </a:prstGeom>
        </p:spPr>
        <p:txBody>
          <a:bodyPr/>
          <a:lstStyle>
            <a:lvl1pPr>
              <a:defRPr/>
            </a:lvl1pPr>
          </a:lstStyle>
          <a:p>
            <a:pPr>
              <a:defRPr/>
            </a:pPr>
            <a:endParaRPr lang="zh-CN" altLang="zh-CN">
              <a:solidFill>
                <a:prstClr val="black">
                  <a:tint val="75000"/>
                </a:prstClr>
              </a:solidFill>
            </a:endParaRPr>
          </a:p>
        </p:txBody>
      </p:sp>
      <p:sp>
        <p:nvSpPr>
          <p:cNvPr id="14" name="页脚占位符 4"/>
          <p:cNvSpPr>
            <a:spLocks noGrp="1"/>
          </p:cNvSpPr>
          <p:nvPr>
            <p:ph type="ftr" sz="quarter" idx="11"/>
          </p:nvPr>
        </p:nvSpPr>
        <p:spPr>
          <a:xfrm>
            <a:off x="7107238" y="6400800"/>
            <a:ext cx="4978400" cy="284163"/>
          </a:xfrm>
          <a:prstGeom prst="rect">
            <a:avLst/>
          </a:prstGeom>
        </p:spPr>
        <p:txBody>
          <a:bodyPr/>
          <a:lstStyle>
            <a:lvl1pPr>
              <a:defRPr/>
            </a:lvl1pPr>
          </a:lstStyle>
          <a:p>
            <a:pPr>
              <a:defRPr/>
            </a:pPr>
            <a:endParaRPr lang="zh-CN" altLang="zh-CN">
              <a:solidFill>
                <a:prstClr val="black">
                  <a:tint val="75000"/>
                </a:prstClr>
              </a:solidFill>
            </a:endParaRPr>
          </a:p>
        </p:txBody>
      </p:sp>
      <p:sp>
        <p:nvSpPr>
          <p:cNvPr id="15" name="灯片编号占位符 5"/>
          <p:cNvSpPr>
            <a:spLocks noGrp="1"/>
          </p:cNvSpPr>
          <p:nvPr>
            <p:ph type="sldNum" sz="quarter" idx="12"/>
          </p:nvPr>
        </p:nvSpPr>
        <p:spPr>
          <a:xfrm>
            <a:off x="5486400" y="6400800"/>
            <a:ext cx="1219200" cy="284163"/>
          </a:xfrm>
          <a:prstGeom prst="rect">
            <a:avLst/>
          </a:prstGeom>
        </p:spPr>
        <p:txBody>
          <a:bodyPr/>
          <a:lstStyle>
            <a:lvl1pPr>
              <a:defRPr/>
            </a:lvl1pPr>
          </a:lstStyle>
          <a:p>
            <a:pPr>
              <a:defRPr/>
            </a:pPr>
            <a:fld id="{3AF5D9F4-192C-49FE-AD78-55828EF6619E}" type="slidenum">
              <a:rPr lang="zh-CN" altLang="zh-CN">
                <a:solidFill>
                  <a:prstClr val="black">
                    <a:tint val="75000"/>
                  </a:prstClr>
                </a:solidFill>
              </a:rPr>
              <a:pPr>
                <a:defRPr/>
              </a:pPr>
              <a:t>‹#›</a:t>
            </a:fld>
            <a:endParaRPr lang="zh-CN" altLang="zh-CN">
              <a:solidFill>
                <a:prstClr val="black">
                  <a:tint val="75000"/>
                </a:prstClr>
              </a:solidFill>
            </a:endParaRPr>
          </a:p>
        </p:txBody>
      </p:sp>
    </p:spTree>
    <p:extLst>
      <p:ext uri="{BB962C8B-B14F-4D97-AF65-F5344CB8AC3E}">
        <p14:creationId xmlns:p14="http://schemas.microsoft.com/office/powerpoint/2010/main" val="3951579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
        <p:nvSpPr>
          <p:cNvPr id="2" name="矩形 14">
            <a:extLst>
              <a:ext uri="{FF2B5EF4-FFF2-40B4-BE49-F238E27FC236}"/>
            </a:extLst>
          </p:cNvPr>
          <p:cNvSpPr>
            <a:spLocks noChangeArrowheads="1"/>
          </p:cNvSpPr>
          <p:nvPr userDrawn="1"/>
        </p:nvSpPr>
        <p:spPr bwMode="auto">
          <a:xfrm>
            <a:off x="0" y="171611"/>
            <a:ext cx="12192000" cy="521785"/>
          </a:xfrm>
          <a:prstGeom prst="rect">
            <a:avLst/>
          </a:prstGeom>
          <a:gradFill flip="none" rotWithShape="1">
            <a:gsLst>
              <a:gs pos="917">
                <a:schemeClr val="bg1"/>
              </a:gs>
              <a:gs pos="37000">
                <a:srgbClr val="E6FBFE">
                  <a:alpha val="80000"/>
                </a:srgbClr>
              </a:gs>
              <a:gs pos="100000">
                <a:srgbClr val="57D2E3"/>
              </a:gs>
            </a:gsLst>
            <a:lin ang="10800000" scaled="1"/>
            <a:tileRect/>
          </a:gradFill>
          <a:ln>
            <a:noFill/>
          </a:ln>
          <a:effectLst>
            <a:reflection blurRad="6350" stA="50000" endA="300" endPos="55000" dir="5400000" sy="-100000" algn="bl" rotWithShape="0"/>
          </a:effectLs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endParaRPr lang="zh-CN" altLang="en-US">
              <a:solidFill>
                <a:prstClr val="black"/>
              </a:solidFill>
            </a:endParaRPr>
          </a:p>
        </p:txBody>
      </p:sp>
      <p:pic>
        <p:nvPicPr>
          <p:cNvPr id="3" name="图片 21"/>
          <p:cNvPicPr>
            <a:picLocks noChangeAspect="1"/>
          </p:cNvPicPr>
          <p:nvPr userDrawn="1"/>
        </p:nvPicPr>
        <p:blipFill>
          <a:blip r:embed="rId2"/>
          <a:srcRect t="11633" r="14514" b="75572"/>
          <a:stretch>
            <a:fillRect/>
          </a:stretch>
        </p:blipFill>
        <p:spPr bwMode="auto">
          <a:xfrm>
            <a:off x="2233613" y="190500"/>
            <a:ext cx="9958387" cy="520700"/>
          </a:xfrm>
          <a:prstGeom prst="rect">
            <a:avLst/>
          </a:prstGeom>
          <a:noFill/>
          <a:ln w="9525">
            <a:noFill/>
            <a:miter lim="800000"/>
            <a:headEnd/>
            <a:tailEnd/>
          </a:ln>
        </p:spPr>
      </p:pic>
      <p:grpSp>
        <p:nvGrpSpPr>
          <p:cNvPr id="4" name="组合 5"/>
          <p:cNvGrpSpPr>
            <a:grpSpLocks/>
          </p:cNvGrpSpPr>
          <p:nvPr userDrawn="1"/>
        </p:nvGrpSpPr>
        <p:grpSpPr bwMode="auto">
          <a:xfrm>
            <a:off x="319088" y="215900"/>
            <a:ext cx="1595437" cy="434975"/>
            <a:chOff x="319833" y="6005359"/>
            <a:chExt cx="1770997" cy="433425"/>
          </a:xfrm>
        </p:grpSpPr>
        <p:pic>
          <p:nvPicPr>
            <p:cNvPr id="5" name="Picture 18" descr="D:\Documents\Pictures\畅言logo.png"/>
            <p:cNvPicPr>
              <a:picLocks noChangeAspect="1" noChangeArrowheads="1"/>
            </p:cNvPicPr>
            <p:nvPr/>
          </p:nvPicPr>
          <p:blipFill>
            <a:blip r:embed="rId3"/>
            <a:srcRect/>
            <a:stretch>
              <a:fillRect/>
            </a:stretch>
          </p:blipFill>
          <p:spPr bwMode="auto">
            <a:xfrm>
              <a:off x="319833" y="6005359"/>
              <a:ext cx="567581" cy="433425"/>
            </a:xfrm>
            <a:prstGeom prst="rect">
              <a:avLst/>
            </a:prstGeom>
            <a:noFill/>
            <a:ln w="9525">
              <a:noFill/>
              <a:miter lim="800000"/>
              <a:headEnd/>
              <a:tailEnd/>
            </a:ln>
          </p:spPr>
        </p:pic>
        <p:sp>
          <p:nvSpPr>
            <p:cNvPr id="6" name="TextBox 7">
              <a:extLst>
                <a:ext uri="{FF2B5EF4-FFF2-40B4-BE49-F238E27FC236}"/>
              </a:extLst>
            </p:cNvPr>
            <p:cNvSpPr txBox="1">
              <a:spLocks noChangeArrowheads="1"/>
            </p:cNvSpPr>
            <p:nvPr/>
          </p:nvSpPr>
          <p:spPr bwMode="auto">
            <a:xfrm>
              <a:off x="864348" y="6068633"/>
              <a:ext cx="1226482" cy="368570"/>
            </a:xfrm>
            <a:prstGeom prst="rect">
              <a:avLst/>
            </a:prstGeom>
            <a:noFill/>
            <a:ln>
              <a:noFill/>
            </a:ln>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defRPr/>
              </a:pPr>
              <a:r>
                <a:rPr lang="zh-CN" altLang="en-US" b="1" dirty="0">
                  <a:solidFill>
                    <a:prstClr val="black">
                      <a:lumMod val="85000"/>
                      <a:lumOff val="15000"/>
                    </a:prstClr>
                  </a:solidFill>
                  <a:latin typeface="黑体" panose="02010609060101010101" pitchFamily="49" charset="-122"/>
                  <a:ea typeface="黑体" panose="02010609060101010101" pitchFamily="49" charset="-122"/>
                </a:rPr>
                <a:t>畅言教育</a:t>
              </a:r>
            </a:p>
          </p:txBody>
        </p:sp>
      </p:grpSp>
      <p:sp>
        <p:nvSpPr>
          <p:cNvPr id="7" name="矩形 8">
            <a:extLst>
              <a:ext uri="{FF2B5EF4-FFF2-40B4-BE49-F238E27FC236}"/>
            </a:extLst>
          </p:cNvPr>
          <p:cNvSpPr>
            <a:spLocks noChangeArrowheads="1"/>
          </p:cNvSpPr>
          <p:nvPr userDrawn="1"/>
        </p:nvSpPr>
        <p:spPr bwMode="auto">
          <a:xfrm>
            <a:off x="8884996" y="252413"/>
            <a:ext cx="2454518" cy="338554"/>
          </a:xfrm>
          <a:prstGeom prst="rect">
            <a:avLst/>
          </a:prstGeom>
          <a:noFill/>
          <a:ln>
            <a:noFill/>
          </a:ln>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defRPr/>
            </a:pPr>
            <a:r>
              <a:rPr lang="zh-CN" altLang="zh-CN" sz="1600" b="1" dirty="0">
                <a:solidFill>
                  <a:prstClr val="black">
                    <a:lumMod val="85000"/>
                    <a:lumOff val="15000"/>
                  </a:prstClr>
                </a:solidFill>
                <a:latin typeface="黑体" panose="02010609060101010101" pitchFamily="49" charset="-122"/>
                <a:ea typeface="黑体" panose="02010609060101010101" pitchFamily="49" charset="-122"/>
              </a:rPr>
              <a:t>人民教育出版社 </a:t>
            </a:r>
            <a:r>
              <a:rPr lang="en-US" altLang="zh-CN" sz="1600" dirty="0" smtClean="0">
                <a:solidFill>
                  <a:prstClr val="black">
                    <a:lumMod val="85000"/>
                    <a:lumOff val="15000"/>
                  </a:prstClr>
                </a:solidFill>
                <a:latin typeface="黑体" panose="02010609060101010101" pitchFamily="49" charset="-122"/>
                <a:ea typeface="黑体" panose="02010609060101010101" pitchFamily="49" charset="-122"/>
              </a:rPr>
              <a:t>|</a:t>
            </a:r>
            <a:r>
              <a:rPr lang="zh-CN" altLang="en-US" sz="1600" dirty="0" smtClean="0">
                <a:solidFill>
                  <a:prstClr val="black">
                    <a:lumMod val="85000"/>
                    <a:lumOff val="15000"/>
                  </a:prstClr>
                </a:solidFill>
                <a:latin typeface="黑体" panose="02010609060101010101" pitchFamily="49" charset="-122"/>
                <a:ea typeface="黑体" panose="02010609060101010101" pitchFamily="49" charset="-122"/>
              </a:rPr>
              <a:t>必修三</a:t>
            </a:r>
            <a:endParaRPr lang="zh-CN" altLang="en-US" sz="1600" dirty="0">
              <a:solidFill>
                <a:prstClr val="black">
                  <a:lumMod val="85000"/>
                  <a:lumOff val="15000"/>
                </a:prstClr>
              </a:solidFill>
              <a:latin typeface="黑体" panose="02010609060101010101" pitchFamily="49" charset="-122"/>
              <a:ea typeface="黑体" panose="02010609060101010101" pitchFamily="49" charset="-122"/>
            </a:endParaRPr>
          </a:p>
        </p:txBody>
      </p:sp>
      <p:pic>
        <p:nvPicPr>
          <p:cNvPr id="8" name="图片 28"/>
          <p:cNvPicPr>
            <a:picLocks noChangeAspect="1"/>
          </p:cNvPicPr>
          <p:nvPr userDrawn="1"/>
        </p:nvPicPr>
        <p:blipFill>
          <a:blip r:embed="rId4"/>
          <a:srcRect/>
          <a:stretch>
            <a:fillRect/>
          </a:stretch>
        </p:blipFill>
        <p:spPr bwMode="auto">
          <a:xfrm>
            <a:off x="11339513" y="252413"/>
            <a:ext cx="523875" cy="363537"/>
          </a:xfrm>
          <a:prstGeom prst="rect">
            <a:avLst/>
          </a:prstGeom>
          <a:noFill/>
          <a:ln w="9525">
            <a:noFill/>
            <a:miter lim="800000"/>
            <a:headEnd/>
            <a:tailEnd/>
          </a:ln>
        </p:spPr>
      </p:pic>
      <p:pic>
        <p:nvPicPr>
          <p:cNvPr id="9" name="Picture 12"/>
          <p:cNvPicPr>
            <a:picLocks noChangeAspect="1" noChangeArrowheads="1"/>
          </p:cNvPicPr>
          <p:nvPr/>
        </p:nvPicPr>
        <p:blipFill>
          <a:blip r:embed="rId5"/>
          <a:srcRect/>
          <a:stretch>
            <a:fillRect/>
          </a:stretch>
        </p:blipFill>
        <p:spPr bwMode="auto">
          <a:xfrm>
            <a:off x="11049000" y="6375400"/>
            <a:ext cx="889000" cy="292100"/>
          </a:xfrm>
          <a:prstGeom prst="rect">
            <a:avLst/>
          </a:prstGeom>
          <a:noFill/>
        </p:spPr>
      </p:pic>
      <p:sp>
        <p:nvSpPr>
          <p:cNvPr id="10" name="日期占位符 1"/>
          <p:cNvSpPr>
            <a:spLocks noGrp="1"/>
          </p:cNvSpPr>
          <p:nvPr>
            <p:ph type="dt" sz="half" idx="10"/>
          </p:nvPr>
        </p:nvSpPr>
        <p:spPr>
          <a:xfrm>
            <a:off x="101600" y="6400800"/>
            <a:ext cx="4267200" cy="284163"/>
          </a:xfrm>
          <a:prstGeom prst="rect">
            <a:avLst/>
          </a:prstGeom>
        </p:spPr>
        <p:txBody>
          <a:bodyPr/>
          <a:lstStyle>
            <a:lvl1pPr>
              <a:defRPr/>
            </a:lvl1pPr>
          </a:lstStyle>
          <a:p>
            <a:pPr>
              <a:defRPr/>
            </a:pPr>
            <a:endParaRPr lang="zh-CN" altLang="zh-CN">
              <a:solidFill>
                <a:prstClr val="black">
                  <a:tint val="75000"/>
                </a:prstClr>
              </a:solidFill>
            </a:endParaRPr>
          </a:p>
        </p:txBody>
      </p:sp>
      <p:sp>
        <p:nvSpPr>
          <p:cNvPr id="11" name="页脚占位符 2"/>
          <p:cNvSpPr>
            <a:spLocks noGrp="1"/>
          </p:cNvSpPr>
          <p:nvPr>
            <p:ph type="ftr" sz="quarter" idx="11"/>
          </p:nvPr>
        </p:nvSpPr>
        <p:spPr>
          <a:xfrm>
            <a:off x="7112000" y="6400800"/>
            <a:ext cx="4978400" cy="284163"/>
          </a:xfrm>
          <a:prstGeom prst="rect">
            <a:avLst/>
          </a:prstGeom>
        </p:spPr>
        <p:txBody>
          <a:bodyPr/>
          <a:lstStyle>
            <a:lvl1pPr>
              <a:defRPr/>
            </a:lvl1pPr>
          </a:lstStyle>
          <a:p>
            <a:pPr>
              <a:defRPr/>
            </a:pPr>
            <a:endParaRPr lang="zh-CN" altLang="zh-CN">
              <a:solidFill>
                <a:prstClr val="black">
                  <a:tint val="75000"/>
                </a:prstClr>
              </a:solidFill>
            </a:endParaRPr>
          </a:p>
        </p:txBody>
      </p:sp>
      <p:sp>
        <p:nvSpPr>
          <p:cNvPr id="12" name="灯片编号占位符 3"/>
          <p:cNvSpPr>
            <a:spLocks noGrp="1"/>
          </p:cNvSpPr>
          <p:nvPr>
            <p:ph type="sldNum" sz="quarter" idx="12"/>
          </p:nvPr>
        </p:nvSpPr>
        <p:spPr>
          <a:xfrm>
            <a:off x="5486400" y="6400800"/>
            <a:ext cx="1219200" cy="284163"/>
          </a:xfrm>
          <a:prstGeom prst="rect">
            <a:avLst/>
          </a:prstGeom>
        </p:spPr>
        <p:txBody>
          <a:bodyPr/>
          <a:lstStyle>
            <a:lvl1pPr>
              <a:defRPr/>
            </a:lvl1pPr>
          </a:lstStyle>
          <a:p>
            <a:pPr>
              <a:defRPr/>
            </a:pPr>
            <a:fld id="{9C503463-ECAC-489C-AEF0-7E1D270D2AC7}" type="slidenum">
              <a:rPr lang="zh-CN" altLang="zh-CN">
                <a:solidFill>
                  <a:prstClr val="black">
                    <a:tint val="75000"/>
                  </a:prstClr>
                </a:solidFill>
              </a:rPr>
              <a:pPr>
                <a:defRPr/>
              </a:pPr>
              <a:t>‹#›</a:t>
            </a:fld>
            <a:endParaRPr lang="zh-CN" altLang="zh-CN">
              <a:solidFill>
                <a:prstClr val="black">
                  <a:tint val="75000"/>
                </a:prstClr>
              </a:solidFill>
            </a:endParaRPr>
          </a:p>
        </p:txBody>
      </p:sp>
    </p:spTree>
    <p:extLst>
      <p:ext uri="{BB962C8B-B14F-4D97-AF65-F5344CB8AC3E}">
        <p14:creationId xmlns:p14="http://schemas.microsoft.com/office/powerpoint/2010/main" val="2575668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085149"/>
            <a:ext cx="7315200" cy="1307275"/>
          </a:xfrm>
        </p:spPr>
        <p:txBody>
          <a:bodyPr/>
          <a:lstStyle>
            <a:lvl1pPr algn="ctr">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C34FCE23-231B-4CFE-A76F-252AEF0EE017}" type="datetimeFigureOut">
              <a:rPr lang="zh-CN" altLang="en-US" smtClean="0"/>
              <a:t>2019/10/25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339242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362798698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394458650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2931625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34277881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2816669"/>
            <a:ext cx="10515600" cy="13072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4123944"/>
            <a:ext cx="10515600" cy="152704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endParaRPr lang="zh-CN" altLang="en-US" dirty="0"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FCE23-231B-4CFE-A76F-252AEF0EE017}" type="datetimeFigureOut">
              <a:rPr lang="zh-CN" altLang="en-US" smtClean="0">
                <a:solidFill>
                  <a:prstClr val="black">
                    <a:tint val="75000"/>
                  </a:prstClr>
                </a:solidFill>
              </a:rPr>
              <a:pPr/>
              <a:t>2019/10/25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6536A5-DAEE-4F65-B2D5-30A7A77F84C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959303"/>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Lst>
  <p:timing>
    <p:tnLst>
      <p:par>
        <p:cTn id="1" dur="indefinite" restart="never" nodeType="tmRoot"/>
      </p:par>
    </p:tnLst>
  </p:timing>
  <p:txStyles>
    <p:title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gi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gif"/><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wav"/><Relationship Id="rId1" Type="http://schemas.microsoft.com/office/2007/relationships/media" Target="../media/media1.wav"/><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67584" y="3109277"/>
            <a:ext cx="3861816" cy="1307275"/>
          </a:xfrm>
          <a:ln>
            <a:noFill/>
          </a:ln>
        </p:spPr>
        <p:txBody>
          <a:bodyPr>
            <a:noAutofit/>
          </a:bodyPr>
          <a:lstStyle/>
          <a:p>
            <a:r>
              <a:rPr lang="zh-CN" altLang="en-US" sz="8000" dirty="0" smtClean="0"/>
              <a:t>登  高</a:t>
            </a:r>
            <a:endParaRPr lang="zh-CN" altLang="en-US" sz="8000" dirty="0"/>
          </a:p>
        </p:txBody>
      </p:sp>
      <p:sp>
        <p:nvSpPr>
          <p:cNvPr id="3" name="副标题 2"/>
          <p:cNvSpPr>
            <a:spLocks noGrp="1"/>
          </p:cNvSpPr>
          <p:nvPr>
            <p:ph type="subTitle" idx="1"/>
          </p:nvPr>
        </p:nvSpPr>
        <p:spPr>
          <a:xfrm>
            <a:off x="838200" y="1864995"/>
            <a:ext cx="7315200" cy="759650"/>
          </a:xfrm>
          <a:ln>
            <a:noFill/>
          </a:ln>
        </p:spPr>
        <p:txBody>
          <a:bodyPr>
            <a:normAutofit/>
          </a:bodyPr>
          <a:lstStyle/>
          <a:p>
            <a:r>
              <a:rPr lang="zh-CN" altLang="en-US" sz="4000" b="1" dirty="0" smtClean="0"/>
              <a:t>第三单元   第</a:t>
            </a:r>
            <a:r>
              <a:rPr lang="en-US" altLang="zh-CN" sz="4000" b="1" dirty="0" smtClean="0"/>
              <a:t>8</a:t>
            </a:r>
            <a:r>
              <a:rPr lang="zh-CN" altLang="en-US" sz="4000" b="1" dirty="0" smtClean="0"/>
              <a:t>课</a:t>
            </a:r>
            <a:endParaRPr lang="zh-CN" altLang="en-US" sz="4000" b="1" dirty="0"/>
          </a:p>
        </p:txBody>
      </p:sp>
    </p:spTree>
    <p:extLst>
      <p:ext uri="{BB962C8B-B14F-4D97-AF65-F5344CB8AC3E}">
        <p14:creationId xmlns:p14="http://schemas.microsoft.com/office/powerpoint/2010/main" val="18247874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探究活动</a:t>
            </a:r>
            <a:endParaRPr lang="zh-CN" altLang="en-US" sz="4000" b="1" dirty="0">
              <a:solidFill>
                <a:prstClr val="black"/>
              </a:solidFill>
              <a:latin typeface="黑体" panose="02010609060101010101" pitchFamily="49" charset="-122"/>
              <a:ea typeface="黑体" panose="02010609060101010101" pitchFamily="49" charset="-122"/>
            </a:endParaRPr>
          </a:p>
        </p:txBody>
      </p:sp>
      <p:sp>
        <p:nvSpPr>
          <p:cNvPr id="8" name="矩形 7"/>
          <p:cNvSpPr/>
          <p:nvPr/>
        </p:nvSpPr>
        <p:spPr>
          <a:xfrm>
            <a:off x="638305" y="1132203"/>
            <a:ext cx="11098770" cy="1200329"/>
          </a:xfrm>
          <a:prstGeom prst="rect">
            <a:avLst/>
          </a:prstGeom>
        </p:spPr>
        <p:txBody>
          <a:bodyPr wrap="square">
            <a:spAutoFit/>
          </a:bodyPr>
          <a:lstStyle/>
          <a:p>
            <a:pPr indent="457200">
              <a:lnSpc>
                <a:spcPct val="150000"/>
              </a:lnSpc>
            </a:pPr>
            <a:r>
              <a:rPr lang="zh-CN" altLang="en-US" sz="2400" dirty="0" smtClean="0">
                <a:solidFill>
                  <a:srgbClr val="0F0F0F"/>
                </a:solidFill>
                <a:latin typeface="黑体" panose="02010609060101010101" pitchFamily="49" charset="-122"/>
                <a:ea typeface="黑体" panose="02010609060101010101" pitchFamily="49" charset="-122"/>
              </a:rPr>
              <a:t>诗文</a:t>
            </a:r>
            <a:r>
              <a:rPr lang="zh-CN" altLang="en-US" sz="2400" dirty="0">
                <a:solidFill>
                  <a:srgbClr val="0F0F0F"/>
                </a:solidFill>
                <a:latin typeface="黑体" panose="02010609060101010101" pitchFamily="49" charset="-122"/>
                <a:ea typeface="黑体" panose="02010609060101010101" pitchFamily="49" charset="-122"/>
              </a:rPr>
              <a:t>中所说的“落木”</a:t>
            </a:r>
            <a:r>
              <a:rPr lang="zh-CN" altLang="en-US" sz="2400" dirty="0" smtClean="0">
                <a:solidFill>
                  <a:srgbClr val="0F0F0F"/>
                </a:solidFill>
                <a:latin typeface="黑体" panose="02010609060101010101" pitchFamily="49" charset="-122"/>
                <a:ea typeface="黑体" panose="02010609060101010101" pitchFamily="49" charset="-122"/>
              </a:rPr>
              <a:t>，就是 </a:t>
            </a:r>
            <a:r>
              <a:rPr lang="zh-CN" altLang="en-US" sz="2400" dirty="0">
                <a:solidFill>
                  <a:srgbClr val="0F0F0F"/>
                </a:solidFill>
                <a:latin typeface="黑体" panose="02010609060101010101" pitchFamily="49" charset="-122"/>
                <a:ea typeface="黑体" panose="02010609060101010101" pitchFamily="49" charset="-122"/>
              </a:rPr>
              <a:t>“落叶”，“木”就是“树叶”。如果将诗句中的“落木”改为“落叶”好不好呢？</a:t>
            </a:r>
            <a:r>
              <a:rPr lang="zh-CN" altLang="en-US" sz="2400" dirty="0" smtClean="0">
                <a:solidFill>
                  <a:srgbClr val="0F0F0F"/>
                </a:solidFill>
                <a:latin typeface="黑体" panose="02010609060101010101" pitchFamily="49" charset="-122"/>
                <a:ea typeface="黑体" panose="02010609060101010101" pitchFamily="49" charset="-122"/>
              </a:rPr>
              <a:t>请说说你的理解和感受。</a:t>
            </a:r>
            <a:endParaRPr lang="zh-CN" altLang="en-US" sz="2400" dirty="0">
              <a:solidFill>
                <a:srgbClr val="FF0000"/>
              </a:solidFill>
              <a:latin typeface="黑体" panose="02010609060101010101" pitchFamily="49" charset="-122"/>
              <a:ea typeface="黑体" panose="02010609060101010101" pitchFamily="49" charset="-122"/>
            </a:endParaRPr>
          </a:p>
        </p:txBody>
      </p:sp>
      <p:grpSp>
        <p:nvGrpSpPr>
          <p:cNvPr id="5" name="组合 4"/>
          <p:cNvGrpSpPr/>
          <p:nvPr/>
        </p:nvGrpSpPr>
        <p:grpSpPr>
          <a:xfrm>
            <a:off x="2754173" y="2539911"/>
            <a:ext cx="6659565" cy="3731968"/>
            <a:chOff x="2754173" y="2539911"/>
            <a:chExt cx="6659565" cy="3731968"/>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4173" y="2539911"/>
              <a:ext cx="6640514" cy="3731968"/>
            </a:xfrm>
            <a:prstGeom prst="rect">
              <a:avLst/>
            </a:prstGeom>
          </p:spPr>
        </p:pic>
        <p:pic>
          <p:nvPicPr>
            <p:cNvPr id="4" name="图片 3"/>
            <p:cNvPicPr>
              <a:picLocks noChangeAspect="1"/>
            </p:cNvPicPr>
            <p:nvPr/>
          </p:nvPicPr>
          <p:blipFill>
            <a:blip r:embed="rId3"/>
            <a:stretch>
              <a:fillRect/>
            </a:stretch>
          </p:blipFill>
          <p:spPr>
            <a:xfrm>
              <a:off x="8067676" y="6029325"/>
              <a:ext cx="1346062" cy="242554"/>
            </a:xfrm>
            <a:prstGeom prst="rect">
              <a:avLst/>
            </a:prstGeom>
            <a:effectLst>
              <a:softEdge rad="31750"/>
            </a:effectLst>
          </p:spPr>
        </p:pic>
      </p:grpSp>
    </p:spTree>
    <p:extLst>
      <p:ext uri="{BB962C8B-B14F-4D97-AF65-F5344CB8AC3E}">
        <p14:creationId xmlns:p14="http://schemas.microsoft.com/office/powerpoint/2010/main" val="12416030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6"/>
          <p:cNvSpPr txBox="1">
            <a:spLocks noChangeArrowheads="1"/>
          </p:cNvSpPr>
          <p:nvPr/>
        </p:nvSpPr>
        <p:spPr bwMode="auto">
          <a:xfrm>
            <a:off x="2414588" y="944563"/>
            <a:ext cx="461962" cy="2255837"/>
          </a:xfrm>
          <a:prstGeom prst="rect">
            <a:avLst/>
          </a:prstGeom>
          <a:noFill/>
          <a:ln w="9525">
            <a:noFill/>
            <a:miter lim="800000"/>
            <a:headEnd/>
            <a:tailEnd/>
          </a:ln>
        </p:spPr>
        <p:txBody>
          <a:bodyPr vert="eaVert">
            <a:spAutoFit/>
          </a:bodyPr>
          <a:lstStyle/>
          <a:p>
            <a:endParaRPr lang="zh-CN" altLang="zh-CN">
              <a:solidFill>
                <a:prstClr val="black"/>
              </a:solidFill>
            </a:endParaRPr>
          </a:p>
        </p:txBody>
      </p:sp>
      <p:sp>
        <p:nvSpPr>
          <p:cNvPr id="4" name="文本框 3"/>
          <p:cNvSpPr txBox="1"/>
          <p:nvPr/>
        </p:nvSpPr>
        <p:spPr>
          <a:xfrm>
            <a:off x="1119780" y="5131559"/>
            <a:ext cx="10537371" cy="646331"/>
          </a:xfrm>
          <a:prstGeom prst="rect">
            <a:avLst/>
          </a:prstGeom>
        </p:spPr>
        <p:txBody>
          <a:bodyPr wrap="square">
            <a:spAutoFit/>
          </a:bodyPr>
          <a:lstStyle>
            <a:defPPr>
              <a:defRPr lang="zh-CN"/>
            </a:defPPr>
            <a:lvl1pPr indent="457200">
              <a:lnSpc>
                <a:spcPct val="150000"/>
              </a:lnSpc>
              <a:defRPr sz="2400">
                <a:solidFill>
                  <a:srgbClr val="0F0F0F"/>
                </a:solidFill>
                <a:latin typeface="黑体" panose="02010609060101010101" pitchFamily="49" charset="-122"/>
                <a:ea typeface="黑体" panose="02010609060101010101" pitchFamily="49" charset="-122"/>
              </a:defRPr>
            </a:lvl1pPr>
          </a:lstStyle>
          <a:p>
            <a:r>
              <a:rPr lang="zh-CN" altLang="zh-CN" dirty="0"/>
              <a:t> </a:t>
            </a:r>
            <a:r>
              <a:rPr lang="en-US" altLang="zh-CN" dirty="0"/>
              <a:t>  </a:t>
            </a:r>
            <a:r>
              <a:rPr lang="zh-CN" altLang="zh-CN" dirty="0"/>
              <a:t>长江</a:t>
            </a:r>
            <a:r>
              <a:rPr lang="zh-CN" altLang="en-US" dirty="0"/>
              <a:t>的滚滚而逝，意味着什么</a:t>
            </a:r>
            <a:r>
              <a:rPr lang="zh-CN" altLang="en-US" dirty="0" smtClean="0"/>
              <a:t>？“</a:t>
            </a:r>
            <a:r>
              <a:rPr lang="zh-CN" altLang="zh-CN" dirty="0" smtClean="0"/>
              <a:t>不尽长江”</a:t>
            </a:r>
            <a:r>
              <a:rPr lang="zh-CN" altLang="en-US" dirty="0"/>
              <a:t>又象征着什么？</a:t>
            </a:r>
          </a:p>
        </p:txBody>
      </p:sp>
      <p:sp>
        <p:nvSpPr>
          <p:cNvPr id="10"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探究活动</a:t>
            </a:r>
            <a:endParaRPr lang="zh-CN" altLang="en-US" sz="4000" b="1" dirty="0">
              <a:solidFill>
                <a:prstClr val="black"/>
              </a:solidFill>
              <a:latin typeface="黑体" panose="02010609060101010101" pitchFamily="49" charset="-122"/>
              <a:ea typeface="黑体" panose="02010609060101010101" pitchFamily="49" charset="-122"/>
            </a:endParaRPr>
          </a:p>
        </p:txBody>
      </p:sp>
      <p:grpSp>
        <p:nvGrpSpPr>
          <p:cNvPr id="5" name="组合 4"/>
          <p:cNvGrpSpPr/>
          <p:nvPr/>
        </p:nvGrpSpPr>
        <p:grpSpPr>
          <a:xfrm>
            <a:off x="2433764" y="1149280"/>
            <a:ext cx="7281332" cy="3777562"/>
            <a:chOff x="2433764" y="1149280"/>
            <a:chExt cx="7281332" cy="3777562"/>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764" y="1149280"/>
              <a:ext cx="7281332" cy="3777562"/>
            </a:xfrm>
            <a:prstGeom prst="rect">
              <a:avLst/>
            </a:prstGeom>
          </p:spPr>
        </p:pic>
        <p:pic>
          <p:nvPicPr>
            <p:cNvPr id="2" name="图片 1"/>
            <p:cNvPicPr>
              <a:picLocks noChangeAspect="1"/>
            </p:cNvPicPr>
            <p:nvPr/>
          </p:nvPicPr>
          <p:blipFill>
            <a:blip r:embed="rId3"/>
            <a:stretch>
              <a:fillRect/>
            </a:stretch>
          </p:blipFill>
          <p:spPr>
            <a:xfrm>
              <a:off x="9086850" y="4392048"/>
              <a:ext cx="609070" cy="534794"/>
            </a:xfrm>
            <a:prstGeom prst="rect">
              <a:avLst/>
            </a:prstGeom>
            <a:effectLst>
              <a:softEdge rad="31750"/>
            </a:effectLst>
          </p:spPr>
        </p:pic>
      </p:grpSp>
    </p:spTree>
    <p:extLst>
      <p:ext uri="{BB962C8B-B14F-4D97-AF65-F5344CB8AC3E}">
        <p14:creationId xmlns:p14="http://schemas.microsoft.com/office/powerpoint/2010/main" val="33297845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6"/>
          <p:cNvSpPr txBox="1">
            <a:spLocks noChangeArrowheads="1"/>
          </p:cNvSpPr>
          <p:nvPr/>
        </p:nvSpPr>
        <p:spPr bwMode="auto">
          <a:xfrm>
            <a:off x="2414588" y="944563"/>
            <a:ext cx="461962" cy="2255837"/>
          </a:xfrm>
          <a:prstGeom prst="rect">
            <a:avLst/>
          </a:prstGeom>
          <a:noFill/>
          <a:ln w="9525">
            <a:noFill/>
            <a:miter lim="800000"/>
            <a:headEnd/>
            <a:tailEnd/>
          </a:ln>
        </p:spPr>
        <p:txBody>
          <a:bodyPr vert="eaVert">
            <a:spAutoFit/>
          </a:bodyPr>
          <a:lstStyle/>
          <a:p>
            <a:endParaRPr lang="zh-CN" altLang="zh-CN">
              <a:solidFill>
                <a:prstClr val="black"/>
              </a:solidFill>
            </a:endParaRPr>
          </a:p>
        </p:txBody>
      </p:sp>
      <p:sp>
        <p:nvSpPr>
          <p:cNvPr id="21512" name="Text Box 8"/>
          <p:cNvSpPr txBox="1">
            <a:spLocks noChangeArrowheads="1"/>
          </p:cNvSpPr>
          <p:nvPr/>
        </p:nvSpPr>
        <p:spPr bwMode="auto">
          <a:xfrm>
            <a:off x="1782559" y="5679310"/>
            <a:ext cx="7750175" cy="523220"/>
          </a:xfrm>
          <a:prstGeom prst="rect">
            <a:avLst/>
          </a:prstGeom>
          <a:noFill/>
          <a:ln w="9525">
            <a:noFill/>
            <a:miter lim="800000"/>
            <a:headEnd/>
            <a:tailEnd/>
          </a:ln>
        </p:spPr>
        <p:txBody>
          <a:bodyPr>
            <a:spAutoFit/>
          </a:bodyPr>
          <a:lstStyle/>
          <a:p>
            <a:r>
              <a:rPr lang="en-US" altLang="zh-CN" sz="2800" dirty="0">
                <a:solidFill>
                  <a:prstClr val="black"/>
                </a:solidFill>
                <a:latin typeface="黑体" panose="02010609060101010101" pitchFamily="49" charset="-122"/>
                <a:ea typeface="黑体" panose="02010609060101010101" pitchFamily="49" charset="-122"/>
              </a:rPr>
              <a:t>  </a:t>
            </a:r>
            <a:r>
              <a:rPr lang="en-US" altLang="zh-CN" sz="2800" dirty="0" smtClean="0">
                <a:solidFill>
                  <a:prstClr val="black"/>
                </a:solidFill>
                <a:latin typeface="黑体" panose="02010609060101010101" pitchFamily="49" charset="-122"/>
                <a:ea typeface="黑体" panose="02010609060101010101" pitchFamily="49" charset="-122"/>
              </a:rPr>
              <a:t> </a:t>
            </a:r>
            <a:endParaRPr lang="zh-CN" altLang="zh-CN" sz="2800" dirty="0">
              <a:solidFill>
                <a:prstClr val="black"/>
              </a:solidFill>
              <a:latin typeface="黑体" panose="02010609060101010101" pitchFamily="49" charset="-122"/>
              <a:ea typeface="黑体" panose="02010609060101010101" pitchFamily="49" charset="-122"/>
            </a:endParaRPr>
          </a:p>
        </p:txBody>
      </p:sp>
      <p:sp>
        <p:nvSpPr>
          <p:cNvPr id="9"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诗歌赏析</a:t>
            </a:r>
          </a:p>
        </p:txBody>
      </p:sp>
      <p:sp>
        <p:nvSpPr>
          <p:cNvPr id="10" name="矩形 9"/>
          <p:cNvSpPr/>
          <p:nvPr/>
        </p:nvSpPr>
        <p:spPr>
          <a:xfrm>
            <a:off x="297134" y="1639919"/>
            <a:ext cx="8543927" cy="481863"/>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1.</a:t>
            </a:r>
            <a:r>
              <a:rPr lang="zh-CN" altLang="en-US" sz="2000" dirty="0" smtClean="0">
                <a:solidFill>
                  <a:srgbClr val="0F0F0F"/>
                </a:solidFill>
                <a:latin typeface="黑体" panose="02010609060101010101" pitchFamily="49" charset="-122"/>
                <a:ea typeface="黑体" panose="02010609060101010101" pitchFamily="49" charset="-122"/>
              </a:rPr>
              <a:t>落叶飘零，无边无际，萧萧而下；奔流不尽的长江，滚滚奔腾而来。</a:t>
            </a:r>
            <a:endParaRPr lang="en-US" altLang="zh-CN" sz="2000" dirty="0" smtClean="0">
              <a:solidFill>
                <a:srgbClr val="0F0F0F"/>
              </a:solidFill>
              <a:latin typeface="黑体" panose="02010609060101010101" pitchFamily="49" charset="-122"/>
              <a:ea typeface="黑体" panose="02010609060101010101" pitchFamily="49" charset="-122"/>
            </a:endParaRPr>
          </a:p>
        </p:txBody>
      </p:sp>
      <p:sp>
        <p:nvSpPr>
          <p:cNvPr id="11" name="矩形 10"/>
          <p:cNvSpPr/>
          <p:nvPr/>
        </p:nvSpPr>
        <p:spPr>
          <a:xfrm>
            <a:off x="3190146" y="1041332"/>
            <a:ext cx="5887901" cy="523220"/>
          </a:xfrm>
          <a:prstGeom prst="rect">
            <a:avLst/>
          </a:prstGeom>
          <a:solidFill>
            <a:schemeClr val="accent5">
              <a:lumMod val="20000"/>
              <a:lumOff val="80000"/>
            </a:schemeClr>
          </a:solidFill>
          <a:ln w="12700">
            <a:solidFill>
              <a:schemeClr val="tx1"/>
            </a:solidFill>
          </a:ln>
        </p:spPr>
        <p:txBody>
          <a:bodyPr wrap="square">
            <a:spAutoFit/>
          </a:bodyPr>
          <a:lstStyle/>
          <a:p>
            <a:r>
              <a:rPr lang="zh-CN" altLang="en-US" sz="2800" b="1" dirty="0" smtClean="0">
                <a:solidFill>
                  <a:srgbClr val="0F0F0F"/>
                </a:solidFill>
                <a:latin typeface="楷体" panose="02010609060101010101" pitchFamily="49" charset="-122"/>
                <a:ea typeface="楷体" panose="02010609060101010101" pitchFamily="49" charset="-122"/>
              </a:rPr>
              <a:t>无边落木萧萧下，不尽长江滚滚来。</a:t>
            </a:r>
            <a:r>
              <a:rPr lang="zh-CN" altLang="en-US" dirty="0" smtClean="0">
                <a:solidFill>
                  <a:srgbClr val="0F0F0F"/>
                </a:solidFill>
                <a:latin typeface="����"/>
              </a:rPr>
              <a:t>　　</a:t>
            </a:r>
            <a:endParaRPr lang="zh-CN" altLang="en-US" dirty="0">
              <a:solidFill>
                <a:srgbClr val="0F0F0F"/>
              </a:solidFill>
              <a:latin typeface="����"/>
            </a:endParaRPr>
          </a:p>
        </p:txBody>
      </p:sp>
      <p:sp>
        <p:nvSpPr>
          <p:cNvPr id="12" name="矩形 11"/>
          <p:cNvSpPr/>
          <p:nvPr/>
        </p:nvSpPr>
        <p:spPr>
          <a:xfrm>
            <a:off x="8743947" y="1567784"/>
            <a:ext cx="2190753" cy="481863"/>
          </a:xfrm>
          <a:prstGeom prst="rect">
            <a:avLst/>
          </a:prstGeom>
        </p:spPr>
        <p:txBody>
          <a:bodyPr wrap="square">
            <a:spAutoFit/>
          </a:bodyPr>
          <a:lstStyle/>
          <a:p>
            <a:pPr>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（诗句含义）</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3" name="矩形 12"/>
          <p:cNvSpPr/>
          <p:nvPr/>
        </p:nvSpPr>
        <p:spPr>
          <a:xfrm>
            <a:off x="297134" y="2203732"/>
            <a:ext cx="6057903" cy="481863"/>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2.</a:t>
            </a:r>
            <a:r>
              <a:rPr lang="zh-CN" altLang="en-US" sz="2000" dirty="0" smtClean="0">
                <a:solidFill>
                  <a:srgbClr val="0F0F0F"/>
                </a:solidFill>
                <a:latin typeface="黑体" panose="02010609060101010101" pitchFamily="49" charset="-122"/>
                <a:ea typeface="黑体" panose="02010609060101010101" pitchFamily="49" charset="-122"/>
              </a:rPr>
              <a:t>颔联写出了秋天萧瑟肃杀、空旷辽阔的景色。</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4" name="矩形 13"/>
          <p:cNvSpPr/>
          <p:nvPr/>
        </p:nvSpPr>
        <p:spPr>
          <a:xfrm>
            <a:off x="8715372" y="2121782"/>
            <a:ext cx="2624142" cy="481863"/>
          </a:xfrm>
          <a:prstGeom prst="rect">
            <a:avLst/>
          </a:prstGeom>
        </p:spPr>
        <p:txBody>
          <a:bodyPr wrap="square">
            <a:spAutoFit/>
          </a:bodyPr>
          <a:lstStyle/>
          <a:p>
            <a:pPr>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（景物特点）</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5" name="矩形 14"/>
          <p:cNvSpPr/>
          <p:nvPr/>
        </p:nvSpPr>
        <p:spPr>
          <a:xfrm>
            <a:off x="297134" y="2796316"/>
            <a:ext cx="7048503" cy="481863"/>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3.</a:t>
            </a:r>
            <a:r>
              <a:rPr lang="zh-CN" altLang="en-US" sz="2000" dirty="0" smtClean="0">
                <a:solidFill>
                  <a:srgbClr val="0F0F0F"/>
                </a:solidFill>
                <a:latin typeface="黑体" panose="02010609060101010101" pitchFamily="49" charset="-122"/>
                <a:ea typeface="黑体" panose="02010609060101010101" pitchFamily="49" charset="-122"/>
              </a:rPr>
              <a:t>这两句一句仰视，一句俯视，有起伏之变，跌宕之气。</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6" name="矩形 15"/>
          <p:cNvSpPr/>
          <p:nvPr/>
        </p:nvSpPr>
        <p:spPr>
          <a:xfrm>
            <a:off x="303549" y="3360129"/>
            <a:ext cx="11534778" cy="943528"/>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4.</a:t>
            </a:r>
            <a:r>
              <a:rPr lang="zh-CN" altLang="en-US" sz="2000" dirty="0" smtClean="0">
                <a:solidFill>
                  <a:srgbClr val="0F0F0F"/>
                </a:solidFill>
                <a:latin typeface="黑体" panose="02010609060101010101" pitchFamily="49" charset="-122"/>
                <a:ea typeface="黑体" panose="02010609060101010101" pitchFamily="49" charset="-122"/>
              </a:rPr>
              <a:t>“无边”，“不尽”放大了落叶和江流的阵势，“萧萧下”，“滚滚来”又加快了树叶飘落、江水流动的速度。</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7" name="矩形 16"/>
          <p:cNvSpPr/>
          <p:nvPr/>
        </p:nvSpPr>
        <p:spPr>
          <a:xfrm>
            <a:off x="8743947" y="2747915"/>
            <a:ext cx="2381253" cy="481863"/>
          </a:xfrm>
          <a:prstGeom prst="rect">
            <a:avLst/>
          </a:prstGeom>
        </p:spPr>
        <p:txBody>
          <a:bodyPr wrap="square">
            <a:spAutoFit/>
          </a:bodyPr>
          <a:lstStyle/>
          <a:p>
            <a:pPr>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（写景角度）</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8" name="矩形 17"/>
          <p:cNvSpPr/>
          <p:nvPr/>
        </p:nvSpPr>
        <p:spPr>
          <a:xfrm>
            <a:off x="8324847" y="3801467"/>
            <a:ext cx="2719389" cy="481863"/>
          </a:xfrm>
          <a:prstGeom prst="rect">
            <a:avLst/>
          </a:prstGeom>
        </p:spPr>
        <p:txBody>
          <a:bodyPr wrap="square">
            <a:spAutoFit/>
          </a:bodyPr>
          <a:lstStyle/>
          <a:p>
            <a:pPr indent="457200">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（重点词语赏析）</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19" name="矩形 18"/>
          <p:cNvSpPr/>
          <p:nvPr/>
        </p:nvSpPr>
        <p:spPr>
          <a:xfrm>
            <a:off x="303549" y="4288279"/>
            <a:ext cx="7086600" cy="481863"/>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5.</a:t>
            </a:r>
            <a:r>
              <a:rPr lang="zh-CN" altLang="en-US" sz="2000" dirty="0" smtClean="0">
                <a:solidFill>
                  <a:srgbClr val="0F0F0F"/>
                </a:solidFill>
                <a:latin typeface="黑体" panose="02010609060101010101" pitchFamily="49" charset="-122"/>
                <a:ea typeface="黑体" panose="02010609060101010101" pitchFamily="49" charset="-122"/>
              </a:rPr>
              <a:t>这句在写景的同时，传达出韶光易逝，壮志难酬的感怆。</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20" name="矩形 19"/>
          <p:cNvSpPr/>
          <p:nvPr/>
        </p:nvSpPr>
        <p:spPr>
          <a:xfrm>
            <a:off x="297134" y="4787428"/>
            <a:ext cx="11534778" cy="943528"/>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6.</a:t>
            </a:r>
            <a:r>
              <a:rPr lang="zh-CN" altLang="en-US" sz="2000" dirty="0" smtClean="0">
                <a:solidFill>
                  <a:srgbClr val="0F0F0F"/>
                </a:solidFill>
                <a:latin typeface="黑体" panose="02010609060101010101" pitchFamily="49" charset="-122"/>
                <a:ea typeface="黑体" panose="02010609060101010101" pitchFamily="49" charset="-122"/>
              </a:rPr>
              <a:t>它的境界非常壮阔，对人们的触动不限于岁暮的感伤，同时让人想到生命的消逝与有限，宇宙的无穷与永恒。</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8815384" y="4263132"/>
            <a:ext cx="2238378" cy="481863"/>
          </a:xfrm>
          <a:prstGeom prst="rect">
            <a:avLst/>
          </a:prstGeom>
        </p:spPr>
        <p:txBody>
          <a:bodyPr wrap="square">
            <a:spAutoFit/>
          </a:bodyPr>
          <a:lstStyle/>
          <a:p>
            <a:pPr>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（抒情作用）</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97134" y="5706895"/>
            <a:ext cx="11534778" cy="481863"/>
          </a:xfrm>
          <a:prstGeom prst="rect">
            <a:avLst/>
          </a:prstGeom>
        </p:spPr>
        <p:txBody>
          <a:bodyPr wrap="square">
            <a:spAutoFit/>
          </a:bodyPr>
          <a:lstStyle/>
          <a:p>
            <a:pPr indent="457200">
              <a:lnSpc>
                <a:spcPct val="150000"/>
              </a:lnSpc>
            </a:pPr>
            <a:r>
              <a:rPr lang="en-US" altLang="zh-CN" sz="2000" dirty="0" smtClean="0">
                <a:solidFill>
                  <a:srgbClr val="0F0F0F"/>
                </a:solidFill>
                <a:latin typeface="黑体" panose="02010609060101010101" pitchFamily="49" charset="-122"/>
                <a:ea typeface="黑体" panose="02010609060101010101" pitchFamily="49" charset="-122"/>
              </a:rPr>
              <a:t>7.</a:t>
            </a:r>
            <a:r>
              <a:rPr lang="zh-CN" altLang="en-US" sz="2000" dirty="0" smtClean="0">
                <a:solidFill>
                  <a:srgbClr val="0F0F0F"/>
                </a:solidFill>
                <a:latin typeface="黑体" panose="02010609060101010101" pitchFamily="49" charset="-122"/>
                <a:ea typeface="黑体" panose="02010609060101010101" pitchFamily="49" charset="-122"/>
              </a:rPr>
              <a:t>采用精工对句，显示着诗人出神入化的笔力。</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8423511" y="5163305"/>
            <a:ext cx="2343153" cy="481863"/>
          </a:xfrm>
          <a:prstGeom prst="rect">
            <a:avLst/>
          </a:prstGeom>
        </p:spPr>
        <p:txBody>
          <a:bodyPr wrap="square">
            <a:spAutoFit/>
          </a:bodyPr>
          <a:lstStyle/>
          <a:p>
            <a:pPr indent="457200">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（哲理意义）</a:t>
            </a:r>
            <a:endParaRPr lang="en-US" altLang="zh-CN" sz="2000" dirty="0" smtClean="0">
              <a:solidFill>
                <a:srgbClr val="FF0000"/>
              </a:solidFill>
              <a:latin typeface="黑体" panose="02010609060101010101" pitchFamily="49" charset="-122"/>
              <a:ea typeface="黑体" panose="02010609060101010101" pitchFamily="49" charset="-122"/>
            </a:endParaRPr>
          </a:p>
        </p:txBody>
      </p:sp>
      <p:sp>
        <p:nvSpPr>
          <p:cNvPr id="24" name="矩形 23"/>
          <p:cNvSpPr/>
          <p:nvPr/>
        </p:nvSpPr>
        <p:spPr>
          <a:xfrm>
            <a:off x="8903181" y="5717303"/>
            <a:ext cx="2062784" cy="481863"/>
          </a:xfrm>
          <a:prstGeom prst="rect">
            <a:avLst/>
          </a:prstGeom>
        </p:spPr>
        <p:txBody>
          <a:bodyPr wrap="square">
            <a:spAutoFit/>
          </a:bodyPr>
          <a:lstStyle/>
          <a:p>
            <a:pPr>
              <a:lnSpc>
                <a:spcPct val="150000"/>
              </a:lnSpc>
            </a:pPr>
            <a:r>
              <a:rPr lang="zh-CN" altLang="en-US" sz="2000" dirty="0" smtClean="0">
                <a:solidFill>
                  <a:srgbClr val="FF0000"/>
                </a:solidFill>
                <a:latin typeface="黑体" panose="02010609060101010101" pitchFamily="49" charset="-122"/>
                <a:ea typeface="黑体" panose="02010609060101010101" pitchFamily="49" charset="-122"/>
              </a:rPr>
              <a:t>（对仗之妙）</a:t>
            </a:r>
            <a:endParaRPr lang="zh-CN" altLang="en-US" sz="2000"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293289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a:t>
            </a:r>
            <a:r>
              <a:rPr lang="zh-CN" altLang="en-US" sz="4000" b="1" dirty="0" smtClean="0">
                <a:solidFill>
                  <a:prstClr val="black"/>
                </a:solidFill>
                <a:latin typeface="黑体" panose="02010609060101010101" pitchFamily="49" charset="-122"/>
                <a:ea typeface="黑体" panose="02010609060101010101" pitchFamily="49" charset="-122"/>
              </a:rPr>
              <a:t>赏析</a:t>
            </a:r>
            <a:endParaRPr lang="zh-CN" altLang="en-US" sz="4000" b="1" dirty="0">
              <a:solidFill>
                <a:prstClr val="black"/>
              </a:solidFill>
              <a:latin typeface="黑体" panose="02010609060101010101" pitchFamily="49" charset="-122"/>
              <a:ea typeface="黑体" panose="02010609060101010101" pitchFamily="49" charset="-122"/>
            </a:endParaRPr>
          </a:p>
        </p:txBody>
      </p:sp>
      <p:sp>
        <p:nvSpPr>
          <p:cNvPr id="6" name="TextBox 3"/>
          <p:cNvSpPr txBox="1">
            <a:spLocks noChangeArrowheads="1"/>
          </p:cNvSpPr>
          <p:nvPr/>
        </p:nvSpPr>
        <p:spPr bwMode="auto">
          <a:xfrm>
            <a:off x="2889463" y="1410218"/>
            <a:ext cx="6659652" cy="830997"/>
          </a:xfrm>
          <a:prstGeom prst="rect">
            <a:avLst/>
          </a:prstGeom>
          <a:solidFill>
            <a:schemeClr val="bg2"/>
          </a:solidFill>
          <a:ln w="9525">
            <a:noFill/>
            <a:miter lim="800000"/>
            <a:headEnd/>
            <a:tailEnd/>
          </a:ln>
        </p:spPr>
        <p:txBody>
          <a:bodyPr wrap="square">
            <a:spAutoFit/>
          </a:bodyPr>
          <a:lstStyle>
            <a:defPPr>
              <a:defRPr lang="zh-CN"/>
            </a:defPPr>
            <a:lvl1pPr>
              <a:lnSpc>
                <a:spcPct val="150000"/>
              </a:lnSpc>
              <a:defRPr sz="3200" b="1">
                <a:solidFill>
                  <a:prstClr val="black"/>
                </a:solidFill>
                <a:latin typeface="楷体" panose="02010609060101010101" pitchFamily="49" charset="-122"/>
                <a:ea typeface="楷体" panose="02010609060101010101" pitchFamily="49" charset="-122"/>
              </a:defRPr>
            </a:lvl1pPr>
          </a:lstStyle>
          <a:p>
            <a:r>
              <a:rPr lang="zh-CN" altLang="en-US" dirty="0"/>
              <a:t>万里悲秋常作客，百年多病独登台</a:t>
            </a:r>
            <a:r>
              <a:rPr lang="zh-CN" altLang="en-US" dirty="0" smtClean="0"/>
              <a:t>。</a:t>
            </a:r>
            <a:endParaRPr lang="zh-CN" altLang="en-US" dirty="0"/>
          </a:p>
        </p:txBody>
      </p:sp>
      <p:sp>
        <p:nvSpPr>
          <p:cNvPr id="5" name="TextBox 3"/>
          <p:cNvSpPr txBox="1">
            <a:spLocks noChangeArrowheads="1"/>
          </p:cNvSpPr>
          <p:nvPr/>
        </p:nvSpPr>
        <p:spPr bwMode="auto">
          <a:xfrm>
            <a:off x="1060662" y="2430861"/>
            <a:ext cx="9633996" cy="1113766"/>
          </a:xfrm>
          <a:prstGeom prst="rect">
            <a:avLst/>
          </a:prstGeom>
          <a:noFill/>
          <a:ln w="9525">
            <a:noFill/>
            <a:miter lim="800000"/>
            <a:headEnd/>
            <a:tailEnd/>
          </a:ln>
        </p:spPr>
        <p:txBody>
          <a:bodyPr wrap="square">
            <a:spAutoFit/>
          </a:bodyPr>
          <a:lstStyle>
            <a:defPPr>
              <a:defRPr lang="zh-CN"/>
            </a:defPPr>
            <a:lvl1pPr>
              <a:lnSpc>
                <a:spcPct val="150000"/>
              </a:lnSpc>
              <a:defRPr sz="2400">
                <a:latin typeface="黑体" panose="02010609060101010101" pitchFamily="49" charset="-122"/>
                <a:ea typeface="黑体" panose="02010609060101010101" pitchFamily="49" charset="-122"/>
              </a:defRPr>
            </a:lvl1pPr>
          </a:lstStyle>
          <a:p>
            <a:r>
              <a:rPr lang="en-US" altLang="zh-CN" dirty="0" smtClean="0">
                <a:solidFill>
                  <a:prstClr val="black"/>
                </a:solidFill>
              </a:rPr>
              <a:t>   </a:t>
            </a:r>
            <a:r>
              <a:rPr lang="zh-CN" altLang="zh-CN" dirty="0" smtClean="0">
                <a:solidFill>
                  <a:prstClr val="black"/>
                </a:solidFill>
              </a:rPr>
              <a:t>宋代</a:t>
            </a:r>
            <a:r>
              <a:rPr lang="zh-CN" altLang="zh-CN" dirty="0">
                <a:solidFill>
                  <a:prstClr val="black"/>
                </a:solidFill>
              </a:rPr>
              <a:t>学者</a:t>
            </a:r>
            <a:r>
              <a:rPr lang="zh-CN" altLang="en-US" dirty="0">
                <a:solidFill>
                  <a:prstClr val="black"/>
                </a:solidFill>
              </a:rPr>
              <a:t>罗大经</a:t>
            </a:r>
            <a:r>
              <a:rPr lang="zh-CN" altLang="zh-CN" dirty="0">
                <a:solidFill>
                  <a:prstClr val="black"/>
                </a:solidFill>
              </a:rPr>
              <a:t>《</a:t>
            </a:r>
            <a:r>
              <a:rPr lang="zh-CN" altLang="en-US" dirty="0">
                <a:solidFill>
                  <a:prstClr val="black"/>
                </a:solidFill>
              </a:rPr>
              <a:t>鹤林玉露</a:t>
            </a:r>
            <a:r>
              <a:rPr lang="zh-CN" altLang="zh-CN" dirty="0">
                <a:solidFill>
                  <a:prstClr val="black"/>
                </a:solidFill>
              </a:rPr>
              <a:t>》析此联云：</a:t>
            </a:r>
            <a:r>
              <a:rPr lang="en-US" altLang="zh-CN" dirty="0">
                <a:solidFill>
                  <a:prstClr val="black"/>
                </a:solidFill>
              </a:rPr>
              <a:t>“</a:t>
            </a:r>
            <a:r>
              <a:rPr lang="zh-CN" altLang="zh-CN" dirty="0">
                <a:solidFill>
                  <a:prstClr val="black"/>
                </a:solidFill>
              </a:rPr>
              <a:t>十四字之间含有八意，而</a:t>
            </a:r>
            <a:r>
              <a:rPr lang="zh-CN" altLang="en-US" dirty="0">
                <a:solidFill>
                  <a:prstClr val="black"/>
                </a:solidFill>
              </a:rPr>
              <a:t>对偶</a:t>
            </a:r>
            <a:r>
              <a:rPr lang="zh-CN" altLang="zh-CN" dirty="0">
                <a:solidFill>
                  <a:prstClr val="black"/>
                </a:solidFill>
              </a:rPr>
              <a:t>又极精确。</a:t>
            </a:r>
            <a:r>
              <a:rPr lang="en-US" altLang="zh-CN" dirty="0">
                <a:solidFill>
                  <a:prstClr val="black"/>
                </a:solidFill>
              </a:rPr>
              <a:t>”</a:t>
            </a:r>
            <a:r>
              <a:rPr lang="zh-CN" altLang="zh-CN" dirty="0">
                <a:solidFill>
                  <a:prstClr val="black"/>
                </a:solidFill>
              </a:rPr>
              <a:t>你读出了几层意思</a:t>
            </a:r>
            <a:r>
              <a:rPr lang="zh-CN" altLang="zh-CN" dirty="0" smtClean="0">
                <a:solidFill>
                  <a:prstClr val="black"/>
                </a:solidFill>
              </a:rPr>
              <a:t>？</a:t>
            </a:r>
            <a:endParaRPr lang="zh-CN" altLang="en-US" dirty="0">
              <a:solidFill>
                <a:prstClr val="black"/>
              </a:solidFill>
            </a:endParaRPr>
          </a:p>
        </p:txBody>
      </p:sp>
      <p:sp>
        <p:nvSpPr>
          <p:cNvPr id="7" name="矩形 2"/>
          <p:cNvSpPr>
            <a:spLocks noChangeArrowheads="1"/>
          </p:cNvSpPr>
          <p:nvPr/>
        </p:nvSpPr>
        <p:spPr bwMode="auto">
          <a:xfrm>
            <a:off x="525980" y="989865"/>
            <a:ext cx="1686694" cy="738664"/>
          </a:xfrm>
          <a:prstGeom prst="rect">
            <a:avLst/>
          </a:prstGeom>
          <a:noFill/>
          <a:ln w="19050">
            <a:solidFill>
              <a:schemeClr val="tx1"/>
            </a:solidFill>
            <a:miter lim="800000"/>
            <a:headEnd/>
            <a:tailEnd/>
          </a:ln>
        </p:spPr>
        <p:txBody>
          <a:bodyPr wrap="square">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颈联赏析</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8" name="Text Box 2"/>
          <p:cNvSpPr txBox="1">
            <a:spLocks noChangeArrowheads="1"/>
          </p:cNvSpPr>
          <p:nvPr/>
        </p:nvSpPr>
        <p:spPr bwMode="auto">
          <a:xfrm>
            <a:off x="1160983" y="3734273"/>
            <a:ext cx="5556250" cy="2862322"/>
          </a:xfrm>
          <a:prstGeom prst="rect">
            <a:avLst/>
          </a:prstGeom>
          <a:noFill/>
          <a:ln w="9525">
            <a:solidFill>
              <a:schemeClr val="tx1"/>
            </a:solidFill>
            <a:miter lim="800000"/>
            <a:headEnd/>
            <a:tailEnd/>
          </a:ln>
        </p:spPr>
        <p:txBody>
          <a:bodyPr>
            <a:spAutoFit/>
          </a:bodyPr>
          <a:lstStyle/>
          <a:p>
            <a:pPr algn="ctr">
              <a:lnSpc>
                <a:spcPct val="150000"/>
              </a:lnSpc>
            </a:pPr>
            <a:r>
              <a:rPr kumimoji="1" lang="zh-CN" altLang="en-US" sz="2400" dirty="0" smtClean="0">
                <a:solidFill>
                  <a:prstClr val="black"/>
                </a:solidFill>
                <a:latin typeface="楷体" panose="02010609060101010101" pitchFamily="49" charset="-122"/>
                <a:ea typeface="楷体" panose="02010609060101010101" pitchFamily="49" charset="-122"/>
              </a:rPr>
              <a:t>“</a:t>
            </a:r>
            <a:r>
              <a:rPr kumimoji="1" lang="zh-CN" altLang="en-US" sz="2400" dirty="0" smtClean="0">
                <a:solidFill>
                  <a:srgbClr val="FF0000"/>
                </a:solidFill>
                <a:latin typeface="楷体" panose="02010609060101010101" pitchFamily="49" charset="-122"/>
                <a:ea typeface="楷体" panose="02010609060101010101" pitchFamily="49" charset="-122"/>
              </a:rPr>
              <a:t>万里</a:t>
            </a:r>
            <a:r>
              <a:rPr kumimoji="1" lang="zh-CN" altLang="en-US" sz="2400" dirty="0">
                <a:solidFill>
                  <a:srgbClr val="000000"/>
                </a:solidFill>
                <a:latin typeface="楷体" panose="02010609060101010101" pitchFamily="49" charset="-122"/>
                <a:ea typeface="楷体" panose="02010609060101010101" pitchFamily="49" charset="-122"/>
              </a:rPr>
              <a:t>，地之远也</a:t>
            </a:r>
            <a:r>
              <a:rPr kumimoji="1" lang="zh-CN" altLang="en-US" sz="2400" dirty="0" smtClean="0">
                <a:solidFill>
                  <a:srgbClr val="000000"/>
                </a:solidFill>
                <a:latin typeface="楷体" panose="02010609060101010101" pitchFamily="49" charset="-122"/>
                <a:ea typeface="楷体" panose="02010609060101010101" pitchFamily="49" charset="-122"/>
              </a:rPr>
              <a:t>；</a:t>
            </a:r>
            <a:r>
              <a:rPr kumimoji="1" lang="zh-CN" altLang="en-US" sz="2400" dirty="0" smtClean="0">
                <a:solidFill>
                  <a:srgbClr val="FF0000"/>
                </a:solidFill>
                <a:latin typeface="楷体" panose="02010609060101010101" pitchFamily="49" charset="-122"/>
                <a:ea typeface="楷体" panose="02010609060101010101" pitchFamily="49" charset="-122"/>
              </a:rPr>
              <a:t>秋</a:t>
            </a:r>
            <a:r>
              <a:rPr kumimoji="1" lang="zh-CN" altLang="en-US" sz="2400" dirty="0">
                <a:solidFill>
                  <a:srgbClr val="000000"/>
                </a:solidFill>
                <a:latin typeface="楷体" panose="02010609060101010101" pitchFamily="49" charset="-122"/>
                <a:ea typeface="楷体" panose="02010609060101010101" pitchFamily="49" charset="-122"/>
              </a:rPr>
              <a:t>，时之凄惨也；</a:t>
            </a:r>
          </a:p>
          <a:p>
            <a:pPr algn="ctr">
              <a:lnSpc>
                <a:spcPct val="150000"/>
              </a:lnSpc>
            </a:pPr>
            <a:r>
              <a:rPr kumimoji="1" lang="zh-CN" altLang="en-US" sz="2400" dirty="0">
                <a:solidFill>
                  <a:srgbClr val="FF0000"/>
                </a:solidFill>
                <a:latin typeface="楷体" panose="02010609060101010101" pitchFamily="49" charset="-122"/>
                <a:ea typeface="楷体" panose="02010609060101010101" pitchFamily="49" charset="-122"/>
              </a:rPr>
              <a:t>作客</a:t>
            </a:r>
            <a:r>
              <a:rPr kumimoji="1" lang="zh-CN" altLang="en-US" sz="2400" dirty="0">
                <a:solidFill>
                  <a:srgbClr val="000000"/>
                </a:solidFill>
                <a:latin typeface="楷体" panose="02010609060101010101" pitchFamily="49" charset="-122"/>
                <a:ea typeface="楷体" panose="02010609060101010101" pitchFamily="49" charset="-122"/>
              </a:rPr>
              <a:t>，羁旅也</a:t>
            </a:r>
            <a:r>
              <a:rPr kumimoji="1" lang="zh-CN" altLang="en-US" sz="2400" dirty="0" smtClean="0">
                <a:solidFill>
                  <a:srgbClr val="000000"/>
                </a:solidFill>
                <a:latin typeface="楷体" panose="02010609060101010101" pitchFamily="49" charset="-122"/>
                <a:ea typeface="楷体" panose="02010609060101010101" pitchFamily="49" charset="-122"/>
              </a:rPr>
              <a:t>；</a:t>
            </a:r>
            <a:r>
              <a:rPr kumimoji="1" lang="zh-CN" altLang="en-US" sz="2400" dirty="0" smtClean="0">
                <a:solidFill>
                  <a:srgbClr val="FF0000"/>
                </a:solidFill>
                <a:latin typeface="楷体" panose="02010609060101010101" pitchFamily="49" charset="-122"/>
                <a:ea typeface="楷体" panose="02010609060101010101" pitchFamily="49" charset="-122"/>
              </a:rPr>
              <a:t>常</a:t>
            </a:r>
            <a:r>
              <a:rPr kumimoji="1" lang="zh-CN" altLang="en-US" sz="2400" dirty="0">
                <a:solidFill>
                  <a:srgbClr val="FF0000"/>
                </a:solidFill>
                <a:latin typeface="楷体" panose="02010609060101010101" pitchFamily="49" charset="-122"/>
                <a:ea typeface="楷体" panose="02010609060101010101" pitchFamily="49" charset="-122"/>
              </a:rPr>
              <a:t>作客</a:t>
            </a:r>
            <a:r>
              <a:rPr kumimoji="1" lang="zh-CN" altLang="en-US" sz="2400" dirty="0">
                <a:solidFill>
                  <a:srgbClr val="000000"/>
                </a:solidFill>
                <a:latin typeface="楷体" panose="02010609060101010101" pitchFamily="49" charset="-122"/>
                <a:ea typeface="楷体" panose="02010609060101010101" pitchFamily="49" charset="-122"/>
              </a:rPr>
              <a:t>，久旅也；</a:t>
            </a:r>
          </a:p>
          <a:p>
            <a:pPr algn="ctr">
              <a:lnSpc>
                <a:spcPct val="150000"/>
              </a:lnSpc>
            </a:pPr>
            <a:r>
              <a:rPr kumimoji="1" lang="zh-CN" altLang="en-US" sz="2400" dirty="0">
                <a:solidFill>
                  <a:srgbClr val="FF0000"/>
                </a:solidFill>
                <a:latin typeface="楷体" panose="02010609060101010101" pitchFamily="49" charset="-122"/>
                <a:ea typeface="楷体" panose="02010609060101010101" pitchFamily="49" charset="-122"/>
              </a:rPr>
              <a:t>百年</a:t>
            </a:r>
            <a:r>
              <a:rPr kumimoji="1" lang="zh-CN" altLang="en-US" sz="2400" dirty="0">
                <a:solidFill>
                  <a:srgbClr val="000000"/>
                </a:solidFill>
                <a:latin typeface="楷体" panose="02010609060101010101" pitchFamily="49" charset="-122"/>
                <a:ea typeface="楷体" panose="02010609060101010101" pitchFamily="49" charset="-122"/>
              </a:rPr>
              <a:t>，齿暮也</a:t>
            </a:r>
            <a:r>
              <a:rPr kumimoji="1" lang="zh-CN" altLang="en-US" sz="2400" dirty="0" smtClean="0">
                <a:solidFill>
                  <a:srgbClr val="000000"/>
                </a:solidFill>
                <a:latin typeface="楷体" panose="02010609060101010101" pitchFamily="49" charset="-122"/>
                <a:ea typeface="楷体" panose="02010609060101010101" pitchFamily="49" charset="-122"/>
              </a:rPr>
              <a:t>；</a:t>
            </a:r>
            <a:r>
              <a:rPr kumimoji="1" lang="zh-CN" altLang="en-US" sz="2400" dirty="0" smtClean="0">
                <a:solidFill>
                  <a:srgbClr val="FF0000"/>
                </a:solidFill>
                <a:latin typeface="楷体" panose="02010609060101010101" pitchFamily="49" charset="-122"/>
                <a:ea typeface="楷体" panose="02010609060101010101" pitchFamily="49" charset="-122"/>
              </a:rPr>
              <a:t>多</a:t>
            </a:r>
            <a:r>
              <a:rPr kumimoji="1" lang="zh-CN" altLang="en-US" sz="2400" dirty="0">
                <a:solidFill>
                  <a:srgbClr val="FF0000"/>
                </a:solidFill>
                <a:latin typeface="楷体" panose="02010609060101010101" pitchFamily="49" charset="-122"/>
                <a:ea typeface="楷体" panose="02010609060101010101" pitchFamily="49" charset="-122"/>
              </a:rPr>
              <a:t>病</a:t>
            </a:r>
            <a:r>
              <a:rPr kumimoji="1" lang="zh-CN" altLang="en-US" sz="2400" dirty="0">
                <a:solidFill>
                  <a:srgbClr val="000000"/>
                </a:solidFill>
                <a:latin typeface="楷体" panose="02010609060101010101" pitchFamily="49" charset="-122"/>
                <a:ea typeface="楷体" panose="02010609060101010101" pitchFamily="49" charset="-122"/>
              </a:rPr>
              <a:t>，衰疾也；</a:t>
            </a:r>
          </a:p>
          <a:p>
            <a:pPr algn="ctr">
              <a:lnSpc>
                <a:spcPct val="150000"/>
              </a:lnSpc>
            </a:pPr>
            <a:r>
              <a:rPr kumimoji="1" lang="zh-CN" altLang="en-US" sz="2400" dirty="0">
                <a:solidFill>
                  <a:srgbClr val="FF0000"/>
                </a:solidFill>
                <a:latin typeface="楷体" panose="02010609060101010101" pitchFamily="49" charset="-122"/>
                <a:ea typeface="楷体" panose="02010609060101010101" pitchFamily="49" charset="-122"/>
              </a:rPr>
              <a:t>台</a:t>
            </a:r>
            <a:r>
              <a:rPr kumimoji="1" lang="zh-CN" altLang="en-US" sz="2400" dirty="0">
                <a:solidFill>
                  <a:srgbClr val="000000"/>
                </a:solidFill>
                <a:latin typeface="楷体" panose="02010609060101010101" pitchFamily="49" charset="-122"/>
                <a:ea typeface="楷体" panose="02010609060101010101" pitchFamily="49" charset="-122"/>
              </a:rPr>
              <a:t>，高迥处也</a:t>
            </a:r>
            <a:r>
              <a:rPr kumimoji="1" lang="zh-CN" altLang="en-US" sz="2400" dirty="0" smtClean="0">
                <a:solidFill>
                  <a:srgbClr val="000000"/>
                </a:solidFill>
                <a:latin typeface="楷体" panose="02010609060101010101" pitchFamily="49" charset="-122"/>
                <a:ea typeface="楷体" panose="02010609060101010101" pitchFamily="49" charset="-122"/>
              </a:rPr>
              <a:t>；</a:t>
            </a:r>
            <a:r>
              <a:rPr kumimoji="1" lang="zh-CN" altLang="en-US" sz="2400" dirty="0" smtClean="0">
                <a:solidFill>
                  <a:srgbClr val="FF0000"/>
                </a:solidFill>
                <a:latin typeface="楷体" panose="02010609060101010101" pitchFamily="49" charset="-122"/>
                <a:ea typeface="楷体" panose="02010609060101010101" pitchFamily="49" charset="-122"/>
              </a:rPr>
              <a:t>独</a:t>
            </a:r>
            <a:r>
              <a:rPr kumimoji="1" lang="zh-CN" altLang="en-US" sz="2400" dirty="0">
                <a:solidFill>
                  <a:srgbClr val="FF0000"/>
                </a:solidFill>
                <a:latin typeface="楷体" panose="02010609060101010101" pitchFamily="49" charset="-122"/>
                <a:ea typeface="楷体" panose="02010609060101010101" pitchFamily="49" charset="-122"/>
              </a:rPr>
              <a:t>登台</a:t>
            </a:r>
            <a:r>
              <a:rPr kumimoji="1" lang="zh-CN" altLang="en-US" sz="2400" dirty="0">
                <a:solidFill>
                  <a:srgbClr val="000000"/>
                </a:solidFill>
                <a:latin typeface="楷体" panose="02010609060101010101" pitchFamily="49" charset="-122"/>
                <a:ea typeface="楷体" panose="02010609060101010101" pitchFamily="49" charset="-122"/>
              </a:rPr>
              <a:t>，无亲朋也。</a:t>
            </a:r>
          </a:p>
          <a:p>
            <a:pPr algn="ctr">
              <a:lnSpc>
                <a:spcPct val="150000"/>
              </a:lnSpc>
            </a:pPr>
            <a:r>
              <a:rPr kumimoji="1" lang="zh-CN" altLang="en-US" sz="2400" dirty="0">
                <a:solidFill>
                  <a:srgbClr val="000000"/>
                </a:solidFill>
                <a:latin typeface="楷体" panose="02010609060101010101" pitchFamily="49" charset="-122"/>
                <a:ea typeface="楷体" panose="02010609060101010101" pitchFamily="49" charset="-122"/>
              </a:rPr>
              <a:t>十四字之间含八意，而对偶又极精确</a:t>
            </a:r>
            <a:r>
              <a:rPr kumimoji="1" lang="zh-CN" altLang="en-US" sz="2400" dirty="0" smtClean="0">
                <a:solidFill>
                  <a:srgbClr val="000000"/>
                </a:solidFill>
                <a:latin typeface="楷体" panose="02010609060101010101" pitchFamily="49" charset="-122"/>
                <a:ea typeface="楷体" panose="02010609060101010101" pitchFamily="49" charset="-122"/>
              </a:rPr>
              <a:t>。”</a:t>
            </a:r>
            <a:endParaRPr kumimoji="1" lang="zh-CN" altLang="en-US" sz="2400" dirty="0">
              <a:solidFill>
                <a:srgbClr val="000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6088" y="3734273"/>
            <a:ext cx="4767491" cy="2862322"/>
          </a:xfrm>
          <a:prstGeom prst="rect">
            <a:avLst/>
          </a:prstGeom>
        </p:spPr>
      </p:pic>
    </p:spTree>
    <p:extLst>
      <p:ext uri="{BB962C8B-B14F-4D97-AF65-F5344CB8AC3E}">
        <p14:creationId xmlns:p14="http://schemas.microsoft.com/office/powerpoint/2010/main" val="30303442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诗歌赏析</a:t>
            </a:r>
          </a:p>
        </p:txBody>
      </p:sp>
      <p:sp>
        <p:nvSpPr>
          <p:cNvPr id="6" name="Text Box 2"/>
          <p:cNvSpPr txBox="1">
            <a:spLocks noChangeArrowheads="1"/>
          </p:cNvSpPr>
          <p:nvPr/>
        </p:nvSpPr>
        <p:spPr bwMode="auto">
          <a:xfrm>
            <a:off x="1257571" y="3515159"/>
            <a:ext cx="9521825" cy="2775760"/>
          </a:xfrm>
          <a:prstGeom prst="rect">
            <a:avLst/>
          </a:prstGeom>
          <a:noFill/>
          <a:ln w="9525">
            <a:noFill/>
            <a:miter lim="800000"/>
            <a:headEnd/>
            <a:tailEnd/>
          </a:ln>
        </p:spPr>
        <p:txBody>
          <a:bodyPr>
            <a:spAutoFit/>
          </a:bodyPr>
          <a:lstStyle>
            <a:defPPr>
              <a:defRPr lang="zh-CN"/>
            </a:defPPr>
            <a:lvl1pPr algn="ctr">
              <a:lnSpc>
                <a:spcPct val="150000"/>
              </a:lnSpc>
              <a:defRPr sz="2000">
                <a:latin typeface="楷体" panose="02010609060101010101" pitchFamily="49" charset="-122"/>
                <a:ea typeface="楷体" panose="02010609060101010101" pitchFamily="49" charset="-122"/>
              </a:defRPr>
            </a:lvl1pPr>
          </a:lstStyle>
          <a:p>
            <a:pPr algn="l"/>
            <a:r>
              <a:rPr lang="zh-CN" altLang="zh-CN" sz="2400" dirty="0" smtClean="0">
                <a:solidFill>
                  <a:prstClr val="black"/>
                </a:solidFill>
                <a:latin typeface="黑体" panose="02010609060101010101" pitchFamily="49" charset="-122"/>
                <a:ea typeface="黑体" panose="02010609060101010101" pitchFamily="49" charset="-122"/>
              </a:rPr>
              <a:t>最</a:t>
            </a:r>
            <a:r>
              <a:rPr lang="zh-CN" altLang="zh-CN" sz="2400" dirty="0">
                <a:solidFill>
                  <a:prstClr val="black"/>
                </a:solidFill>
                <a:latin typeface="黑体" panose="02010609060101010101" pitchFamily="49" charset="-122"/>
                <a:ea typeface="黑体" panose="02010609060101010101" pitchFamily="49" charset="-122"/>
              </a:rPr>
              <a:t>根本的原因是</a:t>
            </a:r>
            <a:r>
              <a:rPr lang="en-US" altLang="zh-CN" sz="2400" dirty="0">
                <a:solidFill>
                  <a:prstClr val="black"/>
                </a:solidFill>
                <a:latin typeface="黑体" panose="02010609060101010101" pitchFamily="49" charset="-122"/>
                <a:ea typeface="黑体" panose="02010609060101010101" pitchFamily="49" charset="-122"/>
              </a:rPr>
              <a:t>——</a:t>
            </a:r>
            <a:r>
              <a:rPr lang="zh-CN" altLang="en-US" sz="2400" dirty="0">
                <a:solidFill>
                  <a:prstClr val="black"/>
                </a:solidFill>
                <a:latin typeface="黑体" panose="02010609060101010101" pitchFamily="49" charset="-122"/>
                <a:ea typeface="黑体" panose="02010609060101010101" pitchFamily="49" charset="-122"/>
              </a:rPr>
              <a:t>国难，是连年的</a:t>
            </a:r>
            <a:r>
              <a:rPr lang="zh-CN" altLang="en-US" sz="2400" dirty="0" smtClean="0">
                <a:solidFill>
                  <a:prstClr val="black"/>
                </a:solidFill>
                <a:latin typeface="黑体" panose="02010609060101010101" pitchFamily="49" charset="-122"/>
                <a:ea typeface="黑体" panose="02010609060101010101" pitchFamily="49" charset="-122"/>
              </a:rPr>
              <a:t>战乱。</a:t>
            </a:r>
            <a:endParaRPr lang="en-US" altLang="zh-CN" sz="2400" dirty="0" smtClean="0">
              <a:solidFill>
                <a:prstClr val="black"/>
              </a:solidFill>
              <a:latin typeface="黑体" panose="02010609060101010101" pitchFamily="49" charset="-122"/>
              <a:ea typeface="黑体" panose="02010609060101010101" pitchFamily="49" charset="-122"/>
            </a:endParaRPr>
          </a:p>
          <a:p>
            <a:pPr algn="l"/>
            <a:r>
              <a:rPr lang="zh-CN" altLang="en-US" sz="2400" dirty="0" smtClean="0">
                <a:solidFill>
                  <a:prstClr val="black"/>
                </a:solidFill>
                <a:latin typeface="黑体" panose="02010609060101010101" pitchFamily="49" charset="-122"/>
                <a:ea typeface="黑体" panose="02010609060101010101" pitchFamily="49" charset="-122"/>
              </a:rPr>
              <a:t>“</a:t>
            </a:r>
            <a:r>
              <a:rPr lang="zh-CN" altLang="en-US" sz="2400" dirty="0">
                <a:solidFill>
                  <a:prstClr val="black"/>
                </a:solidFill>
                <a:latin typeface="黑体" panose="02010609060101010101" pitchFamily="49" charset="-122"/>
                <a:ea typeface="黑体" panose="02010609060101010101" pitchFamily="49" charset="-122"/>
              </a:rPr>
              <a:t>艰难苦恨繁霜鬓”，</a:t>
            </a:r>
            <a:r>
              <a:rPr lang="zh-CN" altLang="en-US" sz="2400" dirty="0">
                <a:solidFill>
                  <a:srgbClr val="FF0000"/>
                </a:solidFill>
                <a:latin typeface="黑体" panose="02010609060101010101" pitchFamily="49" charset="-122"/>
                <a:ea typeface="黑体" panose="02010609060101010101" pitchFamily="49" charset="-122"/>
              </a:rPr>
              <a:t>“艰难”</a:t>
            </a:r>
            <a:r>
              <a:rPr lang="zh-CN" altLang="en-US" sz="2400" dirty="0" smtClean="0">
                <a:solidFill>
                  <a:srgbClr val="FF0000"/>
                </a:solidFill>
                <a:latin typeface="黑体" panose="02010609060101010101" pitchFamily="49" charset="-122"/>
                <a:ea typeface="黑体" panose="02010609060101010101" pitchFamily="49" charset="-122"/>
              </a:rPr>
              <a:t>不仅指诗人</a:t>
            </a:r>
            <a:r>
              <a:rPr lang="zh-CN" altLang="en-US" sz="2400" dirty="0">
                <a:solidFill>
                  <a:srgbClr val="FF0000"/>
                </a:solidFill>
                <a:latin typeface="黑体" panose="02010609060101010101" pitchFamily="49" charset="-122"/>
                <a:ea typeface="黑体" panose="02010609060101010101" pitchFamily="49" charset="-122"/>
              </a:rPr>
              <a:t>一生颠沛流离、老病孤苦、壮志难酬；更主要的还有</a:t>
            </a:r>
            <a:r>
              <a:rPr lang="zh-CN" altLang="en-US" sz="2400" dirty="0" smtClean="0">
                <a:solidFill>
                  <a:srgbClr val="FF0000"/>
                </a:solidFill>
                <a:latin typeface="黑体" panose="02010609060101010101" pitchFamily="49" charset="-122"/>
                <a:ea typeface="黑体" panose="02010609060101010101" pitchFamily="49" charset="-122"/>
              </a:rPr>
              <a:t>国运维艰</a:t>
            </a:r>
            <a:r>
              <a:rPr lang="zh-CN" altLang="en-US" sz="2400" dirty="0">
                <a:solidFill>
                  <a:srgbClr val="FF0000"/>
                </a:solidFill>
                <a:latin typeface="黑体" panose="02010609060101010101" pitchFamily="49" charset="-122"/>
                <a:ea typeface="黑体" panose="02010609060101010101" pitchFamily="49" charset="-122"/>
              </a:rPr>
              <a:t>。</a:t>
            </a:r>
            <a:r>
              <a:rPr lang="zh-CN" altLang="en-US" sz="2400" dirty="0">
                <a:solidFill>
                  <a:prstClr val="black"/>
                </a:solidFill>
                <a:latin typeface="黑体" panose="02010609060101010101" pitchFamily="49" charset="-122"/>
                <a:ea typeface="黑体" panose="02010609060101010101" pitchFamily="49" charset="-122"/>
              </a:rPr>
              <a:t>“苦恨”是极其遗憾的意思</a:t>
            </a:r>
            <a:r>
              <a:rPr lang="zh-CN" altLang="en-US" sz="2400" dirty="0" smtClean="0">
                <a:solidFill>
                  <a:prstClr val="black"/>
                </a:solidFill>
                <a:latin typeface="黑体" panose="02010609060101010101" pitchFamily="49" charset="-122"/>
                <a:ea typeface="黑体" panose="02010609060101010101" pitchFamily="49" charset="-122"/>
              </a:rPr>
              <a:t>。</a:t>
            </a:r>
            <a:endParaRPr lang="en-US" altLang="zh-CN" sz="2400" dirty="0" smtClean="0">
              <a:solidFill>
                <a:prstClr val="black"/>
              </a:solidFill>
              <a:latin typeface="黑体" panose="02010609060101010101" pitchFamily="49" charset="-122"/>
              <a:ea typeface="黑体" panose="02010609060101010101" pitchFamily="49" charset="-122"/>
            </a:endParaRPr>
          </a:p>
          <a:p>
            <a:pPr algn="l"/>
            <a:r>
              <a:rPr lang="zh-CN" altLang="zh-CN" sz="2400" dirty="0">
                <a:solidFill>
                  <a:prstClr val="black"/>
                </a:solidFill>
                <a:latin typeface="黑体" panose="02010609060101010101" pitchFamily="49" charset="-122"/>
                <a:ea typeface="黑体" panose="02010609060101010101" pitchFamily="49" charset="-122"/>
              </a:rPr>
              <a:t>诗人将个人的命运、社会的命运与国家的命运联系在一起，从而使一己之悲有了广阔而深远的社会内涵，体现了诗人</a:t>
            </a:r>
            <a:r>
              <a:rPr lang="zh-CN" altLang="zh-CN" sz="2400" dirty="0">
                <a:solidFill>
                  <a:srgbClr val="FF0000"/>
                </a:solidFill>
                <a:latin typeface="黑体" panose="02010609060101010101" pitchFamily="49" charset="-122"/>
                <a:ea typeface="黑体" panose="02010609060101010101" pitchFamily="49" charset="-122"/>
              </a:rPr>
              <a:t>忧国忧民</a:t>
            </a:r>
            <a:r>
              <a:rPr lang="zh-CN" altLang="zh-CN" sz="2400" dirty="0">
                <a:solidFill>
                  <a:prstClr val="black"/>
                </a:solidFill>
                <a:latin typeface="黑体" panose="02010609060101010101" pitchFamily="49" charset="-122"/>
                <a:ea typeface="黑体" panose="02010609060101010101" pitchFamily="49" charset="-122"/>
              </a:rPr>
              <a:t>的情怀。</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8" name="TextBox 3"/>
          <p:cNvSpPr txBox="1">
            <a:spLocks noChangeArrowheads="1"/>
          </p:cNvSpPr>
          <p:nvPr/>
        </p:nvSpPr>
        <p:spPr bwMode="auto">
          <a:xfrm>
            <a:off x="2746543" y="1359197"/>
            <a:ext cx="6362734" cy="830997"/>
          </a:xfrm>
          <a:prstGeom prst="rect">
            <a:avLst/>
          </a:prstGeom>
          <a:solidFill>
            <a:schemeClr val="bg2"/>
          </a:solidFill>
          <a:ln w="9525">
            <a:noFill/>
            <a:miter lim="800000"/>
            <a:headEnd/>
            <a:tailEnd/>
          </a:ln>
        </p:spPr>
        <p:txBody>
          <a:bodyPr wrap="square">
            <a:spAutoFit/>
          </a:bodyPr>
          <a:lstStyle>
            <a:defPPr>
              <a:defRPr lang="zh-CN"/>
            </a:defPPr>
            <a:lvl1pPr>
              <a:lnSpc>
                <a:spcPct val="150000"/>
              </a:lnSpc>
              <a:defRPr sz="3200" b="1">
                <a:solidFill>
                  <a:prstClr val="black"/>
                </a:solidFill>
                <a:latin typeface="楷体" panose="02010609060101010101" pitchFamily="49" charset="-122"/>
                <a:ea typeface="楷体" panose="02010609060101010101" pitchFamily="49" charset="-122"/>
              </a:defRPr>
            </a:lvl1pPr>
          </a:lstStyle>
          <a:p>
            <a:r>
              <a:rPr lang="zh-CN" altLang="en-US" dirty="0"/>
              <a:t>艰难苦恨繁霜鬓，潦倒新停浊酒杯。</a:t>
            </a:r>
            <a:r>
              <a:rPr lang="en-US" altLang="zh-CN" dirty="0"/>
              <a:t> </a:t>
            </a:r>
            <a:endParaRPr lang="zh-CN" altLang="en-US" dirty="0"/>
          </a:p>
        </p:txBody>
      </p:sp>
      <p:sp>
        <p:nvSpPr>
          <p:cNvPr id="5" name="矩形 2"/>
          <p:cNvSpPr>
            <a:spLocks noChangeArrowheads="1"/>
          </p:cNvSpPr>
          <p:nvPr/>
        </p:nvSpPr>
        <p:spPr bwMode="auto">
          <a:xfrm>
            <a:off x="525980" y="989865"/>
            <a:ext cx="1686694" cy="738664"/>
          </a:xfrm>
          <a:prstGeom prst="rect">
            <a:avLst/>
          </a:prstGeom>
          <a:noFill/>
          <a:ln w="19050">
            <a:solidFill>
              <a:schemeClr val="tx1"/>
            </a:solidFill>
            <a:miter lim="800000"/>
            <a:headEnd/>
            <a:tailEnd/>
          </a:ln>
        </p:spPr>
        <p:txBody>
          <a:bodyPr wrap="square">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尾联赏析</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7" name="TextBox 3"/>
          <p:cNvSpPr txBox="1">
            <a:spLocks noChangeArrowheads="1"/>
          </p:cNvSpPr>
          <p:nvPr/>
        </p:nvSpPr>
        <p:spPr bwMode="auto">
          <a:xfrm>
            <a:off x="1257571" y="2379701"/>
            <a:ext cx="9080684" cy="646331"/>
          </a:xfrm>
          <a:prstGeom prst="rect">
            <a:avLst/>
          </a:prstGeom>
          <a:noFill/>
          <a:ln w="9525">
            <a:noFill/>
            <a:miter lim="800000"/>
            <a:headEnd/>
            <a:tailEnd/>
          </a:ln>
        </p:spPr>
        <p:txBody>
          <a:bodyPr wrap="square">
            <a:spAutoFit/>
          </a:bodyPr>
          <a:lstStyle>
            <a:defPPr>
              <a:defRPr lang="zh-CN"/>
            </a:defPPr>
            <a:lvl1pPr>
              <a:lnSpc>
                <a:spcPct val="150000"/>
              </a:lnSpc>
              <a:defRPr sz="2400">
                <a:latin typeface="黑体" panose="02010609060101010101" pitchFamily="49" charset="-122"/>
                <a:ea typeface="黑体" panose="02010609060101010101" pitchFamily="49" charset="-122"/>
              </a:defRPr>
            </a:lvl1pPr>
          </a:lstStyle>
          <a:p>
            <a:r>
              <a:rPr lang="zh-CN" altLang="zh-CN" dirty="0" smtClean="0">
                <a:solidFill>
                  <a:prstClr val="black"/>
                </a:solidFill>
              </a:rPr>
              <a:t>造成</a:t>
            </a:r>
            <a:r>
              <a:rPr lang="zh-CN" altLang="zh-CN" dirty="0">
                <a:solidFill>
                  <a:prstClr val="black"/>
                </a:solidFill>
              </a:rPr>
              <a:t>杜甫愁苦的最根本的原因是什么呢？</a:t>
            </a:r>
            <a:r>
              <a:rPr lang="zh-CN" altLang="en-US" dirty="0">
                <a:solidFill>
                  <a:prstClr val="black"/>
                </a:solidFill>
              </a:rPr>
              <a:t>抒发了诗人怎样的</a:t>
            </a:r>
            <a:r>
              <a:rPr lang="zh-CN" altLang="en-US" dirty="0" smtClean="0">
                <a:solidFill>
                  <a:prstClr val="black"/>
                </a:solidFill>
              </a:rPr>
              <a:t>情感？</a:t>
            </a:r>
            <a:endParaRPr lang="zh-CN" altLang="en-US" dirty="0">
              <a:solidFill>
                <a:prstClr val="black"/>
              </a:solidFill>
            </a:endParaRPr>
          </a:p>
        </p:txBody>
      </p:sp>
    </p:spTree>
    <p:extLst>
      <p:ext uri="{BB962C8B-B14F-4D97-AF65-F5344CB8AC3E}">
        <p14:creationId xmlns:p14="http://schemas.microsoft.com/office/powerpoint/2010/main" val="2803811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335553" y="1292225"/>
            <a:ext cx="7478032" cy="579438"/>
          </a:xfrm>
          <a:prstGeom prst="rect">
            <a:avLst/>
          </a:prstGeom>
          <a:noFill/>
          <a:ln w="9525">
            <a:noFill/>
            <a:miter lim="800000"/>
            <a:headEnd/>
            <a:tailEnd/>
          </a:ln>
        </p:spPr>
        <p:txBody>
          <a:bodyPr wrap="square">
            <a:spAutoFit/>
          </a:bodyPr>
          <a:lstStyle/>
          <a:p>
            <a:r>
              <a:rPr lang="zh-CN" altLang="zh-CN" dirty="0">
                <a:solidFill>
                  <a:prstClr val="black"/>
                </a:solidFill>
              </a:rPr>
              <a:t>　</a:t>
            </a:r>
            <a:r>
              <a:rPr lang="zh-CN" altLang="zh-CN" sz="3200" b="1" dirty="0">
                <a:solidFill>
                  <a:prstClr val="black"/>
                </a:solidFill>
              </a:rPr>
              <a:t>　</a:t>
            </a:r>
            <a:r>
              <a:rPr lang="zh-CN" altLang="zh-CN" sz="2800" dirty="0">
                <a:solidFill>
                  <a:prstClr val="black"/>
                </a:solidFill>
                <a:latin typeface="黑体" panose="02010609060101010101" pitchFamily="49" charset="-122"/>
                <a:ea typeface="黑体" panose="02010609060101010101" pitchFamily="49" charset="-122"/>
              </a:rPr>
              <a:t>如此多的“悲愁”，诗人应怎样排遣呢？</a:t>
            </a:r>
          </a:p>
        </p:txBody>
      </p:sp>
      <p:sp>
        <p:nvSpPr>
          <p:cNvPr id="30723" name="Text Box 3"/>
          <p:cNvSpPr txBox="1">
            <a:spLocks noChangeArrowheads="1"/>
          </p:cNvSpPr>
          <p:nvPr/>
        </p:nvSpPr>
        <p:spPr bwMode="auto">
          <a:xfrm>
            <a:off x="787061" y="2455863"/>
            <a:ext cx="10711541" cy="1200329"/>
          </a:xfrm>
          <a:prstGeom prst="rect">
            <a:avLst/>
          </a:prstGeom>
          <a:noFill/>
          <a:ln w="9525">
            <a:noFill/>
            <a:miter lim="800000"/>
            <a:headEnd/>
            <a:tailEnd/>
          </a:ln>
        </p:spPr>
        <p:txBody>
          <a:bodyPr wrap="square">
            <a:spAutoFit/>
          </a:bodyPr>
          <a:lstStyle/>
          <a:p>
            <a:r>
              <a:rPr lang="zh-CN" altLang="en-US" dirty="0" smtClean="0">
                <a:solidFill>
                  <a:prstClr val="black"/>
                </a:solidFill>
                <a:latin typeface="楷体" panose="02010609060101010101" pitchFamily="49" charset="-122"/>
                <a:ea typeface="楷体" panose="02010609060101010101" pitchFamily="49" charset="-122"/>
              </a:rPr>
              <a:t>　   </a:t>
            </a:r>
            <a:r>
              <a:rPr lang="zh-CN" altLang="en-US" sz="2400" dirty="0" smtClean="0">
                <a:solidFill>
                  <a:prstClr val="black"/>
                </a:solidFill>
                <a:latin typeface="楷体" panose="02010609060101010101" pitchFamily="49" charset="-122"/>
                <a:ea typeface="楷体" panose="02010609060101010101" pitchFamily="49" charset="-122"/>
              </a:rPr>
              <a:t>“何以解忧？唯有杜康。”可能借酒浇愁是最好的排遣方法，何况杜甫也特别爱喝酒。而且此时正值重阳节，按习俗也应该喝菊花酒，但是却不能再喝了，因为他有严重的肺病、风痹等多种疾病，不得不因病戒酒。　　    </a:t>
            </a:r>
            <a:endParaRPr lang="zh-CN" altLang="en-US" sz="2400" dirty="0">
              <a:solidFill>
                <a:prstClr val="black"/>
              </a:solidFill>
              <a:latin typeface="楷体" panose="02010609060101010101" pitchFamily="49" charset="-122"/>
              <a:ea typeface="楷体" panose="02010609060101010101" pitchFamily="49" charset="-122"/>
            </a:endParaRPr>
          </a:p>
        </p:txBody>
      </p:sp>
      <p:sp>
        <p:nvSpPr>
          <p:cNvPr id="5"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诗歌赏析</a:t>
            </a:r>
          </a:p>
        </p:txBody>
      </p:sp>
      <p:sp>
        <p:nvSpPr>
          <p:cNvPr id="6" name="Text Box 2"/>
          <p:cNvSpPr txBox="1">
            <a:spLocks noChangeArrowheads="1"/>
          </p:cNvSpPr>
          <p:nvPr/>
        </p:nvSpPr>
        <p:spPr bwMode="auto">
          <a:xfrm>
            <a:off x="787061" y="4021827"/>
            <a:ext cx="10711543" cy="1200329"/>
          </a:xfrm>
          <a:prstGeom prst="rect">
            <a:avLst/>
          </a:prstGeom>
          <a:noFill/>
          <a:ln w="9525">
            <a:noFill/>
            <a:miter lim="800000"/>
            <a:headEnd/>
            <a:tailEnd/>
          </a:ln>
        </p:spPr>
        <p:txBody>
          <a:bodyPr wrap="square">
            <a:spAutoFit/>
          </a:bodyPr>
          <a:lstStyle>
            <a:defPPr>
              <a:defRPr lang="zh-CN"/>
            </a:defPPr>
            <a:lvl1pPr>
              <a:defRPr>
                <a:latin typeface="黑体" panose="02010609060101010101" pitchFamily="49" charset="-122"/>
                <a:ea typeface="黑体" panose="02010609060101010101" pitchFamily="49" charset="-122"/>
              </a:defRPr>
            </a:lvl1pPr>
          </a:lstStyle>
          <a:p>
            <a:r>
              <a:rPr lang="en-US" altLang="zh-CN" sz="2400" dirty="0">
                <a:solidFill>
                  <a:prstClr val="black"/>
                </a:solidFill>
                <a:latin typeface="楷体" panose="02010609060101010101" pitchFamily="49" charset="-122"/>
                <a:ea typeface="楷体" panose="02010609060101010101" pitchFamily="49" charset="-122"/>
              </a:rPr>
              <a:t>    </a:t>
            </a:r>
            <a:r>
              <a:rPr lang="zh-CN" altLang="zh-CN" sz="2400" dirty="0">
                <a:solidFill>
                  <a:prstClr val="black"/>
                </a:solidFill>
                <a:latin typeface="楷体" panose="02010609060101010101" pitchFamily="49" charset="-122"/>
                <a:ea typeface="楷体" panose="02010609060101010101" pitchFamily="49" charset="-122"/>
              </a:rPr>
              <a:t>诗歌至此戛然而止，诗人似乎有千言万语要向世人诉说，却又不说了，不是不想说、不能说，而是愁苦太多太重，说不完、诉不尽，索性不再说，只任这无尽的悲愁郁结在诗的结尾，郁结在诗人心头。</a:t>
            </a:r>
          </a:p>
        </p:txBody>
      </p:sp>
    </p:spTree>
    <p:extLst>
      <p:ext uri="{BB962C8B-B14F-4D97-AF65-F5344CB8AC3E}">
        <p14:creationId xmlns:p14="http://schemas.microsoft.com/office/powerpoint/2010/main" val="35294448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allAtOnce" bldLvl="0" autoUpdateAnimBg="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Rot="1" noChangeArrowheads="1"/>
          </p:cNvSpPr>
          <p:nvPr>
            <p:ph type="body" idx="4294967295"/>
          </p:nvPr>
        </p:nvSpPr>
        <p:spPr bwMode="auto">
          <a:xfrm>
            <a:off x="0" y="1722438"/>
            <a:ext cx="10972800" cy="4206875"/>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150000"/>
              </a:lnSpc>
              <a:buFont typeface="Arial" pitchFamily="34" charset="0"/>
              <a:buNone/>
            </a:pPr>
            <a:r>
              <a:rPr lang="en-US" altLang="zh-CN" dirty="0" smtClean="0">
                <a:solidFill>
                  <a:srgbClr val="000000"/>
                </a:solidFill>
                <a:latin typeface="黑体" panose="02010609060101010101" pitchFamily="49" charset="-122"/>
              </a:rPr>
              <a:t>    《</a:t>
            </a:r>
            <a:r>
              <a:rPr lang="zh-CN" altLang="en-US" dirty="0" smtClean="0">
                <a:solidFill>
                  <a:srgbClr val="000000"/>
                </a:solidFill>
                <a:latin typeface="黑体" panose="02010609060101010101" pitchFamily="49" charset="-122"/>
              </a:rPr>
              <a:t>登高</a:t>
            </a:r>
            <a:r>
              <a:rPr lang="en-US" altLang="zh-CN" dirty="0" smtClean="0">
                <a:solidFill>
                  <a:srgbClr val="000000"/>
                </a:solidFill>
                <a:latin typeface="黑体" panose="02010609060101010101" pitchFamily="49" charset="-122"/>
              </a:rPr>
              <a:t>》</a:t>
            </a:r>
            <a:r>
              <a:rPr lang="zh-CN" altLang="en-US" dirty="0" smtClean="0">
                <a:solidFill>
                  <a:srgbClr val="000000"/>
                </a:solidFill>
                <a:latin typeface="黑体" panose="02010609060101010101" pitchFamily="49" charset="-122"/>
              </a:rPr>
              <a:t>一诗，读罢尤觉“悲愁”铺天盖地，无一景不如此，无一语不如此。</a:t>
            </a:r>
            <a:endParaRPr lang="en-US" altLang="zh-CN" dirty="0" smtClean="0">
              <a:solidFill>
                <a:srgbClr val="000000"/>
              </a:solidFill>
              <a:latin typeface="黑体" panose="02010609060101010101" pitchFamily="49" charset="-122"/>
            </a:endParaRPr>
          </a:p>
          <a:p>
            <a:pPr eaLnBrk="1" hangingPunct="1">
              <a:lnSpc>
                <a:spcPct val="150000"/>
              </a:lnSpc>
              <a:buFont typeface="Arial" pitchFamily="34" charset="0"/>
              <a:buNone/>
            </a:pPr>
            <a:r>
              <a:rPr lang="en-US" altLang="zh-CN" sz="2400" dirty="0">
                <a:solidFill>
                  <a:srgbClr val="000000"/>
                </a:solidFill>
                <a:latin typeface="黑体" panose="02010609060101010101" pitchFamily="49" charset="-122"/>
              </a:rPr>
              <a:t> </a:t>
            </a:r>
            <a:r>
              <a:rPr lang="en-US" altLang="zh-CN" sz="2400" dirty="0" smtClean="0">
                <a:solidFill>
                  <a:srgbClr val="000000"/>
                </a:solidFill>
                <a:latin typeface="黑体" panose="02010609060101010101" pitchFamily="49" charset="-122"/>
              </a:rPr>
              <a:t>                                                   ———— </a:t>
            </a:r>
            <a:r>
              <a:rPr lang="zh-CN" altLang="en-US" sz="2400" dirty="0" smtClean="0">
                <a:solidFill>
                  <a:srgbClr val="000000"/>
                </a:solidFill>
                <a:latin typeface="黑体" panose="02010609060101010101" pitchFamily="49" charset="-122"/>
              </a:rPr>
              <a:t>王国维</a:t>
            </a:r>
          </a:p>
        </p:txBody>
      </p:sp>
      <p:sp>
        <p:nvSpPr>
          <p:cNvPr id="4" name="矩形 3"/>
          <p:cNvSpPr/>
          <p:nvPr/>
        </p:nvSpPr>
        <p:spPr>
          <a:xfrm>
            <a:off x="4795846" y="0"/>
            <a:ext cx="2242922" cy="707886"/>
          </a:xfrm>
          <a:prstGeom prst="rect">
            <a:avLst/>
          </a:prstGeom>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课文解析</a:t>
            </a:r>
            <a:endParaRPr lang="zh-CN" altLang="en-US" sz="4000" b="1" dirty="0">
              <a:solidFill>
                <a:prstClr val="black"/>
              </a:solidFill>
              <a:latin typeface="黑体" panose="02010609060101010101" pitchFamily="49" charset="-122"/>
              <a:ea typeface="黑体" panose="02010609060101010101" pitchFamily="49" charset="-122"/>
            </a:endParaRPr>
          </a:p>
        </p:txBody>
      </p:sp>
      <p:pic>
        <p:nvPicPr>
          <p:cNvPr id="6" name="Picture 5" descr="http://p4.so.qhimgs1.com/bdr/_240_/t01c4edb5ef1672adda.jpg"/>
          <p:cNvPicPr>
            <a:picLocks noChangeAspect="1" noChangeArrowheads="1"/>
          </p:cNvPicPr>
          <p:nvPr/>
        </p:nvPicPr>
        <p:blipFill>
          <a:blip r:embed="rId2"/>
          <a:srcRect/>
          <a:stretch>
            <a:fillRect/>
          </a:stretch>
        </p:blipFill>
        <p:spPr bwMode="auto">
          <a:xfrm>
            <a:off x="814388" y="3378354"/>
            <a:ext cx="5364527" cy="2550232"/>
          </a:xfrm>
          <a:prstGeom prst="rect">
            <a:avLst/>
          </a:prstGeom>
          <a:noFill/>
          <a:effectLst>
            <a:softEdge rad="127000"/>
          </a:effectLst>
        </p:spPr>
      </p:pic>
    </p:spTree>
    <p:extLst>
      <p:ext uri="{BB962C8B-B14F-4D97-AF65-F5344CB8AC3E}">
        <p14:creationId xmlns:p14="http://schemas.microsoft.com/office/powerpoint/2010/main" val="3565345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主旨探讨</a:t>
            </a:r>
            <a:endParaRPr lang="zh-CN" altLang="en-US" sz="4000" b="1" dirty="0">
              <a:solidFill>
                <a:prstClr val="black"/>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11439" r="23824"/>
          <a:stretch/>
        </p:blipFill>
        <p:spPr>
          <a:xfrm>
            <a:off x="6672531" y="2380966"/>
            <a:ext cx="5308978" cy="3471811"/>
          </a:xfrm>
          <a:prstGeom prst="rect">
            <a:avLst/>
          </a:prstGeom>
          <a:noFill/>
          <a:effectLst>
            <a:softEdge rad="127000"/>
          </a:effectLst>
        </p:spPr>
      </p:pic>
      <p:sp>
        <p:nvSpPr>
          <p:cNvPr id="5" name="TextBox 3"/>
          <p:cNvSpPr txBox="1">
            <a:spLocks noChangeArrowheads="1"/>
          </p:cNvSpPr>
          <p:nvPr/>
        </p:nvSpPr>
        <p:spPr bwMode="auto">
          <a:xfrm>
            <a:off x="790313" y="2127520"/>
            <a:ext cx="5882218" cy="4339650"/>
          </a:xfrm>
          <a:prstGeom prst="rect">
            <a:avLst/>
          </a:prstGeom>
          <a:noFill/>
          <a:ln w="9525">
            <a:noFill/>
            <a:miter lim="800000"/>
            <a:headEnd/>
            <a:tailEnd/>
          </a:ln>
        </p:spPr>
        <p:txBody>
          <a:bodyPr wrap="square">
            <a:spAutoFit/>
          </a:bodyPr>
          <a:lstStyle>
            <a:defPPr>
              <a:defRPr lang="zh-CN"/>
            </a:defPPr>
            <a:lvl1pPr>
              <a:lnSpc>
                <a:spcPct val="150000"/>
              </a:lnSpc>
              <a:defRPr sz="2400">
                <a:latin typeface="黑体" panose="02010609060101010101" pitchFamily="49" charset="-122"/>
                <a:ea typeface="黑体" panose="02010609060101010101" pitchFamily="49" charset="-122"/>
              </a:defRPr>
            </a:lvl1pPr>
          </a:lstStyle>
          <a:p>
            <a:pPr indent="457200"/>
            <a:r>
              <a:rPr lang="zh-CN" altLang="en-US" sz="2000" dirty="0" smtClean="0">
                <a:solidFill>
                  <a:srgbClr val="FF0000"/>
                </a:solidFill>
              </a:rPr>
              <a:t>一、悲自然飘零之秋</a:t>
            </a:r>
            <a:endParaRPr lang="en-US" altLang="zh-CN" sz="2000" dirty="0" smtClean="0">
              <a:solidFill>
                <a:srgbClr val="FF0000"/>
              </a:solidFill>
            </a:endParaRPr>
          </a:p>
          <a:p>
            <a:pPr indent="457200"/>
            <a:r>
              <a:rPr lang="zh-CN" altLang="en-US" sz="2000" dirty="0" smtClean="0">
                <a:solidFill>
                  <a:prstClr val="black"/>
                </a:solidFill>
              </a:rPr>
              <a:t>对眼前所见苍茫辽远、萧瑟肃杀的深秋景象的悲叹；</a:t>
            </a:r>
            <a:endParaRPr lang="en-US" altLang="zh-CN" sz="2000" dirty="0" smtClean="0">
              <a:solidFill>
                <a:prstClr val="black"/>
              </a:solidFill>
            </a:endParaRPr>
          </a:p>
          <a:p>
            <a:pPr indent="457200"/>
            <a:r>
              <a:rPr lang="zh-CN" altLang="en-US" sz="2000" dirty="0" smtClean="0">
                <a:solidFill>
                  <a:srgbClr val="FF0000"/>
                </a:solidFill>
              </a:rPr>
              <a:t>二、悲个人遭际之秋</a:t>
            </a:r>
            <a:endParaRPr lang="en-US" altLang="zh-CN" sz="2000" dirty="0" smtClean="0">
              <a:solidFill>
                <a:srgbClr val="FF0000"/>
              </a:solidFill>
            </a:endParaRPr>
          </a:p>
          <a:p>
            <a:pPr indent="457200"/>
            <a:r>
              <a:rPr lang="zh-CN" altLang="en-US" sz="2000" dirty="0" smtClean="0">
                <a:solidFill>
                  <a:prstClr val="black"/>
                </a:solidFill>
              </a:rPr>
              <a:t>对个人病困潦倒生活的深沉慨叹，对终生壮志难酬的激愤与哀怨；</a:t>
            </a:r>
            <a:endParaRPr lang="en-US" altLang="zh-CN" sz="2000" dirty="0" smtClean="0">
              <a:solidFill>
                <a:prstClr val="black"/>
              </a:solidFill>
            </a:endParaRPr>
          </a:p>
          <a:p>
            <a:pPr indent="457200"/>
            <a:r>
              <a:rPr lang="zh-CN" altLang="en-US" sz="2000" dirty="0" smtClean="0">
                <a:solidFill>
                  <a:srgbClr val="FF0000"/>
                </a:solidFill>
              </a:rPr>
              <a:t>三、悲国运衰落之秋</a:t>
            </a:r>
            <a:endParaRPr lang="en-US" altLang="zh-CN" sz="2000" dirty="0" smtClean="0">
              <a:solidFill>
                <a:srgbClr val="FF0000"/>
              </a:solidFill>
            </a:endParaRPr>
          </a:p>
          <a:p>
            <a:pPr indent="457200"/>
            <a:r>
              <a:rPr lang="zh-CN" altLang="en-US" sz="2000" dirty="0" smtClean="0">
                <a:solidFill>
                  <a:prstClr val="black"/>
                </a:solidFill>
              </a:rPr>
              <a:t>对国家现实多灾多难的忧愁，对人民艰苦命运的关切；</a:t>
            </a:r>
            <a:r>
              <a:rPr lang="en-US" altLang="zh-CN" dirty="0" smtClean="0">
                <a:solidFill>
                  <a:prstClr val="black"/>
                </a:solidFill>
              </a:rPr>
              <a:t> </a:t>
            </a:r>
            <a:endParaRPr lang="zh-CN" altLang="en-US" dirty="0">
              <a:solidFill>
                <a:prstClr val="black"/>
              </a:solidFill>
            </a:endParaRPr>
          </a:p>
        </p:txBody>
      </p:sp>
      <p:sp>
        <p:nvSpPr>
          <p:cNvPr id="2" name="矩形 1"/>
          <p:cNvSpPr/>
          <p:nvPr/>
        </p:nvSpPr>
        <p:spPr>
          <a:xfrm>
            <a:off x="876082" y="1282816"/>
            <a:ext cx="11315918" cy="523220"/>
          </a:xfrm>
          <a:prstGeom prst="rect">
            <a:avLst/>
          </a:prstGeom>
        </p:spPr>
        <p:txBody>
          <a:bodyPr wrap="none">
            <a:spAutoFit/>
          </a:bodyPr>
          <a:lstStyle/>
          <a:p>
            <a:r>
              <a:rPr lang="zh-CN" altLang="en-US" sz="2800" dirty="0" smtClean="0">
                <a:solidFill>
                  <a:prstClr val="black"/>
                </a:solidFill>
                <a:latin typeface="黑体" panose="02010609060101010101" pitchFamily="49" charset="-122"/>
                <a:ea typeface="黑体" panose="02010609060101010101" pitchFamily="49" charset="-122"/>
              </a:rPr>
              <a:t>诗中所悲，远不止季节之秋。你</a:t>
            </a:r>
            <a:r>
              <a:rPr lang="zh-CN" altLang="en-US" sz="2800" dirty="0">
                <a:solidFill>
                  <a:prstClr val="black"/>
                </a:solidFill>
                <a:latin typeface="黑体" panose="02010609060101010101" pitchFamily="49" charset="-122"/>
                <a:ea typeface="黑体" panose="02010609060101010101" pitchFamily="49" charset="-122"/>
              </a:rPr>
              <a:t>从诗中</a:t>
            </a:r>
            <a:r>
              <a:rPr lang="zh-CN" altLang="en-US" sz="2800" dirty="0" smtClean="0">
                <a:solidFill>
                  <a:prstClr val="black"/>
                </a:solidFill>
                <a:latin typeface="黑体" panose="02010609060101010101" pitchFamily="49" charset="-122"/>
                <a:ea typeface="黑体" panose="02010609060101010101" pitchFamily="49" charset="-122"/>
              </a:rPr>
              <a:t>读出了“悲秋”的哪些含义呢？</a:t>
            </a:r>
            <a:endParaRPr lang="en-US" altLang="zh-CN" sz="2800"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125737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20" r="4525" b="4938"/>
          <a:stretch/>
        </p:blipFill>
        <p:spPr>
          <a:xfrm>
            <a:off x="2262255" y="1284514"/>
            <a:ext cx="7316669" cy="4847772"/>
          </a:xfrm>
          <a:prstGeom prst="rect">
            <a:avLst/>
          </a:prstGeom>
        </p:spPr>
      </p:pic>
      <p:sp>
        <p:nvSpPr>
          <p:cNvPr id="7" name="文本框 6"/>
          <p:cNvSpPr txBox="1"/>
          <p:nvPr/>
        </p:nvSpPr>
        <p:spPr>
          <a:xfrm>
            <a:off x="10016330" y="1923143"/>
            <a:ext cx="677108" cy="4136571"/>
          </a:xfrm>
          <a:prstGeom prst="rect">
            <a:avLst/>
          </a:prstGeom>
          <a:noFill/>
        </p:spPr>
        <p:txBody>
          <a:bodyPr vert="eaVert" wrap="square" rtlCol="0">
            <a:spAutoFit/>
          </a:bodyPr>
          <a:lstStyle/>
          <a:p>
            <a:r>
              <a:rPr lang="zh-CN" altLang="en-US" sz="3200" dirty="0" smtClean="0">
                <a:solidFill>
                  <a:prstClr val="black"/>
                </a:solidFill>
                <a:latin typeface="黑体" panose="02010609060101010101" pitchFamily="49" charset="-122"/>
                <a:ea typeface="黑体" panose="02010609060101010101" pitchFamily="49" charset="-122"/>
              </a:rPr>
              <a:t>世上疮痍 诗中圣哲</a:t>
            </a:r>
            <a:endParaRPr lang="zh-CN" altLang="en-US" sz="3200" dirty="0">
              <a:solidFill>
                <a:prstClr val="black"/>
              </a:solidFill>
              <a:latin typeface="黑体" panose="02010609060101010101" pitchFamily="49" charset="-122"/>
              <a:ea typeface="黑体" panose="02010609060101010101" pitchFamily="49" charset="-122"/>
            </a:endParaRPr>
          </a:p>
        </p:txBody>
      </p:sp>
      <p:sp>
        <p:nvSpPr>
          <p:cNvPr id="8" name="文本框 7"/>
          <p:cNvSpPr txBox="1"/>
          <p:nvPr/>
        </p:nvSpPr>
        <p:spPr>
          <a:xfrm>
            <a:off x="1147741" y="1923143"/>
            <a:ext cx="677108" cy="3570514"/>
          </a:xfrm>
          <a:prstGeom prst="rect">
            <a:avLst/>
          </a:prstGeom>
          <a:noFill/>
        </p:spPr>
        <p:txBody>
          <a:bodyPr vert="eaVert" wrap="square" rtlCol="0">
            <a:spAutoFit/>
          </a:bodyPr>
          <a:lstStyle>
            <a:defPPr>
              <a:defRPr lang="zh-CN"/>
            </a:defPPr>
            <a:lvl1pPr>
              <a:defRPr sz="3200">
                <a:latin typeface="黑体" panose="02010609060101010101" pitchFamily="49" charset="-122"/>
                <a:ea typeface="黑体" panose="02010609060101010101" pitchFamily="49" charset="-122"/>
              </a:defRPr>
            </a:lvl1pPr>
          </a:lstStyle>
          <a:p>
            <a:r>
              <a:rPr lang="zh-CN" altLang="en-US" dirty="0">
                <a:solidFill>
                  <a:prstClr val="black"/>
                </a:solidFill>
              </a:rPr>
              <a:t>民间疾苦 笔底波澜</a:t>
            </a:r>
          </a:p>
        </p:txBody>
      </p:sp>
      <p:sp>
        <p:nvSpPr>
          <p:cNvPr id="10"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诗歌总结</a:t>
            </a:r>
            <a:endParaRPr lang="zh-CN" altLang="en-US" sz="40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827322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30521" y="2852075"/>
            <a:ext cx="800219" cy="1291251"/>
          </a:xfrm>
          <a:prstGeom prst="rect">
            <a:avLst/>
          </a:prstGeom>
          <a:noFill/>
        </p:spPr>
        <p:txBody>
          <a:bodyPr vert="eaVert" wrap="square" rtlCol="0">
            <a:spAutoFit/>
          </a:bodyPr>
          <a:lstStyle/>
          <a:p>
            <a:pPr eaLnBrk="0" fontAlgn="base" hangingPunct="0">
              <a:spcBef>
                <a:spcPct val="0"/>
              </a:spcBef>
              <a:spcAft>
                <a:spcPct val="0"/>
              </a:spcAft>
            </a:pPr>
            <a:r>
              <a:rPr lang="zh-CN" altLang="en-US" sz="4000" b="1" dirty="0" smtClean="0">
                <a:solidFill>
                  <a:srgbClr val="5B9BD5">
                    <a:lumMod val="75000"/>
                  </a:srgbClr>
                </a:solidFill>
                <a:latin typeface="黑体" panose="02010609060101010101" pitchFamily="49" charset="-122"/>
                <a:ea typeface="黑体" panose="02010609060101010101" pitchFamily="49" charset="-122"/>
                <a:cs typeface="黑体" panose="02010609060101010101" pitchFamily="49" charset="-122"/>
                <a:sym typeface="+mn-ea"/>
              </a:rPr>
              <a:t>登高</a:t>
            </a:r>
          </a:p>
        </p:txBody>
      </p:sp>
      <p:sp>
        <p:nvSpPr>
          <p:cNvPr id="31" name="Rectangle 2"/>
          <p:cNvSpPr txBox="1">
            <a:spLocks noChangeArrowheads="1"/>
          </p:cNvSpPr>
          <p:nvPr/>
        </p:nvSpPr>
        <p:spPr>
          <a:xfrm>
            <a:off x="2691765" y="95885"/>
            <a:ext cx="7099935" cy="716280"/>
          </a:xfrm>
          <a:prstGeom prst="rect">
            <a:avLst/>
          </a:prstGeom>
        </p:spPr>
        <p:txBody>
          <a:bodyPr/>
          <a:lst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a:lstStyle>
          <a:p>
            <a:pPr algn="ctr" eaLnBrk="1" hangingPunct="1">
              <a:buFont typeface="Arial" panose="020B0604020202020204" pitchFamily="34" charset="0"/>
              <a:buNone/>
              <a:defRPr/>
            </a:pPr>
            <a:r>
              <a:rPr lang="en-US" altLang="zh-CN" sz="40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40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登高</a:t>
            </a:r>
            <a:r>
              <a:rPr lang="en-US" altLang="zh-CN" sz="40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a:t>
            </a:r>
            <a:r>
              <a:rPr lang="zh-CN" altLang="en-US" sz="40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内容图示</a:t>
            </a:r>
          </a:p>
        </p:txBody>
      </p:sp>
      <p:sp>
        <p:nvSpPr>
          <p:cNvPr id="30" name="文本框 29"/>
          <p:cNvSpPr txBox="1"/>
          <p:nvPr/>
        </p:nvSpPr>
        <p:spPr>
          <a:xfrm>
            <a:off x="1789408" y="1393219"/>
            <a:ext cx="981075" cy="578882"/>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8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首联</a:t>
            </a:r>
            <a:endParaRPr lang="zh-CN" altLang="en-US" sz="28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55" name="文本框 54"/>
          <p:cNvSpPr txBox="1"/>
          <p:nvPr/>
        </p:nvSpPr>
        <p:spPr>
          <a:xfrm>
            <a:off x="7856235" y="1307544"/>
            <a:ext cx="2132023" cy="510778"/>
          </a:xfrm>
          <a:prstGeom prst="roundRect">
            <a:avLst/>
          </a:prstGeom>
          <a:solidFill>
            <a:schemeClr val="accent3">
              <a:lumMod val="75000"/>
            </a:schemeClr>
          </a:solidFill>
        </p:spPr>
        <p:txBody>
          <a:bodyPr wrap="square" rtlCol="0">
            <a:spAutoFit/>
          </a:bodyPr>
          <a:lstStyle/>
          <a:p>
            <a:pPr eaLnBrk="0" fontAlgn="base" hangingPunct="0">
              <a:spcBef>
                <a:spcPct val="0"/>
              </a:spcBef>
              <a:spcAft>
                <a:spcPct val="0"/>
              </a:spcAft>
            </a:pPr>
            <a:r>
              <a:rPr lang="zh-CN" altLang="zh-CN" sz="2400" dirty="0" smtClean="0">
                <a:solidFill>
                  <a:srgbClr val="000000"/>
                </a:solidFill>
                <a:latin typeface="黑体" panose="02010609060101010101" pitchFamily="49" charset="-122"/>
                <a:ea typeface="黑体" panose="02010609060101010101" pitchFamily="49" charset="-122"/>
              </a:rPr>
              <a:t>萧条</a:t>
            </a:r>
            <a:r>
              <a:rPr lang="zh-CN" altLang="en-US" sz="2400" dirty="0" smtClean="0">
                <a:solidFill>
                  <a:srgbClr val="000000"/>
                </a:solidFill>
                <a:latin typeface="黑体" panose="02010609060101010101" pitchFamily="49" charset="-122"/>
                <a:ea typeface="黑体" panose="02010609060101010101" pitchFamily="49" charset="-122"/>
              </a:rPr>
              <a:t>寂寥</a:t>
            </a:r>
            <a:r>
              <a:rPr lang="zh-CN" altLang="zh-CN" sz="2400" dirty="0" smtClean="0">
                <a:solidFill>
                  <a:srgbClr val="000000"/>
                </a:solidFill>
                <a:latin typeface="黑体" panose="02010609060101010101" pitchFamily="49" charset="-122"/>
                <a:ea typeface="黑体" panose="02010609060101010101" pitchFamily="49" charset="-122"/>
              </a:rPr>
              <a:t>之</a:t>
            </a:r>
            <a:r>
              <a:rPr lang="zh-CN" altLang="zh-CN" sz="2400" dirty="0">
                <a:solidFill>
                  <a:srgbClr val="000000"/>
                </a:solidFill>
                <a:latin typeface="黑体" panose="02010609060101010101" pitchFamily="49" charset="-122"/>
                <a:ea typeface="黑体" panose="02010609060101010101" pitchFamily="49" charset="-122"/>
              </a:rPr>
              <a:t>景</a:t>
            </a:r>
            <a:endParaRPr lang="zh-CN" altLang="en-US" sz="2400"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36" name="文本框 35"/>
          <p:cNvSpPr txBox="1"/>
          <p:nvPr/>
        </p:nvSpPr>
        <p:spPr>
          <a:xfrm>
            <a:off x="1745946" y="5431353"/>
            <a:ext cx="1042402" cy="578882"/>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8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尾联</a:t>
            </a:r>
            <a:endParaRPr lang="zh-CN" altLang="en-US" sz="28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42" name="左大括号 41"/>
          <p:cNvSpPr/>
          <p:nvPr/>
        </p:nvSpPr>
        <p:spPr bwMode="auto">
          <a:xfrm>
            <a:off x="1463315" y="1786511"/>
            <a:ext cx="278990" cy="4127439"/>
          </a:xfrm>
          <a:prstGeom prst="leftBrace">
            <a:avLst>
              <a:gd name="adj1" fmla="val 51776"/>
              <a:gd name="adj2" fmla="val 49100"/>
            </a:avLst>
          </a:prstGeom>
          <a:noFill/>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20" name="左大括号 19"/>
          <p:cNvSpPr/>
          <p:nvPr/>
        </p:nvSpPr>
        <p:spPr bwMode="auto">
          <a:xfrm>
            <a:off x="2777484" y="3710455"/>
            <a:ext cx="189052" cy="816995"/>
          </a:xfrm>
          <a:prstGeom prst="leftBrace">
            <a:avLst>
              <a:gd name="adj1" fmla="val 51776"/>
              <a:gd name="adj2" fmla="val 49100"/>
            </a:avLst>
          </a:prstGeom>
          <a:noFill/>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useBgFill="1">
        <p:nvSpPr>
          <p:cNvPr id="32" name="左大括号 31"/>
          <p:cNvSpPr/>
          <p:nvPr/>
        </p:nvSpPr>
        <p:spPr bwMode="auto">
          <a:xfrm flipH="1">
            <a:off x="9988258" y="1542708"/>
            <a:ext cx="226287" cy="1518363"/>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33" name="文本框 32"/>
          <p:cNvSpPr txBox="1"/>
          <p:nvPr/>
        </p:nvSpPr>
        <p:spPr>
          <a:xfrm>
            <a:off x="10503917" y="3483837"/>
            <a:ext cx="1548660" cy="510778"/>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400" b="1" dirty="0" smtClean="0">
                <a:solidFill>
                  <a:srgbClr val="000000"/>
                </a:solidFill>
                <a:latin typeface="黑体" panose="02010609060101010101" pitchFamily="49" charset="-122"/>
                <a:ea typeface="黑体" panose="02010609060101010101" pitchFamily="49" charset="-122"/>
                <a:cs typeface="黑体" panose="02010609060101010101" pitchFamily="49" charset="-122"/>
              </a:rPr>
              <a:t>沉郁顿挫</a:t>
            </a:r>
            <a:endParaRPr lang="zh-CN" altLang="en-US" sz="24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5" name="Text Box 6">
            <a:extLst>
              <a:ext uri="{FF2B5EF4-FFF2-40B4-BE49-F238E27FC236}">
                <a16:creationId xmlns="" xmlns:a16="http://schemas.microsoft.com/office/drawing/2014/main" id="{113B4E35-97A1-4FE7-9353-399E59181E9D}"/>
              </a:ext>
            </a:extLst>
          </p:cNvPr>
          <p:cNvSpPr txBox="1">
            <a:spLocks noChangeArrowheads="1"/>
          </p:cNvSpPr>
          <p:nvPr/>
        </p:nvSpPr>
        <p:spPr bwMode="auto">
          <a:xfrm>
            <a:off x="2921516" y="1115755"/>
            <a:ext cx="441632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FF0000"/>
                </a:solidFill>
                <a:latin typeface="黑体" panose="02010609060101010101" pitchFamily="49" charset="-122"/>
                <a:ea typeface="黑体" panose="02010609060101010101" pitchFamily="49" charset="-122"/>
              </a:rPr>
              <a:t>风</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急  </a:t>
            </a:r>
            <a:r>
              <a:rPr kumimoji="1" lang="zh-CN" altLang="en-US" sz="2000" b="1" dirty="0" smtClean="0">
                <a:solidFill>
                  <a:srgbClr val="FF0000"/>
                </a:solidFill>
                <a:latin typeface="黑体" panose="02010609060101010101" pitchFamily="49" charset="-122"/>
                <a:ea typeface="黑体" panose="02010609060101010101" pitchFamily="49" charset="-122"/>
              </a:rPr>
              <a:t>天</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FF0000"/>
                </a:solidFill>
                <a:latin typeface="黑体" panose="02010609060101010101" pitchFamily="49" charset="-122"/>
                <a:ea typeface="黑体" panose="02010609060101010101" pitchFamily="49" charset="-122"/>
              </a:rPr>
              <a:t> </a:t>
            </a:r>
            <a:r>
              <a:rPr kumimoji="1" lang="zh-CN" altLang="en-US" sz="2000" b="1" dirty="0" smtClean="0">
                <a:solidFill>
                  <a:srgbClr val="000000"/>
                </a:solidFill>
                <a:latin typeface="黑体" panose="02010609060101010101" pitchFamily="49" charset="-122"/>
                <a:ea typeface="黑体" panose="02010609060101010101" pitchFamily="49" charset="-122"/>
              </a:rPr>
              <a:t>高 </a:t>
            </a:r>
            <a:r>
              <a:rPr kumimoji="1" lang="zh-CN" altLang="en-US" sz="2000" b="1" dirty="0" smtClean="0">
                <a:solidFill>
                  <a:srgbClr val="FF0000"/>
                </a:solidFill>
                <a:latin typeface="黑体" panose="02010609060101010101" pitchFamily="49" charset="-122"/>
                <a:ea typeface="黑体" panose="02010609060101010101" pitchFamily="49" charset="-122"/>
              </a:rPr>
              <a:t>猿</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FF0000"/>
                </a:solidFill>
                <a:latin typeface="黑体" panose="02010609060101010101" pitchFamily="49" charset="-122"/>
                <a:ea typeface="黑体" panose="02010609060101010101" pitchFamily="49" charset="-122"/>
              </a:rPr>
              <a:t> </a:t>
            </a:r>
            <a:r>
              <a:rPr kumimoji="1" lang="zh-CN" altLang="en-US" sz="2000" b="1" dirty="0" smtClean="0">
                <a:solidFill>
                  <a:srgbClr val="000000"/>
                </a:solidFill>
                <a:latin typeface="黑体" panose="02010609060101010101" pitchFamily="49" charset="-122"/>
                <a:ea typeface="黑体" panose="02010609060101010101" pitchFamily="49" charset="-122"/>
              </a:rPr>
              <a:t>啸哀  </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16" name="Text Box 7">
            <a:extLst>
              <a:ext uri="{FF2B5EF4-FFF2-40B4-BE49-F238E27FC236}">
                <a16:creationId xmlns="" xmlns:a16="http://schemas.microsoft.com/office/drawing/2014/main" id="{90B0162B-692A-41AD-86F9-1E48E605B3D1}"/>
              </a:ext>
            </a:extLst>
          </p:cNvPr>
          <p:cNvSpPr txBox="1">
            <a:spLocks noChangeArrowheads="1"/>
          </p:cNvSpPr>
          <p:nvPr/>
        </p:nvSpPr>
        <p:spPr bwMode="auto">
          <a:xfrm>
            <a:off x="2901709" y="1698732"/>
            <a:ext cx="436367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FF0000"/>
                </a:solidFill>
                <a:latin typeface="黑体" panose="02010609060101010101" pitchFamily="49" charset="-122"/>
                <a:ea typeface="黑体" panose="02010609060101010101" pitchFamily="49" charset="-122"/>
              </a:rPr>
              <a:t>渚</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清   </a:t>
            </a:r>
            <a:r>
              <a:rPr kumimoji="1" lang="zh-CN" altLang="en-US" sz="2000" b="1" dirty="0" smtClean="0">
                <a:solidFill>
                  <a:srgbClr val="FF0000"/>
                </a:solidFill>
                <a:latin typeface="黑体" panose="02010609060101010101" pitchFamily="49" charset="-122"/>
                <a:ea typeface="黑体" panose="02010609060101010101" pitchFamily="49" charset="-122"/>
              </a:rPr>
              <a:t>沙</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白  </a:t>
            </a:r>
            <a:r>
              <a:rPr kumimoji="1" lang="zh-CN" altLang="en-US" sz="2000" b="1" dirty="0" smtClean="0">
                <a:solidFill>
                  <a:srgbClr val="FF0000"/>
                </a:solidFill>
                <a:latin typeface="黑体" panose="02010609060101010101" pitchFamily="49" charset="-122"/>
                <a:ea typeface="黑体" panose="02010609060101010101" pitchFamily="49" charset="-122"/>
              </a:rPr>
              <a:t>鸟</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飞回</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useBgFill="1">
        <p:nvSpPr>
          <p:cNvPr id="17" name="左大括号 16"/>
          <p:cNvSpPr/>
          <p:nvPr/>
        </p:nvSpPr>
        <p:spPr bwMode="auto">
          <a:xfrm flipH="1">
            <a:off x="7641259" y="1239293"/>
            <a:ext cx="210036" cy="746694"/>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18" name="左大括号 17"/>
          <p:cNvSpPr/>
          <p:nvPr/>
        </p:nvSpPr>
        <p:spPr bwMode="auto">
          <a:xfrm>
            <a:off x="2747706" y="1220189"/>
            <a:ext cx="238014" cy="739269"/>
          </a:xfrm>
          <a:prstGeom prst="leftBrace">
            <a:avLst>
              <a:gd name="adj1" fmla="val 51776"/>
              <a:gd name="adj2" fmla="val 49100"/>
            </a:avLst>
          </a:prstGeom>
          <a:noFill/>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23" name="文本框 22"/>
          <p:cNvSpPr txBox="1"/>
          <p:nvPr/>
        </p:nvSpPr>
        <p:spPr>
          <a:xfrm>
            <a:off x="7813495" y="4000674"/>
            <a:ext cx="2177528" cy="510778"/>
          </a:xfrm>
          <a:prstGeom prst="roundRect">
            <a:avLst/>
          </a:prstGeom>
          <a:solidFill>
            <a:schemeClr val="accent1">
              <a:lumMod val="40000"/>
              <a:lumOff val="60000"/>
            </a:schemeClr>
          </a:solidFill>
        </p:spPr>
        <p:txBody>
          <a:bodyPr wrap="square" rtlCol="0">
            <a:spAutoFit/>
          </a:bodyPr>
          <a:lstStyle/>
          <a:p>
            <a:pPr eaLnBrk="0" fontAlgn="base" hangingPunct="0">
              <a:spcBef>
                <a:spcPct val="0"/>
              </a:spcBef>
              <a:spcAft>
                <a:spcPct val="0"/>
              </a:spcAft>
            </a:pPr>
            <a:r>
              <a:rPr lang="zh-CN" altLang="zh-CN" sz="2400" dirty="0" smtClean="0">
                <a:solidFill>
                  <a:srgbClr val="000000"/>
                </a:solidFill>
                <a:latin typeface="黑体" panose="02010609060101010101" pitchFamily="49" charset="-122"/>
                <a:ea typeface="黑体" panose="02010609060101010101" pitchFamily="49" charset="-122"/>
              </a:rPr>
              <a:t>多病</a:t>
            </a:r>
            <a:r>
              <a:rPr lang="zh-CN" altLang="en-US" sz="2400" dirty="0" smtClean="0">
                <a:solidFill>
                  <a:srgbClr val="000000"/>
                </a:solidFill>
                <a:latin typeface="黑体" panose="02010609060101010101" pitchFamily="49" charset="-122"/>
                <a:ea typeface="黑体" panose="02010609060101010101" pitchFamily="49" charset="-122"/>
              </a:rPr>
              <a:t>漂泊</a:t>
            </a:r>
            <a:r>
              <a:rPr lang="zh-CN" altLang="zh-CN" sz="2400" dirty="0" smtClean="0">
                <a:solidFill>
                  <a:srgbClr val="000000"/>
                </a:solidFill>
                <a:latin typeface="黑体" panose="02010609060101010101" pitchFamily="49" charset="-122"/>
                <a:ea typeface="黑体" panose="02010609060101010101" pitchFamily="49" charset="-122"/>
              </a:rPr>
              <a:t>之</a:t>
            </a:r>
            <a:r>
              <a:rPr lang="zh-CN" altLang="zh-CN" sz="2400" dirty="0">
                <a:solidFill>
                  <a:srgbClr val="000000"/>
                </a:solidFill>
                <a:latin typeface="黑体" panose="02010609060101010101" pitchFamily="49" charset="-122"/>
                <a:ea typeface="黑体" panose="02010609060101010101" pitchFamily="49" charset="-122"/>
              </a:rPr>
              <a:t>叹</a:t>
            </a:r>
            <a:endParaRPr lang="zh-CN" altLang="en-US" sz="2400" dirty="0">
              <a:solidFill>
                <a:srgbClr val="000000"/>
              </a:solidFill>
              <a:latin typeface="黑体" panose="02010609060101010101" pitchFamily="49" charset="-122"/>
              <a:ea typeface="黑体" panose="02010609060101010101" pitchFamily="49" charset="-122"/>
            </a:endParaRPr>
          </a:p>
        </p:txBody>
      </p:sp>
      <p:sp>
        <p:nvSpPr>
          <p:cNvPr id="25" name="文本框 24"/>
          <p:cNvSpPr txBox="1"/>
          <p:nvPr/>
        </p:nvSpPr>
        <p:spPr>
          <a:xfrm>
            <a:off x="7847898" y="5590840"/>
            <a:ext cx="2076641" cy="510778"/>
          </a:xfrm>
          <a:prstGeom prst="roundRect">
            <a:avLst/>
          </a:prstGeom>
          <a:solidFill>
            <a:schemeClr val="accent1">
              <a:lumMod val="40000"/>
              <a:lumOff val="60000"/>
            </a:schemeClr>
          </a:solidFill>
        </p:spPr>
        <p:txBody>
          <a:bodyPr wrap="square" rtlCol="0">
            <a:spAutoFit/>
          </a:bodyPr>
          <a:lstStyle/>
          <a:p>
            <a:pPr eaLnBrk="0" fontAlgn="base" hangingPunct="0">
              <a:spcBef>
                <a:spcPct val="0"/>
              </a:spcBef>
              <a:spcAft>
                <a:spcPct val="0"/>
              </a:spcAft>
            </a:pPr>
            <a:r>
              <a:rPr lang="zh-CN" altLang="zh-CN" sz="2400" dirty="0">
                <a:solidFill>
                  <a:srgbClr val="000000"/>
                </a:solidFill>
                <a:latin typeface="黑体" panose="02010609060101010101" pitchFamily="49" charset="-122"/>
                <a:ea typeface="黑体" panose="02010609060101010101" pitchFamily="49" charset="-122"/>
              </a:rPr>
              <a:t>艰难潦倒之悲</a:t>
            </a:r>
            <a:endParaRPr lang="zh-CN" altLang="en-US" sz="2400" dirty="0">
              <a:solidFill>
                <a:srgbClr val="000000"/>
              </a:solidFill>
              <a:latin typeface="黑体" panose="02010609060101010101" pitchFamily="49" charset="-122"/>
              <a:ea typeface="黑体" panose="02010609060101010101" pitchFamily="49" charset="-122"/>
            </a:endParaRPr>
          </a:p>
        </p:txBody>
      </p:sp>
      <p:sp>
        <p:nvSpPr>
          <p:cNvPr id="26" name="Text Box 16">
            <a:extLst>
              <a:ext uri="{FF2B5EF4-FFF2-40B4-BE49-F238E27FC236}">
                <a16:creationId xmlns="" xmlns:a16="http://schemas.microsoft.com/office/drawing/2014/main" id="{2C5E24FC-0987-4295-8E46-997723361529}"/>
              </a:ext>
            </a:extLst>
          </p:cNvPr>
          <p:cNvSpPr txBox="1">
            <a:spLocks noChangeArrowheads="1"/>
          </p:cNvSpPr>
          <p:nvPr/>
        </p:nvSpPr>
        <p:spPr bwMode="auto">
          <a:xfrm>
            <a:off x="3023657" y="2511472"/>
            <a:ext cx="30575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无边</a:t>
            </a:r>
            <a:r>
              <a:rPr kumimoji="1" lang="zh-CN" altLang="en-US" sz="2000" b="1" dirty="0" smtClean="0">
                <a:solidFill>
                  <a:srgbClr val="FF0000"/>
                </a:solidFill>
                <a:latin typeface="黑体" panose="02010609060101010101" pitchFamily="49" charset="-122"/>
                <a:ea typeface="黑体" panose="02010609060101010101" pitchFamily="49" charset="-122"/>
              </a:rPr>
              <a:t>落木</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萧萧下</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27" name="左大括号 26"/>
          <p:cNvSpPr/>
          <p:nvPr/>
        </p:nvSpPr>
        <p:spPr bwMode="auto">
          <a:xfrm>
            <a:off x="2796235" y="2639505"/>
            <a:ext cx="171159" cy="772602"/>
          </a:xfrm>
          <a:prstGeom prst="leftBrace">
            <a:avLst>
              <a:gd name="adj1" fmla="val 51776"/>
              <a:gd name="adj2" fmla="val 49100"/>
            </a:avLst>
          </a:prstGeom>
          <a:noFill/>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29" name="Text Box 17">
            <a:extLst>
              <a:ext uri="{FF2B5EF4-FFF2-40B4-BE49-F238E27FC236}">
                <a16:creationId xmlns="" xmlns:a16="http://schemas.microsoft.com/office/drawing/2014/main" id="{3BE52C98-0F33-4256-A99C-27835409DDBE}"/>
              </a:ext>
            </a:extLst>
          </p:cNvPr>
          <p:cNvSpPr txBox="1">
            <a:spLocks noChangeArrowheads="1"/>
          </p:cNvSpPr>
          <p:nvPr/>
        </p:nvSpPr>
        <p:spPr bwMode="auto">
          <a:xfrm>
            <a:off x="3014241" y="3061071"/>
            <a:ext cx="32015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不尽</a:t>
            </a:r>
            <a:r>
              <a:rPr kumimoji="1" lang="zh-CN" altLang="en-US" sz="2000" b="1" dirty="0" smtClean="0">
                <a:solidFill>
                  <a:srgbClr val="FF0000"/>
                </a:solidFill>
                <a:latin typeface="黑体" panose="02010609060101010101" pitchFamily="49" charset="-122"/>
                <a:ea typeface="黑体" panose="02010609060101010101" pitchFamily="49" charset="-122"/>
              </a:rPr>
              <a:t>长江</a:t>
            </a:r>
            <a:r>
              <a:rPr kumimoji="1" lang="en-US" altLang="zh-CN" sz="2000" b="1" dirty="0" smtClean="0">
                <a:solidFill>
                  <a:srgbClr val="FF0000"/>
                </a:solidFill>
                <a:latin typeface="黑体" panose="02010609060101010101" pitchFamily="49" charset="-122"/>
                <a:ea typeface="黑体" panose="02010609060101010101" pitchFamily="49" charset="-122"/>
              </a:rPr>
              <a:t>——</a:t>
            </a:r>
            <a:r>
              <a:rPr kumimoji="1" lang="zh-CN" altLang="en-US" sz="2000" b="1" dirty="0" smtClean="0">
                <a:solidFill>
                  <a:srgbClr val="000000"/>
                </a:solidFill>
                <a:latin typeface="黑体" panose="02010609060101010101" pitchFamily="49" charset="-122"/>
                <a:ea typeface="黑体" panose="02010609060101010101" pitchFamily="49" charset="-122"/>
              </a:rPr>
              <a:t>滚滚来</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35" name="Rectangle 22">
            <a:extLst>
              <a:ext uri="{FF2B5EF4-FFF2-40B4-BE49-F238E27FC236}">
                <a16:creationId xmlns="" xmlns:a16="http://schemas.microsoft.com/office/drawing/2014/main" id="{A4F7E9EE-DDF5-4B5E-9DBB-720639355A29}"/>
              </a:ext>
            </a:extLst>
          </p:cNvPr>
          <p:cNvSpPr>
            <a:spLocks noChangeArrowheads="1"/>
          </p:cNvSpPr>
          <p:nvPr/>
        </p:nvSpPr>
        <p:spPr bwMode="auto">
          <a:xfrm>
            <a:off x="2909514" y="3649784"/>
            <a:ext cx="31490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万里 悲秋 常作客</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37" name="Rectangle 23">
            <a:extLst>
              <a:ext uri="{FF2B5EF4-FFF2-40B4-BE49-F238E27FC236}">
                <a16:creationId xmlns="" xmlns:a16="http://schemas.microsoft.com/office/drawing/2014/main" id="{BCCE83CA-8D6C-4744-AC4D-5B477E010CA4}"/>
              </a:ext>
            </a:extLst>
          </p:cNvPr>
          <p:cNvSpPr>
            <a:spLocks noChangeArrowheads="1"/>
          </p:cNvSpPr>
          <p:nvPr/>
        </p:nvSpPr>
        <p:spPr bwMode="auto">
          <a:xfrm>
            <a:off x="2847314" y="4206820"/>
            <a:ext cx="3124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百年 多病 独 登台</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38" name="左大括号 37"/>
          <p:cNvSpPr/>
          <p:nvPr/>
        </p:nvSpPr>
        <p:spPr bwMode="auto">
          <a:xfrm>
            <a:off x="2818309" y="5466915"/>
            <a:ext cx="171159" cy="772602"/>
          </a:xfrm>
          <a:prstGeom prst="leftBrace">
            <a:avLst>
              <a:gd name="adj1" fmla="val 51776"/>
              <a:gd name="adj2" fmla="val 49100"/>
            </a:avLst>
          </a:prstGeom>
          <a:noFill/>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39" name="Rectangle 27">
            <a:extLst>
              <a:ext uri="{FF2B5EF4-FFF2-40B4-BE49-F238E27FC236}">
                <a16:creationId xmlns="" xmlns:a16="http://schemas.microsoft.com/office/drawing/2014/main" id="{5338C28E-A6BA-4EDF-BEC3-123F54935FE2}"/>
              </a:ext>
            </a:extLst>
          </p:cNvPr>
          <p:cNvSpPr>
            <a:spLocks noChangeArrowheads="1"/>
          </p:cNvSpPr>
          <p:nvPr/>
        </p:nvSpPr>
        <p:spPr bwMode="auto">
          <a:xfrm>
            <a:off x="3002731" y="5913950"/>
            <a:ext cx="20722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潦倒新停浊酒杯</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40" name="Rectangle 28">
            <a:extLst>
              <a:ext uri="{FF2B5EF4-FFF2-40B4-BE49-F238E27FC236}">
                <a16:creationId xmlns="" xmlns:a16="http://schemas.microsoft.com/office/drawing/2014/main" id="{282E0600-A990-4EDB-AE79-7699A1773099}"/>
              </a:ext>
            </a:extLst>
          </p:cNvPr>
          <p:cNvSpPr>
            <a:spLocks noChangeArrowheads="1"/>
          </p:cNvSpPr>
          <p:nvPr/>
        </p:nvSpPr>
        <p:spPr bwMode="auto">
          <a:xfrm>
            <a:off x="2993109" y="5266860"/>
            <a:ext cx="227834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kumimoji="1" lang="zh-CN" altLang="en-US" sz="2000" b="1" dirty="0" smtClean="0">
                <a:solidFill>
                  <a:srgbClr val="000000"/>
                </a:solidFill>
                <a:latin typeface="黑体" panose="02010609060101010101" pitchFamily="49" charset="-122"/>
                <a:ea typeface="黑体" panose="02010609060101010101" pitchFamily="49" charset="-122"/>
              </a:rPr>
              <a:t>艰难苦恨繁霜鬓</a:t>
            </a:r>
            <a:endParaRPr kumimoji="1" lang="zh-CN" altLang="en-US" sz="2000" b="1" dirty="0">
              <a:solidFill>
                <a:srgbClr val="000000"/>
              </a:solidFill>
              <a:latin typeface="黑体" panose="02010609060101010101" pitchFamily="49" charset="-122"/>
              <a:ea typeface="黑体" panose="02010609060101010101" pitchFamily="49" charset="-122"/>
            </a:endParaRPr>
          </a:p>
        </p:txBody>
      </p:sp>
      <p:sp>
        <p:nvSpPr>
          <p:cNvPr id="41" name="Text Box 18">
            <a:extLst>
              <a:ext uri="{FF2B5EF4-FFF2-40B4-BE49-F238E27FC236}">
                <a16:creationId xmlns="" xmlns:a16="http://schemas.microsoft.com/office/drawing/2014/main" id="{1549A452-22E0-4AE0-AD48-CB4FFA8BA24B}"/>
              </a:ext>
            </a:extLst>
          </p:cNvPr>
          <p:cNvSpPr txBox="1">
            <a:spLocks noChangeArrowheads="1"/>
          </p:cNvSpPr>
          <p:nvPr/>
        </p:nvSpPr>
        <p:spPr bwMode="auto">
          <a:xfrm>
            <a:off x="5377428" y="2483189"/>
            <a:ext cx="208756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0070C0"/>
                </a:solidFill>
                <a:latin typeface="黑体" panose="02010609060101010101" pitchFamily="49" charset="-122"/>
                <a:ea typeface="黑体" panose="02010609060101010101" pitchFamily="49" charset="-122"/>
              </a:rPr>
              <a:t>（苍凉）</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p:nvSpPr>
          <p:cNvPr id="43" name="Text Box 19">
            <a:extLst>
              <a:ext uri="{FF2B5EF4-FFF2-40B4-BE49-F238E27FC236}">
                <a16:creationId xmlns="" xmlns:a16="http://schemas.microsoft.com/office/drawing/2014/main" id="{D4F4606B-5776-4918-B6F3-5D38FE8D5F4E}"/>
              </a:ext>
            </a:extLst>
          </p:cNvPr>
          <p:cNvSpPr txBox="1">
            <a:spLocks noChangeArrowheads="1"/>
          </p:cNvSpPr>
          <p:nvPr/>
        </p:nvSpPr>
        <p:spPr bwMode="auto">
          <a:xfrm>
            <a:off x="5367669" y="3068508"/>
            <a:ext cx="126759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50000"/>
              </a:spcBef>
              <a:spcAft>
                <a:spcPct val="0"/>
              </a:spcAft>
            </a:pPr>
            <a:r>
              <a:rPr kumimoji="1" lang="zh-CN" altLang="en-US" sz="2000" b="1" dirty="0" smtClean="0">
                <a:solidFill>
                  <a:srgbClr val="0070C0"/>
                </a:solidFill>
                <a:latin typeface="黑体" panose="02010609060101010101" pitchFamily="49" charset="-122"/>
                <a:ea typeface="黑体" panose="02010609060101010101" pitchFamily="49" charset="-122"/>
              </a:rPr>
              <a:t>（悲壮）</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p:nvSpPr>
          <p:cNvPr id="44" name="Rectangle 24">
            <a:extLst>
              <a:ext uri="{FF2B5EF4-FFF2-40B4-BE49-F238E27FC236}">
                <a16:creationId xmlns="" xmlns:a16="http://schemas.microsoft.com/office/drawing/2014/main" id="{758FB4B1-D339-4583-8C88-3518797D0905}"/>
              </a:ext>
            </a:extLst>
          </p:cNvPr>
          <p:cNvSpPr>
            <a:spLocks noChangeArrowheads="1"/>
          </p:cNvSpPr>
          <p:nvPr/>
        </p:nvSpPr>
        <p:spPr bwMode="auto">
          <a:xfrm>
            <a:off x="5294611" y="3624622"/>
            <a:ext cx="19912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kumimoji="1" lang="zh-CN" altLang="en-US" sz="2000" b="1" dirty="0">
                <a:solidFill>
                  <a:srgbClr val="0070C0"/>
                </a:solidFill>
                <a:latin typeface="黑体" panose="02010609060101010101" pitchFamily="49" charset="-122"/>
                <a:ea typeface="黑体" panose="02010609060101010101" pitchFamily="49" charset="-122"/>
              </a:rPr>
              <a:t>（</a:t>
            </a:r>
            <a:r>
              <a:rPr kumimoji="1" lang="zh-CN" altLang="en-US" sz="2000" b="1" dirty="0" smtClean="0">
                <a:solidFill>
                  <a:srgbClr val="0070C0"/>
                </a:solidFill>
                <a:latin typeface="黑体" panose="02010609060101010101" pitchFamily="49" charset="-122"/>
                <a:ea typeface="黑体" panose="02010609060101010101" pitchFamily="49" charset="-122"/>
              </a:rPr>
              <a:t>思乡、漂泊）</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p:nvSpPr>
          <p:cNvPr id="45" name="Rectangle 25">
            <a:extLst>
              <a:ext uri="{FF2B5EF4-FFF2-40B4-BE49-F238E27FC236}">
                <a16:creationId xmlns="" xmlns:a16="http://schemas.microsoft.com/office/drawing/2014/main" id="{341C40FE-FF94-46D8-AB18-3FD33389B3EB}"/>
              </a:ext>
            </a:extLst>
          </p:cNvPr>
          <p:cNvSpPr>
            <a:spLocks noChangeArrowheads="1"/>
          </p:cNvSpPr>
          <p:nvPr/>
        </p:nvSpPr>
        <p:spPr bwMode="auto">
          <a:xfrm>
            <a:off x="4970280" y="4239968"/>
            <a:ext cx="27655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kumimoji="1" lang="zh-CN" altLang="en-US" sz="2000" b="1" dirty="0" smtClean="0">
                <a:solidFill>
                  <a:srgbClr val="0070C0"/>
                </a:solidFill>
                <a:latin typeface="黑体" panose="02010609060101010101" pitchFamily="49" charset="-122"/>
                <a:ea typeface="黑体" panose="02010609060101010101" pitchFamily="49" charset="-122"/>
              </a:rPr>
              <a:t>（年老、多病、孤苦）</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useBgFill="1">
        <p:nvSpPr>
          <p:cNvPr id="46" name="左大括号 45"/>
          <p:cNvSpPr/>
          <p:nvPr/>
        </p:nvSpPr>
        <p:spPr bwMode="auto">
          <a:xfrm flipH="1">
            <a:off x="7569002" y="2608849"/>
            <a:ext cx="234344" cy="877731"/>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47" name="文本框 46"/>
          <p:cNvSpPr txBox="1"/>
          <p:nvPr/>
        </p:nvSpPr>
        <p:spPr>
          <a:xfrm>
            <a:off x="7889759" y="2739128"/>
            <a:ext cx="2134773" cy="510778"/>
          </a:xfrm>
          <a:prstGeom prst="roundRect">
            <a:avLst/>
          </a:prstGeom>
          <a:solidFill>
            <a:schemeClr val="bg1">
              <a:lumMod val="75000"/>
            </a:schemeClr>
          </a:solidFill>
        </p:spPr>
        <p:txBody>
          <a:bodyPr wrap="square" rtlCol="0">
            <a:spAutoFit/>
          </a:bodyPr>
          <a:lstStyle/>
          <a:p>
            <a:pPr eaLnBrk="0" fontAlgn="base" hangingPunct="0">
              <a:spcBef>
                <a:spcPct val="0"/>
              </a:spcBef>
              <a:spcAft>
                <a:spcPct val="0"/>
              </a:spcAft>
            </a:pPr>
            <a:r>
              <a:rPr lang="zh-CN" altLang="en-US" sz="2400" dirty="0" smtClean="0">
                <a:solidFill>
                  <a:srgbClr val="000000"/>
                </a:solidFill>
                <a:latin typeface="黑体" panose="02010609060101010101" pitchFamily="49" charset="-122"/>
                <a:ea typeface="黑体" panose="02010609060101010101" pitchFamily="49" charset="-122"/>
              </a:rPr>
              <a:t>苍凉悲壮</a:t>
            </a:r>
            <a:r>
              <a:rPr lang="zh-CN" altLang="zh-CN" sz="2400" dirty="0" smtClean="0">
                <a:solidFill>
                  <a:srgbClr val="000000"/>
                </a:solidFill>
                <a:latin typeface="黑体" panose="02010609060101010101" pitchFamily="49" charset="-122"/>
                <a:ea typeface="黑体" panose="02010609060101010101" pitchFamily="49" charset="-122"/>
              </a:rPr>
              <a:t>之</a:t>
            </a:r>
            <a:r>
              <a:rPr lang="zh-CN" altLang="zh-CN" sz="2400" dirty="0">
                <a:solidFill>
                  <a:srgbClr val="000000"/>
                </a:solidFill>
                <a:latin typeface="黑体" panose="02010609060101010101" pitchFamily="49" charset="-122"/>
                <a:ea typeface="黑体" panose="02010609060101010101" pitchFamily="49" charset="-122"/>
              </a:rPr>
              <a:t>境</a:t>
            </a:r>
          </a:p>
        </p:txBody>
      </p:sp>
      <p:sp useBgFill="1">
        <p:nvSpPr>
          <p:cNvPr id="48" name="左大括号 47"/>
          <p:cNvSpPr/>
          <p:nvPr/>
        </p:nvSpPr>
        <p:spPr bwMode="auto">
          <a:xfrm flipH="1">
            <a:off x="7540294" y="3850284"/>
            <a:ext cx="234344" cy="877731"/>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useBgFill="1">
        <p:nvSpPr>
          <p:cNvPr id="49" name="左大括号 48"/>
          <p:cNvSpPr/>
          <p:nvPr/>
        </p:nvSpPr>
        <p:spPr bwMode="auto">
          <a:xfrm flipH="1">
            <a:off x="7591131" y="5475084"/>
            <a:ext cx="234344" cy="877731"/>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50" name="文本框 49"/>
          <p:cNvSpPr txBox="1"/>
          <p:nvPr/>
        </p:nvSpPr>
        <p:spPr>
          <a:xfrm>
            <a:off x="1742305" y="2724458"/>
            <a:ext cx="988915" cy="578882"/>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8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颔联</a:t>
            </a:r>
            <a:endParaRPr lang="zh-CN" altLang="en-US" sz="28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51" name="文本框 50"/>
          <p:cNvSpPr txBox="1"/>
          <p:nvPr/>
        </p:nvSpPr>
        <p:spPr>
          <a:xfrm>
            <a:off x="1747310" y="3853885"/>
            <a:ext cx="988915" cy="578882"/>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8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颈联</a:t>
            </a:r>
            <a:endParaRPr lang="zh-CN" altLang="en-US" sz="28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52" name="Rectangle 25">
            <a:extLst>
              <a:ext uri="{FF2B5EF4-FFF2-40B4-BE49-F238E27FC236}">
                <a16:creationId xmlns="" xmlns:a16="http://schemas.microsoft.com/office/drawing/2014/main" id="{341C40FE-FF94-46D8-AB18-3FD33389B3EB}"/>
              </a:ext>
            </a:extLst>
          </p:cNvPr>
          <p:cNvSpPr>
            <a:spLocks noChangeArrowheads="1"/>
          </p:cNvSpPr>
          <p:nvPr/>
        </p:nvSpPr>
        <p:spPr bwMode="auto">
          <a:xfrm>
            <a:off x="5216640" y="5289459"/>
            <a:ext cx="1217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kumimoji="1" lang="zh-CN" altLang="en-US" sz="2000" b="1" dirty="0" smtClean="0">
                <a:solidFill>
                  <a:srgbClr val="0070C0"/>
                </a:solidFill>
                <a:latin typeface="黑体" panose="02010609060101010101" pitchFamily="49" charset="-122"/>
                <a:ea typeface="黑体" panose="02010609060101010101" pitchFamily="49" charset="-122"/>
              </a:rPr>
              <a:t>（愁苦）</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p:nvSpPr>
          <p:cNvPr id="53" name="Rectangle 25">
            <a:extLst>
              <a:ext uri="{FF2B5EF4-FFF2-40B4-BE49-F238E27FC236}">
                <a16:creationId xmlns="" xmlns:a16="http://schemas.microsoft.com/office/drawing/2014/main" id="{341C40FE-FF94-46D8-AB18-3FD33389B3EB}"/>
              </a:ext>
            </a:extLst>
          </p:cNvPr>
          <p:cNvSpPr>
            <a:spLocks noChangeArrowheads="1"/>
          </p:cNvSpPr>
          <p:nvPr/>
        </p:nvSpPr>
        <p:spPr bwMode="auto">
          <a:xfrm>
            <a:off x="5237121" y="5901563"/>
            <a:ext cx="12170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kumimoji="1" lang="zh-CN" altLang="en-US" sz="2000" b="1" dirty="0" smtClean="0">
                <a:solidFill>
                  <a:srgbClr val="0070C0"/>
                </a:solidFill>
                <a:latin typeface="黑体" panose="02010609060101010101" pitchFamily="49" charset="-122"/>
                <a:ea typeface="黑体" panose="02010609060101010101" pitchFamily="49" charset="-122"/>
              </a:rPr>
              <a:t>（难遣）</a:t>
            </a:r>
            <a:endParaRPr kumimoji="1" lang="zh-CN" altLang="en-US" sz="2000" b="1" dirty="0">
              <a:solidFill>
                <a:srgbClr val="0070C0"/>
              </a:solidFill>
              <a:latin typeface="黑体" panose="02010609060101010101" pitchFamily="49" charset="-122"/>
              <a:ea typeface="黑体" panose="02010609060101010101" pitchFamily="49" charset="-122"/>
            </a:endParaRPr>
          </a:p>
        </p:txBody>
      </p:sp>
      <p:sp useBgFill="1">
        <p:nvSpPr>
          <p:cNvPr id="54" name="左大括号 53"/>
          <p:cNvSpPr/>
          <p:nvPr/>
        </p:nvSpPr>
        <p:spPr bwMode="auto">
          <a:xfrm flipH="1">
            <a:off x="9991023" y="4257491"/>
            <a:ext cx="203330" cy="1666301"/>
          </a:xfrm>
          <a:prstGeom prst="leftBrace">
            <a:avLst>
              <a:gd name="adj1" fmla="val 19762"/>
              <a:gd name="adj2" fmla="val 49100"/>
            </a:avLst>
          </a:prstGeom>
          <a:ln w="28575" cap="flat" cmpd="sng" algn="ctr">
            <a:solidFill>
              <a:srgbClr val="FFC000"/>
            </a:solidFill>
            <a:prstDash val="solid"/>
            <a:round/>
            <a:headEnd type="none" w="med" len="med"/>
            <a:tailEnd type="none" w="med" len="med"/>
          </a:ln>
        </p:spPr>
        <p:txBody>
          <a:bodyPr rtlCol="0" anchor="ctr"/>
          <a:lstStyle/>
          <a:p>
            <a:pPr algn="ctr" eaLnBrk="0" fontAlgn="base" hangingPunct="0">
              <a:spcBef>
                <a:spcPct val="0"/>
              </a:spcBef>
              <a:spcAft>
                <a:spcPct val="0"/>
              </a:spcAft>
            </a:pPr>
            <a:endParaRPr lang="zh-CN" altLang="en-US" sz="2400">
              <a:solidFill>
                <a:srgbClr val="000000"/>
              </a:solidFill>
              <a:latin typeface="黑体" panose="02010609060101010101" pitchFamily="49" charset="-122"/>
              <a:ea typeface="黑体" panose="02010609060101010101" pitchFamily="49" charset="-122"/>
            </a:endParaRPr>
          </a:p>
        </p:txBody>
      </p:sp>
      <p:sp>
        <p:nvSpPr>
          <p:cNvPr id="56" name="文本框 55"/>
          <p:cNvSpPr txBox="1"/>
          <p:nvPr/>
        </p:nvSpPr>
        <p:spPr>
          <a:xfrm>
            <a:off x="10325783" y="2046500"/>
            <a:ext cx="875617" cy="510778"/>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4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写景</a:t>
            </a:r>
            <a:endParaRPr lang="zh-CN" altLang="en-US" sz="24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
        <p:nvSpPr>
          <p:cNvPr id="57" name="文本框 56"/>
          <p:cNvSpPr txBox="1"/>
          <p:nvPr/>
        </p:nvSpPr>
        <p:spPr>
          <a:xfrm>
            <a:off x="10277595" y="4835252"/>
            <a:ext cx="960591" cy="510778"/>
          </a:xfrm>
          <a:prstGeom prst="roundRect">
            <a:avLst/>
          </a:prstGeom>
          <a:solidFill>
            <a:schemeClr val="accent1"/>
          </a:solidFill>
        </p:spPr>
        <p:txBody>
          <a:bodyPr wrap="square" rtlCol="0">
            <a:spAutoFit/>
          </a:bodyPr>
          <a:lstStyle/>
          <a:p>
            <a:pPr eaLnBrk="0" fontAlgn="base" hangingPunct="0">
              <a:spcBef>
                <a:spcPct val="0"/>
              </a:spcBef>
              <a:spcAft>
                <a:spcPct val="0"/>
              </a:spcAft>
            </a:pPr>
            <a:r>
              <a:rPr lang="zh-CN" altLang="en-US" sz="2400" b="1" dirty="0" smtClean="0">
                <a:solidFill>
                  <a:srgbClr val="FFFFFF"/>
                </a:solidFill>
                <a:latin typeface="黑体" panose="02010609060101010101" pitchFamily="49" charset="-122"/>
                <a:ea typeface="黑体" panose="02010609060101010101" pitchFamily="49" charset="-122"/>
                <a:cs typeface="黑体" panose="02010609060101010101" pitchFamily="49" charset="-122"/>
              </a:rPr>
              <a:t>抒情</a:t>
            </a:r>
            <a:endParaRPr lang="zh-CN" altLang="en-US" sz="2400" b="1" dirty="0">
              <a:solidFill>
                <a:srgbClr val="FFFFFF"/>
              </a:solidFill>
              <a:latin typeface="黑体" panose="02010609060101010101" pitchFamily="49" charset="-122"/>
              <a:ea typeface="黑体" panose="02010609060101010101" pitchFamily="49" charset="-122"/>
              <a:cs typeface="黑体" panose="02010609060101010101" pitchFamily="49" charset="-122"/>
            </a:endParaRPr>
          </a:p>
        </p:txBody>
      </p:sp>
    </p:spTree>
    <p:extLst>
      <p:ext uri="{BB962C8B-B14F-4D97-AF65-F5344CB8AC3E}">
        <p14:creationId xmlns:p14="http://schemas.microsoft.com/office/powerpoint/2010/main" val="2224912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5"/>
                                        </p:tgtEl>
                                        <p:attrNameLst>
                                          <p:attrName>style.visibility</p:attrName>
                                        </p:attrNameLst>
                                      </p:cBhvr>
                                      <p:to>
                                        <p:strVal val="visible"/>
                                      </p:to>
                                    </p:set>
                                    <p:anim calcmode="lin" valueType="num">
                                      <p:cBhvr additive="base">
                                        <p:cTn id="41" dur="500" fill="hold"/>
                                        <p:tgtEl>
                                          <p:spTgt spid="55"/>
                                        </p:tgtEl>
                                        <p:attrNameLst>
                                          <p:attrName>ppt_x</p:attrName>
                                        </p:attrNameLst>
                                      </p:cBhvr>
                                      <p:tavLst>
                                        <p:tav tm="0">
                                          <p:val>
                                            <p:strVal val="#ppt_x"/>
                                          </p:val>
                                        </p:tav>
                                        <p:tav tm="100000">
                                          <p:val>
                                            <p:strVal val="#ppt_x"/>
                                          </p:val>
                                        </p:tav>
                                      </p:tavLst>
                                    </p:anim>
                                    <p:anim calcmode="lin" valueType="num">
                                      <p:cBhvr additive="base">
                                        <p:cTn id="42"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500" fill="hold"/>
                                        <p:tgtEl>
                                          <p:spTgt spid="46"/>
                                        </p:tgtEl>
                                        <p:attrNameLst>
                                          <p:attrName>ppt_x</p:attrName>
                                        </p:attrNameLst>
                                      </p:cBhvr>
                                      <p:tavLst>
                                        <p:tav tm="0">
                                          <p:val>
                                            <p:strVal val="#ppt_x"/>
                                          </p:val>
                                        </p:tav>
                                        <p:tav tm="100000">
                                          <p:val>
                                            <p:strVal val="#ppt_x"/>
                                          </p:val>
                                        </p:tav>
                                      </p:tavLst>
                                    </p:anim>
                                    <p:anim calcmode="lin" valueType="num">
                                      <p:cBhvr additive="base">
                                        <p:cTn id="8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500" fill="hold"/>
                                        <p:tgtEl>
                                          <p:spTgt spid="47"/>
                                        </p:tgtEl>
                                        <p:attrNameLst>
                                          <p:attrName>ppt_x</p:attrName>
                                        </p:attrNameLst>
                                      </p:cBhvr>
                                      <p:tavLst>
                                        <p:tav tm="0">
                                          <p:val>
                                            <p:strVal val="#ppt_x"/>
                                          </p:val>
                                        </p:tav>
                                        <p:tav tm="100000">
                                          <p:val>
                                            <p:strVal val="#ppt_x"/>
                                          </p:val>
                                        </p:tav>
                                      </p:tavLst>
                                    </p:anim>
                                    <p:anim calcmode="lin" valueType="num">
                                      <p:cBhvr additive="base">
                                        <p:cTn id="8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additive="base">
                                        <p:cTn id="111" dur="500" fill="hold"/>
                                        <p:tgtEl>
                                          <p:spTgt spid="48"/>
                                        </p:tgtEl>
                                        <p:attrNameLst>
                                          <p:attrName>ppt_x</p:attrName>
                                        </p:attrNameLst>
                                      </p:cBhvr>
                                      <p:tavLst>
                                        <p:tav tm="0">
                                          <p:val>
                                            <p:strVal val="#ppt_x"/>
                                          </p:val>
                                        </p:tav>
                                        <p:tav tm="100000">
                                          <p:val>
                                            <p:strVal val="#ppt_x"/>
                                          </p:val>
                                        </p:tav>
                                      </p:tavLst>
                                    </p:anim>
                                    <p:anim calcmode="lin" valueType="num">
                                      <p:cBhvr additive="base">
                                        <p:cTn id="112"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23"/>
                                        </p:tgtEl>
                                        <p:attrNameLst>
                                          <p:attrName>style.visibility</p:attrName>
                                        </p:attrNameLst>
                                      </p:cBhvr>
                                      <p:to>
                                        <p:strVal val="visible"/>
                                      </p:to>
                                    </p:set>
                                    <p:anim calcmode="lin" valueType="num">
                                      <p:cBhvr additive="base">
                                        <p:cTn id="117" dur="500" fill="hold"/>
                                        <p:tgtEl>
                                          <p:spTgt spid="23"/>
                                        </p:tgtEl>
                                        <p:attrNameLst>
                                          <p:attrName>ppt_x</p:attrName>
                                        </p:attrNameLst>
                                      </p:cBhvr>
                                      <p:tavLst>
                                        <p:tav tm="0">
                                          <p:val>
                                            <p:strVal val="#ppt_x"/>
                                          </p:val>
                                        </p:tav>
                                        <p:tav tm="100000">
                                          <p:val>
                                            <p:strVal val="#ppt_x"/>
                                          </p:val>
                                        </p:tav>
                                      </p:tavLst>
                                    </p:anim>
                                    <p:anim calcmode="lin" valueType="num">
                                      <p:cBhvr additive="base">
                                        <p:cTn id="11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grpId="0" nodeType="clickEffect">
                                  <p:stCondLst>
                                    <p:cond delay="0"/>
                                  </p:stCondLst>
                                  <p:childTnLst>
                                    <p:set>
                                      <p:cBhvr>
                                        <p:cTn id="122" dur="1" fill="hold">
                                          <p:stCondLst>
                                            <p:cond delay="0"/>
                                          </p:stCondLst>
                                        </p:cTn>
                                        <p:tgtEl>
                                          <p:spTgt spid="38"/>
                                        </p:tgtEl>
                                        <p:attrNameLst>
                                          <p:attrName>style.visibility</p:attrName>
                                        </p:attrNameLst>
                                      </p:cBhvr>
                                      <p:to>
                                        <p:strVal val="visible"/>
                                      </p:to>
                                    </p:set>
                                    <p:anim calcmode="lin" valueType="num">
                                      <p:cBhvr additive="base">
                                        <p:cTn id="123" dur="500" fill="hold"/>
                                        <p:tgtEl>
                                          <p:spTgt spid="38"/>
                                        </p:tgtEl>
                                        <p:attrNameLst>
                                          <p:attrName>ppt_x</p:attrName>
                                        </p:attrNameLst>
                                      </p:cBhvr>
                                      <p:tavLst>
                                        <p:tav tm="0">
                                          <p:val>
                                            <p:strVal val="#ppt_x"/>
                                          </p:val>
                                        </p:tav>
                                        <p:tav tm="100000">
                                          <p:val>
                                            <p:strVal val="#ppt_x"/>
                                          </p:val>
                                        </p:tav>
                                      </p:tavLst>
                                    </p:anim>
                                    <p:anim calcmode="lin" valueType="num">
                                      <p:cBhvr additive="base">
                                        <p:cTn id="12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0"/>
                                        </p:tgtEl>
                                        <p:attrNameLst>
                                          <p:attrName>style.visibility</p:attrName>
                                        </p:attrNameLst>
                                      </p:cBhvr>
                                      <p:to>
                                        <p:strVal val="visible"/>
                                      </p:to>
                                    </p:set>
                                    <p:animEffect transition="in" filter="fade">
                                      <p:cBhvr>
                                        <p:cTn id="129" dur="500"/>
                                        <p:tgtEl>
                                          <p:spTgt spid="40"/>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fade">
                                      <p:cBhvr>
                                        <p:cTn id="134" dur="500"/>
                                        <p:tgtEl>
                                          <p:spTgt spid="39"/>
                                        </p:tgtEl>
                                      </p:cBhvr>
                                    </p:animEffect>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49"/>
                                        </p:tgtEl>
                                        <p:attrNameLst>
                                          <p:attrName>style.visibility</p:attrName>
                                        </p:attrNameLst>
                                      </p:cBhvr>
                                      <p:to>
                                        <p:strVal val="visible"/>
                                      </p:to>
                                    </p:set>
                                    <p:anim calcmode="lin" valueType="num">
                                      <p:cBhvr additive="base">
                                        <p:cTn id="139" dur="500" fill="hold"/>
                                        <p:tgtEl>
                                          <p:spTgt spid="49"/>
                                        </p:tgtEl>
                                        <p:attrNameLst>
                                          <p:attrName>ppt_x</p:attrName>
                                        </p:attrNameLst>
                                      </p:cBhvr>
                                      <p:tavLst>
                                        <p:tav tm="0">
                                          <p:val>
                                            <p:strVal val="#ppt_x"/>
                                          </p:val>
                                        </p:tav>
                                        <p:tav tm="100000">
                                          <p:val>
                                            <p:strVal val="#ppt_x"/>
                                          </p:val>
                                        </p:tav>
                                      </p:tavLst>
                                    </p:anim>
                                    <p:anim calcmode="lin" valueType="num">
                                      <p:cBhvr additive="base">
                                        <p:cTn id="14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5"/>
                                        </p:tgtEl>
                                        <p:attrNameLst>
                                          <p:attrName>style.visibility</p:attrName>
                                        </p:attrNameLst>
                                      </p:cBhvr>
                                      <p:to>
                                        <p:strVal val="visible"/>
                                      </p:to>
                                    </p:set>
                                    <p:anim calcmode="lin" valueType="num">
                                      <p:cBhvr additive="base">
                                        <p:cTn id="145" dur="500" fill="hold"/>
                                        <p:tgtEl>
                                          <p:spTgt spid="25"/>
                                        </p:tgtEl>
                                        <p:attrNameLst>
                                          <p:attrName>ppt_x</p:attrName>
                                        </p:attrNameLst>
                                      </p:cBhvr>
                                      <p:tavLst>
                                        <p:tav tm="0">
                                          <p:val>
                                            <p:strVal val="#ppt_x"/>
                                          </p:val>
                                        </p:tav>
                                        <p:tav tm="100000">
                                          <p:val>
                                            <p:strVal val="#ppt_x"/>
                                          </p:val>
                                        </p:tav>
                                      </p:tavLst>
                                    </p:anim>
                                    <p:anim calcmode="lin" valueType="num">
                                      <p:cBhvr additive="base">
                                        <p:cTn id="14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additive="base">
                                        <p:cTn id="151" dur="500" fill="hold"/>
                                        <p:tgtEl>
                                          <p:spTgt spid="32"/>
                                        </p:tgtEl>
                                        <p:attrNameLst>
                                          <p:attrName>ppt_x</p:attrName>
                                        </p:attrNameLst>
                                      </p:cBhvr>
                                      <p:tavLst>
                                        <p:tav tm="0">
                                          <p:val>
                                            <p:strVal val="#ppt_x"/>
                                          </p:val>
                                        </p:tav>
                                        <p:tav tm="100000">
                                          <p:val>
                                            <p:strVal val="#ppt_x"/>
                                          </p:val>
                                        </p:tav>
                                      </p:tavLst>
                                    </p:anim>
                                    <p:anim calcmode="lin" valueType="num">
                                      <p:cBhvr additive="base">
                                        <p:cTn id="15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fill="hold"/>
                                        <p:tgtEl>
                                          <p:spTgt spid="33"/>
                                        </p:tgtEl>
                                        <p:attrNameLst>
                                          <p:attrName>ppt_x</p:attrName>
                                        </p:attrNameLst>
                                      </p:cBhvr>
                                      <p:tavLst>
                                        <p:tav tm="0">
                                          <p:val>
                                            <p:strVal val="#ppt_x"/>
                                          </p:val>
                                        </p:tav>
                                        <p:tav tm="100000">
                                          <p:val>
                                            <p:strVal val="#ppt_x"/>
                                          </p:val>
                                        </p:tav>
                                      </p:tavLst>
                                    </p:anim>
                                    <p:anim calcmode="lin" valueType="num">
                                      <p:cBhvr additive="base">
                                        <p:cTn id="15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10" presetClass="entr" presetSubtype="0" fill="hold" grpId="0" nodeType="clickEffect">
                                  <p:stCondLst>
                                    <p:cond delay="0"/>
                                  </p:stCondLst>
                                  <p:childTnLst>
                                    <p:set>
                                      <p:cBhvr>
                                        <p:cTn id="162" dur="1" fill="hold">
                                          <p:stCondLst>
                                            <p:cond delay="0"/>
                                          </p:stCondLst>
                                        </p:cTn>
                                        <p:tgtEl>
                                          <p:spTgt spid="52"/>
                                        </p:tgtEl>
                                        <p:attrNameLst>
                                          <p:attrName>style.visibility</p:attrName>
                                        </p:attrNameLst>
                                      </p:cBhvr>
                                      <p:to>
                                        <p:strVal val="visible"/>
                                      </p:to>
                                    </p:set>
                                    <p:animEffect transition="in" filter="fade">
                                      <p:cBhvr>
                                        <p:cTn id="163" dur="500"/>
                                        <p:tgtEl>
                                          <p:spTgt spid="52"/>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53"/>
                                        </p:tgtEl>
                                        <p:attrNameLst>
                                          <p:attrName>style.visibility</p:attrName>
                                        </p:attrNameLst>
                                      </p:cBhvr>
                                      <p:to>
                                        <p:strVal val="visible"/>
                                      </p:to>
                                    </p:set>
                                    <p:animEffect transition="in" filter="fade">
                                      <p:cBhvr>
                                        <p:cTn id="168" dur="500"/>
                                        <p:tgtEl>
                                          <p:spTgt spid="53"/>
                                        </p:tgtEl>
                                      </p:cBhvr>
                                    </p:animEffect>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54"/>
                                        </p:tgtEl>
                                        <p:attrNameLst>
                                          <p:attrName>style.visibility</p:attrName>
                                        </p:attrNameLst>
                                      </p:cBhvr>
                                      <p:to>
                                        <p:strVal val="visible"/>
                                      </p:to>
                                    </p:set>
                                    <p:anim calcmode="lin" valueType="num">
                                      <p:cBhvr additive="base">
                                        <p:cTn id="173" dur="500" fill="hold"/>
                                        <p:tgtEl>
                                          <p:spTgt spid="54"/>
                                        </p:tgtEl>
                                        <p:attrNameLst>
                                          <p:attrName>ppt_x</p:attrName>
                                        </p:attrNameLst>
                                      </p:cBhvr>
                                      <p:tavLst>
                                        <p:tav tm="0">
                                          <p:val>
                                            <p:strVal val="#ppt_x"/>
                                          </p:val>
                                        </p:tav>
                                        <p:tav tm="100000">
                                          <p:val>
                                            <p:strVal val="#ppt_x"/>
                                          </p:val>
                                        </p:tav>
                                      </p:tavLst>
                                    </p:anim>
                                    <p:anim calcmode="lin" valueType="num">
                                      <p:cBhvr additive="base">
                                        <p:cTn id="174"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grpId="0" nodeType="clickEffect">
                                  <p:stCondLst>
                                    <p:cond delay="0"/>
                                  </p:stCondLst>
                                  <p:childTnLst>
                                    <p:set>
                                      <p:cBhvr>
                                        <p:cTn id="178" dur="1" fill="hold">
                                          <p:stCondLst>
                                            <p:cond delay="0"/>
                                          </p:stCondLst>
                                        </p:cTn>
                                        <p:tgtEl>
                                          <p:spTgt spid="56"/>
                                        </p:tgtEl>
                                        <p:attrNameLst>
                                          <p:attrName>style.visibility</p:attrName>
                                        </p:attrNameLst>
                                      </p:cBhvr>
                                      <p:to>
                                        <p:strVal val="visible"/>
                                      </p:to>
                                    </p:set>
                                    <p:anim calcmode="lin" valueType="num">
                                      <p:cBhvr additive="base">
                                        <p:cTn id="179" dur="500" fill="hold"/>
                                        <p:tgtEl>
                                          <p:spTgt spid="56"/>
                                        </p:tgtEl>
                                        <p:attrNameLst>
                                          <p:attrName>ppt_x</p:attrName>
                                        </p:attrNameLst>
                                      </p:cBhvr>
                                      <p:tavLst>
                                        <p:tav tm="0">
                                          <p:val>
                                            <p:strVal val="#ppt_x"/>
                                          </p:val>
                                        </p:tav>
                                        <p:tav tm="100000">
                                          <p:val>
                                            <p:strVal val="#ppt_x"/>
                                          </p:val>
                                        </p:tav>
                                      </p:tavLst>
                                    </p:anim>
                                    <p:anim calcmode="lin" valueType="num">
                                      <p:cBhvr additive="base">
                                        <p:cTn id="18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2" presetClass="entr" presetSubtype="4" fill="hold" grpId="0" nodeType="clickEffect">
                                  <p:stCondLst>
                                    <p:cond delay="0"/>
                                  </p:stCondLst>
                                  <p:childTnLst>
                                    <p:set>
                                      <p:cBhvr>
                                        <p:cTn id="184" dur="1" fill="hold">
                                          <p:stCondLst>
                                            <p:cond delay="0"/>
                                          </p:stCondLst>
                                        </p:cTn>
                                        <p:tgtEl>
                                          <p:spTgt spid="57"/>
                                        </p:tgtEl>
                                        <p:attrNameLst>
                                          <p:attrName>style.visibility</p:attrName>
                                        </p:attrNameLst>
                                      </p:cBhvr>
                                      <p:to>
                                        <p:strVal val="visible"/>
                                      </p:to>
                                    </p:set>
                                    <p:anim calcmode="lin" valueType="num">
                                      <p:cBhvr additive="base">
                                        <p:cTn id="185" dur="500" fill="hold"/>
                                        <p:tgtEl>
                                          <p:spTgt spid="57"/>
                                        </p:tgtEl>
                                        <p:attrNameLst>
                                          <p:attrName>ppt_x</p:attrName>
                                        </p:attrNameLst>
                                      </p:cBhvr>
                                      <p:tavLst>
                                        <p:tav tm="0">
                                          <p:val>
                                            <p:strVal val="#ppt_x"/>
                                          </p:val>
                                        </p:tav>
                                        <p:tav tm="100000">
                                          <p:val>
                                            <p:strVal val="#ppt_x"/>
                                          </p:val>
                                        </p:tav>
                                      </p:tavLst>
                                    </p:anim>
                                    <p:anim calcmode="lin" valueType="num">
                                      <p:cBhvr additive="base">
                                        <p:cTn id="186"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bldLvl="0" animBg="1"/>
      <p:bldP spid="42" grpId="0" bldLvl="0" animBg="1"/>
      <p:bldP spid="20" grpId="0" bldLvl="0" animBg="1"/>
      <p:bldP spid="32" grpId="0" bldLvl="0" animBg="1"/>
      <p:bldP spid="33" grpId="0" bldLvl="0" animBg="1"/>
      <p:bldP spid="15" grpId="0"/>
      <p:bldP spid="16" grpId="0"/>
      <p:bldP spid="17" grpId="0" bldLvl="0" animBg="1"/>
      <p:bldP spid="18" grpId="0" bldLvl="0" animBg="1"/>
      <p:bldP spid="23" grpId="0" bldLvl="0" animBg="1"/>
      <p:bldP spid="25" grpId="0" bldLvl="0" animBg="1"/>
      <p:bldP spid="26" grpId="0"/>
      <p:bldP spid="27" grpId="0" bldLvl="0" animBg="1"/>
      <p:bldP spid="29" grpId="0"/>
      <p:bldP spid="35" grpId="0"/>
      <p:bldP spid="37" grpId="0"/>
      <p:bldP spid="38" grpId="0" bldLvl="0" animBg="1"/>
      <p:bldP spid="39" grpId="0"/>
      <p:bldP spid="40" grpId="0"/>
      <p:bldP spid="41" grpId="0"/>
      <p:bldP spid="43" grpId="0"/>
      <p:bldP spid="44" grpId="0"/>
      <p:bldP spid="45" grpId="0"/>
      <p:bldP spid="46" grpId="0" bldLvl="0" animBg="1"/>
      <p:bldP spid="47" grpId="0" bldLvl="0" animBg="1"/>
      <p:bldP spid="48" grpId="0" bldLvl="0" animBg="1"/>
      <p:bldP spid="49" grpId="0" bldLvl="0" animBg="1"/>
      <p:bldP spid="52" grpId="0"/>
      <p:bldP spid="53" grpId="0"/>
      <p:bldP spid="54" grpId="0" bldLvl="0" animBg="1"/>
      <p:bldP spid="56" grpId="0" bldLvl="0" animBg="1"/>
      <p:bldP spid="5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赏读导入</a:t>
            </a:r>
            <a:endParaRPr lang="zh-CN" altLang="en-US" dirty="0"/>
          </a:p>
        </p:txBody>
      </p:sp>
      <p:sp>
        <p:nvSpPr>
          <p:cNvPr id="5" name="矩形 4"/>
          <p:cNvSpPr/>
          <p:nvPr/>
        </p:nvSpPr>
        <p:spPr>
          <a:xfrm>
            <a:off x="331782" y="1387149"/>
            <a:ext cx="7666325" cy="5078313"/>
          </a:xfrm>
          <a:prstGeom prst="rect">
            <a:avLst/>
          </a:prstGeom>
        </p:spPr>
        <p:txBody>
          <a:bodyPr wrap="square">
            <a:spAutoFit/>
          </a:bodyPr>
          <a:lstStyle/>
          <a:p>
            <a:pPr indent="457200">
              <a:lnSpc>
                <a:spcPct val="150000"/>
              </a:lnSpc>
            </a:pPr>
            <a:r>
              <a:rPr lang="zh-CN" altLang="en-US" sz="2400" dirty="0" smtClean="0">
                <a:solidFill>
                  <a:srgbClr val="2C2C2C"/>
                </a:solidFill>
                <a:latin typeface="黑体" panose="02010609060101010101" pitchFamily="49" charset="-122"/>
                <a:ea typeface="黑体" panose="02010609060101010101" pitchFamily="49" charset="-122"/>
              </a:rPr>
              <a:t> 秋</a:t>
            </a:r>
            <a:r>
              <a:rPr lang="zh-CN" altLang="en-US" sz="2400" dirty="0">
                <a:solidFill>
                  <a:srgbClr val="2C2C2C"/>
                </a:solidFill>
                <a:latin typeface="黑体" panose="02010609060101010101" pitchFamily="49" charset="-122"/>
                <a:ea typeface="黑体" panose="02010609060101010101" pitchFamily="49" charset="-122"/>
              </a:rPr>
              <a:t>是中国诗歌中一个永恒的话题，马致远的</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天净沙  秋思</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给我们呈现的是深秋一位沦落天涯的游子在萧瑟凄凉的黄昏孤独的身影；而毛泽东的</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沁园春  长沙</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同样是深秋，呈现的却是一幅绚丽多彩、生机盎然的湘江秋景图。那么伟大诗人杜甫笔下的深秋又是怎样的景象呢</a:t>
            </a:r>
            <a:r>
              <a:rPr lang="zh-CN" altLang="en-US" sz="2400" dirty="0" smtClean="0">
                <a:solidFill>
                  <a:srgbClr val="2C2C2C"/>
                </a:solidFill>
                <a:latin typeface="黑体" panose="02010609060101010101" pitchFamily="49" charset="-122"/>
                <a:ea typeface="黑体" panose="02010609060101010101" pitchFamily="49" charset="-122"/>
              </a:rPr>
              <a:t>？在这个秋天，让</a:t>
            </a:r>
            <a:r>
              <a:rPr lang="zh-CN" altLang="en-US" sz="2400" dirty="0">
                <a:solidFill>
                  <a:srgbClr val="2C2C2C"/>
                </a:solidFill>
                <a:latin typeface="黑体" panose="02010609060101010101" pitchFamily="49" charset="-122"/>
                <a:ea typeface="黑体" panose="02010609060101010101" pitchFamily="49" charset="-122"/>
              </a:rPr>
              <a:t>我们怀着仰慕的心情一起走进杜甫的内心世界，去领略他的才情，去触摸他的灵魂。下面我们来学习被誉为古今七律之首的绝世名篇</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登高</a:t>
            </a:r>
            <a:r>
              <a:rPr lang="en-US" altLang="zh-CN" sz="2400" dirty="0">
                <a:solidFill>
                  <a:srgbClr val="2C2C2C"/>
                </a:solidFill>
                <a:latin typeface="黑体" panose="02010609060101010101" pitchFamily="49" charset="-122"/>
                <a:ea typeface="黑体" panose="02010609060101010101" pitchFamily="49" charset="-122"/>
              </a:rPr>
              <a:t>》</a:t>
            </a:r>
            <a:r>
              <a:rPr lang="zh-CN" altLang="en-US" sz="2400" dirty="0">
                <a:solidFill>
                  <a:srgbClr val="2C2C2C"/>
                </a:solidFill>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rotWithShape="1">
          <a:blip r:embed="rId2"/>
          <a:srcRect b="6253"/>
          <a:stretch/>
        </p:blipFill>
        <p:spPr>
          <a:xfrm>
            <a:off x="8194279" y="1254946"/>
            <a:ext cx="3554112" cy="4995382"/>
          </a:xfrm>
          <a:prstGeom prst="rect">
            <a:avLst/>
          </a:prstGeom>
        </p:spPr>
      </p:pic>
    </p:spTree>
    <p:extLst>
      <p:ext uri="{BB962C8B-B14F-4D97-AF65-F5344CB8AC3E}">
        <p14:creationId xmlns:p14="http://schemas.microsoft.com/office/powerpoint/2010/main" val="151472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5"/>
          <p:cNvSpPr>
            <a:spLocks noChangeArrowheads="1"/>
          </p:cNvSpPr>
          <p:nvPr/>
        </p:nvSpPr>
        <p:spPr bwMode="auto">
          <a:xfrm>
            <a:off x="909247" y="2079091"/>
            <a:ext cx="10496998" cy="2031325"/>
          </a:xfrm>
          <a:prstGeom prst="rect">
            <a:avLst/>
          </a:prstGeom>
          <a:noFill/>
          <a:ln w="9525">
            <a:noFill/>
            <a:miter lim="800000"/>
            <a:headEnd/>
            <a:tailEnd/>
          </a:ln>
        </p:spPr>
        <p:txBody>
          <a:bodyPr wrap="square" anchor="ctr">
            <a:spAutoFit/>
          </a:bodyPr>
          <a:lstStyle/>
          <a:p>
            <a:pPr>
              <a:lnSpc>
                <a:spcPct val="150000"/>
              </a:lnSpc>
            </a:pPr>
            <a:r>
              <a:rPr lang="en-US" altLang="zh-CN" sz="2800" b="1" dirty="0">
                <a:solidFill>
                  <a:prstClr val="black"/>
                </a:solidFill>
                <a:latin typeface="黑体" panose="02010609060101010101" pitchFamily="49" charset="-122"/>
                <a:ea typeface="黑体" panose="02010609060101010101" pitchFamily="49" charset="-122"/>
              </a:rPr>
              <a:t> </a:t>
            </a:r>
            <a:r>
              <a:rPr lang="en-US" altLang="zh-CN" sz="2800" b="1" dirty="0" smtClean="0">
                <a:solidFill>
                  <a:prstClr val="black"/>
                </a:solidFill>
                <a:latin typeface="黑体" panose="02010609060101010101" pitchFamily="49" charset="-122"/>
                <a:ea typeface="黑体" panose="02010609060101010101" pitchFamily="49" charset="-122"/>
              </a:rPr>
              <a:t>   </a:t>
            </a:r>
            <a:r>
              <a:rPr lang="zh-CN" altLang="zh-CN" sz="2800" dirty="0" smtClean="0">
                <a:solidFill>
                  <a:prstClr val="black"/>
                </a:solidFill>
                <a:latin typeface="黑体" panose="02010609060101010101" pitchFamily="49" charset="-122"/>
                <a:ea typeface="黑体" panose="02010609060101010101" pitchFamily="49" charset="-122"/>
              </a:rPr>
              <a:t>前</a:t>
            </a:r>
            <a:r>
              <a:rPr lang="zh-CN" altLang="zh-CN" sz="2800" dirty="0">
                <a:solidFill>
                  <a:prstClr val="black"/>
                </a:solidFill>
                <a:latin typeface="黑体" panose="02010609060101010101" pitchFamily="49" charset="-122"/>
                <a:ea typeface="黑体" panose="02010609060101010101" pitchFamily="49" charset="-122"/>
              </a:rPr>
              <a:t>两联写登高闻见之景，后两联抒登高感触之情</a:t>
            </a:r>
            <a:r>
              <a:rPr lang="zh-CN" altLang="zh-CN" sz="2800" dirty="0" smtClean="0">
                <a:solidFill>
                  <a:prstClr val="black"/>
                </a:solidFill>
                <a:latin typeface="黑体" panose="02010609060101010101" pitchFamily="49" charset="-122"/>
                <a:ea typeface="黑体" panose="02010609060101010101" pitchFamily="49" charset="-122"/>
              </a:rPr>
              <a:t>。</a:t>
            </a:r>
            <a:r>
              <a:rPr lang="zh-CN" altLang="en-US" sz="2800" dirty="0" smtClean="0">
                <a:solidFill>
                  <a:prstClr val="black"/>
                </a:solidFill>
                <a:latin typeface="黑体" panose="02010609060101010101" pitchFamily="49" charset="-122"/>
                <a:ea typeface="黑体" panose="02010609060101010101" pitchFamily="49" charset="-122"/>
              </a:rPr>
              <a:t>情景交融</a:t>
            </a:r>
            <a:r>
              <a:rPr lang="zh-CN" altLang="zh-CN" sz="2800" dirty="0" smtClean="0">
                <a:solidFill>
                  <a:prstClr val="black"/>
                </a:solidFill>
                <a:latin typeface="黑体" panose="02010609060101010101" pitchFamily="49" charset="-122"/>
                <a:ea typeface="黑体" panose="02010609060101010101" pitchFamily="49" charset="-122"/>
              </a:rPr>
              <a:t>，</a:t>
            </a:r>
            <a:r>
              <a:rPr lang="zh-CN" altLang="zh-CN" sz="2800" dirty="0">
                <a:solidFill>
                  <a:prstClr val="black"/>
                </a:solidFill>
                <a:latin typeface="黑体" panose="02010609060101010101" pitchFamily="49" charset="-122"/>
                <a:ea typeface="黑体" panose="02010609060101010101" pitchFamily="49" charset="-122"/>
              </a:rPr>
              <a:t>寓情于景</a:t>
            </a:r>
            <a:r>
              <a:rPr lang="zh-CN" altLang="zh-CN" sz="2800" dirty="0" smtClean="0">
                <a:solidFill>
                  <a:prstClr val="black"/>
                </a:solidFill>
                <a:latin typeface="黑体" panose="02010609060101010101" pitchFamily="49" charset="-122"/>
                <a:ea typeface="黑体" panose="02010609060101010101" pitchFamily="49" charset="-122"/>
              </a:rPr>
              <a:t>，充分</a:t>
            </a:r>
            <a:r>
              <a:rPr lang="zh-CN" altLang="zh-CN" sz="2800" dirty="0">
                <a:solidFill>
                  <a:prstClr val="black"/>
                </a:solidFill>
                <a:latin typeface="黑体" panose="02010609060101010101" pitchFamily="49" charset="-122"/>
                <a:ea typeface="黑体" panose="02010609060101010101" pitchFamily="49" charset="-122"/>
              </a:rPr>
              <a:t>表达了诗人长年飘泊</a:t>
            </a:r>
            <a:r>
              <a:rPr lang="zh-CN" altLang="zh-CN" sz="2800" dirty="0" smtClean="0">
                <a:solidFill>
                  <a:prstClr val="black"/>
                </a:solidFill>
                <a:latin typeface="黑体" panose="02010609060101010101" pitchFamily="49" charset="-122"/>
                <a:ea typeface="黑体" panose="02010609060101010101" pitchFamily="49" charset="-122"/>
              </a:rPr>
              <a:t>、老病</a:t>
            </a:r>
            <a:r>
              <a:rPr lang="zh-CN" altLang="zh-CN" sz="2800" dirty="0">
                <a:solidFill>
                  <a:prstClr val="black"/>
                </a:solidFill>
                <a:latin typeface="黑体" panose="02010609060101010101" pitchFamily="49" charset="-122"/>
                <a:ea typeface="黑体" panose="02010609060101010101" pitchFamily="49" charset="-122"/>
              </a:rPr>
              <a:t>孤</a:t>
            </a:r>
            <a:r>
              <a:rPr lang="zh-CN" altLang="zh-CN" sz="2800" dirty="0" smtClean="0">
                <a:solidFill>
                  <a:prstClr val="black"/>
                </a:solidFill>
                <a:latin typeface="黑体" panose="02010609060101010101" pitchFamily="49" charset="-122"/>
                <a:ea typeface="黑体" panose="02010609060101010101" pitchFamily="49" charset="-122"/>
              </a:rPr>
              <a:t>愁</a:t>
            </a:r>
            <a:r>
              <a:rPr lang="zh-CN" altLang="en-US" sz="2800" dirty="0" smtClean="0">
                <a:solidFill>
                  <a:prstClr val="black"/>
                </a:solidFill>
                <a:latin typeface="黑体" panose="02010609060101010101" pitchFamily="49" charset="-122"/>
                <a:ea typeface="黑体" panose="02010609060101010101" pitchFamily="49" charset="-122"/>
              </a:rPr>
              <a:t>、</a:t>
            </a:r>
            <a:r>
              <a:rPr lang="zh-CN" altLang="zh-CN" sz="2800" dirty="0" smtClean="0">
                <a:solidFill>
                  <a:prstClr val="black"/>
                </a:solidFill>
                <a:latin typeface="黑体" panose="02010609060101010101" pitchFamily="49" charset="-122"/>
                <a:ea typeface="黑体" panose="02010609060101010101" pitchFamily="49" charset="-122"/>
              </a:rPr>
              <a:t>忧</a:t>
            </a:r>
            <a:r>
              <a:rPr lang="zh-CN" altLang="zh-CN" sz="2800" dirty="0">
                <a:solidFill>
                  <a:prstClr val="black"/>
                </a:solidFill>
                <a:latin typeface="黑体" panose="02010609060101010101" pitchFamily="49" charset="-122"/>
                <a:ea typeface="黑体" panose="02010609060101010101" pitchFamily="49" charset="-122"/>
              </a:rPr>
              <a:t>国伤</a:t>
            </a:r>
            <a:r>
              <a:rPr lang="zh-CN" altLang="zh-CN" sz="2800" dirty="0" smtClean="0">
                <a:solidFill>
                  <a:prstClr val="black"/>
                </a:solidFill>
                <a:latin typeface="黑体" panose="02010609060101010101" pitchFamily="49" charset="-122"/>
                <a:ea typeface="黑体" panose="02010609060101010101" pitchFamily="49" charset="-122"/>
              </a:rPr>
              <a:t>时的</a:t>
            </a:r>
            <a:r>
              <a:rPr lang="zh-CN" altLang="zh-CN" sz="2800" dirty="0">
                <a:solidFill>
                  <a:prstClr val="black"/>
                </a:solidFill>
                <a:latin typeface="黑体" panose="02010609060101010101" pitchFamily="49" charset="-122"/>
                <a:ea typeface="黑体" panose="02010609060101010101" pitchFamily="49" charset="-122"/>
              </a:rPr>
              <a:t>复杂感情。</a:t>
            </a:r>
          </a:p>
        </p:txBody>
      </p:sp>
      <p:sp>
        <p:nvSpPr>
          <p:cNvPr id="5" name="矩形 1"/>
          <p:cNvSpPr>
            <a:spLocks noChangeArrowheads="1"/>
          </p:cNvSpPr>
          <p:nvPr/>
        </p:nvSpPr>
        <p:spPr bwMode="auto">
          <a:xfrm>
            <a:off x="4956175" y="0"/>
            <a:ext cx="2236510" cy="707886"/>
          </a:xfrm>
          <a:prstGeom prst="rect">
            <a:avLst/>
          </a:prstGeom>
          <a:noFill/>
          <a:ln w="9525">
            <a:noFill/>
            <a:miter lim="800000"/>
            <a:headEnd/>
            <a:tailEnd/>
          </a:ln>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诗歌总结</a:t>
            </a:r>
            <a:endParaRPr lang="zh-CN" altLang="en-US" sz="40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679802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5252" y="0"/>
            <a:ext cx="2236510" cy="707886"/>
          </a:xfrm>
          <a:prstGeom prst="rect">
            <a:avLst/>
          </a:prstGeom>
        </p:spPr>
        <p:txBody>
          <a:bodyPr wrap="none">
            <a:spAutoFit/>
          </a:bodyPr>
          <a:lstStyle/>
          <a:p>
            <a:r>
              <a:rPr lang="zh-CN" altLang="en-US" sz="4000" b="1" dirty="0" smtClean="0">
                <a:solidFill>
                  <a:prstClr val="black"/>
                </a:solidFill>
                <a:latin typeface="黑体" panose="02010609060101010101" pitchFamily="49" charset="-122"/>
                <a:ea typeface="黑体" panose="02010609060101010101" pitchFamily="49" charset="-122"/>
              </a:rPr>
              <a:t>课后作业</a:t>
            </a:r>
            <a:endParaRPr lang="zh-CN" altLang="en-US" sz="4000" b="1" dirty="0">
              <a:solidFill>
                <a:prstClr val="black"/>
              </a:solidFill>
              <a:latin typeface="黑体" panose="02010609060101010101" pitchFamily="49" charset="-122"/>
              <a:ea typeface="黑体" panose="02010609060101010101" pitchFamily="49" charset="-122"/>
            </a:endParaRPr>
          </a:p>
        </p:txBody>
      </p:sp>
      <p:sp>
        <p:nvSpPr>
          <p:cNvPr id="3" name="Text Box 7"/>
          <p:cNvSpPr txBox="1">
            <a:spLocks noChangeArrowheads="1"/>
          </p:cNvSpPr>
          <p:nvPr/>
        </p:nvSpPr>
        <p:spPr bwMode="auto">
          <a:xfrm>
            <a:off x="887436" y="1268027"/>
            <a:ext cx="11017250" cy="1754326"/>
          </a:xfrm>
          <a:prstGeom prst="rect">
            <a:avLst/>
          </a:prstGeom>
          <a:noFill/>
          <a:ln w="9525">
            <a:noFill/>
            <a:miter lim="800000"/>
            <a:headEnd/>
            <a:tailEnd/>
          </a:ln>
        </p:spPr>
        <p:txBody>
          <a:bodyPr wrap="square">
            <a:spAutoFit/>
          </a:bodyPr>
          <a:lstStyle/>
          <a:p>
            <a:pPr>
              <a:lnSpc>
                <a:spcPct val="150000"/>
              </a:lnSpc>
            </a:pPr>
            <a:r>
              <a:rPr lang="en-US" altLang="zh-CN" sz="2400" dirty="0">
                <a:solidFill>
                  <a:srgbClr val="000000"/>
                </a:solidFill>
                <a:latin typeface="黑体" panose="02010609060101010101" pitchFamily="49" charset="-122"/>
                <a:ea typeface="黑体" panose="02010609060101010101" pitchFamily="49" charset="-122"/>
              </a:rPr>
              <a:t>    </a:t>
            </a:r>
            <a:r>
              <a:rPr lang="en-US" altLang="zh-CN" sz="2400" dirty="0" smtClean="0">
                <a:solidFill>
                  <a:srgbClr val="000000"/>
                </a:solidFill>
                <a:latin typeface="黑体" panose="02010609060101010101" pitchFamily="49" charset="-122"/>
                <a:ea typeface="黑体" panose="02010609060101010101" pitchFamily="49" charset="-122"/>
              </a:rPr>
              <a:t>1. </a:t>
            </a:r>
            <a:r>
              <a:rPr lang="zh-CN" altLang="en-US" sz="2400" dirty="0" smtClean="0">
                <a:solidFill>
                  <a:srgbClr val="000000"/>
                </a:solidFill>
                <a:latin typeface="黑体" panose="02010609060101010101" pitchFamily="49" charset="-122"/>
                <a:ea typeface="黑体" panose="02010609060101010101" pitchFamily="49" charset="-122"/>
              </a:rPr>
              <a:t>完成作业中心的 “同步课时练</a:t>
            </a:r>
            <a:r>
              <a:rPr lang="en-US" altLang="zh-CN" sz="2400" dirty="0" smtClean="0">
                <a:solidFill>
                  <a:srgbClr val="000000"/>
                </a:solidFill>
                <a:latin typeface="黑体" panose="02010609060101010101" pitchFamily="49" charset="-122"/>
                <a:ea typeface="黑体" panose="02010609060101010101" pitchFamily="49" charset="-122"/>
              </a:rPr>
              <a:t>——</a:t>
            </a:r>
            <a:r>
              <a:rPr lang="zh-CN" altLang="en-US" sz="2400" dirty="0">
                <a:solidFill>
                  <a:srgbClr val="000000"/>
                </a:solidFill>
                <a:latin typeface="黑体" panose="02010609060101010101" pitchFamily="49" charset="-122"/>
                <a:ea typeface="黑体" panose="02010609060101010101" pitchFamily="49" charset="-122"/>
              </a:rPr>
              <a:t>课外拓展</a:t>
            </a:r>
            <a:r>
              <a:rPr lang="zh-CN" altLang="en-US" sz="2400" dirty="0" smtClean="0">
                <a:solidFill>
                  <a:srgbClr val="000000"/>
                </a:solidFill>
                <a:latin typeface="黑体" panose="02010609060101010101" pitchFamily="49" charset="-122"/>
                <a:ea typeface="黑体" panose="02010609060101010101" pitchFamily="49" charset="-122"/>
              </a:rPr>
              <a:t>”</a:t>
            </a:r>
            <a:r>
              <a:rPr lang="en-US" altLang="zh-CN" sz="2400" dirty="0" smtClean="0">
                <a:solidFill>
                  <a:srgbClr val="000000"/>
                </a:solidFill>
                <a:latin typeface="黑体" panose="02010609060101010101" pitchFamily="49" charset="-122"/>
                <a:ea typeface="黑体" panose="02010609060101010101" pitchFamily="49" charset="-122"/>
              </a:rPr>
              <a:t>;</a:t>
            </a:r>
          </a:p>
          <a:p>
            <a:pPr>
              <a:lnSpc>
                <a:spcPct val="150000"/>
              </a:lnSpc>
            </a:pPr>
            <a:r>
              <a:rPr lang="en-US" altLang="zh-CN" sz="2400" dirty="0">
                <a:solidFill>
                  <a:srgbClr val="000000"/>
                </a:solidFill>
                <a:latin typeface="黑体" panose="02010609060101010101" pitchFamily="49" charset="-122"/>
                <a:ea typeface="黑体" panose="02010609060101010101" pitchFamily="49" charset="-122"/>
              </a:rPr>
              <a:t> </a:t>
            </a:r>
            <a:r>
              <a:rPr lang="en-US" altLang="zh-CN" sz="2400" dirty="0" smtClean="0">
                <a:solidFill>
                  <a:srgbClr val="000000"/>
                </a:solidFill>
                <a:latin typeface="黑体" panose="02010609060101010101" pitchFamily="49" charset="-122"/>
                <a:ea typeface="黑体" panose="02010609060101010101" pitchFamily="49" charset="-122"/>
              </a:rPr>
              <a:t>   2. </a:t>
            </a:r>
            <a:r>
              <a:rPr lang="zh-CN" altLang="en-US" sz="2400" dirty="0" smtClean="0">
                <a:solidFill>
                  <a:srgbClr val="000000"/>
                </a:solidFill>
                <a:latin typeface="黑体" panose="02010609060101010101" pitchFamily="49" charset="-122"/>
                <a:ea typeface="黑体" panose="02010609060101010101" pitchFamily="49" charset="-122"/>
              </a:rPr>
              <a:t>根据本诗，展开合理的想象，扩写成一篇散文，不少于</a:t>
            </a:r>
            <a:r>
              <a:rPr lang="en-US" altLang="zh-CN" sz="2400" dirty="0" smtClean="0">
                <a:solidFill>
                  <a:srgbClr val="000000"/>
                </a:solidFill>
                <a:latin typeface="黑体" panose="02010609060101010101" pitchFamily="49" charset="-122"/>
                <a:ea typeface="黑体" panose="02010609060101010101" pitchFamily="49" charset="-122"/>
              </a:rPr>
              <a:t>600</a:t>
            </a:r>
            <a:r>
              <a:rPr lang="zh-CN" altLang="en-US" sz="2400" dirty="0" smtClean="0">
                <a:solidFill>
                  <a:srgbClr val="000000"/>
                </a:solidFill>
                <a:latin typeface="黑体" panose="02010609060101010101" pitchFamily="49" charset="-122"/>
                <a:ea typeface="黑体" panose="02010609060101010101" pitchFamily="49" charset="-122"/>
              </a:rPr>
              <a:t>字；</a:t>
            </a:r>
            <a:endParaRPr lang="en-US" altLang="zh-CN" sz="2400" dirty="0" smtClean="0">
              <a:solidFill>
                <a:srgbClr val="000000"/>
              </a:solidFill>
              <a:latin typeface="黑体" panose="02010609060101010101" pitchFamily="49" charset="-122"/>
              <a:ea typeface="黑体" panose="02010609060101010101" pitchFamily="49" charset="-122"/>
            </a:endParaRPr>
          </a:p>
          <a:p>
            <a:pPr>
              <a:lnSpc>
                <a:spcPct val="150000"/>
              </a:lnSpc>
            </a:pPr>
            <a:r>
              <a:rPr lang="en-US" altLang="zh-CN" sz="2400" dirty="0">
                <a:solidFill>
                  <a:srgbClr val="000000"/>
                </a:solidFill>
                <a:latin typeface="黑体" panose="02010609060101010101" pitchFamily="49" charset="-122"/>
                <a:ea typeface="黑体" panose="02010609060101010101" pitchFamily="49" charset="-122"/>
              </a:rPr>
              <a:t> </a:t>
            </a:r>
            <a:r>
              <a:rPr lang="en-US" altLang="zh-CN" sz="2400" dirty="0" smtClean="0">
                <a:solidFill>
                  <a:srgbClr val="000000"/>
                </a:solidFill>
                <a:latin typeface="黑体" panose="02010609060101010101" pitchFamily="49" charset="-122"/>
                <a:ea typeface="黑体" panose="02010609060101010101" pitchFamily="49" charset="-122"/>
              </a:rPr>
              <a:t>   3. </a:t>
            </a:r>
            <a:r>
              <a:rPr lang="zh-CN" altLang="en-US" sz="2400" dirty="0" smtClean="0">
                <a:solidFill>
                  <a:srgbClr val="000000"/>
                </a:solidFill>
                <a:latin typeface="黑体" panose="02010609060101010101" pitchFamily="49" charset="-122"/>
                <a:ea typeface="黑体" panose="02010609060101010101" pitchFamily="49" charset="-122"/>
              </a:rPr>
              <a:t>阅读推荐</a:t>
            </a:r>
            <a:r>
              <a:rPr lang="en-US" altLang="zh-CN" sz="2400" dirty="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《秋兴八首》</a:t>
            </a:r>
            <a:r>
              <a:rPr lang="zh-CN" altLang="en-US" sz="2400" dirty="0" smtClean="0">
                <a:solidFill>
                  <a:srgbClr val="000000"/>
                </a:solidFill>
                <a:latin typeface="黑体" panose="02010609060101010101" pitchFamily="49" charset="-122"/>
                <a:ea typeface="黑体" panose="02010609060101010101" pitchFamily="49" charset="-122"/>
              </a:rPr>
              <a:t>（其一）；</a:t>
            </a:r>
            <a:endParaRPr lang="zh-CN" altLang="en-US" sz="2400" dirty="0">
              <a:solidFill>
                <a:srgbClr val="000000"/>
              </a:solidFill>
              <a:latin typeface="黑体" panose="02010609060101010101" pitchFamily="49" charset="-122"/>
              <a:ea typeface="黑体" panose="02010609060101010101" pitchFamily="49"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3300" y="3338513"/>
            <a:ext cx="8140413" cy="2833688"/>
          </a:xfrm>
          <a:prstGeom prst="rect">
            <a:avLst/>
          </a:prstGeom>
        </p:spPr>
      </p:pic>
    </p:spTree>
    <p:extLst>
      <p:ext uri="{BB962C8B-B14F-4D97-AF65-F5344CB8AC3E}">
        <p14:creationId xmlns:p14="http://schemas.microsoft.com/office/powerpoint/2010/main" val="22914863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ln>
            <a:noFill/>
          </a:ln>
        </p:spPr>
        <p:txBody>
          <a:bodyPr>
            <a:noAutofit/>
          </a:bodyPr>
          <a:lstStyle/>
          <a:p>
            <a:r>
              <a:rPr lang="zh-CN" altLang="en-US" sz="8000" dirty="0" smtClean="0">
                <a:solidFill>
                  <a:schemeClr val="tx1"/>
                </a:solidFill>
              </a:rPr>
              <a:t>再  见</a:t>
            </a:r>
            <a:endParaRPr lang="zh-CN" altLang="en-US" sz="8000" dirty="0">
              <a:solidFill>
                <a:schemeClr val="tx1"/>
              </a:solidFill>
            </a:endParaRPr>
          </a:p>
        </p:txBody>
      </p:sp>
    </p:spTree>
    <p:extLst>
      <p:ext uri="{BB962C8B-B14F-4D97-AF65-F5344CB8AC3E}">
        <p14:creationId xmlns:p14="http://schemas.microsoft.com/office/powerpoint/2010/main" val="18540315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作者简介</a:t>
            </a:r>
            <a:endParaRPr lang="zh-CN" altLang="en-US" dirty="0"/>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11980"/>
          <a:stretch/>
        </p:blipFill>
        <p:spPr>
          <a:xfrm>
            <a:off x="0" y="811530"/>
            <a:ext cx="12192000" cy="6046470"/>
          </a:xfrm>
          <a:prstGeom prst="rect">
            <a:avLst/>
          </a:prstGeom>
        </p:spPr>
      </p:pic>
    </p:spTree>
    <p:extLst>
      <p:ext uri="{BB962C8B-B14F-4D97-AF65-F5344CB8AC3E}">
        <p14:creationId xmlns:p14="http://schemas.microsoft.com/office/powerpoint/2010/main" val="37932611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写作背景</a:t>
            </a:r>
            <a:endParaRPr lang="zh-CN" altLang="en-US" dirty="0"/>
          </a:p>
        </p:txBody>
      </p:sp>
      <p:sp>
        <p:nvSpPr>
          <p:cNvPr id="4" name="Rectangle 3"/>
          <p:cNvSpPr>
            <a:spLocks noChangeArrowheads="1"/>
          </p:cNvSpPr>
          <p:nvPr/>
        </p:nvSpPr>
        <p:spPr bwMode="auto">
          <a:xfrm>
            <a:off x="633020" y="980435"/>
            <a:ext cx="11347991" cy="3618366"/>
          </a:xfrm>
          <a:prstGeom prst="rect">
            <a:avLst/>
          </a:prstGeom>
          <a:noFill/>
          <a:ln w="9525">
            <a:noFill/>
            <a:miter lim="800000"/>
            <a:headEnd/>
            <a:tailEnd/>
          </a:ln>
        </p:spPr>
        <p:txBody>
          <a:bodyPr/>
          <a:lstStyle/>
          <a:p>
            <a:pPr>
              <a:lnSpc>
                <a:spcPct val="150000"/>
              </a:lnSpc>
              <a:spcBef>
                <a:spcPct val="20000"/>
              </a:spcBef>
            </a:pPr>
            <a:r>
              <a:rPr lang="en-US" altLang="zh-CN" sz="2400" dirty="0" smtClean="0">
                <a:solidFill>
                  <a:srgbClr val="000000"/>
                </a:solidFill>
                <a:latin typeface="黑体" panose="02010609060101010101" pitchFamily="49" charset="-122"/>
                <a:ea typeface="黑体" panose="02010609060101010101" pitchFamily="49" charset="-122"/>
              </a:rPr>
              <a:t>    </a:t>
            </a:r>
            <a:r>
              <a:rPr lang="zh-CN" altLang="zh-CN" sz="2400" dirty="0" smtClean="0">
                <a:solidFill>
                  <a:srgbClr val="000000"/>
                </a:solidFill>
                <a:latin typeface="黑体" panose="02010609060101010101" pitchFamily="49" charset="-122"/>
                <a:ea typeface="黑体" panose="02010609060101010101" pitchFamily="49" charset="-122"/>
              </a:rPr>
              <a:t>这</a:t>
            </a:r>
            <a:r>
              <a:rPr lang="zh-CN" altLang="zh-CN" sz="2400" dirty="0">
                <a:solidFill>
                  <a:srgbClr val="000000"/>
                </a:solidFill>
                <a:latin typeface="黑体" panose="02010609060101010101" pitchFamily="49" charset="-122"/>
                <a:ea typeface="黑体" panose="02010609060101010101" pitchFamily="49" charset="-122"/>
              </a:rPr>
              <a:t>首诗是大历二年（公元767年）作者寄寓夔州（重庆奉节）时写的。此时“安史之乱”已</a:t>
            </a:r>
            <a:r>
              <a:rPr lang="zh-CN" altLang="zh-CN" sz="2400" dirty="0" smtClean="0">
                <a:solidFill>
                  <a:srgbClr val="000000"/>
                </a:solidFill>
                <a:latin typeface="黑体" panose="02010609060101010101" pitchFamily="49" charset="-122"/>
                <a:ea typeface="黑体" panose="02010609060101010101" pitchFamily="49" charset="-122"/>
              </a:rPr>
              <a:t>结束</a:t>
            </a:r>
            <a:r>
              <a:rPr lang="zh-CN" altLang="en-US" sz="2400" dirty="0" smtClean="0">
                <a:solidFill>
                  <a:srgbClr val="000000"/>
                </a:solidFill>
                <a:latin typeface="黑体" panose="02010609060101010101" pitchFamily="49" charset="-122"/>
                <a:ea typeface="黑体" panose="02010609060101010101" pitchFamily="49" charset="-122"/>
              </a:rPr>
              <a:t>四</a:t>
            </a:r>
            <a:r>
              <a:rPr lang="zh-CN" altLang="zh-CN" sz="2400" dirty="0" smtClean="0">
                <a:solidFill>
                  <a:srgbClr val="000000"/>
                </a:solidFill>
                <a:latin typeface="黑体" panose="02010609060101010101" pitchFamily="49" charset="-122"/>
                <a:ea typeface="黑体" panose="02010609060101010101" pitchFamily="49" charset="-122"/>
              </a:rPr>
              <a:t>年</a:t>
            </a:r>
            <a:r>
              <a:rPr lang="zh-CN" altLang="zh-CN" sz="2400" dirty="0">
                <a:solidFill>
                  <a:srgbClr val="000000"/>
                </a:solidFill>
                <a:latin typeface="黑体" panose="02010609060101010101" pitchFamily="49" charset="-122"/>
                <a:ea typeface="黑体" panose="02010609060101010101" pitchFamily="49" charset="-122"/>
              </a:rPr>
              <a:t>，但地方军阀乘机争夺地盘，国家仍是一片混乱；再加上好友李白、高适、严武相继辞世——所有这些，像浓云一样压在杜甫</a:t>
            </a:r>
            <a:r>
              <a:rPr lang="zh-CN" altLang="zh-CN" sz="2400" dirty="0" smtClean="0">
                <a:solidFill>
                  <a:srgbClr val="000000"/>
                </a:solidFill>
                <a:latin typeface="黑体" panose="02010609060101010101" pitchFamily="49" charset="-122"/>
                <a:ea typeface="黑体" panose="02010609060101010101" pitchFamily="49" charset="-122"/>
              </a:rPr>
              <a:t>心头</a:t>
            </a:r>
            <a:r>
              <a:rPr lang="zh-CN" altLang="en-US" sz="2400" dirty="0" smtClean="0">
                <a:solidFill>
                  <a:srgbClr val="000000"/>
                </a:solidFill>
                <a:latin typeface="黑体" panose="02010609060101010101" pitchFamily="49" charset="-122"/>
                <a:ea typeface="黑体" panose="02010609060101010101" pitchFamily="49" charset="-122"/>
              </a:rPr>
              <a:t>。在重阳节之时，</a:t>
            </a:r>
            <a:r>
              <a:rPr lang="zh-CN" altLang="zh-CN" sz="2400" dirty="0" smtClean="0">
                <a:solidFill>
                  <a:srgbClr val="000000"/>
                </a:solidFill>
                <a:latin typeface="黑体" panose="02010609060101010101" pitchFamily="49" charset="-122"/>
                <a:ea typeface="黑体" panose="02010609060101010101" pitchFamily="49" charset="-122"/>
              </a:rPr>
              <a:t>他为排遣</a:t>
            </a:r>
            <a:r>
              <a:rPr lang="zh-CN" altLang="en-US" sz="2400" dirty="0" smtClean="0">
                <a:solidFill>
                  <a:srgbClr val="000000"/>
                </a:solidFill>
                <a:latin typeface="黑体" panose="02010609060101010101" pitchFamily="49" charset="-122"/>
                <a:ea typeface="黑体" panose="02010609060101010101" pitchFamily="49" charset="-122"/>
              </a:rPr>
              <a:t>心中</a:t>
            </a:r>
            <a:r>
              <a:rPr lang="zh-CN" altLang="zh-CN" sz="2400" dirty="0" smtClean="0">
                <a:solidFill>
                  <a:srgbClr val="000000"/>
                </a:solidFill>
                <a:latin typeface="黑体" panose="02010609060101010101" pitchFamily="49" charset="-122"/>
                <a:ea typeface="黑体" panose="02010609060101010101" pitchFamily="49" charset="-122"/>
              </a:rPr>
              <a:t>抑郁</a:t>
            </a:r>
            <a:r>
              <a:rPr lang="zh-CN" altLang="en-US" sz="2400" dirty="0" smtClean="0">
                <a:solidFill>
                  <a:srgbClr val="000000"/>
                </a:solidFill>
                <a:latin typeface="黑体" panose="02010609060101010101" pitchFamily="49" charset="-122"/>
                <a:ea typeface="黑体" panose="02010609060101010101" pitchFamily="49" charset="-122"/>
              </a:rPr>
              <a:t>，</a:t>
            </a:r>
            <a:r>
              <a:rPr lang="zh-CN" altLang="zh-CN" sz="2400" dirty="0" smtClean="0">
                <a:solidFill>
                  <a:srgbClr val="000000"/>
                </a:solidFill>
                <a:latin typeface="黑体" panose="02010609060101010101" pitchFamily="49" charset="-122"/>
                <a:ea typeface="黑体" panose="02010609060101010101" pitchFamily="49" charset="-122"/>
              </a:rPr>
              <a:t>抱病登台</a:t>
            </a:r>
            <a:r>
              <a:rPr lang="zh-CN" altLang="en-US" sz="2400" dirty="0" smtClean="0">
                <a:solidFill>
                  <a:srgbClr val="000000"/>
                </a:solidFill>
                <a:latin typeface="黑体" panose="02010609060101010101" pitchFamily="49" charset="-122"/>
                <a:ea typeface="黑体" panose="02010609060101010101" pitchFamily="49" charset="-122"/>
              </a:rPr>
              <a:t>，于是</a:t>
            </a:r>
            <a:r>
              <a:rPr lang="zh-CN" altLang="zh-CN" sz="2400" dirty="0" smtClean="0">
                <a:solidFill>
                  <a:srgbClr val="000000"/>
                </a:solidFill>
                <a:latin typeface="黑体" panose="02010609060101010101" pitchFamily="49" charset="-122"/>
                <a:ea typeface="黑体" panose="02010609060101010101" pitchFamily="49" charset="-122"/>
              </a:rPr>
              <a:t>就</a:t>
            </a:r>
            <a:r>
              <a:rPr lang="zh-CN" altLang="zh-CN" sz="2400" dirty="0">
                <a:solidFill>
                  <a:srgbClr val="000000"/>
                </a:solidFill>
                <a:latin typeface="黑体" panose="02010609060101010101" pitchFamily="49" charset="-122"/>
                <a:ea typeface="黑体" panose="02010609060101010101" pitchFamily="49" charset="-122"/>
              </a:rPr>
              <a:t>有了这首被誉为“</a:t>
            </a:r>
            <a:r>
              <a:rPr lang="zh-CN" altLang="zh-CN" sz="2400" dirty="0">
                <a:solidFill>
                  <a:srgbClr val="FF0000"/>
                </a:solidFill>
                <a:latin typeface="黑体" panose="02010609060101010101" pitchFamily="49" charset="-122"/>
                <a:ea typeface="黑体" panose="02010609060101010101" pitchFamily="49" charset="-122"/>
              </a:rPr>
              <a:t>古今</a:t>
            </a:r>
            <a:r>
              <a:rPr lang="zh-CN" altLang="zh-CN" sz="2400" dirty="0" smtClean="0">
                <a:solidFill>
                  <a:srgbClr val="FF0000"/>
                </a:solidFill>
                <a:latin typeface="黑体" panose="02010609060101010101" pitchFamily="49" charset="-122"/>
                <a:ea typeface="黑体" panose="02010609060101010101" pitchFamily="49" charset="-122"/>
              </a:rPr>
              <a:t>七律第一</a:t>
            </a:r>
            <a:r>
              <a:rPr lang="zh-CN" altLang="zh-CN" sz="2400" dirty="0">
                <a:solidFill>
                  <a:srgbClr val="000000"/>
                </a:solidFill>
                <a:latin typeface="黑体" panose="02010609060101010101" pitchFamily="49" charset="-122"/>
                <a:ea typeface="黑体" panose="02010609060101010101" pitchFamily="49" charset="-122"/>
              </a:rPr>
              <a:t>”的旷世之作。</a:t>
            </a:r>
            <a:endParaRPr lang="zh-CN" altLang="zh-CN" sz="2400" b="1" dirty="0">
              <a:solidFill>
                <a:srgbClr val="000000"/>
              </a:solidFill>
              <a:latin typeface="楷体_GB2312"/>
              <a:ea typeface="楷体_GB2312"/>
              <a:cs typeface="楷体_GB2312"/>
            </a:endParaRPr>
          </a:p>
          <a:p>
            <a:pPr marL="342900" indent="-342900">
              <a:spcBef>
                <a:spcPct val="20000"/>
              </a:spcBef>
            </a:pPr>
            <a:endParaRPr lang="zh-CN" altLang="zh-CN" sz="2400" b="1" dirty="0">
              <a:solidFill>
                <a:srgbClr val="000000"/>
              </a:solidFill>
              <a:latin typeface="楷体_GB2312"/>
              <a:ea typeface="楷体_GB2312"/>
              <a:cs typeface="楷体_GB231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1784" y="3338816"/>
            <a:ext cx="5908431" cy="3242853"/>
          </a:xfrm>
          <a:prstGeom prst="rect">
            <a:avLst/>
          </a:prstGeom>
        </p:spPr>
      </p:pic>
    </p:spTree>
    <p:extLst>
      <p:ext uri="{BB962C8B-B14F-4D97-AF65-F5344CB8AC3E}">
        <p14:creationId xmlns:p14="http://schemas.microsoft.com/office/powerpoint/2010/main" val="35762363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朗读感知</a:t>
            </a:r>
            <a:endParaRPr lang="zh-CN" altLang="en-US" dirty="0"/>
          </a:p>
        </p:txBody>
      </p:sp>
      <p:sp>
        <p:nvSpPr>
          <p:cNvPr id="3" name="Text Box 2"/>
          <p:cNvSpPr txBox="1">
            <a:spLocks noChangeArrowheads="1"/>
          </p:cNvSpPr>
          <p:nvPr/>
        </p:nvSpPr>
        <p:spPr bwMode="auto">
          <a:xfrm>
            <a:off x="2192438" y="1351948"/>
            <a:ext cx="8109030"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登高  </a:t>
            </a:r>
            <a:endParaRPr lang="en-US" altLang="zh-CN" sz="2800" b="1" dirty="0" smtClean="0">
              <a:effectLst>
                <a:outerShdw blurRad="38100" dist="38100" dir="2700000" algn="tl">
                  <a:srgbClr val="C0C0C0"/>
                </a:outerShdw>
              </a:effectLst>
              <a:latin typeface="楷体" panose="02010609060101010101" pitchFamily="49" charset="-122"/>
              <a:ea typeface="楷体" panose="02010609060101010101" pitchFamily="49" charset="-122"/>
            </a:endParaRPr>
          </a:p>
          <a:p>
            <a:pPr algn="ctr">
              <a:spcBef>
                <a:spcPct val="50000"/>
              </a:spcBef>
            </a:pPr>
            <a:r>
              <a:rPr lang="zh-CN" sz="2800" b="1" dirty="0" smtClean="0">
                <a:effectLst>
                  <a:outerShdw blurRad="38100" dist="38100" dir="2700000" algn="tl">
                    <a:srgbClr val="C0C0C0"/>
                  </a:outerShdw>
                </a:effectLst>
                <a:latin typeface="楷体" panose="02010609060101010101" pitchFamily="49" charset="-122"/>
                <a:ea typeface="楷体" panose="02010609060101010101" pitchFamily="49" charset="-122"/>
              </a:rPr>
              <a:t>杜甫</a:t>
            </a:r>
            <a:endParaRPr lang="zh-CN" sz="2800" b="1" dirty="0">
              <a:effectLst>
                <a:outerShdw blurRad="38100" dist="38100" dir="2700000" algn="tl">
                  <a:srgbClr val="C0C0C0"/>
                </a:outerShdw>
              </a:effectLst>
              <a:latin typeface="楷体" panose="02010609060101010101" pitchFamily="49" charset="-122"/>
              <a:ea typeface="楷体" panose="02010609060101010101" pitchFamily="49" charset="-122"/>
            </a:endParaRPr>
          </a:p>
          <a:p>
            <a:pPr algn="ctr">
              <a:spcBef>
                <a:spcPct val="50000"/>
              </a:spcBef>
            </a:pP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风急天</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高</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猿</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啸哀，渚清沙</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白</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鸟</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飞回。</a:t>
            </a:r>
          </a:p>
          <a:p>
            <a:pPr algn="ctr">
              <a:spcBef>
                <a:spcPct val="50000"/>
              </a:spcBef>
            </a:pP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无边落</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木</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萧萧</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下，不尽</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长江</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滚滚</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来。</a:t>
            </a:r>
          </a:p>
          <a:p>
            <a:pPr algn="ctr">
              <a:spcBef>
                <a:spcPct val="50000"/>
              </a:spcBef>
            </a:pP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万里悲</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秋</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常</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作客，百年多</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病</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独</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登台。</a:t>
            </a:r>
          </a:p>
          <a:p>
            <a:pPr algn="ctr">
              <a:spcBef>
                <a:spcPct val="50000"/>
              </a:spcBef>
            </a:pP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艰难苦</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恨</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繁</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霜鬓，潦倒新</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停</a:t>
            </a:r>
            <a:r>
              <a:rPr lang="en-US" alt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a:t>
            </a:r>
            <a:r>
              <a:rPr lang="zh-CN" sz="3600" b="1" dirty="0" smtClean="0">
                <a:effectLst>
                  <a:outerShdw blurRad="38100" dist="38100" dir="2700000" algn="tl">
                    <a:srgbClr val="C0C0C0"/>
                  </a:outerShdw>
                </a:effectLst>
                <a:latin typeface="楷体" panose="02010609060101010101" pitchFamily="49" charset="-122"/>
                <a:ea typeface="楷体" panose="02010609060101010101" pitchFamily="49" charset="-122"/>
              </a:rPr>
              <a:t>浊酒</a:t>
            </a:r>
            <a:r>
              <a:rPr lang="zh-CN" sz="3600" b="1" dirty="0">
                <a:effectLst>
                  <a:outerShdw blurRad="38100" dist="38100" dir="2700000" algn="tl">
                    <a:srgbClr val="C0C0C0"/>
                  </a:outerShdw>
                </a:effectLst>
                <a:latin typeface="楷体" panose="02010609060101010101" pitchFamily="49" charset="-122"/>
                <a:ea typeface="楷体" panose="02010609060101010101" pitchFamily="49" charset="-122"/>
              </a:rPr>
              <a:t>杯。</a:t>
            </a:r>
          </a:p>
        </p:txBody>
      </p:sp>
      <p:pic>
        <p:nvPicPr>
          <p:cNvPr id="4" name="【课文朗读】登高朗读">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65347" y="1744241"/>
            <a:ext cx="406400" cy="406400"/>
          </a:xfrm>
          <a:prstGeom prst="rect">
            <a:avLst/>
          </a:prstGeom>
        </p:spPr>
      </p:pic>
    </p:spTree>
    <p:extLst>
      <p:ext uri="{BB962C8B-B14F-4D97-AF65-F5344CB8AC3E}">
        <p14:creationId xmlns:p14="http://schemas.microsoft.com/office/powerpoint/2010/main" val="22252334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336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朗读感知</a:t>
            </a:r>
            <a:endParaRPr lang="zh-CN" altLang="en-US" dirty="0"/>
          </a:p>
        </p:txBody>
      </p:sp>
      <p:sp>
        <p:nvSpPr>
          <p:cNvPr id="5" name="Rectangle 3"/>
          <p:cNvSpPr txBox="1">
            <a:spLocks noChangeArrowheads="1"/>
          </p:cNvSpPr>
          <p:nvPr/>
        </p:nvSpPr>
        <p:spPr>
          <a:xfrm>
            <a:off x="1613703" y="1176677"/>
            <a:ext cx="5458429" cy="490077"/>
          </a:xfrm>
          <a:prstGeom prst="rect">
            <a:avLst/>
          </a:prstGeom>
        </p:spPr>
        <p:txBody>
          <a:bodyPr vert="horz" lIns="91440" tIns="45720" rIns="91440" bIns="45720" rtlCol="0">
            <a:normAutofit lnSpcReduction="10000"/>
          </a:bodyPr>
          <a:lstStyle>
            <a:lvl1pPr marL="0" indent="0" algn="l" defTabSz="914400" rtl="0" eaLnBrk="1" latinLnBrk="0" hangingPunct="1">
              <a:lnSpc>
                <a:spcPct val="100000"/>
              </a:lnSpc>
              <a:spcBef>
                <a:spcPts val="1000"/>
              </a:spcBef>
              <a:buFont typeface="Arial" panose="020B0604020202020204" pitchFamily="34" charset="0"/>
              <a:buNone/>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lumMod val="65000"/>
                    <a:lumOff val="35000"/>
                  </a:schemeClr>
                </a:solidFill>
                <a:latin typeface="黑体" panose="02010609060101010101" pitchFamily="49" charset="-122"/>
                <a:ea typeface="黑体" panose="02010609060101010101" pitchFamily="49"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楷体" panose="02010609060101010101" pitchFamily="49" charset="-122"/>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zh-CN" b="1" dirty="0" smtClean="0">
                <a:solidFill>
                  <a:schemeClr val="tx1"/>
                </a:solidFill>
              </a:rPr>
              <a:t>这首诗给我们的总体感受是什么？</a:t>
            </a:r>
            <a:endParaRPr lang="zh-CN" b="1" dirty="0">
              <a:solidFill>
                <a:schemeClr val="tx1"/>
              </a:solidFill>
            </a:endParaRPr>
          </a:p>
        </p:txBody>
      </p:sp>
      <p:sp>
        <p:nvSpPr>
          <p:cNvPr id="7" name="Text Box 4"/>
          <p:cNvSpPr txBox="1">
            <a:spLocks noChangeArrowheads="1"/>
          </p:cNvSpPr>
          <p:nvPr/>
        </p:nvSpPr>
        <p:spPr bwMode="auto">
          <a:xfrm>
            <a:off x="1841359" y="2870644"/>
            <a:ext cx="3455987"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sz="3600" b="1" dirty="0">
                <a:ea typeface="黑体" panose="02010609060101010101" pitchFamily="49" charset="-122"/>
              </a:rPr>
              <a:t>凄楚</a:t>
            </a:r>
            <a:r>
              <a:rPr lang="zh-CN" sz="3600" b="1" dirty="0" smtClean="0">
                <a:ea typeface="黑体" panose="02010609060101010101" pitchFamily="49" charset="-122"/>
              </a:rPr>
              <a:t>、</a:t>
            </a:r>
            <a:r>
              <a:rPr lang="zh-CN" altLang="en-US" sz="3600" b="1" dirty="0" smtClean="0">
                <a:ea typeface="黑体" panose="02010609060101010101" pitchFamily="49" charset="-122"/>
              </a:rPr>
              <a:t>悲凉</a:t>
            </a:r>
            <a:r>
              <a:rPr lang="zh-CN" sz="3600" b="1" dirty="0" smtClean="0">
                <a:ea typeface="黑体" panose="02010609060101010101" pitchFamily="49" charset="-122"/>
              </a:rPr>
              <a:t>、</a:t>
            </a:r>
            <a:endParaRPr lang="zh-CN" sz="3600" b="1" dirty="0">
              <a:ea typeface="黑体" panose="02010609060101010101" pitchFamily="49" charset="-122"/>
            </a:endParaRPr>
          </a:p>
          <a:p>
            <a:pPr>
              <a:spcBef>
                <a:spcPct val="50000"/>
              </a:spcBef>
            </a:pPr>
            <a:r>
              <a:rPr lang="zh-CN" sz="3600" b="1" dirty="0">
                <a:ea typeface="黑体" panose="02010609060101010101" pitchFamily="49" charset="-122"/>
              </a:rPr>
              <a:t>悲愤、孤独、</a:t>
            </a:r>
          </a:p>
          <a:p>
            <a:pPr>
              <a:spcBef>
                <a:spcPct val="50000"/>
              </a:spcBef>
            </a:pPr>
            <a:r>
              <a:rPr lang="zh-CN" altLang="en-US" sz="3600" b="1" dirty="0" smtClean="0">
                <a:ea typeface="黑体" panose="02010609060101010101" pitchFamily="49" charset="-122"/>
              </a:rPr>
              <a:t>伤怀</a:t>
            </a:r>
            <a:r>
              <a:rPr lang="zh-CN" sz="3600" b="1" dirty="0" smtClean="0">
                <a:ea typeface="黑体" panose="02010609060101010101" pitchFamily="49" charset="-122"/>
              </a:rPr>
              <a:t>、</a:t>
            </a:r>
            <a:r>
              <a:rPr lang="zh-CN" altLang="en-US" sz="3600" b="1" dirty="0" smtClean="0">
                <a:ea typeface="黑体" panose="02010609060101010101" pitchFamily="49" charset="-122"/>
              </a:rPr>
              <a:t>沉郁</a:t>
            </a:r>
            <a:r>
              <a:rPr lang="zh-CN" sz="3600" b="1" dirty="0" smtClean="0">
                <a:ea typeface="黑体" panose="02010609060101010101" pitchFamily="49" charset="-122"/>
              </a:rPr>
              <a:t>。</a:t>
            </a:r>
            <a:endParaRPr lang="zh-CN" sz="3600" b="1" dirty="0">
              <a:ea typeface="黑体" panose="02010609060101010101"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7346" y="2227547"/>
            <a:ext cx="6390256" cy="3594519"/>
          </a:xfrm>
          <a:prstGeom prst="rect">
            <a:avLst/>
          </a:prstGeom>
          <a:ln>
            <a:noFill/>
          </a:ln>
          <a:effectLst>
            <a:softEdge rad="112500"/>
          </a:effectLst>
        </p:spPr>
      </p:pic>
    </p:spTree>
    <p:extLst>
      <p:ext uri="{BB962C8B-B14F-4D97-AF65-F5344CB8AC3E}">
        <p14:creationId xmlns:p14="http://schemas.microsoft.com/office/powerpoint/2010/main" val="922397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诗歌赏析</a:t>
            </a:r>
          </a:p>
        </p:txBody>
      </p:sp>
      <p:sp>
        <p:nvSpPr>
          <p:cNvPr id="33795" name="矩形 2"/>
          <p:cNvSpPr>
            <a:spLocks noChangeArrowheads="1"/>
          </p:cNvSpPr>
          <p:nvPr/>
        </p:nvSpPr>
        <p:spPr bwMode="auto">
          <a:xfrm>
            <a:off x="525980" y="989865"/>
            <a:ext cx="1686694" cy="738664"/>
          </a:xfrm>
          <a:prstGeom prst="rect">
            <a:avLst/>
          </a:prstGeom>
          <a:noFill/>
          <a:ln w="19050">
            <a:solidFill>
              <a:schemeClr val="tx1"/>
            </a:solidFill>
            <a:miter lim="800000"/>
            <a:headEnd/>
            <a:tailEnd/>
          </a:ln>
        </p:spPr>
        <p:txBody>
          <a:bodyPr wrap="square">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首联赏析</a:t>
            </a:r>
            <a:endParaRPr lang="en-US" altLang="zh-CN" sz="2800" dirty="0">
              <a:solidFill>
                <a:srgbClr val="FF0000"/>
              </a:solidFill>
              <a:latin typeface="黑体" panose="02010609060101010101" pitchFamily="49" charset="-122"/>
              <a:ea typeface="黑体" panose="02010609060101010101" pitchFamily="49" charset="-122"/>
            </a:endParaRPr>
          </a:p>
        </p:txBody>
      </p:sp>
      <p:pic>
        <p:nvPicPr>
          <p:cNvPr id="4" name="Picture 5" descr="http://p4.so.qhimgs1.com/bdr/_240_/t01bba25726c2db6e0a.jpg"/>
          <p:cNvPicPr>
            <a:picLocks noChangeAspect="1" noChangeArrowheads="1"/>
          </p:cNvPicPr>
          <p:nvPr/>
        </p:nvPicPr>
        <p:blipFill rotWithShape="1">
          <a:blip r:embed="rId2"/>
          <a:srcRect t="1" r="-363" b="-3101"/>
          <a:stretch/>
        </p:blipFill>
        <p:spPr bwMode="auto">
          <a:xfrm>
            <a:off x="7287536" y="4263409"/>
            <a:ext cx="4885306" cy="2356883"/>
          </a:xfrm>
          <a:prstGeom prst="rect">
            <a:avLst/>
          </a:prstGeom>
          <a:noFill/>
          <a:effectLst>
            <a:softEdge rad="127000"/>
          </a:effectLst>
        </p:spPr>
      </p:pic>
      <p:sp>
        <p:nvSpPr>
          <p:cNvPr id="3" name="矩形 2"/>
          <p:cNvSpPr/>
          <p:nvPr/>
        </p:nvSpPr>
        <p:spPr>
          <a:xfrm>
            <a:off x="1166485" y="3952389"/>
            <a:ext cx="10393132" cy="2308324"/>
          </a:xfrm>
          <a:prstGeom prst="rect">
            <a:avLst/>
          </a:prstGeom>
        </p:spPr>
        <p:txBody>
          <a:bodyPr wrap="square">
            <a:spAutoFit/>
          </a:bodyPr>
          <a:lstStyle/>
          <a:p>
            <a:pPr>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风</a:t>
            </a:r>
            <a:r>
              <a:rPr lang="zh-CN" altLang="en-US" sz="2400" dirty="0">
                <a:solidFill>
                  <a:prstClr val="black"/>
                </a:solidFill>
                <a:latin typeface="黑体" panose="02010609060101010101" pitchFamily="49" charset="-122"/>
                <a:ea typeface="黑体" panose="02010609060101010101" pitchFamily="49" charset="-122"/>
              </a:rPr>
              <a:t>急</a:t>
            </a:r>
            <a:r>
              <a:rPr lang="zh-CN" altLang="en-US" sz="2400" dirty="0" smtClean="0">
                <a:solidFill>
                  <a:prstClr val="black"/>
                </a:solidFill>
                <a:latin typeface="黑体" panose="02010609060101010101" pitchFamily="49" charset="-122"/>
                <a:ea typeface="黑体" panose="02010609060101010101" pitchFamily="49" charset="-122"/>
              </a:rPr>
              <a:t>，</a:t>
            </a:r>
            <a:r>
              <a:rPr lang="zh-CN" altLang="en-US" sz="2400" dirty="0">
                <a:solidFill>
                  <a:prstClr val="black"/>
                </a:solidFill>
                <a:latin typeface="黑体" panose="02010609060101010101" pitchFamily="49" charset="-122"/>
                <a:ea typeface="黑体" panose="02010609060101010101" pitchFamily="49" charset="-122"/>
              </a:rPr>
              <a:t>使人感到非常冷。既有身体的，又有心灵的。但更主要是心灵的。 </a:t>
            </a:r>
          </a:p>
          <a:p>
            <a:pPr>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天</a:t>
            </a:r>
            <a:r>
              <a:rPr lang="zh-CN" altLang="en-US" sz="2400" dirty="0">
                <a:solidFill>
                  <a:prstClr val="black"/>
                </a:solidFill>
                <a:latin typeface="黑体" panose="02010609060101010101" pitchFamily="49" charset="-122"/>
                <a:ea typeface="黑体" panose="02010609060101010101" pitchFamily="49" charset="-122"/>
              </a:rPr>
              <a:t>高，显得天底下的人很渺小，很孤单。 </a:t>
            </a:r>
          </a:p>
          <a:p>
            <a:pPr>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哀</a:t>
            </a:r>
            <a:r>
              <a:rPr lang="zh-CN" altLang="en-US" sz="2400" dirty="0">
                <a:solidFill>
                  <a:prstClr val="black"/>
                </a:solidFill>
                <a:latin typeface="黑体" panose="02010609060101010101" pitchFamily="49" charset="-122"/>
                <a:ea typeface="黑体" panose="02010609060101010101" pitchFamily="49" charset="-122"/>
              </a:rPr>
              <a:t>猿，使人听到它的叫声感到非常悲凉。 </a:t>
            </a:r>
          </a:p>
          <a:p>
            <a:pPr>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飞鸟</a:t>
            </a:r>
            <a:r>
              <a:rPr lang="zh-CN" altLang="en-US" sz="2400" dirty="0">
                <a:solidFill>
                  <a:prstClr val="black"/>
                </a:solidFill>
                <a:latin typeface="黑体" panose="02010609060101010101" pitchFamily="49" charset="-122"/>
                <a:ea typeface="黑体" panose="02010609060101010101" pitchFamily="49" charset="-122"/>
              </a:rPr>
              <a:t>，是鸟儿在天空</a:t>
            </a:r>
            <a:r>
              <a:rPr lang="zh-CN" altLang="en-US" sz="2400" dirty="0" smtClean="0">
                <a:solidFill>
                  <a:prstClr val="black"/>
                </a:solidFill>
                <a:latin typeface="黑体" panose="02010609060101010101" pitchFamily="49" charset="-122"/>
                <a:ea typeface="黑体" panose="02010609060101010101" pitchFamily="49" charset="-122"/>
              </a:rPr>
              <a:t>盘旋，飘零无依。</a:t>
            </a:r>
            <a:endParaRPr lang="zh-CN" altLang="en-US" sz="2400" dirty="0">
              <a:solidFill>
                <a:prstClr val="black"/>
              </a:solidFill>
              <a:latin typeface="黑体" panose="02010609060101010101" pitchFamily="49" charset="-122"/>
              <a:ea typeface="黑体" panose="02010609060101010101" pitchFamily="49" charset="-122"/>
            </a:endParaRPr>
          </a:p>
        </p:txBody>
      </p:sp>
      <p:sp>
        <p:nvSpPr>
          <p:cNvPr id="7" name="矩形 2"/>
          <p:cNvSpPr>
            <a:spLocks noChangeArrowheads="1"/>
          </p:cNvSpPr>
          <p:nvPr/>
        </p:nvSpPr>
        <p:spPr bwMode="auto">
          <a:xfrm>
            <a:off x="2828916" y="1924003"/>
            <a:ext cx="6491305" cy="715581"/>
          </a:xfrm>
          <a:prstGeom prst="rect">
            <a:avLst/>
          </a:prstGeom>
          <a:solidFill>
            <a:schemeClr val="bg2"/>
          </a:solidFill>
          <a:ln w="9525">
            <a:noFill/>
            <a:miter lim="800000"/>
            <a:headEnd/>
            <a:tailEnd/>
          </a:ln>
        </p:spPr>
        <p:txBody>
          <a:bodyPr wrap="square">
            <a:spAutoFit/>
          </a:bodyPr>
          <a:lstStyle/>
          <a:p>
            <a:pPr>
              <a:lnSpc>
                <a:spcPct val="150000"/>
              </a:lnSpc>
            </a:pPr>
            <a:r>
              <a:rPr lang="zh-CN" altLang="en-US" sz="3200" b="1" dirty="0" smtClean="0">
                <a:solidFill>
                  <a:prstClr val="black"/>
                </a:solidFill>
                <a:latin typeface="楷体" panose="02010609060101010101" pitchFamily="49" charset="-122"/>
                <a:ea typeface="楷体" panose="02010609060101010101" pitchFamily="49" charset="-122"/>
              </a:rPr>
              <a:t>风</a:t>
            </a:r>
            <a:r>
              <a:rPr lang="zh-CN" altLang="en-US" sz="3200" b="1" dirty="0">
                <a:solidFill>
                  <a:prstClr val="black"/>
                </a:solidFill>
                <a:latin typeface="楷体" panose="02010609060101010101" pitchFamily="49" charset="-122"/>
                <a:ea typeface="楷体" panose="02010609060101010101" pitchFamily="49" charset="-122"/>
              </a:rPr>
              <a:t>急天高猿啸</a:t>
            </a:r>
            <a:r>
              <a:rPr lang="zh-CN" altLang="en-US" sz="3200" b="1" dirty="0" smtClean="0">
                <a:solidFill>
                  <a:prstClr val="black"/>
                </a:solidFill>
                <a:latin typeface="楷体" panose="02010609060101010101" pitchFamily="49" charset="-122"/>
                <a:ea typeface="楷体" panose="02010609060101010101" pitchFamily="49" charset="-122"/>
              </a:rPr>
              <a:t>哀，渚清沙白鸟飞回。</a:t>
            </a:r>
            <a:endParaRPr lang="en-US" altLang="zh-CN" sz="3200" b="1" dirty="0">
              <a:solidFill>
                <a:prstClr val="black"/>
              </a:solidFill>
              <a:latin typeface="楷体" panose="02010609060101010101" pitchFamily="49" charset="-122"/>
              <a:ea typeface="楷体" panose="02010609060101010101" pitchFamily="49" charset="-122"/>
            </a:endParaRPr>
          </a:p>
        </p:txBody>
      </p:sp>
      <p:sp>
        <p:nvSpPr>
          <p:cNvPr id="8" name="矩形 2"/>
          <p:cNvSpPr>
            <a:spLocks noChangeArrowheads="1"/>
          </p:cNvSpPr>
          <p:nvPr/>
        </p:nvSpPr>
        <p:spPr bwMode="auto">
          <a:xfrm>
            <a:off x="1361208" y="3027039"/>
            <a:ext cx="10198409" cy="646331"/>
          </a:xfrm>
          <a:prstGeom prst="rect">
            <a:avLst/>
          </a:prstGeom>
          <a:noFill/>
          <a:ln w="9525">
            <a:noFill/>
            <a:miter lim="800000"/>
            <a:headEnd/>
            <a:tailEnd/>
          </a:ln>
        </p:spPr>
        <p:txBody>
          <a:bodyPr wrap="square">
            <a:spAutoFit/>
          </a:bodyPr>
          <a:lstStyle/>
          <a:p>
            <a:pPr>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写</a:t>
            </a:r>
            <a:r>
              <a:rPr lang="zh-CN" altLang="en-US" sz="2400" dirty="0">
                <a:solidFill>
                  <a:prstClr val="black"/>
                </a:solidFill>
                <a:latin typeface="黑体" panose="02010609060101010101" pitchFamily="49" charset="-122"/>
                <a:ea typeface="黑体" panose="02010609060101010101" pitchFamily="49" charset="-122"/>
              </a:rPr>
              <a:t>了哪些</a:t>
            </a:r>
            <a:r>
              <a:rPr lang="zh-CN" altLang="en-US" sz="2400" dirty="0" smtClean="0">
                <a:solidFill>
                  <a:prstClr val="black"/>
                </a:solidFill>
                <a:latin typeface="黑体" panose="02010609060101010101" pitchFamily="49" charset="-122"/>
                <a:ea typeface="黑体" panose="02010609060101010101" pitchFamily="49" charset="-122"/>
              </a:rPr>
              <a:t>景物？它们</a:t>
            </a:r>
            <a:r>
              <a:rPr lang="zh-CN" altLang="en-US" sz="2400" dirty="0">
                <a:solidFill>
                  <a:prstClr val="black"/>
                </a:solidFill>
                <a:latin typeface="黑体" panose="02010609060101010101" pitchFamily="49" charset="-122"/>
                <a:ea typeface="黑体" panose="02010609060101010101" pitchFamily="49" charset="-122"/>
              </a:rPr>
              <a:t>分别有何特点？营造了怎么样的氛围</a:t>
            </a:r>
            <a:r>
              <a:rPr lang="zh-CN" altLang="en-US" sz="2400" dirty="0" smtClean="0">
                <a:solidFill>
                  <a:prstClr val="black"/>
                </a:solidFill>
                <a:latin typeface="黑体" panose="02010609060101010101" pitchFamily="49" charset="-122"/>
                <a:ea typeface="黑体" panose="02010609060101010101" pitchFamily="49" charset="-122"/>
              </a:rPr>
              <a:t>？</a:t>
            </a:r>
            <a:endParaRPr lang="en-US" altLang="zh-CN" sz="2400" dirty="0">
              <a:solidFill>
                <a:prstClr val="black"/>
              </a:solidFill>
              <a:latin typeface="黑体" panose="02010609060101010101" pitchFamily="49" charset="-122"/>
              <a:ea typeface="黑体" panose="02010609060101010101" pitchFamily="49" charset="-122"/>
            </a:endParaRPr>
          </a:p>
        </p:txBody>
      </p:sp>
      <p:sp>
        <p:nvSpPr>
          <p:cNvPr id="5" name="椭圆 4"/>
          <p:cNvSpPr/>
          <p:nvPr/>
        </p:nvSpPr>
        <p:spPr>
          <a:xfrm>
            <a:off x="2828916" y="2139797"/>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643053" y="2125502"/>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457190" y="2104336"/>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074568" y="2106273"/>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910221" y="2104336"/>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45874" y="2089545"/>
            <a:ext cx="565484" cy="51408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417442" y="2693673"/>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75695" y="2726179"/>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056490" y="2726179"/>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526407" y="2741548"/>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788953" y="2730392"/>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7574522" y="2730459"/>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469613" y="2741548"/>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846653" y="2737134"/>
            <a:ext cx="154916" cy="1753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891690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4423" y="3142739"/>
            <a:ext cx="1500187" cy="584775"/>
          </a:xfrm>
          <a:prstGeom prst="rect">
            <a:avLst/>
          </a:prstGeom>
        </p:spPr>
        <p:txBody>
          <a:bodyPr wrap="square">
            <a:spAutoFit/>
          </a:bodyPr>
          <a:lstStyle/>
          <a:p>
            <a:r>
              <a:rPr lang="zh-CN" altLang="en-US" sz="3200" dirty="0">
                <a:solidFill>
                  <a:prstClr val="black"/>
                </a:solidFill>
                <a:latin typeface="黑体" panose="02010609060101010101" pitchFamily="49" charset="-122"/>
                <a:ea typeface="黑体" panose="02010609060101010101" pitchFamily="49" charset="-122"/>
              </a:rPr>
              <a:t>鸟飞回</a:t>
            </a:r>
          </a:p>
        </p:txBody>
      </p:sp>
      <p:sp>
        <p:nvSpPr>
          <p:cNvPr id="3" name="左大括号 2"/>
          <p:cNvSpPr/>
          <p:nvPr/>
        </p:nvSpPr>
        <p:spPr>
          <a:xfrm>
            <a:off x="3137751" y="2469201"/>
            <a:ext cx="499844" cy="1843088"/>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sz="3200" dirty="0">
              <a:solidFill>
                <a:prstClr val="black"/>
              </a:solidFill>
              <a:latin typeface="黑体" panose="02010609060101010101" pitchFamily="49" charset="-122"/>
              <a:ea typeface="黑体" panose="02010609060101010101" pitchFamily="49" charset="-122"/>
            </a:endParaRPr>
          </a:p>
        </p:txBody>
      </p:sp>
      <p:sp>
        <p:nvSpPr>
          <p:cNvPr id="4" name="矩形 3"/>
          <p:cNvSpPr/>
          <p:nvPr/>
        </p:nvSpPr>
        <p:spPr>
          <a:xfrm>
            <a:off x="4030556" y="2176813"/>
            <a:ext cx="1500187" cy="584775"/>
          </a:xfrm>
          <a:prstGeom prst="rect">
            <a:avLst/>
          </a:prstGeom>
        </p:spPr>
        <p:txBody>
          <a:bodyPr wrap="square">
            <a:spAutoFit/>
          </a:bodyPr>
          <a:lstStyle/>
          <a:p>
            <a:r>
              <a:rPr lang="zh-CN" altLang="en-US" sz="3200" dirty="0" smtClean="0">
                <a:solidFill>
                  <a:prstClr val="black"/>
                </a:solidFill>
                <a:latin typeface="黑体" panose="02010609060101010101" pitchFamily="49" charset="-122"/>
                <a:ea typeface="黑体" panose="02010609060101010101" pitchFamily="49" charset="-122"/>
              </a:rPr>
              <a:t>一只</a:t>
            </a:r>
            <a:endParaRPr lang="zh-CN" altLang="en-US" sz="3200" dirty="0">
              <a:solidFill>
                <a:prstClr val="black"/>
              </a:solidFill>
              <a:latin typeface="黑体" panose="02010609060101010101" pitchFamily="49" charset="-122"/>
              <a:ea typeface="黑体" panose="02010609060101010101" pitchFamily="49" charset="-122"/>
            </a:endParaRPr>
          </a:p>
        </p:txBody>
      </p:sp>
      <p:sp>
        <p:nvSpPr>
          <p:cNvPr id="5" name="矩形 4"/>
          <p:cNvSpPr/>
          <p:nvPr/>
        </p:nvSpPr>
        <p:spPr>
          <a:xfrm>
            <a:off x="4030556" y="4019901"/>
            <a:ext cx="1500187" cy="584775"/>
          </a:xfrm>
          <a:prstGeom prst="rect">
            <a:avLst/>
          </a:prstGeom>
        </p:spPr>
        <p:txBody>
          <a:bodyPr wrap="square">
            <a:spAutoFit/>
          </a:bodyPr>
          <a:lstStyle/>
          <a:p>
            <a:r>
              <a:rPr lang="zh-CN" altLang="en-US" sz="3200" dirty="0" smtClean="0">
                <a:solidFill>
                  <a:prstClr val="black"/>
                </a:solidFill>
                <a:latin typeface="黑体" panose="02010609060101010101" pitchFamily="49" charset="-122"/>
                <a:ea typeface="黑体" panose="02010609060101010101" pitchFamily="49" charset="-122"/>
              </a:rPr>
              <a:t>一群</a:t>
            </a:r>
            <a:endParaRPr lang="zh-CN" altLang="en-US" sz="3200" dirty="0">
              <a:solidFill>
                <a:prstClr val="black"/>
              </a:solidFill>
              <a:latin typeface="黑体" panose="02010609060101010101" pitchFamily="49" charset="-122"/>
              <a:ea typeface="黑体" panose="02010609060101010101" pitchFamily="49" charset="-122"/>
            </a:endParaRPr>
          </a:p>
        </p:txBody>
      </p:sp>
      <p:sp>
        <p:nvSpPr>
          <p:cNvPr id="6"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b="1" dirty="0">
                <a:solidFill>
                  <a:prstClr val="black"/>
                </a:solidFill>
                <a:latin typeface="黑体" panose="02010609060101010101" pitchFamily="49" charset="-122"/>
                <a:ea typeface="黑体" panose="02010609060101010101" pitchFamily="49" charset="-122"/>
              </a:rPr>
              <a:t>诗歌赏析</a:t>
            </a:r>
          </a:p>
        </p:txBody>
      </p:sp>
      <p:pic>
        <p:nvPicPr>
          <p:cNvPr id="7" name="Picture 5" descr="http://p4.so.qhimgs1.com/bdr/_240_/t01bba25726c2db6e0a.jpg"/>
          <p:cNvPicPr>
            <a:picLocks noChangeAspect="1" noChangeArrowheads="1"/>
          </p:cNvPicPr>
          <p:nvPr/>
        </p:nvPicPr>
        <p:blipFill>
          <a:blip r:embed="rId2"/>
          <a:srcRect/>
          <a:stretch>
            <a:fillRect/>
          </a:stretch>
        </p:blipFill>
        <p:spPr bwMode="auto">
          <a:xfrm>
            <a:off x="6551508" y="1104744"/>
            <a:ext cx="4867688" cy="2286001"/>
          </a:xfrm>
          <a:prstGeom prst="rect">
            <a:avLst/>
          </a:prstGeom>
          <a:noFill/>
          <a:effectLst>
            <a:softEdge rad="127000"/>
          </a:effectLst>
        </p:spPr>
      </p:pic>
      <p:pic>
        <p:nvPicPr>
          <p:cNvPr id="9" name="图片 8"/>
          <p:cNvPicPr>
            <a:picLocks noChangeAspect="1"/>
          </p:cNvPicPr>
          <p:nvPr/>
        </p:nvPicPr>
        <p:blipFill>
          <a:blip r:embed="rId3"/>
          <a:stretch>
            <a:fillRect/>
          </a:stretch>
        </p:blipFill>
        <p:spPr>
          <a:xfrm>
            <a:off x="6551508" y="4019901"/>
            <a:ext cx="4867688" cy="2286001"/>
          </a:xfrm>
          <a:prstGeom prst="rect">
            <a:avLst/>
          </a:prstGeom>
          <a:noFill/>
          <a:effectLst>
            <a:softEdge rad="127000"/>
          </a:effectLst>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43738" y="4161839"/>
            <a:ext cx="2019870" cy="1347237"/>
          </a:xfrm>
          <a:prstGeom prst="rect">
            <a:avLst/>
          </a:prstGeom>
        </p:spPr>
      </p:pic>
    </p:spTree>
    <p:extLst>
      <p:ext uri="{BB962C8B-B14F-4D97-AF65-F5344CB8AC3E}">
        <p14:creationId xmlns:p14="http://schemas.microsoft.com/office/powerpoint/2010/main" val="21432390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3"/>
          <p:cNvSpPr txBox="1">
            <a:spLocks noChangeArrowheads="1"/>
          </p:cNvSpPr>
          <p:nvPr/>
        </p:nvSpPr>
        <p:spPr bwMode="auto">
          <a:xfrm>
            <a:off x="3018881" y="1128364"/>
            <a:ext cx="6692278" cy="830997"/>
          </a:xfrm>
          <a:prstGeom prst="rect">
            <a:avLst/>
          </a:prstGeom>
          <a:solidFill>
            <a:schemeClr val="bg2"/>
          </a:solidFill>
          <a:ln w="9525">
            <a:noFill/>
            <a:miter lim="800000"/>
            <a:headEnd/>
            <a:tailEnd/>
          </a:ln>
        </p:spPr>
        <p:txBody>
          <a:bodyPr wrap="square">
            <a:spAutoFit/>
          </a:bodyPr>
          <a:lstStyle>
            <a:defPPr>
              <a:defRPr lang="zh-CN"/>
            </a:defPPr>
            <a:lvl1pPr>
              <a:lnSpc>
                <a:spcPct val="150000"/>
              </a:lnSpc>
              <a:defRPr sz="3200" b="1">
                <a:solidFill>
                  <a:prstClr val="black"/>
                </a:solidFill>
                <a:latin typeface="楷体" panose="02010609060101010101" pitchFamily="49" charset="-122"/>
                <a:ea typeface="楷体" panose="02010609060101010101" pitchFamily="49" charset="-122"/>
              </a:defRPr>
            </a:lvl1pPr>
          </a:lstStyle>
          <a:p>
            <a:r>
              <a:rPr lang="zh-CN" altLang="en-US" dirty="0"/>
              <a:t>无边落木萧萧下，不尽长江滚滚来。</a:t>
            </a:r>
            <a:endParaRPr lang="en-US" altLang="zh-CN" dirty="0"/>
          </a:p>
        </p:txBody>
      </p:sp>
      <p:sp>
        <p:nvSpPr>
          <p:cNvPr id="5" name="矩形 1"/>
          <p:cNvSpPr>
            <a:spLocks noChangeArrowheads="1"/>
          </p:cNvSpPr>
          <p:nvPr/>
        </p:nvSpPr>
        <p:spPr bwMode="auto">
          <a:xfrm>
            <a:off x="4956175" y="0"/>
            <a:ext cx="2236788" cy="708025"/>
          </a:xfrm>
          <a:prstGeom prst="rect">
            <a:avLst/>
          </a:prstGeom>
          <a:noFill/>
          <a:ln w="9525">
            <a:noFill/>
            <a:miter lim="800000"/>
            <a:headEnd/>
            <a:tailEnd/>
          </a:ln>
        </p:spPr>
        <p:txBody>
          <a:bodyPr wrap="none">
            <a:spAutoFit/>
          </a:bodyPr>
          <a:lstStyle/>
          <a:p>
            <a:r>
              <a:rPr lang="zh-CN" altLang="en-US" sz="4000" dirty="0">
                <a:solidFill>
                  <a:prstClr val="black"/>
                </a:solidFill>
                <a:latin typeface="黑体" panose="02010609060101010101" pitchFamily="49" charset="-122"/>
                <a:ea typeface="黑体" panose="02010609060101010101" pitchFamily="49" charset="-122"/>
              </a:rPr>
              <a:t>诗歌赏析</a:t>
            </a:r>
          </a:p>
        </p:txBody>
      </p:sp>
      <p:sp>
        <p:nvSpPr>
          <p:cNvPr id="6" name="矩形 2"/>
          <p:cNvSpPr>
            <a:spLocks noChangeArrowheads="1"/>
          </p:cNvSpPr>
          <p:nvPr/>
        </p:nvSpPr>
        <p:spPr bwMode="auto">
          <a:xfrm>
            <a:off x="525980" y="989865"/>
            <a:ext cx="1686694" cy="738664"/>
          </a:xfrm>
          <a:prstGeom prst="rect">
            <a:avLst/>
          </a:prstGeom>
          <a:noFill/>
          <a:ln w="19050">
            <a:solidFill>
              <a:schemeClr val="tx1"/>
            </a:solidFill>
            <a:miter lim="800000"/>
            <a:headEnd/>
            <a:tailEnd/>
          </a:ln>
        </p:spPr>
        <p:txBody>
          <a:bodyPr wrap="square">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颔联赏析</a:t>
            </a:r>
            <a:endParaRPr lang="en-US" altLang="zh-CN" sz="2800" dirty="0">
              <a:solidFill>
                <a:srgbClr val="FF0000"/>
              </a:solidFill>
              <a:latin typeface="黑体" panose="02010609060101010101" pitchFamily="49" charset="-122"/>
              <a:ea typeface="黑体" panose="02010609060101010101" pitchFamily="49" charset="-122"/>
            </a:endParaRPr>
          </a:p>
        </p:txBody>
      </p:sp>
      <p:sp>
        <p:nvSpPr>
          <p:cNvPr id="9" name="TextBox 3"/>
          <p:cNvSpPr txBox="1">
            <a:spLocks noChangeArrowheads="1"/>
          </p:cNvSpPr>
          <p:nvPr/>
        </p:nvSpPr>
        <p:spPr bwMode="auto">
          <a:xfrm>
            <a:off x="1562204" y="2057995"/>
            <a:ext cx="7412498" cy="559769"/>
          </a:xfrm>
          <a:prstGeom prst="rect">
            <a:avLst/>
          </a:prstGeom>
          <a:noFill/>
          <a:ln w="9525">
            <a:noFill/>
            <a:miter lim="800000"/>
            <a:headEnd/>
            <a:tailEnd/>
          </a:ln>
        </p:spPr>
        <p:txBody>
          <a:bodyPr wrap="square">
            <a:spAutoFit/>
          </a:bodyPr>
          <a:lstStyle>
            <a:defPPr>
              <a:defRPr lang="zh-CN"/>
            </a:defPPr>
            <a:lvl1pPr>
              <a:lnSpc>
                <a:spcPct val="150000"/>
              </a:lnSpc>
              <a:defRPr sz="2400">
                <a:latin typeface="黑体" panose="02010609060101010101" pitchFamily="49" charset="-122"/>
                <a:ea typeface="黑体" panose="02010609060101010101" pitchFamily="49" charset="-122"/>
              </a:defRPr>
            </a:lvl1pPr>
          </a:lstStyle>
          <a:p>
            <a:r>
              <a:rPr lang="zh-CN" altLang="en-US" dirty="0" smtClean="0">
                <a:solidFill>
                  <a:prstClr val="black"/>
                </a:solidFill>
              </a:rPr>
              <a:t>从</a:t>
            </a:r>
            <a:r>
              <a:rPr lang="zh-CN" altLang="en-US" dirty="0">
                <a:solidFill>
                  <a:prstClr val="black"/>
                </a:solidFill>
              </a:rPr>
              <a:t>景</a:t>
            </a:r>
            <a:r>
              <a:rPr lang="zh-CN" altLang="en-US" dirty="0" smtClean="0">
                <a:solidFill>
                  <a:prstClr val="black"/>
                </a:solidFill>
              </a:rPr>
              <a:t>与情的</a:t>
            </a:r>
            <a:r>
              <a:rPr lang="zh-CN" altLang="en-US" dirty="0">
                <a:solidFill>
                  <a:prstClr val="black"/>
                </a:solidFill>
              </a:rPr>
              <a:t>角度赏析，此联为何能成为千古名句</a:t>
            </a:r>
            <a:r>
              <a:rPr lang="zh-CN" altLang="en-US" dirty="0" smtClean="0">
                <a:solidFill>
                  <a:prstClr val="black"/>
                </a:solidFill>
              </a:rPr>
              <a:t>？</a:t>
            </a:r>
            <a:endParaRPr lang="zh-CN" altLang="en-US" dirty="0">
              <a:solidFill>
                <a:prstClr val="black"/>
              </a:solidFill>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06161" y="2716398"/>
            <a:ext cx="7004998" cy="3940311"/>
          </a:xfrm>
          <a:prstGeom prst="rect">
            <a:avLst/>
          </a:prstGeom>
        </p:spPr>
      </p:pic>
    </p:spTree>
    <p:extLst>
      <p:ext uri="{BB962C8B-B14F-4D97-AF65-F5344CB8AC3E}">
        <p14:creationId xmlns:p14="http://schemas.microsoft.com/office/powerpoint/2010/main" val="157735365"/>
      </p:ext>
    </p:extLst>
  </p:cSld>
  <p:clrMapOvr>
    <a:masterClrMapping/>
  </p:clrMapOvr>
  <p:timing>
    <p:tnLst>
      <p:par>
        <p:cTn id="1" dur="indefinite" restart="never" nodeType="tmRoot"/>
      </p:par>
    </p:tnLst>
  </p:timing>
</p:sld>
</file>

<file path=ppt/theme/theme1.xml><?xml version="1.0" encoding="utf-8"?>
<a:theme xmlns:a="http://schemas.openxmlformats.org/drawingml/2006/main" name="7_Office 主题">
  <a:themeElements>
    <a:clrScheme name="Office">
      <a:dk1>
        <a:sysClr val="windowText" lastClr="000000"/>
      </a:dk1>
      <a:lt1>
        <a:sysClr val="window" lastClr="C4DF9B"/>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4DF9B"/>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4DF9B"/>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1075</TotalTime>
  <Words>1259</Words>
  <Application>Microsoft Office PowerPoint</Application>
  <PresentationFormat>宽屏</PresentationFormat>
  <Paragraphs>124</Paragraphs>
  <Slides>22</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22</vt:i4>
      </vt:variant>
    </vt:vector>
  </HeadingPairs>
  <TitlesOfParts>
    <vt:vector size="32" baseType="lpstr">
      <vt:lpstr>����</vt:lpstr>
      <vt:lpstr>黑体</vt:lpstr>
      <vt:lpstr>楷体</vt:lpstr>
      <vt:lpstr>楷体_GB2312</vt:lpstr>
      <vt:lpstr>宋体</vt:lpstr>
      <vt:lpstr>Arial</vt:lpstr>
      <vt:lpstr>Calibri</vt:lpstr>
      <vt:lpstr>Calibri Light</vt:lpstr>
      <vt:lpstr>Times New Roman</vt:lpstr>
      <vt:lpstr>7_Office 主题</vt:lpstr>
      <vt:lpstr>登  高</vt:lpstr>
      <vt:lpstr>赏读导入</vt:lpstr>
      <vt:lpstr>作者简介</vt:lpstr>
      <vt:lpstr>写作背景</vt:lpstr>
      <vt:lpstr>朗读感知</vt:lpstr>
      <vt:lpstr>朗读感知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再  见</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2018-12-13T05:08:29Z</dcterms:created>
  <dcterms:modified xsi:type="dcterms:W3CDTF">2019-10-25T01:37:34Z</dcterms:modified>
</cp:coreProperties>
</file>