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tags/tag30.xml" ContentType="application/vnd.openxmlformats-officedocument.presentationml.tags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slideLayouts/slideLayout110.xml" ContentType="application/vnd.openxmlformats-officedocument.presentationml.slideLayout+xml"/>
  <Override PartName="/ppt/tags/tag46.xml" ContentType="application/vnd.openxmlformats-officedocument.presentationml.tags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heme/theme15.xml" ContentType="application/vnd.openxmlformats-officedocument.them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slideLayouts/slideLayout40.xml" ContentType="application/vnd.openxmlformats-officedocument.presentationml.slideLayout+xml"/>
  <Override PartName="/ppt/tags/tag36.xml" ContentType="application/vnd.openxmlformats-officedocument.presentationml.tags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slideLayouts/slideLayout100.xml" ContentType="application/vnd.openxmlformats-officedocument.presentationml.slideLayout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ags/tag32.xml" ContentType="application/vnd.openxmlformats-officedocument.presentationml.tags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ags/tag22.xml" ContentType="application/vnd.openxmlformats-officedocument.presentationml.tags+xml"/>
  <Override PartName="/ppt/theme/theme9.xml" ContentType="application/vnd.openxmlformats-officedocument.theme+xml"/>
  <Override PartName="/ppt/tags/tag40.xml" ContentType="application/vnd.openxmlformats-officedocument.presentationml.tags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ags/tag39.xml" ContentType="application/vnd.openxmlformats-officedocument.presentationml.tags+xml"/>
  <Override PartName="/ppt/slideLayouts/slideLayout1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61.xml" ContentType="application/vnd.openxmlformats-officedocument.presentationml.slideLayout+xml"/>
  <Override PartName="/ppt/tags/tag28.xml" ContentType="application/vnd.openxmlformats-officedocument.presentationml.tags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slideLayouts/slideLayout99.xml" ContentType="application/vnd.openxmlformats-officedocument.presentationml.slideLayout+xml"/>
  <Override PartName="/ppt/tags/tag42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tags/tag47.xml" ContentType="application/vnd.openxmlformats-officedocument.presentationml.tags+xml"/>
  <Override PartName="/ppt/slideLayouts/slideLayout1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  <p:sldMasterId id="2147483681" r:id="rId4"/>
    <p:sldMasterId id="2147483692" r:id="rId5"/>
    <p:sldMasterId id="2147483703" r:id="rId6"/>
    <p:sldMasterId id="2147483714" r:id="rId7"/>
    <p:sldMasterId id="2147483725" r:id="rId8"/>
    <p:sldMasterId id="2147483736" r:id="rId9"/>
    <p:sldMasterId id="2147483747" r:id="rId10"/>
    <p:sldMasterId id="2147483758" r:id="rId11"/>
    <p:sldMasterId id="2147483769" r:id="rId12"/>
    <p:sldMasterId id="2147483780" r:id="rId13"/>
    <p:sldMasterId id="2147483824" r:id="rId14"/>
  </p:sldMasterIdLst>
  <p:notesMasterIdLst>
    <p:notesMasterId r:id="rId59"/>
  </p:notesMasterIdLst>
  <p:handoutMasterIdLst>
    <p:handoutMasterId r:id="rId60"/>
  </p:handoutMasterIdLst>
  <p:sldIdLst>
    <p:sldId id="450" r:id="rId15"/>
    <p:sldId id="449" r:id="rId16"/>
    <p:sldId id="451" r:id="rId17"/>
    <p:sldId id="452" r:id="rId18"/>
    <p:sldId id="397" r:id="rId19"/>
    <p:sldId id="403" r:id="rId20"/>
    <p:sldId id="300" r:id="rId21"/>
    <p:sldId id="404" r:id="rId22"/>
    <p:sldId id="437" r:id="rId23"/>
    <p:sldId id="405" r:id="rId24"/>
    <p:sldId id="411" r:id="rId25"/>
    <p:sldId id="436" r:id="rId26"/>
    <p:sldId id="439" r:id="rId27"/>
    <p:sldId id="440" r:id="rId28"/>
    <p:sldId id="445" r:id="rId29"/>
    <p:sldId id="446" r:id="rId30"/>
    <p:sldId id="441" r:id="rId31"/>
    <p:sldId id="412" r:id="rId32"/>
    <p:sldId id="278" r:id="rId33"/>
    <p:sldId id="442" r:id="rId34"/>
    <p:sldId id="444" r:id="rId35"/>
    <p:sldId id="456" r:id="rId36"/>
    <p:sldId id="454" r:id="rId37"/>
    <p:sldId id="453" r:id="rId38"/>
    <p:sldId id="455" r:id="rId39"/>
    <p:sldId id="443" r:id="rId40"/>
    <p:sldId id="416" r:id="rId41"/>
    <p:sldId id="457" r:id="rId42"/>
    <p:sldId id="415" r:id="rId43"/>
    <p:sldId id="458" r:id="rId44"/>
    <p:sldId id="459" r:id="rId45"/>
    <p:sldId id="460" r:id="rId46"/>
    <p:sldId id="461" r:id="rId47"/>
    <p:sldId id="286" r:id="rId48"/>
    <p:sldId id="421" r:id="rId49"/>
    <p:sldId id="418" r:id="rId50"/>
    <p:sldId id="462" r:id="rId51"/>
    <p:sldId id="463" r:id="rId52"/>
    <p:sldId id="464" r:id="rId53"/>
    <p:sldId id="465" r:id="rId54"/>
    <p:sldId id="419" r:id="rId55"/>
    <p:sldId id="420" r:id="rId56"/>
    <p:sldId id="447" r:id="rId57"/>
    <p:sldId id="448" r:id="rId5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E57F8"/>
    <a:srgbClr val="BC4042"/>
    <a:srgbClr val="405035"/>
    <a:srgbClr val="F3F4D6"/>
    <a:srgbClr val="294A97"/>
    <a:srgbClr val="FECC2B"/>
    <a:srgbClr val="FEBC28"/>
    <a:srgbClr val="F9569F"/>
    <a:srgbClr val="FEB9FC"/>
    <a:srgbClr val="BABD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08" y="-312"/>
      </p:cViewPr>
      <p:guideLst>
        <p:guide orient="horz" pos="2106"/>
        <p:guide orient="horz" pos="108"/>
        <p:guide orient="horz" pos="843"/>
        <p:guide orient="horz" pos="773"/>
        <p:guide pos="188"/>
        <p:guide pos="383"/>
        <p:guide pos="45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4166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1516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9153614-8CC9-4B7E-9486-30920B3C64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525595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0248164-7514-4207-910F-69D296C4BB1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3F8345-DBBE-46A9-9E6B-E38BB0CEC9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003452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6823A8-0EF0-4A89-B2AA-9985D5554B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2261137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9C9D4FE-B875-43D8-A852-02F885C45E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276135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98D584A-7E67-448C-9B58-1D1E852DC1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525271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FA6EDEA-C9D8-4889-AE88-567492E7F3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1981295-42DD-42F5-A25C-61DC09B0B13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5818E3-C21E-4BB4-8BE4-F517A246E9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897769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F623F7-B270-4314-BEBD-B95D458B5C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861315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20C7B5D-DB9E-4011-BBC6-32DB04469F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6333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CA08567-ECB9-4C6B-AC4B-52ECBAD1E6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9026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512349" y="70715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2000" y="367663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2000" y="367663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2000" y="367663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C2CA77-4BAD-4DEA-86D5-464BD13B7D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249727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3CB8441-3517-4044-8DB3-2C62D2A656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63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BCF0091-2E17-4686-A20B-7B7916A8D7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923750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24A5655-6AED-492C-8A69-25BE3018EA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6714064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0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theme" Target="../theme/theme13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20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858" r:id="rId11"/>
    <p:sldLayoutId id="2147483859" r:id="rId12"/>
    <p:sldLayoutId id="2147483860" r:id="rId13"/>
    <p:sldLayoutId id="2147483861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7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3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854" r:id="rId11"/>
    <p:sldLayoutId id="2147483855" r:id="rId12"/>
    <p:sldLayoutId id="2147483856" r:id="rId13"/>
    <p:sldLayoutId id="2147483857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7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2020/3/18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8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4"/>
        </a:buBlip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0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0.xml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8" descr="https://timgsa.baidu.com/timg?image&amp;quality=80&amp;size=b9999_10000&amp;sec=1537177038512&amp;di=8f85b8d275d29270076068086c813ff3&amp;imgtype=0&amp;src=http%3A%2F%2Fimgsrc.baidu.com%2Fimage%2Fc0%253Dpixel_huitu%252C0%252C0%252C294%252C40%2Fsign%3Df2aef72ad654564ef168ec79daa6f9ee%2F9e3df8dcd100baa176eb8c824c10b912c9fc2ec0.jpg"/>
          <p:cNvPicPr>
            <a:picLocks noChangeAspect="1" noChangeArrowheads="1"/>
          </p:cNvPicPr>
          <p:nvPr/>
        </p:nvPicPr>
        <p:blipFill>
          <a:blip r:embed="rId2" cstate="print"/>
          <a:srcRect b="7619"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35411" y="2271293"/>
            <a:ext cx="220932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/>
              <a:t>国殇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(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+mn-ea"/>
              </a:rPr>
              <a:t>         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黑体" pitchFamily="49" charset="-122"/>
                <a:cs typeface="Arial" pitchFamily="34" charset="0"/>
                <a:sym typeface="+mn-ea"/>
              </a:rPr>
              <a:t>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5411" y="1361628"/>
            <a:ext cx="19702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咆哮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(    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76981" y="1402558"/>
            <a:ext cx="133159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(    )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生字、新词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10918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785714" y="1426753"/>
            <a:ext cx="94154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FF0000"/>
                </a:solidFill>
                <a:latin typeface="+mn-ea"/>
              </a:rPr>
              <a:t>xiào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+mn-ea"/>
                <a:sym typeface="+mn-ea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4077" y="1442898"/>
            <a:ext cx="1080051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FF0000"/>
                </a:solidFill>
                <a:latin typeface="+mn-ea"/>
              </a:rPr>
              <a:t>xuē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黑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3441" y="2331077"/>
            <a:ext cx="1042593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shānɡ</a:t>
            </a:r>
            <a:endParaRPr lang="en-US" altLang="zh-CN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80405" y="1355829"/>
            <a:ext cx="1362467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瘦削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80405" y="2263224"/>
            <a:ext cx="1786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/>
              <a:t>睥睨</a:t>
            </a:r>
            <a:endParaRPr lang="zh-CN" altLang="en-US" sz="3000" b="1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1322126" y="1845498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V="1">
            <a:off x="1370536" y="2743256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V="1">
            <a:off x="979702" y="3690209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V="1">
            <a:off x="3871184" y="1858777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3843729" y="3666004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01185" y="2262833"/>
            <a:ext cx="133159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(    )</a:t>
            </a:r>
          </a:p>
        </p:txBody>
      </p:sp>
      <p:sp>
        <p:nvSpPr>
          <p:cNvPr id="35" name="矩形 34"/>
          <p:cNvSpPr/>
          <p:nvPr/>
        </p:nvSpPr>
        <p:spPr>
          <a:xfrm>
            <a:off x="5652430" y="1384381"/>
            <a:ext cx="3035927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latin typeface="+mj-ea"/>
                <a:ea typeface="+mj-ea"/>
              </a:rPr>
              <a:t>鞠躬（     ）　</a:t>
            </a:r>
          </a:p>
        </p:txBody>
      </p:sp>
      <p:sp>
        <p:nvSpPr>
          <p:cNvPr id="36" name="椭圆 35"/>
          <p:cNvSpPr/>
          <p:nvPr/>
        </p:nvSpPr>
        <p:spPr>
          <a:xfrm flipV="1">
            <a:off x="3461552" y="2768806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3874377" y="2778220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358643" y="2344501"/>
            <a:ext cx="769682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pì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nì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52429" y="2328363"/>
            <a:ext cx="232419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污秽（      ）</a:t>
            </a:r>
          </a:p>
        </p:txBody>
      </p:sp>
      <p:sp>
        <p:nvSpPr>
          <p:cNvPr id="41" name="矩形 40"/>
          <p:cNvSpPr/>
          <p:nvPr/>
        </p:nvSpPr>
        <p:spPr>
          <a:xfrm>
            <a:off x="735411" y="3151323"/>
            <a:ext cx="232419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犀利（      ）</a:t>
            </a:r>
          </a:p>
        </p:txBody>
      </p:sp>
      <p:sp>
        <p:nvSpPr>
          <p:cNvPr id="43" name="矩形 42"/>
          <p:cNvSpPr/>
          <p:nvPr/>
        </p:nvSpPr>
        <p:spPr>
          <a:xfrm>
            <a:off x="3180405" y="3151324"/>
            <a:ext cx="247207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诡谲（</a:t>
            </a:r>
            <a:r>
              <a:rPr lang="en-US" sz="2400" b="1" dirty="0">
                <a:solidFill>
                  <a:srgbClr val="FF0000"/>
                </a:solidFill>
              </a:rPr>
              <a:t>        </a:t>
            </a:r>
            <a:r>
              <a:rPr lang="zh-CN" altLang="en-US" sz="3000" b="1" dirty="0"/>
              <a:t>）</a:t>
            </a:r>
            <a:r>
              <a:rPr lang="en-US" sz="3000" b="1" dirty="0"/>
              <a:t> </a:t>
            </a:r>
            <a:endParaRPr lang="zh-CN" altLang="en-US" sz="3000" b="1" dirty="0"/>
          </a:p>
        </p:txBody>
      </p:sp>
      <p:sp>
        <p:nvSpPr>
          <p:cNvPr id="44" name="矩形 43"/>
          <p:cNvSpPr/>
          <p:nvPr/>
        </p:nvSpPr>
        <p:spPr>
          <a:xfrm>
            <a:off x="4434193" y="3215870"/>
            <a:ext cx="582131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jué</a:t>
            </a:r>
            <a:endParaRPr lang="zh-CN" altLang="en-US" sz="2400" dirty="0"/>
          </a:p>
        </p:txBody>
      </p:sp>
      <p:sp>
        <p:nvSpPr>
          <p:cNvPr id="45" name="矩形 44"/>
          <p:cNvSpPr/>
          <p:nvPr/>
        </p:nvSpPr>
        <p:spPr>
          <a:xfrm>
            <a:off x="5652430" y="3175530"/>
            <a:ext cx="308882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/>
              <a:t>哗众取宠（         ）</a:t>
            </a:r>
          </a:p>
        </p:txBody>
      </p:sp>
      <p:sp>
        <p:nvSpPr>
          <p:cNvPr id="46" name="矩形 45"/>
          <p:cNvSpPr/>
          <p:nvPr/>
        </p:nvSpPr>
        <p:spPr>
          <a:xfrm>
            <a:off x="2026281" y="3207802"/>
            <a:ext cx="39458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xī</a:t>
            </a:r>
            <a:endParaRPr lang="zh-CN" altLang="en-US" sz="2400" dirty="0"/>
          </a:p>
        </p:txBody>
      </p:sp>
      <p:sp>
        <p:nvSpPr>
          <p:cNvPr id="47" name="矩形 46"/>
          <p:cNvSpPr/>
          <p:nvPr/>
        </p:nvSpPr>
        <p:spPr>
          <a:xfrm>
            <a:off x="7365468" y="3207802"/>
            <a:ext cx="1059425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chǒng</a:t>
            </a:r>
            <a:endParaRPr lang="zh-CN" altLang="en-US" sz="2400" dirty="0"/>
          </a:p>
        </p:txBody>
      </p:sp>
      <p:sp>
        <p:nvSpPr>
          <p:cNvPr id="48" name="椭圆 47"/>
          <p:cNvSpPr/>
          <p:nvPr/>
        </p:nvSpPr>
        <p:spPr>
          <a:xfrm flipV="1">
            <a:off x="6927138" y="3675418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V="1">
            <a:off x="6354294" y="2771775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5902472" y="1908475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6297816" y="1908475"/>
            <a:ext cx="79058" cy="7905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954742" y="2368705"/>
            <a:ext cx="59896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huì</a:t>
            </a:r>
            <a:endParaRPr lang="zh-CN" altLang="en-US" sz="2400" dirty="0"/>
          </a:p>
        </p:txBody>
      </p:sp>
      <p:sp>
        <p:nvSpPr>
          <p:cNvPr id="53" name="矩形 52"/>
          <p:cNvSpPr/>
          <p:nvPr/>
        </p:nvSpPr>
        <p:spPr>
          <a:xfrm>
            <a:off x="6763931" y="1440859"/>
            <a:ext cx="124697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jū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gōng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3" grpId="0"/>
      <p:bldP spid="38" grpId="0"/>
      <p:bldP spid="44" grpId="0"/>
      <p:bldP spid="46" grpId="0"/>
      <p:bldP spid="47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24355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4440000" flipH="1" flipV="1">
            <a:off x="6610826" y="-286226"/>
            <a:ext cx="2311718" cy="28989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2432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生字、新词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109186" y="60055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13967" y="1044280"/>
            <a:ext cx="5680462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国殇</a:t>
            </a:r>
            <a:r>
              <a:rPr lang="zh-CN" altLang="en-US" sz="2400" dirty="0"/>
              <a:t>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为国牺牲的人。文中指这些人死后变成的神灵。殇，战死者。</a:t>
            </a: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967" y="2112440"/>
            <a:ext cx="5643613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/>
              <a:t>诡谲：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狡诈，狡黠。文中指鬼鬼祟祟的样子。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966" y="2878525"/>
            <a:ext cx="555783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伫立：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长时间地站着。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3967" y="3632973"/>
            <a:ext cx="7760494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睥睨：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眼睛斜着看形容高傲的样子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24355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4440000" flipH="1" flipV="1">
            <a:off x="6413387" y="-318501"/>
            <a:ext cx="2311718" cy="28989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2432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生字、新词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109186" y="60055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"/>
          <p:cNvSpPr txBox="1"/>
          <p:nvPr/>
        </p:nvSpPr>
        <p:spPr>
          <a:xfrm>
            <a:off x="787445" y="1064963"/>
            <a:ext cx="4712766" cy="421269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ctr">
            <a:spAutoFit/>
          </a:bodyPr>
          <a:lstStyle/>
          <a:p>
            <a:r>
              <a:rPr lang="zh-CN" altLang="en-US" sz="2400" b="1" dirty="0"/>
              <a:t>稽首：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古代的一种跪拜礼叩头至地</a:t>
            </a:r>
            <a:r>
              <a:rPr lang="zh-CN" altLang="en-US" sz="2100" dirty="0"/>
              <a:t>。</a:t>
            </a:r>
            <a:endParaRPr lang="zh-CN" altLang="en-US" sz="2400" dirty="0"/>
          </a:p>
        </p:txBody>
      </p:sp>
      <p:sp>
        <p:nvSpPr>
          <p:cNvPr id="13" name="文本框 4"/>
          <p:cNvSpPr txBox="1"/>
          <p:nvPr/>
        </p:nvSpPr>
        <p:spPr>
          <a:xfrm>
            <a:off x="787445" y="2032158"/>
            <a:ext cx="506444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犀利：</a:t>
            </a:r>
            <a:r>
              <a:rPr lang="en-US" sz="21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武器、言语等</a:t>
            </a:r>
            <a:r>
              <a:rPr lang="en-US" sz="21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锋利；锐利</a:t>
            </a:r>
            <a:r>
              <a:rPr lang="zh-CN" altLang="en-US" sz="2100" dirty="0"/>
              <a:t>。</a:t>
            </a:r>
            <a:endParaRPr lang="zh-CN" altLang="en-US" sz="2400" dirty="0"/>
          </a:p>
        </p:txBody>
      </p:sp>
      <p:sp>
        <p:nvSpPr>
          <p:cNvPr id="14" name="文本框 5"/>
          <p:cNvSpPr txBox="1"/>
          <p:nvPr/>
        </p:nvSpPr>
        <p:spPr>
          <a:xfrm>
            <a:off x="787445" y="2839063"/>
            <a:ext cx="4027786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/>
              <a:t>虐待：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用残暴狠毒的手段对待。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787445" y="3588817"/>
            <a:ext cx="6975567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/>
              <a:t>哗众取宠：</a:t>
            </a:r>
            <a:r>
              <a:rPr lang="zh-CN" altLang="en-US" sz="2100" b="1" dirty="0">
                <a:latin typeface="宋体" pitchFamily="2" charset="-122"/>
                <a:ea typeface="宋体" pitchFamily="2" charset="-122"/>
              </a:rPr>
              <a:t>用言论行动迎合众人以博得好感或拥护。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121" name="Rectangle 1"/>
          <p:cNvSpPr>
            <a:spLocks noChangeArrowheads="1"/>
          </p:cNvSpPr>
          <p:nvPr/>
        </p:nvSpPr>
        <p:spPr bwMode="auto">
          <a:xfrm>
            <a:off x="723376" y="1314643"/>
            <a:ext cx="7496828" cy="1315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戏剧</a:t>
            </a: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是一种</a:t>
            </a:r>
            <a:r>
              <a:rPr lang="zh-CN" altLang="en-US" sz="27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综合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的舞台艺术，</a:t>
            </a: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它借助文学、音乐、舞蹈、美术等艺术手段塑造舞台艺术形象，揭示社会</a:t>
            </a:r>
            <a:r>
              <a:rPr lang="zh-CN" altLang="en-US" sz="27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矛盾</a:t>
            </a:r>
            <a:r>
              <a:rPr lang="en-US" altLang="zh-CN" sz="27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7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反映</a:t>
            </a: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现实生活。</a:t>
            </a:r>
            <a:endParaRPr lang="zh-CN" altLang="en-US" sz="27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8241" y="385176"/>
            <a:ext cx="3316266" cy="438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了解戏剧的有关知识</a:t>
            </a:r>
            <a:endParaRPr lang="en-US" altLang="zh-CN" sz="24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23376" y="3137769"/>
            <a:ext cx="7979081" cy="9002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戏剧文学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即</a:t>
            </a:r>
            <a:r>
              <a:rPr lang="zh-CN" altLang="en-US" sz="27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剧本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，是舞台演出的基础，是戏剧的主要组成部分，直接决定着戏剧的思想性和艺术性</a:t>
            </a:r>
            <a:r>
              <a:rPr lang="zh-CN" altLang="en-US" sz="27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700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1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123" name="Rectangle 3"/>
          <p:cNvSpPr>
            <a:spLocks noChangeArrowheads="1"/>
          </p:cNvSpPr>
          <p:nvPr/>
        </p:nvSpPr>
        <p:spPr bwMode="auto">
          <a:xfrm>
            <a:off x="1287050" y="1032328"/>
            <a:ext cx="6482220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一是剧作家的</a:t>
            </a:r>
            <a:r>
              <a:rPr lang="zh-CN" altLang="en-US" sz="27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舞台</a:t>
            </a:r>
            <a:r>
              <a:rPr lang="zh-CN" altLang="en-US" sz="2700" b="1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说明</a:t>
            </a:r>
            <a:r>
              <a:rPr lang="en-US" altLang="zh-CN" sz="2700" b="1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内容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包括人物表、时间、地点、布景、服装、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道具</a:t>
            </a:r>
            <a:r>
              <a:rPr lang="en-US" altLang="zh-CN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700" b="1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舞台背景</a:t>
            </a:r>
            <a:r>
              <a:rPr lang="en-US" altLang="zh-CN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以及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对剧中人物形象特征、形体动作及内心活动的描述，对场景、气氛的说明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等（</a:t>
            </a:r>
            <a:r>
              <a:rPr lang="zh-CN" altLang="en-US" sz="2700" b="1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舞台提示</a:t>
            </a:r>
            <a:r>
              <a:rPr lang="zh-CN" altLang="en-US" sz="27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）；</a:t>
            </a:r>
            <a:endParaRPr lang="en-US" altLang="zh-CN" sz="27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altLang="zh-CN" sz="27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二是人物自身的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台词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，包括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对白</a:t>
            </a:r>
            <a:r>
              <a:rPr lang="en-US" altLang="zh-CN" sz="27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对唱</a:t>
            </a:r>
            <a:r>
              <a:rPr lang="en-US" altLang="zh-CN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、独白</a:t>
            </a:r>
            <a:r>
              <a:rPr lang="en-US" altLang="zh-CN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独唱</a:t>
            </a:r>
            <a:r>
              <a:rPr lang="en-US" altLang="zh-CN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、旁白</a:t>
            </a:r>
            <a:r>
              <a:rPr lang="en-US" altLang="zh-CN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旁唱</a:t>
            </a:r>
            <a:r>
              <a:rPr lang="en-US" altLang="zh-CN" sz="27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7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等。</a:t>
            </a:r>
            <a:endParaRPr lang="zh-CN" altLang="en-US" sz="27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45620" y="428729"/>
            <a:ext cx="293734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latin typeface="黑体"/>
                <a:cs typeface="Times New Roman" pitchFamily="18" charset="0"/>
              </a:rPr>
              <a:t>(1)</a:t>
            </a:r>
            <a:r>
              <a:rPr lang="zh-CN" altLang="en-US" sz="2700" b="1" dirty="0">
                <a:solidFill>
                  <a:srgbClr val="FF0000"/>
                </a:solidFill>
                <a:latin typeface="黑体"/>
                <a:cs typeface="Times New Roman" pitchFamily="18" charset="0"/>
              </a:rPr>
              <a:t>剧本的内容：</a:t>
            </a:r>
            <a:endParaRPr lang="en-US" altLang="zh-CN" sz="2700" b="1" dirty="0">
              <a:solidFill>
                <a:srgbClr val="FF0000"/>
              </a:solidFill>
              <a:latin typeface="黑体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8241" y="385176"/>
            <a:ext cx="3316266" cy="438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了解戏剧的有关知识</a:t>
            </a:r>
            <a:endParaRPr lang="en-US" altLang="zh-CN" sz="24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88719" y="1403224"/>
            <a:ext cx="7950900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①剧本的结构遵循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时间和空间高度集中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的原则。</a:t>
            </a:r>
          </a:p>
          <a:p>
            <a:pPr algn="just"/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/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②剧本必须有集中、尖锐的</a:t>
            </a: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矛盾冲突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。剧本的情节结构可以 分为开端、发展、高潮和结局四个部分。有的多幕剧在第一幕之前还有序幕结局之后还有尾声。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/>
            <a:endParaRPr lang="en-US" sz="2400" b="1" dirty="0">
              <a:latin typeface="宋体" pitchFamily="2" charset="-122"/>
              <a:ea typeface="宋体" pitchFamily="2" charset="-122"/>
            </a:endParaRPr>
          </a:p>
          <a:p>
            <a:pPr algn="just"/>
            <a:r>
              <a:rPr lang="en-US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剧本主要靠人物用自己的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语言和动作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来表现自己的性格。</a:t>
            </a:r>
          </a:p>
          <a:p>
            <a:pPr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ea"/>
                <a:cs typeface="宋体" pitchFamily="2" charset="-122"/>
              </a:rPr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5457886" y="400056"/>
            <a:ext cx="290848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/>
                <a:cs typeface="Times New Roman" pitchFamily="18" charset="0"/>
              </a:rPr>
              <a:t> (2)</a:t>
            </a:r>
            <a:r>
              <a:rPr lang="zh-CN" altLang="en-US" sz="2700" b="1" dirty="0">
                <a:solidFill>
                  <a:srgbClr val="FF0000"/>
                </a:solidFill>
                <a:latin typeface="黑体"/>
                <a:cs typeface="Times New Roman" pitchFamily="18" charset="0"/>
              </a:rPr>
              <a:t>剧本的特点：</a:t>
            </a:r>
            <a:endParaRPr lang="zh-CN" altLang="en-US" sz="2100" b="1" dirty="0"/>
          </a:p>
        </p:txBody>
      </p:sp>
      <p:sp>
        <p:nvSpPr>
          <p:cNvPr id="7" name="矩形 6"/>
          <p:cNvSpPr/>
          <p:nvPr/>
        </p:nvSpPr>
        <p:spPr>
          <a:xfrm>
            <a:off x="958241" y="385176"/>
            <a:ext cx="3316266" cy="438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了解戏剧的有关知识</a:t>
            </a:r>
            <a:endParaRPr lang="en-US" altLang="zh-CN" sz="24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537565" y="2281867"/>
            <a:ext cx="6175336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latin typeface="宋体" pitchFamily="2" charset="-122"/>
                <a:ea typeface="宋体" pitchFamily="2" charset="-122"/>
              </a:rPr>
              <a:t>  有高度的个性化和充分的表现力；精练、含蓄便于激发人们的想象；能朗朗上口，清亮入耳。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943661" y="1240148"/>
            <a:ext cx="40241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</a:rPr>
              <a:t>(3)</a:t>
            </a:r>
            <a:r>
              <a:rPr lang="zh-CN" altLang="en-US" sz="2700" b="1" dirty="0">
                <a:solidFill>
                  <a:srgbClr val="FF0000"/>
                </a:solidFill>
              </a:rPr>
              <a:t>戏剧文学的语言特点：</a:t>
            </a:r>
            <a:endParaRPr lang="en-US" altLang="zh-CN" sz="2700" b="1" dirty="0">
              <a:solidFill>
                <a:srgbClr val="FF0000"/>
              </a:solidFill>
            </a:endParaRPr>
          </a:p>
        </p:txBody>
      </p:sp>
      <p:pic>
        <p:nvPicPr>
          <p:cNvPr id="14" name="图片 13" descr="24355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4440000" flipH="1" flipV="1">
            <a:off x="6714329" y="-400258"/>
            <a:ext cx="2062139" cy="25859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8241" y="385176"/>
            <a:ext cx="3316266" cy="438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了解戏剧的有关知识</a:t>
            </a:r>
            <a:endParaRPr lang="en-US" altLang="zh-CN" sz="24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145" name="Rectangle 1"/>
          <p:cNvSpPr>
            <a:spLocks noChangeArrowheads="1"/>
          </p:cNvSpPr>
          <p:nvPr/>
        </p:nvSpPr>
        <p:spPr bwMode="auto">
          <a:xfrm>
            <a:off x="1" y="1296444"/>
            <a:ext cx="8990555" cy="8079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按艺术形式</a:t>
            </a: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表现手法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划分：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话剧、歌剧、舞剧。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8537" y="319484"/>
            <a:ext cx="1677383" cy="438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latin typeface="+mn-ea"/>
                <a:cs typeface="Times New Roman" pitchFamily="18" charset="0"/>
              </a:rPr>
              <a:t>戏剧的分类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0" y="2057470"/>
            <a:ext cx="618823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按剧情繁简及结构划分：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多幕剧、独幕剧。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1431" y="2809032"/>
            <a:ext cx="598625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按题材反映的时代划分：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历史剧、现代剧。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578848"/>
            <a:ext cx="8999951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按</a:t>
            </a: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矛盾冲突</a:t>
            </a:r>
            <a:r>
              <a:rPr lang="zh-CN" altLang="en-US" sz="2400" b="1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性质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划分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喜剧、悲剧、正剧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悲喜剧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5" name="图片 14" descr="24355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4440000" flipH="1" flipV="1">
            <a:off x="6686146" y="-315707"/>
            <a:ext cx="2062139" cy="2585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5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指导朗读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22393" y="1253897"/>
            <a:ext cx="6592189" cy="4847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700" b="1" dirty="0" smtClean="0">
                <a:solidFill>
                  <a:schemeClr val="tx1">
                    <a:lumMod val="50000"/>
                  </a:schemeClr>
                </a:solidFill>
                <a:sym typeface="+mn-ea"/>
              </a:rPr>
              <a:t>1</a:t>
            </a:r>
            <a:r>
              <a:rPr lang="zh-CN" altLang="en-US" sz="2700" b="1" dirty="0" smtClean="0">
                <a:solidFill>
                  <a:schemeClr val="tx1">
                    <a:lumMod val="50000"/>
                  </a:schemeClr>
                </a:solidFill>
                <a:sym typeface="+mn-ea"/>
              </a:rPr>
              <a:t>、本文</a:t>
            </a:r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sym typeface="+mn-ea"/>
              </a:rPr>
              <a:t>的主要情节是什么？请加以概括。</a:t>
            </a:r>
          </a:p>
        </p:txBody>
      </p:sp>
      <p:sp>
        <p:nvSpPr>
          <p:cNvPr id="252929" name="Rectangle 1"/>
          <p:cNvSpPr>
            <a:spLocks noChangeArrowheads="1"/>
          </p:cNvSpPr>
          <p:nvPr/>
        </p:nvSpPr>
        <p:spPr bwMode="auto">
          <a:xfrm>
            <a:off x="750232" y="2530883"/>
            <a:ext cx="3824900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Times New Roman" pitchFamily="18" charset="0"/>
              </a:rPr>
              <a:t>屈原被囚禁在东皇太一庙，被屈含冤，悲愤填膺，在雷电风雨交加的夜晚作有关风雷电的颂歌。</a:t>
            </a:r>
            <a:endParaRPr lang="en-US" altLang="zh-CN" sz="4500" b="1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宋体" pitchFamily="2" charset="-122"/>
            </a:endParaRPr>
          </a:p>
        </p:txBody>
      </p:sp>
      <p:pic>
        <p:nvPicPr>
          <p:cNvPr id="13" name="图片 12" descr="u=3251375430,1625331777&amp;fm=26&amp;gp=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1565" y="1963524"/>
            <a:ext cx="3571875" cy="2235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2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3912" y="362426"/>
            <a:ext cx="277653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r>
              <a:rPr lang="zh-CN" altLang="en-US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、层次划分</a:t>
            </a:r>
            <a:endParaRPr lang="zh-CN" altLang="en-US" sz="2800" b="1" dirty="0">
              <a:solidFill>
                <a:srgbClr val="00B0F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88260" y="901672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1100263" y="961337"/>
            <a:ext cx="6611524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第一部分</a:t>
            </a:r>
            <a:r>
              <a:rPr lang="en-US" altLang="zh-CN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从开头到“靳尚与二卫士由左首下场”</a:t>
            </a:r>
            <a:r>
              <a:rPr lang="en-US" altLang="zh-CN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2100" b="1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07221" y="189244"/>
            <a:ext cx="2663296" cy="3924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全文可分为三部分</a:t>
            </a:r>
            <a:endParaRPr lang="zh-CN" altLang="en-US" sz="21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0262" y="2544292"/>
            <a:ext cx="661152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诗人呼唤与歌颂风雷电这些伟大</a:t>
            </a:r>
            <a:r>
              <a:rPr lang="zh-CN" altLang="en-US" sz="21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lang="zh-CN" altLang="en-US" sz="2100" b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自然力，表达</a:t>
            </a: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了对黑暗的憎恨和对光明的礼赞与向往。</a:t>
            </a:r>
            <a:endParaRPr lang="zh-CN" altLang="en-US" sz="2100" b="1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00263" y="3339140"/>
            <a:ext cx="6488009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第三部分</a:t>
            </a:r>
            <a:r>
              <a:rPr lang="en-US" altLang="zh-CN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从“把你这东皇太一烧毁了吧”到结尾</a:t>
            </a:r>
            <a:r>
              <a:rPr lang="en-US" altLang="zh-CN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2100" b="1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0262" y="1788532"/>
            <a:ext cx="6491712" cy="7155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3D3F4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第二部分</a:t>
            </a:r>
            <a:r>
              <a:rPr lang="en-US" altLang="zh-CN" sz="2100" b="1" dirty="0">
                <a:solidFill>
                  <a:srgbClr val="3D3F4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从“郑詹尹立在神殿中”到“把这包含着一切罪恶的黑暗烧毁了吧”</a:t>
            </a:r>
            <a:r>
              <a:rPr lang="en-US" altLang="zh-CN" sz="2100" b="1" dirty="0">
                <a:solidFill>
                  <a:srgbClr val="3D3F4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100" b="1" dirty="0">
                <a:solidFill>
                  <a:srgbClr val="3D3F4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2100" b="1" dirty="0">
              <a:solidFill>
                <a:srgbClr val="3D3F41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00262" y="3776666"/>
            <a:ext cx="50076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借指斥神鬼偶像来抨击昏庸腐朽的当权者</a:t>
            </a:r>
            <a:endParaRPr lang="zh-CN" altLang="en-US" sz="2100" b="1" dirty="0"/>
          </a:p>
        </p:txBody>
      </p:sp>
      <p:sp>
        <p:nvSpPr>
          <p:cNvPr id="14" name="矩形 13"/>
          <p:cNvSpPr/>
          <p:nvPr/>
        </p:nvSpPr>
        <p:spPr>
          <a:xfrm>
            <a:off x="1100262" y="1409248"/>
            <a:ext cx="601249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靳尚带着南后旨意，命令郑詹尹秘密毒死屈原。</a:t>
            </a: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 animBg="1"/>
      <p:bldP spid="17" grpId="0"/>
      <p:bldP spid="18" grpId="0" animBg="1"/>
      <p:bldP spid="12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0" descr="https://timgsa.baidu.com/timg?image&amp;quality=80&amp;size=b9999_10000&amp;sec=1537176888601&amp;di=7f172ce2b8bd7758c1041b4e05b950ee&amp;imgtype=0&amp;src=http%3A%2F%2Fimgsrc.baidu.com%2Fimage%2Fc0%253Dpixel_huitu%252C0%252C0%252C294%252C40%2Fsign%3D3bd30e1631292df583cea455d549390c%2F960a304e251f95ca7ef5598fc2177f3e67095283.jpg"/>
          <p:cNvPicPr>
            <a:picLocks noChangeAspect="1" noChangeArrowheads="1"/>
          </p:cNvPicPr>
          <p:nvPr/>
        </p:nvPicPr>
        <p:blipFill>
          <a:blip r:embed="rId2" cstate="print"/>
          <a:srcRect b="5537"/>
          <a:stretch>
            <a:fillRect/>
          </a:stretch>
        </p:blipFill>
        <p:spPr bwMode="auto"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3913" y="362426"/>
            <a:ext cx="316706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3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、屈原人物形象</a:t>
            </a:r>
            <a:endParaRPr lang="zh-CN" altLang="en-US" sz="2400" b="1" dirty="0">
              <a:solidFill>
                <a:srgbClr val="00B0F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54692" y="790575"/>
            <a:ext cx="6931983" cy="9002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/>
              <a:t>文章</a:t>
            </a:r>
            <a:r>
              <a:rPr lang="zh-CN" altLang="en-US" sz="2700" b="1" dirty="0"/>
              <a:t>描写屈原外貌和动作的语句有哪些</a:t>
            </a:r>
            <a:r>
              <a:rPr lang="zh-CN" altLang="en-US" sz="2700" b="1" dirty="0" smtClean="0"/>
              <a:t>？    作用是什么？</a:t>
            </a:r>
            <a:endParaRPr lang="zh-CN" altLang="en-US" sz="2700" b="1" dirty="0"/>
          </a:p>
        </p:txBody>
      </p:sp>
      <p:sp>
        <p:nvSpPr>
          <p:cNvPr id="266241" name="Rectangle 1"/>
          <p:cNvSpPr>
            <a:spLocks noChangeArrowheads="1"/>
          </p:cNvSpPr>
          <p:nvPr/>
        </p:nvSpPr>
        <p:spPr bwMode="auto">
          <a:xfrm>
            <a:off x="901876" y="1691014"/>
            <a:ext cx="6811026" cy="10387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外貌描写：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手足已戴刑具，颈上并系有长链，仍着其白日所着之玄衣，披发。</a:t>
            </a:r>
            <a:endParaRPr lang="en-US" altLang="zh-CN" sz="2100" b="1" dirty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sz="21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8429" y="2657116"/>
            <a:ext cx="7293281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动作描写和神态描写：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时而伫立睥睨</a:t>
            </a:r>
            <a:r>
              <a:rPr lang="en-US" altLang="zh-CN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目中含有怒火</a:t>
            </a:r>
            <a:r>
              <a:rPr lang="zh-CN" altLang="en-US" sz="21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1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手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有举动时</a:t>
            </a:r>
            <a:r>
              <a:rPr lang="en-US" altLang="zh-CN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 </a:t>
            </a:r>
            <a:r>
              <a:rPr lang="zh-CN" altLang="en-US" sz="21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必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两手同时举出。若无举动时</a:t>
            </a:r>
            <a:r>
              <a:rPr lang="en-US" altLang="zh-CN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1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则拳曲于胸前。</a:t>
            </a:r>
            <a:endParaRPr lang="en-US" altLang="zh-CN" sz="2100" b="1" dirty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488" y="3709905"/>
            <a:ext cx="8069894" cy="715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2000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这些描写</a:t>
            </a:r>
            <a:r>
              <a:rPr lang="en-US" altLang="zh-CN" sz="21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1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刻画了一个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满腹忧愁、满腔愤怒、坚贞不屈</a:t>
            </a:r>
            <a:r>
              <a:rPr lang="zh-CN" altLang="en-US" sz="21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1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斗士、爱国者形象</a:t>
            </a:r>
            <a:r>
              <a:rPr lang="zh-CN" altLang="en-US" sz="21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1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1" grpId="0"/>
      <p:bldP spid="14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3913" y="36242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思考问题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289" name="Rectangle 1"/>
          <p:cNvSpPr>
            <a:spLocks noChangeArrowheads="1"/>
          </p:cNvSpPr>
          <p:nvPr/>
        </p:nvSpPr>
        <p:spPr bwMode="auto">
          <a:xfrm>
            <a:off x="1521913" y="704590"/>
            <a:ext cx="6421937" cy="4847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 smtClean="0"/>
              <a:t>4</a:t>
            </a:r>
            <a:r>
              <a:rPr lang="zh-CN" altLang="en-US" sz="2700" b="1" dirty="0" smtClean="0"/>
              <a:t>、浏览</a:t>
            </a:r>
            <a:r>
              <a:rPr lang="zh-CN" altLang="en-US" sz="2700" b="1" dirty="0"/>
              <a:t>课文，概括出时间、地点、环境</a:t>
            </a:r>
            <a:endParaRPr lang="zh-CN" altLang="en-US" sz="2700" b="1" dirty="0">
              <a:latin typeface="+mn-ea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5628" y="1652970"/>
            <a:ext cx="6526063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时间：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午夜刚过去黎明未到来最黑暗的时候。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地点：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东皇太一庙。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/>
          </a:p>
          <a:p>
            <a:r>
              <a:rPr lang="zh-CN" altLang="en-US" sz="2400" dirty="0">
                <a:solidFill>
                  <a:srgbClr val="FF0000"/>
                </a:solidFill>
              </a:rPr>
              <a:t>环境：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殿内神像林立，阴森可怕。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  外面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雷电交加，狂风大作。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作用：</a:t>
            </a:r>
            <a:r>
              <a:rPr lang="zh-CN" altLang="en-US" sz="2400" b="1" dirty="0" smtClean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渲染</a:t>
            </a:r>
            <a:r>
              <a:rPr lang="zh-CN" altLang="en-US" sz="2400" b="1" dirty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黑暗恐怖的气氛，衬托</a:t>
            </a:r>
            <a:r>
              <a:rPr lang="zh-CN" altLang="en-US" sz="2400" b="1" dirty="0" smtClean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屈原坚贞不屈的斗士形象</a:t>
            </a:r>
            <a:r>
              <a:rPr lang="zh-CN" altLang="en-US" sz="2400" b="1" dirty="0">
                <a:solidFill>
                  <a:srgbClr val="00B0F0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16" name="图片 15" descr="43b0b666162d5091e99408233c67273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7222970" y="2264080"/>
            <a:ext cx="1921030" cy="2277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38125" y="762000"/>
            <a:ext cx="8315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0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、思考靳尚和郑詹尹二人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对白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屈原的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独白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有什么联系？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87400" y="1893888"/>
            <a:ext cx="768826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人的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对白引出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屈原的独白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，把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矛盾冲突推到了顶点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0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0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他们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诬陷打击屈原还不够，还欲除之而后快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充分暴露了南后和靳尚铲除</a:t>
            </a:r>
            <a:r>
              <a:rPr lang="zh-CN" altLang="en-US" sz="30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政治异己的凶残和毒辣。</a:t>
            </a:r>
            <a:endParaRPr lang="zh-CN" altLang="en-US" sz="3000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514350" y="571500"/>
            <a:ext cx="80518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0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、靳尚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出场一连串的问句，表现了他怎样的心理？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98500" y="1814513"/>
            <a:ext cx="77470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★刚才我叫人送了一通南后的密令来，你收</a:t>
            </a:r>
            <a:endParaRPr lang="en-US" altLang="zh-CN" sz="3000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  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到了吗？</a:t>
            </a:r>
            <a:endParaRPr lang="en-US" altLang="zh-CN" sz="3000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宋体" pitchFamily="2" charset="-122"/>
              </a:rPr>
              <a:t>★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罪人怎样处置了？</a:t>
            </a:r>
            <a:endParaRPr lang="en-US" altLang="zh-CN" sz="3000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宋体" pitchFamily="2" charset="-122"/>
              </a:rPr>
              <a:t>★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你打算什么时候动手？</a:t>
            </a:r>
            <a:endParaRPr lang="en-US" altLang="zh-CN" sz="3000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宋体" pitchFamily="2" charset="-122"/>
              </a:rPr>
              <a:t>★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（惊异）什么？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541963" y="2967038"/>
            <a:ext cx="293370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25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咄咄逼人的气势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25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急于害死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屈原的迫切心理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5126038" y="2706688"/>
            <a:ext cx="3632200" cy="2033587"/>
          </a:xfrm>
          <a:prstGeom prst="cloud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22300" y="1004888"/>
            <a:ext cx="8051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30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、写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靳尚害死屈原怕城里的人“愤愤不平”，怕“引起关东诸国的非难”有什么作用？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960438" y="2744788"/>
            <a:ext cx="1778000" cy="7858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25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73413" y="298450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怕</a:t>
            </a:r>
            <a:endParaRPr lang="zh-CN" altLang="en-US" sz="3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744913" y="2582863"/>
            <a:ext cx="268287" cy="1452562"/>
          </a:xfrm>
          <a:prstGeom prst="leftBrace">
            <a:avLst>
              <a:gd name="adj1" fmla="val 60946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013200" y="2362200"/>
            <a:ext cx="443422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人们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心目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中的地位之高</a:t>
            </a:r>
            <a:endParaRPr lang="zh-CN" altLang="en-US" sz="3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30675" y="3538538"/>
            <a:ext cx="36607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精神品质之令人敬重</a:t>
            </a:r>
            <a:endParaRPr lang="zh-CN" altLang="en-US" sz="30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2" grpId="0"/>
      <p:bldP spid="3" grpId="0" animBg="1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22530" name="文本框 34"/>
          <p:cNvSpPr txBox="1">
            <a:spLocks noChangeArrowheads="1"/>
          </p:cNvSpPr>
          <p:nvPr/>
        </p:nvSpPr>
        <p:spPr bwMode="auto">
          <a:xfrm rot="-280097">
            <a:off x="3433763" y="12287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1" name="文本框 36"/>
          <p:cNvSpPr txBox="1">
            <a:spLocks noChangeArrowheads="1"/>
          </p:cNvSpPr>
          <p:nvPr/>
        </p:nvSpPr>
        <p:spPr bwMode="auto">
          <a:xfrm rot="-5350866">
            <a:off x="5861051" y="13160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2" name="文本框 37"/>
          <p:cNvSpPr txBox="1">
            <a:spLocks noChangeArrowheads="1"/>
          </p:cNvSpPr>
          <p:nvPr/>
        </p:nvSpPr>
        <p:spPr bwMode="auto">
          <a:xfrm rot="-4150866">
            <a:off x="5330826" y="17240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3" name="文本框 45"/>
          <p:cNvSpPr txBox="1">
            <a:spLocks noChangeArrowheads="1"/>
          </p:cNvSpPr>
          <p:nvPr/>
        </p:nvSpPr>
        <p:spPr bwMode="auto">
          <a:xfrm rot="-5350866">
            <a:off x="6421438" y="13382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4" name="文本框 46"/>
          <p:cNvSpPr txBox="1">
            <a:spLocks noChangeArrowheads="1"/>
          </p:cNvSpPr>
          <p:nvPr/>
        </p:nvSpPr>
        <p:spPr bwMode="auto">
          <a:xfrm rot="-424911">
            <a:off x="7067550" y="15700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5" name="文本框 47"/>
          <p:cNvSpPr txBox="1">
            <a:spLocks noChangeArrowheads="1"/>
          </p:cNvSpPr>
          <p:nvPr/>
        </p:nvSpPr>
        <p:spPr bwMode="auto">
          <a:xfrm rot="-4150866">
            <a:off x="7654926" y="24987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6" name="文本框 49"/>
          <p:cNvSpPr txBox="1">
            <a:spLocks noChangeArrowheads="1"/>
          </p:cNvSpPr>
          <p:nvPr/>
        </p:nvSpPr>
        <p:spPr bwMode="auto">
          <a:xfrm rot="657351">
            <a:off x="5448300" y="13350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7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8" name="文本框 51"/>
          <p:cNvSpPr txBox="1">
            <a:spLocks noChangeArrowheads="1"/>
          </p:cNvSpPr>
          <p:nvPr/>
        </p:nvSpPr>
        <p:spPr bwMode="auto">
          <a:xfrm rot="-5350866">
            <a:off x="5980113" y="21764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39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0" name="文本框 34"/>
          <p:cNvSpPr txBox="1">
            <a:spLocks noChangeArrowheads="1"/>
          </p:cNvSpPr>
          <p:nvPr/>
        </p:nvSpPr>
        <p:spPr bwMode="auto">
          <a:xfrm rot="4149897">
            <a:off x="4464051" y="34988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1" name="文本框 36"/>
          <p:cNvSpPr txBox="1">
            <a:spLocks noChangeArrowheads="1"/>
          </p:cNvSpPr>
          <p:nvPr/>
        </p:nvSpPr>
        <p:spPr bwMode="auto">
          <a:xfrm rot="-1380000">
            <a:off x="3900488" y="13017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2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3" name="文本框 45"/>
          <p:cNvSpPr txBox="1">
            <a:spLocks noChangeArrowheads="1"/>
          </p:cNvSpPr>
          <p:nvPr/>
        </p:nvSpPr>
        <p:spPr bwMode="auto">
          <a:xfrm rot="-1380000">
            <a:off x="4460875" y="132397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4" name="文本框 46"/>
          <p:cNvSpPr txBox="1">
            <a:spLocks noChangeArrowheads="1"/>
          </p:cNvSpPr>
          <p:nvPr/>
        </p:nvSpPr>
        <p:spPr bwMode="auto">
          <a:xfrm rot="-1380000">
            <a:off x="4830763" y="15382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5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6" name="文本框 49"/>
          <p:cNvSpPr txBox="1">
            <a:spLocks noChangeArrowheads="1"/>
          </p:cNvSpPr>
          <p:nvPr/>
        </p:nvSpPr>
        <p:spPr bwMode="auto">
          <a:xfrm rot="-5350866">
            <a:off x="6310313" y="21097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7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8" name="文本框 51"/>
          <p:cNvSpPr txBox="1">
            <a:spLocks noChangeArrowheads="1"/>
          </p:cNvSpPr>
          <p:nvPr/>
        </p:nvSpPr>
        <p:spPr bwMode="auto">
          <a:xfrm rot="-5350866">
            <a:off x="5845176" y="34337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49" name="文本框 32"/>
          <p:cNvSpPr txBox="1">
            <a:spLocks noChangeArrowheads="1"/>
          </p:cNvSpPr>
          <p:nvPr/>
        </p:nvSpPr>
        <p:spPr bwMode="auto">
          <a:xfrm rot="1209897">
            <a:off x="1500188" y="28924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0" name="文本框 34"/>
          <p:cNvSpPr txBox="1">
            <a:spLocks noChangeArrowheads="1"/>
          </p:cNvSpPr>
          <p:nvPr/>
        </p:nvSpPr>
        <p:spPr bwMode="auto">
          <a:xfrm rot="4149897">
            <a:off x="2143126" y="34559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1" name="文本框 36"/>
          <p:cNvSpPr txBox="1">
            <a:spLocks noChangeArrowheads="1"/>
          </p:cNvSpPr>
          <p:nvPr/>
        </p:nvSpPr>
        <p:spPr bwMode="auto">
          <a:xfrm rot="-1380000">
            <a:off x="1604963" y="32289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2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3" name="文本框 45"/>
          <p:cNvSpPr txBox="1">
            <a:spLocks noChangeArrowheads="1"/>
          </p:cNvSpPr>
          <p:nvPr/>
        </p:nvSpPr>
        <p:spPr bwMode="auto">
          <a:xfrm rot="-1380000">
            <a:off x="3162300" y="31464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4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5" name="文本框 47"/>
          <p:cNvSpPr txBox="1">
            <a:spLocks noChangeArrowheads="1"/>
          </p:cNvSpPr>
          <p:nvPr/>
        </p:nvSpPr>
        <p:spPr bwMode="auto">
          <a:xfrm rot="1029897">
            <a:off x="828675" y="34004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6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7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8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59" name="文本框 32"/>
          <p:cNvSpPr txBox="1">
            <a:spLocks noChangeArrowheads="1"/>
          </p:cNvSpPr>
          <p:nvPr/>
        </p:nvSpPr>
        <p:spPr bwMode="auto">
          <a:xfrm rot="-5070842">
            <a:off x="322263" y="20415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0" name="文本框 43"/>
          <p:cNvSpPr txBox="1">
            <a:spLocks noChangeArrowheads="1"/>
          </p:cNvSpPr>
          <p:nvPr/>
        </p:nvSpPr>
        <p:spPr bwMode="auto">
          <a:xfrm rot="4149897">
            <a:off x="1339851" y="21590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1" name="文本框 44"/>
          <p:cNvSpPr txBox="1">
            <a:spLocks noChangeArrowheads="1"/>
          </p:cNvSpPr>
          <p:nvPr/>
        </p:nvSpPr>
        <p:spPr bwMode="auto">
          <a:xfrm rot="-170103">
            <a:off x="1243013" y="12779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2" name="文本框 45"/>
          <p:cNvSpPr txBox="1">
            <a:spLocks noChangeArrowheads="1"/>
          </p:cNvSpPr>
          <p:nvPr/>
        </p:nvSpPr>
        <p:spPr bwMode="auto">
          <a:xfrm rot="1029897">
            <a:off x="1338263" y="16843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3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4" name="文本框 46"/>
          <p:cNvSpPr txBox="1">
            <a:spLocks noChangeArrowheads="1"/>
          </p:cNvSpPr>
          <p:nvPr/>
        </p:nvSpPr>
        <p:spPr bwMode="auto">
          <a:xfrm rot="-1380000">
            <a:off x="2687638" y="13160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5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6" name="文本框 49"/>
          <p:cNvSpPr txBox="1">
            <a:spLocks noChangeArrowheads="1"/>
          </p:cNvSpPr>
          <p:nvPr/>
        </p:nvSpPr>
        <p:spPr bwMode="auto">
          <a:xfrm rot="-1380000">
            <a:off x="3276600" y="15382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7" name="文本框 50"/>
          <p:cNvSpPr txBox="1">
            <a:spLocks noChangeArrowheads="1"/>
          </p:cNvSpPr>
          <p:nvPr/>
        </p:nvSpPr>
        <p:spPr bwMode="auto">
          <a:xfrm rot="-1380000">
            <a:off x="2849563" y="21193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8" name="文本框 51"/>
          <p:cNvSpPr txBox="1">
            <a:spLocks noChangeArrowheads="1"/>
          </p:cNvSpPr>
          <p:nvPr/>
        </p:nvSpPr>
        <p:spPr bwMode="auto">
          <a:xfrm rot="-1380000">
            <a:off x="3484563" y="22558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69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0" name="文本框 34"/>
          <p:cNvSpPr txBox="1">
            <a:spLocks noChangeArrowheads="1"/>
          </p:cNvSpPr>
          <p:nvPr/>
        </p:nvSpPr>
        <p:spPr bwMode="auto">
          <a:xfrm rot="-1030866">
            <a:off x="6313488" y="38941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1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2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3" name="文本框 45"/>
          <p:cNvSpPr txBox="1">
            <a:spLocks noChangeArrowheads="1"/>
          </p:cNvSpPr>
          <p:nvPr/>
        </p:nvSpPr>
        <p:spPr bwMode="auto">
          <a:xfrm rot="-4502722">
            <a:off x="6778626" y="250031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4" name="文本框 46"/>
          <p:cNvSpPr txBox="1">
            <a:spLocks noChangeArrowheads="1"/>
          </p:cNvSpPr>
          <p:nvPr/>
        </p:nvSpPr>
        <p:spPr bwMode="auto">
          <a:xfrm rot="2702238">
            <a:off x="7567613" y="30622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5" name="文本框 47"/>
          <p:cNvSpPr txBox="1">
            <a:spLocks noChangeArrowheads="1"/>
          </p:cNvSpPr>
          <p:nvPr/>
        </p:nvSpPr>
        <p:spPr bwMode="auto">
          <a:xfrm rot="-3456638">
            <a:off x="6743701" y="34036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6" name="文本框 49"/>
          <p:cNvSpPr txBox="1">
            <a:spLocks noChangeArrowheads="1"/>
          </p:cNvSpPr>
          <p:nvPr/>
        </p:nvSpPr>
        <p:spPr bwMode="auto">
          <a:xfrm rot="-3180423">
            <a:off x="1963738" y="23241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7" name="文本框 50"/>
          <p:cNvSpPr txBox="1">
            <a:spLocks noChangeArrowheads="1"/>
          </p:cNvSpPr>
          <p:nvPr/>
        </p:nvSpPr>
        <p:spPr bwMode="auto">
          <a:xfrm rot="-3640556">
            <a:off x="7239001" y="35909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8" name="文本框 51"/>
          <p:cNvSpPr txBox="1">
            <a:spLocks noChangeArrowheads="1"/>
          </p:cNvSpPr>
          <p:nvPr/>
        </p:nvSpPr>
        <p:spPr bwMode="auto">
          <a:xfrm rot="1549510">
            <a:off x="7754938" y="21748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79" name="文本框 32"/>
          <p:cNvSpPr txBox="1">
            <a:spLocks noChangeArrowheads="1"/>
          </p:cNvSpPr>
          <p:nvPr/>
        </p:nvSpPr>
        <p:spPr bwMode="auto">
          <a:xfrm rot="4190103">
            <a:off x="4287838" y="25066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0" name="文本框 34"/>
          <p:cNvSpPr txBox="1">
            <a:spLocks noChangeArrowheads="1"/>
          </p:cNvSpPr>
          <p:nvPr/>
        </p:nvSpPr>
        <p:spPr bwMode="auto">
          <a:xfrm rot="8340000">
            <a:off x="4922838" y="31384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1" name="文本框 36"/>
          <p:cNvSpPr txBox="1">
            <a:spLocks noChangeArrowheads="1"/>
          </p:cNvSpPr>
          <p:nvPr/>
        </p:nvSpPr>
        <p:spPr bwMode="auto">
          <a:xfrm rot="-1160763">
            <a:off x="5773738" y="17510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2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3" name="文本框 45"/>
          <p:cNvSpPr txBox="1">
            <a:spLocks noChangeArrowheads="1"/>
          </p:cNvSpPr>
          <p:nvPr/>
        </p:nvSpPr>
        <p:spPr bwMode="auto">
          <a:xfrm rot="-1160763">
            <a:off x="6334125" y="17732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4" name="文本框 46"/>
          <p:cNvSpPr txBox="1">
            <a:spLocks noChangeArrowheads="1"/>
          </p:cNvSpPr>
          <p:nvPr/>
        </p:nvSpPr>
        <p:spPr bwMode="auto">
          <a:xfrm rot="-1160763">
            <a:off x="6704013" y="19875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5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6" name="文本框 49"/>
          <p:cNvSpPr txBox="1">
            <a:spLocks noChangeArrowheads="1"/>
          </p:cNvSpPr>
          <p:nvPr/>
        </p:nvSpPr>
        <p:spPr bwMode="auto">
          <a:xfrm rot="-1160763">
            <a:off x="7038975" y="21590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7" name="文本框 50"/>
          <p:cNvSpPr txBox="1">
            <a:spLocks noChangeArrowheads="1"/>
          </p:cNvSpPr>
          <p:nvPr/>
        </p:nvSpPr>
        <p:spPr bwMode="auto">
          <a:xfrm rot="-1160763">
            <a:off x="7488238" y="19335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8" name="文本框 51"/>
          <p:cNvSpPr txBox="1">
            <a:spLocks noChangeArrowheads="1"/>
          </p:cNvSpPr>
          <p:nvPr/>
        </p:nvSpPr>
        <p:spPr bwMode="auto">
          <a:xfrm rot="-1160763">
            <a:off x="7289800" y="27940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89" name="文本框 32"/>
          <p:cNvSpPr txBox="1">
            <a:spLocks noChangeArrowheads="1"/>
          </p:cNvSpPr>
          <p:nvPr/>
        </p:nvSpPr>
        <p:spPr bwMode="auto">
          <a:xfrm rot="4190103">
            <a:off x="2765426" y="33401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0" name="文本框 34"/>
          <p:cNvSpPr txBox="1">
            <a:spLocks noChangeArrowheads="1"/>
          </p:cNvSpPr>
          <p:nvPr/>
        </p:nvSpPr>
        <p:spPr bwMode="auto">
          <a:xfrm rot="8340000">
            <a:off x="3924300" y="28162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1" name="文本框 36"/>
          <p:cNvSpPr txBox="1">
            <a:spLocks noChangeArrowheads="1"/>
          </p:cNvSpPr>
          <p:nvPr/>
        </p:nvSpPr>
        <p:spPr bwMode="auto">
          <a:xfrm rot="2810103">
            <a:off x="3813176" y="17351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2" name="文本框 37"/>
          <p:cNvSpPr txBox="1">
            <a:spLocks noChangeArrowheads="1"/>
          </p:cNvSpPr>
          <p:nvPr/>
        </p:nvSpPr>
        <p:spPr bwMode="auto">
          <a:xfrm rot="4010103">
            <a:off x="3813176" y="22780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3" name="文本框 45"/>
          <p:cNvSpPr txBox="1">
            <a:spLocks noChangeArrowheads="1"/>
          </p:cNvSpPr>
          <p:nvPr/>
        </p:nvSpPr>
        <p:spPr bwMode="auto">
          <a:xfrm rot="2810103">
            <a:off x="4373563" y="17573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4" name="文本框 46"/>
          <p:cNvSpPr txBox="1">
            <a:spLocks noChangeArrowheads="1"/>
          </p:cNvSpPr>
          <p:nvPr/>
        </p:nvSpPr>
        <p:spPr bwMode="auto">
          <a:xfrm rot="2810103">
            <a:off x="4743451" y="19716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5" name="文本框 47"/>
          <p:cNvSpPr txBox="1">
            <a:spLocks noChangeArrowheads="1"/>
          </p:cNvSpPr>
          <p:nvPr/>
        </p:nvSpPr>
        <p:spPr bwMode="auto">
          <a:xfrm rot="4010103">
            <a:off x="4743451" y="25146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6" name="文本框 49"/>
          <p:cNvSpPr txBox="1">
            <a:spLocks noChangeArrowheads="1"/>
          </p:cNvSpPr>
          <p:nvPr/>
        </p:nvSpPr>
        <p:spPr bwMode="auto">
          <a:xfrm rot="-1160763">
            <a:off x="6224588" y="2544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7" name="文本框 50"/>
          <p:cNvSpPr txBox="1">
            <a:spLocks noChangeArrowheads="1"/>
          </p:cNvSpPr>
          <p:nvPr/>
        </p:nvSpPr>
        <p:spPr bwMode="auto">
          <a:xfrm rot="4020000">
            <a:off x="5218113" y="26304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8" name="文本框 51"/>
          <p:cNvSpPr txBox="1">
            <a:spLocks noChangeArrowheads="1"/>
          </p:cNvSpPr>
          <p:nvPr/>
        </p:nvSpPr>
        <p:spPr bwMode="auto">
          <a:xfrm rot="-1160763">
            <a:off x="5599113" y="32194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599" name="文本框 32"/>
          <p:cNvSpPr txBox="1">
            <a:spLocks noChangeArrowheads="1"/>
          </p:cNvSpPr>
          <p:nvPr/>
        </p:nvSpPr>
        <p:spPr bwMode="auto">
          <a:xfrm rot="5400000">
            <a:off x="1141413" y="32289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0" name="文本框 34"/>
          <p:cNvSpPr txBox="1">
            <a:spLocks noChangeArrowheads="1"/>
          </p:cNvSpPr>
          <p:nvPr/>
        </p:nvSpPr>
        <p:spPr bwMode="auto">
          <a:xfrm rot="8340000">
            <a:off x="1881188" y="35528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1" name="文本框 36"/>
          <p:cNvSpPr txBox="1">
            <a:spLocks noChangeArrowheads="1"/>
          </p:cNvSpPr>
          <p:nvPr/>
        </p:nvSpPr>
        <p:spPr bwMode="auto">
          <a:xfrm rot="2810103">
            <a:off x="1862138" y="27320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2" name="文本框 37"/>
          <p:cNvSpPr txBox="1">
            <a:spLocks noChangeArrowheads="1"/>
          </p:cNvSpPr>
          <p:nvPr/>
        </p:nvSpPr>
        <p:spPr bwMode="auto">
          <a:xfrm rot="5220000">
            <a:off x="2297113" y="30146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3" name="文本框 45"/>
          <p:cNvSpPr txBox="1">
            <a:spLocks noChangeArrowheads="1"/>
          </p:cNvSpPr>
          <p:nvPr/>
        </p:nvSpPr>
        <p:spPr bwMode="auto">
          <a:xfrm rot="2810103">
            <a:off x="2809876" y="27463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4" name="文本框 46"/>
          <p:cNvSpPr txBox="1">
            <a:spLocks noChangeArrowheads="1"/>
          </p:cNvSpPr>
          <p:nvPr/>
        </p:nvSpPr>
        <p:spPr bwMode="auto">
          <a:xfrm rot="4020000">
            <a:off x="700088" y="19637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5" name="文本框 47"/>
          <p:cNvSpPr txBox="1">
            <a:spLocks noChangeArrowheads="1"/>
          </p:cNvSpPr>
          <p:nvPr/>
        </p:nvSpPr>
        <p:spPr bwMode="auto">
          <a:xfrm rot="5220000">
            <a:off x="701676" y="28971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6" name="文本框 49"/>
          <p:cNvSpPr txBox="1">
            <a:spLocks noChangeArrowheads="1"/>
          </p:cNvSpPr>
          <p:nvPr/>
        </p:nvSpPr>
        <p:spPr bwMode="auto">
          <a:xfrm rot="4020000">
            <a:off x="2463801" y="37401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7" name="文本框 50"/>
          <p:cNvSpPr txBox="1">
            <a:spLocks noChangeArrowheads="1"/>
          </p:cNvSpPr>
          <p:nvPr/>
        </p:nvSpPr>
        <p:spPr bwMode="auto">
          <a:xfrm rot="4020000">
            <a:off x="3702051" y="33670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8" name="文本框 51"/>
          <p:cNvSpPr txBox="1">
            <a:spLocks noChangeArrowheads="1"/>
          </p:cNvSpPr>
          <p:nvPr/>
        </p:nvSpPr>
        <p:spPr bwMode="auto">
          <a:xfrm rot="4020000">
            <a:off x="4071938" y="35814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09" name="文本框 32"/>
          <p:cNvSpPr txBox="1">
            <a:spLocks noChangeArrowheads="1"/>
          </p:cNvSpPr>
          <p:nvPr/>
        </p:nvSpPr>
        <p:spPr bwMode="auto">
          <a:xfrm rot="-880739">
            <a:off x="514350" y="2514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0" name="文本框 34"/>
          <p:cNvSpPr txBox="1">
            <a:spLocks noChangeArrowheads="1"/>
          </p:cNvSpPr>
          <p:nvPr/>
        </p:nvSpPr>
        <p:spPr bwMode="auto">
          <a:xfrm rot="8340000">
            <a:off x="1254125" y="25923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1" name="文本框 36"/>
          <p:cNvSpPr txBox="1">
            <a:spLocks noChangeArrowheads="1"/>
          </p:cNvSpPr>
          <p:nvPr/>
        </p:nvSpPr>
        <p:spPr bwMode="auto">
          <a:xfrm rot="4020000">
            <a:off x="1670051" y="15113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2" name="文本框 37"/>
          <p:cNvSpPr txBox="1">
            <a:spLocks noChangeArrowheads="1"/>
          </p:cNvSpPr>
          <p:nvPr/>
        </p:nvSpPr>
        <p:spPr bwMode="auto">
          <a:xfrm rot="5220000">
            <a:off x="1670051" y="20542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3" name="文本框 45"/>
          <p:cNvSpPr txBox="1">
            <a:spLocks noChangeArrowheads="1"/>
          </p:cNvSpPr>
          <p:nvPr/>
        </p:nvSpPr>
        <p:spPr bwMode="auto">
          <a:xfrm rot="2810103">
            <a:off x="2230438" y="15335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4" name="文本框 46"/>
          <p:cNvSpPr txBox="1">
            <a:spLocks noChangeArrowheads="1"/>
          </p:cNvSpPr>
          <p:nvPr/>
        </p:nvSpPr>
        <p:spPr bwMode="auto">
          <a:xfrm rot="2810103">
            <a:off x="2600326" y="17478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5" name="文本框 47"/>
          <p:cNvSpPr txBox="1">
            <a:spLocks noChangeArrowheads="1"/>
          </p:cNvSpPr>
          <p:nvPr/>
        </p:nvSpPr>
        <p:spPr bwMode="auto">
          <a:xfrm rot="4010103">
            <a:off x="2328863" y="23129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6" name="文本框 49"/>
          <p:cNvSpPr txBox="1">
            <a:spLocks noChangeArrowheads="1"/>
          </p:cNvSpPr>
          <p:nvPr/>
        </p:nvSpPr>
        <p:spPr bwMode="auto">
          <a:xfrm rot="2810103">
            <a:off x="3187701" y="19716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7" name="文本框 50"/>
          <p:cNvSpPr txBox="1">
            <a:spLocks noChangeArrowheads="1"/>
          </p:cNvSpPr>
          <p:nvPr/>
        </p:nvSpPr>
        <p:spPr bwMode="auto">
          <a:xfrm rot="2810103">
            <a:off x="3074988" y="24066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8" name="文本框 51"/>
          <p:cNvSpPr txBox="1">
            <a:spLocks noChangeArrowheads="1"/>
          </p:cNvSpPr>
          <p:nvPr/>
        </p:nvSpPr>
        <p:spPr bwMode="auto">
          <a:xfrm rot="2810103">
            <a:off x="3444876" y="26209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19" name="文本框 32"/>
          <p:cNvSpPr txBox="1">
            <a:spLocks noChangeArrowheads="1"/>
          </p:cNvSpPr>
          <p:nvPr/>
        </p:nvSpPr>
        <p:spPr bwMode="auto">
          <a:xfrm rot="5400000">
            <a:off x="4751388" y="36830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0" name="文本框 34"/>
          <p:cNvSpPr txBox="1">
            <a:spLocks noChangeArrowheads="1"/>
          </p:cNvSpPr>
          <p:nvPr/>
        </p:nvSpPr>
        <p:spPr bwMode="auto">
          <a:xfrm rot="3159237">
            <a:off x="5819776" y="40068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1" name="文本框 36"/>
          <p:cNvSpPr txBox="1">
            <a:spLocks noChangeArrowheads="1"/>
          </p:cNvSpPr>
          <p:nvPr/>
        </p:nvSpPr>
        <p:spPr bwMode="auto">
          <a:xfrm rot="-1160763">
            <a:off x="6237288" y="2925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2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3" name="文本框 45"/>
          <p:cNvSpPr txBox="1">
            <a:spLocks noChangeArrowheads="1"/>
          </p:cNvSpPr>
          <p:nvPr/>
        </p:nvSpPr>
        <p:spPr bwMode="auto">
          <a:xfrm rot="-1160763">
            <a:off x="6797675" y="29479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4" name="文本框 46"/>
          <p:cNvSpPr txBox="1">
            <a:spLocks noChangeArrowheads="1"/>
          </p:cNvSpPr>
          <p:nvPr/>
        </p:nvSpPr>
        <p:spPr bwMode="auto">
          <a:xfrm rot="-1160763">
            <a:off x="7167563" y="31623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5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6" name="文本框 49"/>
          <p:cNvSpPr txBox="1">
            <a:spLocks noChangeArrowheads="1"/>
          </p:cNvSpPr>
          <p:nvPr/>
        </p:nvSpPr>
        <p:spPr bwMode="auto">
          <a:xfrm rot="-1160763">
            <a:off x="7688263" y="34528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7" name="文本框 50"/>
          <p:cNvSpPr txBox="1">
            <a:spLocks noChangeArrowheads="1"/>
          </p:cNvSpPr>
          <p:nvPr/>
        </p:nvSpPr>
        <p:spPr bwMode="auto">
          <a:xfrm rot="-1160763">
            <a:off x="7642225" y="382111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2628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81025" y="930275"/>
            <a:ext cx="8053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3000" b="1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剧中郑詹尹不情愿杀害屈原，认为这是小题大做，你怎样理解他的这种认识？</a:t>
            </a:r>
          </a:p>
        </p:txBody>
      </p:sp>
      <p:sp>
        <p:nvSpPr>
          <p:cNvPr id="2" name="矩形 1"/>
          <p:cNvSpPr/>
          <p:nvPr/>
        </p:nvSpPr>
        <p:spPr>
          <a:xfrm>
            <a:off x="2406650" y="3225800"/>
            <a:ext cx="1343025" cy="554038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迟疑地</a:t>
            </a:r>
          </a:p>
        </p:txBody>
      </p:sp>
      <p:sp>
        <p:nvSpPr>
          <p:cNvPr id="15" name="矩形 14"/>
          <p:cNvSpPr/>
          <p:nvPr/>
        </p:nvSpPr>
        <p:spPr>
          <a:xfrm>
            <a:off x="4222750" y="2671763"/>
            <a:ext cx="2976563" cy="554037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他内心的不情愿</a:t>
            </a:r>
          </a:p>
        </p:txBody>
      </p:sp>
      <p:sp>
        <p:nvSpPr>
          <p:cNvPr id="16" name="矩形 15"/>
          <p:cNvSpPr/>
          <p:nvPr/>
        </p:nvSpPr>
        <p:spPr>
          <a:xfrm>
            <a:off x="2574925" y="2260600"/>
            <a:ext cx="984250" cy="554038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鞠躬</a:t>
            </a:r>
          </a:p>
        </p:txBody>
      </p:sp>
      <p:sp>
        <p:nvSpPr>
          <p:cNvPr id="3" name="下箭头 2"/>
          <p:cNvSpPr/>
          <p:nvPr/>
        </p:nvSpPr>
        <p:spPr>
          <a:xfrm>
            <a:off x="2954338" y="2874963"/>
            <a:ext cx="247650" cy="255587"/>
          </a:xfrm>
          <a:prstGeom prst="downArrow">
            <a:avLst/>
          </a:prstGeom>
          <a:solidFill>
            <a:srgbClr val="FFFF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3914775" y="2260600"/>
            <a:ext cx="141288" cy="1431925"/>
          </a:xfrm>
          <a:prstGeom prst="rightBrace">
            <a:avLst>
              <a:gd name="adj1" fmla="val 88492"/>
              <a:gd name="adj2" fmla="val 50000"/>
            </a:avLst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0650" y="4043363"/>
            <a:ext cx="6457950" cy="1015663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侧面写出屈原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在人们心中</a:t>
            </a: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的声望，衬托了屈原的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爱国者</a:t>
            </a: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animBg="1"/>
      <p:bldP spid="15" grpId="0" animBg="1"/>
      <p:bldP spid="16" grpId="0" animBg="1"/>
      <p:bldP spid="3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3913" y="36242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思考问题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289" name="Rectangle 1"/>
          <p:cNvSpPr>
            <a:spLocks noChangeArrowheads="1"/>
          </p:cNvSpPr>
          <p:nvPr/>
        </p:nvSpPr>
        <p:spPr bwMode="auto">
          <a:xfrm>
            <a:off x="460332" y="1121173"/>
            <a:ext cx="8220205" cy="807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9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、文章</a:t>
            </a:r>
            <a:r>
              <a:rPr lang="zh-CN" altLang="en-US" sz="2400" b="1" dirty="0">
                <a:latin typeface="+mn-ea"/>
                <a:cs typeface="Times New Roman" pitchFamily="18" charset="0"/>
              </a:rPr>
              <a:t>主体是屈原的内心独白，他赞美了什么？指斥了什么？</a:t>
            </a:r>
            <a:endParaRPr lang="zh-CN" altLang="en-US" sz="2400" b="1" dirty="0">
              <a:latin typeface="+mn-ea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983" y="2366954"/>
            <a:ext cx="7963425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）对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风、雷、电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的呼唤和歌颂，对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光明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的礼赞和向往。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）指斥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神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鬼、土偶木梗，谴责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昏庸腐朽的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当权者。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" name="图片 15" descr="43b0b666162d5091e99408233c67273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7650957" y="3081403"/>
            <a:ext cx="1493044" cy="176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品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读思考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pic>
        <p:nvPicPr>
          <p:cNvPr id="11" name="图片 10" descr="7fb8706b64bbe76ea701b051d1cded9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7383304" y="962418"/>
            <a:ext cx="1760696" cy="3632835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20201" y="2631128"/>
            <a:ext cx="2013347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象征人民群众；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20201" y="3373307"/>
            <a:ext cx="224671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指坚定的信念；</a:t>
            </a:r>
          </a:p>
        </p:txBody>
      </p:sp>
      <p:sp>
        <p:nvSpPr>
          <p:cNvPr id="16" name="直接连接符 62471"/>
          <p:cNvSpPr>
            <a:spLocks noChangeShapeType="1"/>
          </p:cNvSpPr>
          <p:nvPr/>
        </p:nvSpPr>
        <p:spPr bwMode="auto">
          <a:xfrm>
            <a:off x="2694931" y="2041927"/>
            <a:ext cx="1457325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直接连接符 62472"/>
          <p:cNvSpPr>
            <a:spLocks noChangeShapeType="1"/>
          </p:cNvSpPr>
          <p:nvPr/>
        </p:nvSpPr>
        <p:spPr bwMode="auto">
          <a:xfrm>
            <a:off x="3009256" y="3675851"/>
            <a:ext cx="1143000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直接连接符 62478"/>
          <p:cNvSpPr>
            <a:spLocks noChangeShapeType="1"/>
          </p:cNvSpPr>
          <p:nvPr/>
        </p:nvSpPr>
        <p:spPr bwMode="auto">
          <a:xfrm>
            <a:off x="3702200" y="2871395"/>
            <a:ext cx="450056" cy="1191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20200" y="1653218"/>
            <a:ext cx="3133150" cy="7771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象征人世间追求</a:t>
            </a:r>
            <a:r>
              <a:rPr lang="zh-CN" altLang="en-US" sz="2300" b="1" dirty="0">
                <a:solidFill>
                  <a:srgbClr val="FF0000"/>
                </a:solidFill>
                <a:latin typeface="宋体" pitchFamily="2" charset="-122"/>
              </a:rPr>
              <a:t>正义</a:t>
            </a:r>
            <a:r>
              <a:rPr lang="zh-CN" altLang="en-US" sz="2300" b="1" dirty="0" smtClean="0">
                <a:solidFill>
                  <a:srgbClr val="FF0000"/>
                </a:solidFill>
                <a:latin typeface="宋体" pitchFamily="2" charset="-122"/>
              </a:rPr>
              <a:t>、自由、光明</a:t>
            </a:r>
            <a:r>
              <a:rPr lang="zh-CN" altLang="en-US" sz="2300" b="1" dirty="0">
                <a:solidFill>
                  <a:srgbClr val="FF0000"/>
                </a:solidFill>
                <a:latin typeface="宋体" pitchFamily="2" charset="-122"/>
              </a:rPr>
              <a:t>的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变革力量；</a:t>
            </a: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437313" y="981791"/>
            <a:ext cx="750149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300" b="1" dirty="0" smtClean="0">
                <a:solidFill>
                  <a:schemeClr val="accent4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300" b="1" dirty="0" smtClean="0">
                <a:solidFill>
                  <a:schemeClr val="accent4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、本文</a:t>
            </a:r>
            <a:r>
              <a:rPr lang="zh-CN" altLang="en-US" sz="2300" b="1" dirty="0">
                <a:solidFill>
                  <a:schemeClr val="accent4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有众多意象，请找到它们，说说它们</a:t>
            </a:r>
            <a:r>
              <a:rPr lang="zh-CN" altLang="en-US" sz="23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象征</a:t>
            </a:r>
            <a:r>
              <a:rPr lang="zh-CN" altLang="en-US" sz="2300" b="1" dirty="0">
                <a:solidFill>
                  <a:schemeClr val="accent4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着什么。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97681" y="1721489"/>
            <a:ext cx="1028167" cy="4939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300" b="1" dirty="0">
                <a:solidFill>
                  <a:srgbClr val="3D3F41"/>
                </a:solidFill>
                <a:latin typeface="宋体" pitchFamily="2" charset="-122"/>
              </a:rPr>
              <a:t>风雷电</a:t>
            </a:r>
          </a:p>
        </p:txBody>
      </p:sp>
      <p:sp>
        <p:nvSpPr>
          <p:cNvPr id="22" name="矩形 21"/>
          <p:cNvSpPr/>
          <p:nvPr/>
        </p:nvSpPr>
        <p:spPr>
          <a:xfrm>
            <a:off x="497681" y="2546746"/>
            <a:ext cx="2771612" cy="9187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300" b="1" dirty="0">
                <a:solidFill>
                  <a:srgbClr val="3D3F41"/>
                </a:solidFill>
                <a:latin typeface="宋体" pitchFamily="2" charset="-122"/>
              </a:rPr>
              <a:t>洞庭湖、东海、长江</a:t>
            </a:r>
          </a:p>
        </p:txBody>
      </p:sp>
      <p:sp>
        <p:nvSpPr>
          <p:cNvPr id="23" name="矩形 22"/>
          <p:cNvSpPr/>
          <p:nvPr/>
        </p:nvSpPr>
        <p:spPr>
          <a:xfrm>
            <a:off x="497682" y="3327773"/>
            <a:ext cx="1621278" cy="4939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300" b="1" dirty="0">
                <a:solidFill>
                  <a:srgbClr val="3D3F41"/>
                </a:solidFill>
                <a:latin typeface="宋体" pitchFamily="2" charset="-122"/>
              </a:rPr>
              <a:t>无形的长剑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46088" y="1352550"/>
            <a:ext cx="45354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 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对风雷电的呼唤与歌颂，</a:t>
            </a:r>
            <a:r>
              <a:rPr lang="zh-CN" altLang="en-US" sz="3000" b="1" dirty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表现了诗人对</a:t>
            </a:r>
            <a:r>
              <a:rPr lang="zh-CN" altLang="en-US" sz="30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黑暗</a:t>
            </a:r>
            <a:r>
              <a:rPr lang="zh-CN" altLang="en-US" sz="3000" b="1" dirty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世界的强烈愤懑和摧毁黑暗的</a:t>
            </a:r>
            <a:r>
              <a:rPr lang="zh-CN" altLang="en-US" sz="3000" b="1" dirty="0" smtClean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热切期望</a:t>
            </a:r>
            <a:r>
              <a:rPr lang="zh-CN" altLang="en-US" sz="3000" b="1" dirty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，也表达了诗人对</a:t>
            </a:r>
            <a:r>
              <a:rPr lang="zh-CN" altLang="en-US" sz="3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光明</a:t>
            </a:r>
            <a:r>
              <a:rPr lang="zh-CN" altLang="en-US" sz="3000" b="1" dirty="0" smtClean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、未来</a:t>
            </a:r>
            <a:r>
              <a:rPr lang="zh-CN" altLang="en-US" sz="3000" b="1" dirty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的热烈</a:t>
            </a:r>
            <a:r>
              <a:rPr lang="zh-CN" altLang="en-US" sz="3000" b="1" dirty="0" smtClean="0">
                <a:solidFill>
                  <a:srgbClr val="EE57F8"/>
                </a:solidFill>
                <a:latin typeface="楷体" pitchFamily="49" charset="-122"/>
                <a:ea typeface="楷体" pitchFamily="49" charset="-122"/>
              </a:rPr>
              <a:t>追求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6866" name="Picture 2" descr="https://timgsa.baidu.com/timg?image&amp;quality=80&amp;size=b9999_10000&amp;sec=1539404335568&amp;di=d8c48a6769f22416078fe33b9ec3a739&amp;imgtype=0&amp;src=http%3A%2F%2Fi.weather.com.cn%2Fimages%2Fjiangxi%2Fqxxw%2F2014%2F08%2F29%2F0F3C51C8EAF51F43F34D4CF961AE872E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7313" y="1449388"/>
            <a:ext cx="3481387" cy="2765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62466"/>
          <p:cNvSpPr>
            <a:spLocks noChangeArrowheads="1"/>
          </p:cNvSpPr>
          <p:nvPr/>
        </p:nvSpPr>
        <p:spPr bwMode="auto">
          <a:xfrm>
            <a:off x="826717" y="994499"/>
            <a:ext cx="2029217" cy="918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 dirty="0">
                <a:latin typeface="宋体" pitchFamily="2" charset="-122"/>
              </a:rPr>
              <a:t>土偶木梗形象</a:t>
            </a:r>
          </a:p>
          <a:p>
            <a:pPr>
              <a:lnSpc>
                <a:spcPct val="120000"/>
              </a:lnSpc>
            </a:pPr>
            <a:endParaRPr lang="zh-CN" altLang="en-US" sz="2300" b="1" dirty="0">
              <a:latin typeface="宋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414314" y="2017059"/>
            <a:ext cx="3539729" cy="7155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是对社会现实极端憎恶而企求寄托灵魂的一方净土。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90617" y="917363"/>
            <a:ext cx="2862263" cy="1131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300" b="1" dirty="0" smtClean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象征</a:t>
            </a:r>
            <a:r>
              <a:rPr lang="zh-CN" altLang="en-US" sz="2300" b="1" dirty="0" smtClean="0">
                <a:solidFill>
                  <a:srgbClr val="00B050"/>
                </a:solidFill>
                <a:latin typeface="宋体" pitchFamily="2" charset="-122"/>
              </a:rPr>
              <a:t>昏庸腐朽、无</a:t>
            </a:r>
            <a:r>
              <a:rPr lang="zh-CN" altLang="en-US" sz="2300" b="1" dirty="0">
                <a:solidFill>
                  <a:srgbClr val="00B050"/>
                </a:solidFill>
                <a:latin typeface="宋体" pitchFamily="2" charset="-122"/>
              </a:rPr>
              <a:t>德</a:t>
            </a:r>
            <a:r>
              <a:rPr lang="zh-CN" altLang="en-US" sz="2300" b="1" dirty="0" smtClean="0">
                <a:solidFill>
                  <a:srgbClr val="00B050"/>
                </a:solidFill>
                <a:latin typeface="宋体" pitchFamily="2" charset="-122"/>
              </a:rPr>
              <a:t>无能、欺</a:t>
            </a:r>
            <a:r>
              <a:rPr lang="zh-CN" altLang="en-US" sz="2300" b="1" dirty="0">
                <a:solidFill>
                  <a:srgbClr val="00B050"/>
                </a:solidFill>
                <a:latin typeface="宋体" pitchFamily="2" charset="-122"/>
              </a:rPr>
              <a:t>民惑众</a:t>
            </a:r>
            <a:r>
              <a:rPr lang="zh-CN" altLang="en-US" sz="2300" b="1" dirty="0" smtClean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的当权者和官僚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统治集团。</a:t>
            </a:r>
          </a:p>
        </p:txBody>
      </p:sp>
      <p:sp>
        <p:nvSpPr>
          <p:cNvPr id="15" name="直接连接符 62479"/>
          <p:cNvSpPr>
            <a:spLocks noChangeShapeType="1"/>
          </p:cNvSpPr>
          <p:nvPr/>
        </p:nvSpPr>
        <p:spPr bwMode="auto">
          <a:xfrm>
            <a:off x="3910775" y="1286042"/>
            <a:ext cx="1143000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6717" y="1718188"/>
            <a:ext cx="2564705" cy="12326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宋体" pitchFamily="2" charset="-122"/>
              </a:rPr>
              <a:t>没有阴谋、没有污秽、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宋体" pitchFamily="2" charset="-122"/>
              </a:rPr>
              <a:t>没有自私自利的</a:t>
            </a:r>
            <a:endParaRPr lang="en-US" altLang="zh-CN" sz="2100" b="1" dirty="0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宋体" pitchFamily="2" charset="-122"/>
              </a:rPr>
              <a:t>没有人的小岛 </a:t>
            </a:r>
          </a:p>
        </p:txBody>
      </p:sp>
      <p:pic>
        <p:nvPicPr>
          <p:cNvPr id="20" name="图片 19" descr="timg (3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268" y="2987457"/>
            <a:ext cx="7979372" cy="1484794"/>
          </a:xfrm>
          <a:prstGeom prst="rect">
            <a:avLst/>
          </a:prstGeom>
        </p:spPr>
      </p:pic>
      <p:sp>
        <p:nvSpPr>
          <p:cNvPr id="21" name="文本框 5"/>
          <p:cNvSpPr txBox="1"/>
          <p:nvPr/>
        </p:nvSpPr>
        <p:spPr>
          <a:xfrm>
            <a:off x="822484" y="358616"/>
            <a:ext cx="228266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12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、品读思考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14" name="直接连接符 62479"/>
          <p:cNvSpPr>
            <a:spLocks noChangeShapeType="1"/>
          </p:cNvSpPr>
          <p:nvPr/>
        </p:nvSpPr>
        <p:spPr bwMode="auto">
          <a:xfrm>
            <a:off x="3910775" y="2349189"/>
            <a:ext cx="1143000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https://timgsa.baidu.com/timg?image&amp;quality=80&amp;size=b9999_10000&amp;sec=1537177101244&amp;di=ebe10ae2c89d079ed58e1de52fbd09f5&amp;imgtype=0&amp;src=http%3A%2F%2Fimgsrc.baidu.com%2Fimage%2Fc0%253Dpixel_huitu%252C0%252C0%252C294%252C40%2Fsign%3D640421119c2bd40756cadbbd12f1fb3d%2F8326cffc1e178a82d421c099fd03738da977e8ee.jpg"/>
          <p:cNvPicPr>
            <a:picLocks noChangeAspect="1" noChangeArrowheads="1"/>
          </p:cNvPicPr>
          <p:nvPr/>
        </p:nvPicPr>
        <p:blipFill>
          <a:blip r:embed="rId2" cstate="print"/>
          <a:srcRect b="5199"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33413" y="966788"/>
            <a:ext cx="7900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3000" b="1" dirty="0" smtClean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找出第三部分中作者提到的事物，说说他们象征了什么。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03313" y="2511425"/>
            <a:ext cx="743108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东皇太一</a:t>
            </a:r>
            <a:r>
              <a:rPr lang="en-US" altLang="zh-CN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云中君</a:t>
            </a:r>
            <a:r>
              <a:rPr lang="en-US" altLang="zh-CN" sz="3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东君</a:t>
            </a:r>
            <a:endParaRPr lang="en-US" altLang="zh-CN" sz="30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大司命      少司命      湘君   湘夫人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95300" y="1581150"/>
            <a:ext cx="25765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“东皇太一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”、“云中君”</a:t>
            </a:r>
            <a:endParaRPr lang="zh-CN" altLang="en-US" sz="3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071813" y="1963738"/>
            <a:ext cx="503237" cy="222250"/>
          </a:xfrm>
          <a:prstGeom prst="rightArrow">
            <a:avLst/>
          </a:prstGeom>
          <a:solidFill>
            <a:srgbClr val="FFFF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776663" y="1468438"/>
            <a:ext cx="4746625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象征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人世间</a:t>
            </a:r>
            <a:r>
              <a:rPr lang="zh-CN" altLang="en-US" sz="3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昏庸腐朽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的当权者和官僚统治阶级。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1038" y="2951163"/>
            <a:ext cx="23907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“东君”</a:t>
            </a:r>
            <a:endParaRPr lang="zh-CN" altLang="en-US" sz="3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71813" y="3163888"/>
            <a:ext cx="503237" cy="222250"/>
          </a:xfrm>
          <a:prstGeom prst="rightArrow">
            <a:avLst/>
          </a:prstGeom>
          <a:solidFill>
            <a:srgbClr val="FFFF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776663" y="2668588"/>
            <a:ext cx="4746625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象征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德无能、欺民惑众的官僚统治集团。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29698" name="文本框 34"/>
          <p:cNvSpPr txBox="1">
            <a:spLocks noChangeArrowheads="1"/>
          </p:cNvSpPr>
          <p:nvPr/>
        </p:nvSpPr>
        <p:spPr bwMode="auto">
          <a:xfrm rot="-280097">
            <a:off x="3433763" y="12287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699" name="文本框 36"/>
          <p:cNvSpPr txBox="1">
            <a:spLocks noChangeArrowheads="1"/>
          </p:cNvSpPr>
          <p:nvPr/>
        </p:nvSpPr>
        <p:spPr bwMode="auto">
          <a:xfrm rot="-5350866">
            <a:off x="5861051" y="13160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0" name="文本框 37"/>
          <p:cNvSpPr txBox="1">
            <a:spLocks noChangeArrowheads="1"/>
          </p:cNvSpPr>
          <p:nvPr/>
        </p:nvSpPr>
        <p:spPr bwMode="auto">
          <a:xfrm rot="-4150866">
            <a:off x="5330826" y="17240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1" name="文本框 45"/>
          <p:cNvSpPr txBox="1">
            <a:spLocks noChangeArrowheads="1"/>
          </p:cNvSpPr>
          <p:nvPr/>
        </p:nvSpPr>
        <p:spPr bwMode="auto">
          <a:xfrm rot="-5350866">
            <a:off x="6421438" y="13382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2" name="文本框 46"/>
          <p:cNvSpPr txBox="1">
            <a:spLocks noChangeArrowheads="1"/>
          </p:cNvSpPr>
          <p:nvPr/>
        </p:nvSpPr>
        <p:spPr bwMode="auto">
          <a:xfrm rot="-424911">
            <a:off x="7067550" y="15700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3" name="文本框 47"/>
          <p:cNvSpPr txBox="1">
            <a:spLocks noChangeArrowheads="1"/>
          </p:cNvSpPr>
          <p:nvPr/>
        </p:nvSpPr>
        <p:spPr bwMode="auto">
          <a:xfrm rot="-4150866">
            <a:off x="7654926" y="24987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4" name="文本框 49"/>
          <p:cNvSpPr txBox="1">
            <a:spLocks noChangeArrowheads="1"/>
          </p:cNvSpPr>
          <p:nvPr/>
        </p:nvSpPr>
        <p:spPr bwMode="auto">
          <a:xfrm rot="657351">
            <a:off x="5448300" y="13350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5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6" name="文本框 51"/>
          <p:cNvSpPr txBox="1">
            <a:spLocks noChangeArrowheads="1"/>
          </p:cNvSpPr>
          <p:nvPr/>
        </p:nvSpPr>
        <p:spPr bwMode="auto">
          <a:xfrm rot="-5350866">
            <a:off x="5980113" y="21764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7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8" name="文本框 34"/>
          <p:cNvSpPr txBox="1">
            <a:spLocks noChangeArrowheads="1"/>
          </p:cNvSpPr>
          <p:nvPr/>
        </p:nvSpPr>
        <p:spPr bwMode="auto">
          <a:xfrm rot="4149897">
            <a:off x="4464051" y="34988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09" name="文本框 36"/>
          <p:cNvSpPr txBox="1">
            <a:spLocks noChangeArrowheads="1"/>
          </p:cNvSpPr>
          <p:nvPr/>
        </p:nvSpPr>
        <p:spPr bwMode="auto">
          <a:xfrm rot="-1380000">
            <a:off x="3900488" y="13017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0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1" name="文本框 45"/>
          <p:cNvSpPr txBox="1">
            <a:spLocks noChangeArrowheads="1"/>
          </p:cNvSpPr>
          <p:nvPr/>
        </p:nvSpPr>
        <p:spPr bwMode="auto">
          <a:xfrm rot="-1380000">
            <a:off x="4460875" y="132397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2" name="文本框 46"/>
          <p:cNvSpPr txBox="1">
            <a:spLocks noChangeArrowheads="1"/>
          </p:cNvSpPr>
          <p:nvPr/>
        </p:nvSpPr>
        <p:spPr bwMode="auto">
          <a:xfrm rot="-1380000">
            <a:off x="4830763" y="15382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3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4" name="文本框 49"/>
          <p:cNvSpPr txBox="1">
            <a:spLocks noChangeArrowheads="1"/>
          </p:cNvSpPr>
          <p:nvPr/>
        </p:nvSpPr>
        <p:spPr bwMode="auto">
          <a:xfrm rot="-5350866">
            <a:off x="6310313" y="21097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5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6" name="文本框 51"/>
          <p:cNvSpPr txBox="1">
            <a:spLocks noChangeArrowheads="1"/>
          </p:cNvSpPr>
          <p:nvPr/>
        </p:nvSpPr>
        <p:spPr bwMode="auto">
          <a:xfrm rot="-5350866">
            <a:off x="5845176" y="34337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7" name="文本框 32"/>
          <p:cNvSpPr txBox="1">
            <a:spLocks noChangeArrowheads="1"/>
          </p:cNvSpPr>
          <p:nvPr/>
        </p:nvSpPr>
        <p:spPr bwMode="auto">
          <a:xfrm rot="1209897">
            <a:off x="1500188" y="28924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8" name="文本框 34"/>
          <p:cNvSpPr txBox="1">
            <a:spLocks noChangeArrowheads="1"/>
          </p:cNvSpPr>
          <p:nvPr/>
        </p:nvSpPr>
        <p:spPr bwMode="auto">
          <a:xfrm rot="4149897">
            <a:off x="2143126" y="34559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19" name="文本框 36"/>
          <p:cNvSpPr txBox="1">
            <a:spLocks noChangeArrowheads="1"/>
          </p:cNvSpPr>
          <p:nvPr/>
        </p:nvSpPr>
        <p:spPr bwMode="auto">
          <a:xfrm rot="-1380000">
            <a:off x="1604963" y="32289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0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1" name="文本框 45"/>
          <p:cNvSpPr txBox="1">
            <a:spLocks noChangeArrowheads="1"/>
          </p:cNvSpPr>
          <p:nvPr/>
        </p:nvSpPr>
        <p:spPr bwMode="auto">
          <a:xfrm rot="-1380000">
            <a:off x="3162300" y="31464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2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3" name="文本框 47"/>
          <p:cNvSpPr txBox="1">
            <a:spLocks noChangeArrowheads="1"/>
          </p:cNvSpPr>
          <p:nvPr/>
        </p:nvSpPr>
        <p:spPr bwMode="auto">
          <a:xfrm rot="1029897">
            <a:off x="828675" y="34004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4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5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6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7" name="文本框 32"/>
          <p:cNvSpPr txBox="1">
            <a:spLocks noChangeArrowheads="1"/>
          </p:cNvSpPr>
          <p:nvPr/>
        </p:nvSpPr>
        <p:spPr bwMode="auto">
          <a:xfrm rot="-5070842">
            <a:off x="322263" y="20415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8" name="文本框 41"/>
          <p:cNvSpPr txBox="1">
            <a:spLocks noChangeArrowheads="1"/>
          </p:cNvSpPr>
          <p:nvPr/>
        </p:nvSpPr>
        <p:spPr bwMode="auto">
          <a:xfrm rot="4149897">
            <a:off x="1339851" y="21590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29" name="文本框 42"/>
          <p:cNvSpPr txBox="1">
            <a:spLocks noChangeArrowheads="1"/>
          </p:cNvSpPr>
          <p:nvPr/>
        </p:nvSpPr>
        <p:spPr bwMode="auto">
          <a:xfrm rot="-170103">
            <a:off x="1243013" y="12779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0" name="文本框 43"/>
          <p:cNvSpPr txBox="1">
            <a:spLocks noChangeArrowheads="1"/>
          </p:cNvSpPr>
          <p:nvPr/>
        </p:nvSpPr>
        <p:spPr bwMode="auto">
          <a:xfrm rot="1029897">
            <a:off x="1338263" y="16843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1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2" name="文本框 46"/>
          <p:cNvSpPr txBox="1">
            <a:spLocks noChangeArrowheads="1"/>
          </p:cNvSpPr>
          <p:nvPr/>
        </p:nvSpPr>
        <p:spPr bwMode="auto">
          <a:xfrm rot="-1380000">
            <a:off x="2687638" y="13160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3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4" name="文本框 49"/>
          <p:cNvSpPr txBox="1">
            <a:spLocks noChangeArrowheads="1"/>
          </p:cNvSpPr>
          <p:nvPr/>
        </p:nvSpPr>
        <p:spPr bwMode="auto">
          <a:xfrm rot="-1380000">
            <a:off x="3276600" y="15382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5" name="文本框 50"/>
          <p:cNvSpPr txBox="1">
            <a:spLocks noChangeArrowheads="1"/>
          </p:cNvSpPr>
          <p:nvPr/>
        </p:nvSpPr>
        <p:spPr bwMode="auto">
          <a:xfrm rot="-1380000">
            <a:off x="2849563" y="21193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6" name="文本框 51"/>
          <p:cNvSpPr txBox="1">
            <a:spLocks noChangeArrowheads="1"/>
          </p:cNvSpPr>
          <p:nvPr/>
        </p:nvSpPr>
        <p:spPr bwMode="auto">
          <a:xfrm rot="-1380000">
            <a:off x="3484563" y="22558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7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8" name="文本框 34"/>
          <p:cNvSpPr txBox="1">
            <a:spLocks noChangeArrowheads="1"/>
          </p:cNvSpPr>
          <p:nvPr/>
        </p:nvSpPr>
        <p:spPr bwMode="auto">
          <a:xfrm rot="-1030866">
            <a:off x="6313488" y="389413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39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0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1" name="文本框 45"/>
          <p:cNvSpPr txBox="1">
            <a:spLocks noChangeArrowheads="1"/>
          </p:cNvSpPr>
          <p:nvPr/>
        </p:nvSpPr>
        <p:spPr bwMode="auto">
          <a:xfrm rot="-4502722">
            <a:off x="6778626" y="250031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2" name="文本框 46"/>
          <p:cNvSpPr txBox="1">
            <a:spLocks noChangeArrowheads="1"/>
          </p:cNvSpPr>
          <p:nvPr/>
        </p:nvSpPr>
        <p:spPr bwMode="auto">
          <a:xfrm rot="2702238">
            <a:off x="7567613" y="30622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3" name="文本框 47"/>
          <p:cNvSpPr txBox="1">
            <a:spLocks noChangeArrowheads="1"/>
          </p:cNvSpPr>
          <p:nvPr/>
        </p:nvSpPr>
        <p:spPr bwMode="auto">
          <a:xfrm rot="-3456638">
            <a:off x="6743701" y="34036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4" name="文本框 49"/>
          <p:cNvSpPr txBox="1">
            <a:spLocks noChangeArrowheads="1"/>
          </p:cNvSpPr>
          <p:nvPr/>
        </p:nvSpPr>
        <p:spPr bwMode="auto">
          <a:xfrm rot="-3180423">
            <a:off x="1963738" y="23241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5" name="文本框 50"/>
          <p:cNvSpPr txBox="1">
            <a:spLocks noChangeArrowheads="1"/>
          </p:cNvSpPr>
          <p:nvPr/>
        </p:nvSpPr>
        <p:spPr bwMode="auto">
          <a:xfrm rot="-3640556">
            <a:off x="7239001" y="35909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6" name="文本框 51"/>
          <p:cNvSpPr txBox="1">
            <a:spLocks noChangeArrowheads="1"/>
          </p:cNvSpPr>
          <p:nvPr/>
        </p:nvSpPr>
        <p:spPr bwMode="auto">
          <a:xfrm rot="1549510">
            <a:off x="7754938" y="21748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7" name="文本框 32"/>
          <p:cNvSpPr txBox="1">
            <a:spLocks noChangeArrowheads="1"/>
          </p:cNvSpPr>
          <p:nvPr/>
        </p:nvSpPr>
        <p:spPr bwMode="auto">
          <a:xfrm rot="4190103">
            <a:off x="4287838" y="25066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8" name="文本框 34"/>
          <p:cNvSpPr txBox="1">
            <a:spLocks noChangeArrowheads="1"/>
          </p:cNvSpPr>
          <p:nvPr/>
        </p:nvSpPr>
        <p:spPr bwMode="auto">
          <a:xfrm rot="8340000">
            <a:off x="4922838" y="31384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49" name="文本框 36"/>
          <p:cNvSpPr txBox="1">
            <a:spLocks noChangeArrowheads="1"/>
          </p:cNvSpPr>
          <p:nvPr/>
        </p:nvSpPr>
        <p:spPr bwMode="auto">
          <a:xfrm rot="-1160763">
            <a:off x="5773738" y="17510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0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1" name="文本框 45"/>
          <p:cNvSpPr txBox="1">
            <a:spLocks noChangeArrowheads="1"/>
          </p:cNvSpPr>
          <p:nvPr/>
        </p:nvSpPr>
        <p:spPr bwMode="auto">
          <a:xfrm rot="-1160763">
            <a:off x="6334125" y="177323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2" name="文本框 46"/>
          <p:cNvSpPr txBox="1">
            <a:spLocks noChangeArrowheads="1"/>
          </p:cNvSpPr>
          <p:nvPr/>
        </p:nvSpPr>
        <p:spPr bwMode="auto">
          <a:xfrm rot="-1160763">
            <a:off x="6704013" y="19875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3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4" name="文本框 49"/>
          <p:cNvSpPr txBox="1">
            <a:spLocks noChangeArrowheads="1"/>
          </p:cNvSpPr>
          <p:nvPr/>
        </p:nvSpPr>
        <p:spPr bwMode="auto">
          <a:xfrm rot="-1160763">
            <a:off x="7038975" y="21590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5" name="文本框 50"/>
          <p:cNvSpPr txBox="1">
            <a:spLocks noChangeArrowheads="1"/>
          </p:cNvSpPr>
          <p:nvPr/>
        </p:nvSpPr>
        <p:spPr bwMode="auto">
          <a:xfrm rot="-1160763">
            <a:off x="7488238" y="19335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6" name="文本框 51"/>
          <p:cNvSpPr txBox="1">
            <a:spLocks noChangeArrowheads="1"/>
          </p:cNvSpPr>
          <p:nvPr/>
        </p:nvSpPr>
        <p:spPr bwMode="auto">
          <a:xfrm rot="-1160763">
            <a:off x="7289800" y="27940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7" name="文本框 32"/>
          <p:cNvSpPr txBox="1">
            <a:spLocks noChangeArrowheads="1"/>
          </p:cNvSpPr>
          <p:nvPr/>
        </p:nvSpPr>
        <p:spPr bwMode="auto">
          <a:xfrm rot="4190103">
            <a:off x="2765426" y="33401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8" name="文本框 34"/>
          <p:cNvSpPr txBox="1">
            <a:spLocks noChangeArrowheads="1"/>
          </p:cNvSpPr>
          <p:nvPr/>
        </p:nvSpPr>
        <p:spPr bwMode="auto">
          <a:xfrm rot="8340000">
            <a:off x="3924300" y="28162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59" name="文本框 36"/>
          <p:cNvSpPr txBox="1">
            <a:spLocks noChangeArrowheads="1"/>
          </p:cNvSpPr>
          <p:nvPr/>
        </p:nvSpPr>
        <p:spPr bwMode="auto">
          <a:xfrm rot="2810103">
            <a:off x="3813176" y="17351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0" name="文本框 37"/>
          <p:cNvSpPr txBox="1">
            <a:spLocks noChangeArrowheads="1"/>
          </p:cNvSpPr>
          <p:nvPr/>
        </p:nvSpPr>
        <p:spPr bwMode="auto">
          <a:xfrm rot="4010103">
            <a:off x="3813176" y="22780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1" name="文本框 45"/>
          <p:cNvSpPr txBox="1">
            <a:spLocks noChangeArrowheads="1"/>
          </p:cNvSpPr>
          <p:nvPr/>
        </p:nvSpPr>
        <p:spPr bwMode="auto">
          <a:xfrm rot="2810103">
            <a:off x="4373563" y="17573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2" name="文本框 46"/>
          <p:cNvSpPr txBox="1">
            <a:spLocks noChangeArrowheads="1"/>
          </p:cNvSpPr>
          <p:nvPr/>
        </p:nvSpPr>
        <p:spPr bwMode="auto">
          <a:xfrm rot="2810103">
            <a:off x="4743451" y="19716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3" name="文本框 47"/>
          <p:cNvSpPr txBox="1">
            <a:spLocks noChangeArrowheads="1"/>
          </p:cNvSpPr>
          <p:nvPr/>
        </p:nvSpPr>
        <p:spPr bwMode="auto">
          <a:xfrm rot="4010103">
            <a:off x="4743451" y="25146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4" name="文本框 49"/>
          <p:cNvSpPr txBox="1">
            <a:spLocks noChangeArrowheads="1"/>
          </p:cNvSpPr>
          <p:nvPr/>
        </p:nvSpPr>
        <p:spPr bwMode="auto">
          <a:xfrm rot="-1160763">
            <a:off x="6224588" y="2544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5" name="文本框 50"/>
          <p:cNvSpPr txBox="1">
            <a:spLocks noChangeArrowheads="1"/>
          </p:cNvSpPr>
          <p:nvPr/>
        </p:nvSpPr>
        <p:spPr bwMode="auto">
          <a:xfrm rot="4020000">
            <a:off x="5218113" y="26304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6" name="文本框 51"/>
          <p:cNvSpPr txBox="1">
            <a:spLocks noChangeArrowheads="1"/>
          </p:cNvSpPr>
          <p:nvPr/>
        </p:nvSpPr>
        <p:spPr bwMode="auto">
          <a:xfrm rot="-1160763">
            <a:off x="5599113" y="321945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7" name="文本框 32"/>
          <p:cNvSpPr txBox="1">
            <a:spLocks noChangeArrowheads="1"/>
          </p:cNvSpPr>
          <p:nvPr/>
        </p:nvSpPr>
        <p:spPr bwMode="auto">
          <a:xfrm rot="5400000">
            <a:off x="1141413" y="32289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8" name="文本框 34"/>
          <p:cNvSpPr txBox="1">
            <a:spLocks noChangeArrowheads="1"/>
          </p:cNvSpPr>
          <p:nvPr/>
        </p:nvSpPr>
        <p:spPr bwMode="auto">
          <a:xfrm rot="8340000">
            <a:off x="1881188" y="355282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69" name="文本框 36"/>
          <p:cNvSpPr txBox="1">
            <a:spLocks noChangeArrowheads="1"/>
          </p:cNvSpPr>
          <p:nvPr/>
        </p:nvSpPr>
        <p:spPr bwMode="auto">
          <a:xfrm rot="2810103">
            <a:off x="1862138" y="27320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0" name="文本框 37"/>
          <p:cNvSpPr txBox="1">
            <a:spLocks noChangeArrowheads="1"/>
          </p:cNvSpPr>
          <p:nvPr/>
        </p:nvSpPr>
        <p:spPr bwMode="auto">
          <a:xfrm rot="5220000">
            <a:off x="2297113" y="30146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1" name="文本框 45"/>
          <p:cNvSpPr txBox="1">
            <a:spLocks noChangeArrowheads="1"/>
          </p:cNvSpPr>
          <p:nvPr/>
        </p:nvSpPr>
        <p:spPr bwMode="auto">
          <a:xfrm rot="2810103">
            <a:off x="2809876" y="27463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2" name="文本框 46"/>
          <p:cNvSpPr txBox="1">
            <a:spLocks noChangeArrowheads="1"/>
          </p:cNvSpPr>
          <p:nvPr/>
        </p:nvSpPr>
        <p:spPr bwMode="auto">
          <a:xfrm rot="4020000">
            <a:off x="700088" y="19637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3" name="文本框 47"/>
          <p:cNvSpPr txBox="1">
            <a:spLocks noChangeArrowheads="1"/>
          </p:cNvSpPr>
          <p:nvPr/>
        </p:nvSpPr>
        <p:spPr bwMode="auto">
          <a:xfrm rot="5220000">
            <a:off x="701676" y="28971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4" name="文本框 49"/>
          <p:cNvSpPr txBox="1">
            <a:spLocks noChangeArrowheads="1"/>
          </p:cNvSpPr>
          <p:nvPr/>
        </p:nvSpPr>
        <p:spPr bwMode="auto">
          <a:xfrm rot="4020000">
            <a:off x="2463801" y="37401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5" name="文本框 50"/>
          <p:cNvSpPr txBox="1">
            <a:spLocks noChangeArrowheads="1"/>
          </p:cNvSpPr>
          <p:nvPr/>
        </p:nvSpPr>
        <p:spPr bwMode="auto">
          <a:xfrm rot="4020000">
            <a:off x="3702051" y="33670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6" name="文本框 51"/>
          <p:cNvSpPr txBox="1">
            <a:spLocks noChangeArrowheads="1"/>
          </p:cNvSpPr>
          <p:nvPr/>
        </p:nvSpPr>
        <p:spPr bwMode="auto">
          <a:xfrm rot="4020000">
            <a:off x="4071938" y="35814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7" name="文本框 32"/>
          <p:cNvSpPr txBox="1">
            <a:spLocks noChangeArrowheads="1"/>
          </p:cNvSpPr>
          <p:nvPr/>
        </p:nvSpPr>
        <p:spPr bwMode="auto">
          <a:xfrm rot="-880739">
            <a:off x="514350" y="2514600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8" name="文本框 34"/>
          <p:cNvSpPr txBox="1">
            <a:spLocks noChangeArrowheads="1"/>
          </p:cNvSpPr>
          <p:nvPr/>
        </p:nvSpPr>
        <p:spPr bwMode="auto">
          <a:xfrm rot="8340000">
            <a:off x="1254125" y="25923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79" name="文本框 36"/>
          <p:cNvSpPr txBox="1">
            <a:spLocks noChangeArrowheads="1"/>
          </p:cNvSpPr>
          <p:nvPr/>
        </p:nvSpPr>
        <p:spPr bwMode="auto">
          <a:xfrm rot="4020000">
            <a:off x="1670051" y="15113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0" name="文本框 37"/>
          <p:cNvSpPr txBox="1">
            <a:spLocks noChangeArrowheads="1"/>
          </p:cNvSpPr>
          <p:nvPr/>
        </p:nvSpPr>
        <p:spPr bwMode="auto">
          <a:xfrm rot="5220000">
            <a:off x="1670051" y="20542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1" name="文本框 45"/>
          <p:cNvSpPr txBox="1">
            <a:spLocks noChangeArrowheads="1"/>
          </p:cNvSpPr>
          <p:nvPr/>
        </p:nvSpPr>
        <p:spPr bwMode="auto">
          <a:xfrm rot="2810103">
            <a:off x="2230438" y="153352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2" name="文本框 46"/>
          <p:cNvSpPr txBox="1">
            <a:spLocks noChangeArrowheads="1"/>
          </p:cNvSpPr>
          <p:nvPr/>
        </p:nvSpPr>
        <p:spPr bwMode="auto">
          <a:xfrm rot="2810103">
            <a:off x="2600326" y="174783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3" name="文本框 47"/>
          <p:cNvSpPr txBox="1">
            <a:spLocks noChangeArrowheads="1"/>
          </p:cNvSpPr>
          <p:nvPr/>
        </p:nvSpPr>
        <p:spPr bwMode="auto">
          <a:xfrm rot="4010103">
            <a:off x="2328863" y="2312987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4" name="文本框 49"/>
          <p:cNvSpPr txBox="1">
            <a:spLocks noChangeArrowheads="1"/>
          </p:cNvSpPr>
          <p:nvPr/>
        </p:nvSpPr>
        <p:spPr bwMode="auto">
          <a:xfrm rot="2810103">
            <a:off x="3187701" y="1971675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5" name="文本框 50"/>
          <p:cNvSpPr txBox="1">
            <a:spLocks noChangeArrowheads="1"/>
          </p:cNvSpPr>
          <p:nvPr/>
        </p:nvSpPr>
        <p:spPr bwMode="auto">
          <a:xfrm rot="2810103">
            <a:off x="3074988" y="24066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6" name="文本框 51"/>
          <p:cNvSpPr txBox="1">
            <a:spLocks noChangeArrowheads="1"/>
          </p:cNvSpPr>
          <p:nvPr/>
        </p:nvSpPr>
        <p:spPr bwMode="auto">
          <a:xfrm rot="2810103">
            <a:off x="3444876" y="2620962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7" name="文本框 32"/>
          <p:cNvSpPr txBox="1">
            <a:spLocks noChangeArrowheads="1"/>
          </p:cNvSpPr>
          <p:nvPr/>
        </p:nvSpPr>
        <p:spPr bwMode="auto">
          <a:xfrm rot="5400000">
            <a:off x="4751388" y="368300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8" name="文本框 34"/>
          <p:cNvSpPr txBox="1">
            <a:spLocks noChangeArrowheads="1"/>
          </p:cNvSpPr>
          <p:nvPr/>
        </p:nvSpPr>
        <p:spPr bwMode="auto">
          <a:xfrm rot="3159237">
            <a:off x="5819776" y="4006850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89" name="文本框 36"/>
          <p:cNvSpPr txBox="1">
            <a:spLocks noChangeArrowheads="1"/>
          </p:cNvSpPr>
          <p:nvPr/>
        </p:nvSpPr>
        <p:spPr bwMode="auto">
          <a:xfrm rot="-1160763">
            <a:off x="6237288" y="292576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0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1" name="文本框 45"/>
          <p:cNvSpPr txBox="1">
            <a:spLocks noChangeArrowheads="1"/>
          </p:cNvSpPr>
          <p:nvPr/>
        </p:nvSpPr>
        <p:spPr bwMode="auto">
          <a:xfrm rot="-1160763">
            <a:off x="6797675" y="2947988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2" name="文本框 46"/>
          <p:cNvSpPr txBox="1">
            <a:spLocks noChangeArrowheads="1"/>
          </p:cNvSpPr>
          <p:nvPr/>
        </p:nvSpPr>
        <p:spPr bwMode="auto">
          <a:xfrm rot="-1160763">
            <a:off x="7167563" y="3162300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3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4" name="文本框 49"/>
          <p:cNvSpPr txBox="1">
            <a:spLocks noChangeArrowheads="1"/>
          </p:cNvSpPr>
          <p:nvPr/>
        </p:nvSpPr>
        <p:spPr bwMode="auto">
          <a:xfrm rot="-1160763">
            <a:off x="7688263" y="34528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5" name="文本框 50"/>
          <p:cNvSpPr txBox="1">
            <a:spLocks noChangeArrowheads="1"/>
          </p:cNvSpPr>
          <p:nvPr/>
        </p:nvSpPr>
        <p:spPr bwMode="auto">
          <a:xfrm rot="-1160763">
            <a:off x="7642225" y="382111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9796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39825" y="1527175"/>
            <a:ext cx="2894013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“大司命”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“少司命”</a:t>
            </a:r>
          </a:p>
        </p:txBody>
      </p:sp>
      <p:sp>
        <p:nvSpPr>
          <p:cNvPr id="6" name="右箭头 5"/>
          <p:cNvSpPr/>
          <p:nvPr/>
        </p:nvSpPr>
        <p:spPr>
          <a:xfrm>
            <a:off x="4033838" y="2016125"/>
            <a:ext cx="503237" cy="222250"/>
          </a:xfrm>
          <a:prstGeom prst="rightArrow">
            <a:avLst/>
          </a:prstGeom>
          <a:solidFill>
            <a:srgbClr val="FFFF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784725" y="1455738"/>
            <a:ext cx="2940050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欺骗民众的反动势力的</a:t>
            </a:r>
            <a:r>
              <a:rPr lang="zh-CN" altLang="en-US" sz="30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帮凶。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920750" y="3063875"/>
            <a:ext cx="3071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“湘君、湘夫人”</a:t>
            </a:r>
          </a:p>
        </p:txBody>
      </p:sp>
      <p:sp>
        <p:nvSpPr>
          <p:cNvPr id="9" name="右箭头 8"/>
          <p:cNvSpPr/>
          <p:nvPr/>
        </p:nvSpPr>
        <p:spPr>
          <a:xfrm>
            <a:off x="4033838" y="3275013"/>
            <a:ext cx="504825" cy="222250"/>
          </a:xfrm>
          <a:prstGeom prst="rightArrow">
            <a:avLst/>
          </a:prstGeom>
          <a:solidFill>
            <a:srgbClr val="FFFF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784725" y="3063875"/>
            <a:ext cx="2876550" cy="57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那些</a:t>
            </a:r>
            <a:r>
              <a:rPr lang="zh-CN" altLang="en-US" sz="30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悲观论者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06413" y="600075"/>
            <a:ext cx="8131175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+mn-ea"/>
                <a:ea typeface="+mn-ea"/>
              </a:rPr>
              <a:t>    </a:t>
            </a:r>
            <a:r>
              <a:rPr lang="en-US" altLang="zh-CN" sz="3000" b="1" dirty="0" smtClean="0">
                <a:latin typeface="+mn-ea"/>
                <a:ea typeface="+mn-ea"/>
              </a:rPr>
              <a:t>14</a:t>
            </a:r>
            <a:r>
              <a:rPr lang="zh-CN" altLang="en-US" sz="3000" b="1" dirty="0" smtClean="0">
                <a:latin typeface="+mn-ea"/>
                <a:ea typeface="+mn-ea"/>
              </a:rPr>
              <a:t>、倒数</a:t>
            </a:r>
            <a:r>
              <a:rPr lang="zh-CN" altLang="en-US" sz="3000" b="1" dirty="0">
                <a:latin typeface="+mn-ea"/>
                <a:ea typeface="+mn-ea"/>
              </a:rPr>
              <a:t>第二段中“哼，还有你这河伯</a:t>
            </a:r>
            <a:r>
              <a:rPr lang="en-US" altLang="zh-CN" sz="3000" b="1" dirty="0">
                <a:latin typeface="+mn-ea"/>
                <a:ea typeface="+mn-ea"/>
              </a:rPr>
              <a:t>……</a:t>
            </a:r>
            <a:r>
              <a:rPr lang="zh-CN" altLang="en-US" sz="3000" b="1" dirty="0">
                <a:latin typeface="+mn-ea"/>
                <a:ea typeface="+mn-ea"/>
              </a:rPr>
              <a:t>哦，你河伯！”这句话中两个“河伯”有何不同？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5300" y="2641600"/>
            <a:ext cx="81200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前一个“河伯”是诗人所见的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河伯神像。</a:t>
            </a:r>
            <a:endParaRPr lang="en-US" altLang="zh-CN" sz="3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后一个“河伯”指诗人由此而想到的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曾扮演河伯的钓鱼人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，他因同情屈原而被关进监牢。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00980" y="349222"/>
            <a:ext cx="248516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15</a:t>
            </a:r>
            <a:r>
              <a:rPr lang="zh-CN" altLang="en-US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、语言赏析</a:t>
            </a:r>
            <a:endParaRPr lang="zh-CN" altLang="en-US" sz="2800" b="1" dirty="0">
              <a:solidFill>
                <a:srgbClr val="00B0F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8" name="矩形 96267"/>
          <p:cNvSpPr>
            <a:spLocks noChangeArrowheads="1"/>
          </p:cNvSpPr>
          <p:nvPr/>
        </p:nvSpPr>
        <p:spPr bwMode="auto">
          <a:xfrm>
            <a:off x="691810" y="1027945"/>
            <a:ext cx="621869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300" b="1" dirty="0">
                <a:latin typeface="宋体" pitchFamily="2" charset="-122"/>
              </a:rPr>
              <a:t>（</a:t>
            </a:r>
            <a:r>
              <a:rPr lang="en-US" altLang="zh-CN" sz="2300" b="1" dirty="0">
                <a:latin typeface="宋体" pitchFamily="2" charset="-122"/>
              </a:rPr>
              <a:t>1</a:t>
            </a:r>
            <a:r>
              <a:rPr lang="zh-CN" altLang="en-US" sz="2300" b="1" dirty="0">
                <a:latin typeface="宋体" pitchFamily="2" charset="-122"/>
              </a:rPr>
              <a:t>）风！你咆哮吧！咆哮吧！尽力地咆哮吧！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0503" y="1674455"/>
            <a:ext cx="5867400" cy="25468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    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这几句是对风的呼喊，流露出屈原对风的急切的渴盼，风即是改变黑暗的变革力量。对风以及后面的雷、电的</a:t>
            </a:r>
            <a:r>
              <a:rPr lang="zh-CN" altLang="en-US" sz="2300" b="1" dirty="0" smtClean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呼唤，</a:t>
            </a:r>
            <a:r>
              <a:rPr lang="zh-CN" altLang="en-US" sz="2300" b="1" dirty="0" smtClean="0">
                <a:solidFill>
                  <a:srgbClr val="00B0F0"/>
                </a:solidFill>
                <a:latin typeface="宋体" pitchFamily="2" charset="-122"/>
              </a:rPr>
              <a:t>实际</a:t>
            </a:r>
            <a:r>
              <a:rPr lang="zh-CN" altLang="en-US" sz="2300" b="1" dirty="0">
                <a:solidFill>
                  <a:srgbClr val="00B0F0"/>
                </a:solidFill>
                <a:latin typeface="宋体" pitchFamily="2" charset="-122"/>
              </a:rPr>
              <a:t>也就是对变革现实的伟大力量的呼唤。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朗读时应把握</a:t>
            </a:r>
            <a:r>
              <a:rPr lang="zh-CN" altLang="en-US" sz="2300" b="1" dirty="0">
                <a:solidFill>
                  <a:srgbClr val="EE57F8"/>
                </a:solidFill>
                <a:latin typeface="宋体" pitchFamily="2" charset="-122"/>
              </a:rPr>
              <a:t>急切、渴望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之情。</a:t>
            </a:r>
          </a:p>
        </p:txBody>
      </p:sp>
      <p:pic>
        <p:nvPicPr>
          <p:cNvPr id="13" name="图片 12" descr="2fbf291e79c874c80cc19f4762ea041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0091" y="1733975"/>
            <a:ext cx="2783909" cy="279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18420000">
            <a:off x="7324073" y="399685"/>
            <a:ext cx="2025015" cy="109489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tim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3180000" flipH="1">
            <a:off x="-232310" y="2468678"/>
            <a:ext cx="1626394" cy="842486"/>
          </a:xfrm>
          <a:prstGeom prst="rect">
            <a:avLst/>
          </a:prstGeom>
        </p:spPr>
      </p:pic>
      <p:sp>
        <p:nvSpPr>
          <p:cNvPr id="11" name="矩形 94223"/>
          <p:cNvSpPr>
            <a:spLocks noChangeArrowheads="1"/>
          </p:cNvSpPr>
          <p:nvPr/>
        </p:nvSpPr>
        <p:spPr bwMode="auto">
          <a:xfrm>
            <a:off x="1745848" y="713983"/>
            <a:ext cx="6157913" cy="2369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b="1" dirty="0">
                <a:latin typeface="宋体" pitchFamily="2" charset="-122"/>
              </a:rPr>
              <a:t>（</a:t>
            </a:r>
            <a:r>
              <a:rPr lang="en-US" altLang="zh-CN" sz="2300" b="1" dirty="0">
                <a:latin typeface="宋体" pitchFamily="2" charset="-122"/>
              </a:rPr>
              <a:t>2</a:t>
            </a:r>
            <a:r>
              <a:rPr lang="zh-CN" altLang="en-US" sz="2300" b="1" dirty="0">
                <a:latin typeface="宋体" pitchFamily="2" charset="-122"/>
              </a:rPr>
              <a:t>）火！你在天边，你在眼前，你在我的四面，我知道你就是宇宙的生命，你就是我的生命，你就是我呀！我这熊熊地燃烧着的生命，我这快要使我全身炸裂的怒火，难道就不能迸射出光明了吗？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86623" y="3088089"/>
            <a:ext cx="5715000" cy="1048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    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这几句是屈原对光明的狂热的呼喊，</a:t>
            </a:r>
            <a:r>
              <a:rPr lang="zh-CN" altLang="en-US" sz="2300" b="1" dirty="0">
                <a:solidFill>
                  <a:srgbClr val="00B0F0"/>
                </a:solidFill>
                <a:latin typeface="宋体" pitchFamily="2" charset="-122"/>
              </a:rPr>
              <a:t>表达了诗人对光明未来的热烈向往与追求。</a:t>
            </a:r>
          </a:p>
        </p:txBody>
      </p:sp>
      <p:sp>
        <p:nvSpPr>
          <p:cNvPr id="13" name="文本框 5"/>
          <p:cNvSpPr txBox="1"/>
          <p:nvPr/>
        </p:nvSpPr>
        <p:spPr>
          <a:xfrm>
            <a:off x="1000981" y="349222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赏析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95243"/>
          <p:cNvSpPr>
            <a:spLocks noChangeArrowheads="1"/>
          </p:cNvSpPr>
          <p:nvPr/>
        </p:nvSpPr>
        <p:spPr bwMode="auto">
          <a:xfrm>
            <a:off x="1925746" y="672724"/>
            <a:ext cx="6256882" cy="19097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b="1" dirty="0">
                <a:latin typeface="宋体" pitchFamily="2" charset="-122"/>
              </a:rPr>
              <a:t>（</a:t>
            </a:r>
            <a:r>
              <a:rPr lang="en-US" altLang="zh-CN" sz="2300" b="1" dirty="0">
                <a:latin typeface="宋体" pitchFamily="2" charset="-122"/>
              </a:rPr>
              <a:t>3</a:t>
            </a:r>
            <a:r>
              <a:rPr lang="zh-CN" altLang="en-US" sz="2300" b="1" dirty="0">
                <a:latin typeface="宋体" pitchFamily="2" charset="-122"/>
              </a:rPr>
              <a:t>）把你这东皇太一烧毁了吧！把你这云中君烧毁了吧！你们这些土偶木梗，你们高坐在神位上有什么德能？你们只是产生黑暗的父亲和母亲！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03906" y="2443282"/>
            <a:ext cx="5937647" cy="19097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    </a:t>
            </a:r>
            <a:r>
              <a:rPr lang="zh-CN" altLang="en-US" sz="2300" b="1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这几句深刻地指出了产生社会黑暗的根源。</a:t>
            </a:r>
            <a:r>
              <a:rPr lang="zh-CN" altLang="en-US" sz="2300" b="1" dirty="0">
                <a:solidFill>
                  <a:srgbClr val="00B0F0"/>
                </a:solidFill>
                <a:latin typeface="宋体" pitchFamily="2" charset="-122"/>
              </a:rPr>
              <a:t>表现了作者鞭挞一切污秽、横扫一切邪恶的顽强战斗精神，表现了他与黑暗势力决斗到底的浩然正气。</a:t>
            </a:r>
          </a:p>
        </p:txBody>
      </p:sp>
      <p:pic>
        <p:nvPicPr>
          <p:cNvPr id="16" name="图片 15" descr="7fb8706b64bbe76ea701b051d1cded9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0" y="1933418"/>
            <a:ext cx="1175615" cy="2425639"/>
          </a:xfrm>
          <a:prstGeom prst="rect">
            <a:avLst/>
          </a:prstGeom>
        </p:spPr>
      </p:pic>
      <p:sp>
        <p:nvSpPr>
          <p:cNvPr id="21" name="文本框 5"/>
          <p:cNvSpPr txBox="1"/>
          <p:nvPr/>
        </p:nvSpPr>
        <p:spPr>
          <a:xfrm>
            <a:off x="1000981" y="349222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赏析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29013" y="220663"/>
            <a:ext cx="30700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◆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16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、品味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语言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50875" y="1193800"/>
            <a:ext cx="8001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 smtClean="0">
                <a:latin typeface="+mn-ea"/>
                <a:ea typeface="+mn-ea"/>
              </a:rPr>
              <a:t>（</a:t>
            </a:r>
            <a:r>
              <a:rPr lang="en-US" altLang="zh-CN" sz="3000" b="1" dirty="0" smtClean="0">
                <a:latin typeface="+mn-ea"/>
                <a:ea typeface="+mn-ea"/>
              </a:rPr>
              <a:t>1</a:t>
            </a:r>
            <a:r>
              <a:rPr lang="zh-CN" altLang="en-US" sz="3000" b="1" dirty="0" smtClean="0">
                <a:latin typeface="+mn-ea"/>
                <a:ea typeface="+mn-ea"/>
              </a:rPr>
              <a:t>）“</a:t>
            </a:r>
            <a:r>
              <a:rPr lang="zh-CN" altLang="en-US" sz="3000" b="1" dirty="0">
                <a:latin typeface="+mn-ea"/>
                <a:ea typeface="+mn-ea"/>
              </a:rPr>
              <a:t>风！你咆哮吧！咆哮吧！尽力地咆哮吧！”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789238" y="2122488"/>
            <a:ext cx="3427412" cy="554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5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拟人、呼告、反复</a:t>
            </a:r>
            <a:endParaRPr lang="en-US" altLang="zh-CN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68388" y="3038475"/>
            <a:ext cx="6599237" cy="1200150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表现出他对黑暗世界的愤懑和摧毁黑暗的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热切期望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50875" y="1193800"/>
            <a:ext cx="8001000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 smtClean="0">
                <a:latin typeface="+mn-ea"/>
                <a:ea typeface="+mn-ea"/>
              </a:rPr>
              <a:t>（</a:t>
            </a:r>
            <a:r>
              <a:rPr lang="en-US" altLang="zh-CN" sz="3000" b="1" dirty="0" smtClean="0">
                <a:latin typeface="+mn-ea"/>
                <a:ea typeface="+mn-ea"/>
              </a:rPr>
              <a:t>2</a:t>
            </a:r>
            <a:r>
              <a:rPr lang="zh-CN" altLang="en-US" sz="3000" b="1" dirty="0" smtClean="0">
                <a:latin typeface="+mn-ea"/>
                <a:ea typeface="+mn-ea"/>
              </a:rPr>
              <a:t>）“</a:t>
            </a:r>
            <a:r>
              <a:rPr lang="zh-CN" altLang="en-US" sz="3000" b="1" dirty="0">
                <a:latin typeface="+mn-ea"/>
                <a:ea typeface="+mn-ea"/>
              </a:rPr>
              <a:t>尽管你是怎样的咆哮</a:t>
            </a:r>
            <a:r>
              <a:rPr lang="en-US" altLang="zh-CN" sz="3000" b="1" dirty="0">
                <a:latin typeface="+mn-ea"/>
                <a:ea typeface="+mn-ea"/>
              </a:rPr>
              <a:t>……</a:t>
            </a:r>
            <a:r>
              <a:rPr lang="zh-CN" altLang="en-US" sz="3000" b="1" dirty="0">
                <a:latin typeface="+mn-ea"/>
                <a:ea typeface="+mn-ea"/>
              </a:rPr>
              <a:t>至少可以吹动</a:t>
            </a:r>
            <a:r>
              <a:rPr lang="zh-CN" altLang="en-US" sz="3000" b="1" dirty="0" smtClean="0">
                <a:latin typeface="+mn-ea"/>
                <a:ea typeface="+mn-ea"/>
              </a:rPr>
              <a:t>一些</a:t>
            </a:r>
            <a:r>
              <a:rPr lang="zh-CN" altLang="en-US" sz="3000" b="1" dirty="0">
                <a:latin typeface="+mn-ea"/>
                <a:ea typeface="+mn-ea"/>
              </a:rPr>
              <a:t>花草树木”。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152900" y="2195513"/>
            <a:ext cx="996950" cy="554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5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en-US" altLang="zh-CN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52550" y="3030538"/>
            <a:ext cx="6597650" cy="1127125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对风的呼唤，这也是诗人充满矛盾的内心独白。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50875" y="1193800"/>
            <a:ext cx="8001000" cy="11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 smtClean="0">
                <a:latin typeface="+mn-ea"/>
                <a:ea typeface="+mn-ea"/>
              </a:rPr>
              <a:t>（</a:t>
            </a:r>
            <a:r>
              <a:rPr lang="en-US" altLang="zh-CN" sz="3000" b="1" dirty="0" smtClean="0">
                <a:latin typeface="+mn-ea"/>
                <a:ea typeface="+mn-ea"/>
              </a:rPr>
              <a:t>3</a:t>
            </a:r>
            <a:r>
              <a:rPr lang="zh-CN" altLang="en-US" sz="3000" b="1" dirty="0" smtClean="0">
                <a:latin typeface="+mn-ea"/>
                <a:ea typeface="+mn-ea"/>
              </a:rPr>
              <a:t>）“</a:t>
            </a:r>
            <a:r>
              <a:rPr lang="zh-CN" altLang="en-US" sz="3000" b="1" dirty="0">
                <a:latin typeface="+mn-ea"/>
                <a:ea typeface="+mn-ea"/>
              </a:rPr>
              <a:t>炸裂呀</a:t>
            </a:r>
            <a:r>
              <a:rPr lang="en-US" altLang="zh-CN" sz="3000" b="1" dirty="0">
                <a:latin typeface="+mn-ea"/>
                <a:ea typeface="+mn-ea"/>
              </a:rPr>
              <a:t>! </a:t>
            </a:r>
            <a:r>
              <a:rPr lang="zh-CN" altLang="en-US" sz="3000" b="1" dirty="0">
                <a:latin typeface="+mn-ea"/>
                <a:ea typeface="+mn-ea"/>
              </a:rPr>
              <a:t>我的身体</a:t>
            </a:r>
            <a:r>
              <a:rPr lang="en-US" altLang="zh-CN" sz="3000" b="1" dirty="0">
                <a:latin typeface="+mn-ea"/>
                <a:ea typeface="+mn-ea"/>
              </a:rPr>
              <a:t>……</a:t>
            </a:r>
            <a:r>
              <a:rPr lang="zh-CN" altLang="en-US" sz="3000" b="1" dirty="0">
                <a:latin typeface="+mn-ea"/>
                <a:ea typeface="+mn-ea"/>
              </a:rPr>
              <a:t>把这包含着一切</a:t>
            </a:r>
            <a:r>
              <a:rPr lang="zh-CN" altLang="en-US" sz="3000" b="1" dirty="0" smtClean="0">
                <a:latin typeface="+mn-ea"/>
                <a:ea typeface="+mn-ea"/>
              </a:rPr>
              <a:t>罪恶</a:t>
            </a:r>
            <a:r>
              <a:rPr lang="zh-CN" altLang="en-US" sz="3000" b="1" dirty="0">
                <a:latin typeface="+mn-ea"/>
                <a:ea typeface="+mn-ea"/>
              </a:rPr>
              <a:t>的黑暗烧毁了吧”。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946400" y="2398713"/>
            <a:ext cx="3409950" cy="554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5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呼告、比喻、反复</a:t>
            </a:r>
            <a:endParaRPr lang="en-US" altLang="zh-CN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2550" y="3276600"/>
            <a:ext cx="6783388" cy="1127125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诗人对黑暗世界的强烈不满和对光明未来的执着追求。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8" y="1219676"/>
            <a:ext cx="8886349" cy="1714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05482" y="1362923"/>
            <a:ext cx="2904173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屈原（节选）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4251" y="2143602"/>
            <a:ext cx="207549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作者：郭沫若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50875" y="800100"/>
            <a:ext cx="8001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 smtClean="0">
                <a:latin typeface="+mn-ea"/>
                <a:ea typeface="+mn-ea"/>
              </a:rPr>
              <a:t>（</a:t>
            </a:r>
            <a:r>
              <a:rPr lang="en-US" altLang="zh-CN" sz="3000" b="1" dirty="0" smtClean="0">
                <a:latin typeface="+mn-ea"/>
                <a:ea typeface="+mn-ea"/>
              </a:rPr>
              <a:t>4</a:t>
            </a:r>
            <a:r>
              <a:rPr lang="zh-CN" altLang="en-US" sz="3000" b="1" dirty="0" smtClean="0">
                <a:latin typeface="+mn-ea"/>
                <a:ea typeface="+mn-ea"/>
              </a:rPr>
              <a:t>）“</a:t>
            </a:r>
            <a:r>
              <a:rPr lang="zh-CN" altLang="en-US" sz="3000" b="1" dirty="0">
                <a:latin typeface="+mn-ea"/>
                <a:ea typeface="+mn-ea"/>
              </a:rPr>
              <a:t>鼓动吧，风！咆哮吧，雷！闪耀吧，电”。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790950" y="1966913"/>
            <a:ext cx="1355725" cy="554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5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倒装句</a:t>
            </a:r>
            <a:endParaRPr lang="en-US" altLang="zh-CN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2550" y="3054350"/>
            <a:ext cx="6770688" cy="1200329"/>
          </a:xfrm>
          <a:prstGeom prst="rect">
            <a:avLst/>
          </a:prstGeom>
          <a:solidFill>
            <a:srgbClr val="E3EFD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表达效果：强有力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地表达了诗人对风、雷、电的呼唤和渴求。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讨论、明确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22" name="文本框 93186"/>
          <p:cNvSpPr txBox="1">
            <a:spLocks noChangeArrowheads="1"/>
          </p:cNvSpPr>
          <p:nvPr/>
        </p:nvSpPr>
        <p:spPr bwMode="auto">
          <a:xfrm>
            <a:off x="2173714" y="336828"/>
            <a:ext cx="5646924" cy="877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n-ea"/>
              </a:rPr>
              <a:t>1.</a:t>
            </a:r>
            <a:r>
              <a:rPr lang="zh-CN" altLang="en-US" sz="2100" b="1" dirty="0">
                <a:solidFill>
                  <a:srgbClr val="FF3300"/>
                </a:solidFill>
                <a:latin typeface="+mn-ea"/>
              </a:rPr>
              <a:t>内心独白</a:t>
            </a:r>
            <a:r>
              <a:rPr lang="zh-CN" altLang="en-US" sz="2100" b="1" dirty="0">
                <a:latin typeface="+mn-ea"/>
              </a:rPr>
              <a:t>想象奇特，联想丰富，气势宏伟，</a:t>
            </a:r>
            <a:endParaRPr lang="en-US" altLang="zh-CN" sz="2100" b="1" dirty="0"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ea"/>
              </a:rPr>
              <a:t>表现作者浪漫主义的激情。</a:t>
            </a:r>
          </a:p>
        </p:txBody>
      </p:sp>
      <p:sp>
        <p:nvSpPr>
          <p:cNvPr id="23" name="文本框 93187"/>
          <p:cNvSpPr txBox="1">
            <a:spLocks noChangeArrowheads="1"/>
          </p:cNvSpPr>
          <p:nvPr/>
        </p:nvSpPr>
        <p:spPr bwMode="auto">
          <a:xfrm>
            <a:off x="2181780" y="1419469"/>
            <a:ext cx="6590909" cy="877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j-ea"/>
                <a:ea typeface="+mj-ea"/>
              </a:rPr>
              <a:t>2.</a:t>
            </a:r>
            <a:r>
              <a:rPr lang="zh-CN" altLang="en-US" sz="2100" b="1" dirty="0">
                <a:latin typeface="+mj-ea"/>
                <a:ea typeface="+mj-ea"/>
              </a:rPr>
              <a:t>运用用</a:t>
            </a:r>
            <a:r>
              <a:rPr lang="zh-CN" altLang="en-US" sz="2100" b="1" dirty="0">
                <a:solidFill>
                  <a:srgbClr val="FF3300"/>
                </a:solidFill>
                <a:latin typeface="+mj-ea"/>
                <a:ea typeface="+mj-ea"/>
              </a:rPr>
              <a:t>象征</a:t>
            </a:r>
            <a:r>
              <a:rPr lang="zh-CN" altLang="en-US" sz="2100" b="1" dirty="0">
                <a:latin typeface="+mj-ea"/>
                <a:ea typeface="+mj-ea"/>
              </a:rPr>
              <a:t>的手法，将作者难以言表的情感表达得</a:t>
            </a:r>
            <a:endParaRPr lang="en-US" altLang="zh-CN" sz="2100" b="1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j-ea"/>
                <a:ea typeface="+mj-ea"/>
              </a:rPr>
              <a:t>更加含蓄、深沉、凝练。</a:t>
            </a:r>
          </a:p>
        </p:txBody>
      </p:sp>
      <p:sp>
        <p:nvSpPr>
          <p:cNvPr id="24" name="文本框 93188"/>
          <p:cNvSpPr txBox="1">
            <a:spLocks noChangeArrowheads="1"/>
          </p:cNvSpPr>
          <p:nvPr/>
        </p:nvSpPr>
        <p:spPr bwMode="auto">
          <a:xfrm>
            <a:off x="2173712" y="2425534"/>
            <a:ext cx="6639318" cy="877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j-ea"/>
                <a:ea typeface="+mj-ea"/>
              </a:rPr>
              <a:t>3.</a:t>
            </a:r>
            <a:r>
              <a:rPr lang="zh-CN" altLang="en-US" sz="2100" b="1" dirty="0">
                <a:latin typeface="+mj-ea"/>
                <a:ea typeface="+mj-ea"/>
              </a:rPr>
              <a:t>比喻、拟人、排比、夸张、反复、呼告、反问等多</a:t>
            </a:r>
            <a:endParaRPr lang="en-US" altLang="zh-CN" sz="2100" b="1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j-ea"/>
                <a:ea typeface="+mj-ea"/>
              </a:rPr>
              <a:t>种</a:t>
            </a:r>
            <a:r>
              <a:rPr lang="zh-CN" altLang="en-US" sz="2100" b="1" dirty="0">
                <a:solidFill>
                  <a:srgbClr val="FF3300"/>
                </a:solidFill>
                <a:latin typeface="+mj-ea"/>
                <a:ea typeface="+mj-ea"/>
              </a:rPr>
              <a:t>修辞</a:t>
            </a:r>
            <a:r>
              <a:rPr lang="zh-CN" altLang="en-US" sz="2100" b="1" dirty="0">
                <a:latin typeface="+mj-ea"/>
                <a:ea typeface="+mj-ea"/>
              </a:rPr>
              <a:t>方法的运用，增强了语句的气势和感情色彩。</a:t>
            </a:r>
          </a:p>
        </p:txBody>
      </p:sp>
      <p:sp>
        <p:nvSpPr>
          <p:cNvPr id="25" name="文本框 93191"/>
          <p:cNvSpPr txBox="1">
            <a:spLocks noChangeArrowheads="1"/>
          </p:cNvSpPr>
          <p:nvPr/>
        </p:nvSpPr>
        <p:spPr bwMode="auto">
          <a:xfrm>
            <a:off x="2174904" y="3501970"/>
            <a:ext cx="6856363" cy="877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spcBef>
                <a:spcPct val="50000"/>
              </a:spcBef>
            </a:pPr>
            <a:r>
              <a:rPr lang="en-US" altLang="zh-CN" sz="2100" b="1" dirty="0">
                <a:latin typeface="+mj-ea"/>
                <a:ea typeface="+mj-ea"/>
              </a:rPr>
              <a:t>4.</a:t>
            </a:r>
            <a:r>
              <a:rPr lang="zh-CN" altLang="en-US" sz="2100" b="1" dirty="0">
                <a:latin typeface="+mj-ea"/>
                <a:ea typeface="+mj-ea"/>
              </a:rPr>
              <a:t>多用</a:t>
            </a:r>
            <a:r>
              <a:rPr lang="zh-CN" altLang="en-US" sz="2100" b="1" dirty="0">
                <a:solidFill>
                  <a:srgbClr val="FF3300"/>
                </a:solidFill>
                <a:latin typeface="+mj-ea"/>
                <a:ea typeface="+mj-ea"/>
              </a:rPr>
              <a:t>短句</a:t>
            </a:r>
            <a:r>
              <a:rPr lang="zh-CN" altLang="en-US" sz="2100" b="1" dirty="0">
                <a:latin typeface="+mj-ea"/>
                <a:ea typeface="+mj-ea"/>
              </a:rPr>
              <a:t>，表达激烈的情感，急促的语气，体会屈原</a:t>
            </a:r>
            <a:endParaRPr lang="en-US" altLang="zh-CN" sz="2100" b="1" dirty="0">
              <a:latin typeface="+mj-ea"/>
              <a:ea typeface="+mj-ea"/>
            </a:endParaRPr>
          </a:p>
          <a:p>
            <a:pPr marL="257175" indent="-257175">
              <a:spcBef>
                <a:spcPct val="50000"/>
              </a:spcBef>
            </a:pPr>
            <a:r>
              <a:rPr lang="zh-CN" altLang="en-US" sz="2100" b="1" dirty="0">
                <a:latin typeface="+mj-ea"/>
                <a:ea typeface="+mj-ea"/>
              </a:rPr>
              <a:t>忧国忧民，英勇无畏的伟大精神。</a:t>
            </a:r>
            <a:endParaRPr lang="zh-CN" altLang="en-US" sz="2100" dirty="0">
              <a:latin typeface="+mj-ea"/>
              <a:ea typeface="+mj-ea"/>
            </a:endParaRPr>
          </a:p>
        </p:txBody>
      </p:sp>
      <p:pic>
        <p:nvPicPr>
          <p:cNvPr id="27" name="图片 26" descr="7fb8706b64bbe76ea701b051d1cded9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0" y="1809913"/>
            <a:ext cx="1380995" cy="284939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68667" y="2138067"/>
            <a:ext cx="4415426" cy="9002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/>
              <a:t>独白激情澎拜，气势雄浑，</a:t>
            </a:r>
            <a:endParaRPr lang="en-US" altLang="zh-CN" sz="2700" b="1" dirty="0"/>
          </a:p>
          <a:p>
            <a:r>
              <a:rPr lang="zh-CN" altLang="en-US" sz="2700" b="1" dirty="0"/>
              <a:t>作者是如何做到这一点的？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281606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17</a:t>
            </a:r>
            <a:r>
              <a:rPr lang="zh-CN" altLang="en-US" sz="2800" b="1" dirty="0" smtClean="0">
                <a:solidFill>
                  <a:srgbClr val="00B0F0"/>
                </a:solidFill>
                <a:latin typeface="微软雅黑" charset="-122"/>
                <a:ea typeface="微软雅黑" charset="-122"/>
                <a:sym typeface="+mn-ea"/>
              </a:rPr>
              <a:t>、讨论、明确</a:t>
            </a:r>
            <a:endParaRPr lang="zh-CN" altLang="en-US" sz="2800" b="1" dirty="0">
              <a:solidFill>
                <a:srgbClr val="00B0F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1537799" y="1020339"/>
            <a:ext cx="4374356" cy="439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文中的屈原是一个怎样的形象？</a:t>
            </a: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357381" y="1754695"/>
            <a:ext cx="6197231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itchFamily="2" charset="-122"/>
              </a:rPr>
              <a:t>    屈原是一个</a:t>
            </a:r>
            <a:r>
              <a:rPr lang="zh-CN" altLang="en-US" sz="2100" b="1" dirty="0">
                <a:solidFill>
                  <a:srgbClr val="00B0F0"/>
                </a:solidFill>
                <a:latin typeface="宋体" pitchFamily="2" charset="-122"/>
              </a:rPr>
              <a:t>爱国爱民，忠贞不屈，有着浩然正气和英勇无畏的斗争精神的形象。</a:t>
            </a:r>
            <a:r>
              <a:rPr lang="zh-CN" altLang="en-US" sz="2100" b="1" dirty="0">
                <a:latin typeface="宋体" pitchFamily="2" charset="-122"/>
              </a:rPr>
              <a:t>屈原的形象体现和概括了中华民族的性格。他所坚持的争取自由和反抗侵略的高风亮节，他为捍卫真理与正义刚正不阿、奋不顾身的意志言行，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是民族灵魂的化身。</a:t>
            </a:r>
          </a:p>
        </p:txBody>
      </p:sp>
      <p:pic>
        <p:nvPicPr>
          <p:cNvPr id="13" name="图片 12" descr="timg (34)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32323" y="1866377"/>
            <a:ext cx="2611677" cy="2611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449" name="Rectangle 1"/>
          <p:cNvSpPr>
            <a:spLocks noChangeArrowheads="1"/>
          </p:cNvSpPr>
          <p:nvPr/>
        </p:nvSpPr>
        <p:spPr bwMode="auto">
          <a:xfrm>
            <a:off x="5026070" y="197284"/>
            <a:ext cx="3118981" cy="13157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联系写作背景</a:t>
            </a:r>
            <a:endParaRPr lang="en-US" altLang="zh-CN" sz="27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说说郭沫若</a:t>
            </a:r>
            <a:r>
              <a:rPr lang="en-US" altLang="zh-CN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屈原</a:t>
            </a:r>
            <a:r>
              <a:rPr lang="en-US" altLang="zh-CN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》              </a:t>
            </a: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这一剧本的目的。</a:t>
            </a:r>
            <a:endParaRPr lang="zh-CN" altLang="en-US" sz="27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822484" y="358616"/>
            <a:ext cx="103298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18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、讨论、明确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4061562" y="1869509"/>
            <a:ext cx="4612712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周恩来同志称赞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屈原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这一剧本说：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屈原并没有写过这样的诗词，也不能写出来，这是郭沫若借屈原的口说出自己心中的怨愤，也</a:t>
            </a:r>
            <a:r>
              <a:rPr lang="zh-CN" altLang="en-US" sz="2400" b="1" dirty="0">
                <a:solidFill>
                  <a:srgbClr val="00B0F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表达了蒋管区人民的愤恨之情，是对国民党压迫人民的控诉，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好得很！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endParaRPr lang="en-US" altLang="zh-CN" sz="2400" b="1" dirty="0">
              <a:latin typeface="宋体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2" name="图片 11" descr="timg (34)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2962" y="1343417"/>
            <a:ext cx="3191004" cy="3191004"/>
          </a:xfrm>
          <a:prstGeom prst="rect">
            <a:avLst/>
          </a:prstGeom>
        </p:spPr>
      </p:pic>
      <p:pic>
        <p:nvPicPr>
          <p:cNvPr id="13" name="图片 12" descr="6d5cde883c7ca842d804ebcc2cebf3a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8167956" y="216073"/>
            <a:ext cx="976044" cy="136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讨论、明确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3873673" y="347597"/>
            <a:ext cx="4947782" cy="413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屈原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在当时国民党统治的中心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重庆上演，轰动了整个山城产生过巨大的影响，每次演出都被观众爆发出的雷鸣般的掌声所淹没。这个剧作最后被国民党当局禁演。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但是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雷电颂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的声音仍然回响在整个山城常常可以听到群众发出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爆炸了吧</a:t>
            </a:r>
            <a:r>
              <a:rPr lang="zh-CN" altLang="zh-CN" sz="2400" b="1" dirty="0">
                <a:latin typeface="宋体"/>
                <a:ea typeface="宋体" pitchFamily="2" charset="-122"/>
                <a:cs typeface="Times New Roman" pitchFamily="18" charset="0"/>
              </a:rPr>
              <a:t>……”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的怒吼声，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在当时起了显著的政治作用</a:t>
            </a:r>
            <a:r>
              <a:rPr lang="zh-CN" altLang="en-US" sz="2400" b="1" dirty="0">
                <a:latin typeface="宋体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4500" b="1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44261" y="1052185"/>
            <a:ext cx="3241106" cy="13157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联系写作背景</a:t>
            </a:r>
            <a:endParaRPr lang="en-US" altLang="zh-CN" sz="27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说说郭沫若</a:t>
            </a:r>
            <a:r>
              <a:rPr lang="en-US" altLang="zh-CN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屈原</a:t>
            </a:r>
            <a:r>
              <a:rPr lang="en-US" altLang="zh-CN" sz="27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》              </a:t>
            </a:r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这一剧本的目的。</a:t>
            </a:r>
            <a:endParaRPr lang="zh-CN" altLang="en-US" sz="2700" b="1" dirty="0">
              <a:solidFill>
                <a:schemeClr val="tx2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87890" y="3212927"/>
            <a:ext cx="3673259" cy="11772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借古讽今，</a:t>
            </a:r>
            <a:endParaRPr lang="en-US" altLang="zh-CN" sz="2400" b="1" dirty="0">
              <a:solidFill>
                <a:srgbClr val="00B05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鞭挞蒋介石反动集团，</a:t>
            </a:r>
            <a:endParaRPr lang="en-US" altLang="zh-CN" sz="2400" b="1" dirty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抒发人民的愤恨。</a:t>
            </a:r>
            <a:endParaRPr lang="zh-CN" altLang="en-US" sz="2400" b="1" dirty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3810" y="-13812"/>
            <a:ext cx="2576513" cy="141065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362" y="230506"/>
            <a:ext cx="1947386" cy="697706"/>
          </a:xfrm>
        </p:spPr>
        <p:txBody>
          <a:bodyPr/>
          <a:lstStyle/>
          <a:p>
            <a:r>
              <a:rPr lang="zh-CN" altLang="en-US" sz="33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教学目标：</a:t>
            </a:r>
          </a:p>
        </p:txBody>
      </p:sp>
      <p:sp>
        <p:nvSpPr>
          <p:cNvPr id="50" name="任意多边形 49"/>
          <p:cNvSpPr/>
          <p:nvPr/>
        </p:nvSpPr>
        <p:spPr bwMode="auto">
          <a:xfrm>
            <a:off x="824389" y="1656874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8713" y="1545907"/>
            <a:ext cx="6490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1.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了解有关剧本的</a:t>
            </a:r>
            <a:r>
              <a:rPr lang="zh-CN" altLang="en-US" sz="2100" dirty="0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文体知识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23362" y="928211"/>
            <a:ext cx="885872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p:oleObj spid="_x0000_s1029" r:id="rId5" imgW="2743200" imgH="5181600" progId="">
              <p:embed/>
            </p:oleObj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126780" y="3107054"/>
            <a:ext cx="78581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3.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品味人物台词，理解人物形象 。</a:t>
            </a:r>
          </a:p>
        </p:txBody>
      </p:sp>
      <p:sp>
        <p:nvSpPr>
          <p:cNvPr id="12" name="任意多边形 11"/>
          <p:cNvSpPr/>
          <p:nvPr/>
        </p:nvSpPr>
        <p:spPr bwMode="auto">
          <a:xfrm>
            <a:off x="832457" y="2312559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832457" y="3206564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1124847" y="3653650"/>
            <a:ext cx="6490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4.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联系写作背景，体会剧本所反映的时代主题 。</a:t>
            </a:r>
          </a:p>
        </p:txBody>
      </p:sp>
      <p:sp>
        <p:nvSpPr>
          <p:cNvPr id="16" name="任意多边形 15"/>
          <p:cNvSpPr/>
          <p:nvPr/>
        </p:nvSpPr>
        <p:spPr bwMode="auto">
          <a:xfrm>
            <a:off x="840526" y="3745090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1080" y="2235431"/>
            <a:ext cx="583086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2.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charset="-122"/>
              </a:rPr>
              <a:t>整体感知课文，把握戏剧冲突，理解“风”等自然形象的象征意义。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14638" y="598301"/>
            <a:ext cx="114776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1200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1110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情境导入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左大括号 12"/>
          <p:cNvSpPr/>
          <p:nvPr/>
        </p:nvSpPr>
        <p:spPr>
          <a:xfrm>
            <a:off x="2914843" y="1052187"/>
            <a:ext cx="621254" cy="2931091"/>
          </a:xfrm>
          <a:prstGeom prst="leftBrac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9971C38AA7A86CA56FE70A5A58537E6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41302" y="755050"/>
            <a:ext cx="1775564" cy="197925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5" name="矩形 14"/>
          <p:cNvSpPr/>
          <p:nvPr/>
        </p:nvSpPr>
        <p:spPr>
          <a:xfrm>
            <a:off x="6225438" y="2753479"/>
            <a:ext cx="2210843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lvl="2">
              <a:lnSpc>
                <a:spcPct val="150000"/>
              </a:lnSpc>
            </a:pPr>
            <a:r>
              <a:rPr lang="zh-CN" altLang="en-US" sz="2100" b="1" dirty="0">
                <a:latin typeface="宋体" pitchFamily="2" charset="-122"/>
              </a:rPr>
              <a:t>课文节选的是</a:t>
            </a:r>
            <a:endParaRPr lang="en-US" altLang="zh-CN" sz="2100" b="1" dirty="0">
              <a:latin typeface="宋体" pitchFamily="2" charset="-122"/>
            </a:endParaRPr>
          </a:p>
          <a:p>
            <a:pPr marL="0" lvl="2">
              <a:lnSpc>
                <a:spcPct val="150000"/>
              </a:lnSpc>
            </a:pPr>
            <a:r>
              <a:rPr lang="zh-CN" altLang="en-US" sz="2100" b="1" dirty="0">
                <a:latin typeface="宋体" pitchFamily="2" charset="-122"/>
              </a:rPr>
              <a:t>第五幕的第二场，是全剧的高潮。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068861" y="573066"/>
            <a:ext cx="2235896" cy="3739019"/>
          </a:xfrm>
          <a:prstGeom prst="roundRect">
            <a:avLst/>
          </a:prstGeom>
          <a:noFill/>
          <a:ln w="19050"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01442" y="892550"/>
            <a:ext cx="1493729" cy="4385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宋体" pitchFamily="2" charset="-122"/>
              </a:rPr>
              <a:t>“橘颂”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3666328" y="2247289"/>
            <a:ext cx="1376018" cy="4385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3D3F41"/>
                </a:solidFill>
                <a:latin typeface="宋体" pitchFamily="2" charset="-122"/>
              </a:rPr>
              <a:t>“受诬”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3675151" y="2877439"/>
            <a:ext cx="1376018" cy="4385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3D3F41"/>
                </a:solidFill>
                <a:latin typeface="宋体" pitchFamily="2" charset="-122"/>
              </a:rPr>
              <a:t>“招魂”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3694788" y="1571748"/>
            <a:ext cx="1472199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3D3F41"/>
                </a:solidFill>
                <a:latin typeface="宋体" pitchFamily="2" charset="-122"/>
              </a:rPr>
              <a:t>“被囚”</a:t>
            </a:r>
            <a:endParaRPr lang="zh-CN" altLang="en-US" sz="1200" dirty="0"/>
          </a:p>
        </p:txBody>
      </p:sp>
      <p:sp>
        <p:nvSpPr>
          <p:cNvPr id="22" name="矩形 21"/>
          <p:cNvSpPr/>
          <p:nvPr/>
        </p:nvSpPr>
        <p:spPr>
          <a:xfrm>
            <a:off x="3663863" y="3562930"/>
            <a:ext cx="1568885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D3F41"/>
                </a:solidFill>
                <a:latin typeface="宋体" pitchFamily="2" charset="-122"/>
              </a:rPr>
              <a:t>“雷电颂”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516290" y="2170548"/>
            <a:ext cx="213296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lvl="2">
              <a:lnSpc>
                <a:spcPct val="150000"/>
              </a:lnSpc>
            </a:pPr>
            <a:r>
              <a:rPr lang="zh-CN" altLang="en-US" sz="2400" b="1" dirty="0">
                <a:solidFill>
                  <a:srgbClr val="3D3F41"/>
                </a:solidFill>
                <a:latin typeface="宋体" pitchFamily="2" charset="-122"/>
              </a:rPr>
              <a:t>全剧分为五幕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21586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作家作品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42875" y="1135857"/>
            <a:ext cx="242282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+mn-ea"/>
              </a:rPr>
              <a:t>郭沫若 </a:t>
            </a:r>
            <a:r>
              <a:rPr lang="en-US" sz="1500" b="1" dirty="0"/>
              <a:t>1892</a:t>
            </a:r>
            <a:r>
              <a:rPr lang="zh-CN" altLang="en-US" sz="1500" b="1" dirty="0"/>
              <a:t>－</a:t>
            </a:r>
            <a:r>
              <a:rPr lang="en-US" sz="1500" b="1" dirty="0"/>
              <a:t>1978</a:t>
            </a:r>
            <a:endParaRPr lang="en-US" altLang="zh-CN" sz="1500" b="1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+mn-ea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0944" y="1556364"/>
            <a:ext cx="6166484" cy="29500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</a:rPr>
              <a:t>原名郭开贞，笔名沫若。</a:t>
            </a:r>
            <a:r>
              <a:rPr lang="zh-CN" altLang="en-US" sz="1800" b="1" dirty="0">
                <a:latin typeface="+mj-ea"/>
                <a:ea typeface="+mj-ea"/>
              </a:rPr>
              <a:t>现代杰出作家、诗人、历史学家、剧作家、考古学家、古文字学家、社会活动家。</a:t>
            </a:r>
            <a:endParaRPr lang="en-US" altLang="zh-CN" sz="18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latin typeface="+mj-ea"/>
                <a:ea typeface="+mj-ea"/>
              </a:rPr>
              <a:t>四川乐山人，他是我国新诗的奠基人，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</a:rPr>
              <a:t>是继鲁迅之后革命文化界公认的领袖。</a:t>
            </a:r>
            <a:endParaRPr lang="zh-CN" altLang="en-US" sz="18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  <a:p>
            <a:pPr>
              <a:lnSpc>
                <a:spcPct val="130000"/>
              </a:lnSpc>
            </a:pPr>
            <a:endParaRPr lang="en-US" altLang="zh-CN" sz="1800" b="1" dirty="0"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latin typeface="黑体" pitchFamily="49" charset="-122"/>
                <a:ea typeface="黑体" pitchFamily="49" charset="-122"/>
                <a:sym typeface="+mn-ea"/>
              </a:rPr>
              <a:t>主要作品：</a:t>
            </a: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latin typeface="宋体" pitchFamily="2" charset="-122"/>
              </a:rPr>
              <a:t>诗集</a:t>
            </a:r>
            <a:r>
              <a:rPr lang="en-US" altLang="zh-CN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</a:rPr>
              <a:t>《</a:t>
            </a:r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</a:rPr>
              <a:t>女神</a:t>
            </a:r>
            <a:r>
              <a:rPr lang="en-US" altLang="zh-CN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</a:rPr>
              <a:t>》</a:t>
            </a:r>
            <a:r>
              <a:rPr lang="en-US" altLang="zh-CN" sz="1800" b="1" dirty="0">
                <a:solidFill>
                  <a:srgbClr val="FF00FF"/>
                </a:solidFill>
                <a:latin typeface="宋体" pitchFamily="2" charset="-122"/>
              </a:rPr>
              <a:t/>
            </a:r>
            <a:br>
              <a:rPr lang="en-US" altLang="zh-CN" sz="1800" b="1" dirty="0">
                <a:solidFill>
                  <a:srgbClr val="FF00FF"/>
                </a:solidFill>
                <a:latin typeface="宋体" pitchFamily="2" charset="-122"/>
              </a:rPr>
            </a:br>
            <a:r>
              <a:rPr lang="zh-CN" altLang="en-US" sz="1800" b="1" dirty="0">
                <a:latin typeface="宋体" pitchFamily="2" charset="-122"/>
              </a:rPr>
              <a:t>历史剧 </a:t>
            </a:r>
            <a:r>
              <a:rPr lang="en-US" altLang="zh-CN" sz="1800" b="1" dirty="0"/>
              <a:t>《</a:t>
            </a:r>
            <a:r>
              <a:rPr lang="zh-CN" altLang="en-US" sz="1800" b="1" dirty="0"/>
              <a:t>屈原</a:t>
            </a:r>
            <a:r>
              <a:rPr lang="en-US" altLang="zh-CN" sz="1800" b="1" dirty="0"/>
              <a:t>》《</a:t>
            </a:r>
            <a:r>
              <a:rPr lang="zh-CN" altLang="en-US" sz="1800" b="1" dirty="0"/>
              <a:t>虎符</a:t>
            </a:r>
            <a:r>
              <a:rPr lang="en-US" altLang="zh-CN" sz="1800" b="1" dirty="0"/>
              <a:t>》《</a:t>
            </a:r>
            <a:r>
              <a:rPr lang="zh-CN" altLang="en-US" sz="1800" b="1" dirty="0"/>
              <a:t>棠棣之花</a:t>
            </a:r>
            <a:r>
              <a:rPr lang="en-US" altLang="zh-CN" sz="1800" b="1" dirty="0"/>
              <a:t>》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  <a:sym typeface="+mn-ea"/>
              </a:rPr>
              <a:t>等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  <a:sym typeface="+mn-ea"/>
              </a:rPr>
              <a:t>。</a:t>
            </a:r>
            <a:endParaRPr lang="zh-CN" altLang="en-US" sz="18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92882" y="1543526"/>
            <a:ext cx="626697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t015c013e7fe8c221e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92017" y="1527826"/>
            <a:ext cx="1695296" cy="234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24355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1422663"/>
            <a:ext cx="1633128" cy="2567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00631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背景资料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06053" y="1089982"/>
            <a:ext cx="6887219" cy="29777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      创作于</a:t>
            </a:r>
            <a:r>
              <a:rPr lang="en-US" sz="2100" dirty="0">
                <a:solidFill>
                  <a:srgbClr val="FF0000"/>
                </a:solidFill>
              </a:rPr>
              <a:t>1942</a:t>
            </a:r>
            <a:r>
              <a:rPr lang="zh-CN" altLang="en-US" sz="2100" dirty="0">
                <a:solidFill>
                  <a:srgbClr val="FF0000"/>
                </a:solidFill>
              </a:rPr>
              <a:t>年</a:t>
            </a:r>
            <a:r>
              <a:rPr lang="en-US" sz="2100" dirty="0">
                <a:solidFill>
                  <a:srgbClr val="FF0000"/>
                </a:solidFill>
              </a:rPr>
              <a:t>1</a:t>
            </a:r>
            <a:r>
              <a:rPr lang="zh-CN" altLang="en-US" sz="2100" dirty="0"/>
              <a:t>月。太平洋战争爆发后，日寇加紧对中国的侵略，集中主力对抗日根据地进行大规模</a:t>
            </a:r>
            <a:r>
              <a:rPr lang="en-US" sz="2100" dirty="0"/>
              <a:t>“</a:t>
            </a:r>
            <a:r>
              <a:rPr lang="zh-CN" altLang="en-US" sz="2100" dirty="0"/>
              <a:t>扫荡</a:t>
            </a:r>
            <a:r>
              <a:rPr lang="en-US" sz="2100" dirty="0"/>
              <a:t>”</a:t>
            </a:r>
            <a:r>
              <a:rPr lang="zh-CN" altLang="en-US" sz="2100" dirty="0"/>
              <a:t>。</a:t>
            </a:r>
            <a:endParaRPr lang="en-US" altLang="zh-CN" sz="2100" dirty="0"/>
          </a:p>
          <a:p>
            <a:r>
              <a:rPr lang="zh-CN" altLang="en-US" sz="2100" dirty="0"/>
              <a:t>蒋介石则加紧反共，大搞分裂，于</a:t>
            </a:r>
            <a:r>
              <a:rPr lang="en-US" sz="2100" dirty="0"/>
              <a:t>1941</a:t>
            </a:r>
            <a:r>
              <a:rPr lang="zh-CN" altLang="en-US" sz="2100" dirty="0"/>
              <a:t>年</a:t>
            </a:r>
            <a:r>
              <a:rPr lang="en-US" sz="2100" dirty="0"/>
              <a:t>1</a:t>
            </a:r>
            <a:r>
              <a:rPr lang="zh-CN" altLang="en-US" sz="2100" dirty="0"/>
              <a:t>月制造了震惊中外的“皖南事变”。同时，在国统区大肆捕杀共产党人和抗日进步人士。整个国统区成了令人窒息的铁罐头。</a:t>
            </a:r>
          </a:p>
          <a:p>
            <a:endParaRPr lang="en-US" altLang="zh-CN" sz="2100" dirty="0"/>
          </a:p>
          <a:p>
            <a:r>
              <a:rPr lang="zh-CN" altLang="en-US" sz="2100" dirty="0"/>
              <a:t>     面对</a:t>
            </a:r>
            <a:r>
              <a:rPr lang="en-US" sz="2100" dirty="0"/>
              <a:t>“</a:t>
            </a:r>
            <a:r>
              <a:rPr lang="zh-CN" altLang="en-US" sz="2100" dirty="0"/>
              <a:t>黑暗如漆</a:t>
            </a:r>
            <a:r>
              <a:rPr lang="en-US" sz="2100" dirty="0"/>
              <a:t>”</a:t>
            </a:r>
            <a:r>
              <a:rPr lang="zh-CN" altLang="en-US" sz="2100" dirty="0"/>
              <a:t>的现实，全中国进步的人们都感到愤怒。郭沫若便以历史剧为投枪，借古喻今，创作了历史剧</a:t>
            </a:r>
            <a:r>
              <a:rPr lang="en-US" altLang="zh-CN" sz="2100" dirty="0"/>
              <a:t>《</a:t>
            </a:r>
            <a:r>
              <a:rPr lang="zh-CN" altLang="en-US" sz="2100" dirty="0"/>
              <a:t>屈原</a:t>
            </a:r>
            <a:r>
              <a:rPr lang="en-US" altLang="zh-CN" sz="2100" dirty="0"/>
              <a:t>》</a:t>
            </a:r>
            <a:r>
              <a:rPr lang="zh-CN" altLang="en-US" sz="2100" dirty="0"/>
              <a:t>有意识地</a:t>
            </a:r>
            <a:r>
              <a:rPr lang="en-US" sz="2100" dirty="0"/>
              <a:t>“</a:t>
            </a:r>
            <a:r>
              <a:rPr lang="zh-CN" altLang="en-US" sz="2100" dirty="0"/>
              <a:t>把时代的愤怒复活在屈原时代里</a:t>
            </a:r>
            <a:r>
              <a:rPr lang="en-US" sz="2100" dirty="0"/>
              <a:t>”</a:t>
            </a:r>
            <a:r>
              <a:rPr lang="zh-CN" altLang="en-US" sz="2100" dirty="0"/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31857" y="293277"/>
            <a:ext cx="2055019" cy="48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BABD3D">
                    <a:alpha val="21000"/>
                  </a:srgb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屈原（节选）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学情</a:t>
            </a: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背景资料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485952" y="784384"/>
            <a:ext cx="5066377" cy="3531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宋体" pitchFamily="2" charset="-122"/>
              </a:rPr>
              <a:t>     </a:t>
            </a:r>
            <a:r>
              <a:rPr lang="zh-CN" altLang="en-US" sz="2400" b="1" dirty="0">
                <a:latin typeface="宋体" pitchFamily="2" charset="-122"/>
              </a:rPr>
              <a:t>屈原</a:t>
            </a:r>
            <a:r>
              <a:rPr lang="zh-CN" altLang="en-US" sz="2100" dirty="0">
                <a:latin typeface="宋体" pitchFamily="2" charset="-122"/>
              </a:rPr>
              <a:t>，名平，字原，号灵均，</a:t>
            </a:r>
            <a:r>
              <a:rPr lang="zh-CN" altLang="en-US" sz="2100" dirty="0">
                <a:solidFill>
                  <a:srgbClr val="00B050"/>
                </a:solidFill>
                <a:latin typeface="宋体" pitchFamily="2" charset="-122"/>
              </a:rPr>
              <a:t>我国第一位伟大的爱国主义诗人</a:t>
            </a:r>
            <a:r>
              <a:rPr lang="zh-CN" altLang="en-US" sz="2100" dirty="0">
                <a:latin typeface="宋体" pitchFamily="2" charset="-122"/>
              </a:rPr>
              <a:t>，战国时楚国人。他用楚辞的形式写了我国第一首政治抒情诗</a:t>
            </a:r>
            <a:r>
              <a:rPr lang="en-US" altLang="zh-CN" sz="2100" dirty="0">
                <a:latin typeface="宋体" pitchFamily="2" charset="-122"/>
              </a:rPr>
              <a:t>《</a:t>
            </a:r>
            <a:r>
              <a:rPr lang="zh-CN" altLang="en-US" sz="2100" dirty="0">
                <a:latin typeface="宋体" pitchFamily="2" charset="-122"/>
              </a:rPr>
              <a:t>离骚</a:t>
            </a:r>
            <a:r>
              <a:rPr lang="en-US" altLang="zh-CN" sz="2100" dirty="0">
                <a:latin typeface="宋体" pitchFamily="2" charset="-122"/>
              </a:rPr>
              <a:t>》</a:t>
            </a:r>
            <a:r>
              <a:rPr lang="zh-CN" altLang="en-US" sz="2100" dirty="0">
                <a:latin typeface="宋体" pitchFamily="2" charset="-122"/>
              </a:rPr>
              <a:t>。因看透了秦国吞并六国的野心，力劝楚怀王齐抗秦，后来遭奸人陷害，罢官放逐，但心仍系国。楚国被攻后，自投汩罗江而死。</a:t>
            </a:r>
          </a:p>
        </p:txBody>
      </p:sp>
      <p:pic>
        <p:nvPicPr>
          <p:cNvPr id="12" name="图片 1" descr="0dd7912397dda144ad913d1cbab7d0a20df4868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1239" y="1143532"/>
            <a:ext cx="2449802" cy="295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3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7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2674</Words>
  <Application>Microsoft Office PowerPoint</Application>
  <PresentationFormat>全屏显示(16:9)</PresentationFormat>
  <Paragraphs>269</Paragraphs>
  <Slides>44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14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第一PPT模板网-WWW.1PPT.COM</vt:lpstr>
      <vt:lpstr>3_第一PPT，www.1ppt.com</vt:lpstr>
      <vt:lpstr>1_第一PPT，www.1ppt.com</vt:lpstr>
      <vt:lpstr>2_第一PPT，www.1ppt.com</vt:lpstr>
      <vt:lpstr>4_第一PPT，www.1ppt.com</vt:lpstr>
      <vt:lpstr>5_第一PPT，www.1ppt.com</vt:lpstr>
      <vt:lpstr>6_第一PPT，www.1ppt.com</vt:lpstr>
      <vt:lpstr>7_第一PPT，www.1ppt.com</vt:lpstr>
      <vt:lpstr>8_第一PPT，www.1ppt.com</vt:lpstr>
      <vt:lpstr>10_第一PPT，www.1ppt.com</vt:lpstr>
      <vt:lpstr>11_第一PPT，www.1ppt.com</vt:lpstr>
      <vt:lpstr>12_第一PPT，www.1ppt.com</vt:lpstr>
      <vt:lpstr>13_第一PPT，www.1ppt.com</vt:lpstr>
      <vt:lpstr>17_第一PPT，www.1ppt.com</vt:lpstr>
      <vt:lpstr>幻灯片 1</vt:lpstr>
      <vt:lpstr>幻灯片 2</vt:lpstr>
      <vt:lpstr>幻灯片 3</vt:lpstr>
      <vt:lpstr>幻灯片 4</vt:lpstr>
      <vt:lpstr>教学目标：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fund</cp:lastModifiedBy>
  <cp:revision>1183</cp:revision>
  <dcterms:created xsi:type="dcterms:W3CDTF">2015-04-02T07:05:00Z</dcterms:created>
  <dcterms:modified xsi:type="dcterms:W3CDTF">2020-03-18T02:26:24Z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