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392" r:id="rId3"/>
    <p:sldId id="328" r:id="rId4"/>
    <p:sldId id="307" r:id="rId6"/>
    <p:sldId id="360" r:id="rId7"/>
    <p:sldId id="329" r:id="rId8"/>
    <p:sldId id="364" r:id="rId9"/>
    <p:sldId id="305" r:id="rId10"/>
    <p:sldId id="361" r:id="rId11"/>
    <p:sldId id="416" r:id="rId12"/>
    <p:sldId id="393" r:id="rId13"/>
    <p:sldId id="308" r:id="rId14"/>
    <p:sldId id="366" r:id="rId15"/>
    <p:sldId id="367" r:id="rId16"/>
    <p:sldId id="368" r:id="rId17"/>
    <p:sldId id="395" r:id="rId18"/>
    <p:sldId id="397" r:id="rId19"/>
    <p:sldId id="398" r:id="rId20"/>
    <p:sldId id="415" r:id="rId21"/>
    <p:sldId id="396" r:id="rId22"/>
    <p:sldId id="311" r:id="rId23"/>
    <p:sldId id="370" r:id="rId24"/>
    <p:sldId id="292" r:id="rId25"/>
  </p:sldIdLst>
  <p:sldSz cx="9144000" cy="5143500" type="screen16x9"/>
  <p:notesSz cx="6858000" cy="9144000"/>
  <p:embeddedFontLst>
    <p:embeddedFont>
      <p:font typeface="微软雅黑" panose="020B0503020204020204" charset="-122"/>
      <p:regular r:id="rId29"/>
    </p:embeddedFont>
    <p:embeddedFont>
      <p:font typeface="楷体" panose="02010609060101010101" charset="-122"/>
      <p:regular r:id="rId30"/>
    </p:embeddedFont>
    <p:embeddedFont>
      <p:font typeface="黑体" panose="02010600030101010101" pitchFamily="49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Impact" panose="020B0806030902050204" pitchFamily="34" charset="0"/>
      <p:regular r:id="rId36"/>
    </p:embeddedFont>
    <p:embeddedFont>
      <p:font typeface="楷体_GB2312" panose="02010609030101010101" pitchFamily="49" charset="-122"/>
      <p:regular r:id="rId37"/>
    </p:embeddedFont>
    <p:embeddedFont>
      <p:font typeface="Aharoni" panose="02010803020104030203" pitchFamily="2" charset="-79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160597"/>
    <a:srgbClr val="118C3B"/>
    <a:srgbClr val="748D0F"/>
    <a:srgbClr val="9CC815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42" autoAdjust="0"/>
    <p:restoredTop sz="99816" autoAdjust="0"/>
  </p:normalViewPr>
  <p:slideViewPr>
    <p:cSldViewPr>
      <p:cViewPr varScale="1">
        <p:scale>
          <a:sx n="103" d="100"/>
          <a:sy n="103" d="100"/>
        </p:scale>
        <p:origin x="726" y="-498"/>
      </p:cViewPr>
      <p:guideLst>
        <p:guide orient="horz" pos="172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2B909-2B53-4A70-BC70-AEF46C7ACF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7" Type="http://schemas.openxmlformats.org/officeDocument/2006/relationships/image" Target="../media/image4.png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/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/>
                  </a14:imgProps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封面/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备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11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4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5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6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76305" y="386794"/>
            <a:ext cx="1644557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Analysis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教学分析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 flipH="1">
            <a:off x="8129138" y="4314444"/>
            <a:ext cx="1512055" cy="1423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4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5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6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81655" y="386794"/>
            <a:ext cx="1546773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Design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教学设计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4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5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6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98426" y="386794"/>
            <a:ext cx="1600315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Process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教学过程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4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5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6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83298" y="386794"/>
            <a:ext cx="1717655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Refletion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教学反思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1905000" cy="342900"/>
          </a:xfrm>
        </p:spPr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Times New Roman" panose="0202060305040502030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>
              <a:latin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102298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540" indent="-3835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215" indent="-3200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89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70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51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49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30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911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8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98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79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60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41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59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40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2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6.png"/><Relationship Id="rId2" Type="http://schemas.microsoft.com/office/2007/relationships/media" Target="file:///G:\&#26519;&#28023;%20-%20&#21021;&#31179;.mp3" TargetMode="External"/><Relationship Id="rId1" Type="http://schemas.openxmlformats.org/officeDocument/2006/relationships/audio" Target="file:///G:\&#26519;&#28023;%20-%20&#21021;&#31179;.mp3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9.png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microsoft.com/office/2007/relationships/hdphoto" Target="../media/hdphoto6.wdp"/><Relationship Id="rId3" Type="http://schemas.openxmlformats.org/officeDocument/2006/relationships/image" Target="../media/image8.png"/><Relationship Id="rId2" Type="http://schemas.microsoft.com/office/2007/relationships/hdphoto" Target="../media/hdphoto5.wdp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0" Type="http://schemas.openxmlformats.org/officeDocument/2006/relationships/notesSlide" Target="../notesSlides/notesSlide3.xml"/><Relationship Id="rId2" Type="http://schemas.openxmlformats.org/officeDocument/2006/relationships/image" Target="../media/image19.png"/><Relationship Id="rId19" Type="http://schemas.openxmlformats.org/officeDocument/2006/relationships/slideLayout" Target="../slideLayouts/slideLayout3.xml"/><Relationship Id="rId18" Type="http://schemas.openxmlformats.org/officeDocument/2006/relationships/tags" Target="../tags/tag48.xml"/><Relationship Id="rId17" Type="http://schemas.openxmlformats.org/officeDocument/2006/relationships/tags" Target="../tags/tag47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5" Type="http://schemas.openxmlformats.org/officeDocument/2006/relationships/notesSlide" Target="../notesSlides/notesSlide2.xml"/><Relationship Id="rId24" Type="http://schemas.openxmlformats.org/officeDocument/2006/relationships/slideLayout" Target="../slideLayouts/slideLayout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4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microsoft.com/office/2007/relationships/hdphoto" Target="../media/hdphoto7.wdp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microsoft.com/office/2007/relationships/media" Target="file:///G:\&#12298;&#20551;&#22914;&#29983;&#27963;&#27450;&#39575;&#20102;&#20320;&#12299;&#26391;&#35829;&#31934;&#21697;_mp4-&#22269;&#35821;&#27969;&#30021;.FLV" TargetMode="External"/><Relationship Id="rId1" Type="http://schemas.openxmlformats.org/officeDocument/2006/relationships/video" Target="file:///G:\&#12298;&#20551;&#22914;&#29983;&#27963;&#27450;&#39575;&#20102;&#20320;&#12299;&#26391;&#35829;&#31934;&#21697;_mp4-&#22269;&#35821;&#27969;&#30021;.FL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019425" y="172085"/>
            <a:ext cx="3249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>
                <a:latin typeface="楷体" panose="02010609060101010101" charset="-122"/>
                <a:ea typeface="楷体" panose="02010609060101010101" charset="-122"/>
              </a:rPr>
              <a:t>阳光总在风雨后</a:t>
            </a:r>
            <a:endParaRPr lang="zh-CN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485" y="1023620"/>
            <a:ext cx="440944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人生路上甜苦和喜忧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愿与你分担所有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难免曾经跌倒和等候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要勇敢的抬头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谁愿藏躲在避风的港口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宁有波涛汹涌的自由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愿是你心中灯塔的守候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在迷雾中让你看透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47335" y="968375"/>
            <a:ext cx="369824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阳光总在风雨后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乌云上有晴空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珍惜所有的感动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每一份希望在你手中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阳光总在风雨后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请相信有彩虹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风风雨雨都接受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我一直会在你的左右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······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Shine滢儿 - 阳光总在风雨后（Cover：许美静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31230" y="34925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93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文本框 49156"/>
          <p:cNvSpPr txBox="1"/>
          <p:nvPr/>
        </p:nvSpPr>
        <p:spPr>
          <a:xfrm>
            <a:off x="2302669" y="1485900"/>
            <a:ext cx="5298281" cy="299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1350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1026795" y="33020"/>
            <a:ext cx="7629525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200" b="1" dirty="0">
                <a:solidFill>
                  <a:srgbClr val="118C3B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假如生活欺骗了你 （普希金）</a:t>
            </a:r>
            <a:endParaRPr lang="zh-CN" altLang="en-US" sz="3200" b="1" dirty="0">
              <a:solidFill>
                <a:srgbClr val="118C3B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just" fontAlgn="auto"/>
            <a:r>
              <a:rPr lang="zh-CN" altLang="en-US" sz="36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假如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生活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欺骗了你，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不要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悲伤，不要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心急！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忧郁的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日子里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须要镇静：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相信吧，快乐的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日子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将会来临。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心儿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永远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向往着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未来；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现在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却常是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忧郁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：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一切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都是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瞬息，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一切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都将会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过去；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而那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过去了的，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fontAlgn="auto"/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就会成为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亲切的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怀恋。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林海 - 初秋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26795" y="12573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19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819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7" dur="2007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燕尾形 46"/>
          <p:cNvSpPr/>
          <p:nvPr/>
        </p:nvSpPr>
        <p:spPr>
          <a:xfrm>
            <a:off x="2695575" y="127635"/>
            <a:ext cx="197485" cy="54356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02310" y="1093470"/>
            <a:ext cx="7988935" cy="39204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93"/>
          <p:cNvSpPr/>
          <p:nvPr/>
        </p:nvSpPr>
        <p:spPr>
          <a:xfrm>
            <a:off x="593884" y="985029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382915" y="4735388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/>
          <p:nvPr/>
        </p:nvSpPr>
        <p:spPr bwMode="auto">
          <a:xfrm>
            <a:off x="695325" y="2268855"/>
            <a:ext cx="761365" cy="60579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0885" y="2387600"/>
            <a:ext cx="74168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42" name="Freeform 5"/>
          <p:cNvSpPr/>
          <p:nvPr/>
        </p:nvSpPr>
        <p:spPr bwMode="auto">
          <a:xfrm>
            <a:off x="730885" y="1369060"/>
            <a:ext cx="737870" cy="6394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6610" y="1504315"/>
            <a:ext cx="56642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44" name="Freeform 5"/>
          <p:cNvSpPr/>
          <p:nvPr/>
        </p:nvSpPr>
        <p:spPr bwMode="auto">
          <a:xfrm>
            <a:off x="702310" y="3184525"/>
            <a:ext cx="764540" cy="65976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52805" y="3329940"/>
            <a:ext cx="49339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77" name="Freeform 5"/>
          <p:cNvSpPr/>
          <p:nvPr/>
        </p:nvSpPr>
        <p:spPr bwMode="auto">
          <a:xfrm>
            <a:off x="695325" y="4112895"/>
            <a:ext cx="746760" cy="68770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80415" y="4272280"/>
            <a:ext cx="59055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7" name="五边形 6"/>
          <p:cNvSpPr/>
          <p:nvPr/>
        </p:nvSpPr>
        <p:spPr>
          <a:xfrm>
            <a:off x="975995" y="127635"/>
            <a:ext cx="1857375" cy="52514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说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9070" y="1273810"/>
            <a:ext cx="69335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假如生活欺骗了你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指的是什么？怎样理解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生活欺骗了你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？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525270" y="2268855"/>
            <a:ext cx="7165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为什么被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生活欺骗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了，还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不要悲伤，不要心急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？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1466850" y="3184525"/>
            <a:ext cx="71456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而那过去了的，就会成为亲切的怀恋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这一句应怎么理解？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602740" y="4226560"/>
            <a:ext cx="66262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这首诗表达了诗人怎样的人生态度？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36" grpId="0" bldLvl="0" animBg="1"/>
      <p:bldP spid="38" grpId="0" bldLvl="0" animBg="1"/>
      <p:bldP spid="39" grpId="0" bldLvl="0" animBg="1"/>
      <p:bldP spid="40" grpId="0" bldLvl="0" animBg="1"/>
      <p:bldP spid="41" grpId="0"/>
      <p:bldP spid="42" grpId="0" bldLvl="0" animBg="1"/>
      <p:bldP spid="43" grpId="0"/>
      <p:bldP spid="44" grpId="0" bldLvl="0" animBg="1"/>
      <p:bldP spid="45" grpId="0"/>
      <p:bldP spid="77" grpId="0" bldLvl="0" animBg="1"/>
      <p:bldP spid="78" grpId="0"/>
      <p:bldP spid="2" grpId="0"/>
      <p:bldP spid="3" grpId="0"/>
      <p:bldP spid="8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燕尾形 46"/>
          <p:cNvSpPr/>
          <p:nvPr/>
        </p:nvSpPr>
        <p:spPr>
          <a:xfrm>
            <a:off x="2695575" y="127635"/>
            <a:ext cx="197485" cy="54356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02310" y="1093470"/>
            <a:ext cx="7988935" cy="39204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93"/>
          <p:cNvSpPr/>
          <p:nvPr/>
        </p:nvSpPr>
        <p:spPr>
          <a:xfrm>
            <a:off x="593884" y="985029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382915" y="4735388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5"/>
          <p:cNvSpPr/>
          <p:nvPr/>
        </p:nvSpPr>
        <p:spPr bwMode="auto">
          <a:xfrm>
            <a:off x="730885" y="1369060"/>
            <a:ext cx="737870" cy="6394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6610" y="1504315"/>
            <a:ext cx="56642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449070" y="1273810"/>
            <a:ext cx="69335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假如生活欺骗了你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指的是什么？怎样理解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生活欺骗了你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？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975995" y="2597785"/>
            <a:ext cx="755650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答： “假如生活欺骗了你”特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指在生活中因遭遇艰难困苦甚至不幸而身处逆境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作者写这首诗时正被流放，是自己真实生活的写照。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975995" y="127635"/>
            <a:ext cx="1857375" cy="52514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说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49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36" grpId="0" bldLvl="0" animBg="1"/>
      <p:bldP spid="38" grpId="0" bldLvl="0" animBg="1"/>
      <p:bldP spid="39" grpId="0" bldLvl="0" animBg="1"/>
      <p:bldP spid="42" grpId="0" bldLvl="0" animBg="1"/>
      <p:bldP spid="4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燕尾形 46"/>
          <p:cNvSpPr/>
          <p:nvPr/>
        </p:nvSpPr>
        <p:spPr>
          <a:xfrm>
            <a:off x="2695575" y="127635"/>
            <a:ext cx="197485" cy="54356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02310" y="1093470"/>
            <a:ext cx="7988935" cy="39204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93"/>
          <p:cNvSpPr/>
          <p:nvPr/>
        </p:nvSpPr>
        <p:spPr>
          <a:xfrm>
            <a:off x="593884" y="985029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382915" y="4735388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/>
          <p:nvPr/>
        </p:nvSpPr>
        <p:spPr bwMode="auto">
          <a:xfrm>
            <a:off x="721360" y="1267460"/>
            <a:ext cx="761365" cy="60579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1045" y="1369060"/>
            <a:ext cx="74168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525270" y="1155700"/>
            <a:ext cx="7165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为什么被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生活欺骗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了，还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不要悲伤，不要心急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？</a:t>
            </a:r>
            <a:endParaRPr lang="zh-CN" altLang="en-US" sz="2400"/>
          </a:p>
        </p:txBody>
      </p:sp>
      <p:sp>
        <p:nvSpPr>
          <p:cNvPr id="39941" name="Text Box 5"/>
          <p:cNvSpPr txBox="1"/>
          <p:nvPr/>
        </p:nvSpPr>
        <p:spPr>
          <a:xfrm>
            <a:off x="822325" y="2520315"/>
            <a:ext cx="77495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答：生活中的不幸、失意是暂时的，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我们不要因为眼前的困难挫折就失去了对未来的信心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975995" y="127635"/>
            <a:ext cx="1857375" cy="52514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说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99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1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1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36" grpId="0" bldLvl="0" animBg="1"/>
      <p:bldP spid="38" grpId="0" bldLvl="0" animBg="1"/>
      <p:bldP spid="39" grpId="0" bldLvl="0" animBg="1"/>
      <p:bldP spid="40" grpId="0" bldLvl="0" animBg="1"/>
      <p:bldP spid="41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燕尾形 46"/>
          <p:cNvSpPr/>
          <p:nvPr/>
        </p:nvSpPr>
        <p:spPr>
          <a:xfrm>
            <a:off x="2705100" y="127635"/>
            <a:ext cx="197485" cy="54356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02310" y="1093470"/>
            <a:ext cx="7988935" cy="39204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93"/>
          <p:cNvSpPr/>
          <p:nvPr/>
        </p:nvSpPr>
        <p:spPr>
          <a:xfrm>
            <a:off x="593884" y="985029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382915" y="4735388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816610" y="1504315"/>
            <a:ext cx="56642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44" name="Freeform 5"/>
          <p:cNvSpPr/>
          <p:nvPr/>
        </p:nvSpPr>
        <p:spPr bwMode="auto">
          <a:xfrm>
            <a:off x="708025" y="1278255"/>
            <a:ext cx="764540" cy="65976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55345" y="1423670"/>
            <a:ext cx="49339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472565" y="1193165"/>
            <a:ext cx="71456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而那过去了的，就会成为亲切的怀恋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这一句应怎么理解？</a:t>
            </a:r>
            <a:endParaRPr lang="zh-CN" altLang="en-US" sz="2400"/>
          </a:p>
        </p:txBody>
      </p:sp>
      <p:sp>
        <p:nvSpPr>
          <p:cNvPr id="40963" name="Text Box 3"/>
          <p:cNvSpPr txBox="1"/>
          <p:nvPr/>
        </p:nvSpPr>
        <p:spPr>
          <a:xfrm>
            <a:off x="742315" y="2181860"/>
            <a:ext cx="79489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答：人生难免会遭受挫折，我们要用积极的人生态度去对待</a:t>
            </a:r>
            <a:r>
              <a:rPr lang="en-US" altLang="zh-CN" sz="32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心儿永远向往着未来”，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这样，越过坎坷之后回首过去，那一切艰难困苦都将变成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“亲切的怀恋”，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因为苦难是最好的老师，欲见彩虹必先经历风雨。</a:t>
            </a:r>
            <a:endParaRPr lang="zh-CN" altLang="en-US" sz="3200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975995" y="127635"/>
            <a:ext cx="1857375" cy="52514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说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99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36" grpId="0" bldLvl="0" animBg="1"/>
      <p:bldP spid="38" grpId="0" bldLvl="0" animBg="1"/>
      <p:bldP spid="39" grpId="0" bldLvl="0" animBg="1"/>
      <p:bldP spid="44" grpId="0" bldLvl="0" animBg="1"/>
      <p:bldP spid="45" grpId="0"/>
      <p:bldP spid="8" grpId="0"/>
      <p:bldP spid="409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燕尾形 46"/>
          <p:cNvSpPr/>
          <p:nvPr/>
        </p:nvSpPr>
        <p:spPr>
          <a:xfrm>
            <a:off x="2695575" y="127635"/>
            <a:ext cx="197485" cy="54356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02310" y="1093470"/>
            <a:ext cx="7988935" cy="39204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93"/>
          <p:cNvSpPr/>
          <p:nvPr/>
        </p:nvSpPr>
        <p:spPr>
          <a:xfrm>
            <a:off x="593884" y="985029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382915" y="4735388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30885" y="2387600"/>
            <a:ext cx="74168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816610" y="1504315"/>
            <a:ext cx="56642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52805" y="3329940"/>
            <a:ext cx="49339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77" name="Freeform 5"/>
          <p:cNvSpPr/>
          <p:nvPr/>
        </p:nvSpPr>
        <p:spPr bwMode="auto">
          <a:xfrm>
            <a:off x="730885" y="1257935"/>
            <a:ext cx="746760" cy="68770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2480" y="1417320"/>
            <a:ext cx="59055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590040" y="1351280"/>
            <a:ext cx="6348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这首诗表达了诗人怎样的人生态度？</a:t>
            </a:r>
            <a:endParaRPr lang="zh-CN" altLang="en-US" sz="2800"/>
          </a:p>
        </p:txBody>
      </p:sp>
      <p:sp>
        <p:nvSpPr>
          <p:cNvPr id="40965" name="Text Box 5"/>
          <p:cNvSpPr txBox="1"/>
          <p:nvPr/>
        </p:nvSpPr>
        <p:spPr>
          <a:xfrm>
            <a:off x="975995" y="2387600"/>
            <a:ext cx="74066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答：这首诗表达了诗人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积极乐观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的人生态度。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975995" y="127635"/>
            <a:ext cx="1857375" cy="52514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说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99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6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6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36" grpId="0" bldLvl="0" animBg="1"/>
      <p:bldP spid="38" grpId="0" bldLvl="0" animBg="1"/>
      <p:bldP spid="39" grpId="0" bldLvl="0" animBg="1"/>
      <p:bldP spid="77" grpId="0" bldLvl="0" animBg="1"/>
      <p:bldP spid="7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燕尾形 46"/>
          <p:cNvSpPr/>
          <p:nvPr/>
        </p:nvSpPr>
        <p:spPr>
          <a:xfrm>
            <a:off x="2695575" y="127635"/>
            <a:ext cx="197485" cy="54356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02310" y="1093470"/>
            <a:ext cx="7988935" cy="39204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93"/>
          <p:cNvSpPr/>
          <p:nvPr/>
        </p:nvSpPr>
        <p:spPr>
          <a:xfrm>
            <a:off x="593884" y="985029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382915" y="4735388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30885" y="2387600"/>
            <a:ext cx="74168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816610" y="1504315"/>
            <a:ext cx="56642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52805" y="3329940"/>
            <a:ext cx="49339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792480" y="1417320"/>
            <a:ext cx="59055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231900" y="1311275"/>
            <a:ext cx="66802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GB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找出这首诗中，你最喜欢的诗句，并说说为什么喜欢？</a:t>
            </a:r>
            <a:endParaRPr lang="zh-CN" altLang="en-GB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975995" y="127635"/>
            <a:ext cx="1857375" cy="52514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品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36" grpId="0" bldLvl="0" animBg="1"/>
      <p:bldP spid="38" grpId="0" bldLvl="0" animBg="1"/>
      <p:bldP spid="39" grpId="0" bldLvl="0" animBg="1"/>
      <p:bldP spid="7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燕尾形 46"/>
          <p:cNvSpPr/>
          <p:nvPr/>
        </p:nvSpPr>
        <p:spPr>
          <a:xfrm>
            <a:off x="2695575" y="127635"/>
            <a:ext cx="197485" cy="54356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81990" y="984885"/>
            <a:ext cx="7988935" cy="39204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93"/>
          <p:cNvSpPr/>
          <p:nvPr/>
        </p:nvSpPr>
        <p:spPr>
          <a:xfrm>
            <a:off x="593884" y="886604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382915" y="4624898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30885" y="2387600"/>
            <a:ext cx="74168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816610" y="1504315"/>
            <a:ext cx="56642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52805" y="3329940"/>
            <a:ext cx="49339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792480" y="1417320"/>
            <a:ext cx="59055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085215" y="1096010"/>
            <a:ext cx="72974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、诗歌最大的特点是要用形象说话，而这首诗通篇没有任何形象，却以说理取得成功，成为世界名篇，原因何在呢？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1071880" y="2598420"/>
            <a:ext cx="75990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答：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成功的原因在于诗人以平等的娓娓的语气写来，语调亲切和婉、热诚坦率，似乎诗人在与你交谈；诗句清新流畅，热烈深沉，有丰富的人情味和哲理意味，从中可以让人感受到诗人真诚、博大的情怀和坚强、乐观的思想情绪。</a:t>
            </a:r>
            <a:endParaRPr lang="zh-CN" altLang="en-US" sz="2800" b="1" dirty="0">
              <a:solidFill>
                <a:srgbClr val="160597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975995" y="127635"/>
            <a:ext cx="1857375" cy="52514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品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6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6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36" grpId="0" bldLvl="0" animBg="1"/>
      <p:bldP spid="38" grpId="0" bldLvl="0" animBg="1"/>
      <p:bldP spid="39" grpId="0" bldLvl="0" animBg="1"/>
      <p:bldP spid="7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燕尾形 46"/>
          <p:cNvSpPr/>
          <p:nvPr/>
        </p:nvSpPr>
        <p:spPr>
          <a:xfrm>
            <a:off x="2695575" y="127635"/>
            <a:ext cx="197485" cy="54356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02310" y="1093470"/>
            <a:ext cx="7988935" cy="39204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93"/>
          <p:cNvSpPr/>
          <p:nvPr/>
        </p:nvSpPr>
        <p:spPr>
          <a:xfrm>
            <a:off x="593884" y="985029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382915" y="4735388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30885" y="2387600"/>
            <a:ext cx="74168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816610" y="1504315"/>
            <a:ext cx="56642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52805" y="3329940"/>
            <a:ext cx="49339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792480" y="1417320"/>
            <a:ext cx="59055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en-US" altLang="zh-CN" sz="2400" b="1" dirty="0"/>
              <a:t>4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222375" y="1289685"/>
            <a:ext cx="7297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分组交流，谈谈读完这首诗的感受。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975995" y="127635"/>
            <a:ext cx="1857375" cy="52514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悟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043" name="文本占位符 87042"/>
          <p:cNvSpPr>
            <a:spLocks noGrp="1"/>
          </p:cNvSpPr>
          <p:nvPr/>
        </p:nvSpPr>
        <p:spPr>
          <a:xfrm>
            <a:off x="1009015" y="2175510"/>
            <a:ext cx="7376160" cy="255968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无论我们的生活遇到什么损失和挫折，都不要失去战斗的决心，要相信一切都是短暂的，光明必将驱走黑暗，正义必将战胜邪恶。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36" grpId="0" bldLvl="0" animBg="1"/>
      <p:bldP spid="38" grpId="0" bldLvl="0" animBg="1"/>
      <p:bldP spid="39" grpId="0" bldLvl="0" animBg="1"/>
      <p:bldP spid="78" grpId="0"/>
      <p:bldP spid="9" grpId="0"/>
      <p:bldP spid="9" grpId="1"/>
      <p:bldP spid="9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Text Box 2"/>
          <p:cNvSpPr txBox="1"/>
          <p:nvPr/>
        </p:nvSpPr>
        <p:spPr>
          <a:xfrm>
            <a:off x="2628900" y="800100"/>
            <a:ext cx="217297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否定错误态度</a:t>
            </a:r>
            <a:r>
              <a:rPr lang="zh-CN" altLang="en-US" sz="2400" b="1" dirty="0">
                <a:solidFill>
                  <a:schemeClr val="bg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400" b="1" dirty="0">
              <a:solidFill>
                <a:schemeClr val="bg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67" name="Text Box 3"/>
          <p:cNvSpPr txBox="1"/>
          <p:nvPr/>
        </p:nvSpPr>
        <p:spPr>
          <a:xfrm>
            <a:off x="5086350" y="285750"/>
            <a:ext cx="165735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不要悲伤 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68" name="Text Box 4"/>
          <p:cNvSpPr txBox="1"/>
          <p:nvPr/>
        </p:nvSpPr>
        <p:spPr>
          <a:xfrm>
            <a:off x="5143500" y="1428750"/>
            <a:ext cx="160020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不要心急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69" name="Text Box 5"/>
          <p:cNvSpPr txBox="1"/>
          <p:nvPr/>
        </p:nvSpPr>
        <p:spPr>
          <a:xfrm>
            <a:off x="2514600" y="3657600"/>
            <a:ext cx="217297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指出正确态度</a:t>
            </a:r>
            <a:r>
              <a:rPr lang="zh-CN" altLang="en-US" sz="2400" b="1" dirty="0">
                <a:solidFill>
                  <a:schemeClr val="bg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400" b="1" dirty="0">
              <a:solidFill>
                <a:schemeClr val="bg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70" name="Text Box 6"/>
          <p:cNvSpPr txBox="1"/>
          <p:nvPr/>
        </p:nvSpPr>
        <p:spPr>
          <a:xfrm>
            <a:off x="3371850" y="2857500"/>
            <a:ext cx="148590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须要镇定 </a:t>
            </a:r>
            <a:endParaRPr lang="zh-CN" altLang="en-US" sz="24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71" name="Text Box 7"/>
          <p:cNvSpPr txBox="1"/>
          <p:nvPr/>
        </p:nvSpPr>
        <p:spPr>
          <a:xfrm>
            <a:off x="3429000" y="4457700"/>
            <a:ext cx="1543050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要有信心</a:t>
            </a:r>
            <a:endParaRPr lang="zh-CN" altLang="en-US" sz="24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72" name="Text Box 8"/>
          <p:cNvSpPr txBox="1"/>
          <p:nvPr/>
        </p:nvSpPr>
        <p:spPr>
          <a:xfrm>
            <a:off x="5314950" y="3371850"/>
            <a:ext cx="1828800" cy="82994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快乐的日子将会来临</a:t>
            </a: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7356475" y="1664494"/>
            <a:ext cx="644525" cy="161544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000" kern="1200" cap="none" spc="0" normalizeH="0" baseline="0" noProof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积极乐观</a:t>
            </a:r>
            <a:endParaRPr kumimoji="1" lang="zh-CN" altLang="en-US" sz="3000" kern="1200" cap="none" spc="0" normalizeH="0" baseline="0" noProof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1265238" y="857250"/>
            <a:ext cx="644525" cy="320040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000" kern="1200" cap="none" spc="0" normalizeH="0" baseline="0" noProof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charset="0"/>
                <a:ea typeface="黑体" panose="02010600030101010101" pitchFamily="49" charset="-122"/>
                <a:cs typeface="+mn-cs"/>
              </a:rPr>
              <a:t>假如生活欺骗了你</a:t>
            </a:r>
            <a:endParaRPr kumimoji="1" lang="zh-CN" altLang="en-US" sz="3000" kern="1200" cap="none" spc="0" normalizeH="0" baseline="0" noProof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charset="0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62475" name="AutoShape 11"/>
          <p:cNvSpPr/>
          <p:nvPr/>
        </p:nvSpPr>
        <p:spPr>
          <a:xfrm>
            <a:off x="1943100" y="971550"/>
            <a:ext cx="571500" cy="171450"/>
          </a:xfrm>
          <a:prstGeom prst="chevron">
            <a:avLst>
              <a:gd name="adj" fmla="val 83333"/>
            </a:avLst>
          </a:prstGeom>
          <a:solidFill>
            <a:schemeClr val="accent1"/>
          </a:solidFill>
          <a:ln w="12700">
            <a:noFill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62476" name="AutoShape 12"/>
          <p:cNvSpPr/>
          <p:nvPr/>
        </p:nvSpPr>
        <p:spPr>
          <a:xfrm>
            <a:off x="4857750" y="514350"/>
            <a:ext cx="171450" cy="1085850"/>
          </a:xfrm>
          <a:prstGeom prst="leftBrace">
            <a:avLst>
              <a:gd name="adj1" fmla="val 52777"/>
              <a:gd name="adj2" fmla="val 50000"/>
            </a:avLst>
          </a:prstGeom>
          <a:noFill/>
          <a:ln w="38100" cap="sq" cmpd="sng">
            <a:solidFill>
              <a:schemeClr val="accent1"/>
            </a:solidFill>
            <a:prstDash val="solid"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62477" name="AutoShape 13"/>
          <p:cNvSpPr/>
          <p:nvPr/>
        </p:nvSpPr>
        <p:spPr>
          <a:xfrm>
            <a:off x="1943100" y="3771900"/>
            <a:ext cx="571500" cy="171450"/>
          </a:xfrm>
          <a:prstGeom prst="chevron">
            <a:avLst>
              <a:gd name="adj" fmla="val 83333"/>
            </a:avLst>
          </a:prstGeom>
          <a:solidFill>
            <a:schemeClr val="accent1"/>
          </a:solidFill>
          <a:ln w="12700">
            <a:noFill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62478" name="AutoShape 14"/>
          <p:cNvSpPr/>
          <p:nvPr/>
        </p:nvSpPr>
        <p:spPr>
          <a:xfrm>
            <a:off x="4171950" y="3314700"/>
            <a:ext cx="171450" cy="285750"/>
          </a:xfrm>
          <a:prstGeom prst="upArrow">
            <a:avLst>
              <a:gd name="adj1" fmla="val 50000"/>
              <a:gd name="adj2" fmla="val 41666"/>
            </a:avLst>
          </a:prstGeom>
          <a:solidFill>
            <a:schemeClr val="accent1"/>
          </a:solidFill>
          <a:ln w="1270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 wrap="none" anchor="ctr"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62479" name="AutoShape 15"/>
          <p:cNvSpPr/>
          <p:nvPr/>
        </p:nvSpPr>
        <p:spPr>
          <a:xfrm>
            <a:off x="4171950" y="4114800"/>
            <a:ext cx="171450" cy="285750"/>
          </a:xfrm>
          <a:prstGeom prst="downArrow">
            <a:avLst>
              <a:gd name="adj1" fmla="val 50000"/>
              <a:gd name="adj2" fmla="val 41666"/>
            </a:avLst>
          </a:prstGeom>
          <a:solidFill>
            <a:schemeClr val="accent1"/>
          </a:solidFill>
          <a:ln w="1270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 wrap="none" anchor="ctr"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62480" name="Line 16"/>
          <p:cNvSpPr/>
          <p:nvPr/>
        </p:nvSpPr>
        <p:spPr>
          <a:xfrm>
            <a:off x="4972050" y="3086100"/>
            <a:ext cx="342900" cy="342900"/>
          </a:xfrm>
          <a:prstGeom prst="line">
            <a:avLst/>
          </a:prstGeom>
          <a:ln w="76200" cap="sq" cmpd="sng">
            <a:solidFill>
              <a:schemeClr val="accent1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62481" name="Line 17"/>
          <p:cNvSpPr/>
          <p:nvPr/>
        </p:nvSpPr>
        <p:spPr>
          <a:xfrm flipV="1">
            <a:off x="5029200" y="4114800"/>
            <a:ext cx="285750" cy="514350"/>
          </a:xfrm>
          <a:prstGeom prst="line">
            <a:avLst/>
          </a:prstGeom>
          <a:ln w="76200" cap="sq" cmpd="sng">
            <a:solidFill>
              <a:schemeClr val="accent1"/>
            </a:solidFill>
            <a:prstDash val="solid"/>
            <a:headEnd type="none" w="sm" len="sm"/>
            <a:tailEnd type="triangle" w="sm" len="sm"/>
          </a:ln>
        </p:spPr>
      </p:sp>
      <p:sp>
        <p:nvSpPr>
          <p:cNvPr id="62482" name="AutoShape 18"/>
          <p:cNvSpPr/>
          <p:nvPr/>
        </p:nvSpPr>
        <p:spPr>
          <a:xfrm>
            <a:off x="7143750" y="742950"/>
            <a:ext cx="171450" cy="3143250"/>
          </a:xfrm>
          <a:prstGeom prst="rightBrace">
            <a:avLst>
              <a:gd name="adj1" fmla="val 152777"/>
              <a:gd name="adj2" fmla="val 50000"/>
            </a:avLst>
          </a:prstGeom>
          <a:noFill/>
          <a:ln w="76200" cap="sq" cmpd="sng">
            <a:solidFill>
              <a:schemeClr val="accent1"/>
            </a:solidFill>
            <a:prstDash val="solid"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ldLvl="0" animBg="1"/>
      <p:bldP spid="62467" grpId="0" bldLvl="0" animBg="1"/>
      <p:bldP spid="62468" grpId="0" bldLvl="0" animBg="1"/>
      <p:bldP spid="62469" grpId="0" bldLvl="0" animBg="1"/>
      <p:bldP spid="62470" grpId="0" bldLvl="0" animBg="1"/>
      <p:bldP spid="62471" grpId="0" bldLvl="0" animBg="1"/>
      <p:bldP spid="62472" grpId="0" bldLvl="0" animBg="1"/>
      <p:bldP spid="62473" grpId="0" bldLvl="0" animBg="1"/>
      <p:bldP spid="62475" grpId="0" bldLvl="0" animBg="1"/>
      <p:bldP spid="62476" grpId="0" bldLvl="0" animBg="1"/>
      <p:bldP spid="62477" grpId="0" bldLvl="0" animBg="1"/>
      <p:bldP spid="62478" grpId="0" bldLvl="0" animBg="1"/>
      <p:bldP spid="62479" grpId="0" bldLvl="0" animBg="1"/>
      <p:bldP spid="6248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3840251" y="0"/>
            <a:ext cx="5292624" cy="3345532"/>
          </a:xfrm>
          <a:prstGeom prst="rect">
            <a:avLst/>
          </a:prstGeom>
        </p:spPr>
      </p:pic>
      <p:sp>
        <p:nvSpPr>
          <p:cNvPr id="29" name="椭圆 4"/>
          <p:cNvSpPr/>
          <p:nvPr/>
        </p:nvSpPr>
        <p:spPr>
          <a:xfrm rot="2700000">
            <a:off x="963118" y="457741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5794" y="566893"/>
            <a:ext cx="970583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>
                <a:ln w="11430">
                  <a:noFill/>
                </a:ln>
                <a:solidFill>
                  <a:schemeClr val="accent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假</a:t>
            </a:r>
            <a:endParaRPr lang="zh-CN" altLang="en-US" sz="6000" b="1" spc="50" dirty="0">
              <a:ln w="11430">
                <a:noFill/>
              </a:ln>
              <a:solidFill>
                <a:schemeClr val="accent5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1" name="椭圆 18"/>
          <p:cNvSpPr/>
          <p:nvPr/>
        </p:nvSpPr>
        <p:spPr>
          <a:xfrm rot="2700000">
            <a:off x="3792059" y="2421005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22"/>
          <p:cNvSpPr/>
          <p:nvPr/>
        </p:nvSpPr>
        <p:spPr>
          <a:xfrm rot="2700000">
            <a:off x="3677778" y="805929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32369" y="946718"/>
            <a:ext cx="970583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>
                <a:ln w="11430">
                  <a:noFill/>
                </a:ln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生</a:t>
            </a:r>
            <a:endParaRPr lang="zh-CN" altLang="en-US" sz="6000" b="1" spc="50" dirty="0">
              <a:ln w="11430">
                <a:noFill/>
              </a:ln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5" name="椭圆 26"/>
          <p:cNvSpPr/>
          <p:nvPr/>
        </p:nvSpPr>
        <p:spPr>
          <a:xfrm rot="2700000">
            <a:off x="4963420" y="1032684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68270" y="1138233"/>
            <a:ext cx="970583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>
                <a:ln w="11430">
                  <a:noFill/>
                </a:ln>
                <a:solidFill>
                  <a:schemeClr val="accent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活</a:t>
            </a:r>
            <a:endParaRPr lang="zh-CN" altLang="en-US" sz="6000" b="1" spc="50" dirty="0">
              <a:ln w="11430">
                <a:noFill/>
              </a:ln>
              <a:solidFill>
                <a:schemeClr val="accent3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 rot="2700000">
            <a:off x="3737306" y="296332"/>
            <a:ext cx="313273" cy="313273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700000">
            <a:off x="7223025" y="1422453"/>
            <a:ext cx="345229" cy="34522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700000">
            <a:off x="3129078" y="1708657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700000">
            <a:off x="4647903" y="2204636"/>
            <a:ext cx="251412" cy="25141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700000">
            <a:off x="6655086" y="1708528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700000">
            <a:off x="800921" y="230369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2700000">
            <a:off x="6269307" y="2335572"/>
            <a:ext cx="275168" cy="27516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700000">
            <a:off x="1764980" y="219622"/>
            <a:ext cx="317276" cy="31727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2700000">
            <a:off x="8007115" y="315680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2700000">
            <a:off x="8609772" y="2773741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56414" y="2806471"/>
            <a:ext cx="149205" cy="14920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2700000">
            <a:off x="5788292" y="2680508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 rot="2700000">
            <a:off x="1969866" y="2784086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rot="2700000">
            <a:off x="2620740" y="1545541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rot="2700000">
            <a:off x="7916041" y="2213423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2700000">
            <a:off x="2518828" y="3131628"/>
            <a:ext cx="339475" cy="339475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>
            <a:off x="-1284896" y="2278379"/>
            <a:ext cx="4213525" cy="3967760"/>
          </a:xfrm>
          <a:prstGeom prst="rect">
            <a:avLst/>
          </a:prstGeom>
        </p:spPr>
      </p:pic>
      <p:pic>
        <p:nvPicPr>
          <p:cNvPr id="2" name="钢琴曲 - 水边的阿狄丽娜 - 理查德 克莱德曼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6019" y="-609600"/>
            <a:ext cx="609600" cy="609600"/>
          </a:xfrm>
          <a:prstGeom prst="rect">
            <a:avLst/>
          </a:prstGeom>
        </p:spPr>
      </p:pic>
      <p:sp>
        <p:nvSpPr>
          <p:cNvPr id="46" name="椭圆 45"/>
          <p:cNvSpPr/>
          <p:nvPr/>
        </p:nvSpPr>
        <p:spPr>
          <a:xfrm rot="2700000">
            <a:off x="731841" y="1364593"/>
            <a:ext cx="180000" cy="18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4"/>
          <p:cNvSpPr/>
          <p:nvPr/>
        </p:nvSpPr>
        <p:spPr>
          <a:xfrm rot="2700000">
            <a:off x="6480633" y="2723421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4"/>
          <p:cNvSpPr/>
          <p:nvPr/>
        </p:nvSpPr>
        <p:spPr>
          <a:xfrm rot="2700000">
            <a:off x="2276298" y="588551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rot="2700000">
            <a:off x="2515693" y="2107471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4"/>
          <p:cNvSpPr/>
          <p:nvPr/>
        </p:nvSpPr>
        <p:spPr>
          <a:xfrm rot="2700000">
            <a:off x="5140148" y="2638331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TextBox 31"/>
          <p:cNvSpPr txBox="1"/>
          <p:nvPr/>
        </p:nvSpPr>
        <p:spPr>
          <a:xfrm>
            <a:off x="2438751" y="728697"/>
            <a:ext cx="970583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ln w="11430">
                  <a:noFill/>
                </a:ln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如</a:t>
            </a:r>
            <a:endParaRPr lang="zh-CN" altLang="en-US" dirty="0">
              <a:ln w="11430">
                <a:noFill/>
              </a:ln>
              <a:solidFill>
                <a:schemeClr val="accent2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26360" y="2247900"/>
            <a:ext cx="107442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ln w="11430">
                  <a:noFill/>
                </a:ln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欺</a:t>
            </a:r>
            <a:endParaRPr lang="zh-CN" altLang="en-US" dirty="0">
              <a:ln w="11430">
                <a:noFill/>
              </a:ln>
              <a:solidFill>
                <a:srgbClr val="00B05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3981166" y="2561307"/>
            <a:ext cx="970583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ln w="11430">
                  <a:noFill/>
                </a:ln>
                <a:solidFill>
                  <a:srgbClr val="00B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骗</a:t>
            </a:r>
            <a:endParaRPr lang="zh-CN" altLang="en-US" dirty="0">
              <a:ln w="11430">
                <a:noFill/>
              </a:ln>
              <a:solidFill>
                <a:srgbClr val="00B05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5355941" y="2779112"/>
            <a:ext cx="970583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ln w="11430">
                  <a:noFill/>
                </a:ln>
                <a:solidFill>
                  <a:srgbClr val="92D05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了</a:t>
            </a:r>
            <a:endParaRPr lang="zh-CN" altLang="en-US" dirty="0">
              <a:ln w="11430">
                <a:noFill/>
              </a:ln>
              <a:solidFill>
                <a:srgbClr val="92D05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6669121" y="2863567"/>
            <a:ext cx="970583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ln w="11430">
                  <a:noFill/>
                </a:ln>
                <a:solidFill>
                  <a:srgbClr val="9CC81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你</a:t>
            </a:r>
            <a:endParaRPr lang="zh-CN" altLang="en-US" dirty="0">
              <a:ln w="11430">
                <a:noFill/>
              </a:ln>
              <a:solidFill>
                <a:srgbClr val="9CC815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animBg="1"/>
      <p:bldP spid="39" grpId="0" animBg="1"/>
      <p:bldP spid="40" grpId="0" bldLvl="0" animBg="1"/>
      <p:bldP spid="41" grpId="0" animBg="1"/>
      <p:bldP spid="42" grpId="0" animBg="1"/>
      <p:bldP spid="43" grpId="0" bldLvl="0" animBg="1"/>
      <p:bldP spid="44" grpId="0" bldLvl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bldLvl="0" animBg="1"/>
      <p:bldP spid="58" grpId="0" animBg="1"/>
      <p:bldP spid="59" grpId="0" bldLvl="0" animBg="1"/>
      <p:bldP spid="46" grpId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五边形 45"/>
          <p:cNvSpPr/>
          <p:nvPr/>
        </p:nvSpPr>
        <p:spPr>
          <a:xfrm>
            <a:off x="955675" y="105410"/>
            <a:ext cx="1848485" cy="51943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</a:rPr>
              <a:t>学诗作诗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684780" y="105410"/>
            <a:ext cx="234315" cy="51943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9" name="圆角矩形 38"/>
          <p:cNvSpPr/>
          <p:nvPr/>
        </p:nvSpPr>
        <p:spPr bwMode="auto">
          <a:xfrm>
            <a:off x="5099685" y="2334260"/>
            <a:ext cx="3963035" cy="211264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589280" y="957580"/>
            <a:ext cx="4510405" cy="2313305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87"/>
          <p:cNvSpPr>
            <a:spLocks noChangeArrowheads="1"/>
          </p:cNvSpPr>
          <p:nvPr/>
        </p:nvSpPr>
        <p:spPr bwMode="auto">
          <a:xfrm>
            <a:off x="589280" y="957580"/>
            <a:ext cx="4695825" cy="2187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Arial" panose="020B0604020202020204" pitchFamily="34" charset="0"/>
                <a:ea typeface="楷体" panose="02010609060101010101" charset="-122"/>
                <a:sym typeface="+mn-ea"/>
              </a:rPr>
              <a:t>请同学们根据我们今天所学的《假如生活欺骗了你》的形式，以《假如生活欺骗了我》为开头，写一节诗。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Half Frame 12"/>
          <p:cNvSpPr/>
          <p:nvPr/>
        </p:nvSpPr>
        <p:spPr>
          <a:xfrm rot="8097294">
            <a:off x="4271565" y="3399314"/>
            <a:ext cx="666873" cy="732578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7" name="组合 66"/>
          <p:cNvGrpSpPr/>
          <p:nvPr/>
        </p:nvGrpSpPr>
        <p:grpSpPr>
          <a:xfrm>
            <a:off x="7497174" y="1238540"/>
            <a:ext cx="930104" cy="930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391607" y="4436831"/>
            <a:ext cx="470110" cy="47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39971" y="1932672"/>
            <a:ext cx="326028" cy="326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94914" y="1373549"/>
            <a:ext cx="339780" cy="33990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646418" y="4761112"/>
            <a:ext cx="347361" cy="3474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460" name="Text Box 4"/>
          <p:cNvSpPr txBox="1"/>
          <p:nvPr/>
        </p:nvSpPr>
        <p:spPr>
          <a:xfrm>
            <a:off x="5190490" y="2334260"/>
            <a:ext cx="378206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400" b="1">
                <a:solidFill>
                  <a:srgbClr val="CC0066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假如生活欺骗了我，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不要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，不要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！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需要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相信吧，</a:t>
            </a:r>
            <a:r>
              <a:rPr lang="zh-CN" altLang="en-US" sz="24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49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49"/>
                            </p:stCondLst>
                            <p:childTnLst>
                              <p:par>
                                <p:cTn id="2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49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49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49"/>
                            </p:stCondLst>
                            <p:childTnLst>
                              <p:par>
                                <p:cTn id="4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1" grpId="0" bldLvl="0" animBg="1"/>
      <p:bldP spid="42" grpId="0"/>
      <p:bldP spid="194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anchor="ctr"/>
          <a:p/>
        </p:txBody>
      </p:sp>
      <p:pic>
        <p:nvPicPr>
          <p:cNvPr id="18435" name="内容占位符 18434" descr="u=344969746,1780310444&amp;fm=21&amp;gp=0[1]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5875" y="0"/>
            <a:ext cx="9194165" cy="5217160"/>
          </a:xfrm>
        </p:spPr>
      </p:pic>
      <p:sp>
        <p:nvSpPr>
          <p:cNvPr id="73" name="文本框 72"/>
          <p:cNvSpPr txBox="1"/>
          <p:nvPr/>
        </p:nvSpPr>
        <p:spPr>
          <a:xfrm>
            <a:off x="685800" y="268605"/>
            <a:ext cx="1522730" cy="645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寄语：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331720" y="1085850"/>
            <a:ext cx="52463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不去想，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是否能够成功，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既然选择了远方，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便只顾风雨兼程。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---汪国真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3840251" y="0"/>
            <a:ext cx="5292624" cy="334553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>
            <a:off x="-1001604" y="2299647"/>
            <a:ext cx="4213525" cy="3967760"/>
          </a:xfrm>
          <a:prstGeom prst="rect">
            <a:avLst/>
          </a:prstGeom>
        </p:spPr>
      </p:pic>
      <p:sp>
        <p:nvSpPr>
          <p:cNvPr id="18" name="对角圆角矩形 17"/>
          <p:cNvSpPr/>
          <p:nvPr/>
        </p:nvSpPr>
        <p:spPr bwMode="auto">
          <a:xfrm>
            <a:off x="4230803" y="1419622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03450" y="1712705"/>
            <a:ext cx="894813" cy="946150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/>
              <a:t>指</a:t>
            </a:r>
            <a:endParaRPr lang="zh-CN" altLang="en-US" sz="5500" dirty="0"/>
          </a:p>
        </p:txBody>
      </p:sp>
      <p:sp>
        <p:nvSpPr>
          <p:cNvPr id="21" name="对角圆角矩形 20"/>
          <p:cNvSpPr/>
          <p:nvPr/>
        </p:nvSpPr>
        <p:spPr bwMode="auto">
          <a:xfrm>
            <a:off x="5557153" y="1958493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29805" y="2251582"/>
            <a:ext cx="894813" cy="946150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/>
              <a:t>导</a:t>
            </a:r>
            <a:endParaRPr lang="zh-CN" altLang="en-US" sz="5500" dirty="0"/>
          </a:p>
        </p:txBody>
      </p:sp>
      <p:sp>
        <p:nvSpPr>
          <p:cNvPr id="15" name="对角圆角矩形 14"/>
          <p:cNvSpPr/>
          <p:nvPr/>
        </p:nvSpPr>
        <p:spPr bwMode="auto">
          <a:xfrm>
            <a:off x="3335465" y="2351453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08117" y="2644505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/>
              <a:t>谢</a:t>
            </a:r>
            <a:endParaRPr lang="zh-CN" altLang="en-US" sz="5500" dirty="0"/>
          </a:p>
        </p:txBody>
      </p:sp>
      <p:sp>
        <p:nvSpPr>
          <p:cNvPr id="3" name="对角圆角矩形 2"/>
          <p:cNvSpPr/>
          <p:nvPr/>
        </p:nvSpPr>
        <p:spPr bwMode="auto">
          <a:xfrm>
            <a:off x="2219894" y="1635842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1511" y="1928887"/>
            <a:ext cx="894813" cy="948895"/>
          </a:xfrm>
          <a:prstGeom prst="rect">
            <a:avLst/>
          </a:prstGeom>
          <a:noFill/>
          <a:ln w="22225">
            <a:noFill/>
          </a:ln>
        </p:spPr>
        <p:txBody>
          <a:bodyPr wrap="square" lIns="101522" tIns="50759" rIns="101522" bIns="50759" rtlCol="0">
            <a:spAutoFit/>
          </a:bodyPr>
          <a:lstStyle/>
          <a:p>
            <a:pPr algn="ctr"/>
            <a:r>
              <a:rPr lang="zh-CN" altLang="en-US" sz="5500" b="1" dirty="0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rPr>
              <a:t>谢</a:t>
            </a:r>
            <a:endParaRPr lang="zh-CN" altLang="en-US" sz="5000" b="1" dirty="0">
              <a:solidFill>
                <a:schemeClr val="accent1"/>
              </a:solidFill>
              <a:effectLst>
                <a:innerShdw blurRad="50800" dist="635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3" name="MH_Other_4"/>
          <p:cNvSpPr/>
          <p:nvPr>
            <p:custDataLst>
              <p:tags r:id="rId3"/>
            </p:custDataLst>
          </p:nvPr>
        </p:nvSpPr>
        <p:spPr>
          <a:xfrm>
            <a:off x="6517528" y="3551487"/>
            <a:ext cx="432000" cy="43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MH_Other_4"/>
          <p:cNvSpPr/>
          <p:nvPr>
            <p:custDataLst>
              <p:tags r:id="rId4"/>
            </p:custDataLst>
          </p:nvPr>
        </p:nvSpPr>
        <p:spPr>
          <a:xfrm>
            <a:off x="2394255" y="3418413"/>
            <a:ext cx="269512" cy="26639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5" name="MH_Other_4"/>
          <p:cNvSpPr/>
          <p:nvPr>
            <p:custDataLst>
              <p:tags r:id="rId5"/>
            </p:custDataLst>
          </p:nvPr>
        </p:nvSpPr>
        <p:spPr>
          <a:xfrm>
            <a:off x="7615243" y="1571064"/>
            <a:ext cx="576000" cy="57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6" name="MH_Other_4"/>
          <p:cNvSpPr/>
          <p:nvPr>
            <p:custDataLst>
              <p:tags r:id="rId6"/>
            </p:custDataLst>
          </p:nvPr>
        </p:nvSpPr>
        <p:spPr>
          <a:xfrm>
            <a:off x="702475" y="2495417"/>
            <a:ext cx="576000" cy="57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7"/>
            </p:custDataLst>
          </p:nvPr>
        </p:nvSpPr>
        <p:spPr>
          <a:xfrm>
            <a:off x="1422555" y="3172249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8"/>
            </p:custDataLst>
          </p:nvPr>
        </p:nvSpPr>
        <p:spPr>
          <a:xfrm>
            <a:off x="6131800" y="1290930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9"/>
            </p:custDataLst>
          </p:nvPr>
        </p:nvSpPr>
        <p:spPr>
          <a:xfrm>
            <a:off x="2412202" y="1117008"/>
            <a:ext cx="351847" cy="34778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10"/>
            </p:custDataLst>
          </p:nvPr>
        </p:nvSpPr>
        <p:spPr>
          <a:xfrm>
            <a:off x="5099198" y="3250451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11"/>
            </p:custDataLst>
          </p:nvPr>
        </p:nvSpPr>
        <p:spPr>
          <a:xfrm>
            <a:off x="7255043" y="332484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12"/>
            </p:custDataLst>
          </p:nvPr>
        </p:nvSpPr>
        <p:spPr>
          <a:xfrm>
            <a:off x="1467159" y="1927496"/>
            <a:ext cx="324000" cy="324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3"/>
            </p:custDataLst>
          </p:nvPr>
        </p:nvSpPr>
        <p:spPr>
          <a:xfrm>
            <a:off x="3493764" y="1571064"/>
            <a:ext cx="288000" cy="288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4"/>
            </p:custDataLst>
          </p:nvPr>
        </p:nvSpPr>
        <p:spPr>
          <a:xfrm>
            <a:off x="5673938" y="3524459"/>
            <a:ext cx="200773" cy="200773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5"/>
            </p:custDataLst>
          </p:nvPr>
        </p:nvSpPr>
        <p:spPr>
          <a:xfrm>
            <a:off x="5129909" y="1059618"/>
            <a:ext cx="216000" cy="21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6"/>
            </p:custDataLst>
          </p:nvPr>
        </p:nvSpPr>
        <p:spPr>
          <a:xfrm>
            <a:off x="3062934" y="3366062"/>
            <a:ext cx="180000" cy="180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17"/>
            </p:custDataLst>
          </p:nvPr>
        </p:nvSpPr>
        <p:spPr>
          <a:xfrm>
            <a:off x="7363044" y="2495417"/>
            <a:ext cx="144000" cy="144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8"/>
            </p:custDataLst>
          </p:nvPr>
        </p:nvSpPr>
        <p:spPr>
          <a:xfrm>
            <a:off x="4521560" y="3713898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2.5E-6 3.29423E-6 L -0.04531 -0.2043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4" y="-10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3.61111E-6 4.94288E-6 L -0.12204 -0.1673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11" y="-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3.61111E-6 -1.33374E-6 L -0.10625 0.0009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61111E-6 -3.5196E-7 L 0.05955 -0.176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-88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2.5E-6 3.29423E-6 L -0.04531 -0.2043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4" y="-10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3.61111E-6 4.94288E-6 L -0.12204 -0.1673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11" y="-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3.61111E-6 -1.33374E-6 L -0.10625 0.0009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61111E-6 -3.5196E-7 L 0.05955 -0.176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-88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865505" y="127000"/>
            <a:ext cx="1957705" cy="50863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2694940" y="159385"/>
            <a:ext cx="243840" cy="47625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410" name="图片 27651" descr="D:\我的文档\pxj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535" y="746125"/>
            <a:ext cx="3638550" cy="433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78375" y="840105"/>
            <a:ext cx="391795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亚历山大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谢尔盖耶维奇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普希金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1799-1837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），</a:t>
            </a:r>
            <a:r>
              <a:rPr lang="zh-CN" altLang="en-US" sz="2800" b="1" dirty="0">
                <a:solidFill>
                  <a:srgbClr val="160597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俄罗斯伟大的民族诗人、小说家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史称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“俄罗斯文学之父”、“俄国文学的始祖”，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其诗歌被称为“俄罗斯诗歌的太阳”。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72925" y="479346"/>
            <a:ext cx="3031331" cy="810816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普希金塑像</a:t>
            </a:r>
            <a:endParaRPr kumimoji="0" lang="zh-CN" altLang="en-US" sz="3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4275" name="Rectangle 3"/>
          <p:cNvSpPr>
            <a:spLocks noGrp="1"/>
          </p:cNvSpPr>
          <p:nvPr>
            <p:ph idx="1"/>
          </p:nvPr>
        </p:nvSpPr>
        <p:spPr>
          <a:xfrm>
            <a:off x="832485" y="1613615"/>
            <a:ext cx="3371850" cy="2356247"/>
          </a:xfrm>
        </p:spPr>
        <p:txBody>
          <a:bodyPr wrap="square" lIns="68580" tIns="34290" rIns="68580" bIns="34290" anchor="t"/>
          <a:p>
            <a:pPr eaLnBrk="1" hangingPunct="1">
              <a:buNone/>
            </a:pPr>
            <a:r>
              <a:rPr lang="en-US" altLang="zh-CN" sz="3000" b="1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zh-CN" altLang="en-US" sz="3000" b="1" dirty="0">
                <a:solidFill>
                  <a:srgbClr val="118C3B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他的创作对俄国文学和语言影响很大，是现代标准俄语的创始人，</a:t>
            </a:r>
            <a:r>
              <a:rPr lang="zh-CN" altLang="en-US" sz="3000" b="1" dirty="0">
                <a:solidFill>
                  <a:srgbClr val="118C3B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和新俄罗斯文学的奠基人。</a:t>
            </a:r>
            <a:endParaRPr lang="zh-CN" altLang="en-US" sz="3000" b="1" dirty="0">
              <a:solidFill>
                <a:srgbClr val="118C3B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  <a:p>
            <a:pPr eaLnBrk="1" hangingPunct="1">
              <a:buNone/>
            </a:pPr>
            <a:endParaRPr lang="zh-CN" altLang="en-US" sz="3000" b="1" dirty="0">
              <a:solidFill>
                <a:srgbClr val="748D0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8195" name="Picture 4" descr="aa20"/>
          <p:cNvPicPr>
            <a:picLocks noChangeAspect="1"/>
          </p:cNvPicPr>
          <p:nvPr/>
        </p:nvPicPr>
        <p:blipFill>
          <a:blip r:embed="rId1"/>
          <a:srcRect b="8009"/>
          <a:stretch>
            <a:fillRect/>
          </a:stretch>
        </p:blipFill>
        <p:spPr>
          <a:xfrm>
            <a:off x="4902835" y="479425"/>
            <a:ext cx="3115310" cy="418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05200" y="324485"/>
            <a:ext cx="1927860" cy="64516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</a:rPr>
              <a:t>教学目标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646803" y="12412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400774" y="145625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87298" y="149339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52774" y="11544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1531" y="1181759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99177" y="1118217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66264" y="2131579"/>
            <a:ext cx="8503266" cy="340422"/>
            <a:chOff x="366264" y="2693948"/>
            <a:chExt cx="8503266" cy="340422"/>
          </a:xfrm>
          <a:solidFill>
            <a:schemeClr val="bg1">
              <a:lumMod val="85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8536311" y="2798477"/>
              <a:ext cx="39157" cy="131361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p>
              <a:pPr algn="ctr">
                <a:lnSpc>
                  <a:spcPct val="120000"/>
                </a:lnSpc>
              </a:pPr>
              <a:endParaRPr lang="zh-CN" alt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6264" y="2693948"/>
              <a:ext cx="8503266" cy="340422"/>
              <a:chOff x="623889" y="3209929"/>
              <a:chExt cx="10944224" cy="438144"/>
            </a:xfrm>
            <a:grpFill/>
          </p:grpSpPr>
          <p:sp>
            <p:nvSpPr>
              <p:cNvPr id="8" name="矩形 7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508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403649" y="1671790"/>
            <a:ext cx="1260000" cy="1260000"/>
            <a:chOff x="1403649" y="1535626"/>
            <a:chExt cx="1260000" cy="1260000"/>
          </a:xfrm>
        </p:grpSpPr>
        <p:sp>
          <p:nvSpPr>
            <p:cNvPr id="15" name="MH_Other_8"/>
            <p:cNvSpPr/>
            <p:nvPr>
              <p:custDataLst>
                <p:tags r:id="rId15"/>
              </p:custDataLst>
            </p:nvPr>
          </p:nvSpPr>
          <p:spPr>
            <a:xfrm>
              <a:off x="1403649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MH_Other_9"/>
            <p:cNvSpPr/>
            <p:nvPr>
              <p:custDataLst>
                <p:tags r:id="rId16"/>
              </p:custDataLst>
            </p:nvPr>
          </p:nvSpPr>
          <p:spPr>
            <a:xfrm>
              <a:off x="1589817" y="1711246"/>
              <a:ext cx="907200" cy="9087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99349" y="1832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知识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目标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椭圆 16"/>
          <p:cNvSpPr>
            <a:spLocks noChangeAspect="1"/>
          </p:cNvSpPr>
          <p:nvPr/>
        </p:nvSpPr>
        <p:spPr>
          <a:xfrm>
            <a:off x="2296337" y="1439332"/>
            <a:ext cx="468000" cy="46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p>
            <a:pPr algn="ctr"/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04700" y="1671790"/>
            <a:ext cx="1260000" cy="1260000"/>
            <a:chOff x="3804700" y="1535626"/>
            <a:chExt cx="1260000" cy="1260000"/>
          </a:xfrm>
        </p:grpSpPr>
        <p:sp>
          <p:nvSpPr>
            <p:cNvPr id="39" name="MH_Other_4"/>
            <p:cNvSpPr/>
            <p:nvPr>
              <p:custDataLst>
                <p:tags r:id="rId17"/>
              </p:custDataLst>
            </p:nvPr>
          </p:nvSpPr>
          <p:spPr>
            <a:xfrm>
              <a:off x="3804700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MH_Other_5"/>
            <p:cNvSpPr/>
            <p:nvPr>
              <p:custDataLst>
                <p:tags r:id="rId18"/>
              </p:custDataLst>
            </p:nvPr>
          </p:nvSpPr>
          <p:spPr>
            <a:xfrm>
              <a:off x="3991867" y="1711246"/>
              <a:ext cx="907200" cy="908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19" name="TextBox 73"/>
            <p:cNvSpPr txBox="1"/>
            <p:nvPr/>
          </p:nvSpPr>
          <p:spPr>
            <a:xfrm>
              <a:off x="4096653" y="1832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能力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目标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椭圆 57"/>
          <p:cNvSpPr>
            <a:spLocks noChangeAspect="1"/>
          </p:cNvSpPr>
          <p:nvPr/>
        </p:nvSpPr>
        <p:spPr>
          <a:xfrm>
            <a:off x="4694132" y="1439332"/>
            <a:ext cx="468000" cy="46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p>
            <a:pPr algn="ctr"/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6133743" y="1671790"/>
            <a:ext cx="1260000" cy="1260000"/>
            <a:chOff x="6133743" y="1535626"/>
            <a:chExt cx="1260000" cy="1260000"/>
          </a:xfrm>
        </p:grpSpPr>
        <p:sp>
          <p:nvSpPr>
            <p:cNvPr id="43" name="MH_Other_10"/>
            <p:cNvSpPr/>
            <p:nvPr>
              <p:custDataLst>
                <p:tags r:id="rId19"/>
              </p:custDataLst>
            </p:nvPr>
          </p:nvSpPr>
          <p:spPr>
            <a:xfrm flipH="1">
              <a:off x="6133743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MH_Other_11"/>
            <p:cNvSpPr/>
            <p:nvPr>
              <p:custDataLst>
                <p:tags r:id="rId20"/>
              </p:custDataLst>
            </p:nvPr>
          </p:nvSpPr>
          <p:spPr>
            <a:xfrm>
              <a:off x="6320909" y="1711955"/>
              <a:ext cx="907200" cy="9073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22" name="TextBox 74"/>
            <p:cNvSpPr txBox="1"/>
            <p:nvPr/>
          </p:nvSpPr>
          <p:spPr>
            <a:xfrm>
              <a:off x="6414929" y="1832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素质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目标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9" name="椭圆 58"/>
          <p:cNvSpPr>
            <a:spLocks noChangeAspect="1"/>
          </p:cNvSpPr>
          <p:nvPr/>
        </p:nvSpPr>
        <p:spPr>
          <a:xfrm>
            <a:off x="7019920" y="1439332"/>
            <a:ext cx="468000" cy="46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p>
            <a:pPr algn="ctr"/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50" name="MH_Text_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09295" y="3363595"/>
            <a:ext cx="2350135" cy="12960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理解这首诗所蕴含的哲理。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2" name="MH_Text_1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253105" y="3363595"/>
            <a:ext cx="2480945" cy="12960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用多种朗读方式朗读，并背诵这首诗。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4" name="MH_Text_1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978525" y="3363595"/>
            <a:ext cx="2445385" cy="12960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培养积极乐观的人生态度。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8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8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8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8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8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8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58" grpId="0" bldLvl="0" animBg="1"/>
      <p:bldP spid="59" grpId="0" bldLvl="0" animBg="1"/>
      <p:bldP spid="50" grpId="0"/>
      <p:bldP spid="52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865505" y="127000"/>
            <a:ext cx="1957705" cy="50863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读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2694940" y="159385"/>
            <a:ext cx="243840" cy="47625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5505" y="1399540"/>
            <a:ext cx="72409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1、这首诗是写给哪些人的？你从哪个词可以看出来？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5505" y="2698750"/>
            <a:ext cx="6918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2、你是怎么看出来的？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-118373" y="2735102"/>
            <a:ext cx="93804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747823" y="827662"/>
            <a:ext cx="1384997" cy="1799434"/>
            <a:chOff x="482671" y="1577930"/>
            <a:chExt cx="1384997" cy="1799434"/>
          </a:xfrm>
        </p:grpSpPr>
        <p:grpSp>
          <p:nvGrpSpPr>
            <p:cNvPr id="13" name="组合 12"/>
            <p:cNvGrpSpPr/>
            <p:nvPr/>
          </p:nvGrpSpPr>
          <p:grpSpPr>
            <a:xfrm rot="10800000">
              <a:off x="482671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16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14" name="TextBox 33"/>
            <p:cNvSpPr>
              <a:spLocks noChangeArrowheads="1"/>
            </p:cNvSpPr>
            <p:nvPr/>
          </p:nvSpPr>
          <p:spPr bwMode="auto">
            <a:xfrm>
              <a:off x="666174" y="1966669"/>
              <a:ext cx="1041483" cy="738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自学</a:t>
              </a:r>
              <a:endParaRPr lang="zh-CN" altLang="en-US" sz="2400" b="1" kern="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指导</a:t>
              </a:r>
              <a:r>
                <a:rPr lang="en-US" altLang="zh-CN" sz="2400" b="1" kern="0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57307" y="806707"/>
            <a:ext cx="1384997" cy="1799434"/>
            <a:chOff x="5644318" y="1577930"/>
            <a:chExt cx="1384997" cy="1799434"/>
          </a:xfrm>
        </p:grpSpPr>
        <p:grpSp>
          <p:nvGrpSpPr>
            <p:cNvPr id="28" name="组合 27"/>
            <p:cNvGrpSpPr/>
            <p:nvPr/>
          </p:nvGrpSpPr>
          <p:grpSpPr>
            <a:xfrm rot="10800000">
              <a:off x="5644318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3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29" name="TextBox 33"/>
            <p:cNvSpPr>
              <a:spLocks noChangeArrowheads="1"/>
            </p:cNvSpPr>
            <p:nvPr/>
          </p:nvSpPr>
          <p:spPr bwMode="auto">
            <a:xfrm>
              <a:off x="5827821" y="1966673"/>
              <a:ext cx="1041483" cy="738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</a:rPr>
                <a:t>自学</a:t>
              </a:r>
              <a:endParaRPr lang="zh-CN" altLang="en-US" sz="2400" b="1" kern="0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</a:rPr>
                <a:t>指导</a:t>
              </a:r>
              <a:r>
                <a:rPr lang="en-US" altLang="zh-CN" sz="2400" b="1" kern="0" dirty="0" smtClean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 flipH="1">
            <a:off x="2343875" y="2627546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6853755" y="2626911"/>
            <a:ext cx="216000" cy="216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999355" y="2995295"/>
            <a:ext cx="392493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dirty="0">
                <a:latin typeface="Arial" panose="020B0604020202020204" pitchFamily="34" charset="0"/>
                <a:ea typeface="楷体" panose="02010609060101010101" charset="-122"/>
                <a:sym typeface="+mn-ea"/>
              </a:rPr>
              <a:t>我们也可以试着用说话的方式来读！哪个小团队想试一下？</a:t>
            </a:r>
            <a:endParaRPr lang="zh-CN" altLang="en-US" sz="2800" dirty="0">
              <a:latin typeface="Arial" panose="020B0604020202020204" pitchFamily="34" charset="0"/>
              <a:ea typeface="楷体" panose="02010609060101010101" charset="-122"/>
              <a:sym typeface="+mn-ea"/>
            </a:endParaRPr>
          </a:p>
          <a:p>
            <a:pPr lvl="0" algn="ctr"/>
            <a:r>
              <a:rPr lang="zh-CN" altLang="en-US" sz="2800" dirty="0">
                <a:latin typeface="Arial" panose="020B0604020202020204" pitchFamily="34" charset="0"/>
                <a:ea typeface="楷体" panose="02010609060101010101" charset="-122"/>
                <a:sym typeface="+mn-ea"/>
              </a:rPr>
              <a:t>（四人一组）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865505" y="127000"/>
            <a:ext cx="1957705" cy="50863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读 诗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2694940" y="159385"/>
            <a:ext cx="243840" cy="47625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9570" y="2940050"/>
            <a:ext cx="4010660" cy="224536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请你们试着用被生活“欺骗”，人生面临失意时的语气读一读！比一比看谁读得深情，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像被生活欺骗了！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40" grpId="0" bldLvl="0" animBg="1"/>
      <p:bldP spid="45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865505" y="127000"/>
            <a:ext cx="1957705" cy="508635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sz="28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2694940" y="159385"/>
            <a:ext cx="243840" cy="47625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41775" y="635635"/>
            <a:ext cx="47644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这首诗写于普希金被沙皇流放的日子，是以赠诗的形式写在他的邻居奥希泊娃的女儿纪念册上的。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那时俄国革命正如火如荼，诗人却被迫与世隔绝。在这样的处境下，诗人却没有丧失希望与斗志，他热爱生活，执着地追求理解，相信光明必来，正义必胜。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50" name="图片 6149" descr="普希金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728345" y="941070"/>
            <a:ext cx="2604135" cy="346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《假如生活欺骗了你》朗诵精品_mp4-国语流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635" y="20320"/>
            <a:ext cx="9108440" cy="5104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24.xml><?xml version="1.0" encoding="utf-8"?>
<p:tagLst xmlns:p="http://schemas.openxmlformats.org/presentationml/2006/main">
  <p:tag name="MH" val="20160202215101"/>
  <p:tag name="MH_LIBRARY" val="GRAPHIC"/>
  <p:tag name="MH_TYPE" val="Other"/>
  <p:tag name="MH_ORDER" val="8"/>
</p:tagLst>
</file>

<file path=ppt/tags/tag25.xml><?xml version="1.0" encoding="utf-8"?>
<p:tagLst xmlns:p="http://schemas.openxmlformats.org/presentationml/2006/main">
  <p:tag name="MH" val="20160202215101"/>
  <p:tag name="MH_LIBRARY" val="GRAPHIC"/>
  <p:tag name="MH_TYPE" val="Other"/>
  <p:tag name="MH_ORDER" val="9"/>
</p:tagLst>
</file>

<file path=ppt/tags/tag26.xml><?xml version="1.0" encoding="utf-8"?>
<p:tagLst xmlns:p="http://schemas.openxmlformats.org/presentationml/2006/main">
  <p:tag name="MH" val="20160202215101"/>
  <p:tag name="MH_LIBRARY" val="GRAPHIC"/>
  <p:tag name="MH_TYPE" val="Other"/>
  <p:tag name="MH_ORDER" val="4"/>
</p:tagLst>
</file>

<file path=ppt/tags/tag27.xml><?xml version="1.0" encoding="utf-8"?>
<p:tagLst xmlns:p="http://schemas.openxmlformats.org/presentationml/2006/main">
  <p:tag name="MH" val="20160202215101"/>
  <p:tag name="MH_LIBRARY" val="GRAPHIC"/>
  <p:tag name="MH_TYPE" val="Other"/>
  <p:tag name="MH_ORDER" val="5"/>
</p:tagLst>
</file>

<file path=ppt/tags/tag28.xml><?xml version="1.0" encoding="utf-8"?>
<p:tagLst xmlns:p="http://schemas.openxmlformats.org/presentationml/2006/main">
  <p:tag name="MH" val="20160202215101"/>
  <p:tag name="MH_LIBRARY" val="GRAPHIC"/>
  <p:tag name="MH_TYPE" val="Other"/>
  <p:tag name="MH_ORDER" val="10"/>
</p:tagLst>
</file>

<file path=ppt/tags/tag29.xml><?xml version="1.0" encoding="utf-8"?>
<p:tagLst xmlns:p="http://schemas.openxmlformats.org/presentationml/2006/main">
  <p:tag name="MH" val="20160202215101"/>
  <p:tag name="MH_LIBRARY" val="GRAPHIC"/>
  <p:tag name="MH_TYPE" val="Other"/>
  <p:tag name="MH_ORDER" val="11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0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31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32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3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自定义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118C3B"/>
      </a:accent1>
      <a:accent2>
        <a:srgbClr val="92D050"/>
      </a:accent2>
      <a:accent3>
        <a:srgbClr val="00A44A"/>
      </a:accent3>
      <a:accent4>
        <a:srgbClr val="FFC000"/>
      </a:accent4>
      <a:accent5>
        <a:srgbClr val="9CC815"/>
      </a:accent5>
      <a:accent6>
        <a:srgbClr val="FF0000"/>
      </a:accent6>
      <a:hlink>
        <a:srgbClr val="1D55C5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1748</Words>
  <PresentationFormat>全屏显示(16:9)</PresentationFormat>
  <Paragraphs>252</Paragraphs>
  <Slides>22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Arial</vt:lpstr>
      <vt:lpstr>微软雅黑</vt:lpstr>
      <vt:lpstr>Times New Roman</vt:lpstr>
      <vt:lpstr>楷体</vt:lpstr>
      <vt:lpstr>黑体</vt:lpstr>
      <vt:lpstr>Calibri</vt:lpstr>
      <vt:lpstr>Impact</vt:lpstr>
      <vt:lpstr>Agency FB</vt:lpstr>
      <vt:lpstr>楷体_GB2312</vt:lpstr>
      <vt:lpstr>Arial Unicode MS</vt:lpstr>
      <vt:lpstr>Aharoni</vt:lpstr>
      <vt:lpstr>Trebuchet MS</vt:lpstr>
      <vt:lpstr>1_Office 主题​​</vt:lpstr>
      <vt:lpstr>PowerPoint 演示文稿</vt:lpstr>
      <vt:lpstr>PowerPoint 演示文稿</vt:lpstr>
      <vt:lpstr>PowerPoint 演示文稿</vt:lpstr>
      <vt:lpstr>普希金塑像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2016-03-10T07:57:00Z</dcterms:created>
  <dcterms:modified xsi:type="dcterms:W3CDTF">2019-03-15T01:00:51Z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