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7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23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</p:sldIdLst>
  <p:sldSz cx="9144000" cy="5143500" type="screen16x9"/>
  <p:notesSz cx="6858000" cy="9144000"/>
  <p:custDataLst>
    <p:tags r:id="rId8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744" y="-7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slide" Target="slides/slide47.xml" /><Relationship Id="rId5" Type="http://schemas.openxmlformats.org/officeDocument/2006/relationships/slide" Target="slides/slide3.xml" /><Relationship Id="rId50" Type="http://schemas.openxmlformats.org/officeDocument/2006/relationships/slide" Target="slides/slide48.xml" /><Relationship Id="rId51" Type="http://schemas.openxmlformats.org/officeDocument/2006/relationships/slide" Target="slides/slide49.xml" /><Relationship Id="rId52" Type="http://schemas.openxmlformats.org/officeDocument/2006/relationships/slide" Target="slides/slide50.xml" /><Relationship Id="rId53" Type="http://schemas.openxmlformats.org/officeDocument/2006/relationships/slide" Target="slides/slide51.xml" /><Relationship Id="rId54" Type="http://schemas.openxmlformats.org/officeDocument/2006/relationships/slide" Target="slides/slide52.xml" /><Relationship Id="rId55" Type="http://schemas.openxmlformats.org/officeDocument/2006/relationships/slide" Target="slides/slide53.xml" /><Relationship Id="rId56" Type="http://schemas.openxmlformats.org/officeDocument/2006/relationships/slide" Target="slides/slide54.xml" /><Relationship Id="rId57" Type="http://schemas.openxmlformats.org/officeDocument/2006/relationships/slide" Target="slides/slide55.xml" /><Relationship Id="rId58" Type="http://schemas.openxmlformats.org/officeDocument/2006/relationships/slide" Target="slides/slide56.xml" /><Relationship Id="rId59" Type="http://schemas.openxmlformats.org/officeDocument/2006/relationships/slide" Target="slides/slide57.xml" /><Relationship Id="rId6" Type="http://schemas.openxmlformats.org/officeDocument/2006/relationships/slide" Target="slides/slide4.xml" /><Relationship Id="rId60" Type="http://schemas.openxmlformats.org/officeDocument/2006/relationships/slide" Target="slides/slide58.xml" /><Relationship Id="rId61" Type="http://schemas.openxmlformats.org/officeDocument/2006/relationships/slide" Target="slides/slide59.xml" /><Relationship Id="rId62" Type="http://schemas.openxmlformats.org/officeDocument/2006/relationships/slide" Target="slides/slide60.xml" /><Relationship Id="rId63" Type="http://schemas.openxmlformats.org/officeDocument/2006/relationships/slide" Target="slides/slide61.xml" /><Relationship Id="rId64" Type="http://schemas.openxmlformats.org/officeDocument/2006/relationships/slide" Target="slides/slide62.xml" /><Relationship Id="rId65" Type="http://schemas.openxmlformats.org/officeDocument/2006/relationships/slide" Target="slides/slide63.xml" /><Relationship Id="rId66" Type="http://schemas.openxmlformats.org/officeDocument/2006/relationships/slide" Target="slides/slide64.xml" /><Relationship Id="rId67" Type="http://schemas.openxmlformats.org/officeDocument/2006/relationships/slide" Target="slides/slide65.xml" /><Relationship Id="rId68" Type="http://schemas.openxmlformats.org/officeDocument/2006/relationships/slide" Target="slides/slide66.xml" /><Relationship Id="rId69" Type="http://schemas.openxmlformats.org/officeDocument/2006/relationships/slide" Target="slides/slide67.xml" /><Relationship Id="rId7" Type="http://schemas.openxmlformats.org/officeDocument/2006/relationships/slide" Target="slides/slide5.xml" /><Relationship Id="rId70" Type="http://schemas.openxmlformats.org/officeDocument/2006/relationships/slide" Target="slides/slide68.xml" /><Relationship Id="rId71" Type="http://schemas.openxmlformats.org/officeDocument/2006/relationships/slide" Target="slides/slide69.xml" /><Relationship Id="rId72" Type="http://schemas.openxmlformats.org/officeDocument/2006/relationships/slide" Target="slides/slide70.xml" /><Relationship Id="rId73" Type="http://schemas.openxmlformats.org/officeDocument/2006/relationships/slide" Target="slides/slide71.xml" /><Relationship Id="rId74" Type="http://schemas.openxmlformats.org/officeDocument/2006/relationships/slide" Target="slides/slide72.xml" /><Relationship Id="rId75" Type="http://schemas.openxmlformats.org/officeDocument/2006/relationships/slide" Target="slides/slide73.xml" /><Relationship Id="rId76" Type="http://schemas.openxmlformats.org/officeDocument/2006/relationships/slide" Target="slides/slide74.xml" /><Relationship Id="rId77" Type="http://schemas.openxmlformats.org/officeDocument/2006/relationships/slide" Target="slides/slide75.xml" /><Relationship Id="rId78" Type="http://schemas.openxmlformats.org/officeDocument/2006/relationships/slide" Target="slides/slide76.xml" /><Relationship Id="rId79" Type="http://schemas.openxmlformats.org/officeDocument/2006/relationships/slide" Target="slides/slide77.xml" /><Relationship Id="rId8" Type="http://schemas.openxmlformats.org/officeDocument/2006/relationships/slide" Target="slides/slide6.xml" /><Relationship Id="rId80" Type="http://schemas.openxmlformats.org/officeDocument/2006/relationships/tags" Target="tags/tag1.xml" /><Relationship Id="rId81" Type="http://schemas.openxmlformats.org/officeDocument/2006/relationships/presProps" Target="presProps.xml" /><Relationship Id="rId82" Type="http://schemas.openxmlformats.org/officeDocument/2006/relationships/viewProps" Target="viewProps.xml" /><Relationship Id="rId83" Type="http://schemas.openxmlformats.org/officeDocument/2006/relationships/theme" Target="theme/theme1.xml" /><Relationship Id="rId84" Type="http://schemas.openxmlformats.org/officeDocument/2006/relationships/tableStyles" Target="tableStyles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C32D42-5660-4C18-A9F3-4181855A5DD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9A74D9-E952-4D37-B6DA-24BBCDBFA465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6018" name="幻灯片图像占位符 1"/>
          <p:cNvSpPr>
            <a:spLocks noRo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86019" name="文本占位符 2"/>
          <p:cNvSpPr>
            <a:spLocks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7042" name="幻灯片图像占位符 1"/>
          <p:cNvSpPr>
            <a:spLocks noRo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87043" name="文本占位符 2"/>
          <p:cNvSpPr>
            <a:spLocks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685800" y="2397515"/>
            <a:ext cx="7772400" cy="135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57301"/>
            <a:ext cx="7772400" cy="1153715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411015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92FA3-ED69-4ECD-BE70-DADBF17B0F0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FCA50-0E1A-49B9-A29C-90F3DA3B6D0C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92FA3-ED69-4ECD-BE70-DADBF17B0F0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FCA50-0E1A-49B9-A29C-90F3DA3B6D0C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058052"/>
            <a:ext cx="8229600" cy="135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05978"/>
            <a:ext cx="1471594" cy="450891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8"/>
            <a:ext cx="6686568" cy="450891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92FA3-ED69-4ECD-BE70-DADBF17B0F0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FCA50-0E1A-49B9-A29C-90F3DA3B6D0C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>
    <p:random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457200" y="1058052"/>
            <a:ext cx="8229600" cy="135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4800600"/>
            <a:ext cx="3200400" cy="212850"/>
          </a:xfrm>
        </p:spPr>
        <p:txBody>
          <a:bodyPr/>
          <a:lstStyle/>
          <a:p>
            <a:fld id="{A9792FA3-ED69-4ECD-BE70-DADBF17B0F0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4800600"/>
            <a:ext cx="3733800" cy="21285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FCA50-0E1A-49B9-A29C-90F3DA3B6D0C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685800" y="2357436"/>
            <a:ext cx="7772400" cy="135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2357437"/>
            <a:ext cx="7772400" cy="1021556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232296"/>
            <a:ext cx="7772400" cy="1125140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92FA3-ED69-4ECD-BE70-DADBF17B0F0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FCA50-0E1A-49B9-A29C-90F3DA3B6D0C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457200" y="1058052"/>
            <a:ext cx="8229600" cy="135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92FA3-ED69-4ECD-BE70-DADBF17B0F0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FCA50-0E1A-49B9-A29C-90F3DA3B6D0C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/>
        </p:nvSpPr>
        <p:spPr>
          <a:xfrm>
            <a:off x="457200" y="1058052"/>
            <a:ext cx="8229600" cy="135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92FA3-ED69-4ECD-BE70-DADBF17B0F0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FCA50-0E1A-49B9-A29C-90F3DA3B6D0C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457200" y="1058052"/>
            <a:ext cx="8229600" cy="135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92FA3-ED69-4ECD-BE70-DADBF17B0F0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FCA50-0E1A-49B9-A29C-90F3DA3B6D0C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92FA3-ED69-4ECD-BE70-DADBF17B0F0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FCA50-0E1A-49B9-A29C-90F3DA3B6D0C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2786050" y="790160"/>
            <a:ext cx="5904000" cy="135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171450"/>
            <a:ext cx="5900752" cy="632210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857238"/>
            <a:ext cx="5900750" cy="38576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857238"/>
            <a:ext cx="2257408" cy="3857652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92FA3-ED69-4ECD-BE70-DADBF17B0F0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FCA50-0E1A-49B9-A29C-90F3DA3B6D0C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6400800" cy="51435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857250"/>
            <a:ext cx="7223248" cy="2985129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4057650"/>
            <a:ext cx="5657888" cy="603647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92FA3-ED69-4ECD-BE70-DADBF17B0F0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FCA50-0E1A-49B9-A29C-90F3DA3B6D0C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0" y="5008500"/>
            <a:ext cx="9144000" cy="135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51474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4800600"/>
            <a:ext cx="3200400" cy="21285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A9792FA3-ED69-4ECD-BE70-DADBF17B0F0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4800600"/>
            <a:ext cx="3733800" cy="21285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4800600"/>
            <a:ext cx="914400" cy="212598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303FCA50-0E1A-49B9-A29C-90F3DA3B6D0C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81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2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3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4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3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5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6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7.jpe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hyperlink" Target="https://so.gushiwen.org/authorv_515ea88d1858.aspx" TargetMode="Externa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8.jpeg" /><Relationship Id="rId3" Type="http://schemas.openxmlformats.org/officeDocument/2006/relationships/image" Target="../media/image19.png" /><Relationship Id="rId4" Type="http://schemas.openxmlformats.org/officeDocument/2006/relationships/audio" Target="file:///F:\My%20Music\&#20048;&#26354;\&#21476;&#26354;\&#23558;&#20891;&#20196;(&#25196;&#29748;).mp3" TargetMode="External" /><Relationship Id="rId5" Type="http://schemas.microsoft.com/office/2007/relationships/media" Target="file:///F:\My%20Music\&#20048;&#26354;\&#21476;&#26354;\&#23558;&#20891;&#20196;(&#25196;&#29748;).mp3" TargetMode="Externa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0.jpe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slide" Target="slide55.xml" TargetMode="Interna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1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pn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jpeg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3.png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4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png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png" /></Relationships>
</file>

<file path=ppt/slides/_rels/slide7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5.jpeg" /><Relationship Id="rId3" Type="http://schemas.openxmlformats.org/officeDocument/2006/relationships/image" Target="../media/image26.jpeg" /></Relationships>
</file>

<file path=ppt/slides/_rels/slide7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7.jpeg" /></Relationships>
</file>

<file path=ppt/slides/_rels/slide7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8.png" /></Relationships>
</file>

<file path=ppt/slides/_rels/slide7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9.png" /><Relationship Id="rId3" Type="http://schemas.openxmlformats.org/officeDocument/2006/relationships/image" Target="../media/image30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/>
              <a:t>把栏杆拍遍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smtClean="0">
                <a:sym typeface="+mn-ea"/>
              </a:rPr>
              <a:t>部编初中语文教材辛弃疾诗词</a:t>
            </a:r>
          </a:p>
          <a:p>
            <a:r>
              <a:rPr lang="zh-CN" altLang="en-US" smtClean="0">
                <a:sym typeface="+mn-ea"/>
              </a:rPr>
              <a:t>群文阅读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85720" y="725091"/>
            <a:ext cx="8215370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>
              <a:lnSpc>
                <a:spcPct val="150000"/>
              </a:lnSpc>
            </a:pPr>
            <a:r>
              <a:rPr lang="zh-CN" altLang="en-US" sz="2800" smtClean="0">
                <a:solidFill>
                  <a:srgbClr val="FF0000"/>
                </a:solidFill>
              </a:rPr>
              <a:t>辛弃疾人物档案二</a:t>
            </a:r>
            <a:endParaRPr lang="en-US" altLang="zh-CN" sz="2800" smtClean="0">
              <a:solidFill>
                <a:srgbClr val="FF0000"/>
              </a:solidFill>
            </a:endParaRPr>
          </a:p>
          <a:p>
            <a:pPr indent="457200">
              <a:lnSpc>
                <a:spcPct val="150000"/>
              </a:lnSpc>
            </a:pPr>
            <a:r>
              <a:rPr lang="zh-CN" altLang="en-US" smtClean="0"/>
              <a:t>南归十年辛弃疾归南宋的前十年，对恢复旧山河饱含信心和希望，他虽然官职卑微，但是不断上书献策，但是，由于朝廷软弱无力，主和派力量强大，策略没有被朝廷采纳，</a:t>
            </a:r>
            <a:r>
              <a:rPr lang="en-US" altLang="zh-CN" smtClean="0"/>
              <a:t>10</a:t>
            </a:r>
            <a:r>
              <a:rPr lang="zh-CN" altLang="en-US" smtClean="0"/>
              <a:t>年里，他先后担任江阴通判、建康府通判、司农主簿等小官职。</a:t>
            </a:r>
            <a:r>
              <a:rPr lang="en-US" altLang="zh-CN" smtClean="0"/>
              <a:t>1165</a:t>
            </a:r>
            <a:r>
              <a:rPr lang="zh-CN" altLang="en-US" smtClean="0"/>
              <a:t>年 辛弃疾写了后来名传青史的</a:t>
            </a:r>
            <a:r>
              <a:rPr lang="en-US" altLang="zh-CN" smtClean="0"/>
              <a:t>《</a:t>
            </a:r>
            <a:r>
              <a:rPr lang="zh-CN" altLang="en-US" smtClean="0"/>
              <a:t>美芹十论</a:t>
            </a:r>
            <a:r>
              <a:rPr lang="en-US" altLang="zh-CN" smtClean="0"/>
              <a:t>》</a:t>
            </a:r>
            <a:r>
              <a:rPr lang="zh-CN" altLang="en-US" smtClean="0"/>
              <a:t>给南宋宋孝宗，但是没有回应。</a:t>
            </a:r>
            <a:r>
              <a:rPr lang="en-US" altLang="zh-CN" smtClean="0"/>
              <a:t>1168</a:t>
            </a:r>
            <a:r>
              <a:rPr lang="zh-CN" altLang="en-US" smtClean="0"/>
              <a:t>年主战派虞允文当宰相，辛弃疾又写了</a:t>
            </a:r>
            <a:r>
              <a:rPr lang="en-US" altLang="zh-CN" smtClean="0"/>
              <a:t>《</a:t>
            </a:r>
            <a:r>
              <a:rPr lang="zh-CN" altLang="en-US" smtClean="0"/>
              <a:t>九议</a:t>
            </a:r>
            <a:r>
              <a:rPr lang="en-US" altLang="zh-CN" smtClean="0"/>
              <a:t>》</a:t>
            </a:r>
            <a:r>
              <a:rPr lang="zh-CN" altLang="en-US" smtClean="0"/>
              <a:t>，仍没有受到朝廷的重视。其写的</a:t>
            </a:r>
            <a:r>
              <a:rPr lang="en-US" altLang="zh-CN" smtClean="0"/>
              <a:t>《</a:t>
            </a:r>
            <a:r>
              <a:rPr lang="zh-CN" altLang="en-US" smtClean="0"/>
              <a:t>十论</a:t>
            </a:r>
            <a:r>
              <a:rPr lang="en-US" altLang="zh-CN" smtClean="0"/>
              <a:t>》</a:t>
            </a:r>
            <a:r>
              <a:rPr lang="zh-CN" altLang="en-US" smtClean="0"/>
              <a:t>和</a:t>
            </a:r>
            <a:r>
              <a:rPr lang="en-US" altLang="zh-CN" smtClean="0"/>
              <a:t>《</a:t>
            </a:r>
            <a:r>
              <a:rPr lang="zh-CN" altLang="en-US" smtClean="0"/>
              <a:t>九议</a:t>
            </a:r>
            <a:r>
              <a:rPr lang="en-US" altLang="zh-CN" smtClean="0"/>
              <a:t>》</a:t>
            </a:r>
            <a:r>
              <a:rPr lang="zh-CN" altLang="en-US" smtClean="0"/>
              <a:t>被后世公认体现了其匡扶救世的才华。</a:t>
            </a:r>
            <a:endParaRPr lang="en-US" altLang="zh-CN" smtClean="0"/>
          </a:p>
          <a:p>
            <a:pPr indent="457200">
              <a:lnSpc>
                <a:spcPct val="150000"/>
              </a:lnSpc>
            </a:pPr>
            <a:r>
              <a:rPr lang="zh-CN" altLang="en-US" smtClean="0"/>
              <a:t>晚年时辛弃疾曾感叹说</a:t>
            </a:r>
            <a:r>
              <a:rPr lang="en-US" altLang="zh-CN" smtClean="0"/>
              <a:t>:“</a:t>
            </a:r>
            <a:r>
              <a:rPr lang="zh-CN" altLang="en-US" smtClean="0"/>
              <a:t>却将万字平戎策， 换得东家种树书。”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2769" name="Picture 1" descr="C:\Users\Administrator\AppData\Roaming\Tencent\Users\109655020\QQ\WinTemp\RichOle\4`LHU{MM(B~@N0C551PU]%J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5149907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400" smtClean="0"/>
              <a:t>辛弃疾人物档案三</a:t>
            </a:r>
            <a:endParaRPr lang="zh-CN" altLang="en-US" sz="2400"/>
          </a:p>
        </p:txBody>
      </p:sp>
      <p:sp>
        <p:nvSpPr>
          <p:cNvPr id="4" name="矩形 3"/>
          <p:cNvSpPr/>
          <p:nvPr/>
        </p:nvSpPr>
        <p:spPr>
          <a:xfrm>
            <a:off x="142844" y="1071552"/>
            <a:ext cx="828680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/>
            <a:r>
              <a:rPr lang="zh-CN" altLang="en-US" smtClean="0">
                <a:solidFill>
                  <a:srgbClr val="FF0000"/>
                </a:solidFill>
              </a:rPr>
              <a:t>南归二十年</a:t>
            </a:r>
            <a:endParaRPr lang="en-US" altLang="zh-CN" smtClean="0">
              <a:solidFill>
                <a:srgbClr val="FF0000"/>
              </a:solidFill>
            </a:endParaRPr>
          </a:p>
          <a:p>
            <a:pPr indent="457200"/>
            <a:r>
              <a:rPr lang="zh-CN" altLang="en-US" smtClean="0"/>
              <a:t>■辛弃疾南归的第二个十年任途生涯中，多次被任命去讨捕在常德府、岳州一带称乱的茶商武装集团。武艺高强善用兵的辛弃疾虽然平定这场叛乱，但他不认同南宋朝廷“偃武修文” 的大政策，也不认同“攘外必先安内”的治国方略。指出农民是在南宋官吏豪绅逼迫下成为盗贼的。从而与统治集团官吏豪绅结怨。</a:t>
            </a:r>
            <a:endParaRPr lang="en-US" altLang="zh-CN" smtClean="0"/>
          </a:p>
          <a:p>
            <a:pPr indent="457200"/>
            <a:r>
              <a:rPr lang="zh-CN" altLang="en-US" smtClean="0"/>
              <a:t>■后来辛弃疾上疏朝廷在湖南建立地方军队“湖南飞虎军”被准许后。他筹建军队，建造军营。“雄镇一方， 为江上诸军之冠”。此后的八十余年时间里，他建立的飞虎军都是朝廷镇压当地叛乱、抗击金兵的重要力量。</a:t>
            </a:r>
            <a:endParaRPr lang="en-US" altLang="zh-CN" smtClean="0"/>
          </a:p>
          <a:p>
            <a:pPr indent="457200"/>
            <a:r>
              <a:rPr lang="zh-CN" altLang="en-US" smtClean="0"/>
              <a:t>■建立飞虎军的第二年，辛弃疾任江西安抚使。在江西大饥荒的赈灾事务中。又拿出官府的钱，筹措粮食，稳定粮价，救济百姓。虽受到宋孝宗的嘉奖。但受结怨谏官弹劾，被昏腐皇帝革职，退隐田园。</a:t>
            </a:r>
            <a:endParaRPr lang="en-US" altLang="zh-CN" smtClean="0"/>
          </a:p>
          <a:p>
            <a:pPr indent="457200"/>
            <a:r>
              <a:rPr lang="en-US" altLang="zh-CN" smtClean="0"/>
              <a:t>■</a:t>
            </a:r>
            <a:r>
              <a:rPr lang="zh-CN" altLang="en-US" smtClean="0"/>
              <a:t>这以后</a:t>
            </a:r>
            <a:r>
              <a:rPr lang="en-US" altLang="zh-CN" smtClean="0"/>
              <a:t>18</a:t>
            </a:r>
            <a:r>
              <a:rPr lang="zh-CN" altLang="en-US" smtClean="0"/>
              <a:t>年里，他除了短暂几次任职之外，一直在江西上饶城外的带湖和铅山的瓢泉过着被隐居的生活。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7889" name="Picture 1" descr="C:\Users\Administrator\AppData\Roaming\Tencent\Users\109655020\QQ\WinTemp\RichOle\$]$4C7449{`$K8~~2D)F5%U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90424" cy="4857766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57158" y="500048"/>
            <a:ext cx="842968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/>
            <a:r>
              <a:rPr lang="zh-CN" altLang="en-US" smtClean="0">
                <a:solidFill>
                  <a:srgbClr val="FF0000"/>
                </a:solidFill>
              </a:rPr>
              <a:t>隐居生涯</a:t>
            </a:r>
            <a:r>
              <a:rPr lang="en-US" altLang="zh-CN" smtClean="0">
                <a:solidFill>
                  <a:srgbClr val="FF0000"/>
                </a:solidFill>
              </a:rPr>
              <a:t>(</a:t>
            </a:r>
            <a:r>
              <a:rPr lang="zh-CN" altLang="en-US" smtClean="0">
                <a:solidFill>
                  <a:srgbClr val="FF0000"/>
                </a:solidFill>
              </a:rPr>
              <a:t>近二十年</a:t>
            </a:r>
            <a:r>
              <a:rPr lang="en-US" altLang="zh-CN" smtClean="0">
                <a:solidFill>
                  <a:srgbClr val="FF0000"/>
                </a:solidFill>
              </a:rPr>
              <a:t>)</a:t>
            </a:r>
          </a:p>
          <a:p>
            <a:pPr indent="457200"/>
            <a:r>
              <a:rPr lang="en-US" altLang="zh-CN" smtClean="0"/>
              <a:t>40</a:t>
            </a:r>
            <a:r>
              <a:rPr lang="zh-CN" altLang="en-US" smtClean="0"/>
              <a:t>年间，无论在何地何时任何职，甚至赋闲期间，他都不停地上书、不停地唠叨，一有机会还要真抓实干，练兵、筹款，整饬政务，时刻摆出一副要冲上前线的样子。这能不让主和苟安的朝廷心烦</a:t>
            </a:r>
            <a:r>
              <a:rPr lang="en-US" altLang="zh-CN" smtClean="0"/>
              <a:t>?</a:t>
            </a:r>
          </a:p>
          <a:p>
            <a:pPr indent="457200"/>
            <a:r>
              <a:rPr lang="zh-CN" altLang="en-US" smtClean="0"/>
              <a:t>他任湖肉安抚使，这本是一个地方行政长官，他却在任上创办了一支</a:t>
            </a:r>
            <a:r>
              <a:rPr lang="en-US" altLang="zh-CN" smtClean="0"/>
              <a:t>2500</a:t>
            </a:r>
            <a:r>
              <a:rPr lang="zh-CN" altLang="en-US" smtClean="0"/>
              <a:t>人的“飞虎军”，铁甲烈马，威风凛凛，雄镇江南。</a:t>
            </a:r>
            <a:endParaRPr lang="en-US" altLang="zh-CN" smtClean="0"/>
          </a:p>
          <a:p>
            <a:pPr indent="457200"/>
            <a:r>
              <a:rPr lang="zh-CN" altLang="en-US" smtClean="0"/>
              <a:t>建军之初，造营房，恰逢连日阴雨，无法烧制屋瓦。他就令长沙市民，每户送瓦</a:t>
            </a:r>
            <a:r>
              <a:rPr lang="en-US" altLang="zh-CN" smtClean="0"/>
              <a:t>20</a:t>
            </a:r>
            <a:r>
              <a:rPr lang="zh-CN" altLang="en-US" smtClean="0"/>
              <a:t>片，立付现银，两日内便全部筹足。其施政的干练作风可见一斑。后来到福建任地方官，他又在那里招兵买马。闽南与漠北相隔何远，但还是隔不断他的忧民情、复国志。</a:t>
            </a:r>
            <a:endParaRPr lang="en-US" altLang="zh-CN" smtClean="0"/>
          </a:p>
          <a:p>
            <a:pPr indent="457200"/>
            <a:r>
              <a:rPr lang="zh-CN" altLang="en-US" smtClean="0"/>
              <a:t>这个书生，实在太过了，“过则成灾”，终于惹来了许多的诽谤，甚至说他独裁、犯上。</a:t>
            </a:r>
            <a:endParaRPr lang="en-US" altLang="zh-CN" smtClean="0"/>
          </a:p>
          <a:p>
            <a:pPr indent="457200"/>
            <a:r>
              <a:rPr lang="zh-CN" altLang="en-US" smtClean="0"/>
              <a:t>皇帝对他，也就时用时弃。国有危难时，招来用几天。塑有谤金兵威胁前爵秩，夺从官恤典。他随时局起伏，大忙大闲，大起退。这就是是他但了却君王天下事”的念头却从未熄灭。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434" name="Picture 4" descr="500_aW46qLjJ"/>
          <p:cNvPicPr>
            <a:picLocks noChangeAspect="1" noChangeArrowheads="1"/>
          </p:cNvPicPr>
          <p:nvPr>
            <p:ph type="body" idx="4294967295"/>
          </p:nvPr>
        </p:nvPicPr>
        <p:blipFill>
          <a:blip r:embed="rId2"/>
          <a:stretch>
            <a:fillRect/>
          </a:stretch>
        </p:blipFill>
        <p:spPr>
          <a:xfrm>
            <a:off x="-757238" y="0"/>
            <a:ext cx="9901238" cy="5138738"/>
          </a:xfrm>
          <a:noFill/>
        </p:spPr>
      </p:pic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文本框 1"/>
          <p:cNvSpPr txBox="1">
            <a:spLocks noChangeArrowheads="1"/>
          </p:cNvSpPr>
          <p:nvPr/>
        </p:nvSpPr>
        <p:spPr bwMode="auto">
          <a:xfrm>
            <a:off x="11114" y="3103960"/>
            <a:ext cx="9102725" cy="1323439"/>
          </a:xfrm>
          <a:prstGeom prst="rect">
            <a:avLst/>
          </a:prstGeom>
          <a:solidFill>
            <a:srgbClr val="F2F2F2">
              <a:alpha val="47058"/>
            </a:srgb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 sz="8000"/>
          </a:p>
        </p:txBody>
      </p:sp>
      <p:sp>
        <p:nvSpPr>
          <p:cNvPr id="163843" name="标题 1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3167062"/>
            <a:ext cx="6508750" cy="53816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ct val="0"/>
              </a:spcAft>
              <a:defRPr/>
            </a:pP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丑奴儿·书博山道中壁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1431925" y="3705225"/>
            <a:ext cx="62801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461" name="图片 1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187450" y="391716"/>
            <a:ext cx="6750050" cy="2712244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2" name="文本框 2"/>
          <p:cNvSpPr txBox="1">
            <a:spLocks noChangeArrowheads="1"/>
          </p:cNvSpPr>
          <p:nvPr/>
        </p:nvSpPr>
        <p:spPr bwMode="auto">
          <a:xfrm>
            <a:off x="392114" y="1113235"/>
            <a:ext cx="8124825" cy="45243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b="1">
                <a:latin typeface="宋体" pitchFamily="2" charset="-122"/>
                <a:sym typeface="宋体" pitchFamily="2" charset="-122"/>
              </a:rPr>
              <a:t>    </a:t>
            </a:r>
            <a:r>
              <a:rPr lang="zh-CN" altLang="zh-CN" sz="3200" b="1">
                <a:latin typeface="宋体" pitchFamily="2" charset="-122"/>
                <a:sym typeface="宋体" pitchFamily="2" charset="-122"/>
              </a:rPr>
              <a:t>此词是辛弃疾</a:t>
            </a:r>
            <a:r>
              <a:rPr lang="zh-CN" altLang="zh-CN" sz="3200" b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被弹劾去职、闲居带湖</a:t>
            </a:r>
            <a:r>
              <a:rPr lang="zh-CN" altLang="zh-CN" sz="3200" b="1">
                <a:latin typeface="宋体" pitchFamily="2" charset="-122"/>
                <a:sym typeface="宋体" pitchFamily="2" charset="-122"/>
              </a:rPr>
              <a:t>时所作，创作时间在公元1181年至1192年间。辛弃疾在带湖居住期间，常到博山游览，博山风景优美，他却无心赏玩。</a:t>
            </a:r>
            <a:r>
              <a:rPr lang="zh-CN" altLang="zh-CN" sz="3200" b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眼看国事日非，自己无能为力，一腔愁绪无法排遣</a:t>
            </a:r>
            <a:r>
              <a:rPr lang="zh-CN" altLang="zh-CN" sz="3200" b="1">
                <a:latin typeface="宋体" pitchFamily="2" charset="-122"/>
                <a:sym typeface="宋体" pitchFamily="2" charset="-122"/>
              </a:rPr>
              <a:t>，遂在博山道中一壁上题了这首词。</a:t>
            </a:r>
          </a:p>
        </p:txBody>
      </p:sp>
      <p:grpSp>
        <p:nvGrpSpPr>
          <p:cNvPr id="2" name="Group 19"/>
          <p:cNvGrpSpPr/>
          <p:nvPr/>
        </p:nvGrpSpPr>
        <p:grpSpPr>
          <a:xfrm>
            <a:off x="69850" y="308373"/>
            <a:ext cx="2319338" cy="579834"/>
            <a:chOff x="138" y="461"/>
            <a:chExt cx="1461" cy="487"/>
          </a:xfrm>
        </p:grpSpPr>
        <p:pic>
          <p:nvPicPr>
            <p:cNvPr id="20484" name="Picture 18" descr="未标题-1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20485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4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zh-CN" sz="2800" b="1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写作背景</a:t>
              </a: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Group 19"/>
          <p:cNvGrpSpPr/>
          <p:nvPr/>
        </p:nvGrpSpPr>
        <p:grpSpPr>
          <a:xfrm>
            <a:off x="101600" y="314325"/>
            <a:ext cx="2319338" cy="579835"/>
            <a:chOff x="138" y="461"/>
            <a:chExt cx="1461" cy="487"/>
          </a:xfrm>
        </p:grpSpPr>
        <p:pic>
          <p:nvPicPr>
            <p:cNvPr id="21508" name="Picture 18" descr="未标题-1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21509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4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诗词诵读</a:t>
              </a:r>
            </a:p>
          </p:txBody>
        </p:sp>
      </p:grpSp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527050" y="1288256"/>
            <a:ext cx="8089900" cy="36379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lnSpc>
                <a:spcPct val="160000"/>
              </a:lnSpc>
              <a:buClr>
                <a:srgbClr val="00CCFF"/>
              </a:buClr>
              <a:buFont typeface="Wingdings" panose="05000000000000000000" pitchFamily="2" charset="2"/>
              <a:buNone/>
            </a:pP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zh-CN" sz="3600" b="1">
                <a:latin typeface="黑体" panose="02010609060101010101" charset="-122"/>
                <a:ea typeface="黑体" panose="02010609060101010101" charset="-122"/>
              </a:rPr>
              <a:t>少年不识愁滋味，爱上层楼。爱上层楼，为赋新词强说愁。</a:t>
            </a:r>
          </a:p>
          <a:p>
            <a:pPr algn="l">
              <a:lnSpc>
                <a:spcPct val="160000"/>
              </a:lnSpc>
              <a:buClr>
                <a:srgbClr val="00CCFF"/>
              </a:buClr>
              <a:buFont typeface="Wingdings" panose="05000000000000000000" pitchFamily="2" charset="2"/>
              <a:buNone/>
            </a:pPr>
            <a:r>
              <a:rPr lang="zh-CN" altLang="zh-CN" sz="3600" b="1">
                <a:latin typeface="黑体" panose="02010609060101010101" charset="-122"/>
                <a:ea typeface="黑体" panose="02010609060101010101" charset="-122"/>
              </a:rPr>
              <a:t>    而今识尽愁滋味，欲说还休。欲说还休，却道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zh-CN" sz="3600" b="1">
                <a:latin typeface="黑体" panose="02010609060101010101" charset="-122"/>
                <a:ea typeface="黑体" panose="02010609060101010101" charset="-122"/>
              </a:rPr>
              <a:t>天凉好个秋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文本框 2"/>
          <p:cNvSpPr txBox="1">
            <a:spLocks noChangeArrowheads="1"/>
          </p:cNvSpPr>
          <p:nvPr/>
        </p:nvSpPr>
        <p:spPr bwMode="auto">
          <a:xfrm>
            <a:off x="603250" y="875110"/>
            <a:ext cx="5030788" cy="45243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 algn="l"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  <a:buChar char=""/>
            </a:pPr>
            <a:r>
              <a:rPr lang="zh-CN" altLang="zh-CN" sz="3200" b="1">
                <a:latin typeface="宋体" pitchFamily="2" charset="-122"/>
              </a:rPr>
              <a:t>人年轻的时候不知道什么是愁苦的滋味，喜欢登上高楼。</a:t>
            </a:r>
          </a:p>
          <a:p>
            <a:pPr marL="457200" indent="-457200" algn="l"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  <a:buChar char=""/>
            </a:pPr>
            <a:r>
              <a:rPr lang="zh-CN" altLang="zh-CN" sz="3200" b="1">
                <a:latin typeface="宋体" pitchFamily="2" charset="-122"/>
              </a:rPr>
              <a:t>喜欢登上高楼，为写一首新词没有愁苦而硬要说愁。</a:t>
            </a:r>
          </a:p>
        </p:txBody>
      </p:sp>
      <p:pic>
        <p:nvPicPr>
          <p:cNvPr id="22531" name="图片 1"/>
          <p:cNvPicPr>
            <a:picLocks noChangeAspect="1" noChangeArrowheads="1"/>
          </p:cNvPicPr>
          <p:nvPr/>
        </p:nvPicPr>
        <p:blipFill>
          <a:blip r:embed="rId3"/>
          <a:srcRect r="44792"/>
          <a:stretch>
            <a:fillRect/>
          </a:stretch>
        </p:blipFill>
        <p:spPr bwMode="auto">
          <a:xfrm>
            <a:off x="5807075" y="875110"/>
            <a:ext cx="2509838" cy="340995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5" name="Picture 1" descr="C:\Users\Administrator\AppData\Roaming\Tencent\Users\109655020\QQ\WinTemp\RichOle\ANH$C)150V8CMWIG11DUTPA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786314" y="857238"/>
            <a:ext cx="3973513" cy="376078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42910" y="1357304"/>
            <a:ext cx="321471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/>
              <a:t>中国历史上</a:t>
            </a:r>
            <a:endParaRPr lang="en-US" altLang="zh-CN" sz="2400" smtClean="0"/>
          </a:p>
          <a:p>
            <a:r>
              <a:rPr lang="zh-CN" altLang="en-US" sz="2400"/>
              <a:t>以武</a:t>
            </a:r>
            <a:r>
              <a:rPr lang="zh-CN" altLang="en-US" sz="2400" smtClean="0"/>
              <a:t>起事</a:t>
            </a:r>
            <a:endParaRPr lang="en-US" altLang="zh-CN" sz="2400" smtClean="0"/>
          </a:p>
          <a:p>
            <a:r>
              <a:rPr lang="zh-CN" altLang="en-US" sz="2400" smtClean="0"/>
              <a:t>而最终</a:t>
            </a:r>
            <a:endParaRPr lang="en-US" altLang="zh-CN" sz="2400" smtClean="0"/>
          </a:p>
          <a:p>
            <a:r>
              <a:rPr lang="zh-CN" altLang="en-US" sz="2400"/>
              <a:t>以文为</a:t>
            </a:r>
            <a:r>
              <a:rPr lang="zh-CN" altLang="en-US" sz="2400" smtClean="0"/>
              <a:t>业</a:t>
            </a:r>
            <a:endParaRPr lang="en-US" altLang="zh-CN" sz="2400" smtClean="0"/>
          </a:p>
          <a:p>
            <a:r>
              <a:rPr lang="zh-CN" altLang="en-US" sz="2400"/>
              <a:t>成为大师词</a:t>
            </a:r>
            <a:r>
              <a:rPr lang="zh-CN" altLang="en-US" sz="2400" smtClean="0"/>
              <a:t>作家的</a:t>
            </a:r>
            <a:endParaRPr lang="en-US" altLang="zh-CN" sz="2400" smtClean="0"/>
          </a:p>
          <a:p>
            <a:r>
              <a:rPr lang="zh-CN" altLang="en-US" sz="2400"/>
              <a:t>只有一</a:t>
            </a:r>
            <a:r>
              <a:rPr lang="zh-CN" altLang="en-US" sz="2400" smtClean="0"/>
              <a:t>人</a:t>
            </a:r>
            <a:endParaRPr lang="en-US" altLang="zh-CN" sz="2400" smtClean="0"/>
          </a:p>
          <a:p>
            <a:r>
              <a:rPr lang="zh-CN" altLang="en-US" sz="2400"/>
              <a:t>他</a:t>
            </a:r>
            <a:r>
              <a:rPr lang="zh-CN" altLang="en-US" sz="2400" smtClean="0"/>
              <a:t>就是</a:t>
            </a:r>
            <a:r>
              <a:rPr lang="en-US" altLang="zh-CN" sz="2400" smtClean="0"/>
              <a:t>——</a:t>
            </a:r>
          </a:p>
          <a:p>
            <a:endParaRPr lang="zh-CN" altLang="en-US" sz="2400"/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文本框 2"/>
          <p:cNvSpPr txBox="1">
            <a:spLocks noChangeArrowheads="1"/>
          </p:cNvSpPr>
          <p:nvPr/>
        </p:nvSpPr>
        <p:spPr bwMode="auto">
          <a:xfrm>
            <a:off x="676276" y="1226344"/>
            <a:ext cx="7789863" cy="3046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 algn="l"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  <a:buChar char=""/>
            </a:pPr>
            <a:r>
              <a:rPr lang="zh-CN" altLang="zh-CN" sz="3200" b="1">
                <a:latin typeface="宋体" pitchFamily="2" charset="-122"/>
              </a:rPr>
              <a:t>现在尝尽了忧愁的滋味，想说却最终没有说。</a:t>
            </a:r>
          </a:p>
          <a:p>
            <a:pPr marL="457200" indent="-457200" algn="l"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  <a:buChar char=""/>
            </a:pPr>
            <a:r>
              <a:rPr lang="zh-CN" altLang="zh-CN" sz="3200" b="1">
                <a:latin typeface="宋体" pitchFamily="2" charset="-122"/>
              </a:rPr>
              <a:t>想说却最终没有说，却说</a:t>
            </a:r>
            <a:r>
              <a:rPr lang="en-US" altLang="zh-CN" sz="3200" b="1">
                <a:latin typeface="宋体" pitchFamily="2" charset="-122"/>
              </a:rPr>
              <a:t>“</a:t>
            </a:r>
            <a:r>
              <a:rPr lang="zh-CN" altLang="zh-CN" sz="3200" b="1">
                <a:latin typeface="宋体" pitchFamily="2" charset="-122"/>
              </a:rPr>
              <a:t>好一个凉爽的秋天啊</a:t>
            </a:r>
            <a:r>
              <a:rPr lang="en-US" altLang="zh-CN" sz="3200" b="1">
                <a:latin typeface="宋体" pitchFamily="2" charset="-122"/>
              </a:rPr>
              <a:t>”</a:t>
            </a:r>
            <a:r>
              <a:rPr lang="zh-CN" altLang="zh-CN" sz="3200" b="1">
                <a:latin typeface="宋体" pitchFamily="2" charset="-122"/>
              </a:rPr>
              <a:t>！</a:t>
            </a:r>
          </a:p>
        </p:txBody>
      </p:sp>
      <p:pic>
        <p:nvPicPr>
          <p:cNvPr id="23555" name="图片 2" descr="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856539" y="4536281"/>
            <a:ext cx="669925" cy="36195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Group 19"/>
          <p:cNvGrpSpPr/>
          <p:nvPr/>
        </p:nvGrpSpPr>
        <p:grpSpPr>
          <a:xfrm>
            <a:off x="101600" y="314325"/>
            <a:ext cx="2319338" cy="579835"/>
            <a:chOff x="138" y="461"/>
            <a:chExt cx="1461" cy="487"/>
          </a:xfrm>
        </p:grpSpPr>
        <p:pic>
          <p:nvPicPr>
            <p:cNvPr id="24581" name="Picture 18" descr="未标题-1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24582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4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诗词赏析</a:t>
              </a:r>
            </a:p>
          </p:txBody>
        </p:sp>
      </p:grpSp>
      <p:sp>
        <p:nvSpPr>
          <p:cNvPr id="7" name="文本框 1"/>
          <p:cNvSpPr txBox="1"/>
          <p:nvPr/>
        </p:nvSpPr>
        <p:spPr>
          <a:xfrm>
            <a:off x="608013" y="1387079"/>
            <a:ext cx="7874000" cy="12741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  <a:buClr>
                <a:srgbClr val="00CCFF"/>
              </a:buClr>
              <a:buFont typeface="Wingdings"/>
              <a:buNone/>
              <a:defRPr/>
            </a:pPr>
            <a:r>
              <a:rPr lang="en-US" sz="3200" b="1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altLang="zh-CN" sz="3200" b="1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少年不识愁滋味，爱上层楼。爱上层楼，为赋新词强说愁。</a:t>
            </a:r>
            <a:endParaRPr lang="zh-CN" altLang="zh-CN" sz="3200" b="1" noProof="1">
              <a:solidFill>
                <a:srgbClr val="FF0000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58788" y="2536031"/>
            <a:ext cx="8172450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latin typeface="宋体" pitchFamily="2" charset="-122"/>
                <a:sym typeface="宋体" pitchFamily="2" charset="-122"/>
              </a:rPr>
              <a:t>    </a:t>
            </a:r>
            <a:r>
              <a:rPr lang="zh-CN" altLang="zh-CN" sz="3200" b="1">
                <a:latin typeface="宋体" pitchFamily="2" charset="-122"/>
                <a:sym typeface="宋体" pitchFamily="2" charset="-122"/>
              </a:rPr>
              <a:t>词的上片，作者着重回忆少年时代自己不知愁苦，所以喜欢登上高楼，凭栏远眺。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文本框 1"/>
          <p:cNvSpPr txBox="1">
            <a:spLocks noChangeArrowheads="1"/>
          </p:cNvSpPr>
          <p:nvPr/>
        </p:nvSpPr>
        <p:spPr bwMode="auto">
          <a:xfrm>
            <a:off x="604839" y="1031082"/>
            <a:ext cx="7710487" cy="3046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  <a:buNone/>
            </a:pPr>
            <a:r>
              <a:rPr lang="en-US" altLang="zh-CN" sz="3200" b="1">
                <a:latin typeface="宋体" pitchFamily="2" charset="-122"/>
                <a:sym typeface="宋体" pitchFamily="2" charset="-122"/>
              </a:rPr>
              <a:t>    </a:t>
            </a:r>
            <a:r>
              <a:rPr lang="zh-CN" altLang="zh-CN" sz="3200" b="1">
                <a:latin typeface="宋体" pitchFamily="2" charset="-122"/>
                <a:sym typeface="宋体" pitchFamily="2" charset="-122"/>
              </a:rPr>
              <a:t>少年时代，风华正茂，涉世不深，乐观自信，</a:t>
            </a:r>
            <a:r>
              <a:rPr lang="zh-CN" altLang="zh-CN" sz="3200" b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对于</a:t>
            </a:r>
            <a:r>
              <a:rPr lang="zh-CN" altLang="zh-CN" sz="3200" b="1">
                <a:latin typeface="宋体" pitchFamily="2" charset="-122"/>
                <a:sym typeface="宋体" pitchFamily="2" charset="-122"/>
              </a:rPr>
              <a:t>人们常说的“</a:t>
            </a:r>
            <a:r>
              <a:rPr lang="zh-CN" altLang="zh-CN" sz="3200" b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愁</a:t>
            </a:r>
            <a:r>
              <a:rPr lang="zh-CN" altLang="zh-CN" sz="3200" b="1">
                <a:latin typeface="宋体" pitchFamily="2" charset="-122"/>
                <a:sym typeface="宋体" pitchFamily="2" charset="-122"/>
              </a:rPr>
              <a:t>”还</a:t>
            </a:r>
            <a:r>
              <a:rPr lang="zh-CN" altLang="zh-CN" sz="3200" b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缺乏真切的体验</a:t>
            </a:r>
            <a:r>
              <a:rPr lang="zh-CN" altLang="zh-CN" sz="3200" b="1">
                <a:latin typeface="宋体" pitchFamily="2" charset="-122"/>
                <a:sym typeface="宋体" pitchFamily="2" charset="-122"/>
              </a:rPr>
              <a:t>。首句“少年不识愁滋味”是上片的核心。</a:t>
            </a:r>
          </a:p>
        </p:txBody>
      </p:sp>
      <p:pic>
        <p:nvPicPr>
          <p:cNvPr id="25603" name="图片 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027613" y="3065860"/>
            <a:ext cx="2735262" cy="1500188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文本框 1"/>
          <p:cNvSpPr txBox="1">
            <a:spLocks noChangeArrowheads="1"/>
          </p:cNvSpPr>
          <p:nvPr/>
        </p:nvSpPr>
        <p:spPr bwMode="auto">
          <a:xfrm>
            <a:off x="675324" y="645240"/>
            <a:ext cx="7793037" cy="296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lnSpc>
                <a:spcPct val="130000"/>
              </a:lnSpc>
              <a:buClr>
                <a:srgbClr val="00CCFF"/>
              </a:buClr>
              <a:buFont typeface="Wingdings" panose="05000000000000000000" pitchFamily="2" charset="2"/>
              <a:buNone/>
            </a:pPr>
            <a:r>
              <a:rPr lang="en-US" altLang="zh-CN" sz="2400" b="1">
                <a:latin typeface="宋体" pitchFamily="2" charset="-122"/>
                <a:sym typeface="宋体" pitchFamily="2" charset="-122"/>
              </a:rPr>
              <a:t>    </a:t>
            </a:r>
            <a:r>
              <a:rPr lang="zh-CN" altLang="zh-CN" sz="2400" b="1">
                <a:latin typeface="宋体" pitchFamily="2" charset="-122"/>
                <a:sym typeface="宋体" pitchFamily="2" charset="-122"/>
              </a:rPr>
              <a:t>作者连用两个“爱上层楼”，这一</a:t>
            </a:r>
            <a:r>
              <a:rPr lang="zh-CN" altLang="zh-CN" sz="2400" b="1">
                <a:solidFill>
                  <a:srgbClr val="FF66CC"/>
                </a:solidFill>
                <a:latin typeface="宋体" pitchFamily="2" charset="-122"/>
                <a:sym typeface="宋体" pitchFamily="2" charset="-122"/>
              </a:rPr>
              <a:t>叠句</a:t>
            </a:r>
            <a:r>
              <a:rPr lang="zh-CN" altLang="zh-CN" sz="2400" b="1">
                <a:latin typeface="宋体" pitchFamily="2" charset="-122"/>
                <a:sym typeface="宋体" pitchFamily="2" charset="-122"/>
              </a:rPr>
              <a:t>的运用，避开了一般的泛泛描述，而是有力地带起了下文。前一个“爱上层楼”，同首句构成</a:t>
            </a:r>
            <a:r>
              <a:rPr lang="zh-CN" altLang="zh-CN" sz="2400" b="1">
                <a:solidFill>
                  <a:srgbClr val="FF66CC"/>
                </a:solidFill>
                <a:latin typeface="宋体" pitchFamily="2" charset="-122"/>
                <a:sym typeface="宋体" pitchFamily="2" charset="-122"/>
              </a:rPr>
              <a:t>因果</a:t>
            </a:r>
            <a:r>
              <a:rPr lang="zh-CN" altLang="zh-CN" sz="2400" b="1">
                <a:latin typeface="宋体" pitchFamily="2" charset="-122"/>
                <a:sym typeface="宋体" pitchFamily="2" charset="-122"/>
              </a:rPr>
              <a:t>复句，后一个“爱上层楼”，又同下面“为赋新词强说愁”结成因果关系。这一叠句的运用，把两个不同的层次联系起来，</a:t>
            </a:r>
            <a:r>
              <a:rPr lang="zh-CN" altLang="zh-CN" sz="2400" b="1">
                <a:solidFill>
                  <a:srgbClr val="FF66CC"/>
                </a:solidFill>
                <a:latin typeface="宋体" pitchFamily="2" charset="-122"/>
                <a:sym typeface="宋体" pitchFamily="2" charset="-122"/>
              </a:rPr>
              <a:t>将上片“不识愁”的这一思想表达得十分完整</a:t>
            </a:r>
            <a:r>
              <a:rPr lang="zh-CN" altLang="zh-CN" sz="2400" b="1">
                <a:latin typeface="宋体" pitchFamily="2" charset="-122"/>
                <a:sym typeface="宋体" pitchFamily="2" charset="-122"/>
              </a:rPr>
              <a:t>。</a:t>
            </a: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1"/>
          <p:cNvSpPr txBox="1"/>
          <p:nvPr/>
        </p:nvSpPr>
        <p:spPr>
          <a:xfrm>
            <a:off x="371475" y="954882"/>
            <a:ext cx="8216900" cy="12741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  <a:buClr>
                <a:srgbClr val="00CCFF"/>
              </a:buClr>
              <a:buFont typeface="Wingdings"/>
              <a:buNone/>
              <a:defRPr/>
            </a:pPr>
            <a:r>
              <a:rPr lang="en-US" sz="3200" b="1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altLang="zh-CN" sz="3200" b="1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而今识尽愁滋味，欲说还休。欲说还休，却道</a:t>
            </a:r>
            <a:r>
              <a:rPr lang="en-US" sz="3200" b="1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altLang="zh-CN" sz="3200" b="1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天凉好个秋</a:t>
            </a:r>
            <a:r>
              <a:rPr lang="en-US" sz="3200" b="1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en-US" sz="3200" b="1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！</a:t>
            </a:r>
            <a:endParaRPr lang="zh-CN" altLang="zh-CN" sz="3200" b="1" noProof="1">
              <a:solidFill>
                <a:srgbClr val="FF0000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463550" y="2087166"/>
            <a:ext cx="8032750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  <a:buNone/>
            </a:pPr>
            <a:r>
              <a:rPr lang="en-US" altLang="zh-CN" sz="3200" b="1">
                <a:latin typeface="宋体" pitchFamily="2" charset="-122"/>
                <a:sym typeface="宋体" pitchFamily="2" charset="-122"/>
              </a:rPr>
              <a:t>    </a:t>
            </a:r>
            <a:r>
              <a:rPr lang="zh-CN" altLang="zh-CN" sz="3200" b="1">
                <a:latin typeface="宋体" pitchFamily="2" charset="-122"/>
                <a:sym typeface="宋体" pitchFamily="2" charset="-122"/>
              </a:rPr>
              <a:t>词的下片，表现自己随着年岁的增长，处世阅历渐深，对于这个“愁”字有了真切的体验。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文本框 1"/>
          <p:cNvSpPr txBox="1">
            <a:spLocks noChangeArrowheads="1"/>
          </p:cNvSpPr>
          <p:nvPr/>
        </p:nvSpPr>
        <p:spPr bwMode="auto">
          <a:xfrm>
            <a:off x="554039" y="950119"/>
            <a:ext cx="8035925" cy="45243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  <a:buNone/>
            </a:pPr>
            <a:r>
              <a:rPr lang="en-US" altLang="zh-CN" sz="3200" b="1">
                <a:latin typeface="宋体" pitchFamily="2" charset="-122"/>
                <a:sym typeface="宋体" pitchFamily="2" charset="-122"/>
              </a:rPr>
              <a:t>    </a:t>
            </a:r>
            <a:r>
              <a:rPr lang="zh-CN" altLang="zh-CN" sz="3200" b="1">
                <a:latin typeface="宋体" pitchFamily="2" charset="-122"/>
                <a:sym typeface="宋体" pitchFamily="2" charset="-122"/>
              </a:rPr>
              <a:t>作者怀着捐躯报国的志愿投奔南宋，本想与南宋政权同心协力，共建恢复大业。谁知，南宋政权对他招之即来，挥之即去，他不仅</a:t>
            </a:r>
            <a:r>
              <a:rPr lang="zh-CN" altLang="zh-CN" sz="3200" b="1">
                <a:solidFill>
                  <a:srgbClr val="FF66CC"/>
                </a:solidFill>
                <a:latin typeface="宋体" pitchFamily="2" charset="-122"/>
                <a:sym typeface="宋体" pitchFamily="2" charset="-122"/>
              </a:rPr>
              <a:t>报国无门</a:t>
            </a:r>
            <a:r>
              <a:rPr lang="zh-CN" altLang="zh-CN" sz="3200" b="1">
                <a:latin typeface="宋体" pitchFamily="2" charset="-122"/>
                <a:sym typeface="宋体" pitchFamily="2" charset="-122"/>
              </a:rPr>
              <a:t>，而且还落得</a:t>
            </a:r>
            <a:r>
              <a:rPr lang="zh-CN" altLang="zh-CN" sz="3200" b="1">
                <a:solidFill>
                  <a:srgbClr val="FF66CC"/>
                </a:solidFill>
                <a:latin typeface="宋体" pitchFamily="2" charset="-122"/>
                <a:sym typeface="宋体" pitchFamily="2" charset="-122"/>
              </a:rPr>
              <a:t>被削职闲居</a:t>
            </a:r>
            <a:r>
              <a:rPr lang="zh-CN" altLang="zh-CN" sz="3200" b="1">
                <a:latin typeface="宋体" pitchFamily="2" charset="-122"/>
                <a:sym typeface="宋体" pitchFamily="2" charset="-122"/>
              </a:rPr>
              <a:t>的境地，“一腔忠愤，无处发泄”，其心中的愁闷痛楚可以想见。</a:t>
            </a: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8" name="文本框 1"/>
          <p:cNvSpPr txBox="1">
            <a:spLocks noChangeArrowheads="1"/>
          </p:cNvSpPr>
          <p:nvPr/>
        </p:nvSpPr>
        <p:spPr bwMode="auto">
          <a:xfrm>
            <a:off x="505461" y="389096"/>
            <a:ext cx="8132763" cy="3322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  <a:buNone/>
            </a:pPr>
            <a:r>
              <a:rPr lang="en-US" altLang="zh-CN" sz="2800" b="1">
                <a:latin typeface="宋体" pitchFamily="2" charset="-122"/>
                <a:sym typeface="宋体" pitchFamily="2" charset="-122"/>
              </a:rPr>
              <a:t>    </a:t>
            </a:r>
            <a:r>
              <a:rPr lang="zh-CN" altLang="zh-CN" sz="2800" b="1">
                <a:latin typeface="宋体" pitchFamily="2" charset="-122"/>
                <a:sym typeface="宋体" pitchFamily="2" charset="-122"/>
              </a:rPr>
              <a:t>作者又连用两句“欲说还休”，仍然采用</a:t>
            </a:r>
            <a:r>
              <a:rPr lang="zh-CN" altLang="zh-CN" sz="2800" b="1">
                <a:solidFill>
                  <a:srgbClr val="FF66CC"/>
                </a:solidFill>
                <a:latin typeface="宋体" pitchFamily="2" charset="-122"/>
                <a:sym typeface="宋体" pitchFamily="2" charset="-122"/>
              </a:rPr>
              <a:t>叠句</a:t>
            </a:r>
            <a:r>
              <a:rPr lang="zh-CN" altLang="zh-CN" sz="2800" b="1">
                <a:latin typeface="宋体" pitchFamily="2" charset="-122"/>
                <a:sym typeface="宋体" pitchFamily="2" charset="-122"/>
              </a:rPr>
              <a:t>形式，在结构用法上也与上片互为</a:t>
            </a:r>
            <a:r>
              <a:rPr lang="zh-CN" altLang="zh-CN" sz="2800" b="1">
                <a:solidFill>
                  <a:srgbClr val="FF66CC"/>
                </a:solidFill>
                <a:latin typeface="宋体" pitchFamily="2" charset="-122"/>
                <a:sym typeface="宋体" pitchFamily="2" charset="-122"/>
              </a:rPr>
              <a:t>呼应</a:t>
            </a:r>
            <a:r>
              <a:rPr lang="zh-CN" altLang="zh-CN" sz="2800" b="1">
                <a:latin typeface="宋体" pitchFamily="2" charset="-122"/>
                <a:sym typeface="宋体" pitchFamily="2" charset="-122"/>
              </a:rPr>
              <a:t>。这两句“欲说还休”包含有两层不同的意思。前句紧承上句的</a:t>
            </a:r>
            <a:r>
              <a:rPr lang="zh-CN" altLang="zh-CN" sz="2800" b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“</a:t>
            </a:r>
            <a:r>
              <a:rPr lang="zh-CN" altLang="zh-CN" sz="2800" b="1">
                <a:solidFill>
                  <a:srgbClr val="FF66CC"/>
                </a:solidFill>
                <a:latin typeface="宋体" pitchFamily="2" charset="-122"/>
                <a:sym typeface="宋体" pitchFamily="2" charset="-122"/>
              </a:rPr>
              <a:t>尽</a:t>
            </a:r>
            <a:r>
              <a:rPr lang="zh-CN" altLang="zh-CN" sz="2800" b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”</a:t>
            </a:r>
            <a:r>
              <a:rPr lang="zh-CN" altLang="zh-CN" sz="2800" b="1">
                <a:latin typeface="宋体" pitchFamily="2" charset="-122"/>
                <a:sym typeface="宋体" pitchFamily="2" charset="-122"/>
              </a:rPr>
              <a:t>字而来，作者过去无愁而硬要说愁，如今却</a:t>
            </a:r>
            <a:r>
              <a:rPr lang="zh-CN" altLang="zh-CN" sz="2800" b="1">
                <a:solidFill>
                  <a:srgbClr val="FF66CC"/>
                </a:solidFill>
                <a:latin typeface="宋体" pitchFamily="2" charset="-122"/>
                <a:sym typeface="宋体" pitchFamily="2" charset="-122"/>
              </a:rPr>
              <a:t>愁到极点而无话可说。</a:t>
            </a: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文本框 1"/>
          <p:cNvSpPr txBox="1">
            <a:spLocks noChangeArrowheads="1"/>
          </p:cNvSpPr>
          <p:nvPr/>
        </p:nvSpPr>
        <p:spPr bwMode="auto">
          <a:xfrm>
            <a:off x="522289" y="297657"/>
            <a:ext cx="8099425" cy="40093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800" b="1">
                <a:latin typeface="宋体" pitchFamily="2" charset="-122"/>
                <a:sym typeface="宋体" pitchFamily="2" charset="-122"/>
              </a:rPr>
              <a:t>    </a:t>
            </a:r>
            <a:r>
              <a:rPr lang="zh-CN" altLang="zh-CN" sz="2800" b="1">
                <a:latin typeface="宋体" pitchFamily="2" charset="-122"/>
                <a:sym typeface="宋体" pitchFamily="2" charset="-122"/>
              </a:rPr>
              <a:t>后一个“欲说还休”则是紧连下文。因为，作者胸中的忧愁不是个人的离愁别绪，而是</a:t>
            </a:r>
            <a:r>
              <a:rPr lang="zh-CN" altLang="zh-CN" sz="2800" b="1">
                <a:solidFill>
                  <a:srgbClr val="FF66CC"/>
                </a:solidFill>
                <a:latin typeface="宋体" pitchFamily="2" charset="-122"/>
                <a:sym typeface="宋体" pitchFamily="2" charset="-122"/>
              </a:rPr>
              <a:t>忧国伤时之愁</a:t>
            </a:r>
            <a:r>
              <a:rPr lang="zh-CN" altLang="zh-CN" sz="2800" b="1">
                <a:latin typeface="宋体" pitchFamily="2" charset="-122"/>
                <a:sym typeface="宋体" pitchFamily="2" charset="-122"/>
              </a:rPr>
              <a:t>。而在当时投降派把持朝政的情况下，抒发这种忧愁是犯大忌的，因此作者在此</a:t>
            </a:r>
            <a:r>
              <a:rPr lang="zh-CN" altLang="zh-CN" sz="2800" b="1">
                <a:solidFill>
                  <a:srgbClr val="FF66CC"/>
                </a:solidFill>
                <a:latin typeface="宋体" pitchFamily="2" charset="-122"/>
                <a:sym typeface="宋体" pitchFamily="2" charset="-122"/>
              </a:rPr>
              <a:t>不便直说</a:t>
            </a:r>
            <a:r>
              <a:rPr lang="zh-CN" altLang="zh-CN" sz="2800" b="1">
                <a:latin typeface="宋体" pitchFamily="2" charset="-122"/>
                <a:sym typeface="宋体" pitchFamily="2" charset="-122"/>
              </a:rPr>
              <a:t>，只得</a:t>
            </a:r>
            <a:r>
              <a:rPr lang="zh-CN" altLang="zh-CN" sz="2800" b="1">
                <a:solidFill>
                  <a:srgbClr val="FF66CC"/>
                </a:solidFill>
                <a:latin typeface="宋体" pitchFamily="2" charset="-122"/>
                <a:sym typeface="宋体" pitchFamily="2" charset="-122"/>
              </a:rPr>
              <a:t>转而言天气</a:t>
            </a:r>
            <a:r>
              <a:rPr lang="zh-CN" altLang="zh-CN" sz="2800" b="1">
                <a:latin typeface="宋体" pitchFamily="2" charset="-122"/>
                <a:sym typeface="宋体" pitchFamily="2" charset="-122"/>
              </a:rPr>
              <a:t>。“天凉好个秋”这句结尾表面</a:t>
            </a:r>
            <a:r>
              <a:rPr lang="zh-CN" altLang="zh-CN" sz="2800" b="1">
                <a:solidFill>
                  <a:srgbClr val="FF66CC"/>
                </a:solidFill>
                <a:latin typeface="宋体" pitchFamily="2" charset="-122"/>
                <a:sym typeface="宋体" pitchFamily="2" charset="-122"/>
              </a:rPr>
              <a:t>形似轻脱，实则十分含蓄</a:t>
            </a:r>
            <a:r>
              <a:rPr lang="zh-CN" altLang="zh-CN" sz="2800" b="1">
                <a:latin typeface="宋体" pitchFamily="2" charset="-122"/>
                <a:sym typeface="宋体" pitchFamily="2" charset="-122"/>
              </a:rPr>
              <a:t>，充分表达了作者之</a:t>
            </a:r>
            <a:r>
              <a:rPr lang="zh-CN" altLang="zh-CN" sz="2800" b="1">
                <a:solidFill>
                  <a:srgbClr val="FF66CC"/>
                </a:solidFill>
                <a:latin typeface="宋体" pitchFamily="2" charset="-122"/>
                <a:sym typeface="宋体" pitchFamily="2" charset="-122"/>
              </a:rPr>
              <a:t>“愁”的深沉博大。</a:t>
            </a: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6018" name="文本框 1"/>
          <p:cNvSpPr txBox="1">
            <a:spLocks noChangeArrowheads="1"/>
          </p:cNvSpPr>
          <p:nvPr/>
        </p:nvSpPr>
        <p:spPr bwMode="auto">
          <a:xfrm>
            <a:off x="412751" y="1132285"/>
            <a:ext cx="8145463" cy="3300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l">
              <a:lnSpc>
                <a:spcPct val="150000"/>
              </a:lnSpc>
              <a:spcBef>
                <a:spcPts val="1800"/>
              </a:spcBef>
            </a:pPr>
            <a:r>
              <a:rPr lang="en-US" altLang="zh-CN" sz="2800" b="1">
                <a:latin typeface="宋体" pitchFamily="2" charset="-122"/>
              </a:rPr>
              <a:t>    </a:t>
            </a:r>
            <a:r>
              <a:rPr lang="zh-CN" altLang="zh-CN" sz="2800" b="1">
                <a:latin typeface="宋体" pitchFamily="2" charset="-122"/>
              </a:rPr>
              <a:t>这首词，通过“少年”“而今”，无愁、有愁的</a:t>
            </a:r>
            <a:r>
              <a:rPr lang="zh-CN" altLang="zh-CN" sz="2800" b="1">
                <a:solidFill>
                  <a:srgbClr val="FF66CC"/>
                </a:solidFill>
                <a:latin typeface="宋体" pitchFamily="2" charset="-122"/>
              </a:rPr>
              <a:t>对比</a:t>
            </a:r>
            <a:r>
              <a:rPr lang="zh-CN" altLang="zh-CN" sz="2800" b="1">
                <a:latin typeface="宋体" pitchFamily="2" charset="-122"/>
              </a:rPr>
              <a:t>，</a:t>
            </a:r>
            <a:r>
              <a:rPr lang="zh-CN" altLang="zh-CN" sz="2800" b="1">
                <a:solidFill>
                  <a:srgbClr val="FF66CC"/>
                </a:solidFill>
                <a:latin typeface="宋体" pitchFamily="2" charset="-122"/>
              </a:rPr>
              <a:t>表现了他受压抑排挤、报国无门的痛苦，是对南宋统治集团的讽刺和不满。</a:t>
            </a:r>
            <a:r>
              <a:rPr lang="zh-CN" altLang="zh-CN" sz="2800" b="1">
                <a:latin typeface="宋体" pitchFamily="2" charset="-122"/>
              </a:rPr>
              <a:t>在艺术手法上，“少年”是宾，“而今”是主，以昔衬今，以有写无，以无写有，写作手法也很巧妙。</a:t>
            </a:r>
          </a:p>
        </p:txBody>
      </p:sp>
      <p:grpSp>
        <p:nvGrpSpPr>
          <p:cNvPr id="2" name="Group 19"/>
          <p:cNvGrpSpPr/>
          <p:nvPr/>
        </p:nvGrpSpPr>
        <p:grpSpPr>
          <a:xfrm>
            <a:off x="101600" y="314325"/>
            <a:ext cx="2319338" cy="579835"/>
            <a:chOff x="138" y="461"/>
            <a:chExt cx="1461" cy="487"/>
          </a:xfrm>
        </p:grpSpPr>
        <p:pic>
          <p:nvPicPr>
            <p:cNvPr id="31748" name="Picture 18" descr="未标题-1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31749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4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课堂小结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CCFF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文本框 1"/>
          <p:cNvSpPr txBox="1">
            <a:spLocks noChangeArrowheads="1"/>
          </p:cNvSpPr>
          <p:nvPr/>
        </p:nvSpPr>
        <p:spPr bwMode="auto">
          <a:xfrm>
            <a:off x="561975" y="1290638"/>
            <a:ext cx="8020050" cy="34178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l">
              <a:lnSpc>
                <a:spcPct val="170000"/>
              </a:lnSpc>
              <a:spcBef>
                <a:spcPts val="1800"/>
              </a:spcBef>
            </a:pPr>
            <a:r>
              <a:rPr lang="en-US" altLang="zh-CN" sz="3200" b="1">
                <a:latin typeface="宋体" pitchFamily="2" charset="-122"/>
              </a:rPr>
              <a:t>    </a:t>
            </a:r>
            <a:r>
              <a:rPr lang="zh-CN" altLang="en-US" sz="3200" b="1">
                <a:latin typeface="宋体" pitchFamily="2" charset="-122"/>
              </a:rPr>
              <a:t>词</a:t>
            </a:r>
            <a:r>
              <a:rPr lang="zh-CN" altLang="zh-CN" sz="3200" b="1">
                <a:latin typeface="宋体" pitchFamily="2" charset="-122"/>
              </a:rPr>
              <a:t>突出渲染一个“</a:t>
            </a:r>
            <a:r>
              <a:rPr lang="zh-CN" altLang="zh-CN" sz="3200" b="1">
                <a:solidFill>
                  <a:srgbClr val="FF66CC"/>
                </a:solidFill>
                <a:latin typeface="宋体" pitchFamily="2" charset="-122"/>
              </a:rPr>
              <a:t>愁</a:t>
            </a:r>
            <a:r>
              <a:rPr lang="zh-CN" altLang="zh-CN" sz="3200" b="1">
                <a:latin typeface="宋体" pitchFamily="2" charset="-122"/>
              </a:rPr>
              <a:t>”字，并以此为</a:t>
            </a:r>
            <a:r>
              <a:rPr lang="zh-CN" altLang="zh-CN" sz="3200" b="1">
                <a:solidFill>
                  <a:srgbClr val="FF66CC"/>
                </a:solidFill>
                <a:latin typeface="宋体" pitchFamily="2" charset="-122"/>
              </a:rPr>
              <a:t>线索</a:t>
            </a:r>
            <a:r>
              <a:rPr lang="zh-CN" altLang="zh-CN" sz="3200" b="1">
                <a:latin typeface="宋体" pitchFamily="2" charset="-122"/>
              </a:rPr>
              <a:t>层层铺展，感情真挚委婉，言浅而意深，将词人大半生的经历感受高度概括出来，有强烈的艺术效果。</a:t>
            </a: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7649" name="Picture 1" descr="C:\Users\Administrator\AppData\Roaming\Tencent\Users\109655020\QQ\WinTemp\RichOle\@}7F3JE%~5)S]ILP5@(A[H0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1" y="0"/>
            <a:ext cx="8929719" cy="4714890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3794" name="Picture 2" descr="https://gss2.bdstatic.com/9fo3dSag_xI4khGkpoWK1HF6hhy/baike/pic/item/2934349b033b5bb52beb7c9f3dd3d539b600bc97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" name="标题 1"/>
          <p:cNvSpPr txBox="1">
            <a:spLocks noChangeArrowheads="1"/>
          </p:cNvSpPr>
          <p:nvPr/>
        </p:nvSpPr>
        <p:spPr>
          <a:xfrm>
            <a:off x="4794250" y="104775"/>
            <a:ext cx="4489450" cy="4968240"/>
          </a:xfrm>
          <a:prstGeom prst="rect">
            <a:avLst/>
          </a:prstGeom>
        </p:spPr>
        <p:txBody>
          <a:bodyPr vert="eaVert" anchor="ctr"/>
          <a:lstStyle/>
          <a:p>
            <a:pPr fontAlgn="auto"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太常引</a:t>
            </a:r>
            <a:endParaRPr lang="en-US" altLang="zh-CN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fontAlgn="auto"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建康中秋夜为吕叔潜赋</a:t>
            </a: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TextBox 1"/>
          <p:cNvSpPr txBox="1">
            <a:spLocks noChangeArrowheads="1"/>
          </p:cNvSpPr>
          <p:nvPr/>
        </p:nvSpPr>
        <p:spPr bwMode="auto">
          <a:xfrm>
            <a:off x="464820" y="1238250"/>
            <a:ext cx="8041005" cy="31076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2800" b="1"/>
              <a:t>         </a:t>
            </a:r>
            <a:r>
              <a:rPr lang="zh-CN" altLang="zh-CN" sz="2800" b="1"/>
              <a:t>据词题可知，此词当作于宋孝宗淳熙元年（</a:t>
            </a:r>
            <a:r>
              <a:rPr lang="en-US" altLang="zh-CN" sz="2800" b="1"/>
              <a:t>1174</a:t>
            </a:r>
            <a:r>
              <a:rPr lang="zh-CN" altLang="zh-CN" sz="2800" b="1"/>
              <a:t>年）中秋夜，为赠友之作。当时</a:t>
            </a:r>
            <a:r>
              <a:rPr lang="en-US" altLang="zh-CN" sz="2800" b="1" u="sng"/>
              <a:t>辛弃疾</a:t>
            </a:r>
            <a:r>
              <a:rPr lang="zh-CN" altLang="zh-CN" sz="2800" b="1"/>
              <a:t>任</a:t>
            </a:r>
            <a:r>
              <a:rPr lang="zh-CN" altLang="zh-CN" sz="2800" b="1">
                <a:solidFill>
                  <a:srgbClr val="FF0000"/>
                </a:solidFill>
              </a:rPr>
              <a:t>江东安抚司参议官</a:t>
            </a:r>
            <a:r>
              <a:rPr lang="zh-CN" altLang="zh-CN" sz="2800" b="1"/>
              <a:t>，治所建康即今江苏省南京市。这时作者</a:t>
            </a:r>
            <a:r>
              <a:rPr lang="zh-CN" altLang="zh-CN" sz="2800" b="1">
                <a:solidFill>
                  <a:srgbClr val="FF0000"/>
                </a:solidFill>
              </a:rPr>
              <a:t>南归已整整十二年</a:t>
            </a:r>
            <a:r>
              <a:rPr lang="zh-CN" altLang="zh-CN" sz="2800" b="1"/>
              <a:t>了。十二年中，为了收复中原，作者曾多次上书，</a:t>
            </a:r>
            <a:r>
              <a:rPr lang="zh-CN" altLang="zh-CN" sz="2800" b="1">
                <a:solidFill>
                  <a:srgbClr val="FF0000"/>
                </a:solidFill>
              </a:rPr>
              <a:t>力主抗金都未被采纳</a:t>
            </a:r>
            <a:r>
              <a:rPr lang="zh-CN" altLang="zh-CN" sz="2800" b="1"/>
              <a:t>。所以只能以</a:t>
            </a:r>
            <a:r>
              <a:rPr lang="en-US" altLang="zh-CN" sz="2800" b="1" u="sng"/>
              <a:t>诗</a:t>
            </a:r>
            <a:r>
              <a:rPr lang="zh-CN" altLang="zh-CN" sz="2800" b="1"/>
              <a:t>词来抒发自己的心愿。</a:t>
            </a:r>
          </a:p>
          <a:p>
            <a:pPr algn="l"/>
            <a:endParaRPr lang="zh-CN" altLang="zh-CN" sz="2800" b="1"/>
          </a:p>
        </p:txBody>
      </p:sp>
      <p:grpSp>
        <p:nvGrpSpPr>
          <p:cNvPr id="2" name="Group 19"/>
          <p:cNvGrpSpPr/>
          <p:nvPr/>
        </p:nvGrpSpPr>
        <p:grpSpPr>
          <a:xfrm>
            <a:off x="69850" y="308373"/>
            <a:ext cx="2319338" cy="579834"/>
            <a:chOff x="138" y="461"/>
            <a:chExt cx="1461" cy="487"/>
          </a:xfrm>
        </p:grpSpPr>
        <p:pic>
          <p:nvPicPr>
            <p:cNvPr id="34820" name="Picture 18" descr="未标题-1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34821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4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zh-CN" sz="2800" b="1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写作背景</a:t>
              </a:r>
            </a:p>
          </p:txBody>
        </p:sp>
      </p:grp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2" name="TextBox 2"/>
          <p:cNvSpPr txBox="1">
            <a:spLocks noChangeArrowheads="1"/>
          </p:cNvSpPr>
          <p:nvPr/>
        </p:nvSpPr>
        <p:spPr bwMode="auto">
          <a:xfrm>
            <a:off x="838200" y="671512"/>
            <a:ext cx="7600950" cy="50158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en-US" altLang="zh-CN" sz="4000" b="1"/>
              <a:t>       </a:t>
            </a:r>
            <a:r>
              <a:rPr lang="zh-CN" altLang="zh-CN" sz="4000" b="1"/>
              <a:t>一轮秋影转金波，飞镜又重磨。把酒问姮娥：被白发、欺人奈何？</a:t>
            </a:r>
            <a:br>
              <a:rPr lang="en-US" altLang="zh-CN" sz="4000" b="1"/>
            </a:br>
            <a:r>
              <a:rPr lang="en-US" altLang="zh-CN" sz="4000" b="1"/>
              <a:t>       </a:t>
            </a:r>
            <a:r>
              <a:rPr lang="zh-CN" altLang="zh-CN" sz="4000" b="1"/>
              <a:t>乘风好去，长空万里，直下看山河。斫去桂婆娑，人道是、清光更多。</a:t>
            </a:r>
          </a:p>
          <a:p>
            <a:pPr algn="l"/>
            <a:r>
              <a:rPr lang="en-US" altLang="zh-CN" sz="4000" b="1"/>
              <a:t> </a:t>
            </a:r>
            <a:endParaRPr lang="zh-CN" altLang="zh-CN" sz="4000" b="1"/>
          </a:p>
          <a:p>
            <a:pPr algn="l"/>
            <a:endParaRPr lang="zh-CN" altLang="zh-CN" sz="4000" b="1"/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6" name="TextBox 1"/>
          <p:cNvSpPr txBox="1">
            <a:spLocks noChangeArrowheads="1"/>
          </p:cNvSpPr>
          <p:nvPr/>
        </p:nvSpPr>
        <p:spPr bwMode="auto">
          <a:xfrm>
            <a:off x="171450" y="504826"/>
            <a:ext cx="8801100" cy="41541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zh-CN" altLang="zh-CN" sz="2400" b="1"/>
              <a:t>注释</a:t>
            </a:r>
            <a:r>
              <a:rPr lang="en-US" altLang="zh-CN" sz="2400" b="1"/>
              <a:t> </a:t>
            </a:r>
            <a:br>
              <a:rPr lang="en-US" altLang="zh-CN" sz="2400" b="1"/>
            </a:br>
            <a:r>
              <a:rPr lang="zh-CN" altLang="zh-CN" sz="2400" b="1">
                <a:solidFill>
                  <a:srgbClr val="FF0000"/>
                </a:solidFill>
              </a:rPr>
              <a:t>太常引：</a:t>
            </a:r>
            <a:r>
              <a:rPr lang="zh-CN" altLang="zh-CN" sz="2400" b="1"/>
              <a:t>词牌名。</a:t>
            </a:r>
            <a:br>
              <a:rPr lang="en-US" altLang="zh-CN" sz="2400" b="1"/>
            </a:br>
            <a:r>
              <a:rPr lang="zh-CN" altLang="zh-CN" sz="2400" b="1">
                <a:solidFill>
                  <a:srgbClr val="FF0000"/>
                </a:solidFill>
              </a:rPr>
              <a:t>吕叔潜：</a:t>
            </a:r>
            <a:r>
              <a:rPr lang="zh-CN" altLang="zh-CN" sz="2400" b="1"/>
              <a:t>名大虬，生平事迹不详，似为作者声气相应的朋友。</a:t>
            </a:r>
            <a:br>
              <a:rPr lang="en-US" altLang="zh-CN" sz="2400" b="1"/>
            </a:br>
            <a:r>
              <a:rPr lang="zh-CN" altLang="zh-CN" sz="2400" b="1">
                <a:solidFill>
                  <a:srgbClr val="FF0000"/>
                </a:solidFill>
              </a:rPr>
              <a:t>金波：</a:t>
            </a:r>
            <a:r>
              <a:rPr lang="zh-CN" altLang="zh-CN" sz="2400" b="1"/>
              <a:t>形容月光浮动，因亦指月光。</a:t>
            </a:r>
            <a:br>
              <a:rPr lang="en-US" altLang="zh-CN" sz="2400" b="1"/>
            </a:br>
            <a:r>
              <a:rPr lang="zh-CN" altLang="zh-CN" sz="2400" b="1">
                <a:solidFill>
                  <a:srgbClr val="FF0000"/>
                </a:solidFill>
              </a:rPr>
              <a:t>飞镜：</a:t>
            </a:r>
            <a:r>
              <a:rPr lang="zh-CN" altLang="zh-CN" sz="2400" b="1"/>
              <a:t>飞天之明镜，指月亮。</a:t>
            </a:r>
            <a:br>
              <a:rPr lang="en-US" altLang="zh-CN" sz="2400" b="1"/>
            </a:br>
            <a:r>
              <a:rPr lang="zh-CN" altLang="zh-CN" sz="2400" b="1">
                <a:solidFill>
                  <a:srgbClr val="FF0000"/>
                </a:solidFill>
              </a:rPr>
              <a:t>姮娥</a:t>
            </a:r>
            <a:r>
              <a:rPr lang="zh-CN" altLang="zh-CN" sz="2400" b="1"/>
              <a:t>：即嫦娥，传说中的月中仙女。</a:t>
            </a:r>
            <a:br>
              <a:rPr lang="en-US" altLang="zh-CN" sz="2400" b="1"/>
            </a:br>
            <a:r>
              <a:rPr lang="zh-CN" altLang="zh-CN" sz="2400" b="1"/>
              <a:t>被白发欺人奈何：化用薛能《春日使府寓怀》</a:t>
            </a:r>
            <a:r>
              <a:rPr lang="en-US" altLang="zh-CN" sz="2400" b="1"/>
              <a:t>“</a:t>
            </a:r>
            <a:r>
              <a:rPr lang="zh-CN" altLang="zh-CN" sz="2400" b="1"/>
              <a:t>青春背我堂堂去，白发欺人故故生</a:t>
            </a:r>
            <a:r>
              <a:rPr lang="en-US" altLang="zh-CN" sz="2400" b="1"/>
              <a:t>”</a:t>
            </a:r>
            <a:r>
              <a:rPr lang="zh-CN" altLang="zh-CN" sz="2400" b="1"/>
              <a:t>诗意。</a:t>
            </a:r>
            <a:br>
              <a:rPr lang="en-US" altLang="zh-CN" sz="2400" b="1"/>
            </a:br>
            <a:r>
              <a:rPr lang="en-US" altLang="zh-CN" sz="2400" b="1">
                <a:solidFill>
                  <a:srgbClr val="FF0000"/>
                </a:solidFill>
              </a:rPr>
              <a:t>“</a:t>
            </a:r>
            <a:r>
              <a:rPr lang="zh-CN" altLang="zh-CN" sz="2400" b="1">
                <a:solidFill>
                  <a:srgbClr val="FF0000"/>
                </a:solidFill>
              </a:rPr>
              <a:t>斫去</a:t>
            </a:r>
            <a:r>
              <a:rPr lang="en-US" altLang="zh-CN" sz="2400" b="1">
                <a:solidFill>
                  <a:srgbClr val="FF0000"/>
                </a:solidFill>
              </a:rPr>
              <a:t>”</a:t>
            </a:r>
            <a:r>
              <a:rPr lang="zh-CN" altLang="zh-CN" sz="2400" b="1">
                <a:solidFill>
                  <a:srgbClr val="FF0000"/>
                </a:solidFill>
              </a:rPr>
              <a:t>三句：</a:t>
            </a:r>
            <a:r>
              <a:rPr lang="zh-CN" altLang="zh-CN" sz="2400" b="1"/>
              <a:t>化用</a:t>
            </a:r>
            <a:r>
              <a:rPr lang="en-US" altLang="zh-CN" sz="2400" b="1">
                <a:hlinkClick r:id="rId2"/>
              </a:rPr>
              <a:t>杜甫</a:t>
            </a:r>
            <a:r>
              <a:rPr lang="zh-CN" altLang="zh-CN" sz="2400" b="1"/>
              <a:t>《一百五十日夜对月》诗中</a:t>
            </a:r>
            <a:r>
              <a:rPr lang="en-US" altLang="zh-CN" sz="2400" b="1"/>
              <a:t>“</a:t>
            </a:r>
            <a:r>
              <a:rPr lang="zh-CN" altLang="zh-CN" sz="2400" b="1"/>
              <a:t>斫却月中桂，清光应更多</a:t>
            </a:r>
            <a:r>
              <a:rPr lang="en-US" altLang="zh-CN" sz="2400" b="1"/>
              <a:t>”</a:t>
            </a:r>
            <a:r>
              <a:rPr lang="zh-CN" altLang="zh-CN" sz="2400" b="1"/>
              <a:t>句意。斫：砍。桂：桂树。婆娑：树影摇曳的样子</a:t>
            </a:r>
            <a:r>
              <a:rPr lang="zh-CN" altLang="en-US" sz="2400" b="1"/>
              <a:t>。</a:t>
            </a:r>
            <a:endParaRPr lang="zh-CN" altLang="zh-CN" sz="2400" b="1"/>
          </a:p>
          <a:p>
            <a:pPr algn="l"/>
            <a:endParaRPr lang="zh-CN" altLang="zh-CN" sz="2400" b="1"/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0" name="TextBox 1"/>
          <p:cNvSpPr txBox="1">
            <a:spLocks noChangeArrowheads="1"/>
          </p:cNvSpPr>
          <p:nvPr/>
        </p:nvSpPr>
        <p:spPr bwMode="auto">
          <a:xfrm>
            <a:off x="971550" y="471488"/>
            <a:ext cx="7512050" cy="40309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en-US" altLang="zh-CN" sz="3200" b="1"/>
              <a:t>        </a:t>
            </a:r>
            <a:r>
              <a:rPr lang="zh-CN" altLang="zh-CN" sz="3200" b="1"/>
              <a:t>一轮缓缓移动的秋月洒下万里金波，就像那刚磨亮的铜镜又飞上了天廓。我举起酒杯问那月中的嫦娥：怎么办呢？白发日增，好像故意欺负我。</a:t>
            </a:r>
            <a:br>
              <a:rPr lang="en-US" altLang="zh-CN" sz="3200" b="1"/>
            </a:br>
            <a:r>
              <a:rPr lang="en-US" altLang="zh-CN" sz="3200" b="1"/>
              <a:t>        </a:t>
            </a:r>
            <a:r>
              <a:rPr lang="zh-CN" altLang="zh-CN" sz="3200" b="1"/>
              <a:t>我要乘风飞上万里长空，俯视祖国的大好山河。还要砍去月中摇曳的桂树枝柯，人们说，这将使月亮洒下人间的光辉更多。</a:t>
            </a: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93700" y="2238375"/>
            <a:ext cx="8401050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en-US" altLang="zh-CN" sz="3600" b="1"/>
              <a:t>        </a:t>
            </a:r>
            <a:r>
              <a:rPr lang="zh-CN" altLang="zh-CN" sz="3600" b="1"/>
              <a:t>词的上片，词人巧妙地运用</a:t>
            </a:r>
            <a:r>
              <a:rPr lang="zh-CN" altLang="zh-CN" sz="3600" b="1">
                <a:solidFill>
                  <a:srgbClr val="FF0000"/>
                </a:solidFill>
              </a:rPr>
              <a:t>神话传说</a:t>
            </a:r>
            <a:r>
              <a:rPr lang="zh-CN" altLang="zh-CN" sz="3600" b="1"/>
              <a:t>构成一种超现实的艺术境界，以</a:t>
            </a:r>
            <a:r>
              <a:rPr lang="zh-CN" altLang="zh-CN" sz="3600" b="1">
                <a:solidFill>
                  <a:srgbClr val="FF0000"/>
                </a:solidFill>
              </a:rPr>
              <a:t>寄托自己的理想与情怀</a:t>
            </a:r>
            <a:r>
              <a:rPr lang="zh-CN" altLang="zh-CN" sz="3600" b="1"/>
              <a:t>。</a:t>
            </a:r>
            <a:endParaRPr lang="zh-CN" altLang="en-US" sz="3600" b="1"/>
          </a:p>
        </p:txBody>
      </p:sp>
      <p:sp>
        <p:nvSpPr>
          <p:cNvPr id="3" name="文本框 1"/>
          <p:cNvSpPr txBox="1"/>
          <p:nvPr/>
        </p:nvSpPr>
        <p:spPr>
          <a:xfrm>
            <a:off x="660400" y="971550"/>
            <a:ext cx="7874000" cy="12741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  <a:buClr>
                <a:srgbClr val="00CCFF"/>
              </a:buClr>
              <a:buFont typeface="Wingdings"/>
              <a:buNone/>
              <a:defRPr/>
            </a:pPr>
            <a:r>
              <a:rPr lang="en-US" altLang="zh-CN" sz="3200" b="1">
                <a:solidFill>
                  <a:srgbClr val="0000FF"/>
                </a:solidFill>
              </a:rPr>
              <a:t>        </a:t>
            </a:r>
            <a:r>
              <a:rPr lang="zh-CN" altLang="zh-CN" sz="3200" b="1">
                <a:solidFill>
                  <a:srgbClr val="0000FF"/>
                </a:solidFill>
              </a:rPr>
              <a:t>一轮秋影转金波，飞镜又重磨。把酒问姮娥：被白发、欺人奈何？</a:t>
            </a:r>
            <a:endParaRPr lang="zh-CN" altLang="zh-CN" sz="3200" b="1" noProof="1">
              <a:solidFill>
                <a:srgbClr val="0000FF"/>
              </a:solidFill>
              <a:latin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8" name="矩形 1"/>
          <p:cNvSpPr>
            <a:spLocks noChangeArrowheads="1"/>
          </p:cNvSpPr>
          <p:nvPr/>
        </p:nvSpPr>
        <p:spPr bwMode="auto">
          <a:xfrm>
            <a:off x="571500" y="321469"/>
            <a:ext cx="8001000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en-US" altLang="zh-CN" sz="2800" b="1">
                <a:solidFill>
                  <a:srgbClr val="FF0000"/>
                </a:solidFill>
              </a:rPr>
              <a:t>      “</a:t>
            </a:r>
            <a:r>
              <a:rPr lang="zh-CN" altLang="zh-CN" sz="2800" b="1">
                <a:solidFill>
                  <a:srgbClr val="FF0000"/>
                </a:solidFill>
              </a:rPr>
              <a:t>一轮秋影转金波。飞镜又重磨。把酒问姮娥：被白发欺人奈何？</a:t>
            </a:r>
            <a:r>
              <a:rPr lang="en-US" altLang="zh-CN" sz="2800" b="1">
                <a:solidFill>
                  <a:srgbClr val="FF0000"/>
                </a:solidFill>
              </a:rPr>
              <a:t>”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39939" name="矩形 2"/>
          <p:cNvSpPr>
            <a:spLocks noChangeArrowheads="1"/>
          </p:cNvSpPr>
          <p:nvPr/>
        </p:nvSpPr>
        <p:spPr bwMode="auto">
          <a:xfrm>
            <a:off x="304800" y="1538287"/>
            <a:ext cx="8534400" cy="3046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en-US" altLang="zh-CN" sz="2400" b="1"/>
              <a:t>       </a:t>
            </a:r>
            <a:r>
              <a:rPr lang="zh-CN" altLang="zh-CN" sz="2400" b="1"/>
              <a:t>作者在</a:t>
            </a:r>
            <a:r>
              <a:rPr lang="zh-CN" altLang="zh-CN" sz="2400" b="1">
                <a:solidFill>
                  <a:srgbClr val="FF0000"/>
                </a:solidFill>
              </a:rPr>
              <a:t>中秋之夜，对月抒怀</a:t>
            </a:r>
            <a:r>
              <a:rPr lang="zh-CN" altLang="zh-CN" sz="2400" b="1"/>
              <a:t>，很自然地想到与月有关的神话传说：吃了不死之药飞入月宫的</a:t>
            </a:r>
            <a:r>
              <a:rPr lang="zh-CN" altLang="zh-CN" sz="2400" b="1">
                <a:solidFill>
                  <a:srgbClr val="FF0000"/>
                </a:solidFill>
              </a:rPr>
              <a:t>嫦娥</a:t>
            </a:r>
            <a:r>
              <a:rPr lang="zh-CN" altLang="zh-CN" sz="2400" b="1"/>
              <a:t>，以及月中高五百丈的</a:t>
            </a:r>
            <a:r>
              <a:rPr lang="zh-CN" altLang="zh-CN" sz="2400" b="1">
                <a:solidFill>
                  <a:srgbClr val="FF0000"/>
                </a:solidFill>
              </a:rPr>
              <a:t>桂树</a:t>
            </a:r>
            <a:r>
              <a:rPr lang="zh-CN" altLang="zh-CN" sz="2400" b="1"/>
              <a:t>。词人运用这两则有关月亮的神话传说，借以表达自己的政治理想和阴暗的政治现实的矛盾。辛弃疾一生</a:t>
            </a:r>
            <a:r>
              <a:rPr lang="zh-CN" altLang="zh-CN" sz="2400" b="1">
                <a:solidFill>
                  <a:srgbClr val="FF0000"/>
                </a:solidFill>
              </a:rPr>
              <a:t>以恢复中原为己任，但残酷的现实使他的理想不能实现。</a:t>
            </a:r>
            <a:endParaRPr lang="en-US" altLang="zh-CN" sz="2400" b="1">
              <a:solidFill>
                <a:srgbClr val="FF0000"/>
              </a:solidFill>
            </a:endParaRPr>
          </a:p>
          <a:p>
            <a:pPr algn="l"/>
            <a:r>
              <a:rPr lang="en-US" altLang="zh-CN" sz="2400" b="1"/>
              <a:t>       </a:t>
            </a:r>
            <a:r>
              <a:rPr lang="zh-CN" altLang="zh-CN" sz="2400" b="1"/>
              <a:t>想到</a:t>
            </a:r>
            <a:r>
              <a:rPr lang="zh-CN" altLang="zh-CN" sz="2400" b="1">
                <a:solidFill>
                  <a:srgbClr val="FF0000"/>
                </a:solidFill>
              </a:rPr>
              <a:t>功业无成、白发已多</a:t>
            </a:r>
            <a:r>
              <a:rPr lang="zh-CN" altLang="zh-CN" sz="2400" b="1"/>
              <a:t>，作者怎能不对着皎洁的月光，迸发出摧心裂肝的一问：</a:t>
            </a:r>
            <a:r>
              <a:rPr lang="en-US" altLang="zh-CN" sz="2400" b="1"/>
              <a:t>“</a:t>
            </a:r>
            <a:r>
              <a:rPr lang="zh-CN" altLang="zh-CN" sz="2400" b="1"/>
              <a:t>被白发欺人奈何？</a:t>
            </a:r>
            <a:r>
              <a:rPr lang="en-US" altLang="zh-CN" sz="2400" b="1"/>
              <a:t>”</a:t>
            </a:r>
            <a:r>
              <a:rPr lang="zh-CN" altLang="zh-CN" sz="2400" b="1"/>
              <a:t>这一句有力地展示了</a:t>
            </a:r>
            <a:r>
              <a:rPr lang="zh-CN" altLang="zh-CN" sz="2400" b="1">
                <a:solidFill>
                  <a:srgbClr val="FF0000"/>
                </a:solidFill>
              </a:rPr>
              <a:t>英雄怀才不遇</a:t>
            </a:r>
            <a:r>
              <a:rPr lang="zh-CN" altLang="zh-CN" sz="2400" b="1"/>
              <a:t>的内心矛盾。</a:t>
            </a:r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60400" y="571500"/>
            <a:ext cx="7874000" cy="12741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  <a:buClr>
                <a:srgbClr val="00CCFF"/>
              </a:buClr>
              <a:buFont typeface="Wingdings"/>
              <a:buNone/>
              <a:defRPr/>
            </a:pPr>
            <a:r>
              <a:rPr lang="en-US" altLang="zh-CN" sz="3200" b="1">
                <a:solidFill>
                  <a:srgbClr val="0000FF"/>
                </a:solidFill>
              </a:rPr>
              <a:t>        </a:t>
            </a:r>
            <a:r>
              <a:rPr lang="zh-CN" altLang="zh-CN" sz="3200" b="1">
                <a:solidFill>
                  <a:srgbClr val="0000FF"/>
                </a:solidFill>
              </a:rPr>
              <a:t>乘风好去，长空万里，直下看山河。斫去桂婆娑，人道是、清光更多。</a:t>
            </a:r>
            <a:endParaRPr lang="zh-CN" altLang="zh-CN" sz="3200" b="1" noProof="1">
              <a:solidFill>
                <a:srgbClr val="0000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82600" y="1905000"/>
            <a:ext cx="8223250" cy="2246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en-US" altLang="zh-CN" sz="2800" b="1"/>
              <a:t>        </a:t>
            </a:r>
            <a:r>
              <a:rPr lang="zh-CN" altLang="zh-CN" sz="2800" b="1"/>
              <a:t>词的下片，作者又运用想象的翅膀，直入月宫，并</a:t>
            </a:r>
            <a:r>
              <a:rPr lang="zh-CN" altLang="zh-CN" sz="2800" b="1">
                <a:solidFill>
                  <a:srgbClr val="FF0000"/>
                </a:solidFill>
              </a:rPr>
              <a:t>幻想砍去遮住月光的桂树</a:t>
            </a:r>
            <a:r>
              <a:rPr lang="zh-CN" altLang="zh-CN" sz="2800" b="1"/>
              <a:t>。想象更加离奇，更加远离尘世，但却</a:t>
            </a:r>
            <a:r>
              <a:rPr lang="zh-CN" altLang="zh-CN" sz="2800" b="1">
                <a:solidFill>
                  <a:srgbClr val="FF0000"/>
                </a:solidFill>
              </a:rPr>
              <a:t>更直接、强烈地表现了词人的现实理想与为实现理想的坚强意志</a:t>
            </a:r>
            <a:r>
              <a:rPr lang="zh-CN" altLang="zh-CN" sz="2800" b="1"/>
              <a:t>，更鲜明地揭示了词的主旨。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矩形 1"/>
          <p:cNvSpPr>
            <a:spLocks noChangeArrowheads="1"/>
          </p:cNvSpPr>
          <p:nvPr/>
        </p:nvSpPr>
        <p:spPr bwMode="auto">
          <a:xfrm>
            <a:off x="527050" y="604838"/>
            <a:ext cx="8267700" cy="3969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en-US" altLang="zh-CN" sz="2800" b="1"/>
              <a:t>         </a:t>
            </a:r>
            <a:r>
              <a:rPr lang="zh-CN" altLang="zh-CN" sz="2800" b="1"/>
              <a:t>作者这里所说的挡住月光的</a:t>
            </a:r>
            <a:r>
              <a:rPr lang="en-US" altLang="zh-CN" sz="2800" b="1"/>
              <a:t>“</a:t>
            </a:r>
            <a:r>
              <a:rPr lang="zh-CN" altLang="zh-CN" sz="2800" b="1">
                <a:solidFill>
                  <a:srgbClr val="FF0000"/>
                </a:solidFill>
              </a:rPr>
              <a:t>桂婆娑</a:t>
            </a:r>
            <a:r>
              <a:rPr lang="en-US" altLang="zh-CN" sz="2800" b="1"/>
              <a:t>”</a:t>
            </a:r>
            <a:r>
              <a:rPr lang="zh-CN" altLang="zh-CN" sz="2800" b="1"/>
              <a:t>，实际是</a:t>
            </a:r>
            <a:r>
              <a:rPr lang="zh-CN" altLang="zh-CN" sz="2800" b="1">
                <a:solidFill>
                  <a:srgbClr val="FF0000"/>
                </a:solidFill>
              </a:rPr>
              <a:t>指带给人民黑暗的婆娑桂影</a:t>
            </a:r>
            <a:r>
              <a:rPr lang="zh-CN" altLang="zh-CN" sz="2800" b="1"/>
              <a:t>，它不仅</a:t>
            </a:r>
            <a:r>
              <a:rPr lang="zh-CN" altLang="zh-CN" sz="2800" b="1">
                <a:solidFill>
                  <a:srgbClr val="FF0000"/>
                </a:solidFill>
              </a:rPr>
              <a:t>包括南宋朝廷内外的投降势力</a:t>
            </a:r>
            <a:r>
              <a:rPr lang="zh-CN" altLang="zh-CN" sz="2800" b="1"/>
              <a:t>，也包括了</a:t>
            </a:r>
            <a:r>
              <a:rPr lang="zh-CN" altLang="zh-CN" sz="2800" b="1">
                <a:solidFill>
                  <a:srgbClr val="FF0000"/>
                </a:solidFill>
              </a:rPr>
              <a:t>金人的势力</a:t>
            </a:r>
            <a:r>
              <a:rPr lang="zh-CN" altLang="zh-CN" sz="2800" b="1"/>
              <a:t>。因为由被金人统治下的北方南归的辛弃疾，不可能不深切地怀想被金人统治、压迫的家乡人民。进一步说，这首词还可以理想为一种更广泛的</a:t>
            </a:r>
            <a:r>
              <a:rPr lang="zh-CN" altLang="zh-CN" sz="2800" b="1">
                <a:solidFill>
                  <a:srgbClr val="FF0000"/>
                </a:solidFill>
              </a:rPr>
              <a:t>象征</a:t>
            </a:r>
            <a:r>
              <a:rPr lang="zh-CN" altLang="zh-CN" sz="2800" b="1"/>
              <a:t>意义，即</a:t>
            </a:r>
            <a:r>
              <a:rPr lang="zh-CN" altLang="zh-CN" sz="2800" b="1">
                <a:solidFill>
                  <a:srgbClr val="FF0000"/>
                </a:solidFill>
              </a:rPr>
              <a:t>扫荡黑暗，把光明带给人间</a:t>
            </a:r>
            <a:r>
              <a:rPr lang="zh-CN" altLang="zh-CN" sz="2800" b="1"/>
              <a:t>。这一巨大的意义，是词人利用神话材料，借助于想象和逻辑推断所塑造的形象来实现的。</a:t>
            </a:r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10" name="矩形 1"/>
          <p:cNvSpPr>
            <a:spLocks noChangeArrowheads="1"/>
          </p:cNvSpPr>
          <p:nvPr/>
        </p:nvSpPr>
        <p:spPr bwMode="auto">
          <a:xfrm>
            <a:off x="882650" y="1071563"/>
            <a:ext cx="7423150" cy="3538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en-US" altLang="zh-CN" sz="3200" b="1"/>
              <a:t>         </a:t>
            </a:r>
            <a:r>
              <a:rPr lang="zh-CN" altLang="zh-CN" sz="3200" b="1"/>
              <a:t>这首词，无论是从它的艺术境界，还是从它的气象和风格看，他都与</a:t>
            </a:r>
            <a:r>
              <a:rPr lang="zh-CN" altLang="zh-CN" sz="3200" b="1">
                <a:solidFill>
                  <a:srgbClr val="FF0000"/>
                </a:solidFill>
              </a:rPr>
              <a:t>运用神话传说的浪漫主义手法</a:t>
            </a:r>
            <a:r>
              <a:rPr lang="zh-CN" altLang="zh-CN" sz="3200" b="1"/>
              <a:t>有着密切的联系。作者通过</a:t>
            </a:r>
            <a:r>
              <a:rPr lang="zh-CN" altLang="zh-CN" sz="3200" b="1">
                <a:solidFill>
                  <a:srgbClr val="FF0000"/>
                </a:solidFill>
              </a:rPr>
              <a:t>超现实的艺术境界</a:t>
            </a:r>
            <a:r>
              <a:rPr lang="zh-CN" altLang="zh-CN" sz="3200" b="1"/>
              <a:t>，来解决现实的苦闷与实现理想的浪漫主义手法的特点，是一首富于浓厚浪漫主义色彩的优秀词章。</a:t>
            </a:r>
          </a:p>
        </p:txBody>
      </p:sp>
      <p:grpSp>
        <p:nvGrpSpPr>
          <p:cNvPr id="2" name="Group 19"/>
          <p:cNvGrpSpPr/>
          <p:nvPr/>
        </p:nvGrpSpPr>
        <p:grpSpPr>
          <a:xfrm>
            <a:off x="101600" y="314325"/>
            <a:ext cx="2319338" cy="579835"/>
            <a:chOff x="138" y="461"/>
            <a:chExt cx="1461" cy="487"/>
          </a:xfrm>
        </p:grpSpPr>
        <p:pic>
          <p:nvPicPr>
            <p:cNvPr id="43012" name="Picture 18" descr="未标题-1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43013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4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课堂小结</a:t>
              </a:r>
            </a:p>
          </p:txBody>
        </p:sp>
      </p:grp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8673" name="Picture 1" descr="C:\Users\Administrator\AppData\Roaming\Tencent\Users\109655020\QQ\WinTemp\RichOle\Q093(}`Y87TTER{~J{@]]6P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18592" cy="4500576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4034" name="Picture 6" descr="图片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5173266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44035" name="WordArt 3"/>
          <p:cNvSpPr>
            <a:spLocks noChangeArrowheads="1" noChangeShapeType="1"/>
          </p:cNvSpPr>
          <p:nvPr/>
        </p:nvSpPr>
        <p:spPr bwMode="auto">
          <a:xfrm>
            <a:off x="477838" y="1425179"/>
            <a:ext cx="8145462" cy="1437084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r>
              <a:rPr lang="zh-CN" altLang="en-US" sz="5400" kern="1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dist="107763" dir="18900000" algn="ctr" rotWithShape="0">
                    <a:srgbClr val="000099"/>
                  </a:outerShdw>
                </a:effectLst>
                <a:latin typeface="宋体" pitchFamily="2" charset="-122"/>
                <a:ea typeface="宋体" pitchFamily="2" charset="-122"/>
              </a:rPr>
              <a:t>破阵子 为陈同甫赋壮词以寄之</a:t>
            </a:r>
            <a:endParaRPr lang="zh-CN" altLang="en-US" sz="5400" kern="10">
              <a:ln w="12700">
                <a:solidFill>
                  <a:srgbClr val="000099"/>
                </a:solidFill>
                <a:round/>
              </a:ln>
              <a:solidFill>
                <a:srgbClr val="33CCFF"/>
              </a:solidFill>
              <a:effectLst>
                <a:outerShdw dist="107763" dir="18900000" algn="ctr" rotWithShape="0">
                  <a:srgbClr val="000099"/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2727326" y="3449241"/>
            <a:ext cx="157447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8000"/>
                </a:solidFill>
              </a:rPr>
              <a:t>辛弃疾</a:t>
            </a:r>
          </a:p>
        </p:txBody>
      </p:sp>
      <p:pic>
        <p:nvPicPr>
          <p:cNvPr id="125957" name="将军令(扬琴).mp3" descr="将军令(扬琴)"/>
          <p:cNvPicPr>
            <a:picLocks noRot="1"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3"/>
          <a:stretch>
            <a:fillRect/>
          </a:stretch>
        </p:blipFill>
        <p:spPr bwMode="auto">
          <a:xfrm>
            <a:off x="95250" y="4843463"/>
            <a:ext cx="304800" cy="2286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59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59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957"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5957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607219"/>
            <a:ext cx="9144000" cy="4536281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Tx/>
              <a:buNone/>
              <a:defRPr/>
            </a:pP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</a:rPr>
              <a:t>      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</a:rPr>
              <a:t>这首词写于宋代淳熙十五年（</a:t>
            </a: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</a:rPr>
              <a:t>1188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</a:rPr>
              <a:t>）左右，辛弃疾退居江西上饶时。</a:t>
            </a:r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</a:rPr>
              <a:t>辛弃疾不只是词人，还是一名爱国武将，他积极主张抗金北伐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</a:rPr>
              <a:t>，在任职期间坚持练兵备战，因而不断遭受主和派的排斥、诬陷。淳熙八年（</a:t>
            </a: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</a:rPr>
              <a:t>1181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</a:rPr>
              <a:t>）辛弃疾被人弹劾罢官。他不得已赋闲家居</a:t>
            </a:r>
            <a:r>
              <a:rPr lang="zh-CN" altLang="en-US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</a:rPr>
              <a:t>。</a:t>
            </a:r>
            <a:endParaRPr lang="zh-CN" altLang="en-US" b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charset="-122"/>
            </a:endParaRPr>
          </a:p>
          <a:p>
            <a:pPr eaLnBrk="1" fontAlgn="auto" hangingPunct="1">
              <a:spcAft>
                <a:spcPct val="0"/>
              </a:spcAft>
              <a:buFontTx/>
              <a:buNone/>
              <a:defRPr/>
            </a:pP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</a:rPr>
              <a:t>     </a:t>
            </a:r>
            <a:r>
              <a:rPr lang="en-US" altLang="zh-CN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</a:rPr>
              <a:t>"</a:t>
            </a:r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</a:rPr>
              <a:t>壮词</a:t>
            </a:r>
            <a:r>
              <a:rPr lang="en-US" altLang="zh-CN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</a:rPr>
              <a:t>"</a:t>
            </a:r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</a:rPr>
              <a:t>即内容、情感、形象、语言诸方面都豪放、壮美的作品。</a:t>
            </a: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3419475" y="1"/>
            <a:ext cx="2305050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写作背景</a:t>
            </a:r>
            <a:endParaRPr lang="zh-CN" altLang="en-US" sz="40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2000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5" presetClass="entr" presetSubtype="0" fill="hold" grpId="0" nodeType="after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uiExpand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472441" y="502603"/>
            <a:ext cx="8010525" cy="3969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zh-CN" altLang="en-US" sz="2800" b="1">
                <a:solidFill>
                  <a:srgbClr val="0000FF"/>
                </a:solidFill>
              </a:rPr>
              <a:t>        </a:t>
            </a:r>
            <a:r>
              <a:rPr lang="zh-CN" sz="2800" b="1">
                <a:solidFill>
                  <a:srgbClr val="0000FF"/>
                </a:solidFill>
              </a:rPr>
              <a:t>陈同甫，名亮。是辛弃疾的</a:t>
            </a:r>
            <a:r>
              <a:rPr lang="zh-CN" sz="2800" b="1">
                <a:solidFill>
                  <a:srgbClr val="FF0000"/>
                </a:solidFill>
              </a:rPr>
              <a:t>志同道合</a:t>
            </a:r>
            <a:r>
              <a:rPr lang="zh-CN" sz="2800" b="1">
                <a:solidFill>
                  <a:srgbClr val="0000FF"/>
                </a:solidFill>
              </a:rPr>
              <a:t>的好朋友。陈同甫才气超群，喜谈兵，志存经济，重许可，人人见其肺肝。辛弃疾</a:t>
            </a:r>
            <a:r>
              <a:rPr lang="zh-CN" sz="2800" b="1">
                <a:solidFill>
                  <a:srgbClr val="FF0000"/>
                </a:solidFill>
              </a:rPr>
              <a:t>退居上饶</a:t>
            </a:r>
            <a:r>
              <a:rPr lang="zh-CN" sz="2800" b="1">
                <a:solidFill>
                  <a:srgbClr val="0000FF"/>
                </a:solidFill>
              </a:rPr>
              <a:t>，陈氏</a:t>
            </a:r>
            <a:r>
              <a:rPr lang="zh-CN" sz="2800" b="1">
                <a:solidFill>
                  <a:srgbClr val="FF0000"/>
                </a:solidFill>
              </a:rPr>
              <a:t>相访</a:t>
            </a:r>
            <a:r>
              <a:rPr lang="zh-CN" sz="2800" b="1">
                <a:solidFill>
                  <a:srgbClr val="0000FF"/>
                </a:solidFill>
              </a:rPr>
              <a:t>，二人同游鹅湖，纵论天下恢复之事，皆以气节自负。过后，陈亮有</a:t>
            </a:r>
            <a:r>
              <a:rPr lang="zh-CN" altLang="zh-CN" sz="2800" b="1">
                <a:solidFill>
                  <a:srgbClr val="0000FF"/>
                </a:solidFill>
              </a:rPr>
              <a:t>《</a:t>
            </a:r>
            <a:r>
              <a:rPr lang="zh-CN" sz="2800" b="1">
                <a:solidFill>
                  <a:srgbClr val="0000FF"/>
                </a:solidFill>
              </a:rPr>
              <a:t>贺新郎</a:t>
            </a:r>
            <a:r>
              <a:rPr lang="zh-CN" altLang="zh-CN" sz="2800" b="1">
                <a:solidFill>
                  <a:srgbClr val="0000FF"/>
                </a:solidFill>
              </a:rPr>
              <a:t>》</a:t>
            </a:r>
            <a:r>
              <a:rPr lang="zh-CN" sz="2800" b="1">
                <a:solidFill>
                  <a:srgbClr val="0000FF"/>
                </a:solidFill>
              </a:rPr>
              <a:t>词记其事。辛弃疾亦有数词寄之，其</a:t>
            </a:r>
            <a:r>
              <a:rPr lang="zh-CN" altLang="zh-CN" sz="2800" b="1">
                <a:solidFill>
                  <a:srgbClr val="0000FF"/>
                </a:solidFill>
              </a:rPr>
              <a:t>《</a:t>
            </a:r>
            <a:r>
              <a:rPr lang="zh-CN" sz="2800" b="1">
                <a:solidFill>
                  <a:srgbClr val="0000FF"/>
                </a:solidFill>
              </a:rPr>
              <a:t>贺新郎</a:t>
            </a:r>
            <a:r>
              <a:rPr lang="zh-CN" altLang="zh-CN" sz="2800" b="1">
                <a:solidFill>
                  <a:srgbClr val="0000FF"/>
                </a:solidFill>
              </a:rPr>
              <a:t>》</a:t>
            </a:r>
            <a:r>
              <a:rPr lang="zh-CN" sz="2800" b="1">
                <a:solidFill>
                  <a:srgbClr val="0000FF"/>
                </a:solidFill>
              </a:rPr>
              <a:t>云：“男儿到死心如铁。看试手，补天裂。”可见，二人志同道合，均是</a:t>
            </a:r>
            <a:r>
              <a:rPr lang="zh-CN" sz="2800" b="1">
                <a:solidFill>
                  <a:srgbClr val="FF0000"/>
                </a:solidFill>
              </a:rPr>
              <a:t>试图补天的爱国志士</a:t>
            </a:r>
            <a:r>
              <a:rPr lang="zh-CN" sz="2800" b="1">
                <a:solidFill>
                  <a:srgbClr val="0000FF"/>
                </a:solidFill>
              </a:rPr>
              <a:t>。刘熙载说：“陈同甫与稼轩为友，其人才相若，词亦相似。”</a:t>
            </a:r>
            <a:endParaRPr lang="zh-CN" sz="2800" b="1">
              <a:solidFill>
                <a:srgbClr val="0000FF"/>
              </a:solidFill>
              <a:latin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457200" y="-20241"/>
            <a:ext cx="8229600" cy="85725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zh-CN" altLang="en-US"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破阵子</a:t>
            </a:r>
            <a:r>
              <a:rPr lang="en-US" altLang="zh-CN"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anose="02010609060101010101" charset="-122"/>
              </a:rPr>
              <a:t>·</a:t>
            </a:r>
            <a:r>
              <a:rPr lang="en-US" altLang="zh-CN"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为陈同甫赋壮词以寄之</a:t>
            </a:r>
          </a:p>
        </p:txBody>
      </p:sp>
      <p:pic>
        <p:nvPicPr>
          <p:cNvPr id="37891" name="Picture 3" descr="辛弃疾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084888" y="951310"/>
            <a:ext cx="3059112" cy="419219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-36513" y="951310"/>
            <a:ext cx="6121401" cy="31076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      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醉里 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 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挑灯 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 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看剑，梦回 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 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吹角 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 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连营。八百里 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 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分 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 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麾下炙，五十弦 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 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翻 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塞外声，沙场 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 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秋点兵。  </a:t>
            </a:r>
          </a:p>
          <a:p>
            <a:pPr>
              <a:defRPr/>
            </a:pP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      </a:t>
            </a:r>
          </a:p>
          <a:p>
            <a:pPr>
              <a:defRPr/>
            </a:pP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     马作的卢 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 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飞快，弓如霹雳 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 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弦惊。了却君王 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 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天下事，赢得 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 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生前身后名。可怜 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 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白发生！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323850" y="597694"/>
            <a:ext cx="8281988" cy="38841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10000"/>
              </a:lnSpc>
            </a:pPr>
            <a:endParaRPr lang="en-US" altLang="zh-CN" sz="3200" b="1">
              <a:solidFill>
                <a:srgbClr val="000808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>
                <a:solidFill>
                  <a:srgbClr val="000808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200" b="1">
                <a:solidFill>
                  <a:srgbClr val="000808"/>
                </a:solidFill>
                <a:latin typeface="黑体" panose="02010609060101010101" charset="-122"/>
                <a:ea typeface="黑体" panose="02010609060101010101" charset="-122"/>
              </a:rPr>
              <a:t>醉里挑灯看剑，梦回吹角连营。</a:t>
            </a:r>
            <a:r>
              <a:rPr lang="zh-CN" altLang="en-US" sz="3200" b="1" u="sng">
                <a:solidFill>
                  <a:srgbClr val="000808"/>
                </a:solidFill>
                <a:latin typeface="黑体" panose="02010609060101010101" charset="-122"/>
                <a:ea typeface="黑体" panose="02010609060101010101" charset="-122"/>
              </a:rPr>
              <a:t>八百里</a:t>
            </a:r>
            <a:r>
              <a:rPr lang="zh-CN" altLang="en-US" sz="3200" b="1">
                <a:solidFill>
                  <a:srgbClr val="000808"/>
                </a:solidFill>
                <a:latin typeface="黑体" panose="02010609060101010101" charset="-122"/>
                <a:ea typeface="黑体" panose="02010609060101010101" charset="-122"/>
              </a:rPr>
              <a:t>分麾下炙，</a:t>
            </a:r>
            <a:r>
              <a:rPr lang="zh-CN" altLang="en-US" sz="3200" b="1" u="sng">
                <a:solidFill>
                  <a:srgbClr val="000808"/>
                </a:solidFill>
                <a:latin typeface="黑体" panose="02010609060101010101" charset="-122"/>
                <a:ea typeface="黑体" panose="02010609060101010101" charset="-122"/>
              </a:rPr>
              <a:t>五十弦</a:t>
            </a:r>
            <a:r>
              <a:rPr lang="zh-CN" altLang="en-US" sz="3200" b="1">
                <a:solidFill>
                  <a:srgbClr val="000808"/>
                </a:solidFill>
                <a:latin typeface="黑体" panose="02010609060101010101" charset="-122"/>
                <a:ea typeface="黑体" panose="02010609060101010101" charset="-122"/>
              </a:rPr>
              <a:t>翻塞外声。沙场秋点兵！</a:t>
            </a:r>
          </a:p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rgbClr val="000808"/>
                </a:solidFill>
                <a:latin typeface="黑体" panose="02010609060101010101" charset="-122"/>
                <a:ea typeface="黑体" panose="02010609060101010101" charset="-122"/>
              </a:rPr>
              <a:t>       </a:t>
            </a:r>
          </a:p>
          <a:p>
            <a:pPr>
              <a:lnSpc>
                <a:spcPct val="110000"/>
              </a:lnSpc>
            </a:pPr>
            <a:endParaRPr lang="zh-CN" altLang="en-US" sz="3200" b="1">
              <a:solidFill>
                <a:srgbClr val="000808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rgbClr val="000808"/>
                </a:solidFill>
                <a:latin typeface="黑体" panose="02010609060101010101" charset="-122"/>
                <a:ea typeface="黑体" panose="02010609060101010101" charset="-122"/>
              </a:rPr>
              <a:t>马作</a:t>
            </a:r>
            <a:r>
              <a:rPr lang="zh-CN" altLang="en-US" sz="3200" b="1" u="sng">
                <a:solidFill>
                  <a:srgbClr val="000808"/>
                </a:solidFill>
                <a:latin typeface="黑体" panose="02010609060101010101" charset="-122"/>
                <a:ea typeface="黑体" panose="02010609060101010101" charset="-122"/>
              </a:rPr>
              <a:t>的卢</a:t>
            </a:r>
            <a:r>
              <a:rPr lang="zh-CN" altLang="en-US" sz="3200" b="1">
                <a:solidFill>
                  <a:srgbClr val="000808"/>
                </a:solidFill>
                <a:latin typeface="黑体" panose="02010609060101010101" charset="-122"/>
                <a:ea typeface="黑体" panose="02010609060101010101" charset="-122"/>
              </a:rPr>
              <a:t>飞快，弓如霹雳弦惊。了却君王天下事，赢得生前身后名。可怜白发生！</a:t>
            </a:r>
          </a:p>
        </p:txBody>
      </p:sp>
      <p:sp>
        <p:nvSpPr>
          <p:cNvPr id="49155" name="AutoShape 3"/>
          <p:cNvSpPr>
            <a:spLocks noChangeArrowheads="1"/>
          </p:cNvSpPr>
          <p:nvPr/>
        </p:nvSpPr>
        <p:spPr bwMode="auto">
          <a:xfrm>
            <a:off x="1" y="2139553"/>
            <a:ext cx="2881313" cy="1079897"/>
          </a:xfrm>
          <a:prstGeom prst="wedgeRectCallout">
            <a:avLst>
              <a:gd name="adj1" fmla="val 70662"/>
              <a:gd name="adj2" fmla="val -75579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</a:ln>
        </p:spPr>
        <p:txBody>
          <a:bodyPr/>
          <a:lstStyle/>
          <a:p>
            <a:r>
              <a:rPr lang="zh-CN" altLang="en-US" sz="3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五十弦：本指瑟，这里泛指各种乐器。</a:t>
            </a:r>
          </a:p>
          <a:p>
            <a:endParaRPr lang="en-US" altLang="zh-CN" sz="30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9156" name="AutoShape 4"/>
          <p:cNvSpPr>
            <a:spLocks noChangeArrowheads="1"/>
          </p:cNvSpPr>
          <p:nvPr/>
        </p:nvSpPr>
        <p:spPr bwMode="auto">
          <a:xfrm>
            <a:off x="4932364" y="2139554"/>
            <a:ext cx="4211637" cy="1782365"/>
          </a:xfrm>
          <a:prstGeom prst="wedgeRoundRectCallout">
            <a:avLst>
              <a:gd name="adj1" fmla="val 13852"/>
              <a:gd name="adj2" fmla="val -88880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r>
              <a:rPr lang="zh-CN" altLang="en-US" sz="3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八百里：本指牛；语出</a:t>
            </a:r>
            <a:r>
              <a:rPr lang="en-US" altLang="zh-CN" sz="3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世说新语</a:t>
            </a:r>
            <a:r>
              <a:rPr lang="en-US" altLang="zh-CN" sz="3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。这里熟牛肉。</a:t>
            </a:r>
          </a:p>
        </p:txBody>
      </p:sp>
      <p:sp>
        <p:nvSpPr>
          <p:cNvPr id="49157" name="AutoShape 5"/>
          <p:cNvSpPr/>
          <p:nvPr/>
        </p:nvSpPr>
        <p:spPr bwMode="auto">
          <a:xfrm>
            <a:off x="1835151" y="3274219"/>
            <a:ext cx="3097213" cy="1350169"/>
          </a:xfrm>
          <a:prstGeom prst="borderCallout1">
            <a:avLst>
              <a:gd name="adj1" fmla="val 6347"/>
              <a:gd name="adj2" fmla="val -2458"/>
              <a:gd name="adj3" fmla="val -15343"/>
              <a:gd name="adj4" fmla="val -553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</a:ln>
        </p:spPr>
        <p:txBody>
          <a:bodyPr/>
          <a:lstStyle/>
          <a:p>
            <a:r>
              <a:rPr lang="zh-CN" altLang="en-US" sz="3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的卢：古代烈性的名马</a:t>
            </a:r>
            <a:r>
              <a:rPr lang="en-US" altLang="zh-CN" sz="3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三国时代刘备所乘马就叫的卢 </a:t>
            </a:r>
          </a:p>
        </p:txBody>
      </p:sp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2916238" y="250032"/>
            <a:ext cx="4105275" cy="10156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6000" b="1">
                <a:solidFill>
                  <a:srgbClr val="FF3300"/>
                </a:solidFill>
                <a:ea typeface="华文新魏" pitchFamily="2" charset="-122"/>
              </a:rPr>
              <a:t>用   典</a:t>
            </a:r>
          </a:p>
        </p:txBody>
      </p:sp>
      <p:sp>
        <p:nvSpPr>
          <p:cNvPr id="48135" name="AutoShape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348039" y="4677966"/>
            <a:ext cx="936625" cy="215503"/>
          </a:xfrm>
          <a:prstGeom prst="curvedRightArrow">
            <a:avLst>
              <a:gd name="adj1" fmla="val 20000"/>
              <a:gd name="adj2" fmla="val 40000"/>
              <a:gd name="adj3" fmla="val 108656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ntr" presetSubtype="0" decel="10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  <p:bldP spid="49156" grpId="1"/>
      <p:bldP spid="49157" grpId="2"/>
      <p:bldP spid="49158" grpId="3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0" y="33338"/>
            <a:ext cx="9144000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en-US" altLang="zh-CN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醉里</a:t>
            </a:r>
            <a:r>
              <a:rPr lang="zh-CN" altLang="en-US" sz="40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挑灯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看剑，梦回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吹角连营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八百里</a:t>
            </a:r>
            <a:r>
              <a:rPr lang="zh-CN" altLang="en-US" sz="40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分麾下炙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五十弦</a:t>
            </a:r>
            <a:r>
              <a:rPr lang="zh-CN" altLang="en-US" sz="40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翻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塞外声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 sz="40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沙场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秋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点兵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。</a:t>
            </a: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1" y="1491854"/>
            <a:ext cx="2771775" cy="5847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黑体" panose="02010609060101010101" charset="-122"/>
              </a:rPr>
              <a:t>醉里：</a:t>
            </a:r>
            <a:r>
              <a:rPr lang="zh-CN" altLang="en-US" sz="3200" b="1">
                <a:ea typeface="黑体" panose="02010609060101010101" charset="-122"/>
              </a:rPr>
              <a:t>喝醉时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3132139" y="1491854"/>
            <a:ext cx="3311525" cy="5847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黑体" panose="02010609060101010101" charset="-122"/>
              </a:rPr>
              <a:t>挑灯：</a:t>
            </a:r>
            <a:r>
              <a:rPr lang="zh-CN" altLang="en-US" sz="3200" b="1">
                <a:ea typeface="黑体" panose="02010609060101010101" charset="-122"/>
              </a:rPr>
              <a:t>挑亮油灯</a:t>
            </a: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1" y="2085976"/>
            <a:ext cx="6588125" cy="1323439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黑体" panose="02010609060101010101" charset="-122"/>
              </a:rPr>
              <a:t>吹角连营：</a:t>
            </a:r>
            <a:r>
              <a:rPr lang="zh-CN" altLang="en-US" sz="3200" b="1">
                <a:ea typeface="黑体" panose="02010609060101010101" charset="-122"/>
              </a:rPr>
              <a:t>吹号角的声音响遍全营。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黑体" panose="02010609060101010101" charset="-122"/>
              </a:rPr>
              <a:t>连营：</a:t>
            </a:r>
            <a:r>
              <a:rPr lang="zh-CN" altLang="en-US" sz="3200" b="1">
                <a:ea typeface="黑体" panose="02010609060101010101" charset="-122"/>
              </a:rPr>
              <a:t>扎在一起的众多军营。</a:t>
            </a: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0" y="3165873"/>
            <a:ext cx="2268538" cy="5847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黑体" panose="02010609060101010101" charset="-122"/>
              </a:rPr>
              <a:t>八百里：</a:t>
            </a:r>
            <a:r>
              <a:rPr lang="zh-CN" altLang="en-US" sz="3200" b="1">
                <a:ea typeface="黑体" panose="02010609060101010101" charset="-122"/>
              </a:rPr>
              <a:t>牛</a:t>
            </a:r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2555876" y="3165872"/>
            <a:ext cx="6588125" cy="107721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黑体" panose="02010609060101010101" charset="-122"/>
              </a:rPr>
              <a:t>八百里分麾下炙：</a:t>
            </a:r>
            <a:r>
              <a:rPr lang="zh-CN" altLang="en-US" sz="3200" b="1">
                <a:solidFill>
                  <a:schemeClr val="tx2"/>
                </a:solidFill>
                <a:ea typeface="黑体" panose="02010609060101010101" charset="-122"/>
              </a:rPr>
              <a:t>分</a:t>
            </a:r>
            <a:r>
              <a:rPr lang="zh-CN" altLang="en-US" sz="3200" b="1">
                <a:ea typeface="黑体" panose="02010609060101010101" charset="-122"/>
              </a:rPr>
              <a:t>牛肉给部下享用。</a:t>
            </a:r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0" y="4030266"/>
            <a:ext cx="4140200" cy="5847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黑体" panose="02010609060101010101" charset="-122"/>
              </a:rPr>
              <a:t>五十弦：</a:t>
            </a:r>
            <a:r>
              <a:rPr lang="zh-CN" altLang="en-US" sz="3200" b="1">
                <a:ea typeface="黑体" panose="02010609060101010101" charset="-122"/>
              </a:rPr>
              <a:t>指各种乐器</a:t>
            </a:r>
          </a:p>
        </p:txBody>
      </p:sp>
      <p:sp>
        <p:nvSpPr>
          <p:cNvPr id="27659" name="Text Box 11"/>
          <p:cNvSpPr txBox="1">
            <a:spLocks noChangeArrowheads="1"/>
          </p:cNvSpPr>
          <p:nvPr/>
        </p:nvSpPr>
        <p:spPr bwMode="auto">
          <a:xfrm>
            <a:off x="4284663" y="4030266"/>
            <a:ext cx="1943100" cy="5847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黑体" panose="02010609060101010101" charset="-122"/>
              </a:rPr>
              <a:t>翻：</a:t>
            </a:r>
            <a:r>
              <a:rPr lang="zh-CN" altLang="en-US" sz="3200" b="1">
                <a:ea typeface="黑体" panose="02010609060101010101" charset="-122"/>
              </a:rPr>
              <a:t>奏</a:t>
            </a:r>
          </a:p>
        </p:txBody>
      </p:sp>
      <p:sp>
        <p:nvSpPr>
          <p:cNvPr id="27660" name="Text Box 12"/>
          <p:cNvSpPr txBox="1">
            <a:spLocks noChangeArrowheads="1"/>
          </p:cNvSpPr>
          <p:nvPr/>
        </p:nvSpPr>
        <p:spPr bwMode="auto">
          <a:xfrm>
            <a:off x="6372226" y="4030266"/>
            <a:ext cx="2771775" cy="107721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黑体" panose="02010609060101010101" charset="-122"/>
              </a:rPr>
              <a:t>塞外声：</a:t>
            </a:r>
            <a:r>
              <a:rPr lang="zh-CN" altLang="en-US" sz="3200" b="1">
                <a:ea typeface="黑体" panose="02010609060101010101" charset="-122"/>
              </a:rPr>
              <a:t>悲壮粗犷的战歌</a:t>
            </a:r>
          </a:p>
        </p:txBody>
      </p:sp>
      <p:sp>
        <p:nvSpPr>
          <p:cNvPr id="27661" name="Text Box 13"/>
          <p:cNvSpPr txBox="1">
            <a:spLocks noChangeArrowheads="1"/>
          </p:cNvSpPr>
          <p:nvPr/>
        </p:nvSpPr>
        <p:spPr bwMode="auto">
          <a:xfrm>
            <a:off x="1" y="4708923"/>
            <a:ext cx="2339975" cy="5847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黑体" panose="02010609060101010101" charset="-122"/>
              </a:rPr>
              <a:t>沙场：</a:t>
            </a:r>
            <a:r>
              <a:rPr lang="zh-CN" altLang="en-US" sz="3200" b="1">
                <a:ea typeface="黑体" panose="02010609060101010101" charset="-122"/>
              </a:rPr>
              <a:t>战场</a:t>
            </a:r>
          </a:p>
        </p:txBody>
      </p:sp>
      <p:sp>
        <p:nvSpPr>
          <p:cNvPr id="27662" name="Text Box 14"/>
          <p:cNvSpPr txBox="1">
            <a:spLocks noChangeArrowheads="1"/>
          </p:cNvSpPr>
          <p:nvPr/>
        </p:nvSpPr>
        <p:spPr bwMode="auto">
          <a:xfrm>
            <a:off x="2627313" y="4708923"/>
            <a:ext cx="2449512" cy="5847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黑体" panose="02010609060101010101" charset="-122"/>
              </a:rPr>
              <a:t>点兵：</a:t>
            </a:r>
            <a:r>
              <a:rPr lang="zh-CN" altLang="en-US" sz="3200" b="1">
                <a:ea typeface="黑体" panose="02010609060101010101" charset="-122"/>
              </a:rPr>
              <a:t>阅兵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27654" grpId="1"/>
      <p:bldP spid="27655" grpId="2"/>
      <p:bldP spid="27656" grpId="3"/>
      <p:bldP spid="27657" grpId="4"/>
      <p:bldP spid="27658" grpId="5"/>
      <p:bldP spid="27659" grpId="6"/>
      <p:bldP spid="27660" grpId="7"/>
      <p:bldP spid="27661" grpId="8"/>
      <p:bldP spid="27662" grpId="9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78" name="Text Box 4"/>
          <p:cNvSpPr txBox="1">
            <a:spLocks noChangeArrowheads="1"/>
          </p:cNvSpPr>
          <p:nvPr/>
        </p:nvSpPr>
        <p:spPr bwMode="auto">
          <a:xfrm>
            <a:off x="323850" y="604838"/>
            <a:ext cx="8820150" cy="36933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b="1"/>
              <a:t>喝醉时，我挑亮油灯，细看宝剑。</a:t>
            </a:r>
          </a:p>
          <a:p>
            <a:pPr algn="l">
              <a:spcBef>
                <a:spcPct val="50000"/>
              </a:spcBef>
            </a:pPr>
            <a:r>
              <a:rPr lang="zh-CN" altLang="en-US" sz="3600" b="1"/>
              <a:t>梦里醒来，听见号角声在各个军营中响起。</a:t>
            </a:r>
          </a:p>
          <a:p>
            <a:pPr algn="l">
              <a:spcBef>
                <a:spcPct val="50000"/>
              </a:spcBef>
            </a:pPr>
            <a:r>
              <a:rPr lang="zh-CN" altLang="en-US" sz="3600" b="1"/>
              <a:t>军营里兵士们分吃烤熟的牛肉。各种乐器合奏出雄壮悲凉的军歌。</a:t>
            </a:r>
          </a:p>
          <a:p>
            <a:pPr algn="l">
              <a:spcBef>
                <a:spcPct val="50000"/>
              </a:spcBef>
            </a:pPr>
            <a:r>
              <a:rPr lang="zh-CN" altLang="en-US" sz="3600" b="1"/>
              <a:t>肃杀的深秋，我站在疆场上大阅兵。</a:t>
            </a:r>
          </a:p>
        </p:txBody>
      </p:sp>
    </p:spTree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02" name="Rectangle 4"/>
          <p:cNvSpPr>
            <a:spLocks noChangeArrowheads="1"/>
          </p:cNvSpPr>
          <p:nvPr/>
        </p:nvSpPr>
        <p:spPr bwMode="auto">
          <a:xfrm>
            <a:off x="0" y="34529"/>
            <a:ext cx="9144000" cy="19389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en-US" altLang="zh-CN" sz="4000" b="1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马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作</a:t>
            </a:r>
            <a:r>
              <a:rPr lang="zh-CN" altLang="en-US" sz="4000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的卢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飞快，弓如霹雳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弦惊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了却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君王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天下事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，赢得生前身后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名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可怜</a:t>
            </a:r>
            <a:r>
              <a:rPr lang="zh-CN" altLang="en-US" sz="4000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白发生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！</a:t>
            </a: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581026" y="1625204"/>
            <a:ext cx="2656496" cy="5847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anose="02010609060101010101" charset="-122"/>
              </a:rPr>
              <a:t>的卢</a:t>
            </a: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ea typeface="黑体" panose="02010609060101010101" charset="-122"/>
              </a:rPr>
              <a:t>：良马。</a:t>
            </a:r>
          </a:p>
        </p:txBody>
      </p:sp>
      <p:sp>
        <p:nvSpPr>
          <p:cNvPr id="51204" name="Rectangle 6"/>
          <p:cNvSpPr>
            <a:spLocks noChangeArrowheads="1"/>
          </p:cNvSpPr>
          <p:nvPr/>
        </p:nvSpPr>
        <p:spPr bwMode="auto">
          <a:xfrm>
            <a:off x="3708400" y="1633537"/>
            <a:ext cx="3480440" cy="5847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ea typeface="黑体" panose="02010609060101010101" charset="-122"/>
              </a:rPr>
              <a:t>作</a:t>
            </a:r>
            <a:r>
              <a:rPr lang="zh-CN" altLang="en-US" sz="3200" b="1">
                <a:ea typeface="黑体" panose="02010609060101010101" charset="-122"/>
              </a:rPr>
              <a:t>：像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3200" b="1">
                <a:ea typeface="黑体" panose="02010609060101010101" charset="-122"/>
              </a:rPr>
              <a:t>一样。</a:t>
            </a:r>
          </a:p>
        </p:txBody>
      </p:sp>
      <p:sp>
        <p:nvSpPr>
          <p:cNvPr id="51205" name="Rectangle 8"/>
          <p:cNvSpPr>
            <a:spLocks noChangeArrowheads="1"/>
          </p:cNvSpPr>
          <p:nvPr/>
        </p:nvSpPr>
        <p:spPr bwMode="auto">
          <a:xfrm>
            <a:off x="250825" y="2247900"/>
            <a:ext cx="3892412" cy="5847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ea typeface="黑体" panose="02010609060101010101" charset="-122"/>
              </a:rPr>
              <a:t>弦惊</a:t>
            </a:r>
            <a:r>
              <a:rPr lang="zh-CN" altLang="en-US" sz="3200" b="1">
                <a:ea typeface="黑体" panose="02010609060101010101" charset="-122"/>
              </a:rPr>
              <a:t>：令人心害怕。</a:t>
            </a:r>
          </a:p>
        </p:txBody>
      </p:sp>
      <p:sp>
        <p:nvSpPr>
          <p:cNvPr id="51206" name="Rectangle 9"/>
          <p:cNvSpPr>
            <a:spLocks noChangeArrowheads="1"/>
          </p:cNvSpPr>
          <p:nvPr/>
        </p:nvSpPr>
        <p:spPr bwMode="auto">
          <a:xfrm>
            <a:off x="4356100" y="2247900"/>
            <a:ext cx="5128327" cy="5847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ea typeface="黑体" panose="02010609060101010101" charset="-122"/>
              </a:rPr>
              <a:t>了却</a:t>
            </a:r>
            <a:r>
              <a:rPr lang="zh-CN" altLang="en-US" sz="3200" b="1">
                <a:ea typeface="黑体" panose="02010609060101010101" charset="-122"/>
              </a:rPr>
              <a:t>：了结，把事情做完。</a:t>
            </a:r>
          </a:p>
        </p:txBody>
      </p:sp>
      <p:sp>
        <p:nvSpPr>
          <p:cNvPr id="51207" name="Rectangle 10"/>
          <p:cNvSpPr>
            <a:spLocks noChangeArrowheads="1"/>
          </p:cNvSpPr>
          <p:nvPr/>
        </p:nvSpPr>
        <p:spPr bwMode="auto">
          <a:xfrm>
            <a:off x="250825" y="2842023"/>
            <a:ext cx="5952270" cy="5847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ea typeface="黑体" panose="02010609060101010101" charset="-122"/>
              </a:rPr>
              <a:t>天下事</a:t>
            </a:r>
            <a:r>
              <a:rPr lang="zh-CN" altLang="en-US" sz="3200" b="1">
                <a:ea typeface="黑体" panose="02010609060101010101" charset="-122"/>
              </a:rPr>
              <a:t>：收复北方的国家大事。</a:t>
            </a:r>
          </a:p>
        </p:txBody>
      </p:sp>
      <p:sp>
        <p:nvSpPr>
          <p:cNvPr id="51208" name="Rectangle 11"/>
          <p:cNvSpPr>
            <a:spLocks noChangeArrowheads="1"/>
          </p:cNvSpPr>
          <p:nvPr/>
        </p:nvSpPr>
        <p:spPr bwMode="auto">
          <a:xfrm>
            <a:off x="6300789" y="2842023"/>
            <a:ext cx="2656496" cy="5847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ea typeface="黑体" panose="02010609060101010101" charset="-122"/>
              </a:rPr>
              <a:t>名</a:t>
            </a:r>
            <a:r>
              <a:rPr lang="zh-CN" altLang="en-US" sz="3200" b="1">
                <a:ea typeface="黑体" panose="02010609060101010101" charset="-122"/>
              </a:rPr>
              <a:t>：一世英名</a:t>
            </a:r>
          </a:p>
        </p:txBody>
      </p:sp>
      <p:sp>
        <p:nvSpPr>
          <p:cNvPr id="51209" name="Rectangle 12"/>
          <p:cNvSpPr>
            <a:spLocks noChangeArrowheads="1"/>
          </p:cNvSpPr>
          <p:nvPr/>
        </p:nvSpPr>
        <p:spPr bwMode="auto">
          <a:xfrm>
            <a:off x="250825" y="3489722"/>
            <a:ext cx="2244525" cy="5847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ea typeface="黑体" panose="02010609060101010101" charset="-122"/>
              </a:rPr>
              <a:t>可怜</a:t>
            </a:r>
            <a:r>
              <a:rPr lang="zh-CN" altLang="en-US" sz="3200" b="1">
                <a:ea typeface="黑体" panose="02010609060101010101" charset="-122"/>
              </a:rPr>
              <a:t>：可惜</a:t>
            </a:r>
          </a:p>
        </p:txBody>
      </p:sp>
      <p:sp>
        <p:nvSpPr>
          <p:cNvPr id="51210" name="Rectangle 13"/>
          <p:cNvSpPr>
            <a:spLocks noChangeArrowheads="1"/>
          </p:cNvSpPr>
          <p:nvPr/>
        </p:nvSpPr>
        <p:spPr bwMode="auto">
          <a:xfrm>
            <a:off x="3924300" y="3436144"/>
            <a:ext cx="4968875" cy="107721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ea typeface="黑体" panose="02010609060101010101" charset="-122"/>
              </a:rPr>
              <a:t>白发生</a:t>
            </a:r>
            <a:r>
              <a:rPr lang="zh-CN" altLang="en-US" sz="3200" b="1">
                <a:ea typeface="黑体" panose="02010609060101010101" charset="-122"/>
              </a:rPr>
              <a:t>：壮志未酬白发生。指空怀一腔报国情。</a:t>
            </a:r>
          </a:p>
        </p:txBody>
      </p:sp>
    </p:spTree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226" name="Text Box 4"/>
          <p:cNvSpPr txBox="1">
            <a:spLocks noChangeArrowheads="1"/>
          </p:cNvSpPr>
          <p:nvPr/>
        </p:nvSpPr>
        <p:spPr bwMode="auto">
          <a:xfrm>
            <a:off x="468314" y="357188"/>
            <a:ext cx="8351837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    战马像的卢马那样飞跃驰骋，弓箭声像惊雷那样令人心惊。我很希望能完成收复中原、统一国家的伟业，赢得生前死后的一世英名。可惜，我壮志未酬，却已经满头白发，空怀一腔报国热情无人赏识啊！</a:t>
            </a:r>
          </a:p>
        </p:txBody>
      </p:sp>
    </p:spTree>
  </p:cSld>
  <p:clrMapOvr>
    <a:masterClrMapping/>
  </p:clrMapOvr>
  <p:transition/>
  <p:timing/>
</p:sld>
</file>

<file path=ppt/slides/slide4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250" name="Text Box 2"/>
          <p:cNvSpPr txBox="1">
            <a:spLocks noChangeArrowheads="1"/>
          </p:cNvSpPr>
          <p:nvPr/>
        </p:nvSpPr>
        <p:spPr bwMode="auto">
          <a:xfrm>
            <a:off x="179389" y="141685"/>
            <a:ext cx="8734425" cy="1200329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sz="3600" b="1">
                <a:latin typeface="楷体_GB2312" charset="-122"/>
                <a:ea typeface="楷体_GB2312" charset="-122"/>
              </a:rPr>
              <a:t>1</a:t>
            </a:r>
            <a:r>
              <a:rPr kumimoji="1" lang="zh-CN" altLang="en-US" sz="3600" b="1">
                <a:latin typeface="楷体_GB2312" charset="-122"/>
                <a:ea typeface="楷体_GB2312" charset="-122"/>
              </a:rPr>
              <a:t>、</a:t>
            </a:r>
            <a:r>
              <a:rPr kumimoji="1" lang="zh-CN" altLang="en-US" sz="3600" b="1">
                <a:ea typeface="楷体_GB2312" charset="-122"/>
              </a:rPr>
              <a:t>“</a:t>
            </a:r>
            <a:r>
              <a:rPr kumimoji="1" lang="zh-CN" altLang="en-US" sz="3600" b="1">
                <a:latin typeface="楷体_GB2312" charset="-122"/>
                <a:ea typeface="楷体_GB2312" charset="-122"/>
              </a:rPr>
              <a:t>醉里挑灯看剑，梦回吹角连营</a:t>
            </a:r>
            <a:r>
              <a:rPr kumimoji="1" lang="zh-CN" altLang="en-US" sz="3600" b="1">
                <a:ea typeface="楷体_GB2312" charset="-122"/>
              </a:rPr>
              <a:t>”</a:t>
            </a:r>
            <a:r>
              <a:rPr kumimoji="1" lang="zh-CN" altLang="en-US" sz="3600" b="1">
                <a:latin typeface="楷体_GB2312" charset="-122"/>
                <a:ea typeface="楷体_GB2312" charset="-122"/>
              </a:rPr>
              <a:t>怎么解释？</a:t>
            </a:r>
            <a:r>
              <a:rPr kumimoji="1" lang="zh-CN" altLang="en-US" sz="3600" b="1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其作用是什么？</a:t>
            </a:r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395288" y="1059657"/>
            <a:ext cx="8748712" cy="1200329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3600" b="1">
                <a:solidFill>
                  <a:schemeClr val="accent2"/>
                </a:solidFill>
                <a:latin typeface="楷体_GB2312" charset="-122"/>
                <a:ea typeface="楷体_GB2312" charset="-122"/>
              </a:rPr>
              <a:t>在大醉后，拨亮油灯，抽剑抚摩观看，一觉醒来，只听到营地里嘹亮的军号声。</a:t>
            </a: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468314" y="2031206"/>
            <a:ext cx="8353425" cy="1200329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3600" b="1">
                <a:latin typeface="黑体" panose="02010609060101010101" charset="-122"/>
                <a:ea typeface="黑体" panose="02010609060101010101" charset="-122"/>
              </a:rPr>
              <a:t>前句表达了词人杀敌报国的</a:t>
            </a:r>
            <a:r>
              <a:rPr kumimoji="1"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雄心壮志</a:t>
            </a:r>
            <a:r>
              <a:rPr kumimoji="1" lang="zh-CN" altLang="en-US" sz="3600" b="1">
                <a:latin typeface="黑体" panose="02010609060101010101" charset="-122"/>
                <a:ea typeface="黑体" panose="02010609060101010101" charset="-122"/>
              </a:rPr>
              <a:t>，后句渲染了紧张浓厚的战斗</a:t>
            </a:r>
            <a:r>
              <a:rPr kumimoji="1"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气氛</a:t>
            </a:r>
            <a:r>
              <a:rPr kumimoji="1" lang="zh-CN" altLang="en-US" sz="3600" b="1">
                <a:latin typeface="黑体" panose="02010609060101010101" charset="-122"/>
                <a:ea typeface="黑体" panose="02010609060101010101" charset="-122"/>
              </a:rPr>
              <a:t>。</a:t>
            </a:r>
          </a:p>
        </p:txBody>
      </p:sp>
      <p:pic>
        <p:nvPicPr>
          <p:cNvPr id="53253" name="Picture 5" descr="破阵子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3596640"/>
            <a:ext cx="9144000" cy="154686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  <p:bldP spid="3891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9697" name="Picture 1" descr="C:\Users\Administrator\AppData\Roaming\Tencent\Users\109655020\QQ\WinTemp\RichOle\05WKW26BZJV(%AJ`~DBZ6E1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5276454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4274" name="Text Box 2"/>
          <p:cNvSpPr txBox="1">
            <a:spLocks noChangeArrowheads="1"/>
          </p:cNvSpPr>
          <p:nvPr/>
        </p:nvSpPr>
        <p:spPr bwMode="auto">
          <a:xfrm>
            <a:off x="179388" y="141685"/>
            <a:ext cx="8964612" cy="13836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sz="2800" b="1">
                <a:solidFill>
                  <a:schemeClr val="tx2"/>
                </a:solidFill>
                <a:latin typeface="楷体_GB2312" charset="-122"/>
                <a:ea typeface="楷体_GB2312" charset="-122"/>
              </a:rPr>
              <a:t>2</a:t>
            </a:r>
            <a:r>
              <a:rPr kumimoji="1" lang="zh-CN" altLang="en-US" sz="2800" b="1">
                <a:solidFill>
                  <a:schemeClr val="tx2"/>
                </a:solidFill>
                <a:latin typeface="楷体_GB2312" charset="-122"/>
                <a:ea typeface="楷体_GB2312" charset="-122"/>
              </a:rPr>
              <a:t>、</a:t>
            </a:r>
            <a:r>
              <a:rPr kumimoji="1" lang="zh-CN" altLang="en-US" sz="2800" b="1">
                <a:solidFill>
                  <a:schemeClr val="tx2"/>
                </a:solidFill>
                <a:ea typeface="楷体_GB2312" charset="-122"/>
              </a:rPr>
              <a:t>“</a:t>
            </a:r>
            <a:r>
              <a:rPr kumimoji="1" lang="zh-CN" altLang="en-US" sz="2800" b="1">
                <a:solidFill>
                  <a:schemeClr val="tx2"/>
                </a:solidFill>
                <a:latin typeface="楷体_GB2312" charset="-122"/>
                <a:ea typeface="楷体_GB2312" charset="-122"/>
              </a:rPr>
              <a:t>八百里分麾下炙，五十弦翻塞外声，沙场秋点兵</a:t>
            </a:r>
            <a:r>
              <a:rPr kumimoji="1" lang="zh-CN" altLang="en-US" sz="2800" b="1">
                <a:solidFill>
                  <a:schemeClr val="tx2"/>
                </a:solidFill>
                <a:ea typeface="楷体_GB2312" charset="-122"/>
              </a:rPr>
              <a:t>”</a:t>
            </a:r>
            <a:r>
              <a:rPr kumimoji="1" lang="zh-CN" altLang="en-US" sz="2800" b="1">
                <a:solidFill>
                  <a:schemeClr val="tx2"/>
                </a:solidFill>
                <a:latin typeface="楷体_GB2312" charset="-122"/>
                <a:ea typeface="楷体_GB2312" charset="-122"/>
              </a:rPr>
              <a:t>是</a:t>
            </a:r>
            <a:r>
              <a:rPr kumimoji="1"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从哪几方面</a:t>
            </a:r>
            <a:r>
              <a:rPr kumimoji="1" lang="zh-CN" altLang="en-US" sz="2800" b="1">
                <a:solidFill>
                  <a:schemeClr val="tx2"/>
                </a:solidFill>
                <a:latin typeface="楷体_GB2312" charset="-122"/>
                <a:ea typeface="楷体_GB2312" charset="-122"/>
              </a:rPr>
              <a:t>来描写军营生活的？从中表现了怎样的思想感情和精神？有什么作用？</a:t>
            </a:r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0" y="1815704"/>
            <a:ext cx="9144000" cy="95313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2800" b="1">
                <a:solidFill>
                  <a:schemeClr val="accent2"/>
                </a:solidFill>
                <a:latin typeface="楷体_GB2312" charset="-122"/>
                <a:ea typeface="楷体_GB2312" charset="-122"/>
              </a:rPr>
              <a:t>从</a:t>
            </a:r>
            <a:r>
              <a:rPr kumimoji="1" lang="zh-CN" altLang="en-US" sz="2800" b="1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军中用餐</a:t>
            </a:r>
            <a:r>
              <a:rPr kumimoji="1" lang="zh-CN" altLang="en-US" sz="2800" b="1">
                <a:solidFill>
                  <a:schemeClr val="accent2"/>
                </a:solidFill>
                <a:latin typeface="楷体_GB2312" charset="-122"/>
                <a:ea typeface="楷体_GB2312" charset="-122"/>
              </a:rPr>
              <a:t>、</a:t>
            </a:r>
            <a:r>
              <a:rPr kumimoji="1" lang="zh-CN" altLang="en-US" sz="2800" b="1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演奏军乐</a:t>
            </a:r>
            <a:r>
              <a:rPr kumimoji="1" lang="zh-CN" altLang="en-US" sz="2800" b="1">
                <a:solidFill>
                  <a:schemeClr val="accent2"/>
                </a:solidFill>
                <a:latin typeface="楷体_GB2312" charset="-122"/>
                <a:ea typeface="楷体_GB2312" charset="-122"/>
              </a:rPr>
              <a:t>、</a:t>
            </a:r>
            <a:r>
              <a:rPr kumimoji="1" lang="zh-CN" altLang="en-US" sz="2800" b="1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检阅军队</a:t>
            </a:r>
            <a:r>
              <a:rPr kumimoji="1" lang="zh-CN" altLang="en-US" sz="2800" b="1">
                <a:solidFill>
                  <a:schemeClr val="accent2"/>
                </a:solidFill>
                <a:latin typeface="楷体_GB2312" charset="-122"/>
                <a:ea typeface="楷体_GB2312" charset="-122"/>
              </a:rPr>
              <a:t>三个方面具体描</a:t>
            </a:r>
            <a:r>
              <a:rPr kumimoji="1" lang="zh-CN" altLang="en-US" sz="2800" b="1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写了军营生活</a:t>
            </a:r>
            <a:r>
              <a:rPr kumimoji="1" lang="zh-CN" altLang="en-US" sz="2800" b="1">
                <a:solidFill>
                  <a:schemeClr val="accent2"/>
                </a:solidFill>
                <a:latin typeface="楷体_GB2312" charset="-122"/>
                <a:ea typeface="楷体_GB2312" charset="-122"/>
              </a:rPr>
              <a:t>。。</a:t>
            </a:r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0" y="2680097"/>
            <a:ext cx="9144000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kumimoji="1" lang="zh-CN" altLang="en-US" sz="2800" b="1">
                <a:solidFill>
                  <a:srgbClr val="FF0000"/>
                </a:solidFill>
                <a:ea typeface="楷体_GB2312" charset="-122"/>
              </a:rPr>
              <a:t>表现了词人豪迈的情怀和乐观的精神</a:t>
            </a:r>
            <a:endParaRPr kumimoji="1" lang="zh-CN" altLang="en-US" sz="2800" b="1">
              <a:solidFill>
                <a:schemeClr val="accent2"/>
              </a:solidFill>
              <a:ea typeface="楷体_GB2312" charset="-122"/>
            </a:endParaRPr>
          </a:p>
          <a:p>
            <a:pPr algn="l"/>
            <a:r>
              <a:rPr kumimoji="1" lang="zh-CN" altLang="en-US" sz="2800" b="1">
                <a:solidFill>
                  <a:srgbClr val="0000FF"/>
                </a:solidFill>
                <a:ea typeface="楷体_GB2312" charset="-122"/>
              </a:rPr>
              <a:t>内容上：</a:t>
            </a:r>
            <a:r>
              <a:rPr kumimoji="1" lang="zh-CN" altLang="en-US" sz="2800" b="1">
                <a:solidFill>
                  <a:schemeClr val="accent2"/>
                </a:solidFill>
                <a:ea typeface="楷体_GB2312" charset="-122"/>
              </a:rPr>
              <a:t>既展示出一幅壮阔的画面，又</a:t>
            </a:r>
            <a:r>
              <a:rPr kumimoji="1" lang="zh-CN" altLang="en-US" sz="2800" b="1">
                <a:solidFill>
                  <a:srgbClr val="FF0000"/>
                </a:solidFill>
                <a:ea typeface="楷体_GB2312" charset="-122"/>
              </a:rPr>
              <a:t>渲染了悲壮的气氛</a:t>
            </a:r>
            <a:r>
              <a:rPr kumimoji="1" lang="zh-CN" altLang="en-US" sz="2800" b="1">
                <a:solidFill>
                  <a:schemeClr val="accent2"/>
                </a:solidFill>
                <a:ea typeface="楷体_GB2312" charset="-122"/>
              </a:rPr>
              <a:t>，</a:t>
            </a:r>
          </a:p>
          <a:p>
            <a:pPr algn="l"/>
            <a:r>
              <a:rPr kumimoji="1" lang="zh-CN" altLang="en-US" sz="2800" b="1">
                <a:solidFill>
                  <a:srgbClr val="0000FF"/>
                </a:solidFill>
                <a:ea typeface="楷体_GB2312" charset="-122"/>
              </a:rPr>
              <a:t>思想上：</a:t>
            </a:r>
            <a:r>
              <a:rPr kumimoji="1" lang="zh-CN" altLang="en-US" sz="2800" b="1">
                <a:solidFill>
                  <a:schemeClr val="accent2"/>
                </a:solidFill>
                <a:ea typeface="楷体_GB2312" charset="-122"/>
              </a:rPr>
              <a:t>表露出作者</a:t>
            </a:r>
            <a:r>
              <a:rPr kumimoji="1" lang="zh-CN" altLang="en-US" sz="2800" b="1">
                <a:solidFill>
                  <a:srgbClr val="FF0000"/>
                </a:solidFill>
                <a:ea typeface="楷体_GB2312" charset="-122"/>
              </a:rPr>
              <a:t>壮心不已和杀敌报国的昂扬斗志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  <p:bldP spid="39940" grpId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0" y="1004887"/>
            <a:ext cx="8077200" cy="64633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3600" b="1">
                <a:solidFill>
                  <a:schemeClr val="accent2"/>
                </a:solidFill>
                <a:latin typeface="楷体_GB2312" charset="-122"/>
                <a:ea typeface="楷体_GB2312" charset="-122"/>
              </a:rPr>
              <a:t>上片描述军旅生活。</a:t>
            </a:r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250826" y="141685"/>
            <a:ext cx="842486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kumimoji="1" lang="zh-CN" altLang="en-US" sz="3600" b="1">
                <a:latin typeface="楷体_GB2312" charset="-122"/>
                <a:ea typeface="楷体_GB2312" charset="-122"/>
              </a:rPr>
              <a:t>上片小结：</a:t>
            </a:r>
            <a:endParaRPr kumimoji="1" lang="en-US" altLang="zh-CN" sz="3600" b="1">
              <a:latin typeface="楷体_GB2312" charset="-122"/>
              <a:ea typeface="楷体_GB2312" charset="-122"/>
            </a:endParaRP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1" y="2072234"/>
            <a:ext cx="518477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l"/>
            <a:r>
              <a:rPr kumimoji="1" lang="zh-CN" altLang="en-US" sz="2800" b="1">
                <a:solidFill>
                  <a:schemeClr val="accent2"/>
                </a:solidFill>
                <a:latin typeface="楷体_GB2312" charset="-122"/>
                <a:ea typeface="楷体_GB2312" charset="-122"/>
              </a:rPr>
              <a:t>具体写了看剑，闻号，分炙，奏乐，点兵等军营生活情景。</a:t>
            </a:r>
            <a:r>
              <a:rPr lang="zh-CN" altLang="en-US" sz="2800" b="1">
                <a:latin typeface="楷体_GB2312" charset="-122"/>
                <a:ea typeface="楷体_GB2312" charset="-122"/>
              </a:rPr>
              <a:t> </a:t>
            </a:r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81281" y="3572510"/>
            <a:ext cx="482441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kumimoji="1" lang="zh-CN" altLang="en-US" sz="2400" b="1">
                <a:solidFill>
                  <a:schemeClr val="accent2"/>
                </a:solidFill>
                <a:latin typeface="楷体_GB2312" charset="-122"/>
                <a:ea typeface="楷体_GB2312" charset="-122"/>
              </a:rPr>
              <a:t>表达了作者杀敌报国的雄心壮志。</a:t>
            </a:r>
          </a:p>
        </p:txBody>
      </p:sp>
      <p:pic>
        <p:nvPicPr>
          <p:cNvPr id="55302" name="Picture 6" descr="铁马冰河入梦来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076825" y="1113235"/>
            <a:ext cx="3816350" cy="3726656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3" grpId="1"/>
      <p:bldP spid="40964" grpId="2"/>
      <p:bldP spid="40965" grpId="3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6322" name="Text Box 2"/>
          <p:cNvSpPr txBox="1">
            <a:spLocks noChangeArrowheads="1"/>
          </p:cNvSpPr>
          <p:nvPr/>
        </p:nvSpPr>
        <p:spPr bwMode="auto">
          <a:xfrm>
            <a:off x="304800" y="400050"/>
            <a:ext cx="8458200" cy="36933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/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0" y="0"/>
            <a:ext cx="8783638" cy="13836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sz="2800" b="1">
                <a:solidFill>
                  <a:schemeClr val="tx2"/>
                </a:solidFill>
                <a:latin typeface="楷体_GB2312" charset="-122"/>
                <a:ea typeface="楷体_GB2312" charset="-122"/>
              </a:rPr>
              <a:t>3</a:t>
            </a:r>
            <a:r>
              <a:rPr kumimoji="1" lang="zh-CN" altLang="en-US" sz="2800" b="1">
                <a:solidFill>
                  <a:schemeClr val="tx2"/>
                </a:solidFill>
                <a:latin typeface="楷体_GB2312" charset="-122"/>
                <a:ea typeface="楷体_GB2312" charset="-122"/>
              </a:rPr>
              <a:t>、</a:t>
            </a:r>
            <a:r>
              <a:rPr kumimoji="1" lang="zh-CN" altLang="en-US" sz="2800" b="1">
                <a:solidFill>
                  <a:schemeClr val="tx2"/>
                </a:solidFill>
                <a:ea typeface="楷体_GB2312" charset="-122"/>
              </a:rPr>
              <a:t>“</a:t>
            </a:r>
            <a:r>
              <a:rPr kumimoji="1" lang="zh-CN" altLang="en-US" sz="2800" b="1">
                <a:solidFill>
                  <a:schemeClr val="tx2"/>
                </a:solidFill>
                <a:latin typeface="楷体_GB2312" charset="-122"/>
                <a:ea typeface="楷体_GB2312" charset="-122"/>
              </a:rPr>
              <a:t>马作的卢飞快，弓如霹雳弦惊</a:t>
            </a:r>
            <a:r>
              <a:rPr kumimoji="1" lang="zh-CN" altLang="en-US" sz="2800" b="1">
                <a:solidFill>
                  <a:schemeClr val="tx2"/>
                </a:solidFill>
                <a:ea typeface="楷体_GB2312" charset="-122"/>
              </a:rPr>
              <a:t>”</a:t>
            </a:r>
            <a:r>
              <a:rPr kumimoji="1" lang="zh-CN" altLang="en-US" sz="2800" b="1">
                <a:solidFill>
                  <a:schemeClr val="tx2"/>
                </a:solidFill>
                <a:latin typeface="楷体_GB2312" charset="-122"/>
                <a:ea typeface="楷体_GB2312" charset="-122"/>
              </a:rPr>
              <a:t>描写了怎样的场面？表达了作者怎样的感情？</a:t>
            </a:r>
            <a:r>
              <a:rPr kumimoji="1" lang="zh-CN" altLang="en-US" sz="2800" b="1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除了比喻还用了什么修辞手法</a:t>
            </a:r>
            <a:r>
              <a:rPr kumimoji="1" lang="zh-CN" altLang="en-US" sz="2800" b="1">
                <a:solidFill>
                  <a:schemeClr val="tx2"/>
                </a:solidFill>
                <a:latin typeface="楷体_GB2312" charset="-122"/>
                <a:ea typeface="楷体_GB2312" charset="-122"/>
              </a:rPr>
              <a:t>？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79388" y="1238251"/>
            <a:ext cx="8964612" cy="1383665"/>
          </a:xfrm>
          <a:prstGeom prst="rect">
            <a:avLst/>
          </a:prstGeom>
          <a:solidFill>
            <a:srgbClr val="FFFF99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sz="2800" b="1">
                <a:solidFill>
                  <a:schemeClr val="accent2"/>
                </a:solidFill>
                <a:latin typeface="楷体_GB2312" charset="-122"/>
                <a:ea typeface="楷体_GB2312" charset="-122"/>
              </a:rPr>
              <a:t>    </a:t>
            </a:r>
            <a:r>
              <a:rPr kumimoji="1" lang="zh-CN" altLang="en-US" sz="2800" b="1">
                <a:solidFill>
                  <a:schemeClr val="accent2"/>
                </a:solidFill>
                <a:latin typeface="楷体_GB2312" charset="-122"/>
                <a:ea typeface="楷体_GB2312" charset="-122"/>
              </a:rPr>
              <a:t>描写了想象中的</a:t>
            </a:r>
            <a:r>
              <a:rPr kumimoji="1" lang="zh-CN" altLang="en-US" sz="2800" b="1">
                <a:solidFill>
                  <a:srgbClr val="0000FF"/>
                </a:solidFill>
                <a:latin typeface="楷体_GB2312" charset="-122"/>
                <a:ea typeface="楷体_GB2312" charset="-122"/>
              </a:rPr>
              <a:t>战斗场面</a:t>
            </a:r>
            <a:r>
              <a:rPr kumimoji="1" lang="zh-CN" altLang="en-US" sz="2800" b="1">
                <a:solidFill>
                  <a:schemeClr val="accent2"/>
                </a:solidFill>
                <a:latin typeface="楷体_GB2312" charset="-122"/>
                <a:ea typeface="楷体_GB2312" charset="-122"/>
              </a:rPr>
              <a:t>，前句写骑马驰骋，后句写弯弓射箭，从</a:t>
            </a:r>
            <a:r>
              <a:rPr kumimoji="1" lang="zh-CN" altLang="en-US" sz="2800" b="1">
                <a:solidFill>
                  <a:srgbClr val="0000FF"/>
                </a:solidFill>
                <a:latin typeface="楷体_GB2312" charset="-122"/>
                <a:ea typeface="楷体_GB2312" charset="-122"/>
              </a:rPr>
              <a:t>视觉和听觉</a:t>
            </a:r>
            <a:r>
              <a:rPr kumimoji="1" lang="zh-CN" altLang="en-US" sz="2800" b="1">
                <a:solidFill>
                  <a:schemeClr val="accent2"/>
                </a:solidFill>
                <a:latin typeface="楷体_GB2312" charset="-122"/>
                <a:ea typeface="楷体_GB2312" charset="-122"/>
              </a:rPr>
              <a:t>两个方面，抓住特点，极其概括而生动地</a:t>
            </a:r>
            <a:r>
              <a:rPr kumimoji="1" lang="zh-CN" altLang="en-US" sz="2800" b="1">
                <a:solidFill>
                  <a:srgbClr val="0000FF"/>
                </a:solidFill>
                <a:latin typeface="楷体_GB2312" charset="-122"/>
                <a:ea typeface="楷体_GB2312" charset="-122"/>
              </a:rPr>
              <a:t>写出战斗的激烈紧张</a:t>
            </a:r>
            <a:r>
              <a:rPr kumimoji="1" lang="zh-CN" altLang="en-US" sz="2800" b="1">
                <a:solidFill>
                  <a:schemeClr val="accent2"/>
                </a:solidFill>
                <a:latin typeface="楷体_GB2312" charset="-122"/>
                <a:ea typeface="楷体_GB2312" charset="-122"/>
              </a:rPr>
              <a:t>。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233364" y="3905250"/>
            <a:ext cx="8910637" cy="953135"/>
          </a:xfrm>
          <a:prstGeom prst="rect">
            <a:avLst/>
          </a:prstGeom>
          <a:solidFill>
            <a:srgbClr val="66CCFF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sz="2800" b="1">
                <a:solidFill>
                  <a:srgbClr val="0033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kumimoji="1" lang="zh-CN" altLang="en-US" sz="2800" b="1">
                <a:solidFill>
                  <a:srgbClr val="003300"/>
                </a:solidFill>
                <a:latin typeface="黑体" panose="02010609060101010101" charset="-122"/>
                <a:ea typeface="黑体" panose="02010609060101010101" charset="-122"/>
              </a:rPr>
              <a:t>上句</a:t>
            </a:r>
            <a:r>
              <a:rPr kumimoji="1"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用典</a:t>
            </a:r>
            <a:r>
              <a:rPr kumimoji="1" lang="zh-CN" altLang="en-US" sz="2800" b="1">
                <a:solidFill>
                  <a:srgbClr val="003300"/>
                </a:solidFill>
                <a:latin typeface="黑体" panose="02010609060101010101" charset="-122"/>
                <a:ea typeface="黑体" panose="02010609060101010101" charset="-122"/>
              </a:rPr>
              <a:t>，下句</a:t>
            </a:r>
            <a:r>
              <a:rPr kumimoji="1"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夸张</a:t>
            </a:r>
            <a:r>
              <a:rPr kumimoji="1" lang="zh-CN" altLang="en-US" sz="2800" b="1">
                <a:solidFill>
                  <a:srgbClr val="003300"/>
                </a:solidFill>
                <a:latin typeface="黑体" panose="02010609060101010101" charset="-122"/>
                <a:ea typeface="黑体" panose="02010609060101010101" charset="-122"/>
              </a:rPr>
              <a:t>，用</a:t>
            </a:r>
            <a:r>
              <a:rPr kumimoji="1"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对偶</a:t>
            </a:r>
            <a:r>
              <a:rPr kumimoji="1" lang="zh-CN" altLang="en-US" sz="2800" b="1">
                <a:solidFill>
                  <a:srgbClr val="003300"/>
                </a:solidFill>
                <a:latin typeface="黑体" panose="02010609060101010101" charset="-122"/>
                <a:ea typeface="黑体" panose="02010609060101010101" charset="-122"/>
              </a:rPr>
              <a:t>的形式，句式工整，含义丰富。</a:t>
            </a: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260351" y="2971800"/>
            <a:ext cx="8748713" cy="829945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sz="2400" b="1">
                <a:solidFill>
                  <a:schemeClr val="tx2"/>
                </a:solidFill>
                <a:latin typeface="楷体_GB2312" charset="-122"/>
                <a:ea typeface="楷体_GB2312" charset="-122"/>
              </a:rPr>
              <a:t>    </a:t>
            </a:r>
            <a:r>
              <a:rPr kumimoji="1" lang="zh-CN" altLang="en-US" sz="2400" b="1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表达了自己能够驰骋沙场而冲锋陷阵的强烈愿望和战斗激情。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5" grpId="1"/>
      <p:bldP spid="20486" grpId="2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346" name="Text Box 2"/>
          <p:cNvSpPr txBox="1">
            <a:spLocks noChangeArrowheads="1"/>
          </p:cNvSpPr>
          <p:nvPr/>
        </p:nvSpPr>
        <p:spPr bwMode="auto">
          <a:xfrm>
            <a:off x="0" y="0"/>
            <a:ext cx="8713788" cy="163004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sz="3200" b="1">
                <a:latin typeface="楷体_GB2312" charset="-122"/>
                <a:ea typeface="楷体_GB2312" charset="-122"/>
              </a:rPr>
              <a:t>4</a:t>
            </a:r>
            <a:r>
              <a:rPr kumimoji="1" lang="zh-CN" altLang="en-US" sz="3200" b="1">
                <a:latin typeface="楷体_GB2312" charset="-122"/>
                <a:ea typeface="楷体_GB2312" charset="-122"/>
              </a:rPr>
              <a:t>、</a:t>
            </a:r>
            <a:r>
              <a:rPr kumimoji="1" lang="zh-CN" altLang="en-US" sz="3200" b="1">
                <a:ea typeface="楷体_GB2312" charset="-122"/>
              </a:rPr>
              <a:t>“</a:t>
            </a:r>
            <a:r>
              <a:rPr kumimoji="1" lang="zh-CN" altLang="en-US" sz="3200" b="1">
                <a:latin typeface="楷体_GB2312" charset="-122"/>
                <a:ea typeface="楷体_GB2312" charset="-122"/>
              </a:rPr>
              <a:t>了却君王天下事，赢得生前身后名</a:t>
            </a:r>
            <a:r>
              <a:rPr kumimoji="1" lang="zh-CN" altLang="en-US" sz="3200" b="1">
                <a:ea typeface="楷体_GB2312" charset="-122"/>
              </a:rPr>
              <a:t>”</a:t>
            </a:r>
            <a:r>
              <a:rPr kumimoji="1" lang="zh-CN" altLang="en-US" sz="3200" b="1">
                <a:latin typeface="楷体_GB2312" charset="-122"/>
                <a:ea typeface="楷体_GB2312" charset="-122"/>
              </a:rPr>
              <a:t>中的</a:t>
            </a:r>
            <a:r>
              <a:rPr kumimoji="1" lang="zh-CN" altLang="en-US" sz="3200" b="1">
                <a:ea typeface="楷体_GB2312" charset="-122"/>
              </a:rPr>
              <a:t>“</a:t>
            </a:r>
            <a:r>
              <a:rPr kumimoji="1" lang="zh-CN" altLang="en-US" sz="3200" b="1">
                <a:latin typeface="楷体_GB2312" charset="-122"/>
                <a:ea typeface="楷体_GB2312" charset="-122"/>
              </a:rPr>
              <a:t>天下事</a:t>
            </a:r>
            <a:r>
              <a:rPr kumimoji="1" lang="zh-CN" altLang="en-US" sz="3200" b="1">
                <a:ea typeface="楷体_GB2312" charset="-122"/>
              </a:rPr>
              <a:t>”</a:t>
            </a:r>
            <a:r>
              <a:rPr kumimoji="1" lang="zh-CN" altLang="en-US" sz="3200" b="1">
                <a:latin typeface="楷体_GB2312" charset="-122"/>
                <a:ea typeface="楷体_GB2312" charset="-122"/>
              </a:rPr>
              <a:t>指的国家大事，</a:t>
            </a:r>
            <a:r>
              <a:rPr kumimoji="1" lang="zh-CN" altLang="en-US" sz="3200" b="1">
                <a:ea typeface="楷体_GB2312" charset="-122"/>
              </a:rPr>
              <a:t>“</a:t>
            </a:r>
            <a:r>
              <a:rPr kumimoji="1" lang="zh-CN" altLang="en-US" sz="3200" b="1">
                <a:latin typeface="楷体_GB2312" charset="-122"/>
                <a:ea typeface="楷体_GB2312" charset="-122"/>
              </a:rPr>
              <a:t>了却</a:t>
            </a:r>
            <a:r>
              <a:rPr kumimoji="1" lang="zh-CN" altLang="en-US" sz="3200" b="1">
                <a:ea typeface="楷体_GB2312" charset="-122"/>
              </a:rPr>
              <a:t>”</a:t>
            </a:r>
            <a:r>
              <a:rPr kumimoji="1" lang="zh-CN" altLang="en-US" sz="3200" b="1">
                <a:latin typeface="楷体_GB2312" charset="-122"/>
                <a:ea typeface="楷体_GB2312" charset="-122"/>
              </a:rPr>
              <a:t>后是什么样的心情</a:t>
            </a:r>
            <a:r>
              <a:rPr kumimoji="1" lang="zh-CN" altLang="en-US" sz="3600" b="1">
                <a:latin typeface="楷体_GB2312" charset="-122"/>
                <a:ea typeface="楷体_GB2312" charset="-122"/>
              </a:rPr>
              <a:t>？有什么深刻含义？</a:t>
            </a:r>
          </a:p>
        </p:txBody>
      </p:sp>
      <p:sp>
        <p:nvSpPr>
          <p:cNvPr id="57347" name="Text Box 9"/>
          <p:cNvSpPr txBox="1">
            <a:spLocks noChangeArrowheads="1"/>
          </p:cNvSpPr>
          <p:nvPr/>
        </p:nvSpPr>
        <p:spPr bwMode="auto">
          <a:xfrm>
            <a:off x="251461" y="2267982"/>
            <a:ext cx="8640763" cy="1938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4000" b="1">
                <a:solidFill>
                  <a:srgbClr val="FF0000"/>
                </a:solidFill>
              </a:rPr>
              <a:t>      写了自己凯旋而归，了却心愿的快感，表达自己恢复中原的壮志，使词的感情上升到了最高点。</a:t>
            </a:r>
          </a:p>
        </p:txBody>
      </p:sp>
    </p:spTree>
  </p:cSld>
  <p:clrMapOvr>
    <a:masterClrMapping/>
  </p:clrMapOvr>
  <p:transition/>
  <p:timing/>
</p:sld>
</file>

<file path=ppt/slides/slide5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1" y="-344091"/>
            <a:ext cx="8291513" cy="1947863"/>
          </a:xfrm>
        </p:spPr>
        <p:txBody>
          <a:bodyPr/>
          <a:lstStyle/>
          <a:p>
            <a:pPr algn="l" eaLnBrk="1" hangingPunct="1"/>
            <a:r>
              <a:rPr kumimoji="1" lang="en-US" altLang="zh-CN" sz="2800" b="1" smtClean="0"/>
              <a:t>5</a:t>
            </a:r>
            <a:r>
              <a:rPr kumimoji="1" lang="zh-CN" altLang="en-US" sz="2800" b="1" smtClean="0"/>
              <a:t>、“可怜白发生”表达了作者怎样的思想感情？为什么最后发出这样的感慨？</a:t>
            </a:r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60350" y="1204913"/>
            <a:ext cx="8229600" cy="3394472"/>
          </a:xfrm>
        </p:spPr>
        <p:txBody>
          <a:bodyPr rtlCol="0">
            <a:noAutofit/>
          </a:bodyPr>
          <a:lstStyle/>
          <a:p>
            <a:pPr eaLnBrk="1" fontAlgn="auto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kumimoji="1" lang="zh-CN" altLang="en-US" sz="2800" b="1" smtClean="0">
                <a:solidFill>
                  <a:srgbClr val="FF0000"/>
                </a:solidFill>
              </a:rPr>
              <a:t>        诗</a:t>
            </a:r>
            <a:r>
              <a:rPr kumimoji="1" lang="zh-CN" altLang="en-US" sz="2800" b="1">
                <a:solidFill>
                  <a:srgbClr val="FF0000"/>
                </a:solidFill>
              </a:rPr>
              <a:t>人从想象的幻境回到眼前的现实，从激昂豪壮跌落到深沉痛苦。这既是对岁月易逝、壮志难酬的悲叹，也是对统治者重用奸佞，排斥、打击主战派的愤慨。</a:t>
            </a:r>
          </a:p>
          <a:p>
            <a:pPr eaLnBrk="1" fontAlgn="auto" hangingPunct="1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kumimoji="1" lang="zh-CN" altLang="en-US" sz="2800" b="1" smtClean="0">
                <a:solidFill>
                  <a:srgbClr val="660033"/>
                </a:solidFill>
              </a:rPr>
              <a:t>        表</a:t>
            </a:r>
            <a:r>
              <a:rPr kumimoji="1" lang="zh-CN" altLang="en-US" sz="2800" b="1">
                <a:solidFill>
                  <a:srgbClr val="660033"/>
                </a:solidFill>
              </a:rPr>
              <a:t>达了对朝廷屈膝投降、苟且偷安的强烈不满。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9394" name="Text Box 3"/>
          <p:cNvSpPr txBox="1">
            <a:spLocks noChangeArrowheads="1"/>
          </p:cNvSpPr>
          <p:nvPr/>
        </p:nvSpPr>
        <p:spPr bwMode="auto">
          <a:xfrm>
            <a:off x="381000" y="1600200"/>
            <a:ext cx="7467600" cy="36933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/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250826" y="303610"/>
            <a:ext cx="889317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kumimoji="1" lang="zh-CN" altLang="en-US" sz="3600" b="1">
                <a:latin typeface="楷体_GB2312" charset="-122"/>
                <a:ea typeface="楷体_GB2312" charset="-122"/>
              </a:rPr>
              <a:t>下片小结：</a:t>
            </a:r>
            <a:endParaRPr kumimoji="1" lang="en-US" altLang="zh-CN" sz="3600" b="1">
              <a:latin typeface="楷体_GB2312" charset="-122"/>
              <a:ea typeface="楷体_GB2312" charset="-122"/>
            </a:endParaRP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438151" y="871537"/>
            <a:ext cx="856932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kumimoji="1" lang="zh-CN" altLang="en-US" sz="3600" b="1">
                <a:solidFill>
                  <a:schemeClr val="accent2"/>
                </a:solidFill>
                <a:ea typeface="楷体_GB2312" charset="-122"/>
              </a:rPr>
              <a:t>下片是描写</a:t>
            </a:r>
            <a:r>
              <a:rPr kumimoji="1" lang="zh-CN" altLang="en-US" sz="3600" b="1">
                <a:solidFill>
                  <a:srgbClr val="FF0000"/>
                </a:solidFill>
                <a:ea typeface="楷体_GB2312" charset="-122"/>
              </a:rPr>
              <a:t>想象中</a:t>
            </a:r>
            <a:r>
              <a:rPr kumimoji="1" lang="zh-CN" altLang="en-US" sz="3600" b="1">
                <a:solidFill>
                  <a:schemeClr val="accent2"/>
                </a:solidFill>
                <a:ea typeface="楷体_GB2312" charset="-122"/>
              </a:rPr>
              <a:t>的战斗场面。</a:t>
            </a:r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393700" y="1438275"/>
            <a:ext cx="664797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kumimoji="1" lang="zh-CN" altLang="en-US" sz="3600" b="1">
                <a:solidFill>
                  <a:srgbClr val="660033"/>
                </a:solidFill>
                <a:ea typeface="楷体_GB2312" charset="-122"/>
              </a:rPr>
              <a:t>表现作者壮志未酬的极大悲愤。</a:t>
            </a:r>
          </a:p>
        </p:txBody>
      </p:sp>
      <p:pic>
        <p:nvPicPr>
          <p:cNvPr id="59398" name="Picture 10" descr="醉里挑灯看剑"/>
          <p:cNvPicPr>
            <a:picLocks noChangeAspect="1" noChangeArrowheads="1"/>
          </p:cNvPicPr>
          <p:nvPr/>
        </p:nvPicPr>
        <p:blipFill>
          <a:blip r:embed="rId2"/>
          <a:srcRect l="16145" b="63573"/>
          <a:stretch>
            <a:fillRect/>
          </a:stretch>
        </p:blipFill>
        <p:spPr bwMode="auto">
          <a:xfrm>
            <a:off x="323851" y="2680098"/>
            <a:ext cx="8569325" cy="2321719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/>
      <p:bldP spid="22536" grpId="1"/>
      <p:bldP spid="22537" grpId="2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0419" name="Rectangle 3"/>
          <p:cNvSpPr>
            <a:spLocks noChangeArrowheads="1"/>
          </p:cNvSpPr>
          <p:nvPr>
            <p:ph type="body" idx="1"/>
          </p:nvPr>
        </p:nvSpPr>
        <p:spPr>
          <a:xfrm>
            <a:off x="114300" y="986155"/>
            <a:ext cx="8536305" cy="462280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</a:pPr>
            <a:endParaRPr lang="zh-CN" altLang="zh-CN" sz="2000" smtClean="0">
              <a:solidFill>
                <a:srgbClr val="FF6699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zh-CN" altLang="zh-CN" sz="2000" smtClean="0">
              <a:solidFill>
                <a:srgbClr val="FF6699"/>
              </a:solidFill>
            </a:endParaRPr>
          </a:p>
          <a:p>
            <a:pPr fontAlgn="auto">
              <a:lnSpc>
                <a:spcPct val="200000"/>
              </a:lnSpc>
              <a:spcBef>
                <a:spcPct val="0"/>
              </a:spcBef>
            </a:pPr>
            <a:r>
              <a:rPr lang="zh-CN" altLang="en-US" sz="2800" b="1" smtClean="0"/>
              <a:t>         这首词</a:t>
            </a:r>
            <a:r>
              <a:rPr lang="zh-CN" sz="2800" b="1" smtClean="0"/>
              <a:t>着力铺写的</a:t>
            </a:r>
            <a:r>
              <a:rPr lang="zh-CN" altLang="en-US" sz="2800" b="1" smtClean="0"/>
              <a:t>梦</a:t>
            </a:r>
            <a:r>
              <a:rPr lang="zh-CN" sz="2800" b="1" smtClean="0"/>
              <a:t>中景象</a:t>
            </a:r>
            <a:r>
              <a:rPr lang="zh-CN" altLang="en-US" sz="2800" b="1" smtClean="0"/>
              <a:t>：</a:t>
            </a:r>
            <a:r>
              <a:rPr lang="zh-CN" sz="2800" b="1" smtClean="0"/>
              <a:t>沙场点兵、弯弓走马等，场面壮阔，意气豪放，与醉中挑</a:t>
            </a:r>
            <a:r>
              <a:rPr lang="zh-CN" altLang="en-US" sz="2800" b="1" smtClean="0"/>
              <a:t>灯</a:t>
            </a:r>
            <a:r>
              <a:rPr lang="zh-CN" sz="2800" b="1" smtClean="0"/>
              <a:t>看剑、人老白发平添的现实形成了强烈</a:t>
            </a:r>
            <a:r>
              <a:rPr lang="zh-CN" sz="2800" b="1" smtClean="0">
                <a:solidFill>
                  <a:srgbClr val="FF0000"/>
                </a:solidFill>
              </a:rPr>
              <a:t>对比</a:t>
            </a:r>
            <a:r>
              <a:rPr lang="zh-CN" sz="2800" b="1" smtClean="0"/>
              <a:t>，所以说这首词是“</a:t>
            </a:r>
            <a:r>
              <a:rPr lang="zh-CN" sz="2800" b="1" smtClean="0">
                <a:solidFill>
                  <a:srgbClr val="FF0000"/>
                </a:solidFill>
              </a:rPr>
              <a:t>以壮衬悲</a:t>
            </a:r>
            <a:r>
              <a:rPr lang="zh-CN" sz="2800" b="1" smtClean="0"/>
              <a:t>”</a:t>
            </a:r>
            <a:r>
              <a:rPr lang="zh-CN" altLang="en-US" sz="2800" b="1" smtClean="0"/>
              <a:t>。</a:t>
            </a:r>
          </a:p>
        </p:txBody>
      </p:sp>
      <p:sp>
        <p:nvSpPr>
          <p:cNvPr id="60420" name="WordArt 4"/>
          <p:cNvSpPr>
            <a:spLocks noChangeArrowheads="1" noChangeShapeType="1"/>
          </p:cNvSpPr>
          <p:nvPr/>
        </p:nvSpPr>
        <p:spPr bwMode="auto">
          <a:xfrm>
            <a:off x="2543175" y="170180"/>
            <a:ext cx="3352800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6600" kern="1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itchFamily="2" charset="-122"/>
                <a:ea typeface="宋体" pitchFamily="2" charset="-122"/>
              </a:rPr>
              <a:t>总结全文</a:t>
            </a:r>
          </a:p>
        </p:txBody>
      </p:sp>
    </p:spTree>
  </p:cSld>
  <p:clrMapOvr>
    <a:masterClrMapping/>
  </p:clrMapOvr>
  <p:transition/>
  <p:timing/>
</p:sld>
</file>

<file path=ppt/slides/slide5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42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11956"/>
            <a:ext cx="1582738" cy="485775"/>
          </a:xfrm>
          <a:noFill/>
        </p:spPr>
        <p:txBody>
          <a:bodyPr/>
          <a:lstStyle/>
          <a:p>
            <a:r>
              <a:rPr lang="zh-CN" altLang="en-US" sz="3500" smtClean="0"/>
              <a:t>练习：</a:t>
            </a:r>
            <a:br>
              <a:rPr lang="zh-CN" altLang="en-US" sz="3500" smtClean="0"/>
            </a:br>
          </a:p>
        </p:txBody>
      </p:sp>
      <p:sp>
        <p:nvSpPr>
          <p:cNvPr id="5120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31800" y="952500"/>
            <a:ext cx="8532813" cy="809625"/>
          </a:xfrm>
          <a:solidFill>
            <a:schemeClr val="accent1"/>
          </a:solidFill>
        </p:spPr>
        <p:txBody>
          <a:bodyPr>
            <a:noAutofit/>
          </a:bodyPr>
          <a:lstStyle/>
          <a:p>
            <a:pPr>
              <a:buFontTx/>
              <a:buNone/>
            </a:pPr>
            <a:r>
              <a:rPr lang="en-US" altLang="zh-CN" sz="2400" b="1" smtClean="0">
                <a:solidFill>
                  <a:schemeClr val="tx2"/>
                </a:solidFill>
              </a:rPr>
              <a:t>1</a:t>
            </a:r>
            <a:r>
              <a:rPr lang="zh-CN" altLang="en-US" sz="2400" b="1" smtClean="0">
                <a:solidFill>
                  <a:schemeClr val="tx2"/>
                </a:solidFill>
              </a:rPr>
              <a:t>、词中表现词人愿为国家效力，梦中也不忘戍边报国志愿的句子：</a:t>
            </a:r>
          </a:p>
        </p:txBody>
      </p:sp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1116013" y="1869282"/>
            <a:ext cx="5543550" cy="5539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</a:rPr>
              <a:t>醉里挑灯看剑，梦回吹角连营。</a:t>
            </a:r>
          </a:p>
        </p:txBody>
      </p:sp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1187451" y="3057526"/>
            <a:ext cx="3313113" cy="5539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</a:rPr>
              <a:t>沙场秋点兵。</a:t>
            </a:r>
          </a:p>
        </p:txBody>
      </p:sp>
      <p:sp>
        <p:nvSpPr>
          <p:cNvPr id="51208" name="Text Box 8"/>
          <p:cNvSpPr txBox="1">
            <a:spLocks noChangeArrowheads="1"/>
          </p:cNvSpPr>
          <p:nvPr/>
        </p:nvSpPr>
        <p:spPr bwMode="auto">
          <a:xfrm>
            <a:off x="971550" y="4380310"/>
            <a:ext cx="640873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20000"/>
              <a:defRPr/>
            </a:pPr>
            <a:r>
              <a:rPr lang="zh-CN" altLang="en-US" sz="3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</a:rPr>
              <a:t>马作的卢飞快，弓如霹雳弦惊。</a:t>
            </a:r>
            <a:endParaRPr lang="zh-CN" altLang="en-US" sz="3000" b="1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51215" name="Text Box 15"/>
          <p:cNvSpPr txBox="1">
            <a:spLocks noChangeArrowheads="1"/>
          </p:cNvSpPr>
          <p:nvPr/>
        </p:nvSpPr>
        <p:spPr bwMode="auto">
          <a:xfrm>
            <a:off x="395289" y="3723085"/>
            <a:ext cx="8353425" cy="4603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</a:rPr>
              <a:t>3</a:t>
            </a:r>
            <a:r>
              <a:rPr lang="zh-CN" altLang="en-US" sz="2400" b="1"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</a:rPr>
              <a:t>、表现战士骑术精湛，射技高超的句子：</a:t>
            </a:r>
            <a:r>
              <a:rPr lang="zh-CN" altLang="en-US" sz="2400" b="1">
                <a:latin typeface="Tahoma" panose="020b0604030504040204" pitchFamily="34" charset="0"/>
              </a:rPr>
              <a:t> </a:t>
            </a:r>
          </a:p>
        </p:txBody>
      </p:sp>
      <p:sp>
        <p:nvSpPr>
          <p:cNvPr id="51216" name="Text Box 16"/>
          <p:cNvSpPr txBox="1">
            <a:spLocks noChangeArrowheads="1"/>
          </p:cNvSpPr>
          <p:nvPr/>
        </p:nvSpPr>
        <p:spPr bwMode="auto">
          <a:xfrm>
            <a:off x="395289" y="2534842"/>
            <a:ext cx="7705725" cy="4603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</a:rPr>
              <a:t>2</a:t>
            </a:r>
            <a:r>
              <a:rPr lang="zh-CN" altLang="en-US" sz="2400" b="1"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</a:rPr>
              <a:t>、表现盛大的阅兵场面的句子</a:t>
            </a:r>
            <a:r>
              <a:rPr lang="zh-CN" altLang="en-US" sz="2400" b="1">
                <a:latin typeface="Tahoma" panose="020b0604030504040204" pitchFamily="34" charset="0"/>
              </a:rPr>
              <a:t> </a:t>
            </a:r>
            <a:r>
              <a:rPr lang="zh-CN" altLang="en-US" sz="2400" b="1"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6" grpId="0"/>
      <p:bldP spid="51207" grpId="1"/>
      <p:bldP spid="51208" grpId="2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2466" name="Rectangle 4"/>
          <p:cNvSpPr>
            <a:spLocks noChangeArrowheads="1"/>
          </p:cNvSpPr>
          <p:nvPr/>
        </p:nvSpPr>
        <p:spPr bwMode="auto">
          <a:xfrm>
            <a:off x="107950" y="358379"/>
            <a:ext cx="1582738" cy="485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3500">
                <a:solidFill>
                  <a:schemeClr val="tx2"/>
                </a:solidFill>
              </a:rPr>
              <a:t>练习</a:t>
            </a:r>
            <a:r>
              <a:rPr lang="zh-CN" altLang="en-US" sz="3200">
                <a:solidFill>
                  <a:schemeClr val="tx2"/>
                </a:solidFill>
              </a:rPr>
              <a:t>：</a:t>
            </a:r>
            <a:br>
              <a:rPr lang="zh-CN" altLang="en-US" sz="3200">
                <a:solidFill>
                  <a:schemeClr val="tx2"/>
                </a:solidFill>
              </a:rPr>
            </a:br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1331913" y="4516041"/>
            <a:ext cx="590391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20000"/>
              <a:defRPr/>
            </a:pPr>
            <a:r>
              <a:rPr lang="zh-CN" altLang="en-US" sz="3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</a:rPr>
              <a:t>醉里挑灯看剑，梦回吹角连营。</a:t>
            </a:r>
            <a:endParaRPr lang="zh-CN" altLang="en-US" sz="3000" b="1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52230" name="Text Box 6"/>
          <p:cNvSpPr txBox="1">
            <a:spLocks noChangeArrowheads="1"/>
          </p:cNvSpPr>
          <p:nvPr/>
        </p:nvSpPr>
        <p:spPr bwMode="auto">
          <a:xfrm>
            <a:off x="395288" y="3513535"/>
            <a:ext cx="8748712" cy="116955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3500" b="1"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</a:rPr>
              <a:t>6</a:t>
            </a:r>
            <a:r>
              <a:rPr lang="zh-CN" altLang="en-US" sz="3500" b="1"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</a:rPr>
              <a:t>、词中借虚幻梦境实写对军旅生活的渴望的句子：</a:t>
            </a:r>
            <a:r>
              <a:rPr lang="zh-CN" altLang="en-US" sz="3500" b="1">
                <a:latin typeface="Tahoma" panose="020b0604030504040204" pitchFamily="34" charset="0"/>
              </a:rPr>
              <a:t> </a:t>
            </a:r>
          </a:p>
        </p:txBody>
      </p:sp>
      <p:sp>
        <p:nvSpPr>
          <p:cNvPr id="52231" name="Text Box 7"/>
          <p:cNvSpPr txBox="1">
            <a:spLocks noChangeArrowheads="1"/>
          </p:cNvSpPr>
          <p:nvPr/>
        </p:nvSpPr>
        <p:spPr bwMode="auto">
          <a:xfrm>
            <a:off x="1260475" y="2842023"/>
            <a:ext cx="4248150" cy="5539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</a:rPr>
              <a:t>可怜白发生。</a:t>
            </a:r>
          </a:p>
        </p:txBody>
      </p:sp>
      <p:sp>
        <p:nvSpPr>
          <p:cNvPr id="52232" name="Text Box 8"/>
          <p:cNvSpPr txBox="1">
            <a:spLocks noChangeArrowheads="1"/>
          </p:cNvSpPr>
          <p:nvPr/>
        </p:nvSpPr>
        <p:spPr bwMode="auto">
          <a:xfrm>
            <a:off x="395288" y="2247901"/>
            <a:ext cx="8748712" cy="63094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500" b="1"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</a:rPr>
              <a:t>5</a:t>
            </a:r>
            <a:r>
              <a:rPr lang="zh-CN" altLang="en-US" sz="3500" b="1"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</a:rPr>
              <a:t>、词人慨叹壮志未酬，而年事已高的句子</a:t>
            </a:r>
            <a:r>
              <a:rPr lang="zh-CN" altLang="en-US" sz="3500" b="1">
                <a:latin typeface="Tahoma" panose="020b0604030504040204" pitchFamily="34" charset="0"/>
              </a:rPr>
              <a:t> </a:t>
            </a:r>
            <a:r>
              <a:rPr lang="zh-CN" altLang="en-US" sz="3500" b="1"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</a:rPr>
              <a:t>：</a:t>
            </a:r>
          </a:p>
        </p:txBody>
      </p:sp>
      <p:sp>
        <p:nvSpPr>
          <p:cNvPr id="52233" name="Text Box 9"/>
          <p:cNvSpPr txBox="1">
            <a:spLocks noChangeArrowheads="1"/>
          </p:cNvSpPr>
          <p:nvPr/>
        </p:nvSpPr>
        <p:spPr bwMode="auto">
          <a:xfrm>
            <a:off x="503238" y="627460"/>
            <a:ext cx="8748712" cy="116955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3500" b="1"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</a:rPr>
              <a:t>4</a:t>
            </a:r>
            <a:r>
              <a:rPr lang="zh-CN" altLang="en-US" sz="3500" b="1"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</a:rPr>
              <a:t>、表现词人为了君主统一大业，为自己树立千载美名的句子：</a:t>
            </a:r>
            <a:r>
              <a:rPr lang="zh-CN" altLang="en-US" sz="3500" b="1">
                <a:latin typeface="Tahoma" panose="020b0604030504040204" pitchFamily="34" charset="0"/>
              </a:rPr>
              <a:t> </a:t>
            </a:r>
          </a:p>
        </p:txBody>
      </p:sp>
      <p:sp>
        <p:nvSpPr>
          <p:cNvPr id="52234" name="Text Box 10"/>
          <p:cNvSpPr txBox="1">
            <a:spLocks noChangeArrowheads="1"/>
          </p:cNvSpPr>
          <p:nvPr/>
        </p:nvSpPr>
        <p:spPr bwMode="auto">
          <a:xfrm>
            <a:off x="1258889" y="1545432"/>
            <a:ext cx="6408737" cy="5539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</a:rPr>
              <a:t>了却君王天下事，赢得生前身后名。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2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2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2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2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2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2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2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0241"/>
          <p:cNvGrpSpPr/>
          <p:nvPr/>
        </p:nvGrpSpPr>
        <p:grpSpPr>
          <a:xfrm>
            <a:off x="0" y="-11906"/>
            <a:ext cx="9175750" cy="5135166"/>
            <a:chExt cx="5783" cy="4320"/>
          </a:xfrm>
        </p:grpSpPr>
        <p:pic>
          <p:nvPicPr>
            <p:cNvPr id="63492" name="图片 10242" descr="2006321183112728"/>
            <p:cNvPicPr>
              <a:picLocks noChangeAspect="1" noChangeArrowheads="1"/>
            </p:cNvPicPr>
            <p:nvPr/>
          </p:nvPicPr>
          <p:blipFill>
            <a:blip r:embed="rId2">
              <a:lum bright="52000" contrast="14000"/>
            </a:blip>
            <a:srcRect l="1575" t="1685" r="2242" b="1685"/>
            <a:stretch>
              <a:fillRect/>
            </a:stretch>
          </p:blipFill>
          <p:spPr bwMode="auto">
            <a:xfrm>
              <a:off x="0" y="935"/>
              <a:ext cx="5780" cy="3084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63493" name="矩形 10243"/>
            <p:cNvSpPr>
              <a:spLocks noChangeArrowheads="1"/>
            </p:cNvSpPr>
            <p:nvPr/>
          </p:nvSpPr>
          <p:spPr bwMode="auto">
            <a:xfrm>
              <a:off x="0" y="0"/>
              <a:ext cx="5778" cy="935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99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94" name="矩形 10244"/>
            <p:cNvSpPr>
              <a:spLocks noChangeArrowheads="1"/>
            </p:cNvSpPr>
            <p:nvPr/>
          </p:nvSpPr>
          <p:spPr bwMode="auto">
            <a:xfrm>
              <a:off x="0" y="3430"/>
              <a:ext cx="5778" cy="89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FFFF99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95" name="直接连接符 10245"/>
            <p:cNvSpPr>
              <a:spLocks noChangeShapeType="1"/>
            </p:cNvSpPr>
            <p:nvPr/>
          </p:nvSpPr>
          <p:spPr bwMode="auto">
            <a:xfrm>
              <a:off x="0" y="3430"/>
              <a:ext cx="5783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96" name="直接连接符 10246"/>
            <p:cNvSpPr>
              <a:spLocks noChangeShapeType="1"/>
            </p:cNvSpPr>
            <p:nvPr/>
          </p:nvSpPr>
          <p:spPr bwMode="auto">
            <a:xfrm>
              <a:off x="0" y="935"/>
              <a:ext cx="5760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3491" name="文本框 10247"/>
          <p:cNvSpPr txBox="1">
            <a:spLocks noChangeArrowheads="1"/>
          </p:cNvSpPr>
          <p:nvPr/>
        </p:nvSpPr>
        <p:spPr bwMode="auto">
          <a:xfrm>
            <a:off x="325439" y="573882"/>
            <a:ext cx="8423275" cy="507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endParaRPr lang="zh-CN" altLang="en-US" sz="5400"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5400">
                <a:ea typeface="黑体" panose="02010609060101010101" charset="-122"/>
              </a:rPr>
              <a:t>南乡子</a:t>
            </a:r>
            <a:r>
              <a:rPr lang="zh-CN" altLang="en-US" sz="5400">
                <a:latin typeface="黑体" panose="02010609060101010101" charset="-122"/>
                <a:ea typeface="黑体" panose="02010609060101010101" charset="-122"/>
              </a:rPr>
              <a:t>·</a:t>
            </a:r>
            <a:r>
              <a:rPr lang="zh-CN" altLang="en-US" sz="5400">
                <a:ea typeface="黑体" panose="02010609060101010101" charset="-122"/>
              </a:rPr>
              <a:t>登京口北固亭有怀</a:t>
            </a:r>
          </a:p>
          <a:p>
            <a:pPr>
              <a:spcBef>
                <a:spcPct val="50000"/>
              </a:spcBef>
            </a:pPr>
            <a:r>
              <a:rPr lang="zh-CN" altLang="en-US" sz="3200"/>
              <a:t>                                     </a:t>
            </a:r>
            <a:r>
              <a:rPr lang="zh-CN" altLang="en-US" sz="3200">
                <a:solidFill>
                  <a:srgbClr val="FF3300"/>
                </a:solidFill>
              </a:rPr>
              <a:t>●</a:t>
            </a:r>
            <a:r>
              <a:rPr lang="zh-CN" altLang="en-US" sz="3200"/>
              <a:t> 南宋·</a:t>
            </a:r>
            <a:r>
              <a:rPr lang="zh-CN" altLang="en-US" sz="3200" b="1"/>
              <a:t>辛弃疾</a:t>
            </a:r>
          </a:p>
          <a:p>
            <a:pPr>
              <a:spcBef>
                <a:spcPct val="50000"/>
              </a:spcBef>
            </a:pPr>
            <a:endParaRPr lang="zh-CN" altLang="en-US" sz="3200" b="1">
              <a:solidFill>
                <a:srgbClr val="0033CC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1600" b="1">
                <a:solidFill>
                  <a:srgbClr val="0033CC"/>
                </a:solidFill>
              </a:rPr>
              <a:t>  </a:t>
            </a:r>
          </a:p>
          <a:p>
            <a:pPr>
              <a:spcBef>
                <a:spcPct val="50000"/>
              </a:spcBef>
            </a:pPr>
            <a:r>
              <a:rPr lang="zh-CN" altLang="en-US" sz="1600" b="1">
                <a:solidFill>
                  <a:srgbClr val="0033CC"/>
                </a:solidFill>
              </a:rPr>
              <a:t>                                                                            </a:t>
            </a:r>
            <a:endParaRPr lang="zh-CN" altLang="en-US" sz="3200" b="1">
              <a:solidFill>
                <a:srgbClr val="0033CC"/>
              </a:solidFill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21" name="Picture 1" descr="C:\Users\Administrator\AppData\Roaming\Tencent\Users\109655020\QQ\WinTemp\RichOle\9SPMI8@ZM5FKR@@29LM2{1Y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001156" cy="4996455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6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4514" name="Rectangle 4"/>
          <p:cNvSpPr>
            <a:spLocks noChangeArrowheads="1"/>
          </p:cNvSpPr>
          <p:nvPr>
            <p:ph type="body" idx="1"/>
          </p:nvPr>
        </p:nvSpPr>
        <p:spPr>
          <a:xfrm>
            <a:off x="438150" y="738188"/>
            <a:ext cx="8193088" cy="5001816"/>
          </a:xfrm>
          <a:noFill/>
        </p:spPr>
        <p:txBody>
          <a:bodyPr/>
          <a:lstStyle/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zh-CN" sz="2400" smtClean="0"/>
              <a:t>          </a:t>
            </a:r>
            <a:r>
              <a:rPr lang="zh-CN" altLang="en-US" sz="2400" smtClean="0">
                <a:latin typeface="楷体_GB2312" charset="-122"/>
                <a:ea typeface="楷体_GB2312" charset="-122"/>
              </a:rPr>
              <a:t>本词是作者知</a:t>
            </a:r>
            <a:r>
              <a:rPr lang="zh-CN" altLang="en-US" sz="2400" smtClean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镇江府</a:t>
            </a:r>
            <a:r>
              <a:rPr lang="zh-CN" altLang="en-US" sz="2400" smtClean="0">
                <a:latin typeface="楷体_GB2312" charset="-122"/>
                <a:ea typeface="楷体_GB2312" charset="-122"/>
              </a:rPr>
              <a:t>时所作。三国吴时始于镇江置京口镇，故</a:t>
            </a:r>
            <a:r>
              <a:rPr lang="zh-CN" altLang="en-US" sz="2400" smtClean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镇江又称京口</a:t>
            </a:r>
            <a:r>
              <a:rPr lang="zh-CN" altLang="en-US" sz="2400" smtClean="0">
                <a:latin typeface="楷体_GB2312" charset="-122"/>
                <a:ea typeface="楷体_GB2312" charset="-122"/>
              </a:rPr>
              <a:t>。北固亭（又称北固楼）在镇江北固山头，下临长江，形势险峻。此亭建于东晋，后来废毁，宋时又在旧址被重建。</a:t>
            </a:r>
            <a:r>
              <a:rPr lang="zh-CN" altLang="en-US" sz="2400" smtClean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作者晚年登北固山，感慨历史的兴衰，因写此词。 </a:t>
            </a:r>
            <a:r>
              <a:rPr lang="zh-CN" altLang="en-US" sz="2400" smtClean="0">
                <a:latin typeface="楷体_GB2312" charset="-122"/>
                <a:ea typeface="楷体_GB2312" charset="-122"/>
              </a:rPr>
              <a:t>自南宋与金国划淮水为界后，京口便成了长江下游的</a:t>
            </a:r>
            <a:r>
              <a:rPr lang="zh-CN" altLang="en-US" sz="2400" smtClean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军事重镇</a:t>
            </a:r>
            <a:r>
              <a:rPr lang="zh-CN" altLang="en-US" sz="2400" smtClean="0">
                <a:latin typeface="楷体_GB2312" charset="-122"/>
                <a:ea typeface="楷体_GB2312" charset="-122"/>
              </a:rPr>
              <a:t>。作者在这里的山巅上登楼远眺，他所日夜想要恢复的中原大地（神州），却全然望而不见。南北的交争，列朝的兴亡，这种永无休止的变化，正如奔腾东下的长江水一般。</a:t>
            </a:r>
          </a:p>
        </p:txBody>
      </p:sp>
      <p:grpSp>
        <p:nvGrpSpPr>
          <p:cNvPr id="2" name="Group 19"/>
          <p:cNvGrpSpPr/>
          <p:nvPr/>
        </p:nvGrpSpPr>
        <p:grpSpPr>
          <a:xfrm>
            <a:off x="0" y="204788"/>
            <a:ext cx="2319338" cy="579835"/>
            <a:chOff x="138" y="461"/>
            <a:chExt cx="1461" cy="487"/>
          </a:xfrm>
        </p:grpSpPr>
        <p:pic>
          <p:nvPicPr>
            <p:cNvPr id="64516" name="Picture 18" descr="未标题-1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64517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4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zh-CN" sz="2800" b="1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写作背景</a:t>
              </a:r>
            </a:p>
          </p:txBody>
        </p:sp>
      </p:grpSp>
    </p:spTree>
  </p:cSld>
  <p:clrMapOvr>
    <a:masterClrMapping/>
  </p:clrMapOvr>
  <p:transition/>
  <p:timing/>
</p:sld>
</file>

<file path=ppt/slides/slide6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5538" name="文本框 14337"/>
          <p:cNvSpPr txBox="1">
            <a:spLocks noChangeArrowheads="1"/>
          </p:cNvSpPr>
          <p:nvPr/>
        </p:nvSpPr>
        <p:spPr bwMode="auto">
          <a:xfrm>
            <a:off x="539751" y="735806"/>
            <a:ext cx="8208963" cy="3415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endParaRPr lang="en-US" altLang="zh-CN" sz="2400" b="1">
              <a:solidFill>
                <a:srgbClr val="0033CC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 b="1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南乡子</a:t>
            </a:r>
            <a:r>
              <a:rPr lang="en-US" altLang="zh-CN" sz="2400" b="1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·</a:t>
            </a:r>
            <a:r>
              <a:rPr lang="zh-CN" altLang="en-US" sz="2400" b="1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登京口北固亭</a:t>
            </a:r>
            <a:r>
              <a:rPr lang="en-US" altLang="zh-CN" sz="28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2400" b="1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有怀</a:t>
            </a:r>
          </a:p>
          <a:p>
            <a:r>
              <a:rPr lang="zh-CN" altLang="en-US" sz="1400" b="1"/>
              <a:t>（南宋）</a:t>
            </a:r>
            <a:r>
              <a:rPr lang="zh-CN" altLang="en-US" sz="2400" b="1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辛弃疾</a:t>
            </a:r>
          </a:p>
          <a:p>
            <a:pPr algn="l">
              <a:spcBef>
                <a:spcPct val="50000"/>
              </a:spcBef>
            </a:pPr>
            <a:r>
              <a:rPr lang="zh-CN" altLang="en-US" sz="2400" b="1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    何处</a:t>
            </a:r>
            <a:r>
              <a:rPr lang="en-US" altLang="zh-CN" sz="28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2400" b="1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望神州？满眼风光</a:t>
            </a:r>
            <a:r>
              <a:rPr lang="en-US" altLang="zh-CN" sz="28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2400" b="1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北固楼。千古兴亡</a:t>
            </a:r>
            <a:r>
              <a:rPr lang="en-US" altLang="zh-CN" sz="28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2400" b="1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多少事？悠悠。不尽长江</a:t>
            </a:r>
            <a:r>
              <a:rPr lang="en-US" altLang="zh-CN" sz="28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2400" b="1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滚滚流。      </a:t>
            </a:r>
          </a:p>
          <a:p>
            <a:pPr algn="l">
              <a:spcBef>
                <a:spcPct val="50000"/>
              </a:spcBef>
            </a:pPr>
            <a:r>
              <a:rPr lang="zh-CN" altLang="en-US" sz="2400" b="1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    年少</a:t>
            </a:r>
            <a:r>
              <a:rPr lang="en-US" altLang="zh-CN" sz="28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2400" b="1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万兜鍪</a:t>
            </a:r>
            <a:r>
              <a:rPr lang="zh-CN" altLang="en-US" sz="2400">
                <a:latin typeface="楷体_GB2312" charset="-122"/>
                <a:ea typeface="楷体_GB2312" charset="-122"/>
              </a:rPr>
              <a:t>（</a:t>
            </a:r>
            <a:r>
              <a:rPr lang="en-US" altLang="zh-CN" sz="2400">
                <a:latin typeface="楷体_GB2312" charset="-122"/>
                <a:ea typeface="楷体_GB2312" charset="-122"/>
              </a:rPr>
              <a:t>dōu móu</a:t>
            </a:r>
            <a:r>
              <a:rPr lang="zh-CN" altLang="en-US" sz="2400">
                <a:latin typeface="楷体_GB2312" charset="-122"/>
                <a:ea typeface="楷体_GB2312" charset="-122"/>
              </a:rPr>
              <a:t>）</a:t>
            </a:r>
            <a:r>
              <a:rPr lang="zh-CN" altLang="en-US" sz="2400" b="1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，坐断东南</a:t>
            </a:r>
            <a:r>
              <a:rPr lang="en-US" altLang="zh-CN" sz="28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2400" b="1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战未休。天下英雄</a:t>
            </a:r>
            <a:r>
              <a:rPr lang="en-US" altLang="zh-CN" sz="28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2400" b="1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谁敌手？曹刘。生子</a:t>
            </a:r>
            <a:r>
              <a:rPr lang="en-US" altLang="zh-CN" sz="28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2400" b="1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当如</a:t>
            </a:r>
            <a:r>
              <a:rPr lang="en-US" altLang="zh-CN" sz="28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2400" b="1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孙仲谋。</a:t>
            </a:r>
          </a:p>
        </p:txBody>
      </p:sp>
      <p:grpSp>
        <p:nvGrpSpPr>
          <p:cNvPr id="2" name="组合 14338"/>
          <p:cNvGrpSpPr/>
          <p:nvPr/>
        </p:nvGrpSpPr>
        <p:grpSpPr>
          <a:xfrm>
            <a:off x="319089" y="86916"/>
            <a:ext cx="6072187" cy="708422"/>
            <a:chExt cx="3825" cy="595"/>
          </a:xfrm>
        </p:grpSpPr>
        <p:grpSp>
          <p:nvGrpSpPr>
            <p:cNvPr id="3" name="组合 14339"/>
            <p:cNvGrpSpPr/>
            <p:nvPr/>
          </p:nvGrpSpPr>
          <p:grpSpPr>
            <a:xfrm>
              <a:off x="0" y="0"/>
              <a:ext cx="3825" cy="453"/>
              <a:chExt cx="3825" cy="453"/>
            </a:xfrm>
          </p:grpSpPr>
          <p:sp>
            <p:nvSpPr>
              <p:cNvPr id="65542" name="矩形 1434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23" cy="453"/>
              </a:xfrm>
              <a:prstGeom prst="rect">
                <a:avLst/>
              </a:prstGeom>
              <a:noFill/>
              <a:ln w="9525">
                <a:solidFill>
                  <a:srgbClr val="FF0000"/>
                </a:solidFill>
                <a:miter lim="800000"/>
              </a:ln>
              <a:effectLst>
                <a:prstShdw prst="shdw11">
                  <a:schemeClr val="bg2">
                    <a:alpha val="50000"/>
                  </a:schemeClr>
                </a:prstShdw>
              </a:effec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543" name="笑脸 14341"/>
              <p:cNvSpPr>
                <a:spLocks noChangeArrowheads="1"/>
              </p:cNvSpPr>
              <p:nvPr/>
            </p:nvSpPr>
            <p:spPr bwMode="auto">
              <a:xfrm>
                <a:off x="48" y="0"/>
                <a:ext cx="409" cy="408"/>
              </a:xfrm>
              <a:prstGeom prst="smileyFace">
                <a:avLst>
                  <a:gd name="adj" fmla="val 4653"/>
                </a:avLst>
              </a:prstGeom>
              <a:noFill/>
              <a:ln w="9525">
                <a:solidFill>
                  <a:srgbClr val="FF0000"/>
                </a:solidFill>
                <a:round/>
              </a:ln>
              <a:effectLst>
                <a:prstShdw prst="shdw11">
                  <a:schemeClr val="bg2">
                    <a:alpha val="50000"/>
                  </a:schemeClr>
                </a:prstShdw>
              </a:effec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544" name="未知"/>
              <p:cNvSpPr>
                <a:spLocks noChangeArrowheads="1"/>
              </p:cNvSpPr>
              <p:nvPr/>
            </p:nvSpPr>
            <p:spPr bwMode="auto">
              <a:xfrm>
                <a:off x="2238" y="0"/>
                <a:ext cx="1587" cy="453"/>
              </a:xfrm>
              <a:custGeom>
                <a:gdLst>
                  <a:gd name="T0" fmla="*/ 0 w 1587"/>
                  <a:gd name="T1" fmla="*/ 0 h 453"/>
                  <a:gd name="T2" fmla="*/ 0 w 1587"/>
                  <a:gd name="T3" fmla="*/ 453 h 453"/>
                  <a:gd name="T4" fmla="*/ 1587 w 1587"/>
                  <a:gd name="T5" fmla="*/ 453 h 453"/>
                  <a:gd name="T6" fmla="*/ 0 w 1587"/>
                  <a:gd name="T7" fmla="*/ 0 h 45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87"/>
                  <a:gd name="T13" fmla="*/ 0 h 453"/>
                  <a:gd name="T14" fmla="*/ 1587 w 1587"/>
                  <a:gd name="T15" fmla="*/ 453 h 453"/>
                </a:gdLst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87" h="452">
                    <a:moveTo>
                      <a:pt x="0" y="0"/>
                    </a:moveTo>
                    <a:lnTo>
                      <a:pt x="0" y="453"/>
                    </a:lnTo>
                    <a:lnTo>
                      <a:pt x="1587" y="4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</a:ln>
              <a:effectLst>
                <a:prstShdw prst="shdw11">
                  <a:schemeClr val="bg2">
                    <a:alpha val="50000"/>
                  </a:schemeClr>
                </a:prstShdw>
              </a:effec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344" name="文本框 14343"/>
            <p:cNvSpPr txBox="1"/>
            <p:nvPr/>
          </p:nvSpPr>
          <p:spPr>
            <a:xfrm>
              <a:off x="592" y="0"/>
              <a:ext cx="1407" cy="59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4000" b="1" noProof="1">
                  <a:effectLst>
                    <a:outerShdw blurRad="38100" dist="38100" dir="2700000">
                      <a:srgbClr val="FFFFFF"/>
                    </a:outerShdw>
                  </a:effectLst>
                  <a:ea typeface="黑体" panose="02010609060101010101" charset="-122"/>
                  <a:cs typeface="+mn-ea"/>
                </a:rPr>
                <a:t>读 一 读</a:t>
              </a:r>
              <a:endParaRPr lang="zh-CN" altLang="en-US" sz="4000" b="1" noProof="1"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/>
  <p:timing/>
</p:sld>
</file>

<file path=ppt/slides/slide6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890271" y="523081"/>
            <a:ext cx="7821613" cy="857250"/>
          </a:xfrm>
        </p:spPr>
        <p:txBody>
          <a:bodyPr>
            <a:noAutofit/>
          </a:bodyPr>
          <a:lstStyle/>
          <a:p>
            <a:pPr algn="l"/>
            <a:r>
              <a:rPr lang="zh-CN" altLang="en-US" sz="2800" smtClean="0">
                <a:solidFill>
                  <a:srgbClr val="FF3300"/>
                </a:solidFill>
                <a:ea typeface="楷体_GB2312" charset="-122"/>
              </a:rPr>
              <a:t>“何处望神州？满眼风光北固楼。千古兴亡多少事？悠悠。不尽长江滚滚流。”</a:t>
            </a:r>
            <a:br>
              <a:rPr lang="zh-CN" altLang="en-US" sz="2800" smtClean="0">
                <a:solidFill>
                  <a:srgbClr val="FF3300"/>
                </a:solidFill>
                <a:ea typeface="楷体_GB2312" charset="-122"/>
              </a:rPr>
            </a:b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5900" y="804862"/>
            <a:ext cx="8928100" cy="3671888"/>
          </a:xfrm>
        </p:spPr>
        <p:txBody>
          <a:bodyPr/>
          <a:lstStyle/>
          <a:p>
            <a:pPr>
              <a:buFontTx/>
              <a:buNone/>
            </a:pPr>
            <a:br>
              <a:rPr lang="en-US" altLang="zh-CN" sz="2400" smtClean="0">
                <a:ea typeface="楷体_GB2312" charset="-122"/>
              </a:rPr>
            </a:br>
            <a:r>
              <a:rPr lang="zh-CN" altLang="en-US" sz="2400" smtClean="0">
                <a:ea typeface="楷体_GB2312" charset="-122"/>
              </a:rPr>
              <a:t>　　什么地方可以看见中原呢？在北固楼上，满眼都是美好的风光，但是中原还是看不见。从古到今，有多少国家兴亡大事呢？不知道，年代太长了。只有长江的水滚滚东流，永远也流不尽。我们今天所能看到的就是长江，多少兴亡事情已经过去了。</a:t>
            </a:r>
          </a:p>
        </p:txBody>
      </p:sp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1085850" y="3301047"/>
            <a:ext cx="6750566" cy="11757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rgbClr val="0033CC"/>
                </a:solidFill>
                <a:ea typeface="楷体_GB2312" charset="-122"/>
              </a:rPr>
              <a:t>作者对景抒怀，凭吊千古兴亡，</a:t>
            </a:r>
          </a:p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rgbClr val="0033CC"/>
                </a:solidFill>
                <a:ea typeface="楷体_GB2312" charset="-122"/>
              </a:rPr>
              <a:t>更加引起对沦陷区国土的怀念。　　</a:t>
            </a:r>
          </a:p>
        </p:txBody>
      </p:sp>
    </p:spTree>
  </p:cSld>
  <p:clrMapOvr>
    <a:masterClrMapping/>
  </p:clrMapOvr>
  <p:transition/>
  <p:timing/>
</p:sld>
</file>

<file path=ppt/slides/slide6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75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9580" y="1188085"/>
            <a:ext cx="8380095" cy="486029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2400" b="1" smtClean="0"/>
              <a:t>　     这两句是</a:t>
            </a:r>
            <a:r>
              <a:rPr lang="zh-CN" altLang="en-US" sz="2400" b="1" smtClean="0">
                <a:solidFill>
                  <a:srgbClr val="FF0000"/>
                </a:solidFill>
              </a:rPr>
              <a:t>倒装句法</a:t>
            </a:r>
            <a:r>
              <a:rPr lang="zh-CN" altLang="en-US" sz="2400" b="1" smtClean="0"/>
              <a:t>，应为：“满眼风光北固楼，何处望神州？”</a:t>
            </a:r>
            <a:r>
              <a:rPr lang="en-US" altLang="zh-CN" sz="2400" b="1" smtClean="0"/>
              <a:t> </a:t>
            </a:r>
            <a:r>
              <a:rPr lang="zh-CN" altLang="en-US" sz="2400" b="1" smtClean="0"/>
              <a:t>为什么不这样说呢？这就跟</a:t>
            </a:r>
            <a:r>
              <a:rPr lang="zh-CN" altLang="en-US" sz="2400" b="1" smtClean="0">
                <a:solidFill>
                  <a:srgbClr val="FF0000"/>
                </a:solidFill>
              </a:rPr>
              <a:t>词调</a:t>
            </a:r>
            <a:r>
              <a:rPr lang="zh-CN" altLang="en-US" sz="2400" b="1" smtClean="0"/>
              <a:t>有关系，因为这种词调规定头一句只能五个字，第二句七个字，所以只能倒过来说。词的开头是：“何处望神州？满眼风光北固楼。”“神州”，指中国，这里专指中原即黄河中下游一带的金兵占领区。</a:t>
            </a:r>
            <a:endParaRPr lang="en-US" altLang="zh-CN" sz="2400" b="1" smtClean="0"/>
          </a:p>
          <a:p>
            <a:pPr>
              <a:buFontTx/>
              <a:buNone/>
            </a:pPr>
            <a:r>
              <a:rPr lang="en-US" altLang="zh-CN" sz="2400" b="1" smtClean="0"/>
              <a:t>       </a:t>
            </a:r>
            <a:r>
              <a:rPr lang="zh-CN" altLang="en-US" sz="2400" b="1" smtClean="0"/>
              <a:t>这两句意思是说，</a:t>
            </a:r>
            <a:r>
              <a:rPr lang="zh-CN" altLang="en-US" sz="2400" b="1" smtClean="0">
                <a:solidFill>
                  <a:srgbClr val="FF0000"/>
                </a:solidFill>
              </a:rPr>
              <a:t>中原土地已非我有，寓有“故国之思”</a:t>
            </a:r>
          </a:p>
        </p:txBody>
      </p:sp>
      <p:sp>
        <p:nvSpPr>
          <p:cNvPr id="67587" name="Rectangle 4"/>
          <p:cNvSpPr>
            <a:spLocks noGrp="1" noChangeArrowheads="1"/>
          </p:cNvSpPr>
          <p:nvPr>
            <p:ph type="title"/>
          </p:nvPr>
        </p:nvSpPr>
        <p:spPr>
          <a:xfrm>
            <a:off x="349250" y="204788"/>
            <a:ext cx="8229600" cy="857250"/>
          </a:xfrm>
        </p:spPr>
        <p:txBody>
          <a:bodyPr/>
          <a:lstStyle/>
          <a:p>
            <a:r>
              <a:rPr lang="en-US" altLang="zh-CN" sz="3600" b="1" smtClean="0">
                <a:solidFill>
                  <a:srgbClr val="FF3300"/>
                </a:solidFill>
                <a:ea typeface="楷体_GB2312" charset="-122"/>
              </a:rPr>
              <a:t>“</a:t>
            </a:r>
            <a:r>
              <a:rPr lang="zh-CN" altLang="en-US" sz="3600" b="1" smtClean="0">
                <a:solidFill>
                  <a:srgbClr val="FF3300"/>
                </a:solidFill>
                <a:ea typeface="楷体_GB2312" charset="-122"/>
              </a:rPr>
              <a:t>何处望神州，满眼风光北固楼</a:t>
            </a:r>
            <a:r>
              <a:rPr lang="en-US" altLang="zh-CN" sz="3600" b="1" smtClean="0">
                <a:solidFill>
                  <a:srgbClr val="FF3300"/>
                </a:solidFill>
                <a:ea typeface="楷体_GB2312" charset="-122"/>
              </a:rPr>
              <a:t>.”</a:t>
            </a:r>
          </a:p>
        </p:txBody>
      </p:sp>
    </p:spTree>
  </p:cSld>
  <p:clrMapOvr>
    <a:masterClrMapping/>
  </p:clrMapOvr>
  <p:transition/>
  <p:timing/>
</p:sld>
</file>

<file path=ppt/slides/slide6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86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5265" y="1221740"/>
            <a:ext cx="8484870" cy="2983865"/>
          </a:xfrm>
        </p:spPr>
        <p:txBody>
          <a:bodyPr>
            <a:normAutofit fontScale="90000"/>
          </a:bodyPr>
          <a:lstStyle/>
          <a:p>
            <a:pPr>
              <a:buFontTx/>
              <a:buNone/>
            </a:pPr>
            <a:r>
              <a:rPr lang="zh-CN" altLang="en-US" sz="2800" b="1" smtClean="0"/>
              <a:t>　         这是问答句，先问后答。这两句跟下面“天下英雄谁敌手？曹刘”两句一样。“悠悠”，是长远的样子。在说千古兴亡事总在那里变化着，而只有长江滚滚流，永远不变。作者以永流不息的滚滚江水来</a:t>
            </a:r>
            <a:r>
              <a:rPr lang="zh-CN" altLang="en-US" sz="2800" b="1" smtClean="0">
                <a:solidFill>
                  <a:srgbClr val="FF0000"/>
                </a:solidFill>
              </a:rPr>
              <a:t>比拟</a:t>
            </a:r>
            <a:r>
              <a:rPr lang="zh-CN" altLang="en-US" sz="2800" b="1" smtClean="0"/>
              <a:t>千古兴亡的绵延不断。“不尽”句，出自杜甫</a:t>
            </a:r>
            <a:r>
              <a:rPr lang="en-US" altLang="zh-CN" sz="2800" b="1" smtClean="0"/>
              <a:t>《</a:t>
            </a:r>
            <a:r>
              <a:rPr lang="zh-CN" altLang="en-US" sz="2800" b="1" smtClean="0"/>
              <a:t>登高</a:t>
            </a:r>
            <a:r>
              <a:rPr lang="en-US" altLang="zh-CN" sz="2800" b="1" smtClean="0"/>
              <a:t>》</a:t>
            </a:r>
            <a:r>
              <a:rPr lang="zh-CN" altLang="en-US" sz="2800" b="1" smtClean="0"/>
              <a:t>诗：</a:t>
            </a:r>
            <a:r>
              <a:rPr lang="zh-CN" altLang="en-US" sz="2800" b="1" smtClean="0">
                <a:solidFill>
                  <a:srgbClr val="FF0000"/>
                </a:solidFill>
              </a:rPr>
              <a:t>“无边落木萧萧下，不尽长江滚滚来。”</a:t>
            </a:r>
            <a:r>
              <a:rPr lang="zh-CN" altLang="en-US" sz="2800" b="1" smtClean="0"/>
              <a:t>但杜诗是写个人流离潦倒之悲，而辛词却是</a:t>
            </a:r>
            <a:r>
              <a:rPr lang="zh-CN" altLang="en-US" sz="2800" b="1" smtClean="0">
                <a:solidFill>
                  <a:srgbClr val="FF0000"/>
                </a:solidFill>
              </a:rPr>
              <a:t>写国家兴亡之感</a:t>
            </a:r>
            <a:r>
              <a:rPr lang="zh-CN" altLang="en-US" sz="2800" b="1" smtClean="0"/>
              <a:t>，意境不同。</a:t>
            </a:r>
          </a:p>
        </p:txBody>
      </p:sp>
      <p:sp>
        <p:nvSpPr>
          <p:cNvPr id="68611" name="Rectangle 4"/>
          <p:cNvSpPr>
            <a:spLocks noGrp="1" noChangeArrowheads="1"/>
          </p:cNvSpPr>
          <p:nvPr>
            <p:ph type="title"/>
          </p:nvPr>
        </p:nvSpPr>
        <p:spPr>
          <a:xfrm>
            <a:off x="704851" y="195263"/>
            <a:ext cx="8640763" cy="857250"/>
          </a:xfrm>
        </p:spPr>
        <p:txBody>
          <a:bodyPr/>
          <a:lstStyle/>
          <a:p>
            <a:pPr algn="l"/>
            <a:r>
              <a:rPr lang="zh-CN" altLang="en-US" sz="3200" b="1" smtClean="0">
                <a:solidFill>
                  <a:srgbClr val="FF3300"/>
                </a:solidFill>
                <a:latin typeface="楷体_GB2312" charset="-122"/>
                <a:ea typeface="楷体_GB2312" charset="-122"/>
              </a:rPr>
              <a:t>千古兴亡多少事？悠悠。</a:t>
            </a:r>
            <a:r>
              <a:rPr lang="zh-CN" altLang="en-US" sz="3200" b="1" smtClean="0">
                <a:solidFill>
                  <a:srgbClr val="FF3300"/>
                </a:solidFill>
                <a:ea typeface="楷体_GB2312" charset="-122"/>
              </a:rPr>
              <a:t>不尽长江滚滚流。</a:t>
            </a:r>
          </a:p>
        </p:txBody>
      </p:sp>
    </p:spTree>
  </p:cSld>
  <p:clrMapOvr>
    <a:masterClrMapping/>
  </p:clrMapOvr>
  <p:transition/>
  <p:timing/>
</p:sld>
</file>

<file path=ppt/slides/slide6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96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1290" y="3305175"/>
            <a:ext cx="8521065" cy="1720215"/>
          </a:xfrm>
        </p:spPr>
        <p:txBody>
          <a:bodyPr>
            <a:noAutofit/>
          </a:bodyPr>
          <a:lstStyle/>
          <a:p>
            <a:pPr>
              <a:spcBef>
                <a:spcPct val="0"/>
              </a:spcBef>
              <a:buFontTx/>
              <a:buNone/>
            </a:pPr>
            <a:br>
              <a:rPr lang="en-US" altLang="zh-CN" sz="2400" smtClean="0">
                <a:latin typeface="楷体_GB2312" charset="-122"/>
                <a:ea typeface="楷体_GB2312" charset="-122"/>
              </a:rPr>
            </a:br>
            <a:r>
              <a:rPr lang="en-US" altLang="zh-CN" sz="2400" smtClean="0">
                <a:latin typeface="楷体_GB2312" charset="-122"/>
                <a:ea typeface="楷体_GB2312" charset="-122"/>
              </a:rPr>
              <a:t>      </a:t>
            </a:r>
            <a:r>
              <a:rPr lang="zh-CN" altLang="en-US" sz="2400" smtClean="0">
                <a:solidFill>
                  <a:srgbClr val="0033CC"/>
                </a:solidFill>
                <a:latin typeface="楷体_GB2312" charset="-122"/>
                <a:ea typeface="楷体_GB2312" charset="-122"/>
              </a:rPr>
              <a:t>通过对三国时期重要政治人物孙权的赞扬和肯定，表现出收复中原，统一中国的强烈愿望。</a:t>
            </a:r>
          </a:p>
        </p:txBody>
      </p:sp>
      <p:sp>
        <p:nvSpPr>
          <p:cNvPr id="69635" name="Rectangle 4"/>
          <p:cNvSpPr>
            <a:spLocks noGrp="1" noChangeArrowheads="1"/>
          </p:cNvSpPr>
          <p:nvPr>
            <p:ph type="title"/>
          </p:nvPr>
        </p:nvSpPr>
        <p:spPr>
          <a:xfrm>
            <a:off x="438150" y="304800"/>
            <a:ext cx="8243888" cy="857250"/>
          </a:xfrm>
        </p:spPr>
        <p:txBody>
          <a:bodyPr/>
          <a:lstStyle/>
          <a:p>
            <a:pPr algn="l"/>
            <a:r>
              <a:rPr lang="zh-CN" altLang="en-US" sz="3600" smtClean="0">
                <a:solidFill>
                  <a:srgbClr val="FF3300"/>
                </a:solidFill>
                <a:latin typeface="楷体_GB2312" charset="-122"/>
                <a:ea typeface="楷体_GB2312" charset="-122"/>
              </a:rPr>
              <a:t>年少万兜鍪，坐断东南战未休。天下英雄谁敌手？曹刘。生子当如孙仲谋。</a:t>
            </a:r>
            <a:br>
              <a:rPr lang="zh-CN" altLang="en-US" sz="3600" smtClean="0">
                <a:solidFill>
                  <a:srgbClr val="FF3300"/>
                </a:solidFill>
                <a:latin typeface="楷体_GB2312" charset="-122"/>
                <a:ea typeface="楷体_GB2312" charset="-122"/>
              </a:rPr>
            </a:br>
          </a:p>
        </p:txBody>
      </p:sp>
      <p:sp>
        <p:nvSpPr>
          <p:cNvPr id="69636" name="Text Box 5"/>
          <p:cNvSpPr txBox="1">
            <a:spLocks noChangeArrowheads="1"/>
          </p:cNvSpPr>
          <p:nvPr/>
        </p:nvSpPr>
        <p:spPr bwMode="auto">
          <a:xfrm>
            <a:off x="351155" y="1138555"/>
            <a:ext cx="8524875" cy="1938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b="1">
                <a:latin typeface="楷体_GB2312" charset="-122"/>
                <a:ea typeface="楷体_GB2312" charset="-122"/>
              </a:rPr>
              <a:t>      当年孙权在青年时代，做了三军的统帅，他能独霸东南，坚持抗战，没有向敌人低头和屈服过。天下英雄谁是孙权的敌手呢？只有曹操和刘备而已。这样也就难怪曹操说：</a:t>
            </a:r>
            <a:r>
              <a:rPr lang="zh-CN" altLang="en-US" sz="2400" b="1">
                <a:latin typeface="Arial" pitchFamily="34" charset="0"/>
                <a:ea typeface="楷体_GB2312" charset="-122"/>
              </a:rPr>
              <a:t>“</a:t>
            </a:r>
            <a:r>
              <a:rPr lang="zh-CN" altLang="en-US" sz="2400" b="1">
                <a:latin typeface="楷体_GB2312" charset="-122"/>
                <a:ea typeface="楷体_GB2312" charset="-122"/>
              </a:rPr>
              <a:t>生子当如孙仲谋。</a:t>
            </a:r>
            <a:r>
              <a:rPr lang="zh-CN" altLang="en-US" sz="2400" b="1">
                <a:latin typeface="Arial" pitchFamily="34" charset="0"/>
                <a:ea typeface="楷体_GB2312" charset="-122"/>
              </a:rPr>
              <a:t>”</a:t>
            </a:r>
            <a:br>
              <a:rPr lang="zh-CN" altLang="en-US" sz="2400" b="1">
                <a:latin typeface="楷体_GB2312" charset="-122"/>
                <a:ea typeface="楷体_GB2312" charset="-122"/>
              </a:rPr>
            </a:br>
          </a:p>
        </p:txBody>
      </p:sp>
    </p:spTree>
  </p:cSld>
  <p:clrMapOvr>
    <a:masterClrMapping/>
  </p:clrMapOvr>
  <p:transition/>
  <p:timing/>
</p:sld>
</file>

<file path=ppt/slides/slide6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latin typeface="楷体_GB2312" charset="-122"/>
                <a:ea typeface="楷体_GB2312" charset="-122"/>
              </a:rPr>
              <a:t>　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705" y="971550"/>
            <a:ext cx="8667750" cy="3394710"/>
          </a:xfrm>
        </p:spPr>
        <p:txBody>
          <a:bodyPr>
            <a:normAutofit fontScale="90000" lnSpcReduction="20000"/>
          </a:bodyPr>
          <a:lstStyle/>
          <a:p>
            <a:pPr>
              <a:buFontTx/>
              <a:buNone/>
            </a:pPr>
            <a:r>
              <a:rPr lang="en-US" altLang="zh-CN" smtClean="0">
                <a:latin typeface="楷体_GB2312" charset="-122"/>
                <a:ea typeface="楷体_GB2312" charset="-122"/>
              </a:rPr>
              <a:t>        </a:t>
            </a:r>
            <a:r>
              <a:rPr lang="en-US" altLang="zh-CN" sz="2400" smtClean="0">
                <a:latin typeface="Arial" pitchFamily="34" charset="0"/>
                <a:ea typeface="楷体_GB2312" charset="-122"/>
              </a:rPr>
              <a:t>“</a:t>
            </a:r>
            <a:r>
              <a:rPr lang="zh-CN" altLang="en-US" sz="2400" smtClean="0">
                <a:latin typeface="楷体_GB2312" charset="-122"/>
                <a:ea typeface="楷体_GB2312" charset="-122"/>
              </a:rPr>
              <a:t>年少</a:t>
            </a:r>
            <a:r>
              <a:rPr lang="zh-CN" altLang="en-US" sz="2400" smtClean="0">
                <a:latin typeface="Arial" pitchFamily="34" charset="0"/>
                <a:ea typeface="楷体_GB2312" charset="-122"/>
              </a:rPr>
              <a:t>”</a:t>
            </a:r>
            <a:r>
              <a:rPr lang="zh-CN" altLang="en-US" sz="2400" smtClean="0">
                <a:latin typeface="楷体_GB2312" charset="-122"/>
                <a:ea typeface="楷体_GB2312" charset="-122"/>
              </a:rPr>
              <a:t>，是指三国时吴主孙权。</a:t>
            </a:r>
            <a:r>
              <a:rPr lang="zh-CN" altLang="en-US" sz="2400" smtClean="0">
                <a:latin typeface="Arial" pitchFamily="34" charset="0"/>
                <a:ea typeface="楷体_GB2312" charset="-122"/>
              </a:rPr>
              <a:t>“</a:t>
            </a:r>
            <a:r>
              <a:rPr lang="zh-CN" altLang="en-US" sz="2400" smtClean="0">
                <a:latin typeface="楷体_GB2312" charset="-122"/>
                <a:ea typeface="楷体_GB2312" charset="-122"/>
              </a:rPr>
              <a:t>兜鍪</a:t>
            </a:r>
            <a:r>
              <a:rPr lang="zh-CN" altLang="en-US" sz="2400" smtClean="0">
                <a:latin typeface="Arial" pitchFamily="34" charset="0"/>
                <a:ea typeface="楷体_GB2312" charset="-122"/>
              </a:rPr>
              <a:t>”</a:t>
            </a:r>
            <a:r>
              <a:rPr lang="zh-CN" altLang="en-US" sz="2400" smtClean="0">
                <a:latin typeface="楷体_GB2312" charset="-122"/>
                <a:ea typeface="楷体_GB2312" charset="-122"/>
              </a:rPr>
              <a:t>，原是头盔，这里指士兵。</a:t>
            </a:r>
            <a:r>
              <a:rPr lang="zh-CN" altLang="en-US" sz="2400" smtClean="0">
                <a:latin typeface="Arial" pitchFamily="34" charset="0"/>
                <a:ea typeface="楷体_GB2312" charset="-122"/>
              </a:rPr>
              <a:t>“</a:t>
            </a:r>
            <a:r>
              <a:rPr lang="zh-CN" altLang="en-US" sz="2400" smtClean="0">
                <a:latin typeface="楷体_GB2312" charset="-122"/>
                <a:ea typeface="楷体_GB2312" charset="-122"/>
              </a:rPr>
              <a:t>万兜鍪</a:t>
            </a:r>
            <a:r>
              <a:rPr lang="zh-CN" altLang="en-US" sz="2400" smtClean="0">
                <a:latin typeface="Arial" pitchFamily="34" charset="0"/>
                <a:ea typeface="楷体_GB2312" charset="-122"/>
              </a:rPr>
              <a:t>”</a:t>
            </a:r>
            <a:r>
              <a:rPr lang="zh-CN" altLang="en-US" sz="2400" smtClean="0">
                <a:latin typeface="楷体_GB2312" charset="-122"/>
                <a:ea typeface="楷体_GB2312" charset="-122"/>
              </a:rPr>
              <a:t>，是说他统率强大军队的意思。</a:t>
            </a:r>
            <a:r>
              <a:rPr lang="en-US" altLang="zh-CN" sz="2400" smtClean="0">
                <a:solidFill>
                  <a:srgbClr val="0033CC"/>
                </a:solidFill>
                <a:latin typeface="楷体_GB2312" charset="-122"/>
                <a:ea typeface="楷体_GB2312" charset="-122"/>
              </a:rPr>
              <a:t> </a:t>
            </a:r>
            <a:r>
              <a:rPr lang="zh-CN" altLang="en-US" sz="2400" smtClean="0">
                <a:solidFill>
                  <a:srgbClr val="0033CC"/>
                </a:solidFill>
                <a:latin typeface="楷体_GB2312" charset="-122"/>
                <a:ea typeface="楷体_GB2312" charset="-122"/>
              </a:rPr>
              <a:t>这句话为什么不说一万个士兵，而说万兜鍪呢？这就是以物代人，因为士兵的特征，除了战甲以外，头盔也是特征之一，所以拿头盔当士兵。这样写非常形象</a:t>
            </a:r>
            <a:br>
              <a:rPr lang="zh-CN" altLang="en-US" sz="2400" smtClean="0">
                <a:solidFill>
                  <a:srgbClr val="0033CC"/>
                </a:solidFill>
                <a:latin typeface="楷体_GB2312" charset="-122"/>
                <a:ea typeface="楷体_GB2312" charset="-122"/>
              </a:rPr>
            </a:br>
            <a:r>
              <a:rPr lang="zh-CN" altLang="en-US" sz="2400" smtClean="0">
                <a:latin typeface="Arial" pitchFamily="34" charset="0"/>
                <a:ea typeface="楷体_GB2312" charset="-122"/>
              </a:rPr>
              <a:t>“</a:t>
            </a:r>
            <a:r>
              <a:rPr lang="zh-CN" altLang="en-US" sz="2400" smtClean="0">
                <a:latin typeface="楷体_GB2312" charset="-122"/>
                <a:ea typeface="楷体_GB2312" charset="-122"/>
              </a:rPr>
              <a:t>坐断</a:t>
            </a:r>
            <a:r>
              <a:rPr lang="zh-CN" altLang="en-US" sz="2400" smtClean="0">
                <a:latin typeface="Arial" pitchFamily="34" charset="0"/>
                <a:ea typeface="楷体_GB2312" charset="-122"/>
              </a:rPr>
              <a:t>”</a:t>
            </a:r>
            <a:r>
              <a:rPr lang="zh-CN" altLang="en-US" sz="2400" smtClean="0">
                <a:latin typeface="楷体_GB2312" charset="-122"/>
                <a:ea typeface="楷体_GB2312" charset="-122"/>
              </a:rPr>
              <a:t>，作占据讲。</a:t>
            </a:r>
            <a:endParaRPr lang="en-US" altLang="zh-CN" sz="2400" smtClean="0">
              <a:latin typeface="楷体_GB2312" charset="-122"/>
              <a:ea typeface="楷体_GB2312" charset="-122"/>
            </a:endParaRPr>
          </a:p>
          <a:p>
            <a:pPr>
              <a:buFontTx/>
              <a:buNone/>
            </a:pPr>
            <a:r>
              <a:rPr lang="en-US" altLang="zh-CN" sz="2400" smtClean="0">
                <a:latin typeface="楷体_GB2312" charset="-122"/>
                <a:ea typeface="楷体_GB2312" charset="-122"/>
              </a:rPr>
              <a:t>      </a:t>
            </a:r>
            <a:r>
              <a:rPr lang="zh-CN" altLang="en-US" sz="2400" smtClean="0">
                <a:latin typeface="楷体_GB2312" charset="-122"/>
                <a:ea typeface="楷体_GB2312" charset="-122"/>
              </a:rPr>
              <a:t>这两句是说，孙权十九岁便继承他哥哥孙策统治吴国，充分显示出</a:t>
            </a:r>
            <a:r>
              <a:rPr lang="zh-CN" altLang="en-US" sz="2400" smtClean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孙权的英勇和才能</a:t>
            </a:r>
            <a:r>
              <a:rPr lang="zh-CN" altLang="en-US" sz="2400" smtClean="0">
                <a:latin typeface="楷体_GB2312" charset="-122"/>
                <a:ea typeface="楷体_GB2312" charset="-122"/>
              </a:rPr>
              <a:t>。一个青年人能够率领万夫，当然是不平凡的了，在东汉末年军阀割据混战的年代，孙权放眼全国，胸怀大志，用武力平定江东一带的割据势力，统一了东南地区，形成与蜀、魏鼎足而立的争雄局面。</a:t>
            </a:r>
          </a:p>
        </p:txBody>
      </p:sp>
      <p:sp>
        <p:nvSpPr>
          <p:cNvPr id="70660" name="Text Box 5"/>
          <p:cNvSpPr txBox="1">
            <a:spLocks noChangeArrowheads="1"/>
          </p:cNvSpPr>
          <p:nvPr/>
        </p:nvSpPr>
        <p:spPr bwMode="auto">
          <a:xfrm>
            <a:off x="1238250" y="404813"/>
            <a:ext cx="619283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ea typeface="楷体_GB2312" charset="-122"/>
              </a:rPr>
              <a:t>“</a:t>
            </a:r>
            <a:r>
              <a:rPr lang="zh-CN" altLang="en-US" sz="2800" b="1">
                <a:solidFill>
                  <a:srgbClr val="FF3300"/>
                </a:solidFill>
                <a:ea typeface="楷体_GB2312" charset="-122"/>
              </a:rPr>
              <a:t>年少万兜鍪，坐断东南战未休。”</a:t>
            </a:r>
          </a:p>
        </p:txBody>
      </p:sp>
    </p:spTree>
  </p:cSld>
  <p:clrMapOvr>
    <a:masterClrMapping/>
  </p:clrMapOvr>
  <p:transition/>
  <p:timing/>
</p:sld>
</file>

<file path=ppt/slides/slide6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615950" y="0"/>
            <a:ext cx="8229600" cy="857250"/>
          </a:xfrm>
        </p:spPr>
        <p:txBody>
          <a:bodyPr/>
          <a:lstStyle/>
          <a:p>
            <a:r>
              <a:rPr lang="en-US" altLang="zh-CN" sz="3600" smtClean="0">
                <a:solidFill>
                  <a:srgbClr val="FF3300"/>
                </a:solidFill>
                <a:ea typeface="楷体_GB2312" charset="-122"/>
              </a:rPr>
              <a:t>“</a:t>
            </a:r>
            <a:r>
              <a:rPr lang="zh-CN" altLang="en-US" sz="3600" smtClean="0">
                <a:solidFill>
                  <a:srgbClr val="FF3300"/>
                </a:solidFill>
                <a:ea typeface="楷体_GB2312" charset="-122"/>
              </a:rPr>
              <a:t>天下英雄谁敌手？曹刘。”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3690" y="925830"/>
            <a:ext cx="8531860" cy="4049395"/>
          </a:xfrm>
        </p:spPr>
        <p:txBody>
          <a:bodyPr>
            <a:normAutofit fontScale="90000"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b="1" smtClean="0">
                <a:ea typeface="楷体_GB2312" charset="-122"/>
              </a:rPr>
              <a:t>“天下英雄谁敌手”也隐含着一个</a:t>
            </a:r>
            <a:r>
              <a:rPr lang="zh-CN" altLang="en-US" b="1" smtClean="0">
                <a:solidFill>
                  <a:srgbClr val="FF0000"/>
                </a:solidFill>
                <a:ea typeface="楷体_GB2312" charset="-122"/>
              </a:rPr>
              <a:t>典故</a:t>
            </a:r>
            <a:r>
              <a:rPr lang="zh-CN" altLang="en-US" b="1" smtClean="0">
                <a:ea typeface="楷体_GB2312" charset="-122"/>
              </a:rPr>
              <a:t>。据</a:t>
            </a:r>
            <a:r>
              <a:rPr lang="en-US" altLang="zh-CN" b="1" smtClean="0">
                <a:ea typeface="楷体_GB2312" charset="-122"/>
              </a:rPr>
              <a:t>《</a:t>
            </a:r>
            <a:r>
              <a:rPr lang="zh-CN" altLang="en-US" b="1" smtClean="0">
                <a:ea typeface="楷体_GB2312" charset="-122"/>
              </a:rPr>
              <a:t>三国志</a:t>
            </a:r>
            <a:r>
              <a:rPr lang="en-US" altLang="zh-CN" b="1" smtClean="0">
                <a:ea typeface="楷体_GB2312" charset="-122"/>
              </a:rPr>
              <a:t>·</a:t>
            </a:r>
            <a:r>
              <a:rPr lang="zh-CN" altLang="en-US" b="1" smtClean="0">
                <a:ea typeface="楷体_GB2312" charset="-122"/>
              </a:rPr>
              <a:t>先主传</a:t>
            </a:r>
            <a:r>
              <a:rPr lang="en-US" altLang="zh-CN" b="1" smtClean="0">
                <a:ea typeface="楷体_GB2312" charset="-122"/>
              </a:rPr>
              <a:t>》</a:t>
            </a:r>
            <a:r>
              <a:rPr lang="zh-CN" altLang="en-US" b="1" smtClean="0">
                <a:ea typeface="楷体_GB2312" charset="-122"/>
              </a:rPr>
              <a:t>载，曹操曾经对刘备说：“天下英雄，惟使君与操耳！”（使君，指刘备。）这里辛弃疾运用原话，再加上孙权，成为三人。</a:t>
            </a:r>
            <a:endParaRPr lang="en-US" altLang="zh-CN" b="1" smtClean="0">
              <a:ea typeface="楷体_GB2312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b="1" smtClean="0">
                <a:ea typeface="楷体_GB2312" charset="-122"/>
              </a:rPr>
              <a:t>           </a:t>
            </a:r>
            <a:r>
              <a:rPr lang="zh-CN" altLang="en-US" b="1" smtClean="0">
                <a:ea typeface="楷体_GB2312" charset="-122"/>
              </a:rPr>
              <a:t>这两句实际上是</a:t>
            </a:r>
            <a:r>
              <a:rPr lang="zh-CN" altLang="en-US" b="1" smtClean="0">
                <a:solidFill>
                  <a:srgbClr val="FF0000"/>
                </a:solidFill>
                <a:ea typeface="楷体_GB2312" charset="-122"/>
              </a:rPr>
              <a:t>对</a:t>
            </a:r>
            <a:r>
              <a:rPr lang="zh-CN" altLang="en-US" b="1" smtClean="0">
                <a:ea typeface="楷体_GB2312" charset="-122"/>
              </a:rPr>
              <a:t>三国时代的</a:t>
            </a:r>
            <a:r>
              <a:rPr lang="zh-CN" altLang="en-US" b="1" smtClean="0">
                <a:solidFill>
                  <a:srgbClr val="FF0000"/>
                </a:solidFill>
                <a:ea typeface="楷体_GB2312" charset="-122"/>
              </a:rPr>
              <a:t>孙权</a:t>
            </a:r>
            <a:r>
              <a:rPr lang="zh-CN" altLang="en-US" b="1" smtClean="0">
                <a:ea typeface="楷体_GB2312" charset="-122"/>
              </a:rPr>
              <a:t>进行了</a:t>
            </a:r>
            <a:r>
              <a:rPr lang="zh-CN" altLang="en-US" b="1" smtClean="0">
                <a:solidFill>
                  <a:srgbClr val="FF0000"/>
                </a:solidFill>
                <a:ea typeface="楷体_GB2312" charset="-122"/>
              </a:rPr>
              <a:t>热情的歌颂</a:t>
            </a:r>
            <a:r>
              <a:rPr lang="zh-CN" altLang="en-US" b="1" smtClean="0">
                <a:ea typeface="楷体_GB2312" charset="-122"/>
              </a:rPr>
              <a:t>。历史上的孙权、曹操、刘备三人中，论智勇才略，孙权不一定能居首位，而作者这样歌颂他，只把曹操、刘备作为他的敌手，可见这里辛弃疾已</a:t>
            </a:r>
            <a:r>
              <a:rPr lang="zh-CN" altLang="en-US" b="1" smtClean="0">
                <a:solidFill>
                  <a:srgbClr val="FF0000"/>
                </a:solidFill>
                <a:ea typeface="楷体_GB2312" charset="-122"/>
              </a:rPr>
              <a:t>把孙权作为杰出的英雄来歌颂了。</a:t>
            </a:r>
          </a:p>
        </p:txBody>
      </p:sp>
    </p:spTree>
  </p:cSld>
  <p:clrMapOvr>
    <a:masterClrMapping/>
  </p:clrMapOvr>
  <p:transition/>
  <p:timing/>
</p:sld>
</file>

<file path=ppt/slides/slide6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27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2095" y="276860"/>
            <a:ext cx="8639810" cy="4589780"/>
          </a:xfrm>
        </p:spPr>
        <p:txBody>
          <a:bodyPr>
            <a:normAutofit fontScale="80000"/>
          </a:bodyPr>
          <a:lstStyle/>
          <a:p>
            <a:pPr algn="ctr">
              <a:buFontTx/>
              <a:buNone/>
            </a:pPr>
            <a:r>
              <a:rPr lang="zh-CN" altLang="en-US" smtClean="0">
                <a:solidFill>
                  <a:srgbClr val="FF0000"/>
                </a:solidFill>
                <a:ea typeface="楷体_GB2312" charset="-122"/>
              </a:rPr>
              <a:t>”生子当如孙仲谋。</a:t>
            </a:r>
            <a:r>
              <a:rPr lang="zh-CN" altLang="en-US" smtClean="0">
                <a:ea typeface="楷体_GB2312" charset="-122"/>
              </a:rPr>
              <a:t>”</a:t>
            </a:r>
            <a:endParaRPr lang="en-US" altLang="zh-CN" smtClean="0">
              <a:ea typeface="楷体_GB2312" charset="-122"/>
            </a:endParaRPr>
          </a:p>
          <a:p>
            <a:pPr indent="-558165" fontAlgn="auto">
              <a:lnSpc>
                <a:spcPts val="2640"/>
              </a:lnSpc>
              <a:spcBef>
                <a:spcPct val="0"/>
              </a:spcBef>
              <a:buFontTx/>
              <a:buNone/>
            </a:pPr>
            <a:r>
              <a:rPr lang="en-US" altLang="zh-CN" sz="2400" b="1" smtClean="0"/>
              <a:t>        </a:t>
            </a:r>
            <a:r>
              <a:rPr lang="en-US" altLang="zh-CN" sz="2500" b="1" smtClean="0"/>
              <a:t>《</a:t>
            </a:r>
            <a:r>
              <a:rPr lang="zh-CN" altLang="en-US" sz="2500" b="1" smtClean="0"/>
              <a:t>三国志</a:t>
            </a:r>
            <a:r>
              <a:rPr lang="en-US" altLang="zh-CN" sz="2500" b="1" smtClean="0"/>
              <a:t>·</a:t>
            </a:r>
            <a:r>
              <a:rPr lang="zh-CN" altLang="en-US" sz="2500" b="1" smtClean="0"/>
              <a:t>吴书</a:t>
            </a:r>
            <a:r>
              <a:rPr lang="en-US" altLang="zh-CN" sz="2500" b="1" smtClean="0"/>
              <a:t>·</a:t>
            </a:r>
            <a:r>
              <a:rPr lang="zh-CN" altLang="en-US" sz="2500" b="1" smtClean="0"/>
              <a:t>吴主传</a:t>
            </a:r>
            <a:r>
              <a:rPr lang="en-US" altLang="zh-CN" sz="2500" b="1" smtClean="0"/>
              <a:t>》</a:t>
            </a:r>
            <a:r>
              <a:rPr lang="zh-CN" altLang="en-US" sz="2500" b="1" smtClean="0"/>
              <a:t>注引</a:t>
            </a:r>
            <a:r>
              <a:rPr lang="en-US" altLang="zh-CN" sz="2500" b="1" smtClean="0"/>
              <a:t>《</a:t>
            </a:r>
            <a:r>
              <a:rPr lang="zh-CN" altLang="en-US" sz="2500" b="1" smtClean="0"/>
              <a:t>吴历</a:t>
            </a:r>
            <a:r>
              <a:rPr lang="en-US" altLang="zh-CN" sz="2500" b="1" smtClean="0"/>
              <a:t>》</a:t>
            </a:r>
            <a:r>
              <a:rPr lang="zh-CN" altLang="en-US" sz="2500" b="1" smtClean="0"/>
              <a:t>说：曹操有一次与孙权对垒，见吴军乘着战船，军容整肃，孙权仪表堂堂，威风凛凛，乃喟然叹曰：“</a:t>
            </a:r>
            <a:r>
              <a:rPr lang="zh-CN" altLang="en-US" sz="2500" b="1" smtClean="0">
                <a:solidFill>
                  <a:srgbClr val="FF0000"/>
                </a:solidFill>
              </a:rPr>
              <a:t>生子当如孙仲谋，刘景升（刘表）儿子若豚犬耳！</a:t>
            </a:r>
            <a:r>
              <a:rPr lang="zh-CN" altLang="en-US" sz="2500" b="1" smtClean="0"/>
              <a:t>”一世之雄如曹操，对敢于与自己抗衡的强者，投以敬佩的目光，而对于那种不战而请降的懦夫，如对刘景升儿子刘琮则十分轻视，斥为任人宰割的猪狗。把大好江山拱手奉献敌人，还要为敌人耻笑辱骂。 作者在这里引用了前半句，没有明言后半句，实际上是</a:t>
            </a:r>
            <a:r>
              <a:rPr lang="zh-CN" altLang="en-US" sz="2500" b="1" smtClean="0">
                <a:solidFill>
                  <a:srgbClr val="FF0000"/>
                </a:solidFill>
              </a:rPr>
              <a:t>借曹操之口</a:t>
            </a:r>
            <a:r>
              <a:rPr lang="zh-CN" altLang="en-US" sz="2500" b="1" smtClean="0"/>
              <a:t>，讽刺当朝主议的大臣们都是刘景升儿子一类的猪狗。所以结尾句</a:t>
            </a:r>
            <a:r>
              <a:rPr lang="zh-CN" altLang="en-US" sz="3500" smtClean="0">
                <a:solidFill>
                  <a:srgbClr val="FF0000"/>
                </a:solidFill>
                <a:ea typeface="楷体_GB2312" charset="-122"/>
              </a:rPr>
              <a:t>借古讽今，抒发对南宋统治集团苟且偷安、不求进取的投降路线的愤懑之情。</a:t>
            </a:r>
            <a:br>
              <a:rPr lang="zh-CN" altLang="en-US" smtClean="0">
                <a:ea typeface="楷体_GB2312" charset="-122"/>
              </a:rPr>
            </a:br>
            <a:br>
              <a:rPr lang="zh-CN" altLang="en-US" smtClean="0">
                <a:ea typeface="楷体_GB2312" charset="-122"/>
              </a:rPr>
            </a:br>
            <a:br>
              <a:rPr lang="zh-CN" altLang="en-US" smtClean="0">
                <a:ea typeface="楷体_GB2312" charset="-122"/>
              </a:rPr>
            </a:br>
            <a:r>
              <a:rPr lang="zh-CN" altLang="en-US" sz="2400" smtClean="0">
                <a:ea typeface="楷体_GB2312" charset="-122"/>
              </a:rPr>
              <a:t>　</a:t>
            </a:r>
          </a:p>
        </p:txBody>
      </p:sp>
    </p:spTree>
  </p:cSld>
  <p:clrMapOvr>
    <a:masterClrMapping/>
  </p:clrMapOvr>
  <p:transition/>
  <p:timing/>
</p:sld>
</file>

<file path=ppt/slides/slide6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051050" y="391795"/>
            <a:ext cx="6563360" cy="4751705"/>
          </a:xfrm>
        </p:spPr>
        <p:txBody>
          <a:bodyPr>
            <a:normAutofit fontScale="90000" lnSpcReduction="20000"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zh-CN" smtClean="0"/>
              <a:t>          </a:t>
            </a:r>
            <a:r>
              <a:rPr lang="zh-CN" altLang="en-US" smtClean="0"/>
              <a:t>这是作者囊括了时间和空间的全局，从宏观上发出的一种感慨。</a:t>
            </a:r>
            <a:r>
              <a:rPr lang="zh-CN" altLang="en-US" smtClean="0">
                <a:solidFill>
                  <a:srgbClr val="0033CC"/>
                </a:solidFill>
                <a:latin typeface="楷体_GB2312" charset="-122"/>
                <a:ea typeface="楷体_GB2312" charset="-122"/>
              </a:rPr>
              <a:t>词中借登亭遥望中原并追忆三国时期孙权旧事，含蓄地讽刺了南宋统治集团的昏庸和软弱无能，表达了他对时局的忧虑。上片写登亭所见景色，抒发</a:t>
            </a:r>
            <a:r>
              <a:rPr lang="en-US" altLang="zh-CN" smtClean="0">
                <a:solidFill>
                  <a:srgbClr val="0033CC"/>
                </a:solidFill>
                <a:latin typeface="楷体_GB2312" charset="-122"/>
                <a:ea typeface="楷体_GB2312" charset="-122"/>
              </a:rPr>
              <a:t>"</a:t>
            </a:r>
            <a:r>
              <a:rPr lang="zh-CN" altLang="en-US" smtClean="0">
                <a:solidFill>
                  <a:srgbClr val="0033CC"/>
                </a:solidFill>
                <a:latin typeface="楷体_GB2312" charset="-122"/>
                <a:ea typeface="楷体_GB2312" charset="-122"/>
              </a:rPr>
              <a:t>兴亡</a:t>
            </a:r>
            <a:r>
              <a:rPr lang="en-US" altLang="zh-CN" smtClean="0">
                <a:solidFill>
                  <a:srgbClr val="0033CC"/>
                </a:solidFill>
                <a:latin typeface="楷体_GB2312" charset="-122"/>
                <a:ea typeface="楷体_GB2312" charset="-122"/>
              </a:rPr>
              <a:t>"</a:t>
            </a:r>
            <a:r>
              <a:rPr lang="zh-CN" altLang="en-US" smtClean="0">
                <a:solidFill>
                  <a:srgbClr val="0033CC"/>
                </a:solidFill>
                <a:latin typeface="楷体_GB2312" charset="-122"/>
                <a:ea typeface="楷体_GB2312" charset="-122"/>
              </a:rPr>
              <a:t>之叹。下片歌颂孙权的英雄业绩，含蓄地讽刺南宋最高统治集团的昏庸和软弱无能。 </a:t>
            </a:r>
            <a:br>
              <a:rPr lang="zh-CN" altLang="en-US" smtClean="0">
                <a:solidFill>
                  <a:srgbClr val="0033CC"/>
                </a:solidFill>
                <a:latin typeface="楷体_GB2312" charset="-122"/>
                <a:ea typeface="楷体_GB2312" charset="-122"/>
              </a:rPr>
            </a:br>
            <a:br>
              <a:rPr lang="zh-CN" altLang="en-US" smtClean="0">
                <a:solidFill>
                  <a:srgbClr val="0033CC"/>
                </a:solidFill>
                <a:latin typeface="楷体_GB2312" charset="-122"/>
                <a:ea typeface="楷体_GB2312" charset="-122"/>
              </a:rPr>
            </a:br>
            <a:br>
              <a:rPr lang="zh-CN" altLang="en-US" smtClean="0">
                <a:solidFill>
                  <a:srgbClr val="0033CC"/>
                </a:solidFill>
                <a:latin typeface="楷体_GB2312" charset="-122"/>
                <a:ea typeface="楷体_GB2312" charset="-122"/>
              </a:rPr>
            </a:br>
          </a:p>
          <a:p>
            <a:endParaRPr lang="en-US" altLang="zh-CN" smtClean="0">
              <a:latin typeface="楷体_GB2312" charset="-122"/>
              <a:ea typeface="楷体_GB2312" charset="-122"/>
            </a:endParaRPr>
          </a:p>
        </p:txBody>
      </p:sp>
      <p:pic>
        <p:nvPicPr>
          <p:cNvPr id="74755" name="Picture 3" descr="200582310204894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" y="1"/>
            <a:ext cx="2339975" cy="2031206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74756" name="Text Box 4"/>
          <p:cNvSpPr txBox="1">
            <a:spLocks noChangeArrowheads="1"/>
          </p:cNvSpPr>
          <p:nvPr/>
        </p:nvSpPr>
        <p:spPr bwMode="auto">
          <a:xfrm>
            <a:off x="414020" y="3087927"/>
            <a:ext cx="151130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3300"/>
                </a:solidFill>
                <a:ea typeface="楷体_GB2312" charset="-122"/>
              </a:rPr>
              <a:t>总结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1745" name="Picture 1" descr="C:\Users\Administrator\AppData\Roaming\Tencent\Users\109655020\QQ\WinTemp\RichOle\]GFVJ2E%E2K4KIA`(MUT@`G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1" y="0"/>
            <a:ext cx="9084949" cy="4071948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7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5778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中考链接</a:t>
            </a:r>
          </a:p>
        </p:txBody>
      </p:sp>
      <p:sp>
        <p:nvSpPr>
          <p:cNvPr id="75779" name="内容占位符 2"/>
          <p:cNvSpPr>
            <a:spLocks noGrp="1" noChangeArrowheads="1"/>
          </p:cNvSpPr>
          <p:nvPr>
            <p:ph idx="1"/>
          </p:nvPr>
        </p:nvSpPr>
        <p:spPr>
          <a:xfrm>
            <a:off x="236538" y="1200151"/>
            <a:ext cx="8450262" cy="3394472"/>
          </a:xfrm>
        </p:spPr>
        <p:txBody>
          <a:bodyPr>
            <a:noAutofit/>
          </a:bodyPr>
          <a:lstStyle/>
          <a:p>
            <a:r>
              <a:rPr lang="en-US" altLang="en-US" sz="2800" smtClean="0">
                <a:solidFill>
                  <a:srgbClr val="FF0000"/>
                </a:solidFill>
              </a:rPr>
              <a:t>1</a:t>
            </a:r>
            <a:r>
              <a:rPr lang="zh-CN" altLang="en-US" sz="2800" smtClean="0">
                <a:solidFill>
                  <a:srgbClr val="FF0000"/>
                </a:solidFill>
              </a:rPr>
              <a:t>、正面勾画孙权英雄形象的句子是_____________ _____________.</a:t>
            </a:r>
          </a:p>
          <a:p>
            <a:r>
              <a:rPr lang="en-US" altLang="zh-CN" sz="2800" smtClean="0">
                <a:solidFill>
                  <a:srgbClr val="FF0000"/>
                </a:solidFill>
              </a:rPr>
              <a:t>2</a:t>
            </a:r>
            <a:r>
              <a:rPr lang="zh-CN" altLang="en-US" sz="2800" smtClean="0">
                <a:solidFill>
                  <a:srgbClr val="FF0000"/>
                </a:solidFill>
              </a:rPr>
              <a:t>、从侧面对孙权的历史地位做评价,突出他雄才大略的句子是_____________ _____________ </a:t>
            </a:r>
          </a:p>
          <a:p>
            <a:r>
              <a:rPr lang="en-US" altLang="zh-CN" sz="2800" smtClean="0">
                <a:solidFill>
                  <a:srgbClr val="FF0000"/>
                </a:solidFill>
              </a:rPr>
              <a:t>3</a:t>
            </a:r>
            <a:r>
              <a:rPr lang="zh-CN" altLang="en-US" sz="2800" smtClean="0">
                <a:solidFill>
                  <a:srgbClr val="FF0000"/>
                </a:solidFill>
              </a:rPr>
              <a:t>、借用曹操的话从侧面赞美孙权的英雄形象的诗句_____________ 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77864" y="1649017"/>
            <a:ext cx="697388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000000"/>
                </a:solidFill>
              </a:rPr>
              <a:t>年少万兜鍪,坐断东南战未休.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699704" y="2628345"/>
            <a:ext cx="315658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000000"/>
                </a:solidFill>
              </a:rPr>
              <a:t>天下英雄谁敌手?曹刘.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395730" y="3634662"/>
            <a:ext cx="231648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000000"/>
                </a:solidFill>
              </a:rPr>
              <a:t>生子当如孙仲谋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6802" name="Picture 7" descr="xin_6f27fab355eb4353be05ecfd26db26a6_sph_nxz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" y="0"/>
            <a:ext cx="4716463" cy="51435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76803" name="Picture 5" descr="2005112217121993244"/>
          <p:cNvPicPr>
            <a:picLocks noChangeAspect="1" noChangeArrowheads="1"/>
          </p:cNvPicPr>
          <p:nvPr/>
        </p:nvPicPr>
        <p:blipFill>
          <a:blip r:embed="rId3"/>
          <a:srcRect l="65839" t="15491" b="57211"/>
          <a:stretch>
            <a:fillRect/>
          </a:stretch>
        </p:blipFill>
        <p:spPr bwMode="auto">
          <a:xfrm>
            <a:off x="1692276" y="4192191"/>
            <a:ext cx="2951163" cy="951309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76804" name="Text Box 9"/>
          <p:cNvSpPr txBox="1">
            <a:spLocks noChangeArrowheads="1"/>
          </p:cNvSpPr>
          <p:nvPr/>
        </p:nvSpPr>
        <p:spPr bwMode="auto">
          <a:xfrm>
            <a:off x="5208270" y="244475"/>
            <a:ext cx="1536700" cy="47605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8800">
                <a:solidFill>
                  <a:srgbClr val="0033CC"/>
                </a:solidFill>
                <a:ea typeface="隶书" panose="02010509060101010101" pitchFamily="49" charset="-122"/>
              </a:rPr>
              <a:t>词作赏析</a:t>
            </a:r>
          </a:p>
        </p:txBody>
      </p:sp>
    </p:spTree>
  </p:cSld>
  <p:clrMapOvr>
    <a:masterClrMapping/>
  </p:clrMapOvr>
  <p:transition/>
  <p:timing/>
</p:sld>
</file>

<file path=ppt/slides/slide7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7827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10528"/>
            <a:ext cx="8229600" cy="857250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0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-122"/>
                <a:ea typeface="楷体_GB2312" charset="-122"/>
              </a:rPr>
              <a:t>永遇乐 </a:t>
            </a:r>
            <a:br>
              <a:rPr lang="zh-CN" altLang="en-US" sz="20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-122"/>
                <a:ea typeface="楷体_GB2312" charset="-122"/>
              </a:rPr>
            </a:br>
            <a:r>
              <a:rPr lang="zh-CN" altLang="en-US" sz="20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-122"/>
                <a:ea typeface="楷体_GB2312" charset="-122"/>
              </a:rPr>
              <a:t>京口北固亭怀古</a:t>
            </a:r>
            <a:br>
              <a:rPr lang="zh-CN" altLang="en-US" sz="20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-122"/>
                <a:ea typeface="楷体_GB2312" charset="-122"/>
              </a:rPr>
            </a:br>
          </a:p>
        </p:txBody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0078" y="1310085"/>
            <a:ext cx="8229600" cy="3394472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lstStyle/>
          <a:p>
            <a:pPr>
              <a:buFontTx/>
              <a:buNone/>
            </a:pPr>
            <a:r>
              <a:rPr lang="zh-CN" altLang="en-US" sz="20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-122"/>
                <a:ea typeface="楷体_GB2312" charset="-122"/>
              </a:rPr>
              <a:t>千古江山，英雄无觅，孙仲谋处。</a:t>
            </a:r>
          </a:p>
          <a:p>
            <a:pPr>
              <a:buFontTx/>
              <a:buNone/>
            </a:pPr>
            <a:r>
              <a:rPr lang="zh-CN" altLang="en-US" sz="20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-122"/>
                <a:ea typeface="楷体_GB2312" charset="-122"/>
              </a:rPr>
              <a:t>舞榭歌台，风流总被，雨打风吹去。</a:t>
            </a:r>
          </a:p>
          <a:p>
            <a:pPr>
              <a:buFontTx/>
              <a:buNone/>
            </a:pPr>
            <a:r>
              <a:rPr lang="zh-CN" altLang="en-US" sz="20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-122"/>
                <a:ea typeface="楷体_GB2312" charset="-122"/>
              </a:rPr>
              <a:t>斜阳草树，寻常巷陌，人道寄奴曾住。</a:t>
            </a:r>
          </a:p>
          <a:p>
            <a:pPr>
              <a:buFontTx/>
              <a:buNone/>
            </a:pPr>
            <a:r>
              <a:rPr lang="zh-CN" altLang="en-US" sz="20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-122"/>
                <a:ea typeface="楷体_GB2312" charset="-122"/>
              </a:rPr>
              <a:t>想当年、金戈铁马，气吞万里如虎。</a:t>
            </a:r>
          </a:p>
          <a:p>
            <a:pPr>
              <a:buFontTx/>
              <a:buNone/>
            </a:pPr>
            <a:endParaRPr lang="zh-CN" altLang="en-US" sz="2000" b="1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charset="-122"/>
              <a:ea typeface="楷体_GB2312" charset="-122"/>
            </a:endParaRPr>
          </a:p>
          <a:p>
            <a:pPr>
              <a:buFontTx/>
              <a:buNone/>
            </a:pPr>
            <a:r>
              <a:rPr lang="zh-CN" altLang="en-US" sz="20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-122"/>
                <a:ea typeface="楷体_GB2312" charset="-122"/>
              </a:rPr>
              <a:t>元嘉草草，封狼居胥，赢得仓皇北顾。</a:t>
            </a:r>
          </a:p>
          <a:p>
            <a:pPr>
              <a:buFontTx/>
              <a:buNone/>
            </a:pPr>
            <a:r>
              <a:rPr lang="zh-CN" altLang="en-US" sz="20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-122"/>
                <a:ea typeface="楷体_GB2312" charset="-122"/>
              </a:rPr>
              <a:t>四十三年，望中犹记，烽火扬州路。</a:t>
            </a:r>
          </a:p>
          <a:p>
            <a:pPr>
              <a:buFontTx/>
              <a:buNone/>
            </a:pPr>
            <a:r>
              <a:rPr lang="zh-CN" altLang="en-US" sz="20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-122"/>
                <a:ea typeface="楷体_GB2312" charset="-122"/>
              </a:rPr>
              <a:t>可堪回首，佛狸祠下，一片神鸦社鼓！</a:t>
            </a:r>
          </a:p>
          <a:p>
            <a:pPr>
              <a:buFontTx/>
              <a:buNone/>
            </a:pPr>
            <a:r>
              <a:rPr lang="zh-CN" altLang="en-US" sz="20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-122"/>
                <a:ea typeface="楷体_GB2312" charset="-122"/>
              </a:rPr>
              <a:t>凭谁问、廉颇老矣，尚能饭否？</a:t>
            </a:r>
          </a:p>
        </p:txBody>
      </p:sp>
    </p:spTree>
  </p:cSld>
  <p:clrMapOvr>
    <a:masterClrMapping/>
  </p:clrMapOvr>
  <p:transition/>
  <p:timing/>
</p:sld>
</file>

<file path=ppt/slides/slide7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8851" name="Rectangle 2"/>
          <p:cNvSpPr>
            <a:spLocks noGrp="1" noChangeArrowheads="1"/>
          </p:cNvSpPr>
          <p:nvPr>
            <p:ph type="title"/>
          </p:nvPr>
        </p:nvSpPr>
        <p:spPr>
          <a:xfrm>
            <a:off x="-323850" y="195263"/>
            <a:ext cx="8229600" cy="857250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0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-122"/>
                <a:ea typeface="楷体_GB2312" charset="-122"/>
              </a:rPr>
              <a:t>菩萨蛮 书江西造口壁</a:t>
            </a:r>
            <a:br>
              <a:rPr lang="zh-CN" altLang="en-US" sz="20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-122"/>
                <a:ea typeface="楷体_GB2312" charset="-122"/>
              </a:rPr>
            </a:br>
          </a:p>
        </p:txBody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8176" y="844153"/>
            <a:ext cx="6264275" cy="3394472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lstStyle/>
          <a:p>
            <a:pPr>
              <a:buFontTx/>
              <a:buNone/>
            </a:pPr>
            <a:r>
              <a:rPr lang="zh-CN" altLang="en-US" sz="20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-122"/>
                <a:ea typeface="楷体_GB2312" charset="-122"/>
              </a:rPr>
              <a:t>郁孤台下清江水，</a:t>
            </a:r>
          </a:p>
          <a:p>
            <a:pPr>
              <a:buFontTx/>
              <a:buNone/>
            </a:pPr>
            <a:r>
              <a:rPr lang="zh-CN" altLang="en-US" sz="20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-122"/>
                <a:ea typeface="楷体_GB2312" charset="-122"/>
              </a:rPr>
              <a:t>中间多少行人泪！</a:t>
            </a:r>
          </a:p>
          <a:p>
            <a:pPr>
              <a:buFontTx/>
              <a:buNone/>
            </a:pPr>
            <a:r>
              <a:rPr lang="zh-CN" altLang="en-US" sz="20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-122"/>
                <a:ea typeface="楷体_GB2312" charset="-122"/>
              </a:rPr>
              <a:t>西北望长安，</a:t>
            </a:r>
          </a:p>
          <a:p>
            <a:pPr>
              <a:buFontTx/>
              <a:buNone/>
            </a:pPr>
            <a:r>
              <a:rPr lang="zh-CN" altLang="en-US" sz="20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-122"/>
                <a:ea typeface="楷体_GB2312" charset="-122"/>
              </a:rPr>
              <a:t>可怜无数山！</a:t>
            </a:r>
          </a:p>
          <a:p>
            <a:pPr>
              <a:buFontTx/>
              <a:buNone/>
            </a:pPr>
            <a:endParaRPr lang="zh-CN" altLang="en-US" sz="2000" b="1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charset="-122"/>
              <a:ea typeface="楷体_GB2312" charset="-122"/>
            </a:endParaRPr>
          </a:p>
          <a:p>
            <a:pPr>
              <a:buFontTx/>
              <a:buNone/>
            </a:pPr>
            <a:r>
              <a:rPr lang="zh-CN" altLang="en-US" sz="20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-122"/>
                <a:ea typeface="楷体_GB2312" charset="-122"/>
              </a:rPr>
              <a:t>青山遮不住，</a:t>
            </a:r>
          </a:p>
          <a:p>
            <a:pPr>
              <a:buFontTx/>
              <a:buNone/>
            </a:pPr>
            <a:r>
              <a:rPr lang="zh-CN" altLang="en-US" sz="20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-122"/>
                <a:ea typeface="楷体_GB2312" charset="-122"/>
              </a:rPr>
              <a:t>毕竟东流去。</a:t>
            </a:r>
          </a:p>
          <a:p>
            <a:pPr>
              <a:buFontTx/>
              <a:buNone/>
            </a:pPr>
            <a:r>
              <a:rPr lang="zh-CN" altLang="en-US" sz="20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-122"/>
                <a:ea typeface="楷体_GB2312" charset="-122"/>
              </a:rPr>
              <a:t>江晚正愁余，</a:t>
            </a:r>
          </a:p>
          <a:p>
            <a:pPr>
              <a:buFontTx/>
              <a:buNone/>
            </a:pPr>
            <a:r>
              <a:rPr lang="zh-CN" altLang="en-US" sz="20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-122"/>
                <a:ea typeface="楷体_GB2312" charset="-122"/>
              </a:rPr>
              <a:t>山深闻鹧鸪。</a:t>
            </a:r>
          </a:p>
        </p:txBody>
      </p:sp>
    </p:spTree>
  </p:cSld>
  <p:clrMapOvr>
    <a:masterClrMapping/>
  </p:clrMapOvr>
  <p:transition/>
  <p:timing/>
</p:sld>
</file>

<file path=ppt/slides/slide7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41685"/>
            <a:ext cx="8229600" cy="857250"/>
          </a:xfrm>
        </p:spPr>
        <p:txBody>
          <a:bodyPr>
            <a:noAutofit/>
          </a:bodyPr>
          <a:lstStyle/>
          <a:p>
            <a:r>
              <a:rPr lang="zh-CN" altLang="en-US" sz="3200" smtClean="0">
                <a:solidFill>
                  <a:srgbClr val="0033CC"/>
                </a:solidFill>
                <a:latin typeface="楷体_GB2312" charset="-122"/>
                <a:ea typeface="楷体_GB2312" charset="-122"/>
              </a:rPr>
              <a:t>青玉案 元夕</a:t>
            </a:r>
            <a:br>
              <a:rPr lang="zh-CN" altLang="en-US" sz="3200" smtClean="0">
                <a:solidFill>
                  <a:srgbClr val="0033CC"/>
                </a:solidFill>
                <a:latin typeface="楷体_GB2312" charset="-122"/>
                <a:ea typeface="楷体_GB2312" charset="-122"/>
              </a:rPr>
            </a:b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03575" y="627460"/>
            <a:ext cx="8229600" cy="3394472"/>
          </a:xfrm>
        </p:spPr>
        <p:txBody>
          <a:bodyPr>
            <a:noAutofit/>
          </a:bodyPr>
          <a:lstStyle/>
          <a:p>
            <a:pPr>
              <a:buFontTx/>
              <a:buNone/>
            </a:pPr>
            <a:r>
              <a:rPr lang="zh-CN" altLang="en-US" sz="2000" smtClean="0">
                <a:solidFill>
                  <a:srgbClr val="0033CC"/>
                </a:solidFill>
                <a:latin typeface="楷体_GB2312" charset="-122"/>
                <a:ea typeface="楷体_GB2312" charset="-122"/>
              </a:rPr>
              <a:t>东风夜放花千树，</a:t>
            </a:r>
          </a:p>
          <a:p>
            <a:pPr>
              <a:buFontTx/>
              <a:buNone/>
            </a:pPr>
            <a:r>
              <a:rPr lang="zh-CN" altLang="en-US" sz="2000" smtClean="0">
                <a:solidFill>
                  <a:srgbClr val="0033CC"/>
                </a:solidFill>
                <a:latin typeface="楷体_GB2312" charset="-122"/>
                <a:ea typeface="楷体_GB2312" charset="-122"/>
              </a:rPr>
              <a:t>更吹落、星如雨。</a:t>
            </a:r>
          </a:p>
          <a:p>
            <a:pPr>
              <a:buFontTx/>
              <a:buNone/>
            </a:pPr>
            <a:r>
              <a:rPr lang="zh-CN" altLang="en-US" sz="2000" smtClean="0">
                <a:solidFill>
                  <a:srgbClr val="0033CC"/>
                </a:solidFill>
                <a:latin typeface="楷体_GB2312" charset="-122"/>
                <a:ea typeface="楷体_GB2312" charset="-122"/>
              </a:rPr>
              <a:t>宝马雕车香满路。</a:t>
            </a:r>
          </a:p>
          <a:p>
            <a:pPr>
              <a:buFontTx/>
              <a:buNone/>
            </a:pPr>
            <a:r>
              <a:rPr lang="zh-CN" altLang="en-US" sz="2000" smtClean="0">
                <a:solidFill>
                  <a:srgbClr val="0033CC"/>
                </a:solidFill>
                <a:latin typeface="楷体_GB2312" charset="-122"/>
                <a:ea typeface="楷体_GB2312" charset="-122"/>
              </a:rPr>
              <a:t>凤箫声动，玉壶光转，</a:t>
            </a:r>
          </a:p>
          <a:p>
            <a:pPr>
              <a:buFontTx/>
              <a:buNone/>
            </a:pPr>
            <a:r>
              <a:rPr lang="zh-CN" altLang="en-US" sz="2000" smtClean="0">
                <a:solidFill>
                  <a:srgbClr val="0033CC"/>
                </a:solidFill>
                <a:latin typeface="楷体_GB2312" charset="-122"/>
                <a:ea typeface="楷体_GB2312" charset="-122"/>
              </a:rPr>
              <a:t>一夜鱼龙舞。</a:t>
            </a:r>
          </a:p>
          <a:p>
            <a:pPr>
              <a:buFontTx/>
              <a:buNone/>
            </a:pPr>
            <a:r>
              <a:rPr lang="zh-CN" altLang="en-US" sz="2000" smtClean="0">
                <a:solidFill>
                  <a:srgbClr val="0033CC"/>
                </a:solidFill>
                <a:latin typeface="楷体_GB2312" charset="-122"/>
                <a:ea typeface="楷体_GB2312" charset="-122"/>
              </a:rPr>
              <a:t>蛾儿雪柳黄金缕，</a:t>
            </a:r>
          </a:p>
          <a:p>
            <a:pPr>
              <a:buFontTx/>
              <a:buNone/>
            </a:pPr>
            <a:r>
              <a:rPr lang="zh-CN" altLang="en-US" sz="2000" smtClean="0">
                <a:solidFill>
                  <a:srgbClr val="0033CC"/>
                </a:solidFill>
                <a:latin typeface="楷体_GB2312" charset="-122"/>
                <a:ea typeface="楷体_GB2312" charset="-122"/>
              </a:rPr>
              <a:t>笑语盈盈暗香去。</a:t>
            </a:r>
          </a:p>
          <a:p>
            <a:pPr>
              <a:buFontTx/>
              <a:buNone/>
            </a:pPr>
            <a:r>
              <a:rPr lang="zh-CN" altLang="en-US" sz="2000" smtClean="0">
                <a:solidFill>
                  <a:srgbClr val="0033CC"/>
                </a:solidFill>
                <a:latin typeface="楷体_GB2312" charset="-122"/>
                <a:ea typeface="楷体_GB2312" charset="-122"/>
              </a:rPr>
              <a:t>众里寻他千百度。</a:t>
            </a:r>
          </a:p>
          <a:p>
            <a:pPr>
              <a:buFontTx/>
              <a:buNone/>
            </a:pPr>
            <a:r>
              <a:rPr lang="zh-CN" altLang="en-US" sz="2000" smtClean="0">
                <a:solidFill>
                  <a:srgbClr val="0033CC"/>
                </a:solidFill>
                <a:latin typeface="楷体_GB2312" charset="-122"/>
                <a:ea typeface="楷体_GB2312" charset="-122"/>
              </a:rPr>
              <a:t>蓦然回首，那人却在，</a:t>
            </a:r>
          </a:p>
          <a:p>
            <a:pPr>
              <a:buFontTx/>
              <a:buNone/>
            </a:pPr>
            <a:r>
              <a:rPr lang="zh-CN" altLang="en-US" sz="2000" smtClean="0">
                <a:solidFill>
                  <a:srgbClr val="0033CC"/>
                </a:solidFill>
                <a:latin typeface="楷体_GB2312" charset="-122"/>
                <a:ea typeface="楷体_GB2312" charset="-122"/>
              </a:rPr>
              <a:t>灯火阑珊处。</a:t>
            </a:r>
          </a:p>
        </p:txBody>
      </p:sp>
      <p:pic>
        <p:nvPicPr>
          <p:cNvPr id="79876" name="Picture 4" descr="056cd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3017838" cy="51435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7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-468313" y="250031"/>
            <a:ext cx="8229601" cy="857250"/>
          </a:xfrm>
        </p:spPr>
        <p:txBody>
          <a:bodyPr>
            <a:noAutofit/>
          </a:bodyPr>
          <a:lstStyle/>
          <a:p>
            <a:r>
              <a:rPr lang="zh-CN" altLang="en-US" sz="2400" smtClean="0"/>
              <a:t>清平乐</a:t>
            </a:r>
            <a:br>
              <a:rPr lang="zh-CN" altLang="en-US" sz="2400" smtClean="0"/>
            </a:br>
            <a:r>
              <a:rPr lang="zh-CN" altLang="en-US" sz="2400" smtClean="0"/>
              <a:t>村居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39976" y="1437085"/>
            <a:ext cx="4968875" cy="3394472"/>
          </a:xfrm>
        </p:spPr>
        <p:txBody>
          <a:bodyPr>
            <a:noAutofit/>
          </a:bodyPr>
          <a:lstStyle/>
          <a:p>
            <a:pPr>
              <a:buFontTx/>
              <a:buNone/>
            </a:pPr>
            <a:r>
              <a:rPr lang="zh-CN" altLang="en-US" sz="2400" b="1" smtClean="0"/>
              <a:t>村居茅檐低小，</a:t>
            </a:r>
          </a:p>
          <a:p>
            <a:pPr>
              <a:buFontTx/>
              <a:buNone/>
            </a:pPr>
            <a:r>
              <a:rPr lang="zh-CN" altLang="en-US" sz="2400" b="1" smtClean="0"/>
              <a:t>溪上青青草。</a:t>
            </a:r>
          </a:p>
          <a:p>
            <a:pPr>
              <a:buFontTx/>
              <a:buNone/>
            </a:pPr>
            <a:r>
              <a:rPr lang="zh-CN" altLang="en-US" sz="2400" b="1" smtClean="0"/>
              <a:t>醉里吴音相媚好，</a:t>
            </a:r>
          </a:p>
          <a:p>
            <a:pPr>
              <a:buFontTx/>
              <a:buNone/>
            </a:pPr>
            <a:r>
              <a:rPr lang="zh-CN" altLang="en-US" sz="2400" b="1" smtClean="0"/>
              <a:t>白发谁家翁媪？</a:t>
            </a:r>
          </a:p>
          <a:p>
            <a:pPr>
              <a:buFontTx/>
              <a:buNone/>
            </a:pPr>
            <a:r>
              <a:rPr lang="zh-CN" altLang="en-US" sz="2400" b="1" smtClean="0"/>
              <a:t>大儿锄豆溪东，</a:t>
            </a:r>
          </a:p>
          <a:p>
            <a:pPr>
              <a:buFontTx/>
              <a:buNone/>
            </a:pPr>
            <a:r>
              <a:rPr lang="zh-CN" altLang="en-US" sz="2400" b="1" smtClean="0"/>
              <a:t>中儿正织鸡笼。</a:t>
            </a:r>
          </a:p>
          <a:p>
            <a:pPr>
              <a:buFontTx/>
              <a:buNone/>
            </a:pPr>
            <a:r>
              <a:rPr lang="zh-CN" altLang="en-US" sz="2400" b="1" smtClean="0"/>
              <a:t>最喜小儿无赖，</a:t>
            </a:r>
          </a:p>
          <a:p>
            <a:pPr>
              <a:buFontTx/>
              <a:buNone/>
            </a:pPr>
            <a:r>
              <a:rPr lang="zh-CN" altLang="en-US" sz="2400" b="1" smtClean="0"/>
              <a:t>溪头卧剥莲蓬。</a:t>
            </a:r>
          </a:p>
        </p:txBody>
      </p:sp>
      <p:pic>
        <p:nvPicPr>
          <p:cNvPr id="80900" name="Picture 4" descr="bbbb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940426" y="2950369"/>
            <a:ext cx="3203575" cy="208597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7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2400" smtClean="0">
                <a:solidFill>
                  <a:srgbClr val="0033CC"/>
                </a:solidFill>
                <a:latin typeface="楷体_GB2312" charset="-122"/>
                <a:ea typeface="楷体_GB2312" charset="-122"/>
              </a:rPr>
              <a:t>西江月</a:t>
            </a:r>
            <a:br>
              <a:rPr lang="zh-CN" altLang="en-US" sz="2400" smtClean="0">
                <a:solidFill>
                  <a:srgbClr val="0033CC"/>
                </a:solidFill>
                <a:latin typeface="楷体_GB2312" charset="-122"/>
                <a:ea typeface="楷体_GB2312" charset="-122"/>
              </a:rPr>
            </a:br>
            <a:r>
              <a:rPr lang="zh-CN" altLang="en-US" sz="2400" smtClean="0">
                <a:solidFill>
                  <a:srgbClr val="0033CC"/>
                </a:solidFill>
                <a:latin typeface="楷体_GB2312" charset="-122"/>
                <a:ea typeface="楷体_GB2312" charset="-122"/>
              </a:rPr>
              <a:t>夜行黄沙道中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27313" y="1221582"/>
            <a:ext cx="8229600" cy="3394472"/>
          </a:xfrm>
        </p:spPr>
        <p:txBody>
          <a:bodyPr>
            <a:noAutofit/>
          </a:bodyPr>
          <a:lstStyle/>
          <a:p>
            <a:pPr>
              <a:buFontTx/>
              <a:buNone/>
            </a:pPr>
            <a:r>
              <a:rPr lang="zh-CN" altLang="en-US" sz="2400" smtClean="0">
                <a:solidFill>
                  <a:srgbClr val="0033CC"/>
                </a:solidFill>
                <a:ea typeface="楷体_GB2312" charset="-122"/>
              </a:rPr>
              <a:t>明月别枝惊鹊，</a:t>
            </a:r>
          </a:p>
          <a:p>
            <a:pPr>
              <a:buFontTx/>
              <a:buNone/>
            </a:pPr>
            <a:r>
              <a:rPr lang="zh-CN" altLang="en-US" sz="2400" smtClean="0">
                <a:solidFill>
                  <a:srgbClr val="0033CC"/>
                </a:solidFill>
                <a:ea typeface="楷体_GB2312" charset="-122"/>
              </a:rPr>
              <a:t>清风半夜鸣蝉。</a:t>
            </a:r>
          </a:p>
          <a:p>
            <a:pPr>
              <a:buFontTx/>
              <a:buNone/>
            </a:pPr>
            <a:r>
              <a:rPr lang="zh-CN" altLang="en-US" sz="2400" smtClean="0">
                <a:solidFill>
                  <a:srgbClr val="0033CC"/>
                </a:solidFill>
                <a:ea typeface="楷体_GB2312" charset="-122"/>
              </a:rPr>
              <a:t>稻花香里说丰年，</a:t>
            </a:r>
          </a:p>
          <a:p>
            <a:pPr>
              <a:buFontTx/>
              <a:buNone/>
            </a:pPr>
            <a:r>
              <a:rPr lang="zh-CN" altLang="en-US" sz="2400" smtClean="0">
                <a:solidFill>
                  <a:srgbClr val="0033CC"/>
                </a:solidFill>
                <a:ea typeface="楷体_GB2312" charset="-122"/>
              </a:rPr>
              <a:t>听取蛙声一片。</a:t>
            </a:r>
          </a:p>
          <a:p>
            <a:pPr>
              <a:buFontTx/>
              <a:buNone/>
            </a:pPr>
            <a:r>
              <a:rPr lang="zh-CN" altLang="en-US" sz="2400" smtClean="0">
                <a:solidFill>
                  <a:srgbClr val="0033CC"/>
                </a:solidFill>
                <a:ea typeface="楷体_GB2312" charset="-122"/>
              </a:rPr>
              <a:t>七八个星天外，</a:t>
            </a:r>
          </a:p>
          <a:p>
            <a:pPr>
              <a:buFontTx/>
              <a:buNone/>
            </a:pPr>
            <a:r>
              <a:rPr lang="zh-CN" altLang="en-US" sz="2400" smtClean="0">
                <a:solidFill>
                  <a:srgbClr val="0033CC"/>
                </a:solidFill>
                <a:ea typeface="楷体_GB2312" charset="-122"/>
              </a:rPr>
              <a:t>两三点雨山前。</a:t>
            </a:r>
          </a:p>
          <a:p>
            <a:pPr>
              <a:buFontTx/>
              <a:buNone/>
            </a:pPr>
            <a:r>
              <a:rPr lang="zh-CN" altLang="en-US" sz="2400" smtClean="0">
                <a:solidFill>
                  <a:srgbClr val="0033CC"/>
                </a:solidFill>
                <a:ea typeface="楷体_GB2312" charset="-122"/>
              </a:rPr>
              <a:t>旧时茅店社林边，</a:t>
            </a:r>
          </a:p>
          <a:p>
            <a:pPr>
              <a:buFontTx/>
              <a:buNone/>
            </a:pPr>
            <a:r>
              <a:rPr lang="zh-CN" altLang="en-US" sz="2400" smtClean="0">
                <a:solidFill>
                  <a:srgbClr val="0033CC"/>
                </a:solidFill>
                <a:ea typeface="楷体_GB2312" charset="-122"/>
              </a:rPr>
              <a:t>路转溪桥忽见。</a:t>
            </a:r>
            <a:br>
              <a:rPr lang="zh-CN" altLang="en-US" sz="2400" smtClean="0">
                <a:solidFill>
                  <a:srgbClr val="0033CC"/>
                </a:solidFill>
                <a:ea typeface="楷体_GB2312" charset="-122"/>
              </a:rPr>
            </a:br>
          </a:p>
        </p:txBody>
      </p:sp>
    </p:spTree>
  </p:cSld>
  <p:clrMapOvr>
    <a:masterClrMapping/>
  </p:clrMapOvr>
  <p:transition/>
  <p:timing/>
</p:sld>
</file>

<file path=ppt/slides/slide7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29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</a:rPr>
              <a:t>词坛飞将军</a:t>
            </a:r>
          </a:p>
        </p:txBody>
      </p:sp>
      <p:sp>
        <p:nvSpPr>
          <p:cNvPr id="82947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/>
            <a:r>
              <a:rPr lang="zh-CN" altLang="en-US" sz="2400" b="1" smtClean="0"/>
              <a:t>词至稼轩</a:t>
            </a:r>
            <a:endParaRPr lang="en-US" altLang="zh-CN" sz="2400" b="1" smtClean="0"/>
          </a:p>
          <a:p>
            <a:pPr algn="ctr"/>
            <a:r>
              <a:rPr lang="zh-CN" altLang="en-US" sz="2400" b="1" smtClean="0"/>
              <a:t>纵横博大</a:t>
            </a:r>
            <a:endParaRPr lang="en-US" altLang="zh-CN" sz="2400" b="1" smtClean="0"/>
          </a:p>
          <a:p>
            <a:pPr algn="ctr"/>
            <a:r>
              <a:rPr lang="zh-CN" altLang="en-US" sz="2400" b="1" smtClean="0"/>
              <a:t>痛快淋漓</a:t>
            </a:r>
            <a:endParaRPr lang="en-US" altLang="zh-CN" sz="2400" b="1" smtClean="0"/>
          </a:p>
          <a:p>
            <a:pPr algn="ctr"/>
            <a:r>
              <a:rPr lang="zh-CN" altLang="en-US" sz="2400" b="1" smtClean="0"/>
              <a:t>风雨纷飞</a:t>
            </a:r>
            <a:endParaRPr lang="en-US" altLang="zh-CN" sz="2400" b="1" smtClean="0"/>
          </a:p>
          <a:p>
            <a:pPr algn="ctr"/>
            <a:r>
              <a:rPr lang="zh-CN" altLang="en-US" sz="2400" b="1" smtClean="0"/>
              <a:t>鱼龙百变</a:t>
            </a:r>
            <a:endParaRPr lang="en-US" altLang="zh-CN" sz="2400" b="1" smtClean="0"/>
          </a:p>
          <a:p>
            <a:pPr algn="ctr"/>
            <a:r>
              <a:rPr lang="zh-CN" altLang="en-US" sz="2400" b="1" smtClean="0"/>
              <a:t>真词坛飞将军也</a:t>
            </a:r>
            <a:endParaRPr lang="en-US" altLang="zh-CN" sz="2400" b="1" smtClean="0"/>
          </a:p>
          <a:p>
            <a:pPr algn="r">
              <a:buFontTx/>
              <a:buNone/>
            </a:pPr>
            <a:r>
              <a:rPr lang="en-US" altLang="zh-CN" sz="2400" b="1" smtClean="0"/>
              <a:t>——</a:t>
            </a:r>
            <a:r>
              <a:rPr lang="zh-CN" altLang="en-US" sz="2400" b="1" smtClean="0"/>
              <a:t>清</a:t>
            </a:r>
            <a:r>
              <a:rPr lang="en-US" altLang="zh-CN" sz="2400" b="1" smtClean="0">
                <a:latin typeface="宋体" pitchFamily="2" charset="-122"/>
              </a:rPr>
              <a:t>•</a:t>
            </a:r>
            <a:r>
              <a:rPr lang="zh-CN" altLang="en-US" sz="2400" b="1" smtClean="0">
                <a:latin typeface="宋体" pitchFamily="2" charset="-122"/>
              </a:rPr>
              <a:t>陈世焜</a:t>
            </a:r>
            <a:r>
              <a:rPr lang="en-US" altLang="zh-CN" sz="2400" b="1" smtClean="0">
                <a:latin typeface="宋体" pitchFamily="2" charset="-122"/>
              </a:rPr>
              <a:t>《</a:t>
            </a:r>
            <a:r>
              <a:rPr lang="zh-CN" altLang="en-US" sz="2400" b="1" smtClean="0">
                <a:latin typeface="宋体" pitchFamily="2" charset="-122"/>
              </a:rPr>
              <a:t>云韶集</a:t>
            </a:r>
            <a:r>
              <a:rPr lang="en-US" altLang="zh-CN" sz="2400" b="1" smtClean="0">
                <a:latin typeface="宋体" pitchFamily="2" charset="-122"/>
              </a:rPr>
              <a:t>》</a:t>
            </a:r>
          </a:p>
        </p:txBody>
      </p:sp>
      <p:pic>
        <p:nvPicPr>
          <p:cNvPr id="82948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1290300" y="11125200"/>
            <a:ext cx="355600" cy="342900"/>
          </a:xfrm>
          <a:prstGeom prst="cube">
            <a:avLst/>
          </a:prstGeom>
        </p:spPr>
      </p:pic>
      <p:pic>
        <p:nvPicPr>
          <p:cNvPr id="82949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280900" y="10198100"/>
            <a:ext cx="3556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642910" y="586591"/>
            <a:ext cx="792961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mtClean="0"/>
              <a:t>     辛弃疾的词是用他的生命来书写自己诗篇的，他是用生活来实践他的诗篇的。</a:t>
            </a:r>
            <a:endParaRPr lang="en-US" altLang="zh-CN" smtClean="0"/>
          </a:p>
          <a:p>
            <a:pPr indent="457200"/>
            <a:r>
              <a:rPr lang="zh-CN" altLang="en-US" smtClean="0"/>
              <a:t>他把自己的遭遇、生活的经验、对生命的感想都投注到词中去了。</a:t>
            </a:r>
            <a:endParaRPr lang="en-US" altLang="zh-CN" smtClean="0"/>
          </a:p>
          <a:p>
            <a:pPr indent="457200"/>
            <a:r>
              <a:rPr lang="en-US" altLang="zh-CN"/>
              <a:t> </a:t>
            </a:r>
            <a:r>
              <a:rPr lang="en-US" altLang="zh-CN" smtClean="0"/>
              <a:t>   </a:t>
            </a:r>
            <a:r>
              <a:rPr lang="zh-CN" altLang="en-US" smtClean="0"/>
              <a:t>因此，若你不了解他的生命历程，在读</a:t>
            </a:r>
            <a:r>
              <a:rPr lang="en-US" altLang="zh-CN" smtClean="0"/>
              <a:t>《</a:t>
            </a:r>
            <a:r>
              <a:rPr lang="zh-CN" altLang="en-US" smtClean="0"/>
              <a:t>丑奴儿</a:t>
            </a:r>
            <a:r>
              <a:rPr lang="en-US" altLang="zh-CN" smtClean="0"/>
              <a:t>》“</a:t>
            </a:r>
            <a:r>
              <a:rPr lang="zh-CN" altLang="en-US" smtClean="0"/>
              <a:t>而今识尽愁滋味，欲说还休”时，你不会觉得这有可多少贵之处，他给你留不下长长久久的记忆。</a:t>
            </a:r>
            <a:endParaRPr lang="en-US" altLang="zh-CN" smtClean="0"/>
          </a:p>
          <a:p>
            <a:pPr indent="457200"/>
            <a:r>
              <a:rPr lang="zh-CN" altLang="en-US" smtClean="0"/>
              <a:t>当你了解他报国无门的一生后，你才能体会“</a:t>
            </a:r>
            <a:r>
              <a:rPr lang="en-US" altLang="zh-CN" smtClean="0"/>
              <a:t>XX</a:t>
            </a:r>
            <a:r>
              <a:rPr lang="zh-CN" altLang="en-US" smtClean="0"/>
              <a:t>虐我千百遍，我待</a:t>
            </a:r>
            <a:r>
              <a:rPr lang="en-US" altLang="zh-CN" smtClean="0"/>
              <a:t>XX</a:t>
            </a:r>
            <a:r>
              <a:rPr lang="zh-CN" altLang="en-US" smtClean="0"/>
              <a:t>如初恋</a:t>
            </a:r>
            <a:r>
              <a:rPr lang="en-US" altLang="zh-CN" smtClean="0"/>
              <a:t>……</a:t>
            </a:r>
            <a:r>
              <a:rPr lang="zh-CN" altLang="en-US" smtClean="0"/>
              <a:t>才能体会到他心中饱含的深沉、忧郁、激愤的情感和心中的痛楚。</a:t>
            </a:r>
            <a:endParaRPr lang="en-US" altLang="zh-CN" smtClean="0"/>
          </a:p>
          <a:p>
            <a:pPr indent="457200"/>
            <a:r>
              <a:rPr lang="zh-CN" altLang="en-US" smtClean="0"/>
              <a:t>当你了解他报国无门的一生后， 又再读了他的词，你才能体会到什么叫豪放派。</a:t>
            </a:r>
            <a:endParaRPr lang="en-US" altLang="zh-CN" smtClean="0"/>
          </a:p>
          <a:p>
            <a:pPr indent="457200"/>
            <a:endParaRPr lang="en-US" altLang="zh-CN"/>
          </a:p>
          <a:p>
            <a:pPr indent="457200"/>
            <a:endParaRPr lang="en-US" altLang="zh-CN" smtClean="0"/>
          </a:p>
          <a:p>
            <a:pPr indent="457200"/>
            <a:r>
              <a:rPr lang="zh-CN" altLang="en-US" smtClean="0">
                <a:solidFill>
                  <a:srgbClr val="FF0000"/>
                </a:solidFill>
              </a:rPr>
              <a:t>有些词，我们</a:t>
            </a:r>
            <a:r>
              <a:rPr lang="en-US" altLang="zh-CN" smtClean="0">
                <a:solidFill>
                  <a:srgbClr val="FF0000"/>
                </a:solidFill>
              </a:rPr>
              <a:t>:</a:t>
            </a:r>
            <a:r>
              <a:rPr lang="zh-CN" altLang="en-US" smtClean="0">
                <a:solidFill>
                  <a:srgbClr val="FF0000"/>
                </a:solidFill>
              </a:rPr>
              <a:t>必须做到知人论世，用知人论世的方法来学习它。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57158" y="428610"/>
            <a:ext cx="828680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/>
            <a:r>
              <a:rPr lang="zh-CN" altLang="en-US" sz="3200" b="1" smtClean="0">
                <a:solidFill>
                  <a:srgbClr val="FF0000"/>
                </a:solidFill>
              </a:rPr>
              <a:t>辛弃疾人物档案一</a:t>
            </a:r>
            <a:endParaRPr lang="en-US" altLang="zh-CN" sz="3200" b="1" smtClean="0">
              <a:solidFill>
                <a:srgbClr val="FF0000"/>
              </a:solidFill>
            </a:endParaRPr>
          </a:p>
          <a:p>
            <a:pPr indent="457200"/>
            <a:r>
              <a:rPr lang="zh-CN" altLang="en-US" sz="1400" b="1" smtClean="0"/>
              <a:t>早年生涯</a:t>
            </a:r>
            <a:endParaRPr lang="en-US" altLang="zh-CN" sz="1400" b="1" smtClean="0"/>
          </a:p>
          <a:p>
            <a:pPr indent="457200"/>
            <a:r>
              <a:rPr lang="en-US" altLang="zh-CN" sz="1400" smtClean="0"/>
              <a:t>1.</a:t>
            </a:r>
            <a:r>
              <a:rPr lang="zh-CN" altLang="en-US" sz="1400" smtClean="0"/>
              <a:t>辛弃疾，字幼安，号稼轩居士。</a:t>
            </a:r>
            <a:r>
              <a:rPr lang="en-US" altLang="zh-CN" sz="1400" smtClean="0"/>
              <a:t>1140</a:t>
            </a:r>
            <a:r>
              <a:rPr lang="zh-CN" altLang="en-US" sz="1400" smtClean="0"/>
              <a:t>年生 于山东济南府历城县，当时是北方金兵统治地区。其时距靖康之变已有十三年。</a:t>
            </a:r>
            <a:endParaRPr lang="en-US" altLang="zh-CN" sz="1400" smtClean="0"/>
          </a:p>
          <a:p>
            <a:pPr indent="457200"/>
            <a:r>
              <a:rPr lang="en-US" altLang="zh-CN" sz="1400" smtClean="0"/>
              <a:t>2.</a:t>
            </a:r>
            <a:r>
              <a:rPr lang="zh-CN" altLang="en-US" sz="1400" smtClean="0"/>
              <a:t>靖康之耻</a:t>
            </a:r>
            <a:r>
              <a:rPr lang="en-US" altLang="zh-CN" sz="1400" smtClean="0"/>
              <a:t>:</a:t>
            </a:r>
          </a:p>
          <a:p>
            <a:pPr indent="457200"/>
            <a:r>
              <a:rPr lang="zh-CN" altLang="en-US" sz="1400" smtClean="0"/>
              <a:t>资料一</a:t>
            </a:r>
            <a:r>
              <a:rPr lang="en-US" altLang="zh-CN" sz="1400" smtClean="0"/>
              <a:t>:</a:t>
            </a:r>
            <a:r>
              <a:rPr lang="zh-CN" altLang="en-US" sz="1400" smtClean="0"/>
              <a:t>北宋徽钦二帝，皇子王孙，大臣文武，以及后宫皇后妃嫔皆被金兵俘虏至北方，宋黴宗死在土炕上</a:t>
            </a:r>
            <a:r>
              <a:rPr lang="en-US" altLang="zh-CN" sz="1400" smtClean="0"/>
              <a:t>1</a:t>
            </a:r>
            <a:r>
              <a:rPr lang="zh-CN" altLang="en-US" sz="1400" smtClean="0"/>
              <a:t>尸体被架到一个石坑上焚烧，烧到半焦烂时，扔到坑中。以化已水做灯油。宋钦宗悲伤室极，也要跳入坑中，但被人拉住，说活大跳入坑中后坑中的水就不能做灯油用了。宋钦宗最后也惨死在北方。</a:t>
            </a:r>
            <a:endParaRPr lang="en-US" altLang="zh-CN" sz="1400" smtClean="0"/>
          </a:p>
          <a:p>
            <a:pPr indent="457200"/>
            <a:r>
              <a:rPr lang="en-US" altLang="zh-CN" sz="1400" smtClean="0"/>
              <a:t>3.</a:t>
            </a:r>
            <a:r>
              <a:rPr lang="zh-CN" altLang="en-US" sz="1400" smtClean="0"/>
              <a:t>辛弃疾生于金国，因其祖父辛赞，是金朝毫州谯县的县令，他早年生活安定。他天生孔武高大，青少年时代苦修剑法，少年不识愁滋味</a:t>
            </a:r>
            <a:r>
              <a:rPr lang="en-US" altLang="zh-CN" sz="1400" smtClean="0"/>
              <a:t>.</a:t>
            </a:r>
            <a:r>
              <a:rPr lang="zh-CN" altLang="en-US" sz="1400" smtClean="0"/>
              <a:t>爱上层楼</a:t>
            </a:r>
            <a:r>
              <a:rPr lang="en-US" altLang="zh-CN" sz="1400" smtClean="0"/>
              <a:t>...</a:t>
            </a:r>
            <a:r>
              <a:rPr lang="zh-CN" altLang="en-US" sz="1400" smtClean="0"/>
              <a:t>祖父辛赞经常灌输他抗金复宋的大义教育，他渐渐感受到“辱君父所不共戴天之愤</a:t>
            </a:r>
            <a:endParaRPr lang="en-US" altLang="zh-CN" sz="1400" smtClean="0"/>
          </a:p>
          <a:p>
            <a:pPr indent="457200"/>
            <a:r>
              <a:rPr lang="en-US" altLang="zh-CN" sz="1400" smtClean="0"/>
              <a:t>4.</a:t>
            </a:r>
            <a:r>
              <a:rPr lang="zh-CN" altLang="en-US" sz="1400" smtClean="0"/>
              <a:t>在金宋乱世，不满金人的侵略蹂躏，心存国仇民恨的辛弃疾，</a:t>
            </a:r>
            <a:r>
              <a:rPr lang="en-US" altLang="zh-CN" sz="1400" smtClean="0"/>
              <a:t>22</a:t>
            </a:r>
            <a:r>
              <a:rPr lang="zh-CN" altLang="en-US" sz="1400" smtClean="0"/>
              <a:t>岁时他就拉起了一支数千人的队伍抗金。</a:t>
            </a:r>
            <a:endParaRPr lang="en-US" altLang="zh-CN" sz="1400" smtClean="0"/>
          </a:p>
          <a:p>
            <a:pPr indent="457200"/>
            <a:r>
              <a:rPr lang="zh-CN" altLang="en-US" sz="1400" b="1" smtClean="0"/>
              <a:t>杀贼归宋</a:t>
            </a:r>
            <a:endParaRPr lang="en-US" altLang="zh-CN" sz="1400" b="1" smtClean="0"/>
          </a:p>
          <a:p>
            <a:pPr indent="457200"/>
            <a:r>
              <a:rPr lang="en-US" altLang="zh-CN" sz="1400" smtClean="0"/>
              <a:t>5.</a:t>
            </a:r>
            <a:r>
              <a:rPr lang="zh-CN" altLang="en-US" sz="1400" smtClean="0"/>
              <a:t>这位在那方屈辱土地上长起来的少年英雄辛弃疾，血气方刚，欲为朝廷痛杀贼寇，收复失地。</a:t>
            </a:r>
            <a:r>
              <a:rPr lang="en-US" altLang="zh-CN" sz="1400" smtClean="0"/>
              <a:t>23</a:t>
            </a:r>
            <a:r>
              <a:rPr lang="zh-CN" altLang="en-US" sz="1400" smtClean="0"/>
              <a:t>岁这年，竞率领</a:t>
            </a:r>
            <a:r>
              <a:rPr lang="en-US" altLang="zh-CN" sz="1400" smtClean="0"/>
              <a:t>50</a:t>
            </a:r>
            <a:r>
              <a:rPr lang="zh-CN" altLang="en-US" sz="1400" smtClean="0"/>
              <a:t>骑兵直驱山东，奔入</a:t>
            </a:r>
            <a:r>
              <a:rPr lang="en-US" altLang="zh-CN" sz="1400" smtClean="0"/>
              <a:t>5</a:t>
            </a:r>
            <a:r>
              <a:rPr lang="zh-CN" altLang="en-US" sz="1400" smtClean="0"/>
              <a:t>万敌军人中，将正在饮酒作乐</a:t>
            </a:r>
            <a:r>
              <a:rPr lang="en-US" altLang="zh-CN" sz="1400" smtClean="0"/>
              <a:t>he</a:t>
            </a:r>
            <a:r>
              <a:rPr lang="zh-CN" altLang="en-US" sz="1400" smtClean="0"/>
              <a:t>的投降叛徒张安国捉拿，劝说其余士兵改邪归正后率万人义军南下归于南宋。初被南宋君主惊异其报国志向和才华，委任为江阴签判官职，时年</a:t>
            </a:r>
            <a:r>
              <a:rPr lang="en-US" altLang="zh-CN" sz="1400" smtClean="0"/>
              <a:t>23</a:t>
            </a:r>
            <a:r>
              <a:rPr lang="zh-CN" altLang="en-US" sz="1400" smtClean="0"/>
              <a:t>岁。</a:t>
            </a:r>
            <a:endParaRPr lang="zh-CN" altLang="en-US" sz="1400"/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Unix 3.10 unknown"/>
  <p:tag name="AS_RELEASE_DATE" val="2017.06.20"/>
  <p:tag name="AS_TITLE" val="Aspose.Slides for Java"/>
  <p:tag name="AS_VERSION" val="17.6"/>
</p:tagLst>
</file>

<file path=ppt/theme/_rels/theme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2.jpeg" /></Relationships>
</file>

<file path=ppt/theme/theme1.xml><?xml version="1.0" encoding="utf-8"?>
<a:theme xmlns:r="http://schemas.openxmlformats.org/officeDocument/2006/relationships"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E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Arial"/>
        <a:cs typeface="Arial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Arial"/>
        <a:cs typeface="Arial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261</Paragraphs>
  <Slides>77</Slides>
  <Notes>2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77</vt:i4>
      </vt:variant>
    </vt:vector>
  </HeadingPairs>
  <TitlesOfParts>
    <vt:vector baseType="lpstr" size="78">
      <vt:lpstr>暗香扑面</vt:lpstr>
      <vt:lpstr>把栏杆拍遍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辛弃疾人物档案三</vt:lpstr>
      <vt:lpstr>Slide 13</vt:lpstr>
      <vt:lpstr>Slide 14</vt:lpstr>
      <vt:lpstr>Slide 15</vt:lpstr>
      <vt:lpstr>丑奴儿·书博山道中壁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5、“可怜白发生”表达了作者怎样的思想感情？为什么最后发出这样的感慨？</vt:lpstr>
      <vt:lpstr>Slide 55</vt:lpstr>
      <vt:lpstr>Slide 56</vt:lpstr>
      <vt:lpstr>练习：</vt:lpstr>
      <vt:lpstr>Slide 58</vt:lpstr>
      <vt:lpstr>Slide 59</vt:lpstr>
      <vt:lpstr>Slide 60</vt:lpstr>
      <vt:lpstr>Slide 61</vt:lpstr>
      <vt:lpstr>“何处望神州？满眼风光北固楼。千古兴亡多少事？悠悠。不尽长江滚滚流。”</vt:lpstr>
      <vt:lpstr>“何处望神州，满眼风光北固楼.”</vt:lpstr>
      <vt:lpstr>千古兴亡多少事？悠悠。不尽长江滚滚流。</vt:lpstr>
      <vt:lpstr>年少万兜鍪，坐断东南战未休。天下英雄谁敌手？曹刘。生子当如孙仲谋。</vt:lpstr>
      <vt:lpstr>　</vt:lpstr>
      <vt:lpstr>“天下英雄谁敌手？曹刘。”</vt:lpstr>
      <vt:lpstr>Slide 68</vt:lpstr>
      <vt:lpstr>Slide 69</vt:lpstr>
      <vt:lpstr>中考链接</vt:lpstr>
      <vt:lpstr>Slide 71</vt:lpstr>
      <vt:lpstr>永遇乐 京口北固亭怀古</vt:lpstr>
      <vt:lpstr>菩萨蛮 书江西造口壁</vt:lpstr>
      <vt:lpstr>青玉案 元夕</vt:lpstr>
      <vt:lpstr>清平乐村居</vt:lpstr>
      <vt:lpstr>西江月夜行黄沙道中</vt:lpstr>
      <vt:lpstr>词坛飞将军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2020-12-24T11:01:20.585</cp:lastPrinted>
  <dcterms:created xsi:type="dcterms:W3CDTF">2020-12-24T11:01:20Z</dcterms:created>
  <dcterms:modified xsi:type="dcterms:W3CDTF">2020-12-24T03:01:23Z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