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1470" r:id="rId2"/>
    <p:sldId id="1430" r:id="rId3"/>
    <p:sldId id="1439" r:id="rId4"/>
    <p:sldId id="1432" r:id="rId5"/>
    <p:sldId id="1433" r:id="rId6"/>
    <p:sldId id="1437" r:id="rId7"/>
    <p:sldId id="1473" r:id="rId8"/>
    <p:sldId id="1256" r:id="rId9"/>
    <p:sldId id="1333" r:id="rId10"/>
    <p:sldId id="1440" r:id="rId11"/>
    <p:sldId id="1518" r:id="rId12"/>
    <p:sldId id="1519" r:id="rId13"/>
    <p:sldId id="1520" r:id="rId14"/>
    <p:sldId id="1521" r:id="rId15"/>
    <p:sldId id="1208" r:id="rId16"/>
    <p:sldId id="1434" r:id="rId17"/>
    <p:sldId id="1220" r:id="rId18"/>
    <p:sldId id="1414" r:id="rId19"/>
    <p:sldId id="1286" r:id="rId20"/>
    <p:sldId id="1316" r:id="rId21"/>
    <p:sldId id="1489" r:id="rId22"/>
    <p:sldId id="1522" r:id="rId23"/>
    <p:sldId id="1523" r:id="rId24"/>
    <p:sldId id="1456" r:id="rId25"/>
    <p:sldId id="1490" r:id="rId26"/>
    <p:sldId id="1491" r:id="rId27"/>
    <p:sldId id="1512" r:id="rId28"/>
    <p:sldId id="1524" r:id="rId29"/>
    <p:sldId id="1525" r:id="rId30"/>
    <p:sldId id="1526" r:id="rId31"/>
    <p:sldId id="1527" r:id="rId32"/>
    <p:sldId id="1528" r:id="rId33"/>
    <p:sldId id="1535" r:id="rId34"/>
    <p:sldId id="1529" r:id="rId35"/>
    <p:sldId id="1536" r:id="rId36"/>
    <p:sldId id="1537" r:id="rId37"/>
    <p:sldId id="1531" r:id="rId38"/>
    <p:sldId id="1532" r:id="rId39"/>
    <p:sldId id="1533" r:id="rId40"/>
    <p:sldId id="1534" r:id="rId41"/>
    <p:sldId id="1435" r:id="rId42"/>
    <p:sldId id="993" r:id="rId43"/>
    <p:sldId id="1516" r:id="rId44"/>
    <p:sldId id="1517" r:id="rId45"/>
    <p:sldId id="1538" r:id="rId46"/>
    <p:sldId id="1539" r:id="rId47"/>
    <p:sldId id="1300" r:id="rId48"/>
    <p:sldId id="1302" r:id="rId49"/>
    <p:sldId id="1540" r:id="rId50"/>
    <p:sldId id="1541" r:id="rId51"/>
    <p:sldId id="1508" r:id="rId52"/>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00CCFF"/>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13" d="100"/>
          <a:sy n="113" d="100"/>
        </p:scale>
        <p:origin x="588" y="96"/>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11524190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544011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14217122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3028395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19850806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5140896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12390491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5189124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3268484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38163788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12883563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0002033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1680923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41974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484608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2019/11/8</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2.docx"/><Relationship Id="rId13" Type="http://schemas.openxmlformats.org/officeDocument/2006/relationships/package" Target="../embeddings/Microsoft_Word___4.docx"/><Relationship Id="rId3" Type="http://schemas.openxmlformats.org/officeDocument/2006/relationships/image" Target="../media/image8.png"/><Relationship Id="rId7" Type="http://schemas.openxmlformats.org/officeDocument/2006/relationships/oleObject" Target="../embeddings/oleObject2.bin"/><Relationship Id="rId12" Type="http://schemas.openxmlformats.org/officeDocument/2006/relationships/oleObject" Target="../embeddings/oleObject4.bin"/><Relationship Id="rId2" Type="http://schemas.openxmlformats.org/officeDocument/2006/relationships/slideLayout" Target="../slideLayouts/slideLayout2.xml"/><Relationship Id="rId16" Type="http://schemas.openxmlformats.org/officeDocument/2006/relationships/slide" Target="slide4.xml"/><Relationship Id="rId1" Type="http://schemas.openxmlformats.org/officeDocument/2006/relationships/vmlDrawing" Target="../drawings/vmlDrawing1.vml"/><Relationship Id="rId6" Type="http://schemas.openxmlformats.org/officeDocument/2006/relationships/image" Target="../media/image6.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5" Type="http://schemas.openxmlformats.org/officeDocument/2006/relationships/package" Target="../embeddings/Microsoft_Word___5.docx"/><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7.emf"/><Relationship Id="rId14" Type="http://schemas.openxmlformats.org/officeDocument/2006/relationships/oleObject" Target="../embeddings/oleObject5.bin"/></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6.docx"/></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package" Target="../embeddings/Microsoft_Word___7.docx"/></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 Target="slide41.xml"/><Relationship Id="rId4" Type="http://schemas.openxmlformats.org/officeDocument/2006/relationships/tags" Target="../tags/tag4.xml"/><Relationship Id="rId9" Type="http://schemas.openxmlformats.org/officeDocument/2006/relationships/slide" Target="slide16.xml"/></Relationships>
</file>

<file path=ppt/slides/_rels/slide4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 Target="slide42.xml"/><Relationship Id="rId7" Type="http://schemas.openxmlformats.org/officeDocument/2006/relationships/slide" Target="slide49.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slide" Target="slide47.xml"/><Relationship Id="rId5" Type="http://schemas.openxmlformats.org/officeDocument/2006/relationships/slide" Target="slide44.xml"/><Relationship Id="rId4" Type="http://schemas.openxmlformats.org/officeDocument/2006/relationships/slide" Target="slide43.xml"/></Relationships>
</file>

<file path=ppt/slides/_rels/slide43.xml.rels><?xml version="1.0" encoding="UTF-8" standalone="yes"?>
<Relationships xmlns="http://schemas.openxmlformats.org/package/2006/relationships"><Relationship Id="rId3" Type="http://schemas.openxmlformats.org/officeDocument/2006/relationships/slide" Target="slide42.xml"/><Relationship Id="rId7" Type="http://schemas.openxmlformats.org/officeDocument/2006/relationships/slide" Target="slide49.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47.xml"/><Relationship Id="rId5" Type="http://schemas.openxmlformats.org/officeDocument/2006/relationships/slide" Target="slide44.xml"/><Relationship Id="rId4" Type="http://schemas.openxmlformats.org/officeDocument/2006/relationships/slide" Target="slide43.xml"/></Relationships>
</file>

<file path=ppt/slides/_rels/slide44.xml.rels><?xml version="1.0" encoding="UTF-8" standalone="yes"?>
<Relationships xmlns="http://schemas.openxmlformats.org/package/2006/relationships"><Relationship Id="rId3" Type="http://schemas.openxmlformats.org/officeDocument/2006/relationships/slide" Target="slide42.xml"/><Relationship Id="rId7" Type="http://schemas.openxmlformats.org/officeDocument/2006/relationships/slide" Target="slide49.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47.xml"/><Relationship Id="rId5" Type="http://schemas.openxmlformats.org/officeDocument/2006/relationships/slide" Target="slide44.xml"/><Relationship Id="rId4" Type="http://schemas.openxmlformats.org/officeDocument/2006/relationships/slide" Target="slide43.xml"/></Relationships>
</file>

<file path=ppt/slides/_rels/slide45.xml.rels><?xml version="1.0" encoding="UTF-8" standalone="yes"?>
<Relationships xmlns="http://schemas.openxmlformats.org/package/2006/relationships"><Relationship Id="rId3" Type="http://schemas.openxmlformats.org/officeDocument/2006/relationships/slide" Target="slide42.xml"/><Relationship Id="rId7" Type="http://schemas.openxmlformats.org/officeDocument/2006/relationships/slide" Target="slide49.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slide" Target="slide47.xml"/><Relationship Id="rId5" Type="http://schemas.openxmlformats.org/officeDocument/2006/relationships/slide" Target="slide44.xml"/><Relationship Id="rId4" Type="http://schemas.openxmlformats.org/officeDocument/2006/relationships/slide" Target="slide43.xml"/></Relationships>
</file>

<file path=ppt/slides/_rels/slide46.xml.rels><?xml version="1.0" encoding="UTF-8" standalone="yes"?>
<Relationships xmlns="http://schemas.openxmlformats.org/package/2006/relationships"><Relationship Id="rId3" Type="http://schemas.openxmlformats.org/officeDocument/2006/relationships/slide" Target="slide42.xml"/><Relationship Id="rId7" Type="http://schemas.openxmlformats.org/officeDocument/2006/relationships/slide" Target="slide49.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slide" Target="slide47.xml"/><Relationship Id="rId5" Type="http://schemas.openxmlformats.org/officeDocument/2006/relationships/slide" Target="slide44.xml"/><Relationship Id="rId4" Type="http://schemas.openxmlformats.org/officeDocument/2006/relationships/slide" Target="slide43.xml"/></Relationships>
</file>

<file path=ppt/slides/_rels/slide47.xml.rels><?xml version="1.0" encoding="UTF-8" standalone="yes"?>
<Relationships xmlns="http://schemas.openxmlformats.org/package/2006/relationships"><Relationship Id="rId3" Type="http://schemas.openxmlformats.org/officeDocument/2006/relationships/slide" Target="slide42.xml"/><Relationship Id="rId7" Type="http://schemas.openxmlformats.org/officeDocument/2006/relationships/slide" Target="slide49.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slide" Target="slide47.xml"/><Relationship Id="rId5" Type="http://schemas.openxmlformats.org/officeDocument/2006/relationships/slide" Target="slide44.xml"/><Relationship Id="rId4" Type="http://schemas.openxmlformats.org/officeDocument/2006/relationships/slide" Target="slide43.xml"/></Relationships>
</file>

<file path=ppt/slides/_rels/slide48.xml.rels><?xml version="1.0" encoding="UTF-8" standalone="yes"?>
<Relationships xmlns="http://schemas.openxmlformats.org/package/2006/relationships"><Relationship Id="rId3" Type="http://schemas.openxmlformats.org/officeDocument/2006/relationships/slide" Target="slide42.xml"/><Relationship Id="rId7" Type="http://schemas.openxmlformats.org/officeDocument/2006/relationships/slide" Target="slide49.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slide" Target="slide47.xml"/><Relationship Id="rId5" Type="http://schemas.openxmlformats.org/officeDocument/2006/relationships/slide" Target="slide44.xml"/><Relationship Id="rId4" Type="http://schemas.openxmlformats.org/officeDocument/2006/relationships/slide" Target="slide43.xml"/></Relationships>
</file>

<file path=ppt/slides/_rels/slide49.xml.rels><?xml version="1.0" encoding="UTF-8" standalone="yes"?>
<Relationships xmlns="http://schemas.openxmlformats.org/package/2006/relationships"><Relationship Id="rId3" Type="http://schemas.openxmlformats.org/officeDocument/2006/relationships/slide" Target="slide42.xml"/><Relationship Id="rId7" Type="http://schemas.openxmlformats.org/officeDocument/2006/relationships/slide" Target="slide49.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slide" Target="slide47.xml"/><Relationship Id="rId5" Type="http://schemas.openxmlformats.org/officeDocument/2006/relationships/slide" Target="slide44.xml"/><Relationship Id="rId4" Type="http://schemas.openxmlformats.org/officeDocument/2006/relationships/slide" Target="slide4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4.xml"/><Relationship Id="rId7" Type="http://schemas.openxmlformats.org/officeDocument/2006/relationships/slide" Target="slide47.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slide" Target="slide44.xml"/><Relationship Id="rId5" Type="http://schemas.openxmlformats.org/officeDocument/2006/relationships/slide" Target="slide43.xml"/><Relationship Id="rId4" Type="http://schemas.openxmlformats.org/officeDocument/2006/relationships/slide" Target="slide42.xml"/></Relationships>
</file>

<file path=ppt/slides/_rels/slide5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3.xml"/><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 xmlns:a16="http://schemas.microsoft.com/office/drawing/2014/main" id="{CF44E76F-A855-3340-A09E-D8B24FCD3720}"/>
              </a:ext>
            </a:extLst>
          </p:cNvPr>
          <p:cNvSpPr txBox="1">
            <a:spLocks/>
          </p:cNvSpPr>
          <p:nvPr/>
        </p:nvSpPr>
        <p:spPr>
          <a:xfrm>
            <a:off x="410058" y="2291166"/>
            <a:ext cx="11370297" cy="16287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a:latin typeface="微软雅黑" panose="020B0503020204020204" pitchFamily="34" charset="-122"/>
                <a:ea typeface="微软雅黑" panose="020B0503020204020204" pitchFamily="34" charset="-122"/>
              </a:rPr>
              <a:t>(</a:t>
            </a:r>
            <a:r>
              <a:rPr lang="zh-CN" altLang="en-US" sz="3600" kern="100" dirty="0">
                <a:latin typeface="Times New Roman"/>
                <a:ea typeface="微软雅黑" pitchFamily="34" charset="-122"/>
              </a:rPr>
              <a:t>一</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50000"/>
              </a:lnSpc>
            </a:pPr>
            <a:r>
              <a:rPr lang="zh-CN" altLang="en-US" sz="4000" b="1" kern="100" dirty="0" smtClean="0">
                <a:latin typeface="Times New Roman"/>
                <a:ea typeface="微软雅黑" pitchFamily="34" charset="-122"/>
              </a:rPr>
              <a:t>提要</a:t>
            </a:r>
            <a:r>
              <a:rPr lang="zh-CN" altLang="en-US" sz="4000" b="1" kern="100" dirty="0">
                <a:latin typeface="Times New Roman"/>
                <a:ea typeface="微软雅黑" pitchFamily="34" charset="-122"/>
              </a:rPr>
              <a:t>勾玄，删繁就简，答好语段压缩题</a:t>
            </a:r>
          </a:p>
        </p:txBody>
      </p:sp>
      <p:sp>
        <p:nvSpPr>
          <p:cNvPr id="7" name="矩形 259">
            <a:extLst>
              <a:ext uri="{FF2B5EF4-FFF2-40B4-BE49-F238E27FC236}">
                <a16:creationId xmlns="" xmlns:a16="http://schemas.microsoft.com/office/drawing/2014/main" id="{57580A80-4FB7-664D-9C60-372588F863C7}"/>
              </a:ext>
            </a:extLst>
          </p:cNvPr>
          <p:cNvSpPr>
            <a:spLocks noChangeArrowheads="1"/>
          </p:cNvSpPr>
          <p:nvPr/>
        </p:nvSpPr>
        <p:spPr bwMode="auto">
          <a:xfrm>
            <a:off x="9479581"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复习任务群一　语言表达运用</a:t>
            </a:r>
          </a:p>
        </p:txBody>
      </p:sp>
      <p:sp>
        <p:nvSpPr>
          <p:cNvPr id="8" name="矩形 7">
            <a:extLst>
              <a:ext uri="{FF2B5EF4-FFF2-40B4-BE49-F238E27FC236}">
                <a16:creationId xmlns="" xmlns:a16="http://schemas.microsoft.com/office/drawing/2014/main"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 xmlns:a16="http://schemas.microsoft.com/office/drawing/2014/main"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127802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请根据新闻内容提取四个关键词，每个关键词不超过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3260066"/>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请为这则新闻拟写标题，不超过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89206" y="1992045"/>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latin typeface="宋体" panose="02010600030101010101" pitchFamily="2" charset="-122"/>
                <a:ea typeface="Times New Roman" panose="02020603050405020304" pitchFamily="18" charset="0"/>
                <a:cs typeface="Courier New" panose="02070309020205020404" pitchFamily="49" charset="0"/>
              </a:rPr>
              <a:t>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两会校服提案</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校服提案</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、破除地方保护</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地方保护</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、育人审美功能</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育人审美</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、质量安全</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校服安全</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a:latin typeface="宋体" panose="02010600030101010101" pitchFamily="2" charset="-122"/>
              <a:cs typeface="Courier New" panose="02070309020205020404" pitchFamily="49" charset="0"/>
            </a:endParaRPr>
          </a:p>
        </p:txBody>
      </p:sp>
      <p:sp>
        <p:nvSpPr>
          <p:cNvPr id="6" name="矩形 5"/>
          <p:cNvSpPr/>
          <p:nvPr/>
        </p:nvSpPr>
        <p:spPr>
          <a:xfrm>
            <a:off x="389206" y="3974088"/>
            <a:ext cx="11412000" cy="607834"/>
          </a:xfrm>
          <a:prstGeom prst="rect">
            <a:avLst/>
          </a:prstGeom>
        </p:spPr>
        <p:txBody>
          <a:bodyPr wrap="square" lIns="121898" tIns="60948" rIns="121898" bIns="60948">
            <a:spAutoFit/>
          </a:bodyPr>
          <a:lstStyle/>
          <a:p>
            <a:pPr algn="just">
              <a:lnSpc>
                <a:spcPct val="150000"/>
              </a:lnSpc>
              <a:spcAft>
                <a:spcPts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改进校服美感与舒适度，破除限价及地方保护</a:t>
            </a:r>
            <a:endParaRPr lang="zh-CN" altLang="zh-CN" sz="2400" kern="100">
              <a:latin typeface="宋体" panose="02010600030101010101" pitchFamily="2" charset="-122"/>
              <a:cs typeface="Courier New" panose="02070309020205020404" pitchFamily="49" charset="0"/>
            </a:endParaRPr>
          </a:p>
        </p:txBody>
      </p:sp>
      <p:sp>
        <p:nvSpPr>
          <p:cNvPr id="7"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1"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1191680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107062"/>
            <a:ext cx="11526120" cy="6267845"/>
          </a:xfrm>
          <a:prstGeom prst="rect">
            <a:avLst/>
          </a:prstGeom>
        </p:spPr>
        <p:txBody>
          <a:bodyPr wrap="square" lIns="121898" tIns="60948" rIns="121898" bIns="60948">
            <a:spAutoFit/>
          </a:bodyPr>
          <a:lstStyle/>
          <a:p>
            <a:pPr algn="just">
              <a:lnSpc>
                <a:spcPct val="14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阅读下面的文字，完成后面的题目。</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近日，依托于某电商平台，</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蹭名牌</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的小厂商再次扎堆出现。但既然是</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蹭</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，为何能通过注册？这里涉及商标注册的一般性原则，即</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申请在先</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谁先注册，法律就保护谁。有些牌子虽然名气大、销路好，但没有提前注册商标，就容易被不法商家抢注。恶意抢注者常常通过对商标改一个字或在前后加数字等方式钻空子，然后进行广撒网式注册申请，商标局即便能筛出一批，也难免会有</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漏网之鱼</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a:p>
            <a:pPr indent="628650"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一旦被抢注了近似商标，取证、举证的责任全在企业。鉴于自主维权的代价如此之大，许多企业都选择了防御性策略，如</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大白兔</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注册了</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小白兔</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阿里巴巴</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注册了</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阿里爸爸</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老干妈</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更是将</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老干娘</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老干爸</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干儿子</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等商标悉数收入囊中。在不少企业眼中，这样的防御策略被形象地比喻为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自己山寨自己</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。即便如此，仍然挂一漏万，拿</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大白兔</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来说，市场上仍存在</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小贝兔</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大日兔</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等近似商标。</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
        <p:nvSpPr>
          <p:cNvPr id="8"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1151399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127802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根据材料，给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蹭名牌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下定义。不超过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261088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针对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蹭名牌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现象，写一段评述性文字。不超过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90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89206" y="1944451"/>
            <a:ext cx="11412000" cy="60783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蹭名牌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是指以不正当手段抢注或者模仿注册名牌商标的行为。</a:t>
            </a:r>
            <a:endParaRPr lang="zh-CN" altLang="zh-CN" sz="2400" kern="100" dirty="0">
              <a:latin typeface="宋体" panose="02010600030101010101" pitchFamily="2" charset="-122"/>
              <a:cs typeface="Courier New" panose="02070309020205020404" pitchFamily="49" charset="0"/>
            </a:endParaRPr>
          </a:p>
        </p:txBody>
      </p:sp>
      <p:sp>
        <p:nvSpPr>
          <p:cNvPr id="6" name="矩形 5"/>
          <p:cNvSpPr/>
          <p:nvPr/>
        </p:nvSpPr>
        <p:spPr>
          <a:xfrm>
            <a:off x="389206" y="3277310"/>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我觉得蹭名牌现象是一种恶劣的市场行为。它反映了部分企业对于产权的不尊重。长此以往，会阻碍企业的创新。企业应该独立自主，致力于创造自己的品牌。</a:t>
            </a:r>
            <a:endParaRPr lang="zh-CN" altLang="zh-CN" sz="2400" kern="100" dirty="0">
              <a:latin typeface="宋体" panose="02010600030101010101" pitchFamily="2" charset="-122"/>
              <a:cs typeface="Courier New" panose="02070309020205020404" pitchFamily="49" charset="0"/>
            </a:endParaRPr>
          </a:p>
        </p:txBody>
      </p:sp>
      <p:sp>
        <p:nvSpPr>
          <p:cNvPr id="7"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
        <p:nvSpPr>
          <p:cNvPr id="11"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451213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261442"/>
            <a:ext cx="11526120" cy="621706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阅读下面的文字，完成后面的题目。</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年故宫</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石渠宝笈特展</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展出历代</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283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件书画珍品，早晨一开门就有千人冲向武英殿，堪称</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故宫跑</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，《清明上河图》撤展的前一天还有上千群众在故宫彻夜排队；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年纪录片</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《我在</a:t>
            </a:r>
            <a:r>
              <a:rPr lang="zh-CN" altLang="en-US" sz="2400" kern="100" dirty="0" smtClean="0">
                <a:latin typeface="Times New Roman" panose="02020603050405020304" pitchFamily="18" charset="0"/>
                <a:ea typeface="楷体_GB2312" panose="02010609030101010101" pitchFamily="49" charset="-122"/>
                <a:cs typeface="Times New Roman" panose="02020603050405020304" pitchFamily="18" charset="0"/>
              </a:rPr>
              <a:t>故宫</a:t>
            </a:r>
            <a:r>
              <a:rPr lang="zh-CN" altLang="zh-CN" sz="2400" kern="100" dirty="0" smtClean="0">
                <a:latin typeface="楷体_GB2312" panose="02010609030101010101" pitchFamily="49" charset="-122"/>
                <a:ea typeface="楷体_GB2312" panose="02010609030101010101" pitchFamily="49" charset="-122"/>
                <a:cs typeface="楷体_GB2312" panose="02010609030101010101" pitchFamily="49" charset="-122"/>
              </a:rPr>
              <a:t>修文物》</a:t>
            </a:r>
            <a:r>
              <a:rPr lang="zh-CN" altLang="zh-CN" sz="2400" kern="100" dirty="0">
                <a:latin typeface="楷体_GB2312" panose="02010609030101010101" pitchFamily="49" charset="-122"/>
                <a:ea typeface="楷体_GB2312" panose="02010609030101010101" pitchFamily="49" charset="-122"/>
                <a:cs typeface="楷体_GB2312" panose="02010609030101010101" pitchFamily="49" charset="-122"/>
              </a:rPr>
              <a:t>刚一播出即获热捧</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，越来越多的年轻人自愿投身文物修复和保护的行列中。作为历经六百年风雨的明清皇宫、世界五大博物馆之一，故宫曾在公众面前遭遇尴尬，如今已然越来越火。在网络上，故宫陆续</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打开</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宫门，推出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每日故宫</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故宫展览</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清代皇帝服饰</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韩熙载夜宴图</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胤</a:t>
            </a:r>
            <a:r>
              <a:rPr lang="zh-CN" altLang="zh-CN" sz="2400" kern="100" dirty="0">
                <a:latin typeface="宋体" panose="02010600030101010101" pitchFamily="2" charset="-122"/>
                <a:ea typeface="楷体_GB2312" panose="02010609030101010101" pitchFamily="49" charset="-122"/>
                <a:cs typeface="宋体" panose="02010600030101010101" pitchFamily="2" charset="-122"/>
              </a:rPr>
              <a:t>禛</a:t>
            </a:r>
            <a:r>
              <a:rPr lang="zh-CN" altLang="zh-CN" sz="2400" kern="100" dirty="0">
                <a:latin typeface="楷体_GB2312" panose="02010609030101010101" pitchFamily="49" charset="-122"/>
                <a:ea typeface="楷体_GB2312" panose="02010609030101010101" pitchFamily="49" charset="-122"/>
                <a:cs typeface="楷体_GB2312" panose="02010609030101010101" pitchFamily="49" charset="-122"/>
              </a:rPr>
              <a:t>美人图</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等多款手机应用，这些</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APP</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都蝉联</a:t>
            </a:r>
            <a:r>
              <a:rPr lang="en-US" altLang="zh-CN" sz="2400" kern="100" dirty="0" err="1">
                <a:latin typeface="Times New Roman" panose="02020603050405020304" pitchFamily="18" charset="0"/>
                <a:ea typeface="楷体_GB2312" panose="02010609030101010101" pitchFamily="49" charset="-122"/>
                <a:cs typeface="Courier New" panose="02070309020205020404" pitchFamily="49" charset="0"/>
              </a:rPr>
              <a:t>AppStore</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精选榜单。故宫的文创产品常常因</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为脑洞太大而爆红网络，比如</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奉旨旅行</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行李牌、</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朕就是这样汉子</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折扇、</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迷</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你故宫小猫猫</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摆件等，每年设计出版的《故宫日历》更是畅销不衰。微博粉丝</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256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万、年客流量</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1 600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网友们戏称，如今故宫可谓文化界的时尚</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icon</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8"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5</a:t>
            </a:r>
          </a:p>
        </p:txBody>
      </p:sp>
    </p:spTree>
    <p:extLst>
      <p:ext uri="{BB962C8B-B14F-4D97-AF65-F5344CB8AC3E}">
        <p14:creationId xmlns:p14="http://schemas.microsoft.com/office/powerpoint/2010/main" val="42822589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1278022"/>
            <a:ext cx="11412000" cy="607834"/>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根据上述材料，请分条概括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故宫文化热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的原因。</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89206" y="1936676"/>
            <a:ext cx="11412000" cy="233907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故宫将珍贵文物做到了多层次、多渠道的社会共享</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故宫借助互联网平台与信息化技术，加大了故宫文化的传播力度</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打造了实用有趣的文创产品，对传统进行新解读</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人们有较强的文化意识，有一定的文化需求。</a:t>
            </a:r>
            <a:endParaRPr lang="zh-CN" altLang="zh-CN" sz="2400" kern="100" dirty="0">
              <a:latin typeface="宋体" panose="02010600030101010101" pitchFamily="2" charset="-122"/>
              <a:cs typeface="Courier New" panose="02070309020205020404" pitchFamily="49" charset="0"/>
            </a:endParaRPr>
          </a:p>
        </p:txBody>
      </p:sp>
      <p:sp>
        <p:nvSpPr>
          <p:cNvPr id="7"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1"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5</a:t>
            </a:r>
          </a:p>
        </p:txBody>
      </p:sp>
    </p:spTree>
    <p:extLst>
      <p:ext uri="{BB962C8B-B14F-4D97-AF65-F5344CB8AC3E}">
        <p14:creationId xmlns:p14="http://schemas.microsoft.com/office/powerpoint/2010/main" val="41859010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自我诊断</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1" name="图片 10">
            <a:extLst>
              <a:ext uri="{FF2B5EF4-FFF2-40B4-BE49-F238E27FC236}">
                <a16:creationId xmlns="" xmlns:a16="http://schemas.microsoft.com/office/drawing/2014/main" id="{52B4E3B0-068A-FD44-A31B-028A8BA2A804}"/>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graphicFrame>
        <p:nvGraphicFramePr>
          <p:cNvPr id="3" name="表格 2"/>
          <p:cNvGraphicFramePr>
            <a:graphicFrameLocks noGrp="1"/>
          </p:cNvGraphicFramePr>
          <p:nvPr>
            <p:extLst>
              <p:ext uri="{D42A27DB-BD31-4B8C-83A1-F6EECF244321}">
                <p14:modId xmlns:p14="http://schemas.microsoft.com/office/powerpoint/2010/main" val="3993513747"/>
              </p:ext>
            </p:extLst>
          </p:nvPr>
        </p:nvGraphicFramePr>
        <p:xfrm>
          <a:off x="1270670" y="1328720"/>
          <a:ext cx="9577064" cy="4333322"/>
        </p:xfrm>
        <a:graphic>
          <a:graphicData uri="http://schemas.openxmlformats.org/drawingml/2006/table">
            <a:tbl>
              <a:tblPr/>
              <a:tblGrid>
                <a:gridCol w="1786766"/>
                <a:gridCol w="7790298"/>
              </a:tblGrid>
              <a:tr h="619046">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诊断内容</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是否存在问题</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有问题请打</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en-US" sz="24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，无问题请打</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9046">
                <a:tc rowSpan="2">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审题</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是否审准题型？</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9046">
                <a:tc vMerge="1">
                  <a:txBody>
                    <a:bodyPr/>
                    <a:lstStyle/>
                    <a:p>
                      <a:endParaRPr lang="zh-CN" altLang="en-US"/>
                    </a:p>
                  </a:txBody>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是否抓住题干关键词及字数要求？</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9046">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读文</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是否能抓住中心，分清层次？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9046">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答题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是否掌握各题型的答题要点？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9046">
                <a:tc vMerge="1">
                  <a:txBody>
                    <a:bodyPr/>
                    <a:lstStyle/>
                    <a:p>
                      <a:endParaRPr lang="zh-CN" altLang="en-US"/>
                    </a:p>
                  </a:txBody>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是否符合答题要求？</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9046">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总体印象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073460537"/>
              </p:ext>
            </p:extLst>
          </p:nvPr>
        </p:nvGraphicFramePr>
        <p:xfrm>
          <a:off x="8092380" y="1989634"/>
          <a:ext cx="1143000" cy="771525"/>
        </p:xfrm>
        <a:graphic>
          <a:graphicData uri="http://schemas.openxmlformats.org/presentationml/2006/ole">
            <mc:AlternateContent xmlns:mc="http://schemas.openxmlformats.org/markup-compatibility/2006">
              <mc:Choice xmlns:v="urn:schemas-microsoft-com:vml" Requires="v">
                <p:oleObj spid="_x0000_s1200" name="文档" r:id="rId5" imgW="1149642" imgH="771306" progId="Word.Document.12">
                  <p:embed/>
                </p:oleObj>
              </mc:Choice>
              <mc:Fallback>
                <p:oleObj name="文档" r:id="rId5" imgW="1149642" imgH="771306" progId="Word.Document.12">
                  <p:embed/>
                  <p:pic>
                    <p:nvPicPr>
                      <p:cNvPr id="0" name=""/>
                      <p:cNvPicPr/>
                      <p:nvPr/>
                    </p:nvPicPr>
                    <p:blipFill>
                      <a:blip r:embed="rId6"/>
                      <a:stretch>
                        <a:fillRect/>
                      </a:stretch>
                    </p:blipFill>
                    <p:spPr>
                      <a:xfrm>
                        <a:off x="8092380" y="1989634"/>
                        <a:ext cx="1143000" cy="7715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980581417"/>
              </p:ext>
            </p:extLst>
          </p:nvPr>
        </p:nvGraphicFramePr>
        <p:xfrm>
          <a:off x="9254033" y="2612305"/>
          <a:ext cx="1143000" cy="771525"/>
        </p:xfrm>
        <a:graphic>
          <a:graphicData uri="http://schemas.openxmlformats.org/presentationml/2006/ole">
            <mc:AlternateContent xmlns:mc="http://schemas.openxmlformats.org/markup-compatibility/2006">
              <mc:Choice xmlns:v="urn:schemas-microsoft-com:vml" Requires="v">
                <p:oleObj spid="_x0000_s1201" name="文档" r:id="rId8" imgW="1149642" imgH="771306" progId="Word.Document.12">
                  <p:embed/>
                </p:oleObj>
              </mc:Choice>
              <mc:Fallback>
                <p:oleObj name="文档" r:id="rId8" imgW="1149642" imgH="771306" progId="Word.Document.12">
                  <p:embed/>
                  <p:pic>
                    <p:nvPicPr>
                      <p:cNvPr id="0" name=""/>
                      <p:cNvPicPr/>
                      <p:nvPr/>
                    </p:nvPicPr>
                    <p:blipFill>
                      <a:blip r:embed="rId9"/>
                      <a:stretch>
                        <a:fillRect/>
                      </a:stretch>
                    </p:blipFill>
                    <p:spPr>
                      <a:xfrm>
                        <a:off x="9254033" y="2612305"/>
                        <a:ext cx="1143000" cy="7715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099402683"/>
              </p:ext>
            </p:extLst>
          </p:nvPr>
        </p:nvGraphicFramePr>
        <p:xfrm>
          <a:off x="8966001" y="3222237"/>
          <a:ext cx="1143000" cy="771525"/>
        </p:xfrm>
        <a:graphic>
          <a:graphicData uri="http://schemas.openxmlformats.org/presentationml/2006/ole">
            <mc:AlternateContent xmlns:mc="http://schemas.openxmlformats.org/markup-compatibility/2006">
              <mc:Choice xmlns:v="urn:schemas-microsoft-com:vml" Requires="v">
                <p:oleObj spid="_x0000_s1202" name="文档" r:id="rId11" imgW="1149642" imgH="771306" progId="Word.Document.12">
                  <p:embed/>
                </p:oleObj>
              </mc:Choice>
              <mc:Fallback>
                <p:oleObj name="文档" r:id="rId11" imgW="1149642" imgH="771306" progId="Word.Document.12">
                  <p:embed/>
                  <p:pic>
                    <p:nvPicPr>
                      <p:cNvPr id="0" name=""/>
                      <p:cNvPicPr/>
                      <p:nvPr/>
                    </p:nvPicPr>
                    <p:blipFill>
                      <a:blip r:embed="rId9"/>
                      <a:stretch>
                        <a:fillRect/>
                      </a:stretch>
                    </p:blipFill>
                    <p:spPr>
                      <a:xfrm>
                        <a:off x="8966001" y="3222237"/>
                        <a:ext cx="1143000" cy="771525"/>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700443109"/>
              </p:ext>
            </p:extLst>
          </p:nvPr>
        </p:nvGraphicFramePr>
        <p:xfrm>
          <a:off x="8984654" y="3853375"/>
          <a:ext cx="1143000" cy="771525"/>
        </p:xfrm>
        <a:graphic>
          <a:graphicData uri="http://schemas.openxmlformats.org/presentationml/2006/ole">
            <mc:AlternateContent xmlns:mc="http://schemas.openxmlformats.org/markup-compatibility/2006">
              <mc:Choice xmlns:v="urn:schemas-microsoft-com:vml" Requires="v">
                <p:oleObj spid="_x0000_s1203" name="文档" r:id="rId13" imgW="1149642" imgH="771306" progId="Word.Document.12">
                  <p:embed/>
                </p:oleObj>
              </mc:Choice>
              <mc:Fallback>
                <p:oleObj name="文档" r:id="rId13" imgW="1149642" imgH="771306" progId="Word.Document.12">
                  <p:embed/>
                  <p:pic>
                    <p:nvPicPr>
                      <p:cNvPr id="0" name=""/>
                      <p:cNvPicPr/>
                      <p:nvPr/>
                    </p:nvPicPr>
                    <p:blipFill>
                      <a:blip r:embed="rId9"/>
                      <a:stretch>
                        <a:fillRect/>
                      </a:stretch>
                    </p:blipFill>
                    <p:spPr>
                      <a:xfrm>
                        <a:off x="8984654" y="3853375"/>
                        <a:ext cx="1143000" cy="771525"/>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776506951"/>
              </p:ext>
            </p:extLst>
          </p:nvPr>
        </p:nvGraphicFramePr>
        <p:xfrm>
          <a:off x="8365554" y="4467579"/>
          <a:ext cx="1143000" cy="771525"/>
        </p:xfrm>
        <a:graphic>
          <a:graphicData uri="http://schemas.openxmlformats.org/presentationml/2006/ole">
            <mc:AlternateContent xmlns:mc="http://schemas.openxmlformats.org/markup-compatibility/2006">
              <mc:Choice xmlns:v="urn:schemas-microsoft-com:vml" Requires="v">
                <p:oleObj spid="_x0000_s1204" name="文档" r:id="rId15" imgW="1149642" imgH="771306" progId="Word.Document.12">
                  <p:embed/>
                </p:oleObj>
              </mc:Choice>
              <mc:Fallback>
                <p:oleObj name="文档" r:id="rId15" imgW="1149642" imgH="771306" progId="Word.Document.12">
                  <p:embed/>
                  <p:pic>
                    <p:nvPicPr>
                      <p:cNvPr id="0" name=""/>
                      <p:cNvPicPr/>
                      <p:nvPr/>
                    </p:nvPicPr>
                    <p:blipFill>
                      <a:blip r:embed="rId9"/>
                      <a:stretch>
                        <a:fillRect/>
                      </a:stretch>
                    </p:blipFill>
                    <p:spPr>
                      <a:xfrm>
                        <a:off x="8365554" y="4467579"/>
                        <a:ext cx="1143000" cy="771525"/>
                      </a:xfrm>
                      <a:prstGeom prst="rect">
                        <a:avLst/>
                      </a:prstGeom>
                    </p:spPr>
                  </p:pic>
                </p:oleObj>
              </mc:Fallback>
            </mc:AlternateContent>
          </a:graphicData>
        </a:graphic>
      </p:graphicFrame>
      <p:sp>
        <p:nvSpPr>
          <p:cNvPr id="14" name="返回">
            <a:hlinkClick r:id="rId16" action="ppaction://hlinksldjump"/>
            <a:extLst>
              <a:ext uri="{FF2B5EF4-FFF2-40B4-BE49-F238E27FC236}">
                <a16:creationId xmlns="" xmlns:a16="http://schemas.microsoft.com/office/drawing/2014/main"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4257400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椭圆 5"/>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06172"/>
            <a:ext cx="6225097" cy="346249"/>
          </a:xfrm>
          <a:prstGeom prst="rect">
            <a:avLst/>
          </a:prstGeom>
          <a:noFill/>
        </p:spPr>
        <p:txBody>
          <a:bodyPr wrap="square" rtlCol="0" anchor="ctr">
            <a:spAutoFit/>
          </a:bodyPr>
          <a:lstStyle/>
          <a:p>
            <a:pPr algn="ctr">
              <a:lnSpc>
                <a:spcPct val="150000"/>
              </a:lnSpc>
              <a:defRPr/>
            </a:pPr>
            <a:r>
              <a:rPr lang="fr-FR"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SHEN DU DA JING ZHUN TU PO</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45605" y="3329811"/>
            <a:ext cx="7299203" cy="646331"/>
          </a:xfrm>
          <a:prstGeom prst="rect">
            <a:avLst/>
          </a:prstGeom>
          <a:noFill/>
        </p:spPr>
        <p:txBody>
          <a:bodyPr wrap="square" rtlCol="0" anchor="ctr">
            <a:spAutoFit/>
          </a:bodyPr>
          <a:lstStyle/>
          <a:p>
            <a:pPr lvl="0"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审、读、答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精准突破</a:t>
            </a:r>
          </a:p>
        </p:txBody>
      </p:sp>
    </p:spTree>
    <p:extLst>
      <p:ext uri="{BB962C8B-B14F-4D97-AF65-F5344CB8AC3E}">
        <p14:creationId xmlns:p14="http://schemas.microsoft.com/office/powerpoint/2010/main" val="746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精准审题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899677787"/>
              </p:ext>
            </p:extLst>
          </p:nvPr>
        </p:nvGraphicFramePr>
        <p:xfrm>
          <a:off x="420688" y="977900"/>
          <a:ext cx="11260137" cy="5334000"/>
        </p:xfrm>
        <a:graphic>
          <a:graphicData uri="http://schemas.openxmlformats.org/presentationml/2006/ole">
            <mc:AlternateContent xmlns:mc="http://schemas.openxmlformats.org/markup-compatibility/2006">
              <mc:Choice xmlns:v="urn:schemas-microsoft-com:vml" Requires="v">
                <p:oleObj spid="_x0000_s2085" name="文档" r:id="rId4" imgW="11396472" imgH="5402742" progId="Word.Document.12">
                  <p:embed/>
                </p:oleObj>
              </mc:Choice>
              <mc:Fallback>
                <p:oleObj name="文档" r:id="rId4" imgW="11396472" imgH="5402742" progId="Word.Document.12">
                  <p:embed/>
                  <p:pic>
                    <p:nvPicPr>
                      <p:cNvPr id="0" name=""/>
                      <p:cNvPicPr/>
                      <p:nvPr/>
                    </p:nvPicPr>
                    <p:blipFill>
                      <a:blip r:embed="rId5"/>
                      <a:stretch>
                        <a:fillRect/>
                      </a:stretch>
                    </p:blipFill>
                    <p:spPr>
                      <a:xfrm>
                        <a:off x="420688" y="977900"/>
                        <a:ext cx="11260137" cy="5334000"/>
                      </a:xfrm>
                      <a:prstGeom prst="rect">
                        <a:avLst/>
                      </a:prstGeom>
                    </p:spPr>
                  </p:pic>
                </p:oleObj>
              </mc:Fallback>
            </mc:AlternateContent>
          </a:graphicData>
        </a:graphic>
      </p:graphicFrame>
    </p:spTree>
    <p:extLst>
      <p:ext uri="{BB962C8B-B14F-4D97-AF65-F5344CB8AC3E}">
        <p14:creationId xmlns:p14="http://schemas.microsoft.com/office/powerpoint/2010/main" val="3438855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500275"/>
            <a:ext cx="11412000" cy="5593815"/>
          </a:xfrm>
          <a:prstGeom prst="rect">
            <a:avLst/>
          </a:prstGeom>
        </p:spPr>
        <p:txBody>
          <a:bodyPr wrap="square" lIns="121898" tIns="60948" rIns="121898" bIns="60948">
            <a:spAutoFit/>
          </a:bodyPr>
          <a:lstStyle/>
          <a:p>
            <a:pPr indent="627063"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审题要点</a:t>
            </a:r>
            <a:endPar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压缩语段题的审题关键在于审出要求。一般包括以下要求：</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具体题型。如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下定义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提取关键词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拟标题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概括语段内容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等。明确题型，就是确定答题方法。</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语段类型。有的题干明确给出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新闻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，有的要看具体语段。语段类型主要是说明、议论和记叙三种。类型不同，压缩的方法也不同。</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字数。字数多寡决定提取信息的程度等级。字数越少，提取的信息等级越高；反之，愈低。</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题干关键词语。如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提炼</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提取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提取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，一般是就原语段提取词语，而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提炼</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则可能要求用自己的语言概括。</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76848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1197546"/>
            <a:ext cx="11412000" cy="4485819"/>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做语段压缩题的根本前提是阅读语段。阅读在前，概括在后。不少考生在答题过程中出现概括不准、不全等问题，很大程度上与未能准确把握语段的中心与层次有关。其实，考试所给语段，就是由三到五个句子组成的句群</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个别记叙性语段要多些</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，只要掌握方法，精准阅读应该很容易实现。为此，要掌握关键三步：</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明确类型，确定中心</a:t>
            </a:r>
            <a:endPar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阅读一个语段，在明白语段性质</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说明性语段还是议论性语段</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之后，就要确定语段中心。语段中心有时放在段首一、二句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中心句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，有时放在过渡句中，有时放在段尾</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尾重心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，有时则分散于语段的各个层次中。</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精准读文</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2027738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318787" y="218009"/>
            <a:ext cx="3552839" cy="50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600" dirty="0" smtClean="0">
                <a:latin typeface="Impact" pitchFamily="34" charset="0"/>
                <a:ea typeface="微软雅黑" pitchFamily="34" charset="-122"/>
                <a:cs typeface="宋体" pitchFamily="2" charset="-122"/>
                <a:sym typeface="Arial" panose="020B0604020202020204" pitchFamily="34" charset="0"/>
              </a:rPr>
              <a:t>核心知识    导图重温</a:t>
            </a:r>
            <a:endParaRPr lang="zh-CN" altLang="en-US" sz="2600" dirty="0">
              <a:latin typeface="Impact" pitchFamily="34" charset="0"/>
              <a:ea typeface="微软雅黑" pitchFamily="34" charset="-122"/>
              <a:cs typeface="宋体" pitchFamily="2" charset="-122"/>
              <a:sym typeface="Arial" panose="020B0604020202020204" pitchFamily="34" charset="0"/>
            </a:endParaRP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6974" y="713287"/>
            <a:ext cx="4228189" cy="124883"/>
          </a:xfrm>
          <a:prstGeom prst="rect">
            <a:avLst/>
          </a:prstGeom>
        </p:spPr>
      </p:pic>
      <p:pic>
        <p:nvPicPr>
          <p:cNvPr id="1026" name="Picture 2" descr="Y4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2695" y="1260686"/>
            <a:ext cx="10185022" cy="512143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778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358388"/>
            <a:ext cx="11412000" cy="3377824"/>
          </a:xfrm>
          <a:prstGeom prst="rect">
            <a:avLst/>
          </a:prstGeom>
        </p:spPr>
        <p:txBody>
          <a:bodyPr wrap="square" lIns="121898" tIns="60948" rIns="121898" bIns="60948">
            <a:spAutoFit/>
          </a:bodyPr>
          <a:lstStyle/>
          <a:p>
            <a:pPr indent="627063"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弄清结构，理清层次</a:t>
            </a: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看看语段由几个句子构成，通过抓层次标志性词语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或找句号</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分号</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来理清内部层次关系，弄清语段内部结构关系。</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根据题干，抓核去次</a:t>
            </a: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依据题干要求，分清主次信息，提取核心信息，舍弃重复性、示例性、解释性等次要信息。</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90764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960199"/>
            <a:ext cx="11412000" cy="455506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阅读下面的文字，完成后面的题目。</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近日，一些网友发布信息，号召节约粮食。随后，新浪网发起</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光盘行动</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：拒绝浪费，从我做起，晒出自己吃光的盘子，一起向舌尖上的浪费说</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，争做节约达人。该信息被转发约</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5 000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万次。紧接着，人民网也表示支持</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光盘行动</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，倡议网民</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拒绝浪费，珍惜粮食。今天不剩饭，打包离开，从我做起</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。新华网、光明网及其他各大网站也纷纷关注和转载。很快，活动参与者在北京实地发放宣传单</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万多份，在餐饮企业张贴海报</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5 000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余张，天津、石家庄、呼和浩特等城市的志愿者也纷纷发放宣传资料。</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1769054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9206" y="112553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说明该语段的类型，划分其层次。</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89206" y="362244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概括该语段的主要信息，不超过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含标点符号</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89206" y="1819995"/>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记叙性</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语段。该语段由七句话组成：一、二两句为第一层，讲网络发起</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光盘行动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；三至六句为第二层，讲网友和媒体纷纷响应；最后一句为第三层，讲各地志愿者实地发放宣传资料。</a:t>
            </a:r>
            <a:endParaRPr lang="zh-CN" altLang="zh-CN" sz="2400" kern="100" dirty="0">
              <a:latin typeface="宋体" panose="02010600030101010101" pitchFamily="2" charset="-122"/>
              <a:cs typeface="Courier New" panose="02070309020205020404" pitchFamily="49" charset="0"/>
            </a:endParaRPr>
          </a:p>
        </p:txBody>
      </p:sp>
      <p:sp>
        <p:nvSpPr>
          <p:cNvPr id="6" name="矩形 5"/>
          <p:cNvSpPr/>
          <p:nvPr/>
        </p:nvSpPr>
        <p:spPr>
          <a:xfrm>
            <a:off x="389206" y="4316904"/>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网络发起拒绝浪费的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光盘行动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，网友及媒体纷纷响应，众多志愿者进行实地宣传。</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416757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1444947"/>
            <a:ext cx="11412000" cy="4001071"/>
          </a:xfrm>
          <a:prstGeom prst="rect">
            <a:avLst/>
          </a:prstGeom>
        </p:spPr>
        <p:txBody>
          <a:bodyPr wrap="square" lIns="121898" tIns="60948" rIns="121898" bIns="60948">
            <a:spAutoFit/>
          </a:bodyPr>
          <a:lstStyle/>
          <a:p>
            <a:pPr indent="719138"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灵活使用提取法和概括法</a:t>
            </a:r>
          </a:p>
          <a:p>
            <a:pPr indent="71913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压缩的方法很多，基本的方法有提取法和概括法两种。除提取关键词题外，其他压缩语段题是很少单一地使用一种方法的，一般都是提取法和概括法综合使用。因此，在解答具体题目时，根据层次要点的不同，能提取则提取，不能提取则概括。</a:t>
            </a:r>
            <a:endParaRPr lang="zh-CN" altLang="zh-CN" sz="2400" kern="100" dirty="0">
              <a:latin typeface="宋体" panose="02010600030101010101" pitchFamily="2" charset="-122"/>
              <a:cs typeface="Courier New" panose="02070309020205020404" pitchFamily="49" charset="0"/>
            </a:endParaRPr>
          </a:p>
          <a:p>
            <a:pPr indent="71913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提取法</a:t>
            </a:r>
            <a:endParaRPr lang="zh-CN" altLang="zh-CN" sz="2400" kern="100" dirty="0">
              <a:latin typeface="宋体" panose="02010600030101010101" pitchFamily="2" charset="-122"/>
              <a:cs typeface="Courier New" panose="02070309020205020404" pitchFamily="49" charset="0"/>
            </a:endParaRPr>
          </a:p>
          <a:p>
            <a:pPr indent="71913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提取法就是从原文中直接摘录关键词、句作为答案的方法。该法虽然较为常用，但具体到某一题目中，只能被使用一至两次</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精准答题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638116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477466"/>
            <a:ext cx="11412000" cy="2823826"/>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使用该法，特别要注意：</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舍次取主：舍去次要信息，提取主要、重要信息</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一般说来，应舍因取果，舍偏取正，舍否</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否定性信息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取肯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肯定性或正面信息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，舍材料取结论。</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例如：提取下面句子的核心信息。</a:t>
            </a:r>
            <a:endParaRPr lang="zh-CN" altLang="zh-CN" sz="2400" kern="100" dirty="0">
              <a:latin typeface="宋体" panose="02010600030101010101" pitchFamily="2" charset="-122"/>
              <a:cs typeface="Courier New" panose="02070309020205020404" pitchFamily="49"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4344920"/>
              </p:ext>
            </p:extLst>
          </p:nvPr>
        </p:nvGraphicFramePr>
        <p:xfrm>
          <a:off x="493713" y="3424238"/>
          <a:ext cx="11250612" cy="1228725"/>
        </p:xfrm>
        <a:graphic>
          <a:graphicData uri="http://schemas.openxmlformats.org/presentationml/2006/ole">
            <mc:AlternateContent xmlns:mc="http://schemas.openxmlformats.org/markup-compatibility/2006">
              <mc:Choice xmlns:v="urn:schemas-microsoft-com:vml" Requires="v">
                <p:oleObj spid="_x0000_s3108" name="文档" r:id="rId4" imgW="11276979" imgH="1236321" progId="Word.Document.12">
                  <p:embed/>
                </p:oleObj>
              </mc:Choice>
              <mc:Fallback>
                <p:oleObj name="文档" r:id="rId4" imgW="11276979" imgH="1236321" progId="Word.Document.12">
                  <p:embed/>
                  <p:pic>
                    <p:nvPicPr>
                      <p:cNvPr id="0" name=""/>
                      <p:cNvPicPr/>
                      <p:nvPr/>
                    </p:nvPicPr>
                    <p:blipFill>
                      <a:blip r:embed="rId5"/>
                      <a:stretch>
                        <a:fillRect/>
                      </a:stretch>
                    </p:blipFill>
                    <p:spPr>
                      <a:xfrm>
                        <a:off x="493713" y="3424238"/>
                        <a:ext cx="11250612" cy="1228725"/>
                      </a:xfrm>
                      <a:prstGeom prst="rect">
                        <a:avLst/>
                      </a:prstGeom>
                    </p:spPr>
                  </p:pic>
                </p:oleObj>
              </mc:Fallback>
            </mc:AlternateContent>
          </a:graphicData>
        </a:graphic>
      </p:graphicFrame>
      <p:sp>
        <p:nvSpPr>
          <p:cNvPr id="4" name="矩形 3"/>
          <p:cNvSpPr/>
          <p:nvPr/>
        </p:nvSpPr>
        <p:spPr>
          <a:xfrm>
            <a:off x="389206" y="4162236"/>
            <a:ext cx="11412000" cy="1715830"/>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根据舍因取果的原则，核心信息为：篇幅不长。</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分层提取</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对于那些信息点集中、结构复杂的句子常常采用分层次提取的方法。</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63853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614080"/>
            <a:ext cx="11412000" cy="2823826"/>
          </a:xfrm>
          <a:prstGeom prst="rect">
            <a:avLst/>
          </a:prstGeom>
        </p:spPr>
        <p:txBody>
          <a:bodyPr wrap="square" lIns="121898" tIns="60948" rIns="121898" bIns="60948">
            <a:spAutoFit/>
          </a:bodyPr>
          <a:lstStyle/>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概括法</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法是较高层次的压缩方法，当信息无法提取时就需要用自己的语言将要点准确地归纳出来。这种方法最能反映考生的概括水平，因而很受命题者青睐，经常在试题中要求考生使用此方法。而不少考生做压缩语段题时只知道生硬地提取而不知用概括的方法，则很难得分。</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21944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413529"/>
            <a:ext cx="11412000" cy="400107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smtClean="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边练边悟</a:t>
            </a:r>
            <a:r>
              <a:rPr lang="en-US" altLang="zh-CN" sz="2400" b="1" kern="100" dirty="0" smtClean="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阅读下面的材料，以</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志愿服务</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开头，概括志愿服务的作用。要求内容全面，不超过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50</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smtClean="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作为</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项自愿且不图物质报酬为参与前提的社会事业，志愿服务重在出力而不是出钱，致力于弥补政府服务和市场服务的不足。这项事业有上百年的历史，在世界各地广泛开展，是推动社会文明发展的一个重要助力。人的内心都有向真、向善、向美的一面，都期望实现个人的美好价值，志愿服务就是把这种期望变为现实的一种途径。志愿者在从事服务的过程中，会获得精神上的满足。</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4" name="矩形 3"/>
          <p:cNvSpPr/>
          <p:nvPr/>
        </p:nvSpPr>
        <p:spPr>
          <a:xfrm>
            <a:off x="389206" y="4407654"/>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志愿服务能弥补政府服务和市场服务的不足，能推动社会文明发展，能使志愿者获得精神上的满足。</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00311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166532" y="77738"/>
            <a:ext cx="11757795" cy="677106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请用简洁的语言分别概括语段中三种精神境界的内涵，每条不超过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西方讲人生境界，近代哲学家尼采的</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精神三变</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最为有名，他以骆驼、狮子和婴儿喻为人生精神阶段三境界。</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一变为骆驼：骆驼素有</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沙漠之舟</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的称号，能背负重物，经受考验，毅然决然向前走去。人在年轻时，谁不曾像只骆驼，接受父母师长的教导与指示，走上能成为圣贤的艰辛路？具体说来，听别人对你说：</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你应该如何，你应该如何！</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而我们呢？只是被动地接受命令，认真地奉行别人的指示。这种被动的情况也可能持续终生。</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二变为狮子：狮子有</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森林之王</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的称号，拥有大无畏的精神，具有强劲的生命力和开创的勇气。狮子的比喻是说任何环境都无法阻碍它的前进和开创。和骆驼相比，狮子的象征是：你对自己说</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我要如何，我要如何！</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这显然是从一个被动的自己转变为主动了。人生成败的关键就是从被动到主动。骆驼若不变为狮子，则人的一生只不过是随人俯仰，主体未能挺立，哪有自己的生命可言？</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102084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101560"/>
            <a:ext cx="11412000" cy="1715830"/>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三变为婴儿：是说在肯定主体之后，准备开始一个新生命了。婴儿代表一切可能性的开始。婴儿的境界并非指其无知、幼稚，而是指其情发乎本性，说话和行为源自本心，很少受到外在约束，无忧无虑每一天。</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4" name="矩形 3"/>
          <p:cNvSpPr/>
          <p:nvPr/>
        </p:nvSpPr>
        <p:spPr>
          <a:xfrm>
            <a:off x="389206" y="2940858"/>
            <a:ext cx="11412000" cy="178508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忍辱负重，逆来顺受</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生命自觉，勇敢无畏</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返璞归真，率性自由。</a:t>
            </a:r>
            <a:endParaRPr lang="zh-CN" altLang="zh-CN" sz="2400" kern="100" dirty="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645785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166532" y="364362"/>
            <a:ext cx="11757795" cy="6147813"/>
          </a:xfrm>
          <a:prstGeom prst="rect">
            <a:avLst/>
          </a:prstGeom>
        </p:spPr>
        <p:txBody>
          <a:bodyPr wrap="square" lIns="121898" tIns="60948" rIns="121898" bIns="60948">
            <a:spAutoFit/>
          </a:bodyPr>
          <a:lstStyle/>
          <a:p>
            <a:pPr indent="627063"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掌握主要题型的答题要点</a:t>
            </a: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新闻类压缩与点评</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新闻压缩</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梳理新闻，提取新闻要素，侧重于弄清：新闻报道了什么事件？原因是什么？相关背景如何？事件中的突出细节是什么？事件造成的后果是什么？透过事件的表面，我们发现了什么问题？</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直指核心，即检索核心信息，梳理核心事件，删除冗余成分，辨清有效信息。</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新闻点评</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新闻点评就是用简约的文字对新闻进行评论。答这类题，应包括三方面内容：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新闻事实是什么；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评论观点；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评论理由。要求巧选角度、准确简明、有理有据。尤其要从新闻事实出发，以理服人，或引人向善，或给人警醒，符合社会主流价值。</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116318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544546" y="1713964"/>
            <a:ext cx="11321875" cy="1715830"/>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作为语言表达题，语段压缩题是一种传统题型，经过一轮复习，考生能够掌握压缩的方法及题型要求。然而，概括不准，不辨主次信息等问题依然突出。因此，二轮复习就要逐步解决，不断完善。</a:t>
            </a:r>
            <a:endParaRPr lang="zh-CN" altLang="zh-CN" sz="2400" kern="100" dirty="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 xmlns:a16="http://schemas.microsoft.com/office/drawing/2014/main"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693490"/>
            <a:ext cx="11412000" cy="5109067"/>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请对下面这段新闻报道的文字进行压缩。要求保留关键信息，句子简洁流畅，不超过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中国科学院古脊椎动物与古人类研究所王敏、周忠和等人发现侏罗纪具膜质翅膀的恐龙</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长臂浑元龙化石。长臂浑元龙标本是</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2017</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年中国科学院院士周忠和带领团队在辽宁晚侏罗纪地层考察时获得的一件新化石，发现于燕辽生物群晚侏罗纪早期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距今约</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1.63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亿年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的海房沟组。经过长达一年的室内修理、实验和对比研究，研究团队复原了浑元龙，它体长约</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厘米，体重约</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306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克，为杂食性。研究人员认为其代表一种新的善攀鸟龙类。浑元龙的正型标本是目前已知最完整的善攀鸟龙类化石，为了解这类恐龙提供了大量形态和生态学信息。</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15544261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1716722"/>
            <a:ext cx="11412000" cy="178508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关键信息：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我国科学家发现长臂浑元龙化石</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长臂浑元龙代表一种新的善攀鸟龙类</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为了解长臂浑元龙提供了形态和生态学信息。</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703531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746933"/>
            <a:ext cx="11412000" cy="455506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请选好角度评价下面的一则新闻，要求观点鲜明，理由充分，不超过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100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《珠城晚报》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日报道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从今日开始，珠城市正式通过网络、报刊等媒体曝光行人闯红灯者。首批曝光的共有</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96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人，都是</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份被警方在市区主干道路口查处的闯红灯者。交管部门介绍，曝光还将不定期发布。有人提出，闯红灯者被批评后还要被曝光是不是过于严厉了。交管部门认为，曝光可以使闯红灯者受到教育，以后不再犯类似错误。被曝光者感到</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很震惊</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，认为这会给他们带来无法预计的影响。社会各界对此事反应不一，而交管部门则认为曝光不侵权。</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3962817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9830" y="1413570"/>
            <a:ext cx="11412000" cy="3377824"/>
          </a:xfrm>
          <a:prstGeom prst="rect">
            <a:avLst/>
          </a:prstGeom>
        </p:spPr>
        <p:txBody>
          <a:bodyPr wrap="square" lIns="121898" tIns="60948" rIns="121898" bIns="60948">
            <a:spAutoFit/>
          </a:bodyPr>
          <a:lstStyle/>
          <a:p>
            <a:pPr lvl="0" algn="just">
              <a:lnSpc>
                <a:spcPct val="150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示例一</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交管部门曝光闯红灯者具有正面意义，这种做法很好。这样做可以起到教育本人的作用，也能给其他路人以警示。交管部门执法，只要合理、合法，采取灵活的方式是无可非议的。</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just">
              <a:lnSpc>
                <a:spcPct val="150000"/>
              </a:lnSpc>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示例二</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交管部门曝光闯红灯者，这种做法值得商榷。这种做法的法律依据不足，一定程度上可能会侵犯公众的隐私权。同时，因部分市民文明素质尚有待提升，这种做法难以从根本上杜绝此类现象。</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803673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48370" y="1485578"/>
            <a:ext cx="11412000" cy="2823826"/>
          </a:xfrm>
          <a:prstGeom prst="rect">
            <a:avLst/>
          </a:prstGeom>
        </p:spPr>
        <p:txBody>
          <a:bodyPr wrap="square" lIns="121898" tIns="60948" rIns="121898" bIns="60948">
            <a:spAutoFit/>
          </a:bodyPr>
          <a:lstStyle/>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要点概括</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种题型就是将所给语段简要概括出来，剔除枝叶，保留要点，仔细地组织好语言。特别注意抓住语段首句、过渡句、尾句等关键性语句进行概括。另外，还要根据不同的语段确定使用不同的压缩方法，如说明性语段，主要使用分层提取、概括；议论性语段主要抓关键句。</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912544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48370" y="621482"/>
            <a:ext cx="11412000" cy="566306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阅读下面的文字，逐段概括中国古代木构房屋的特点。每个特点不超过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中国古代木构房屋需防潮防雨，故有高出地面的台基和出檐较大的屋顶。</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这种房屋内部可以全部打通，也可按需要用木材进行装修分隔，分隔方式可实可虚，实的如屏门、板壁等，虚的如落地罩、太师壁等。</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工匠们设计房屋的各种构件</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如梁、柱</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时，在保有其功能的基础上，往往会对其形状、位置进行艺术加工，使之更漂亮、美观，如把直梁加工成月梁，以给人参差不齐之感。</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④</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为防止木材腐烂，工匠们给木构房屋涂上油漆，尤其在木材表面形成坚固的保护层，能起到很好的防护作用</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4986297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2386" y="1664022"/>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台基高，出檐大</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分隔方式灵活</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构件有艺术之美</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涂漆形成保护层。</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9645887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62558" y="1381800"/>
            <a:ext cx="11412000" cy="3377824"/>
          </a:xfrm>
          <a:prstGeom prst="rect">
            <a:avLst/>
          </a:prstGeom>
        </p:spPr>
        <p:txBody>
          <a:bodyPr wrap="square" lIns="121898" tIns="60948" rIns="121898" bIns="60948">
            <a:spAutoFit/>
          </a:bodyPr>
          <a:lstStyle/>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下定义</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首先，阅读语段，去粗存精，删除冗余，保留精华，确定主干信息与本质特征。其次，确立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什么是什么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基本框架；再次，将重要信息放在宾语的修饰语位置，连词成句，润色文字，调整字数；最后删除信息，如重复信息、比较信息、比喻信息、描写信息、举例信息、原因及背景信息等。另外，按定义格式写好后，再检验一下，是否有语病问题。</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7507940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55782"/>
            <a:ext cx="11412000" cy="566306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唐三彩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下一个定义。要求：语言简明，内容完整，不超过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唐代是中国封建社会的鼎盛时期，经济繁荣兴盛，文化艺术群芳争艳。这一时期，有种盛行的陶器，以黄、褐、绿为基本釉色，后来人们习惯地把这类陶器称为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唐三彩</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。它在中国陶瓷史上是一个划时代的里程碑，因为在唐以前，只有单色釉，最多就是两色釉的，而</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唐三彩</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出现后，才有了多彩的釉色在陶瓷器物上同时运用的实例。它吸取了中国国画、雕塑等工艺美术的特点，图案线条粗犷有力。造型一般可以分为动物、生活用具和人物三大类，形态自然、线条流畅，生动逼真。色泽艳丽多变，有原色、复色、兼色。新中国成立以来，随着人们对唐三彩的关注增多，以及唐三彩复原工艺的发展，唐三彩成为馈赠亲友的良品。</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4" name="矩形 3"/>
          <p:cNvSpPr/>
          <p:nvPr/>
        </p:nvSpPr>
        <p:spPr>
          <a:xfrm>
            <a:off x="389206" y="5611152"/>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唐三彩是一种在唐代盛行的以黄、褐、绿为基本釉色，以动物、生活用具和人物为主要造型的多彩陶瓷。</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445841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12261" y="1125538"/>
            <a:ext cx="11187139" cy="3931821"/>
          </a:xfrm>
          <a:prstGeom prst="rect">
            <a:avLst/>
          </a:prstGeom>
        </p:spPr>
        <p:txBody>
          <a:bodyPr wrap="square" lIns="121898" tIns="60948" rIns="121898" bIns="60948">
            <a:spAutoFit/>
          </a:bodyPr>
          <a:lstStyle/>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提取关键词</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提取关键词，就是要善于提取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核心信息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。其解题方法有二：</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先概括再提取：先概括语段内容，再进行提取，抓住主要信息就能找出关键词。</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三步解题法：第一步，明确陈述的对象或主要事件或议论的中心观点；第二步，明确与主概念相对应的谓语动词或总结性的词语；第三步，选定后，可将几个词语稍稍连缀，如能大体表达出语段的主要内容，即可敲定。</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2405826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 xmlns:a16="http://schemas.microsoft.com/office/drawing/2014/main"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 xmlns:a16="http://schemas.microsoft.com/office/drawing/2014/main" id="{E024AFB9-02D4-094A-82F5-3E510889CA9F}"/>
              </a:ext>
            </a:extLst>
          </p:cNvPr>
          <p:cNvSpPr txBox="1">
            <a:spLocks noChangeArrowheads="1"/>
          </p:cNvSpPr>
          <p:nvPr>
            <p:custDataLst>
              <p:tags r:id="rId1"/>
            </p:custDataLst>
          </p:nvPr>
        </p:nvSpPr>
        <p:spPr bwMode="auto">
          <a:xfrm>
            <a:off x="3718943" y="1991626"/>
            <a:ext cx="3456383" cy="19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ZI ZHU JIAN CE ZI WO ZHEN DUAN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 xmlns:a16="http://schemas.microsoft.com/office/drawing/2014/main" id="{C49818AD-7B7A-B547-B7E9-1BD489A01EB6}"/>
              </a:ext>
            </a:extLst>
          </p:cNvPr>
          <p:cNvSpPr txBox="1">
            <a:spLocks noChangeArrowheads="1"/>
          </p:cNvSpPr>
          <p:nvPr>
            <p:custDataLst>
              <p:tags r:id="rId2"/>
            </p:custDataLst>
          </p:nvPr>
        </p:nvSpPr>
        <p:spPr bwMode="auto">
          <a:xfrm>
            <a:off x="3718943" y="1629594"/>
            <a:ext cx="360039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自主检测</a:t>
            </a:r>
            <a:r>
              <a:rPr lang="en-US" altLang="zh-CN" sz="2800" b="1" dirty="0" smtClean="0">
                <a:solidFill>
                  <a:srgbClr val="161B1F"/>
                </a:solidFill>
                <a:latin typeface="方正博雅宋_GBK" panose="02000000000000000000" pitchFamily="2" charset="-122"/>
                <a:ea typeface="方正博雅宋_GBK" panose="02000000000000000000" pitchFamily="2" charset="-122"/>
              </a:rPr>
              <a:t>   </a:t>
            </a:r>
            <a:r>
              <a:rPr lang="zh-CN" altLang="en-US" sz="2800" b="1" dirty="0" smtClean="0">
                <a:solidFill>
                  <a:srgbClr val="161B1F"/>
                </a:solidFill>
                <a:latin typeface="方正博雅宋_GBK" panose="02000000000000000000" pitchFamily="2" charset="-122"/>
                <a:ea typeface="方正博雅宋_GBK" panose="02000000000000000000" pitchFamily="2" charset="-122"/>
              </a:rPr>
              <a:t>自我诊断</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 xmlns:a16="http://schemas.microsoft.com/office/drawing/2014/main" id="{38BF0557-C3E1-FF4D-896A-C1D25B3D76EE}"/>
              </a:ext>
            </a:extLst>
          </p:cNvPr>
          <p:cNvSpPr txBox="1">
            <a:spLocks noChangeArrowheads="1"/>
          </p:cNvSpPr>
          <p:nvPr>
            <p:custDataLst>
              <p:tags r:id="rId3"/>
            </p:custDataLst>
          </p:nvPr>
        </p:nvSpPr>
        <p:spPr bwMode="auto">
          <a:xfrm>
            <a:off x="3718943" y="3172925"/>
            <a:ext cx="3600399" cy="18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SHEN DU DA JING ZHUN TU PO</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 xmlns:a16="http://schemas.microsoft.com/office/drawing/2014/main" id="{B87D01D3-242C-304D-9598-F167EE34C8F3}"/>
              </a:ext>
            </a:extLst>
          </p:cNvPr>
          <p:cNvSpPr txBox="1">
            <a:spLocks noChangeArrowheads="1"/>
          </p:cNvSpPr>
          <p:nvPr>
            <p:custDataLst>
              <p:tags r:id="rId4"/>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审、读、答   精准突破</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 xmlns:a16="http://schemas.microsoft.com/office/drawing/2014/main" id="{EDF41377-C332-9E45-B55E-7C4D32CB417F}"/>
              </a:ext>
            </a:extLst>
          </p:cNvPr>
          <p:cNvSpPr txBox="1">
            <a:spLocks noChangeArrowheads="1"/>
          </p:cNvSpPr>
          <p:nvPr>
            <p:custDataLst>
              <p:tags r:id="rId5"/>
            </p:custDataLst>
          </p:nvPr>
        </p:nvSpPr>
        <p:spPr bwMode="auto">
          <a:xfrm>
            <a:off x="3718943" y="437004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LEI TI ZAI LIAN JI SHI GONG GU</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 xmlns:a16="http://schemas.microsoft.com/office/drawing/2014/main" id="{E46EEEDA-FB31-A542-8603-43C5247A68FE}"/>
              </a:ext>
            </a:extLst>
          </p:cNvPr>
          <p:cNvSpPr txBox="1">
            <a:spLocks noChangeArrowheads="1"/>
          </p:cNvSpPr>
          <p:nvPr>
            <p:custDataLst>
              <p:tags r:id="rId6"/>
            </p:custDataLst>
          </p:nvPr>
        </p:nvSpPr>
        <p:spPr bwMode="auto">
          <a:xfrm>
            <a:off x="3718943" y="4008016"/>
            <a:ext cx="367240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类题再练   即时巩固</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9" action="ppaction://hlinksldjump"/>
            <a:extLst>
              <a:ext uri="{FF2B5EF4-FFF2-40B4-BE49-F238E27FC236}">
                <a16:creationId xmlns="" xmlns:a16="http://schemas.microsoft.com/office/drawing/2014/main" id="{A7D089DF-2A1B-554E-983E-895C258AC76E}"/>
              </a:ext>
            </a:extLst>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36" name="椭圆 35">
            <a:hlinkClick r:id="rId10" action="ppaction://hlinksldjump"/>
            <a:extLst>
              <a:ext uri="{FF2B5EF4-FFF2-40B4-BE49-F238E27FC236}">
                <a16:creationId xmlns="" xmlns:a16="http://schemas.microsoft.com/office/drawing/2014/main" id="{23692181-1027-FD49-80A7-8E62EA0FC5D0}"/>
              </a:ext>
            </a:extLst>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p>
        </p:txBody>
      </p:sp>
      <p:sp>
        <p:nvSpPr>
          <p:cNvPr id="38" name="椭圆 37">
            <a:hlinkClick r:id="rId8" action="ppaction://hlinksldjump"/>
            <a:extLst>
              <a:ext uri="{FF2B5EF4-FFF2-40B4-BE49-F238E27FC236}">
                <a16:creationId xmlns="" xmlns:a16="http://schemas.microsoft.com/office/drawing/2014/main" id="{A7D089DF-2A1B-554E-983E-895C258AC76E}"/>
              </a:ext>
            </a:extLst>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Tree>
    <p:extLst>
      <p:ext uri="{BB962C8B-B14F-4D97-AF65-F5344CB8AC3E}">
        <p14:creationId xmlns:p14="http://schemas.microsoft.com/office/powerpoint/2010/main" val="1463859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549474"/>
            <a:ext cx="11412000" cy="566306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下面是关于数据视觉化的一段论述，请提取其中重要信息，写出五个关键词。</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数据视觉化是指通过图形化手段对信息进行清晰、有效的传递。要求数据进行有效性传递，也就间接要求了数据图片的美学形式和功能性必须齐头并进。美学形式上要求数据呈现出来的图片必须具有直观美化的特点，让观者一目了然，而且讲究形式上的美感。功能性要求数据呈现要简明科学，数据的显性特点必须足够突出，让人一下就读取到关键信息。在现代社会决策越来越依赖数据的前提下，数据视觉化已经成为一种时代必然。</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____________</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____________</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a:t>
            </a:r>
            <a:endParaRPr lang="zh-CN" altLang="zh-CN" sz="2400" kern="100" dirty="0" smtClean="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④</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⑤</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a:t>
            </a:r>
            <a:endParaRPr lang="zh-CN" altLang="zh-CN" sz="2400" kern="100" dirty="0">
              <a:latin typeface="宋体" panose="02010600030101010101" pitchFamily="2" charset="-122"/>
              <a:cs typeface="Courier New" panose="02070309020205020404" pitchFamily="49" charset="0"/>
            </a:endParaRPr>
          </a:p>
        </p:txBody>
      </p:sp>
      <p:sp>
        <p:nvSpPr>
          <p:cNvPr id="5" name="矩形 4"/>
          <p:cNvSpPr/>
          <p:nvPr/>
        </p:nvSpPr>
        <p:spPr>
          <a:xfrm>
            <a:off x="838622" y="5014573"/>
            <a:ext cx="1723549"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数据视觉化</a:t>
            </a:r>
            <a:endParaRPr lang="zh-CN" altLang="en-US" sz="2400" dirty="0"/>
          </a:p>
        </p:txBody>
      </p:sp>
      <p:sp>
        <p:nvSpPr>
          <p:cNvPr id="6" name="矩形 5"/>
          <p:cNvSpPr/>
          <p:nvPr/>
        </p:nvSpPr>
        <p:spPr>
          <a:xfrm>
            <a:off x="3248544" y="5014573"/>
            <a:ext cx="1723549"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有效性传递</a:t>
            </a:r>
            <a:endParaRPr lang="zh-CN" altLang="en-US" sz="2400" dirty="0"/>
          </a:p>
        </p:txBody>
      </p:sp>
      <p:sp>
        <p:nvSpPr>
          <p:cNvPr id="7" name="矩形 6"/>
          <p:cNvSpPr/>
          <p:nvPr/>
        </p:nvSpPr>
        <p:spPr>
          <a:xfrm>
            <a:off x="5735166" y="5014573"/>
            <a:ext cx="1415772"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齐头并进</a:t>
            </a:r>
            <a:endParaRPr lang="zh-CN" altLang="en-US" sz="2400" dirty="0"/>
          </a:p>
        </p:txBody>
      </p:sp>
      <p:sp>
        <p:nvSpPr>
          <p:cNvPr id="8" name="矩形 7"/>
          <p:cNvSpPr/>
          <p:nvPr/>
        </p:nvSpPr>
        <p:spPr>
          <a:xfrm>
            <a:off x="838622" y="5578931"/>
            <a:ext cx="1415772" cy="461665"/>
          </a:xfrm>
          <a:prstGeom prst="rect">
            <a:avLst/>
          </a:prstGeom>
        </p:spPr>
        <p:txBody>
          <a:bodyPr wrap="none">
            <a:spAutoFit/>
          </a:bodyPr>
          <a:lstStyle/>
          <a:p>
            <a:r>
              <a:rPr lang="zh-CN" altLang="en-US"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直观美化</a:t>
            </a:r>
            <a:endParaRPr lang="zh-CN" altLang="en-US" sz="2400" dirty="0"/>
          </a:p>
        </p:txBody>
      </p:sp>
      <p:sp>
        <p:nvSpPr>
          <p:cNvPr id="9" name="矩形 8"/>
          <p:cNvSpPr/>
          <p:nvPr/>
        </p:nvSpPr>
        <p:spPr>
          <a:xfrm>
            <a:off x="3248544" y="5578931"/>
            <a:ext cx="1415772" cy="461665"/>
          </a:xfrm>
          <a:prstGeom prst="rect">
            <a:avLst/>
          </a:prstGeom>
        </p:spPr>
        <p:txBody>
          <a:bodyPr wrap="none">
            <a:spAutoFit/>
          </a:bodyPr>
          <a:lstStyle/>
          <a:p>
            <a:r>
              <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简明科学</a:t>
            </a:r>
            <a:endParaRPr lang="zh-CN" altLang="en-US" sz="2400" dirty="0"/>
          </a:p>
        </p:txBody>
      </p:sp>
      <p:sp>
        <p:nvSpPr>
          <p:cNvPr id="10" name="返回">
            <a:hlinkClick r:id="rId2" action="ppaction://hlinksldjump"/>
            <a:extLst>
              <a:ext uri="{FF2B5EF4-FFF2-40B4-BE49-F238E27FC236}">
                <a16:creationId xmlns="" xmlns:a16="http://schemas.microsoft.com/office/drawing/2014/main"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34443169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906172"/>
            <a:ext cx="4251825" cy="346249"/>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LEI TI ZAI LIAN JI SHI GONG GU</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829091" y="3329811"/>
            <a:ext cx="4532231"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类题再</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练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即时巩固</a:t>
            </a:r>
          </a:p>
        </p:txBody>
      </p:sp>
    </p:spTree>
    <p:extLst>
      <p:ext uri="{BB962C8B-B14F-4D97-AF65-F5344CB8AC3E}">
        <p14:creationId xmlns:p14="http://schemas.microsoft.com/office/powerpoint/2010/main" val="396903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674925"/>
            <a:ext cx="11412000" cy="4555069"/>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请用一句话概括下面这段文字的核心观点，不超过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对经典阅读心向往之，但却有心无力，这才应该是经典阅读危机最为清晰的表达。经典阅读在大学生群体中的尴尬境地，有时代大背景及与现实交织的诸多原因，比如经典教育缺失、社会生活变迁、娱乐文化挤压等。而且这一问题的严峻却无形、繁复又自成生态的特点，决定了化解这一危机是一个长期的、系统性的工程。观念水平的提升并非一日之功，内在动力的生发也是厚积之果，绵绵用力、久久为功可能方是正解。</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核心观点：</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2103854" y="4581922"/>
            <a:ext cx="7263527"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要长期坚持努力，逐渐化解大学生的经典阅读危机。</a:t>
            </a:r>
            <a:endParaRPr lang="zh-CN" altLang="en-US" sz="2400" dirty="0"/>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2"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3872692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8384" y="9286"/>
            <a:ext cx="11412000" cy="4776668"/>
          </a:xfrm>
          <a:prstGeom prst="rect">
            <a:avLst/>
          </a:prstGeom>
        </p:spPr>
        <p:txBody>
          <a:bodyPr wrap="square" lIns="121898" tIns="60948" rIns="121898" bIns="60948">
            <a:spAutoFit/>
          </a:bodyPr>
          <a:lstStyle/>
          <a:p>
            <a:pPr algn="just">
              <a:lnSpc>
                <a:spcPct val="14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阅读下面的材料，请提取出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隐形贫困人口</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的三个特征。</a:t>
            </a:r>
            <a:endParaRPr lang="zh-CN" altLang="zh-CN" sz="2400" kern="100" dirty="0">
              <a:latin typeface="宋体" panose="02010600030101010101" pitchFamily="2" charset="-122"/>
              <a:cs typeface="Courier New" panose="02070309020205020404" pitchFamily="49" charset="0"/>
            </a:endParaRPr>
          </a:p>
          <a:p>
            <a:pPr indent="627063"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网络流行词</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隐形贫困人口</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指这类人：能买戴森吸尘器就不用扫帚了；吃完牛油果又要吃藜麦；</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块钱一张的面膜用起来不心疼；一有健身冲动，就非得去办张年卡</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为什么称他们为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新穷人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？他们并不像人们常说的那种吃了上顿没下顿的，他们往往成长在吃穿不愁的家庭，毕业于优秀的大学，从事着脑力劳动，有较高的收入；但他们往往</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手比心快</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，在没有任何预算的情况下，能任性掏出一万元买一台</a:t>
            </a:r>
            <a:r>
              <a:rPr lang="en-US" altLang="zh-CN" sz="2400" kern="100" dirty="0" err="1">
                <a:latin typeface="Times New Roman" panose="02020603050405020304" pitchFamily="18" charset="0"/>
                <a:ea typeface="楷体_GB2312" panose="02010609030101010101" pitchFamily="49" charset="-122"/>
                <a:cs typeface="Courier New" panose="02070309020205020404" pitchFamily="49" charset="0"/>
              </a:rPr>
              <a:t>iphoneX</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，没有任何消费节制。因此，他们的开销大于收入，往往一到月底，他们的存款数字就会急剧降为负数，此时他们会进入</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冬眠</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状态。他们把钱花光了，苦涩地啃着馒头、刷着手机，盼望老板早点发工资。</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4" name="矩形 3"/>
          <p:cNvSpPr/>
          <p:nvPr/>
        </p:nvSpPr>
        <p:spPr>
          <a:xfrm>
            <a:off x="358384" y="4705390"/>
            <a:ext cx="11412000" cy="1614264"/>
          </a:xfrm>
          <a:prstGeom prst="rect">
            <a:avLst/>
          </a:prstGeom>
        </p:spPr>
        <p:txBody>
          <a:bodyPr wrap="square" lIns="121898" tIns="60948" rIns="121898" bIns="60948">
            <a:spAutoFit/>
          </a:bodyPr>
          <a:lstStyle/>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较高收入</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无预算</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开销大于收入</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没有任何消费节制、任性</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9"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3981881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826457"/>
            <a:ext cx="11412000" cy="4555069"/>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请各用一句话归纳下面两则材料的主要内容，并对此现象进行综合评论。每句归纳不超过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个字，综合评论不超过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材料一</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国家发改委第五次和第六次人口普查结果的分析显示，</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年至</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年间，东北流出的人口有</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多万人，而且多为高层次人才。</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年至今，东北人才外流情况丝毫没有逆转。据统计，吉林大学</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届、</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届毕业生中，东北三省籍学生选择去外地就业的多于本地就业，呈</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净流出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状态。教育机构</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家长帮</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发布的信息显示，哈尔滨工业大学</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2017</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届毕业生中，留在东北就业的仅为</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13.63%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，远低于当地生源占比；北京某高校</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2017</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年本科毕业生中，竟无一人愿意去东三省。</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8"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1972573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1348114"/>
            <a:ext cx="11412000" cy="3377824"/>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材料二</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满足相关要求即可落户、租房买房都有优惠、高额的就业创业补贴</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南京、西安、武汉、成都、石家庄等</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多个城市纷纷给出相关优惠政策，城市</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抢人大战</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也成为今年毕业季一道独特的风景。以武汉为例，除了毕业能落户、买房租房有优惠的</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标配</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外，</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2017</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月，武汉市人社局等多部门还公布了武汉市大学毕业生在汉工作指导性最低年薪标准。其中专科生每年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万元，本科生每年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万元，硕士研究生每年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万元，博士研究生每年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万元。</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8"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21621500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9404" y="1187272"/>
            <a:ext cx="11076375" cy="448581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材料一：近十几年来东北人口尤其是高层次人才流失严重。</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材料二：多个大城市纷纷推出优惠政策，抢夺高层次人才。</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评论：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示例一</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人才流动方向主要是经济发达城市和地区，东北发展前景令人担忧。</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示例二</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这是个人和社会发展需求的客观反映。一个地方要想发展就必须有高层次人才，要想吸引高层次人才，也一定要有优惠政策。</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示例三</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实施城市人才战略是决定城市竞争力的一个重要因素。在未来东北三省也应多提供优惠政策，留住高端人才。</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8"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35119706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477466"/>
            <a:ext cx="11412000" cy="5663065"/>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阅读下面的材料，完成后面的题目。</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最近，</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报复性熬夜</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一词风靡网络。它的意思是，大家白天太忙，晚上明明困得厉害，还要吃夜宵、刷手机、玩游戏，非熬到两三点睡觉。有人说，只有这样才觉得</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拥有了生活</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虽说熬夜很伤身体，还要迎接第二天更严重的疲惫困倦，但奇怪的是，大家依然乐此不疲，这是为什么？</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报复性熬夜</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的快感其实来自一种</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补偿心理</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，按照个体心理学开创者阿德勒的说法，当人们因生理或心理问题感到受挫，便会自觉或不自觉地用其他方式</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或在其他领域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来弥补缺憾，缓解焦虑。寻求</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补偿</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自然是有好处的，但是</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过度补偿</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无法给人真正的安慰，还可能造成</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睡眠相位后移综合征</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一种慢性睡眠紊乱症状</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
        <p:nvSpPr>
          <p:cNvPr id="14"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3582523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26144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请从材料中提取相关信息，给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报复性熬夜</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下个定义。</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89206" y="220565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spc="-60" dirty="0">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spc="-6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pc="-60" dirty="0">
                <a:latin typeface="Times New Roman" panose="02020603050405020304" pitchFamily="18" charset="0"/>
                <a:ea typeface="微软雅黑" panose="020B0503020204020204" pitchFamily="34" charset="-122"/>
                <a:cs typeface="Times New Roman" panose="02020603050405020304" pitchFamily="18" charset="0"/>
              </a:rPr>
              <a:t>报复性熬夜</a:t>
            </a:r>
            <a:r>
              <a:rPr lang="en-US" altLang="zh-CN" sz="2400" kern="100" spc="-6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pc="-60" dirty="0">
                <a:latin typeface="Times New Roman" panose="02020603050405020304" pitchFamily="18" charset="0"/>
                <a:ea typeface="微软雅黑" panose="020B0503020204020204" pitchFamily="34" charset="-122"/>
                <a:cs typeface="Times New Roman" panose="02020603050405020304" pitchFamily="18" charset="0"/>
              </a:rPr>
              <a:t>折射出当下怎样的社会现状？对此，你有什么更好的</a:t>
            </a:r>
            <a:r>
              <a:rPr lang="en-US" altLang="zh-CN" sz="2400" kern="100" spc="-6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pc="-60" dirty="0">
                <a:latin typeface="Times New Roman" panose="02020603050405020304" pitchFamily="18" charset="0"/>
                <a:ea typeface="微软雅黑" panose="020B0503020204020204" pitchFamily="34" charset="-122"/>
                <a:cs typeface="Times New Roman" panose="02020603050405020304" pitchFamily="18" charset="0"/>
              </a:rPr>
              <a:t>补偿</a:t>
            </a:r>
            <a:r>
              <a:rPr lang="en-US" altLang="zh-CN" sz="2400" kern="100" spc="-6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pc="-60" dirty="0">
                <a:latin typeface="Times New Roman" panose="02020603050405020304" pitchFamily="18" charset="0"/>
                <a:ea typeface="微软雅黑" panose="020B0503020204020204" pitchFamily="34" charset="-122"/>
                <a:cs typeface="Times New Roman" panose="02020603050405020304" pitchFamily="18" charset="0"/>
              </a:rPr>
              <a:t>之法？</a:t>
            </a:r>
            <a:endParaRPr lang="zh-CN" altLang="zh-CN" sz="2400" kern="100" spc="-60" dirty="0">
              <a:latin typeface="宋体" panose="02010600030101010101" pitchFamily="2" charset="-122"/>
              <a:cs typeface="Courier New" panose="02070309020205020404" pitchFamily="49" charset="0"/>
            </a:endParaRPr>
          </a:p>
        </p:txBody>
      </p:sp>
      <p:sp>
        <p:nvSpPr>
          <p:cNvPr id="4" name="矩形 3"/>
          <p:cNvSpPr/>
          <p:nvPr/>
        </p:nvSpPr>
        <p:spPr>
          <a:xfrm>
            <a:off x="389206" y="981522"/>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报复</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性熬夜指的是为补偿白天被占用的大量时间而进行的以影响工作、牺牲健康为代价的过度晚睡行为。</a:t>
            </a:r>
            <a:endParaRPr lang="zh-CN" altLang="zh-CN" sz="2400" kern="100" dirty="0">
              <a:latin typeface="宋体" panose="02010600030101010101" pitchFamily="2" charset="-122"/>
              <a:cs typeface="Courier New" panose="02070309020205020404" pitchFamily="49" charset="0"/>
            </a:endParaRPr>
          </a:p>
        </p:txBody>
      </p:sp>
      <p:sp>
        <p:nvSpPr>
          <p:cNvPr id="5" name="矩形 4"/>
          <p:cNvSpPr/>
          <p:nvPr/>
        </p:nvSpPr>
        <p:spPr>
          <a:xfrm>
            <a:off x="389206" y="2913143"/>
            <a:ext cx="11412000" cy="344707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社会现状：当今社会生活节奏快，工作压力大，人们的业余时间、个人空间被大量挤占。</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补偿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之法：</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调节好心态，变被动为主动，爱上自己从事的工作；</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搞好与同事之间的关系，改善工作软环境；</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业余时间多读书，多运动，从事健康文娱活动，放空自我。</a:t>
            </a:r>
            <a:r>
              <a:rPr lang="en-US"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根据语段中</a:t>
            </a:r>
            <a:r>
              <a:rPr lang="en-US" altLang="zh-CN" sz="2400" kern="100" dirty="0">
                <a:solidFill>
                  <a:srgbClr val="C00000"/>
                </a:solidFill>
                <a:latin typeface="+mj-ea"/>
                <a:ea typeface="+mj-ea"/>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用其他方式</a:t>
            </a:r>
            <a:r>
              <a:rPr lang="en-US"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或在其他领域</a:t>
            </a:r>
            <a:r>
              <a:rPr lang="en-US"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来弥补缺憾</a:t>
            </a:r>
            <a:r>
              <a:rPr lang="en-US" altLang="zh-CN" sz="2400" kern="100" dirty="0">
                <a:solidFill>
                  <a:srgbClr val="C00000"/>
                </a:solidFill>
                <a:latin typeface="+mj-ea"/>
                <a:ea typeface="+mj-ea"/>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的提示，写出两点即可</a:t>
            </a:r>
            <a:r>
              <a:rPr lang="en-US"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
        <p:nvSpPr>
          <p:cNvPr id="11"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1078471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1154157"/>
            <a:ext cx="11412000" cy="400107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阅读下面几位高三学生的对话，完成后面的题目。</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甲：</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我特别想读些经典著作，但现实是时间太紧，只能利用学习间隙翻翻杂志，一次还只能看几篇，一点都不过瘾。</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乙：</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看看杂志也挺好的，不占用大块的时间，读一篇可以，读两篇也可以，想停就停，多方便啊！还可以积累作文素材呢！</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丙：</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我呢，更想读一些作文指导类的书籍，尤其是优秀作文选那种。花费时间不多，效果比看杂志要好。</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3"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4"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5"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7"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5</a:t>
            </a:r>
          </a:p>
        </p:txBody>
      </p:sp>
    </p:spTree>
    <p:extLst>
      <p:ext uri="{BB962C8B-B14F-4D97-AF65-F5344CB8AC3E}">
        <p14:creationId xmlns:p14="http://schemas.microsoft.com/office/powerpoint/2010/main" val="41175667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defRPr/>
            </a:pPr>
            <a:r>
              <a:rPr lang="pl-PL"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ZI ZHU JIAN CE ZI WO ZHEN DUAN </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自主检测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自我</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诊断</a:t>
            </a:r>
          </a:p>
        </p:txBody>
      </p:sp>
    </p:spTree>
    <p:extLst>
      <p:ext uri="{BB962C8B-B14F-4D97-AF65-F5344CB8AC3E}">
        <p14:creationId xmlns:p14="http://schemas.microsoft.com/office/powerpoint/2010/main" val="1092377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62148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根据材料，概括高三学生课外阅读的两个特点。</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每点不超过</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个字</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89206" y="210125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针对材料所反映的现象，写一段评论性文字。不超过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1361366"/>
            <a:ext cx="11412000" cy="60783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碎片化、功利性</a:t>
            </a:r>
            <a:endParaRPr lang="zh-CN" altLang="zh-CN" sz="2400" kern="100" dirty="0">
              <a:latin typeface="宋体" panose="02010600030101010101" pitchFamily="2" charset="-122"/>
              <a:cs typeface="Courier New" panose="02070309020205020404" pitchFamily="49" charset="0"/>
            </a:endParaRPr>
          </a:p>
        </p:txBody>
      </p:sp>
      <p:sp>
        <p:nvSpPr>
          <p:cNvPr id="5" name="矩形 4"/>
          <p:cNvSpPr/>
          <p:nvPr/>
        </p:nvSpPr>
        <p:spPr>
          <a:xfrm>
            <a:off x="389206" y="2841135"/>
            <a:ext cx="11412000"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示例一</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碎片化和功利性，使得学生阅读范围十分狭窄，缺乏深度思考，不利于文化知识的积累，也无法养成良好的阅读习惯，进而影响整体学习能力的提升。</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示例二</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当下高三学生的课外阅读存在着明显的碎片化、应试化倾向，主要原因是学习时间紧和考试压力大。要解决这个问题，单靠语文老师很难奏效，需要一系列配套的改革措施。</a:t>
            </a:r>
            <a:endParaRPr lang="zh-CN" altLang="zh-CN" sz="2400" kern="100" dirty="0">
              <a:latin typeface="宋体" panose="02010600030101010101" pitchFamily="2" charset="-122"/>
              <a:cs typeface="Courier New" panose="02070309020205020404" pitchFamily="49" charset="0"/>
            </a:endParaRPr>
          </a:p>
        </p:txBody>
      </p:sp>
      <p:sp>
        <p:nvSpPr>
          <p:cNvPr id="6" name="返回">
            <a:hlinkClick r:id="rId3" action="ppaction://hlinksldjump"/>
            <a:extLst>
              <a:ext uri="{FF2B5EF4-FFF2-40B4-BE49-F238E27FC236}">
                <a16:creationId xmlns="" xmlns:a16="http://schemas.microsoft.com/office/drawing/2014/main"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
        <p:nvSpPr>
          <p:cNvPr id="7" name="Rectangle 21">
            <a:hlinkClick r:id="rId4"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5"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6"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1" name="Rectangle 21">
            <a:hlinkClick r:id="rId7"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2" name="Rectangle 21">
            <a:hlinkClick r:id="rId8"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5</a:t>
            </a:r>
          </a:p>
        </p:txBody>
      </p:sp>
    </p:spTree>
    <p:extLst>
      <p:ext uri="{BB962C8B-B14F-4D97-AF65-F5344CB8AC3E}">
        <p14:creationId xmlns:p14="http://schemas.microsoft.com/office/powerpoint/2010/main" val="34121682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a16="http://schemas.microsoft.com/office/drawing/2014/main" xmlns=""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 xmlns:a16="http://schemas.microsoft.com/office/drawing/2014/main"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 xmlns:a16="http://schemas.microsoft.com/office/drawing/2014/main"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7" name="矩形 259">
            <a:extLst>
              <a:ext uri="{FF2B5EF4-FFF2-40B4-BE49-F238E27FC236}">
                <a16:creationId xmlns="" xmlns:a16="http://schemas.microsoft.com/office/drawing/2014/main" id="{57580A80-4FB7-664D-9C60-372588F863C7}"/>
              </a:ext>
            </a:extLst>
          </p:cNvPr>
          <p:cNvSpPr>
            <a:spLocks noChangeArrowheads="1"/>
          </p:cNvSpPr>
          <p:nvPr/>
        </p:nvSpPr>
        <p:spPr bwMode="auto">
          <a:xfrm>
            <a:off x="9479581"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a:solidFill>
                  <a:schemeClr val="accent1">
                    <a:lumMod val="50000"/>
                  </a:schemeClr>
                </a:solidFill>
                <a:latin typeface="Arial" panose="020B0604020202020204" pitchFamily="34" charset="0"/>
                <a:cs typeface="Arial" panose="020B0604020202020204" pitchFamily="34" charset="0"/>
              </a:rPr>
              <a:t>复习任务群一　语言表达运用</a:t>
            </a:r>
            <a:endParaRPr lang="zh-CN" altLang="en-US" sz="140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405458"/>
            <a:ext cx="11412000" cy="400107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全国</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Ⅰ</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请对下面这段新闻报道的文字进行压缩。要求保留关键信息，句子简洁流畅，不超过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传统观点认为，中国和欧洲的陶瓷贸易始于明代。近日英国杜伦大学证实，该校考古系与中国故宫博物院考古所，联合整理研究了在西班牙萨拉戈萨等地出土的十余件中国唐代至宋代早期的陶瓷器残片，表明这些陶瓷是当时随阿拉伯商人经印度洋与红海贸易到达地中海地区的。这就将中欧陶瓷贸易的起始时间大大向前推进了，证明了</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海上丝绸之路</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早在唐代就已延伸至西欧。</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23" name="矩形 22"/>
          <p:cNvSpPr/>
          <p:nvPr/>
        </p:nvSpPr>
        <p:spPr>
          <a:xfrm>
            <a:off x="443846" y="4394294"/>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关键信息：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中英联合考古研究</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中欧陶瓷贸易起始时间不晚于唐代</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海上丝绸之路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在唐代已延伸至西欧。</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linds(horizontal)">
                                      <p:cBhvr>
                                        <p:cTn id="7" dur="5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
                                            <p:txEl>
                                              <p:pRg st="1" end="1"/>
                                            </p:txEl>
                                          </p:spTgt>
                                        </p:tgtEl>
                                        <p:attrNameLst>
                                          <p:attrName>style.visibility</p:attrName>
                                        </p:attrNameLst>
                                      </p:cBhvr>
                                      <p:to>
                                        <p:strVal val="visible"/>
                                      </p:to>
                                    </p:set>
                                    <p:animEffect transition="in" filter="blinds(horizontal)">
                                      <p:cBhvr>
                                        <p:cTn id="12" dur="500"/>
                                        <p:tgtEl>
                                          <p:spTgt spid="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3">
                                            <p:txEl>
                                              <p:pRg st="2" end="2"/>
                                            </p:txEl>
                                          </p:spTgt>
                                        </p:tgtEl>
                                        <p:attrNameLst>
                                          <p:attrName>style.visibility</p:attrName>
                                        </p:attrNameLst>
                                      </p:cBhvr>
                                      <p:to>
                                        <p:strVal val="visible"/>
                                      </p:to>
                                    </p:set>
                                    <p:animEffect transition="in" filter="blinds(horizontal)">
                                      <p:cBhvr>
                                        <p:cTn id="17" dur="500"/>
                                        <p:tgtEl>
                                          <p:spTgt spid="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9206" y="909514"/>
            <a:ext cx="11412000" cy="391450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a:t>
            </a:r>
            <a:r>
              <a:rPr lang="zh-CN" altLang="zh-CN" sz="2400" b="1"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解答题目之前，需要注意的是题目中的字数限制。字数限制表面上是一个答题要求，实际上也提供了一个答题暗示。一般而言，规定不超过多少字，意味着答案字数接近于这个数字。如果自己的答案非常长，比规定字数多很多，一定是有问题的。这则材料是一则新闻报道，材料共三句话：第一句交代传统观点；第二句交代这次考古发现的内容；第三句是根据这次考古发现做出的推断。概括时，首先要简洁交代发生了什么事，然后要把研究的重大发现概括进去，因为这些重大发现正是这个事情最有价值的地方。</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8"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9"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0"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16533593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blinds(horizontal)">
                                      <p:cBhvr>
                                        <p:cTn id="7" dur="75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189434"/>
            <a:ext cx="11412000" cy="621706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下面是教育部考试中心发布的《</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2019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年高考语文试题评析》的片段。请筛选其中的信息，简要概括</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2019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年高考全国卷作文命题上的四个特点。每点不超过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年全国</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Ⅰ</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卷作文试题</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热爱劳动，从我做起</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要求考生</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面向本校同学</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写一篇演讲稿；</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Ⅱ</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卷作文试题</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青春接棒，强国有我</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规定了</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个具体写作任务，要求考生任选其一，在特定的情境中以特定的身份、特定的文体展开想象与思考，完成写作；</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Ⅲ</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卷作文试题</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画里话外，师生情长</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直接取材于每个考生都深有感触的场景，引导考生感受师生情谊、体验情感温度、思考教育主题。这些写作任务紧扣</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立德树人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这一命题根本，聚焦语文学科核心素养，引导考生在创设的特定生活情境中展现其思想情感和价值观念以及语言文字表达能力，回应写作要求。</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________________</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smtClean="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③</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④</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910630" y="5204169"/>
            <a:ext cx="2031325"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紧扣立德树人</a:t>
            </a:r>
            <a:endParaRPr lang="zh-CN" altLang="en-US" sz="2400" dirty="0"/>
          </a:p>
        </p:txBody>
      </p:sp>
      <p:sp>
        <p:nvSpPr>
          <p:cNvPr id="16" name="矩形 15"/>
          <p:cNvSpPr/>
          <p:nvPr/>
        </p:nvSpPr>
        <p:spPr>
          <a:xfrm>
            <a:off x="3991873" y="5213694"/>
            <a:ext cx="2031325"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聚焦学科素养</a:t>
            </a:r>
            <a:endParaRPr lang="zh-CN" altLang="en-US" sz="2400" dirty="0"/>
          </a:p>
        </p:txBody>
      </p:sp>
      <p:sp>
        <p:nvSpPr>
          <p:cNvPr id="17" name="矩形 16"/>
          <p:cNvSpPr/>
          <p:nvPr/>
        </p:nvSpPr>
        <p:spPr>
          <a:xfrm>
            <a:off x="910630" y="5750616"/>
            <a:ext cx="2031325"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创设生活情境</a:t>
            </a:r>
            <a:endParaRPr lang="zh-CN" altLang="en-US" sz="2400"/>
          </a:p>
        </p:txBody>
      </p:sp>
      <p:sp>
        <p:nvSpPr>
          <p:cNvPr id="21" name="矩形 20"/>
          <p:cNvSpPr/>
          <p:nvPr/>
        </p:nvSpPr>
        <p:spPr>
          <a:xfrm>
            <a:off x="3991873" y="5750616"/>
            <a:ext cx="2031325"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规定写作任务</a:t>
            </a:r>
            <a:endParaRPr lang="zh-CN" altLang="en-US" sz="2400"/>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26"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690646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linds(horizontal)">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7"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89434"/>
            <a:ext cx="11412000" cy="621706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阅读下面这则新闻，完成后面的题目。</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两会期间，民革中央向全国政协提交了一份集体提案《关于推动优质供给，杜绝劣质校服的提案》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简称《提案》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。目前我国的校服生产仍存在表面严抓严管，实际上</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垄断保护</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本地企业的现象，《提案》建议，教育部门、市场监管部门应协同作用，清理影响市场竞争的人为干预因素，破除校服</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地方保护</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，运用价格监督检查等反不正当竞争的措施，让外地企业公平参与竞争，激发企业创新活力。校服企业也要充分利用成熟的产学研平台，加强功能面料开发与校服款式设计，解决</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千校一服</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面口袋</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等问题，结合中华传统文化，开发有别于欧美、日韩的校服款式，充分发挥校服的育人与审美功能。此外，地方政府也要加大对校服监管的财政资金支持，把校服安全当成校园安全的重要内容，深化质量管理，让广大家长买得放心，学生穿得舒心</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9"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31462573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10576</TotalTime>
  <Words>3750</Words>
  <Application>Microsoft Office PowerPoint</Application>
  <PresentationFormat>自定义</PresentationFormat>
  <Paragraphs>315</Paragraphs>
  <Slides>51</Slides>
  <Notes>22</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1</vt:i4>
      </vt:variant>
      <vt:variant>
        <vt:lpstr>幻灯片标题</vt:lpstr>
      </vt:variant>
      <vt:variant>
        <vt:i4>51</vt:i4>
      </vt:variant>
    </vt:vector>
  </HeadingPairs>
  <TitlesOfParts>
    <vt:vector size="71" baseType="lpstr">
      <vt:lpstr>Adobe Arabic</vt:lpstr>
      <vt:lpstr>方正报宋_GBK</vt:lpstr>
      <vt:lpstr>方正博雅宋_GBK</vt:lpstr>
      <vt:lpstr>方正清刻本悦宋简体</vt:lpstr>
      <vt:lpstr>华文楷体</vt:lpstr>
      <vt:lpstr>经典繁仿黑</vt:lpstr>
      <vt:lpstr>楷体</vt:lpstr>
      <vt:lpstr>楷体_GB2312</vt:lpstr>
      <vt:lpstr>宋体</vt:lpstr>
      <vt:lpstr>微软雅黑</vt:lpstr>
      <vt:lpstr>微软雅黑</vt:lpstr>
      <vt:lpstr>Arial</vt:lpstr>
      <vt:lpstr>Broadway</vt:lpstr>
      <vt:lpstr>Calibri</vt:lpstr>
      <vt:lpstr>Courier New</vt:lpstr>
      <vt:lpstr>Impact</vt:lpstr>
      <vt:lpstr>IPAPANNEW</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2208</cp:revision>
  <dcterms:modified xsi:type="dcterms:W3CDTF">2019-11-08T02:55:53Z</dcterms:modified>
</cp:coreProperties>
</file>