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68" r:id="rId3"/>
    <p:sldId id="258" r:id="rId4"/>
    <p:sldId id="293" r:id="rId5"/>
    <p:sldId id="804" r:id="rId6"/>
    <p:sldId id="260" r:id="rId7"/>
    <p:sldId id="261" r:id="rId8"/>
    <p:sldId id="267" r:id="rId9"/>
    <p:sldId id="289" r:id="rId10"/>
    <p:sldId id="276" r:id="rId11"/>
    <p:sldId id="887" r:id="rId12"/>
    <p:sldId id="299" r:id="rId13"/>
    <p:sldId id="300" r:id="rId14"/>
    <p:sldId id="869" r:id="rId15"/>
    <p:sldId id="305" r:id="rId16"/>
    <p:sldId id="292" r:id="rId17"/>
    <p:sldId id="910" r:id="rId18"/>
    <p:sldId id="911" r:id="rId19"/>
    <p:sldId id="912" r:id="rId20"/>
    <p:sldId id="913" r:id="rId21"/>
    <p:sldId id="914" r:id="rId22"/>
    <p:sldId id="915" r:id="rId23"/>
    <p:sldId id="916" r:id="rId24"/>
    <p:sldId id="917" r:id="rId25"/>
    <p:sldId id="918" r:id="rId26"/>
    <p:sldId id="919" r:id="rId27"/>
    <p:sldId id="920" r:id="rId28"/>
    <p:sldId id="921" r:id="rId29"/>
    <p:sldId id="922" r:id="rId30"/>
    <p:sldId id="923" r:id="rId31"/>
    <p:sldId id="924" r:id="rId32"/>
    <p:sldId id="925" r:id="rId33"/>
    <p:sldId id="926" r:id="rId34"/>
    <p:sldId id="927" r:id="rId35"/>
    <p:sldId id="312" r:id="rId36"/>
    <p:sldId id="317" r:id="rId37"/>
    <p:sldId id="545" r:id="rId38"/>
    <p:sldId id="908" r:id="rId39"/>
    <p:sldId id="909" r:id="rId40"/>
    <p:sldId id="928" r:id="rId41"/>
    <p:sldId id="929" r:id="rId42"/>
    <p:sldId id="475" r:id="rId43"/>
    <p:sldId id="265" r:id="rId44"/>
  </p:sldIdLst>
  <p:sldSz cx="12192000" cy="6858000"/>
  <p:notesSz cx="7104063" cy="10234613"/>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95298"/>
  </p:normalViewPr>
  <p:slideViewPr>
    <p:cSldViewPr snapToGrid="0">
      <p:cViewPr varScale="1">
        <p:scale>
          <a:sx n="76" d="100"/>
          <a:sy n="76" d="100"/>
        </p:scale>
        <p:origin x="200" y="8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tags" Target="tags/tag1.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2021/3/1</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02556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213768018"/>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17345614"/>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93884415"/>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60024532"/>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0497274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01015840"/>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35175805"/>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94785764"/>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68776511"/>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42929139"/>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54832230"/>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059972414"/>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5086216"/>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75449045"/>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42</a:t>
            </a:fld>
            <a:endParaRPr kumimoji="1" lang="zh-CN" altLang="en-US"/>
          </a:p>
        </p:txBody>
      </p:sp>
    </p:spTree>
    <p:extLst>
      <p:ext uri="{BB962C8B-B14F-4D97-AF65-F5344CB8AC3E}">
        <p14:creationId xmlns:p14="http://schemas.microsoft.com/office/powerpoint/2010/main" val="4258931111"/>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15</a:t>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extLst>
      <p:ext uri="{BB962C8B-B14F-4D97-AF65-F5344CB8AC3E}">
        <p14:creationId xmlns:p14="http://schemas.microsoft.com/office/powerpoint/2010/main" val="334763678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9707647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3123557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17689258"/>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90962813"/>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17032754"/>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2328645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extLst>
      <p:ext uri="{BB962C8B-B14F-4D97-AF65-F5344CB8AC3E}">
        <p14:creationId xmlns:p14="http://schemas.microsoft.com/office/powerpoint/2010/main" val="281695854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a:extLst>
              <a:ext uri="{FF2B5EF4-FFF2-40B4-BE49-F238E27FC236}">
                <a16:creationId xmlns:a16="http://schemas.microsoft.com/office/drawing/2014/main" id="{D6F24C50-3A6E-214B-8C61-24BB5BDC471A}"/>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3.xml" /><Relationship Id="rId3"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4.xml" /><Relationship Id="rId3"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5.xml" /><Relationship Id="rId3" Type="http://schemas.openxmlformats.org/officeDocument/2006/relationships/image" Target="../media/image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7.xml" /><Relationship Id="rId3" Type="http://schemas.openxmlformats.org/officeDocument/2006/relationships/image" Target="../media/image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9.xml" /><Relationship Id="rId3" Type="http://schemas.openxmlformats.org/officeDocument/2006/relationships/image" Target="../media/image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0.xml" /><Relationship Id="rId3" Type="http://schemas.openxmlformats.org/officeDocument/2006/relationships/image" Target="../media/image2.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1.xml" /><Relationship Id="rId3" Type="http://schemas.openxmlformats.org/officeDocument/2006/relationships/image" Target="../media/image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2.xml" /><Relationship Id="rId3" Type="http://schemas.openxmlformats.org/officeDocument/2006/relationships/image" Target="../media/image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3.xml" /><Relationship Id="rId3" Type="http://schemas.openxmlformats.org/officeDocument/2006/relationships/image" Target="../media/image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4.xml" /><Relationship Id="rId3" Type="http://schemas.openxmlformats.org/officeDocument/2006/relationships/image" Target="../media/image2.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1.xml" /><Relationship Id="rId3" Type="http://schemas.openxmlformats.org/officeDocument/2006/relationships/image" Target="../media/image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 Id="rId3" Type="http://schemas.openxmlformats.org/officeDocument/2006/relationships/image" Target="../media/image7.png" /><Relationship Id="rId4"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50582" y="1211693"/>
            <a:ext cx="10420985" cy="3351046"/>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别里科夫因循守旧，畏首畏尾，惧怕变革，极力维护现行秩序，是一只被“套子”箍住了手脚和思想的可怜虫，“套中人”从而成了保守、僵化和奴性的代名词。阅读时要注意把握别里科夫的性格特征，分析其成因，体会这一形象的社会批判意义。还要注意从情节、结构等方面欣赏这篇小说“讲故事”的艺术，体会契诃夫小说幽默讽刺的风格。</a:t>
            </a:r>
          </a:p>
        </p:txBody>
      </p:sp>
    </p:spTree>
    <p:extLst>
      <p:ext uri="{BB962C8B-B14F-4D97-AF65-F5344CB8AC3E}">
        <p14:creationId xmlns:p14="http://schemas.microsoft.com/office/powerpoint/2010/main" val="18921404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3935680" y="1512693"/>
            <a:ext cx="7621698" cy="2981714"/>
          </a:xfrm>
          <a:prstGeom prst="rect">
            <a:avLst/>
          </a:prstGeom>
          <a:noFill/>
        </p:spPr>
        <p:txBody>
          <a:bodyPr wrap="square" rtlCol="0">
            <a:spAutoFit/>
          </a:bodyPr>
          <a:lstStyle/>
          <a:p>
            <a:pPr algn="ctr">
              <a:lnSpc>
                <a:spcPct val="150000"/>
              </a:lnSpc>
            </a:pP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装在套子里的人</a:t>
            </a:r>
            <a:r>
              <a:rPr lang="en-US" altLang="zh-CN" sz="3200" b="1">
                <a:latin typeface="Microsoft YaHei" panose="020b0503020204020204" pitchFamily="34" charset="-122"/>
                <a:ea typeface="Microsoft YaHei" panose="020b0503020204020204" pitchFamily="34" charset="-122"/>
              </a:rPr>
              <a:t>》</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“装在套子里的人”</a:t>
            </a:r>
            <a:r>
              <a:rPr lang="zh-CN" altLang="en-US" sz="2400">
                <a:latin typeface="Microsoft YaHei" panose="020b0503020204020204" pitchFamily="34" charset="-122"/>
                <a:ea typeface="Microsoft YaHei" panose="020b0503020204020204" pitchFamily="34" charset="-122"/>
              </a:rPr>
              <a:t>是指生活和思想上都有某种框框，不敢越雷池一步的人，小说中的主人公就是这样一个人物，他是沙皇专制主义的产物。现在，别里科夫已成为顽固守旧，害怕变革，阻碍社会发展的人的代名词。</a:t>
            </a:r>
          </a:p>
        </p:txBody>
      </p:sp>
    </p:spTree>
    <p:extLst>
      <p:ext uri="{BB962C8B-B14F-4D97-AF65-F5344CB8AC3E}">
        <p14:creationId xmlns:p14="http://schemas.microsoft.com/office/powerpoint/2010/main" val="7776931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第二部分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初读课文</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74399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532906" y="1308328"/>
            <a:ext cx="8163225" cy="3351046"/>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契诃夫（</a:t>
            </a:r>
            <a:r>
              <a:rPr lang="en-US" altLang="zh-CN" sz="2400" b="1" err="1">
                <a:solidFill>
                  <a:srgbClr val="C00000"/>
                </a:solidFill>
                <a:latin typeface="Microsoft YaHei" panose="020b0503020204020204" pitchFamily="34" charset="-122"/>
                <a:ea typeface="Microsoft YaHei" panose="020b0503020204020204" pitchFamily="34" charset="-122"/>
              </a:rPr>
              <a:t>qì hē</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胆怯（</a:t>
            </a:r>
            <a:r>
              <a:rPr lang="en-US" altLang="zh-CN" sz="2400" b="1" err="1">
                <a:solidFill>
                  <a:srgbClr val="C00000"/>
                </a:solidFill>
                <a:latin typeface="Microsoft YaHei" panose="020b0503020204020204" pitchFamily="34" charset="-122"/>
                <a:ea typeface="Microsoft YaHei" panose="020b0503020204020204" pitchFamily="34" charset="-122"/>
              </a:rPr>
              <a:t>qiè</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憎恶（</a:t>
            </a:r>
            <a:r>
              <a:rPr lang="en-US" altLang="zh-CN" sz="2400" b="1" err="1">
                <a:solidFill>
                  <a:srgbClr val="C00000"/>
                </a:solidFill>
                <a:latin typeface="Microsoft YaHei" panose="020b0503020204020204" pitchFamily="34" charset="-122"/>
                <a:ea typeface="Microsoft YaHei" panose="020b0503020204020204" pitchFamily="34" charset="-122"/>
              </a:rPr>
              <a:t>zēnɡ</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b="1" err="1">
                <a:solidFill>
                  <a:srgbClr val="C00000"/>
                </a:solidFill>
                <a:latin typeface="Microsoft YaHei" panose="020b0503020204020204" pitchFamily="34" charset="-122"/>
                <a:ea typeface="Microsoft YaHei" panose="020b0503020204020204" pitchFamily="34" charset="-122"/>
              </a:rPr>
              <a:t>wù</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陶冶</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yě</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辖制（</a:t>
            </a:r>
            <a:r>
              <a:rPr lang="en-US" altLang="zh-CN" sz="2400" b="1" err="1">
                <a:solidFill>
                  <a:srgbClr val="C00000"/>
                </a:solidFill>
                <a:latin typeface="Microsoft YaHei" panose="020b0503020204020204" pitchFamily="34" charset="-122"/>
                <a:ea typeface="Microsoft YaHei" panose="020b0503020204020204" pitchFamily="34" charset="-122"/>
              </a:rPr>
              <a:t>xiá</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撮合（</a:t>
            </a:r>
            <a:r>
              <a:rPr lang="en-US" altLang="zh-CN" sz="2400" b="1" err="1">
                <a:solidFill>
                  <a:srgbClr val="C00000"/>
                </a:solidFill>
                <a:latin typeface="Microsoft YaHei" panose="020b0503020204020204" pitchFamily="34" charset="-122"/>
                <a:ea typeface="Microsoft YaHei" panose="020b0503020204020204" pitchFamily="34" charset="-122"/>
              </a:rPr>
              <a:t>cuō</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怂恿（</a:t>
            </a:r>
            <a:r>
              <a:rPr lang="en-US" altLang="zh-CN" sz="2400" b="1" err="1">
                <a:solidFill>
                  <a:srgbClr val="C00000"/>
                </a:solidFill>
                <a:latin typeface="Microsoft YaHei" panose="020b0503020204020204" pitchFamily="34" charset="-122"/>
                <a:ea typeface="Microsoft YaHei" panose="020b0503020204020204" pitchFamily="34" charset="-122"/>
              </a:rPr>
              <a:t>sǒnɡ</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b="1" err="1">
                <a:solidFill>
                  <a:srgbClr val="C00000"/>
                </a:solidFill>
                <a:latin typeface="Microsoft YaHei" panose="020b0503020204020204" pitchFamily="34" charset="-122"/>
                <a:ea typeface="Microsoft YaHei" panose="020b0503020204020204" pitchFamily="34" charset="-122"/>
              </a:rPr>
              <a:t>yǒnɡ</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滑稽</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jī</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谗言</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chán</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祈祷（</a:t>
            </a:r>
            <a:r>
              <a:rPr lang="en-US" altLang="zh-CN" sz="2400" b="1" err="1">
                <a:solidFill>
                  <a:srgbClr val="C00000"/>
                </a:solidFill>
                <a:latin typeface="Microsoft YaHei" panose="020b0503020204020204" pitchFamily="34" charset="-122"/>
                <a:ea typeface="Microsoft YaHei" panose="020b0503020204020204" pitchFamily="34" charset="-122"/>
              </a:rPr>
              <a:t>qí</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b="1" err="1">
                <a:solidFill>
                  <a:srgbClr val="C00000"/>
                </a:solidFill>
                <a:latin typeface="Microsoft YaHei" panose="020b0503020204020204" pitchFamily="34" charset="-122"/>
                <a:ea typeface="Microsoft YaHei" panose="020b0503020204020204" pitchFamily="34" charset="-122"/>
              </a:rPr>
              <a:t>dǎo</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讥诮</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qiào</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战战兢兢</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jīnɡ</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851" y="1555845"/>
            <a:ext cx="2484482" cy="29847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945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187356" y="940546"/>
            <a:ext cx="10222173" cy="4377545"/>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①讥诮：</a:t>
            </a:r>
            <a:r>
              <a:rPr lang="zh-CN" altLang="en-US" sz="2000" b="1">
                <a:solidFill>
                  <a:srgbClr val="C00000"/>
                </a:solidFill>
                <a:latin typeface="Microsoft YaHei" panose="020b0503020204020204" pitchFamily="34" charset="-122"/>
                <a:ea typeface="Microsoft YaHei" panose="020b0503020204020204" pitchFamily="34" charset="-122"/>
              </a:rPr>
              <a:t>冷言冷语地讥讽。</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②唉声叹气：</a:t>
            </a:r>
            <a:r>
              <a:rPr lang="zh-CN" altLang="en-US" sz="2000" b="1">
                <a:solidFill>
                  <a:srgbClr val="C00000"/>
                </a:solidFill>
                <a:latin typeface="Microsoft YaHei" panose="020b0503020204020204" pitchFamily="34" charset="-122"/>
                <a:ea typeface="Microsoft YaHei" panose="020b0503020204020204" pitchFamily="34" charset="-122"/>
              </a:rPr>
              <a:t>因伤感、烦闷或痛苦而发出叹息的声音。</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③战战兢兢：</a:t>
            </a:r>
            <a:r>
              <a:rPr lang="zh-CN" altLang="en-US" sz="2000" b="1">
                <a:solidFill>
                  <a:srgbClr val="C00000"/>
                </a:solidFill>
                <a:latin typeface="Microsoft YaHei" panose="020b0503020204020204" pitchFamily="34" charset="-122"/>
                <a:ea typeface="Microsoft YaHei" panose="020b0503020204020204" pitchFamily="34" charset="-122"/>
              </a:rPr>
              <a:t>形容因害怕而微微发抖的样子；形容小心谨慎的样子。</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④安然无恙：</a:t>
            </a:r>
            <a:r>
              <a:rPr lang="zh-CN" altLang="en-US" sz="2000" b="1">
                <a:solidFill>
                  <a:srgbClr val="C00000"/>
                </a:solidFill>
                <a:latin typeface="Microsoft YaHei" panose="020b0503020204020204" pitchFamily="34" charset="-122"/>
                <a:ea typeface="Microsoft YaHei" panose="020b0503020204020204" pitchFamily="34" charset="-122"/>
              </a:rPr>
              <a:t>原指人平安没有疾病，泛指平平安安、没有受到任何损伤。恙：灾祸、疾病。</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⑤六神不安：</a:t>
            </a:r>
            <a:r>
              <a:rPr lang="zh-CN" altLang="en-US" sz="2000" b="1">
                <a:solidFill>
                  <a:srgbClr val="C00000"/>
                </a:solidFill>
                <a:latin typeface="Microsoft YaHei" panose="020b0503020204020204" pitchFamily="34" charset="-122"/>
                <a:ea typeface="Microsoft YaHei" panose="020b0503020204020204" pitchFamily="34" charset="-122"/>
              </a:rPr>
              <a:t>形容惊慌着急，没了主意，不知如何才好。</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⑥大快人心：</a:t>
            </a:r>
            <a:r>
              <a:rPr lang="zh-CN" altLang="en-US" sz="2000" b="1">
                <a:solidFill>
                  <a:srgbClr val="C00000"/>
                </a:solidFill>
                <a:latin typeface="Microsoft YaHei" panose="020b0503020204020204" pitchFamily="34" charset="-122"/>
                <a:ea typeface="Microsoft YaHei" panose="020b0503020204020204" pitchFamily="34" charset="-122"/>
              </a:rPr>
              <a:t>坏人受到惩罚或打击，使大家非常痛快。</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⑦筋疲力尽：</a:t>
            </a:r>
            <a:r>
              <a:rPr lang="zh-CN" altLang="en-US" sz="2000" b="1">
                <a:solidFill>
                  <a:srgbClr val="C00000"/>
                </a:solidFill>
                <a:latin typeface="Microsoft YaHei" panose="020b0503020204020204" pitchFamily="34" charset="-122"/>
                <a:ea typeface="Microsoft YaHei" panose="020b0503020204020204" pitchFamily="34" charset="-122"/>
              </a:rPr>
              <a:t>形容非常疲劳，一点儿力气也没有了。也作精疲力竭。</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4609983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第三部分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文本研读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22970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66757" y="1660075"/>
            <a:ext cx="7775033"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梳理脉络层次</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endParaRPr lang="en-US" altLang="zh-CN" sz="200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第一部分（</a:t>
            </a:r>
            <a:r>
              <a:rPr lang="en-US" altLang="zh-CN" sz="2000">
                <a:solidFill>
                  <a:srgbClr val="C00000"/>
                </a:solidFill>
                <a:latin typeface="Microsoft YaHei" panose="020b0503020204020204" pitchFamily="34" charset="-122"/>
                <a:ea typeface="Microsoft YaHei" panose="020b0503020204020204" pitchFamily="34" charset="-122"/>
              </a:rPr>
              <a:t>1-5</a:t>
            </a:r>
            <a:r>
              <a:rPr lang="zh-CN" altLang="en-US" sz="2000">
                <a:solidFill>
                  <a:srgbClr val="C00000"/>
                </a:solidFill>
                <a:latin typeface="Microsoft YaHei" panose="020b0503020204020204" pitchFamily="34" charset="-122"/>
                <a:ea typeface="Microsoft YaHei" panose="020b0503020204020204" pitchFamily="34" charset="-122"/>
              </a:rPr>
              <a:t>段）：介绍别里科夫的外表、生活习性和思想性格。</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第二部分（</a:t>
            </a:r>
            <a:r>
              <a:rPr lang="en-US" altLang="zh-CN" sz="2000">
                <a:solidFill>
                  <a:srgbClr val="C00000"/>
                </a:solidFill>
                <a:latin typeface="Microsoft YaHei" panose="020b0503020204020204" pitchFamily="34" charset="-122"/>
                <a:ea typeface="Microsoft YaHei" panose="020b0503020204020204" pitchFamily="34" charset="-122"/>
              </a:rPr>
              <a:t>6-37</a:t>
            </a:r>
            <a:r>
              <a:rPr lang="zh-CN" altLang="en-US" sz="2000">
                <a:solidFill>
                  <a:srgbClr val="C00000"/>
                </a:solidFill>
                <a:latin typeface="Microsoft YaHei" panose="020b0503020204020204" pitchFamily="34" charset="-122"/>
                <a:ea typeface="Microsoft YaHei" panose="020b0503020204020204" pitchFamily="34" charset="-122"/>
              </a:rPr>
              <a:t>段）：别里科夫与华连卡恋爱以及最后失败。</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第三部分（</a:t>
            </a:r>
            <a:r>
              <a:rPr lang="en-US" altLang="zh-CN" sz="2000">
                <a:solidFill>
                  <a:srgbClr val="C00000"/>
                </a:solidFill>
                <a:latin typeface="Microsoft YaHei" panose="020b0503020204020204" pitchFamily="34" charset="-122"/>
                <a:ea typeface="Microsoft YaHei" panose="020b0503020204020204" pitchFamily="34" charset="-122"/>
              </a:rPr>
              <a:t>38-40</a:t>
            </a:r>
            <a:r>
              <a:rPr lang="zh-CN" altLang="en-US" sz="2000">
                <a:solidFill>
                  <a:srgbClr val="C00000"/>
                </a:solidFill>
                <a:latin typeface="Microsoft YaHei" panose="020b0503020204020204" pitchFamily="34" charset="-122"/>
                <a:ea typeface="Microsoft YaHei" panose="020b0503020204020204" pitchFamily="34" charset="-122"/>
              </a:rPr>
              <a:t>段）：埋葬别里科夫，但生活中还有许多</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别里科夫</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a:t>
            </a:r>
          </a:p>
        </p:txBody>
      </p:sp>
      <p:pic>
        <p:nvPicPr>
          <p:cNvPr id="3" name="图片 2">
            <a:extLst>
              <a:ext uri="{FF2B5EF4-FFF2-40B4-BE49-F238E27FC236}">
                <a16:creationId xmlns:a16="http://schemas.microsoft.com/office/drawing/2014/main" id="{E1295E92-505B-CD4D-8C20-4BFE20FB88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67" y="1959117"/>
            <a:ext cx="3175000"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7128003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dissolve">
                                      <p:cBhvr>
                                        <p:cTn id="15" dur="500"/>
                                        <p:tgtEl>
                                          <p:spTgt spid="9">
                                            <p:txEl>
                                              <p:pRg st="2" end="2"/>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animEffect transition="in" filter="dissolve">
                                      <p:cBhvr>
                                        <p:cTn id="18" dur="500"/>
                                        <p:tgtEl>
                                          <p:spTgt spid="9">
                                            <p:txEl>
                                              <p:pRg st="3" end="3"/>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animEffect transition="in" filter="dissolve">
                                      <p:cBhvr>
                                        <p:cTn id="21"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66757" y="1660075"/>
            <a:ext cx="7775033"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．这篇小说采用了怎样的叙事手法和叙事人称？</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小说采用了倒叙手法，先写别里科夫的死亡，然后再叙述其故事。采用第一人称叙事，“我”是故事的见证人。</a:t>
            </a:r>
          </a:p>
        </p:txBody>
      </p:sp>
      <p:pic>
        <p:nvPicPr>
          <p:cNvPr id="5" name="图片 4">
            <a:extLst>
              <a:ext uri="{FF2B5EF4-FFF2-40B4-BE49-F238E27FC236}">
                <a16:creationId xmlns:a16="http://schemas.microsoft.com/office/drawing/2014/main" id="{63E3DD35-61AD-B546-AD90-6B162E7AFE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67" y="1959117"/>
            <a:ext cx="3175000"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1647707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66757" y="1660075"/>
            <a:ext cx="7775033"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分析情节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．试分析作者如此安排第二部分的用意。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别里科夫在其恋爱、婚事中也有诸多“套子”，如忌惮漫画、惊恐姑娘骑自行车、不满男教师穿绣花衬衫等，通过这些生动、形象的情节，更深入地揭示了别里科夫的愚昧、落后和保守，给读者极为深刻的印象，进一步深化了小说的主题，是小说极为精彩的部分。</a:t>
            </a:r>
          </a:p>
        </p:txBody>
      </p:sp>
      <p:pic>
        <p:nvPicPr>
          <p:cNvPr id="5" name="图片 4">
            <a:extLst>
              <a:ext uri="{FF2B5EF4-FFF2-40B4-BE49-F238E27FC236}">
                <a16:creationId xmlns:a16="http://schemas.microsoft.com/office/drawing/2014/main" id="{B63BE9F5-5FF1-8A4F-8746-BC997270B1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67" y="1959117"/>
            <a:ext cx="3175000"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9308251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36478" y="617837"/>
            <a:ext cx="11546005" cy="627588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把握别里科夫的形象及其意义</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结合别里科夫的服饰、肖像</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神态</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、语言、主要经历事件等分析其性格特点。</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a:t>
            </a:r>
            <a:r>
              <a:rPr lang="en-US" altLang="zh-CN" b="1">
                <a:solidFill>
                  <a:srgbClr val="C00000"/>
                </a:solidFill>
                <a:latin typeface="Microsoft YaHei" panose="020b0503020204020204" pitchFamily="34" charset="-122"/>
                <a:ea typeface="Microsoft YaHei" panose="020b0503020204020204" pitchFamily="34" charset="-122"/>
              </a:rPr>
              <a:t>(1)</a:t>
            </a:r>
            <a:r>
              <a:rPr lang="zh-CN" altLang="en-US" b="1">
                <a:solidFill>
                  <a:srgbClr val="C00000"/>
                </a:solidFill>
                <a:latin typeface="Microsoft YaHei" panose="020b0503020204020204" pitchFamily="34" charset="-122"/>
                <a:ea typeface="Microsoft YaHei" panose="020b0503020204020204" pitchFamily="34" charset="-122"/>
              </a:rPr>
              <a:t>服饰：</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晴天穿雨鞋、带雨伞，穿棉大衣，戴黑眼镜，穿羊毛衫，耳朵眼用棉花堵住，脸藏在竖起的衣领里。伞、表、刀装在套子里等。主要体现其封闭的性格特点。</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(2)</a:t>
            </a:r>
            <a:r>
              <a:rPr lang="zh-CN" altLang="en-US" b="1">
                <a:solidFill>
                  <a:srgbClr val="C00000"/>
                </a:solidFill>
                <a:latin typeface="Microsoft YaHei" panose="020b0503020204020204" pitchFamily="34" charset="-122"/>
                <a:ea typeface="Microsoft YaHei" panose="020b0503020204020204" pitchFamily="34" charset="-122"/>
              </a:rPr>
              <a:t>神态：</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六神不安，心慌意乱，无精打采，脸色苍白，垂头丧气，唉声叹气。主要体现其胆小多疑的性格特点。</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(3)</a:t>
            </a:r>
            <a:r>
              <a:rPr lang="zh-CN" altLang="en-US" b="1">
                <a:solidFill>
                  <a:srgbClr val="C00000"/>
                </a:solidFill>
                <a:latin typeface="Microsoft YaHei" panose="020b0503020204020204" pitchFamily="34" charset="-122"/>
                <a:ea typeface="Microsoft YaHei" panose="020b0503020204020204" pitchFamily="34" charset="-122"/>
              </a:rPr>
              <a:t>语言：</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注意别里科夫平时都爱说哪些话。不合“规矩”的事：这种事是禁止的，好，这就行了。合“规矩”的事：当然，行是行的，这固然很好，可是千万别闹出什么乱子。主要体现其怀旧，极力维护旧秩序的性格特点。</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(4)</a:t>
            </a:r>
            <a:r>
              <a:rPr lang="zh-CN" altLang="en-US" b="1">
                <a:solidFill>
                  <a:srgbClr val="C00000"/>
                </a:solidFill>
                <a:latin typeface="Microsoft YaHei" panose="020b0503020204020204" pitchFamily="34" charset="-122"/>
                <a:ea typeface="Microsoft YaHei" panose="020b0503020204020204" pitchFamily="34" charset="-122"/>
              </a:rPr>
              <a:t>漫画事件、骑车事件：</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漫画事件“弄得他难堪极了”，“脸色发青，比乌云还要阴沉”。骑车事件发生后，别里科夫“脸色从发青变成发白”，“老是心神不定地搓手，打哆嗦，从他的脸色分明看得出来他病了”。主要体现其惧怕新事物，保守、落后、愚昧的性格特点。</a:t>
            </a:r>
          </a:p>
          <a:p>
            <a:pPr>
              <a:lnSpc>
                <a:spcPct val="150000"/>
              </a:lnSpc>
            </a:pPr>
            <a:r>
              <a:rPr lang="en-US" altLang="zh-CN" b="1">
                <a:solidFill>
                  <a:srgbClr val="C00000"/>
                </a:solidFill>
                <a:latin typeface="Microsoft YaHei" panose="020b0503020204020204" pitchFamily="34" charset="-122"/>
                <a:ea typeface="Microsoft YaHei" panose="020b0503020204020204" pitchFamily="34" charset="-122"/>
              </a:rPr>
              <a:t>(5)</a:t>
            </a:r>
            <a:r>
              <a:rPr lang="zh-CN" altLang="en-US" b="1">
                <a:solidFill>
                  <a:srgbClr val="C00000"/>
                </a:solidFill>
                <a:latin typeface="Microsoft YaHei" panose="020b0503020204020204" pitchFamily="34" charset="-122"/>
                <a:ea typeface="Microsoft YaHei" panose="020b0503020204020204" pitchFamily="34" charset="-122"/>
              </a:rPr>
              <a:t>争吵事件：</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从“第二天他老是心神不定地搓手”至“从此再也没起过床”，这部分文字集中叙述了别里科夫同柯瓦连科争吵的过程，别里科夫曾标榜“我的举动素来在各方面都称得起是正人君子”“您骑自行车，这种消遣，对青年的教育者来说，是绝对不合宜的！”“说不定有人偷听了我们的谈话了，为了避免我们的谈话被人家误解以致闹出什么乱子起见，我得把我们的谈话内容报告校长</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把大意说明一下”。主要体现其虚伪、顽固、保守，诚惶诚恐，害怕新事物的性格特点。</a:t>
            </a:r>
          </a:p>
        </p:txBody>
      </p:sp>
    </p:spTree>
    <p:extLst>
      <p:ext uri="{BB962C8B-B14F-4D97-AF65-F5344CB8AC3E}">
        <p14:creationId xmlns:p14="http://schemas.microsoft.com/office/powerpoint/2010/main" val="30569913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dissolve">
                                      <p:cBhvr>
                                        <p:cTn id="15" dur="500"/>
                                        <p:tgtEl>
                                          <p:spTgt spid="9">
                                            <p:txEl>
                                              <p:pRg st="3" end="3"/>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animEffect transition="in" filter="dissolve">
                                      <p:cBhvr>
                                        <p:cTn id="18" dur="500"/>
                                        <p:tgtEl>
                                          <p:spTgt spid="9">
                                            <p:txEl>
                                              <p:pRg st="4" end="4"/>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dissolve">
                                      <p:cBhvr>
                                        <p:cTn id="21" dur="500"/>
                                        <p:tgtEl>
                                          <p:spTgt spid="9">
                                            <p:txEl>
                                              <p:pRg st="5" end="5"/>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dissolve">
                                      <p:cBhvr>
                                        <p:cTn id="24"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66757" y="1660075"/>
            <a:ext cx="7775033"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．请概括别里科夫这一形象的典型意义。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别里科夫已成为一个不朽的艺术典型，成了一切因循守旧、墨守成规、害怕新生事物、反对任何改革的人物的代名词。别里科夫形象的深刻社会意义就在于，他是窒息人们思想、阻碍社会进步的专制势力的象征，因此，他使人们感到惧怕和憎恶；他的可悲下场，又是反动腐朽势力灭亡的预兆，因此能激起人们创造新生活的勇气，推动社会前进。</a:t>
            </a:r>
          </a:p>
        </p:txBody>
      </p:sp>
      <p:pic>
        <p:nvPicPr>
          <p:cNvPr id="5" name="图片 4">
            <a:extLst>
              <a:ext uri="{FF2B5EF4-FFF2-40B4-BE49-F238E27FC236}">
                <a16:creationId xmlns:a16="http://schemas.microsoft.com/office/drawing/2014/main" id="{28725869-E121-964D-8A00-3CCF89DF73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67" y="1959117"/>
            <a:ext cx="3175000"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6998998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12000" b="-12000"/>
          </a:stretch>
        </a:blipFill>
        <a:effectLst/>
      </p:bgPr>
    </p:bg>
    <p:spTree>
      <p:nvGrpSpPr>
        <p:cNvPr id="1" name=""/>
        <p:cNvGrpSpPr/>
        <p:nvPr/>
      </p:nvGrpSpPr>
      <p:grpSpPr>
        <a:xfrm>
          <a:off x="0" y="0"/>
          <a:ext cx="0" cy="0"/>
        </a:xfrm>
      </p:grpSpPr>
      <p:sp>
        <p:nvSpPr>
          <p:cNvPr id="5" name="矩形 4">
            <a:extLst>
              <a:ext uri="{FF2B5EF4-FFF2-40B4-BE49-F238E27FC236}">
                <a16:creationId xmlns:a16="http://schemas.microsoft.com/office/drawing/2014/main" id="{DC9BCA0A-B255-3344-BF45-5891E826B207}"/>
              </a:ext>
            </a:extLst>
          </p:cNvPr>
          <p:cNvSpPr/>
          <p:nvPr/>
        </p:nvSpPr>
        <p:spPr>
          <a:xfrm>
            <a:off x="498765" y="1864426"/>
            <a:ext cx="8739364"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Microsoft YaHei" panose="020b0503020204020204" pitchFamily="34" charset="-122"/>
                <a:ea typeface="Microsoft YaHei" panose="020b0503020204020204" pitchFamily="34" charset="-122"/>
                <a:sym typeface="+mn-ea"/>
              </a:rPr>
              <a:t>部编版高中语文必修下册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第六单元</a:t>
            </a:r>
            <a:endParaRPr lang="en-US" altLang="zh-CN" sz="1400">
              <a:solidFill>
                <a:schemeClr val="bg1"/>
              </a:solidFill>
              <a:latin typeface="Microsoft YaHei" panose="020b0503020204020204" pitchFamily="34" charset="-122"/>
              <a:ea typeface="Microsoft YaHei" panose="020b0503020204020204" pitchFamily="34" charset="-122"/>
              <a:sym typeface="+mn-ea"/>
            </a:endParaRPr>
          </a:p>
        </p:txBody>
      </p:sp>
      <p:sp>
        <p:nvSpPr>
          <p:cNvPr id="85" name="文本框 84"/>
          <p:cNvSpPr txBox="1"/>
          <p:nvPr/>
        </p:nvSpPr>
        <p:spPr>
          <a:xfrm>
            <a:off x="1725773" y="2965659"/>
            <a:ext cx="6678622"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a:t>
            </a:r>
            <a:r>
              <a:rPr lang="en-US" altLang="zh-CN" sz="3200" b="1">
                <a:solidFill>
                  <a:schemeClr val="bg1"/>
                </a:solidFill>
                <a:latin typeface="Microsoft YaHei" panose="020b0503020204020204" pitchFamily="34" charset="-122"/>
                <a:ea typeface="Microsoft YaHei" panose="020b0503020204020204" pitchFamily="34" charset="-122"/>
              </a:rPr>
              <a:t>13.2</a:t>
            </a:r>
            <a:r>
              <a:rPr lang="zh-CN" altLang="en-US" sz="3200" b="1">
                <a:solidFill>
                  <a:schemeClr val="bg1"/>
                </a:solidFill>
                <a:latin typeface="Microsoft YaHei" panose="020b0503020204020204" pitchFamily="34" charset="-122"/>
                <a:ea typeface="Microsoft YaHei" panose="020b0503020204020204" pitchFamily="34" charset="-122"/>
              </a:rPr>
              <a:t>课      </a:t>
            </a:r>
            <a:r>
              <a:rPr lang="en-US" altLang="zh-CN" sz="3200" b="1">
                <a:solidFill>
                  <a:schemeClr val="bg1"/>
                </a:solidFill>
                <a:latin typeface="Microsoft YaHei" panose="020b0503020204020204" pitchFamily="34" charset="-122"/>
                <a:ea typeface="Microsoft YaHei" panose="020b0503020204020204" pitchFamily="34" charset="-122"/>
              </a:rPr>
              <a:t>《</a:t>
            </a:r>
            <a:r>
              <a:rPr lang="zh-CN" altLang="en-US" sz="3200" b="1">
                <a:solidFill>
                  <a:schemeClr val="bg1"/>
                </a:solidFill>
                <a:latin typeface="Microsoft YaHei" panose="020b0503020204020204" pitchFamily="34" charset="-122"/>
                <a:ea typeface="Microsoft YaHei" panose="020b0503020204020204" pitchFamily="34" charset="-122"/>
              </a:rPr>
              <a:t>装在套子里的人</a:t>
            </a:r>
            <a:r>
              <a:rPr lang="en-US" altLang="zh-CN" sz="3200" b="1">
                <a:solidFill>
                  <a:schemeClr val="bg1"/>
                </a:solidFill>
                <a:latin typeface="Microsoft YaHei" panose="020b0503020204020204" pitchFamily="34" charset="-122"/>
                <a:ea typeface="Microsoft YaHei" panose="020b0503020204020204" pitchFamily="34" charset="-122"/>
              </a:rPr>
              <a:t>》</a:t>
            </a:r>
          </a:p>
        </p:txBody>
      </p:sp>
      <p:grpSp>
        <p:nvGrpSpPr>
          <p:cNvPr id="4" name="组合 3"/>
          <p:cNvGrpSpPr/>
          <p:nvPr/>
        </p:nvGrpSpPr>
        <p:grpSpPr>
          <a:xfrm>
            <a:off x="623455" y="3599953"/>
            <a:ext cx="7780940" cy="417830"/>
            <a:chOff x="2055" y="8307"/>
            <a:chExt cx="8804" cy="658"/>
          </a:xfrm>
        </p:grpSpPr>
        <p:cxnSp>
          <p:nvCxnSpPr>
            <p:cNvPr id="2" name="直接连接符 1"/>
            <p:cNvCxnSpPr/>
            <p:nvPr/>
          </p:nvCxnSpPr>
          <p:spPr>
            <a:xfrm>
              <a:off x="2055" y="8307"/>
              <a:ext cx="880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a:extLst>
              <a:ext uri="{FF2B5EF4-FFF2-40B4-BE49-F238E27FC236}">
                <a16:creationId xmlns:a16="http://schemas.microsoft.com/office/drawing/2014/main" id="{DE831D7A-14D5-E447-B3ED-2C540A31F5ED}"/>
              </a:ext>
            </a:extLst>
          </p:cNvPr>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234287" y="725724"/>
            <a:ext cx="11723426" cy="603953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分析社会环境描写</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阅读课文，找出描写社会环境的句子，并简要分析这些环境描写的作用。</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a:t>
            </a:r>
            <a:r>
              <a:rPr lang="en-US" altLang="zh-CN" sz="2000" b="1">
                <a:solidFill>
                  <a:srgbClr val="C00000"/>
                </a:solidFill>
                <a:latin typeface="Microsoft YaHei" panose="020b0503020204020204" pitchFamily="34" charset="-122"/>
                <a:ea typeface="Microsoft YaHei" panose="020b0503020204020204" pitchFamily="34" charset="-122"/>
              </a:rPr>
              <a:t>(1)</a:t>
            </a:r>
            <a:r>
              <a:rPr lang="zh-CN" altLang="en-US" sz="2000" b="1">
                <a:solidFill>
                  <a:srgbClr val="C00000"/>
                </a:solidFill>
                <a:latin typeface="Microsoft YaHei" panose="020b0503020204020204" pitchFamily="34" charset="-122"/>
                <a:ea typeface="Microsoft YaHei" panose="020b0503020204020204" pitchFamily="34" charset="-122"/>
              </a:rPr>
              <a:t>描写社会环境的句子：</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①在别里科夫这类人的影响下，全城的人战战兢兢地生活了十年到十五年，什么事都怕。他们不敢大声说话，不敢写信，不敢交朋友，不敢看书，不敢周济穷人，不敢教人念书写字</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②</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可是一个礼拜还没有过完，生活又恢复旧样子，跟先前一样郁闷、无聊、乱糟糟了。局面并没有好一点。</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可是这种装在套子里的人，却还有许多，将来也还不知道有多少呢！</a:t>
            </a:r>
          </a:p>
          <a:p>
            <a:pPr>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rPr>
              <a:t>(2)</a:t>
            </a:r>
            <a:r>
              <a:rPr lang="zh-CN" altLang="en-US" sz="2000" b="1">
                <a:solidFill>
                  <a:srgbClr val="C00000"/>
                </a:solidFill>
                <a:latin typeface="Microsoft YaHei" panose="020b0503020204020204" pitchFamily="34" charset="-122"/>
                <a:ea typeface="Microsoft YaHei" panose="020b0503020204020204" pitchFamily="34" charset="-122"/>
              </a:rPr>
              <a:t>作用：</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①营造了一种恐怖、沉闷、紧张的氛围，整个社会被高压笼罩，新生力量还很微弱。</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②是人物生长的社会土壤，为人物荒唐的言谈举止、心理行动提供了依据。</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③暗示主题。沉闷、压抑、恐怖的局面并没有因为别里科夫的去世而改变，隐约感到这是一种强大的社会力量。言外之意是，只要沙皇专制制度还没有被推翻，就会在这块土壤中不断滋生出新的别里科夫，生活就还是老样子。作者是在启迪人们，沙皇专制统治不推翻，腐朽的思想不铲除，就永远存在着别里科夫这样的人物。要想让社会有新气象，就必须变革社会，革新思想。</a:t>
            </a:r>
          </a:p>
        </p:txBody>
      </p:sp>
    </p:spTree>
    <p:extLst>
      <p:ext uri="{BB962C8B-B14F-4D97-AF65-F5344CB8AC3E}">
        <p14:creationId xmlns:p14="http://schemas.microsoft.com/office/powerpoint/2010/main" val="24726223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dissolve">
                                      <p:cBhvr>
                                        <p:cTn id="15" dur="500"/>
                                        <p:tgtEl>
                                          <p:spTgt spid="9">
                                            <p:txEl>
                                              <p:pRg st="3" end="3"/>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animEffect transition="in" filter="dissolve">
                                      <p:cBhvr>
                                        <p:cTn id="18" dur="500"/>
                                        <p:tgtEl>
                                          <p:spTgt spid="9">
                                            <p:txEl>
                                              <p:pRg st="4" end="4"/>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dissolve">
                                      <p:cBhvr>
                                        <p:cTn id="21" dur="500"/>
                                        <p:tgtEl>
                                          <p:spTgt spid="9">
                                            <p:txEl>
                                              <p:pRg st="5" end="5"/>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dissolve">
                                      <p:cBhvr>
                                        <p:cTn id="24"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66757" y="1660075"/>
            <a:ext cx="7775033"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教士们当着他的面不敢吃荤，也不敢打牌。在别里科夫这类人的影响下，全城的人战战兢兢地生活了十年到十五年，什么事都怕。他们不敢大声说话，不敢写信，不敢交朋友，不敢看书，不敢周济穷人，不敢教人念书写字</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这段话运用了什么修辞手法？有何表达效果？</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连用八个“不敢”，运用排比和夸张的修辞手法，突出了别里科夫对人们的辖制无所不及，强调了别里科夫的思想影响之大、威力之大；凸显全城人对别里科夫的恐惧。</a:t>
            </a:r>
          </a:p>
        </p:txBody>
      </p:sp>
      <p:pic>
        <p:nvPicPr>
          <p:cNvPr id="5" name="图片 4">
            <a:extLst>
              <a:ext uri="{FF2B5EF4-FFF2-40B4-BE49-F238E27FC236}">
                <a16:creationId xmlns:a16="http://schemas.microsoft.com/office/drawing/2014/main" id="{B1AE6E9E-BEE8-0744-9AE6-90DEEC1B08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67" y="1959117"/>
            <a:ext cx="3175000"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0854787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66757" y="1660075"/>
            <a:ext cx="7775033"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跟我并排走路，对他那么一个性情孤僻的人来说，显然也是苦事。”怎样理解这句话的含意？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“套中人”不光辖制别人，给别人造成痛苦，对自己也是一种折磨，是“苦事”。可见“套子”既“套人”，也“套己”，危害匪浅。</a:t>
            </a:r>
          </a:p>
        </p:txBody>
      </p:sp>
      <p:pic>
        <p:nvPicPr>
          <p:cNvPr id="5" name="图片 4">
            <a:extLst>
              <a:ext uri="{FF2B5EF4-FFF2-40B4-BE49-F238E27FC236}">
                <a16:creationId xmlns:a16="http://schemas.microsoft.com/office/drawing/2014/main" id="{A9DD9EBD-AAAD-8C48-BEE6-E2A8B1C05D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67" y="1959117"/>
            <a:ext cx="3175000"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5042277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66757" y="1660075"/>
            <a:ext cx="777503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可是，这个装在套子里的人，差点结了婚。”此句在情节安排上有何作用？“差点”一词有何表达效果？</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此句承上启下，巧妙地由上文一般性的叙写转入对别里科夫婚事的讲述。别里科夫是一个被套子严严实实地包裹起来的自我封闭的人，这样的人竟然“差点”结了婚，“差点”一词表明了作者的惊讶。同时，“差点”一词在这里已经点明了别里科夫的婚事是以失败结束的。但读者急于要了解的是，别里科夫在这场恋爱中到底经历了多少“不能承受之痛”。小说这样写，能够激发读者强烈的阅读欲望。</a:t>
            </a:r>
          </a:p>
        </p:txBody>
      </p:sp>
      <p:pic>
        <p:nvPicPr>
          <p:cNvPr id="5" name="图片 4">
            <a:extLst>
              <a:ext uri="{FF2B5EF4-FFF2-40B4-BE49-F238E27FC236}">
                <a16:creationId xmlns:a16="http://schemas.microsoft.com/office/drawing/2014/main" id="{9BE5A99B-08CB-F047-9FF8-C176EC7666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67" y="1959117"/>
            <a:ext cx="3175000"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0773694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66757" y="1660075"/>
            <a:ext cx="7775033"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天下竟有这么歹毒的坏人！’他说，他的嘴唇发抖了。”试分析这句话的表达效果。</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作者运用语言、表情细节描写的手法，将别里科夫见到恋爱漫画后极端恐惧的心理表现得淋漓尽致，辛辣地讽刺了以他为代表的旧势力的荒谬绝伦和不堪一击。</a:t>
            </a:r>
          </a:p>
        </p:txBody>
      </p:sp>
      <p:pic>
        <p:nvPicPr>
          <p:cNvPr id="5" name="图片 4">
            <a:extLst>
              <a:ext uri="{FF2B5EF4-FFF2-40B4-BE49-F238E27FC236}">
                <a16:creationId xmlns:a16="http://schemas.microsoft.com/office/drawing/2014/main" id="{378140EB-5432-9E44-8B6B-1E6B77B0B0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67" y="1959117"/>
            <a:ext cx="3175000"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375985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66757" y="1660075"/>
            <a:ext cx="7775033"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难道这不是理所当然吗？如果教师骑自行车，那还能希望学生做出什么好事来？他们所能做的就只有倒过来，用脑袋走路了！”试赏析这段话的表达效果。</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作者用夸张的手法，再现了别里科夫顽固保守、荒唐可笑的思想和言论，尖锐地讽刺了旧势力对新事物诚惶诚恐的心态。</a:t>
            </a:r>
          </a:p>
        </p:txBody>
      </p:sp>
      <p:pic>
        <p:nvPicPr>
          <p:cNvPr id="5" name="图片 4">
            <a:extLst>
              <a:ext uri="{FF2B5EF4-FFF2-40B4-BE49-F238E27FC236}">
                <a16:creationId xmlns:a16="http://schemas.microsoft.com/office/drawing/2014/main" id="{F67009FF-12BA-DA4E-8C40-0213044D71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67" y="1959117"/>
            <a:ext cx="3175000"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6243904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079043" y="1354786"/>
            <a:ext cx="7775033"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鉴赏讽刺手法。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试分析文中讽刺手法的特点</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① 夸张的语言和漫画式的勾勒</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，如大热天穿雨鞋带雨伞，穿暖和的棉大衣，从楼上摔下却安然无恙。反映人物的迂腐可笑。</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② 揭示人物荒谬的生活逻辑</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。如别里科夫将教师骑自行车与学生用脑袋走路联系起来，反映他腐朽落后，害怕变革的思想。</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③ 含蓄的对比，</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如别里科夫辖制着全城，人们都战战兢兢，反过来他自己又是战战兢兢不能入睡。这些描绘和刻画真是入木三分，暴露和批判了别里科夫腐朽丑恶的灵魂。同学们读这类文章，笑过以后要将目光深入到人物的内心，认真进行思考，才会有所悟，有所得。</a:t>
            </a:r>
          </a:p>
        </p:txBody>
      </p:sp>
      <p:pic>
        <p:nvPicPr>
          <p:cNvPr id="5" name="图片 4">
            <a:extLst>
              <a:ext uri="{FF2B5EF4-FFF2-40B4-BE49-F238E27FC236}">
                <a16:creationId xmlns:a16="http://schemas.microsoft.com/office/drawing/2014/main" id="{44CEE9CC-C6CB-1148-AFF1-BA870BEBCC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67" y="1959117"/>
            <a:ext cx="3175000"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5604537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dissolve">
                                      <p:cBhvr>
                                        <p:cTn id="15" dur="500"/>
                                        <p:tgtEl>
                                          <p:spTgt spid="9">
                                            <p:txEl>
                                              <p:pRg st="3" end="3"/>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animEffect transition="in" filter="dissolve">
                                      <p:cBhvr>
                                        <p:cTn id="18"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68491" y="1354786"/>
            <a:ext cx="11485586"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有人认为别里科夫是旧制度旧思想的牺牲品，是一个值得我们同情的形象；也有人认为别里科夫是沙皇制度的卫道士，应该是我们批判的对象。你如何看待这一文学形象？</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观点一</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我认可前一种观点。</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小说中有多处直接描写别里科夫的文字，能直接表现出别里科夫生活在恐惧之中，他整天畏首畏尾、战战兢兢。他不能拥有正常的生活，他和鲁迅小说中的祥林嫂有着某些相似的生活遭遇，他们都是旧制度旧思想的牺牲品。我们应该同情他。</a:t>
            </a:r>
          </a:p>
          <a:p>
            <a:pPr>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观点二</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我认可后一种观点。</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别里科夫虽然有其可悲的一面，但从另一个角度来说，他用许许多多的“套子”来约束辖制身边的人，使这些正常人很难拥有正常的生活。他代表着沙皇旧制度旧思想，处处辖制别人，是沙皇制度的卫道士，应该受到批判。</a:t>
            </a:r>
          </a:p>
          <a:p>
            <a:pPr>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观点三</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我认为应该综合两种观点来辩证看待别里科夫这一形象。</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他确实是沙皇制度的牺牲品，身上充满着悲剧性。但他同时又是旧制度的卫道士，影响约束着别人的生活。“套子”既“套己”更“套人”。这样的人物阻碍新生思想，阻碍社会发展，我们可怜他，更要批判他。</a:t>
            </a:r>
          </a:p>
        </p:txBody>
      </p:sp>
    </p:spTree>
    <p:extLst>
      <p:ext uri="{BB962C8B-B14F-4D97-AF65-F5344CB8AC3E}">
        <p14:creationId xmlns:p14="http://schemas.microsoft.com/office/powerpoint/2010/main" val="26952228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dissolve">
                                      <p:cBhvr>
                                        <p:cTn id="15" dur="500"/>
                                        <p:tgtEl>
                                          <p:spTgt spid="9">
                                            <p:txEl>
                                              <p:pRg st="2" end="2"/>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animEffect transition="in" filter="dissolve">
                                      <p:cBhvr>
                                        <p:cTn id="18"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68491" y="1354786"/>
            <a:ext cx="11485586"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8】</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挂在脖子上的安娜（节选）①</a:t>
            </a:r>
          </a:p>
          <a:p>
            <a:pPr algn="ct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契诃夫</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婚礼以后，这对新婚夫妇没有举行欢乐的结婚舞会和晚餐，没有安排音乐和跳舞，就要乘火车到二百俄里以外去朝圣了。许多人都赞成这个办法，说莫杰斯特</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阿列克谢伊奇已经身居要职，而且年纪也不算轻，热闹的婚礼或许不大相宜了。再者，一个</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岁的官吏跟一个刚满</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岁的姑娘结婚，音乐就叫人听着乏味了。大家还说：阿列克谢伊奇是一个循规蹈矩的人，他之所以想出到修道院去旅行一趟，是特意要让年轻的妻子知道：就连在婚姻中，他也是把宗教和道德放在第一位的。</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人们到车站去给这对新婚夫妇送行，人群中有新娘阿尼娅的父亲彼得</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列昂契奇，他是一位中学习字课和图画课教员；还有她的两个兄弟，中学生彼佳和安德留沙。火车开了，阿尼娅看见父亲踉跄着跟着车厢跑了几步，嘴里不住地喊道：“阿尼娅②！阿纽塔③！</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Tree>
    <p:extLst>
      <p:ext uri="{BB962C8B-B14F-4D97-AF65-F5344CB8AC3E}">
        <p14:creationId xmlns:p14="http://schemas.microsoft.com/office/powerpoint/2010/main" val="8685850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76603" y="956556"/>
            <a:ext cx="11838793" cy="5577874"/>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阿列克谢伊奇在年轻漂亮的妻子对面坐下来。他是个中等身材的官吏，相当丰满，保养得很好，留着长长的络腮胡子，却没留上髭。他那剃得光光、轮廓鲜明的圆下巴看上去像是脚后跟。他动作缓慢，态度温和，那双小眼睛微笑着。她也微笑，可是一想到这个人随时会用他那湿乎乎的厚嘴唇吻她，而且她没有权利拒绝，就觉着心慌。他那胖身子只要微微一动，就会吓她一跳，让她觉得又可怕又恶心。</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阿列克谢伊奇是个举止庄重、不惯于跟女人打交道的人，他动作拙笨地摸着她的腰，不住地拍打她的肩膀。她却想着钱，想着母亲，想着母亲的死。是的，她跟一个阔人结婚了，他在银行里有十万卢布的存款，还有一处可以租赁出去的祖传庄园。可是她仍旧没有钱，她的结婚礼服是赊账缝制的。今天她父亲和弟弟来给她送行，她从他们的脸容看得出他们身边连一个小钱也没有，或许今晚就得挨饿。</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她正在回想这些事，突然听到了从窗口传进来的音乐声，还有嘈杂的说话声。原来火车在一个小车站上停住了。军乐声从高高的桦树和白杨后面，从浸沉在月光中的消夏别墅那边传来。不少人正在车站月台上溜达散步。这当中有个人是所有消夏别墅的房东，是个大富翁，姓阿尔狄诺夫。他又高又胖，眼睛暴突，脸长得像亚美尼亚人，穿着一身古怪的衣服。两条猎狗跟在他身后，用尖鼻子嗅着地面。</a:t>
            </a:r>
          </a:p>
        </p:txBody>
      </p:sp>
    </p:spTree>
    <p:extLst>
      <p:ext uri="{BB962C8B-B14F-4D97-AF65-F5344CB8AC3E}">
        <p14:creationId xmlns:p14="http://schemas.microsoft.com/office/powerpoint/2010/main" val="41275512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010104" y="1894730"/>
            <a:ext cx="6473197" cy="2797048"/>
          </a:xfrm>
          <a:prstGeom prst="rect">
            <a:avLst/>
          </a:prstGeom>
          <a:noFill/>
        </p:spPr>
        <p:txBody>
          <a:bodyPr wrap="square" rtlCol="0">
            <a:spAutoFit/>
          </a:bodyPr>
          <a:lstStyle/>
          <a:p>
            <a:pPr indent="457200">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穿过时光的云烟，我们看到，在一百多年前的俄国，有一场奇怪葬礼正在举行，送葬的人们的悲伤好像是装出来的，这是怎么一回事呢</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就让我们走进</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装在套子里的人</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，从这场葬礼说起。</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6617" y="2072027"/>
            <a:ext cx="2996681" cy="20856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1928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76603" y="1121718"/>
            <a:ext cx="11838793" cy="5116209"/>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眼泪仍旧在阿尼娅的眼睛里闪亮，可是她现在不再想那些不开心的事了。她跟她认得的中学生和军官们握手，欢畅地微笑着。她走出去，站在两个车厢中间的小平台上，让月光照着她，好让大家都看见她漂亮的新衣服和新帽子。她发现阿尔狄诺夫正瞧着她，便卖弄风情地眯细眼睛，大声说起法语来。于是，因为她的声音是那么悦耳动听，因为周围乐声悠扬，还因为阿尔狄诺夫这个远近闻名的风流男子和放浪汉那么贪婪而好奇地盯着她，还因为大家都兴致勃勃，她也突然感到快活起来。等到火车开动，那些熟识的军官向她行军礼时，她已经哼唱起波利卡舞曲来了。她一面走回车室，一面觉得方才在那小车站上好像已经得到保证：不管怎样，她将来一定会幸福的。</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对新婚夫妇在修道院里待了两天，便回城里来了。他们住在官家开办的公寓里。吃午饭时，阿列克谢伊奇吃得很多也说得很多，谈政治，谈任命、调职、褒奖，还谈到人必须辛苦工作，说一个戈比④都得当心着用，又说他把宗教和道德看得比世界上任何东西都要紧。他手里捏紧一把餐刀像拿着一把剑似的，说：“各人都应当有各人的责任！”</a:t>
            </a:r>
          </a:p>
        </p:txBody>
      </p:sp>
    </p:spTree>
    <p:extLst>
      <p:ext uri="{BB962C8B-B14F-4D97-AF65-F5344CB8AC3E}">
        <p14:creationId xmlns:p14="http://schemas.microsoft.com/office/powerpoint/2010/main" val="17441639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76603" y="1563393"/>
            <a:ext cx="11838793" cy="3731214"/>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阿尼娅听着他讲话，心里害怕，吃不下去，通常总是饿着肚子从桌旁站起来。</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时候阿列克谢伊奇也带着阿尼娅到剧院去。幕间休息时，他总是不放她离开身边一步，挽着她的胳臂在走廊和休息室里走来走去。走过小吃部时，阿尼娅很想吃点甜食，她喜欢吃巧克力糖和苹果糕，可是她没有钱。他呢，拿起一个梨，用手指头揉搓一阵，犹疑不定地问：</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“多少钱一个？”</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“二十五个戈比！”</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“好家伙，这么贵！”他说，又把那只梨放回原处。不过不买东西就走出小吃部又不像话，他就要了瓶矿泉水，独自全喝光了，喝得连眼泪都涌流出来。这时候阿尼娅总是打心眼里恨他。</a:t>
            </a:r>
          </a:p>
        </p:txBody>
      </p:sp>
    </p:spTree>
    <p:extLst>
      <p:ext uri="{BB962C8B-B14F-4D97-AF65-F5344CB8AC3E}">
        <p14:creationId xmlns:p14="http://schemas.microsoft.com/office/powerpoint/2010/main" val="10671850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0" y="823976"/>
            <a:ext cx="12192000" cy="6275885"/>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一次他忽然涨红了脸，很快地对她说：</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“快向这位老太太鞠躬！”</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“可是我不认识她。”</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“没关系。她是税务局局长的太太！我说，你倒是鞠躬啊！”他固执地埋怨道，“你的脑袋又不会掉下来。”</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阿尼娅鞠了一躬，她的脑袋果然没有掉下来，可她却感到很痛苦。她觉着她灵魂里仿佛早就存着对这个人的惧怕似的。她怕中学校长，怕那位大家经常提到的上司大人，还有眼前这个循规蹈矩的莫杰斯特</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阿列克谢伊奇。这些力量汇聚在一起，活像一只可怕的大白熊，威逼着像她，还有她父亲那样的弱者和罪人。她不敢说顶撞的话，每当受到粗暴的爱抚，被对方的搂抱吓得胆战心惊时，还只能强作欢颜。</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彼佳和安德留沙有时穿着破靴子和破裤子来看望阿尼娅，他们也得洗耳恭听阿列克谢伊奇的教训：“各人都应当尽到各人的责任！”</a:t>
            </a:r>
            <a:endParaRPr lang="en-US" altLang="zh-CN">
              <a:solidFill>
                <a:schemeClr val="tx1">
                  <a:lumMod val="65000"/>
                  <a:lumOff val="35000"/>
                </a:schemeClr>
              </a:solidFill>
              <a:latin typeface="Microsoft YaHei" panose="020b0503020204020204" pitchFamily="34" charset="-122"/>
              <a:ea typeface="Microsoft YaHei" panose="020b0503020204020204" pitchFamily="34" charset="-122"/>
            </a:endParaRP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他不给他们钱。可是他却送给阿尼娅一些手镯、戒指和胸针，说是这些东西留到急难的日子会大有用处的。他常常用钥匙打开她的五屉柜，检查一下那些东西是否完好无缺。</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（写于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1895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年）（注释）①选自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契诃夫短篇小说精选</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。本篇共两节，选文为第一节，有删改。②、③阿尼娅和阿纽塔均为安娜的小名和爱称。④戈比，俄币中币值最小的分币。</a:t>
            </a:r>
          </a:p>
          <a:p>
            <a:pPr indent="457200">
              <a:lnSpc>
                <a:spcPct val="150000"/>
              </a:lnSpc>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8063033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94054" y="1938015"/>
            <a:ext cx="7821342" cy="2346220"/>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问题：试简要分析莫杰斯特</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阿列克谢伊奇的形象，比较他与</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装在套子里的人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的主人公别里科夫性格的异同。</a:t>
            </a:r>
          </a:p>
          <a:p>
            <a:pPr indent="457200">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相同点：莫杰斯特</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阿列克谢伊奇和别里科夫都因循守旧，是旧秩序的坚定维护者。不同点：不同点：莫杰斯特</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阿列克谢伊奇比别里科夫更为小气、吝啬，也更加伪善（心口不一）和厚颜无耻。</a:t>
            </a:r>
          </a:p>
        </p:txBody>
      </p:sp>
      <p:pic>
        <p:nvPicPr>
          <p:cNvPr id="5" name="图片 4">
            <a:extLst>
              <a:ext uri="{FF2B5EF4-FFF2-40B4-BE49-F238E27FC236}">
                <a16:creationId xmlns:a16="http://schemas.microsoft.com/office/drawing/2014/main" id="{8B4777BD-4862-E94F-8570-187875A22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867" y="1959117"/>
            <a:ext cx="3175000" cy="22098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0394454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367004" y="3848808"/>
            <a:ext cx="11457992" cy="1884555"/>
          </a:xfrm>
          <a:prstGeom prst="rect">
            <a:avLst/>
          </a:prstGeom>
          <a:solidFill>
            <a:schemeClr val="bg1"/>
          </a:solidFill>
          <a:effectLst/>
        </p:spPr>
        <p:txBody>
          <a:bodyPr wrap="square" rtlCol="0">
            <a:spAutoFit/>
          </a:bodyPr>
          <a:lstStyle/>
          <a:p>
            <a:pPr indent="457200">
              <a:lnSpc>
                <a:spcPct val="150000"/>
              </a:lnSpc>
            </a:pPr>
            <a:r>
              <a:rPr lang="zh-CN" altLang="en-US" sz="2000">
                <a:latin typeface="Microsoft YaHei" panose="020b0503020204020204" pitchFamily="34" charset="-122"/>
                <a:ea typeface="Microsoft YaHei" panose="020b0503020204020204" pitchFamily="34" charset="-122"/>
                <a:sym typeface="+mn-ea"/>
              </a:rPr>
              <a:t>在作者的笔下，别里科夫已不再是作为单个的人，而是“这类人”，是作为知识界和社会上的一种典型，是旧制度、旧程序、旧思想的忠实维护者，人们害怕他，其实是被那黑暗污浊的政治空气压得喘不过气来。作品通过别里科夫这个人物将批判的锋芒直指密探机构沙皇专制制度。通过别里科夫，作者描绘出一幅当时丑陋的社会生活画卷。</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a:extLst>
              <a:ext uri="{FF2B5EF4-FFF2-40B4-BE49-F238E27FC236}">
                <a16:creationId xmlns:a16="http://schemas.microsoft.com/office/drawing/2014/main" id="{AE49E50E-3182-2C46-BF4E-7849D203F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1587" y="1134290"/>
            <a:ext cx="4190946" cy="244105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129634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第四部分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拓展阅读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9318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351097"/>
            <a:ext cx="11495359" cy="4198393"/>
          </a:xfrm>
          <a:prstGeom prst="rect">
            <a:avLst/>
          </a:prstGeom>
          <a:noFill/>
        </p:spPr>
        <p:txBody>
          <a:bodyPr wrap="square" rtlCol="0">
            <a:spAutoFit/>
          </a:bodyPr>
          <a:lstStyle/>
          <a:p>
            <a:pPr indent="457200"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契诃夫是很温和的</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在很多国人心中，俄国作家契诃夫以短篇小说著称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变色龙</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套中人</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等充满批判现实主义色彩的小说脍炙人口。相比其短篇小说，契诃夫的戏剧成就，相对少有人知。</a:t>
            </a:r>
          </a:p>
          <a:p>
            <a:pPr indent="457200">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2014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年适逢契诃夫逝世</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110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周年，上海译文出版社将推出</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契诃夫戏剧全集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（总四卷），收录契诃夫一生创作的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个剧本，共</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万字，这是契诃夫戏剧在国内首次以“全集”形式呈现，收录了焦菊隐、李健吾、童道明等三位名家的译本。</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契诃夫戏剧为什么在今天仍值得阅读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他的戏剧究竟有着怎样的魅力</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近日，记者赴北京采访了翻译家、戏剧评论家童道明，他对记者表示，契诃夫对戏剧的贡献要大于对小说的贡献，他所传递的人文关怀穿越时空。</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周刊：很多中国人认识契诃夫，是通过中学课本中他的小说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变色龙</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，在很多人印象中，契诃夫是一位充满讽刺、批判意识的激进作家，事实是这样吗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342751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351097"/>
            <a:ext cx="11495359" cy="4613892"/>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童道明：这是一种误解。相比</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世纪的其他俄国作家，契诃夫是很温和的。他并不非常激烈，他更善于挖掘人性本身的问题，而不仅仅是批判现实。</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托尔斯泰、高尔基都非常喜欢契诃夫。高尔基曾说：“每一个来到契诃夫身边的人，都会不由自主地感到自己希望变得更单纯，更真实，更是他自己。”他在回忆录中也曾说他想成为契诃夫那样自由的人。</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我曾经编过一本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阅读契诃夫</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，其中收录了很多以前在国内知名度不是很高的作品，其实就是想扭转人们对契诃夫的认识，让人们认识到，契诃夫是一个开放的作家。</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周刊：契诃夫逝世半个世纪后，他的戏剧价值才被人承认，您认为他戏剧的价值究竟是什么</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童道明：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世纪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代，西方现代派戏剧崛起。当时的戏剧研究者发现，现代派戏剧剧中人物之间没有直接冲突，也没有正面和反面角色，戏剧冲突不再是个体之间的冲突，而是一群人和社会现实的冲突，反映人的生存境遇与现实环境对人性的压迫。于是，人们向上溯源，发现了契诃夫。契诃夫的戏剧人物同样没有冲突，但他们都痛苦着、渴望着。</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2740633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155498"/>
            <a:ext cx="11495359" cy="5444888"/>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关于契诃夫还有一个关键词</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人文关怀，虽然这个词并不新鲜，大家都在说，但它的确是契诃夫的一个了不起的文学品质。他的人文关怀可以穿越时空。</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周刊：我们如何形象地理解契诃夫及其戏剧在如今戏剧界的地位</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童道明：在如今的戏剧界，被演出剧目最多的戏剧家，一个是莎士比亚，一个是契诃夫。著名戏剧导演、英国人彼得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布鲁克有两部经典剧目，一部是莎士比亚的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哈姆莱特</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，一部是契诃夫的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樱桃园</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，这两部剧被国际戏剧界公认为经典戏剧的典范。</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周刊：在契诃夫戏剧成就的发现上，中国为什么晚了西方</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童道明：契诃夫描写的是在没有物质匮乏的时代之下，人们精神上所遭受的痛苦，关注的是人们超脱于物质追求之上的精神追求。契诃夫曾说过，多年以后，我们的物质生活会变得非常好，但依然会有人说：我们不快乐。他预见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100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年以后的现代生活。</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在亚洲，经济较为发达的日本先于中国理解契诃夫。当我们衣食无忧后，才发现契诃夫所倡导的精神追求是多么重要。</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读＋周刊：契诃夫为何能在那个年代预见未来的生活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13615495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155498"/>
            <a:ext cx="11495359" cy="4613892"/>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童道明：因为契诃夫是一个绝对自由的人。他没有宗教信仰，蔑视一切权威，对任何事物都不顶礼膜拜。最重要的是，他有独立思考的能力。他认为，时代是前进的，人们的精神追求是永恒的，他自己也是这样做的。俄国作家罗扎诺夫曾说：“他是和我们一样的人，不过他更精致，更典雅。”</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周刊：在您看来，契诃夫戏剧对中国文学的启示是什么</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童道明：一个美国文学史论家曾说过</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反映人与人之间的隔膜上，世界上没有一个剧作家能超过契诃夫。这给我们以重大启示。人与人的隔膜也是当今人类社会的重要主题。中国文坛，最能反映“隔膜”的作家是鲁迅。我很同意德国汉学家顾彬的一句话：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世纪到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世纪，说哪个中国作家比较伟大，如果真的有的话，鲁迅肯定是伟大的。</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周刊：</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59</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岁时，您尝试写戏剧，契诃夫给了您怎样的影响</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童道明：现代派戏剧所展现的，是一群人跟包围这一群人的社会环境的冲突。契诃夫的作品是如此，曹禺的作品也是如此。</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9586755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31130" y="2333597"/>
            <a:ext cx="11899075" cy="1884555"/>
          </a:xfrm>
          <a:prstGeom prst="rect">
            <a:avLst/>
          </a:prstGeom>
          <a:noFill/>
        </p:spPr>
        <p:txBody>
          <a:bodyPr wrap="square" rtlCol="0">
            <a:spAutoFit/>
          </a:bodyPr>
          <a:lstStyle/>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了解契诃夫，了解故事的相关历史背景。</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引导学生品味文章语言的讽刺意味，使学生理解小说中讽刺手法的运用。</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分析概括别里科夫的形象特征，并理解其时代意义。</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鉴赏并学习文中环境描写、对比、反讽等手法。</a:t>
            </a:r>
          </a:p>
        </p:txBody>
      </p:sp>
      <p:sp>
        <p:nvSpPr>
          <p:cNvPr id="82" name="文本框 81"/>
          <p:cNvSpPr txBox="1"/>
          <p:nvPr/>
        </p:nvSpPr>
        <p:spPr>
          <a:xfrm>
            <a:off x="5052595" y="1537523"/>
            <a:ext cx="2055141" cy="584775"/>
          </a:xfrm>
          <a:prstGeom prst="rect">
            <a:avLst/>
          </a:prstGeom>
          <a:noFill/>
          <a:effectLst/>
        </p:spPr>
        <p:txBody>
          <a:bodyPr wrap="square" rtlCol="0">
            <a:spAutoFit/>
          </a:bodyPr>
          <a:lstStyle/>
          <a:p>
            <a:pPr algn="l"/>
            <a:r>
              <a:rPr lang="zh-CN" altLang="en-US" sz="3200" b="1">
                <a:latin typeface="Microsoft YaHei" panose="020b0503020204020204" pitchFamily="34" charset="-122"/>
                <a:ea typeface="Microsoft YaHei" panose="020b0503020204020204" pitchFamily="34" charset="-122"/>
                <a:sym typeface="+mn-ea"/>
              </a:rPr>
              <a:t>素养目标</a:t>
            </a:r>
            <a:endParaRPr lang="en-US" altLang="zh-CN" sz="24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345276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155498"/>
            <a:ext cx="11495359" cy="5029390"/>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那时候，我就想写一部悲剧，因为中国没有当代悲剧，戏剧缺少悲悯情怀，这是中国当代戏剧最大的缺憾。而曹禺在他的作品中所展现的善良和充满悲悯的人文关怀，自他之后，就再没有出现过。</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周刊：近年来，您对契诃夫的研究有没有新的发现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童道明：要深入了解契诃夫，读他的书信是一个好渠道。契诃夫的书信有</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4000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余封，占他文学遗产的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，与列夫</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托尔斯泰的日记并称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世纪俄罗斯文学两大奇观。从他的书信中，你可以读出他的人格：怀有善良之心、悲悯情怀。而这正是他能写出伟大戏剧的原因。</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（节选自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周刊</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》2014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8</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月</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日，有删改）</a:t>
            </a:r>
          </a:p>
          <a:p>
            <a:pPr indent="457200">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问题：在现代社会，你认为还有传播契诃夫戏剧的现实意义吗</a:t>
            </a:r>
            <a:r>
              <a:rPr lang="en-US" altLang="zh-CN"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请结合访谈内容及个人理解进行阐述。</a:t>
            </a:r>
          </a:p>
          <a:p>
            <a:pPr indent="457200">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有。在契诃夫的戏剧中，我们可以感受到一个伟大作家所具有的优良品质，比如他的善良和悲天悯人的情怀、对未来的高度预见性、对精神的追求等，这些都会给读者带来很大的影响；尤其是他对未来的预见性，更能让我们从他的作品中看到未来，反观自身。因此在现代社会中，多读一些契诃夫的作品，让我们感受精神的追求和自由，具有重要的现实意义。</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17051823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animEffect transition="in" filter="dissolve">
                                      <p:cBhvr>
                                        <p:cTn id="14"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57456" y="337607"/>
            <a:ext cx="4460453" cy="58105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latin typeface="Microsoft YaHei" panose="020b0503020204020204" pitchFamily="34" charset="-122"/>
                <a:ea typeface="Microsoft YaHei" panose="020b0503020204020204" pitchFamily="34" charset="-122"/>
              </a:rPr>
              <a:t>素材积累</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契诃夫名句</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id="{A5C10E09-F908-5840-978F-0E93DB28C899}"/>
              </a:ext>
            </a:extLst>
          </p:cNvPr>
          <p:cNvSpPr txBox="1"/>
          <p:nvPr/>
        </p:nvSpPr>
        <p:spPr>
          <a:xfrm>
            <a:off x="518172" y="865394"/>
            <a:ext cx="11543199" cy="5909310"/>
          </a:xfrm>
          <a:prstGeom prst="rect">
            <a:avLst/>
          </a:prstGeom>
          <a:noFill/>
        </p:spPr>
        <p:txBody>
          <a:bodyPr wrap="square" rtlCol="0">
            <a:spAutoFit/>
          </a:bodyPr>
          <a:lstStyle/>
          <a:p>
            <a:pPr fontAlgn="ctr">
              <a:lnSpc>
                <a:spcPct val="150000"/>
              </a:lnSpc>
            </a:pPr>
            <a:r>
              <a:rPr lang="en-US" altLang="zh-CN">
                <a:latin typeface="Microsoft YaHei" panose="020b0503020204020204" pitchFamily="34" charset="-122"/>
                <a:ea typeface="Microsoft YaHei" panose="020b0503020204020204" pitchFamily="34" charset="-122"/>
              </a:rPr>
              <a:t>1.</a:t>
            </a:r>
            <a:r>
              <a:rPr lang="zh-CN" altLang="en-US">
                <a:latin typeface="Microsoft YaHei" panose="020b0503020204020204" pitchFamily="34" charset="-122"/>
                <a:ea typeface="Microsoft YaHei" panose="020b0503020204020204" pitchFamily="34" charset="-122"/>
              </a:rPr>
              <a:t>如果我是文学家，我就需要生活在人民之中。</a:t>
            </a:r>
          </a:p>
          <a:p>
            <a:pPr fontAlgn="ctr">
              <a:lnSpc>
                <a:spcPct val="150000"/>
              </a:lnSpc>
            </a:pPr>
            <a:r>
              <a:rPr lang="en-US" altLang="zh-CN">
                <a:latin typeface="Microsoft YaHei" panose="020b0503020204020204" pitchFamily="34" charset="-122"/>
                <a:ea typeface="Microsoft YaHei" panose="020b0503020204020204" pitchFamily="34" charset="-122"/>
              </a:rPr>
              <a:t>2.</a:t>
            </a:r>
            <a:r>
              <a:rPr lang="zh-CN" altLang="en-US">
                <a:latin typeface="Microsoft YaHei" panose="020b0503020204020204" pitchFamily="34" charset="-122"/>
                <a:ea typeface="Microsoft YaHei" panose="020b0503020204020204" pitchFamily="34" charset="-122"/>
              </a:rPr>
              <a:t>哀其不幸，怒其不争。</a:t>
            </a:r>
          </a:p>
          <a:p>
            <a:pPr fontAlgn="ctr">
              <a:lnSpc>
                <a:spcPct val="150000"/>
              </a:lnSpc>
            </a:pPr>
            <a:r>
              <a:rPr lang="en-US" altLang="zh-CN">
                <a:latin typeface="Microsoft YaHei" panose="020b0503020204020204" pitchFamily="34" charset="-122"/>
                <a:ea typeface="Microsoft YaHei" panose="020b0503020204020204" pitchFamily="34" charset="-122"/>
              </a:rPr>
              <a:t>3.</a:t>
            </a:r>
            <a:r>
              <a:rPr lang="zh-CN" altLang="en-US">
                <a:latin typeface="Microsoft YaHei" panose="020b0503020204020204" pitchFamily="34" charset="-122"/>
                <a:ea typeface="Microsoft YaHei" panose="020b0503020204020204" pitchFamily="34" charset="-122"/>
              </a:rPr>
              <a:t>文学家不是做糖果点心的，不是化妆美容的，也不是给人消愁解闷的；他是一个负有义务的人，他受自己的责任感和良心的约束。</a:t>
            </a:r>
          </a:p>
          <a:p>
            <a:pPr fontAlgn="ctr">
              <a:lnSpc>
                <a:spcPct val="150000"/>
              </a:lnSpc>
            </a:pPr>
            <a:r>
              <a:rPr lang="en-US" altLang="zh-CN">
                <a:latin typeface="Microsoft YaHei" panose="020b0503020204020204" pitchFamily="34" charset="-122"/>
                <a:ea typeface="Microsoft YaHei" panose="020b0503020204020204" pitchFamily="34" charset="-122"/>
              </a:rPr>
              <a:t>4.</a:t>
            </a:r>
            <a:r>
              <a:rPr lang="zh-CN" altLang="en-US">
                <a:latin typeface="Microsoft YaHei" panose="020b0503020204020204" pitchFamily="34" charset="-122"/>
                <a:ea typeface="Microsoft YaHei" panose="020b0503020204020204" pitchFamily="34" charset="-122"/>
              </a:rPr>
              <a:t>简洁是天才的姊妹。</a:t>
            </a:r>
          </a:p>
          <a:p>
            <a:pPr fontAlgn="ctr">
              <a:lnSpc>
                <a:spcPct val="150000"/>
              </a:lnSpc>
            </a:pPr>
            <a:r>
              <a:rPr lang="en-US" altLang="zh-CN">
                <a:latin typeface="Microsoft YaHei" panose="020b0503020204020204" pitchFamily="34" charset="-122"/>
                <a:ea typeface="Microsoft YaHei" panose="020b0503020204020204" pitchFamily="34" charset="-122"/>
              </a:rPr>
              <a:t>5.</a:t>
            </a:r>
            <a:r>
              <a:rPr lang="zh-CN" altLang="en-US">
                <a:latin typeface="Microsoft YaHei" panose="020b0503020204020204" pitchFamily="34" charset="-122"/>
                <a:ea typeface="Microsoft YaHei" panose="020b0503020204020204" pitchFamily="34" charset="-122"/>
              </a:rPr>
              <a:t>在舞台上应该像在生活中一样的复杂和一样的简单。人们吃饭，就是吃饭，但与此同时，或是他们的幸福在形成，或是他们的生活在断裂。</a:t>
            </a:r>
          </a:p>
          <a:p>
            <a:pPr fontAlgn="ctr">
              <a:lnSpc>
                <a:spcPct val="150000"/>
              </a:lnSpc>
            </a:pPr>
            <a:r>
              <a:rPr lang="en-US" altLang="zh-CN">
                <a:latin typeface="Microsoft YaHei" panose="020b0503020204020204" pitchFamily="34" charset="-122"/>
                <a:ea typeface="Microsoft YaHei" panose="020b0503020204020204" pitchFamily="34" charset="-122"/>
              </a:rPr>
              <a:t>6.</a:t>
            </a:r>
            <a:r>
              <a:rPr lang="zh-CN" altLang="en-US">
                <a:latin typeface="Microsoft YaHei" panose="020b0503020204020204" pitchFamily="34" charset="-122"/>
                <a:ea typeface="Microsoft YaHei" panose="020b0503020204020204" pitchFamily="34" charset="-122"/>
              </a:rPr>
              <a:t>不论你是一个男子还是一个女人，待人温和宽大才配得上人的名称。一个人的真正的英勇果断，决不等于用拳头制止别人发言。</a:t>
            </a:r>
          </a:p>
          <a:p>
            <a:pPr fontAlgn="ctr">
              <a:lnSpc>
                <a:spcPct val="150000"/>
              </a:lnSpc>
            </a:pPr>
            <a:r>
              <a:rPr lang="en-US" altLang="zh-CN">
                <a:latin typeface="Microsoft YaHei" panose="020b0503020204020204" pitchFamily="34" charset="-122"/>
                <a:ea typeface="Microsoft YaHei" panose="020b0503020204020204" pitchFamily="34" charset="-122"/>
              </a:rPr>
              <a:t>7.</a:t>
            </a:r>
            <a:r>
              <a:rPr lang="zh-CN" altLang="en-US">
                <a:latin typeface="Microsoft YaHei" panose="020b0503020204020204" pitchFamily="34" charset="-122"/>
                <a:ea typeface="Microsoft YaHei" panose="020b0503020204020204" pitchFamily="34" charset="-122"/>
              </a:rPr>
              <a:t>礼仪的目的与作用本在使得本来的顽梗变柔顺，使人们的气质变温和，使他尊重别人。</a:t>
            </a:r>
          </a:p>
          <a:p>
            <a:pPr fontAlgn="ctr">
              <a:lnSpc>
                <a:spcPct val="150000"/>
              </a:lnSpc>
            </a:pPr>
            <a:r>
              <a:rPr lang="en-US" altLang="zh-CN">
                <a:latin typeface="Microsoft YaHei" panose="020b0503020204020204" pitchFamily="34" charset="-122"/>
                <a:ea typeface="Microsoft YaHei" panose="020b0503020204020204" pitchFamily="34" charset="-122"/>
              </a:rPr>
              <a:t>8.</a:t>
            </a:r>
            <a:r>
              <a:rPr lang="zh-CN" altLang="en-US">
                <a:latin typeface="Microsoft YaHei" panose="020b0503020204020204" pitchFamily="34" charset="-122"/>
                <a:ea typeface="Microsoft YaHei" panose="020b0503020204020204" pitchFamily="34" charset="-122"/>
              </a:rPr>
              <a:t>信仰是精神的劳动；动物是没有信仰的，野蛮人和原始人有的只是恐怖和疑惑。</a:t>
            </a:r>
          </a:p>
          <a:p>
            <a:pPr fontAlgn="ctr">
              <a:lnSpc>
                <a:spcPct val="150000"/>
              </a:lnSpc>
            </a:pPr>
            <a:r>
              <a:rPr lang="en-US" altLang="zh-CN">
                <a:latin typeface="Microsoft YaHei" panose="020b0503020204020204" pitchFamily="34" charset="-122"/>
                <a:ea typeface="Microsoft YaHei" panose="020b0503020204020204" pitchFamily="34" charset="-122"/>
              </a:rPr>
              <a:t>9.</a:t>
            </a:r>
            <a:r>
              <a:rPr lang="zh-CN" altLang="en-US">
                <a:latin typeface="Microsoft YaHei" panose="020b0503020204020204" pitchFamily="34" charset="-122"/>
                <a:ea typeface="Microsoft YaHei" panose="020b0503020204020204" pitchFamily="34" charset="-122"/>
              </a:rPr>
              <a:t>天上的飞鸟，也不种，也不收，也不积蓄在仓里，天父尚且养活它，何况人？</a:t>
            </a:r>
          </a:p>
          <a:p>
            <a:pPr fontAlgn="ctr">
              <a:lnSpc>
                <a:spcPct val="150000"/>
              </a:lnSpc>
            </a:pPr>
            <a:r>
              <a:rPr lang="en-US" altLang="zh-CN">
                <a:latin typeface="Microsoft YaHei" panose="020b0503020204020204" pitchFamily="34" charset="-122"/>
                <a:ea typeface="Microsoft YaHei" panose="020b0503020204020204" pitchFamily="34" charset="-122"/>
              </a:rPr>
              <a:t>10.</a:t>
            </a:r>
            <a:r>
              <a:rPr lang="zh-CN" altLang="en-US">
                <a:latin typeface="Microsoft YaHei" panose="020b0503020204020204" pitchFamily="34" charset="-122"/>
                <a:ea typeface="Microsoft YaHei" panose="020b0503020204020204" pitchFamily="34" charset="-122"/>
              </a:rPr>
              <a:t>人的一切都应该是美丽的；面貌、衣裳、心灵、思想。</a:t>
            </a:r>
          </a:p>
          <a:p>
            <a:pPr fontAlgn="ctr">
              <a:lnSpc>
                <a:spcPct val="150000"/>
              </a:lnSpc>
            </a:pPr>
            <a:r>
              <a:rPr lang="en-US" altLang="zh-CN">
                <a:latin typeface="Microsoft YaHei" panose="020b0503020204020204" pitchFamily="34" charset="-122"/>
                <a:ea typeface="Microsoft YaHei" panose="020b0503020204020204" pitchFamily="34" charset="-122"/>
              </a:rPr>
              <a:t>11.</a:t>
            </a:r>
            <a:r>
              <a:rPr lang="zh-CN" altLang="en-US">
                <a:latin typeface="Microsoft YaHei" panose="020b0503020204020204" pitchFamily="34" charset="-122"/>
                <a:ea typeface="Microsoft YaHei" panose="020b0503020204020204" pitchFamily="34" charset="-122"/>
              </a:rPr>
              <a:t>我们以人们的目的来判断人的活动。目的伟大，活动才可以说是伟大的。</a:t>
            </a:r>
          </a:p>
        </p:txBody>
      </p:sp>
    </p:spTree>
    <p:extLst>
      <p:ext uri="{BB962C8B-B14F-4D97-AF65-F5344CB8AC3E}">
        <p14:creationId xmlns:p14="http://schemas.microsoft.com/office/powerpoint/2010/main" val="27987792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12000" b="-12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1506200" y="10845800"/>
            <a:ext cx="381000" cy="3175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第一部分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Microsoft YaHei" panose="020b0503020204020204" pitchFamily="34" charset="-122"/>
                <a:ea typeface="Microsoft YaHei" panose="020b0503020204020204" pitchFamily="34" charset="-122"/>
                <a:sym typeface="+mn-ea"/>
              </a:rPr>
              <a:t>知人论世</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9299" y="1446632"/>
            <a:ext cx="7296978" cy="3731278"/>
          </a:xfrm>
          <a:prstGeom prst="rect">
            <a:avLst/>
          </a:prstGeom>
          <a:noFill/>
        </p:spPr>
        <p:txBody>
          <a:bodyPr wrap="square" rtlCol="0">
            <a:spAutoFit/>
          </a:bodyPr>
          <a:lstStyle/>
          <a:p>
            <a:pPr indent="457200">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契诃夫</a:t>
            </a:r>
            <a:r>
              <a:rPr lang="en-US" altLang="zh-CN" sz="2000" b="1">
                <a:solidFill>
                  <a:srgbClr val="C00000"/>
                </a:solidFill>
                <a:latin typeface="Microsoft YaHei" panose="020b0503020204020204" pitchFamily="34" charset="-122"/>
                <a:ea typeface="Microsoft YaHei" panose="020b0503020204020204" pitchFamily="34" charset="-122"/>
              </a:rPr>
              <a:t>(1860—1904)</a:t>
            </a:r>
            <a:r>
              <a:rPr lang="zh-CN" altLang="en-US" sz="2000" b="1">
                <a:solidFill>
                  <a:srgbClr val="C00000"/>
                </a:solidFill>
                <a:latin typeface="Microsoft YaHei" panose="020b0503020204020204" pitchFamily="34" charset="-122"/>
                <a:ea typeface="Microsoft YaHei" panose="020b0503020204020204" pitchFamily="34" charset="-122"/>
              </a:rPr>
              <a:t>，俄国小说家、戏剧家，</a:t>
            </a:r>
            <a:r>
              <a:rPr lang="en-US" altLang="zh-CN" sz="2000" b="1">
                <a:solidFill>
                  <a:srgbClr val="C00000"/>
                </a:solidFill>
                <a:latin typeface="Microsoft YaHei" panose="020b0503020204020204" pitchFamily="34" charset="-122"/>
                <a:ea typeface="Microsoft YaHei" panose="020b0503020204020204" pitchFamily="34" charset="-122"/>
              </a:rPr>
              <a:t>19</a:t>
            </a:r>
            <a:r>
              <a:rPr lang="zh-CN" altLang="en-US" sz="2000" b="1">
                <a:solidFill>
                  <a:srgbClr val="C00000"/>
                </a:solidFill>
                <a:latin typeface="Microsoft YaHei" panose="020b0503020204020204" pitchFamily="34" charset="-122"/>
                <a:ea typeface="Microsoft YaHei" panose="020b0503020204020204" pitchFamily="34" charset="-122"/>
              </a:rPr>
              <a:t>世纪末期俄国批判现实主义作家、短篇小说艺术大师。</a:t>
            </a:r>
            <a:r>
              <a:rPr lang="en-US" altLang="zh-CN" sz="2000">
                <a:latin typeface="Microsoft YaHei" panose="020b0503020204020204" pitchFamily="34" charset="-122"/>
                <a:ea typeface="Microsoft YaHei" panose="020b0503020204020204" pitchFamily="34" charset="-122"/>
              </a:rPr>
              <a:t>1860</a:t>
            </a:r>
            <a:r>
              <a:rPr lang="zh-CN" altLang="en-US" sz="2000">
                <a:latin typeface="Microsoft YaHei" panose="020b0503020204020204" pitchFamily="34" charset="-122"/>
                <a:ea typeface="Microsoft YaHei" panose="020b0503020204020204" pitchFamily="34" charset="-122"/>
              </a:rPr>
              <a:t>年</a:t>
            </a: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月</a:t>
            </a:r>
            <a:r>
              <a:rPr lang="en-US" altLang="zh-CN" sz="2000">
                <a:latin typeface="Microsoft YaHei" panose="020b0503020204020204" pitchFamily="34" charset="-122"/>
                <a:ea typeface="Microsoft YaHei" panose="020b0503020204020204" pitchFamily="34" charset="-122"/>
              </a:rPr>
              <a:t>29</a:t>
            </a:r>
            <a:r>
              <a:rPr lang="zh-CN" altLang="en-US" sz="2000">
                <a:latin typeface="Microsoft YaHei" panose="020b0503020204020204" pitchFamily="34" charset="-122"/>
                <a:ea typeface="Microsoft YaHei" panose="020b0503020204020204" pitchFamily="34" charset="-122"/>
              </a:rPr>
              <a:t>日生于罗斯托夫省塔甘罗格市。祖父是赎身农奴。父亲曾开设杂货铺，</a:t>
            </a:r>
            <a:r>
              <a:rPr lang="en-US" altLang="zh-CN" sz="2000">
                <a:latin typeface="Microsoft YaHei" panose="020b0503020204020204" pitchFamily="34" charset="-122"/>
                <a:ea typeface="Microsoft YaHei" panose="020b0503020204020204" pitchFamily="34" charset="-122"/>
              </a:rPr>
              <a:t>1876</a:t>
            </a:r>
            <a:r>
              <a:rPr lang="zh-CN" altLang="en-US" sz="2000">
                <a:latin typeface="Microsoft YaHei" panose="020b0503020204020204" pitchFamily="34" charset="-122"/>
                <a:ea typeface="Microsoft YaHei" panose="020b0503020204020204" pitchFamily="34" charset="-122"/>
              </a:rPr>
              <a:t>年破产，全家迁居莫斯科。但契诃夫只身留在塔甘罗格，靠担任家庭教师维持生计和继续求学。</a:t>
            </a:r>
            <a:r>
              <a:rPr lang="en-US" altLang="zh-CN" sz="2000">
                <a:latin typeface="Microsoft YaHei" panose="020b0503020204020204" pitchFamily="34" charset="-122"/>
                <a:ea typeface="Microsoft YaHei" panose="020b0503020204020204" pitchFamily="34" charset="-122"/>
              </a:rPr>
              <a:t>1879</a:t>
            </a:r>
            <a:r>
              <a:rPr lang="zh-CN" altLang="en-US" sz="2000">
                <a:latin typeface="Microsoft YaHei" panose="020b0503020204020204" pitchFamily="34" charset="-122"/>
                <a:ea typeface="Microsoft YaHei" panose="020b0503020204020204" pitchFamily="34" charset="-122"/>
              </a:rPr>
              <a:t>年进莫斯科大学医学系。</a:t>
            </a:r>
            <a:r>
              <a:rPr lang="en-US" altLang="zh-CN" sz="2000">
                <a:latin typeface="Microsoft YaHei" panose="020b0503020204020204" pitchFamily="34" charset="-122"/>
                <a:ea typeface="Microsoft YaHei" panose="020b0503020204020204" pitchFamily="34" charset="-122"/>
              </a:rPr>
              <a:t>1884</a:t>
            </a:r>
            <a:r>
              <a:rPr lang="zh-CN" altLang="en-US" sz="2000">
                <a:latin typeface="Microsoft YaHei" panose="020b0503020204020204" pitchFamily="34" charset="-122"/>
                <a:ea typeface="Microsoft YaHei" panose="020b0503020204020204" pitchFamily="34" charset="-122"/>
              </a:rPr>
              <a:t>年毕业后在兹威尼哥罗德等地行医，广泛接触、了解平民生活，这对他的文学创作有良好影响。</a:t>
            </a:r>
            <a:r>
              <a:rPr lang="en-US" altLang="zh-CN" sz="2000">
                <a:latin typeface="Microsoft YaHei" panose="020b0503020204020204" pitchFamily="34" charset="-122"/>
                <a:ea typeface="Microsoft YaHei" panose="020b0503020204020204" pitchFamily="34" charset="-122"/>
              </a:rPr>
              <a:t>1904</a:t>
            </a:r>
            <a:r>
              <a:rPr lang="zh-CN" altLang="en-US" sz="2000">
                <a:latin typeface="Microsoft YaHei" panose="020b0503020204020204" pitchFamily="34" charset="-122"/>
                <a:ea typeface="Microsoft YaHei" panose="020b0503020204020204" pitchFamily="34" charset="-122"/>
              </a:rPr>
              <a:t>年，契诃夫因病逝世。</a:t>
            </a:r>
          </a:p>
        </p:txBody>
      </p:sp>
      <p:sp>
        <p:nvSpPr>
          <p:cNvPr id="10" name="矩形 9">
            <a:extLst>
              <a:ext uri="{FF2B5EF4-FFF2-40B4-BE49-F238E27FC236}">
                <a16:creationId xmlns:a16="http://schemas.microsoft.com/office/drawing/2014/main" id="{CAAEE797-2C15-6243-9AD0-067D9E85500F}"/>
              </a:ext>
            </a:extLst>
          </p:cNvPr>
          <p:cNvSpPr/>
          <p:nvPr/>
        </p:nvSpPr>
        <p:spPr>
          <a:xfrm>
            <a:off x="146462" y="133597"/>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674164" y="664345"/>
            <a:ext cx="1764223"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了解作者</a:t>
            </a:r>
          </a:p>
        </p:txBody>
      </p:sp>
      <p:pic>
        <p:nvPicPr>
          <p:cNvPr id="3" name="图片 2">
            <a:extLst>
              <a:ext uri="{FF2B5EF4-FFF2-40B4-BE49-F238E27FC236}">
                <a16:creationId xmlns:a16="http://schemas.microsoft.com/office/drawing/2014/main" id="{36EC9A71-7A8F-1047-928F-D77D894B7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360" y="1765498"/>
            <a:ext cx="2823679" cy="332700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306820"/>
            <a:chOff x="448" y="424"/>
            <a:chExt cx="18304" cy="993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2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写作背景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135767" y="1840631"/>
            <a:ext cx="6294574" cy="4192943"/>
          </a:xfrm>
          <a:prstGeom prst="rect">
            <a:avLst/>
          </a:prstGeom>
          <a:noFill/>
          <a:effectLst/>
        </p:spPr>
        <p:txBody>
          <a:bodyPr wrap="square" rtlCol="0">
            <a:spAutoFit/>
          </a:bodyPr>
          <a:lstStyle/>
          <a:p>
            <a:pPr indent="457200">
              <a:lnSpc>
                <a:spcPct val="150000"/>
              </a:lnSpc>
            </a:pP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装在套子里的人</a:t>
            </a: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是契诃夫的代表作之一，写于</a:t>
            </a:r>
            <a:r>
              <a:rPr lang="en-US" altLang="zh-CN" sz="2000" b="1">
                <a:latin typeface="Microsoft YaHei" panose="020b0503020204020204" pitchFamily="34" charset="-122"/>
                <a:ea typeface="Microsoft YaHei" panose="020b0503020204020204" pitchFamily="34" charset="-122"/>
                <a:sym typeface="+mn-ea"/>
              </a:rPr>
              <a:t>1898</a:t>
            </a:r>
            <a:r>
              <a:rPr lang="zh-CN" altLang="en-US" sz="2000" b="1">
                <a:latin typeface="Microsoft YaHei" panose="020b0503020204020204" pitchFamily="34" charset="-122"/>
                <a:ea typeface="Microsoft YaHei" panose="020b0503020204020204" pitchFamily="34" charset="-122"/>
                <a:sym typeface="+mn-ea"/>
              </a:rPr>
              <a:t>年。</a:t>
            </a:r>
            <a:r>
              <a:rPr lang="zh-CN" altLang="en-US" sz="2000" b="1">
                <a:solidFill>
                  <a:srgbClr val="C00000"/>
                </a:solidFill>
                <a:latin typeface="Microsoft YaHei" panose="020b0503020204020204" pitchFamily="34" charset="-122"/>
                <a:ea typeface="Microsoft YaHei" panose="020b0503020204020204" pitchFamily="34" charset="-122"/>
                <a:sym typeface="+mn-ea"/>
              </a:rPr>
              <a:t>小说反映了</a:t>
            </a:r>
            <a:r>
              <a:rPr lang="en-US" altLang="zh-CN" sz="2000" b="1">
                <a:solidFill>
                  <a:srgbClr val="C00000"/>
                </a:solidFill>
                <a:latin typeface="Microsoft YaHei" panose="020b0503020204020204" pitchFamily="34" charset="-122"/>
                <a:ea typeface="Microsoft YaHei" panose="020b0503020204020204" pitchFamily="34" charset="-122"/>
                <a:sym typeface="+mn-ea"/>
              </a:rPr>
              <a:t>19</a:t>
            </a:r>
            <a:r>
              <a:rPr lang="zh-CN" altLang="en-US" sz="2000" b="1">
                <a:solidFill>
                  <a:srgbClr val="C00000"/>
                </a:solidFill>
                <a:latin typeface="Microsoft YaHei" panose="020b0503020204020204" pitchFamily="34" charset="-122"/>
                <a:ea typeface="Microsoft YaHei" panose="020b0503020204020204" pitchFamily="34" charset="-122"/>
                <a:sym typeface="+mn-ea"/>
              </a:rPr>
              <a:t>世纪末俄国沙皇专制统治的黑暗现实。</a:t>
            </a:r>
            <a:r>
              <a:rPr lang="en-US" altLang="zh-CN" sz="2000" b="1">
                <a:latin typeface="Microsoft YaHei" panose="020b0503020204020204" pitchFamily="34" charset="-122"/>
                <a:ea typeface="Microsoft YaHei" panose="020b0503020204020204" pitchFamily="34" charset="-122"/>
                <a:sym typeface="+mn-ea"/>
              </a:rPr>
              <a:t>1881</a:t>
            </a:r>
            <a:r>
              <a:rPr lang="zh-CN" altLang="en-US" sz="2000" b="1">
                <a:latin typeface="Microsoft YaHei" panose="020b0503020204020204" pitchFamily="34" charset="-122"/>
                <a:ea typeface="Microsoft YaHei" panose="020b0503020204020204" pitchFamily="34" charset="-122"/>
                <a:sym typeface="+mn-ea"/>
              </a:rPr>
              <a:t>年，沙皇亚历山大二世被刺身亡，继位的沙皇亚历山大三世加强了专制恐怖统治。这时俄国已经兴起变革之风，要求自由民主、改变专制秩序的呼声日趋强烈。</a:t>
            </a:r>
            <a:r>
              <a:rPr lang="zh-CN" altLang="en-US" sz="2000" b="1">
                <a:solidFill>
                  <a:srgbClr val="C00000"/>
                </a:solidFill>
                <a:latin typeface="Microsoft YaHei" panose="020b0503020204020204" pitchFamily="34" charset="-122"/>
                <a:ea typeface="Microsoft YaHei" panose="020b0503020204020204" pitchFamily="34" charset="-122"/>
                <a:sym typeface="+mn-ea"/>
              </a:rPr>
              <a:t>面对汹涌的变革浪潮，沙皇政府采取一切手段镇压、禁锢人们的思想言论。</a:t>
            </a:r>
            <a:r>
              <a:rPr lang="zh-CN" altLang="en-US" sz="2000" b="1">
                <a:latin typeface="Microsoft YaHei" panose="020b0503020204020204" pitchFamily="34" charset="-122"/>
                <a:ea typeface="Microsoft YaHei" panose="020b0503020204020204" pitchFamily="34" charset="-122"/>
                <a:sym typeface="+mn-ea"/>
              </a:rPr>
              <a:t>全国警探遍布，告密者横行，一切专制势力纠合起来，竭力维护腐朽没落的沙皇统治。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id="{BB0B13A2-7723-1441-96E7-6DF92B897931}"/>
              </a:ext>
            </a:extLst>
          </p:cNvPr>
          <p:cNvSpPr txBox="1"/>
          <p:nvPr/>
        </p:nvSpPr>
        <p:spPr>
          <a:xfrm>
            <a:off x="859809" y="1371565"/>
            <a:ext cx="10771813" cy="3546548"/>
          </a:xfrm>
          <a:prstGeom prst="rect">
            <a:avLst/>
          </a:prstGeom>
          <a:noFill/>
        </p:spPr>
        <p:txBody>
          <a:bodyPr wrap="square" rtlCol="0">
            <a:spAutoFit/>
          </a:bodyPr>
          <a:lstStyle/>
          <a:p>
            <a:pPr algn="ctr">
              <a:lnSpc>
                <a:spcPct val="150000"/>
              </a:lnSpc>
            </a:pPr>
            <a:r>
              <a:rPr lang="zh-CN" altLang="en-US" sz="3200" b="1">
                <a:latin typeface="Microsoft YaHei" panose="020b0503020204020204" pitchFamily="34" charset="-122"/>
                <a:ea typeface="Microsoft YaHei" panose="020b0503020204020204" pitchFamily="34" charset="-122"/>
              </a:rPr>
              <a:t>了解契诃夫的小说创作</a:t>
            </a:r>
          </a:p>
          <a:p>
            <a:pPr indent="457200">
              <a:lnSpc>
                <a:spcPct val="150000"/>
              </a:lnSpc>
            </a:pPr>
            <a:r>
              <a:rPr lang="zh-CN" altLang="en-US" sz="2000">
                <a:latin typeface="Microsoft YaHei" panose="020b0503020204020204" pitchFamily="34" charset="-122"/>
                <a:ea typeface="Microsoft YaHei" panose="020b0503020204020204" pitchFamily="34" charset="-122"/>
              </a:rPr>
              <a:t>契诃夫创造了一种</a:t>
            </a:r>
            <a:r>
              <a:rPr lang="zh-CN" altLang="en-US" sz="2000" b="1">
                <a:solidFill>
                  <a:srgbClr val="C00000"/>
                </a:solidFill>
                <a:latin typeface="Microsoft YaHei" panose="020b0503020204020204" pitchFamily="34" charset="-122"/>
                <a:ea typeface="Microsoft YaHei" panose="020b0503020204020204" pitchFamily="34" charset="-122"/>
              </a:rPr>
              <a:t>内容丰富深刻、形式短小精湛</a:t>
            </a:r>
            <a:r>
              <a:rPr lang="zh-CN" altLang="en-US" sz="2000">
                <a:latin typeface="Microsoft YaHei" panose="020b0503020204020204" pitchFamily="34" charset="-122"/>
                <a:ea typeface="Microsoft YaHei" panose="020b0503020204020204" pitchFamily="34" charset="-122"/>
              </a:rPr>
              <a:t>的一种独特的短篇小说体裁。在这种短篇小说中，作家往往</a:t>
            </a:r>
            <a:r>
              <a:rPr lang="zh-CN" altLang="en-US" sz="2000" b="1">
                <a:solidFill>
                  <a:srgbClr val="C00000"/>
                </a:solidFill>
                <a:latin typeface="Microsoft YaHei" panose="020b0503020204020204" pitchFamily="34" charset="-122"/>
                <a:ea typeface="Microsoft YaHei" panose="020b0503020204020204" pitchFamily="34" charset="-122"/>
              </a:rPr>
              <a:t>以普通人们的日常生活为题材，凭借巧妙的艺术手法对生活和人物的心理进行真实而又细致的描绘和概括，从中展示出重要的社会内容。</a:t>
            </a:r>
            <a:r>
              <a:rPr lang="zh-CN" altLang="en-US" sz="2000">
                <a:latin typeface="Microsoft YaHei" panose="020b0503020204020204" pitchFamily="34" charset="-122"/>
                <a:ea typeface="Microsoft YaHei" panose="020b0503020204020204" pitchFamily="34" charset="-122"/>
              </a:rPr>
              <a:t>这种小说有</a:t>
            </a:r>
            <a:r>
              <a:rPr lang="zh-CN" altLang="en-US" sz="2000" b="1">
                <a:solidFill>
                  <a:srgbClr val="C00000"/>
                </a:solidFill>
                <a:latin typeface="Microsoft YaHei" panose="020b0503020204020204" pitchFamily="34" charset="-122"/>
                <a:ea typeface="Microsoft YaHei" panose="020b0503020204020204" pitchFamily="34" charset="-122"/>
              </a:rPr>
              <a:t>强烈的抒情意味</a:t>
            </a:r>
            <a:r>
              <a:rPr lang="zh-CN" altLang="en-US" sz="2000">
                <a:latin typeface="Microsoft YaHei" panose="020b0503020204020204" pitchFamily="34" charset="-122"/>
                <a:ea typeface="Microsoft YaHei" panose="020b0503020204020204" pitchFamily="34" charset="-122"/>
              </a:rPr>
              <a:t>，抒发作者对现实生活里的丑恶一面的厌恶以及对美好未来的憧憬，但作家把他对自己笔下的生活和人物的褒贬以及作家内心的痛苦和愉悦之情自然而然地融入在作品的形象体系中，让读者自己从不同的人物形象中认知和体会作品的含义。</a:t>
            </a:r>
          </a:p>
        </p:txBody>
      </p:sp>
      <p:sp>
        <p:nvSpPr>
          <p:cNvPr id="7" name="矩形 6">
            <a:extLst>
              <a:ext uri="{FF2B5EF4-FFF2-40B4-BE49-F238E27FC236}">
                <a16:creationId xmlns:a16="http://schemas.microsoft.com/office/drawing/2014/main" id="{BA4EFA02-B2F8-5A4A-BB18-E22FF381284A}"/>
              </a:ext>
            </a:extLst>
          </p:cNvPr>
          <p:cNvSpPr/>
          <p:nvPr/>
        </p:nvSpPr>
        <p:spPr>
          <a:xfrm>
            <a:off x="146462" y="133597"/>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54280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195</Paragraphs>
  <Slides>42</Slides>
  <Notes>22</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42</vt:i4>
      </vt:variant>
    </vt:vector>
  </HeadingPairs>
  <TitlesOfParts>
    <vt:vector baseType="lpstr" size="55">
      <vt:lpstr>Arial</vt:lpstr>
      <vt:lpstr>Calibri Light</vt:lpstr>
      <vt:lpstr>Calibri</vt:lpstr>
      <vt:lpstr>等线 Light</vt:lpstr>
      <vt:lpstr>等线</vt:lpstr>
      <vt:lpstr>Microsoft YaHei</vt:lpstr>
      <vt:lpstr>宋体</vt:lpstr>
      <vt:lpstr>Wingdings</vt:lpstr>
      <vt:lpstr>MComic PRC Medium</vt:lpstr>
      <vt:lpstr>Open Sans</vt:lpstr>
      <vt:lpstr>Open Sans </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2021-03-02T14:04:53.676</cp:lastPrinted>
  <dcterms:created xsi:type="dcterms:W3CDTF">2021-03-02T14:04:53Z</dcterms:created>
  <dcterms:modified xsi:type="dcterms:W3CDTF">2021-04-13T04:50:06Z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