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36" r:id="rId2"/>
    <p:sldId id="300" r:id="rId3"/>
    <p:sldId id="259" r:id="rId4"/>
    <p:sldId id="298" r:id="rId5"/>
    <p:sldId id="299" r:id="rId6"/>
    <p:sldId id="267" r:id="rId7"/>
    <p:sldId id="326" r:id="rId8"/>
    <p:sldId id="327" r:id="rId9"/>
    <p:sldId id="329" r:id="rId10"/>
    <p:sldId id="302" r:id="rId11"/>
    <p:sldId id="303" r:id="rId12"/>
    <p:sldId id="328" r:id="rId13"/>
    <p:sldId id="304" r:id="rId14"/>
    <p:sldId id="307" r:id="rId15"/>
    <p:sldId id="334" r:id="rId16"/>
    <p:sldId id="317" r:id="rId17"/>
    <p:sldId id="311" r:id="rId18"/>
    <p:sldId id="312" r:id="rId19"/>
    <p:sldId id="284" r:id="rId20"/>
    <p:sldId id="285" r:id="rId21"/>
    <p:sldId id="286" r:id="rId22"/>
    <p:sldId id="287" r:id="rId23"/>
    <p:sldId id="288" r:id="rId24"/>
    <p:sldId id="332" r:id="rId25"/>
    <p:sldId id="333" r:id="rId26"/>
    <p:sldId id="319" r:id="rId27"/>
    <p:sldId id="335" r:id="rId28"/>
    <p:sldId id="331" r:id="rId29"/>
    <p:sldId id="337" r:id="rId30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anose="05000000000000000000" pitchFamily="2" charset="2"/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latin typeface="Arial" panose="020B0604020202020204" pitchFamily="34" charset="0"/>
              </a:defRPr>
            </a:lvl1pPr>
          </a:lstStyle>
          <a:p>
            <a:fld id="{FB96A1F9-9948-40BE-8C9D-7D4E7210C05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567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15</a:t>
            </a: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19</a:t>
            </a: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20</a:t>
            </a: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21</a:t>
            </a: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22</a:t>
            </a: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23</a:t>
            </a: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 b="0"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66059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"/>
            <a:ext cx="9144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A4F5646-88A2-42B8-8796-C69760F5D1C1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/>
              <a:t>谢    谢</a:t>
            </a:r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  老王</a:t>
            </a:r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539750" y="476250"/>
            <a:ext cx="5400675" cy="5416868"/>
          </a:xfrm>
          <a:prstGeom prst="rect">
            <a:avLst/>
          </a:prstGeom>
          <a:solidFill>
            <a:srgbClr val="C0C0C0">
              <a:alpha val="25098"/>
            </a:srgbClr>
          </a:solidFill>
          <a:ln w="952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200">
                <a:latin typeface="Times New Roman" panose="02020603050405020304" pitchFamily="34" charset="0"/>
                <a:ea typeface="楷体" panose="02010609060101010101" pitchFamily="49" charset="-122"/>
              </a:rPr>
              <a:t>A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、靠一辆破旧的三轮车活命。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200">
                <a:latin typeface="Times New Roman" panose="02020603050405020304" pitchFamily="34" charset="0"/>
                <a:ea typeface="楷体" panose="02010609060101010101" pitchFamily="49" charset="-122"/>
              </a:rPr>
              <a:t>B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、眼睛不好，瞎了一只眼。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200">
                <a:latin typeface="Times New Roman" panose="02020603050405020304" pitchFamily="34" charset="0"/>
                <a:ea typeface="楷体" panose="02010609060101010101" pitchFamily="49" charset="-122"/>
              </a:rPr>
              <a:t>C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、住在荒僻的小胡同，塌败的小屋。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200">
                <a:latin typeface="Times New Roman" panose="02020603050405020304" pitchFamily="34" charset="0"/>
                <a:ea typeface="楷体" panose="02010609060101010101" pitchFamily="49" charset="-122"/>
              </a:rPr>
              <a:t>D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、 “文革”期间载客的三轮车被取缔，他的生计就更加窘迫，只能凑合着打发日子。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7888169" y="1052513"/>
            <a:ext cx="800219" cy="4679950"/>
          </a:xfrm>
          <a:prstGeom prst="rect">
            <a:avLst/>
          </a:prstGeom>
          <a:solidFill>
            <a:srgbClr val="C0C0C0">
              <a:alpha val="43921"/>
            </a:srgbClr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穷苦卑微、凄凉艰难</a:t>
            </a:r>
          </a:p>
        </p:txBody>
      </p:sp>
      <p:sp>
        <p:nvSpPr>
          <p:cNvPr id="182278" name="Text Box 6"/>
          <p:cNvSpPr txBox="1">
            <a:spLocks noChangeArrowheads="1"/>
          </p:cNvSpPr>
          <p:nvPr/>
        </p:nvSpPr>
        <p:spPr bwMode="auto">
          <a:xfrm>
            <a:off x="6446719" y="1844675"/>
            <a:ext cx="800219" cy="2374900"/>
          </a:xfrm>
          <a:prstGeom prst="rect">
            <a:avLst/>
          </a:prstGeom>
          <a:solidFill>
            <a:srgbClr val="C0C0C0">
              <a:alpha val="43921"/>
            </a:srgbClr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人物形象</a:t>
            </a:r>
          </a:p>
        </p:txBody>
      </p:sp>
      <p:sp>
        <p:nvSpPr>
          <p:cNvPr id="182279" name="AutoShape 7"/>
          <p:cNvSpPr>
            <a:spLocks noChangeArrowheads="1"/>
          </p:cNvSpPr>
          <p:nvPr/>
        </p:nvSpPr>
        <p:spPr bwMode="auto">
          <a:xfrm>
            <a:off x="7308850" y="2781300"/>
            <a:ext cx="503238" cy="360363"/>
          </a:xfrm>
          <a:prstGeom prst="rightArrow">
            <a:avLst>
              <a:gd name="adj1" fmla="val 50000"/>
              <a:gd name="adj2" fmla="val 34912"/>
            </a:avLst>
          </a:prstGeom>
          <a:solidFill>
            <a:schemeClr val="tx2"/>
          </a:solidFill>
          <a:ln w="9525" algn="ctr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animBg="1"/>
      <p:bldP spid="182276" grpId="0" animBg="1"/>
      <p:bldP spid="182278" grpId="0" animBg="1"/>
      <p:bldP spid="1822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323850" y="115888"/>
            <a:ext cx="5184775" cy="6186309"/>
          </a:xfrm>
          <a:prstGeom prst="rect">
            <a:avLst/>
          </a:prstGeom>
          <a:solidFill>
            <a:srgbClr val="C0C0C0">
              <a:alpha val="38039"/>
            </a:srgbClr>
          </a:solidFill>
          <a:ln w="952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600">
                <a:latin typeface="Times New Roman" panose="02020603050405020304" pitchFamily="34" charset="0"/>
                <a:ea typeface="楷体" panose="02010609060101010101" pitchFamily="49" charset="-122"/>
              </a:rPr>
              <a:t>A</a:t>
            </a:r>
            <a:r>
              <a:rPr lang="zh-CN" altLang="en-US" sz="3600">
                <a:latin typeface="Times New Roman" panose="02020603050405020304" pitchFamily="34" charset="0"/>
                <a:ea typeface="楷体" panose="02010609060101010101" pitchFamily="49" charset="-122"/>
              </a:rPr>
              <a:t>、愿意给我们家带送冰块，车费减半。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600">
                <a:latin typeface="Times New Roman" panose="02020603050405020304" pitchFamily="34" charset="0"/>
                <a:ea typeface="楷体" panose="02010609060101010101" pitchFamily="49" charset="-122"/>
              </a:rPr>
              <a:t>B</a:t>
            </a:r>
            <a:r>
              <a:rPr lang="zh-CN" altLang="en-US" sz="3600">
                <a:latin typeface="Times New Roman" panose="02020603050405020304" pitchFamily="34" charset="0"/>
                <a:ea typeface="楷体" panose="02010609060101010101" pitchFamily="49" charset="-122"/>
              </a:rPr>
              <a:t>、送钱先生看病，不要钱，拿了钱还不大放心，担心人家看病钱不够。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3600">
                <a:latin typeface="Times New Roman" panose="02020603050405020304" pitchFamily="34" charset="0"/>
                <a:ea typeface="楷体" panose="02010609060101010101" pitchFamily="49" charset="-122"/>
              </a:rPr>
              <a:t>C</a:t>
            </a:r>
            <a:r>
              <a:rPr lang="zh-CN" altLang="en-US" sz="3600">
                <a:latin typeface="Times New Roman" panose="02020603050405020304" pitchFamily="34" charset="0"/>
                <a:ea typeface="楷体" panose="02010609060101010101" pitchFamily="49" charset="-122"/>
              </a:rPr>
              <a:t>、受了人家的好处，总也不忘，总觉得欠了人情，去世前一天还硬撑着拿了香油、鸡蛋上门感谢。</a:t>
            </a: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7521853" y="908050"/>
            <a:ext cx="1415772" cy="4249738"/>
          </a:xfrm>
          <a:prstGeom prst="rect">
            <a:avLst/>
          </a:prstGeom>
          <a:solidFill>
            <a:srgbClr val="C0C0C0">
              <a:alpha val="45097"/>
            </a:srgbClr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老实厚道、心地善良、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知恩必报的好人。</a:t>
            </a:r>
          </a:p>
        </p:txBody>
      </p:sp>
      <p:sp>
        <p:nvSpPr>
          <p:cNvPr id="183302" name="Text Box 6"/>
          <p:cNvSpPr txBox="1">
            <a:spLocks noChangeArrowheads="1"/>
          </p:cNvSpPr>
          <p:nvPr/>
        </p:nvSpPr>
        <p:spPr bwMode="auto">
          <a:xfrm>
            <a:off x="5882799" y="1844675"/>
            <a:ext cx="738664" cy="2374900"/>
          </a:xfrm>
          <a:prstGeom prst="rect">
            <a:avLst/>
          </a:prstGeom>
          <a:solidFill>
            <a:srgbClr val="C0C0C0">
              <a:alpha val="43921"/>
            </a:srgbClr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600">
                <a:latin typeface="Times New Roman" panose="02020603050405020304" pitchFamily="34" charset="0"/>
                <a:ea typeface="楷体" panose="02010609060101010101" pitchFamily="49" charset="-122"/>
              </a:rPr>
              <a:t>人物形象</a:t>
            </a:r>
          </a:p>
        </p:txBody>
      </p:sp>
      <p:sp>
        <p:nvSpPr>
          <p:cNvPr id="183303" name="AutoShape 7"/>
          <p:cNvSpPr>
            <a:spLocks noChangeArrowheads="1"/>
          </p:cNvSpPr>
          <p:nvPr/>
        </p:nvSpPr>
        <p:spPr bwMode="auto">
          <a:xfrm>
            <a:off x="6804025" y="2708275"/>
            <a:ext cx="504825" cy="360363"/>
          </a:xfrm>
          <a:prstGeom prst="rightArrow">
            <a:avLst>
              <a:gd name="adj1" fmla="val 50000"/>
              <a:gd name="adj2" fmla="val 35022"/>
            </a:avLst>
          </a:prstGeom>
          <a:solidFill>
            <a:schemeClr val="tx2"/>
          </a:solidFill>
          <a:ln w="9525" algn="ctr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8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animBg="1"/>
      <p:bldP spid="183300" grpId="0" animBg="1"/>
      <p:bldP spid="183302" grpId="0" animBg="1"/>
      <p:bldP spid="1833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AutoShape 2"/>
          <p:cNvSpPr>
            <a:spLocks noChangeArrowheads="1"/>
          </p:cNvSpPr>
          <p:nvPr/>
        </p:nvSpPr>
        <p:spPr bwMode="auto">
          <a:xfrm>
            <a:off x="827088" y="2565400"/>
            <a:ext cx="7561262" cy="1295400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-36513" y="2749550"/>
            <a:ext cx="8642351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196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800">
                <a:latin typeface="Times New Roman" panose="02020603050405020304" pitchFamily="34" charset="0"/>
                <a:ea typeface="楷体" panose="02010609060101010101" pitchFamily="49" charset="-122"/>
              </a:rPr>
              <a:t>      我和家人是如何对待老王的？</a:t>
            </a:r>
            <a:endParaRPr lang="zh-CN" altLang="en-US" sz="4400" b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4" grpId="0" animBg="1"/>
      <p:bldP spid="2385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468313" y="765175"/>
            <a:ext cx="5832475" cy="5229225"/>
          </a:xfrm>
          <a:prstGeom prst="rect">
            <a:avLst/>
          </a:prstGeom>
          <a:solidFill>
            <a:srgbClr val="C0C0C0">
              <a:alpha val="32941"/>
            </a:srgbClr>
          </a:solidFill>
          <a:ln w="952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34" charset="0"/>
                <a:ea typeface="楷体" panose="02010609060101010101" pitchFamily="49" charset="-122"/>
              </a:rPr>
              <a:t>A</a:t>
            </a:r>
            <a:r>
              <a:rPr lang="zh-CN" altLang="en-US">
                <a:latin typeface="Times New Roman" panose="02020603050405020304" pitchFamily="34" charset="0"/>
                <a:ea typeface="楷体" panose="02010609060101010101" pitchFamily="49" charset="-122"/>
              </a:rPr>
              <a:t>、照顾老王的生意，坐他车；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34" charset="0"/>
                <a:ea typeface="楷体" panose="02010609060101010101" pitchFamily="49" charset="-122"/>
              </a:rPr>
              <a:t>B </a:t>
            </a:r>
            <a:r>
              <a:rPr lang="zh-CN" altLang="en-US">
                <a:latin typeface="Times New Roman" panose="02020603050405020304" pitchFamily="34" charset="0"/>
                <a:ea typeface="楷体" panose="02010609060101010101" pitchFamily="49" charset="-122"/>
              </a:rPr>
              <a:t>、老王再客气，也付给他应得的报酬；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34" charset="0"/>
                <a:ea typeface="楷体" panose="02010609060101010101" pitchFamily="49" charset="-122"/>
              </a:rPr>
              <a:t>C</a:t>
            </a:r>
            <a:r>
              <a:rPr lang="zh-CN" altLang="en-US">
                <a:latin typeface="Times New Roman" panose="02020603050405020304" pitchFamily="34" charset="0"/>
                <a:ea typeface="楷体" panose="02010609060101010101" pitchFamily="49" charset="-122"/>
              </a:rPr>
              <a:t>、老王送来香油鸡蛋，不能让他白送，也给了钱；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34" charset="0"/>
                <a:ea typeface="楷体" panose="02010609060101010101" pitchFamily="49" charset="-122"/>
              </a:rPr>
              <a:t>D</a:t>
            </a:r>
            <a:r>
              <a:rPr lang="zh-CN" altLang="en-US">
                <a:latin typeface="Times New Roman" panose="02020603050405020304" pitchFamily="34" charset="0"/>
                <a:ea typeface="楷体" panose="02010609060101010101" pitchFamily="49" charset="-122"/>
              </a:rPr>
              <a:t>、关心老王的生计：三轮车改装后，生意不好做，关切询问他是否能维持生活。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>
                <a:latin typeface="Times New Roman" panose="02020603050405020304" pitchFamily="34" charset="0"/>
                <a:ea typeface="楷体" panose="02010609060101010101" pitchFamily="49" charset="-122"/>
              </a:rPr>
              <a:t>E</a:t>
            </a:r>
            <a:r>
              <a:rPr lang="zh-CN" altLang="en-US">
                <a:latin typeface="Times New Roman" panose="02020603050405020304" pitchFamily="34" charset="0"/>
                <a:ea typeface="楷体" panose="02010609060101010101" pitchFamily="49" charset="-122"/>
              </a:rPr>
              <a:t>、她的女儿也如她一样善良，送老王大瓶鱼肝油，治好他的夜盲症。</a:t>
            </a:r>
          </a:p>
        </p:txBody>
      </p:sp>
      <p:sp>
        <p:nvSpPr>
          <p:cNvPr id="184325" name="Text Box 5"/>
          <p:cNvSpPr txBox="1">
            <a:spLocks noChangeArrowheads="1"/>
          </p:cNvSpPr>
          <p:nvPr/>
        </p:nvSpPr>
        <p:spPr bwMode="auto">
          <a:xfrm>
            <a:off x="7743706" y="1844675"/>
            <a:ext cx="800219" cy="2952750"/>
          </a:xfrm>
          <a:prstGeom prst="rect">
            <a:avLst/>
          </a:prstGeom>
          <a:solidFill>
            <a:srgbClr val="C0C0C0">
              <a:alpha val="43921"/>
            </a:srgbClr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同情、关爱</a:t>
            </a:r>
          </a:p>
        </p:txBody>
      </p:sp>
      <p:sp>
        <p:nvSpPr>
          <p:cNvPr id="184326" name="AutoShape 6"/>
          <p:cNvSpPr>
            <a:spLocks noChangeArrowheads="1"/>
          </p:cNvSpPr>
          <p:nvPr/>
        </p:nvSpPr>
        <p:spPr bwMode="auto">
          <a:xfrm>
            <a:off x="6588125" y="2997200"/>
            <a:ext cx="792163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chemeClr val="tx2"/>
          </a:solidFill>
          <a:ln w="9525" algn="ctr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animBg="1"/>
      <p:bldP spid="184325" grpId="0" animBg="1"/>
      <p:bldP spid="1843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ext Box 2"/>
          <p:cNvSpPr txBox="1">
            <a:spLocks noChangeArrowheads="1"/>
          </p:cNvSpPr>
          <p:nvPr/>
        </p:nvSpPr>
        <p:spPr bwMode="auto">
          <a:xfrm>
            <a:off x="611188" y="476250"/>
            <a:ext cx="7848600" cy="120015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几年过去了，我渐渐明白：那是一个幸运的人对一个不幸者的愧怍。</a:t>
            </a: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611188" y="3644900"/>
            <a:ext cx="7993062" cy="3025775"/>
          </a:xfrm>
          <a:prstGeom prst="rect">
            <a:avLst/>
          </a:prstGeom>
          <a:solidFill>
            <a:srgbClr val="C0C0C0">
              <a:alpha val="27058"/>
            </a:srgbClr>
          </a:solidFill>
          <a:ln w="952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solidFill>
                  <a:srgbClr val="339966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       社会总有幸运者和不幸者，与老王一生的辛劳相比，作者夫妇在文革中所受的折磨不算什么，算得上是幸运的人，因而有责任关爱不幸者，帮助改善他们的处境。作者回想对老王的关爱还很不够，这加深了她的愧怍。</a:t>
            </a:r>
          </a:p>
        </p:txBody>
      </p:sp>
      <p:sp>
        <p:nvSpPr>
          <p:cNvPr id="187398" name="AutoShape 6"/>
          <p:cNvSpPr>
            <a:spLocks noChangeArrowheads="1"/>
          </p:cNvSpPr>
          <p:nvPr/>
        </p:nvSpPr>
        <p:spPr bwMode="auto">
          <a:xfrm>
            <a:off x="755650" y="2565400"/>
            <a:ext cx="7561263" cy="863600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7399" name="Text Box 7"/>
          <p:cNvSpPr txBox="1">
            <a:spLocks noChangeArrowheads="1"/>
          </p:cNvSpPr>
          <p:nvPr/>
        </p:nvSpPr>
        <p:spPr bwMode="auto">
          <a:xfrm>
            <a:off x="1187450" y="2636838"/>
            <a:ext cx="698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196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/>
                <a:ea typeface="楷体" panose="02010609060101010101" pitchFamily="49" charset="-122"/>
              </a:rPr>
              <a:t>理解全文最后一句话的含义。 </a:t>
            </a:r>
            <a:endParaRPr lang="zh-CN" altLang="en-US" sz="3600"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87401" name="AutoShape 9"/>
          <p:cNvSpPr>
            <a:spLocks noChangeArrowheads="1"/>
          </p:cNvSpPr>
          <p:nvPr/>
        </p:nvSpPr>
        <p:spPr bwMode="auto">
          <a:xfrm>
            <a:off x="4356100" y="1916113"/>
            <a:ext cx="431800" cy="504825"/>
          </a:xfrm>
          <a:prstGeom prst="downArrow">
            <a:avLst>
              <a:gd name="adj1" fmla="val 50000"/>
              <a:gd name="adj2" fmla="val 29228"/>
            </a:avLst>
          </a:prstGeom>
          <a:solidFill>
            <a:schemeClr val="tx2"/>
          </a:solidFill>
          <a:ln w="9525" algn="ctr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 animBg="1"/>
      <p:bldP spid="187395" grpId="0" animBg="1"/>
      <p:bldP spid="187398" grpId="0" animBg="1"/>
      <p:bldP spid="187399" grpId="0"/>
      <p:bldP spid="1874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AutoShape 2"/>
          <p:cNvSpPr>
            <a:spLocks noChangeArrowheads="1"/>
          </p:cNvSpPr>
          <p:nvPr/>
        </p:nvSpPr>
        <p:spPr bwMode="auto">
          <a:xfrm>
            <a:off x="827088" y="2565400"/>
            <a:ext cx="7561262" cy="1295400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7027" name="Text Box 3"/>
          <p:cNvSpPr txBox="1">
            <a:spLocks noChangeArrowheads="1"/>
          </p:cNvSpPr>
          <p:nvPr/>
        </p:nvSpPr>
        <p:spPr bwMode="auto">
          <a:xfrm>
            <a:off x="2411413" y="2781300"/>
            <a:ext cx="54721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196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400">
                <a:latin typeface="Times New Roman" panose="02020603050405020304"/>
                <a:ea typeface="楷体" panose="02010609060101010101" pitchFamily="49" charset="-122"/>
              </a:rPr>
              <a:t>谈谈收获与感悟。 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 animBg="1"/>
      <p:bldP spid="2570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ext Box 2"/>
          <p:cNvSpPr txBox="1">
            <a:spLocks noChangeArrowheads="1"/>
          </p:cNvSpPr>
          <p:nvPr/>
        </p:nvSpPr>
        <p:spPr bwMode="auto">
          <a:xfrm>
            <a:off x="8070731" y="609600"/>
            <a:ext cx="800219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40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我想上学</a:t>
            </a:r>
            <a:r>
              <a:rPr kumimoji="1" lang="en-US" altLang="zh-CN" sz="40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……</a:t>
            </a:r>
            <a:endParaRPr kumimoji="1" lang="en-US" altLang="zh-CN" sz="400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9459" name="Picture 3" descr="194036_272864662_qqspvnlm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750" y="981075"/>
            <a:ext cx="7632700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Group 4"/>
          <p:cNvGrpSpPr/>
          <p:nvPr/>
        </p:nvGrpSpPr>
        <p:grpSpPr>
          <a:xfrm>
            <a:off x="611188" y="333375"/>
            <a:ext cx="2881312" cy="477838"/>
            <a:chOff x="3016" y="300"/>
            <a:chExt cx="1815" cy="301"/>
          </a:xfrm>
        </p:grpSpPr>
        <p:sp>
          <p:nvSpPr>
            <p:cNvPr id="19461" name="AutoShape 5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19462" name="AutoShape 6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19463" name="AutoShape 7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19464" name="AutoShape 8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2005620173537635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0" y="981075"/>
            <a:ext cx="75438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-12422" y="925513"/>
            <a:ext cx="1415772" cy="593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40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我们的课桌，我们的床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49" charset="-122"/>
              </a:rPr>
              <a:t>……</a:t>
            </a:r>
            <a:endParaRPr kumimoji="1" lang="en-US" altLang="zh-CN" sz="4000">
              <a:solidFill>
                <a:srgbClr val="FF0000"/>
              </a:solidFill>
              <a:latin typeface="方正姚体" panose="02010601030101010101" pitchFamily="2" charset="-122"/>
              <a:ea typeface="黑体" panose="02010609060101010101" pitchFamily="49" charset="-122"/>
            </a:endParaRPr>
          </a:p>
        </p:txBody>
      </p:sp>
      <p:grpSp>
        <p:nvGrpSpPr>
          <p:cNvPr id="192516" name="Group 4"/>
          <p:cNvGrpSpPr/>
          <p:nvPr/>
        </p:nvGrpSpPr>
        <p:grpSpPr>
          <a:xfrm>
            <a:off x="3635375" y="333375"/>
            <a:ext cx="2881313" cy="477838"/>
            <a:chOff x="3016" y="300"/>
            <a:chExt cx="1815" cy="301"/>
          </a:xfrm>
        </p:grpSpPr>
        <p:sp>
          <p:nvSpPr>
            <p:cNvPr id="20485" name="AutoShape 5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0486" name="AutoShape 6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0487" name="AutoShape 7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0488" name="AutoShape 8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A1071043171_254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65175"/>
            <a:ext cx="47879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539" name="Picture 3" descr="A1071043255_269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765175"/>
            <a:ext cx="43434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4109205" y="3502025"/>
            <a:ext cx="677108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有一种无奈叫贫穷</a:t>
            </a:r>
          </a:p>
        </p:txBody>
      </p:sp>
      <p:grpSp>
        <p:nvGrpSpPr>
          <p:cNvPr id="193541" name="Group 5"/>
          <p:cNvGrpSpPr/>
          <p:nvPr/>
        </p:nvGrpSpPr>
        <p:grpSpPr>
          <a:xfrm>
            <a:off x="3492500" y="115888"/>
            <a:ext cx="2881313" cy="620712"/>
            <a:chOff x="3016" y="300"/>
            <a:chExt cx="1815" cy="301"/>
          </a:xfrm>
        </p:grpSpPr>
        <p:sp>
          <p:nvSpPr>
            <p:cNvPr id="21510" name="AutoShape 6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1511" name="AutoShape 7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1512" name="AutoShape 8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1513" name="AutoShape 9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/>
      <p:bldP spid="19354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895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088" y="765175"/>
            <a:ext cx="7416800" cy="5353050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395" name="Group 3"/>
          <p:cNvGrpSpPr/>
          <p:nvPr/>
        </p:nvGrpSpPr>
        <p:grpSpPr>
          <a:xfrm>
            <a:off x="4787900" y="188913"/>
            <a:ext cx="2881313" cy="477837"/>
            <a:chOff x="3016" y="300"/>
            <a:chExt cx="1815" cy="301"/>
          </a:xfrm>
        </p:grpSpPr>
        <p:sp>
          <p:nvSpPr>
            <p:cNvPr id="22538" name="AutoShape 4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2539" name="AutoShape 5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2540" name="AutoShape 6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2541" name="AutoShape 7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  <p:grpSp>
        <p:nvGrpSpPr>
          <p:cNvPr id="59400" name="Group 8"/>
          <p:cNvGrpSpPr/>
          <p:nvPr/>
        </p:nvGrpSpPr>
        <p:grpSpPr>
          <a:xfrm>
            <a:off x="1331913" y="6237288"/>
            <a:ext cx="2881312" cy="477837"/>
            <a:chOff x="3016" y="300"/>
            <a:chExt cx="1815" cy="301"/>
          </a:xfrm>
        </p:grpSpPr>
        <p:sp>
          <p:nvSpPr>
            <p:cNvPr id="22534" name="AutoShape 9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2535" name="AutoShape 10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2536" name="AutoShape 11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2537" name="AutoShape 12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  <p:sp>
        <p:nvSpPr>
          <p:cNvPr id="59409" name="WordArt 17"/>
          <p:cNvSpPr>
            <a:spLocks noChangeArrowheads="1" noChangeShapeType="1" noTextEdit="1"/>
          </p:cNvSpPr>
          <p:nvPr/>
        </p:nvSpPr>
        <p:spPr bwMode="auto">
          <a:xfrm rot="5400000">
            <a:off x="-663574" y="2471737"/>
            <a:ext cx="2247900" cy="5619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400" i="1" kern="10" spc="88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冷暖相依</a:t>
            </a: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36703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miter lim="800000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词语荟萃</a:t>
            </a:r>
          </a:p>
        </p:txBody>
      </p:sp>
      <p:sp>
        <p:nvSpPr>
          <p:cNvPr id="127015" name="Rectangle 39"/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29600" cy="5616575"/>
          </a:xfrm>
          <a:solidFill>
            <a:schemeClr val="accent1"/>
          </a:solidFill>
          <a:ln w="57150" cmpd="thinThick">
            <a:solidFill>
              <a:srgbClr val="FF3300"/>
            </a:solidFill>
            <a:miter lim="800000"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）注音：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塌（   ）败        取缔（    ）       伛（    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翳（    ）       骷髅（        ）     绷（      ）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愧怍（    ）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）释词：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塌败：                           滞笨：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取缔：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>
                <a:latin typeface="Times New Roman" panose="02020603050405020304"/>
                <a:ea typeface="楷体" panose="02010609060101010101" pitchFamily="49" charset="-122"/>
              </a:rPr>
              <a:t>愧怍：</a:t>
            </a:r>
            <a:endParaRPr lang="zh-CN" altLang="en-US" b="1">
              <a:solidFill>
                <a:schemeClr val="tx2"/>
              </a:solidFill>
            </a:endParaRPr>
          </a:p>
        </p:txBody>
      </p:sp>
      <p:sp>
        <p:nvSpPr>
          <p:cNvPr id="127016" name="Rectangle 40"/>
          <p:cNvSpPr>
            <a:spLocks noChangeArrowheads="1"/>
          </p:cNvSpPr>
          <p:nvPr/>
        </p:nvSpPr>
        <p:spPr bwMode="auto">
          <a:xfrm>
            <a:off x="1331913" y="1628775"/>
            <a:ext cx="7921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tā</a:t>
            </a:r>
          </a:p>
        </p:txBody>
      </p:sp>
      <p:sp>
        <p:nvSpPr>
          <p:cNvPr id="127017" name="Rectangle 41"/>
          <p:cNvSpPr>
            <a:spLocks noChangeArrowheads="1"/>
          </p:cNvSpPr>
          <p:nvPr/>
        </p:nvSpPr>
        <p:spPr bwMode="auto">
          <a:xfrm>
            <a:off x="4643438" y="1628775"/>
            <a:ext cx="500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dì</a:t>
            </a:r>
          </a:p>
        </p:txBody>
      </p:sp>
      <p:sp>
        <p:nvSpPr>
          <p:cNvPr id="127018" name="Rectangle 42"/>
          <p:cNvSpPr>
            <a:spLocks noChangeArrowheads="1"/>
          </p:cNvSpPr>
          <p:nvPr/>
        </p:nvSpPr>
        <p:spPr bwMode="auto">
          <a:xfrm>
            <a:off x="7092950" y="1628775"/>
            <a:ext cx="8651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yǔ</a:t>
            </a:r>
          </a:p>
        </p:txBody>
      </p:sp>
      <p:sp>
        <p:nvSpPr>
          <p:cNvPr id="127019" name="Rectangle 43"/>
          <p:cNvSpPr>
            <a:spLocks noChangeArrowheads="1"/>
          </p:cNvSpPr>
          <p:nvPr/>
        </p:nvSpPr>
        <p:spPr bwMode="auto">
          <a:xfrm>
            <a:off x="1403350" y="2205038"/>
            <a:ext cx="4810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yì</a:t>
            </a:r>
          </a:p>
        </p:txBody>
      </p:sp>
      <p:sp>
        <p:nvSpPr>
          <p:cNvPr id="127020" name="Rectangle 44"/>
          <p:cNvSpPr>
            <a:spLocks noChangeArrowheads="1"/>
          </p:cNvSpPr>
          <p:nvPr/>
        </p:nvSpPr>
        <p:spPr bwMode="auto">
          <a:xfrm>
            <a:off x="4140200" y="2133600"/>
            <a:ext cx="1193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kū lóu</a:t>
            </a:r>
          </a:p>
        </p:txBody>
      </p:sp>
      <p:sp>
        <p:nvSpPr>
          <p:cNvPr id="127021" name="Rectangle 45"/>
          <p:cNvSpPr>
            <a:spLocks noChangeArrowheads="1"/>
          </p:cNvSpPr>
          <p:nvPr/>
        </p:nvSpPr>
        <p:spPr bwMode="auto">
          <a:xfrm>
            <a:off x="6804025" y="2133600"/>
            <a:ext cx="9236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bēng</a:t>
            </a:r>
          </a:p>
        </p:txBody>
      </p:sp>
      <p:sp>
        <p:nvSpPr>
          <p:cNvPr id="127023" name="Rectangle 47"/>
          <p:cNvSpPr>
            <a:spLocks noChangeArrowheads="1"/>
          </p:cNvSpPr>
          <p:nvPr/>
        </p:nvSpPr>
        <p:spPr bwMode="auto">
          <a:xfrm>
            <a:off x="1692275" y="2781300"/>
            <a:ext cx="723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zuò</a:t>
            </a:r>
          </a:p>
        </p:txBody>
      </p:sp>
      <p:sp>
        <p:nvSpPr>
          <p:cNvPr id="127028" name="Text Box 52"/>
          <p:cNvSpPr txBox="1">
            <a:spLocks noChangeArrowheads="1"/>
          </p:cNvSpPr>
          <p:nvPr/>
        </p:nvSpPr>
        <p:spPr bwMode="auto">
          <a:xfrm>
            <a:off x="1763713" y="3933825"/>
            <a:ext cx="2376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塌陷破败。</a:t>
            </a:r>
          </a:p>
        </p:txBody>
      </p:sp>
      <p:sp>
        <p:nvSpPr>
          <p:cNvPr id="127029" name="Text Box 53"/>
          <p:cNvSpPr txBox="1">
            <a:spLocks noChangeArrowheads="1"/>
          </p:cNvSpPr>
          <p:nvPr/>
        </p:nvSpPr>
        <p:spPr bwMode="auto">
          <a:xfrm>
            <a:off x="5940425" y="3933825"/>
            <a:ext cx="24495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呆滞笨拙。</a:t>
            </a:r>
          </a:p>
        </p:txBody>
      </p:sp>
      <p:sp>
        <p:nvSpPr>
          <p:cNvPr id="127030" name="Text Box 54"/>
          <p:cNvSpPr txBox="1">
            <a:spLocks noChangeArrowheads="1"/>
          </p:cNvSpPr>
          <p:nvPr/>
        </p:nvSpPr>
        <p:spPr bwMode="auto">
          <a:xfrm>
            <a:off x="1692275" y="4508500"/>
            <a:ext cx="3671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命令取消或禁止。</a:t>
            </a:r>
          </a:p>
        </p:txBody>
      </p:sp>
      <p:sp>
        <p:nvSpPr>
          <p:cNvPr id="127031" name="Text Box 55"/>
          <p:cNvSpPr txBox="1">
            <a:spLocks noChangeArrowheads="1"/>
          </p:cNvSpPr>
          <p:nvPr/>
        </p:nvSpPr>
        <p:spPr bwMode="auto">
          <a:xfrm>
            <a:off x="1692275" y="5084763"/>
            <a:ext cx="2663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2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惭愧。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0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70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70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70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70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70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7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7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7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7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7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7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7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7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7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7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2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2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2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2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15" grpId="0" uiExpand="1" build="p" animBg="1"/>
      <p:bldP spid="127016" grpId="0"/>
      <p:bldP spid="127017" grpId="0"/>
      <p:bldP spid="127018" grpId="0"/>
      <p:bldP spid="127019" grpId="0"/>
      <p:bldP spid="127020" grpId="0"/>
      <p:bldP spid="127021" grpId="0"/>
      <p:bldP spid="127023" grpId="0"/>
      <p:bldP spid="127028" grpId="0"/>
      <p:bldP spid="127029" grpId="0"/>
      <p:bldP spid="127030" grpId="0"/>
      <p:bldP spid="1270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0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5" r="13768"/>
          <a:stretch>
            <a:fillRect/>
          </a:stretch>
        </p:blipFill>
        <p:spPr bwMode="auto">
          <a:xfrm>
            <a:off x="0" y="765175"/>
            <a:ext cx="9144000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5219700" y="5373688"/>
            <a:ext cx="3429000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720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爷爷的眼泪！</a:t>
            </a:r>
          </a:p>
        </p:txBody>
      </p:sp>
      <p:grpSp>
        <p:nvGrpSpPr>
          <p:cNvPr id="23556" name="Group 4"/>
          <p:cNvGrpSpPr/>
          <p:nvPr/>
        </p:nvGrpSpPr>
        <p:grpSpPr>
          <a:xfrm>
            <a:off x="468313" y="188913"/>
            <a:ext cx="2881312" cy="477837"/>
            <a:chOff x="3016" y="300"/>
            <a:chExt cx="1815" cy="301"/>
          </a:xfrm>
        </p:grpSpPr>
        <p:sp>
          <p:nvSpPr>
            <p:cNvPr id="23557" name="AutoShape 5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3558" name="AutoShape 6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3559" name="AutoShape 7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3560" name="AutoShape 8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08050"/>
            <a:ext cx="91440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1116013" y="5805488"/>
            <a:ext cx="7705725" cy="795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FFFF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blipFill dpi="0" rotWithShape="0">
                  <a:blip r:embed="rId4"/>
                  <a:tile tx="0" ty="0" sx="100000" sy="100000" flip="none" algn="tl"/>
                </a:blipFill>
                <a:latin typeface="Times New Roman" panose="02020603050405020304"/>
                <a:ea typeface="楷体" panose="02010609060101010101" pitchFamily="49" charset="-122"/>
              </a:rPr>
              <a:t>以木桩为凳，以石板为桌，以山野为教室！</a:t>
            </a:r>
          </a:p>
        </p:txBody>
      </p:sp>
      <p:grpSp>
        <p:nvGrpSpPr>
          <p:cNvPr id="24580" name="Group 4"/>
          <p:cNvGrpSpPr/>
          <p:nvPr/>
        </p:nvGrpSpPr>
        <p:grpSpPr>
          <a:xfrm>
            <a:off x="2700338" y="260350"/>
            <a:ext cx="2881312" cy="477838"/>
            <a:chOff x="3016" y="300"/>
            <a:chExt cx="1815" cy="301"/>
          </a:xfrm>
        </p:grpSpPr>
        <p:sp>
          <p:nvSpPr>
            <p:cNvPr id="24581" name="AutoShape 5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4582" name="AutoShape 6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4583" name="AutoShape 7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</p:spTree>
  </p:cSld>
  <p:clrMapOvr>
    <a:masterClrMapping/>
  </p:clrMapOvr>
  <p:transition spd="med" advClick="0" advTm="6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313" y="1341438"/>
            <a:ext cx="84963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3" descr="纸袋"/>
          <p:cNvSpPr>
            <a:spLocks noChangeArrowheads="1" noChangeShapeType="1" noTextEdit="1"/>
          </p:cNvSpPr>
          <p:nvPr/>
        </p:nvSpPr>
        <p:spPr bwMode="auto">
          <a:xfrm>
            <a:off x="1619250" y="620713"/>
            <a:ext cx="6705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008000"/>
                  </a:solidFill>
                  <a:miter lim="800000"/>
                </a:ln>
                <a:blipFill dpi="0" rotWithShape="0">
                  <a:blip r:embed="rId4"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一家三口的曙光在哪里？</a:t>
            </a:r>
          </a:p>
        </p:txBody>
      </p:sp>
      <p:grpSp>
        <p:nvGrpSpPr>
          <p:cNvPr id="25604" name="Group 4"/>
          <p:cNvGrpSpPr/>
          <p:nvPr/>
        </p:nvGrpSpPr>
        <p:grpSpPr>
          <a:xfrm>
            <a:off x="6084888" y="6092825"/>
            <a:ext cx="2881312" cy="477838"/>
            <a:chOff x="3016" y="300"/>
            <a:chExt cx="1815" cy="301"/>
          </a:xfrm>
        </p:grpSpPr>
        <p:sp>
          <p:nvSpPr>
            <p:cNvPr id="25605" name="AutoShape 5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5606" name="AutoShape 6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5607" name="AutoShape 7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5608" name="AutoShape 8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</p:spTree>
  </p:cSld>
  <p:clrMapOvr>
    <a:masterClrMapping/>
  </p:clrMapOvr>
  <p:transition spd="med" advClick="0" advTm="6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3"/>
          <p:cNvGrpSpPr/>
          <p:nvPr/>
        </p:nvGrpSpPr>
        <p:grpSpPr>
          <a:xfrm>
            <a:off x="2843213" y="260350"/>
            <a:ext cx="2881312" cy="477838"/>
            <a:chOff x="3016" y="300"/>
            <a:chExt cx="1815" cy="301"/>
          </a:xfrm>
        </p:grpSpPr>
        <p:sp>
          <p:nvSpPr>
            <p:cNvPr id="26629" name="AutoShape 4"/>
            <p:cNvSpPr>
              <a:spLocks noChangeArrowheads="1"/>
            </p:cNvSpPr>
            <p:nvPr/>
          </p:nvSpPr>
          <p:spPr bwMode="auto">
            <a:xfrm>
              <a:off x="3924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“老</a:t>
              </a:r>
            </a:p>
          </p:txBody>
        </p:sp>
        <p:sp>
          <p:nvSpPr>
            <p:cNvPr id="26630" name="AutoShape 5"/>
            <p:cNvSpPr>
              <a:spLocks noChangeArrowheads="1"/>
            </p:cNvSpPr>
            <p:nvPr/>
          </p:nvSpPr>
          <p:spPr bwMode="auto">
            <a:xfrm>
              <a:off x="4377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王”</a:t>
              </a:r>
            </a:p>
          </p:txBody>
        </p:sp>
        <p:sp>
          <p:nvSpPr>
            <p:cNvPr id="26631" name="AutoShape 6"/>
            <p:cNvSpPr>
              <a:spLocks noChangeArrowheads="1"/>
            </p:cNvSpPr>
            <p:nvPr/>
          </p:nvSpPr>
          <p:spPr bwMode="auto">
            <a:xfrm>
              <a:off x="3016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关</a:t>
              </a:r>
            </a:p>
          </p:txBody>
        </p:sp>
        <p:sp>
          <p:nvSpPr>
            <p:cNvPr id="26632" name="AutoShape 7"/>
            <p:cNvSpPr>
              <a:spLocks noChangeArrowheads="1"/>
            </p:cNvSpPr>
            <p:nvPr/>
          </p:nvSpPr>
          <p:spPr bwMode="auto">
            <a:xfrm>
              <a:off x="3470" y="300"/>
              <a:ext cx="454" cy="301"/>
            </a:xfrm>
            <a:prstGeom prst="hexagon">
              <a:avLst>
                <a:gd name="adj" fmla="val 37708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400" b="0">
                  <a:latin typeface="Arial" panose="020B0604020202020204" pitchFamily="34" charset="0"/>
                  <a:ea typeface="黑体" panose="02010609060101010101" pitchFamily="49" charset="-122"/>
                </a:rPr>
                <a:t>注</a:t>
              </a:r>
            </a:p>
          </p:txBody>
        </p:sp>
      </p:grpSp>
      <p:sp>
        <p:nvSpPr>
          <p:cNvPr id="26627" name="Text Box 8"/>
          <p:cNvSpPr txBox="1">
            <a:spLocks noChangeArrowheads="1"/>
          </p:cNvSpPr>
          <p:nvPr/>
        </p:nvSpPr>
        <p:spPr bwMode="auto">
          <a:xfrm>
            <a:off x="8434388" y="1268413"/>
            <a:ext cx="458787" cy="3960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Arial" panose="020B0604020202020204" pitchFamily="34" charset="0"/>
            </a:endParaRPr>
          </a:p>
        </p:txBody>
      </p:sp>
      <p:pic>
        <p:nvPicPr>
          <p:cNvPr id="2662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 advTm="6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313" y="260350"/>
            <a:ext cx="8135937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6000"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763713" y="2781300"/>
            <a:ext cx="5616575" cy="3667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endParaRPr lang="zh-CN" altLang="zh-CN" sz="1800" b="0">
              <a:latin typeface="Arial" panose="020B0604020202020204" pitchFamily="34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763713" y="0"/>
            <a:ext cx="4897437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令人感动的关爱</a:t>
            </a:r>
          </a:p>
        </p:txBody>
      </p:sp>
    </p:spTree>
  </p:cSld>
  <p:clrMapOvr>
    <a:masterClrMapping/>
  </p:clrMapOvr>
  <p:transition spd="med" advClick="0" advTm="6000"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9" name="AutoShape 7"/>
          <p:cNvSpPr>
            <a:spLocks noChangeArrowheads="1"/>
          </p:cNvSpPr>
          <p:nvPr/>
        </p:nvSpPr>
        <p:spPr bwMode="auto">
          <a:xfrm>
            <a:off x="684213" y="1916113"/>
            <a:ext cx="7991475" cy="3311525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1116013" y="2276475"/>
            <a:ext cx="70294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  <a:defRPr/>
            </a:pPr>
            <a:r>
              <a:rPr lang="zh-CN" altLang="en-US" sz="72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34" charset="0"/>
                <a:ea typeface="楷体" panose="02010609060101010101" pitchFamily="49" charset="-122"/>
              </a:rPr>
              <a:t>用善良体察善良</a:t>
            </a:r>
            <a:br>
              <a:rPr lang="zh-CN" altLang="en-US" sz="72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34" charset="0"/>
                <a:ea typeface="楷体" panose="02010609060101010101" pitchFamily="49" charset="-122"/>
              </a:rPr>
            </a:br>
            <a:r>
              <a:rPr lang="zh-CN" altLang="en-US" sz="720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34" charset="0"/>
                <a:ea typeface="楷体" panose="02010609060101010101" pitchFamily="49" charset="-122"/>
              </a:rPr>
              <a:t>用爱心浇灌世界</a:t>
            </a:r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9" grpId="0" animBg="1"/>
      <p:bldP spid="2027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6" name="Picture 4" descr="b999a9014c086e068b3f83d002087bf40bd1cb9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5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348038" y="260350"/>
            <a:ext cx="561657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       杨绛，原名杨季康，生于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1911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年，江苏无锡人。作家、文学翻译家。主要译著有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堂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·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吉诃德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，散文集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干校六记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将饮茶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等，长篇小说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洗澡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。</a:t>
            </a:r>
            <a:endParaRPr lang="zh-CN" altLang="en-US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50825" y="3573463"/>
            <a:ext cx="388778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钱钟书（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19 —1998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），江苏无锡人。学者，作家，著有小说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围城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和学术著作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谈艺录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管锥编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等。</a:t>
            </a:r>
            <a:endParaRPr lang="zh-CN" altLang="en-US" sz="3200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  <p:pic>
        <p:nvPicPr>
          <p:cNvPr id="31748" name="Picture 4" descr="杨绛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295275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杨绛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0563" y="3357563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杨绛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20000">
    <p:blinds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/>
              <a:t>谢    谢</a:t>
            </a: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28300" y="120269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179388" y="333375"/>
            <a:ext cx="8785225" cy="6335713"/>
          </a:xfrm>
          <a:prstGeom prst="roundRect">
            <a:avLst>
              <a:gd name="adj" fmla="val 560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5123" name="Picture 4" descr="1940年的杨绛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836613"/>
            <a:ext cx="352742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Group 5"/>
          <p:cNvGrpSpPr/>
          <p:nvPr/>
        </p:nvGrpSpPr>
        <p:grpSpPr>
          <a:xfrm>
            <a:off x="900113" y="260350"/>
            <a:ext cx="2881312" cy="504825"/>
            <a:chOff x="884" y="164"/>
            <a:chExt cx="1815" cy="318"/>
          </a:xfrm>
        </p:grpSpPr>
        <p:sp>
          <p:nvSpPr>
            <p:cNvPr id="5127" name="AutoShape 6"/>
            <p:cNvSpPr>
              <a:spLocks noChangeArrowheads="1"/>
            </p:cNvSpPr>
            <p:nvPr/>
          </p:nvSpPr>
          <p:spPr bwMode="auto">
            <a:xfrm>
              <a:off x="884" y="164"/>
              <a:ext cx="454" cy="318"/>
            </a:xfrm>
            <a:prstGeom prst="hexagon">
              <a:avLst>
                <a:gd name="adj" fmla="val 35692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作</a:t>
              </a:r>
            </a:p>
          </p:txBody>
        </p:sp>
        <p:sp>
          <p:nvSpPr>
            <p:cNvPr id="5128" name="AutoShape 7"/>
            <p:cNvSpPr>
              <a:spLocks noChangeArrowheads="1"/>
            </p:cNvSpPr>
            <p:nvPr/>
          </p:nvSpPr>
          <p:spPr bwMode="auto">
            <a:xfrm>
              <a:off x="1338" y="164"/>
              <a:ext cx="454" cy="318"/>
            </a:xfrm>
            <a:prstGeom prst="hexagon">
              <a:avLst>
                <a:gd name="adj" fmla="val 35692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者</a:t>
              </a:r>
            </a:p>
          </p:txBody>
        </p:sp>
        <p:sp>
          <p:nvSpPr>
            <p:cNvPr id="5129" name="AutoShape 8"/>
            <p:cNvSpPr>
              <a:spLocks noChangeArrowheads="1"/>
            </p:cNvSpPr>
            <p:nvPr/>
          </p:nvSpPr>
          <p:spPr bwMode="auto">
            <a:xfrm>
              <a:off x="1791" y="164"/>
              <a:ext cx="454" cy="318"/>
            </a:xfrm>
            <a:prstGeom prst="hexagon">
              <a:avLst>
                <a:gd name="adj" fmla="val 35692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简</a:t>
              </a:r>
            </a:p>
          </p:txBody>
        </p:sp>
        <p:sp>
          <p:nvSpPr>
            <p:cNvPr id="5130" name="AutoShape 9"/>
            <p:cNvSpPr>
              <a:spLocks noChangeArrowheads="1"/>
            </p:cNvSpPr>
            <p:nvPr/>
          </p:nvSpPr>
          <p:spPr bwMode="auto">
            <a:xfrm>
              <a:off x="2245" y="164"/>
              <a:ext cx="454" cy="318"/>
            </a:xfrm>
            <a:prstGeom prst="hexagon">
              <a:avLst>
                <a:gd name="adj" fmla="val 35692"/>
                <a:gd name="vf" fmla="val 11547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defRPr sz="2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3200" b="0">
                  <a:solidFill>
                    <a:schemeClr val="tx2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介</a:t>
              </a:r>
            </a:p>
          </p:txBody>
        </p:sp>
      </p:grpSp>
      <p:pic>
        <p:nvPicPr>
          <p:cNvPr id="5125" name="Picture 11" descr="杨绛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288" y="3789363"/>
            <a:ext cx="352901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429125" y="652463"/>
            <a:ext cx="38877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           杨绛，原名杨季康，生于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1911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年，江苏无锡人。作家、文学翻译家。主要译著有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堂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·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吉诃德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，散文集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我们仨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干校六记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，长篇小说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洗澡</a:t>
            </a:r>
            <a:r>
              <a:rPr lang="en-US" altLang="zh-CN" sz="2400">
                <a:latin typeface="Times New Roman" panose="020206030504050203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400">
                <a:latin typeface="Times New Roman" panose="02020603050405020304" pitchFamily="34" charset="0"/>
                <a:ea typeface="楷体" panose="02010609060101010101" pitchFamily="49" charset="-122"/>
              </a:rPr>
              <a:t>。</a:t>
            </a:r>
            <a:endParaRPr lang="zh-CN" altLang="en-US" sz="3600"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5" name="AutoShape 7"/>
          <p:cNvSpPr>
            <a:spLocks noChangeArrowheads="1"/>
          </p:cNvSpPr>
          <p:nvPr/>
        </p:nvSpPr>
        <p:spPr bwMode="auto">
          <a:xfrm>
            <a:off x="250825" y="549275"/>
            <a:ext cx="8569325" cy="6119813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468313" y="1557338"/>
            <a:ext cx="8207375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kumimoji="1" lang="zh-CN" altLang="en-US" sz="3600" dirty="0">
                <a:latin typeface="Times New Roman" panose="02020603050405020304" pitchFamily="34" charset="0"/>
                <a:ea typeface="楷体" panose="02010609060101010101" pitchFamily="49" charset="-122"/>
              </a:rPr>
              <a:t>　    文章作于</a:t>
            </a:r>
            <a:r>
              <a:rPr kumimoji="1" lang="en-US" altLang="zh-CN" sz="3600" dirty="0">
                <a:latin typeface="Times New Roman" panose="02020603050405020304" pitchFamily="34" charset="0"/>
                <a:ea typeface="楷体" panose="02010609060101010101" pitchFamily="49" charset="-122"/>
              </a:rPr>
              <a:t>1984</a:t>
            </a:r>
            <a:r>
              <a:rPr kumimoji="1" lang="zh-CN" altLang="en-US" sz="3600" dirty="0">
                <a:latin typeface="Times New Roman" panose="02020603050405020304" pitchFamily="34" charset="0"/>
                <a:ea typeface="楷体" panose="02010609060101010101" pitchFamily="49" charset="-122"/>
              </a:rPr>
              <a:t>年。这是一篇回忆性的散文，作者记叙了自己从前同老王交往中的几个片段，当时正是“文化大革命”时期，是一个荒唐动乱的年代，作者夫妇被认为是“反动学术权威”。但是，任何歪风邪气对老王都没有丝毫影响，他照样尊重作者夫妇。由此与老王的交往深深的印刻在了作者的脑海之中</a:t>
            </a:r>
            <a:r>
              <a:rPr kumimoji="1" lang="en-US" altLang="zh-CN" sz="3600" dirty="0">
                <a:latin typeface="Times New Roman" panose="02020603050405020304" pitchFamily="34" charset="0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24931" name="WordArt 3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2843213" y="692150"/>
            <a:ext cx="3313112" cy="67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49" charset="-122"/>
              </a:rPr>
              <a:t>写 作 背 景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1166813" y="266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Arial" panose="020B0604020202020204" pitchFamily="34" charset="0"/>
            </a:endParaRPr>
          </a:p>
        </p:txBody>
      </p:sp>
      <p:sp>
        <p:nvSpPr>
          <p:cNvPr id="124933" name="WordArt 5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179388" y="115888"/>
            <a:ext cx="2663825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知识链接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5" grpId="0" animBg="1"/>
      <p:bldP spid="124930" grpId="0"/>
      <p:bldP spid="124931" grpId="0"/>
      <p:bldP spid="1249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6" name="AutoShape 4"/>
          <p:cNvSpPr>
            <a:spLocks noChangeArrowheads="1"/>
          </p:cNvSpPr>
          <p:nvPr/>
        </p:nvSpPr>
        <p:spPr bwMode="auto">
          <a:xfrm>
            <a:off x="179388" y="1700213"/>
            <a:ext cx="8713787" cy="3960812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5954" name="WordArt 2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3455988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学习目标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395288" y="1838325"/>
            <a:ext cx="8208962" cy="415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en-US" altLang="zh-CN" sz="4400"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kumimoji="1" lang="zh-CN" altLang="en-US" sz="4400">
                <a:latin typeface="Times New Roman" panose="02020603050405020304"/>
                <a:ea typeface="楷体" panose="02010609060101010101" pitchFamily="49" charset="-122"/>
              </a:rPr>
              <a:t>、运用概括事件的方法分析人   物形象。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kumimoji="1" lang="zh-CN" altLang="en-US" sz="4400">
              <a:latin typeface="Times New Roman" panose="02020603050405020304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kumimoji="1" lang="en-US" altLang="zh-CN" sz="4400"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kumimoji="1" lang="zh-CN" altLang="en-US" sz="4400">
                <a:latin typeface="Times New Roman" panose="02020603050405020304"/>
                <a:ea typeface="楷体" panose="02010609060101010101" pitchFamily="49" charset="-122"/>
              </a:rPr>
              <a:t>、探究文章主旨，学会善待他人，关注生活中的弱者。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kumimoji="1" lang="en-US" altLang="zh-CN" sz="440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 animBg="1"/>
      <p:bldP spid="125954" grpId="0"/>
      <p:bldP spid="1259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539750" y="981075"/>
            <a:ext cx="7920038" cy="4968875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971550" y="1716088"/>
            <a:ext cx="748823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196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800">
                <a:latin typeface="Times New Roman" panose="02020603050405020304" pitchFamily="34" charset="0"/>
                <a:ea typeface="楷体" panose="02010609060101010101" pitchFamily="49" charset="-122"/>
              </a:rPr>
              <a:t>      阅读课文第二自然段，简要概括该段直接描写老王的主要内容。</a:t>
            </a:r>
            <a:br>
              <a:rPr lang="zh-CN" altLang="en-US" sz="4800">
                <a:latin typeface="Times New Roman" panose="02020603050405020304" pitchFamily="34" charset="0"/>
                <a:ea typeface="楷体" panose="02010609060101010101" pitchFamily="49" charset="-122"/>
              </a:rPr>
            </a:br>
            <a:endParaRPr lang="zh-CN" altLang="en-US" sz="3600" b="0">
              <a:latin typeface="Arial" panose="020B0604020202020204" pitchFamily="34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900113" y="3933825"/>
            <a:ext cx="74898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600">
                <a:latin typeface="Times New Roman" panose="02020603050405020304" pitchFamily="34" charset="0"/>
                <a:ea typeface="楷体" panose="02010609060101010101" pitchFamily="49" charset="-122"/>
              </a:rPr>
              <a:t>       方法：找出段落中的关键词，筛选整合，概括事件。</a:t>
            </a:r>
            <a:endParaRPr lang="zh-CN" altLang="en-US" sz="4000">
              <a:solidFill>
                <a:schemeClr val="tx2"/>
              </a:solidFill>
              <a:latin typeface="Times New Roman" panose="020206030504050203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nimBg="1"/>
      <p:bldP spid="24585" grpId="0"/>
      <p:bldP spid="245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9" name="AutoShape 5"/>
          <p:cNvSpPr>
            <a:spLocks noChangeArrowheads="1"/>
          </p:cNvSpPr>
          <p:nvPr/>
        </p:nvSpPr>
        <p:spPr bwMode="auto">
          <a:xfrm>
            <a:off x="250825" y="765175"/>
            <a:ext cx="8642350" cy="5832475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863600" y="908050"/>
            <a:ext cx="8280400" cy="5473700"/>
          </a:xfrm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              据    自己讲：北京解放后，蹬三轮的都组织起来；那时候他“脑袋慢”，“没绕过来”，“晚了一步”，就“进不去了”。他感叹自己“人老了，没用了”。老王常有失群落伍的惶恐，因为他是       。他靠着     的只是一辆            ；有个哥哥死了，有两个侄儿“没出息”，此外就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/>
                <a:ea typeface="楷体" panose="02010609060101010101" pitchFamily="49" charset="-122"/>
              </a:rPr>
              <a:t>            。 </a:t>
            </a:r>
            <a:endParaRPr lang="zh-CN" altLang="en-US" sz="2800" b="1">
              <a:latin typeface="Times New Roman" panose="02020603050405020304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09721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第二自然段</a:t>
            </a:r>
          </a:p>
        </p:txBody>
      </p:sp>
      <p:sp>
        <p:nvSpPr>
          <p:cNvPr id="236550" name="Text Box 6"/>
          <p:cNvSpPr txBox="1">
            <a:spLocks noChangeArrowheads="1"/>
          </p:cNvSpPr>
          <p:nvPr/>
        </p:nvSpPr>
        <p:spPr bwMode="auto">
          <a:xfrm>
            <a:off x="2339975" y="836613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老王</a:t>
            </a:r>
          </a:p>
        </p:txBody>
      </p:sp>
      <p:sp>
        <p:nvSpPr>
          <p:cNvPr id="236551" name="Text Box 7"/>
          <p:cNvSpPr txBox="1">
            <a:spLocks noChangeArrowheads="1"/>
          </p:cNvSpPr>
          <p:nvPr/>
        </p:nvSpPr>
        <p:spPr bwMode="auto">
          <a:xfrm>
            <a:off x="1331913" y="3716338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单干户</a:t>
            </a:r>
          </a:p>
        </p:txBody>
      </p:sp>
      <p:sp>
        <p:nvSpPr>
          <p:cNvPr id="236552" name="Text Box 8"/>
          <p:cNvSpPr txBox="1">
            <a:spLocks noChangeArrowheads="1"/>
          </p:cNvSpPr>
          <p:nvPr/>
        </p:nvSpPr>
        <p:spPr bwMode="auto">
          <a:xfrm>
            <a:off x="1403350" y="4221163"/>
            <a:ext cx="3313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破旧的三轮车</a:t>
            </a:r>
          </a:p>
        </p:txBody>
      </p:sp>
      <p:sp>
        <p:nvSpPr>
          <p:cNvPr id="236554" name="Text Box 10"/>
          <p:cNvSpPr txBox="1">
            <a:spLocks noChangeArrowheads="1"/>
          </p:cNvSpPr>
          <p:nvPr/>
        </p:nvSpPr>
        <p:spPr bwMode="auto">
          <a:xfrm>
            <a:off x="900113" y="5229225"/>
            <a:ext cx="28082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latin typeface="Times New Roman" panose="02020603050405020304" pitchFamily="34" charset="0"/>
                <a:ea typeface="楷体" panose="02010609060101010101" pitchFamily="49" charset="-122"/>
              </a:rPr>
              <a:t>没什么亲人</a:t>
            </a:r>
          </a:p>
        </p:txBody>
      </p:sp>
      <p:sp>
        <p:nvSpPr>
          <p:cNvPr id="236555" name="Text Box 11"/>
          <p:cNvSpPr txBox="1">
            <a:spLocks noChangeArrowheads="1"/>
          </p:cNvSpPr>
          <p:nvPr/>
        </p:nvSpPr>
        <p:spPr bwMode="auto">
          <a:xfrm>
            <a:off x="5219700" y="3716338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活命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9" grpId="0" animBg="1"/>
      <p:bldP spid="236550" grpId="0"/>
      <p:bldP spid="236551" grpId="0"/>
      <p:bldP spid="236552" grpId="0"/>
      <p:bldP spid="236554" grpId="0"/>
      <p:bldP spid="2365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AutoShape 2"/>
          <p:cNvSpPr>
            <a:spLocks noChangeArrowheads="1"/>
          </p:cNvSpPr>
          <p:nvPr/>
        </p:nvSpPr>
        <p:spPr bwMode="auto">
          <a:xfrm>
            <a:off x="250825" y="765175"/>
            <a:ext cx="8642350" cy="5832475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4294967295"/>
          </p:nvPr>
        </p:nvSpPr>
        <p:spPr>
          <a:xfrm>
            <a:off x="863600" y="908050"/>
            <a:ext cx="8280400" cy="5473700"/>
          </a:xfrm>
          <a:ln>
            <a:solidFill>
              <a:schemeClr val="bg1"/>
            </a:solidFill>
            <a:miter lim="800000"/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>
                <a:latin typeface="Times New Roman" panose="02020603050405020304"/>
                <a:ea typeface="楷体" panose="02010609060101010101" pitchFamily="49" charset="-122"/>
              </a:rPr>
              <a:t>            老王不仅老，还只有            ，另一只是“田螺眼”       ，乘客不愿坐他的车，怕他看不清，撞了什么。有人说，这老光棍大约年轻时候不老实，害了什么恶病，瞎掉一只眼。他那只                     ，天黑了就看不见。有一次，他撞在电杆上，撞得半面肿胀，又青又紫。那时候我们在干校，我女儿说他是夜盲症，给他吃了大瓶的鱼肝油，晚上就看得见了。他也许是从小营养不良而瞎了一眼，也许是得了恶病，反正同是不幸，而后者该是更深的         。             </a:t>
            </a: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468313" y="117475"/>
            <a:ext cx="309721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ea typeface="楷体" panose="02010609060101010101" pitchFamily="49" charset="-122"/>
              </a:rPr>
              <a:t>练习第三自然段</a:t>
            </a:r>
          </a:p>
        </p:txBody>
      </p:sp>
      <p:sp>
        <p:nvSpPr>
          <p:cNvPr id="237577" name="Text Box 9"/>
          <p:cNvSpPr txBox="1">
            <a:spLocks noChangeArrowheads="1"/>
          </p:cNvSpPr>
          <p:nvPr/>
        </p:nvSpPr>
        <p:spPr bwMode="auto">
          <a:xfrm>
            <a:off x="5508625" y="836613"/>
            <a:ext cx="19446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一只眼</a:t>
            </a:r>
          </a:p>
        </p:txBody>
      </p:sp>
      <p:sp>
        <p:nvSpPr>
          <p:cNvPr id="237578" name="Text Box 10"/>
          <p:cNvSpPr txBox="1">
            <a:spLocks noChangeArrowheads="1"/>
          </p:cNvSpPr>
          <p:nvPr/>
        </p:nvSpPr>
        <p:spPr bwMode="auto">
          <a:xfrm>
            <a:off x="3219450" y="1409700"/>
            <a:ext cx="100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瞎的</a:t>
            </a:r>
          </a:p>
        </p:txBody>
      </p:sp>
      <p:sp>
        <p:nvSpPr>
          <p:cNvPr id="237579" name="Text Box 11"/>
          <p:cNvSpPr txBox="1">
            <a:spLocks noChangeArrowheads="1"/>
          </p:cNvSpPr>
          <p:nvPr/>
        </p:nvSpPr>
        <p:spPr bwMode="auto">
          <a:xfrm>
            <a:off x="3382963" y="2852738"/>
            <a:ext cx="2378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好眼也有病</a:t>
            </a:r>
          </a:p>
        </p:txBody>
      </p:sp>
      <p:sp>
        <p:nvSpPr>
          <p:cNvPr id="237580" name="Text Box 12"/>
          <p:cNvSpPr txBox="1">
            <a:spLocks noChangeArrowheads="1"/>
          </p:cNvSpPr>
          <p:nvPr/>
        </p:nvSpPr>
        <p:spPr bwMode="auto">
          <a:xfrm>
            <a:off x="3382963" y="5805488"/>
            <a:ext cx="10080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不幸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237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0" grpId="0" animBg="1"/>
      <p:bldP spid="237577" grpId="0"/>
      <p:bldP spid="237578" grpId="0"/>
      <p:bldP spid="237579" grpId="0"/>
      <p:bldP spid="2375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AutoShape 2"/>
          <p:cNvSpPr>
            <a:spLocks noChangeArrowheads="1"/>
          </p:cNvSpPr>
          <p:nvPr/>
        </p:nvSpPr>
        <p:spPr bwMode="auto">
          <a:xfrm>
            <a:off x="539750" y="1700213"/>
            <a:ext cx="7920038" cy="2592387"/>
          </a:xfrm>
          <a:prstGeom prst="roundRect">
            <a:avLst>
              <a:gd name="adj" fmla="val 681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0643" name="Text Box 3"/>
          <p:cNvSpPr txBox="1">
            <a:spLocks noChangeArrowheads="1"/>
          </p:cNvSpPr>
          <p:nvPr/>
        </p:nvSpPr>
        <p:spPr bwMode="auto">
          <a:xfrm>
            <a:off x="900113" y="2060575"/>
            <a:ext cx="72009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196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zh-CN" altLang="en-US" sz="3600">
                <a:latin typeface="Times New Roman" panose="02020603050405020304"/>
                <a:ea typeface="楷体" panose="02010609060101010101" pitchFamily="49" charset="-122"/>
              </a:rPr>
              <a:t>    运用以上方法，阅读</a:t>
            </a:r>
            <a:r>
              <a:rPr lang="en-US" altLang="zh-CN" sz="3600">
                <a:latin typeface="Times New Roman" panose="02020603050405020304"/>
                <a:ea typeface="楷体" panose="02010609060101010101" pitchFamily="49" charset="-122"/>
              </a:rPr>
              <a:t>5——22</a:t>
            </a:r>
            <a:r>
              <a:rPr lang="zh-CN" altLang="en-US" sz="3600">
                <a:latin typeface="Times New Roman" panose="02020603050405020304"/>
                <a:ea typeface="楷体" panose="02010609060101010101" pitchFamily="49" charset="-122"/>
              </a:rPr>
              <a:t>自然段，概括能够体现老王这一人物形象的事件。请写在笔记本上。 </a:t>
            </a:r>
            <a:endParaRPr lang="zh-CN" altLang="en-US"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 animBg="1"/>
      <p:bldP spid="2406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Microsoft Office PowerPoint</Application>
  <PresentationFormat>全屏显示(4:3)</PresentationFormat>
  <Paragraphs>131</Paragraphs>
  <Slides>29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语文</vt:lpstr>
      <vt:lpstr>  老王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老王</dc:title>
  <dc:creator>rbm.xkw.com</dc:creator>
  <cp:lastModifiedBy>hj</cp:lastModifiedBy>
  <cp:revision>3</cp:revision>
  <cp:lastPrinted>2021-03-12T16:19:59Z</cp:lastPrinted>
  <dcterms:created xsi:type="dcterms:W3CDTF">2021-03-12T16:19:59Z</dcterms:created>
  <dcterms:modified xsi:type="dcterms:W3CDTF">2021-03-16T06:31:20Z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