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20" r:id="rId4"/>
    <p:sldId id="345" r:id="rId5"/>
    <p:sldId id="284" r:id="rId6"/>
    <p:sldId id="423" r:id="rId7"/>
    <p:sldId id="424" r:id="rId8"/>
    <p:sldId id="486" r:id="rId9"/>
    <p:sldId id="426" r:id="rId10"/>
    <p:sldId id="488" r:id="rId11"/>
    <p:sldId id="513" r:id="rId12"/>
    <p:sldId id="519" r:id="rId13"/>
    <p:sldId id="514" r:id="rId14"/>
    <p:sldId id="516" r:id="rId15"/>
    <p:sldId id="521" r:id="rId16"/>
    <p:sldId id="517" r:id="rId17"/>
    <p:sldId id="433" r:id="rId18"/>
    <p:sldId id="434" r:id="rId19"/>
    <p:sldId id="522" r:id="rId20"/>
    <p:sldId id="542" r:id="rId21"/>
    <p:sldId id="543" r:id="rId22"/>
    <p:sldId id="544" r:id="rId23"/>
    <p:sldId id="449" r:id="rId24"/>
    <p:sldId id="450" r:id="rId25"/>
    <p:sldId id="451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5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5A037-BCD1-4D52-A534-7861AB4DAC00}" type="datetimeFigureOut">
              <a:rPr lang="zh-CN" altLang="en-US" smtClean="0"/>
              <a:t>2021/9/15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39E68-48CC-45C1-A51A-2ED1BA43CF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40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A010-B84F-4EB0-AA38-4049044F4E5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A010-B84F-4EB0-AA38-4049044F4E5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A010-B84F-4EB0-AA38-4049044F4E5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A010-B84F-4EB0-AA38-4049044F4E5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A010-B84F-4EB0-AA38-4049044F4E5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9E68-48CC-45C1-A51A-2ED1BA43CFB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714375" y="2168330"/>
            <a:ext cx="3868616" cy="3530991"/>
          </a:xfrm>
          <a:custGeom>
            <a:gdLst>
              <a:gd name="connsiteX0" fmla="*/ 0 w 3868616"/>
              <a:gd name="connsiteY0" fmla="*/ 0 h 3530991"/>
              <a:gd name="connsiteX1" fmla="*/ 3868616 w 3868616"/>
              <a:gd name="connsiteY1" fmla="*/ 0 h 3530991"/>
              <a:gd name="connsiteX2" fmla="*/ 3868616 w 3868616"/>
              <a:gd name="connsiteY2" fmla="*/ 3530991 h 3530991"/>
              <a:gd name="connsiteX3" fmla="*/ 0 w 3868616"/>
              <a:gd name="connsiteY3" fmla="*/ 3530991 h 35309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8615" h="3530991">
                <a:moveTo>
                  <a:pt x="0" y="0"/>
                </a:moveTo>
                <a:lnTo>
                  <a:pt x="3868616" y="0"/>
                </a:lnTo>
                <a:lnTo>
                  <a:pt x="3868616" y="3530991"/>
                </a:lnTo>
                <a:lnTo>
                  <a:pt x="0" y="35309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BE34C-AD6D-4099-AF5F-0C4655E8C57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130178" y="2180369"/>
            <a:ext cx="2553936" cy="3466760"/>
          </a:xfrm>
          <a:custGeom>
            <a:gdLst>
              <a:gd name="connsiteX0" fmla="*/ 126905 w 2553936"/>
              <a:gd name="connsiteY0" fmla="*/ 0 h 3466760"/>
              <a:gd name="connsiteX1" fmla="*/ 2427031 w 2553936"/>
              <a:gd name="connsiteY1" fmla="*/ 0 h 3466760"/>
              <a:gd name="connsiteX2" fmla="*/ 2553936 w 2553936"/>
              <a:gd name="connsiteY2" fmla="*/ 126905 h 3466760"/>
              <a:gd name="connsiteX3" fmla="*/ 2553936 w 2553936"/>
              <a:gd name="connsiteY3" fmla="*/ 3339855 h 3466760"/>
              <a:gd name="connsiteX4" fmla="*/ 2427031 w 2553936"/>
              <a:gd name="connsiteY4" fmla="*/ 3466760 h 3466760"/>
              <a:gd name="connsiteX5" fmla="*/ 126905 w 2553936"/>
              <a:gd name="connsiteY5" fmla="*/ 3466760 h 3466760"/>
              <a:gd name="connsiteX6" fmla="*/ 0 w 2553936"/>
              <a:gd name="connsiteY6" fmla="*/ 3339855 h 3466760"/>
              <a:gd name="connsiteX7" fmla="*/ 0 w 2553936"/>
              <a:gd name="connsiteY7" fmla="*/ 126905 h 3466760"/>
              <a:gd name="connsiteX8" fmla="*/ 126905 w 2553936"/>
              <a:gd name="connsiteY8" fmla="*/ 0 h 34667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3936" h="3466759">
                <a:moveTo>
                  <a:pt x="126905" y="0"/>
                </a:moveTo>
                <a:lnTo>
                  <a:pt x="2427031" y="0"/>
                </a:lnTo>
                <a:cubicBezTo>
                  <a:pt x="2497119" y="0"/>
                  <a:pt x="2553936" y="56817"/>
                  <a:pt x="2553936" y="126905"/>
                </a:cubicBezTo>
                <a:lnTo>
                  <a:pt x="2553936" y="3339855"/>
                </a:lnTo>
                <a:cubicBezTo>
                  <a:pt x="2553936" y="3409943"/>
                  <a:pt x="2497119" y="3466760"/>
                  <a:pt x="2427031" y="3466760"/>
                </a:cubicBezTo>
                <a:lnTo>
                  <a:pt x="126905" y="3466760"/>
                </a:lnTo>
                <a:cubicBezTo>
                  <a:pt x="56817" y="3466760"/>
                  <a:pt x="0" y="3409943"/>
                  <a:pt x="0" y="3339855"/>
                </a:cubicBezTo>
                <a:lnTo>
                  <a:pt x="0" y="126905"/>
                </a:lnTo>
                <a:cubicBezTo>
                  <a:pt x="0" y="56817"/>
                  <a:pt x="56817" y="0"/>
                  <a:pt x="126905" y="0"/>
                </a:cubicBezTo>
                <a:close/>
              </a:path>
            </a:pathLst>
          </a:custGeom>
          <a:ln w="25400"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819032" y="2180369"/>
            <a:ext cx="2553936" cy="3466760"/>
          </a:xfrm>
          <a:custGeom>
            <a:gdLst>
              <a:gd name="connsiteX0" fmla="*/ 135946 w 2553936"/>
              <a:gd name="connsiteY0" fmla="*/ 0 h 3466760"/>
              <a:gd name="connsiteX1" fmla="*/ 2417990 w 2553936"/>
              <a:gd name="connsiteY1" fmla="*/ 0 h 3466760"/>
              <a:gd name="connsiteX2" fmla="*/ 2553936 w 2553936"/>
              <a:gd name="connsiteY2" fmla="*/ 135946 h 3466760"/>
              <a:gd name="connsiteX3" fmla="*/ 2553936 w 2553936"/>
              <a:gd name="connsiteY3" fmla="*/ 3330814 h 3466760"/>
              <a:gd name="connsiteX4" fmla="*/ 2417990 w 2553936"/>
              <a:gd name="connsiteY4" fmla="*/ 3466760 h 3466760"/>
              <a:gd name="connsiteX5" fmla="*/ 135946 w 2553936"/>
              <a:gd name="connsiteY5" fmla="*/ 3466760 h 3466760"/>
              <a:gd name="connsiteX6" fmla="*/ 0 w 2553936"/>
              <a:gd name="connsiteY6" fmla="*/ 3330814 h 3466760"/>
              <a:gd name="connsiteX7" fmla="*/ 0 w 2553936"/>
              <a:gd name="connsiteY7" fmla="*/ 135946 h 3466760"/>
              <a:gd name="connsiteX8" fmla="*/ 135946 w 2553936"/>
              <a:gd name="connsiteY8" fmla="*/ 0 h 34667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3936" h="3466759">
                <a:moveTo>
                  <a:pt x="135946" y="0"/>
                </a:moveTo>
                <a:lnTo>
                  <a:pt x="2417990" y="0"/>
                </a:lnTo>
                <a:cubicBezTo>
                  <a:pt x="2493071" y="0"/>
                  <a:pt x="2553936" y="60865"/>
                  <a:pt x="2553936" y="135946"/>
                </a:cubicBezTo>
                <a:lnTo>
                  <a:pt x="2553936" y="3330814"/>
                </a:lnTo>
                <a:cubicBezTo>
                  <a:pt x="2553936" y="3405895"/>
                  <a:pt x="2493071" y="3466760"/>
                  <a:pt x="2417990" y="3466760"/>
                </a:cubicBezTo>
                <a:lnTo>
                  <a:pt x="135946" y="3466760"/>
                </a:lnTo>
                <a:cubicBezTo>
                  <a:pt x="60865" y="3466760"/>
                  <a:pt x="0" y="3405895"/>
                  <a:pt x="0" y="3330814"/>
                </a:cubicBezTo>
                <a:lnTo>
                  <a:pt x="0" y="135946"/>
                </a:lnTo>
                <a:cubicBezTo>
                  <a:pt x="0" y="60865"/>
                  <a:pt x="60865" y="0"/>
                  <a:pt x="135946" y="0"/>
                </a:cubicBezTo>
                <a:close/>
              </a:path>
            </a:pathLst>
          </a:custGeom>
          <a:ln w="25400"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12066" y="2180369"/>
            <a:ext cx="2553936" cy="3466760"/>
          </a:xfrm>
          <a:custGeom>
            <a:gdLst>
              <a:gd name="connsiteX0" fmla="*/ 145012 w 2553936"/>
              <a:gd name="connsiteY0" fmla="*/ 0 h 3466760"/>
              <a:gd name="connsiteX1" fmla="*/ 2408924 w 2553936"/>
              <a:gd name="connsiteY1" fmla="*/ 0 h 3466760"/>
              <a:gd name="connsiteX2" fmla="*/ 2553936 w 2553936"/>
              <a:gd name="connsiteY2" fmla="*/ 145012 h 3466760"/>
              <a:gd name="connsiteX3" fmla="*/ 2553936 w 2553936"/>
              <a:gd name="connsiteY3" fmla="*/ 3321748 h 3466760"/>
              <a:gd name="connsiteX4" fmla="*/ 2408924 w 2553936"/>
              <a:gd name="connsiteY4" fmla="*/ 3466760 h 3466760"/>
              <a:gd name="connsiteX5" fmla="*/ 145012 w 2553936"/>
              <a:gd name="connsiteY5" fmla="*/ 3466760 h 3466760"/>
              <a:gd name="connsiteX6" fmla="*/ 0 w 2553936"/>
              <a:gd name="connsiteY6" fmla="*/ 3321748 h 3466760"/>
              <a:gd name="connsiteX7" fmla="*/ 0 w 2553936"/>
              <a:gd name="connsiteY7" fmla="*/ 145012 h 3466760"/>
              <a:gd name="connsiteX8" fmla="*/ 145012 w 2553936"/>
              <a:gd name="connsiteY8" fmla="*/ 0 h 34667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3936" h="3466759">
                <a:moveTo>
                  <a:pt x="145012" y="0"/>
                </a:moveTo>
                <a:lnTo>
                  <a:pt x="2408924" y="0"/>
                </a:lnTo>
                <a:cubicBezTo>
                  <a:pt x="2489012" y="0"/>
                  <a:pt x="2553936" y="64924"/>
                  <a:pt x="2553936" y="145012"/>
                </a:cubicBezTo>
                <a:lnTo>
                  <a:pt x="2553936" y="3321748"/>
                </a:lnTo>
                <a:cubicBezTo>
                  <a:pt x="2553936" y="3401836"/>
                  <a:pt x="2489012" y="3466760"/>
                  <a:pt x="2408924" y="3466760"/>
                </a:cubicBezTo>
                <a:lnTo>
                  <a:pt x="145012" y="3466760"/>
                </a:lnTo>
                <a:cubicBezTo>
                  <a:pt x="64924" y="3466760"/>
                  <a:pt x="0" y="3401836"/>
                  <a:pt x="0" y="3321748"/>
                </a:cubicBezTo>
                <a:lnTo>
                  <a:pt x="0" y="145012"/>
                </a:lnTo>
                <a:cubicBezTo>
                  <a:pt x="0" y="64924"/>
                  <a:pt x="64924" y="0"/>
                  <a:pt x="145012" y="0"/>
                </a:cubicBezTo>
                <a:close/>
              </a:path>
            </a:pathLst>
          </a:custGeom>
          <a:ln w="25400"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Main_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Custom Layout 11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" name="图片占位符 80"/>
          <p:cNvSpPr>
            <a:spLocks noGrp="1"/>
          </p:cNvSpPr>
          <p:nvPr>
            <p:ph type="pic" sz="quarter" idx="10"/>
          </p:nvPr>
        </p:nvSpPr>
        <p:spPr>
          <a:xfrm>
            <a:off x="902179" y="2195440"/>
            <a:ext cx="2543215" cy="1480200"/>
          </a:xfrm>
          <a:custGeom>
            <a:gdLst>
              <a:gd name="connsiteX0" fmla="*/ 0 w 2543215"/>
              <a:gd name="connsiteY0" fmla="*/ 0 h 1480200"/>
              <a:gd name="connsiteX1" fmla="*/ 2543215 w 2543215"/>
              <a:gd name="connsiteY1" fmla="*/ 0 h 1480200"/>
              <a:gd name="connsiteX2" fmla="*/ 2543215 w 2543215"/>
              <a:gd name="connsiteY2" fmla="*/ 1480200 h 1480200"/>
              <a:gd name="connsiteX3" fmla="*/ 0 w 2543215"/>
              <a:gd name="connsiteY3" fmla="*/ 1480200 h 1480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3215" h="1480200">
                <a:moveTo>
                  <a:pt x="0" y="0"/>
                </a:moveTo>
                <a:lnTo>
                  <a:pt x="2543215" y="0"/>
                </a:lnTo>
                <a:lnTo>
                  <a:pt x="2543215" y="1480200"/>
                </a:lnTo>
                <a:lnTo>
                  <a:pt x="0" y="1480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2" name="图片占位符 81"/>
          <p:cNvSpPr>
            <a:spLocks noGrp="1"/>
          </p:cNvSpPr>
          <p:nvPr>
            <p:ph type="pic" sz="quarter" idx="11"/>
          </p:nvPr>
        </p:nvSpPr>
        <p:spPr>
          <a:xfrm>
            <a:off x="3526097" y="2198860"/>
            <a:ext cx="2543215" cy="1483543"/>
          </a:xfrm>
          <a:custGeom>
            <a:gdLst>
              <a:gd name="connsiteX0" fmla="*/ 0 w 2543215"/>
              <a:gd name="connsiteY0" fmla="*/ 0 h 1483543"/>
              <a:gd name="connsiteX1" fmla="*/ 2543215 w 2543215"/>
              <a:gd name="connsiteY1" fmla="*/ 0 h 1483543"/>
              <a:gd name="connsiteX2" fmla="*/ 2543215 w 2543215"/>
              <a:gd name="connsiteY2" fmla="*/ 1483543 h 1483543"/>
              <a:gd name="connsiteX3" fmla="*/ 0 w 2543215"/>
              <a:gd name="connsiteY3" fmla="*/ 1483543 h 148354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3215" h="1483543">
                <a:moveTo>
                  <a:pt x="0" y="0"/>
                </a:moveTo>
                <a:lnTo>
                  <a:pt x="2543215" y="0"/>
                </a:lnTo>
                <a:lnTo>
                  <a:pt x="2543215" y="1483543"/>
                </a:lnTo>
                <a:lnTo>
                  <a:pt x="0" y="1483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3" name="图片占位符 82"/>
          <p:cNvSpPr>
            <a:spLocks noGrp="1"/>
          </p:cNvSpPr>
          <p:nvPr>
            <p:ph type="pic" sz="quarter" idx="12"/>
          </p:nvPr>
        </p:nvSpPr>
        <p:spPr>
          <a:xfrm>
            <a:off x="6149244" y="2199209"/>
            <a:ext cx="2543215" cy="1480200"/>
          </a:xfrm>
          <a:custGeom>
            <a:gdLst>
              <a:gd name="connsiteX0" fmla="*/ 0 w 2543215"/>
              <a:gd name="connsiteY0" fmla="*/ 0 h 1480200"/>
              <a:gd name="connsiteX1" fmla="*/ 2543215 w 2543215"/>
              <a:gd name="connsiteY1" fmla="*/ 0 h 1480200"/>
              <a:gd name="connsiteX2" fmla="*/ 2543215 w 2543215"/>
              <a:gd name="connsiteY2" fmla="*/ 1480200 h 1480200"/>
              <a:gd name="connsiteX3" fmla="*/ 0 w 2543215"/>
              <a:gd name="connsiteY3" fmla="*/ 1480200 h 1480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3215" h="1480200">
                <a:moveTo>
                  <a:pt x="0" y="0"/>
                </a:moveTo>
                <a:lnTo>
                  <a:pt x="2543215" y="0"/>
                </a:lnTo>
                <a:lnTo>
                  <a:pt x="2543215" y="1480200"/>
                </a:lnTo>
                <a:lnTo>
                  <a:pt x="0" y="1480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4" name="图片占位符 83"/>
          <p:cNvSpPr>
            <a:spLocks noGrp="1"/>
          </p:cNvSpPr>
          <p:nvPr>
            <p:ph type="pic" sz="quarter" idx="13"/>
          </p:nvPr>
        </p:nvSpPr>
        <p:spPr>
          <a:xfrm>
            <a:off x="8774988" y="2195440"/>
            <a:ext cx="2542301" cy="1480200"/>
          </a:xfrm>
          <a:custGeom>
            <a:gdLst>
              <a:gd name="connsiteX0" fmla="*/ 0 w 2542301"/>
              <a:gd name="connsiteY0" fmla="*/ 0 h 1480200"/>
              <a:gd name="connsiteX1" fmla="*/ 2542301 w 2542301"/>
              <a:gd name="connsiteY1" fmla="*/ 0 h 1480200"/>
              <a:gd name="connsiteX2" fmla="*/ 2542301 w 2542301"/>
              <a:gd name="connsiteY2" fmla="*/ 1480200 h 1480200"/>
              <a:gd name="connsiteX3" fmla="*/ 0 w 2542301"/>
              <a:gd name="connsiteY3" fmla="*/ 1480200 h 1480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2301" h="1480200">
                <a:moveTo>
                  <a:pt x="0" y="0"/>
                </a:moveTo>
                <a:lnTo>
                  <a:pt x="2542301" y="0"/>
                </a:lnTo>
                <a:lnTo>
                  <a:pt x="2542301" y="1480200"/>
                </a:lnTo>
                <a:lnTo>
                  <a:pt x="0" y="1480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Blank-2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2" r="43119"/>
          <a:stretch>
            <a:fillRect/>
          </a:stretch>
        </p:blipFill>
        <p:spPr>
          <a:xfrm rot="5400000" flipH="1">
            <a:off x="-661477" y="661479"/>
            <a:ext cx="3166270" cy="1843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2" r="43119"/>
          <a:stretch>
            <a:fillRect/>
          </a:stretch>
        </p:blipFill>
        <p:spPr>
          <a:xfrm rot="16200000" flipH="1">
            <a:off x="9687209" y="4353208"/>
            <a:ext cx="3166270" cy="1843312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4318000" y="2971800"/>
            <a:ext cx="3556000" cy="18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感谢您下载平台上提供的PPT作品，为了您和以及原创作者的利益，请勿复制、传播、销售，否则将承担法律责任！将对作品进行维权，按照传播下载次数进行十倍的索取赔偿！</a:t>
            </a:r>
          </a:p>
          <a:p>
            <a:r>
              <a:rPr lang="zh-CN" altLang="en-US" sz="30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8.gif" /><Relationship Id="rId4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9.png" /><Relationship Id="rId4" Type="http://schemas.openxmlformats.org/officeDocument/2006/relationships/image" Target="../media/image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tags" Target="../tags/tag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8.xml" /><Relationship Id="rId4" Type="http://schemas.openxmlformats.org/officeDocument/2006/relationships/image" Target="../media/image3.png" /><Relationship Id="rId5" Type="http://schemas.openxmlformats.org/officeDocument/2006/relationships/tags" Target="../tags/tag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19.xml" /><Relationship Id="rId4" Type="http://schemas.openxmlformats.org/officeDocument/2006/relationships/image" Target="../media/image3.png" /><Relationship Id="rId5" Type="http://schemas.openxmlformats.org/officeDocument/2006/relationships/tags" Target="../tags/tag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Relationship Id="rId4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20.xml" /><Relationship Id="rId4" Type="http://schemas.openxmlformats.org/officeDocument/2006/relationships/image" Target="../media/image3.png" /><Relationship Id="rId5" Type="http://schemas.openxmlformats.org/officeDocument/2006/relationships/tags" Target="../tags/tag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0.png" /><Relationship Id="rId4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jpeg" /><Relationship Id="rId4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jpeg" /><Relationship Id="rId4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jpeg" /><Relationship Id="rId4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5" y="1000125"/>
            <a:ext cx="4857750" cy="4857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9920" y="497840"/>
            <a:ext cx="10718165" cy="5577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在民族复兴的历史丰碑上</a:t>
            </a:r>
          </a:p>
          <a:p>
            <a:pPr marL="0" marR="0" lvl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——2020中国抗疫记</a:t>
            </a:r>
          </a:p>
          <a:p>
            <a:pPr marL="0" marR="0" lvl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钟华论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8015"/>
            <a:ext cx="1692910" cy="6192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73250" y="5640705"/>
            <a:ext cx="944943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礼赞了中华民族的核心价值观，歌颂了新时代中国人民的高尚品格。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2575" y="1183640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73250" y="365125"/>
            <a:ext cx="10127615" cy="7345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  抗疫时期的一幕幕感人场景，积淀着中华优秀传统文化的厚重底色，诠释着社会主义核心价值观，展现了新时代中国人民的精神品格。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——自强不息、百折不挠。不向困难低头，不为挫折气馁，特别能忍耐、特别能吃苦、特别能战斗，越是艰险越向前。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——万众一心、众志成城。艰难困苦，相濡以沫。全国人民心手相牵，亿万颗心同频共振，中国力量如钢似铁、坚不可摧。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——顾全大局、甘于奉献。自觉把国家利益、集体利益放在首位，人人担当负责，个个尽心尽力，舍小家顾大家，汇小我成大我。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——一方有难、八方支援。胸怀仁爱之心，践行互助之义，济人之困，解人之忧，抱团取暖踏坎坷，守望相助渡难关。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——命运与共、天下一家。为世界安危担当，为人类健康尽责，为团结合作聚力，同舟共济，共克时艰，携手共筑人类命运共同体。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2085" y="717550"/>
            <a:ext cx="1692910" cy="6121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95805" y="4327525"/>
            <a:ext cx="8071485" cy="11887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党和政府始终把人民生命安全和身体健康摆在第一位，全力以赴投入疫病救治。表现出对生命至上的价值追求。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3695" y="1259840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73530" y="960120"/>
            <a:ext cx="9045575" cy="301752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每一个生命奇迹，都源于永不放弃的努力。所有的“重生”，都在诠释一个理念：生命至上、人民至上。</a:t>
            </a:r>
          </a:p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抗疫期间，病房里最常见的场景，就是医者握着患者的手加油鼓劲。每一次握手，都在传递力量；每一句话语，都是郑重的承诺：“你若性命相托，我必全力拼搏。”</a:t>
            </a:r>
          </a:p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不管是108岁的老人，还是出生仅30个小时的婴儿，医务工作者绝不放弃每一个生命，哪怕只有万分之一的希望，也会倾尽百分之百的努力……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" y="655955"/>
            <a:ext cx="1521460" cy="6059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12925" y="3211830"/>
            <a:ext cx="8071485" cy="11887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彰显了科学抗疫的理性思考，揭示了“科学防治”是中国抗疫取得胜利的关键。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2415" y="980440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84960" y="980440"/>
            <a:ext cx="9045575" cy="15544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实践证明，只有坚持科学防治，才能看清病毒的“样子”、找到对症的“方子”、走对防控的“路子”。</a:t>
            </a:r>
          </a:p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当相信科学、依靠科学、使用科学蔚然成风，我们应对风浪侵袭就有了理性的“压舱石”。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2085" y="707390"/>
            <a:ext cx="1692910" cy="5878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80845" y="4580890"/>
            <a:ext cx="8071485" cy="11887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将疫情比作是“大考”，警示我们要增强忧患意识，破除沉疴积弊。表达了对推进社会治理体系变革的深入思考。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215" y="794385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02080" y="794385"/>
            <a:ext cx="10119995" cy="301752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抗疫，是对国家治理体系和治理能力的一次大考，也是对全党全社会的一次大考。习近平总书记谆谆告诫：“我们一定要总结经验、吸取教训。”</a:t>
            </a:r>
          </a:p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疫情好比一面放大镜，让优势和长处更加凸显，也让我们把短板与不足看得更加清晰。抗疫斗争，暴露出我国在重大疫情防控体制机制、公共卫生体系等方面存在一些短板，反映出一些领导干部的治理能力和专业能力跟不上，折射出形式主义、官僚主义的危害，警示我们养成文明健康的卫生习惯是何其重要……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6100"/>
            <a:ext cx="1692910" cy="6120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2765" y="4490084"/>
            <a:ext cx="863917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表现出推动构建人类命运共同体的真诚愿望和博大胸怀。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3695" y="915035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84960" y="980440"/>
            <a:ext cx="9045575" cy="301752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在二十国集团领导人应对新冠肺炎特别峰会上，习近平主席发出携手抗疫、共克时艰的中国声音，引发国际社会广泛共鸣。全球抗疫，命运与共，团结合作是最强的“免疫力”。</a:t>
            </a:r>
          </a:p>
          <a:p>
            <a:pPr indent="0" fontAlgn="auto"/>
            <a:r>
              <a:rPr lang="en-US" alt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一批批中国专家与东盟、欧洲、非洲同行连线交流，多语种的中国诊疗和防控方案及时分享给世界各国；联合国向最不发达国家开通运送医疗物资的“团结航班”；多国合作开展疫苗研发……正如联合国秘书长古特雷斯所说：“我们是团结在一起的全球公民，我们是联合在一起的国家。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0"/>
            <a:ext cx="10264140" cy="6851650"/>
          </a:xfrm>
          <a:prstGeom prst="rect">
            <a:avLst/>
          </a:prstGeom>
        </p:spPr>
      </p:pic>
      <p:sp>
        <p:nvSpPr>
          <p:cNvPr id="43" name="e7d195523061f1c0" hidden="1"/>
          <p:cNvSpPr txBox="1"/>
          <p:nvPr/>
        </p:nvSpPr>
        <p:spPr>
          <a:xfrm>
            <a:off x="-355600" y="1803400"/>
            <a:ext cx="43688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98675" y="1223645"/>
            <a:ext cx="9795510" cy="457200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   文章全面、客观、立体地报道了党中央领导全国人民抗击新冠肺炎疫情，取得重大战略成果这一事件，揭示了中国抗疫取得巨大成就的根本原因。既表现出生命至上的价值追求，又彰显了科学抗疫的理性思考；既有对中华优秀传统文化和中华民族精神的热情礼赞，又有推动构建人类命运共同体的真诚愿望和博大胸怀；既有对新时代中国人民高尚品格的歌颂，又有对推进社会治理体系变革的深入思考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87400"/>
            <a:ext cx="1692910" cy="6070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235" y="2082800"/>
            <a:ext cx="853440" cy="252857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总结全文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232299" y="606333"/>
            <a:ext cx="889000" cy="889000"/>
            <a:chOff x="10275888" y="1968952"/>
            <a:chExt cx="889000" cy="889000"/>
          </a:xfrm>
        </p:grpSpPr>
        <p:sp>
          <p:nvSpPr>
            <p:cNvPr id="4" name="椭圆 3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403523" y="2123009"/>
              <a:ext cx="633730" cy="5791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smtClean="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22550" y="2850515"/>
            <a:ext cx="704088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3600" b="1" smtClean="0">
                <a:solidFill>
                  <a:schemeClr val="accent1"/>
                </a:solidFill>
                <a:sym typeface="+mn-ea"/>
              </a:rPr>
              <a:t>学习任务三：群文阅读，比较异同</a:t>
            </a: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82400" y="112395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8520" y="354965"/>
            <a:ext cx="11052810" cy="1325880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人物通讯                事件通讯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175" y="1324610"/>
            <a:ext cx="5437505" cy="5533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/>
              <a:t> 县委书记的榜样——焦裕禄</a:t>
            </a:r>
          </a:p>
          <a:p>
            <a:pPr marL="0" indent="0">
              <a:buNone/>
            </a:pPr>
            <a:r>
              <a:rPr lang="en-US" altLang="zh-CN" sz="2800"/>
              <a:t>       以写人物的思想和事迹为</a:t>
            </a:r>
          </a:p>
          <a:p>
            <a:pPr marL="0" indent="0">
              <a:buNone/>
            </a:pPr>
            <a:r>
              <a:rPr lang="en-US" altLang="zh-CN" sz="2800"/>
              <a:t>主。可以报道群体形象的，</a:t>
            </a:r>
          </a:p>
          <a:p>
            <a:pPr marL="0" indent="0">
              <a:buNone/>
            </a:pPr>
            <a:r>
              <a:rPr lang="en-US" altLang="zh-CN" sz="2800"/>
              <a:t>也可以报道单个的人物形象。</a:t>
            </a:r>
          </a:p>
          <a:p>
            <a:pPr marL="0" indent="0">
              <a:buNone/>
            </a:pPr>
            <a:r>
              <a:rPr lang="en-US" altLang="zh-CN" sz="2800"/>
              <a:t>写好人物通讯的关键是抓住</a:t>
            </a:r>
          </a:p>
          <a:p>
            <a:pPr marL="0" indent="0">
              <a:buNone/>
            </a:pPr>
            <a:r>
              <a:rPr lang="en-US" altLang="zh-CN" sz="2800"/>
              <a:t>人物的特点，揭示出具有鲜</a:t>
            </a:r>
          </a:p>
          <a:p>
            <a:pPr marL="0" indent="0">
              <a:buNone/>
            </a:pPr>
            <a:r>
              <a:rPr lang="en-US" altLang="zh-CN" sz="2800"/>
              <a:t>明个性特征的人物的情怀和</a:t>
            </a:r>
          </a:p>
          <a:p>
            <a:pPr marL="0" indent="0">
              <a:buNone/>
            </a:pPr>
            <a:r>
              <a:rPr lang="en-US" altLang="zh-CN" sz="2800"/>
              <a:t>思想境界。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88380" y="1108075"/>
            <a:ext cx="5675728" cy="57499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/>
              <a:t>  在民族复兴的历史丰碑上</a:t>
            </a:r>
          </a:p>
          <a:p>
            <a:pPr marL="0" indent="0">
              <a:buNone/>
            </a:pPr>
            <a:r>
              <a:rPr lang="en-US" altLang="zh-CN" sz="2800"/>
              <a:t>   以报道具有典型意义的新闻事件为主。它具体完整地记叙事件发生发展过程、原因、结果、意义和影响。既可以报道重大事件，又可以叙写“凡人小事”;既可以赞颂先进事物，又可以批评错误倾向。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694045" y="1324610"/>
            <a:ext cx="267970" cy="5216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8520" y="354965"/>
            <a:ext cx="11052810" cy="1325880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人物通讯                事件通讯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175" y="1324610"/>
            <a:ext cx="5437505" cy="5533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/>
              <a:t> 县委书记的榜样——焦裕禄</a:t>
            </a:r>
          </a:p>
          <a:p>
            <a:pPr marL="0" indent="0">
              <a:buNone/>
            </a:pPr>
            <a:r>
              <a:rPr lang="en-US" altLang="zh-CN" sz="2800"/>
              <a:t>   常见的写法：</a:t>
            </a:r>
          </a:p>
          <a:p>
            <a:pPr marL="0" indent="0">
              <a:buNone/>
            </a:pPr>
            <a:r>
              <a:rPr lang="en-US" altLang="zh-CN" sz="2800"/>
              <a:t>(一)  通过典型事例表现人物的精神风貌。</a:t>
            </a:r>
          </a:p>
          <a:p>
            <a:pPr marL="0" indent="0">
              <a:buNone/>
            </a:pPr>
            <a:r>
              <a:rPr lang="en-US" altLang="zh-CN" sz="2800"/>
              <a:t>(二)通过人物的语言、行动等表现人物活生生的性格特征，如本文“以言见人”的写法。</a:t>
            </a:r>
          </a:p>
          <a:p>
            <a:pPr marL="0" indent="0">
              <a:buNone/>
            </a:pPr>
            <a:r>
              <a:rPr lang="en-US" altLang="zh-CN" sz="2800"/>
              <a:t>(三)通过细节描写、心理刻画等展示人物的内心世界。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88380" y="1108075"/>
            <a:ext cx="5948289" cy="57499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/>
              <a:t>  在民族复兴的历史丰碑上</a:t>
            </a:r>
          </a:p>
          <a:p>
            <a:pPr marL="0" indent="0">
              <a:buNone/>
            </a:pPr>
            <a:r>
              <a:rPr lang="en-US" altLang="zh-CN" sz="2800"/>
              <a:t> 常见的写法：</a:t>
            </a:r>
          </a:p>
          <a:p>
            <a:pPr marL="0" indent="0">
              <a:buNone/>
            </a:pPr>
            <a:r>
              <a:rPr lang="en-US" altLang="zh-CN" sz="2800"/>
              <a:t>(一)深入开掘事件的典型意义，确立一个富于时代感的思想主题;</a:t>
            </a:r>
          </a:p>
          <a:p>
            <a:pPr marL="0" indent="0">
              <a:buNone/>
            </a:pPr>
            <a:r>
              <a:rPr lang="en-US" altLang="zh-CN" sz="2800"/>
              <a:t>(二)主次分明，详略得当，切忌平均使用笔墨;</a:t>
            </a:r>
          </a:p>
          <a:p>
            <a:pPr marL="0" indent="0">
              <a:buNone/>
            </a:pPr>
            <a:r>
              <a:rPr lang="en-US" altLang="zh-CN" sz="2800"/>
              <a:t>(三)层次清晰，结构合理;</a:t>
            </a:r>
          </a:p>
          <a:p>
            <a:pPr marL="0" indent="0">
              <a:buNone/>
            </a:pPr>
            <a:r>
              <a:rPr lang="en-US" altLang="zh-CN" sz="2800"/>
              <a:t>(四)处理好人物与事件的关系，在叙写事件的同时，注意写好人物。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694045" y="1324610"/>
            <a:ext cx="267970" cy="5216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8520" y="354965"/>
            <a:ext cx="11052810" cy="1325880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人物通讯                事件通讯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175" y="1324610"/>
            <a:ext cx="5437505" cy="5533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/>
              <a:t> 县委书记的榜样——焦裕禄</a:t>
            </a:r>
          </a:p>
          <a:p>
            <a:pPr marL="0" indent="0">
              <a:buNone/>
            </a:pPr>
            <a:r>
              <a:rPr lang="en-US" altLang="zh-CN" sz="2800"/>
              <a:t>   常见的结构：</a:t>
            </a:r>
          </a:p>
          <a:p>
            <a:pPr marL="0" indent="0">
              <a:buNone/>
            </a:pPr>
            <a:r>
              <a:rPr lang="en-US" altLang="zh-CN" sz="2800"/>
              <a:t>总起全文，交代背景或概述人物品质。</a:t>
            </a:r>
          </a:p>
          <a:p>
            <a:pPr marL="0" indent="0">
              <a:buNone/>
            </a:pPr>
            <a:r>
              <a:rPr lang="en-US" altLang="zh-CN" sz="2800"/>
              <a:t>分小标题从不同方面描述人物事迹，展现人物精神</a:t>
            </a:r>
          </a:p>
          <a:p>
            <a:pPr marL="0" indent="0">
              <a:buNone/>
            </a:pPr>
            <a:r>
              <a:rPr lang="en-US" altLang="zh-CN" sz="2800"/>
              <a:t>总写照应开头，点明中心，深化主题。</a:t>
            </a:r>
          </a:p>
          <a:p>
            <a:pPr marL="0" indent="0">
              <a:buNone/>
            </a:pPr>
            <a:r>
              <a:rPr lang="en-US" altLang="zh-CN" sz="2800"/>
              <a:t>  时间顺序，空间顺序，时空交错顺序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88380" y="1324610"/>
            <a:ext cx="5440045" cy="57499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  在民族复兴的历史丰碑上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 常见的结构：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总起全文，交代背景或概述事件。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分小标题从不同方面描述事件的进程及结果，揭示事件的意义。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总写照应开头，点明中心，深化主题。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 时间顺序，空间顺序，时空交错顺序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694045" y="1324610"/>
            <a:ext cx="267970" cy="5216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647690" y="666750"/>
            <a:ext cx="5986145" cy="5852160"/>
          </a:xfrm>
          <a:prstGeom prst="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有一种城市，叫众志成城；有一批战士，叫白衣天使；有一种精神，叫逆流而上；有一种信心，叫万众一心。透过那些逆行者的身影、挺身而出的志愿者、庄严的承诺、坚定的行动、那些脱下防护服后医护人员脸上的刻痕，我们看到了，今天的中国傲雪凌霜的模样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让我们回首2020年中国抗疫记。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" y="595630"/>
            <a:ext cx="5340985" cy="60794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8520" y="354965"/>
            <a:ext cx="11052810" cy="1325880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人物通讯                事件通讯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175" y="1324610"/>
            <a:ext cx="5437505" cy="5533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/>
              <a:t> 县委书记的榜样——焦裕禄</a:t>
            </a:r>
          </a:p>
          <a:p>
            <a:pPr marL="0" indent="0">
              <a:buNone/>
            </a:pPr>
            <a:r>
              <a:rPr lang="en-US" altLang="zh-CN" sz="2800"/>
              <a:t>   表现手法：</a:t>
            </a:r>
          </a:p>
          <a:p>
            <a:pPr marL="0" indent="0">
              <a:buNone/>
            </a:pPr>
            <a:r>
              <a:rPr lang="en-US" altLang="zh-CN" sz="2800"/>
              <a:t>运用综合各种表现手法和表达方式叙来揭示人物精神。语言富于感染力。</a:t>
            </a:r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相同点</a:t>
            </a:r>
          </a:p>
          <a:p>
            <a:pPr marL="0" indent="0">
              <a:buNone/>
            </a:pPr>
            <a:r>
              <a:rPr lang="en-US" altLang="zh-CN" sz="2800"/>
              <a:t>都是新闻类别，都要遵循新闻真实性，新鲜性，时效性的要求。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88380" y="1324610"/>
            <a:ext cx="5675728" cy="545655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  在民族复兴的历史丰碑上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 表现手法：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运用综合各种表现手法和表达方式叙来呈现宏大的事件。语言富于感染力。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相同点</a:t>
            </a:r>
          </a:p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2800"/>
              <a:t>都是新闻类别，都要遵循新闻真实性，新鲜性，时效性的要求。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694045" y="1324610"/>
            <a:ext cx="267970" cy="5216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" name="e7d195523061f1c0" hidden="1"/>
          <p:cNvSpPr txBox="1"/>
          <p:nvPr/>
        </p:nvSpPr>
        <p:spPr>
          <a:xfrm>
            <a:off x="-355600" y="1803400"/>
            <a:ext cx="43688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05475" y="1435100"/>
            <a:ext cx="6118225" cy="4480561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这是一个最好的时代，也是一个最坏的时代，同学们亲历“新冠疫情”，对自我，对民族，对国家，对世界有了更深切地认识和感知，请结合课文内容写一段200字左右的感想。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608330"/>
            <a:ext cx="12162155" cy="70104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延伸拓展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0" y="1315085"/>
            <a:ext cx="4762500" cy="47625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" name="e7d195523061f1c0" hidden="1"/>
          <p:cNvSpPr txBox="1"/>
          <p:nvPr/>
        </p:nvSpPr>
        <p:spPr>
          <a:xfrm>
            <a:off x="-355600" y="1803400"/>
            <a:ext cx="43688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08025" y="1477645"/>
            <a:ext cx="10776585" cy="457200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示例一：新冠肺炎肆虐，就有人舍生忘死。八十多岁的钟南山院士深夜乘高铁赶往武汉，身患渐冻症的张定宇拖着自己僵硬的腿在医院奔波，还有逆行驰援武汉的千千万万白衣天使，奔波在大街小巷为居民输送物资的快递小哥，用私家车护送医护人员的热心市民……他们并不都具备伟岸的身躯，但他们的力量却能凝聚成一把利剑，划破疫情阴霾下的黑暗，让我们终能在春天里的看到光明和希望。为民护国保大家，他们就是这个时代最可爱的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593090"/>
            <a:ext cx="12162155" cy="70104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延伸拓展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" name="e7d195523061f1c0" hidden="1"/>
          <p:cNvSpPr txBox="1"/>
          <p:nvPr/>
        </p:nvSpPr>
        <p:spPr>
          <a:xfrm>
            <a:off x="-355600" y="1803400"/>
            <a:ext cx="43688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49580" y="1059815"/>
            <a:ext cx="11293475" cy="52120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示例二：我们年龄尚小，肩膀尚嫩，能做什么呢？疫情期间，同学们无法返校上课，却可以利用网课不断汲取新的知识。在通讯依然落后的地方，有人冒着严寒，坐在悬崖边的雪地里接收网课信号；有人不幸感染新冠病毒，就在方舱医院的病房里挑灯夜读；许多高考生正因受疫情间种种事迹感召，将志愿改为医科大学。青少年是时代最新鲜的血液，他们认真学习努力向上，是祖国的未来和希望。我和我的同学都经历了网课的的磨炼，对当下能重回教室正常学习，倍感珍惜。我们坚信，不久的将来，我们必将担起振兴中华的大任，肩负使命，我们砥砺前行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474345"/>
            <a:ext cx="12162155" cy="701040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延伸拓展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2600" y="647065"/>
            <a:ext cx="3233420" cy="59575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52619" y="718093"/>
            <a:ext cx="889000" cy="889000"/>
            <a:chOff x="10275888" y="1968952"/>
            <a:chExt cx="889000" cy="889000"/>
          </a:xfrm>
        </p:grpSpPr>
        <p:sp>
          <p:nvSpPr>
            <p:cNvPr id="4" name="椭圆 3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403523" y="2123009"/>
              <a:ext cx="633730" cy="5791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smtClean="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2920" y="2495550"/>
            <a:ext cx="886968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3600" b="1" smtClean="0">
                <a:solidFill>
                  <a:schemeClr val="accent1"/>
                </a:solidFill>
                <a:sym typeface="+mn-ea"/>
              </a:rPr>
              <a:t>学习任务一：读全文，理思路，拟出小标题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3090"/>
            <a:ext cx="3233420" cy="61474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20060" y="136525"/>
            <a:ext cx="419671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开篇：中国抗疫，雄浑篇章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20060" y="881380"/>
            <a:ext cx="4704080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（一）国家力量，挺过疫情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20060" y="1626235"/>
            <a:ext cx="470471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（二）制度优势，八方支援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20060" y="2371090"/>
            <a:ext cx="470471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（三）中国精神，力量之源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20060" y="3115946"/>
            <a:ext cx="470471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（四）生命至上，人民至上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20060" y="3860800"/>
            <a:ext cx="4704080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（五）科学防治，贯穿始终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20060" y="4605655"/>
            <a:ext cx="470471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（六）反思总结，吸取教训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20060" y="5350509"/>
            <a:ext cx="470471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（七）全球抗疫，中国担当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20060" y="6095365"/>
            <a:ext cx="4704080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（八）重焕生机，磨难奋起</a:t>
            </a:r>
          </a:p>
        </p:txBody>
      </p:sp>
      <p:sp>
        <p:nvSpPr>
          <p:cNvPr id="6" name="AutoShape 4"/>
          <p:cNvSpPr/>
          <p:nvPr/>
        </p:nvSpPr>
        <p:spPr>
          <a:xfrm flipH="1">
            <a:off x="8648065" y="593090"/>
            <a:ext cx="385445" cy="5877560"/>
          </a:xfrm>
          <a:prstGeom prst="leftBrace">
            <a:avLst>
              <a:gd name="adj1" fmla="val 137500"/>
              <a:gd name="adj2" fmla="val 50000"/>
            </a:avLst>
          </a:prstGeom>
          <a:noFill/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89416" y="1810385"/>
            <a:ext cx="853440" cy="371271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理思路，拟标题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" y="644525"/>
            <a:ext cx="1974850" cy="6213475"/>
          </a:xfrm>
          <a:prstGeom prst="snip2SameRect">
            <a:avLst/>
          </a:prstGeom>
        </p:spPr>
      </p:pic>
      <p:sp>
        <p:nvSpPr>
          <p:cNvPr id="43" name="e7d195523061f1c0" hidden="1"/>
          <p:cNvSpPr txBox="1"/>
          <p:nvPr/>
        </p:nvSpPr>
        <p:spPr>
          <a:xfrm>
            <a:off x="-355600" y="1803400"/>
            <a:ext cx="43688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590800" y="1835150"/>
            <a:ext cx="8763635" cy="265176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作者将回顾与总结、记事与思考融为一体，站在全局的高度，以方方面面的事实为基础，采用纵横结合式结构（也叫复式结构）带领读者从不同的角度去认识和理解这场伟大的抗疫斗争。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89200" y="870585"/>
            <a:ext cx="8864600" cy="6400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从文章的思路看文章的结构的有何特点？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2930" y="606425"/>
            <a:ext cx="3233420" cy="60090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52619" y="718093"/>
            <a:ext cx="889000" cy="889000"/>
            <a:chOff x="10275888" y="1968952"/>
            <a:chExt cx="889000" cy="889000"/>
          </a:xfrm>
        </p:grpSpPr>
        <p:sp>
          <p:nvSpPr>
            <p:cNvPr id="4" name="椭圆 3"/>
            <p:cNvSpPr/>
            <p:nvPr/>
          </p:nvSpPr>
          <p:spPr>
            <a:xfrm>
              <a:off x="10275888" y="1968952"/>
              <a:ext cx="889000" cy="889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403524" y="2123009"/>
              <a:ext cx="633730" cy="5791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b="1" smtClean="0">
                  <a:solidFill>
                    <a:schemeClr val="bg1"/>
                  </a:solidFill>
                </a:rPr>
                <a:t>02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8440" y="2495550"/>
            <a:ext cx="943737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/>
            <a:r>
              <a:rPr lang="zh-CN" altLang="en-US" sz="3600" b="1" smtClean="0">
                <a:solidFill>
                  <a:schemeClr val="accent1"/>
                </a:solidFill>
                <a:sym typeface="+mn-ea"/>
              </a:rPr>
              <a:t>学习任务二：品语句，悟情感，体会语言魅力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107180" y="798195"/>
            <a:ext cx="7526655" cy="3291840"/>
          </a:xfrm>
          <a:prstGeom prst="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“感人心者，莫先乎情，莫始乎言”，文中采用了大量富有诗意、饱含深情的语句，具有一种荡气回肠、打动人心的力量。哪些语句打动了你？请你把这些语句诵读出来，并谈谈你从中读出了哪些感情。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7535"/>
            <a:ext cx="3756660" cy="62611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9755"/>
            <a:ext cx="1592580" cy="61398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97175" y="714375"/>
            <a:ext cx="6336030" cy="82296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灾难虽巨大，但压不垮英勇的中国人民。</a:t>
            </a:r>
          </a:p>
          <a:p>
            <a:pPr indent="0" fontAlgn="auto"/>
            <a:r>
              <a:rPr lang="zh-CN" sz="24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寒冬虽漫长，也阻挡不了春天的脚步。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44370" y="2313940"/>
            <a:ext cx="8041640" cy="173736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高瞻远瞩的战略决策，坚如磐石的意志信念，一心为民的真挚情怀，为全党全军全国各族人民坚定信心、抗击疫情立起了主心骨。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97120" y="3326765"/>
            <a:ext cx="522160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表现出坚毅果敢、指路定向的领导力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1795" y="4129405"/>
            <a:ext cx="10049510" cy="173736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中国大地上，每一条街道，每一座村庄，每一户家庭，每一个公民，都坚守着各自责任。冲在第一线是抗疫，“闷”在家里管好自己也是抗疫。亿万人民一条心，上下铆足一股劲，把一个个“不可能”变成现实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1780" y="1050925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695575" y="1606550"/>
            <a:ext cx="547560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表现出中国人民英勇顽强的斗志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28800" y="5944870"/>
            <a:ext cx="705675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表现出中国人民万众一心，共克时艰的凝聚力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7695"/>
            <a:ext cx="1692910" cy="60394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97405" y="4768215"/>
            <a:ext cx="8608695" cy="6400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表达了对中华优秀传统文化和中华民族精神的热情礼赞。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2095" y="1067435"/>
            <a:ext cx="853440" cy="3543776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品语句，悟情感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00200" y="1067435"/>
            <a:ext cx="1012761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     从白衣战士冲锋在前的身影里，人们看到了 "苟利国家生死以"的英勇无畏；从无数普通人坚守岗位的执着中，人们看到了"天下兴亡，匹夫有责"的责任感；从八方驰援的物资洪流中，人们看到了"岂曰无衣，与子同袍"的血脉深情； 从方舱医院里"读书哥"的淡定中，人们看到了"莫听穿林打叶声，何妨吟啸且徐行"的乐观豁达。</a:t>
            </a:r>
          </a:p>
          <a:p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包图主题2">
  <a:themeElements>
    <a:clrScheme name="自定义 17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E1126"/>
      </a:accent1>
      <a:accent2>
        <a:srgbClr val="CE1126"/>
      </a:accent2>
      <a:accent3>
        <a:srgbClr val="CE1126"/>
      </a:accent3>
      <a:accent4>
        <a:srgbClr val="CE1126"/>
      </a:accent4>
      <a:accent5>
        <a:srgbClr val="CE1126"/>
      </a:accent5>
      <a:accent6>
        <a:srgbClr val="CE1126"/>
      </a:accent6>
      <a:hlink>
        <a:srgbClr val="0085C3"/>
      </a:hlink>
      <a:folHlink>
        <a:srgbClr val="BFBFBF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自定义 179">
    <a:dk1>
      <a:srgbClr val="000000"/>
    </a:dk1>
    <a:lt1>
      <a:srgbClr val="FFFFFF"/>
    </a:lt1>
    <a:dk2>
      <a:srgbClr val="778495"/>
    </a:dk2>
    <a:lt2>
      <a:srgbClr val="F0F0F0"/>
    </a:lt2>
    <a:accent1>
      <a:srgbClr val="CE1126"/>
    </a:accent1>
    <a:accent2>
      <a:srgbClr val="CE1126"/>
    </a:accent2>
    <a:accent3>
      <a:srgbClr val="CE1126"/>
    </a:accent3>
    <a:accent4>
      <a:srgbClr val="CE1126"/>
    </a:accent4>
    <a:accent5>
      <a:srgbClr val="CE1126"/>
    </a:accent5>
    <a:accent6>
      <a:srgbClr val="CE1126"/>
    </a:accent6>
    <a:hlink>
      <a:srgbClr val="0085C3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自定义 179">
    <a:dk1>
      <a:srgbClr val="000000"/>
    </a:dk1>
    <a:lt1>
      <a:srgbClr val="FFFFFF"/>
    </a:lt1>
    <a:dk2>
      <a:srgbClr val="778495"/>
    </a:dk2>
    <a:lt2>
      <a:srgbClr val="F0F0F0"/>
    </a:lt2>
    <a:accent1>
      <a:srgbClr val="CE1126"/>
    </a:accent1>
    <a:accent2>
      <a:srgbClr val="CE1126"/>
    </a:accent2>
    <a:accent3>
      <a:srgbClr val="CE1126"/>
    </a:accent3>
    <a:accent4>
      <a:srgbClr val="CE1126"/>
    </a:accent4>
    <a:accent5>
      <a:srgbClr val="CE1126"/>
    </a:accent5>
    <a:accent6>
      <a:srgbClr val="CE1126"/>
    </a:accent6>
    <a:hlink>
      <a:srgbClr val="0085C3"/>
    </a:hlink>
    <a:folHlink>
      <a:srgbClr val="BFBFBF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自定义 179">
    <a:dk1>
      <a:srgbClr val="000000"/>
    </a:dk1>
    <a:lt1>
      <a:srgbClr val="FFFFFF"/>
    </a:lt1>
    <a:dk2>
      <a:srgbClr val="778495"/>
    </a:dk2>
    <a:lt2>
      <a:srgbClr val="F0F0F0"/>
    </a:lt2>
    <a:accent1>
      <a:srgbClr val="CE1126"/>
    </a:accent1>
    <a:accent2>
      <a:srgbClr val="CE1126"/>
    </a:accent2>
    <a:accent3>
      <a:srgbClr val="CE1126"/>
    </a:accent3>
    <a:accent4>
      <a:srgbClr val="CE1126"/>
    </a:accent4>
    <a:accent5>
      <a:srgbClr val="CE1126"/>
    </a:accent5>
    <a:accent6>
      <a:srgbClr val="CE1126"/>
    </a:accent6>
    <a:hlink>
      <a:srgbClr val="0085C3"/>
    </a:hlink>
    <a:folHlink>
      <a:srgbClr val="BFB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124</Paragraphs>
  <Slides>23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2">
      <vt:lpstr>Arial</vt:lpstr>
      <vt:lpstr>微软雅黑</vt:lpstr>
      <vt:lpstr>等线 Light</vt:lpstr>
      <vt:lpstr>等线</vt:lpstr>
      <vt:lpstr>黑体</vt:lpstr>
      <vt:lpstr>宋体</vt:lpstr>
      <vt:lpstr>华文行楷</vt:lpstr>
      <vt:lpstr>Wingdings</vt:lpstr>
      <vt:lpstr>包图主题2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人物通讯                事件通讯</vt:lpstr>
      <vt:lpstr>人物通讯                事件通讯</vt:lpstr>
      <vt:lpstr>人物通讯                事件通讯</vt:lpstr>
      <vt:lpstr>人物通讯                事件通讯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2021-09-17T16:36:44.090</cp:lastPrinted>
  <dcterms:created xsi:type="dcterms:W3CDTF">2021-09-17T16:36:44Z</dcterms:created>
  <dcterms:modified xsi:type="dcterms:W3CDTF">2021-09-17T08:36:45Z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