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49" r:id="rId3"/>
    <p:sldId id="302" r:id="rId4"/>
    <p:sldId id="294" r:id="rId5"/>
    <p:sldId id="382" r:id="rId6"/>
    <p:sldId id="295" r:id="rId7"/>
    <p:sldId id="296" r:id="rId8"/>
    <p:sldId id="334" r:id="rId9"/>
    <p:sldId id="368" r:id="rId10"/>
    <p:sldId id="348" r:id="rId11"/>
    <p:sldId id="303" r:id="rId12"/>
    <p:sldId id="336" r:id="rId13"/>
    <p:sldId id="300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34FC"/>
    <a:srgbClr val="FF0000"/>
    <a:srgbClr val="13742F"/>
    <a:srgbClr val="1A356C"/>
    <a:srgbClr val="A71A55"/>
    <a:srgbClr val="D8B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247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 dirty="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E531869-6842-4209-B01B-064C51C3E9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680" y="368935"/>
            <a:ext cx="5238115" cy="2933065"/>
          </a:xfrm>
          <a:prstGeom prst="rect">
            <a:avLst/>
          </a:prstGeom>
        </p:spPr>
      </p:pic>
      <p:sp>
        <p:nvSpPr>
          <p:cNvPr id="17410" name="标题 2"/>
          <p:cNvSpPr>
            <a:spLocks noGrp="1"/>
          </p:cNvSpPr>
          <p:nvPr>
            <p:ph type="title"/>
          </p:nvPr>
        </p:nvSpPr>
        <p:spPr bwMode="auto">
          <a:xfrm>
            <a:off x="1790700" y="3460115"/>
            <a:ext cx="6176645" cy="1224280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>
            <a:normAutofit fontScale="90000"/>
          </a:bodyPr>
          <a:p>
            <a:pPr eaLnBrk="1" hangingPunct="1"/>
            <a:r>
              <a:rPr lang="en-US" altLang="zh-CN" smtClean="0"/>
              <a:t>  </a:t>
            </a:r>
            <a:r>
              <a:rPr lang="zh-CN" altLang="en-US" sz="5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</a:rPr>
              <a:t>我一生中的重要抉择</a:t>
            </a:r>
            <a:endParaRPr lang="zh-CN" altLang="en-US" sz="5400" b="1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36820" y="4618990"/>
            <a:ext cx="140335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王选</a:t>
            </a:r>
            <a:endParaRPr lang="zh-CN" altLang="en-US" sz="48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826770" y="621030"/>
            <a:ext cx="7425055" cy="58356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2" charset="-122"/>
              </a:rPr>
              <a:t>任务</a:t>
            </a:r>
            <a:r>
              <a:rPr lang="en-US" altLang="zh-CN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2" charset="-122"/>
              </a:rPr>
              <a:t>3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2" charset="-122"/>
              </a:rPr>
              <a:t>：解释词语在</a:t>
            </a: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</a:rPr>
              <a:t>语境中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2" charset="-122"/>
              </a:rPr>
              <a:t>的意义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ea typeface="黑体" panose="02010609060101010101" pitchFamily="2" charset="-122"/>
            </a:endParaRPr>
          </a:p>
        </p:txBody>
      </p:sp>
      <p:sp>
        <p:nvSpPr>
          <p:cNvPr id="22530" name="文本框 2"/>
          <p:cNvSpPr txBox="1">
            <a:spLocks noChangeArrowheads="1"/>
          </p:cNvSpPr>
          <p:nvPr/>
        </p:nvSpPr>
        <p:spPr bwMode="auto">
          <a:xfrm>
            <a:off x="468630" y="1263015"/>
            <a:ext cx="8207375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      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</a:rPr>
              <a:t>本文很多词语在语境中临时改变了感情色彩，被赋予了新的意义，请找出来并分析整理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98170" y="2327275"/>
            <a:ext cx="227076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阳奉阴违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堕落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卖狗皮膏药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招摇撞骗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剥削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风口浪尖</a:t>
            </a:r>
            <a:r>
              <a:rPr lang="en-US" altLang="zh-CN" sz="2800" b="1">
                <a:solidFill>
                  <a:srgbClr val="FF0000"/>
                </a:solidFill>
              </a:rPr>
              <a:t>	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89200" y="2153920"/>
            <a:ext cx="6396990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13742F"/>
                </a:solidFill>
                <a:latin typeface="华文新魏" panose="02010800040101010101" charset="-122"/>
                <a:ea typeface="华文新魏" panose="02010800040101010101" charset="-122"/>
              </a:rPr>
              <a:t>这里是对所谓权威的指手画脚不争论，按照自己的想法去做</a:t>
            </a:r>
            <a:endParaRPr lang="zh-CN" altLang="en-US" sz="2800">
              <a:solidFill>
                <a:srgbClr val="13742F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这里指年老，创造力等下降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2800">
              <a:solidFill>
                <a:srgbClr val="13742F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13742F"/>
                </a:solidFill>
                <a:latin typeface="华文新魏" panose="02010800040101010101" charset="-122"/>
                <a:ea typeface="华文新魏" panose="02010800040101010101" charset="-122"/>
              </a:rPr>
              <a:t>这里是指讲自己的经历、体会，力求给别人以启示、感悟</a:t>
            </a:r>
            <a:endParaRPr lang="zh-CN" altLang="en-US" sz="2800">
              <a:solidFill>
                <a:srgbClr val="13742F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这里指为有利于展示、推广年轻人青年研究成果，在他们文章上署名，说他们的研究是在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“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王选的领导下</a:t>
            </a:r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”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等</a:t>
            </a:r>
            <a:endParaRPr lang="zh-CN" altLang="en-US" sz="2800">
              <a:solidFill>
                <a:srgbClr val="13742F"/>
              </a:solidFill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2800">
                <a:solidFill>
                  <a:srgbClr val="13742F"/>
                </a:solidFill>
                <a:latin typeface="华文新魏" panose="02010800040101010101" charset="-122"/>
                <a:ea typeface="华文新魏" panose="02010800040101010101" charset="-122"/>
              </a:rPr>
              <a:t>这里是社会迫切需要的研究、市场前沿</a:t>
            </a:r>
            <a:endParaRPr lang="zh-CN" altLang="en-US" sz="2800">
              <a:solidFill>
                <a:srgbClr val="13742F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文本框 4"/>
          <p:cNvSpPr txBox="1">
            <a:spLocks noChangeArrowheads="1"/>
          </p:cNvSpPr>
          <p:nvPr/>
        </p:nvSpPr>
        <p:spPr bwMode="auto">
          <a:xfrm>
            <a:off x="724535" y="1268730"/>
            <a:ext cx="8168640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       </a:t>
            </a:r>
            <a:r>
              <a:rPr lang="zh-CN" altLang="en-US" sz="3200" b="1">
                <a:solidFill>
                  <a:srgbClr val="1A356C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这篇演讲以精辟的见解和诙谐的表达,展示了一位科学家精彩绝伦的语言魅力。不但有科学原理，而且有人生哲理；不但有学术的穿透力，而且有情感的震撼力；不但有理论的清晰度，而且有语言的幽默感——这一切构成了王选演讲的独特风采。我们在体会了王选演讲魅力的同时，也到领略了他的人格魅力。</a:t>
            </a:r>
            <a:endParaRPr lang="zh-CN" altLang="en-US" sz="3200" b="1">
              <a:solidFill>
                <a:srgbClr val="1A356C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2970" y="426720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A356C"/>
                </a:solidFill>
                <a:effectLst/>
              </a:rPr>
              <a:t>课堂小结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1A356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2619058" y="454025"/>
            <a:ext cx="3765550" cy="70675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小试牛刀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453390" y="1322705"/>
            <a:ext cx="8394700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美国心理学家荣格有个著名的公式：“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I + We = Full I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”，强调一个人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要有集体责任感，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要在集体中发挥自己的作用，在团队中实现自我，彰显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自我价值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目前，我们都是班集体的一员，优秀班级建设我们共建共享，需要我们每个同学处理好个人发展与优秀班集体建设的关系。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zh-CN" altLang="en-US" sz="2800" b="1">
                <a:solidFill>
                  <a:srgbClr val="3434F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请根据上面提示，自选角度，自拟题目，写一篇中心明确的演讲稿，600字左右。</a:t>
            </a:r>
            <a:endParaRPr lang="zh-CN" altLang="en-US" sz="2800" b="1">
              <a:solidFill>
                <a:srgbClr val="3434F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>
            <a:spLocks noChangeArrowheads="1"/>
          </p:cNvSpPr>
          <p:nvPr/>
        </p:nvSpPr>
        <p:spPr bwMode="auto">
          <a:xfrm>
            <a:off x="638493" y="1228408"/>
            <a:ext cx="5327650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王选（1937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-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2006），江苏无锡人，曾任北京大学计算机研究所所长、教授、博士生导师，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中国科学院院士、中国工程院院士、第三世界科学院院士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北大方正集团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董事。他所领导的科研集体研制出的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汉字激光照排系统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，获国家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最高科学技术奖获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，被誉为“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汉字印刷术的第二次发明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”；他被誉为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当代毕昇</a:t>
            </a: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2800" b="1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。</a:t>
            </a:r>
            <a:endParaRPr lang="zh-CN" altLang="en-US" sz="2800" b="1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18434" name="图片 4" descr="C:\Users\hp\Desktop\新建文件夹 (3)\c03fd543f0bf181e412e03.jpgc03fd543f0bf181e412e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1268413"/>
            <a:ext cx="2665413" cy="398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>
            <a:spLocks noChangeArrowheads="1"/>
          </p:cNvSpPr>
          <p:nvPr/>
        </p:nvSpPr>
        <p:spPr bwMode="auto">
          <a:xfrm>
            <a:off x="504190" y="674370"/>
            <a:ext cx="8135938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/>
              <a:t>       本文是1998年10月王选在北京大学作演讲的演讲稿的部分内容。每个人的一生中都可能面临很多抉择，每一次重大的抉择都预示着一个人未来要走的路，面对抉择时，要有智慧和勇气。本文作者王选的每次抉择，都把他的人生推向一个新的台阶。</a:t>
            </a:r>
            <a:endParaRPr lang="zh-CN" altLang="en-US" sz="2800" b="1"/>
          </a:p>
        </p:txBody>
      </p:sp>
      <p:pic>
        <p:nvPicPr>
          <p:cNvPr id="19458" name="图片 3" descr="C:\Users\hp\Desktop\新建文件夹 (3)\F201110251515362229314955.gifF20111025151536222931495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46200" y="3208655"/>
            <a:ext cx="6696075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8790" y="238125"/>
            <a:ext cx="81127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任务</a:t>
            </a:r>
            <a:r>
              <a:rPr lang="en-US" altLang="zh-CN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1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：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圈点勾画夹注，自主阅读、整体感知全文，关注你认为需要关注的词语；说一说你在以下两个方面的发现：这篇演讲的风格；王选是一个怎样的人。（尽可能使用短语概括）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245" y="2129155"/>
            <a:ext cx="782510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en-US" sz="2800" b="1">
                <a:solidFill>
                  <a:srgbClr val="FF0000"/>
                </a:solidFill>
              </a:rPr>
              <a:t>这个演讲的风格？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诙谐幽默，形象生动，有趣俏皮；旁征博引，娓娓道来，说理严密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2.</a:t>
            </a:r>
            <a:r>
              <a:rPr lang="zh-CN" altLang="en-US" sz="2800" b="1">
                <a:solidFill>
                  <a:srgbClr val="FF0000"/>
                </a:solidFill>
              </a:rPr>
              <a:t>王选是一个怎样的人？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甘为人梯，扶植青年；目光长远，爱国奉献；幽默风趣；谦虚平和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>
            <a:off x="1682115" y="718185"/>
            <a:ext cx="5779770" cy="64516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任务</a:t>
            </a:r>
            <a:r>
              <a:rPr lang="en-US" altLang="zh-CN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：积累词语（</a:t>
            </a:r>
            <a:r>
              <a:rPr lang="zh-CN" altLang="en-US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词典义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0482" name="文本框 2"/>
          <p:cNvSpPr txBox="1">
            <a:spLocks noChangeArrowheads="1"/>
          </p:cNvSpPr>
          <p:nvPr/>
        </p:nvSpPr>
        <p:spPr bwMode="auto">
          <a:xfrm>
            <a:off x="611188" y="1773238"/>
            <a:ext cx="8208962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抉</a:t>
            </a:r>
            <a:r>
              <a:rPr lang="zh-CN" altLang="en-US" sz="3600" b="1"/>
              <a:t>择（jué） </a:t>
            </a:r>
            <a:r>
              <a:rPr lang="zh-CN" altLang="en-US" sz="3600" b="1">
                <a:solidFill>
                  <a:srgbClr val="FF0000"/>
                </a:solidFill>
              </a:rPr>
              <a:t>贴</a:t>
            </a:r>
            <a:r>
              <a:rPr lang="zh-CN" altLang="en-US" sz="3600" b="1"/>
              <a:t>切（tiē）     阻</a:t>
            </a:r>
            <a:r>
              <a:rPr lang="zh-CN" altLang="en-US" sz="3600" b="1">
                <a:solidFill>
                  <a:srgbClr val="FF0000"/>
                </a:solidFill>
              </a:rPr>
              <a:t>碍</a:t>
            </a:r>
            <a:r>
              <a:rPr lang="zh-CN" altLang="en-US" sz="3600" b="1"/>
              <a:t>（ài） 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干</a:t>
            </a:r>
            <a:r>
              <a:rPr lang="zh-CN" altLang="en-US" sz="3600" b="1"/>
              <a:t>预（gān）</a:t>
            </a:r>
            <a:r>
              <a:rPr lang="zh-CN" altLang="en-US" sz="3600" b="1">
                <a:solidFill>
                  <a:srgbClr val="FF0000"/>
                </a:solidFill>
              </a:rPr>
              <a:t>堕</a:t>
            </a:r>
            <a:r>
              <a:rPr lang="zh-CN" altLang="en-US" sz="3600" b="1"/>
              <a:t>落（duò）   </a:t>
            </a:r>
            <a:r>
              <a:rPr lang="zh-CN" altLang="en-US" sz="3600" b="1">
                <a:solidFill>
                  <a:srgbClr val="FF0000"/>
                </a:solidFill>
              </a:rPr>
              <a:t>膏</a:t>
            </a:r>
            <a:r>
              <a:rPr lang="zh-CN" altLang="en-US" sz="3600" b="1"/>
              <a:t>药（gāo）   </a:t>
            </a:r>
            <a:endParaRPr lang="zh-CN" altLang="en-US" sz="3600" b="1"/>
          </a:p>
          <a:p>
            <a:endParaRPr lang="zh-CN" altLang="en-US" sz="3600" b="1"/>
          </a:p>
          <a:p>
            <a:r>
              <a:rPr lang="zh-CN" altLang="en-US" sz="3600" b="1">
                <a:solidFill>
                  <a:srgbClr val="FF0000"/>
                </a:solidFill>
              </a:rPr>
              <a:t>狡</a:t>
            </a:r>
            <a:r>
              <a:rPr lang="zh-CN" altLang="en-US" sz="3600" b="1"/>
              <a:t>辩（biàn） 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99"/>
          <p:cNvSpPr txBox="1">
            <a:spLocks noChangeArrowheads="1"/>
          </p:cNvSpPr>
          <p:nvPr/>
        </p:nvSpPr>
        <p:spPr bwMode="auto">
          <a:xfrm>
            <a:off x="323850" y="1484313"/>
            <a:ext cx="8043863" cy="4030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出类拔萃：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如日中天：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阳奉阴违：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风口浪尖：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506" name="文本框 2"/>
          <p:cNvSpPr txBox="1">
            <a:spLocks noChangeArrowheads="1"/>
          </p:cNvSpPr>
          <p:nvPr/>
        </p:nvSpPr>
        <p:spPr bwMode="auto">
          <a:xfrm>
            <a:off x="2916238" y="549275"/>
            <a:ext cx="3267075" cy="650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/>
              <a:t>词语解释</a:t>
            </a:r>
            <a:endParaRPr lang="zh-CN" altLang="en-US" sz="3600" b="1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248535" y="1484630"/>
            <a:ext cx="650049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3200" b="1"/>
              <a:t> </a:t>
            </a:r>
            <a:r>
              <a:rPr lang="zh-CN" altLang="en-US" sz="3200" b="1"/>
              <a:t>超出同类之上。多指人的品德才能。</a:t>
            </a:r>
            <a:endParaRPr lang="zh-CN" altLang="en-US" sz="3200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2303463" y="2276475"/>
            <a:ext cx="6840537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/>
              <a:t>好像太阳正在天顶。比喻事物正发展到十分兴盛的阶段。</a:t>
            </a:r>
            <a:endParaRPr lang="zh-CN" altLang="en-US" sz="3200" b="1"/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2195513" y="3357563"/>
            <a:ext cx="655320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/>
              <a:t>指玩弄两面派手法，表面上遵从，暗地里违背。</a:t>
            </a:r>
            <a:endParaRPr lang="zh-CN" altLang="en-US" sz="3200" b="1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403158" y="5036820"/>
            <a:ext cx="5761037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比喻激烈尖锐的社会斗争前哨。</a:t>
            </a:r>
            <a:endParaRPr lang="zh-CN" altLang="en-US" sz="3200"/>
          </a:p>
        </p:txBody>
      </p:sp>
      <p:sp>
        <p:nvSpPr>
          <p:cNvPr id="2" name="文本框 1"/>
          <p:cNvSpPr txBox="1"/>
          <p:nvPr/>
        </p:nvSpPr>
        <p:spPr>
          <a:xfrm>
            <a:off x="1082675" y="1992630"/>
            <a:ext cx="9525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zh-CN" altLang="en-US" sz="3200" b="1">
                <a:latin typeface="+mn-lt"/>
                <a:ea typeface="+mn-ea"/>
                <a:sym typeface="+mn-ea"/>
              </a:rPr>
              <a:t>cuì</a:t>
            </a:r>
            <a:r>
              <a:rPr lang="zh-CN" altLang="en-US"/>
              <a:t>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99"/>
          <p:cNvSpPr txBox="1">
            <a:spLocks noChangeArrowheads="1"/>
          </p:cNvSpPr>
          <p:nvPr/>
        </p:nvSpPr>
        <p:spPr bwMode="auto">
          <a:xfrm>
            <a:off x="179388" y="1557338"/>
            <a:ext cx="8856662" cy="283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强词夺理：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平易近人：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招摇撞骗：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2916238" y="620713"/>
            <a:ext cx="3267075" cy="6508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/>
              <a:t>词语解释</a:t>
            </a:r>
            <a:endParaRPr lang="zh-CN" altLang="en-US" sz="3600" b="1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55875" y="1628775"/>
            <a:ext cx="56880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指无理强辩，没理硬说成有理。</a:t>
            </a:r>
            <a:endParaRPr lang="zh-CN" altLang="en-US" sz="3200" b="1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411413" y="2636838"/>
            <a:ext cx="6408737" cy="1066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对人和蔼可亲，没有架子，使人容易接近。也指文字浅显，容易了解。</a:t>
            </a:r>
            <a:endParaRPr lang="zh-CN" altLang="en-US" sz="3200"/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2411413" y="3860800"/>
            <a:ext cx="63373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假借名义，进行蒙骗欺诈。</a:t>
            </a:r>
            <a:endParaRPr lang="zh-CN" altLang="en-US" sz="3600" b="1"/>
          </a:p>
        </p:txBody>
      </p:sp>
      <p:sp>
        <p:nvSpPr>
          <p:cNvPr id="2" name="文本框 1"/>
          <p:cNvSpPr txBox="1"/>
          <p:nvPr/>
        </p:nvSpPr>
        <p:spPr>
          <a:xfrm>
            <a:off x="278765" y="2115185"/>
            <a:ext cx="1724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（qiǎng）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95935" y="307975"/>
            <a:ext cx="201930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马太效应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5935" y="953135"/>
            <a:ext cx="625348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马太效应 （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两极分化现象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），指强者愈强、弱者愈弱的现象，广泛应用于社会心理学、教育、金融以及科学领域。马太效应，是社会学家和经济学家们常用的术语，反映的社会现象是两极分化，富的更富，穷的更穷  。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    马太效应，名字来自圣经《新约·马太福音》一则寓言： “凡有的，还要加倍给他叫他多余；没有的，连他所有的也要夺过来”。中国古代哲学家老子就已经提出类似的思想：“</a:t>
            </a:r>
            <a:r>
              <a:rPr lang="zh-CN" altLang="en-US" sz="28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天之道，损有余而补不足。人之道则不然，损不足以奉有余。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5235" y="1959610"/>
            <a:ext cx="2599055" cy="2785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99"/>
          <p:cNvSpPr txBox="1">
            <a:spLocks noChangeArrowheads="1"/>
          </p:cNvSpPr>
          <p:nvPr/>
        </p:nvSpPr>
        <p:spPr bwMode="auto">
          <a:xfrm>
            <a:off x="179705" y="1557655"/>
            <a:ext cx="23139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不以为然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文本框 2"/>
          <p:cNvSpPr txBox="1">
            <a:spLocks noChangeArrowheads="1"/>
          </p:cNvSpPr>
          <p:nvPr/>
        </p:nvSpPr>
        <p:spPr bwMode="auto">
          <a:xfrm>
            <a:off x="2916238" y="620713"/>
            <a:ext cx="3267075" cy="64516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/>
              <a:t>成语辨析</a:t>
            </a:r>
            <a:endParaRPr lang="zh-CN" altLang="en-US" sz="3600" b="1"/>
          </a:p>
        </p:txBody>
      </p:sp>
      <p:sp>
        <p:nvSpPr>
          <p:cNvPr id="3" name="文本框 2"/>
          <p:cNvSpPr txBox="1"/>
          <p:nvPr/>
        </p:nvSpPr>
        <p:spPr>
          <a:xfrm>
            <a:off x="2259965" y="1438275"/>
            <a:ext cx="64585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不认为是对的，多用来表示不同意或轻视。然：正确，对。</a:t>
            </a:r>
            <a:endParaRPr lang="zh-CN" altLang="en-US" sz="2800" b="1"/>
          </a:p>
          <a:p>
            <a:r>
              <a:rPr lang="zh-CN" altLang="en-US" sz="2800" b="1"/>
              <a:t>示 例 ：</a:t>
            </a:r>
            <a:r>
              <a:rPr lang="zh-CN" altLang="en-US" sz="2800" b="1">
                <a:latin typeface="华文行楷" panose="02010800040101010101" charset="-122"/>
                <a:ea typeface="华文行楷" panose="02010800040101010101" charset="-122"/>
              </a:rPr>
              <a:t>听他说洋人不是，口虽不言，心下却老大～</a:t>
            </a:r>
            <a:r>
              <a:rPr lang="zh-CN" altLang="en-US">
                <a:latin typeface="华文行楷" panose="02010800040101010101" charset="-122"/>
                <a:ea typeface="华文行楷" panose="02010800040101010101" charset="-122"/>
              </a:rPr>
              <a:t>。</a:t>
            </a:r>
            <a:endParaRPr lang="zh-CN" altLang="en-US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99"/>
          <p:cNvSpPr txBox="1">
            <a:spLocks noChangeArrowheads="1"/>
          </p:cNvSpPr>
          <p:nvPr/>
        </p:nvSpPr>
        <p:spPr bwMode="auto">
          <a:xfrm>
            <a:off x="179705" y="3372485"/>
            <a:ext cx="231394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不以为意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59965" y="3372485"/>
            <a:ext cx="62350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不把它放在心上，表示不重视，不认真对待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730885" y="4325620"/>
            <a:ext cx="8012430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1A356C"/>
                </a:solidFill>
                <a:latin typeface="楷体" panose="02010609060101010101" charset="-122"/>
                <a:ea typeface="楷体" panose="02010609060101010101" charset="-122"/>
              </a:rPr>
              <a:t>发生如此荒唐闹剧，为何没被早些发现、早些查处？广东省委党校副教授张浩认为，这一方面反映出部分干部信仰缺失，另一方面也折射出权力缺乏约束。虽然对于封建迷信的禁止性规定一直都有，但过去执行不力，很多干部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不以为然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4" grpId="0"/>
      <p:bldP spid="3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优秀教案模板(课时)低版本</Template>
  <TotalTime>0</TotalTime>
  <Words>1687</Words>
  <Application>WPS 演示</Application>
  <PresentationFormat>全屏显示(4:3)</PresentationFormat>
  <Paragraphs>108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华文新魏</vt:lpstr>
      <vt:lpstr>华文行楷</vt:lpstr>
      <vt:lpstr>楷体</vt:lpstr>
      <vt:lpstr>黑体</vt:lpstr>
      <vt:lpstr>Calibri Light</vt:lpstr>
      <vt:lpstr>微软雅黑</vt:lpstr>
      <vt:lpstr>Arial Unicode MS</vt:lpstr>
      <vt:lpstr>自定义设计方案</vt:lpstr>
      <vt:lpstr>  我一生中的重要抉择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 散 步</dc:title>
  <dc:creator>Lenovo User</dc:creator>
  <cp:lastModifiedBy>江贵生</cp:lastModifiedBy>
  <cp:revision>46</cp:revision>
  <dcterms:created xsi:type="dcterms:W3CDTF">2014-04-05T06:19:00Z</dcterms:created>
  <dcterms:modified xsi:type="dcterms:W3CDTF">2018-05-14T03:05:13Z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