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410" r:id="rId3"/>
    <p:sldId id="426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54" r:id="rId17"/>
    <p:sldId id="444" r:id="rId18"/>
    <p:sldId id="4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997" autoAdjust="0"/>
    <p:restoredTop sz="94660"/>
  </p:normalViewPr>
  <p:slideViewPr>
    <p:cSldViewPr snapToGrid="0">
      <p:cViewPr varScale="1">
        <p:scale>
          <a:sx n="57" d="100"/>
          <a:sy n="57" d="100"/>
        </p:scale>
        <p:origin x="102" y="52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tags" Target="tags/tag144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image" Target="../media/image2.pn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4.pn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7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111.xml" /><Relationship Id="rId4" Type="http://schemas.openxmlformats.org/officeDocument/2006/relationships/image" Target="../media/image6.png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3.pn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image" Target="../media/image2.png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074400" y="1242695"/>
            <a:ext cx="1110615" cy="3286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985" y="1242695"/>
            <a:ext cx="1122045" cy="3286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18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19.xml" /><Relationship Id="rId21" Type="http://schemas.openxmlformats.org/officeDocument/2006/relationships/tags" Target="../tags/tag120.xml" /><Relationship Id="rId22" Type="http://schemas.openxmlformats.org/officeDocument/2006/relationships/tags" Target="../tags/tag121.xml" /><Relationship Id="rId23" Type="http://schemas.openxmlformats.org/officeDocument/2006/relationships/tags" Target="../tags/tag122.xml" /><Relationship Id="rId24" Type="http://schemas.openxmlformats.org/officeDocument/2006/relationships/tags" Target="../tags/tag123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4.xml" /><Relationship Id="rId3" Type="http://schemas.openxmlformats.org/officeDocument/2006/relationships/tags" Target="../tags/tag12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4.xml" /><Relationship Id="rId3" Type="http://schemas.openxmlformats.org/officeDocument/2006/relationships/tags" Target="../tags/tag13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42.xml" /><Relationship Id="rId3" Type="http://schemas.openxmlformats.org/officeDocument/2006/relationships/image" Target="../media/image7.png" /><Relationship Id="rId4" Type="http://schemas.openxmlformats.org/officeDocument/2006/relationships/tags" Target="../tags/tag14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2.xml" /><Relationship Id="rId3" Type="http://schemas.openxmlformats.org/officeDocument/2006/relationships/tags" Target="../tags/tag13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副标题 7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523415" y="3983990"/>
            <a:ext cx="5921575" cy="670560"/>
          </a:xfrm>
        </p:spPr>
        <p:txBody>
          <a:bodyPr>
            <a:noAutofit/>
          </a:bodyPr>
          <a:lstStyle/>
          <a:p>
            <a:r>
              <a:rPr lang="zh-CN" altLang="zh-CN" sz="3500" b="1" kern="2200" spc="0" noProof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Times New Roman" panose="02020603050405020304"/>
                <a:ea typeface="方正小标宋_GBK"/>
                <a:sym typeface="+mn-ea"/>
              </a:rPr>
              <a:t>第一节　记录家乡的人和物</a:t>
            </a:r>
            <a:endParaRPr kumimoji="0" lang="zh-CN" altLang="zh-CN" sz="3500" b="1" i="0" u="none" strike="noStrike" kern="2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方正小标宋_GBK"/>
              <a:cs typeface="+mn-cs"/>
            </a:endParaRPr>
          </a:p>
          <a:p>
            <a:endParaRPr kumimoji="0" lang="zh-CN" altLang="zh-CN" sz="2700" b="1" i="0" u="none" strike="noStrike" kern="2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方正小标宋_GBK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2175" y="2260600"/>
            <a:ext cx="10191750" cy="1231900"/>
          </a:xfrm>
        </p:spPr>
        <p:txBody>
          <a:bodyPr>
            <a:normAutofit/>
          </a:bodyPr>
          <a:lstStyle/>
          <a:p>
            <a:r>
              <a:rPr lang="zh-CN" altLang="zh-CN" b="1" kern="100" spc="0" noProof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宋体" panose="02010600030101010101" pitchFamily="2" charset="-122"/>
                <a:ea typeface="方正细圆_GBK"/>
                <a:cs typeface="Times New Roman" panose="02020603050405020304"/>
                <a:sym typeface="+mn-ea"/>
              </a:rPr>
              <a:t>第四单元　家乡文化生活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3238" y="978535"/>
          <a:ext cx="11161426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17922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458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232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文化娱乐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无娱乐场所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办起了自己的歌舞团，并且，去年也建好了一个室内的娱乐中心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医疗卫生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简陋的卫生所，医生水平低，医疗设施简单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卫生所增多，解决了居民看病难的问题，医疗设施也相对齐全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35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家电使用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冰箱、洗衣机、空调等高档家用电器已是奢侈品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冰箱、洗衣机、空调等高档家用电器正成为家乡居民生活要素的重要内容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609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能填饱肚子就算富裕人家，基本是在过节或是集市日才能吃到肉，不注重食品的安全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每日必吃健康、营养的食品，每天都能吃到肉，冰箱里基本都会有备好的肉菜，注重食品的安全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0075" y="702945"/>
            <a:ext cx="10432415" cy="2527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任务三　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根据考察或者访谈内容，写一篇家乡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，内容可以参考如下几点：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①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家乡的历史名人和遗迹。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②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家乡的著名建筑及其特点与由来。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③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家乡某些地名的由来。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④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家乡的饮食文化、服饰文化特点。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⑤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家乡的民间艺人及其传统工艺。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918460" y="3244850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18460" y="3924300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1485" y="4751070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1485" y="5636895"/>
            <a:ext cx="6355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6860" y="213360"/>
            <a:ext cx="2263775" cy="578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[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示例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]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3880" y="79184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兰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州地方名人志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04495" y="1557020"/>
            <a:ext cx="1098042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        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自古以来文化昌盛，人文荟萃。隋唐开科取士以来，自唐至清的近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1 300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年间，科举仕进的，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共出文状元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4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名，占全国的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1.6%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，其中，唐代有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名，宋代有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名，明代为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8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名，清代为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2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(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占清代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114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科状元的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2.8%)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，明代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府有进士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37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名，清代则有</a:t>
            </a:r>
            <a:r>
              <a:rPr lang="en-US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60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名。至于封疆大吏、征战良将、地方官员、社会名流，有贡献于社稷的</a:t>
            </a:r>
            <a:r>
              <a:rPr lang="zh-CN" altLang="en-US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</a:t>
            </a:r>
            <a:r>
              <a:rPr lang="zh-CN" altLang="zh-CN" sz="32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人，或外地人有功苏地而为后人推崇的。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51130" y="161290"/>
            <a:ext cx="1181671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兰州，简称“兰”或“皋”，古称金城，是甘肃省省会，国务院批复确定的中国西北地区重要的工业基地和综合交通枢纽，西部地区重要的中心城市之一，丝绸之路经济带的重要节点城市。截至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2018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年，全市下辖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5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个区、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个县，总面积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13100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平方千米，建成区面积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321.75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平方千米，常住人口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375.36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万人，城镇人口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304.15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万人，城镇化率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81.03%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。</a:t>
            </a:r>
            <a:endParaRPr kumimoji="0" lang="en-US" altLang="zh-CN" sz="280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地处中国西北地区、甘肃省中部，位于中国大陆陆域版图的几何中心，是中国大西北铁路、公路、航空的综合交通枢纽，中国人民解放军西部战区陆军机关驻地，也是新亚欧大陆桥中国段五大中心城市之一，西部重要的区域商贸中心和现代物流基地，享有“丝路重镇”、“黄河明珠”、“西部夏宫”、“水车之都”、“瓜果名城”等美誉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83845" y="288290"/>
            <a:ext cx="1175639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兰州是古丝绸之路上的重镇，早在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5000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前人类就在这里繁衍生息；西汉设立县治，取“金城汤池”之意而称金城；隋初改置兰州总管府，始称兰州；自汉至唐、宋时期，随着丝绸之路的开通，出现了丝绸西去、天马东来的盛况，兰州逐渐成为丝绸之路重要的交通要道和商埠重镇，联系西域少数民族的重要都会和纽带，是黄河文化、丝路文化、中原文化与西域文化的重要交汇地。</a:t>
            </a:r>
            <a:endParaRPr kumimoji="0" lang="en-US" altLang="zh-CN" sz="280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2012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8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月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28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日，国务院批复设立西北地区第一个、中国第五个国家级新区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——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兰州新区。文件中明确提出，要把建设兰州新区作为深入实施西部大开发战略的重要举措，并于</a:t>
            </a:r>
            <a:r>
              <a:rPr lang="en-US" altLang="zh-CN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2020</a:t>
            </a:r>
            <a:r>
              <a:rPr lang="zh-CN" altLang="en-US" sz="2800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年将兰州发展为西北地区现代化大都市。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15310" y="2030095"/>
            <a:ext cx="6136005" cy="1231900"/>
          </a:xfrm>
        </p:spPr>
        <p:txBody>
          <a:bodyPr/>
          <a:lstStyle/>
          <a:p>
            <a:r>
              <a:rPr lang="zh-CN" altLang="zh-CN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学会访谈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34180" y="3716655"/>
            <a:ext cx="3723640" cy="670560"/>
          </a:xfrm>
        </p:spPr>
        <p:txBody>
          <a:bodyPr>
            <a:noAutofit/>
          </a:bodyPr>
          <a:lstStyle/>
          <a:p>
            <a:r>
              <a:rPr lang="zh-CN" altLang="en-US" sz="4000"/>
              <a:t>课后作业评价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1625" y="235585"/>
            <a:ext cx="1163701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 b="0">
                <a:ea typeface="黑体" panose="02010609060101010101" pitchFamily="49" charset="-122"/>
              </a:rPr>
              <a:t>阅读下面的访谈选段，完成</a:t>
            </a:r>
            <a:r>
              <a:rPr lang="en-US" sz="3200" b="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sz="3200" b="0">
                <a:ea typeface="黑体" panose="02010609060101010101" pitchFamily="49" charset="-122"/>
              </a:rPr>
              <a:t>～</a:t>
            </a:r>
            <a:r>
              <a:rPr lang="en-US" sz="3200" b="0"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sz="3200" b="0">
                <a:ea typeface="黑体" panose="02010609060101010101" pitchFamily="49" charset="-122"/>
              </a:rPr>
              <a:t>题。</a:t>
            </a:r>
            <a:endParaRPr lang="zh-CN" sz="3200" b="0">
              <a:cs typeface="楷体_GB2312" charset="0"/>
            </a:endParaRPr>
          </a:p>
          <a:p>
            <a:pPr indent="304800"/>
            <a:r>
              <a:rPr lang="zh-CN" sz="3200" b="0">
                <a:cs typeface="楷体_GB2312" charset="0"/>
              </a:rPr>
              <a:t>徐　妍：您在《童年》这篇散文里曾说：</a:t>
            </a:r>
            <a:r>
              <a:rPr lang="en-US" sz="3200" b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sz="3200" b="0">
                <a:cs typeface="楷体_GB2312" charset="0"/>
              </a:rPr>
              <a:t>我家住在一条大河的河边上。</a:t>
            </a:r>
            <a:r>
              <a:rPr lang="en-US" sz="3200" b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sz="3200" b="0">
                <a:cs typeface="楷体_GB2312" charset="0"/>
              </a:rPr>
              <a:t>所以，我很想从水开始我们的访谈。您的整个成长阶段都是在大河边度过的吗？</a:t>
            </a:r>
          </a:p>
          <a:p>
            <a:pPr indent="304800"/>
            <a:r>
              <a:rPr lang="zh-CN" sz="3200" b="0">
                <a:cs typeface="楷体_GB2312" charset="0"/>
              </a:rPr>
              <a:t>曹文轩：是的。尽管家随着父亲工作的不停调动而不停地迁移，但家总会是傍水而立，因为，在那个地区，河流是无法回避的，大河小河，交叉成网。那里人家，都是住在水边上。开门见水，满眼是水。那里的人与水朝夕相处，许多故事发生在水边、水上，那里的文化是浸泡在水中的。我很怀念河流处处、水色四季的时代。</a:t>
            </a:r>
          </a:p>
          <a:p>
            <a:pPr indent="304800"/>
            <a:r>
              <a:rPr lang="zh-CN" sz="3200" b="0">
                <a:cs typeface="楷体_GB2312" charset="0"/>
              </a:rPr>
              <a:t>徐　妍：当我通过阅读得知水对于您有很深的内在影响时，更是对您生活的那个水边的村庄充满想象。您能否进一步谈一下水构成了您怎样的性格、人生观与审美情趣？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972435" y="2339340"/>
            <a:ext cx="5566410" cy="1744345"/>
          </a:xfrm>
        </p:spPr>
        <p:txBody>
          <a:bodyPr/>
          <a:lstStyle/>
          <a:p>
            <a:r>
              <a:rPr lang="zh-CN" altLang="en-US"/>
              <a:t>感谢聆听</a:t>
            </a:r>
            <a:endParaRPr lang="en-US" altLang="zh-CN"/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31500" y="106172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内容占位符 2"/>
          <p:cNvSpPr>
            <a:spLocks noGrp="1"/>
          </p:cNvSpPr>
          <p:nvPr>
            <p:ph idx="1"/>
          </p:nvPr>
        </p:nvSpPr>
        <p:spPr>
          <a:xfrm>
            <a:off x="0" y="650875"/>
            <a:ext cx="12192000" cy="62071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一、教学目标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Times New Roman" panose="02020603050405020304"/>
            </a:endParaRPr>
          </a:p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</a:rPr>
              <a:t>1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．学习做访谈并撰写人物（风物）志。</a:t>
            </a:r>
          </a:p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</a:rPr>
              <a:t>2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．收集家乡历史人物，辩证看待这些历史人物对家乡社会发展所产生的影响。</a:t>
            </a:r>
          </a:p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二、核心素养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Times New Roman" panose="02020603050405020304"/>
            </a:endParaRPr>
          </a:p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语言建构与运用：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学习做访谈并撰写人物（风物）志。</a:t>
            </a:r>
          </a:p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思维发展与提升：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了解家乡的人、物、风景；掌握融洽流利的访谈技巧；收集家乡历史人物，辩证看待这些历史人物对家乡社会发展所产生的影响，提高思辨能力。</a:t>
            </a:r>
          </a:p>
          <a:p>
            <a:pPr marL="457200" marR="0" lvl="0" indent="266700" algn="just" defTabSz="1219200" rtl="0" eaLnBrk="0" fontAlgn="base" latinLnBrk="0" hangingPunct="0">
              <a:lnSpc>
                <a:spcPct val="15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审美鉴赏与创造：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Times New Roman" panose="02020603050405020304"/>
              </a:rPr>
              <a:t>通过收集家乡历史人物的资料和实地采访调查，增进对这些人物的理解，从而形成正确的世界观、人生观和价值观。</a:t>
            </a:r>
          </a:p>
          <a:p>
            <a:pPr marL="457200" marR="0" lvl="0" indent="-45720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等线" panose="02010600030101010101" pitchFamily="2" charset="-122"/>
                <a:cs typeface="Times New Roman" panose="02020603050405020304"/>
              </a:rPr>
              <a:t>文化传承与理解：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/>
              </a:rPr>
              <a:t>传承并弘扬家乡的优秀文化</a:t>
            </a:r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/>
              </a:rPr>
              <a:t>,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/>
              </a:rPr>
              <a:t>为家乡留下一段美好记忆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457200" marR="0" lvl="0" indent="-457200" algn="l" defTabSz="1219200" rtl="0" eaLnBrk="1" fontAlgn="base" latinLnBrk="0" hangingPunct="1">
              <a:lnSpc>
                <a:spcPct val="14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3000"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2740" y="249555"/>
            <a:ext cx="1152588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【相关知识】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学会访谈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一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访谈过程应注意的问题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1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访谈前的准备工作</a:t>
            </a:r>
            <a:endParaRPr kumimoji="0" lang="zh-CN" altLang="zh-CN" sz="32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访谈前最好做一个访谈问卷，充分熟悉访谈问卷的内容，同时对访谈问卷所涉及的知识、背景材料都应当有充分的准备，带齐进行访谈需要的有关材料，准备好一切可用的记录工具，选择合适的访谈时间、地点；尽可能了解访谈对象，访谈前尽可能收集有关被访者的材料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4780" y="238125"/>
            <a:ext cx="1190244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2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接近访谈对象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首先对访谈对象的称呼要准确，体现尊重的原则；自我介绍，介绍自己的身份，或找被访谈者的领导或其他人做引荐。要求访问者要热情有礼貌，不失约，要有必要的寒暄、真挚的感谢。简单介绍访谈的相关事宜，并设法营造友好氛围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3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进行访谈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要把握住方向及主体，能避免的题外话尽量避免。必须抓紧一切时间和机会随时记录。如果事先向被访问者说明，则名正言顺，用录音或照相当面记录；如果没有事先说明，则应事后抓紧时间追记。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4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访谈结束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要用直接或者比较委婉的预期表示访谈将要结束，最重要的是要表示感谢，并为后续的联系做好交代。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9545" y="452755"/>
            <a:ext cx="1185291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二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访谈提问时的注意事项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1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营造合适的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气氛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建立相对融洽的气氛，让被访者受访时感受到此次的访谈是平等的、可信任的、安全的，发言不会给自己带来伤害。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2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.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访谈过程中主持人的注意事项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①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不要只按访谈提纲的顺序进行提问，适时根据被访者的问题来调整访谈提纲顺序。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②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不要批判被访者的观点、想法和意见。同时，也不要诱导被访者。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③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不要代替被访者说话，或抢先发表观点。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即使你知道被访者会怎么回答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/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怎么做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④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不要打断被访者，尽量在被访者描述完一件事情后，再进行提问，可以适当地记录被访者的回答内容。如果被访者在讨论与主题无关的内容，可打断。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4790" y="226060"/>
            <a:ext cx="117551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⑤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注意倾听和观察，并适时地做回应。注意被访者的表情、用词、语气、动作、停顿等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往往需要通过这些来判断被访者的态度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，适当通过肢体语言互动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如对视的目光交流、微笑、点头等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，或者简答的语气词回应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如嗯、真的、是这样等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⑥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不要出现专业名词，无法避免一定会出现时，需要加上说明和解释。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⑦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不要用是否题，多问为什么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即使你知道被访者会怎么做</a:t>
            </a: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⑧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一次问一个问题，不要一连串的问题。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en-US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⑨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适当追问，避免穷追猛打。追问问题或行为背后的原因和想法，与核心目的不相关的问题，不要再追问。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⑩</a:t>
            </a:r>
            <a:r>
              <a:rPr lang="zh-CN" altLang="zh-CN" sz="28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让被访者讲故事，而不仅仅只是在回答问题。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1780" y="207010"/>
            <a:ext cx="1173226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写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志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的要求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志是方志的简称，又叫地方志。一般地称志为记，认为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志者记也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，为记载一个地方自然与社会的各个方面情况的典籍，誉称为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一方之全史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地方百科全书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志的文体要求使用语体文，记述体。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记述体是文章体裁的一种。把事物的特点，事情的发展、变化过程和人物的经历，如实地记录下来，表述出来，这就是记述。记述文体有六个必要的因素，即：人物、事件、时间、地点、原因和结果。在记述文体中，作者必须直接或间接地交代清楚这六个问题。否则就不能圆满地达到记载和叙述人物、事件的目的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志书对是非、功过、得失、褒贬、盛衰、成败、经验、教训等要寓于记述之中，让事实说话，不须妄加评论，叫作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述而不论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。在编修时要指导思想明确，立场、观点鲜明。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9245" y="285115"/>
            <a:ext cx="117189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【任务设计】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任务一　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围绕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记录家乡的人和物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这一主题，对家乡长辈做一个访谈，请拟写出访谈提纲。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61214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/>
                <a:tab pos="2610485"/>
                <a:tab pos="3870960"/>
              </a:tabLst>
              <a:defRPr/>
            </a:pP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访谈提纲：</a:t>
            </a:r>
            <a:r>
              <a:rPr lang="en-US" altLang="zh-CN" sz="24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______________________________________________________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26720" y="3244850"/>
            <a:ext cx="114242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[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提示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  <a:sym typeface="+mn-ea"/>
              </a:rPr>
              <a:t>]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Courier New" panose="02070309020205020404"/>
                <a:sym typeface="+mn-ea"/>
              </a:rPr>
              <a:t> 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Times New Roman" panose="02020603050405020304"/>
                <a:sym typeface="+mn-ea"/>
              </a:rPr>
              <a:t>要有采访目的、采访时间、采访地点、采访对象、采访问题等要素。重点是预设采访问题，采访问题要围绕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Times New Roman" panose="02020603050405020304"/>
                <a:sym typeface="+mn-ea"/>
              </a:rPr>
              <a:t>记录家乡的人和物</a:t>
            </a:r>
            <a:r>
              <a:rPr lang="en-US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仿宋_GB2312"/>
                <a:cs typeface="Times New Roman" panose="02020603050405020304"/>
                <a:sym typeface="+mn-ea"/>
              </a:rPr>
              <a:t>这个主题展开。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2745" y="427355"/>
            <a:ext cx="114458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  <a:sym typeface="+mn-ea"/>
              </a:rPr>
              <a:t>任务二　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自制调查表格，比较家乡近些年的变化，了解家乡的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昨天和今天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。</a:t>
            </a:r>
            <a:endParaRPr lang="zh-CN" altLang="en-US" sz="32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1520" y="1825943"/>
          <a:ext cx="10801379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1734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408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260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174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比较点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家乡的昨天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家乡的今天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74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交通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土路为主，狭窄，难以通车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水泥路、柏油路，宽敞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3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住房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基本都住平房，生活设施和公共基础设施简单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社区高楼，室内装潢考究、设施齐全、美观舒适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261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文化素质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初中学历为主，大学生凤毛麟角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高中学历为主，近一半考入大学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穿着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一衣多季，穿着不合时宜；布鞋、胶鞋为主。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260475"/>
                          <a:tab pos="2610485"/>
                          <a:tab pos="3870960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一季多衣，而且非常注重讲究服装面料、款式和品牌；各式皮鞋、波鞋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125.xml><?xml version="1.0" encoding="utf-8"?>
<p:tagLst xmlns:p="http://schemas.openxmlformats.org/presentationml/2006/main">
  <p:tag name="KSO_WM_BEAUTIFY_FLAG" val="#wm#"/>
  <p:tag name="KSO_WM_SLIDE_ID" val="custom2020280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2.xml><?xml version="1.0" encoding="utf-8"?>
<p:tagLst xmlns:p="http://schemas.openxmlformats.org/presentationml/2006/main">
  <p:tag name="KSO_WM_UNIT_TABLE_BEAUTIFY" val="smartTable{fed12347-27ba-44f9-8e0b-90274bd732aa}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4.xml><?xml version="1.0" encoding="utf-8"?>
<p:tagLst xmlns:p="http://schemas.openxmlformats.org/presentationml/2006/main">
  <p:tag name="KSO_WM_UNIT_TABLE_BEAUTIFY" val="smartTable{1ce387a6-47ee-44da-9e16-64533c91c107}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5*a*1"/>
  <p:tag name="KSO_WM_UNIT_INDEX" val="1"/>
  <p:tag name="KSO_WM_UNIT_ISCONTENTSTITLE" val="0"/>
  <p:tag name="KSO_WM_UNIT_LAYERLEVEL" val="1"/>
  <p:tag name="KSO_WM_UNIT_NOCLEAR" val="1"/>
  <p:tag name="KSO_WM_UNIT_PRESET_TEXT" val="感谢聆听"/>
  <p:tag name="KSO_WM_UNIT_TYPE" val="a"/>
</p:tagLst>
</file>

<file path=ppt/tags/tag143.xml><?xml version="1.0" encoding="utf-8"?>
<p:tagLst xmlns:p="http://schemas.openxmlformats.org/presentationml/2006/main">
  <p:tag name="KSO_WM_BEAUTIFY_FLAG" val="#wm#"/>
  <p:tag name="KSO_WM_SLIDE_ID" val="custom20202805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4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31">
      <vt:lpstr>Arial</vt:lpstr>
      <vt:lpstr>微软雅黑</vt:lpstr>
      <vt:lpstr>隶书</vt:lpstr>
      <vt:lpstr>汉仪尚巍手书W</vt:lpstr>
      <vt:lpstr>Times New Roman</vt:lpstr>
      <vt:lpstr>方正小标宋_GBK</vt:lpstr>
      <vt:lpstr>宋体</vt:lpstr>
      <vt:lpstr>方正细圆_GBK</vt:lpstr>
      <vt:lpstr>等线</vt:lpstr>
      <vt:lpstr>黑体</vt:lpstr>
      <vt:lpstr>Courier New</vt:lpstr>
      <vt:lpstr>仿宋_GB2312</vt:lpstr>
      <vt:lpstr>楷体_GB2312</vt:lpstr>
      <vt:lpstr>1_Office 主题​​</vt:lpstr>
      <vt:lpstr>第四单元　家乡文化生活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学会访谈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2021-06-02T14:17:43.304</cp:lastPrinted>
  <dcterms:created xsi:type="dcterms:W3CDTF">2021-06-02T14:17:43Z</dcterms:created>
  <dcterms:modified xsi:type="dcterms:W3CDTF">2021-06-02T06:17:51Z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