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9" r:id="rId2"/>
    <p:sldId id="445" r:id="rId3"/>
    <p:sldId id="588" r:id="rId4"/>
    <p:sldId id="589" r:id="rId5"/>
    <p:sldId id="590" r:id="rId6"/>
    <p:sldId id="591" r:id="rId7"/>
    <p:sldId id="300" r:id="rId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 varScale="1">
        <p:scale>
          <a:sx n="114" d="100"/>
          <a:sy n="114" d="100"/>
        </p:scale>
        <p:origin x="-6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/>
          <p:nvPr/>
        </p:nvSpPr>
        <p:spPr>
          <a:xfrm>
            <a:off x="910630" y="3173117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三</a:t>
            </a:r>
            <a:r>
              <a:rPr lang="en-US" altLang="zh-CN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古诗鉴赏答题常用术语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0630" y="2737636"/>
            <a:ext cx="43924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　微专题四    熟读古诗鉴赏核心知识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dlc0008_0003a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E976"/>
              </a:clrFrom>
              <a:clrTo>
                <a:srgbClr val="FEE97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" r="9973" b="6615"/>
          <a:stretch/>
        </p:blipFill>
        <p:spPr bwMode="auto">
          <a:xfrm>
            <a:off x="9017762" y="0"/>
            <a:ext cx="3172651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1608" y="1393674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0537" y="2104229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1608" y="652316"/>
            <a:ext cx="1152221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古诗鉴赏答题常用术语一览表</a:t>
            </a:r>
            <a:endParaRPr lang="zh-CN" altLang="en-US" sz="2800" dirty="0"/>
          </a:p>
        </p:txBody>
      </p:sp>
      <p:sp>
        <p:nvSpPr>
          <p:cNvPr id="18" name="矩形 17"/>
          <p:cNvSpPr/>
          <p:nvPr/>
        </p:nvSpPr>
        <p:spPr>
          <a:xfrm>
            <a:off x="1712242" y="1398332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感情基调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410796" y="2116013"/>
            <a:ext cx="11589066" cy="1315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忧愁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、伤感、惆怅、寂寞、孤独、郁闷、闲适、恬淡、喜爱、喜悦、欢乐、激愤、悲壮、慷慨激昂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64104" y="620688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033" y="1331243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4738" y="625346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思想内容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250417" y="1333502"/>
            <a:ext cx="115890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忧国忧民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壮志未酬、报国无门、怀才不遇、愤世嫉俗、孤芳自赏、孤傲高洁、坚贞不屈、不流于俗、不同流合污、怀古伤今、怀古伤己、昔盛今衰、物是人非、感时伤怀、淡泊宁静、超然物外、闲适恬淡、闲情逸趣、惜花伤春、悲秋悯己、热爱自然、思乡怀亲、赠人送友、富含哲理、哀怨忧愁、激愤憎恶、欣喜欢快、离愁别恨、怀乡思亲、追古伤今、坚守节操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36659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64104" y="402923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033" y="111347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4738" y="407581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表达方式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1691432" y="1115737"/>
            <a:ext cx="8707037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记叙、描写、议论、抒情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257195" y="1915091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124" y="2625646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7829" y="1919749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抒情方式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243508" y="2627905"/>
            <a:ext cx="115890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直接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抒情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直抒胸臆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、间接抒情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借景或借物抒情、寓情于景、以景结情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264104" y="4065754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033" y="4776309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94738" y="4070412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修辞手法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91432" y="4778568"/>
            <a:ext cx="8707037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比喻、拟人、夸张、对比、对仗、借代、双关、起兴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212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64104" y="402923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033" y="111347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4738" y="407581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表现手法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250417" y="1115737"/>
            <a:ext cx="115890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借景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抒情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融情于景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、托物言志、虚实结合、动静结合、欲扬先抑、想象和联想、渲染衬托、正面和侧面、以乐景写哀情、以哀景写乐情、明暗、白描、象征、用典、意象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饱含作者思想感情的人、事物、景物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、意境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诗人抒的情和诗中绘的景合二为一形成的一种耐人寻味的艺术境界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264104" y="3789040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3033" y="4499595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49396" y="3793698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语言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250417" y="4501854"/>
            <a:ext cx="115890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清新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自然、平淡质朴、民歌风味、绚丽、含蓄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蕴藉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、简洁、明快、瑰丽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205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64104" y="402923"/>
            <a:ext cx="114326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类别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3033" y="1113478"/>
            <a:ext cx="123303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[</a:t>
            </a:r>
            <a:r>
              <a:rPr lang="zh-CN" altLang="en-US" sz="2800" b="1" kern="100" dirty="0" smtClean="0">
                <a:latin typeface="Times New Roman"/>
                <a:ea typeface="华文细黑"/>
                <a:cs typeface="Courier New"/>
              </a:rPr>
              <a:t>术语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] 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4738" y="407581"/>
            <a:ext cx="10082059" cy="669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意境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250417" y="1115737"/>
            <a:ext cx="11589066" cy="2600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恬淡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闲适、华美壮丽、清新自然、安谧娴静、雄伟壮阔、明快高旷、深化意境、意境深远、意境优美、幽静、宁谧、苍莽、热烈、高昂、壮阔、悠远、空灵、辽阔、苍凉、幽美、朦胧、淳朴、荒芜、孤寂、冷寂、慷慨悲凉、缠绵婉转、空寂寥落、萧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荒凉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9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dlc0008_0003a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E976"/>
              </a:clrFrom>
              <a:clrTo>
                <a:srgbClr val="FEE97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5" r="9973" b="6615"/>
          <a:stretch/>
        </p:blipFill>
        <p:spPr bwMode="auto">
          <a:xfrm>
            <a:off x="9017762" y="0"/>
            <a:ext cx="3172651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1715</TotalTime>
  <Words>108</Words>
  <Application>Microsoft Office PowerPoint</Application>
  <PresentationFormat>自定义</PresentationFormat>
  <Paragraphs>37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447</cp:revision>
  <dcterms:created xsi:type="dcterms:W3CDTF">2016-03-28T08:27:22Z</dcterms:created>
  <dcterms:modified xsi:type="dcterms:W3CDTF">2016-11-23T02:40:13Z</dcterms:modified>
</cp:coreProperties>
</file>