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99" r:id="rId2"/>
    <p:sldId id="364" r:id="rId3"/>
    <p:sldId id="445" r:id="rId4"/>
    <p:sldId id="456" r:id="rId5"/>
    <p:sldId id="498" r:id="rId6"/>
    <p:sldId id="550" r:id="rId7"/>
    <p:sldId id="551" r:id="rId8"/>
    <p:sldId id="552" r:id="rId9"/>
    <p:sldId id="392" r:id="rId10"/>
    <p:sldId id="403" r:id="rId11"/>
    <p:sldId id="508" r:id="rId12"/>
    <p:sldId id="553" r:id="rId13"/>
    <p:sldId id="398" r:id="rId14"/>
    <p:sldId id="476" r:id="rId15"/>
    <p:sldId id="509" r:id="rId16"/>
    <p:sldId id="510" r:id="rId17"/>
    <p:sldId id="540" r:id="rId18"/>
    <p:sldId id="541" r:id="rId19"/>
    <p:sldId id="542" r:id="rId20"/>
    <p:sldId id="543" r:id="rId21"/>
    <p:sldId id="554" r:id="rId22"/>
    <p:sldId id="270" r:id="rId23"/>
    <p:sldId id="406" r:id="rId24"/>
    <p:sldId id="516" r:id="rId25"/>
    <p:sldId id="517" r:id="rId26"/>
    <p:sldId id="501" r:id="rId27"/>
    <p:sldId id="555" r:id="rId28"/>
    <p:sldId id="556" r:id="rId29"/>
    <p:sldId id="557" r:id="rId30"/>
    <p:sldId id="558" r:id="rId31"/>
    <p:sldId id="503" r:id="rId32"/>
    <p:sldId id="519" r:id="rId33"/>
    <p:sldId id="559" r:id="rId34"/>
    <p:sldId id="560" r:id="rId35"/>
    <p:sldId id="561" r:id="rId36"/>
    <p:sldId id="562" r:id="rId37"/>
    <p:sldId id="563" r:id="rId38"/>
    <p:sldId id="544" r:id="rId39"/>
    <p:sldId id="485" r:id="rId40"/>
    <p:sldId id="300" r:id="rId41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75" d="100"/>
          <a:sy n="75" d="100"/>
        </p:scale>
        <p:origin x="-2136" y="-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34566" y="3447291"/>
            <a:ext cx="1163982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-10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</a:t>
            </a:r>
            <a:r>
              <a:rPr lang="zh-CN" altLang="en-US" sz="2800" b="1" spc="-100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攻略</a:t>
            </a:r>
            <a:r>
              <a:rPr lang="zh-CN" altLang="en-US" sz="2800" b="1" spc="-10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zh-CN" altLang="en-US" sz="4200" b="1" spc="-100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spc="-100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分析概括文意题：准确、全面</a:t>
            </a:r>
            <a:endParaRPr lang="en-US" altLang="zh-CN" sz="4200" b="1" spc="-100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4567" y="3011810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散文阅读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E:\图片\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62"/>
          <a:stretch/>
        </p:blipFill>
        <p:spPr bwMode="auto">
          <a:xfrm>
            <a:off x="9043206" y="0"/>
            <a:ext cx="3147207" cy="192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401991"/>
            <a:ext cx="11515037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比较高考题参考答案与考生现场答案，你发现参考答案有什么特点？考生现场答案与之相比存在什么问题？请举例分析。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078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6574" y="255994"/>
            <a:ext cx="1123324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参考答案特点：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原因信息筛选整合题：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分少而点多；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区域虽小，但提取的信息多而细。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概括主旨题：与平时概括主旨的答题模式相同。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人物形象特点概括题：用语极简洁、准确。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考生现场答案存在的问题：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原因信息筛选整合题的问题是提取信息不全面。如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2012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年答案，只答出了三点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其中第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点不正确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。究其原因，在于未细致阅读文字，尤其是不会分层提取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23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4566" y="393045"/>
            <a:ext cx="113052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概括主旨题的问题是内涵概括不全面。如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2013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年第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题答案就漏掉了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对农耕生活消逝的怅惘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这一要点。这一要点在文本中表现较明显，可见其读文不全面细致。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人物形象特点概括题的问题是不准确。如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年答案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勤劳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忙碌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是近义词语，只能选择其一，而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辛苦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这点未概括出来。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0296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16632"/>
            <a:ext cx="11515037" cy="123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二、阅读下文，回答问题，并体悟浙江卷分析概括文意题的审答规范，力避考生现场答案中存在的问题。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8801" y="1268760"/>
            <a:ext cx="11515037" cy="552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隶书"/>
                <a:ea typeface="华文细黑"/>
                <a:cs typeface="Times New Roman"/>
              </a:rPr>
              <a:t>一支</a:t>
            </a:r>
            <a:r>
              <a:rPr lang="zh-CN" altLang="zh-CN" sz="2800" b="1" kern="100" dirty="0">
                <a:latin typeface="隶书"/>
                <a:ea typeface="华文细黑"/>
                <a:cs typeface="宋体"/>
              </a:rPr>
              <a:t>倾</a:t>
            </a:r>
            <a:r>
              <a:rPr lang="zh-CN" altLang="zh-CN" sz="2800" b="1" kern="100" dirty="0">
                <a:latin typeface="隶书"/>
                <a:ea typeface="华文细黑"/>
                <a:cs typeface="MS Gothic"/>
              </a:rPr>
              <a:t>听黑暗的蜡</a:t>
            </a:r>
            <a:r>
              <a:rPr lang="zh-CN" altLang="zh-CN" sz="2800" b="1" kern="100" dirty="0">
                <a:latin typeface="隶书"/>
                <a:ea typeface="华文细黑"/>
                <a:cs typeface="宋体"/>
              </a:rPr>
              <a:t>烛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朱成玉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临终时，祖母颤巍巍地示意我们点上一根儿蜡烛，说要和它一起熄灭。我不知道祖母此举有何深意，只知道那个时候经常停电，而一根蜡烛的价钱是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分硬币。用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分硬币换来祖母临终前的一段光明，我觉得也算蛮值当的。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祖母没有活过那根蜡烛，先它一步，咽了气。祖母的脸上露出久违的微笑，酒窝像一朵莲花。她奋力伸出手去，骨瘦如柴的手，指着我们。像菩萨的手，伸到我们中间。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808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542285"/>
            <a:ext cx="11305256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祖母去了，电却来了，电灯照亮所有人的忧伤，却再也照不亮祖母的前额。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父亲吹灭了蜡烛，说：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留着这根蜡烛，等出灵的时候，点着它，给你奶奶在那边照个亮儿。那边太黑了。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那边是哪边？父亲又没去过，怎么就知道那边是黑的？年少的我满是疑惑，可是看着一张张因为悲伤而严肃异常的脸，我又不敢问太多。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这一睡便是长眠不醒。很多人的一生，没有长过一句简短的歌词。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父亲似乎看出我的疑惑，接着说：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你奶奶这一辈子苦啊，在晦暗的地方待得时间太长了。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5879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472018"/>
            <a:ext cx="1130525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祖父和祖母结婚一年后便当了兵，然后杳无音讯，祖母一生没有再嫁，独自一人养大父亲和叔叔。因为祖父当的是国民党兵，所以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的时候免不了受了很多红卫兵的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声讨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和欺辱。祖母忍受着尘世带给她的一切苦楚，正如她那苦命的村庄，终日沉默，一言不发。只有无限猛烈的狂风抽打它时，它才勉强挣扎一下。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是的，偶尔她也会喋喋不休地怨恨：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你个傻瓜蛋子，哪怕当个逃兵也好啊，不知道家里有个等你的娃儿吗？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她在村庄里扎下根去，哪都不去。她说就算临死前最后一刻，也要等着祖父，她就那么执拗地信着，祖父还活着。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1894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332656"/>
            <a:ext cx="1173730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段日子，祖母常常去当铺。从最开始的手镯，到后来的银饰，甚至她最割舍不下的香炉，银制的烟袋锅，都一一典当出去，只为了让她的孩子们不挨饿。为了孩子，她把自己典当得干干净净，空剩一副嶙峋的瘦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老了，本想着该享享清福，却不想又得了重疾。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祖母卧床不起，躺在床上，谁都可以推开她的门进去，看她躺在床上的狼狈的样子。尽管在她年轻时，扣个扣子都要避开人的眼睛，更不会像许多女人那样，在人前奶孩子。日子再穷，祖母都不会让她的衣服有一点脏和一丝褶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离远点，我身上臭！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她老人家总是这样对我们说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3808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338581"/>
            <a:ext cx="11737304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祖母是个极其干净的人，大家闺秀，年轻时候有洁癖，她的床，别人坐过之后，她都要重新洗一遍。每天会洗好几遍手和脸，爱用香皂。可是她老了，病了，臭气在体内发生。她的所有器官都坏了，功能丧失，大便经常要由父亲和叔叔轮流用手指头抠出来。每当这时候，祖母只能无可奈何地拉被子遮脸。有时候她会像疯子一样发火，有时候会像小孩一样哭。一生的尊严和坚守，噼里啪啦全毁了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最难熬的是夜。一切都停了下来，唯独疼痛，还在漫无边际地爬。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祖母在黑暗中，忍着疼痛，她的手紧紧攥着，她的嘴紧紧咬着被子，她不喊叫，她心疼她的儿孙，不想让自己的喊叫惊醒了我们。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2846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480855"/>
            <a:ext cx="117373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令我们意想不到的，祖母在黑暗里对抗疼痛的方式，竟然是给我们一颗颗地嗑瓜子，早上醒来，她的枕头边儿上堆满了很大的一堆瓜子瓤。只有早晨这会儿，她才能睡一会儿，我们轻手轻脚，从她的枕头边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搬走一座山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，尽量不弄出一点儿声响来。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想起父亲说的话，祖母更多的时光都是在黑暗里，而她并没有因此消沉，照样带领我们把日子过得柳暗花明，风生水起。说白了，祖母是一个可以驾驭苦难的人，这苦难的烈马，一旦驯服，可以驮一个人奔往幸福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在黑暗里又怎样？那就去做一支倾听黑暗的蜡烛。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462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468536"/>
            <a:ext cx="1152128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这是祖母的哲学。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终于知道祖母为何在临终前执意要点上一根蜡烛，她是需要这根蜡烛为她送行。她不想，临死前的最后一刻，都是黑暗的啊！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现在想想，祖母临终的眼里，一定是看到了祖父，嘴边才绽开了一朵莲花。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想起祖母的这个夜里，我把灯关上，点燃一支蜡烛。倾听黑暗的蜡烛，时而被风吹熄，时而被风吹亮。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3035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7806" y="1448204"/>
            <a:ext cx="10908000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掌握分析概括文意题的要求和方法。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复习要点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5474" y="2564904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25474" y="2609528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1270670" y="3606022"/>
            <a:ext cx="6840760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研究真题问答   体悟审答要点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270670" y="4520577"/>
            <a:ext cx="6840760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突破题点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找准核心题点   精准细透突破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80778" y="4229790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80778" y="5128260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1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470408"/>
            <a:ext cx="109452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祖母临终时示意我们点上一根儿蜡烛，作者对此的理解先后经历了怎样的变化？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844824"/>
            <a:ext cx="10793813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先是不理解，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分硬币换来祖母临终前的一段光明，我觉得也算蛮值当的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，仅从经济角度考虑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后是疑惑，父亲说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留着这根蜡烛，等出灵的时候，点着它，给你奶奶在那边照个亮儿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最后是理解，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她是需要这根蜡烛为她送行。她不想，临死前的最后一刻，都是黑暗的啊！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02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332656"/>
            <a:ext cx="10945216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作者为什么把拿走瓜子瓤叫作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搬走一座山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1028520"/>
            <a:ext cx="1139099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祖母在黑夜里用嗑瓜子对抗病痛，一晚上嗑了如山般的一大堆瓜子瓤，可见她的病痛如山般沉重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祖母在黑夜里用嗑瓜子对抗病痛，是心疼儿孙，怕惊醒亲人，在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我们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看来，那一大堆瓜子瓤就像她对亲人的爱，如山一般厚重。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0271670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558" y="3656072"/>
            <a:ext cx="10945216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简要概括本文主旨，并谈谈你的感悟。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558" y="4365104"/>
            <a:ext cx="1139099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主旨：表达了对祖母身处苦难而不消沉的坚忍的品格的赞美；对她驾驭苦难，牺牲自己，为他人谋幸福的奉献精神的敬仰。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意思对即可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感悟略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3562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build="allAtOnce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题点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　　　　　　　　　　　　　　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找准核心题点   精准细透突破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372" y="984142"/>
            <a:ext cx="111904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核心题点一：形象特点概括题</a:t>
            </a:r>
            <a:endParaRPr lang="zh-CN" altLang="zh-CN" sz="1050" b="1" kern="100" dirty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物象特点概括题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物象特点概括题多出现在写景状物散文中。对散文中描写的景、物及其环境特点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的概括，要注意由外到内，由外在特点到内在品质。对要点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的概括，可以直接摘引或稍加整合原文词句作答，也可以用自己的语言准确归纳。要有因分赋点意识，这类题多是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分，点多分小，注意不要遗漏要点。答案语言的组织，要与题干要求的语言形式一致。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620688"/>
            <a:ext cx="11515037" cy="6191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陕西的黄土厚，有的是大唐的陵墓，除了挖掘出一大批稀世珍宝，三百平方米的壁画就展在博物馆的地下室。墓主人都是皇戚贵族，生前过什么日子，死后还要过什么日子，壁画多是宫女和骏马。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lvl="0" algn="just">
              <a:lnSpc>
                <a:spcPct val="140000"/>
              </a:lnSpc>
            </a:pP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壁画中的宫女个个个头高大，耸鼻长目，丰乳肥臀，长裙曳地，仪表万方，再看那匹匹骏马，屁股滚圆，四腿瘦长刚劲，便得知人与马是统一的。唐的精神是热烈、外向、放恣而大胆的，它的经济繁荣，文化开放，人种混杂，正是现今西欧的情形。可叹唐以后国力衰败，愈是被侵略，愈是向南逃，愈是要封闭，人种退化，体格羸弱。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说唐人以胖为美，实则呢，唐人崇尚的是力量。马的时代与我们越来越远了，我们的诗里在赞美着瘦小的毛驴，倦态的老牛，平原上虽然还有着骡，骡仅是马的附庸</a:t>
            </a:r>
            <a:r>
              <a:rPr lang="zh-CN" altLang="zh-CN" sz="26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50" y="116632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648316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51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84417"/>
            <a:ext cx="11737304" cy="6656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爱唐美人。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走进地下室，一直往里走，从一九九七年走到五百九十三年。这些宫女，古与今的区别仅在于服饰，但那丰腴圆润的脸盘，那毛根出肉的鬓发，那修长婀娜的体态，使我感受到真正的人的气息。看着这些女子，我总觉得她们在生动着，是活的，以致看完这一个去看那一个，侧身移步就小心翼翼，害怕走动碰着了她们。她们是矜持的，又是匆忙的，有序地在做她们的工作，或执盘，或掌灯，或挥袖戏鹅，或观鸟捕蝉，对于陌生的我，不媚不凶，脸面平静。这些来自民间的女子，毕竟已是宫中人，不屑于我这乡下男人，而我却视她们是仙人，万般企慕，又自惭形秽了。《红楼梦》中贾宝玉那个痴呆呆的形状，我是理解他了，也禁不住说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女儿是水做的，男人是泥做的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节选自贾平凹《壁画》，有删改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734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328002"/>
            <a:ext cx="10873208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概括文中唐壁画的特点。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809" y="1052736"/>
            <a:ext cx="10468215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内容多是宫女和骏马，生动逼真，体现了热烈、外向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开放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、放恣而大胆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充满力量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的唐代精神。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615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04664"/>
            <a:ext cx="11515037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人物形象特点概括题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物形象特点概括题多出现在写人散文中，包括两类。一类是对文中人物形象或性格、情感或心理特点的概括。答这类题时，应先从文章中找出表现人物形象的词语、句子。然后将这些词语、句子适当归类，看哪几句表现了某一方面的形象或性格特点。散文写人语言不像小说那样丰富、饱满，而是描写精当、简洁，概括时应注意仔细筛选文中细小信息。另一类是对作者或文中人物情感或心理变化特点的概括。对这类题，先要把握变化的几个阶段，再从多个阶段中提取或归纳出相应的词语，然后按一定的顺序组合在一起即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3944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610810"/>
            <a:ext cx="115150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人物形象特点概括题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的答案表述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形式有两种。一是采用多个定语的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单句作答法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，而定语大多是两个字或四个字的能概括人物形象的词语，一般要根据分值的情况来确定定语的多少；但至多四到五个，再多，整句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就太长了。二是采用多个短语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分条作答法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，即采用以两个字或四个字的词语或短语分条作答，并根据分值的多少来确定要点的多少。这种答法条目清楚，不易丢掉要点。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7952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908720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阅读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去过一次浙江常山，我总是向身边的朋友建议，一定要去那里看看，看看那里的时间，看看堆积在黄泥塘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金钉子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、三衢景区的时间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也许就是因为这些看得见的时间，常山人对时间的态度也很敏感。他们珍惜时间，深知时间的魅力。在常山，我被带去看过一个古老的茶油制作坊。当地人说，他们这里的茶油之所以有名气，都是时间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榨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出来的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传统的制作方法，以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木栊榨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最正宗。榨油工序繁琐，都是人工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与时间的共同出品，每年，从霜降过后开始，采果、堆沤、晒果、脱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壳、晒籽、碾粉、过筛、烘炒、蒸粉、包饼、榨油、过滤，直到最终完成。</a:t>
            </a:r>
            <a:endParaRPr lang="en-US" altLang="zh-CN" sz="2800" kern="100" spc="-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50" y="260648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90550" y="792332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425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188640"/>
            <a:ext cx="115150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目睹那些打油的老师傅，用一根沉重的撞杆使劲撞击木栊榨的扦头，不断挤压里边的茶饼，在一条凹槽里，茶油慢悠悠、滋润润地淌出来。从茶籽坚硬的种子形态最终变为液体，是一种物理上的质变，需要时间和人来成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di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观看榨油的过程中，我对一位老师傅产生了兴趣，他一下一下地用撞杆撞击着木栊榨，看上去，就像一只耐心的钟摆。当地人告诉我，这位老师傅做这个已经快半个世纪了，这个榨油坊是他们祖传的，他从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穿开裆裤就开始学榨油。别看他相貌平平，却是村里的大户呢，挣钱不少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老师傅歇息的空隙，我问他：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为什么不改良一下这个作坊？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事实上，常山的茶油出名，已经成为支柱产业，我一路上经过几个茶油厂，</a:t>
            </a:r>
            <a:endParaRPr lang="en-US" altLang="zh-CN" sz="2800" kern="100" spc="-100" dirty="0">
              <a:effectLst/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4943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研究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真题问答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体悟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审答要点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1365" y="1044648"/>
            <a:ext cx="11746489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一、请认真研读浙江卷近几年分析概括文意类试题，回答下列问题。</a:t>
            </a:r>
          </a:p>
        </p:txBody>
      </p:sp>
      <p:sp>
        <p:nvSpPr>
          <p:cNvPr id="3" name="矩形 2"/>
          <p:cNvSpPr/>
          <p:nvPr/>
        </p:nvSpPr>
        <p:spPr>
          <a:xfrm>
            <a:off x="272083" y="1754918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084" y="2464550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1760717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6694" y="2480639"/>
            <a:ext cx="8223303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《母亲的中药铺》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2084" y="3188113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30710" y="3204202"/>
            <a:ext cx="8223303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文中为什么用较多的笔墨写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甘草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16632"/>
            <a:ext cx="115150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规模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比这个大，里边不断传来机器的轰鸣声。师傅分明很清楚我的意思，他并没有直接回答我，只是点了根烟，坐在油腻腻的小板凳上，一口烟喷出来，他的眼睛也眯了起来。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他们做的油没我的香，他们舍不得花时间，一分钟就能滴出来的油，像水一样。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看他脸上一副轻蔑对手的神情，我顿生敬意。也许，在他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家传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的观念里，油是从茶籽里榨出来的，也是从时间里榨出来的。榨油要珍惜时间，而珍惜时间不在于节省时间，而是在于舍得花时间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800" kern="100" dirty="0">
                <a:latin typeface="宋体"/>
                <a:ea typeface="Times New Roman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选自《人民日报》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日黄咏梅《时间堆积在常山》，有删改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558" y="5301208"/>
            <a:ext cx="11515037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概括文中榨油老师傅的形象特点。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5941275"/>
            <a:ext cx="1101098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相貌平平，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自信，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技艺精湛，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敬业，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坚守传统工艺。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841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74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620688"/>
            <a:ext cx="113608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核心题点二：情理概括题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散文总是要表达作者感悟、抒发情感，于是，概括作者的思想、感情就成了归纳概括题的重要内容。概括有两个指向：一是局部段落或全文的思想、感情内容概括，二是概括作者产生这种思想、感情的依据或原因。前者近乎主旨概括，后者近乎原因概括。答这类题，主要是把阅读放在文本的后半部分，放在文中的议论、抒情段落或语句上。答案语言在多数情况下可以用也必须用文中语句组织。答案语言虽不像形象特点题那样精练，但也要相对简洁，有层次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8997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961" y="836712"/>
            <a:ext cx="1165905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隶书"/>
                <a:ea typeface="华文细黑"/>
                <a:cs typeface="Times New Roman"/>
              </a:rPr>
              <a:t>柴</a:t>
            </a:r>
            <a:r>
              <a:rPr lang="zh-CN" altLang="zh-CN" sz="2800" b="1" kern="100" dirty="0">
                <a:latin typeface="隶书"/>
                <a:ea typeface="华文细黑"/>
                <a:cs typeface="宋体"/>
              </a:rPr>
              <a:t>门</a:t>
            </a:r>
            <a:r>
              <a:rPr lang="zh-CN" altLang="zh-CN" sz="2800" b="1" kern="100" dirty="0">
                <a:latin typeface="隶书"/>
                <a:ea typeface="华文细黑"/>
                <a:cs typeface="MS Gothic"/>
              </a:rPr>
              <a:t>里的</a:t>
            </a:r>
            <a:r>
              <a:rPr lang="zh-CN" altLang="zh-CN" sz="2800" b="1" kern="100" dirty="0">
                <a:latin typeface="隶书"/>
                <a:ea typeface="华文细黑"/>
                <a:cs typeface="宋体"/>
              </a:rPr>
              <a:t>岁</a:t>
            </a:r>
            <a:r>
              <a:rPr lang="zh-CN" altLang="zh-CN" sz="2800" b="1" kern="100" dirty="0">
                <a:latin typeface="隶书"/>
                <a:ea typeface="华文细黑"/>
                <a:cs typeface="MS Gothic"/>
              </a:rPr>
              <a:t>月</a:t>
            </a:r>
            <a:r>
              <a:rPr lang="zh-CN" altLang="zh-CN" sz="2800" b="1" kern="100" dirty="0">
                <a:latin typeface="隶书"/>
                <a:ea typeface="华文细黑"/>
                <a:cs typeface="宋体"/>
              </a:rPr>
              <a:t>风尘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张瑞超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换一种思维，深入到曾经熟悉的时空，那里有一道朴实无华的柴门，一直静静地封存在心底。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百年的民族屈辱，使得穷乡僻壤更加贫困。村庄负重前行，沉闷喘息。一道道简易的篱笆墙，一扇扇田园风格的柴门，在落魄的村庄，处处可见。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柴门是父母无以言状的艰辛，是贫穷寒酸的代言人，然而在孩童的眼中，却包含了无忧的快乐童年，是一切幸福的源泉。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550" y="260648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90550" y="792332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693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961" y="123979"/>
            <a:ext cx="11659053" cy="6617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柴门相伴的童年，从不设防。父母亲从来不叮嘱我们，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出门注意安全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。他们把我们扔在乡间的土地上，和遍地的小草、到处溜达的小狗一同随意生长。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家家柴门夜不闭户，时常大敞四开，敞开胸怀接纳路人。简陋的门，无需掩饰瑕疵，也无富足的金玉令他人牵挂，拥有的是农家人的仁厚和宽容。数量庞大的贫穷，喂养一两户的富裕。落魄的村庄中，也有朱门大户，端庄肃穆，时常紧闭。偶尔经过，猛然响起几声犬吠，警示我们不要走近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敞开的门，无需透过柴门缝隙张望，就可瞅见院中家什，锃光瓦亮的铁锨等农具，堆砌的柴禾等，一览无余。那时候，时常有衣衫褴褛的乞丐，迈着迟疑的步子，一手拄着拐杖，一手握着破瓦碗，轻声走进院门，发出浑浊的声音，只是为的一口喘息的生命。从寒舍中走出的农家人，往往塞给他们一口馍或者半拉窝头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1451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961" y="123979"/>
            <a:ext cx="11659053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栅栏围成的门，并不是一扇真正的门，它只是一个家完整的象征意义，是人的心理上的安全屏障。柴门上锁，阻碍的只是陌生人的脚步，是对自己领地的简单宣示。却从来不对孩子们拒绝。即使离家做农活的父母用一把铁锁锁住柴门，也锁不住我们那一颗不羁的心。只要在门的低端，使劲推开一道斜缝，把头伸进去，用力一钻就过去了，小狗也尾随其后。等我们钻过去之后，再把门拉上。坏事做得天衣无缝，暗地里偷着乐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我们一天天长大，单薄的柴门更加零落，轻轻挪开的时候，发出的声响也是有气无力，只是在坚硬的泥土地上留下一道道半圆的划痕，日久天长、水滴石穿，那划痕竟然变成浅浅的沟壑，如同奶奶额头上深深的纹络。已经长成高大身形的我们，再也从门缝中钻不过去了。偶尔放学回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8298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961" y="105507"/>
            <a:ext cx="11659053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面对上锁的门，会采取攀爬的暴力手段，翻越院门。柴门不堪重负，摇摇晃晃，几乎散架。风风雨雨锤炼它的骨架，不起眼的小虫子侵蚀它的骨髓，岁月压弯了父亲挺拔的身姿，时光也将柴门打磨得光滑圆润，冲击成零散的零件，靠一条生锈的铁丝维系，稍稍用力，它就散作一堆木头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它老了，年轻的我们不忍再次攀登它的后背，它已经无力承受。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柴门终将老去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当城镇化的洪流淹没了贫穷，老屋被拆除，柴门就被还原成一堆废弃的木头。哺育我成长的热土、供养我的村庄在一夜之间轰鸣倒塌，成为一座座废墟。夏季的雨，淋湿了碎石瓦砾，成批的野草从夹缝中急剧生长，一个夏天，就疯狂成原始森林。当我站在老屋原地，凝望眼前一人多高的野草，那种沉寂和陌生，来自远古的寂寥。一时间恍惚，这到底是生我养我的土地，还是万年前的亘古。无语，沉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0733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961" y="188640"/>
            <a:ext cx="11659053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旧物旧情，始终要退出历史舞台，以新气象新感情代替。谁也无法拒绝自然规律。老屋已逝，柴门隐退，代之而起的是伸向天空的高楼大厦，是光鲜靓丽的社区，是厚重的绿漆铁门，是吃饱喝足的满足，是垂钓散步的闲适，是读书下棋的娱乐，是太平盛世的富足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历史，是记忆，是传承，是割不断的乡间浓情。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在四川成都的浣花溪河畔，有一处自然人文景观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杜甫草堂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。在草堂的中心，有一处用青花瓷镶嵌的两个大字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草堂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。仅仅是普通的两个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字，却传递了那种散淡、安逸的田居生活概念。尤其是被现代人还原的杜甫家门，竟然与我家失传的柴门极为神似。久违的亲切感，亲情、乡情的怀念一股脑地涌上心头。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寂寞柴门不彻扃，槐花细细糁空庭。</a:t>
            </a:r>
            <a:r>
              <a:rPr lang="en-US" altLang="zh-CN" sz="2800" kern="100" spc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2800" kern="100" spc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6632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404664"/>
            <a:ext cx="1137726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千年的历史风云，没有淹没淳朴的生活场景，纵然今天的居住富丽堂皇，因为曾经的足迹，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即使柴门寒酸，依然让人心生怀念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向往朱门的高墙大院，但是高高的门槛和威严的石狮，让人心生怯意。当林黛玉第一次踏入豪门世家贾府，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街北蹲着两个大石狮子，三间兽头大门，门前列坐着十来个华冠丽服之人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，为其宏伟富丽庄严肃穆所震慑，不由得谨小慎微、忐忑不安。那里终究不是体弱多病的黛玉姑娘的生身之地，锦衣玉食也无法供奉内心对自由的渴望。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柴门的岁月风尘中，简约的落寞，清新散淡的田居，默默守望着曾经的回忆。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319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8801" y="116632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为什么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即使柴门寒酸，依然让人心生怀念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1829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8801" y="764704"/>
            <a:ext cx="11515037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柴门包含了无忧、自由的快乐童年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柴门里的岁月，有温暖的亲情、仁厚宽容的乡情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柴门传递了清新、散淡、安逸的田居生活概念。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566" y="270892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对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柴门终将老去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，作者做出了怎样的思考？结合文意，谈谈你的认识。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566" y="3356992"/>
            <a:ext cx="1151503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柴门有曾经的足迹，是隔不断的乡间浓情，但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柴门终将老去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旧物旧情，始终要退出历史舞台，以新气象新感情代替，谁也无法拒绝自然规律，在怀念不舍的同时更需理性地对待。过去的那段，是历史，是记忆，更是传承，在现代化的进程中，在怀念、接受旧物逝去的同时，要对它所包含的精神品质加以传承和守望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8831510" y="6663993"/>
            <a:ext cx="1126655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特别提醒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917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build="allAtOnce"/>
      <p:bldP spid="8" grpId="0"/>
      <p:bldP spid="8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1337987"/>
            <a:ext cx="11299013" cy="2595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归纳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概括题特别容易忽略对含蓄、隐性内容的概括，而它往往是该题丢掉的最后一个得分点。因此，在抓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分层阅读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，答题大体完成后要有一种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的意识，看看还有没有未被读到的内容、未被发现的要点。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664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特别提醒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106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405" y="533822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33983" y="537061"/>
            <a:ext cx="1163744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	 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的姓氏关联着甘草，与甘草有渊源。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嚼着甘草长大，对甘草有特殊的感情。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甘草具有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甜味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，是处于那个年代的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充实、幸福的写照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甘草使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悟出了人生的真谛。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7534" y="2764326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pic>
        <p:nvPicPr>
          <p:cNvPr id="5" name="Picture 2" descr="散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2858380"/>
            <a:ext cx="2726651" cy="154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550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E:\图片\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62"/>
          <a:stretch/>
        </p:blipFill>
        <p:spPr bwMode="auto">
          <a:xfrm>
            <a:off x="9043206" y="0"/>
            <a:ext cx="3147207" cy="192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8405" y="620688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626487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6694" y="1399833"/>
            <a:ext cx="8656107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《牛铃叮当》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405" y="2824579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34566" y="2837887"/>
            <a:ext cx="115932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	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利益的争夺与得不偿失的结果形成反差，产生讽刺性的喜剧效果。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追逐利益的现实与古老的乡村传统相冲突，折射出时代变迁带来的无奈。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18405" y="5013176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18405" y="1375105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8405" y="2107993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30710" y="2124082"/>
            <a:ext cx="9521718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作者为什么把牛犊引发的纠纷称作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黑色幽默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2" name="Picture 2" descr="散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734" y="5013176"/>
            <a:ext cx="3992090" cy="114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68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8405" y="620688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626487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6694" y="1399833"/>
            <a:ext cx="8656107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《牛铃叮当》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405" y="2824579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34566" y="2837887"/>
            <a:ext cx="11593288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了对淳朴、诗意乡村的眷恋，以及对田园牧歌图景消逝的怅惘。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18405" y="4365104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18405" y="1375105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8405" y="2107993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30710" y="2124082"/>
            <a:ext cx="9521718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简要概括本文主旨。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3074" name="Picture 2" descr="散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894" y="4375478"/>
            <a:ext cx="3992090" cy="129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022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8405" y="44624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50423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6694" y="645416"/>
            <a:ext cx="8656107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《母亲》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405" y="1937152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34566" y="1937152"/>
            <a:ext cx="11593288" cy="4859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根据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文中画波浪线部分，用两个词概括母亲劳作的特点。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这几天一放光她就起身，把家事料理妥当以后，她又忙着跑到天井里，扫干净了地，然后取下挂在泥墙上，屋檐下，或者枯树枝中间的豌豆，用一个笨重的木槌打豆。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母亲只穿着一身单衣，戴一顶凉帽，一天到晚的捶着豌豆，一束又一束的。豆非常干燥，所以打豆一点不费力，有许多直象灯花的爆裂，自然而然的会裂开，像珍珠似的散满一地。可是打完豆以后，她还得理清枯叶泥沙，装进大竹篓，而且亲自挑上楼去。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18405" y="620688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8405" y="1268760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30710" y="1284849"/>
            <a:ext cx="9521718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简要概括本文主旨。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093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8405" y="980728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2422798" y="994036"/>
            <a:ext cx="654410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忙碌、辛苦。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18405" y="1993249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pic>
        <p:nvPicPr>
          <p:cNvPr id="4098" name="Picture 2" descr="散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576" y="1945189"/>
            <a:ext cx="2048574" cy="619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872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76672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认真研读题干，圈出关键词语，你有什么发现？请举例说明。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809" y="1193907"/>
            <a:ext cx="1117638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根据提问方式的不同，可分为三类题型：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原因信息筛选整合题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题干提问关键词是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为什么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从题干内容看，涉及文本的范围很小，都在一段之中。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概括主旨题：题干简洁、明确。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人物形象特点概括题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不是全文概括，而是局部文字概括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题干要求明确、具体。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1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</TotalTime>
  <Words>4347</Words>
  <Application>Microsoft Office PowerPoint</Application>
  <PresentationFormat>自定义</PresentationFormat>
  <Paragraphs>176</Paragraphs>
  <Slides>40</Slides>
  <Notes>0</Notes>
  <HiddenSlides>3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509</cp:revision>
  <dcterms:created xsi:type="dcterms:W3CDTF">2016-03-28T08:27:22Z</dcterms:created>
  <dcterms:modified xsi:type="dcterms:W3CDTF">2016-11-23T02:45:02Z</dcterms:modified>
</cp:coreProperties>
</file>