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6" r:id="rId4"/>
    <p:sldId id="261" r:id="rId5"/>
    <p:sldId id="262" r:id="rId6"/>
    <p:sldId id="284" r:id="rId7"/>
    <p:sldId id="263" r:id="rId8"/>
    <p:sldId id="285" r:id="rId9"/>
    <p:sldId id="260" r:id="rId10"/>
    <p:sldId id="266" r:id="rId11"/>
    <p:sldId id="276" r:id="rId12"/>
    <p:sldId id="303" r:id="rId13"/>
    <p:sldId id="269" r:id="rId14"/>
    <p:sldId id="270" r:id="rId15"/>
    <p:sldId id="277" r:id="rId16"/>
    <p:sldId id="273" r:id="rId17"/>
    <p:sldId id="304" r:id="rId18"/>
    <p:sldId id="278" r:id="rId19"/>
    <p:sldId id="267" r:id="rId20"/>
    <p:sldId id="305" r:id="rId21"/>
    <p:sldId id="280" r:id="rId22"/>
    <p:sldId id="281" r:id="rId23"/>
    <p:sldId id="306" r:id="rId24"/>
    <p:sldId id="307" r:id="rId25"/>
    <p:sldId id="311" r:id="rId26"/>
    <p:sldId id="308" r:id="rId27"/>
    <p:sldId id="309" r:id="rId28"/>
    <p:sldId id="312" r:id="rId29"/>
    <p:sldId id="313" r:id="rId30"/>
    <p:sldId id="314" r:id="rId31"/>
    <p:sldId id="315" r:id="rId32"/>
    <p:sldId id="316" r:id="rId33"/>
    <p:sldId id="317" r:id="rId34"/>
    <p:sldId id="318" r:id="rId35"/>
    <p:sldId id="319" r:id="rId36"/>
    <p:sldId id="320" r:id="rId37"/>
    <p:sldId id="321" r:id="rId38"/>
    <p:sldId id="322" r:id="rId39"/>
    <p:sldId id="323" r:id="rId40"/>
    <p:sldId id="324" r:id="rId41"/>
    <p:sldId id="325" r:id="rId42"/>
    <p:sldId id="326" r:id="rId43"/>
    <p:sldId id="327" r:id="rId44"/>
    <p:sldId id="328" r:id="rId45"/>
    <p:sldId id="329" r:id="rId46"/>
    <p:sldId id="330" r:id="rId47"/>
    <p:sldId id="331" r:id="rId48"/>
    <p:sldId id="332" r:id="rId49"/>
    <p:sldId id="333" r:id="rId50"/>
    <p:sldId id="334" r:id="rId51"/>
    <p:sldId id="335" r:id="rId52"/>
    <p:sldId id="336" r:id="rId53"/>
    <p:sldId id="337" r:id="rId54"/>
    <p:sldId id="338" r:id="rId55"/>
  </p:sldIdLst>
  <p:sldSz cx="12192000" cy="6858000"/>
  <p:notesSz cx="6858000" cy="9144000"/>
  <p:custDataLst>
    <p:tags r:id="rId56"/>
  </p:custDataLst>
  <p:defaultTextStyle>
    <a:defPPr>
      <a:defRPr lang="zh-CN"/>
    </a:defPPr>
    <a:lvl1pPr marL="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6565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3765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0965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473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1295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198495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506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90" d="100"/>
          <a:sy n="90" d="100"/>
        </p:scale>
        <p:origin x="90" y="786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tags" Target="tags/tag42.xml" /><Relationship Id="rId57" Type="http://schemas.openxmlformats.org/officeDocument/2006/relationships/presProps" Target="presProps.xml" /><Relationship Id="rId58" Type="http://schemas.openxmlformats.org/officeDocument/2006/relationships/viewProps" Target="viewProps.xml" /><Relationship Id="rId59" Type="http://schemas.openxmlformats.org/officeDocument/2006/relationships/theme" Target="theme/theme1.xml" /><Relationship Id="rId6" Type="http://schemas.openxmlformats.org/officeDocument/2006/relationships/slide" Target="slides/slide3.xml" /><Relationship Id="rId60" Type="http://schemas.openxmlformats.org/officeDocument/2006/relationships/tableStyles" Target="tableStyles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610633-13E8-46B6-9234-B193BA375A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51F8FC-245E-492C-A2EC-7456630325C7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5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7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29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49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06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58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备注占位符 2"/>
          <p:cNvSpPr>
            <a:spLocks noGrp="1" noChangeArrowheads="1"/>
          </p:cNvSpPr>
          <p:nvPr>
            <p:ph type="body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758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</a:rPr>
              <a:t>状元成才路</a:t>
            </a:r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6758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</a:rPr>
              <a:t>状元成才路</a:t>
            </a:r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1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 noChangeArrowheads="1"/>
          </p:cNvSpPr>
          <p:nvPr>
            <p:ph type="body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861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</a:rPr>
              <a:t>状元成才路</a:t>
            </a:r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6861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</a:rPr>
              <a:t>状元成才路</a:t>
            </a:r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96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 noChangeArrowheads="1"/>
          </p:cNvSpPr>
          <p:nvPr>
            <p:ph type="body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9636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</a:rPr>
              <a:t>状元成才路</a:t>
            </a:r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6963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</a:rPr>
              <a:t>状元成才路</a:t>
            </a:r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813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800">
                <a:solidFill>
                  <a:schemeClr val="tx1"/>
                </a:solidFill>
                <a:latin typeface="Nexa Light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Nexa Light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Nexa Light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Nexa Light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Nexa Light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Nexa Light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Nexa Light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Nexa Light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Nexa Light"/>
                <a:ea typeface="宋体" panose="02010600030101010101" pitchFamily="2" charset="-122"/>
              </a:defRPr>
            </a:lvl9pPr>
          </a:lstStyle>
          <a:p>
            <a:pPr algn="r" defTabSz="685800" eaLnBrk="1" fontAlgn="base" hangingPunct="1">
              <a:spcBef>
                <a:spcPct val="0"/>
              </a:spcBef>
              <a:spcAft>
                <a:spcPct val="0"/>
              </a:spcAft>
            </a:pPr>
            <a:fld id="{27583316-E30A-4D6C-8B98-E87676EA379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t>52</a:t>
            </a:fld>
            <a:endParaRPr lang="zh-CN" altLang="en-US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012" y="2130319"/>
            <a:ext cx="10364375" cy="1470052"/>
          </a:xfrm>
          <a:prstGeom prst="rect">
            <a:avLst/>
          </a:prstGeom>
        </p:spPr>
        <p:txBody>
          <a:bodyPr lIns="92328" tIns="46190" rIns="92328" bIns="461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504" y="3886100"/>
            <a:ext cx="8533391" cy="1752301"/>
          </a:xfrm>
          <a:prstGeom prst="rect">
            <a:avLst/>
          </a:prstGeom>
        </p:spPr>
        <p:txBody>
          <a:bodyPr lIns="92328" tIns="46190" rIns="92328" bIns="46190"/>
          <a:lstStyle>
            <a:lvl1pPr marL="0" indent="0" algn="ctr">
              <a:buNone/>
              <a:defRPr/>
            </a:lvl1pPr>
            <a:lvl2pPr marL="461645" indent="0" algn="ctr">
              <a:buNone/>
              <a:defRPr/>
            </a:lvl2pPr>
            <a:lvl3pPr marL="923290" indent="0" algn="ctr">
              <a:buNone/>
              <a:defRPr/>
            </a:lvl3pPr>
            <a:lvl4pPr marL="1384935" indent="0" algn="ctr">
              <a:buNone/>
              <a:defRPr/>
            </a:lvl4pPr>
            <a:lvl5pPr marL="1846580" indent="0" algn="ctr">
              <a:buNone/>
              <a:defRPr/>
            </a:lvl5pPr>
            <a:lvl6pPr marL="2308225" indent="0" algn="ctr">
              <a:buNone/>
              <a:defRPr/>
            </a:lvl6pPr>
            <a:lvl7pPr marL="2769870" indent="0" algn="ctr">
              <a:buNone/>
              <a:defRPr/>
            </a:lvl7pPr>
            <a:lvl8pPr marL="3231515" indent="0" algn="ctr">
              <a:buNone/>
              <a:defRPr/>
            </a:lvl8pPr>
            <a:lvl9pPr marL="369252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69" y="274010"/>
            <a:ext cx="10972464" cy="1144119"/>
          </a:xfrm>
          <a:prstGeom prst="rect">
            <a:avLst/>
          </a:prstGeom>
        </p:spPr>
        <p:txBody>
          <a:bodyPr lIns="92328" tIns="46190" rIns="92328" bIns="461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69" y="1599440"/>
            <a:ext cx="10972464" cy="4526079"/>
          </a:xfrm>
          <a:prstGeom prst="rect">
            <a:avLst/>
          </a:prstGeom>
        </p:spPr>
        <p:txBody>
          <a:bodyPr vert="eaVert" lIns="92328" tIns="46190" rIns="92328" bIns="4619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80" y="273976"/>
            <a:ext cx="2743117" cy="5851645"/>
          </a:xfrm>
          <a:prstGeom prst="rect">
            <a:avLst/>
          </a:prstGeom>
        </p:spPr>
        <p:txBody>
          <a:bodyPr vert="eaVert" lIns="92328" tIns="46190" rIns="92328" bIns="461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806" y="273976"/>
            <a:ext cx="8068087" cy="5851645"/>
          </a:xfrm>
          <a:prstGeom prst="rect">
            <a:avLst/>
          </a:prstGeom>
        </p:spPr>
        <p:txBody>
          <a:bodyPr vert="eaVert" lIns="92328" tIns="46190" rIns="92328" bIns="4619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69" y="274010"/>
            <a:ext cx="10972464" cy="1144119"/>
          </a:xfrm>
          <a:prstGeom prst="rect">
            <a:avLst/>
          </a:prstGeom>
        </p:spPr>
        <p:txBody>
          <a:bodyPr lIns="92328" tIns="46190" rIns="92328" bIns="461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769" y="1599440"/>
            <a:ext cx="10972464" cy="4526079"/>
          </a:xfrm>
          <a:prstGeom prst="rect">
            <a:avLst/>
          </a:prstGeom>
        </p:spPr>
        <p:txBody>
          <a:bodyPr lIns="92328" tIns="46190" rIns="92328" bIns="4619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720" y="4406917"/>
            <a:ext cx="10364375" cy="1362528"/>
          </a:xfrm>
          <a:prstGeom prst="rect">
            <a:avLst/>
          </a:prstGeom>
        </p:spPr>
        <p:txBody>
          <a:bodyPr lIns="92328" tIns="46190" rIns="92328" bIns="46190"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720" y="2906624"/>
            <a:ext cx="10364375" cy="1500293"/>
          </a:xfrm>
          <a:prstGeom prst="rect">
            <a:avLst/>
          </a:prstGeom>
        </p:spPr>
        <p:txBody>
          <a:bodyPr lIns="92328" tIns="46190" rIns="92328" bIns="46190" anchor="b"/>
          <a:lstStyle>
            <a:lvl1pPr marL="0" indent="0">
              <a:buNone/>
              <a:defRPr sz="2000"/>
            </a:lvl1pPr>
            <a:lvl2pPr marL="461645" indent="0">
              <a:buNone/>
              <a:defRPr sz="1900"/>
            </a:lvl2pPr>
            <a:lvl3pPr marL="923290" indent="0">
              <a:buNone/>
              <a:defRPr sz="1600"/>
            </a:lvl3pPr>
            <a:lvl4pPr marL="1384935" indent="0">
              <a:buNone/>
              <a:defRPr sz="1500"/>
            </a:lvl4pPr>
            <a:lvl5pPr marL="1846580" indent="0">
              <a:buNone/>
              <a:defRPr sz="1500"/>
            </a:lvl5pPr>
            <a:lvl6pPr marL="2308225" indent="0">
              <a:buNone/>
              <a:defRPr sz="1500"/>
            </a:lvl6pPr>
            <a:lvl7pPr marL="2769870" indent="0">
              <a:buNone/>
              <a:defRPr sz="1500"/>
            </a:lvl7pPr>
            <a:lvl8pPr marL="3231515" indent="0">
              <a:buNone/>
              <a:defRPr sz="1500"/>
            </a:lvl8pPr>
            <a:lvl9pPr marL="3692525" indent="0">
              <a:buNone/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69" y="274010"/>
            <a:ext cx="10972464" cy="1144119"/>
          </a:xfrm>
          <a:prstGeom prst="rect">
            <a:avLst/>
          </a:prstGeom>
        </p:spPr>
        <p:txBody>
          <a:bodyPr lIns="92328" tIns="46190" rIns="92328" bIns="461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968" y="1599440"/>
            <a:ext cx="5405601" cy="4526079"/>
          </a:xfrm>
          <a:prstGeom prst="rect">
            <a:avLst/>
          </a:prstGeom>
        </p:spPr>
        <p:txBody>
          <a:bodyPr lIns="92328" tIns="46190" rIns="92328" bIns="4619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6832" y="1599440"/>
            <a:ext cx="5405601" cy="4526079"/>
          </a:xfrm>
          <a:prstGeom prst="rect">
            <a:avLst/>
          </a:prstGeom>
        </p:spPr>
        <p:txBody>
          <a:bodyPr lIns="92328" tIns="46190" rIns="92328" bIns="4619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69" y="274010"/>
            <a:ext cx="10972464" cy="1144119"/>
          </a:xfrm>
          <a:prstGeom prst="rect">
            <a:avLst/>
          </a:prstGeom>
        </p:spPr>
        <p:txBody>
          <a:bodyPr lIns="92328" tIns="46190" rIns="92328" bIns="46190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73" y="1535700"/>
            <a:ext cx="5387123" cy="640103"/>
          </a:xfrm>
          <a:prstGeom prst="rect">
            <a:avLst/>
          </a:prstGeom>
        </p:spPr>
        <p:txBody>
          <a:bodyPr lIns="92328" tIns="46190" rIns="92328" bIns="46190" anchor="b"/>
          <a:lstStyle>
            <a:lvl1pPr marL="0" indent="0">
              <a:buNone/>
              <a:defRPr sz="2400" b="1"/>
            </a:lvl1pPr>
            <a:lvl2pPr marL="461645" indent="0">
              <a:buNone/>
              <a:defRPr sz="2000" b="1"/>
            </a:lvl2pPr>
            <a:lvl3pPr marL="923290" indent="0">
              <a:buNone/>
              <a:defRPr sz="1900" b="1"/>
            </a:lvl3pPr>
            <a:lvl4pPr marL="1384935" indent="0">
              <a:buNone/>
              <a:defRPr sz="1600" b="1"/>
            </a:lvl4pPr>
            <a:lvl5pPr marL="1846580" indent="0">
              <a:buNone/>
              <a:defRPr sz="1600" b="1"/>
            </a:lvl5pPr>
            <a:lvl6pPr marL="2308225" indent="0">
              <a:buNone/>
              <a:defRPr sz="1600" b="1"/>
            </a:lvl6pPr>
            <a:lvl7pPr marL="2769870" indent="0">
              <a:buNone/>
              <a:defRPr sz="1600" b="1"/>
            </a:lvl7pPr>
            <a:lvl8pPr marL="3231515" indent="0">
              <a:buNone/>
              <a:defRPr sz="1600" b="1"/>
            </a:lvl8pPr>
            <a:lvl9pPr marL="369252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73" y="2175801"/>
            <a:ext cx="5387123" cy="3949819"/>
          </a:xfrm>
          <a:prstGeom prst="rect">
            <a:avLst/>
          </a:prstGeom>
        </p:spPr>
        <p:txBody>
          <a:bodyPr lIns="92328" tIns="46190" rIns="92328" bIns="46190"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431" y="1535700"/>
            <a:ext cx="5388804" cy="640103"/>
          </a:xfrm>
          <a:prstGeom prst="rect">
            <a:avLst/>
          </a:prstGeom>
        </p:spPr>
        <p:txBody>
          <a:bodyPr lIns="92328" tIns="46190" rIns="92328" bIns="46190" anchor="b"/>
          <a:lstStyle>
            <a:lvl1pPr marL="0" indent="0">
              <a:buNone/>
              <a:defRPr sz="2400" b="1"/>
            </a:lvl1pPr>
            <a:lvl2pPr marL="461645" indent="0">
              <a:buNone/>
              <a:defRPr sz="2000" b="1"/>
            </a:lvl2pPr>
            <a:lvl3pPr marL="923290" indent="0">
              <a:buNone/>
              <a:defRPr sz="1900" b="1"/>
            </a:lvl3pPr>
            <a:lvl4pPr marL="1384935" indent="0">
              <a:buNone/>
              <a:defRPr sz="1600" b="1"/>
            </a:lvl4pPr>
            <a:lvl5pPr marL="1846580" indent="0">
              <a:buNone/>
              <a:defRPr sz="1600" b="1"/>
            </a:lvl5pPr>
            <a:lvl6pPr marL="2308225" indent="0">
              <a:buNone/>
              <a:defRPr sz="1600" b="1"/>
            </a:lvl6pPr>
            <a:lvl7pPr marL="2769870" indent="0">
              <a:buNone/>
              <a:defRPr sz="1600" b="1"/>
            </a:lvl7pPr>
            <a:lvl8pPr marL="3231515" indent="0">
              <a:buNone/>
              <a:defRPr sz="1600" b="1"/>
            </a:lvl8pPr>
            <a:lvl9pPr marL="369252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431" y="2175801"/>
            <a:ext cx="5388804" cy="3949819"/>
          </a:xfrm>
          <a:prstGeom prst="rect">
            <a:avLst/>
          </a:prstGeom>
        </p:spPr>
        <p:txBody>
          <a:bodyPr lIns="92328" tIns="46190" rIns="92328" bIns="46190"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69" y="274010"/>
            <a:ext cx="10972464" cy="1144119"/>
          </a:xfrm>
          <a:prstGeom prst="rect">
            <a:avLst/>
          </a:prstGeom>
        </p:spPr>
        <p:txBody>
          <a:bodyPr lIns="92328" tIns="46190" rIns="92328" bIns="461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805" y="273851"/>
            <a:ext cx="4011367" cy="1160920"/>
          </a:xfrm>
          <a:prstGeom prst="rect">
            <a:avLst/>
          </a:prstGeom>
        </p:spPr>
        <p:txBody>
          <a:bodyPr lIns="92328" tIns="46190" rIns="92328" bIns="46190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77" y="273976"/>
            <a:ext cx="6814955" cy="5851645"/>
          </a:xfrm>
          <a:prstGeom prst="rect">
            <a:avLst/>
          </a:prstGeom>
        </p:spPr>
        <p:txBody>
          <a:bodyPr lIns="92328" tIns="46190" rIns="92328" bIns="4619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805" y="1434896"/>
            <a:ext cx="4011367" cy="4690725"/>
          </a:xfrm>
          <a:prstGeom prst="rect">
            <a:avLst/>
          </a:prstGeom>
        </p:spPr>
        <p:txBody>
          <a:bodyPr lIns="92328" tIns="46190" rIns="92328" bIns="46190"/>
          <a:lstStyle>
            <a:lvl1pPr marL="0" indent="0">
              <a:buNone/>
              <a:defRPr sz="1500"/>
            </a:lvl1pPr>
            <a:lvl2pPr marL="461645" indent="0">
              <a:buNone/>
              <a:defRPr sz="1200"/>
            </a:lvl2pPr>
            <a:lvl3pPr marL="923290" indent="0">
              <a:buNone/>
              <a:defRPr sz="1100"/>
            </a:lvl3pPr>
            <a:lvl4pPr marL="1384935" indent="0">
              <a:buNone/>
              <a:defRPr sz="900"/>
            </a:lvl4pPr>
            <a:lvl5pPr marL="1846580" indent="0">
              <a:buNone/>
              <a:defRPr sz="900"/>
            </a:lvl5pPr>
            <a:lvl6pPr marL="2308225" indent="0">
              <a:buNone/>
              <a:defRPr sz="900"/>
            </a:lvl6pPr>
            <a:lvl7pPr marL="2769870" indent="0">
              <a:buNone/>
              <a:defRPr sz="900"/>
            </a:lvl7pPr>
            <a:lvl8pPr marL="3231515" indent="0">
              <a:buNone/>
              <a:defRPr sz="900"/>
            </a:lvl8pPr>
            <a:lvl9pPr marL="369252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60" y="4800051"/>
            <a:ext cx="7313856" cy="567860"/>
          </a:xfrm>
          <a:prstGeom prst="rect">
            <a:avLst/>
          </a:prstGeom>
        </p:spPr>
        <p:txBody>
          <a:bodyPr lIns="92328" tIns="46190" rIns="92328" bIns="46190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60" y="613259"/>
            <a:ext cx="7313856" cy="4114463"/>
          </a:xfrm>
          <a:prstGeom prst="rect">
            <a:avLst/>
          </a:prstGeom>
        </p:spPr>
        <p:txBody>
          <a:bodyPr lIns="92328" tIns="46190" rIns="92328" bIns="46190"/>
          <a:lstStyle>
            <a:lvl1pPr marL="0" indent="0">
              <a:buNone/>
              <a:defRPr sz="3200"/>
            </a:lvl1pPr>
            <a:lvl2pPr marL="461645" indent="0">
              <a:buNone/>
              <a:defRPr sz="2800"/>
            </a:lvl2pPr>
            <a:lvl3pPr marL="923290" indent="0">
              <a:buNone/>
              <a:defRPr sz="2400"/>
            </a:lvl3pPr>
            <a:lvl4pPr marL="1384935" indent="0">
              <a:buNone/>
              <a:defRPr sz="2000"/>
            </a:lvl4pPr>
            <a:lvl5pPr marL="1846580" indent="0">
              <a:buNone/>
              <a:defRPr sz="2000"/>
            </a:lvl5pPr>
            <a:lvl6pPr marL="2308225" indent="0">
              <a:buNone/>
              <a:defRPr sz="2000"/>
            </a:lvl6pPr>
            <a:lvl7pPr marL="2769870" indent="0">
              <a:buNone/>
              <a:defRPr sz="2000"/>
            </a:lvl7pPr>
            <a:lvl8pPr marL="3231515" indent="0">
              <a:buNone/>
              <a:defRPr sz="2000"/>
            </a:lvl8pPr>
            <a:lvl9pPr marL="3692525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60" y="5367791"/>
            <a:ext cx="7313856" cy="804748"/>
          </a:xfrm>
          <a:prstGeom prst="rect">
            <a:avLst/>
          </a:prstGeom>
        </p:spPr>
        <p:txBody>
          <a:bodyPr lIns="92328" tIns="46190" rIns="92328" bIns="46190"/>
          <a:lstStyle>
            <a:lvl1pPr marL="0" indent="0">
              <a:buNone/>
              <a:defRPr sz="1500"/>
            </a:lvl1pPr>
            <a:lvl2pPr marL="461645" indent="0">
              <a:buNone/>
              <a:defRPr sz="1200"/>
            </a:lvl2pPr>
            <a:lvl3pPr marL="923290" indent="0">
              <a:buNone/>
              <a:defRPr sz="1100"/>
            </a:lvl3pPr>
            <a:lvl4pPr marL="1384935" indent="0">
              <a:buNone/>
              <a:defRPr sz="900"/>
            </a:lvl4pPr>
            <a:lvl5pPr marL="1846580" indent="0">
              <a:buNone/>
              <a:defRPr sz="900"/>
            </a:lvl5pPr>
            <a:lvl6pPr marL="2308225" indent="0">
              <a:buNone/>
              <a:defRPr sz="900"/>
            </a:lvl6pPr>
            <a:lvl7pPr marL="2769870" indent="0">
              <a:buNone/>
              <a:defRPr sz="900"/>
            </a:lvl7pPr>
            <a:lvl8pPr marL="3231515" indent="0">
              <a:buNone/>
              <a:defRPr sz="900"/>
            </a:lvl8pPr>
            <a:lvl9pPr marL="369252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ctr" defTabSz="1162685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62685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162685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162685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162685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61645" algn="ctr" defTabSz="1163955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23290" algn="ctr" defTabSz="1163955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84935" algn="ctr" defTabSz="1163955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46580" algn="ctr" defTabSz="1163955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34975" indent="-434975" algn="l" defTabSz="116268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000">
          <a:solidFill>
            <a:schemeClr val="tx1"/>
          </a:solidFill>
          <a:latin typeface="+mn-lt"/>
          <a:ea typeface="+mn-ea"/>
          <a:cs typeface="+mn-cs"/>
        </a:defRPr>
      </a:lvl1pPr>
      <a:lvl2pPr marL="945515" indent="-363220" algn="l" defTabSz="116268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500">
          <a:solidFill>
            <a:schemeClr val="tx1"/>
          </a:solidFill>
          <a:latin typeface="+mn-lt"/>
          <a:ea typeface="+mn-ea"/>
        </a:defRPr>
      </a:lvl2pPr>
      <a:lvl3pPr marL="1452880" indent="-288925" algn="l" defTabSz="116268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00">
          <a:solidFill>
            <a:schemeClr val="tx1"/>
          </a:solidFill>
          <a:latin typeface="+mn-lt"/>
          <a:ea typeface="+mn-ea"/>
        </a:defRPr>
      </a:lvl3pPr>
      <a:lvl4pPr marL="2035175" indent="-288925" algn="l" defTabSz="116268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500">
          <a:solidFill>
            <a:schemeClr val="tx1"/>
          </a:solidFill>
          <a:latin typeface="+mn-lt"/>
          <a:ea typeface="+mn-ea"/>
        </a:defRPr>
      </a:lvl4pPr>
      <a:lvl5pPr marL="2616200" indent="-288925" algn="l" defTabSz="116268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500">
          <a:solidFill>
            <a:schemeClr val="tx1"/>
          </a:solidFill>
          <a:latin typeface="+mn-lt"/>
          <a:ea typeface="+mn-ea"/>
        </a:defRPr>
      </a:lvl5pPr>
      <a:lvl6pPr marL="3079115" indent="-290195" algn="l" defTabSz="116395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500">
          <a:solidFill>
            <a:schemeClr val="tx1"/>
          </a:solidFill>
          <a:latin typeface="+mn-lt"/>
          <a:ea typeface="+mn-ea"/>
        </a:defRPr>
      </a:lvl6pPr>
      <a:lvl7pPr marL="3540760" indent="-290195" algn="l" defTabSz="116395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500">
          <a:solidFill>
            <a:schemeClr val="tx1"/>
          </a:solidFill>
          <a:latin typeface="+mn-lt"/>
          <a:ea typeface="+mn-ea"/>
        </a:defRPr>
      </a:lvl7pPr>
      <a:lvl8pPr marL="4002405" indent="-290195" algn="l" defTabSz="116395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500">
          <a:solidFill>
            <a:schemeClr val="tx1"/>
          </a:solidFill>
          <a:latin typeface="+mn-lt"/>
          <a:ea typeface="+mn-ea"/>
        </a:defRPr>
      </a:lvl8pPr>
      <a:lvl9pPr marL="4463415" indent="-290195" algn="l" defTabSz="116395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2329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61645" algn="l" defTabSz="92329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23290" algn="l" defTabSz="92329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84935" algn="l" defTabSz="92329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46580" algn="l" defTabSz="92329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08225" algn="l" defTabSz="92329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69870" algn="l" defTabSz="92329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31515" algn="l" defTabSz="92329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92525" algn="l" defTabSz="92329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hemeOverride" Target="../theme/themeOverride5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Relationship Id="rId3" Type="http://schemas.microsoft.com/office/2007/relationships/hdphoto" Target="../media/image12.wdp" /><Relationship Id="rId4" Type="http://schemas.openxmlformats.org/officeDocument/2006/relationships/image" Target="../media/image13.png" /><Relationship Id="rId5" Type="http://schemas.microsoft.com/office/2007/relationships/hdphoto" Target="../media/image14.wdp" /><Relationship Id="rId6" Type="http://schemas.openxmlformats.org/officeDocument/2006/relationships/tags" Target="../tags/tag2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hemeOverride" Target="../theme/themeOverride6.xml" /><Relationship Id="rId3" Type="http://schemas.openxmlformats.org/officeDocument/2006/relationships/tags" Target="../tags/tag23.xml" /><Relationship Id="rId4" Type="http://schemas.openxmlformats.org/officeDocument/2006/relationships/tags" Target="../tags/tag24.xml" /><Relationship Id="rId5" Type="http://schemas.openxmlformats.org/officeDocument/2006/relationships/tags" Target="../tags/tag2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hemeOverride" Target="../theme/themeOverride7.xml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tags" Target="../tags/tag2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hemeOverride" Target="../theme/themeOverride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tags" Target="../tags/tag3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hemeOverride" Target="../theme/themeOverride9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tags" Target="../tags/tag3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Relationship Id="rId3" Type="http://schemas.openxmlformats.org/officeDocument/2006/relationships/tags" Target="../tags/tag3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hemeOverride" Target="../theme/themeOverride10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tags" Target="../tags/tag3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png" /><Relationship Id="rId3" Type="http://schemas.microsoft.com/office/2007/relationships/hdphoto" Target="../media/image2.wdp" /><Relationship Id="rId4" Type="http://schemas.openxmlformats.org/officeDocument/2006/relationships/image" Target="../media/image3.png" /><Relationship Id="rId5" Type="http://schemas.microsoft.com/office/2007/relationships/hdphoto" Target="../media/image4.wdp" /><Relationship Id="rId6" Type="http://schemas.openxmlformats.org/officeDocument/2006/relationships/image" Target="../media/image5.png" /><Relationship Id="rId7" Type="http://schemas.microsoft.com/office/2007/relationships/hdphoto" Target="../media/image6.wdp" /><Relationship Id="rId8" Type="http://schemas.openxmlformats.org/officeDocument/2006/relationships/image" Target="../media/image7.png" /><Relationship Id="rId9" Type="http://schemas.openxmlformats.org/officeDocument/2006/relationships/tags" Target="../tags/tag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hemeOverride" Target="../theme/themeOverride11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8.png" /><Relationship Id="rId3" Type="http://schemas.openxmlformats.org/officeDocument/2006/relationships/tags" Target="../tags/tag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hemeOverride" Target="../theme/themeOverride1.xml" /><Relationship Id="rId3" Type="http://schemas.openxmlformats.org/officeDocument/2006/relationships/tags" Target="../tags/tag4.xml" /><Relationship Id="rId4" Type="http://schemas.openxmlformats.org/officeDocument/2006/relationships/tags" Target="../tags/tag5.xml" /><Relationship Id="rId5" Type="http://schemas.openxmlformats.org/officeDocument/2006/relationships/tags" Target="../tags/tag6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1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notesSlide" Target="../notesSlides/notesSlide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notesSlide" Target="../notesSlides/notesSlide3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9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0.emf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Relationship Id="rId3" Type="http://schemas.openxmlformats.org/officeDocument/2006/relationships/tags" Target="../tags/tag7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0.emf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0.emf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1.png" /><Relationship Id="rId4" Type="http://schemas.openxmlformats.org/officeDocument/2006/relationships/image" Target="../media/image22.png" /><Relationship Id="rId5" Type="http://schemas.openxmlformats.org/officeDocument/2006/relationships/image" Target="../media/image23.png" /><Relationship Id="rId6" Type="http://schemas.openxmlformats.org/officeDocument/2006/relationships/image" Target="../media/image24.jpeg" /><Relationship Id="rId7" Type="http://schemas.openxmlformats.org/officeDocument/2006/relationships/image" Target="../media/image2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hemeOverride" Target="../theme/themeOverride2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hemeOverride" Target="../theme/themeOverride3.xml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tags" Target="../tags/tag1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Relationship Id="rId3" Type="http://schemas.openxmlformats.org/officeDocument/2006/relationships/tags" Target="../tags/tag1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hemeOverride" Target="../theme/themeOverride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82371" y="1634808"/>
            <a:ext cx="9144000" cy="2387600"/>
          </a:xfrm>
        </p:spPr>
        <p:txBody>
          <a:bodyPr/>
          <a:lstStyle/>
          <a:p>
            <a:r>
              <a:rPr lang="en-US" altLang="zh-CN" sz="8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大标宋繁体" panose="02010601030101010101" charset="-122"/>
                <a:ea typeface="方正大标宋繁体" panose="02010601030101010101" charset="-122"/>
                <a:cs typeface="方正大标宋繁体" panose="02010601030101010101" charset="-122"/>
              </a:rPr>
              <a:t>“</a:t>
            </a:r>
            <a:r>
              <a:rPr lang="zh-CN" altLang="en-US" sz="8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大标宋繁体" panose="02010601030101010101" charset="-122"/>
                <a:ea typeface="方正大标宋繁体" panose="02010601030101010101" charset="-122"/>
                <a:cs typeface="方正大标宋繁体" panose="02010601030101010101" charset="-122"/>
              </a:rPr>
              <a:t>特</a:t>
            </a:r>
            <a:r>
              <a:rPr lang="en-US" altLang="zh-CN" sz="8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大标宋繁体" panose="02010601030101010101" charset="-122"/>
                <a:ea typeface="方正大标宋繁体" panose="02010601030101010101" charset="-122"/>
                <a:cs typeface="方正大标宋繁体" panose="02010601030101010101" charset="-122"/>
              </a:rPr>
              <a:t>”</a:t>
            </a:r>
            <a:r>
              <a:rPr lang="zh-CN" altLang="en-US" sz="8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大标宋繁体" panose="02010601030101010101" charset="-122"/>
                <a:ea typeface="方正大标宋繁体" panose="02010601030101010101" charset="-122"/>
                <a:cs typeface="方正大标宋繁体" panose="02010601030101010101" charset="-122"/>
              </a:rPr>
              <a:t>立文行</a:t>
            </a:r>
            <a:endParaRPr lang="zh-CN" altLang="en-US" sz="8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大标宋繁体" panose="02010601030101010101" charset="-122"/>
              <a:ea typeface="方正大标宋繁体" panose="02010601030101010101" charset="-122"/>
              <a:cs typeface="方正大标宋繁体" panose="0201060103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8003" y="4204484"/>
            <a:ext cx="9144000" cy="1096645"/>
          </a:xfrm>
        </p:spPr>
        <p:txBody>
          <a:bodyPr/>
          <a:lstStyle/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准圆简体" panose="02010601030101010101" charset="-122"/>
                <a:ea typeface="方正准圆简体" panose="02010601030101010101" charset="-122"/>
              </a:rPr>
              <a:t>说明事物要抓住</a:t>
            </a:r>
            <a:r>
              <a:rPr lang="zh-CN" altLang="en-US" sz="4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准圆简体" panose="02010601030101010101" charset="-122"/>
                <a:ea typeface="方正准圆简体" panose="02010601030101010101" charset="-122"/>
              </a:rPr>
              <a:t>特征</a:t>
            </a:r>
            <a:endParaRPr lang="zh-CN" altLang="en-US" sz="40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准圆简体" panose="02010601030101010101" charset="-122"/>
              <a:ea typeface="方正准圆简体" panose="0201060103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1056" y="2091691"/>
            <a:ext cx="10852237" cy="441964"/>
          </a:xfrm>
        </p:spPr>
        <p:txBody>
          <a:bodyPr>
            <a:normAutofit fontScale="90000"/>
          </a:bodyPr>
          <a:lstStyle/>
          <a:p>
            <a:r>
              <a:rPr lang="zh-CN" altLang="en-US" sz="5300"/>
              <a:t>上面这段解说词依次从鸟巢所处的</a:t>
            </a:r>
            <a:r>
              <a:rPr lang="zh-CN" altLang="en-US" sz="5300" u="sng">
                <a:solidFill>
                  <a:srgbClr val="FF0000"/>
                </a:solidFill>
              </a:rPr>
              <a:t>位置、规模、大小、外形和结构</a:t>
            </a:r>
            <a:r>
              <a:rPr lang="zh-CN" altLang="en-US" sz="5300"/>
              <a:t>方面来介绍鸟巢的，说明了它</a:t>
            </a:r>
            <a:r>
              <a:rPr lang="zh-CN" altLang="en-US" sz="5300" u="sng">
                <a:solidFill>
                  <a:srgbClr val="FF0000"/>
                </a:solidFill>
              </a:rPr>
              <a:t>位置独特，规模庞大，结构新颖</a:t>
            </a:r>
            <a:r>
              <a:rPr lang="zh-CN" altLang="en-US" sz="5300"/>
              <a:t>的特点。</a:t>
            </a:r>
            <a:endParaRPr lang="zh-CN" altLang="en-US" sz="53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itle 6"/>
          <p:cNvSpPr txBox="1"/>
          <p:nvPr userDrawn="1">
            <p:custDataLst>
              <p:tags r:id="rId3"/>
            </p:custDataLst>
          </p:nvPr>
        </p:nvSpPr>
        <p:spPr>
          <a:xfrm>
            <a:off x="22559" y="1378467"/>
            <a:ext cx="10973400" cy="10439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rmAutofit fontScale="25000" lnSpcReduction="20000"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altLang="zh-CN" sz="14400" b="1" spc="5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4400" b="1" spc="5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、其次要通过比较。事物的特征在与同类事物的比较中会更突出。</a:t>
            </a:r>
            <a:endParaRPr lang="zh-CN" altLang="en-US" sz="14400" b="1" spc="5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0700" b="1" spc="51"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14400" b="1" spc="51"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请同学们观察埃及金字塔和阆中白塔的图片。</a:t>
            </a:r>
            <a:endParaRPr lang="zh-CN" altLang="en-US" sz="14400" b="1" spc="51"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itle 6"/>
          <p:cNvSpPr txBox="1"/>
          <p:nvPr userDrawn="1">
            <p:custDataLst>
              <p:tags r:id="rId4"/>
            </p:custDataLst>
          </p:nvPr>
        </p:nvSpPr>
        <p:spPr>
          <a:xfrm>
            <a:off x="22559" y="269837"/>
            <a:ext cx="10973400" cy="56514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800"/>
              </a:spcAft>
              <a:defRPr/>
            </a:pPr>
            <a:r>
              <a:rPr lang="zh-CN" altLang="en-US" sz="3900" b="1" spc="30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三、互动解疑</a:t>
            </a:r>
            <a:endParaRPr lang="zh-CN" altLang="en-US" sz="3900" b="1" spc="300">
              <a:ln w="3175">
                <a:noFill/>
                <a:prstDash val="dash"/>
              </a:ln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960121"/>
            <a:ext cx="10996296" cy="267971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6" tIns="45718" rIns="91386" bIns="45718" rtlCol="0" anchor="ctr"/>
          <a:lstStyle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&amp;pfm111&amp;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/>
                </a14:imgProps>
              </a:ext>
            </a:extLst>
          </a:blip>
          <a:stretch>
            <a:fillRect/>
          </a:stretch>
        </p:blipFill>
        <p:spPr>
          <a:xfrm>
            <a:off x="5704401" y="148"/>
            <a:ext cx="6487795" cy="6857365"/>
          </a:xfrm>
          <a:prstGeom prst="rect">
            <a:avLst/>
          </a:prstGeom>
        </p:spPr>
      </p:pic>
      <p:pic>
        <p:nvPicPr>
          <p:cNvPr id="3" name="图片 2" descr="&amp;pfm111&amp;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</a:extLst>
          </a:blip>
          <a:stretch>
            <a:fillRect/>
          </a:stretch>
        </p:blipFill>
        <p:spPr>
          <a:xfrm>
            <a:off x="196" y="0"/>
            <a:ext cx="5704205" cy="68580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itle 6"/>
          <p:cNvSpPr txBox="1"/>
          <p:nvPr userDrawn="1">
            <p:custDataLst>
              <p:tags r:id="rId3"/>
            </p:custDataLst>
          </p:nvPr>
        </p:nvSpPr>
        <p:spPr>
          <a:xfrm>
            <a:off x="22861" y="1378586"/>
            <a:ext cx="12065635" cy="10439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rmAutofit fontScale="25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14400" b="1" spc="51"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将金字塔与你所熟悉的阆中白塔进行比较，说说金字塔的与众不同之处。</a:t>
            </a:r>
            <a:endParaRPr lang="zh-CN" altLang="en-US" sz="14400" b="1" spc="5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6000" b="1" spc="5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6000" b="1" spc="5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4400" b="1" spc="5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0700" b="1" spc="51"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0700" b="1" spc="51"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itle 6"/>
          <p:cNvSpPr txBox="1"/>
          <p:nvPr userDrawn="1">
            <p:custDataLst>
              <p:tags r:id="rId4"/>
            </p:custDataLst>
          </p:nvPr>
        </p:nvSpPr>
        <p:spPr>
          <a:xfrm>
            <a:off x="22559" y="269837"/>
            <a:ext cx="10973400" cy="56514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800"/>
              </a:spcAft>
              <a:defRPr/>
            </a:pPr>
            <a:r>
              <a:rPr lang="zh-CN" altLang="en-US" sz="3900" b="1" spc="30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三、互动解疑</a:t>
            </a:r>
            <a:endParaRPr lang="zh-CN" altLang="en-US" sz="3900" b="1" spc="300">
              <a:ln w="3175">
                <a:noFill/>
                <a:prstDash val="dash"/>
              </a:ln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960121"/>
            <a:ext cx="10996296" cy="267971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6" tIns="45718" rIns="91386" bIns="45718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9441" y="3251496"/>
            <a:ext cx="11050271" cy="2355517"/>
          </a:xfrm>
          <a:prstGeom prst="rect">
            <a:avLst/>
          </a:prstGeom>
          <a:noFill/>
        </p:spPr>
        <p:txBody>
          <a:bodyPr wrap="square" lIns="91386" tIns="45718" rIns="91386" bIns="45718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3600" b="1" spc="5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不同于阆中白塔矗立于山之巅、周围群树环抱，埃及金字塔屹立于茫茫沙漠之中，孤寂而又荒凉。</a:t>
            </a:r>
            <a:endParaRPr lang="zh-CN" altLang="en-US" sz="3600" b="1" spc="5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3600" b="1" spc="5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         </a:t>
            </a:r>
            <a:r>
              <a:rPr altLang="zh-CN" sz="3600" b="1" spc="5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3600" b="1" spc="5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位置的比较</a:t>
            </a:r>
            <a:endParaRPr lang="zh-CN" altLang="en-US" sz="3600"/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itle 6"/>
          <p:cNvSpPr txBox="1"/>
          <p:nvPr userDrawn="1">
            <p:custDataLst>
              <p:tags r:id="rId3"/>
            </p:custDataLst>
          </p:nvPr>
        </p:nvSpPr>
        <p:spPr>
          <a:xfrm>
            <a:off x="22559" y="1378467"/>
            <a:ext cx="10973400" cy="10439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rmAutofit fontScale="25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altLang="zh-CN" sz="14400" b="1" spc="5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4400" b="1" spc="5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、恰当引用资料。</a:t>
            </a:r>
            <a:endParaRPr lang="zh-CN" altLang="en-US" sz="14400" b="1" spc="5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12800" b="1" spc="5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恰当引用资料（数据、图表、历史文献、研究资料等），有利于说清事物的特征，也体现了说明文的科学性。</a:t>
            </a:r>
            <a:endParaRPr lang="zh-CN" altLang="en-US" sz="12800" b="1" spc="5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2800" b="1" spc="51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4400" b="1" spc="51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4400" b="1" spc="51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0700" b="1" spc="51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0700" b="1" spc="51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itle 6"/>
          <p:cNvSpPr txBox="1"/>
          <p:nvPr userDrawn="1">
            <p:custDataLst>
              <p:tags r:id="rId4"/>
            </p:custDataLst>
          </p:nvPr>
        </p:nvSpPr>
        <p:spPr>
          <a:xfrm>
            <a:off x="22559" y="269837"/>
            <a:ext cx="10973400" cy="56514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800"/>
              </a:spcAft>
              <a:defRPr/>
            </a:pPr>
            <a:r>
              <a:rPr lang="zh-CN" altLang="en-US" sz="3900" b="1" spc="30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三、互动解疑</a:t>
            </a:r>
            <a:endParaRPr lang="zh-CN" altLang="en-US" sz="3900" b="1" spc="300">
              <a:ln w="3175">
                <a:noFill/>
                <a:prstDash val="dash"/>
              </a:ln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960121"/>
            <a:ext cx="10996296" cy="267971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6" tIns="45718" rIns="91386" bIns="45718" rtlCol="0" anchor="ctr"/>
          <a:lstStyle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itle 6"/>
          <p:cNvSpPr txBox="1"/>
          <p:nvPr userDrawn="1">
            <p:custDataLst>
              <p:tags r:id="rId3"/>
            </p:custDataLst>
          </p:nvPr>
        </p:nvSpPr>
        <p:spPr>
          <a:xfrm>
            <a:off x="22559" y="1378467"/>
            <a:ext cx="10973400" cy="10439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rmAutofit fontScale="25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12800" b="1" spc="5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请同学们读一读你所查阅到的金字塔相关资料。</a:t>
            </a:r>
            <a:endParaRPr lang="zh-CN" altLang="en-US" sz="12800" b="1" spc="51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0700" spc="5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itle 6"/>
          <p:cNvSpPr txBox="1"/>
          <p:nvPr userDrawn="1">
            <p:custDataLst>
              <p:tags r:id="rId4"/>
            </p:custDataLst>
          </p:nvPr>
        </p:nvSpPr>
        <p:spPr>
          <a:xfrm>
            <a:off x="22559" y="269837"/>
            <a:ext cx="10973400" cy="56514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800"/>
              </a:spcAft>
              <a:defRPr/>
            </a:pPr>
            <a:r>
              <a:rPr lang="zh-CN" altLang="en-US" sz="3900" b="1" spc="30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三、互动解疑</a:t>
            </a:r>
            <a:endParaRPr lang="zh-CN" altLang="en-US" sz="3900" b="1" spc="300">
              <a:ln w="3175">
                <a:noFill/>
                <a:prstDash val="dash"/>
              </a:ln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960121"/>
            <a:ext cx="10996296" cy="267971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6" tIns="45718" rIns="91386" bIns="45718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860" y="2148933"/>
            <a:ext cx="11597005" cy="4573560"/>
          </a:xfrm>
          <a:prstGeom prst="rect">
            <a:avLst/>
          </a:prstGeom>
          <a:noFill/>
        </p:spPr>
        <p:txBody>
          <a:bodyPr wrap="square" lIns="91386" tIns="45718" rIns="91386" bIns="45718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2800" spc="5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埃及的金字塔建于4500年前，是古埃及法老和王后的陵墓。陵墓是用巨大石块修砌成的方锥形建筑，因形似汉字“金”字，故译作“金字塔”。在埃及已发现的金字塔中，最大最有名的是位于开罗西南面的吉萨高地上的祖孙三代金字塔。它们是大金字塔（也称胡夫金字塔）、海夫拉金字塔和门卡乌拉金字塔，与其周围众多的小金字塔形成金字塔群，为埃及金字塔建筑艺术的顶峰。其中最高大的是胡夫金字塔，高146.5米，底长230米，共用230万块平均每块2.5吨的石块砌成，占地52000平方公尺，靠石块之间的相互叠压和咬合垒成。</a:t>
            </a:r>
            <a:endParaRPr lang="zh-CN" altLang="en-US" sz="2800"/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itle 6"/>
          <p:cNvSpPr txBox="1"/>
          <p:nvPr userDrawn="1">
            <p:custDataLst>
              <p:tags r:id="rId3"/>
            </p:custDataLst>
          </p:nvPr>
        </p:nvSpPr>
        <p:spPr>
          <a:xfrm>
            <a:off x="22559" y="1378467"/>
            <a:ext cx="10973400" cy="10439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rmAutofit fontScale="25000" lnSpcReduction="20000"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altLang="zh-CN" sz="14400" b="1" spc="5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4400" b="1" spc="5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、运用一些生动形象的说明方法</a:t>
            </a:r>
            <a:r>
              <a:rPr lang="zh-CN" altLang="en-US" sz="14400" b="1" spc="5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（打比方、举例子、列数字等）</a:t>
            </a:r>
            <a:r>
              <a:rPr lang="zh-CN" altLang="en-US" sz="14400" b="1" spc="5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，突出事物的特征。</a:t>
            </a:r>
            <a:endParaRPr lang="zh-CN" altLang="en-US" sz="14400" b="1" spc="5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4400" b="1" spc="5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14400" b="1" spc="5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14400" b="1" spc="51"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欣赏悉尼歌剧院的图片。</a:t>
            </a:r>
            <a:endParaRPr lang="zh-CN" altLang="en-US" sz="14400" b="1" spc="51"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4400" b="1" spc="51"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0700" b="1" spc="51"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0700" b="1" spc="51"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itle 6"/>
          <p:cNvSpPr txBox="1"/>
          <p:nvPr userDrawn="1">
            <p:custDataLst>
              <p:tags r:id="rId4"/>
            </p:custDataLst>
          </p:nvPr>
        </p:nvSpPr>
        <p:spPr>
          <a:xfrm>
            <a:off x="22559" y="269837"/>
            <a:ext cx="10973400" cy="56514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800"/>
              </a:spcAft>
              <a:defRPr/>
            </a:pPr>
            <a:r>
              <a:rPr lang="zh-CN" altLang="en-US" sz="3900" b="1" spc="30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三、互动解疑</a:t>
            </a:r>
            <a:endParaRPr lang="zh-CN" altLang="en-US" sz="3900" b="1" spc="300">
              <a:ln w="3175">
                <a:noFill/>
                <a:prstDash val="dash"/>
              </a:ln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960121"/>
            <a:ext cx="10996296" cy="267971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6" tIns="45718" rIns="91386" bIns="45718" rtlCol="0" anchor="ctr"/>
          <a:lstStyle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custDataLst>
      <p:tags r:id="rId3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itle 6"/>
          <p:cNvSpPr txBox="1"/>
          <p:nvPr userDrawn="1">
            <p:custDataLst>
              <p:tags r:id="rId3"/>
            </p:custDataLst>
          </p:nvPr>
        </p:nvSpPr>
        <p:spPr>
          <a:xfrm>
            <a:off x="22559" y="1378467"/>
            <a:ext cx="10973400" cy="10439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rmAutofit fontScale="25000" lnSpcReduction="20000"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14400" b="1" spc="51"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同学们请运用生动形象的说明方法写一段文字介绍悉尼歌剧院。</a:t>
            </a:r>
            <a:endParaRPr lang="zh-CN" altLang="en-US" sz="14400" b="1" spc="51"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4400" b="1" spc="5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0700" b="1" spc="51"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0700" b="1" spc="51"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itle 6"/>
          <p:cNvSpPr txBox="1"/>
          <p:nvPr userDrawn="1">
            <p:custDataLst>
              <p:tags r:id="rId4"/>
            </p:custDataLst>
          </p:nvPr>
        </p:nvSpPr>
        <p:spPr>
          <a:xfrm>
            <a:off x="22559" y="269837"/>
            <a:ext cx="10973400" cy="56514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800"/>
              </a:spcAft>
              <a:defRPr/>
            </a:pPr>
            <a:r>
              <a:rPr lang="zh-CN" altLang="en-US" sz="3900" b="1" spc="30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三、互动解疑</a:t>
            </a:r>
            <a:endParaRPr lang="zh-CN" altLang="en-US" sz="3900" b="1" spc="300">
              <a:ln w="3175">
                <a:noFill/>
                <a:prstDash val="dash"/>
              </a:ln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960121"/>
            <a:ext cx="10996296" cy="267971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6" tIns="45718" rIns="91386" bIns="45718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1652" y="2905760"/>
            <a:ext cx="11416665" cy="4401205"/>
          </a:xfrm>
          <a:prstGeom prst="rect">
            <a:avLst/>
          </a:prstGeom>
          <a:noFill/>
        </p:spPr>
        <p:txBody>
          <a:bodyPr wrap="square" lIns="91386" tIns="45718" rIns="91386" bIns="45718" rtlCol="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800" b="1" kern="1700" spc="169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悉尼歌剧院位于澳大利亚悉尼，是世界上著名的表演艺术中心，也是20世纪最具特色的建筑之一，现在的悉尼歌剧院已经成为悉尼市的标志性建筑。　　                 </a:t>
            </a:r>
            <a:endParaRPr lang="en-US" altLang="zh-CN" sz="2800" b="1" kern="1700" spc="169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800" b="1" kern="1700" spc="169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悉尼歌剧院的外型犹如即将乘风出海的白色风帆，与周围景色相映成趣。歌剧院整个分为三个部分：歌剧厅、音乐厅和贝尼朗餐厅。歌剧厅、音乐厅及休息厅并排而立，建在巨型花岗岩石基座上，各由4块巍峨的大壳顶组成。</a:t>
            </a:r>
            <a:endParaRPr lang="en-US" altLang="zh-CN" sz="2800" b="1" kern="1700" spc="169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800" b="1" kern="1700" spc="169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歌剧院规模宏大，设计讲究。除圣诞节和耶稣受难日外，每天开放16小时，平均有10个不同的活动项目，可同时容纳7000余人。     </a:t>
            </a:r>
            <a:endParaRPr lang="en-US" altLang="zh-CN" sz="2800" b="1" kern="1700" spc="169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2800" b="1" kern="1700" spc="169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</a:t>
            </a:r>
            <a:endParaRPr lang="zh-CN" altLang="en-US" sz="2800" b="1" kern="1700" spc="169">
              <a:solidFill>
                <a:srgbClr val="C00000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35" y="189865"/>
            <a:ext cx="12192000" cy="685800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5604511" y="2341245"/>
            <a:ext cx="3215640" cy="2921635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386" tIns="45718" rIns="91386" bIns="45718"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820187" y="3500120"/>
            <a:ext cx="3000375" cy="1250951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386" tIns="45718" rIns="91386" bIns="45718"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609341" y="3468405"/>
            <a:ext cx="1995171" cy="16624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6" tIns="45718" rIns="91386" bIns="45718"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156047" y="5177791"/>
            <a:ext cx="2914015" cy="13309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6" tIns="45718" rIns="91386" bIns="45718"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970781" y="5130803"/>
            <a:ext cx="1995171" cy="14249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6" tIns="45718" rIns="91386" bIns="45718"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41037" y="3055716"/>
            <a:ext cx="2685415" cy="1938543"/>
          </a:xfrm>
          <a:prstGeom prst="rect">
            <a:avLst/>
          </a:prstGeom>
          <a:noFill/>
        </p:spPr>
        <p:txBody>
          <a:bodyPr wrap="square" lIns="91386" tIns="45718" rIns="91386" bIns="45718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方正准圆简体" panose="02010601030101010101" charset="-122"/>
                <a:ea typeface="方正准圆简体" panose="02010601030101010101" charset="-122"/>
              </a:rPr>
              <a:t>特   征</a:t>
            </a:r>
            <a:endParaRPr lang="zh-CN" altLang="en-US" sz="6000" b="1">
              <a:solidFill>
                <a:srgbClr val="FF0000"/>
              </a:solidFill>
              <a:latin typeface="方正准圆简体" panose="02010601030101010101" charset="-122"/>
              <a:ea typeface="方正准圆简体" panose="02010601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21493" y="3741602"/>
            <a:ext cx="1583055" cy="769441"/>
          </a:xfrm>
          <a:prstGeom prst="rect">
            <a:avLst/>
          </a:prstGeom>
          <a:noFill/>
        </p:spPr>
        <p:txBody>
          <a:bodyPr wrap="square" lIns="91386" tIns="45718" rIns="91386" bIns="45718" rtlCol="0">
            <a:spAutoFit/>
          </a:bodyPr>
          <a:lstStyle/>
          <a:p>
            <a:r>
              <a:rPr lang="zh-CN" altLang="en-US" sz="4400" b="1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观察</a:t>
            </a:r>
            <a:endParaRPr lang="zh-CN" altLang="en-US" sz="4400" b="1"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04791" y="5459277"/>
            <a:ext cx="1582420" cy="769441"/>
          </a:xfrm>
          <a:prstGeom prst="rect">
            <a:avLst/>
          </a:prstGeom>
          <a:noFill/>
        </p:spPr>
        <p:txBody>
          <a:bodyPr wrap="square" lIns="91386" tIns="45718" rIns="91386" bIns="45718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4400" b="1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比较</a:t>
            </a:r>
            <a:endParaRPr lang="zh-CN" altLang="en-US" sz="4400" b="1"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94773" y="5459277"/>
            <a:ext cx="2818131" cy="769441"/>
          </a:xfrm>
          <a:prstGeom prst="rect">
            <a:avLst/>
          </a:prstGeom>
          <a:noFill/>
        </p:spPr>
        <p:txBody>
          <a:bodyPr wrap="square" lIns="91386" tIns="45718" rIns="91386" bIns="45718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4400" b="1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引用资料</a:t>
            </a:r>
            <a:endParaRPr lang="zh-CN" altLang="en-US" sz="4400" b="1"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12888" y="3741602"/>
            <a:ext cx="2707005" cy="769441"/>
          </a:xfrm>
          <a:prstGeom prst="rect">
            <a:avLst/>
          </a:prstGeom>
          <a:noFill/>
        </p:spPr>
        <p:txBody>
          <a:bodyPr wrap="square" lIns="91386" tIns="45718" rIns="91386" bIns="45718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4400" b="1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说明方法</a:t>
            </a:r>
            <a:endParaRPr lang="zh-CN" altLang="en-US" sz="4400" b="1"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1" presetClass="entr" presetSubtype="1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1" presetClass="entr" presetSubtype="1" fill="hold" grpId="2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9" presetID="21" presetClass="entr" presetSubtype="1" fill="hold" grpId="3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23" presetID="21" presetClass="entr" presetSubtype="1" fill="hold" grpId="4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1"/>
      <p:bldP spid="11" grpId="2"/>
      <p:bldP spid="12" grpId="3"/>
      <p:bldP spid="13" grpId="4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" y="184"/>
            <a:ext cx="10852151" cy="835025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lang="zh-CN" altLang="en-US" sz="4000">
                <a:solidFill>
                  <a:srgbClr val="FF0000"/>
                </a:solidFill>
              </a:rPr>
              <a:t>一、创境激趣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" y="623118"/>
            <a:ext cx="12192000" cy="6235065"/>
          </a:xfrm>
        </p:spPr>
        <p:txBody>
          <a:bodyPr/>
          <a:lstStyle/>
          <a:p>
            <a:r>
              <a:rPr lang="zh-CN" altLang="en-US" sz="2800" b="1">
                <a:latin typeface="方正中等线简体" panose="02010601030101010101" charset="-122"/>
                <a:ea typeface="方正中等线简体" panose="02010601030101010101" charset="-122"/>
              </a:rPr>
              <a:t>猜猜他（任选一个）是谁？谈谈他给你的最深刻印象。</a:t>
            </a:r>
            <a:endParaRPr lang="zh-CN" altLang="en-US" sz="2800" b="1">
              <a:latin typeface="方正中等线简体" panose="02010601030101010101" charset="-122"/>
              <a:ea typeface="方正中等线简体" panose="02010601030101010101" charset="-122"/>
            </a:endParaRPr>
          </a:p>
        </p:txBody>
      </p:sp>
      <p:pic>
        <p:nvPicPr>
          <p:cNvPr id="5" name="图片 4" descr="&amp;pfm133&amp;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/>
                </a14:imgProps>
              </a:ext>
            </a:extLst>
          </a:blip>
          <a:stretch>
            <a:fillRect/>
          </a:stretch>
        </p:blipFill>
        <p:spPr>
          <a:xfrm>
            <a:off x="855" y="1446043"/>
            <a:ext cx="4162425" cy="5288280"/>
          </a:xfrm>
          <a:prstGeom prst="rect">
            <a:avLst/>
          </a:prstGeom>
        </p:spPr>
      </p:pic>
      <p:pic>
        <p:nvPicPr>
          <p:cNvPr id="6" name="图片 5" descr="&amp;pfm133&amp;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</a:extLst>
          </a:blip>
          <a:stretch>
            <a:fillRect/>
          </a:stretch>
        </p:blipFill>
        <p:spPr>
          <a:xfrm>
            <a:off x="4191635" y="1445897"/>
            <a:ext cx="3810000" cy="5410835"/>
          </a:xfrm>
          <a:prstGeom prst="rect">
            <a:avLst/>
          </a:prstGeom>
        </p:spPr>
      </p:pic>
      <p:pic>
        <p:nvPicPr>
          <p:cNvPr id="7" name="图片 6" descr="&amp;pfm133&amp;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/>
                </a14:imgProps>
              </a:ext>
            </a:extLst>
          </a:blip>
          <a:stretch>
            <a:fillRect/>
          </a:stretch>
        </p:blipFill>
        <p:spPr>
          <a:xfrm>
            <a:off x="8001001" y="1445442"/>
            <a:ext cx="4191635" cy="5411471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itle 6"/>
          <p:cNvSpPr txBox="1"/>
          <p:nvPr userDrawn="1">
            <p:custDataLst>
              <p:tags r:id="rId3"/>
            </p:custDataLst>
          </p:nvPr>
        </p:nvSpPr>
        <p:spPr>
          <a:xfrm>
            <a:off x="22559" y="1378467"/>
            <a:ext cx="10973400" cy="10439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rmAutofit fontScale="25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altLang="zh-CN" sz="10700" b="1" spc="5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endParaRPr altLang="zh-CN" sz="10700" b="1" spc="5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altLang="zh-CN" sz="10700" b="1" spc="5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10700" b="1" spc="5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在我们的生活中，有各种各样的建筑，它们或外观独特，或历史悠久，或有重要的意义，或有特殊的功能。写一篇说明文，向大家介绍某一建筑。题目自拟，不少于500字。</a:t>
            </a:r>
            <a:endParaRPr lang="zh-CN" altLang="en-US" sz="10700" b="1" spc="5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itle 6"/>
          <p:cNvSpPr txBox="1"/>
          <p:nvPr userDrawn="1">
            <p:custDataLst>
              <p:tags r:id="rId4"/>
            </p:custDataLst>
          </p:nvPr>
        </p:nvSpPr>
        <p:spPr>
          <a:xfrm>
            <a:off x="22559" y="269837"/>
            <a:ext cx="10973400" cy="56514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800"/>
              </a:spcAft>
              <a:defRPr/>
            </a:pPr>
            <a:r>
              <a:rPr lang="zh-CN" altLang="en-US" sz="3900" b="1" spc="30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五、拓展延伸</a:t>
            </a:r>
            <a:endParaRPr lang="zh-CN" altLang="en-US" sz="3900" b="1" spc="300">
              <a:ln w="3175">
                <a:noFill/>
                <a:prstDash val="dash"/>
              </a:ln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960121"/>
            <a:ext cx="10996296" cy="267971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6" tIns="45718" rIns="91386" bIns="45718" rtlCol="0" anchor="ctr"/>
          <a:lstStyle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387287" y="1295249"/>
            <a:ext cx="11347596" cy="117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6282" tIns="58143" rIns="116282" bIns="58143">
            <a:spAutoFit/>
          </a:bodyPr>
          <a:lstStyle>
            <a:lvl1pPr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defTabSz="1152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defTabSz="1152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defTabSz="1152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defTabSz="1152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lnSpc>
                <a:spcPct val="115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一 利用下面的材料，抓住坎儿井的一两个特征，整理出一篇说明文。题目自拟，不少于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300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字。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3555" name="组合 27"/>
          <p:cNvGrpSpPr/>
          <p:nvPr/>
        </p:nvGrpSpPr>
        <p:grpSpPr>
          <a:xfrm>
            <a:off x="457356" y="304913"/>
            <a:ext cx="3426289" cy="911015"/>
            <a:chOff x="2747226" y="536188"/>
            <a:chExt cx="2458107" cy="604629"/>
          </a:xfrm>
        </p:grpSpPr>
        <p:sp>
          <p:nvSpPr>
            <p:cNvPr id="7" name="矩形: 圆角 28"/>
            <p:cNvSpPr>
              <a:spLocks noChangeArrowheads="1"/>
            </p:cNvSpPr>
            <p:nvPr/>
          </p:nvSpPr>
          <p:spPr bwMode="auto">
            <a:xfrm rot="-1072434">
              <a:off x="2747226" y="608870"/>
              <a:ext cx="564803" cy="471906"/>
            </a:xfrm>
            <a:prstGeom prst="roundRect">
              <a:avLst>
                <a:gd name="adj" fmla="val 16667"/>
              </a:avLst>
            </a:prstGeom>
            <a:solidFill>
              <a:srgbClr val="FFCCCC"/>
            </a:solidFill>
            <a:ln w="9525">
              <a:solidFill>
                <a:srgbClr val="FF9999">
                  <a:alpha val="30196"/>
                </a:srgbClr>
              </a:solidFill>
              <a:rou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15169" tIns="57585" rIns="115169" bIns="57585" anchor="ctr"/>
            <a:lstStyle>
              <a:lvl1pPr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7658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5252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72910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30505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7622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32194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6766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41338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5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文</a:t>
              </a:r>
              <a:endPara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: 圆角 29"/>
            <p:cNvSpPr>
              <a:spLocks noChangeArrowheads="1"/>
            </p:cNvSpPr>
            <p:nvPr/>
          </p:nvSpPr>
          <p:spPr bwMode="auto">
            <a:xfrm rot="294411">
              <a:off x="3381870" y="633097"/>
              <a:ext cx="564803" cy="470853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rgbClr val="99FF99">
                  <a:alpha val="20000"/>
                </a:srgbClr>
              </a:solidFill>
              <a:rou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15169" tIns="57585" rIns="115169" bIns="57585" anchor="ctr"/>
            <a:lstStyle>
              <a:lvl1pPr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7658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5252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72910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30505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7622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32194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6766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41338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5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题</a:t>
              </a:r>
              <a:endPara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: 圆角 30"/>
            <p:cNvSpPr>
              <a:spLocks noChangeArrowheads="1"/>
            </p:cNvSpPr>
            <p:nvPr/>
          </p:nvSpPr>
          <p:spPr bwMode="auto">
            <a:xfrm rot="1137149">
              <a:off x="4007404" y="536188"/>
              <a:ext cx="566321" cy="471906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9525">
              <a:solidFill>
                <a:srgbClr val="FFCC66"/>
              </a:solidFill>
              <a:rou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15169" tIns="57585" rIns="115169" bIns="57585" anchor="ctr"/>
            <a:lstStyle>
              <a:lvl1pPr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7658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5252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72910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30505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7622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32194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6766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41338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5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展</a:t>
              </a:r>
              <a:endPara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: 圆角 31"/>
            <p:cNvSpPr>
              <a:spLocks noChangeArrowheads="1"/>
            </p:cNvSpPr>
            <p:nvPr/>
          </p:nvSpPr>
          <p:spPr bwMode="auto">
            <a:xfrm rot="-710353">
              <a:off x="4640530" y="668911"/>
              <a:ext cx="564803" cy="471906"/>
            </a:xfrm>
            <a:prstGeom prst="roundRect">
              <a:avLst>
                <a:gd name="adj" fmla="val 16667"/>
              </a:avLst>
            </a:prstGeom>
            <a:solidFill>
              <a:srgbClr val="CCFFFF"/>
            </a:solidFill>
            <a:ln w="9525">
              <a:solidFill>
                <a:srgbClr val="66CCFF">
                  <a:alpha val="18823"/>
                </a:srgbClr>
              </a:solidFill>
              <a:rou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15169" tIns="57585" rIns="115169" bIns="57585" anchor="ctr"/>
            <a:lstStyle>
              <a:lvl1pPr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7658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5252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72910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30505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7622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32194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6766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41338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5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示</a:t>
              </a:r>
              <a:endParaRPr lang="zh-CN" altLang="en-US" sz="35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380935" y="2590203"/>
            <a:ext cx="11430132" cy="3357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290" tIns="46174" rIns="92290" bIns="461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lnSpc>
                <a:spcPct val="105000"/>
              </a:lnSpc>
              <a:spcBef>
                <a:spcPct val="15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</a:rPr>
              <a:t>提示：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</a:endParaRPr>
          </a:p>
          <a:p>
            <a:pPr eaLnBrk="1" fontAlgn="base" hangingPunct="1">
              <a:lnSpc>
                <a:spcPct val="105000"/>
              </a:lnSpc>
              <a:spcBef>
                <a:spcPct val="15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1.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仔细阅读材料，归纳坎儿井有哪些不同方面的特征。 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</a:endParaRPr>
          </a:p>
          <a:p>
            <a:pPr eaLnBrk="1" fontAlgn="base" hangingPunct="1">
              <a:lnSpc>
                <a:spcPct val="105000"/>
              </a:lnSpc>
              <a:spcBef>
                <a:spcPct val="15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2.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材料中坎儿井的各个特征既有相对的独立性，相互之间又有联系，写作时需注意这点。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</a:endParaRPr>
          </a:p>
          <a:p>
            <a:pPr eaLnBrk="1" fontAlgn="base" hangingPunct="1">
              <a:lnSpc>
                <a:spcPct val="105000"/>
              </a:lnSpc>
              <a:spcBef>
                <a:spcPct val="15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3.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利用材料整理文章不等于节录、照抄，要根据自己的思路整合、组织材料，还要对材料表述方式做一定程度的调整。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8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4578" name="组合 27"/>
          <p:cNvGrpSpPr/>
          <p:nvPr/>
        </p:nvGrpSpPr>
        <p:grpSpPr>
          <a:xfrm>
            <a:off x="304978" y="381061"/>
            <a:ext cx="2721561" cy="726907"/>
            <a:chOff x="2747226" y="536188"/>
            <a:chExt cx="2458107" cy="604629"/>
          </a:xfrm>
        </p:grpSpPr>
        <p:sp>
          <p:nvSpPr>
            <p:cNvPr id="7" name="矩形: 圆角 28"/>
            <p:cNvSpPr>
              <a:spLocks noChangeArrowheads="1"/>
            </p:cNvSpPr>
            <p:nvPr/>
          </p:nvSpPr>
          <p:spPr bwMode="auto">
            <a:xfrm rot="-1072434">
              <a:off x="2747226" y="608797"/>
              <a:ext cx="563874" cy="471293"/>
            </a:xfrm>
            <a:prstGeom prst="roundRect">
              <a:avLst>
                <a:gd name="adj" fmla="val 16667"/>
              </a:avLst>
            </a:prstGeom>
            <a:solidFill>
              <a:srgbClr val="FFCCCC"/>
            </a:solidFill>
            <a:ln w="9525">
              <a:solidFill>
                <a:srgbClr val="FF9999">
                  <a:alpha val="30196"/>
                </a:srgbClr>
              </a:solidFill>
              <a:rou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91404" tIns="45704" rIns="91404" bIns="45704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910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范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: 圆角 29"/>
            <p:cNvSpPr>
              <a:spLocks noChangeArrowheads="1"/>
            </p:cNvSpPr>
            <p:nvPr/>
          </p:nvSpPr>
          <p:spPr bwMode="auto">
            <a:xfrm rot="294411">
              <a:off x="3381823" y="632559"/>
              <a:ext cx="565785" cy="471293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rgbClr val="99FF99">
                  <a:alpha val="20000"/>
                </a:srgbClr>
              </a:solidFill>
              <a:rou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91404" tIns="45704" rIns="91404" bIns="45704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910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文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: 圆角 30"/>
            <p:cNvSpPr>
              <a:spLocks noChangeArrowheads="1"/>
            </p:cNvSpPr>
            <p:nvPr/>
          </p:nvSpPr>
          <p:spPr bwMode="auto">
            <a:xfrm rot="1137149">
              <a:off x="4006863" y="536188"/>
              <a:ext cx="567696" cy="471294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9525">
              <a:solidFill>
                <a:srgbClr val="FFCC66"/>
              </a:solidFill>
              <a:rou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91404" tIns="45704" rIns="91404" bIns="45704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910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引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: 圆角 31"/>
            <p:cNvSpPr>
              <a:spLocks noChangeArrowheads="1"/>
            </p:cNvSpPr>
            <p:nvPr/>
          </p:nvSpPr>
          <p:spPr bwMode="auto">
            <a:xfrm rot="-710353">
              <a:off x="4641460" y="669524"/>
              <a:ext cx="563873" cy="471293"/>
            </a:xfrm>
            <a:prstGeom prst="roundRect">
              <a:avLst>
                <a:gd name="adj" fmla="val 16667"/>
              </a:avLst>
            </a:prstGeom>
            <a:solidFill>
              <a:srgbClr val="CCFFFF"/>
            </a:solidFill>
            <a:ln w="9525">
              <a:solidFill>
                <a:srgbClr val="66CCFF">
                  <a:alpha val="18823"/>
                </a:srgbClr>
              </a:solidFill>
              <a:rou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91404" tIns="45704" rIns="91404" bIns="45704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910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路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4579" name="Text Box 8"/>
          <p:cNvSpPr txBox="1">
            <a:spLocks noChangeArrowheads="1"/>
          </p:cNvSpPr>
          <p:nvPr/>
        </p:nvSpPr>
        <p:spPr bwMode="auto">
          <a:xfrm>
            <a:off x="4266459" y="763560"/>
            <a:ext cx="3506708" cy="663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290" tIns="46174" rIns="92290" bIns="461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700">
                <a:solidFill>
                  <a:srgbClr val="0000FF"/>
                </a:solidFill>
                <a:ea typeface="黑体" panose="02010609060101010101" charset="-122"/>
              </a:rPr>
              <a:t>新疆坎儿井</a:t>
            </a:r>
            <a:endParaRPr lang="zh-CN" altLang="en-US" sz="3700">
              <a:solidFill>
                <a:srgbClr val="0000FF"/>
              </a:solidFill>
              <a:ea typeface="黑体" panose="02010609060101010101" charset="-122"/>
            </a:endParaRPr>
          </a:p>
        </p:txBody>
      </p:sp>
      <p:sp>
        <p:nvSpPr>
          <p:cNvPr id="24580" name="Text Box 9"/>
          <p:cNvSpPr txBox="1">
            <a:spLocks noChangeArrowheads="1"/>
          </p:cNvSpPr>
          <p:nvPr/>
        </p:nvSpPr>
        <p:spPr bwMode="auto">
          <a:xfrm>
            <a:off x="457123" y="1447468"/>
            <a:ext cx="11430132" cy="410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290" tIns="46174" rIns="92290" bIns="461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20000"/>
              </a:spcBef>
              <a:spcAft>
                <a:spcPct val="0"/>
              </a:spcAft>
            </a:pPr>
            <a:r>
              <a:rPr lang="en-US" altLang="zh-CN" sz="3100" b="1">
                <a:solidFill>
                  <a:srgbClr val="0000FF"/>
                </a:solidFill>
                <a:latin typeface="楷体" panose="02010609060101010101" charset="-122"/>
              </a:rPr>
              <a:t>    </a:t>
            </a:r>
            <a:r>
              <a:rPr lang="zh-CN" altLang="en-US" sz="3100" b="1">
                <a:solidFill>
                  <a:srgbClr val="0000FF"/>
                </a:solidFill>
                <a:latin typeface="楷体" panose="02010609060101010101" charset="-122"/>
              </a:rPr>
              <a:t>坎儿井是一种井、渠结合，引用地下水进行灌溉的水平集水建筑物。①它依据山势坡度，按引水路线在地面挖出许多竖井，并在地下这些竖井并连成渠，使深层地下水逐渐转变成浅层地下水，在需要水的地方引出至涝坝（蓄水池），然后引至农田灌溉。    </a:t>
            </a:r>
            <a:endParaRPr lang="zh-CN" altLang="en-US" sz="3100" b="1">
              <a:solidFill>
                <a:srgbClr val="0000FF"/>
              </a:solidFill>
              <a:latin typeface="楷体" panose="02010609060101010101" charset="-122"/>
            </a:endParaRPr>
          </a:p>
          <a:p>
            <a:pPr eaLnBrk="1" fontAlgn="base" hangingPunct="1">
              <a:spcBef>
                <a:spcPct val="20000"/>
              </a:spcBef>
              <a:spcAft>
                <a:spcPct val="0"/>
              </a:spcAft>
            </a:pPr>
            <a:r>
              <a:rPr lang="zh-CN" altLang="en-US" sz="3100" b="1">
                <a:solidFill>
                  <a:srgbClr val="0000FF"/>
                </a:solidFill>
                <a:latin typeface="楷体" panose="02010609060101010101" charset="-122"/>
              </a:rPr>
              <a:t>    </a:t>
            </a:r>
            <a:endParaRPr lang="en-US" altLang="zh-CN" sz="3100" b="1">
              <a:solidFill>
                <a:srgbClr val="0000FF"/>
              </a:solidFill>
              <a:latin typeface="楷体" panose="02010609060101010101" charset="-122"/>
            </a:endParaRPr>
          </a:p>
          <a:p>
            <a:pPr eaLnBrk="1" fontAlgn="base" hangingPunct="1">
              <a:spcBef>
                <a:spcPct val="20000"/>
              </a:spcBef>
              <a:spcAft>
                <a:spcPct val="0"/>
              </a:spcAft>
            </a:pPr>
            <a:r>
              <a:rPr lang="en-US" altLang="zh-CN" sz="3100" b="1">
                <a:solidFill>
                  <a:srgbClr val="0000FF"/>
                </a:solidFill>
                <a:latin typeface="楷体" panose="02010609060101010101" charset="-122"/>
              </a:rPr>
              <a:t>  </a:t>
            </a:r>
            <a:r>
              <a:rPr lang="zh-CN" altLang="en-US" sz="3100" b="1">
                <a:solidFill>
                  <a:srgbClr val="0000FF"/>
                </a:solidFill>
                <a:latin typeface="楷体" panose="02010609060101010101" charset="-122"/>
              </a:rPr>
              <a:t>坎儿井是生活在干旱高温的山地、盆地的古代劳动人民的智慧创造。坎儿井可以有力地保护当地有限的水资源，有了坎儿井，他们就有了生存的基础。</a:t>
            </a:r>
            <a:r>
              <a:rPr lang="zh-CN" altLang="en-US" sz="31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②</a:t>
            </a:r>
            <a:endParaRPr lang="zh-CN" altLang="zh-CN" sz="3100" b="1">
              <a:solidFill>
                <a:srgbClr val="FF33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1066617" y="1676193"/>
            <a:ext cx="10744451" cy="58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290" tIns="46174" rIns="92290" bIns="46174">
            <a:spAutoFit/>
          </a:bodyPr>
          <a:lstStyle>
            <a:lvl1pPr marL="341630" indent="-3416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>
                <a:solidFill>
                  <a:srgbClr val="FF3300"/>
                </a:solidFill>
                <a:ea typeface="宋体" panose="02010600030101010101" pitchFamily="2" charset="-122"/>
              </a:rPr>
              <a:t>~~~~~~~~~~~~~~~~~~~~~~~~~~~~~~~~~~~~~~~~</a:t>
            </a:r>
            <a:endParaRPr kumimoji="1" lang="en-US" altLang="zh-CN" sz="3200" b="1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457156" y="2133287"/>
            <a:ext cx="2361791" cy="58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290" tIns="46174" rIns="92290" bIns="46174">
            <a:spAutoFit/>
          </a:bodyPr>
          <a:lstStyle>
            <a:lvl1pPr marL="341630" indent="-3416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>
                <a:solidFill>
                  <a:srgbClr val="FF3300"/>
                </a:solidFill>
                <a:ea typeface="宋体" panose="02010600030101010101" pitchFamily="2" charset="-122"/>
              </a:rPr>
              <a:t>~~~~~~~</a:t>
            </a:r>
            <a:endParaRPr kumimoji="1" lang="en-US" altLang="zh-CN" sz="3200" b="1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457158" y="3433085"/>
            <a:ext cx="10727521" cy="523755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290" tIns="46174" rIns="92290" bIns="461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</a:rPr>
              <a:t>开门见山，用作诠释的说明方法介绍说明对象。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3697177" y="6278705"/>
            <a:ext cx="8031355" cy="523755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290" tIns="46174" rIns="92290" bIns="461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</a:rPr>
              <a:t>介绍坎儿井的建造背景和作用。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66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/>
      <p:bldP spid="26635" grpId="0"/>
      <p:bldP spid="26636" grpId="0"/>
      <p:bldP spid="266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304783" y="914082"/>
            <a:ext cx="11506319" cy="3638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290" tIns="46174" rIns="92290" bIns="461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00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坎儿井是一种古老的集水方式，其开凿是十分艰苦的。坎儿井起挖在山地，出水在盆地绿洲，平均长度在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3000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米以上。③在开挖线上，每隔数十米就要挖一口竖井。井下渠道开挖靠点油灯作业，总工程量非常大。而且，挖井人还要知道什么地方地下有水，从开挖处到出水处要挖多少竖井，每个竖井需挖多深，这都要有丰富的经验。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622192" y="5635251"/>
            <a:ext cx="11188875" cy="523755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290" tIns="46174" rIns="92290" bIns="461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</a:rPr>
              <a:t>用列数字的说明方法，说明坎儿井开凿十分艰难。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7696981" y="1904735"/>
            <a:ext cx="4190272" cy="58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290" tIns="46174" rIns="92290" bIns="46174">
            <a:spAutoFit/>
          </a:bodyPr>
          <a:lstStyle>
            <a:lvl1pPr marL="341630" indent="-3416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>
                <a:solidFill>
                  <a:srgbClr val="FF3300"/>
                </a:solidFill>
                <a:ea typeface="宋体" panose="02010600030101010101" pitchFamily="2" charset="-122"/>
              </a:rPr>
              <a:t>~~~~~~~~~~~~~~</a:t>
            </a:r>
            <a:endParaRPr kumimoji="1" lang="en-US" altLang="zh-CN" sz="3200" b="1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304747" y="2515749"/>
            <a:ext cx="1752296" cy="585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290" tIns="46174" rIns="92290" bIns="46174">
            <a:spAutoFit/>
          </a:bodyPr>
          <a:lstStyle>
            <a:lvl1pPr marL="341630" indent="-3416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>
                <a:solidFill>
                  <a:srgbClr val="FF3300"/>
                </a:solidFill>
                <a:ea typeface="宋体" panose="02010600030101010101" pitchFamily="2" charset="-122"/>
              </a:rPr>
              <a:t>~~~~</a:t>
            </a:r>
            <a:endParaRPr kumimoji="1" lang="en-US" altLang="zh-CN" sz="3200" b="1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36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60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616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/>
      <p:bldP spid="2970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04783" y="685677"/>
            <a:ext cx="11506319" cy="3638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290" tIns="46174" rIns="92290" bIns="461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00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有研究认为现存最古老的坎儿井通水时间距今已约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500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年，甚至更早，到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20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世纪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50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年代末，新疆共有坎儿井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1784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条，年出水量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6.826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亿立方米，灌溉面积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36.3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万亩。但随着地面引水工程的建设和机井的普及，加上开挖极为困难，坎儿井在灌溉方面的地位不断下降。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2003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年，新疆的坎儿井数量已锐减至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614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条，年出水量减少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56%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，灌溉面积减少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52%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。④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426268" y="4765003"/>
            <a:ext cx="11301445" cy="955455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290" tIns="46174" rIns="92290" bIns="461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</a:rPr>
              <a:t>④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</a:rPr>
              <a:t>用列数字和举例子的说明方法，先介绍坎儿井的历史，再介绍坎儿井的现状。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Text Box 3"/>
          <p:cNvSpPr txBox="1">
            <a:spLocks noChangeArrowheads="1"/>
          </p:cNvSpPr>
          <p:nvPr/>
        </p:nvSpPr>
        <p:spPr bwMode="auto">
          <a:xfrm>
            <a:off x="535425" y="609608"/>
            <a:ext cx="10973011" cy="345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6290" tIns="58145" rIns="116290" bIns="58145">
            <a:spAutoFit/>
          </a:bodyPr>
          <a:lstStyle>
            <a:lvl1pPr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defTabSz="1152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defTabSz="1152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defTabSz="1152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defTabSz="1152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7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名师总评：</a:t>
            </a:r>
            <a:endParaRPr lang="zh-CN" altLang="en-US" sz="37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fontAlgn="base" hangingPunct="1">
              <a:lnSpc>
                <a:spcPct val="110000"/>
              </a:lnSpc>
              <a:spcBef>
                <a:spcPts val="1525"/>
              </a:spcBef>
              <a:spcAft>
                <a:spcPct val="0"/>
              </a:spcAft>
            </a:pPr>
            <a:r>
              <a:rPr lang="zh-CN" altLang="en-US" sz="3700" b="1">
                <a:solidFill>
                  <a:srgbClr val="0000FF"/>
                </a:solidFill>
                <a:latin typeface="楷体" panose="02010609060101010101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</a:rPr>
              <a:t>这篇文章先对新疆坎儿井进行总的介绍，让读者对坎儿井有一个总的印象。接着介绍了坎儿井的作用、开凿的艰苦，赞美了我国古代劳动人民高超的智慧。最后介绍坎儿井的历史和现状。文章条理分明，脉络清晰。举例子、列数字、作诠释等多种说明方法的运用，既让读者对坎儿井有了清晰的了解，又使得文章语言更加生动形象。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78" r="7620" b="23816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2770" name="组合 27"/>
          <p:cNvGrpSpPr/>
          <p:nvPr/>
        </p:nvGrpSpPr>
        <p:grpSpPr>
          <a:xfrm>
            <a:off x="343056" y="372979"/>
            <a:ext cx="3426289" cy="914188"/>
            <a:chOff x="2747226" y="536188"/>
            <a:chExt cx="2458107" cy="604629"/>
          </a:xfrm>
        </p:grpSpPr>
        <p:sp>
          <p:nvSpPr>
            <p:cNvPr id="7" name="矩形: 圆角 28"/>
            <p:cNvSpPr>
              <a:spLocks noChangeArrowheads="1"/>
            </p:cNvSpPr>
            <p:nvPr/>
          </p:nvSpPr>
          <p:spPr bwMode="auto">
            <a:xfrm rot="-1072434">
              <a:off x="2747226" y="608617"/>
              <a:ext cx="564803" cy="472366"/>
            </a:xfrm>
            <a:prstGeom prst="roundRect">
              <a:avLst>
                <a:gd name="adj" fmla="val 16667"/>
              </a:avLst>
            </a:prstGeom>
            <a:solidFill>
              <a:srgbClr val="FFCCCC"/>
            </a:solidFill>
            <a:ln w="9525">
              <a:solidFill>
                <a:srgbClr val="FF9999">
                  <a:alpha val="30196"/>
                </a:srgbClr>
              </a:solidFill>
              <a:rou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15192" tIns="57596" rIns="115192" bIns="57596" anchor="ctr"/>
            <a:lstStyle>
              <a:lvl1pPr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7658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5252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72910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30505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7622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32194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6766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41338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范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: 圆角 29"/>
            <p:cNvSpPr>
              <a:spLocks noChangeArrowheads="1"/>
            </p:cNvSpPr>
            <p:nvPr/>
          </p:nvSpPr>
          <p:spPr bwMode="auto">
            <a:xfrm rot="294411">
              <a:off x="3381870" y="632761"/>
              <a:ext cx="564803" cy="471316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rgbClr val="99FF99">
                  <a:alpha val="20000"/>
                </a:srgbClr>
              </a:solidFill>
              <a:rou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15192" tIns="57596" rIns="115192" bIns="57596" anchor="ctr"/>
            <a:lstStyle>
              <a:lvl1pPr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7658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5252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72910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30505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7622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32194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6766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41338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文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: 圆角 30"/>
            <p:cNvSpPr>
              <a:spLocks noChangeArrowheads="1"/>
            </p:cNvSpPr>
            <p:nvPr/>
          </p:nvSpPr>
          <p:spPr bwMode="auto">
            <a:xfrm rot="1137149">
              <a:off x="4007404" y="536188"/>
              <a:ext cx="566321" cy="471316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9525">
              <a:solidFill>
                <a:srgbClr val="FFCC66"/>
              </a:solidFill>
              <a:rou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15192" tIns="57596" rIns="115192" bIns="57596" anchor="ctr"/>
            <a:lstStyle>
              <a:lvl1pPr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7658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5252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72910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30505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7622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32194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6766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41338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引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: 圆角 31"/>
            <p:cNvSpPr>
              <a:spLocks noChangeArrowheads="1"/>
            </p:cNvSpPr>
            <p:nvPr/>
          </p:nvSpPr>
          <p:spPr bwMode="auto">
            <a:xfrm rot="-710353">
              <a:off x="4640530" y="669500"/>
              <a:ext cx="564803" cy="471317"/>
            </a:xfrm>
            <a:prstGeom prst="roundRect">
              <a:avLst>
                <a:gd name="adj" fmla="val 16667"/>
              </a:avLst>
            </a:prstGeom>
            <a:solidFill>
              <a:srgbClr val="CCFFFF"/>
            </a:solidFill>
            <a:ln w="9525">
              <a:solidFill>
                <a:srgbClr val="66CCFF">
                  <a:alpha val="18823"/>
                </a:srgbClr>
              </a:solidFill>
              <a:rou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15192" tIns="57596" rIns="115192" bIns="57596" anchor="ctr"/>
            <a:lstStyle>
              <a:lvl1pPr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7658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5252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72910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30505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7622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32194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6766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41338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路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2771" name="Text Box 10"/>
          <p:cNvSpPr txBox="1">
            <a:spLocks noChangeArrowheads="1"/>
          </p:cNvSpPr>
          <p:nvPr/>
        </p:nvSpPr>
        <p:spPr bwMode="auto">
          <a:xfrm>
            <a:off x="5104517" y="1220641"/>
            <a:ext cx="2592467" cy="585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ea typeface="黑体" panose="02010609060101010101" charset="-122"/>
              </a:rPr>
              <a:t>鸟巢</a:t>
            </a:r>
            <a:endParaRPr lang="zh-CN" altLang="en-US" sz="3200" b="1">
              <a:solidFill>
                <a:srgbClr val="000000"/>
              </a:solidFill>
              <a:ea typeface="黑体" panose="02010609060101010101" charset="-122"/>
            </a:endParaRPr>
          </a:p>
        </p:txBody>
      </p:sp>
      <p:sp>
        <p:nvSpPr>
          <p:cNvPr id="32772" name="Text Box 11"/>
          <p:cNvSpPr txBox="1">
            <a:spLocks noChangeArrowheads="1"/>
          </p:cNvSpPr>
          <p:nvPr/>
        </p:nvSpPr>
        <p:spPr bwMode="auto">
          <a:xfrm>
            <a:off x="304783" y="1904561"/>
            <a:ext cx="11506319" cy="3047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00"/>
                </a:solidFill>
              </a:rPr>
              <a:t>      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</a:rPr>
              <a:t>鸟巢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</a:rPr>
              <a:t>是对国家体育场的形象称呼，是</a:t>
            </a:r>
            <a:r>
              <a:rPr lang="en-US" altLang="zh-CN" sz="3200" b="1">
                <a:solidFill>
                  <a:srgbClr val="0000FF"/>
                </a:solidFill>
              </a:rPr>
              <a:t>2008</a:t>
            </a:r>
            <a:r>
              <a:rPr lang="zh-CN" altLang="en-US" sz="3200" b="1">
                <a:solidFill>
                  <a:srgbClr val="0000FF"/>
                </a:solidFill>
              </a:rPr>
              <a:t>年北京奥运会的主体育场。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①它坐落在北京奥林匹克公园中央区，占地约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20.4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公顷，建筑面积约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25.8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万平方米。整个体育场外观看上去仿若树枝搭建而成的鸟巢，造型独特，简洁典雅。它于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2003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年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12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月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24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日开工建设，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2008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年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6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月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</a:rPr>
              <a:t>28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日落成。</a:t>
            </a:r>
            <a:r>
              <a:rPr lang="zh-CN" altLang="en-US" sz="32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②</a:t>
            </a:r>
            <a:endParaRPr lang="zh-CN" altLang="en-US" sz="3200" b="1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1371397" y="2209323"/>
            <a:ext cx="10592079" cy="58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290" tIns="46174" rIns="92290" bIns="46174">
            <a:spAutoFit/>
          </a:bodyPr>
          <a:lstStyle>
            <a:lvl1pPr marL="341630" indent="-3416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>
                <a:solidFill>
                  <a:srgbClr val="FF3300"/>
                </a:solidFill>
                <a:ea typeface="宋体" panose="02010600030101010101" pitchFamily="2" charset="-122"/>
              </a:rPr>
              <a:t>~~~~~~~~~~~~~~~~~~~~~~~~~~~~~~~~~~~~~~~~</a:t>
            </a:r>
            <a:endParaRPr kumimoji="1" lang="en-US" altLang="zh-CN" sz="3200" b="1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304747" y="2896686"/>
            <a:ext cx="3733152" cy="58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290" tIns="46174" rIns="92290" bIns="46174">
            <a:spAutoFit/>
          </a:bodyPr>
          <a:lstStyle>
            <a:lvl1pPr marL="341630" indent="-3416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>
                <a:solidFill>
                  <a:srgbClr val="FF3300"/>
                </a:solidFill>
                <a:ea typeface="宋体" panose="02010600030101010101" pitchFamily="2" charset="-122"/>
              </a:rPr>
              <a:t>~~~~~~~~~~~~</a:t>
            </a:r>
            <a:endParaRPr kumimoji="1" lang="en-US" altLang="zh-CN" sz="3200" b="1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6668461" y="807903"/>
            <a:ext cx="5561635" cy="1169716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开门见山，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点出说明对象。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27" name="Text Box 15"/>
          <p:cNvSpPr txBox="1">
            <a:spLocks noChangeArrowheads="1"/>
          </p:cNvSpPr>
          <p:nvPr/>
        </p:nvSpPr>
        <p:spPr bwMode="auto">
          <a:xfrm>
            <a:off x="529076" y="5902717"/>
            <a:ext cx="11320085" cy="955455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</a:rPr>
              <a:t>分别介绍“鸟巢”的面积、外形特点、名字的由来、开工建设时间、落成时间。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16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4" grpId="0"/>
      <p:bldP spid="38925" grpId="0"/>
      <p:bldP spid="38926" grpId="0"/>
      <p:bldP spid="389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304783" y="457130"/>
            <a:ext cx="11506319" cy="3909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290" tIns="46174" rIns="92290" bIns="461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100" b="1">
                <a:solidFill>
                  <a:srgbClr val="000000"/>
                </a:solidFill>
                <a:ea typeface="宋体" panose="02010600030101010101" pitchFamily="2" charset="-122"/>
              </a:rPr>
              <a:t>       </a:t>
            </a:r>
            <a:r>
              <a:rPr lang="en-US" altLang="zh-CN" sz="3100" b="1">
                <a:solidFill>
                  <a:srgbClr val="0000FF"/>
                </a:solidFill>
                <a:latin typeface="楷体" panose="02010609060101010101" charset="-122"/>
              </a:rPr>
              <a:t>“</a:t>
            </a:r>
            <a:r>
              <a:rPr lang="zh-CN" altLang="en-US" sz="3100" b="1">
                <a:solidFill>
                  <a:srgbClr val="0000FF"/>
                </a:solidFill>
                <a:latin typeface="楷体" panose="02010609060101010101" charset="-122"/>
              </a:rPr>
              <a:t>鸟巢”在建设中采用了先进的节能设计和环保技术，比如良好的自然通风和自然采光、雨水的全面回收、可再生地热能源的利用、太阳能光伏发电技术等，是名副其实的大型“绿色建筑”。“鸟巢”的外观之所以独创为一个没有完全密封的鸟巢状，是因为考虑到这样既能使观众享受自然流通的空气和光线，又能尽量减少人工机械通风和人工光源带来的能源消耗。“巢”内使用的光源，都是各类高效节能型环保光源。在行人广场等室外照明中也尽可能地采用太阳能发电照明系统。③</a:t>
            </a:r>
            <a:endParaRPr lang="zh-CN" altLang="en-US" sz="3100" b="1">
              <a:solidFill>
                <a:srgbClr val="0000FF"/>
              </a:solidFill>
              <a:latin typeface="楷体" panose="02010609060101010101" charset="-122"/>
            </a:endParaRP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457158" y="5181988"/>
            <a:ext cx="11125385" cy="1127397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</a:rPr>
              <a:t>  ③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</a:rPr>
              <a:t>先用举例子的说明方法总说“鸟巢”的设计特点，接着由外到内分说“鸟巢”的外形特点和“巢”内特点。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304783" y="1295103"/>
            <a:ext cx="11506319" cy="2826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290" tIns="46174" rIns="92290" bIns="461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700" b="1">
                <a:solidFill>
                  <a:srgbClr val="000000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3700" b="1">
                <a:solidFill>
                  <a:srgbClr val="0000FF"/>
                </a:solidFill>
                <a:latin typeface="楷体" panose="02010609060101010101" charset="-122"/>
              </a:rPr>
              <a:t>北京奥运会期间，“鸟巢”作为主体育场，承担了开幕式、闭幕式、田径赛事和男子足球决赛。精彩绝伦的开、闭幕式表演与“鸟巢”大气宏伟的结构相得益彰，令世人惊叹。④</a:t>
            </a:r>
            <a:endParaRPr lang="zh-CN" altLang="en-US" sz="3700" b="1">
              <a:solidFill>
                <a:srgbClr val="0000FF"/>
              </a:solidFill>
              <a:latin typeface="楷体" panose="02010609060101010101" charset="-122"/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585113" y="5085297"/>
            <a:ext cx="9902163" cy="523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</a:rPr>
              <a:t>④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</a:rPr>
              <a:t>介绍“鸟巢”在奥运会期间的杰出表现。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custDataLst>
      <p:tags r:id="rId3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457121" y="152525"/>
            <a:ext cx="11353947" cy="3909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290" tIns="46174" rIns="92290" bIns="461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100" b="1">
                <a:solidFill>
                  <a:srgbClr val="000000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3100" b="1">
                <a:solidFill>
                  <a:srgbClr val="0000FF"/>
                </a:solidFill>
                <a:latin typeface="楷体" panose="02010609060101010101" charset="-122"/>
              </a:rPr>
              <a:t>许多看过“鸟巢”的人这样形容：那是一个可容近</a:t>
            </a:r>
            <a:r>
              <a:rPr lang="en-US" altLang="zh-CN" sz="3100" b="1">
                <a:solidFill>
                  <a:srgbClr val="0000FF"/>
                </a:solidFill>
                <a:latin typeface="楷体" panose="02010609060101010101" charset="-122"/>
              </a:rPr>
              <a:t>10</a:t>
            </a:r>
            <a:r>
              <a:rPr lang="zh-CN" altLang="en-US" sz="3100" b="1">
                <a:solidFill>
                  <a:srgbClr val="0000FF"/>
                </a:solidFill>
                <a:latin typeface="楷体" panose="02010609060101010101" charset="-122"/>
              </a:rPr>
              <a:t>万人的温馨鸟巢！用来孕育与呵护生命的“巢”，寄托着人类对未来的希望。⑤整个建筑通过巨型网状结构联系，内部没有一根立柱，看台是一个完整的没有任何遮挡的碗状造型，如同一个巨大的容器，赋予体育场以不可思议的戏剧性和无与伦比的震撼力。⑥这种均匀而连续的环形也使观众获得最佳的观看效果，带动他们的兴奋情绪，并激励运动员向更高、更快、更强冲刺。在这里，人，真正被赋予中心的地位。⑦</a:t>
            </a:r>
            <a:endParaRPr lang="zh-CN" altLang="en-US" sz="3100" b="1">
              <a:solidFill>
                <a:srgbClr val="0000FF"/>
              </a:solidFill>
              <a:latin typeface="楷体" panose="02010609060101010101" charset="-122"/>
            </a:endParaRP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791496" y="5624800"/>
            <a:ext cx="10211144" cy="61033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</a:rPr>
              <a:t>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</a:rPr>
              <a:t>从建筑设计的角度，高度赞扬“鸟巢”</a:t>
            </a:r>
            <a:r>
              <a:rPr lang="zh-CN" altLang="en-US" sz="2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endParaRPr lang="zh-CN" altLang="en-US" sz="2800" b="1">
              <a:solidFill>
                <a:srgbClr val="FF33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482548" y="5015465"/>
            <a:ext cx="11734879" cy="609459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</a:rPr>
              <a:t>⑤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</a:rPr>
              <a:t>议论与抒情相结合，抒发自己对“鸟巢”的赞誉之情。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791496" y="6246956"/>
            <a:ext cx="10211144" cy="61033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</a:rPr>
              <a:t>⑦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</a:rPr>
              <a:t>赞扬“鸟巢”以人为本的设计理念。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0" grpId="0"/>
      <p:bldP spid="4506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Text Box 3"/>
          <p:cNvSpPr txBox="1">
            <a:spLocks noChangeArrowheads="1"/>
          </p:cNvSpPr>
          <p:nvPr/>
        </p:nvSpPr>
        <p:spPr bwMode="auto">
          <a:xfrm>
            <a:off x="535425" y="457219"/>
            <a:ext cx="10973011" cy="3119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6290" tIns="58145" rIns="116290" bIns="58145">
            <a:spAutoFit/>
          </a:bodyPr>
          <a:lstStyle>
            <a:lvl1pPr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defTabSz="1152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defTabSz="1152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defTabSz="1152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defTabSz="1152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1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名师总评：</a:t>
            </a:r>
            <a:endParaRPr lang="zh-CN" altLang="en-US" sz="51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fontAlgn="base" hangingPunct="1">
              <a:lnSpc>
                <a:spcPct val="110000"/>
              </a:lnSpc>
              <a:spcBef>
                <a:spcPts val="1525"/>
              </a:spcBef>
              <a:spcAft>
                <a:spcPct val="0"/>
              </a:spcAft>
            </a:pPr>
            <a:r>
              <a:rPr lang="zh-CN" altLang="en-US" sz="5100" b="1">
                <a:solidFill>
                  <a:srgbClr val="0000FF"/>
                </a:solidFill>
                <a:latin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</a:rPr>
              <a:t>这篇文章对“鸟巢”的地理位置、外形特征、建筑特色等进行了说明，重点介绍了“鸟巢”的节能设计，条理清楚，重点突出，让我们对“鸟巢”这一建筑有了全面的了解。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710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1" t="37152" r="8891" b="2476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8130" name="组合 27"/>
          <p:cNvGrpSpPr/>
          <p:nvPr/>
        </p:nvGrpSpPr>
        <p:grpSpPr>
          <a:xfrm>
            <a:off x="533308" y="457095"/>
            <a:ext cx="3428405" cy="914188"/>
            <a:chOff x="2747226" y="536188"/>
            <a:chExt cx="2458107" cy="604629"/>
          </a:xfrm>
        </p:grpSpPr>
        <p:sp>
          <p:nvSpPr>
            <p:cNvPr id="7" name="矩形: 圆角 28"/>
            <p:cNvSpPr>
              <a:spLocks noChangeArrowheads="1"/>
            </p:cNvSpPr>
            <p:nvPr/>
          </p:nvSpPr>
          <p:spPr bwMode="auto">
            <a:xfrm rot="-1072434">
              <a:off x="2747226" y="608618"/>
              <a:ext cx="564454" cy="472366"/>
            </a:xfrm>
            <a:prstGeom prst="roundRect">
              <a:avLst>
                <a:gd name="adj" fmla="val 16667"/>
              </a:avLst>
            </a:prstGeom>
            <a:solidFill>
              <a:srgbClr val="FFCCCC"/>
            </a:solidFill>
            <a:ln w="9525">
              <a:solidFill>
                <a:srgbClr val="FF9999">
                  <a:alpha val="30196"/>
                </a:srgbClr>
              </a:solidFill>
              <a:rou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15192" tIns="57596" rIns="115192" bIns="57596" anchor="ctr"/>
            <a:lstStyle>
              <a:lvl1pPr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7658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5252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72910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30505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7622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32194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6766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41338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范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: 圆角 29"/>
            <p:cNvSpPr>
              <a:spLocks noChangeArrowheads="1"/>
            </p:cNvSpPr>
            <p:nvPr/>
          </p:nvSpPr>
          <p:spPr bwMode="auto">
            <a:xfrm rot="294411">
              <a:off x="3381478" y="632761"/>
              <a:ext cx="564454" cy="471317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rgbClr val="99FF99">
                  <a:alpha val="20000"/>
                </a:srgbClr>
              </a:solidFill>
              <a:rou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15192" tIns="57596" rIns="115192" bIns="57596" anchor="ctr"/>
            <a:lstStyle>
              <a:lvl1pPr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7658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5252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72910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30505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7622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32194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6766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41338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文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: 圆角 30"/>
            <p:cNvSpPr>
              <a:spLocks noChangeArrowheads="1"/>
            </p:cNvSpPr>
            <p:nvPr/>
          </p:nvSpPr>
          <p:spPr bwMode="auto">
            <a:xfrm rot="1137149">
              <a:off x="4008144" y="536188"/>
              <a:ext cx="565971" cy="471317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9525">
              <a:solidFill>
                <a:srgbClr val="FFCC66"/>
              </a:solidFill>
              <a:rou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15192" tIns="57596" rIns="115192" bIns="57596" anchor="ctr"/>
            <a:lstStyle>
              <a:lvl1pPr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7658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5252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72910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30505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7622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32194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6766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41338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引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: 圆角 31"/>
            <p:cNvSpPr>
              <a:spLocks noChangeArrowheads="1"/>
            </p:cNvSpPr>
            <p:nvPr/>
          </p:nvSpPr>
          <p:spPr bwMode="auto">
            <a:xfrm rot="-710353">
              <a:off x="4640879" y="669501"/>
              <a:ext cx="564454" cy="471316"/>
            </a:xfrm>
            <a:prstGeom prst="roundRect">
              <a:avLst>
                <a:gd name="adj" fmla="val 16667"/>
              </a:avLst>
            </a:prstGeom>
            <a:solidFill>
              <a:srgbClr val="CCFFFF"/>
            </a:solidFill>
            <a:ln w="9525">
              <a:solidFill>
                <a:srgbClr val="66CCFF">
                  <a:alpha val="18823"/>
                </a:srgbClr>
              </a:solidFill>
              <a:rou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115192" tIns="57596" rIns="115192" bIns="57596" anchor="ctr"/>
            <a:lstStyle>
              <a:lvl1pPr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57658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5252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729105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305050" defTabSz="11525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7622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32194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6766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4133850" defTabSz="11525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路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8131" name="Text Box 7"/>
          <p:cNvSpPr txBox="1">
            <a:spLocks noChangeArrowheads="1"/>
          </p:cNvSpPr>
          <p:nvPr/>
        </p:nvSpPr>
        <p:spPr bwMode="auto">
          <a:xfrm>
            <a:off x="3551185" y="1491907"/>
            <a:ext cx="4649511" cy="5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ea typeface="黑体" panose="02010609060101010101" charset="-122"/>
              </a:rPr>
              <a:t>我的生活少不了它</a:t>
            </a:r>
            <a:endParaRPr lang="zh-CN" altLang="en-US" sz="3200" b="1">
              <a:solidFill>
                <a:srgbClr val="0000FF"/>
              </a:solidFill>
              <a:ea typeface="黑体" panose="02010609060101010101" charset="-122"/>
            </a:endParaRPr>
          </a:p>
        </p:txBody>
      </p:sp>
      <p:sp>
        <p:nvSpPr>
          <p:cNvPr id="48132" name="Text Box 8"/>
          <p:cNvSpPr txBox="1">
            <a:spLocks noChangeArrowheads="1"/>
          </p:cNvSpPr>
          <p:nvPr/>
        </p:nvSpPr>
        <p:spPr bwMode="auto">
          <a:xfrm>
            <a:off x="304783" y="2133141"/>
            <a:ext cx="11506319" cy="2478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zh-CN" sz="3100" b="1">
                <a:solidFill>
                  <a:srgbClr val="000000"/>
                </a:solidFill>
              </a:rPr>
              <a:t>       </a:t>
            </a:r>
            <a:r>
              <a:rPr lang="zh-CN" altLang="en-US" sz="3100" b="1">
                <a:solidFill>
                  <a:srgbClr val="0000FF"/>
                </a:solidFill>
              </a:rPr>
              <a:t>随着科技的发展，电脑已经进入了许多人的生活。去年，我也拥有了一台电脑，它给我带来了很大方便，使我增长了知识，开阔了眼界。我的生活少不了它。</a:t>
            </a:r>
            <a:r>
              <a:rPr lang="zh-CN" altLang="en-US" sz="3100" b="1">
                <a:solidFill>
                  <a:srgbClr val="0000FF"/>
                </a:solidFill>
                <a:latin typeface="楷体" panose="02010609060101010101" charset="-122"/>
              </a:rPr>
              <a:t>①</a:t>
            </a:r>
            <a:endParaRPr lang="zh-CN" altLang="en-US" sz="3100" b="1">
              <a:solidFill>
                <a:srgbClr val="0000FF"/>
              </a:solidFill>
              <a:latin typeface="楷体" panose="02010609060101010101" charset="-122"/>
            </a:endParaRPr>
          </a:p>
          <a:p>
            <a:pPr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100" b="1">
                <a:solidFill>
                  <a:srgbClr val="000000"/>
                </a:solidFill>
                <a:latin typeface="楷体" panose="02010609060101010101" charset="-122"/>
              </a:rPr>
              <a:t>    </a:t>
            </a:r>
            <a:r>
              <a:rPr lang="zh-CN" altLang="en-US" sz="3100" b="1">
                <a:solidFill>
                  <a:srgbClr val="0000FF"/>
                </a:solidFill>
                <a:latin typeface="楷体" panose="02010609060101010101" charset="-122"/>
              </a:rPr>
              <a:t>电脑有三大硬件：主机、显示器和键盘。</a:t>
            </a:r>
            <a:r>
              <a:rPr lang="zh-CN" altLang="en-US" sz="31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②</a:t>
            </a:r>
            <a:endParaRPr lang="zh-CN" altLang="en-US" sz="3100" b="1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60430" name="Text Box 14"/>
          <p:cNvSpPr txBox="1">
            <a:spLocks noChangeArrowheads="1"/>
          </p:cNvSpPr>
          <p:nvPr/>
        </p:nvSpPr>
        <p:spPr bwMode="auto">
          <a:xfrm>
            <a:off x="1754448" y="5096285"/>
            <a:ext cx="8852479" cy="523755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</a:rPr>
              <a:t>介绍电脑给“我”带来的益处。点题。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  <p:sp>
        <p:nvSpPr>
          <p:cNvPr id="60432" name="Text Box 16"/>
          <p:cNvSpPr txBox="1">
            <a:spLocks noChangeArrowheads="1"/>
          </p:cNvSpPr>
          <p:nvPr/>
        </p:nvSpPr>
        <p:spPr bwMode="auto">
          <a:xfrm>
            <a:off x="1813813" y="6164532"/>
            <a:ext cx="8602755" cy="525341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</a:rPr>
              <a:t>介绍电脑的三大硬件。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0" grpId="0"/>
      <p:bldP spid="6043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4" name="Text Box 7"/>
          <p:cNvSpPr txBox="1">
            <a:spLocks noChangeArrowheads="1"/>
          </p:cNvSpPr>
          <p:nvPr/>
        </p:nvSpPr>
        <p:spPr bwMode="auto">
          <a:xfrm>
            <a:off x="4266459" y="261879"/>
            <a:ext cx="4497136" cy="565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100" b="1">
                <a:solidFill>
                  <a:srgbClr val="0000FF"/>
                </a:solidFill>
                <a:ea typeface="黑体" panose="02010609060101010101" charset="-122"/>
              </a:rPr>
              <a:t>我的生活少不了它</a:t>
            </a:r>
            <a:endParaRPr lang="zh-CN" altLang="en-US" sz="3100" b="1">
              <a:solidFill>
                <a:srgbClr val="0000FF"/>
              </a:solidFill>
              <a:ea typeface="黑体" panose="02010609060101010101" charset="-122"/>
            </a:endParaRPr>
          </a:p>
        </p:txBody>
      </p:sp>
      <p:sp>
        <p:nvSpPr>
          <p:cNvPr id="49155" name="Text Box 8"/>
          <p:cNvSpPr txBox="1">
            <a:spLocks noChangeArrowheads="1"/>
          </p:cNvSpPr>
          <p:nvPr/>
        </p:nvSpPr>
        <p:spPr bwMode="auto">
          <a:xfrm>
            <a:off x="531192" y="909562"/>
            <a:ext cx="11656576" cy="2764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2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</a:rPr>
              <a:t>       </a:t>
            </a:r>
            <a:r>
              <a:rPr lang="zh-CN" altLang="en-US" sz="2800" b="1">
                <a:solidFill>
                  <a:srgbClr val="0000FF"/>
                </a:solidFill>
              </a:rPr>
              <a:t>主机是电脑这一家子的大总管，相当于人的大脑，几乎所有的文件资料和信息都由它掌管。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</a:rPr>
              <a:t>③我们要电脑完成工作也主要油它负责，同时它还要给其他的家庭成员分配工作，其他成员都以它马首是瞻。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</a:endParaRPr>
          </a:p>
          <a:p>
            <a:pPr eaLnBrk="1" fontAlgn="base" hangingPunct="1">
              <a:spcBef>
                <a:spcPct val="2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</a:rPr>
              <a:t>    显示器，是电脑的主要输出设备，是电脑的“脸”。它的任务是将经主机处理后的信息、资料等展示给大家看，它的亮度与对比度可以根据人们的喜好进行调整。</a:t>
            </a:r>
            <a:r>
              <a:rPr lang="zh-CN" altLang="en-US" sz="28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④</a:t>
            </a:r>
            <a:endParaRPr lang="zh-CN" altLang="en-US" sz="2800" b="1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609495" y="4633779"/>
            <a:ext cx="10973012" cy="508764"/>
          </a:xfrm>
          <a:prstGeom prst="rect">
            <a:avLst/>
          </a:prstGeom>
          <a:noFill/>
          <a:ln w="9525">
            <a:solidFill>
              <a:srgbClr val="3399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</a:rPr>
              <a:t>③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</a:rPr>
              <a:t>运用打比方的说明方法，形象生动地介绍电脑主机的重要作用。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  <p:sp>
        <p:nvSpPr>
          <p:cNvPr id="61454" name="Text Box 14"/>
          <p:cNvSpPr txBox="1">
            <a:spLocks noChangeArrowheads="1"/>
          </p:cNvSpPr>
          <p:nvPr/>
        </p:nvSpPr>
        <p:spPr bwMode="auto">
          <a:xfrm>
            <a:off x="576527" y="5376739"/>
            <a:ext cx="10973012" cy="924263"/>
          </a:xfrm>
          <a:prstGeom prst="rect">
            <a:avLst/>
          </a:prstGeom>
          <a:noFill/>
          <a:ln w="9525">
            <a:solidFill>
              <a:srgbClr val="3399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</a:rPr>
              <a:t>④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</a:rPr>
              <a:t>用打比方的说明方法，把显示器比作电脑的“脸”，生动形象地介绍显示器的作用。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9" grpId="0"/>
      <p:bldP spid="6145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Text Box 7"/>
          <p:cNvSpPr txBox="1">
            <a:spLocks noChangeArrowheads="1"/>
          </p:cNvSpPr>
          <p:nvPr/>
        </p:nvSpPr>
        <p:spPr bwMode="auto">
          <a:xfrm>
            <a:off x="4266459" y="477728"/>
            <a:ext cx="4497136" cy="565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100" b="1">
                <a:solidFill>
                  <a:srgbClr val="0000FF"/>
                </a:solidFill>
                <a:ea typeface="黑体" panose="02010609060101010101" charset="-122"/>
              </a:rPr>
              <a:t>我的生活少不了它</a:t>
            </a:r>
            <a:endParaRPr lang="zh-CN" altLang="en-US" sz="3100" b="1">
              <a:solidFill>
                <a:srgbClr val="0000FF"/>
              </a:solidFill>
              <a:ea typeface="黑体" panose="02010609060101010101" charset="-122"/>
            </a:endParaRPr>
          </a:p>
        </p:txBody>
      </p:sp>
      <p:sp>
        <p:nvSpPr>
          <p:cNvPr id="50179" name="Text Box 8"/>
          <p:cNvSpPr txBox="1">
            <a:spLocks noChangeArrowheads="1"/>
          </p:cNvSpPr>
          <p:nvPr/>
        </p:nvSpPr>
        <p:spPr bwMode="auto">
          <a:xfrm>
            <a:off x="304748" y="1196810"/>
            <a:ext cx="11658693" cy="2860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lnSpc>
                <a:spcPct val="110000"/>
              </a:lnSpc>
              <a:spcBef>
                <a:spcPct val="30000"/>
              </a:spcBef>
              <a:spcAft>
                <a:spcPct val="0"/>
              </a:spcAft>
            </a:pPr>
            <a:r>
              <a:rPr lang="en-US" altLang="zh-CN" sz="3100" b="1">
                <a:solidFill>
                  <a:srgbClr val="000000"/>
                </a:solidFill>
              </a:rPr>
              <a:t>       </a:t>
            </a:r>
            <a:r>
              <a:rPr lang="zh-CN" altLang="en-US" sz="3100" b="1">
                <a:solidFill>
                  <a:srgbClr val="0000FF"/>
                </a:solidFill>
              </a:rPr>
              <a:t>键盘的功能跟显示器相反，它是最常用也是最主要的输入设备。用户的指令必须通过它才能告诉大总管。通过它，大总管才知道要做什么。它包含着</a:t>
            </a:r>
            <a:r>
              <a:rPr lang="en-US" altLang="zh-CN" sz="3100" b="1">
                <a:solidFill>
                  <a:srgbClr val="0000FF"/>
                </a:solidFill>
              </a:rPr>
              <a:t>26</a:t>
            </a:r>
            <a:r>
              <a:rPr lang="zh-CN" altLang="en-US" sz="3100" b="1">
                <a:solidFill>
                  <a:srgbClr val="0000FF"/>
                </a:solidFill>
              </a:rPr>
              <a:t>个英文字母键，</a:t>
            </a:r>
            <a:r>
              <a:rPr lang="en-US" altLang="zh-CN" sz="3100" b="1">
                <a:solidFill>
                  <a:srgbClr val="0000FF"/>
                </a:solidFill>
              </a:rPr>
              <a:t>4</a:t>
            </a:r>
            <a:r>
              <a:rPr lang="zh-CN" altLang="en-US" sz="3100" b="1">
                <a:solidFill>
                  <a:srgbClr val="0000FF"/>
                </a:solidFill>
              </a:rPr>
              <a:t>个方向键，</a:t>
            </a:r>
            <a:r>
              <a:rPr lang="en-US" altLang="zh-CN" sz="3100" b="1">
                <a:solidFill>
                  <a:srgbClr val="0000FF"/>
                </a:solidFill>
              </a:rPr>
              <a:t>10</a:t>
            </a:r>
            <a:r>
              <a:rPr lang="zh-CN" altLang="en-US" sz="3100" b="1">
                <a:solidFill>
                  <a:srgbClr val="0000FF"/>
                </a:solidFill>
              </a:rPr>
              <a:t>个数字键，以及各种功能与指示灯等。</a:t>
            </a:r>
            <a:r>
              <a:rPr lang="zh-CN" altLang="en-US" sz="31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⑤</a:t>
            </a:r>
            <a:endParaRPr lang="zh-CN" altLang="en-US" sz="3100" b="1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fontAlgn="base" hangingPunct="1">
              <a:lnSpc>
                <a:spcPct val="110000"/>
              </a:lnSpc>
              <a:spcBef>
                <a:spcPct val="30000"/>
              </a:spcBef>
              <a:spcAft>
                <a:spcPct val="0"/>
              </a:spcAft>
            </a:pPr>
            <a:r>
              <a:rPr lang="zh-CN" altLang="en-US" sz="31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zh-CN" altLang="en-US" sz="3100" b="1">
                <a:solidFill>
                  <a:srgbClr val="0000FF"/>
                </a:solidFill>
                <a:latin typeface="楷体" panose="02010609060101010101" charset="-122"/>
              </a:rPr>
              <a:t>除了这三大硬件外，电脑还有许多辅助硬件。⑥</a:t>
            </a:r>
            <a:endParaRPr lang="zh-CN" altLang="en-US" sz="3100" b="1">
              <a:solidFill>
                <a:srgbClr val="0000FF"/>
              </a:solidFill>
              <a:latin typeface="楷体" panose="02010609060101010101" charset="-122"/>
            </a:endParaRPr>
          </a:p>
        </p:txBody>
      </p:sp>
      <p:sp>
        <p:nvSpPr>
          <p:cNvPr id="62473" name="Text Box 9"/>
          <p:cNvSpPr txBox="1">
            <a:spLocks noChangeArrowheads="1"/>
          </p:cNvSpPr>
          <p:nvPr/>
        </p:nvSpPr>
        <p:spPr bwMode="auto">
          <a:xfrm>
            <a:off x="916357" y="5105806"/>
            <a:ext cx="9751907" cy="508764"/>
          </a:xfrm>
          <a:prstGeom prst="rect">
            <a:avLst/>
          </a:prstGeom>
          <a:noFill/>
          <a:ln w="9525">
            <a:solidFill>
              <a:srgbClr val="3399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</a:rPr>
              <a:t>⑤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</a:rPr>
              <a:t>用列数字的说明方法准确地说明键盘的组成。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  <p:sp>
        <p:nvSpPr>
          <p:cNvPr id="62475" name="Text Box 11"/>
          <p:cNvSpPr txBox="1">
            <a:spLocks noChangeArrowheads="1"/>
          </p:cNvSpPr>
          <p:nvPr/>
        </p:nvSpPr>
        <p:spPr bwMode="auto">
          <a:xfrm>
            <a:off x="304783" y="5791447"/>
            <a:ext cx="10879895" cy="508764"/>
          </a:xfrm>
          <a:prstGeom prst="rect">
            <a:avLst/>
          </a:prstGeom>
          <a:noFill/>
          <a:ln w="9525">
            <a:solidFill>
              <a:srgbClr val="3399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</a:rPr>
              <a:t>⑥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</a:rPr>
              <a:t>过渡段，由三大硬件的介绍过渡到对辅助硬件的介绍。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3" grpId="0"/>
      <p:bldP spid="6247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2" name="Text Box 7"/>
          <p:cNvSpPr txBox="1">
            <a:spLocks noChangeArrowheads="1"/>
          </p:cNvSpPr>
          <p:nvPr/>
        </p:nvSpPr>
        <p:spPr bwMode="auto">
          <a:xfrm>
            <a:off x="3984993" y="333340"/>
            <a:ext cx="4495019" cy="565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100" b="1">
                <a:solidFill>
                  <a:srgbClr val="0000FF"/>
                </a:solidFill>
                <a:ea typeface="黑体" panose="02010609060101010101" charset="-122"/>
              </a:rPr>
              <a:t>我的生活少不了它</a:t>
            </a:r>
            <a:endParaRPr lang="zh-CN" altLang="en-US" sz="3100" b="1">
              <a:solidFill>
                <a:srgbClr val="0000FF"/>
              </a:solidFill>
              <a:ea typeface="黑体" panose="02010609060101010101" charset="-122"/>
            </a:endParaRPr>
          </a:p>
        </p:txBody>
      </p:sp>
      <p:sp>
        <p:nvSpPr>
          <p:cNvPr id="51203" name="Text Box 8"/>
          <p:cNvSpPr txBox="1">
            <a:spLocks noChangeArrowheads="1"/>
          </p:cNvSpPr>
          <p:nvPr/>
        </p:nvSpPr>
        <p:spPr bwMode="auto">
          <a:xfrm>
            <a:off x="304748" y="1412582"/>
            <a:ext cx="11658693" cy="2860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lnSpc>
                <a:spcPct val="110000"/>
              </a:lnSpc>
              <a:spcBef>
                <a:spcPct val="30000"/>
              </a:spcBef>
              <a:spcAft>
                <a:spcPct val="0"/>
              </a:spcAft>
            </a:pPr>
            <a:r>
              <a:rPr lang="en-US" altLang="zh-CN" sz="3100" b="1">
                <a:solidFill>
                  <a:srgbClr val="0000FF"/>
                </a:solidFill>
              </a:rPr>
              <a:t>       </a:t>
            </a:r>
            <a:r>
              <a:rPr lang="zh-CN" altLang="en-US" sz="3100" b="1">
                <a:solidFill>
                  <a:srgbClr val="0000FF"/>
                </a:solidFill>
              </a:rPr>
              <a:t>电脑有一条小尾巴，就是鼠标。鼠标可以代替一些由键盘输入的烦琐指令，使电脑的操作更加简便。它跟键盘通力合作，完美配合，为用户提供了极大的方便。</a:t>
            </a:r>
            <a:r>
              <a:rPr lang="zh-CN" altLang="en-US" sz="3100" b="1">
                <a:solidFill>
                  <a:srgbClr val="0000FF"/>
                </a:solidFill>
                <a:latin typeface="楷体" panose="02010609060101010101" charset="-122"/>
              </a:rPr>
              <a:t>⑦</a:t>
            </a:r>
            <a:endParaRPr lang="zh-CN" altLang="en-US" sz="3100" b="1">
              <a:solidFill>
                <a:srgbClr val="0000FF"/>
              </a:solidFill>
              <a:latin typeface="楷体" panose="02010609060101010101" charset="-122"/>
            </a:endParaRPr>
          </a:p>
          <a:p>
            <a:pPr eaLnBrk="1" fontAlgn="base" hangingPunct="1">
              <a:lnSpc>
                <a:spcPct val="110000"/>
              </a:lnSpc>
              <a:spcBef>
                <a:spcPct val="30000"/>
              </a:spcBef>
              <a:spcAft>
                <a:spcPct val="0"/>
              </a:spcAft>
            </a:pPr>
            <a:r>
              <a:rPr lang="zh-CN" altLang="en-US" sz="3100" b="1">
                <a:solidFill>
                  <a:srgbClr val="0000FF"/>
                </a:solidFill>
                <a:latin typeface="楷体" panose="02010609060101010101" charset="-122"/>
              </a:rPr>
              <a:t>    音箱是帮助大总管发声的装备，有了它，大总管便可以“唱歌说话”了⑧</a:t>
            </a:r>
            <a:endParaRPr lang="zh-CN" altLang="en-US" sz="3100" b="1">
              <a:solidFill>
                <a:srgbClr val="0000FF"/>
              </a:solidFill>
              <a:latin typeface="楷体" panose="02010609060101010101" charset="-122"/>
            </a:endParaRPr>
          </a:p>
        </p:txBody>
      </p:sp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916357" y="4877259"/>
            <a:ext cx="9751907" cy="508764"/>
          </a:xfrm>
          <a:prstGeom prst="rect">
            <a:avLst/>
          </a:prstGeom>
          <a:noFill/>
          <a:ln w="9525">
            <a:solidFill>
              <a:srgbClr val="3399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</a:rPr>
              <a:t>⑦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</a:rPr>
              <a:t>介绍鼠标的作用。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  <p:sp>
        <p:nvSpPr>
          <p:cNvPr id="63499" name="Text Box 11"/>
          <p:cNvSpPr txBox="1">
            <a:spLocks noChangeArrowheads="1"/>
          </p:cNvSpPr>
          <p:nvPr/>
        </p:nvSpPr>
        <p:spPr bwMode="auto">
          <a:xfrm>
            <a:off x="719543" y="5637563"/>
            <a:ext cx="10943384" cy="508764"/>
          </a:xfrm>
          <a:prstGeom prst="rect">
            <a:avLst/>
          </a:prstGeom>
          <a:noFill/>
          <a:ln w="9525">
            <a:solidFill>
              <a:srgbClr val="3399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</a:rPr>
              <a:t>⑧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</a:rPr>
              <a:t>运用拟人的修辞手法，形象生动地说明了音箱的作用。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7" grpId="0"/>
      <p:bldP spid="6349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Text Box 7"/>
          <p:cNvSpPr txBox="1">
            <a:spLocks noChangeArrowheads="1"/>
          </p:cNvSpPr>
          <p:nvPr/>
        </p:nvSpPr>
        <p:spPr bwMode="auto">
          <a:xfrm>
            <a:off x="3885525" y="404772"/>
            <a:ext cx="4497136" cy="565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100" b="1">
                <a:solidFill>
                  <a:srgbClr val="0000FF"/>
                </a:solidFill>
                <a:ea typeface="黑体" panose="02010609060101010101" charset="-122"/>
              </a:rPr>
              <a:t>我的生活少不了它</a:t>
            </a:r>
            <a:endParaRPr lang="zh-CN" altLang="en-US" sz="3100" b="1">
              <a:solidFill>
                <a:srgbClr val="0000FF"/>
              </a:solidFill>
              <a:ea typeface="黑体" panose="02010609060101010101" charset="-122"/>
            </a:endParaRPr>
          </a:p>
        </p:txBody>
      </p:sp>
      <p:sp>
        <p:nvSpPr>
          <p:cNvPr id="52227" name="Text Box 8"/>
          <p:cNvSpPr txBox="1">
            <a:spLocks noChangeArrowheads="1"/>
          </p:cNvSpPr>
          <p:nvPr/>
        </p:nvSpPr>
        <p:spPr bwMode="auto">
          <a:xfrm>
            <a:off x="0" y="1333245"/>
            <a:ext cx="11963440" cy="2621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30000"/>
              </a:spcBef>
              <a:spcAft>
                <a:spcPct val="0"/>
              </a:spcAft>
            </a:pPr>
            <a:r>
              <a:rPr lang="en-US" altLang="zh-CN" sz="3100" b="1">
                <a:solidFill>
                  <a:srgbClr val="000000"/>
                </a:solidFill>
              </a:rPr>
              <a:t>       </a:t>
            </a:r>
            <a:r>
              <a:rPr lang="zh-CN" altLang="en-US" sz="3100" b="1">
                <a:solidFill>
                  <a:srgbClr val="0000FF"/>
                </a:solidFill>
              </a:rPr>
              <a:t>我刚刚给大家介绍的是我的台式电脑。随着科技的发展，现在笔记本电脑、平板电脑等也越来越普及。它们将主机、显示器、键盘、音箱等设备集中于一体，极大地缩小了电脑的体积，使电脑可以随身携带。</a:t>
            </a:r>
            <a:r>
              <a:rPr lang="zh-CN" altLang="en-US" sz="3100" b="1">
                <a:solidFill>
                  <a:srgbClr val="0000FF"/>
                </a:solidFill>
                <a:latin typeface="楷体" panose="02010609060101010101" charset="-122"/>
              </a:rPr>
              <a:t>⑨</a:t>
            </a:r>
            <a:endParaRPr lang="zh-CN" altLang="en-US" sz="3100" b="1">
              <a:solidFill>
                <a:srgbClr val="0000FF"/>
              </a:solidFill>
              <a:latin typeface="楷体" panose="02010609060101010101" charset="-122"/>
            </a:endParaRPr>
          </a:p>
          <a:p>
            <a:pPr eaLnBrk="1" fontAlgn="base" hangingPunct="1">
              <a:spcBef>
                <a:spcPct val="30000"/>
              </a:spcBef>
              <a:spcAft>
                <a:spcPct val="0"/>
              </a:spcAft>
            </a:pPr>
            <a:r>
              <a:rPr lang="zh-CN" altLang="en-US" sz="3100" b="1">
                <a:solidFill>
                  <a:srgbClr val="0000FF"/>
                </a:solidFill>
                <a:latin typeface="楷体" panose="02010609060101010101" charset="-122"/>
              </a:rPr>
              <a:t>    这就是我生活中的好伙伴，好帮手</a:t>
            </a:r>
            <a:r>
              <a:rPr lang="en-US" altLang="zh-CN" sz="3100" b="1">
                <a:solidFill>
                  <a:srgbClr val="0000FF"/>
                </a:solidFill>
                <a:latin typeface="楷体" panose="02010609060101010101" charset="-122"/>
              </a:rPr>
              <a:t>——</a:t>
            </a:r>
            <a:r>
              <a:rPr lang="zh-CN" altLang="en-US" sz="3100" b="1">
                <a:solidFill>
                  <a:srgbClr val="0000FF"/>
                </a:solidFill>
                <a:latin typeface="楷体" panose="02010609060101010101" charset="-122"/>
              </a:rPr>
              <a:t>电脑。⑩</a:t>
            </a:r>
            <a:endParaRPr lang="zh-CN" altLang="en-US" sz="3100" b="1">
              <a:solidFill>
                <a:srgbClr val="0000FF"/>
              </a:solidFill>
              <a:latin typeface="楷体" panose="02010609060101010101" charset="-122"/>
            </a:endParaRPr>
          </a:p>
        </p:txBody>
      </p:sp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916357" y="4877261"/>
            <a:ext cx="9751907" cy="523755"/>
          </a:xfrm>
          <a:prstGeom prst="rect">
            <a:avLst/>
          </a:prstGeom>
          <a:noFill/>
          <a:ln w="9525">
            <a:solidFill>
              <a:srgbClr val="3399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</a:rPr>
              <a:t>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</a:rPr>
              <a:t>补充介绍另外几种电脑及它们的特点。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916428" y="5637548"/>
            <a:ext cx="10651333" cy="525341"/>
          </a:xfrm>
          <a:prstGeom prst="rect">
            <a:avLst/>
          </a:prstGeom>
          <a:noFill/>
          <a:ln w="9525">
            <a:solidFill>
              <a:srgbClr val="3399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10" tIns="46182" rIns="92310" bIns="461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</a:rPr>
              <a:t>⑩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</a:rPr>
              <a:t>再次点题，与第一段形成呼应，使结构更完整。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1" grpId="0"/>
      <p:bldP spid="6452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538" name="Text Box 3"/>
          <p:cNvSpPr txBox="1">
            <a:spLocks noChangeArrowheads="1"/>
          </p:cNvSpPr>
          <p:nvPr/>
        </p:nvSpPr>
        <p:spPr bwMode="auto">
          <a:xfrm>
            <a:off x="761955" y="914225"/>
            <a:ext cx="10746567" cy="351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6290" tIns="58145" rIns="116290" bIns="58145">
            <a:spAutoFit/>
          </a:bodyPr>
          <a:lstStyle>
            <a:lvl1pPr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defTabSz="1152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defTabSz="1152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defTabSz="1152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defTabSz="1152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defTabSz="1152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名师总评：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fontAlgn="base" hangingPunct="1">
              <a:spcBef>
                <a:spcPts val="1525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FF"/>
                </a:solidFill>
                <a:latin typeface="楷体" panose="02010609060101010101" charset="-122"/>
              </a:rPr>
              <a:t>    本文主要介绍了电脑的三大硬件以及鼠标、音箱等辅助硬件。作者抓住各个部件的功能，运用了列数字、打比方等说明方法，使读者对电脑这一事物有了全面的了解。</a:t>
            </a:r>
            <a:endParaRPr lang="zh-CN" altLang="en-US" sz="4000" b="1">
              <a:solidFill>
                <a:srgbClr val="0000FF"/>
              </a:solidFill>
              <a:latin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5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645507" y="1814165"/>
            <a:ext cx="10623823" cy="1703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6" tIns="45718" rIns="91386" bIns="45718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我的生活少不了它</a:t>
            </a:r>
            <a:endParaRPr lang="en-US" alt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我的故乡在浙南的一个山区里。那儿山清水秀，民风淳朴，还有一个特别的习俗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每年霜降之时，每家每户都要酿一种红米酒。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59395" name="组合 27"/>
          <p:cNvGrpSpPr/>
          <p:nvPr/>
        </p:nvGrpSpPr>
        <p:grpSpPr>
          <a:xfrm>
            <a:off x="342925" y="372979"/>
            <a:ext cx="3426289" cy="914188"/>
            <a:chOff x="2747226" y="536188"/>
            <a:chExt cx="2458107" cy="604629"/>
          </a:xfrm>
        </p:grpSpPr>
        <p:sp>
          <p:nvSpPr>
            <p:cNvPr id="7" name="矩形: 圆角 28"/>
            <p:cNvSpPr/>
            <p:nvPr/>
          </p:nvSpPr>
          <p:spPr bwMode="auto">
            <a:xfrm rot="20527566">
              <a:off x="2747226" y="608617"/>
              <a:ext cx="564803" cy="4723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范</a:t>
              </a:r>
              <a:endPara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sp>
          <p:nvSpPr>
            <p:cNvPr id="8" name="矩形: 圆角 29"/>
            <p:cNvSpPr/>
            <p:nvPr/>
          </p:nvSpPr>
          <p:spPr bwMode="auto">
            <a:xfrm rot="294411">
              <a:off x="3381870" y="632761"/>
              <a:ext cx="564803" cy="47131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文</a:t>
              </a:r>
              <a:endPara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sp>
          <p:nvSpPr>
            <p:cNvPr id="9" name="矩形: 圆角 30"/>
            <p:cNvSpPr/>
            <p:nvPr/>
          </p:nvSpPr>
          <p:spPr bwMode="auto">
            <a:xfrm rot="1137149">
              <a:off x="4007404" y="536188"/>
              <a:ext cx="566321" cy="47131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引</a:t>
              </a:r>
              <a:endPara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sp>
          <p:nvSpPr>
            <p:cNvPr id="10" name="矩形: 圆角 31"/>
            <p:cNvSpPr/>
            <p:nvPr/>
          </p:nvSpPr>
          <p:spPr bwMode="auto">
            <a:xfrm rot="20889648">
              <a:off x="4640530" y="669500"/>
              <a:ext cx="564803" cy="47131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路</a:t>
              </a:r>
              <a:endPara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621170" y="5005816"/>
            <a:ext cx="9442927" cy="534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6" tIns="45718" rIns="91386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①点明家乡环境，突出家乡习俗，引出说明对象。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9397" name="矩形 1"/>
          <p:cNvSpPr>
            <a:spLocks noChangeArrowheads="1"/>
          </p:cNvSpPr>
          <p:nvPr/>
        </p:nvSpPr>
        <p:spPr bwMode="auto">
          <a:xfrm>
            <a:off x="8477897" y="3931363"/>
            <a:ext cx="429923" cy="384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86" tIns="45718" rIns="91386" bIns="4571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00FF"/>
                </a:solidFill>
                <a:latin typeface="Arial" panose="020b0604020202020204" pitchFamily="34" charset="0"/>
              </a:rPr>
              <a:t>①</a:t>
            </a: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itle 6"/>
          <p:cNvSpPr txBox="1"/>
          <p:nvPr userDrawn="1">
            <p:custDataLst>
              <p:tags r:id="rId3"/>
            </p:custDataLst>
          </p:nvPr>
        </p:nvSpPr>
        <p:spPr>
          <a:xfrm>
            <a:off x="244175" y="2242067"/>
            <a:ext cx="10973400" cy="10439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rmAutofit fontScale="25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14400" b="1" spc="5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什么是事物的特征？我们从哪些方面去抓事物的特征？</a:t>
            </a:r>
            <a:endParaRPr lang="zh-CN" altLang="en-US" sz="14400" b="1" spc="5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0700" b="1" spc="51"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itle 6"/>
          <p:cNvSpPr txBox="1"/>
          <p:nvPr userDrawn="1">
            <p:custDataLst>
              <p:tags r:id="rId4"/>
            </p:custDataLst>
          </p:nvPr>
        </p:nvSpPr>
        <p:spPr>
          <a:xfrm>
            <a:off x="22559" y="269837"/>
            <a:ext cx="10973400" cy="56514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800"/>
              </a:spcAft>
              <a:defRPr/>
            </a:pPr>
            <a:r>
              <a:rPr lang="zh-CN" altLang="en-US" sz="3900" b="1" spc="30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二、自主探究</a:t>
            </a:r>
            <a:endParaRPr lang="zh-CN" altLang="en-US" sz="3900" b="1" spc="300">
              <a:ln w="3175">
                <a:noFill/>
                <a:prstDash val="dash"/>
              </a:ln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960121"/>
            <a:ext cx="10996296" cy="267971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6" tIns="45718" rIns="91386" bIns="45718" rtlCol="0" anchor="ctr"/>
          <a:lstStyle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8" name="矩形 1"/>
          <p:cNvSpPr>
            <a:spLocks noChangeArrowheads="1"/>
          </p:cNvSpPr>
          <p:nvPr/>
        </p:nvSpPr>
        <p:spPr bwMode="auto">
          <a:xfrm>
            <a:off x="406365" y="969774"/>
            <a:ext cx="10879895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6" tIns="45718" rIns="91386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那步骤可是真麻烦，不忙活个一两天，是绝对完不成的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不信？随我来！</a:t>
            </a:r>
            <a:endParaRPr lang="en-US" altLang="zh-CN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清晨，天才刚亮，在一片朦朦胧胧的薄雾中，就有人起来挑水了。制造这种风味独特的红米酒的第一步，就是选几桶干净而清甜的泉水或井水，然而想抢得澄澈的好水，也要有相应的“牺牲”：不得不在别人没起来之前去。</a:t>
            </a:r>
            <a:endParaRPr lang="en-US" altLang="zh-CN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慢慢的，早晨就显得热闹非凡了，歌声、笑声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277041" y="373049"/>
            <a:ext cx="6770040" cy="461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6" tIns="45718" rIns="91386" bIns="4571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②口语化的语言，说明诙谐有趣。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0420" name="矩形 1"/>
          <p:cNvSpPr>
            <a:spLocks noChangeArrowheads="1"/>
          </p:cNvSpPr>
          <p:nvPr/>
        </p:nvSpPr>
        <p:spPr bwMode="auto">
          <a:xfrm>
            <a:off x="6456829" y="1704615"/>
            <a:ext cx="429923" cy="384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86" tIns="45718" rIns="91386" bIns="4571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00FF"/>
                </a:solidFill>
                <a:latin typeface="Arial" panose="020b0604020202020204" pitchFamily="34" charset="0"/>
              </a:rPr>
              <a:t>②</a:t>
            </a:r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2" name="矩形 1"/>
          <p:cNvSpPr>
            <a:spLocks noChangeArrowheads="1"/>
          </p:cNvSpPr>
          <p:nvPr/>
        </p:nvSpPr>
        <p:spPr bwMode="auto">
          <a:xfrm>
            <a:off x="406329" y="774577"/>
            <a:ext cx="11284107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6" tIns="45718" rIns="91386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在整个村子里回荡。</a:t>
            </a:r>
            <a:endParaRPr lang="en-US" altLang="zh-CN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接下来要做的事，就是关键了。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先把红曲连同刚挑来的清水一齐倒人洒缸中，浸泡上半天。在这半天里，人也不能闲着，须把上等糯米倒入另一个地方泡在水中，直至糯米变得一颗颗晶莹剔透、饱满充实，远看像粒粒小珍珠后，方可取出，晾上一会儿，待它冷却。其实呢，这也是孩子们最期</a:t>
            </a:r>
            <a:endParaRPr lang="en-US" altLang="zh-CN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443" name="矩形 2"/>
          <p:cNvSpPr>
            <a:spLocks noChangeArrowheads="1"/>
          </p:cNvSpPr>
          <p:nvPr/>
        </p:nvSpPr>
        <p:spPr bwMode="auto">
          <a:xfrm>
            <a:off x="9089505" y="4147214"/>
            <a:ext cx="429923" cy="384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86" tIns="45718" rIns="91386" bIns="4571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00FF"/>
                </a:solidFill>
                <a:latin typeface="Arial" panose="020b0604020202020204" pitchFamily="34" charset="0"/>
              </a:rPr>
              <a:t>③</a:t>
            </a:r>
            <a:endParaRPr lang="zh-CN" altLang="en-US" b="1" smtClean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06331" y="5632790"/>
            <a:ext cx="11171944" cy="53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6" tIns="45718" rIns="91386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③运用比喻，生动形象地写出了糯米被水浸泡后的可爱特点。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6" name="矩形 1"/>
          <p:cNvSpPr>
            <a:spLocks noChangeArrowheads="1"/>
          </p:cNvSpPr>
          <p:nvPr/>
        </p:nvSpPr>
        <p:spPr bwMode="auto">
          <a:xfrm>
            <a:off x="461353" y="1015783"/>
            <a:ext cx="1128410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6" tIns="45718" rIns="91386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待的一个步骤，因为泡好的糯米香香脆脆，再拌上糖，那滋味可真是美不胜收。孩子们可是流着口水，扳着指头数日子盼着的。不过一次不能拿太多，不然会惹大人生气的。就说我吧，上次由于太贪心，多抓了几把糯米，被爷爷发现了，他用一种略带责怪的语气批评了我。因为糯米与红曲的比例是配好的，被我这样</a:t>
            </a:r>
            <a:endParaRPr lang="en-US" altLang="zh-CN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2467" name="矩形 2"/>
          <p:cNvSpPr>
            <a:spLocks noChangeArrowheads="1"/>
          </p:cNvSpPr>
          <p:nvPr/>
        </p:nvSpPr>
        <p:spPr bwMode="auto">
          <a:xfrm>
            <a:off x="2023185" y="4375761"/>
            <a:ext cx="429923" cy="384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86" tIns="45718" rIns="91386" bIns="4571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00FF"/>
                </a:solidFill>
                <a:latin typeface="Arial" panose="020b0604020202020204" pitchFamily="34" charset="0"/>
              </a:rPr>
              <a:t>④</a:t>
            </a:r>
            <a:endParaRPr lang="zh-CN" altLang="en-US" b="1" smtClean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914333" y="4705583"/>
            <a:ext cx="7601747" cy="53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6" tIns="45718" rIns="91386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④从正面和侧面描写了糯米的香脆可口。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90" name="矩形 1"/>
          <p:cNvSpPr>
            <a:spLocks noChangeArrowheads="1"/>
          </p:cNvSpPr>
          <p:nvPr/>
        </p:nvSpPr>
        <p:spPr bwMode="auto">
          <a:xfrm>
            <a:off x="702637" y="626972"/>
            <a:ext cx="10630171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6" tIns="45718" rIns="91386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一搅和，做成的红米酒的香味就会大打折扣。可我也只能吐吐舌头，用我特有的讨好的目光瞄瞄爷爷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我没办法，糯米太香、太诱人了嘛！</a:t>
            </a:r>
            <a:endParaRPr lang="en-US" altLang="zh-CN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然后 的事就简单了，只要把晾好的糯米倒入装着红曲水的酒缸中，搅拌几下，以足够的耐心等待二十天，两者发酵后，就可饮用了。当然，前提是你能抵御住这不断从盖沿散出的馥郁酒香。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3491" name="矩形 2"/>
          <p:cNvSpPr>
            <a:spLocks noChangeArrowheads="1"/>
          </p:cNvSpPr>
          <p:nvPr/>
        </p:nvSpPr>
        <p:spPr bwMode="auto">
          <a:xfrm>
            <a:off x="2605165" y="2601346"/>
            <a:ext cx="429923" cy="384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86" tIns="45718" rIns="91386" bIns="4571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00FF"/>
                </a:solidFill>
                <a:latin typeface="Arial" panose="020b0604020202020204" pitchFamily="34" charset="0"/>
              </a:rPr>
              <a:t>⑤</a:t>
            </a:r>
            <a:endParaRPr lang="zh-CN" altLang="en-US" b="1" smtClean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32773" y="4458440"/>
            <a:ext cx="10723288" cy="97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6" tIns="45718" rIns="91386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⑤“第一步”“接下来”“先”“然后”等词语，清晰地介绍了酿红米酒的整个过程，说明井然有序。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4" name="矩形 1"/>
          <p:cNvSpPr>
            <a:spLocks noChangeArrowheads="1"/>
          </p:cNvSpPr>
          <p:nvPr/>
        </p:nvSpPr>
        <p:spPr bwMode="auto">
          <a:xfrm>
            <a:off x="664520" y="636441"/>
            <a:ext cx="1033600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6" tIns="45718" rIns="91386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二十天后，打开盖子，一股沁人的酒香立刻涌 了出来。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做成的红酒，色味俱佳：鲜艳的红色，配上四溢的芳香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啧啧！多好啊！不过，我没尝过，只能嗅嗅那无尽的香味。唉，谁让我是小孩呢，喝酒，可不对哦。</a:t>
            </a:r>
            <a:endParaRPr lang="en-US" altLang="zh-CN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方圆十里内，甘醇的酒香能伴你度过这个霜降节气。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4515" name="矩形 2"/>
          <p:cNvSpPr>
            <a:spLocks noChangeArrowheads="1"/>
          </p:cNvSpPr>
          <p:nvPr/>
        </p:nvSpPr>
        <p:spPr bwMode="auto">
          <a:xfrm>
            <a:off x="1125873" y="1269742"/>
            <a:ext cx="429923" cy="384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86" tIns="45718" rIns="91386" bIns="4571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00FF"/>
                </a:solidFill>
                <a:latin typeface="Arial" panose="020b0604020202020204" pitchFamily="34" charset="0"/>
              </a:rPr>
              <a:t>⑥</a:t>
            </a:r>
            <a:endParaRPr lang="zh-CN" altLang="en-US" b="1" smtClean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287139" y="3873883"/>
            <a:ext cx="8262032" cy="534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6" tIns="45718" rIns="91386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⑥“涌”字用得好，形象地写出了酒香四溢。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287176" y="4878181"/>
            <a:ext cx="763541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6" tIns="45718" rIns="91386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⑦红米酒酿造成功，“色香味俱佳”，突出了事物特征。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535425" y="903079"/>
            <a:ext cx="10973011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6" tIns="45718" rIns="91386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名师总评：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fontAlgn="base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</a:rPr>
              <a:t>    小作者通过介绍家乡酿造红糯米酒的具体过程，反映了家乡民风淳朴的特点。把红糯米酒写得有色有形有味，让人垂涎三尺。尤其是小作者面对甘醇的酒香所表现出来的蠢蠢欲动、跃跃欲试的神态和心理，充满了儿童情趣，令人神往！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5348" name="Rectangle 4"/>
          <p:cNvSpPr>
            <a:spLocks noChangeArrowheads="1"/>
          </p:cNvSpPr>
          <p:nvPr/>
        </p:nvSpPr>
        <p:spPr bwMode="auto">
          <a:xfrm>
            <a:off x="764117" y="1100668"/>
            <a:ext cx="10422467" cy="5376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42" tIns="60921" rIns="121842" bIns="60921">
            <a:spAutoFit/>
          </a:bodyPr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00" b="1">
                <a:solidFill>
                  <a:prstClr val="white"/>
                </a:solidFill>
                <a:latin typeface="Nexa Light"/>
                <a:ea typeface="宋体" panose="02010600030101010101" pitchFamily="2" charset="-122"/>
              </a:rPr>
              <a:t>    </a:t>
            </a:r>
            <a:r>
              <a:rPr lang="zh-CN" altLang="en-US" sz="4300" b="1">
                <a:solidFill>
                  <a:prstClr val="white"/>
                </a:solidFill>
                <a:latin typeface="Nexa Light"/>
                <a:ea typeface="宋体" panose="02010600030101010101" pitchFamily="2" charset="-122"/>
              </a:rPr>
              <a:t>在石林县城东部的天合路</a:t>
            </a:r>
            <a:r>
              <a:rPr lang="en-US" altLang="zh-CN" sz="4300" b="1">
                <a:solidFill>
                  <a:prstClr val="white"/>
                </a:solidFill>
                <a:latin typeface="Nexa Light"/>
                <a:ea typeface="宋体" panose="02010600030101010101" pitchFamily="2" charset="-122"/>
              </a:rPr>
              <a:t>1</a:t>
            </a:r>
            <a:r>
              <a:rPr lang="zh-CN" altLang="en-US" sz="4300" b="1">
                <a:solidFill>
                  <a:prstClr val="white"/>
                </a:solidFill>
                <a:latin typeface="Nexa Light"/>
                <a:ea typeface="宋体" panose="02010600030101010101" pitchFamily="2" charset="-122"/>
              </a:rPr>
              <a:t>号，座落着一所宏大而美丽的县直属九年一贯制学校，那便是我的学校</a:t>
            </a:r>
            <a:r>
              <a:rPr lang="en-US" altLang="zh-CN" sz="4300" b="1">
                <a:solidFill>
                  <a:prstClr val="white"/>
                </a:solidFill>
                <a:latin typeface="Nexa Light"/>
                <a:ea typeface="宋体" panose="02010600030101010101" pitchFamily="2" charset="-122"/>
              </a:rPr>
              <a:t>——</a:t>
            </a:r>
            <a:r>
              <a:rPr lang="zh-CN" altLang="en-US" sz="4300" b="1">
                <a:solidFill>
                  <a:prstClr val="white"/>
                </a:solidFill>
                <a:latin typeface="Nexa Light"/>
                <a:ea typeface="宋体" panose="02010600030101010101" pitchFamily="2" charset="-122"/>
              </a:rPr>
              <a:t>石林鹿阜中学。</a:t>
            </a:r>
            <a:endParaRPr lang="zh-CN" altLang="en-US" sz="4300" b="1">
              <a:solidFill>
                <a:prstClr val="white"/>
              </a:solidFill>
              <a:latin typeface="Nexa Light"/>
              <a:ea typeface="宋体" panose="02010600030101010101" pitchFamily="2" charset="-122"/>
            </a:endParaRPr>
          </a:p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300" b="1">
                <a:solidFill>
                  <a:prstClr val="white"/>
                </a:solidFill>
                <a:latin typeface="Nexa Light"/>
                <a:ea typeface="宋体" panose="02010600030101010101" pitchFamily="2" charset="-122"/>
              </a:rPr>
              <a:t>    校园占地面积十五万余平方米，建筑面积两万多平方米，绿化率达</a:t>
            </a:r>
            <a:r>
              <a:rPr lang="en-US" altLang="zh-CN" sz="4300" b="1">
                <a:solidFill>
                  <a:prstClr val="white"/>
                </a:solidFill>
                <a:latin typeface="Nexa Light"/>
                <a:ea typeface="宋体" panose="02010600030101010101" pitchFamily="2" charset="-122"/>
              </a:rPr>
              <a:t>55.22</a:t>
            </a:r>
            <a:r>
              <a:rPr lang="zh-CN" altLang="en-US" sz="4300" b="1">
                <a:solidFill>
                  <a:prstClr val="white"/>
                </a:solidFill>
                <a:latin typeface="Nexa Light"/>
                <a:ea typeface="宋体" panose="02010600030101010101" pitchFamily="2" charset="-122"/>
              </a:rPr>
              <a:t>％，交通便利，景色宜人，文化氛围浓厚，育人环境优良。</a:t>
            </a:r>
            <a:endParaRPr lang="en-US" altLang="zh-CN" sz="4300" b="1">
              <a:solidFill>
                <a:prstClr val="white"/>
              </a:solidFill>
              <a:latin typeface="Nexa Light"/>
              <a:ea typeface="宋体" panose="02010600030101010101" pitchFamily="2" charset="-122"/>
            </a:endParaRPr>
          </a:p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300" b="1">
                <a:solidFill>
                  <a:prstClr val="white"/>
                </a:solidFill>
                <a:latin typeface="Nexa Light"/>
                <a:ea typeface="宋体" panose="02010600030101010101" pitchFamily="2" charset="-122"/>
              </a:rPr>
              <a:t>    </a:t>
            </a:r>
            <a:endParaRPr lang="zh-CN" altLang="en-US" sz="4300" b="1">
              <a:solidFill>
                <a:prstClr val="white"/>
              </a:solidFill>
              <a:latin typeface="Nexa Light"/>
              <a:ea typeface="宋体" panose="02010600030101010101" pitchFamily="2" charset="-122"/>
            </a:endParaRPr>
          </a:p>
        </p:txBody>
      </p:sp>
      <p:pic>
        <p:nvPicPr>
          <p:cNvPr id="185349" name="矩形 9"/>
          <p:cNvPicPr>
            <a:picLocks noChangeArrowheads="1"/>
          </p:cNvPicPr>
          <p:nvPr>
            <p:ph type="title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020" y="247651"/>
            <a:ext cx="4055533" cy="914400"/>
          </a:xfrm>
        </p:spPr>
      </p:pic>
    </p:spTree>
  </p:cSld>
  <p:clrMapOvr>
    <a:masterClrMapping/>
  </p:clrMapOvr>
  <p:transition spd="slow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5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15900" y="215900"/>
            <a:ext cx="11736917" cy="5325533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7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7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鹿阜中学校门的设计很是独特，大门顶部呈北高南低的三角形，像船帆即将升起一样，预示着我们的学校正在扬帆起航。</a:t>
            </a:r>
            <a:endParaRPr lang="en-US" altLang="zh-CN" sz="37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7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7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未进门，首先映入眼帘的是一整块巨大的风景石，上面雕刻着学校的校徽像一个太阳，白色的外圆里用汉语拼音刻着石林县鹿阜中学，之中是黄色的内圆，内圆里面是蓝色的三角形，里面一双手托起了红色的太阳。校徽下面赫然雕刻着“石林鹿阜中学”六个刚劲有力的大字。校碑的左边就是自动伸缩门，上课的时候只开侧门，放学用到的则是伸缩门。</a:t>
            </a:r>
            <a:endParaRPr lang="en-US" altLang="zh-CN" sz="37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7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en-US" altLang="zh-CN" sz="37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7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7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 sz="37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7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7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2771" name="图片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6715" y="5617636"/>
            <a:ext cx="2696633" cy="1018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2000">
    <p:random/>
  </p:transition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234951" y="190531"/>
            <a:ext cx="11582400" cy="638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56" tIns="60928" rIns="121856" bIns="60928">
            <a:spAutoFit/>
          </a:bodyPr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00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从校门往里走，映入眼帘的是</a:t>
            </a:r>
            <a:r>
              <a:rPr lang="zh-CN" altLang="en-US" sz="3700" b="1">
                <a:solidFill>
                  <a:prstClr val="white"/>
                </a:solidFill>
                <a:latin typeface="Nexa Light"/>
                <a:ea typeface="宋体" panose="02010600030101010101" pitchFamily="2" charset="-122"/>
              </a:rPr>
              <a:t>高大的升旗台耸立在广阔的鹿鸣广场的中轴线顶端，“崇尚一流，自强不息”的校训赫然刻在升旗台上。每到星期一的晨会，国旗就在激昂的国歌声中冉冉升起。</a:t>
            </a:r>
            <a:endParaRPr lang="zh-CN" altLang="en-US" sz="3700" b="1">
              <a:solidFill>
                <a:prstClr val="white"/>
              </a:solidFill>
              <a:latin typeface="Nexa Light"/>
              <a:ea typeface="宋体" panose="02010600030101010101" pitchFamily="2" charset="-122"/>
            </a:endParaRPr>
          </a:p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00" b="1">
                <a:solidFill>
                  <a:prstClr val="white"/>
                </a:solidFill>
                <a:latin typeface="Nexa Light"/>
                <a:ea typeface="宋体" panose="02010600030101010101" pitchFamily="2" charset="-122"/>
              </a:rPr>
              <a:t>    紧接着就是三栋呈“</a:t>
            </a:r>
            <a:r>
              <a:rPr lang="en-US" altLang="zh-CN" sz="3700" b="1">
                <a:solidFill>
                  <a:prstClr val="white"/>
                </a:solidFill>
                <a:latin typeface="Nexa Light"/>
                <a:ea typeface="宋体" panose="02010600030101010101" pitchFamily="2" charset="-122"/>
              </a:rPr>
              <a:t>U”</a:t>
            </a:r>
            <a:r>
              <a:rPr lang="zh-CN" altLang="en-US" sz="3700" b="1">
                <a:solidFill>
                  <a:prstClr val="white"/>
                </a:solidFill>
                <a:latin typeface="Nexa Light"/>
                <a:ea typeface="宋体" panose="02010600030101010101" pitchFamily="2" charset="-122"/>
              </a:rPr>
              <a:t>字形的教学楼，像张开的怀抱迎接着每一个鹿阜学子，大楼的基色是朱红色。“爱岗、敬业、团结、奉献”八个金色大字紧贴着躬行楼的，这是我们学校的教风。“自主、合作、探究、创新”八个金色大字紧贴着怀德楼的横梁，这是我们学校的学风。这一教风学风与楼身再次闪耀的校训相呼应。</a:t>
            </a:r>
            <a:br>
              <a:rPr lang="zh-CN" altLang="en-US" sz="3700" b="1">
                <a:solidFill>
                  <a:prstClr val="white"/>
                </a:solidFill>
                <a:latin typeface="Nexa Light"/>
                <a:ea typeface="宋体" panose="02010600030101010101" pitchFamily="2" charset="-122"/>
              </a:rPr>
            </a:br>
            <a:endParaRPr lang="zh-CN" altLang="en-US" sz="3700" b="1">
              <a:solidFill>
                <a:prstClr val="white"/>
              </a:solidFill>
              <a:latin typeface="Nexa Light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000">
    <p:random/>
  </p:transition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TextBox 2"/>
          <p:cNvSpPr txBox="1">
            <a:spLocks noChangeArrowheads="1"/>
          </p:cNvSpPr>
          <p:nvPr/>
        </p:nvSpPr>
        <p:spPr bwMode="auto">
          <a:xfrm>
            <a:off x="201110" y="1017401"/>
            <a:ext cx="11789833" cy="4144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66" tIns="60933" rIns="121866" bIns="60933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Nexa Light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Nexa Light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Nexa Light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Nexa Light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Nexa Light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Nexa Light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Nexa Light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Nexa Light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Nexa Light"/>
                <a:ea typeface="宋体" panose="02010600030101010101" pitchFamily="2" charset="-122"/>
              </a:defRPr>
            </a:lvl9pPr>
          </a:lstStyle>
          <a:p>
            <a:pPr defTabSz="913765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solidFill>
                  <a:prstClr val="white"/>
                </a:solidFill>
              </a:rPr>
              <a:t>    </a:t>
            </a:r>
            <a:r>
              <a:rPr lang="zh-CN" altLang="en-US" sz="3200" b="1">
                <a:solidFill>
                  <a:prstClr val="white"/>
                </a:solidFill>
              </a:rPr>
              <a:t>穿过鹿鸣广场，走到大台阶上，一步一步向上攀登。</a:t>
            </a:r>
            <a:r>
              <a:rPr lang="en-US" altLang="zh-CN" sz="3200" b="1">
                <a:solidFill>
                  <a:prstClr val="white"/>
                </a:solidFill>
              </a:rPr>
              <a:t>“</a:t>
            </a:r>
            <a:r>
              <a:rPr lang="zh-CN" altLang="en-US" sz="3200" b="1">
                <a:solidFill>
                  <a:prstClr val="white"/>
                </a:solidFill>
              </a:rPr>
              <a:t>坚毅、求真</a:t>
            </a:r>
            <a:r>
              <a:rPr lang="en-US" altLang="zh-CN" sz="3200" b="1">
                <a:solidFill>
                  <a:prstClr val="white"/>
                </a:solidFill>
              </a:rPr>
              <a:t>”</a:t>
            </a:r>
            <a:r>
              <a:rPr lang="zh-CN" altLang="en-US" sz="3200" b="1">
                <a:solidFill>
                  <a:prstClr val="white"/>
                </a:solidFill>
              </a:rPr>
              <a:t>的校风突显在我们面前，时刻彰显着学校坚定而又有毅力地追求说“真话”、干“真事”、求“真理”、做“真人”。</a:t>
            </a:r>
            <a:endParaRPr lang="zh-CN" altLang="en-US" sz="3200" b="1">
              <a:solidFill>
                <a:prstClr val="white"/>
              </a:solidFill>
            </a:endParaRPr>
          </a:p>
          <a:p>
            <a:pPr defTabSz="913765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prstClr val="white"/>
                </a:solidFill>
              </a:rPr>
              <a:t>    登上大台阶的顶端，我们来到了大厅，厅内的</a:t>
            </a:r>
            <a:r>
              <a:rPr lang="en-US" altLang="zh-CN" sz="3200" b="1">
                <a:solidFill>
                  <a:prstClr val="white"/>
                </a:solidFill>
              </a:rPr>
              <a:t>《</a:t>
            </a:r>
            <a:r>
              <a:rPr lang="zh-CN" altLang="en-US" sz="3200" b="1">
                <a:solidFill>
                  <a:prstClr val="white"/>
                </a:solidFill>
              </a:rPr>
              <a:t>大学</a:t>
            </a:r>
            <a:r>
              <a:rPr lang="en-US" altLang="zh-CN" sz="3200" b="1">
                <a:solidFill>
                  <a:prstClr val="white"/>
                </a:solidFill>
              </a:rPr>
              <a:t>》</a:t>
            </a:r>
            <a:r>
              <a:rPr lang="zh-CN" altLang="en-US" sz="3200" b="1">
                <a:solidFill>
                  <a:prstClr val="white"/>
                </a:solidFill>
              </a:rPr>
              <a:t>印证着学校育才先育人，育人先育德即“先育人，后育才”的办学理念。厅外四合院中是学校的中心花园，一副世界地图让我们放眼世界，钥匙形状的进水渠更是启迪我们知识才是打开世界的有效途径。</a:t>
            </a:r>
            <a:endParaRPr lang="zh-CN" altLang="en-US" sz="3200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2000">
    <p:random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custDataLst>
      <p:tags r:id="rId3"/>
    </p:custDataLst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Rectangle 1"/>
          <p:cNvSpPr>
            <a:spLocks noChangeArrowheads="1"/>
          </p:cNvSpPr>
          <p:nvPr/>
        </p:nvSpPr>
        <p:spPr bwMode="auto">
          <a:xfrm>
            <a:off x="277285" y="0"/>
            <a:ext cx="11667067" cy="5293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0" tIns="60940" rIns="121880" bIns="60940" anchor="ctr">
            <a:spAutoFit/>
          </a:bodyPr>
          <a:lstStyle/>
          <a:p>
            <a:pPr indent="473710" defTabSz="9137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70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700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向左顺着明理楼或者向右顺着忠信继续往前行，我们会在每层楼转角遇见一个又一个各具特色的书吧，它让我们从此开始读</a:t>
            </a:r>
            <a:r>
              <a:rPr lang="zh-CN" altLang="en-US" sz="3700" b="1">
                <a:solidFill>
                  <a:prstClr val="white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700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万卷书</a:t>
            </a:r>
            <a:r>
              <a:rPr lang="zh-CN" altLang="en-US" sz="3700" b="1">
                <a:solidFill>
                  <a:prstClr val="white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700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700" b="1">
              <a:solidFill>
                <a:prstClr val="white"/>
              </a:solidFill>
              <a:latin typeface="Nexa Light"/>
              <a:ea typeface="宋体" panose="02010600030101010101" pitchFamily="2" charset="-122"/>
            </a:endParaRPr>
          </a:p>
          <a:p>
            <a:pPr indent="473710" defTabSz="91376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700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700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从主教学楼下来，巍峨的报告厅矗立在我们的右边，</a:t>
            </a:r>
            <a:r>
              <a:rPr lang="zh-CN" altLang="en-US" sz="3700" b="1">
                <a:solidFill>
                  <a:prstClr val="white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700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书中有路</a:t>
            </a:r>
            <a:r>
              <a:rPr lang="zh-CN" altLang="en-US" sz="3700" b="1">
                <a:solidFill>
                  <a:prstClr val="white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700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的雕塑立在左边，前面四幢宿舍楼映入眼帘。继续前行，中路上的名人雕塑指引着我们来到石门湖，旁边</a:t>
            </a:r>
            <a:r>
              <a:rPr lang="zh-CN" altLang="en-US" sz="3700" b="1">
                <a:solidFill>
                  <a:prstClr val="white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标准篮球场是同学们大展球技的舞台；</a:t>
            </a:r>
            <a:r>
              <a:rPr lang="en-US" altLang="zh-CN" sz="3700" b="1">
                <a:solidFill>
                  <a:prstClr val="white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400</a:t>
            </a:r>
            <a:r>
              <a:rPr lang="zh-CN" altLang="en-US" sz="3700" b="1">
                <a:solidFill>
                  <a:prstClr val="white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米塑胶跑道上赛出的是一个又一个新纪录；足球场上的角逐堪比大赛般激烈。</a:t>
            </a:r>
            <a:endParaRPr lang="zh-CN" altLang="en-US" sz="3700" b="1">
              <a:solidFill>
                <a:prstClr val="white"/>
              </a:solidFill>
              <a:latin typeface="Nexa Light"/>
              <a:ea typeface="宋体" panose="02010600030101010101" pitchFamily="2" charset="-122"/>
            </a:endParaRPr>
          </a:p>
        </p:txBody>
      </p:sp>
      <p:pic>
        <p:nvPicPr>
          <p:cNvPr id="35843" name="图片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6700" y="5293784"/>
            <a:ext cx="2804584" cy="1123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2000">
    <p:random/>
  </p:transition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Rectangle 4"/>
          <p:cNvSpPr>
            <a:spLocks noChangeArrowheads="1"/>
          </p:cNvSpPr>
          <p:nvPr/>
        </p:nvSpPr>
        <p:spPr bwMode="auto">
          <a:xfrm>
            <a:off x="431801" y="364069"/>
            <a:ext cx="11322051" cy="24214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96" tIns="60948" rIns="121896" bIns="60948">
            <a:spAutoFit/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700" b="1">
                <a:solidFill>
                  <a:prstClr val="white"/>
                </a:solidFill>
                <a:latin typeface="Nexa Light"/>
                <a:ea typeface="宋体" panose="02010600030101010101" pitchFamily="2" charset="-122"/>
              </a:rPr>
              <a:t>    </a:t>
            </a:r>
            <a:endParaRPr lang="zh-CN" altLang="en-US" sz="3700" b="1">
              <a:solidFill>
                <a:prstClr val="white"/>
              </a:solidFill>
              <a:latin typeface="Nexa Light"/>
              <a:ea typeface="宋体" panose="02010600030101010101" pitchFamily="2" charset="-122"/>
            </a:endParaRPr>
          </a:p>
          <a:p>
            <a:pPr indent="47371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70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700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幽雅的环境、浓郁的学习氛围、健康的体育锻炼会启迪莘莘学子不断积极进取，奋发图强，代表着宏大而美丽的石林鹿阜中学抵达知识的彼岸。</a:t>
            </a:r>
            <a:endParaRPr lang="zh-CN" altLang="en-US" sz="3700" b="1">
              <a:solidFill>
                <a:prstClr val="white"/>
              </a:solidFill>
              <a:latin typeface="Nexa Light"/>
              <a:ea typeface="宋体" panose="02010600030101010101" pitchFamily="2" charset="-122"/>
            </a:endParaRPr>
          </a:p>
        </p:txBody>
      </p:sp>
      <p:pic>
        <p:nvPicPr>
          <p:cNvPr id="36867" name="图片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6700" y="4652434"/>
            <a:ext cx="4083051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2000">
    <p:random/>
  </p:transition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AutoShape 3"/>
          <p:cNvSpPr>
            <a:spLocks noChangeAspect="1" noChangeArrowheads="1" noTextEdit="1"/>
          </p:cNvSpPr>
          <p:nvPr/>
        </p:nvSpPr>
        <p:spPr bwMode="auto">
          <a:xfrm>
            <a:off x="1494369" y="-1162049"/>
            <a:ext cx="6659033" cy="13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4" tIns="60957" rIns="121914" bIns="60957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3700">
              <a:solidFill>
                <a:prstClr val="black"/>
              </a:solidFill>
              <a:latin typeface="Nexa Light"/>
              <a:ea typeface="宋体" panose="02010600030101010101" pitchFamily="2" charset="-122"/>
            </a:endParaRPr>
          </a:p>
        </p:txBody>
      </p:sp>
      <p:sp>
        <p:nvSpPr>
          <p:cNvPr id="38915" name="Freeform 9"/>
          <p:cNvSpPr>
            <a:spLocks noEditPoints="1" noChangeArrowheads="1"/>
          </p:cNvSpPr>
          <p:nvPr/>
        </p:nvSpPr>
        <p:spPr bwMode="auto">
          <a:xfrm>
            <a:off x="1737786" y="1331384"/>
            <a:ext cx="4008967" cy="91016"/>
          </a:xfrm>
          <a:custGeom>
            <a:gdLst>
              <a:gd name="T0" fmla="*/ 1464078 w 3138"/>
              <a:gd name="T1" fmla="*/ 18753 h 91"/>
              <a:gd name="T2" fmla="*/ 1543605 w 3138"/>
              <a:gd name="T3" fmla="*/ 24754 h 91"/>
              <a:gd name="T4" fmla="*/ 1662418 w 3138"/>
              <a:gd name="T5" fmla="*/ 34506 h 91"/>
              <a:gd name="T6" fmla="*/ 1771649 w 3138"/>
              <a:gd name="T7" fmla="*/ 39007 h 91"/>
              <a:gd name="T8" fmla="*/ 1848302 w 3138"/>
              <a:gd name="T9" fmla="*/ 37507 h 91"/>
              <a:gd name="T10" fmla="*/ 1999693 w 3138"/>
              <a:gd name="T11" fmla="*/ 18003 h 91"/>
              <a:gd name="T12" fmla="*/ 2139585 w 3138"/>
              <a:gd name="T13" fmla="*/ 17253 h 91"/>
              <a:gd name="T14" fmla="*/ 2302473 w 3138"/>
              <a:gd name="T15" fmla="*/ 22504 h 91"/>
              <a:gd name="T16" fmla="*/ 2565010 w 3138"/>
              <a:gd name="T17" fmla="*/ 14253 h 91"/>
              <a:gd name="T18" fmla="*/ 2713526 w 3138"/>
              <a:gd name="T19" fmla="*/ 19503 h 91"/>
              <a:gd name="T20" fmla="*/ 2989478 w 3138"/>
              <a:gd name="T21" fmla="*/ 0 h 91"/>
              <a:gd name="T22" fmla="*/ 2684781 w 3138"/>
              <a:gd name="T23" fmla="*/ 23254 h 91"/>
              <a:gd name="T24" fmla="*/ 2460570 w 3138"/>
              <a:gd name="T25" fmla="*/ 30005 h 91"/>
              <a:gd name="T26" fmla="*/ 2230611 w 3138"/>
              <a:gd name="T27" fmla="*/ 46508 h 91"/>
              <a:gd name="T28" fmla="*/ 2087844 w 3138"/>
              <a:gd name="T29" fmla="*/ 43508 h 91"/>
              <a:gd name="T30" fmla="*/ 1952742 w 3138"/>
              <a:gd name="T31" fmla="*/ 30755 h 91"/>
              <a:gd name="T32" fmla="*/ 1711285 w 3138"/>
              <a:gd name="T33" fmla="*/ 63011 h 91"/>
              <a:gd name="T34" fmla="*/ 1707452 w 3138"/>
              <a:gd name="T35" fmla="*/ 29255 h 91"/>
              <a:gd name="T36" fmla="*/ 1594388 w 3138"/>
              <a:gd name="T37" fmla="*/ 25504 h 91"/>
              <a:gd name="T38" fmla="*/ 1410420 w 3138"/>
              <a:gd name="T39" fmla="*/ 39007 h 91"/>
              <a:gd name="T40" fmla="*/ 1220704 w 3138"/>
              <a:gd name="T41" fmla="*/ 58510 h 91"/>
              <a:gd name="T42" fmla="*/ 1145967 w 3138"/>
              <a:gd name="T43" fmla="*/ 52509 h 91"/>
              <a:gd name="T44" fmla="*/ 1037694 w 3138"/>
              <a:gd name="T45" fmla="*/ 42758 h 91"/>
              <a:gd name="T46" fmla="*/ 871931 w 3138"/>
              <a:gd name="T47" fmla="*/ 48759 h 91"/>
              <a:gd name="T48" fmla="*/ 753118 w 3138"/>
              <a:gd name="T49" fmla="*/ 48759 h 91"/>
              <a:gd name="T50" fmla="*/ 691796 w 3138"/>
              <a:gd name="T51" fmla="*/ 40507 h 91"/>
              <a:gd name="T52" fmla="*/ 508786 w 3138"/>
              <a:gd name="T53" fmla="*/ 59260 h 91"/>
              <a:gd name="T54" fmla="*/ 529866 w 3138"/>
              <a:gd name="T55" fmla="*/ 25504 h 91"/>
              <a:gd name="T56" fmla="*/ 321944 w 3138"/>
              <a:gd name="T57" fmla="*/ 52509 h 91"/>
              <a:gd name="T58" fmla="*/ 299906 w 3138"/>
              <a:gd name="T59" fmla="*/ 36006 h 91"/>
              <a:gd name="T60" fmla="*/ 79528 w 3138"/>
              <a:gd name="T61" fmla="*/ 36756 h 91"/>
              <a:gd name="T62" fmla="*/ 25870 w 3138"/>
              <a:gd name="T63" fmla="*/ 12752 h 91"/>
              <a:gd name="T64" fmla="*/ 114022 w 3138"/>
              <a:gd name="T65" fmla="*/ 15003 h 91"/>
              <a:gd name="T66" fmla="*/ 116896 w 3138"/>
              <a:gd name="T67" fmla="*/ 32256 h 91"/>
              <a:gd name="T68" fmla="*/ 174386 w 3138"/>
              <a:gd name="T69" fmla="*/ 44258 h 91"/>
              <a:gd name="T70" fmla="*/ 305655 w 3138"/>
              <a:gd name="T71" fmla="*/ 20254 h 91"/>
              <a:gd name="T72" fmla="*/ 433091 w 3138"/>
              <a:gd name="T73" fmla="*/ 38257 h 91"/>
              <a:gd name="T74" fmla="*/ 563402 w 3138"/>
              <a:gd name="T75" fmla="*/ 16503 h 91"/>
              <a:gd name="T76" fmla="*/ 575858 w 3138"/>
              <a:gd name="T77" fmla="*/ 47258 h 91"/>
              <a:gd name="T78" fmla="*/ 687963 w 3138"/>
              <a:gd name="T79" fmla="*/ 32256 h 91"/>
              <a:gd name="T80" fmla="*/ 868098 w 3138"/>
              <a:gd name="T81" fmla="*/ 30005 h 91"/>
              <a:gd name="T82" fmla="*/ 929421 w 3138"/>
              <a:gd name="T83" fmla="*/ 48008 h 91"/>
              <a:gd name="T84" fmla="*/ 1027154 w 3138"/>
              <a:gd name="T85" fmla="*/ 34506 h 91"/>
              <a:gd name="T86" fmla="*/ 1160339 w 3138"/>
              <a:gd name="T87" fmla="*/ 36006 h 91"/>
              <a:gd name="T88" fmla="*/ 1248490 w 3138"/>
              <a:gd name="T89" fmla="*/ 50259 h 91"/>
              <a:gd name="T90" fmla="*/ 1063564 w 3138"/>
              <a:gd name="T91" fmla="*/ 38257 h 91"/>
              <a:gd name="T92" fmla="*/ 516451 w 3138"/>
              <a:gd name="T93" fmla="*/ 24004 h 91"/>
              <a:gd name="T94" fmla="*/ 130311 w 3138"/>
              <a:gd name="T95" fmla="*/ 51009 h 91"/>
              <a:gd name="T96" fmla="*/ 728206 w 3138"/>
              <a:gd name="T97" fmla="*/ 26255 h 91"/>
              <a:gd name="T98" fmla="*/ 389015 w 3138"/>
              <a:gd name="T99" fmla="*/ 36756 h 91"/>
              <a:gd name="T100" fmla="*/ 490581 w 3138"/>
              <a:gd name="T101" fmla="*/ 51009 h 91"/>
              <a:gd name="T102" fmla="*/ 1488032 w 3138"/>
              <a:gd name="T103" fmla="*/ 42758 h 91"/>
              <a:gd name="T104" fmla="*/ 2164497 w 3138"/>
              <a:gd name="T105" fmla="*/ 27755 h 91"/>
              <a:gd name="T106" fmla="*/ 95817 w 3138"/>
              <a:gd name="T107" fmla="*/ 46508 h 91"/>
              <a:gd name="T108" fmla="*/ 388057 w 3138"/>
              <a:gd name="T109" fmla="*/ 23254 h 91"/>
              <a:gd name="T110" fmla="*/ 865224 w 3138"/>
              <a:gd name="T111" fmla="*/ 36006 h 91"/>
              <a:gd name="T112" fmla="*/ 294157 w 3138"/>
              <a:gd name="T113" fmla="*/ 27755 h 91"/>
              <a:gd name="T114" fmla="*/ 40243 w 3138"/>
              <a:gd name="T115" fmla="*/ 18003 h 91"/>
              <a:gd name="T116" fmla="*/ 442673 w 3138"/>
              <a:gd name="T117" fmla="*/ 33006 h 91"/>
              <a:gd name="T118" fmla="*/ 158097 w 3138"/>
              <a:gd name="T119" fmla="*/ 54760 h 91"/>
              <a:gd name="T120" fmla="*/ 73779 w 3138"/>
              <a:gd name="T121" fmla="*/ 33756 h 9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138" h="91">
                <a:moveTo>
                  <a:pt x="1313" y="70"/>
                </a:moveTo>
                <a:cubicBezTo>
                  <a:pt x="1315" y="70"/>
                  <a:pt x="1319" y="69"/>
                  <a:pt x="1320" y="69"/>
                </a:cubicBezTo>
                <a:cubicBezTo>
                  <a:pt x="1325" y="65"/>
                  <a:pt x="1337" y="63"/>
                  <a:pt x="1349" y="61"/>
                </a:cubicBezTo>
                <a:cubicBezTo>
                  <a:pt x="1350" y="59"/>
                  <a:pt x="1350" y="57"/>
                  <a:pt x="1350" y="56"/>
                </a:cubicBezTo>
                <a:cubicBezTo>
                  <a:pt x="1362" y="55"/>
                  <a:pt x="1372" y="60"/>
                  <a:pt x="1384" y="55"/>
                </a:cubicBezTo>
                <a:cubicBezTo>
                  <a:pt x="1382" y="55"/>
                  <a:pt x="1380" y="54"/>
                  <a:pt x="1377" y="52"/>
                </a:cubicBezTo>
                <a:cubicBezTo>
                  <a:pt x="1389" y="48"/>
                  <a:pt x="1402" y="43"/>
                  <a:pt x="1415" y="38"/>
                </a:cubicBezTo>
                <a:cubicBezTo>
                  <a:pt x="1424" y="39"/>
                  <a:pt x="1432" y="40"/>
                  <a:pt x="1439" y="37"/>
                </a:cubicBezTo>
                <a:cubicBezTo>
                  <a:pt x="1432" y="37"/>
                  <a:pt x="1427" y="36"/>
                  <a:pt x="1419" y="36"/>
                </a:cubicBezTo>
                <a:cubicBezTo>
                  <a:pt x="1430" y="33"/>
                  <a:pt x="1439" y="30"/>
                  <a:pt x="1449" y="27"/>
                </a:cubicBezTo>
                <a:cubicBezTo>
                  <a:pt x="1450" y="27"/>
                  <a:pt x="1451" y="27"/>
                  <a:pt x="1452" y="27"/>
                </a:cubicBezTo>
                <a:cubicBezTo>
                  <a:pt x="1464" y="28"/>
                  <a:pt x="1473" y="25"/>
                  <a:pt x="1483" y="24"/>
                </a:cubicBezTo>
                <a:cubicBezTo>
                  <a:pt x="1497" y="22"/>
                  <a:pt x="1510" y="22"/>
                  <a:pt x="1522" y="25"/>
                </a:cubicBezTo>
                <a:cubicBezTo>
                  <a:pt x="1524" y="25"/>
                  <a:pt x="1527" y="25"/>
                  <a:pt x="1528" y="25"/>
                </a:cubicBezTo>
                <a:cubicBezTo>
                  <a:pt x="1527" y="27"/>
                  <a:pt x="1527" y="29"/>
                  <a:pt x="1526" y="31"/>
                </a:cubicBezTo>
                <a:cubicBezTo>
                  <a:pt x="1533" y="30"/>
                  <a:pt x="1538" y="30"/>
                  <a:pt x="1542" y="30"/>
                </a:cubicBezTo>
                <a:cubicBezTo>
                  <a:pt x="1543" y="30"/>
                  <a:pt x="1544" y="31"/>
                  <a:pt x="1544" y="31"/>
                </a:cubicBezTo>
                <a:cubicBezTo>
                  <a:pt x="1543" y="35"/>
                  <a:pt x="1534" y="38"/>
                  <a:pt x="1538" y="42"/>
                </a:cubicBezTo>
                <a:cubicBezTo>
                  <a:pt x="1526" y="45"/>
                  <a:pt x="1531" y="50"/>
                  <a:pt x="1519" y="53"/>
                </a:cubicBezTo>
                <a:cubicBezTo>
                  <a:pt x="1513" y="54"/>
                  <a:pt x="1512" y="57"/>
                  <a:pt x="1508" y="61"/>
                </a:cubicBezTo>
                <a:cubicBezTo>
                  <a:pt x="1520" y="60"/>
                  <a:pt x="1527" y="59"/>
                  <a:pt x="1533" y="57"/>
                </a:cubicBezTo>
                <a:cubicBezTo>
                  <a:pt x="1542" y="54"/>
                  <a:pt x="1552" y="52"/>
                  <a:pt x="1562" y="50"/>
                </a:cubicBezTo>
                <a:cubicBezTo>
                  <a:pt x="1563" y="50"/>
                  <a:pt x="1567" y="50"/>
                  <a:pt x="1569" y="50"/>
                </a:cubicBezTo>
                <a:cubicBezTo>
                  <a:pt x="1572" y="49"/>
                  <a:pt x="1578" y="49"/>
                  <a:pt x="1578" y="48"/>
                </a:cubicBezTo>
                <a:cubicBezTo>
                  <a:pt x="1577" y="45"/>
                  <a:pt x="1585" y="45"/>
                  <a:pt x="1591" y="45"/>
                </a:cubicBezTo>
                <a:cubicBezTo>
                  <a:pt x="1598" y="44"/>
                  <a:pt x="1608" y="44"/>
                  <a:pt x="1614" y="42"/>
                </a:cubicBezTo>
                <a:cubicBezTo>
                  <a:pt x="1621" y="41"/>
                  <a:pt x="1624" y="38"/>
                  <a:pt x="1630" y="36"/>
                </a:cubicBezTo>
                <a:cubicBezTo>
                  <a:pt x="1624" y="35"/>
                  <a:pt x="1618" y="34"/>
                  <a:pt x="1611" y="33"/>
                </a:cubicBezTo>
                <a:cubicBezTo>
                  <a:pt x="1617" y="31"/>
                  <a:pt x="1620" y="30"/>
                  <a:pt x="1625" y="31"/>
                </a:cubicBezTo>
                <a:cubicBezTo>
                  <a:pt x="1635" y="33"/>
                  <a:pt x="1638" y="33"/>
                  <a:pt x="1645" y="30"/>
                </a:cubicBezTo>
                <a:cubicBezTo>
                  <a:pt x="1648" y="29"/>
                  <a:pt x="1653" y="27"/>
                  <a:pt x="1656" y="26"/>
                </a:cubicBezTo>
                <a:cubicBezTo>
                  <a:pt x="1657" y="26"/>
                  <a:pt x="1656" y="25"/>
                  <a:pt x="1656" y="24"/>
                </a:cubicBezTo>
                <a:cubicBezTo>
                  <a:pt x="1661" y="24"/>
                  <a:pt x="1666" y="23"/>
                  <a:pt x="1670" y="23"/>
                </a:cubicBezTo>
                <a:cubicBezTo>
                  <a:pt x="1676" y="23"/>
                  <a:pt x="1682" y="22"/>
                  <a:pt x="1685" y="25"/>
                </a:cubicBezTo>
                <a:cubicBezTo>
                  <a:pt x="1686" y="25"/>
                  <a:pt x="1694" y="25"/>
                  <a:pt x="1699" y="25"/>
                </a:cubicBezTo>
                <a:cubicBezTo>
                  <a:pt x="1714" y="25"/>
                  <a:pt x="1715" y="25"/>
                  <a:pt x="1714" y="30"/>
                </a:cubicBezTo>
                <a:cubicBezTo>
                  <a:pt x="1713" y="32"/>
                  <a:pt x="1716" y="33"/>
                  <a:pt x="1718" y="36"/>
                </a:cubicBezTo>
                <a:cubicBezTo>
                  <a:pt x="1714" y="37"/>
                  <a:pt x="1710" y="39"/>
                  <a:pt x="1705" y="41"/>
                </a:cubicBezTo>
                <a:cubicBezTo>
                  <a:pt x="1712" y="42"/>
                  <a:pt x="1718" y="43"/>
                  <a:pt x="1724" y="43"/>
                </a:cubicBezTo>
                <a:cubicBezTo>
                  <a:pt x="1720" y="44"/>
                  <a:pt x="1717" y="45"/>
                  <a:pt x="1713" y="46"/>
                </a:cubicBezTo>
                <a:cubicBezTo>
                  <a:pt x="1716" y="47"/>
                  <a:pt x="1718" y="47"/>
                  <a:pt x="1720" y="48"/>
                </a:cubicBezTo>
                <a:cubicBezTo>
                  <a:pt x="1725" y="47"/>
                  <a:pt x="1730" y="47"/>
                  <a:pt x="1735" y="46"/>
                </a:cubicBezTo>
                <a:cubicBezTo>
                  <a:pt x="1728" y="44"/>
                  <a:pt x="1733" y="42"/>
                  <a:pt x="1737" y="40"/>
                </a:cubicBezTo>
                <a:cubicBezTo>
                  <a:pt x="1742" y="37"/>
                  <a:pt x="1749" y="35"/>
                  <a:pt x="1756" y="33"/>
                </a:cubicBezTo>
                <a:cubicBezTo>
                  <a:pt x="1767" y="30"/>
                  <a:pt x="1784" y="27"/>
                  <a:pt x="1789" y="22"/>
                </a:cubicBezTo>
                <a:cubicBezTo>
                  <a:pt x="1789" y="22"/>
                  <a:pt x="1794" y="21"/>
                  <a:pt x="1799" y="21"/>
                </a:cubicBezTo>
                <a:cubicBezTo>
                  <a:pt x="1797" y="23"/>
                  <a:pt x="1795" y="25"/>
                  <a:pt x="1792" y="27"/>
                </a:cubicBezTo>
                <a:cubicBezTo>
                  <a:pt x="1800" y="26"/>
                  <a:pt x="1807" y="26"/>
                  <a:pt x="1815" y="26"/>
                </a:cubicBezTo>
                <a:cubicBezTo>
                  <a:pt x="1813" y="25"/>
                  <a:pt x="1810" y="24"/>
                  <a:pt x="1809" y="23"/>
                </a:cubicBezTo>
                <a:cubicBezTo>
                  <a:pt x="1807" y="21"/>
                  <a:pt x="1810" y="18"/>
                  <a:pt x="1818" y="19"/>
                </a:cubicBezTo>
                <a:cubicBezTo>
                  <a:pt x="1825" y="19"/>
                  <a:pt x="1836" y="17"/>
                  <a:pt x="1838" y="21"/>
                </a:cubicBezTo>
                <a:cubicBezTo>
                  <a:pt x="1838" y="21"/>
                  <a:pt x="1842" y="22"/>
                  <a:pt x="1845" y="22"/>
                </a:cubicBezTo>
                <a:cubicBezTo>
                  <a:pt x="1854" y="23"/>
                  <a:pt x="1860" y="26"/>
                  <a:pt x="1861" y="27"/>
                </a:cubicBezTo>
                <a:cubicBezTo>
                  <a:pt x="1862" y="30"/>
                  <a:pt x="1869" y="31"/>
                  <a:pt x="1876" y="32"/>
                </a:cubicBezTo>
                <a:cubicBezTo>
                  <a:pt x="1866" y="35"/>
                  <a:pt x="1871" y="40"/>
                  <a:pt x="1857" y="43"/>
                </a:cubicBezTo>
                <a:cubicBezTo>
                  <a:pt x="1859" y="46"/>
                  <a:pt x="1845" y="48"/>
                  <a:pt x="1849" y="52"/>
                </a:cubicBezTo>
                <a:cubicBezTo>
                  <a:pt x="1850" y="52"/>
                  <a:pt x="1848" y="53"/>
                  <a:pt x="1847" y="54"/>
                </a:cubicBezTo>
                <a:cubicBezTo>
                  <a:pt x="1840" y="58"/>
                  <a:pt x="1836" y="62"/>
                  <a:pt x="1835" y="66"/>
                </a:cubicBezTo>
                <a:cubicBezTo>
                  <a:pt x="1835" y="67"/>
                  <a:pt x="1831" y="68"/>
                  <a:pt x="1829" y="70"/>
                </a:cubicBezTo>
                <a:cubicBezTo>
                  <a:pt x="1849" y="70"/>
                  <a:pt x="1853" y="70"/>
                  <a:pt x="1863" y="65"/>
                </a:cubicBezTo>
                <a:cubicBezTo>
                  <a:pt x="1866" y="63"/>
                  <a:pt x="1870" y="62"/>
                  <a:pt x="1879" y="62"/>
                </a:cubicBezTo>
                <a:cubicBezTo>
                  <a:pt x="1884" y="63"/>
                  <a:pt x="1891" y="62"/>
                  <a:pt x="1897" y="61"/>
                </a:cubicBezTo>
                <a:cubicBezTo>
                  <a:pt x="1899" y="55"/>
                  <a:pt x="1908" y="52"/>
                  <a:pt x="1926" y="53"/>
                </a:cubicBezTo>
                <a:cubicBezTo>
                  <a:pt x="1922" y="54"/>
                  <a:pt x="1918" y="55"/>
                  <a:pt x="1916" y="56"/>
                </a:cubicBezTo>
                <a:cubicBezTo>
                  <a:pt x="1915" y="57"/>
                  <a:pt x="1915" y="59"/>
                  <a:pt x="1915" y="60"/>
                </a:cubicBezTo>
                <a:cubicBezTo>
                  <a:pt x="1915" y="60"/>
                  <a:pt x="1919" y="61"/>
                  <a:pt x="1921" y="60"/>
                </a:cubicBezTo>
                <a:cubicBezTo>
                  <a:pt x="1926" y="60"/>
                  <a:pt x="1927" y="59"/>
                  <a:pt x="1925" y="58"/>
                </a:cubicBezTo>
                <a:cubicBezTo>
                  <a:pt x="1925" y="57"/>
                  <a:pt x="1926" y="57"/>
                  <a:pt x="1926" y="56"/>
                </a:cubicBezTo>
                <a:cubicBezTo>
                  <a:pt x="1930" y="56"/>
                  <a:pt x="1933" y="56"/>
                  <a:pt x="1937" y="56"/>
                </a:cubicBezTo>
                <a:cubicBezTo>
                  <a:pt x="1944" y="53"/>
                  <a:pt x="1934" y="52"/>
                  <a:pt x="1929" y="50"/>
                </a:cubicBezTo>
                <a:cubicBezTo>
                  <a:pt x="1935" y="50"/>
                  <a:pt x="1940" y="50"/>
                  <a:pt x="1944" y="50"/>
                </a:cubicBezTo>
                <a:cubicBezTo>
                  <a:pt x="1956" y="50"/>
                  <a:pt x="1958" y="50"/>
                  <a:pt x="1956" y="46"/>
                </a:cubicBezTo>
                <a:cubicBezTo>
                  <a:pt x="1955" y="44"/>
                  <a:pt x="1961" y="43"/>
                  <a:pt x="1966" y="43"/>
                </a:cubicBezTo>
                <a:cubicBezTo>
                  <a:pt x="1971" y="42"/>
                  <a:pt x="1977" y="42"/>
                  <a:pt x="1982" y="42"/>
                </a:cubicBezTo>
                <a:cubicBezTo>
                  <a:pt x="1986" y="40"/>
                  <a:pt x="1990" y="39"/>
                  <a:pt x="1994" y="37"/>
                </a:cubicBezTo>
                <a:cubicBezTo>
                  <a:pt x="1996" y="38"/>
                  <a:pt x="1998" y="38"/>
                  <a:pt x="2000" y="39"/>
                </a:cubicBezTo>
                <a:cubicBezTo>
                  <a:pt x="2007" y="35"/>
                  <a:pt x="2017" y="32"/>
                  <a:pt x="2035" y="34"/>
                </a:cubicBezTo>
                <a:cubicBezTo>
                  <a:pt x="2035" y="34"/>
                  <a:pt x="2034" y="33"/>
                  <a:pt x="2034" y="33"/>
                </a:cubicBezTo>
                <a:cubicBezTo>
                  <a:pt x="2031" y="32"/>
                  <a:pt x="2027" y="32"/>
                  <a:pt x="2024" y="32"/>
                </a:cubicBezTo>
                <a:cubicBezTo>
                  <a:pt x="2029" y="28"/>
                  <a:pt x="2029" y="28"/>
                  <a:pt x="2077" y="21"/>
                </a:cubicBezTo>
                <a:cubicBezTo>
                  <a:pt x="2075" y="20"/>
                  <a:pt x="2074" y="19"/>
                  <a:pt x="2073" y="19"/>
                </a:cubicBezTo>
                <a:cubicBezTo>
                  <a:pt x="2085" y="16"/>
                  <a:pt x="2085" y="16"/>
                  <a:pt x="2096" y="19"/>
                </a:cubicBezTo>
                <a:cubicBezTo>
                  <a:pt x="2093" y="19"/>
                  <a:pt x="2089" y="20"/>
                  <a:pt x="2086" y="21"/>
                </a:cubicBezTo>
                <a:cubicBezTo>
                  <a:pt x="2085" y="22"/>
                  <a:pt x="2087" y="23"/>
                  <a:pt x="2087" y="24"/>
                </a:cubicBezTo>
                <a:cubicBezTo>
                  <a:pt x="2090" y="23"/>
                  <a:pt x="2094" y="23"/>
                  <a:pt x="2095" y="22"/>
                </a:cubicBezTo>
                <a:cubicBezTo>
                  <a:pt x="2099" y="21"/>
                  <a:pt x="2101" y="19"/>
                  <a:pt x="2105" y="17"/>
                </a:cubicBezTo>
                <a:cubicBezTo>
                  <a:pt x="2106" y="17"/>
                  <a:pt x="2108" y="17"/>
                  <a:pt x="2108" y="17"/>
                </a:cubicBezTo>
                <a:cubicBezTo>
                  <a:pt x="2124" y="19"/>
                  <a:pt x="2138" y="20"/>
                  <a:pt x="2152" y="22"/>
                </a:cubicBezTo>
                <a:cubicBezTo>
                  <a:pt x="2150" y="23"/>
                  <a:pt x="2146" y="25"/>
                  <a:pt x="2147" y="27"/>
                </a:cubicBezTo>
                <a:cubicBezTo>
                  <a:pt x="2149" y="28"/>
                  <a:pt x="2155" y="29"/>
                  <a:pt x="2161" y="30"/>
                </a:cubicBezTo>
                <a:cubicBezTo>
                  <a:pt x="2175" y="33"/>
                  <a:pt x="2175" y="34"/>
                  <a:pt x="2159" y="37"/>
                </a:cubicBezTo>
                <a:cubicBezTo>
                  <a:pt x="2160" y="40"/>
                  <a:pt x="2160" y="42"/>
                  <a:pt x="2161" y="45"/>
                </a:cubicBezTo>
                <a:cubicBezTo>
                  <a:pt x="2167" y="43"/>
                  <a:pt x="2172" y="42"/>
                  <a:pt x="2177" y="41"/>
                </a:cubicBezTo>
                <a:cubicBezTo>
                  <a:pt x="2184" y="39"/>
                  <a:pt x="2187" y="36"/>
                  <a:pt x="2199" y="36"/>
                </a:cubicBezTo>
                <a:cubicBezTo>
                  <a:pt x="2202" y="36"/>
                  <a:pt x="2207" y="34"/>
                  <a:pt x="2206" y="33"/>
                </a:cubicBezTo>
                <a:cubicBezTo>
                  <a:pt x="2203" y="31"/>
                  <a:pt x="2204" y="30"/>
                  <a:pt x="2208" y="29"/>
                </a:cubicBezTo>
                <a:cubicBezTo>
                  <a:pt x="2212" y="28"/>
                  <a:pt x="2218" y="28"/>
                  <a:pt x="2221" y="27"/>
                </a:cubicBezTo>
                <a:cubicBezTo>
                  <a:pt x="2225" y="25"/>
                  <a:pt x="2228" y="24"/>
                  <a:pt x="2233" y="23"/>
                </a:cubicBezTo>
                <a:cubicBezTo>
                  <a:pt x="2243" y="21"/>
                  <a:pt x="2252" y="17"/>
                  <a:pt x="2266" y="18"/>
                </a:cubicBezTo>
                <a:cubicBezTo>
                  <a:pt x="2274" y="18"/>
                  <a:pt x="2282" y="18"/>
                  <a:pt x="2289" y="19"/>
                </a:cubicBezTo>
                <a:cubicBezTo>
                  <a:pt x="2302" y="20"/>
                  <a:pt x="2314" y="22"/>
                  <a:pt x="2326" y="24"/>
                </a:cubicBezTo>
                <a:cubicBezTo>
                  <a:pt x="2329" y="29"/>
                  <a:pt x="2329" y="29"/>
                  <a:pt x="2315" y="32"/>
                </a:cubicBezTo>
                <a:cubicBezTo>
                  <a:pt x="2317" y="37"/>
                  <a:pt x="2304" y="41"/>
                  <a:pt x="2299" y="45"/>
                </a:cubicBezTo>
                <a:cubicBezTo>
                  <a:pt x="2297" y="47"/>
                  <a:pt x="2291" y="48"/>
                  <a:pt x="2288" y="50"/>
                </a:cubicBezTo>
                <a:cubicBezTo>
                  <a:pt x="2285" y="51"/>
                  <a:pt x="2284" y="53"/>
                  <a:pt x="2281" y="56"/>
                </a:cubicBezTo>
                <a:cubicBezTo>
                  <a:pt x="2291" y="56"/>
                  <a:pt x="2300" y="55"/>
                  <a:pt x="2305" y="52"/>
                </a:cubicBezTo>
                <a:cubicBezTo>
                  <a:pt x="2309" y="50"/>
                  <a:pt x="2317" y="49"/>
                  <a:pt x="2325" y="47"/>
                </a:cubicBezTo>
                <a:cubicBezTo>
                  <a:pt x="2336" y="45"/>
                  <a:pt x="2345" y="43"/>
                  <a:pt x="2356" y="41"/>
                </a:cubicBezTo>
                <a:cubicBezTo>
                  <a:pt x="2360" y="40"/>
                  <a:pt x="2365" y="40"/>
                  <a:pt x="2370" y="39"/>
                </a:cubicBezTo>
                <a:cubicBezTo>
                  <a:pt x="2374" y="39"/>
                  <a:pt x="2378" y="38"/>
                  <a:pt x="2382" y="38"/>
                </a:cubicBezTo>
                <a:cubicBezTo>
                  <a:pt x="2389" y="37"/>
                  <a:pt x="2397" y="36"/>
                  <a:pt x="2405" y="34"/>
                </a:cubicBezTo>
                <a:cubicBezTo>
                  <a:pt x="2405" y="33"/>
                  <a:pt x="2404" y="32"/>
                  <a:pt x="2403" y="30"/>
                </a:cubicBezTo>
                <a:cubicBezTo>
                  <a:pt x="2410" y="29"/>
                  <a:pt x="2419" y="27"/>
                  <a:pt x="2426" y="26"/>
                </a:cubicBezTo>
                <a:cubicBezTo>
                  <a:pt x="2433" y="24"/>
                  <a:pt x="2440" y="22"/>
                  <a:pt x="2447" y="20"/>
                </a:cubicBezTo>
                <a:cubicBezTo>
                  <a:pt x="2462" y="16"/>
                  <a:pt x="2478" y="13"/>
                  <a:pt x="2497" y="12"/>
                </a:cubicBezTo>
                <a:cubicBezTo>
                  <a:pt x="2507" y="11"/>
                  <a:pt x="2516" y="13"/>
                  <a:pt x="2518" y="14"/>
                </a:cubicBezTo>
                <a:cubicBezTo>
                  <a:pt x="2523" y="18"/>
                  <a:pt x="2534" y="18"/>
                  <a:pt x="2546" y="20"/>
                </a:cubicBezTo>
                <a:cubicBezTo>
                  <a:pt x="2542" y="24"/>
                  <a:pt x="2537" y="28"/>
                  <a:pt x="2532" y="32"/>
                </a:cubicBezTo>
                <a:cubicBezTo>
                  <a:pt x="2542" y="30"/>
                  <a:pt x="2551" y="29"/>
                  <a:pt x="2560" y="27"/>
                </a:cubicBezTo>
                <a:cubicBezTo>
                  <a:pt x="2568" y="25"/>
                  <a:pt x="2576" y="23"/>
                  <a:pt x="2585" y="21"/>
                </a:cubicBezTo>
                <a:cubicBezTo>
                  <a:pt x="2585" y="20"/>
                  <a:pt x="2585" y="19"/>
                  <a:pt x="2584" y="19"/>
                </a:cubicBezTo>
                <a:cubicBezTo>
                  <a:pt x="2590" y="17"/>
                  <a:pt x="2596" y="15"/>
                  <a:pt x="2602" y="13"/>
                </a:cubicBezTo>
                <a:cubicBezTo>
                  <a:pt x="2614" y="11"/>
                  <a:pt x="2628" y="10"/>
                  <a:pt x="2640" y="12"/>
                </a:cubicBezTo>
                <a:cubicBezTo>
                  <a:pt x="2646" y="12"/>
                  <a:pt x="2654" y="11"/>
                  <a:pt x="2659" y="13"/>
                </a:cubicBezTo>
                <a:cubicBezTo>
                  <a:pt x="2662" y="15"/>
                  <a:pt x="2668" y="16"/>
                  <a:pt x="2673" y="18"/>
                </a:cubicBezTo>
                <a:cubicBezTo>
                  <a:pt x="2675" y="18"/>
                  <a:pt x="2678" y="19"/>
                  <a:pt x="2677" y="19"/>
                </a:cubicBezTo>
                <a:cubicBezTo>
                  <a:pt x="2674" y="23"/>
                  <a:pt x="2682" y="27"/>
                  <a:pt x="2677" y="31"/>
                </a:cubicBezTo>
                <a:cubicBezTo>
                  <a:pt x="2671" y="37"/>
                  <a:pt x="2667" y="43"/>
                  <a:pt x="2665" y="48"/>
                </a:cubicBezTo>
                <a:cubicBezTo>
                  <a:pt x="2664" y="50"/>
                  <a:pt x="2669" y="52"/>
                  <a:pt x="2668" y="54"/>
                </a:cubicBezTo>
                <a:cubicBezTo>
                  <a:pt x="2667" y="54"/>
                  <a:pt x="2673" y="55"/>
                  <a:pt x="2676" y="55"/>
                </a:cubicBezTo>
                <a:cubicBezTo>
                  <a:pt x="2678" y="52"/>
                  <a:pt x="2676" y="49"/>
                  <a:pt x="2682" y="47"/>
                </a:cubicBezTo>
                <a:cubicBezTo>
                  <a:pt x="2686" y="45"/>
                  <a:pt x="2697" y="45"/>
                  <a:pt x="2706" y="43"/>
                </a:cubicBezTo>
                <a:cubicBezTo>
                  <a:pt x="2707" y="43"/>
                  <a:pt x="2708" y="43"/>
                  <a:pt x="2709" y="43"/>
                </a:cubicBezTo>
                <a:cubicBezTo>
                  <a:pt x="2717" y="40"/>
                  <a:pt x="2726" y="38"/>
                  <a:pt x="2741" y="39"/>
                </a:cubicBezTo>
                <a:cubicBezTo>
                  <a:pt x="2739" y="37"/>
                  <a:pt x="2737" y="36"/>
                  <a:pt x="2736" y="34"/>
                </a:cubicBezTo>
                <a:cubicBezTo>
                  <a:pt x="2742" y="33"/>
                  <a:pt x="2747" y="32"/>
                  <a:pt x="2753" y="30"/>
                </a:cubicBezTo>
                <a:cubicBezTo>
                  <a:pt x="2759" y="28"/>
                  <a:pt x="2764" y="26"/>
                  <a:pt x="2771" y="25"/>
                </a:cubicBezTo>
                <a:cubicBezTo>
                  <a:pt x="2787" y="22"/>
                  <a:pt x="2805" y="23"/>
                  <a:pt x="2822" y="23"/>
                </a:cubicBezTo>
                <a:cubicBezTo>
                  <a:pt x="2824" y="23"/>
                  <a:pt x="2827" y="24"/>
                  <a:pt x="2830" y="25"/>
                </a:cubicBezTo>
                <a:cubicBezTo>
                  <a:pt x="2831" y="25"/>
                  <a:pt x="2831" y="26"/>
                  <a:pt x="2832" y="26"/>
                </a:cubicBezTo>
                <a:cubicBezTo>
                  <a:pt x="2849" y="29"/>
                  <a:pt x="2845" y="33"/>
                  <a:pt x="2842" y="37"/>
                </a:cubicBezTo>
                <a:cubicBezTo>
                  <a:pt x="2840" y="40"/>
                  <a:pt x="2837" y="43"/>
                  <a:pt x="2835" y="47"/>
                </a:cubicBezTo>
                <a:cubicBezTo>
                  <a:pt x="2834" y="49"/>
                  <a:pt x="2836" y="51"/>
                  <a:pt x="2837" y="54"/>
                </a:cubicBezTo>
                <a:cubicBezTo>
                  <a:pt x="2859" y="55"/>
                  <a:pt x="2873" y="52"/>
                  <a:pt x="2889" y="49"/>
                </a:cubicBezTo>
                <a:cubicBezTo>
                  <a:pt x="2893" y="48"/>
                  <a:pt x="2896" y="47"/>
                  <a:pt x="2900" y="47"/>
                </a:cubicBezTo>
                <a:cubicBezTo>
                  <a:pt x="2918" y="44"/>
                  <a:pt x="2939" y="42"/>
                  <a:pt x="2951" y="37"/>
                </a:cubicBezTo>
                <a:cubicBezTo>
                  <a:pt x="2954" y="36"/>
                  <a:pt x="2958" y="35"/>
                  <a:pt x="2961" y="34"/>
                </a:cubicBezTo>
                <a:cubicBezTo>
                  <a:pt x="2970" y="32"/>
                  <a:pt x="2979" y="31"/>
                  <a:pt x="2987" y="29"/>
                </a:cubicBezTo>
                <a:cubicBezTo>
                  <a:pt x="3002" y="25"/>
                  <a:pt x="3007" y="25"/>
                  <a:pt x="3019" y="30"/>
                </a:cubicBezTo>
                <a:cubicBezTo>
                  <a:pt x="3024" y="29"/>
                  <a:pt x="3028" y="28"/>
                  <a:pt x="3033" y="27"/>
                </a:cubicBezTo>
                <a:cubicBezTo>
                  <a:pt x="3034" y="26"/>
                  <a:pt x="3035" y="26"/>
                  <a:pt x="3036" y="26"/>
                </a:cubicBezTo>
                <a:cubicBezTo>
                  <a:pt x="3053" y="25"/>
                  <a:pt x="3058" y="20"/>
                  <a:pt x="3069" y="18"/>
                </a:cubicBezTo>
                <a:cubicBezTo>
                  <a:pt x="3081" y="15"/>
                  <a:pt x="3090" y="12"/>
                  <a:pt x="3100" y="8"/>
                </a:cubicBezTo>
                <a:cubicBezTo>
                  <a:pt x="3107" y="6"/>
                  <a:pt x="3112" y="3"/>
                  <a:pt x="3120" y="0"/>
                </a:cubicBezTo>
                <a:cubicBezTo>
                  <a:pt x="3124" y="0"/>
                  <a:pt x="3130" y="0"/>
                  <a:pt x="3138" y="0"/>
                </a:cubicBezTo>
                <a:cubicBezTo>
                  <a:pt x="3134" y="5"/>
                  <a:pt x="3126" y="10"/>
                  <a:pt x="3112" y="14"/>
                </a:cubicBezTo>
                <a:cubicBezTo>
                  <a:pt x="3096" y="19"/>
                  <a:pt x="3081" y="24"/>
                  <a:pt x="3063" y="29"/>
                </a:cubicBezTo>
                <a:cubicBezTo>
                  <a:pt x="3042" y="35"/>
                  <a:pt x="3022" y="41"/>
                  <a:pt x="2998" y="44"/>
                </a:cubicBezTo>
                <a:cubicBezTo>
                  <a:pt x="2993" y="42"/>
                  <a:pt x="2989" y="40"/>
                  <a:pt x="2985" y="38"/>
                </a:cubicBezTo>
                <a:cubicBezTo>
                  <a:pt x="2940" y="47"/>
                  <a:pt x="2897" y="56"/>
                  <a:pt x="2854" y="64"/>
                </a:cubicBezTo>
                <a:cubicBezTo>
                  <a:pt x="2849" y="63"/>
                  <a:pt x="2845" y="62"/>
                  <a:pt x="2841" y="62"/>
                </a:cubicBezTo>
                <a:cubicBezTo>
                  <a:pt x="2839" y="62"/>
                  <a:pt x="2837" y="62"/>
                  <a:pt x="2837" y="63"/>
                </a:cubicBezTo>
                <a:cubicBezTo>
                  <a:pt x="2835" y="64"/>
                  <a:pt x="2835" y="66"/>
                  <a:pt x="2828" y="66"/>
                </a:cubicBezTo>
                <a:cubicBezTo>
                  <a:pt x="2822" y="66"/>
                  <a:pt x="2816" y="66"/>
                  <a:pt x="2811" y="65"/>
                </a:cubicBezTo>
                <a:cubicBezTo>
                  <a:pt x="2795" y="62"/>
                  <a:pt x="2793" y="57"/>
                  <a:pt x="2806" y="52"/>
                </a:cubicBezTo>
                <a:cubicBezTo>
                  <a:pt x="2796" y="49"/>
                  <a:pt x="2802" y="45"/>
                  <a:pt x="2809" y="43"/>
                </a:cubicBezTo>
                <a:cubicBezTo>
                  <a:pt x="2819" y="39"/>
                  <a:pt x="2815" y="37"/>
                  <a:pt x="2809" y="33"/>
                </a:cubicBezTo>
                <a:cubicBezTo>
                  <a:pt x="2807" y="33"/>
                  <a:pt x="2805" y="32"/>
                  <a:pt x="2802" y="31"/>
                </a:cubicBezTo>
                <a:cubicBezTo>
                  <a:pt x="2787" y="34"/>
                  <a:pt x="2773" y="38"/>
                  <a:pt x="2758" y="41"/>
                </a:cubicBezTo>
                <a:cubicBezTo>
                  <a:pt x="2752" y="43"/>
                  <a:pt x="2745" y="45"/>
                  <a:pt x="2738" y="46"/>
                </a:cubicBezTo>
                <a:cubicBezTo>
                  <a:pt x="2731" y="47"/>
                  <a:pt x="2726" y="47"/>
                  <a:pt x="2723" y="50"/>
                </a:cubicBezTo>
                <a:cubicBezTo>
                  <a:pt x="2720" y="52"/>
                  <a:pt x="2711" y="53"/>
                  <a:pt x="2702" y="52"/>
                </a:cubicBezTo>
                <a:cubicBezTo>
                  <a:pt x="2687" y="60"/>
                  <a:pt x="2663" y="63"/>
                  <a:pt x="2637" y="65"/>
                </a:cubicBezTo>
                <a:cubicBezTo>
                  <a:pt x="2634" y="64"/>
                  <a:pt x="2632" y="62"/>
                  <a:pt x="2629" y="62"/>
                </a:cubicBezTo>
                <a:cubicBezTo>
                  <a:pt x="2620" y="58"/>
                  <a:pt x="2620" y="57"/>
                  <a:pt x="2628" y="53"/>
                </a:cubicBezTo>
                <a:cubicBezTo>
                  <a:pt x="2630" y="52"/>
                  <a:pt x="2632" y="50"/>
                  <a:pt x="2631" y="49"/>
                </a:cubicBezTo>
                <a:cubicBezTo>
                  <a:pt x="2630" y="45"/>
                  <a:pt x="2631" y="43"/>
                  <a:pt x="2643" y="40"/>
                </a:cubicBezTo>
                <a:cubicBezTo>
                  <a:pt x="2633" y="39"/>
                  <a:pt x="2635" y="36"/>
                  <a:pt x="2637" y="33"/>
                </a:cubicBezTo>
                <a:cubicBezTo>
                  <a:pt x="2638" y="29"/>
                  <a:pt x="2641" y="24"/>
                  <a:pt x="2640" y="19"/>
                </a:cubicBezTo>
                <a:cubicBezTo>
                  <a:pt x="2632" y="21"/>
                  <a:pt x="2621" y="22"/>
                  <a:pt x="2616" y="24"/>
                </a:cubicBezTo>
                <a:cubicBezTo>
                  <a:pt x="2605" y="28"/>
                  <a:pt x="2593" y="32"/>
                  <a:pt x="2580" y="35"/>
                </a:cubicBezTo>
                <a:cubicBezTo>
                  <a:pt x="2575" y="36"/>
                  <a:pt x="2573" y="38"/>
                  <a:pt x="2568" y="40"/>
                </a:cubicBezTo>
                <a:cubicBezTo>
                  <a:pt x="2551" y="44"/>
                  <a:pt x="2534" y="49"/>
                  <a:pt x="2517" y="53"/>
                </a:cubicBezTo>
                <a:cubicBezTo>
                  <a:pt x="2514" y="54"/>
                  <a:pt x="2510" y="55"/>
                  <a:pt x="2506" y="56"/>
                </a:cubicBezTo>
                <a:cubicBezTo>
                  <a:pt x="2496" y="58"/>
                  <a:pt x="2486" y="59"/>
                  <a:pt x="2477" y="56"/>
                </a:cubicBezTo>
                <a:cubicBezTo>
                  <a:pt x="2474" y="54"/>
                  <a:pt x="2467" y="54"/>
                  <a:pt x="2461" y="53"/>
                </a:cubicBezTo>
                <a:cubicBezTo>
                  <a:pt x="2469" y="50"/>
                  <a:pt x="2471" y="48"/>
                  <a:pt x="2472" y="45"/>
                </a:cubicBezTo>
                <a:cubicBezTo>
                  <a:pt x="2472" y="42"/>
                  <a:pt x="2470" y="37"/>
                  <a:pt x="2486" y="36"/>
                </a:cubicBezTo>
                <a:cubicBezTo>
                  <a:pt x="2495" y="35"/>
                  <a:pt x="2494" y="33"/>
                  <a:pt x="2481" y="31"/>
                </a:cubicBezTo>
                <a:cubicBezTo>
                  <a:pt x="2483" y="30"/>
                  <a:pt x="2482" y="28"/>
                  <a:pt x="2491" y="28"/>
                </a:cubicBezTo>
                <a:cubicBezTo>
                  <a:pt x="2504" y="28"/>
                  <a:pt x="2505" y="27"/>
                  <a:pt x="2499" y="23"/>
                </a:cubicBezTo>
                <a:cubicBezTo>
                  <a:pt x="2489" y="25"/>
                  <a:pt x="2478" y="27"/>
                  <a:pt x="2469" y="29"/>
                </a:cubicBezTo>
                <a:cubicBezTo>
                  <a:pt x="2462" y="31"/>
                  <a:pt x="2458" y="33"/>
                  <a:pt x="2450" y="35"/>
                </a:cubicBezTo>
                <a:cubicBezTo>
                  <a:pt x="2436" y="37"/>
                  <a:pt x="2426" y="42"/>
                  <a:pt x="2409" y="43"/>
                </a:cubicBezTo>
                <a:cubicBezTo>
                  <a:pt x="2394" y="49"/>
                  <a:pt x="2369" y="52"/>
                  <a:pt x="2351" y="57"/>
                </a:cubicBezTo>
                <a:cubicBezTo>
                  <a:pt x="2344" y="59"/>
                  <a:pt x="2336" y="61"/>
                  <a:pt x="2328" y="62"/>
                </a:cubicBezTo>
                <a:cubicBezTo>
                  <a:pt x="2314" y="65"/>
                  <a:pt x="2300" y="67"/>
                  <a:pt x="2285" y="70"/>
                </a:cubicBezTo>
                <a:cubicBezTo>
                  <a:pt x="2282" y="71"/>
                  <a:pt x="2278" y="71"/>
                  <a:pt x="2274" y="71"/>
                </a:cubicBezTo>
                <a:cubicBezTo>
                  <a:pt x="2265" y="72"/>
                  <a:pt x="2258" y="72"/>
                  <a:pt x="2252" y="75"/>
                </a:cubicBezTo>
                <a:cubicBezTo>
                  <a:pt x="2248" y="76"/>
                  <a:pt x="2240" y="76"/>
                  <a:pt x="2230" y="74"/>
                </a:cubicBezTo>
                <a:cubicBezTo>
                  <a:pt x="2228" y="75"/>
                  <a:pt x="2227" y="76"/>
                  <a:pt x="2226" y="77"/>
                </a:cubicBezTo>
                <a:cubicBezTo>
                  <a:pt x="2225" y="78"/>
                  <a:pt x="2224" y="78"/>
                  <a:pt x="2223" y="79"/>
                </a:cubicBezTo>
                <a:cubicBezTo>
                  <a:pt x="2215" y="77"/>
                  <a:pt x="2215" y="77"/>
                  <a:pt x="2228" y="72"/>
                </a:cubicBezTo>
                <a:cubicBezTo>
                  <a:pt x="2219" y="69"/>
                  <a:pt x="2213" y="73"/>
                  <a:pt x="2203" y="72"/>
                </a:cubicBezTo>
                <a:cubicBezTo>
                  <a:pt x="2212" y="68"/>
                  <a:pt x="2206" y="62"/>
                  <a:pt x="2219" y="58"/>
                </a:cubicBezTo>
                <a:cubicBezTo>
                  <a:pt x="2214" y="55"/>
                  <a:pt x="2222" y="53"/>
                  <a:pt x="2225" y="50"/>
                </a:cubicBezTo>
                <a:cubicBezTo>
                  <a:pt x="2227" y="49"/>
                  <a:pt x="2230" y="48"/>
                  <a:pt x="2233" y="48"/>
                </a:cubicBezTo>
                <a:cubicBezTo>
                  <a:pt x="2248" y="46"/>
                  <a:pt x="2247" y="43"/>
                  <a:pt x="2247" y="40"/>
                </a:cubicBezTo>
                <a:cubicBezTo>
                  <a:pt x="2231" y="40"/>
                  <a:pt x="2224" y="43"/>
                  <a:pt x="2216" y="46"/>
                </a:cubicBezTo>
                <a:cubicBezTo>
                  <a:pt x="2205" y="50"/>
                  <a:pt x="2198" y="56"/>
                  <a:pt x="2179" y="58"/>
                </a:cubicBezTo>
                <a:cubicBezTo>
                  <a:pt x="2178" y="58"/>
                  <a:pt x="2176" y="58"/>
                  <a:pt x="2176" y="58"/>
                </a:cubicBezTo>
                <a:cubicBezTo>
                  <a:pt x="2173" y="61"/>
                  <a:pt x="2169" y="63"/>
                  <a:pt x="2156" y="63"/>
                </a:cubicBezTo>
                <a:cubicBezTo>
                  <a:pt x="2154" y="67"/>
                  <a:pt x="2139" y="67"/>
                  <a:pt x="2134" y="70"/>
                </a:cubicBezTo>
                <a:cubicBezTo>
                  <a:pt x="2122" y="67"/>
                  <a:pt x="2111" y="66"/>
                  <a:pt x="2103" y="63"/>
                </a:cubicBezTo>
                <a:cubicBezTo>
                  <a:pt x="2098" y="62"/>
                  <a:pt x="2099" y="59"/>
                  <a:pt x="2100" y="56"/>
                </a:cubicBezTo>
                <a:cubicBezTo>
                  <a:pt x="2100" y="54"/>
                  <a:pt x="2102" y="52"/>
                  <a:pt x="2103" y="49"/>
                </a:cubicBezTo>
                <a:cubicBezTo>
                  <a:pt x="2106" y="49"/>
                  <a:pt x="2110" y="48"/>
                  <a:pt x="2115" y="47"/>
                </a:cubicBezTo>
                <a:cubicBezTo>
                  <a:pt x="2112" y="46"/>
                  <a:pt x="2110" y="45"/>
                  <a:pt x="2109" y="45"/>
                </a:cubicBezTo>
                <a:cubicBezTo>
                  <a:pt x="2104" y="41"/>
                  <a:pt x="2108" y="39"/>
                  <a:pt x="2119" y="37"/>
                </a:cubicBezTo>
                <a:cubicBezTo>
                  <a:pt x="2122" y="36"/>
                  <a:pt x="2127" y="35"/>
                  <a:pt x="2127" y="34"/>
                </a:cubicBezTo>
                <a:cubicBezTo>
                  <a:pt x="2127" y="33"/>
                  <a:pt x="2121" y="32"/>
                  <a:pt x="2118" y="31"/>
                </a:cubicBezTo>
                <a:cubicBezTo>
                  <a:pt x="2115" y="30"/>
                  <a:pt x="2112" y="29"/>
                  <a:pt x="2107" y="28"/>
                </a:cubicBezTo>
                <a:cubicBezTo>
                  <a:pt x="2095" y="30"/>
                  <a:pt x="2081" y="33"/>
                  <a:pt x="2067" y="37"/>
                </a:cubicBezTo>
                <a:cubicBezTo>
                  <a:pt x="2059" y="39"/>
                  <a:pt x="2052" y="42"/>
                  <a:pt x="2038" y="41"/>
                </a:cubicBezTo>
                <a:cubicBezTo>
                  <a:pt x="2034" y="41"/>
                  <a:pt x="2026" y="43"/>
                  <a:pt x="2026" y="44"/>
                </a:cubicBezTo>
                <a:cubicBezTo>
                  <a:pt x="2025" y="47"/>
                  <a:pt x="2020" y="47"/>
                  <a:pt x="2014" y="49"/>
                </a:cubicBezTo>
                <a:cubicBezTo>
                  <a:pt x="2007" y="50"/>
                  <a:pt x="2000" y="52"/>
                  <a:pt x="1992" y="53"/>
                </a:cubicBezTo>
                <a:cubicBezTo>
                  <a:pt x="1963" y="59"/>
                  <a:pt x="1933" y="66"/>
                  <a:pt x="1904" y="72"/>
                </a:cubicBezTo>
                <a:cubicBezTo>
                  <a:pt x="1899" y="71"/>
                  <a:pt x="1896" y="70"/>
                  <a:pt x="1893" y="70"/>
                </a:cubicBezTo>
                <a:cubicBezTo>
                  <a:pt x="1891" y="70"/>
                  <a:pt x="1889" y="71"/>
                  <a:pt x="1889" y="71"/>
                </a:cubicBezTo>
                <a:cubicBezTo>
                  <a:pt x="1880" y="76"/>
                  <a:pt x="1863" y="78"/>
                  <a:pt x="1846" y="79"/>
                </a:cubicBezTo>
                <a:cubicBezTo>
                  <a:pt x="1843" y="80"/>
                  <a:pt x="1839" y="79"/>
                  <a:pt x="1835" y="78"/>
                </a:cubicBezTo>
                <a:cubicBezTo>
                  <a:pt x="1829" y="78"/>
                  <a:pt x="1824" y="76"/>
                  <a:pt x="1819" y="78"/>
                </a:cubicBezTo>
                <a:cubicBezTo>
                  <a:pt x="1821" y="80"/>
                  <a:pt x="1823" y="82"/>
                  <a:pt x="1826" y="84"/>
                </a:cubicBezTo>
                <a:cubicBezTo>
                  <a:pt x="1816" y="84"/>
                  <a:pt x="1809" y="84"/>
                  <a:pt x="1803" y="84"/>
                </a:cubicBezTo>
                <a:cubicBezTo>
                  <a:pt x="1804" y="83"/>
                  <a:pt x="1805" y="82"/>
                  <a:pt x="1806" y="81"/>
                </a:cubicBezTo>
                <a:cubicBezTo>
                  <a:pt x="1805" y="81"/>
                  <a:pt x="1805" y="81"/>
                  <a:pt x="1804" y="81"/>
                </a:cubicBezTo>
                <a:cubicBezTo>
                  <a:pt x="1798" y="82"/>
                  <a:pt x="1792" y="83"/>
                  <a:pt x="1786" y="84"/>
                </a:cubicBezTo>
                <a:cubicBezTo>
                  <a:pt x="1786" y="81"/>
                  <a:pt x="1786" y="78"/>
                  <a:pt x="1786" y="75"/>
                </a:cubicBezTo>
                <a:cubicBezTo>
                  <a:pt x="1780" y="74"/>
                  <a:pt x="1774" y="73"/>
                  <a:pt x="1768" y="73"/>
                </a:cubicBezTo>
                <a:cubicBezTo>
                  <a:pt x="1771" y="67"/>
                  <a:pt x="1771" y="67"/>
                  <a:pt x="1789" y="65"/>
                </a:cubicBezTo>
                <a:cubicBezTo>
                  <a:pt x="1783" y="64"/>
                  <a:pt x="1779" y="63"/>
                  <a:pt x="1775" y="62"/>
                </a:cubicBezTo>
                <a:cubicBezTo>
                  <a:pt x="1776" y="60"/>
                  <a:pt x="1777" y="59"/>
                  <a:pt x="1779" y="56"/>
                </a:cubicBezTo>
                <a:cubicBezTo>
                  <a:pt x="1786" y="55"/>
                  <a:pt x="1795" y="55"/>
                  <a:pt x="1800" y="52"/>
                </a:cubicBezTo>
                <a:cubicBezTo>
                  <a:pt x="1801" y="51"/>
                  <a:pt x="1810" y="51"/>
                  <a:pt x="1816" y="50"/>
                </a:cubicBezTo>
                <a:cubicBezTo>
                  <a:pt x="1822" y="47"/>
                  <a:pt x="1811" y="47"/>
                  <a:pt x="1805" y="46"/>
                </a:cubicBezTo>
                <a:cubicBezTo>
                  <a:pt x="1808" y="42"/>
                  <a:pt x="1814" y="41"/>
                  <a:pt x="1826" y="40"/>
                </a:cubicBezTo>
                <a:cubicBezTo>
                  <a:pt x="1835" y="39"/>
                  <a:pt x="1843" y="38"/>
                  <a:pt x="1848" y="36"/>
                </a:cubicBezTo>
                <a:cubicBezTo>
                  <a:pt x="1837" y="33"/>
                  <a:pt x="1832" y="38"/>
                  <a:pt x="1821" y="37"/>
                </a:cubicBezTo>
                <a:cubicBezTo>
                  <a:pt x="1826" y="35"/>
                  <a:pt x="1837" y="33"/>
                  <a:pt x="1832" y="29"/>
                </a:cubicBezTo>
                <a:cubicBezTo>
                  <a:pt x="1829" y="30"/>
                  <a:pt x="1826" y="30"/>
                  <a:pt x="1824" y="30"/>
                </a:cubicBezTo>
                <a:cubicBezTo>
                  <a:pt x="1813" y="34"/>
                  <a:pt x="1799" y="37"/>
                  <a:pt x="1782" y="39"/>
                </a:cubicBezTo>
                <a:cubicBezTo>
                  <a:pt x="1780" y="39"/>
                  <a:pt x="1777" y="40"/>
                  <a:pt x="1776" y="41"/>
                </a:cubicBezTo>
                <a:cubicBezTo>
                  <a:pt x="1768" y="48"/>
                  <a:pt x="1742" y="50"/>
                  <a:pt x="1730" y="56"/>
                </a:cubicBezTo>
                <a:cubicBezTo>
                  <a:pt x="1727" y="58"/>
                  <a:pt x="1719" y="58"/>
                  <a:pt x="1712" y="59"/>
                </a:cubicBezTo>
                <a:cubicBezTo>
                  <a:pt x="1714" y="64"/>
                  <a:pt x="1694" y="65"/>
                  <a:pt x="1684" y="68"/>
                </a:cubicBezTo>
                <a:cubicBezTo>
                  <a:pt x="1677" y="70"/>
                  <a:pt x="1666" y="72"/>
                  <a:pt x="1655" y="73"/>
                </a:cubicBezTo>
                <a:cubicBezTo>
                  <a:pt x="1647" y="70"/>
                  <a:pt x="1650" y="65"/>
                  <a:pt x="1636" y="63"/>
                </a:cubicBezTo>
                <a:cubicBezTo>
                  <a:pt x="1652" y="62"/>
                  <a:pt x="1652" y="62"/>
                  <a:pt x="1652" y="57"/>
                </a:cubicBezTo>
                <a:cubicBezTo>
                  <a:pt x="1652" y="54"/>
                  <a:pt x="1662" y="53"/>
                  <a:pt x="1667" y="51"/>
                </a:cubicBezTo>
                <a:cubicBezTo>
                  <a:pt x="1667" y="51"/>
                  <a:pt x="1669" y="51"/>
                  <a:pt x="1671" y="50"/>
                </a:cubicBezTo>
                <a:cubicBezTo>
                  <a:pt x="1666" y="46"/>
                  <a:pt x="1666" y="46"/>
                  <a:pt x="1680" y="44"/>
                </a:cubicBezTo>
                <a:cubicBezTo>
                  <a:pt x="1684" y="43"/>
                  <a:pt x="1687" y="42"/>
                  <a:pt x="1693" y="41"/>
                </a:cubicBezTo>
                <a:cubicBezTo>
                  <a:pt x="1685" y="41"/>
                  <a:pt x="1679" y="40"/>
                  <a:pt x="1671" y="40"/>
                </a:cubicBezTo>
                <a:cubicBezTo>
                  <a:pt x="1678" y="38"/>
                  <a:pt x="1684" y="36"/>
                  <a:pt x="1690" y="34"/>
                </a:cubicBezTo>
                <a:cubicBezTo>
                  <a:pt x="1682" y="30"/>
                  <a:pt x="1672" y="36"/>
                  <a:pt x="1664" y="34"/>
                </a:cubicBezTo>
                <a:cubicBezTo>
                  <a:pt x="1663" y="35"/>
                  <a:pt x="1663" y="36"/>
                  <a:pt x="1660" y="37"/>
                </a:cubicBezTo>
                <a:cubicBezTo>
                  <a:pt x="1653" y="39"/>
                  <a:pt x="1646" y="42"/>
                  <a:pt x="1638" y="44"/>
                </a:cubicBezTo>
                <a:cubicBezTo>
                  <a:pt x="1621" y="47"/>
                  <a:pt x="1609" y="52"/>
                  <a:pt x="1595" y="56"/>
                </a:cubicBezTo>
                <a:cubicBezTo>
                  <a:pt x="1581" y="60"/>
                  <a:pt x="1570" y="65"/>
                  <a:pt x="1550" y="67"/>
                </a:cubicBezTo>
                <a:cubicBezTo>
                  <a:pt x="1546" y="67"/>
                  <a:pt x="1542" y="69"/>
                  <a:pt x="1541" y="70"/>
                </a:cubicBezTo>
                <a:cubicBezTo>
                  <a:pt x="1539" y="72"/>
                  <a:pt x="1536" y="73"/>
                  <a:pt x="1529" y="73"/>
                </a:cubicBezTo>
                <a:cubicBezTo>
                  <a:pt x="1528" y="73"/>
                  <a:pt x="1526" y="73"/>
                  <a:pt x="1525" y="74"/>
                </a:cubicBezTo>
                <a:cubicBezTo>
                  <a:pt x="1517" y="79"/>
                  <a:pt x="1499" y="80"/>
                  <a:pt x="1487" y="83"/>
                </a:cubicBezTo>
                <a:cubicBezTo>
                  <a:pt x="1480" y="85"/>
                  <a:pt x="1474" y="84"/>
                  <a:pt x="1469" y="83"/>
                </a:cubicBezTo>
                <a:cubicBezTo>
                  <a:pt x="1459" y="81"/>
                  <a:pt x="1450" y="79"/>
                  <a:pt x="1440" y="77"/>
                </a:cubicBezTo>
                <a:cubicBezTo>
                  <a:pt x="1441" y="73"/>
                  <a:pt x="1451" y="76"/>
                  <a:pt x="1456" y="75"/>
                </a:cubicBezTo>
                <a:cubicBezTo>
                  <a:pt x="1469" y="68"/>
                  <a:pt x="1469" y="68"/>
                  <a:pt x="1452" y="66"/>
                </a:cubicBezTo>
                <a:cubicBezTo>
                  <a:pt x="1455" y="64"/>
                  <a:pt x="1458" y="62"/>
                  <a:pt x="1462" y="60"/>
                </a:cubicBezTo>
                <a:cubicBezTo>
                  <a:pt x="1471" y="56"/>
                  <a:pt x="1472" y="56"/>
                  <a:pt x="1472" y="52"/>
                </a:cubicBezTo>
                <a:cubicBezTo>
                  <a:pt x="1482" y="50"/>
                  <a:pt x="1492" y="48"/>
                  <a:pt x="1500" y="46"/>
                </a:cubicBezTo>
                <a:cubicBezTo>
                  <a:pt x="1503" y="45"/>
                  <a:pt x="1502" y="43"/>
                  <a:pt x="1502" y="41"/>
                </a:cubicBezTo>
                <a:cubicBezTo>
                  <a:pt x="1490" y="42"/>
                  <a:pt x="1480" y="44"/>
                  <a:pt x="1470" y="41"/>
                </a:cubicBezTo>
                <a:cubicBezTo>
                  <a:pt x="1463" y="43"/>
                  <a:pt x="1457" y="45"/>
                  <a:pt x="1450" y="48"/>
                </a:cubicBezTo>
                <a:cubicBezTo>
                  <a:pt x="1448" y="48"/>
                  <a:pt x="1444" y="48"/>
                  <a:pt x="1440" y="48"/>
                </a:cubicBezTo>
                <a:cubicBezTo>
                  <a:pt x="1438" y="54"/>
                  <a:pt x="1419" y="54"/>
                  <a:pt x="1410" y="58"/>
                </a:cubicBezTo>
                <a:cubicBezTo>
                  <a:pt x="1407" y="59"/>
                  <a:pt x="1406" y="60"/>
                  <a:pt x="1404" y="62"/>
                </a:cubicBezTo>
                <a:cubicBezTo>
                  <a:pt x="1394" y="62"/>
                  <a:pt x="1384" y="62"/>
                  <a:pt x="1369" y="62"/>
                </a:cubicBezTo>
                <a:cubicBezTo>
                  <a:pt x="1376" y="64"/>
                  <a:pt x="1380" y="65"/>
                  <a:pt x="1386" y="66"/>
                </a:cubicBezTo>
                <a:cubicBezTo>
                  <a:pt x="1380" y="68"/>
                  <a:pt x="1374" y="70"/>
                  <a:pt x="1367" y="72"/>
                </a:cubicBezTo>
                <a:cubicBezTo>
                  <a:pt x="1357" y="74"/>
                  <a:pt x="1346" y="77"/>
                  <a:pt x="1335" y="79"/>
                </a:cubicBezTo>
                <a:cubicBezTo>
                  <a:pt x="1328" y="80"/>
                  <a:pt x="1320" y="81"/>
                  <a:pt x="1314" y="83"/>
                </a:cubicBezTo>
                <a:cubicBezTo>
                  <a:pt x="1302" y="86"/>
                  <a:pt x="1290" y="89"/>
                  <a:pt x="1276" y="84"/>
                </a:cubicBezTo>
                <a:cubicBezTo>
                  <a:pt x="1275" y="82"/>
                  <a:pt x="1275" y="80"/>
                  <a:pt x="1274" y="78"/>
                </a:cubicBezTo>
                <a:cubicBezTo>
                  <a:pt x="1267" y="78"/>
                  <a:pt x="1263" y="78"/>
                  <a:pt x="1265" y="80"/>
                </a:cubicBezTo>
                <a:cubicBezTo>
                  <a:pt x="1267" y="83"/>
                  <a:pt x="1262" y="84"/>
                  <a:pt x="1253" y="83"/>
                </a:cubicBezTo>
                <a:cubicBezTo>
                  <a:pt x="1247" y="82"/>
                  <a:pt x="1240" y="81"/>
                  <a:pt x="1233" y="80"/>
                </a:cubicBezTo>
                <a:cubicBezTo>
                  <a:pt x="1236" y="76"/>
                  <a:pt x="1239" y="72"/>
                  <a:pt x="1260" y="71"/>
                </a:cubicBezTo>
                <a:cubicBezTo>
                  <a:pt x="1254" y="69"/>
                  <a:pt x="1250" y="69"/>
                  <a:pt x="1247" y="68"/>
                </a:cubicBezTo>
                <a:cubicBezTo>
                  <a:pt x="1245" y="67"/>
                  <a:pt x="1242" y="66"/>
                  <a:pt x="1243" y="65"/>
                </a:cubicBezTo>
                <a:cubicBezTo>
                  <a:pt x="1243" y="64"/>
                  <a:pt x="1247" y="64"/>
                  <a:pt x="1250" y="63"/>
                </a:cubicBezTo>
                <a:cubicBezTo>
                  <a:pt x="1257" y="63"/>
                  <a:pt x="1265" y="62"/>
                  <a:pt x="1271" y="62"/>
                </a:cubicBezTo>
                <a:cubicBezTo>
                  <a:pt x="1280" y="59"/>
                  <a:pt x="1260" y="55"/>
                  <a:pt x="1276" y="53"/>
                </a:cubicBezTo>
                <a:cubicBezTo>
                  <a:pt x="1266" y="51"/>
                  <a:pt x="1262" y="53"/>
                  <a:pt x="1257" y="58"/>
                </a:cubicBezTo>
                <a:cubicBezTo>
                  <a:pt x="1253" y="58"/>
                  <a:pt x="1250" y="57"/>
                  <a:pt x="1245" y="57"/>
                </a:cubicBezTo>
                <a:cubicBezTo>
                  <a:pt x="1241" y="59"/>
                  <a:pt x="1238" y="61"/>
                  <a:pt x="1234" y="63"/>
                </a:cubicBezTo>
                <a:cubicBezTo>
                  <a:pt x="1228" y="66"/>
                  <a:pt x="1216" y="67"/>
                  <a:pt x="1206" y="69"/>
                </a:cubicBezTo>
                <a:cubicBezTo>
                  <a:pt x="1203" y="69"/>
                  <a:pt x="1196" y="69"/>
                  <a:pt x="1196" y="70"/>
                </a:cubicBezTo>
                <a:cubicBezTo>
                  <a:pt x="1191" y="75"/>
                  <a:pt x="1173" y="76"/>
                  <a:pt x="1162" y="79"/>
                </a:cubicBezTo>
                <a:cubicBezTo>
                  <a:pt x="1158" y="80"/>
                  <a:pt x="1150" y="80"/>
                  <a:pt x="1144" y="81"/>
                </a:cubicBezTo>
                <a:cubicBezTo>
                  <a:pt x="1144" y="82"/>
                  <a:pt x="1144" y="82"/>
                  <a:pt x="1145" y="85"/>
                </a:cubicBezTo>
                <a:cubicBezTo>
                  <a:pt x="1141" y="83"/>
                  <a:pt x="1139" y="83"/>
                  <a:pt x="1139" y="82"/>
                </a:cubicBezTo>
                <a:cubicBezTo>
                  <a:pt x="1141" y="78"/>
                  <a:pt x="1142" y="74"/>
                  <a:pt x="1144" y="70"/>
                </a:cubicBezTo>
                <a:cubicBezTo>
                  <a:pt x="1137" y="71"/>
                  <a:pt x="1132" y="72"/>
                  <a:pt x="1127" y="73"/>
                </a:cubicBezTo>
                <a:cubicBezTo>
                  <a:pt x="1117" y="70"/>
                  <a:pt x="1129" y="66"/>
                  <a:pt x="1124" y="63"/>
                </a:cubicBezTo>
                <a:cubicBezTo>
                  <a:pt x="1134" y="62"/>
                  <a:pt x="1137" y="60"/>
                  <a:pt x="1139" y="57"/>
                </a:cubicBezTo>
                <a:cubicBezTo>
                  <a:pt x="1140" y="55"/>
                  <a:pt x="1140" y="51"/>
                  <a:pt x="1154" y="50"/>
                </a:cubicBezTo>
                <a:cubicBezTo>
                  <a:pt x="1158" y="50"/>
                  <a:pt x="1160" y="47"/>
                  <a:pt x="1163" y="45"/>
                </a:cubicBezTo>
                <a:cubicBezTo>
                  <a:pt x="1161" y="45"/>
                  <a:pt x="1160" y="44"/>
                  <a:pt x="1159" y="44"/>
                </a:cubicBezTo>
                <a:cubicBezTo>
                  <a:pt x="1150" y="46"/>
                  <a:pt x="1142" y="48"/>
                  <a:pt x="1133" y="50"/>
                </a:cubicBezTo>
                <a:cubicBezTo>
                  <a:pt x="1127" y="52"/>
                  <a:pt x="1120" y="54"/>
                  <a:pt x="1113" y="56"/>
                </a:cubicBezTo>
                <a:cubicBezTo>
                  <a:pt x="1104" y="58"/>
                  <a:pt x="1095" y="59"/>
                  <a:pt x="1083" y="57"/>
                </a:cubicBezTo>
                <a:cubicBezTo>
                  <a:pt x="1081" y="56"/>
                  <a:pt x="1075" y="57"/>
                  <a:pt x="1071" y="59"/>
                </a:cubicBezTo>
                <a:cubicBezTo>
                  <a:pt x="1077" y="59"/>
                  <a:pt x="1084" y="59"/>
                  <a:pt x="1092" y="60"/>
                </a:cubicBezTo>
                <a:cubicBezTo>
                  <a:pt x="1089" y="61"/>
                  <a:pt x="1087" y="62"/>
                  <a:pt x="1084" y="63"/>
                </a:cubicBezTo>
                <a:cubicBezTo>
                  <a:pt x="1067" y="65"/>
                  <a:pt x="1056" y="70"/>
                  <a:pt x="1040" y="73"/>
                </a:cubicBezTo>
                <a:cubicBezTo>
                  <a:pt x="1018" y="77"/>
                  <a:pt x="997" y="81"/>
                  <a:pt x="974" y="85"/>
                </a:cubicBezTo>
                <a:cubicBezTo>
                  <a:pt x="967" y="87"/>
                  <a:pt x="956" y="86"/>
                  <a:pt x="947" y="86"/>
                </a:cubicBezTo>
                <a:cubicBezTo>
                  <a:pt x="939" y="90"/>
                  <a:pt x="931" y="91"/>
                  <a:pt x="913" y="90"/>
                </a:cubicBezTo>
                <a:cubicBezTo>
                  <a:pt x="910" y="88"/>
                  <a:pt x="912" y="83"/>
                  <a:pt x="892" y="83"/>
                </a:cubicBezTo>
                <a:cubicBezTo>
                  <a:pt x="895" y="83"/>
                  <a:pt x="897" y="83"/>
                  <a:pt x="900" y="82"/>
                </a:cubicBezTo>
                <a:cubicBezTo>
                  <a:pt x="899" y="80"/>
                  <a:pt x="877" y="81"/>
                  <a:pt x="887" y="76"/>
                </a:cubicBezTo>
                <a:cubicBezTo>
                  <a:pt x="891" y="76"/>
                  <a:pt x="895" y="77"/>
                  <a:pt x="899" y="77"/>
                </a:cubicBezTo>
                <a:cubicBezTo>
                  <a:pt x="902" y="77"/>
                  <a:pt x="905" y="76"/>
                  <a:pt x="908" y="75"/>
                </a:cubicBezTo>
                <a:cubicBezTo>
                  <a:pt x="908" y="71"/>
                  <a:pt x="898" y="73"/>
                  <a:pt x="891" y="73"/>
                </a:cubicBezTo>
                <a:cubicBezTo>
                  <a:pt x="899" y="70"/>
                  <a:pt x="915" y="69"/>
                  <a:pt x="910" y="65"/>
                </a:cubicBezTo>
                <a:cubicBezTo>
                  <a:pt x="915" y="65"/>
                  <a:pt x="919" y="66"/>
                  <a:pt x="923" y="66"/>
                </a:cubicBezTo>
                <a:cubicBezTo>
                  <a:pt x="924" y="61"/>
                  <a:pt x="938" y="62"/>
                  <a:pt x="949" y="61"/>
                </a:cubicBezTo>
                <a:cubicBezTo>
                  <a:pt x="946" y="60"/>
                  <a:pt x="943" y="60"/>
                  <a:pt x="941" y="59"/>
                </a:cubicBezTo>
                <a:cubicBezTo>
                  <a:pt x="932" y="56"/>
                  <a:pt x="935" y="53"/>
                  <a:pt x="948" y="52"/>
                </a:cubicBezTo>
                <a:cubicBezTo>
                  <a:pt x="953" y="52"/>
                  <a:pt x="957" y="51"/>
                  <a:pt x="962" y="50"/>
                </a:cubicBezTo>
                <a:cubicBezTo>
                  <a:pt x="959" y="48"/>
                  <a:pt x="957" y="47"/>
                  <a:pt x="955" y="45"/>
                </a:cubicBezTo>
                <a:cubicBezTo>
                  <a:pt x="959" y="43"/>
                  <a:pt x="964" y="42"/>
                  <a:pt x="971" y="40"/>
                </a:cubicBezTo>
                <a:cubicBezTo>
                  <a:pt x="965" y="40"/>
                  <a:pt x="961" y="40"/>
                  <a:pt x="957" y="39"/>
                </a:cubicBezTo>
                <a:cubicBezTo>
                  <a:pt x="910" y="53"/>
                  <a:pt x="861" y="67"/>
                  <a:pt x="803" y="78"/>
                </a:cubicBezTo>
                <a:cubicBezTo>
                  <a:pt x="798" y="76"/>
                  <a:pt x="793" y="74"/>
                  <a:pt x="786" y="71"/>
                </a:cubicBezTo>
                <a:cubicBezTo>
                  <a:pt x="783" y="72"/>
                  <a:pt x="780" y="74"/>
                  <a:pt x="778" y="75"/>
                </a:cubicBezTo>
                <a:cubicBezTo>
                  <a:pt x="768" y="74"/>
                  <a:pt x="772" y="72"/>
                  <a:pt x="769" y="70"/>
                </a:cubicBezTo>
                <a:cubicBezTo>
                  <a:pt x="779" y="70"/>
                  <a:pt x="788" y="69"/>
                  <a:pt x="796" y="69"/>
                </a:cubicBezTo>
                <a:cubicBezTo>
                  <a:pt x="803" y="65"/>
                  <a:pt x="791" y="66"/>
                  <a:pt x="786" y="65"/>
                </a:cubicBezTo>
                <a:cubicBezTo>
                  <a:pt x="791" y="62"/>
                  <a:pt x="797" y="59"/>
                  <a:pt x="802" y="56"/>
                </a:cubicBezTo>
                <a:cubicBezTo>
                  <a:pt x="803" y="53"/>
                  <a:pt x="800" y="50"/>
                  <a:pt x="804" y="48"/>
                </a:cubicBezTo>
                <a:cubicBezTo>
                  <a:pt x="808" y="46"/>
                  <a:pt x="818" y="45"/>
                  <a:pt x="828" y="43"/>
                </a:cubicBezTo>
                <a:cubicBezTo>
                  <a:pt x="824" y="41"/>
                  <a:pt x="820" y="40"/>
                  <a:pt x="815" y="38"/>
                </a:cubicBezTo>
                <a:cubicBezTo>
                  <a:pt x="818" y="38"/>
                  <a:pt x="821" y="37"/>
                  <a:pt x="824" y="36"/>
                </a:cubicBezTo>
                <a:cubicBezTo>
                  <a:pt x="824" y="32"/>
                  <a:pt x="808" y="34"/>
                  <a:pt x="806" y="31"/>
                </a:cubicBezTo>
                <a:cubicBezTo>
                  <a:pt x="804" y="31"/>
                  <a:pt x="801" y="31"/>
                  <a:pt x="799" y="32"/>
                </a:cubicBezTo>
                <a:cubicBezTo>
                  <a:pt x="796" y="33"/>
                  <a:pt x="793" y="34"/>
                  <a:pt x="790" y="36"/>
                </a:cubicBezTo>
                <a:cubicBezTo>
                  <a:pt x="794" y="37"/>
                  <a:pt x="798" y="37"/>
                  <a:pt x="803" y="38"/>
                </a:cubicBezTo>
                <a:cubicBezTo>
                  <a:pt x="794" y="40"/>
                  <a:pt x="786" y="41"/>
                  <a:pt x="774" y="40"/>
                </a:cubicBezTo>
                <a:cubicBezTo>
                  <a:pt x="765" y="43"/>
                  <a:pt x="756" y="46"/>
                  <a:pt x="746" y="49"/>
                </a:cubicBezTo>
                <a:cubicBezTo>
                  <a:pt x="744" y="48"/>
                  <a:pt x="742" y="47"/>
                  <a:pt x="740" y="46"/>
                </a:cubicBezTo>
                <a:cubicBezTo>
                  <a:pt x="739" y="46"/>
                  <a:pt x="737" y="47"/>
                  <a:pt x="737" y="48"/>
                </a:cubicBezTo>
                <a:cubicBezTo>
                  <a:pt x="737" y="51"/>
                  <a:pt x="730" y="52"/>
                  <a:pt x="722" y="54"/>
                </a:cubicBezTo>
                <a:cubicBezTo>
                  <a:pt x="712" y="55"/>
                  <a:pt x="704" y="57"/>
                  <a:pt x="695" y="59"/>
                </a:cubicBezTo>
                <a:cubicBezTo>
                  <a:pt x="688" y="60"/>
                  <a:pt x="683" y="63"/>
                  <a:pt x="672" y="62"/>
                </a:cubicBezTo>
                <a:cubicBezTo>
                  <a:pt x="673" y="65"/>
                  <a:pt x="658" y="63"/>
                  <a:pt x="657" y="66"/>
                </a:cubicBezTo>
                <a:cubicBezTo>
                  <a:pt x="657" y="67"/>
                  <a:pt x="650" y="68"/>
                  <a:pt x="645" y="70"/>
                </a:cubicBezTo>
                <a:cubicBezTo>
                  <a:pt x="645" y="67"/>
                  <a:pt x="646" y="65"/>
                  <a:pt x="646" y="63"/>
                </a:cubicBezTo>
                <a:cubicBezTo>
                  <a:pt x="637" y="64"/>
                  <a:pt x="636" y="66"/>
                  <a:pt x="635" y="67"/>
                </a:cubicBezTo>
                <a:cubicBezTo>
                  <a:pt x="635" y="69"/>
                  <a:pt x="632" y="70"/>
                  <a:pt x="629" y="71"/>
                </a:cubicBezTo>
                <a:cubicBezTo>
                  <a:pt x="618" y="73"/>
                  <a:pt x="608" y="76"/>
                  <a:pt x="594" y="76"/>
                </a:cubicBezTo>
                <a:cubicBezTo>
                  <a:pt x="592" y="76"/>
                  <a:pt x="591" y="76"/>
                  <a:pt x="590" y="76"/>
                </a:cubicBezTo>
                <a:cubicBezTo>
                  <a:pt x="580" y="79"/>
                  <a:pt x="568" y="79"/>
                  <a:pt x="554" y="78"/>
                </a:cubicBezTo>
                <a:cubicBezTo>
                  <a:pt x="553" y="80"/>
                  <a:pt x="559" y="82"/>
                  <a:pt x="549" y="83"/>
                </a:cubicBezTo>
                <a:cubicBezTo>
                  <a:pt x="540" y="84"/>
                  <a:pt x="535" y="81"/>
                  <a:pt x="528" y="81"/>
                </a:cubicBezTo>
                <a:cubicBezTo>
                  <a:pt x="528" y="81"/>
                  <a:pt x="527" y="80"/>
                  <a:pt x="527" y="80"/>
                </a:cubicBezTo>
                <a:cubicBezTo>
                  <a:pt x="528" y="79"/>
                  <a:pt x="530" y="79"/>
                  <a:pt x="531" y="79"/>
                </a:cubicBezTo>
                <a:cubicBezTo>
                  <a:pt x="535" y="79"/>
                  <a:pt x="540" y="79"/>
                  <a:pt x="546" y="80"/>
                </a:cubicBezTo>
                <a:cubicBezTo>
                  <a:pt x="539" y="74"/>
                  <a:pt x="519" y="74"/>
                  <a:pt x="507" y="72"/>
                </a:cubicBezTo>
                <a:cubicBezTo>
                  <a:pt x="506" y="69"/>
                  <a:pt x="504" y="66"/>
                  <a:pt x="502" y="63"/>
                </a:cubicBezTo>
                <a:cubicBezTo>
                  <a:pt x="516" y="62"/>
                  <a:pt x="517" y="58"/>
                  <a:pt x="530" y="55"/>
                </a:cubicBezTo>
                <a:cubicBezTo>
                  <a:pt x="524" y="55"/>
                  <a:pt x="521" y="55"/>
                  <a:pt x="517" y="54"/>
                </a:cubicBezTo>
                <a:cubicBezTo>
                  <a:pt x="521" y="51"/>
                  <a:pt x="528" y="49"/>
                  <a:pt x="539" y="49"/>
                </a:cubicBezTo>
                <a:cubicBezTo>
                  <a:pt x="541" y="51"/>
                  <a:pt x="544" y="53"/>
                  <a:pt x="547" y="55"/>
                </a:cubicBezTo>
                <a:cubicBezTo>
                  <a:pt x="550" y="54"/>
                  <a:pt x="552" y="53"/>
                  <a:pt x="554" y="52"/>
                </a:cubicBezTo>
                <a:cubicBezTo>
                  <a:pt x="564" y="51"/>
                  <a:pt x="573" y="50"/>
                  <a:pt x="582" y="46"/>
                </a:cubicBezTo>
                <a:cubicBezTo>
                  <a:pt x="566" y="47"/>
                  <a:pt x="561" y="50"/>
                  <a:pt x="554" y="52"/>
                </a:cubicBezTo>
                <a:cubicBezTo>
                  <a:pt x="553" y="51"/>
                  <a:pt x="552" y="50"/>
                  <a:pt x="551" y="48"/>
                </a:cubicBezTo>
                <a:cubicBezTo>
                  <a:pt x="549" y="47"/>
                  <a:pt x="544" y="46"/>
                  <a:pt x="538" y="45"/>
                </a:cubicBezTo>
                <a:cubicBezTo>
                  <a:pt x="541" y="44"/>
                  <a:pt x="543" y="43"/>
                  <a:pt x="547" y="42"/>
                </a:cubicBezTo>
                <a:cubicBezTo>
                  <a:pt x="557" y="39"/>
                  <a:pt x="557" y="39"/>
                  <a:pt x="553" y="34"/>
                </a:cubicBezTo>
                <a:cubicBezTo>
                  <a:pt x="540" y="37"/>
                  <a:pt x="531" y="35"/>
                  <a:pt x="521" y="33"/>
                </a:cubicBezTo>
                <a:cubicBezTo>
                  <a:pt x="513" y="36"/>
                  <a:pt x="521" y="38"/>
                  <a:pt x="522" y="41"/>
                </a:cubicBezTo>
                <a:cubicBezTo>
                  <a:pt x="512" y="43"/>
                  <a:pt x="501" y="45"/>
                  <a:pt x="490" y="47"/>
                </a:cubicBezTo>
                <a:cubicBezTo>
                  <a:pt x="488" y="47"/>
                  <a:pt x="484" y="48"/>
                  <a:pt x="483" y="47"/>
                </a:cubicBezTo>
                <a:cubicBezTo>
                  <a:pt x="480" y="47"/>
                  <a:pt x="480" y="45"/>
                  <a:pt x="475" y="46"/>
                </a:cubicBezTo>
                <a:cubicBezTo>
                  <a:pt x="473" y="47"/>
                  <a:pt x="476" y="49"/>
                  <a:pt x="476" y="50"/>
                </a:cubicBezTo>
                <a:cubicBezTo>
                  <a:pt x="477" y="50"/>
                  <a:pt x="477" y="50"/>
                  <a:pt x="477" y="51"/>
                </a:cubicBezTo>
                <a:cubicBezTo>
                  <a:pt x="466" y="54"/>
                  <a:pt x="455" y="57"/>
                  <a:pt x="441" y="59"/>
                </a:cubicBezTo>
                <a:cubicBezTo>
                  <a:pt x="427" y="62"/>
                  <a:pt x="418" y="65"/>
                  <a:pt x="405" y="68"/>
                </a:cubicBezTo>
                <a:cubicBezTo>
                  <a:pt x="393" y="67"/>
                  <a:pt x="381" y="67"/>
                  <a:pt x="370" y="66"/>
                </a:cubicBezTo>
                <a:cubicBezTo>
                  <a:pt x="370" y="67"/>
                  <a:pt x="369" y="67"/>
                  <a:pt x="369" y="68"/>
                </a:cubicBezTo>
                <a:cubicBezTo>
                  <a:pt x="373" y="68"/>
                  <a:pt x="377" y="69"/>
                  <a:pt x="381" y="69"/>
                </a:cubicBezTo>
                <a:cubicBezTo>
                  <a:pt x="381" y="71"/>
                  <a:pt x="381" y="72"/>
                  <a:pt x="381" y="73"/>
                </a:cubicBezTo>
                <a:cubicBezTo>
                  <a:pt x="364" y="74"/>
                  <a:pt x="357" y="67"/>
                  <a:pt x="336" y="70"/>
                </a:cubicBezTo>
                <a:cubicBezTo>
                  <a:pt x="352" y="65"/>
                  <a:pt x="351" y="65"/>
                  <a:pt x="335" y="63"/>
                </a:cubicBezTo>
                <a:cubicBezTo>
                  <a:pt x="331" y="59"/>
                  <a:pt x="335" y="56"/>
                  <a:pt x="343" y="52"/>
                </a:cubicBezTo>
                <a:cubicBezTo>
                  <a:pt x="346" y="51"/>
                  <a:pt x="347" y="50"/>
                  <a:pt x="349" y="48"/>
                </a:cubicBezTo>
                <a:cubicBezTo>
                  <a:pt x="351" y="48"/>
                  <a:pt x="352" y="48"/>
                  <a:pt x="353" y="48"/>
                </a:cubicBezTo>
                <a:cubicBezTo>
                  <a:pt x="355" y="48"/>
                  <a:pt x="357" y="47"/>
                  <a:pt x="359" y="47"/>
                </a:cubicBezTo>
                <a:cubicBezTo>
                  <a:pt x="359" y="47"/>
                  <a:pt x="358" y="46"/>
                  <a:pt x="358" y="46"/>
                </a:cubicBezTo>
                <a:cubicBezTo>
                  <a:pt x="355" y="46"/>
                  <a:pt x="353" y="47"/>
                  <a:pt x="351" y="47"/>
                </a:cubicBezTo>
                <a:cubicBezTo>
                  <a:pt x="350" y="47"/>
                  <a:pt x="350" y="48"/>
                  <a:pt x="350" y="49"/>
                </a:cubicBezTo>
                <a:cubicBezTo>
                  <a:pt x="342" y="47"/>
                  <a:pt x="344" y="45"/>
                  <a:pt x="349" y="43"/>
                </a:cubicBezTo>
                <a:cubicBezTo>
                  <a:pt x="358" y="40"/>
                  <a:pt x="366" y="36"/>
                  <a:pt x="376" y="32"/>
                </a:cubicBezTo>
                <a:cubicBezTo>
                  <a:pt x="363" y="33"/>
                  <a:pt x="355" y="34"/>
                  <a:pt x="351" y="36"/>
                </a:cubicBezTo>
                <a:cubicBezTo>
                  <a:pt x="347" y="39"/>
                  <a:pt x="343" y="40"/>
                  <a:pt x="333" y="40"/>
                </a:cubicBezTo>
                <a:cubicBezTo>
                  <a:pt x="320" y="41"/>
                  <a:pt x="320" y="41"/>
                  <a:pt x="317" y="45"/>
                </a:cubicBezTo>
                <a:cubicBezTo>
                  <a:pt x="317" y="46"/>
                  <a:pt x="315" y="47"/>
                  <a:pt x="313" y="48"/>
                </a:cubicBezTo>
                <a:cubicBezTo>
                  <a:pt x="299" y="48"/>
                  <a:pt x="296" y="52"/>
                  <a:pt x="287" y="54"/>
                </a:cubicBezTo>
                <a:cubicBezTo>
                  <a:pt x="275" y="58"/>
                  <a:pt x="264" y="61"/>
                  <a:pt x="252" y="64"/>
                </a:cubicBezTo>
                <a:cubicBezTo>
                  <a:pt x="249" y="65"/>
                  <a:pt x="247" y="66"/>
                  <a:pt x="243" y="67"/>
                </a:cubicBezTo>
                <a:cubicBezTo>
                  <a:pt x="238" y="66"/>
                  <a:pt x="234" y="65"/>
                  <a:pt x="229" y="63"/>
                </a:cubicBezTo>
                <a:cubicBezTo>
                  <a:pt x="221" y="64"/>
                  <a:pt x="220" y="66"/>
                  <a:pt x="223" y="68"/>
                </a:cubicBezTo>
                <a:cubicBezTo>
                  <a:pt x="223" y="67"/>
                  <a:pt x="223" y="67"/>
                  <a:pt x="223" y="67"/>
                </a:cubicBezTo>
                <a:cubicBezTo>
                  <a:pt x="220" y="68"/>
                  <a:pt x="214" y="68"/>
                  <a:pt x="213" y="69"/>
                </a:cubicBezTo>
                <a:cubicBezTo>
                  <a:pt x="208" y="74"/>
                  <a:pt x="195" y="76"/>
                  <a:pt x="180" y="76"/>
                </a:cubicBezTo>
                <a:cubicBezTo>
                  <a:pt x="178" y="77"/>
                  <a:pt x="176" y="77"/>
                  <a:pt x="174" y="77"/>
                </a:cubicBezTo>
                <a:cubicBezTo>
                  <a:pt x="173" y="76"/>
                  <a:pt x="172" y="75"/>
                  <a:pt x="172" y="75"/>
                </a:cubicBezTo>
                <a:cubicBezTo>
                  <a:pt x="158" y="74"/>
                  <a:pt x="148" y="75"/>
                  <a:pt x="141" y="79"/>
                </a:cubicBezTo>
                <a:cubicBezTo>
                  <a:pt x="116" y="75"/>
                  <a:pt x="94" y="71"/>
                  <a:pt x="93" y="62"/>
                </a:cubicBezTo>
                <a:cubicBezTo>
                  <a:pt x="93" y="60"/>
                  <a:pt x="90" y="58"/>
                  <a:pt x="94" y="55"/>
                </a:cubicBezTo>
                <a:cubicBezTo>
                  <a:pt x="95" y="54"/>
                  <a:pt x="95" y="50"/>
                  <a:pt x="83" y="49"/>
                </a:cubicBezTo>
                <a:cubicBezTo>
                  <a:pt x="82" y="51"/>
                  <a:pt x="81" y="52"/>
                  <a:pt x="79" y="53"/>
                </a:cubicBezTo>
                <a:cubicBezTo>
                  <a:pt x="76" y="56"/>
                  <a:pt x="71" y="57"/>
                  <a:pt x="60" y="56"/>
                </a:cubicBezTo>
                <a:cubicBezTo>
                  <a:pt x="56" y="55"/>
                  <a:pt x="53" y="55"/>
                  <a:pt x="50" y="55"/>
                </a:cubicBezTo>
                <a:cubicBezTo>
                  <a:pt x="47" y="54"/>
                  <a:pt x="44" y="54"/>
                  <a:pt x="40" y="54"/>
                </a:cubicBezTo>
                <a:cubicBezTo>
                  <a:pt x="43" y="52"/>
                  <a:pt x="45" y="50"/>
                  <a:pt x="47" y="49"/>
                </a:cubicBezTo>
                <a:cubicBezTo>
                  <a:pt x="42" y="48"/>
                  <a:pt x="37" y="47"/>
                  <a:pt x="30" y="45"/>
                </a:cubicBezTo>
                <a:cubicBezTo>
                  <a:pt x="37" y="44"/>
                  <a:pt x="42" y="44"/>
                  <a:pt x="48" y="43"/>
                </a:cubicBezTo>
                <a:cubicBezTo>
                  <a:pt x="39" y="40"/>
                  <a:pt x="43" y="37"/>
                  <a:pt x="50" y="34"/>
                </a:cubicBezTo>
                <a:cubicBezTo>
                  <a:pt x="44" y="28"/>
                  <a:pt x="23" y="27"/>
                  <a:pt x="8" y="23"/>
                </a:cubicBezTo>
                <a:cubicBezTo>
                  <a:pt x="16" y="22"/>
                  <a:pt x="22" y="21"/>
                  <a:pt x="29" y="20"/>
                </a:cubicBezTo>
                <a:cubicBezTo>
                  <a:pt x="22" y="18"/>
                  <a:pt x="19" y="16"/>
                  <a:pt x="7" y="16"/>
                </a:cubicBezTo>
                <a:cubicBezTo>
                  <a:pt x="1" y="17"/>
                  <a:pt x="0" y="15"/>
                  <a:pt x="3" y="13"/>
                </a:cubicBezTo>
                <a:cubicBezTo>
                  <a:pt x="6" y="12"/>
                  <a:pt x="11" y="11"/>
                  <a:pt x="14" y="10"/>
                </a:cubicBezTo>
                <a:cubicBezTo>
                  <a:pt x="25" y="11"/>
                  <a:pt x="26" y="14"/>
                  <a:pt x="27" y="17"/>
                </a:cubicBezTo>
                <a:cubicBezTo>
                  <a:pt x="32" y="16"/>
                  <a:pt x="36" y="15"/>
                  <a:pt x="41" y="14"/>
                </a:cubicBezTo>
                <a:cubicBezTo>
                  <a:pt x="44" y="14"/>
                  <a:pt x="49" y="15"/>
                  <a:pt x="53" y="16"/>
                </a:cubicBezTo>
                <a:cubicBezTo>
                  <a:pt x="54" y="18"/>
                  <a:pt x="54" y="20"/>
                  <a:pt x="55" y="23"/>
                </a:cubicBezTo>
                <a:cubicBezTo>
                  <a:pt x="62" y="22"/>
                  <a:pt x="67" y="21"/>
                  <a:pt x="73" y="20"/>
                </a:cubicBezTo>
                <a:cubicBezTo>
                  <a:pt x="74" y="23"/>
                  <a:pt x="60" y="23"/>
                  <a:pt x="61" y="26"/>
                </a:cubicBezTo>
                <a:cubicBezTo>
                  <a:pt x="63" y="26"/>
                  <a:pt x="66" y="26"/>
                  <a:pt x="71" y="26"/>
                </a:cubicBezTo>
                <a:cubicBezTo>
                  <a:pt x="67" y="27"/>
                  <a:pt x="65" y="28"/>
                  <a:pt x="61" y="29"/>
                </a:cubicBezTo>
                <a:cubicBezTo>
                  <a:pt x="63" y="30"/>
                  <a:pt x="64" y="31"/>
                  <a:pt x="66" y="33"/>
                </a:cubicBezTo>
                <a:cubicBezTo>
                  <a:pt x="63" y="33"/>
                  <a:pt x="60" y="33"/>
                  <a:pt x="56" y="33"/>
                </a:cubicBezTo>
                <a:cubicBezTo>
                  <a:pt x="57" y="37"/>
                  <a:pt x="57" y="37"/>
                  <a:pt x="71" y="38"/>
                </a:cubicBezTo>
                <a:cubicBezTo>
                  <a:pt x="81" y="38"/>
                  <a:pt x="89" y="37"/>
                  <a:pt x="90" y="34"/>
                </a:cubicBezTo>
                <a:cubicBezTo>
                  <a:pt x="91" y="32"/>
                  <a:pt x="95" y="31"/>
                  <a:pt x="99" y="30"/>
                </a:cubicBezTo>
                <a:cubicBezTo>
                  <a:pt x="104" y="28"/>
                  <a:pt x="110" y="26"/>
                  <a:pt x="110" y="24"/>
                </a:cubicBezTo>
                <a:cubicBezTo>
                  <a:pt x="110" y="21"/>
                  <a:pt x="112" y="20"/>
                  <a:pt x="119" y="20"/>
                </a:cubicBezTo>
                <a:cubicBezTo>
                  <a:pt x="129" y="20"/>
                  <a:pt x="130" y="18"/>
                  <a:pt x="131" y="16"/>
                </a:cubicBezTo>
                <a:cubicBezTo>
                  <a:pt x="131" y="14"/>
                  <a:pt x="131" y="12"/>
                  <a:pt x="131" y="10"/>
                </a:cubicBezTo>
                <a:cubicBezTo>
                  <a:pt x="131" y="9"/>
                  <a:pt x="133" y="7"/>
                  <a:pt x="134" y="5"/>
                </a:cubicBezTo>
                <a:cubicBezTo>
                  <a:pt x="141" y="6"/>
                  <a:pt x="145" y="7"/>
                  <a:pt x="152" y="7"/>
                </a:cubicBezTo>
                <a:cubicBezTo>
                  <a:pt x="148" y="9"/>
                  <a:pt x="145" y="9"/>
                  <a:pt x="140" y="11"/>
                </a:cubicBezTo>
                <a:cubicBezTo>
                  <a:pt x="150" y="11"/>
                  <a:pt x="157" y="11"/>
                  <a:pt x="165" y="11"/>
                </a:cubicBezTo>
                <a:cubicBezTo>
                  <a:pt x="164" y="11"/>
                  <a:pt x="162" y="13"/>
                  <a:pt x="161" y="14"/>
                </a:cubicBezTo>
                <a:cubicBezTo>
                  <a:pt x="169" y="14"/>
                  <a:pt x="169" y="14"/>
                  <a:pt x="175" y="11"/>
                </a:cubicBezTo>
                <a:cubicBezTo>
                  <a:pt x="178" y="12"/>
                  <a:pt x="184" y="13"/>
                  <a:pt x="184" y="13"/>
                </a:cubicBezTo>
                <a:cubicBezTo>
                  <a:pt x="184" y="15"/>
                  <a:pt x="184" y="18"/>
                  <a:pt x="172" y="18"/>
                </a:cubicBezTo>
                <a:cubicBezTo>
                  <a:pt x="177" y="21"/>
                  <a:pt x="178" y="23"/>
                  <a:pt x="167" y="24"/>
                </a:cubicBezTo>
                <a:cubicBezTo>
                  <a:pt x="170" y="26"/>
                  <a:pt x="172" y="28"/>
                  <a:pt x="174" y="29"/>
                </a:cubicBezTo>
                <a:cubicBezTo>
                  <a:pt x="161" y="33"/>
                  <a:pt x="150" y="37"/>
                  <a:pt x="138" y="40"/>
                </a:cubicBezTo>
                <a:cubicBezTo>
                  <a:pt x="134" y="41"/>
                  <a:pt x="127" y="41"/>
                  <a:pt x="122" y="43"/>
                </a:cubicBezTo>
                <a:cubicBezTo>
                  <a:pt x="130" y="43"/>
                  <a:pt x="137" y="43"/>
                  <a:pt x="145" y="43"/>
                </a:cubicBezTo>
                <a:cubicBezTo>
                  <a:pt x="142" y="45"/>
                  <a:pt x="156" y="48"/>
                  <a:pt x="142" y="50"/>
                </a:cubicBezTo>
                <a:cubicBezTo>
                  <a:pt x="139" y="46"/>
                  <a:pt x="128" y="47"/>
                  <a:pt x="118" y="46"/>
                </a:cubicBezTo>
                <a:cubicBezTo>
                  <a:pt x="119" y="49"/>
                  <a:pt x="118" y="51"/>
                  <a:pt x="115" y="54"/>
                </a:cubicBezTo>
                <a:cubicBezTo>
                  <a:pt x="122" y="54"/>
                  <a:pt x="128" y="53"/>
                  <a:pt x="135" y="52"/>
                </a:cubicBezTo>
                <a:cubicBezTo>
                  <a:pt x="139" y="57"/>
                  <a:pt x="117" y="55"/>
                  <a:pt x="115" y="59"/>
                </a:cubicBezTo>
                <a:cubicBezTo>
                  <a:pt x="123" y="61"/>
                  <a:pt x="131" y="64"/>
                  <a:pt x="141" y="66"/>
                </a:cubicBezTo>
                <a:cubicBezTo>
                  <a:pt x="146" y="66"/>
                  <a:pt x="155" y="66"/>
                  <a:pt x="162" y="66"/>
                </a:cubicBezTo>
                <a:cubicBezTo>
                  <a:pt x="163" y="66"/>
                  <a:pt x="164" y="67"/>
                  <a:pt x="165" y="68"/>
                </a:cubicBezTo>
                <a:cubicBezTo>
                  <a:pt x="175" y="68"/>
                  <a:pt x="184" y="68"/>
                  <a:pt x="195" y="67"/>
                </a:cubicBezTo>
                <a:cubicBezTo>
                  <a:pt x="195" y="65"/>
                  <a:pt x="194" y="63"/>
                  <a:pt x="194" y="59"/>
                </a:cubicBezTo>
                <a:cubicBezTo>
                  <a:pt x="187" y="62"/>
                  <a:pt x="184" y="63"/>
                  <a:pt x="179" y="65"/>
                </a:cubicBezTo>
                <a:cubicBezTo>
                  <a:pt x="177" y="64"/>
                  <a:pt x="176" y="62"/>
                  <a:pt x="174" y="61"/>
                </a:cubicBezTo>
                <a:cubicBezTo>
                  <a:pt x="177" y="60"/>
                  <a:pt x="180" y="59"/>
                  <a:pt x="182" y="59"/>
                </a:cubicBezTo>
                <a:cubicBezTo>
                  <a:pt x="194" y="59"/>
                  <a:pt x="205" y="59"/>
                  <a:pt x="216" y="60"/>
                </a:cubicBezTo>
                <a:cubicBezTo>
                  <a:pt x="225" y="60"/>
                  <a:pt x="235" y="61"/>
                  <a:pt x="245" y="62"/>
                </a:cubicBezTo>
                <a:cubicBezTo>
                  <a:pt x="253" y="60"/>
                  <a:pt x="242" y="58"/>
                  <a:pt x="238" y="56"/>
                </a:cubicBezTo>
                <a:cubicBezTo>
                  <a:pt x="242" y="55"/>
                  <a:pt x="246" y="53"/>
                  <a:pt x="249" y="52"/>
                </a:cubicBezTo>
                <a:cubicBezTo>
                  <a:pt x="256" y="52"/>
                  <a:pt x="262" y="54"/>
                  <a:pt x="270" y="51"/>
                </a:cubicBezTo>
                <a:cubicBezTo>
                  <a:pt x="265" y="51"/>
                  <a:pt x="261" y="50"/>
                  <a:pt x="257" y="49"/>
                </a:cubicBezTo>
                <a:cubicBezTo>
                  <a:pt x="260" y="48"/>
                  <a:pt x="264" y="46"/>
                  <a:pt x="268" y="45"/>
                </a:cubicBezTo>
                <a:cubicBezTo>
                  <a:pt x="274" y="46"/>
                  <a:pt x="281" y="48"/>
                  <a:pt x="289" y="50"/>
                </a:cubicBezTo>
                <a:cubicBezTo>
                  <a:pt x="290" y="47"/>
                  <a:pt x="290" y="46"/>
                  <a:pt x="290" y="44"/>
                </a:cubicBezTo>
                <a:cubicBezTo>
                  <a:pt x="281" y="43"/>
                  <a:pt x="271" y="43"/>
                  <a:pt x="261" y="42"/>
                </a:cubicBezTo>
                <a:cubicBezTo>
                  <a:pt x="263" y="40"/>
                  <a:pt x="267" y="39"/>
                  <a:pt x="273" y="39"/>
                </a:cubicBezTo>
                <a:cubicBezTo>
                  <a:pt x="280" y="39"/>
                  <a:pt x="286" y="39"/>
                  <a:pt x="286" y="37"/>
                </a:cubicBezTo>
                <a:cubicBezTo>
                  <a:pt x="287" y="36"/>
                  <a:pt x="288" y="36"/>
                  <a:pt x="289" y="36"/>
                </a:cubicBezTo>
                <a:cubicBezTo>
                  <a:pt x="305" y="34"/>
                  <a:pt x="310" y="30"/>
                  <a:pt x="319" y="27"/>
                </a:cubicBezTo>
                <a:cubicBezTo>
                  <a:pt x="328" y="24"/>
                  <a:pt x="338" y="20"/>
                  <a:pt x="348" y="17"/>
                </a:cubicBezTo>
                <a:cubicBezTo>
                  <a:pt x="356" y="15"/>
                  <a:pt x="363" y="13"/>
                  <a:pt x="372" y="11"/>
                </a:cubicBezTo>
                <a:cubicBezTo>
                  <a:pt x="375" y="11"/>
                  <a:pt x="380" y="11"/>
                  <a:pt x="387" y="10"/>
                </a:cubicBezTo>
                <a:cubicBezTo>
                  <a:pt x="384" y="13"/>
                  <a:pt x="382" y="14"/>
                  <a:pt x="380" y="16"/>
                </a:cubicBezTo>
                <a:cubicBezTo>
                  <a:pt x="383" y="16"/>
                  <a:pt x="386" y="17"/>
                  <a:pt x="390" y="18"/>
                </a:cubicBezTo>
                <a:cubicBezTo>
                  <a:pt x="386" y="19"/>
                  <a:pt x="382" y="21"/>
                  <a:pt x="378" y="22"/>
                </a:cubicBezTo>
                <a:cubicBezTo>
                  <a:pt x="394" y="22"/>
                  <a:pt x="407" y="22"/>
                  <a:pt x="418" y="22"/>
                </a:cubicBezTo>
                <a:cubicBezTo>
                  <a:pt x="433" y="27"/>
                  <a:pt x="419" y="30"/>
                  <a:pt x="413" y="34"/>
                </a:cubicBezTo>
                <a:cubicBezTo>
                  <a:pt x="418" y="36"/>
                  <a:pt x="424" y="37"/>
                  <a:pt x="415" y="40"/>
                </a:cubicBezTo>
                <a:cubicBezTo>
                  <a:pt x="412" y="41"/>
                  <a:pt x="412" y="42"/>
                  <a:pt x="410" y="44"/>
                </a:cubicBezTo>
                <a:cubicBezTo>
                  <a:pt x="407" y="44"/>
                  <a:pt x="403" y="45"/>
                  <a:pt x="396" y="46"/>
                </a:cubicBezTo>
                <a:cubicBezTo>
                  <a:pt x="407" y="46"/>
                  <a:pt x="415" y="47"/>
                  <a:pt x="422" y="47"/>
                </a:cubicBezTo>
                <a:cubicBezTo>
                  <a:pt x="427" y="46"/>
                  <a:pt x="431" y="44"/>
                  <a:pt x="436" y="42"/>
                </a:cubicBezTo>
                <a:cubicBezTo>
                  <a:pt x="442" y="45"/>
                  <a:pt x="428" y="51"/>
                  <a:pt x="452" y="51"/>
                </a:cubicBezTo>
                <a:cubicBezTo>
                  <a:pt x="447" y="48"/>
                  <a:pt x="452" y="44"/>
                  <a:pt x="442" y="41"/>
                </a:cubicBezTo>
                <a:cubicBezTo>
                  <a:pt x="452" y="39"/>
                  <a:pt x="465" y="38"/>
                  <a:pt x="463" y="33"/>
                </a:cubicBezTo>
                <a:cubicBezTo>
                  <a:pt x="477" y="32"/>
                  <a:pt x="490" y="32"/>
                  <a:pt x="504" y="31"/>
                </a:cubicBezTo>
                <a:cubicBezTo>
                  <a:pt x="504" y="31"/>
                  <a:pt x="504" y="30"/>
                  <a:pt x="504" y="30"/>
                </a:cubicBezTo>
                <a:cubicBezTo>
                  <a:pt x="502" y="30"/>
                  <a:pt x="500" y="30"/>
                  <a:pt x="498" y="29"/>
                </a:cubicBezTo>
                <a:cubicBezTo>
                  <a:pt x="496" y="29"/>
                  <a:pt x="494" y="28"/>
                  <a:pt x="492" y="27"/>
                </a:cubicBezTo>
                <a:cubicBezTo>
                  <a:pt x="495" y="27"/>
                  <a:pt x="498" y="26"/>
                  <a:pt x="500" y="26"/>
                </a:cubicBezTo>
                <a:cubicBezTo>
                  <a:pt x="515" y="26"/>
                  <a:pt x="525" y="25"/>
                  <a:pt x="532" y="21"/>
                </a:cubicBezTo>
                <a:cubicBezTo>
                  <a:pt x="535" y="19"/>
                  <a:pt x="546" y="18"/>
                  <a:pt x="553" y="16"/>
                </a:cubicBezTo>
                <a:cubicBezTo>
                  <a:pt x="559" y="18"/>
                  <a:pt x="564" y="19"/>
                  <a:pt x="570" y="20"/>
                </a:cubicBezTo>
                <a:cubicBezTo>
                  <a:pt x="566" y="21"/>
                  <a:pt x="562" y="22"/>
                  <a:pt x="559" y="23"/>
                </a:cubicBezTo>
                <a:cubicBezTo>
                  <a:pt x="559" y="23"/>
                  <a:pt x="559" y="24"/>
                  <a:pt x="560" y="24"/>
                </a:cubicBezTo>
                <a:cubicBezTo>
                  <a:pt x="563" y="24"/>
                  <a:pt x="566" y="24"/>
                  <a:pt x="570" y="24"/>
                </a:cubicBezTo>
                <a:cubicBezTo>
                  <a:pt x="576" y="23"/>
                  <a:pt x="582" y="22"/>
                  <a:pt x="588" y="22"/>
                </a:cubicBezTo>
                <a:cubicBezTo>
                  <a:pt x="593" y="22"/>
                  <a:pt x="600" y="23"/>
                  <a:pt x="602" y="24"/>
                </a:cubicBezTo>
                <a:cubicBezTo>
                  <a:pt x="606" y="26"/>
                  <a:pt x="601" y="27"/>
                  <a:pt x="595" y="28"/>
                </a:cubicBezTo>
                <a:cubicBezTo>
                  <a:pt x="593" y="28"/>
                  <a:pt x="591" y="29"/>
                  <a:pt x="587" y="31"/>
                </a:cubicBezTo>
                <a:cubicBezTo>
                  <a:pt x="596" y="31"/>
                  <a:pt x="602" y="31"/>
                  <a:pt x="612" y="31"/>
                </a:cubicBezTo>
                <a:cubicBezTo>
                  <a:pt x="607" y="32"/>
                  <a:pt x="604" y="33"/>
                  <a:pt x="601" y="34"/>
                </a:cubicBezTo>
                <a:cubicBezTo>
                  <a:pt x="595" y="35"/>
                  <a:pt x="588" y="36"/>
                  <a:pt x="597" y="39"/>
                </a:cubicBezTo>
                <a:cubicBezTo>
                  <a:pt x="600" y="40"/>
                  <a:pt x="599" y="42"/>
                  <a:pt x="596" y="42"/>
                </a:cubicBezTo>
                <a:cubicBezTo>
                  <a:pt x="591" y="44"/>
                  <a:pt x="586" y="46"/>
                  <a:pt x="583" y="49"/>
                </a:cubicBezTo>
                <a:cubicBezTo>
                  <a:pt x="580" y="50"/>
                  <a:pt x="579" y="51"/>
                  <a:pt x="580" y="53"/>
                </a:cubicBezTo>
                <a:cubicBezTo>
                  <a:pt x="581" y="55"/>
                  <a:pt x="578" y="57"/>
                  <a:pt x="573" y="58"/>
                </a:cubicBezTo>
                <a:cubicBezTo>
                  <a:pt x="565" y="60"/>
                  <a:pt x="555" y="62"/>
                  <a:pt x="546" y="64"/>
                </a:cubicBezTo>
                <a:cubicBezTo>
                  <a:pt x="538" y="66"/>
                  <a:pt x="538" y="66"/>
                  <a:pt x="542" y="69"/>
                </a:cubicBezTo>
                <a:cubicBezTo>
                  <a:pt x="552" y="68"/>
                  <a:pt x="561" y="68"/>
                  <a:pt x="573" y="67"/>
                </a:cubicBezTo>
                <a:cubicBezTo>
                  <a:pt x="580" y="66"/>
                  <a:pt x="590" y="65"/>
                  <a:pt x="601" y="63"/>
                </a:cubicBezTo>
                <a:cubicBezTo>
                  <a:pt x="608" y="59"/>
                  <a:pt x="608" y="59"/>
                  <a:pt x="624" y="61"/>
                </a:cubicBezTo>
                <a:cubicBezTo>
                  <a:pt x="627" y="56"/>
                  <a:pt x="641" y="58"/>
                  <a:pt x="650" y="58"/>
                </a:cubicBezTo>
                <a:cubicBezTo>
                  <a:pt x="656" y="57"/>
                  <a:pt x="662" y="58"/>
                  <a:pt x="669" y="57"/>
                </a:cubicBezTo>
                <a:cubicBezTo>
                  <a:pt x="664" y="56"/>
                  <a:pt x="659" y="54"/>
                  <a:pt x="655" y="53"/>
                </a:cubicBezTo>
                <a:cubicBezTo>
                  <a:pt x="659" y="52"/>
                  <a:pt x="666" y="52"/>
                  <a:pt x="672" y="51"/>
                </a:cubicBezTo>
                <a:cubicBezTo>
                  <a:pt x="677" y="49"/>
                  <a:pt x="668" y="46"/>
                  <a:pt x="682" y="45"/>
                </a:cubicBezTo>
                <a:cubicBezTo>
                  <a:pt x="682" y="46"/>
                  <a:pt x="682" y="48"/>
                  <a:pt x="681" y="49"/>
                </a:cubicBezTo>
                <a:cubicBezTo>
                  <a:pt x="692" y="52"/>
                  <a:pt x="705" y="51"/>
                  <a:pt x="717" y="50"/>
                </a:cubicBezTo>
                <a:cubicBezTo>
                  <a:pt x="717" y="46"/>
                  <a:pt x="704" y="48"/>
                  <a:pt x="698" y="46"/>
                </a:cubicBezTo>
                <a:cubicBezTo>
                  <a:pt x="700" y="45"/>
                  <a:pt x="703" y="44"/>
                  <a:pt x="707" y="43"/>
                </a:cubicBezTo>
                <a:cubicBezTo>
                  <a:pt x="706" y="42"/>
                  <a:pt x="704" y="42"/>
                  <a:pt x="702" y="41"/>
                </a:cubicBezTo>
                <a:cubicBezTo>
                  <a:pt x="703" y="40"/>
                  <a:pt x="704" y="40"/>
                  <a:pt x="705" y="40"/>
                </a:cubicBezTo>
                <a:cubicBezTo>
                  <a:pt x="712" y="39"/>
                  <a:pt x="717" y="39"/>
                  <a:pt x="717" y="42"/>
                </a:cubicBezTo>
                <a:cubicBezTo>
                  <a:pt x="717" y="42"/>
                  <a:pt x="718" y="43"/>
                  <a:pt x="718" y="43"/>
                </a:cubicBezTo>
                <a:cubicBezTo>
                  <a:pt x="739" y="43"/>
                  <a:pt x="727" y="38"/>
                  <a:pt x="736" y="36"/>
                </a:cubicBezTo>
                <a:cubicBezTo>
                  <a:pt x="738" y="37"/>
                  <a:pt x="741" y="38"/>
                  <a:pt x="744" y="40"/>
                </a:cubicBezTo>
                <a:cubicBezTo>
                  <a:pt x="748" y="38"/>
                  <a:pt x="754" y="36"/>
                  <a:pt x="755" y="34"/>
                </a:cubicBezTo>
                <a:cubicBezTo>
                  <a:pt x="756" y="32"/>
                  <a:pt x="759" y="30"/>
                  <a:pt x="765" y="29"/>
                </a:cubicBezTo>
                <a:cubicBezTo>
                  <a:pt x="775" y="27"/>
                  <a:pt x="785" y="26"/>
                  <a:pt x="795" y="24"/>
                </a:cubicBezTo>
                <a:cubicBezTo>
                  <a:pt x="795" y="24"/>
                  <a:pt x="796" y="24"/>
                  <a:pt x="796" y="24"/>
                </a:cubicBezTo>
                <a:cubicBezTo>
                  <a:pt x="819" y="24"/>
                  <a:pt x="832" y="29"/>
                  <a:pt x="846" y="32"/>
                </a:cubicBezTo>
                <a:cubicBezTo>
                  <a:pt x="857" y="36"/>
                  <a:pt x="857" y="39"/>
                  <a:pt x="845" y="43"/>
                </a:cubicBezTo>
                <a:cubicBezTo>
                  <a:pt x="848" y="43"/>
                  <a:pt x="850" y="44"/>
                  <a:pt x="853" y="45"/>
                </a:cubicBezTo>
                <a:cubicBezTo>
                  <a:pt x="846" y="48"/>
                  <a:pt x="841" y="50"/>
                  <a:pt x="833" y="53"/>
                </a:cubicBezTo>
                <a:cubicBezTo>
                  <a:pt x="843" y="54"/>
                  <a:pt x="851" y="55"/>
                  <a:pt x="861" y="56"/>
                </a:cubicBezTo>
                <a:cubicBezTo>
                  <a:pt x="862" y="54"/>
                  <a:pt x="863" y="52"/>
                  <a:pt x="865" y="50"/>
                </a:cubicBezTo>
                <a:cubicBezTo>
                  <a:pt x="871" y="50"/>
                  <a:pt x="878" y="49"/>
                  <a:pt x="886" y="48"/>
                </a:cubicBezTo>
                <a:cubicBezTo>
                  <a:pt x="887" y="44"/>
                  <a:pt x="893" y="42"/>
                  <a:pt x="906" y="40"/>
                </a:cubicBezTo>
                <a:cubicBezTo>
                  <a:pt x="914" y="39"/>
                  <a:pt x="922" y="36"/>
                  <a:pt x="930" y="34"/>
                </a:cubicBezTo>
                <a:cubicBezTo>
                  <a:pt x="930" y="34"/>
                  <a:pt x="931" y="34"/>
                  <a:pt x="931" y="34"/>
                </a:cubicBezTo>
                <a:cubicBezTo>
                  <a:pt x="947" y="37"/>
                  <a:pt x="950" y="29"/>
                  <a:pt x="963" y="30"/>
                </a:cubicBezTo>
                <a:cubicBezTo>
                  <a:pt x="963" y="30"/>
                  <a:pt x="966" y="28"/>
                  <a:pt x="968" y="27"/>
                </a:cubicBezTo>
                <a:cubicBezTo>
                  <a:pt x="970" y="26"/>
                  <a:pt x="979" y="25"/>
                  <a:pt x="979" y="26"/>
                </a:cubicBezTo>
                <a:cubicBezTo>
                  <a:pt x="979" y="30"/>
                  <a:pt x="990" y="29"/>
                  <a:pt x="1000" y="29"/>
                </a:cubicBezTo>
                <a:cubicBezTo>
                  <a:pt x="998" y="31"/>
                  <a:pt x="996" y="32"/>
                  <a:pt x="994" y="34"/>
                </a:cubicBezTo>
                <a:cubicBezTo>
                  <a:pt x="1000" y="34"/>
                  <a:pt x="1004" y="35"/>
                  <a:pt x="1009" y="35"/>
                </a:cubicBezTo>
                <a:cubicBezTo>
                  <a:pt x="1009" y="37"/>
                  <a:pt x="1010" y="39"/>
                  <a:pt x="1010" y="42"/>
                </a:cubicBezTo>
                <a:cubicBezTo>
                  <a:pt x="1004" y="43"/>
                  <a:pt x="998" y="44"/>
                  <a:pt x="991" y="45"/>
                </a:cubicBezTo>
                <a:cubicBezTo>
                  <a:pt x="993" y="46"/>
                  <a:pt x="995" y="47"/>
                  <a:pt x="998" y="48"/>
                </a:cubicBezTo>
                <a:cubicBezTo>
                  <a:pt x="991" y="51"/>
                  <a:pt x="983" y="55"/>
                  <a:pt x="976" y="58"/>
                </a:cubicBezTo>
                <a:cubicBezTo>
                  <a:pt x="974" y="59"/>
                  <a:pt x="972" y="60"/>
                  <a:pt x="971" y="62"/>
                </a:cubicBezTo>
                <a:cubicBezTo>
                  <a:pt x="970" y="62"/>
                  <a:pt x="971" y="63"/>
                  <a:pt x="970" y="64"/>
                </a:cubicBezTo>
                <a:cubicBezTo>
                  <a:pt x="968" y="69"/>
                  <a:pt x="960" y="71"/>
                  <a:pt x="939" y="70"/>
                </a:cubicBezTo>
                <a:cubicBezTo>
                  <a:pt x="943" y="72"/>
                  <a:pt x="945" y="73"/>
                  <a:pt x="947" y="73"/>
                </a:cubicBezTo>
                <a:cubicBezTo>
                  <a:pt x="961" y="74"/>
                  <a:pt x="972" y="72"/>
                  <a:pt x="979" y="68"/>
                </a:cubicBezTo>
                <a:cubicBezTo>
                  <a:pt x="982" y="66"/>
                  <a:pt x="988" y="64"/>
                  <a:pt x="994" y="62"/>
                </a:cubicBezTo>
                <a:cubicBezTo>
                  <a:pt x="1005" y="60"/>
                  <a:pt x="1014" y="57"/>
                  <a:pt x="1029" y="57"/>
                </a:cubicBezTo>
                <a:cubicBezTo>
                  <a:pt x="1031" y="57"/>
                  <a:pt x="1034" y="56"/>
                  <a:pt x="1036" y="55"/>
                </a:cubicBezTo>
                <a:cubicBezTo>
                  <a:pt x="1036" y="56"/>
                  <a:pt x="1036" y="57"/>
                  <a:pt x="1036" y="57"/>
                </a:cubicBezTo>
                <a:cubicBezTo>
                  <a:pt x="1031" y="58"/>
                  <a:pt x="1026" y="59"/>
                  <a:pt x="1020" y="60"/>
                </a:cubicBezTo>
                <a:cubicBezTo>
                  <a:pt x="1027" y="61"/>
                  <a:pt x="1033" y="61"/>
                  <a:pt x="1038" y="60"/>
                </a:cubicBezTo>
                <a:cubicBezTo>
                  <a:pt x="1041" y="60"/>
                  <a:pt x="1043" y="58"/>
                  <a:pt x="1045" y="57"/>
                </a:cubicBezTo>
                <a:cubicBezTo>
                  <a:pt x="1042" y="57"/>
                  <a:pt x="1039" y="56"/>
                  <a:pt x="1036" y="56"/>
                </a:cubicBezTo>
                <a:cubicBezTo>
                  <a:pt x="1044" y="52"/>
                  <a:pt x="1046" y="51"/>
                  <a:pt x="1054" y="51"/>
                </a:cubicBezTo>
                <a:cubicBezTo>
                  <a:pt x="1059" y="50"/>
                  <a:pt x="1065" y="51"/>
                  <a:pt x="1072" y="51"/>
                </a:cubicBezTo>
                <a:cubicBezTo>
                  <a:pt x="1072" y="49"/>
                  <a:pt x="1072" y="48"/>
                  <a:pt x="1072" y="46"/>
                </a:cubicBezTo>
                <a:cubicBezTo>
                  <a:pt x="1082" y="45"/>
                  <a:pt x="1092" y="44"/>
                  <a:pt x="1103" y="44"/>
                </a:cubicBezTo>
                <a:cubicBezTo>
                  <a:pt x="1104" y="42"/>
                  <a:pt x="1100" y="39"/>
                  <a:pt x="1115" y="38"/>
                </a:cubicBezTo>
                <a:cubicBezTo>
                  <a:pt x="1119" y="38"/>
                  <a:pt x="1123" y="36"/>
                  <a:pt x="1126" y="35"/>
                </a:cubicBezTo>
                <a:cubicBezTo>
                  <a:pt x="1136" y="31"/>
                  <a:pt x="1149" y="29"/>
                  <a:pt x="1167" y="28"/>
                </a:cubicBezTo>
                <a:cubicBezTo>
                  <a:pt x="1165" y="27"/>
                  <a:pt x="1164" y="26"/>
                  <a:pt x="1163" y="25"/>
                </a:cubicBezTo>
                <a:cubicBezTo>
                  <a:pt x="1165" y="25"/>
                  <a:pt x="1167" y="25"/>
                  <a:pt x="1169" y="25"/>
                </a:cubicBezTo>
                <a:cubicBezTo>
                  <a:pt x="1171" y="25"/>
                  <a:pt x="1175" y="26"/>
                  <a:pt x="1176" y="26"/>
                </a:cubicBezTo>
                <a:cubicBezTo>
                  <a:pt x="1184" y="25"/>
                  <a:pt x="1189" y="27"/>
                  <a:pt x="1190" y="28"/>
                </a:cubicBezTo>
                <a:cubicBezTo>
                  <a:pt x="1193" y="31"/>
                  <a:pt x="1201" y="30"/>
                  <a:pt x="1206" y="30"/>
                </a:cubicBezTo>
                <a:cubicBezTo>
                  <a:pt x="1209" y="32"/>
                  <a:pt x="1211" y="33"/>
                  <a:pt x="1214" y="35"/>
                </a:cubicBezTo>
                <a:cubicBezTo>
                  <a:pt x="1218" y="36"/>
                  <a:pt x="1223" y="37"/>
                  <a:pt x="1228" y="38"/>
                </a:cubicBezTo>
                <a:cubicBezTo>
                  <a:pt x="1225" y="39"/>
                  <a:pt x="1221" y="41"/>
                  <a:pt x="1219" y="42"/>
                </a:cubicBezTo>
                <a:cubicBezTo>
                  <a:pt x="1217" y="43"/>
                  <a:pt x="1214" y="44"/>
                  <a:pt x="1215" y="45"/>
                </a:cubicBezTo>
                <a:cubicBezTo>
                  <a:pt x="1219" y="47"/>
                  <a:pt x="1212" y="47"/>
                  <a:pt x="1211" y="48"/>
                </a:cubicBezTo>
                <a:cubicBezTo>
                  <a:pt x="1215" y="50"/>
                  <a:pt x="1219" y="50"/>
                  <a:pt x="1222" y="48"/>
                </a:cubicBezTo>
                <a:cubicBezTo>
                  <a:pt x="1226" y="46"/>
                  <a:pt x="1231" y="45"/>
                  <a:pt x="1233" y="43"/>
                </a:cubicBezTo>
                <a:cubicBezTo>
                  <a:pt x="1238" y="38"/>
                  <a:pt x="1251" y="37"/>
                  <a:pt x="1264" y="36"/>
                </a:cubicBezTo>
                <a:cubicBezTo>
                  <a:pt x="1266" y="29"/>
                  <a:pt x="1284" y="26"/>
                  <a:pt x="1305" y="29"/>
                </a:cubicBezTo>
                <a:cubicBezTo>
                  <a:pt x="1311" y="30"/>
                  <a:pt x="1321" y="29"/>
                  <a:pt x="1323" y="32"/>
                </a:cubicBezTo>
                <a:cubicBezTo>
                  <a:pt x="1323" y="32"/>
                  <a:pt x="1327" y="32"/>
                  <a:pt x="1329" y="32"/>
                </a:cubicBezTo>
                <a:cubicBezTo>
                  <a:pt x="1341" y="33"/>
                  <a:pt x="1348" y="35"/>
                  <a:pt x="1349" y="38"/>
                </a:cubicBezTo>
                <a:cubicBezTo>
                  <a:pt x="1349" y="39"/>
                  <a:pt x="1348" y="40"/>
                  <a:pt x="1346" y="40"/>
                </a:cubicBezTo>
                <a:cubicBezTo>
                  <a:pt x="1340" y="41"/>
                  <a:pt x="1338" y="42"/>
                  <a:pt x="1341" y="43"/>
                </a:cubicBezTo>
                <a:cubicBezTo>
                  <a:pt x="1342" y="44"/>
                  <a:pt x="1340" y="45"/>
                  <a:pt x="1338" y="46"/>
                </a:cubicBezTo>
                <a:cubicBezTo>
                  <a:pt x="1334" y="47"/>
                  <a:pt x="1329" y="48"/>
                  <a:pt x="1324" y="50"/>
                </a:cubicBezTo>
                <a:cubicBezTo>
                  <a:pt x="1331" y="54"/>
                  <a:pt x="1325" y="57"/>
                  <a:pt x="1316" y="60"/>
                </a:cubicBezTo>
                <a:cubicBezTo>
                  <a:pt x="1311" y="62"/>
                  <a:pt x="1306" y="62"/>
                  <a:pt x="1309" y="65"/>
                </a:cubicBezTo>
                <a:cubicBezTo>
                  <a:pt x="1309" y="65"/>
                  <a:pt x="1305" y="66"/>
                  <a:pt x="1303" y="67"/>
                </a:cubicBezTo>
                <a:cubicBezTo>
                  <a:pt x="1306" y="68"/>
                  <a:pt x="1310" y="69"/>
                  <a:pt x="1313" y="70"/>
                </a:cubicBezTo>
                <a:cubicBezTo>
                  <a:pt x="1306" y="70"/>
                  <a:pt x="1301" y="71"/>
                  <a:pt x="1297" y="73"/>
                </a:cubicBezTo>
                <a:cubicBezTo>
                  <a:pt x="1309" y="73"/>
                  <a:pt x="1309" y="73"/>
                  <a:pt x="1313" y="70"/>
                </a:cubicBezTo>
                <a:close/>
                <a:moveTo>
                  <a:pt x="1160" y="40"/>
                </a:moveTo>
                <a:cubicBezTo>
                  <a:pt x="1164" y="40"/>
                  <a:pt x="1171" y="39"/>
                  <a:pt x="1172" y="36"/>
                </a:cubicBezTo>
                <a:cubicBezTo>
                  <a:pt x="1162" y="35"/>
                  <a:pt x="1153" y="34"/>
                  <a:pt x="1143" y="33"/>
                </a:cubicBezTo>
                <a:cubicBezTo>
                  <a:pt x="1141" y="35"/>
                  <a:pt x="1140" y="37"/>
                  <a:pt x="1139" y="38"/>
                </a:cubicBezTo>
                <a:cubicBezTo>
                  <a:pt x="1146" y="39"/>
                  <a:pt x="1152" y="39"/>
                  <a:pt x="1160" y="40"/>
                </a:cubicBezTo>
                <a:close/>
                <a:moveTo>
                  <a:pt x="1004" y="71"/>
                </a:moveTo>
                <a:cubicBezTo>
                  <a:pt x="1010" y="70"/>
                  <a:pt x="1017" y="68"/>
                  <a:pt x="1026" y="65"/>
                </a:cubicBezTo>
                <a:cubicBezTo>
                  <a:pt x="1010" y="66"/>
                  <a:pt x="996" y="64"/>
                  <a:pt x="986" y="68"/>
                </a:cubicBezTo>
                <a:cubicBezTo>
                  <a:pt x="992" y="69"/>
                  <a:pt x="997" y="70"/>
                  <a:pt x="1004" y="71"/>
                </a:cubicBezTo>
                <a:close/>
                <a:moveTo>
                  <a:pt x="1106" y="49"/>
                </a:moveTo>
                <a:cubicBezTo>
                  <a:pt x="1107" y="50"/>
                  <a:pt x="1108" y="50"/>
                  <a:pt x="1110" y="51"/>
                </a:cubicBezTo>
                <a:cubicBezTo>
                  <a:pt x="1118" y="49"/>
                  <a:pt x="1126" y="46"/>
                  <a:pt x="1135" y="44"/>
                </a:cubicBezTo>
                <a:cubicBezTo>
                  <a:pt x="1129" y="44"/>
                  <a:pt x="1123" y="43"/>
                  <a:pt x="1117" y="43"/>
                </a:cubicBezTo>
                <a:cubicBezTo>
                  <a:pt x="1113" y="45"/>
                  <a:pt x="1109" y="47"/>
                  <a:pt x="1106" y="49"/>
                </a:cubicBezTo>
                <a:close/>
                <a:moveTo>
                  <a:pt x="1962" y="47"/>
                </a:moveTo>
                <a:cubicBezTo>
                  <a:pt x="1985" y="48"/>
                  <a:pt x="1987" y="48"/>
                  <a:pt x="1995" y="44"/>
                </a:cubicBezTo>
                <a:cubicBezTo>
                  <a:pt x="1989" y="44"/>
                  <a:pt x="1983" y="45"/>
                  <a:pt x="1978" y="45"/>
                </a:cubicBezTo>
                <a:cubicBezTo>
                  <a:pt x="1972" y="45"/>
                  <a:pt x="1965" y="44"/>
                  <a:pt x="1962" y="47"/>
                </a:cubicBezTo>
                <a:close/>
                <a:moveTo>
                  <a:pt x="550" y="33"/>
                </a:moveTo>
                <a:cubicBezTo>
                  <a:pt x="551" y="33"/>
                  <a:pt x="551" y="32"/>
                  <a:pt x="552" y="32"/>
                </a:cubicBezTo>
                <a:cubicBezTo>
                  <a:pt x="550" y="31"/>
                  <a:pt x="547" y="31"/>
                  <a:pt x="546" y="30"/>
                </a:cubicBezTo>
                <a:cubicBezTo>
                  <a:pt x="544" y="29"/>
                  <a:pt x="546" y="28"/>
                  <a:pt x="544" y="27"/>
                </a:cubicBezTo>
                <a:cubicBezTo>
                  <a:pt x="543" y="26"/>
                  <a:pt x="539" y="26"/>
                  <a:pt x="536" y="26"/>
                </a:cubicBezTo>
                <a:cubicBezTo>
                  <a:pt x="534" y="26"/>
                  <a:pt x="531" y="27"/>
                  <a:pt x="531" y="27"/>
                </a:cubicBezTo>
                <a:cubicBezTo>
                  <a:pt x="533" y="29"/>
                  <a:pt x="535" y="31"/>
                  <a:pt x="539" y="32"/>
                </a:cubicBezTo>
                <a:cubicBezTo>
                  <a:pt x="541" y="33"/>
                  <a:pt x="546" y="33"/>
                  <a:pt x="550" y="33"/>
                </a:cubicBezTo>
                <a:close/>
                <a:moveTo>
                  <a:pt x="340" y="22"/>
                </a:moveTo>
                <a:cubicBezTo>
                  <a:pt x="341" y="22"/>
                  <a:pt x="341" y="23"/>
                  <a:pt x="341" y="23"/>
                </a:cubicBezTo>
                <a:cubicBezTo>
                  <a:pt x="354" y="25"/>
                  <a:pt x="361" y="25"/>
                  <a:pt x="370" y="20"/>
                </a:cubicBezTo>
                <a:cubicBezTo>
                  <a:pt x="359" y="21"/>
                  <a:pt x="350" y="21"/>
                  <a:pt x="340" y="22"/>
                </a:cubicBezTo>
                <a:close/>
                <a:moveTo>
                  <a:pt x="1390" y="50"/>
                </a:moveTo>
                <a:cubicBezTo>
                  <a:pt x="1391" y="53"/>
                  <a:pt x="1396" y="53"/>
                  <a:pt x="1403" y="53"/>
                </a:cubicBezTo>
                <a:cubicBezTo>
                  <a:pt x="1409" y="53"/>
                  <a:pt x="1411" y="49"/>
                  <a:pt x="1409" y="47"/>
                </a:cubicBezTo>
                <a:cubicBezTo>
                  <a:pt x="1403" y="48"/>
                  <a:pt x="1397" y="49"/>
                  <a:pt x="1390" y="50"/>
                </a:cubicBezTo>
                <a:close/>
                <a:moveTo>
                  <a:pt x="136" y="68"/>
                </a:moveTo>
                <a:cubicBezTo>
                  <a:pt x="130" y="68"/>
                  <a:pt x="126" y="68"/>
                  <a:pt x="118" y="69"/>
                </a:cubicBezTo>
                <a:cubicBezTo>
                  <a:pt x="122" y="71"/>
                  <a:pt x="126" y="73"/>
                  <a:pt x="129" y="75"/>
                </a:cubicBezTo>
                <a:cubicBezTo>
                  <a:pt x="130" y="75"/>
                  <a:pt x="132" y="75"/>
                  <a:pt x="133" y="75"/>
                </a:cubicBezTo>
                <a:cubicBezTo>
                  <a:pt x="134" y="73"/>
                  <a:pt x="135" y="71"/>
                  <a:pt x="136" y="68"/>
                </a:cubicBezTo>
                <a:close/>
                <a:moveTo>
                  <a:pt x="372" y="52"/>
                </a:moveTo>
                <a:cubicBezTo>
                  <a:pt x="385" y="51"/>
                  <a:pt x="378" y="48"/>
                  <a:pt x="378" y="46"/>
                </a:cubicBezTo>
                <a:cubicBezTo>
                  <a:pt x="377" y="44"/>
                  <a:pt x="376" y="43"/>
                  <a:pt x="367" y="44"/>
                </a:cubicBezTo>
                <a:cubicBezTo>
                  <a:pt x="369" y="47"/>
                  <a:pt x="370" y="49"/>
                  <a:pt x="372" y="52"/>
                </a:cubicBezTo>
                <a:close/>
                <a:moveTo>
                  <a:pt x="2060" y="27"/>
                </a:moveTo>
                <a:cubicBezTo>
                  <a:pt x="2059" y="28"/>
                  <a:pt x="2057" y="30"/>
                  <a:pt x="2059" y="30"/>
                </a:cubicBezTo>
                <a:cubicBezTo>
                  <a:pt x="2061" y="31"/>
                  <a:pt x="2067" y="31"/>
                  <a:pt x="2071" y="31"/>
                </a:cubicBezTo>
                <a:cubicBezTo>
                  <a:pt x="2075" y="31"/>
                  <a:pt x="2080" y="30"/>
                  <a:pt x="2077" y="28"/>
                </a:cubicBezTo>
                <a:cubicBezTo>
                  <a:pt x="2072" y="28"/>
                  <a:pt x="2067" y="27"/>
                  <a:pt x="2060" y="27"/>
                </a:cubicBezTo>
                <a:close/>
                <a:moveTo>
                  <a:pt x="1219" y="52"/>
                </a:moveTo>
                <a:cubicBezTo>
                  <a:pt x="1199" y="53"/>
                  <a:pt x="1193" y="55"/>
                  <a:pt x="1191" y="59"/>
                </a:cubicBezTo>
                <a:cubicBezTo>
                  <a:pt x="1196" y="58"/>
                  <a:pt x="1200" y="56"/>
                  <a:pt x="1204" y="55"/>
                </a:cubicBezTo>
                <a:cubicBezTo>
                  <a:pt x="1209" y="54"/>
                  <a:pt x="1214" y="53"/>
                  <a:pt x="1219" y="52"/>
                </a:cubicBezTo>
                <a:close/>
                <a:moveTo>
                  <a:pt x="760" y="35"/>
                </a:moveTo>
                <a:cubicBezTo>
                  <a:pt x="769" y="35"/>
                  <a:pt x="775" y="35"/>
                  <a:pt x="782" y="35"/>
                </a:cubicBezTo>
                <a:cubicBezTo>
                  <a:pt x="782" y="35"/>
                  <a:pt x="782" y="34"/>
                  <a:pt x="783" y="34"/>
                </a:cubicBezTo>
                <a:cubicBezTo>
                  <a:pt x="776" y="33"/>
                  <a:pt x="771" y="32"/>
                  <a:pt x="763" y="31"/>
                </a:cubicBezTo>
                <a:cubicBezTo>
                  <a:pt x="762" y="33"/>
                  <a:pt x="761" y="34"/>
                  <a:pt x="760" y="35"/>
                </a:cubicBezTo>
                <a:close/>
                <a:moveTo>
                  <a:pt x="137" y="30"/>
                </a:moveTo>
                <a:cubicBezTo>
                  <a:pt x="132" y="30"/>
                  <a:pt x="128" y="30"/>
                  <a:pt x="123" y="29"/>
                </a:cubicBezTo>
                <a:cubicBezTo>
                  <a:pt x="121" y="31"/>
                  <a:pt x="119" y="33"/>
                  <a:pt x="126" y="36"/>
                </a:cubicBezTo>
                <a:cubicBezTo>
                  <a:pt x="130" y="34"/>
                  <a:pt x="133" y="32"/>
                  <a:pt x="137" y="30"/>
                </a:cubicBezTo>
                <a:close/>
                <a:moveTo>
                  <a:pt x="1148" y="61"/>
                </a:moveTo>
                <a:cubicBezTo>
                  <a:pt x="1154" y="62"/>
                  <a:pt x="1160" y="63"/>
                  <a:pt x="1166" y="62"/>
                </a:cubicBezTo>
                <a:cubicBezTo>
                  <a:pt x="1167" y="61"/>
                  <a:pt x="1167" y="59"/>
                  <a:pt x="1166" y="59"/>
                </a:cubicBezTo>
                <a:cubicBezTo>
                  <a:pt x="1160" y="58"/>
                  <a:pt x="1153" y="58"/>
                  <a:pt x="1148" y="61"/>
                </a:cubicBezTo>
                <a:close/>
                <a:moveTo>
                  <a:pt x="402" y="54"/>
                </a:moveTo>
                <a:cubicBezTo>
                  <a:pt x="410" y="52"/>
                  <a:pt x="409" y="51"/>
                  <a:pt x="406" y="49"/>
                </a:cubicBezTo>
                <a:cubicBezTo>
                  <a:pt x="399" y="49"/>
                  <a:pt x="394" y="50"/>
                  <a:pt x="386" y="51"/>
                </a:cubicBezTo>
                <a:cubicBezTo>
                  <a:pt x="393" y="52"/>
                  <a:pt x="397" y="53"/>
                  <a:pt x="402" y="54"/>
                </a:cubicBezTo>
                <a:close/>
                <a:moveTo>
                  <a:pt x="493" y="39"/>
                </a:moveTo>
                <a:cubicBezTo>
                  <a:pt x="510" y="38"/>
                  <a:pt x="510" y="38"/>
                  <a:pt x="510" y="33"/>
                </a:cubicBezTo>
                <a:cubicBezTo>
                  <a:pt x="504" y="35"/>
                  <a:pt x="500" y="36"/>
                  <a:pt x="493" y="39"/>
                </a:cubicBezTo>
                <a:close/>
                <a:moveTo>
                  <a:pt x="139" y="26"/>
                </a:moveTo>
                <a:cubicBezTo>
                  <a:pt x="147" y="28"/>
                  <a:pt x="154" y="27"/>
                  <a:pt x="159" y="25"/>
                </a:cubicBezTo>
                <a:cubicBezTo>
                  <a:pt x="149" y="23"/>
                  <a:pt x="149" y="23"/>
                  <a:pt x="139" y="26"/>
                </a:cubicBezTo>
                <a:close/>
                <a:moveTo>
                  <a:pt x="393" y="29"/>
                </a:moveTo>
                <a:cubicBezTo>
                  <a:pt x="382" y="26"/>
                  <a:pt x="382" y="26"/>
                  <a:pt x="371" y="27"/>
                </a:cubicBezTo>
                <a:cubicBezTo>
                  <a:pt x="375" y="31"/>
                  <a:pt x="383" y="29"/>
                  <a:pt x="393" y="29"/>
                </a:cubicBezTo>
                <a:close/>
                <a:moveTo>
                  <a:pt x="512" y="68"/>
                </a:moveTo>
                <a:cubicBezTo>
                  <a:pt x="525" y="68"/>
                  <a:pt x="531" y="66"/>
                  <a:pt x="530" y="63"/>
                </a:cubicBezTo>
                <a:cubicBezTo>
                  <a:pt x="522" y="64"/>
                  <a:pt x="522" y="64"/>
                  <a:pt x="512" y="68"/>
                </a:cubicBezTo>
                <a:close/>
                <a:moveTo>
                  <a:pt x="2343" y="52"/>
                </a:moveTo>
                <a:cubicBezTo>
                  <a:pt x="2362" y="52"/>
                  <a:pt x="2351" y="48"/>
                  <a:pt x="2362" y="46"/>
                </a:cubicBezTo>
                <a:cubicBezTo>
                  <a:pt x="2345" y="46"/>
                  <a:pt x="2345" y="49"/>
                  <a:pt x="2343" y="52"/>
                </a:cubicBezTo>
                <a:close/>
                <a:moveTo>
                  <a:pt x="585" y="72"/>
                </a:moveTo>
                <a:cubicBezTo>
                  <a:pt x="579" y="69"/>
                  <a:pt x="573" y="69"/>
                  <a:pt x="569" y="70"/>
                </a:cubicBezTo>
                <a:cubicBezTo>
                  <a:pt x="566" y="71"/>
                  <a:pt x="565" y="72"/>
                  <a:pt x="564" y="73"/>
                </a:cubicBezTo>
                <a:cubicBezTo>
                  <a:pt x="565" y="73"/>
                  <a:pt x="566" y="74"/>
                  <a:pt x="567" y="74"/>
                </a:cubicBezTo>
                <a:cubicBezTo>
                  <a:pt x="572" y="73"/>
                  <a:pt x="578" y="73"/>
                  <a:pt x="585" y="72"/>
                </a:cubicBezTo>
                <a:close/>
                <a:moveTo>
                  <a:pt x="348" y="55"/>
                </a:moveTo>
                <a:cubicBezTo>
                  <a:pt x="348" y="55"/>
                  <a:pt x="349" y="55"/>
                  <a:pt x="349" y="56"/>
                </a:cubicBezTo>
                <a:cubicBezTo>
                  <a:pt x="354" y="56"/>
                  <a:pt x="358" y="58"/>
                  <a:pt x="363" y="56"/>
                </a:cubicBezTo>
                <a:cubicBezTo>
                  <a:pt x="364" y="55"/>
                  <a:pt x="361" y="54"/>
                  <a:pt x="360" y="53"/>
                </a:cubicBezTo>
                <a:cubicBezTo>
                  <a:pt x="356" y="54"/>
                  <a:pt x="352" y="54"/>
                  <a:pt x="348" y="55"/>
                </a:cubicBezTo>
                <a:close/>
                <a:moveTo>
                  <a:pt x="1553" y="57"/>
                </a:moveTo>
                <a:cubicBezTo>
                  <a:pt x="1541" y="59"/>
                  <a:pt x="1541" y="59"/>
                  <a:pt x="1545" y="62"/>
                </a:cubicBezTo>
                <a:cubicBezTo>
                  <a:pt x="1547" y="61"/>
                  <a:pt x="1560" y="61"/>
                  <a:pt x="1553" y="57"/>
                </a:cubicBezTo>
                <a:close/>
                <a:moveTo>
                  <a:pt x="1486" y="39"/>
                </a:moveTo>
                <a:cubicBezTo>
                  <a:pt x="1497" y="39"/>
                  <a:pt x="1497" y="39"/>
                  <a:pt x="1506" y="38"/>
                </a:cubicBezTo>
                <a:cubicBezTo>
                  <a:pt x="1496" y="37"/>
                  <a:pt x="1496" y="37"/>
                  <a:pt x="1486" y="39"/>
                </a:cubicBezTo>
                <a:close/>
                <a:moveTo>
                  <a:pt x="2225" y="53"/>
                </a:moveTo>
                <a:cubicBezTo>
                  <a:pt x="2227" y="55"/>
                  <a:pt x="2227" y="56"/>
                  <a:pt x="2228" y="56"/>
                </a:cubicBezTo>
                <a:cubicBezTo>
                  <a:pt x="2231" y="56"/>
                  <a:pt x="2234" y="57"/>
                  <a:pt x="2237" y="57"/>
                </a:cubicBezTo>
                <a:cubicBezTo>
                  <a:pt x="2238" y="57"/>
                  <a:pt x="2241" y="56"/>
                  <a:pt x="2241" y="56"/>
                </a:cubicBezTo>
                <a:cubicBezTo>
                  <a:pt x="2239" y="55"/>
                  <a:pt x="2237" y="54"/>
                  <a:pt x="2234" y="54"/>
                </a:cubicBezTo>
                <a:cubicBezTo>
                  <a:pt x="2232" y="53"/>
                  <a:pt x="2230" y="54"/>
                  <a:pt x="2225" y="53"/>
                </a:cubicBezTo>
                <a:close/>
                <a:moveTo>
                  <a:pt x="2274" y="36"/>
                </a:moveTo>
                <a:cubicBezTo>
                  <a:pt x="2273" y="36"/>
                  <a:pt x="2272" y="35"/>
                  <a:pt x="2270" y="35"/>
                </a:cubicBezTo>
                <a:cubicBezTo>
                  <a:pt x="2267" y="36"/>
                  <a:pt x="2263" y="36"/>
                  <a:pt x="2259" y="37"/>
                </a:cubicBezTo>
                <a:cubicBezTo>
                  <a:pt x="2259" y="37"/>
                  <a:pt x="2259" y="38"/>
                  <a:pt x="2259" y="38"/>
                </a:cubicBezTo>
                <a:cubicBezTo>
                  <a:pt x="2263" y="38"/>
                  <a:pt x="2267" y="39"/>
                  <a:pt x="2270" y="38"/>
                </a:cubicBezTo>
                <a:cubicBezTo>
                  <a:pt x="2272" y="38"/>
                  <a:pt x="2272" y="37"/>
                  <a:pt x="2274" y="36"/>
                </a:cubicBezTo>
                <a:close/>
                <a:moveTo>
                  <a:pt x="2179" y="50"/>
                </a:moveTo>
                <a:cubicBezTo>
                  <a:pt x="2176" y="49"/>
                  <a:pt x="2173" y="48"/>
                  <a:pt x="2168" y="49"/>
                </a:cubicBezTo>
                <a:cubicBezTo>
                  <a:pt x="2166" y="49"/>
                  <a:pt x="2164" y="50"/>
                  <a:pt x="2165" y="50"/>
                </a:cubicBezTo>
                <a:cubicBezTo>
                  <a:pt x="2168" y="52"/>
                  <a:pt x="2173" y="51"/>
                  <a:pt x="2179" y="50"/>
                </a:cubicBezTo>
                <a:close/>
                <a:moveTo>
                  <a:pt x="2138" y="44"/>
                </a:moveTo>
                <a:cubicBezTo>
                  <a:pt x="2140" y="43"/>
                  <a:pt x="2143" y="42"/>
                  <a:pt x="2143" y="41"/>
                </a:cubicBezTo>
                <a:cubicBezTo>
                  <a:pt x="2144" y="41"/>
                  <a:pt x="2140" y="40"/>
                  <a:pt x="2139" y="40"/>
                </a:cubicBezTo>
                <a:cubicBezTo>
                  <a:pt x="2136" y="40"/>
                  <a:pt x="2133" y="41"/>
                  <a:pt x="2131" y="42"/>
                </a:cubicBezTo>
                <a:cubicBezTo>
                  <a:pt x="2131" y="42"/>
                  <a:pt x="2135" y="43"/>
                  <a:pt x="2138" y="44"/>
                </a:cubicBezTo>
                <a:close/>
                <a:moveTo>
                  <a:pt x="112" y="65"/>
                </a:moveTo>
                <a:cubicBezTo>
                  <a:pt x="112" y="63"/>
                  <a:pt x="108" y="62"/>
                  <a:pt x="100" y="62"/>
                </a:cubicBezTo>
                <a:cubicBezTo>
                  <a:pt x="99" y="65"/>
                  <a:pt x="102" y="66"/>
                  <a:pt x="112" y="65"/>
                </a:cubicBezTo>
                <a:close/>
                <a:moveTo>
                  <a:pt x="629" y="63"/>
                </a:moveTo>
                <a:cubicBezTo>
                  <a:pt x="620" y="63"/>
                  <a:pt x="615" y="63"/>
                  <a:pt x="607" y="63"/>
                </a:cubicBezTo>
                <a:cubicBezTo>
                  <a:pt x="616" y="66"/>
                  <a:pt x="616" y="66"/>
                  <a:pt x="629" y="63"/>
                </a:cubicBezTo>
                <a:close/>
                <a:moveTo>
                  <a:pt x="1310" y="33"/>
                </a:moveTo>
                <a:cubicBezTo>
                  <a:pt x="1310" y="33"/>
                  <a:pt x="1309" y="32"/>
                  <a:pt x="1309" y="32"/>
                </a:cubicBezTo>
                <a:cubicBezTo>
                  <a:pt x="1304" y="32"/>
                  <a:pt x="1297" y="31"/>
                  <a:pt x="1291" y="34"/>
                </a:cubicBezTo>
                <a:cubicBezTo>
                  <a:pt x="1299" y="34"/>
                  <a:pt x="1305" y="34"/>
                  <a:pt x="1310" y="33"/>
                </a:cubicBezTo>
                <a:close/>
                <a:moveTo>
                  <a:pt x="482" y="35"/>
                </a:moveTo>
                <a:cubicBezTo>
                  <a:pt x="481" y="35"/>
                  <a:pt x="479" y="35"/>
                  <a:pt x="478" y="35"/>
                </a:cubicBezTo>
                <a:cubicBezTo>
                  <a:pt x="477" y="36"/>
                  <a:pt x="477" y="37"/>
                  <a:pt x="477" y="38"/>
                </a:cubicBezTo>
                <a:cubicBezTo>
                  <a:pt x="479" y="38"/>
                  <a:pt x="481" y="38"/>
                  <a:pt x="483" y="38"/>
                </a:cubicBezTo>
                <a:cubicBezTo>
                  <a:pt x="483" y="37"/>
                  <a:pt x="482" y="36"/>
                  <a:pt x="482" y="35"/>
                </a:cubicBezTo>
                <a:close/>
                <a:moveTo>
                  <a:pt x="405" y="31"/>
                </a:moveTo>
                <a:cubicBezTo>
                  <a:pt x="396" y="30"/>
                  <a:pt x="392" y="30"/>
                  <a:pt x="390" y="33"/>
                </a:cubicBezTo>
                <a:cubicBezTo>
                  <a:pt x="390" y="33"/>
                  <a:pt x="391" y="33"/>
                  <a:pt x="393" y="34"/>
                </a:cubicBezTo>
                <a:cubicBezTo>
                  <a:pt x="396" y="33"/>
                  <a:pt x="400" y="32"/>
                  <a:pt x="405" y="31"/>
                </a:cubicBezTo>
                <a:close/>
                <a:moveTo>
                  <a:pt x="567" y="26"/>
                </a:moveTo>
                <a:cubicBezTo>
                  <a:pt x="560" y="27"/>
                  <a:pt x="557" y="28"/>
                  <a:pt x="550" y="30"/>
                </a:cubicBezTo>
                <a:cubicBezTo>
                  <a:pt x="561" y="30"/>
                  <a:pt x="567" y="30"/>
                  <a:pt x="567" y="26"/>
                </a:cubicBezTo>
                <a:close/>
                <a:moveTo>
                  <a:pt x="1275" y="37"/>
                </a:moveTo>
                <a:cubicBezTo>
                  <a:pt x="1265" y="39"/>
                  <a:pt x="1265" y="40"/>
                  <a:pt x="1270" y="42"/>
                </a:cubicBezTo>
                <a:cubicBezTo>
                  <a:pt x="1272" y="41"/>
                  <a:pt x="1273" y="39"/>
                  <a:pt x="1275" y="37"/>
                </a:cubicBezTo>
                <a:close/>
                <a:moveTo>
                  <a:pt x="903" y="48"/>
                </a:moveTo>
                <a:cubicBezTo>
                  <a:pt x="902" y="48"/>
                  <a:pt x="902" y="47"/>
                  <a:pt x="901" y="47"/>
                </a:cubicBezTo>
                <a:cubicBezTo>
                  <a:pt x="898" y="47"/>
                  <a:pt x="895" y="48"/>
                  <a:pt x="892" y="48"/>
                </a:cubicBezTo>
                <a:cubicBezTo>
                  <a:pt x="892" y="48"/>
                  <a:pt x="893" y="49"/>
                  <a:pt x="894" y="49"/>
                </a:cubicBezTo>
                <a:cubicBezTo>
                  <a:pt x="897" y="49"/>
                  <a:pt x="900" y="49"/>
                  <a:pt x="903" y="48"/>
                </a:cubicBezTo>
                <a:close/>
                <a:moveTo>
                  <a:pt x="393" y="58"/>
                </a:moveTo>
                <a:cubicBezTo>
                  <a:pt x="404" y="58"/>
                  <a:pt x="408" y="57"/>
                  <a:pt x="406" y="54"/>
                </a:cubicBezTo>
                <a:cubicBezTo>
                  <a:pt x="402" y="55"/>
                  <a:pt x="399" y="56"/>
                  <a:pt x="393" y="58"/>
                </a:cubicBezTo>
                <a:close/>
                <a:moveTo>
                  <a:pt x="147" y="18"/>
                </a:moveTo>
                <a:cubicBezTo>
                  <a:pt x="144" y="18"/>
                  <a:pt x="140" y="17"/>
                  <a:pt x="140" y="17"/>
                </a:cubicBezTo>
                <a:cubicBezTo>
                  <a:pt x="138" y="18"/>
                  <a:pt x="137" y="19"/>
                  <a:pt x="136" y="19"/>
                </a:cubicBezTo>
                <a:cubicBezTo>
                  <a:pt x="136" y="20"/>
                  <a:pt x="139" y="20"/>
                  <a:pt x="140" y="20"/>
                </a:cubicBezTo>
                <a:cubicBezTo>
                  <a:pt x="142" y="20"/>
                  <a:pt x="144" y="19"/>
                  <a:pt x="147" y="18"/>
                </a:cubicBezTo>
                <a:close/>
                <a:moveTo>
                  <a:pt x="2139" y="54"/>
                </a:moveTo>
                <a:cubicBezTo>
                  <a:pt x="2141" y="52"/>
                  <a:pt x="2143" y="52"/>
                  <a:pt x="2143" y="51"/>
                </a:cubicBezTo>
                <a:cubicBezTo>
                  <a:pt x="2143" y="51"/>
                  <a:pt x="2140" y="50"/>
                  <a:pt x="2138" y="50"/>
                </a:cubicBezTo>
                <a:cubicBezTo>
                  <a:pt x="2137" y="50"/>
                  <a:pt x="2135" y="51"/>
                  <a:pt x="2135" y="52"/>
                </a:cubicBezTo>
                <a:cubicBezTo>
                  <a:pt x="2135" y="52"/>
                  <a:pt x="2137" y="53"/>
                  <a:pt x="2139" y="54"/>
                </a:cubicBezTo>
                <a:close/>
                <a:moveTo>
                  <a:pt x="307" y="37"/>
                </a:moveTo>
                <a:cubicBezTo>
                  <a:pt x="305" y="37"/>
                  <a:pt x="303" y="36"/>
                  <a:pt x="301" y="36"/>
                </a:cubicBezTo>
                <a:cubicBezTo>
                  <a:pt x="299" y="36"/>
                  <a:pt x="298" y="37"/>
                  <a:pt x="297" y="37"/>
                </a:cubicBezTo>
                <a:cubicBezTo>
                  <a:pt x="298" y="38"/>
                  <a:pt x="300" y="39"/>
                  <a:pt x="301" y="39"/>
                </a:cubicBezTo>
                <a:cubicBezTo>
                  <a:pt x="303" y="38"/>
                  <a:pt x="305" y="38"/>
                  <a:pt x="307" y="37"/>
                </a:cubicBezTo>
                <a:close/>
                <a:moveTo>
                  <a:pt x="985" y="39"/>
                </a:moveTo>
                <a:cubicBezTo>
                  <a:pt x="983" y="39"/>
                  <a:pt x="982" y="39"/>
                  <a:pt x="980" y="39"/>
                </a:cubicBezTo>
                <a:cubicBezTo>
                  <a:pt x="980" y="40"/>
                  <a:pt x="979" y="41"/>
                  <a:pt x="978" y="41"/>
                </a:cubicBezTo>
                <a:cubicBezTo>
                  <a:pt x="978" y="41"/>
                  <a:pt x="981" y="42"/>
                  <a:pt x="982" y="42"/>
                </a:cubicBezTo>
                <a:cubicBezTo>
                  <a:pt x="983" y="41"/>
                  <a:pt x="984" y="40"/>
                  <a:pt x="985" y="39"/>
                </a:cubicBezTo>
                <a:close/>
                <a:moveTo>
                  <a:pt x="42" y="24"/>
                </a:moveTo>
                <a:cubicBezTo>
                  <a:pt x="41" y="25"/>
                  <a:pt x="41" y="25"/>
                  <a:pt x="40" y="26"/>
                </a:cubicBezTo>
                <a:cubicBezTo>
                  <a:pt x="43" y="26"/>
                  <a:pt x="46" y="26"/>
                  <a:pt x="50" y="26"/>
                </a:cubicBezTo>
                <a:cubicBezTo>
                  <a:pt x="50" y="26"/>
                  <a:pt x="51" y="26"/>
                  <a:pt x="51" y="25"/>
                </a:cubicBezTo>
                <a:cubicBezTo>
                  <a:pt x="48" y="25"/>
                  <a:pt x="45" y="24"/>
                  <a:pt x="42" y="24"/>
                </a:cubicBezTo>
                <a:close/>
                <a:moveTo>
                  <a:pt x="2323" y="53"/>
                </a:moveTo>
                <a:cubicBezTo>
                  <a:pt x="2325" y="52"/>
                  <a:pt x="2326" y="52"/>
                  <a:pt x="2327" y="51"/>
                </a:cubicBezTo>
                <a:cubicBezTo>
                  <a:pt x="2324" y="51"/>
                  <a:pt x="2322" y="50"/>
                  <a:pt x="2320" y="50"/>
                </a:cubicBezTo>
                <a:cubicBezTo>
                  <a:pt x="2319" y="50"/>
                  <a:pt x="2317" y="51"/>
                  <a:pt x="2317" y="51"/>
                </a:cubicBezTo>
                <a:cubicBezTo>
                  <a:pt x="2318" y="52"/>
                  <a:pt x="2320" y="52"/>
                  <a:pt x="2323" y="53"/>
                </a:cubicBezTo>
                <a:close/>
                <a:moveTo>
                  <a:pt x="1263" y="67"/>
                </a:moveTo>
                <a:cubicBezTo>
                  <a:pt x="1268" y="69"/>
                  <a:pt x="1271" y="70"/>
                  <a:pt x="1275" y="67"/>
                </a:cubicBezTo>
                <a:cubicBezTo>
                  <a:pt x="1270" y="67"/>
                  <a:pt x="1267" y="67"/>
                  <a:pt x="1263" y="67"/>
                </a:cubicBezTo>
                <a:close/>
                <a:moveTo>
                  <a:pt x="403" y="37"/>
                </a:moveTo>
                <a:cubicBezTo>
                  <a:pt x="401" y="37"/>
                  <a:pt x="400" y="37"/>
                  <a:pt x="398" y="37"/>
                </a:cubicBezTo>
                <a:cubicBezTo>
                  <a:pt x="398" y="37"/>
                  <a:pt x="398" y="38"/>
                  <a:pt x="397" y="39"/>
                </a:cubicBezTo>
                <a:cubicBezTo>
                  <a:pt x="399" y="39"/>
                  <a:pt x="400" y="39"/>
                  <a:pt x="400" y="39"/>
                </a:cubicBezTo>
                <a:cubicBezTo>
                  <a:pt x="401" y="38"/>
                  <a:pt x="402" y="38"/>
                  <a:pt x="403" y="37"/>
                </a:cubicBezTo>
                <a:close/>
                <a:moveTo>
                  <a:pt x="462" y="44"/>
                </a:moveTo>
                <a:cubicBezTo>
                  <a:pt x="464" y="42"/>
                  <a:pt x="465" y="42"/>
                  <a:pt x="465" y="41"/>
                </a:cubicBezTo>
                <a:cubicBezTo>
                  <a:pt x="464" y="41"/>
                  <a:pt x="462" y="41"/>
                  <a:pt x="461" y="40"/>
                </a:cubicBezTo>
                <a:cubicBezTo>
                  <a:pt x="460" y="40"/>
                  <a:pt x="457" y="41"/>
                  <a:pt x="457" y="41"/>
                </a:cubicBezTo>
                <a:cubicBezTo>
                  <a:pt x="458" y="42"/>
                  <a:pt x="459" y="42"/>
                  <a:pt x="462" y="44"/>
                </a:cubicBezTo>
                <a:close/>
                <a:moveTo>
                  <a:pt x="2298" y="26"/>
                </a:moveTo>
                <a:cubicBezTo>
                  <a:pt x="2297" y="26"/>
                  <a:pt x="2297" y="26"/>
                  <a:pt x="2296" y="26"/>
                </a:cubicBezTo>
                <a:cubicBezTo>
                  <a:pt x="2294" y="26"/>
                  <a:pt x="2292" y="26"/>
                  <a:pt x="2291" y="27"/>
                </a:cubicBezTo>
                <a:cubicBezTo>
                  <a:pt x="2289" y="27"/>
                  <a:pt x="2289" y="28"/>
                  <a:pt x="2288" y="29"/>
                </a:cubicBezTo>
                <a:cubicBezTo>
                  <a:pt x="2289" y="29"/>
                  <a:pt x="2290" y="29"/>
                  <a:pt x="2291" y="29"/>
                </a:cubicBezTo>
                <a:cubicBezTo>
                  <a:pt x="2293" y="28"/>
                  <a:pt x="2296" y="27"/>
                  <a:pt x="2298" y="26"/>
                </a:cubicBezTo>
                <a:close/>
                <a:moveTo>
                  <a:pt x="170" y="74"/>
                </a:moveTo>
                <a:cubicBezTo>
                  <a:pt x="171" y="73"/>
                  <a:pt x="173" y="72"/>
                  <a:pt x="172" y="72"/>
                </a:cubicBezTo>
                <a:cubicBezTo>
                  <a:pt x="172" y="71"/>
                  <a:pt x="169" y="71"/>
                  <a:pt x="167" y="71"/>
                </a:cubicBezTo>
                <a:cubicBezTo>
                  <a:pt x="167" y="71"/>
                  <a:pt x="165" y="72"/>
                  <a:pt x="165" y="73"/>
                </a:cubicBezTo>
                <a:cubicBezTo>
                  <a:pt x="165" y="73"/>
                  <a:pt x="168" y="73"/>
                  <a:pt x="170" y="74"/>
                </a:cubicBezTo>
                <a:close/>
                <a:moveTo>
                  <a:pt x="95" y="42"/>
                </a:moveTo>
                <a:cubicBezTo>
                  <a:pt x="94" y="43"/>
                  <a:pt x="94" y="43"/>
                  <a:pt x="93" y="44"/>
                </a:cubicBezTo>
                <a:cubicBezTo>
                  <a:pt x="97" y="44"/>
                  <a:pt x="100" y="44"/>
                  <a:pt x="103" y="44"/>
                </a:cubicBezTo>
                <a:cubicBezTo>
                  <a:pt x="103" y="44"/>
                  <a:pt x="104" y="43"/>
                  <a:pt x="104" y="43"/>
                </a:cubicBezTo>
                <a:cubicBezTo>
                  <a:pt x="101" y="43"/>
                  <a:pt x="98" y="42"/>
                  <a:pt x="95" y="42"/>
                </a:cubicBezTo>
                <a:close/>
                <a:moveTo>
                  <a:pt x="2130" y="30"/>
                </a:moveTo>
                <a:cubicBezTo>
                  <a:pt x="2131" y="30"/>
                  <a:pt x="2131" y="30"/>
                  <a:pt x="2132" y="29"/>
                </a:cubicBezTo>
                <a:cubicBezTo>
                  <a:pt x="2129" y="29"/>
                  <a:pt x="2126" y="28"/>
                  <a:pt x="2123" y="28"/>
                </a:cubicBezTo>
                <a:cubicBezTo>
                  <a:pt x="2123" y="28"/>
                  <a:pt x="2122" y="29"/>
                  <a:pt x="2122" y="29"/>
                </a:cubicBezTo>
                <a:cubicBezTo>
                  <a:pt x="2125" y="29"/>
                  <a:pt x="2127" y="30"/>
                  <a:pt x="2130" y="30"/>
                </a:cubicBezTo>
                <a:close/>
                <a:moveTo>
                  <a:pt x="87" y="44"/>
                </a:moveTo>
                <a:cubicBezTo>
                  <a:pt x="86" y="43"/>
                  <a:pt x="85" y="43"/>
                  <a:pt x="84" y="43"/>
                </a:cubicBezTo>
                <a:cubicBezTo>
                  <a:pt x="82" y="44"/>
                  <a:pt x="80" y="44"/>
                  <a:pt x="77" y="45"/>
                </a:cubicBezTo>
                <a:cubicBezTo>
                  <a:pt x="78" y="45"/>
                  <a:pt x="79" y="45"/>
                  <a:pt x="79" y="45"/>
                </a:cubicBezTo>
                <a:cubicBezTo>
                  <a:pt x="82" y="45"/>
                  <a:pt x="84" y="44"/>
                  <a:pt x="87" y="44"/>
                </a:cubicBezTo>
                <a:close/>
              </a:path>
            </a:pathLst>
          </a:custGeom>
          <a:solidFill>
            <a:srgbClr val="FD84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6" tIns="45718" rIns="91436" bIns="45718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3700">
              <a:solidFill>
                <a:prstClr val="black"/>
              </a:solidFill>
              <a:latin typeface="Nexa Light"/>
              <a:ea typeface="宋体" panose="02010600030101010101" pitchFamily="2" charset="-122"/>
            </a:endParaRPr>
          </a:p>
        </p:txBody>
      </p:sp>
      <p:pic>
        <p:nvPicPr>
          <p:cNvPr id="38916" name="图片 1">
            <a:hlinkClick action="ppaction://media"/>
          </p:cNvPr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1652" y="-1003300"/>
            <a:ext cx="220133" cy="220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17"/>
          <p:cNvGrpSpPr/>
          <p:nvPr/>
        </p:nvGrpSpPr>
        <p:grpSpPr>
          <a:xfrm rot="9425557">
            <a:off x="1076841" y="534821"/>
            <a:ext cx="404433" cy="947843"/>
            <a:chOff x="3898232" y="2237874"/>
            <a:chExt cx="952190" cy="2556315"/>
          </a:xfrm>
          <a:blipFill>
            <a:blip r:embed="rId4"/>
            <a:stretch>
              <a:fillRect/>
            </a:stretch>
          </a:blipFill>
        </p:grpSpPr>
        <p:sp>
          <p:nvSpPr>
            <p:cNvPr id="26" name="任意多边形 25"/>
            <p:cNvSpPr/>
            <p:nvPr/>
          </p:nvSpPr>
          <p:spPr>
            <a:xfrm>
              <a:off x="3898232" y="2863516"/>
              <a:ext cx="348915" cy="1565110"/>
            </a:xfrm>
            <a:custGeom>
              <a:gdLst>
                <a:gd name="connsiteX0" fmla="*/ 48126 w 348915"/>
                <a:gd name="connsiteY0" fmla="*/ 24063 h 1565110"/>
                <a:gd name="connsiteX1" fmla="*/ 24063 w 348915"/>
                <a:gd name="connsiteY1" fmla="*/ 312821 h 1565110"/>
                <a:gd name="connsiteX2" fmla="*/ 12031 w 348915"/>
                <a:gd name="connsiteY2" fmla="*/ 385010 h 1565110"/>
                <a:gd name="connsiteX3" fmla="*/ 0 w 348915"/>
                <a:gd name="connsiteY3" fmla="*/ 505326 h 1565110"/>
                <a:gd name="connsiteX4" fmla="*/ 12031 w 348915"/>
                <a:gd name="connsiteY4" fmla="*/ 1106905 h 1565110"/>
                <a:gd name="connsiteX5" fmla="*/ 0 w 348915"/>
                <a:gd name="connsiteY5" fmla="*/ 1395663 h 1565110"/>
                <a:gd name="connsiteX6" fmla="*/ 48126 w 348915"/>
                <a:gd name="connsiteY6" fmla="*/ 1467852 h 1565110"/>
                <a:gd name="connsiteX7" fmla="*/ 72189 w 348915"/>
                <a:gd name="connsiteY7" fmla="*/ 1491916 h 1565110"/>
                <a:gd name="connsiteX8" fmla="*/ 144379 w 348915"/>
                <a:gd name="connsiteY8" fmla="*/ 1515979 h 1565110"/>
                <a:gd name="connsiteX9" fmla="*/ 180473 w 348915"/>
                <a:gd name="connsiteY9" fmla="*/ 1528010 h 1565110"/>
                <a:gd name="connsiteX10" fmla="*/ 252663 w 348915"/>
                <a:gd name="connsiteY10" fmla="*/ 1564105 h 1565110"/>
                <a:gd name="connsiteX11" fmla="*/ 276726 w 348915"/>
                <a:gd name="connsiteY11" fmla="*/ 1515979 h 1565110"/>
                <a:gd name="connsiteX12" fmla="*/ 288757 w 348915"/>
                <a:gd name="connsiteY12" fmla="*/ 1371600 h 1565110"/>
                <a:gd name="connsiteX13" fmla="*/ 300789 w 348915"/>
                <a:gd name="connsiteY13" fmla="*/ 1179095 h 1565110"/>
                <a:gd name="connsiteX14" fmla="*/ 312821 w 348915"/>
                <a:gd name="connsiteY14" fmla="*/ 1058779 h 1565110"/>
                <a:gd name="connsiteX15" fmla="*/ 324852 w 348915"/>
                <a:gd name="connsiteY15" fmla="*/ 818147 h 1565110"/>
                <a:gd name="connsiteX16" fmla="*/ 336884 w 348915"/>
                <a:gd name="connsiteY16" fmla="*/ 770021 h 1565110"/>
                <a:gd name="connsiteX17" fmla="*/ 348915 w 348915"/>
                <a:gd name="connsiteY17" fmla="*/ 529389 h 1565110"/>
                <a:gd name="connsiteX18" fmla="*/ 324852 w 348915"/>
                <a:gd name="connsiteY18" fmla="*/ 228600 h 1565110"/>
                <a:gd name="connsiteX19" fmla="*/ 300789 w 348915"/>
                <a:gd name="connsiteY19" fmla="*/ 144379 h 1565110"/>
                <a:gd name="connsiteX20" fmla="*/ 252663 w 348915"/>
                <a:gd name="connsiteY20" fmla="*/ 120316 h 1565110"/>
                <a:gd name="connsiteX21" fmla="*/ 180473 w 348915"/>
                <a:gd name="connsiteY21" fmla="*/ 84221 h 1565110"/>
                <a:gd name="connsiteX22" fmla="*/ 120315 w 348915"/>
                <a:gd name="connsiteY22" fmla="*/ 36095 h 1565110"/>
                <a:gd name="connsiteX23" fmla="*/ 108284 w 348915"/>
                <a:gd name="connsiteY23" fmla="*/ 0 h 1565110"/>
                <a:gd name="connsiteX24" fmla="*/ 72189 w 348915"/>
                <a:gd name="connsiteY24" fmla="*/ 12031 h 1565110"/>
                <a:gd name="connsiteX25" fmla="*/ 48126 w 348915"/>
                <a:gd name="connsiteY25" fmla="*/ 36095 h 1565110"/>
                <a:gd name="connsiteX26" fmla="*/ 48126 w 348915"/>
                <a:gd name="connsiteY26" fmla="*/ 24063 h 156511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48915" h="1565110">
                  <a:moveTo>
                    <a:pt x="48126" y="24063"/>
                  </a:moveTo>
                  <a:cubicBezTo>
                    <a:pt x="44115" y="70184"/>
                    <a:pt x="35816" y="218799"/>
                    <a:pt x="24063" y="312821"/>
                  </a:cubicBezTo>
                  <a:cubicBezTo>
                    <a:pt x="21037" y="337028"/>
                    <a:pt x="15057" y="360803"/>
                    <a:pt x="12031" y="385010"/>
                  </a:cubicBezTo>
                  <a:cubicBezTo>
                    <a:pt x="7032" y="425004"/>
                    <a:pt x="4010" y="465221"/>
                    <a:pt x="0" y="505326"/>
                  </a:cubicBezTo>
                  <a:cubicBezTo>
                    <a:pt x="4010" y="705852"/>
                    <a:pt x="12031" y="906339"/>
                    <a:pt x="12031" y="1106905"/>
                  </a:cubicBezTo>
                  <a:cubicBezTo>
                    <a:pt x="12031" y="1203241"/>
                    <a:pt x="0" y="1299327"/>
                    <a:pt x="0" y="1395663"/>
                  </a:cubicBezTo>
                  <a:cubicBezTo>
                    <a:pt x="0" y="1452989"/>
                    <a:pt x="11860" y="1438839"/>
                    <a:pt x="48126" y="1467852"/>
                  </a:cubicBezTo>
                  <a:cubicBezTo>
                    <a:pt x="56984" y="1474938"/>
                    <a:pt x="62043" y="1486843"/>
                    <a:pt x="72189" y="1491916"/>
                  </a:cubicBezTo>
                  <a:cubicBezTo>
                    <a:pt x="94876" y="1503260"/>
                    <a:pt x="120316" y="1507958"/>
                    <a:pt x="144379" y="1515979"/>
                  </a:cubicBezTo>
                  <a:lnTo>
                    <a:pt x="180473" y="1528010"/>
                  </a:lnTo>
                  <a:cubicBezTo>
                    <a:pt x="185271" y="1531209"/>
                    <a:pt x="239555" y="1571970"/>
                    <a:pt x="252663" y="1564105"/>
                  </a:cubicBezTo>
                  <a:cubicBezTo>
                    <a:pt x="268043" y="1554877"/>
                    <a:pt x="268705" y="1532021"/>
                    <a:pt x="276726" y="1515979"/>
                  </a:cubicBezTo>
                  <a:cubicBezTo>
                    <a:pt x="280736" y="1467853"/>
                    <a:pt x="285316" y="1419770"/>
                    <a:pt x="288757" y="1371600"/>
                  </a:cubicBezTo>
                  <a:cubicBezTo>
                    <a:pt x="293338" y="1307470"/>
                    <a:pt x="295858" y="1243199"/>
                    <a:pt x="300789" y="1179095"/>
                  </a:cubicBezTo>
                  <a:cubicBezTo>
                    <a:pt x="303880" y="1138908"/>
                    <a:pt x="308810" y="1098884"/>
                    <a:pt x="312821" y="1058779"/>
                  </a:cubicBezTo>
                  <a:cubicBezTo>
                    <a:pt x="316831" y="978568"/>
                    <a:pt x="318183" y="898180"/>
                    <a:pt x="324852" y="818147"/>
                  </a:cubicBezTo>
                  <a:cubicBezTo>
                    <a:pt x="326225" y="801668"/>
                    <a:pt x="335511" y="786500"/>
                    <a:pt x="336884" y="770021"/>
                  </a:cubicBezTo>
                  <a:cubicBezTo>
                    <a:pt x="343553" y="689988"/>
                    <a:pt x="344905" y="609600"/>
                    <a:pt x="348915" y="529389"/>
                  </a:cubicBezTo>
                  <a:cubicBezTo>
                    <a:pt x="341091" y="380726"/>
                    <a:pt x="347674" y="342712"/>
                    <a:pt x="324852" y="228600"/>
                  </a:cubicBezTo>
                  <a:cubicBezTo>
                    <a:pt x="324773" y="228207"/>
                    <a:pt x="306525" y="150115"/>
                    <a:pt x="300789" y="144379"/>
                  </a:cubicBezTo>
                  <a:cubicBezTo>
                    <a:pt x="288107" y="131697"/>
                    <a:pt x="268235" y="129215"/>
                    <a:pt x="252663" y="120316"/>
                  </a:cubicBezTo>
                  <a:cubicBezTo>
                    <a:pt x="187357" y="82998"/>
                    <a:pt x="246651" y="106279"/>
                    <a:pt x="180473" y="84221"/>
                  </a:cubicBezTo>
                  <a:cubicBezTo>
                    <a:pt x="164082" y="73293"/>
                    <a:pt x="131743" y="55142"/>
                    <a:pt x="120315" y="36095"/>
                  </a:cubicBezTo>
                  <a:cubicBezTo>
                    <a:pt x="113790" y="25220"/>
                    <a:pt x="112294" y="12032"/>
                    <a:pt x="108284" y="0"/>
                  </a:cubicBezTo>
                  <a:cubicBezTo>
                    <a:pt x="96252" y="4010"/>
                    <a:pt x="83064" y="5506"/>
                    <a:pt x="72189" y="12031"/>
                  </a:cubicBezTo>
                  <a:cubicBezTo>
                    <a:pt x="62462" y="17867"/>
                    <a:pt x="57201" y="29289"/>
                    <a:pt x="48126" y="36095"/>
                  </a:cubicBezTo>
                  <a:cubicBezTo>
                    <a:pt x="40952" y="41476"/>
                    <a:pt x="52137" y="-22058"/>
                    <a:pt x="48126" y="24063"/>
                  </a:cubicBezTo>
                  <a:close/>
                </a:path>
              </a:pathLst>
            </a:custGeom>
            <a:grpFill/>
            <a:ln w="5715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00">
                <a:solidFill>
                  <a:prstClr val="white"/>
                </a:solidFill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flipH="1">
              <a:off x="4509622" y="2887579"/>
              <a:ext cx="340800" cy="1564188"/>
            </a:xfrm>
            <a:custGeom>
              <a:gdLst>
                <a:gd name="connsiteX0" fmla="*/ 48126 w 348915"/>
                <a:gd name="connsiteY0" fmla="*/ 24063 h 1565110"/>
                <a:gd name="connsiteX1" fmla="*/ 24063 w 348915"/>
                <a:gd name="connsiteY1" fmla="*/ 312821 h 1565110"/>
                <a:gd name="connsiteX2" fmla="*/ 12031 w 348915"/>
                <a:gd name="connsiteY2" fmla="*/ 385010 h 1565110"/>
                <a:gd name="connsiteX3" fmla="*/ 0 w 348915"/>
                <a:gd name="connsiteY3" fmla="*/ 505326 h 1565110"/>
                <a:gd name="connsiteX4" fmla="*/ 12031 w 348915"/>
                <a:gd name="connsiteY4" fmla="*/ 1106905 h 1565110"/>
                <a:gd name="connsiteX5" fmla="*/ 0 w 348915"/>
                <a:gd name="connsiteY5" fmla="*/ 1395663 h 1565110"/>
                <a:gd name="connsiteX6" fmla="*/ 48126 w 348915"/>
                <a:gd name="connsiteY6" fmla="*/ 1467852 h 1565110"/>
                <a:gd name="connsiteX7" fmla="*/ 72189 w 348915"/>
                <a:gd name="connsiteY7" fmla="*/ 1491916 h 1565110"/>
                <a:gd name="connsiteX8" fmla="*/ 144379 w 348915"/>
                <a:gd name="connsiteY8" fmla="*/ 1515979 h 1565110"/>
                <a:gd name="connsiteX9" fmla="*/ 180473 w 348915"/>
                <a:gd name="connsiteY9" fmla="*/ 1528010 h 1565110"/>
                <a:gd name="connsiteX10" fmla="*/ 252663 w 348915"/>
                <a:gd name="connsiteY10" fmla="*/ 1564105 h 1565110"/>
                <a:gd name="connsiteX11" fmla="*/ 276726 w 348915"/>
                <a:gd name="connsiteY11" fmla="*/ 1515979 h 1565110"/>
                <a:gd name="connsiteX12" fmla="*/ 288757 w 348915"/>
                <a:gd name="connsiteY12" fmla="*/ 1371600 h 1565110"/>
                <a:gd name="connsiteX13" fmla="*/ 300789 w 348915"/>
                <a:gd name="connsiteY13" fmla="*/ 1179095 h 1565110"/>
                <a:gd name="connsiteX14" fmla="*/ 312821 w 348915"/>
                <a:gd name="connsiteY14" fmla="*/ 1058779 h 1565110"/>
                <a:gd name="connsiteX15" fmla="*/ 324852 w 348915"/>
                <a:gd name="connsiteY15" fmla="*/ 818147 h 1565110"/>
                <a:gd name="connsiteX16" fmla="*/ 336884 w 348915"/>
                <a:gd name="connsiteY16" fmla="*/ 770021 h 1565110"/>
                <a:gd name="connsiteX17" fmla="*/ 348915 w 348915"/>
                <a:gd name="connsiteY17" fmla="*/ 529389 h 1565110"/>
                <a:gd name="connsiteX18" fmla="*/ 324852 w 348915"/>
                <a:gd name="connsiteY18" fmla="*/ 228600 h 1565110"/>
                <a:gd name="connsiteX19" fmla="*/ 300789 w 348915"/>
                <a:gd name="connsiteY19" fmla="*/ 144379 h 1565110"/>
                <a:gd name="connsiteX20" fmla="*/ 252663 w 348915"/>
                <a:gd name="connsiteY20" fmla="*/ 120316 h 1565110"/>
                <a:gd name="connsiteX21" fmla="*/ 180473 w 348915"/>
                <a:gd name="connsiteY21" fmla="*/ 84221 h 1565110"/>
                <a:gd name="connsiteX22" fmla="*/ 120315 w 348915"/>
                <a:gd name="connsiteY22" fmla="*/ 36095 h 1565110"/>
                <a:gd name="connsiteX23" fmla="*/ 108284 w 348915"/>
                <a:gd name="connsiteY23" fmla="*/ 0 h 1565110"/>
                <a:gd name="connsiteX24" fmla="*/ 72189 w 348915"/>
                <a:gd name="connsiteY24" fmla="*/ 12031 h 1565110"/>
                <a:gd name="connsiteX25" fmla="*/ 48126 w 348915"/>
                <a:gd name="connsiteY25" fmla="*/ 36095 h 1565110"/>
                <a:gd name="connsiteX26" fmla="*/ 48126 w 348915"/>
                <a:gd name="connsiteY26" fmla="*/ 24063 h 1565110"/>
                <a:gd name="connsiteX0-1" fmla="*/ 48126 w 338187"/>
                <a:gd name="connsiteY0-2" fmla="*/ 24063 h 1565110"/>
                <a:gd name="connsiteX1-3" fmla="*/ 24063 w 338187"/>
                <a:gd name="connsiteY1-4" fmla="*/ 312821 h 1565110"/>
                <a:gd name="connsiteX2-5" fmla="*/ 12031 w 338187"/>
                <a:gd name="connsiteY2-6" fmla="*/ 385010 h 1565110"/>
                <a:gd name="connsiteX3-7" fmla="*/ 0 w 338187"/>
                <a:gd name="connsiteY3-8" fmla="*/ 505326 h 1565110"/>
                <a:gd name="connsiteX4-9" fmla="*/ 12031 w 338187"/>
                <a:gd name="connsiteY4-10" fmla="*/ 1106905 h 1565110"/>
                <a:gd name="connsiteX5-11" fmla="*/ 0 w 338187"/>
                <a:gd name="connsiteY5-12" fmla="*/ 1395663 h 1565110"/>
                <a:gd name="connsiteX6-13" fmla="*/ 48126 w 338187"/>
                <a:gd name="connsiteY6-14" fmla="*/ 1467852 h 1565110"/>
                <a:gd name="connsiteX7-15" fmla="*/ 72189 w 338187"/>
                <a:gd name="connsiteY7-16" fmla="*/ 1491916 h 1565110"/>
                <a:gd name="connsiteX8-17" fmla="*/ 144379 w 338187"/>
                <a:gd name="connsiteY8-18" fmla="*/ 1515979 h 1565110"/>
                <a:gd name="connsiteX9-19" fmla="*/ 180473 w 338187"/>
                <a:gd name="connsiteY9-20" fmla="*/ 1528010 h 1565110"/>
                <a:gd name="connsiteX10-21" fmla="*/ 252663 w 338187"/>
                <a:gd name="connsiteY10-22" fmla="*/ 1564105 h 1565110"/>
                <a:gd name="connsiteX11-23" fmla="*/ 276726 w 338187"/>
                <a:gd name="connsiteY11-24" fmla="*/ 1515979 h 1565110"/>
                <a:gd name="connsiteX12-25" fmla="*/ 288757 w 338187"/>
                <a:gd name="connsiteY12-26" fmla="*/ 1371600 h 1565110"/>
                <a:gd name="connsiteX13-27" fmla="*/ 300789 w 338187"/>
                <a:gd name="connsiteY13-28" fmla="*/ 1179095 h 1565110"/>
                <a:gd name="connsiteX14-29" fmla="*/ 312821 w 338187"/>
                <a:gd name="connsiteY14-30" fmla="*/ 1058779 h 1565110"/>
                <a:gd name="connsiteX15-31" fmla="*/ 324852 w 338187"/>
                <a:gd name="connsiteY15-32" fmla="*/ 818147 h 1565110"/>
                <a:gd name="connsiteX16-33" fmla="*/ 336884 w 338187"/>
                <a:gd name="connsiteY16-34" fmla="*/ 770021 h 1565110"/>
                <a:gd name="connsiteX17-35" fmla="*/ 288757 w 338187"/>
                <a:gd name="connsiteY17-36" fmla="*/ 505326 h 1565110"/>
                <a:gd name="connsiteX18-37" fmla="*/ 324852 w 338187"/>
                <a:gd name="connsiteY18-38" fmla="*/ 228600 h 1565110"/>
                <a:gd name="connsiteX19-39" fmla="*/ 300789 w 338187"/>
                <a:gd name="connsiteY19-40" fmla="*/ 144379 h 1565110"/>
                <a:gd name="connsiteX20-41" fmla="*/ 252663 w 338187"/>
                <a:gd name="connsiteY20-42" fmla="*/ 120316 h 1565110"/>
                <a:gd name="connsiteX21-43" fmla="*/ 180473 w 338187"/>
                <a:gd name="connsiteY21-44" fmla="*/ 84221 h 1565110"/>
                <a:gd name="connsiteX22-45" fmla="*/ 120315 w 338187"/>
                <a:gd name="connsiteY22-46" fmla="*/ 36095 h 1565110"/>
                <a:gd name="connsiteX23-47" fmla="*/ 108284 w 338187"/>
                <a:gd name="connsiteY23-48" fmla="*/ 0 h 1565110"/>
                <a:gd name="connsiteX24-49" fmla="*/ 72189 w 338187"/>
                <a:gd name="connsiteY24-50" fmla="*/ 12031 h 1565110"/>
                <a:gd name="connsiteX25-51" fmla="*/ 48126 w 338187"/>
                <a:gd name="connsiteY25-52" fmla="*/ 36095 h 1565110"/>
                <a:gd name="connsiteX26-53" fmla="*/ 48126 w 338187"/>
                <a:gd name="connsiteY26-54" fmla="*/ 24063 h 1565110"/>
                <a:gd name="connsiteX0-55" fmla="*/ 48126 w 338187"/>
                <a:gd name="connsiteY0-56" fmla="*/ 24063 h 1564188"/>
                <a:gd name="connsiteX1-57" fmla="*/ 24063 w 338187"/>
                <a:gd name="connsiteY1-58" fmla="*/ 312821 h 1564188"/>
                <a:gd name="connsiteX2-59" fmla="*/ 12031 w 338187"/>
                <a:gd name="connsiteY2-60" fmla="*/ 385010 h 1564188"/>
                <a:gd name="connsiteX3-61" fmla="*/ 0 w 338187"/>
                <a:gd name="connsiteY3-62" fmla="*/ 505326 h 1564188"/>
                <a:gd name="connsiteX4-63" fmla="*/ 12031 w 338187"/>
                <a:gd name="connsiteY4-64" fmla="*/ 1106905 h 1564188"/>
                <a:gd name="connsiteX5-65" fmla="*/ 0 w 338187"/>
                <a:gd name="connsiteY5-66" fmla="*/ 1395663 h 1564188"/>
                <a:gd name="connsiteX6-67" fmla="*/ 48126 w 338187"/>
                <a:gd name="connsiteY6-68" fmla="*/ 1467852 h 1564188"/>
                <a:gd name="connsiteX7-69" fmla="*/ 72189 w 338187"/>
                <a:gd name="connsiteY7-70" fmla="*/ 1491916 h 1564188"/>
                <a:gd name="connsiteX8-71" fmla="*/ 144379 w 338187"/>
                <a:gd name="connsiteY8-72" fmla="*/ 1515979 h 1564188"/>
                <a:gd name="connsiteX9-73" fmla="*/ 180473 w 338187"/>
                <a:gd name="connsiteY9-74" fmla="*/ 1528010 h 1564188"/>
                <a:gd name="connsiteX10-75" fmla="*/ 252663 w 338187"/>
                <a:gd name="connsiteY10-76" fmla="*/ 1564105 h 1564188"/>
                <a:gd name="connsiteX11-77" fmla="*/ 336884 w 338187"/>
                <a:gd name="connsiteY11-78" fmla="*/ 1515979 h 1564188"/>
                <a:gd name="connsiteX12-79" fmla="*/ 288757 w 338187"/>
                <a:gd name="connsiteY12-80" fmla="*/ 1371600 h 1564188"/>
                <a:gd name="connsiteX13-81" fmla="*/ 300789 w 338187"/>
                <a:gd name="connsiteY13-82" fmla="*/ 1179095 h 1564188"/>
                <a:gd name="connsiteX14-83" fmla="*/ 312821 w 338187"/>
                <a:gd name="connsiteY14-84" fmla="*/ 1058779 h 1564188"/>
                <a:gd name="connsiteX15-85" fmla="*/ 324852 w 338187"/>
                <a:gd name="connsiteY15-86" fmla="*/ 818147 h 1564188"/>
                <a:gd name="connsiteX16-87" fmla="*/ 336884 w 338187"/>
                <a:gd name="connsiteY16-88" fmla="*/ 770021 h 1564188"/>
                <a:gd name="connsiteX17-89" fmla="*/ 288757 w 338187"/>
                <a:gd name="connsiteY17-90" fmla="*/ 505326 h 1564188"/>
                <a:gd name="connsiteX18-91" fmla="*/ 324852 w 338187"/>
                <a:gd name="connsiteY18-92" fmla="*/ 228600 h 1564188"/>
                <a:gd name="connsiteX19-93" fmla="*/ 300789 w 338187"/>
                <a:gd name="connsiteY19-94" fmla="*/ 144379 h 1564188"/>
                <a:gd name="connsiteX20-95" fmla="*/ 252663 w 338187"/>
                <a:gd name="connsiteY20-96" fmla="*/ 120316 h 1564188"/>
                <a:gd name="connsiteX21-97" fmla="*/ 180473 w 338187"/>
                <a:gd name="connsiteY21-98" fmla="*/ 84221 h 1564188"/>
                <a:gd name="connsiteX22-99" fmla="*/ 120315 w 338187"/>
                <a:gd name="connsiteY22-100" fmla="*/ 36095 h 1564188"/>
                <a:gd name="connsiteX23-101" fmla="*/ 108284 w 338187"/>
                <a:gd name="connsiteY23-102" fmla="*/ 0 h 1564188"/>
                <a:gd name="connsiteX24-103" fmla="*/ 72189 w 338187"/>
                <a:gd name="connsiteY24-104" fmla="*/ 12031 h 1564188"/>
                <a:gd name="connsiteX25-105" fmla="*/ 48126 w 338187"/>
                <a:gd name="connsiteY25-106" fmla="*/ 36095 h 1564188"/>
                <a:gd name="connsiteX26-107" fmla="*/ 48126 w 338187"/>
                <a:gd name="connsiteY26-108" fmla="*/ 24063 h 1564188"/>
                <a:gd name="connsiteX0-109" fmla="*/ 50739 w 340800"/>
                <a:gd name="connsiteY0-110" fmla="*/ 24063 h 1564188"/>
                <a:gd name="connsiteX1-111" fmla="*/ 26676 w 340800"/>
                <a:gd name="connsiteY1-112" fmla="*/ 312821 h 1564188"/>
                <a:gd name="connsiteX2-113" fmla="*/ 14644 w 340800"/>
                <a:gd name="connsiteY2-114" fmla="*/ 385010 h 1564188"/>
                <a:gd name="connsiteX3-115" fmla="*/ 2613 w 340800"/>
                <a:gd name="connsiteY3-116" fmla="*/ 505326 h 1564188"/>
                <a:gd name="connsiteX4-117" fmla="*/ 14644 w 340800"/>
                <a:gd name="connsiteY4-118" fmla="*/ 1106905 h 1564188"/>
                <a:gd name="connsiteX5-119" fmla="*/ 2613 w 340800"/>
                <a:gd name="connsiteY5-120" fmla="*/ 1395663 h 1564188"/>
                <a:gd name="connsiteX6-121" fmla="*/ 74802 w 340800"/>
                <a:gd name="connsiteY6-122" fmla="*/ 1491916 h 1564188"/>
                <a:gd name="connsiteX7-123" fmla="*/ 146992 w 340800"/>
                <a:gd name="connsiteY7-124" fmla="*/ 1515979 h 1564188"/>
                <a:gd name="connsiteX8-125" fmla="*/ 183086 w 340800"/>
                <a:gd name="connsiteY8-126" fmla="*/ 1528010 h 1564188"/>
                <a:gd name="connsiteX9-127" fmla="*/ 255276 w 340800"/>
                <a:gd name="connsiteY9-128" fmla="*/ 1564105 h 1564188"/>
                <a:gd name="connsiteX10-129" fmla="*/ 339497 w 340800"/>
                <a:gd name="connsiteY10-130" fmla="*/ 1515979 h 1564188"/>
                <a:gd name="connsiteX11-131" fmla="*/ 291370 w 340800"/>
                <a:gd name="connsiteY11-132" fmla="*/ 1371600 h 1564188"/>
                <a:gd name="connsiteX12-133" fmla="*/ 303402 w 340800"/>
                <a:gd name="connsiteY12-134" fmla="*/ 1179095 h 1564188"/>
                <a:gd name="connsiteX13-135" fmla="*/ 315434 w 340800"/>
                <a:gd name="connsiteY13-136" fmla="*/ 1058779 h 1564188"/>
                <a:gd name="connsiteX14-137" fmla="*/ 327465 w 340800"/>
                <a:gd name="connsiteY14-138" fmla="*/ 818147 h 1564188"/>
                <a:gd name="connsiteX15-139" fmla="*/ 339497 w 340800"/>
                <a:gd name="connsiteY15-140" fmla="*/ 770021 h 1564188"/>
                <a:gd name="connsiteX16-141" fmla="*/ 291370 w 340800"/>
                <a:gd name="connsiteY16-142" fmla="*/ 505326 h 1564188"/>
                <a:gd name="connsiteX17-143" fmla="*/ 327465 w 340800"/>
                <a:gd name="connsiteY17-144" fmla="*/ 228600 h 1564188"/>
                <a:gd name="connsiteX18-145" fmla="*/ 303402 w 340800"/>
                <a:gd name="connsiteY18-146" fmla="*/ 144379 h 1564188"/>
                <a:gd name="connsiteX19-147" fmla="*/ 255276 w 340800"/>
                <a:gd name="connsiteY19-148" fmla="*/ 120316 h 1564188"/>
                <a:gd name="connsiteX20-149" fmla="*/ 183086 w 340800"/>
                <a:gd name="connsiteY20-150" fmla="*/ 84221 h 1564188"/>
                <a:gd name="connsiteX21-151" fmla="*/ 122928 w 340800"/>
                <a:gd name="connsiteY21-152" fmla="*/ 36095 h 1564188"/>
                <a:gd name="connsiteX22-153" fmla="*/ 110897 w 340800"/>
                <a:gd name="connsiteY22-154" fmla="*/ 0 h 1564188"/>
                <a:gd name="connsiteX23-155" fmla="*/ 74802 w 340800"/>
                <a:gd name="connsiteY23-156" fmla="*/ 12031 h 1564188"/>
                <a:gd name="connsiteX24-157" fmla="*/ 50739 w 340800"/>
                <a:gd name="connsiteY24-158" fmla="*/ 36095 h 1564188"/>
                <a:gd name="connsiteX25-159" fmla="*/ 50739 w 340800"/>
                <a:gd name="connsiteY25-160" fmla="*/ 24063 h 1564188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340800" h="1564188">
                  <a:moveTo>
                    <a:pt x="50739" y="24063"/>
                  </a:moveTo>
                  <a:cubicBezTo>
                    <a:pt x="46728" y="70184"/>
                    <a:pt x="38429" y="218799"/>
                    <a:pt x="26676" y="312821"/>
                  </a:cubicBezTo>
                  <a:cubicBezTo>
                    <a:pt x="23650" y="337028"/>
                    <a:pt x="17670" y="360803"/>
                    <a:pt x="14644" y="385010"/>
                  </a:cubicBezTo>
                  <a:cubicBezTo>
                    <a:pt x="9645" y="425004"/>
                    <a:pt x="6623" y="465221"/>
                    <a:pt x="2613" y="505326"/>
                  </a:cubicBezTo>
                  <a:cubicBezTo>
                    <a:pt x="6623" y="705852"/>
                    <a:pt x="14644" y="906339"/>
                    <a:pt x="14644" y="1106905"/>
                  </a:cubicBezTo>
                  <a:cubicBezTo>
                    <a:pt x="14644" y="1203241"/>
                    <a:pt x="-7413" y="1331495"/>
                    <a:pt x="2613" y="1395663"/>
                  </a:cubicBezTo>
                  <a:cubicBezTo>
                    <a:pt x="12639" y="1459832"/>
                    <a:pt x="50739" y="1471863"/>
                    <a:pt x="74802" y="1491916"/>
                  </a:cubicBezTo>
                  <a:cubicBezTo>
                    <a:pt x="98865" y="1511969"/>
                    <a:pt x="122929" y="1507958"/>
                    <a:pt x="146992" y="1515979"/>
                  </a:cubicBezTo>
                  <a:lnTo>
                    <a:pt x="183086" y="1528010"/>
                  </a:lnTo>
                  <a:cubicBezTo>
                    <a:pt x="187884" y="1531209"/>
                    <a:pt x="229208" y="1566110"/>
                    <a:pt x="255276" y="1564105"/>
                  </a:cubicBezTo>
                  <a:cubicBezTo>
                    <a:pt x="281344" y="1562100"/>
                    <a:pt x="331476" y="1532021"/>
                    <a:pt x="339497" y="1515979"/>
                  </a:cubicBezTo>
                  <a:cubicBezTo>
                    <a:pt x="343507" y="1467853"/>
                    <a:pt x="297386" y="1427747"/>
                    <a:pt x="291370" y="1371600"/>
                  </a:cubicBezTo>
                  <a:cubicBezTo>
                    <a:pt x="285354" y="1315453"/>
                    <a:pt x="298471" y="1243199"/>
                    <a:pt x="303402" y="1179095"/>
                  </a:cubicBezTo>
                  <a:cubicBezTo>
                    <a:pt x="306493" y="1138908"/>
                    <a:pt x="311423" y="1098884"/>
                    <a:pt x="315434" y="1058779"/>
                  </a:cubicBezTo>
                  <a:cubicBezTo>
                    <a:pt x="319444" y="978568"/>
                    <a:pt x="320796" y="898180"/>
                    <a:pt x="327465" y="818147"/>
                  </a:cubicBezTo>
                  <a:cubicBezTo>
                    <a:pt x="328838" y="801668"/>
                    <a:pt x="345513" y="822158"/>
                    <a:pt x="339497" y="770021"/>
                  </a:cubicBezTo>
                  <a:cubicBezTo>
                    <a:pt x="333481" y="717884"/>
                    <a:pt x="287360" y="585537"/>
                    <a:pt x="291370" y="505326"/>
                  </a:cubicBezTo>
                  <a:cubicBezTo>
                    <a:pt x="283546" y="356663"/>
                    <a:pt x="350287" y="342712"/>
                    <a:pt x="327465" y="228600"/>
                  </a:cubicBezTo>
                  <a:cubicBezTo>
                    <a:pt x="327386" y="228207"/>
                    <a:pt x="309138" y="150115"/>
                    <a:pt x="303402" y="144379"/>
                  </a:cubicBezTo>
                  <a:cubicBezTo>
                    <a:pt x="290720" y="131697"/>
                    <a:pt x="270848" y="129215"/>
                    <a:pt x="255276" y="120316"/>
                  </a:cubicBezTo>
                  <a:cubicBezTo>
                    <a:pt x="189970" y="82998"/>
                    <a:pt x="249264" y="106279"/>
                    <a:pt x="183086" y="84221"/>
                  </a:cubicBezTo>
                  <a:cubicBezTo>
                    <a:pt x="166695" y="73293"/>
                    <a:pt x="134356" y="55142"/>
                    <a:pt x="122928" y="36095"/>
                  </a:cubicBezTo>
                  <a:cubicBezTo>
                    <a:pt x="116403" y="25220"/>
                    <a:pt x="114907" y="12032"/>
                    <a:pt x="110897" y="0"/>
                  </a:cubicBezTo>
                  <a:cubicBezTo>
                    <a:pt x="98865" y="4010"/>
                    <a:pt x="85677" y="5506"/>
                    <a:pt x="74802" y="12031"/>
                  </a:cubicBezTo>
                  <a:cubicBezTo>
                    <a:pt x="65075" y="17867"/>
                    <a:pt x="59814" y="29289"/>
                    <a:pt x="50739" y="36095"/>
                  </a:cubicBezTo>
                  <a:cubicBezTo>
                    <a:pt x="43565" y="41476"/>
                    <a:pt x="54750" y="-22058"/>
                    <a:pt x="50739" y="24063"/>
                  </a:cubicBezTo>
                  <a:close/>
                </a:path>
              </a:pathLst>
            </a:custGeom>
            <a:grpFill/>
            <a:ln w="5715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00">
                <a:solidFill>
                  <a:prstClr val="white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4112346" y="3031958"/>
              <a:ext cx="435591" cy="1419809"/>
            </a:xfrm>
            <a:custGeom>
              <a:gdLst>
                <a:gd name="connsiteX0" fmla="*/ 86675 w 435591"/>
                <a:gd name="connsiteY0" fmla="*/ 12031 h 1510331"/>
                <a:gd name="connsiteX1" fmla="*/ 315275 w 435591"/>
                <a:gd name="connsiteY1" fmla="*/ 0 h 1510331"/>
                <a:gd name="connsiteX2" fmla="*/ 399496 w 435591"/>
                <a:gd name="connsiteY2" fmla="*/ 24063 h 1510331"/>
                <a:gd name="connsiteX3" fmla="*/ 411528 w 435591"/>
                <a:gd name="connsiteY3" fmla="*/ 60158 h 1510331"/>
                <a:gd name="connsiteX4" fmla="*/ 375433 w 435591"/>
                <a:gd name="connsiteY4" fmla="*/ 216568 h 1510331"/>
                <a:gd name="connsiteX5" fmla="*/ 387465 w 435591"/>
                <a:gd name="connsiteY5" fmla="*/ 360947 h 1510331"/>
                <a:gd name="connsiteX6" fmla="*/ 411528 w 435591"/>
                <a:gd name="connsiteY6" fmla="*/ 433137 h 1510331"/>
                <a:gd name="connsiteX7" fmla="*/ 435591 w 435591"/>
                <a:gd name="connsiteY7" fmla="*/ 745958 h 1510331"/>
                <a:gd name="connsiteX8" fmla="*/ 423559 w 435591"/>
                <a:gd name="connsiteY8" fmla="*/ 1022684 h 1510331"/>
                <a:gd name="connsiteX9" fmla="*/ 399496 w 435591"/>
                <a:gd name="connsiteY9" fmla="*/ 1443789 h 1510331"/>
                <a:gd name="connsiteX10" fmla="*/ 363401 w 435591"/>
                <a:gd name="connsiteY10" fmla="*/ 1455821 h 1510331"/>
                <a:gd name="connsiteX11" fmla="*/ 327307 w 435591"/>
                <a:gd name="connsiteY11" fmla="*/ 1479884 h 1510331"/>
                <a:gd name="connsiteX12" fmla="*/ 194959 w 435591"/>
                <a:gd name="connsiteY12" fmla="*/ 1503947 h 1510331"/>
                <a:gd name="connsiteX13" fmla="*/ 26517 w 435591"/>
                <a:gd name="connsiteY13" fmla="*/ 1491916 h 1510331"/>
                <a:gd name="connsiteX14" fmla="*/ 2454 w 435591"/>
                <a:gd name="connsiteY14" fmla="*/ 1347537 h 1510331"/>
                <a:gd name="connsiteX15" fmla="*/ 14486 w 435591"/>
                <a:gd name="connsiteY15" fmla="*/ 1010653 h 1510331"/>
                <a:gd name="connsiteX16" fmla="*/ 38549 w 435591"/>
                <a:gd name="connsiteY16" fmla="*/ 842210 h 1510331"/>
                <a:gd name="connsiteX17" fmla="*/ 50580 w 435591"/>
                <a:gd name="connsiteY17" fmla="*/ 721895 h 1510331"/>
                <a:gd name="connsiteX18" fmla="*/ 62612 w 435591"/>
                <a:gd name="connsiteY18" fmla="*/ 673768 h 1510331"/>
                <a:gd name="connsiteX19" fmla="*/ 86675 w 435591"/>
                <a:gd name="connsiteY19" fmla="*/ 529389 h 1510331"/>
                <a:gd name="connsiteX20" fmla="*/ 110738 w 435591"/>
                <a:gd name="connsiteY20" fmla="*/ 324853 h 1510331"/>
                <a:gd name="connsiteX21" fmla="*/ 134801 w 435591"/>
                <a:gd name="connsiteY21" fmla="*/ 96253 h 1510331"/>
                <a:gd name="connsiteX22" fmla="*/ 134801 w 435591"/>
                <a:gd name="connsiteY22" fmla="*/ 36095 h 151033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35591" h="1510331">
                  <a:moveTo>
                    <a:pt x="86675" y="12031"/>
                  </a:moveTo>
                  <a:cubicBezTo>
                    <a:pt x="162875" y="8021"/>
                    <a:pt x="238970" y="0"/>
                    <a:pt x="315275" y="0"/>
                  </a:cubicBezTo>
                  <a:cubicBezTo>
                    <a:pt x="330386" y="0"/>
                    <a:pt x="382473" y="18388"/>
                    <a:pt x="399496" y="24063"/>
                  </a:cubicBezTo>
                  <a:cubicBezTo>
                    <a:pt x="403507" y="36095"/>
                    <a:pt x="412501" y="47513"/>
                    <a:pt x="411528" y="60158"/>
                  </a:cubicBezTo>
                  <a:cubicBezTo>
                    <a:pt x="406218" y="129193"/>
                    <a:pt x="393813" y="161431"/>
                    <a:pt x="375433" y="216568"/>
                  </a:cubicBezTo>
                  <a:cubicBezTo>
                    <a:pt x="379444" y="264694"/>
                    <a:pt x="379526" y="313311"/>
                    <a:pt x="387465" y="360947"/>
                  </a:cubicBezTo>
                  <a:cubicBezTo>
                    <a:pt x="391635" y="385967"/>
                    <a:pt x="411528" y="433137"/>
                    <a:pt x="411528" y="433137"/>
                  </a:cubicBezTo>
                  <a:cubicBezTo>
                    <a:pt x="414959" y="474309"/>
                    <a:pt x="435591" y="715029"/>
                    <a:pt x="435591" y="745958"/>
                  </a:cubicBezTo>
                  <a:cubicBezTo>
                    <a:pt x="435591" y="838287"/>
                    <a:pt x="428328" y="930478"/>
                    <a:pt x="423559" y="1022684"/>
                  </a:cubicBezTo>
                  <a:cubicBezTo>
                    <a:pt x="416296" y="1163094"/>
                    <a:pt x="418838" y="1304528"/>
                    <a:pt x="399496" y="1443789"/>
                  </a:cubicBezTo>
                  <a:cubicBezTo>
                    <a:pt x="397751" y="1456351"/>
                    <a:pt x="374745" y="1450149"/>
                    <a:pt x="363401" y="1455821"/>
                  </a:cubicBezTo>
                  <a:cubicBezTo>
                    <a:pt x="350468" y="1462288"/>
                    <a:pt x="341211" y="1475912"/>
                    <a:pt x="327307" y="1479884"/>
                  </a:cubicBezTo>
                  <a:cubicBezTo>
                    <a:pt x="284193" y="1492202"/>
                    <a:pt x="239075" y="1495926"/>
                    <a:pt x="194959" y="1503947"/>
                  </a:cubicBezTo>
                  <a:cubicBezTo>
                    <a:pt x="138812" y="1499937"/>
                    <a:pt x="70205" y="1527412"/>
                    <a:pt x="26517" y="1491916"/>
                  </a:cubicBezTo>
                  <a:cubicBezTo>
                    <a:pt x="-11350" y="1461149"/>
                    <a:pt x="2454" y="1347537"/>
                    <a:pt x="2454" y="1347537"/>
                  </a:cubicBezTo>
                  <a:cubicBezTo>
                    <a:pt x="6465" y="1235242"/>
                    <a:pt x="8731" y="1122872"/>
                    <a:pt x="14486" y="1010653"/>
                  </a:cubicBezTo>
                  <a:cubicBezTo>
                    <a:pt x="20876" y="886040"/>
                    <a:pt x="14452" y="914499"/>
                    <a:pt x="38549" y="842210"/>
                  </a:cubicBezTo>
                  <a:cubicBezTo>
                    <a:pt x="42559" y="802105"/>
                    <a:pt x="44880" y="761795"/>
                    <a:pt x="50580" y="721895"/>
                  </a:cubicBezTo>
                  <a:cubicBezTo>
                    <a:pt x="52919" y="705525"/>
                    <a:pt x="59025" y="689910"/>
                    <a:pt x="62612" y="673768"/>
                  </a:cubicBezTo>
                  <a:cubicBezTo>
                    <a:pt x="72734" y="628219"/>
                    <a:pt x="82110" y="575033"/>
                    <a:pt x="86675" y="529389"/>
                  </a:cubicBezTo>
                  <a:cubicBezTo>
                    <a:pt x="106626" y="329889"/>
                    <a:pt x="83922" y="432121"/>
                    <a:pt x="110738" y="324853"/>
                  </a:cubicBezTo>
                  <a:cubicBezTo>
                    <a:pt x="115475" y="282221"/>
                    <a:pt x="132192" y="135386"/>
                    <a:pt x="134801" y="96253"/>
                  </a:cubicBezTo>
                  <a:cubicBezTo>
                    <a:pt x="136135" y="76245"/>
                    <a:pt x="134801" y="56148"/>
                    <a:pt x="134801" y="36095"/>
                  </a:cubicBezTo>
                </a:path>
              </a:pathLst>
            </a:custGeom>
            <a:grpFill/>
            <a:ln w="5715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00">
                <a:solidFill>
                  <a:prstClr val="white"/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3970421" y="2237874"/>
              <a:ext cx="818147" cy="806115"/>
            </a:xfrm>
            <a:custGeom>
              <a:gdLst>
                <a:gd name="connsiteX0" fmla="*/ 0 w 818147"/>
                <a:gd name="connsiteY0" fmla="*/ 589547 h 806115"/>
                <a:gd name="connsiteX1" fmla="*/ 72190 w 818147"/>
                <a:gd name="connsiteY1" fmla="*/ 493294 h 806115"/>
                <a:gd name="connsiteX2" fmla="*/ 132347 w 818147"/>
                <a:gd name="connsiteY2" fmla="*/ 421105 h 806115"/>
                <a:gd name="connsiteX3" fmla="*/ 180474 w 818147"/>
                <a:gd name="connsiteY3" fmla="*/ 336884 h 806115"/>
                <a:gd name="connsiteX4" fmla="*/ 240632 w 818147"/>
                <a:gd name="connsiteY4" fmla="*/ 276726 h 806115"/>
                <a:gd name="connsiteX5" fmla="*/ 252663 w 818147"/>
                <a:gd name="connsiteY5" fmla="*/ 240631 h 806115"/>
                <a:gd name="connsiteX6" fmla="*/ 300790 w 818147"/>
                <a:gd name="connsiteY6" fmla="*/ 180473 h 806115"/>
                <a:gd name="connsiteX7" fmla="*/ 336884 w 818147"/>
                <a:gd name="connsiteY7" fmla="*/ 120315 h 806115"/>
                <a:gd name="connsiteX8" fmla="*/ 348916 w 818147"/>
                <a:gd name="connsiteY8" fmla="*/ 84221 h 806115"/>
                <a:gd name="connsiteX9" fmla="*/ 421105 w 818147"/>
                <a:gd name="connsiteY9" fmla="*/ 0 h 806115"/>
                <a:gd name="connsiteX10" fmla="*/ 457200 w 818147"/>
                <a:gd name="connsiteY10" fmla="*/ 12031 h 806115"/>
                <a:gd name="connsiteX11" fmla="*/ 517358 w 818147"/>
                <a:gd name="connsiteY11" fmla="*/ 60158 h 806115"/>
                <a:gd name="connsiteX12" fmla="*/ 553453 w 818147"/>
                <a:gd name="connsiteY12" fmla="*/ 132347 h 806115"/>
                <a:gd name="connsiteX13" fmla="*/ 577516 w 818147"/>
                <a:gd name="connsiteY13" fmla="*/ 204537 h 806115"/>
                <a:gd name="connsiteX14" fmla="*/ 625642 w 818147"/>
                <a:gd name="connsiteY14" fmla="*/ 276726 h 806115"/>
                <a:gd name="connsiteX15" fmla="*/ 637674 w 818147"/>
                <a:gd name="connsiteY15" fmla="*/ 312821 h 806115"/>
                <a:gd name="connsiteX16" fmla="*/ 685800 w 818147"/>
                <a:gd name="connsiteY16" fmla="*/ 385010 h 806115"/>
                <a:gd name="connsiteX17" fmla="*/ 697832 w 818147"/>
                <a:gd name="connsiteY17" fmla="*/ 421105 h 806115"/>
                <a:gd name="connsiteX18" fmla="*/ 770021 w 818147"/>
                <a:gd name="connsiteY18" fmla="*/ 517358 h 806115"/>
                <a:gd name="connsiteX19" fmla="*/ 806116 w 818147"/>
                <a:gd name="connsiteY19" fmla="*/ 589547 h 806115"/>
                <a:gd name="connsiteX20" fmla="*/ 818147 w 818147"/>
                <a:gd name="connsiteY20" fmla="*/ 625642 h 806115"/>
                <a:gd name="connsiteX21" fmla="*/ 733926 w 818147"/>
                <a:gd name="connsiteY21" fmla="*/ 697831 h 806115"/>
                <a:gd name="connsiteX22" fmla="*/ 697832 w 818147"/>
                <a:gd name="connsiteY22" fmla="*/ 709863 h 806115"/>
                <a:gd name="connsiteX23" fmla="*/ 661737 w 818147"/>
                <a:gd name="connsiteY23" fmla="*/ 721894 h 806115"/>
                <a:gd name="connsiteX24" fmla="*/ 625642 w 818147"/>
                <a:gd name="connsiteY24" fmla="*/ 757989 h 806115"/>
                <a:gd name="connsiteX25" fmla="*/ 577516 w 818147"/>
                <a:gd name="connsiteY25" fmla="*/ 770021 h 806115"/>
                <a:gd name="connsiteX26" fmla="*/ 505326 w 818147"/>
                <a:gd name="connsiteY26" fmla="*/ 794084 h 806115"/>
                <a:gd name="connsiteX27" fmla="*/ 469232 w 818147"/>
                <a:gd name="connsiteY27" fmla="*/ 806115 h 806115"/>
                <a:gd name="connsiteX28" fmla="*/ 300790 w 818147"/>
                <a:gd name="connsiteY28" fmla="*/ 794084 h 806115"/>
                <a:gd name="connsiteX29" fmla="*/ 252663 w 818147"/>
                <a:gd name="connsiteY29" fmla="*/ 782052 h 806115"/>
                <a:gd name="connsiteX30" fmla="*/ 180474 w 818147"/>
                <a:gd name="connsiteY30" fmla="*/ 757989 h 806115"/>
                <a:gd name="connsiteX31" fmla="*/ 144379 w 818147"/>
                <a:gd name="connsiteY31" fmla="*/ 721894 h 806115"/>
                <a:gd name="connsiteX32" fmla="*/ 108284 w 818147"/>
                <a:gd name="connsiteY32" fmla="*/ 709863 h 806115"/>
                <a:gd name="connsiteX33" fmla="*/ 48126 w 818147"/>
                <a:gd name="connsiteY33" fmla="*/ 649705 h 806115"/>
                <a:gd name="connsiteX34" fmla="*/ 0 w 818147"/>
                <a:gd name="connsiteY34" fmla="*/ 589547 h 80611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18147" h="806115">
                  <a:moveTo>
                    <a:pt x="0" y="589547"/>
                  </a:moveTo>
                  <a:cubicBezTo>
                    <a:pt x="75848" y="463134"/>
                    <a:pt x="-2996" y="583516"/>
                    <a:pt x="72190" y="493294"/>
                  </a:cubicBezTo>
                  <a:cubicBezTo>
                    <a:pt x="155951" y="392782"/>
                    <a:pt x="26887" y="526568"/>
                    <a:pt x="132347" y="421105"/>
                  </a:cubicBezTo>
                  <a:cubicBezTo>
                    <a:pt x="147649" y="375200"/>
                    <a:pt x="141625" y="380588"/>
                    <a:pt x="180474" y="336884"/>
                  </a:cubicBezTo>
                  <a:cubicBezTo>
                    <a:pt x="199315" y="315688"/>
                    <a:pt x="240632" y="276726"/>
                    <a:pt x="240632" y="276726"/>
                  </a:cubicBezTo>
                  <a:cubicBezTo>
                    <a:pt x="244642" y="264694"/>
                    <a:pt x="246991" y="251975"/>
                    <a:pt x="252663" y="240631"/>
                  </a:cubicBezTo>
                  <a:cubicBezTo>
                    <a:pt x="267840" y="210277"/>
                    <a:pt x="278409" y="202854"/>
                    <a:pt x="300790" y="180473"/>
                  </a:cubicBezTo>
                  <a:cubicBezTo>
                    <a:pt x="334869" y="78232"/>
                    <a:pt x="287341" y="202887"/>
                    <a:pt x="336884" y="120315"/>
                  </a:cubicBezTo>
                  <a:cubicBezTo>
                    <a:pt x="343409" y="109440"/>
                    <a:pt x="342624" y="95232"/>
                    <a:pt x="348916" y="84221"/>
                  </a:cubicBezTo>
                  <a:cubicBezTo>
                    <a:pt x="369497" y="48205"/>
                    <a:pt x="392658" y="28447"/>
                    <a:pt x="421105" y="0"/>
                  </a:cubicBezTo>
                  <a:cubicBezTo>
                    <a:pt x="433137" y="4010"/>
                    <a:pt x="445856" y="6359"/>
                    <a:pt x="457200" y="12031"/>
                  </a:cubicBezTo>
                  <a:cubicBezTo>
                    <a:pt x="487557" y="27209"/>
                    <a:pt x="494976" y="37775"/>
                    <a:pt x="517358" y="60158"/>
                  </a:cubicBezTo>
                  <a:cubicBezTo>
                    <a:pt x="561245" y="191810"/>
                    <a:pt x="491249" y="-7614"/>
                    <a:pt x="553453" y="132347"/>
                  </a:cubicBezTo>
                  <a:cubicBezTo>
                    <a:pt x="563755" y="155526"/>
                    <a:pt x="563446" y="183432"/>
                    <a:pt x="577516" y="204537"/>
                  </a:cubicBezTo>
                  <a:cubicBezTo>
                    <a:pt x="593558" y="228600"/>
                    <a:pt x="616496" y="249290"/>
                    <a:pt x="625642" y="276726"/>
                  </a:cubicBezTo>
                  <a:cubicBezTo>
                    <a:pt x="629653" y="288758"/>
                    <a:pt x="631515" y="301734"/>
                    <a:pt x="637674" y="312821"/>
                  </a:cubicBezTo>
                  <a:cubicBezTo>
                    <a:pt x="651719" y="338102"/>
                    <a:pt x="676654" y="357574"/>
                    <a:pt x="685800" y="385010"/>
                  </a:cubicBezTo>
                  <a:cubicBezTo>
                    <a:pt x="689811" y="397042"/>
                    <a:pt x="691673" y="410018"/>
                    <a:pt x="697832" y="421105"/>
                  </a:cubicBezTo>
                  <a:cubicBezTo>
                    <a:pt x="731843" y="482324"/>
                    <a:pt x="733514" y="480849"/>
                    <a:pt x="770021" y="517358"/>
                  </a:cubicBezTo>
                  <a:cubicBezTo>
                    <a:pt x="800267" y="608091"/>
                    <a:pt x="759465" y="496242"/>
                    <a:pt x="806116" y="589547"/>
                  </a:cubicBezTo>
                  <a:cubicBezTo>
                    <a:pt x="811788" y="600891"/>
                    <a:pt x="814137" y="613610"/>
                    <a:pt x="818147" y="625642"/>
                  </a:cubicBezTo>
                  <a:cubicBezTo>
                    <a:pt x="799964" y="698376"/>
                    <a:pt x="821803" y="668538"/>
                    <a:pt x="733926" y="697831"/>
                  </a:cubicBezTo>
                  <a:lnTo>
                    <a:pt x="697832" y="709863"/>
                  </a:lnTo>
                  <a:lnTo>
                    <a:pt x="661737" y="721894"/>
                  </a:lnTo>
                  <a:cubicBezTo>
                    <a:pt x="649705" y="733926"/>
                    <a:pt x="640415" y="749547"/>
                    <a:pt x="625642" y="757989"/>
                  </a:cubicBezTo>
                  <a:cubicBezTo>
                    <a:pt x="611285" y="766193"/>
                    <a:pt x="593354" y="765269"/>
                    <a:pt x="577516" y="770021"/>
                  </a:cubicBezTo>
                  <a:cubicBezTo>
                    <a:pt x="553221" y="777310"/>
                    <a:pt x="529389" y="786063"/>
                    <a:pt x="505326" y="794084"/>
                  </a:cubicBezTo>
                  <a:lnTo>
                    <a:pt x="469232" y="806115"/>
                  </a:lnTo>
                  <a:cubicBezTo>
                    <a:pt x="413085" y="802105"/>
                    <a:pt x="356736" y="800300"/>
                    <a:pt x="300790" y="794084"/>
                  </a:cubicBezTo>
                  <a:cubicBezTo>
                    <a:pt x="284355" y="792258"/>
                    <a:pt x="268502" y="786804"/>
                    <a:pt x="252663" y="782052"/>
                  </a:cubicBezTo>
                  <a:cubicBezTo>
                    <a:pt x="228368" y="774763"/>
                    <a:pt x="180474" y="757989"/>
                    <a:pt x="180474" y="757989"/>
                  </a:cubicBezTo>
                  <a:cubicBezTo>
                    <a:pt x="168442" y="745957"/>
                    <a:pt x="158537" y="731332"/>
                    <a:pt x="144379" y="721894"/>
                  </a:cubicBezTo>
                  <a:cubicBezTo>
                    <a:pt x="133827" y="714859"/>
                    <a:pt x="118430" y="717472"/>
                    <a:pt x="108284" y="709863"/>
                  </a:cubicBezTo>
                  <a:cubicBezTo>
                    <a:pt x="85597" y="692848"/>
                    <a:pt x="68179" y="669758"/>
                    <a:pt x="48126" y="649705"/>
                  </a:cubicBezTo>
                  <a:lnTo>
                    <a:pt x="0" y="589547"/>
                  </a:lnTo>
                  <a:close/>
                </a:path>
              </a:pathLst>
            </a:custGeom>
            <a:grpFill/>
            <a:ln w="5715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00">
                <a:solidFill>
                  <a:prstClr val="white"/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4250396" y="2237874"/>
              <a:ext cx="277756" cy="273671"/>
            </a:xfrm>
            <a:custGeom>
              <a:gdLst>
                <a:gd name="connsiteX0" fmla="*/ 0 w 818147"/>
                <a:gd name="connsiteY0" fmla="*/ 589547 h 806115"/>
                <a:gd name="connsiteX1" fmla="*/ 72190 w 818147"/>
                <a:gd name="connsiteY1" fmla="*/ 493294 h 806115"/>
                <a:gd name="connsiteX2" fmla="*/ 132347 w 818147"/>
                <a:gd name="connsiteY2" fmla="*/ 421105 h 806115"/>
                <a:gd name="connsiteX3" fmla="*/ 180474 w 818147"/>
                <a:gd name="connsiteY3" fmla="*/ 336884 h 806115"/>
                <a:gd name="connsiteX4" fmla="*/ 240632 w 818147"/>
                <a:gd name="connsiteY4" fmla="*/ 276726 h 806115"/>
                <a:gd name="connsiteX5" fmla="*/ 252663 w 818147"/>
                <a:gd name="connsiteY5" fmla="*/ 240631 h 806115"/>
                <a:gd name="connsiteX6" fmla="*/ 300790 w 818147"/>
                <a:gd name="connsiteY6" fmla="*/ 180473 h 806115"/>
                <a:gd name="connsiteX7" fmla="*/ 336884 w 818147"/>
                <a:gd name="connsiteY7" fmla="*/ 120315 h 806115"/>
                <a:gd name="connsiteX8" fmla="*/ 348916 w 818147"/>
                <a:gd name="connsiteY8" fmla="*/ 84221 h 806115"/>
                <a:gd name="connsiteX9" fmla="*/ 421105 w 818147"/>
                <a:gd name="connsiteY9" fmla="*/ 0 h 806115"/>
                <a:gd name="connsiteX10" fmla="*/ 457200 w 818147"/>
                <a:gd name="connsiteY10" fmla="*/ 12031 h 806115"/>
                <a:gd name="connsiteX11" fmla="*/ 517358 w 818147"/>
                <a:gd name="connsiteY11" fmla="*/ 60158 h 806115"/>
                <a:gd name="connsiteX12" fmla="*/ 553453 w 818147"/>
                <a:gd name="connsiteY12" fmla="*/ 132347 h 806115"/>
                <a:gd name="connsiteX13" fmla="*/ 577516 w 818147"/>
                <a:gd name="connsiteY13" fmla="*/ 204537 h 806115"/>
                <a:gd name="connsiteX14" fmla="*/ 625642 w 818147"/>
                <a:gd name="connsiteY14" fmla="*/ 276726 h 806115"/>
                <a:gd name="connsiteX15" fmla="*/ 637674 w 818147"/>
                <a:gd name="connsiteY15" fmla="*/ 312821 h 806115"/>
                <a:gd name="connsiteX16" fmla="*/ 685800 w 818147"/>
                <a:gd name="connsiteY16" fmla="*/ 385010 h 806115"/>
                <a:gd name="connsiteX17" fmla="*/ 697832 w 818147"/>
                <a:gd name="connsiteY17" fmla="*/ 421105 h 806115"/>
                <a:gd name="connsiteX18" fmla="*/ 770021 w 818147"/>
                <a:gd name="connsiteY18" fmla="*/ 517358 h 806115"/>
                <a:gd name="connsiteX19" fmla="*/ 806116 w 818147"/>
                <a:gd name="connsiteY19" fmla="*/ 589547 h 806115"/>
                <a:gd name="connsiteX20" fmla="*/ 818147 w 818147"/>
                <a:gd name="connsiteY20" fmla="*/ 625642 h 806115"/>
                <a:gd name="connsiteX21" fmla="*/ 733926 w 818147"/>
                <a:gd name="connsiteY21" fmla="*/ 697831 h 806115"/>
                <a:gd name="connsiteX22" fmla="*/ 697832 w 818147"/>
                <a:gd name="connsiteY22" fmla="*/ 709863 h 806115"/>
                <a:gd name="connsiteX23" fmla="*/ 661737 w 818147"/>
                <a:gd name="connsiteY23" fmla="*/ 721894 h 806115"/>
                <a:gd name="connsiteX24" fmla="*/ 625642 w 818147"/>
                <a:gd name="connsiteY24" fmla="*/ 757989 h 806115"/>
                <a:gd name="connsiteX25" fmla="*/ 577516 w 818147"/>
                <a:gd name="connsiteY25" fmla="*/ 770021 h 806115"/>
                <a:gd name="connsiteX26" fmla="*/ 505326 w 818147"/>
                <a:gd name="connsiteY26" fmla="*/ 794084 h 806115"/>
                <a:gd name="connsiteX27" fmla="*/ 469232 w 818147"/>
                <a:gd name="connsiteY27" fmla="*/ 806115 h 806115"/>
                <a:gd name="connsiteX28" fmla="*/ 300790 w 818147"/>
                <a:gd name="connsiteY28" fmla="*/ 794084 h 806115"/>
                <a:gd name="connsiteX29" fmla="*/ 252663 w 818147"/>
                <a:gd name="connsiteY29" fmla="*/ 782052 h 806115"/>
                <a:gd name="connsiteX30" fmla="*/ 180474 w 818147"/>
                <a:gd name="connsiteY30" fmla="*/ 757989 h 806115"/>
                <a:gd name="connsiteX31" fmla="*/ 144379 w 818147"/>
                <a:gd name="connsiteY31" fmla="*/ 721894 h 806115"/>
                <a:gd name="connsiteX32" fmla="*/ 108284 w 818147"/>
                <a:gd name="connsiteY32" fmla="*/ 709863 h 806115"/>
                <a:gd name="connsiteX33" fmla="*/ 48126 w 818147"/>
                <a:gd name="connsiteY33" fmla="*/ 649705 h 806115"/>
                <a:gd name="connsiteX34" fmla="*/ 0 w 818147"/>
                <a:gd name="connsiteY34" fmla="*/ 589547 h 80611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18147" h="806115">
                  <a:moveTo>
                    <a:pt x="0" y="589547"/>
                  </a:moveTo>
                  <a:cubicBezTo>
                    <a:pt x="75848" y="463134"/>
                    <a:pt x="-2996" y="583516"/>
                    <a:pt x="72190" y="493294"/>
                  </a:cubicBezTo>
                  <a:cubicBezTo>
                    <a:pt x="155951" y="392782"/>
                    <a:pt x="26887" y="526568"/>
                    <a:pt x="132347" y="421105"/>
                  </a:cubicBezTo>
                  <a:cubicBezTo>
                    <a:pt x="147649" y="375200"/>
                    <a:pt x="141625" y="380588"/>
                    <a:pt x="180474" y="336884"/>
                  </a:cubicBezTo>
                  <a:cubicBezTo>
                    <a:pt x="199315" y="315688"/>
                    <a:pt x="240632" y="276726"/>
                    <a:pt x="240632" y="276726"/>
                  </a:cubicBezTo>
                  <a:cubicBezTo>
                    <a:pt x="244642" y="264694"/>
                    <a:pt x="246991" y="251975"/>
                    <a:pt x="252663" y="240631"/>
                  </a:cubicBezTo>
                  <a:cubicBezTo>
                    <a:pt x="267840" y="210277"/>
                    <a:pt x="278409" y="202854"/>
                    <a:pt x="300790" y="180473"/>
                  </a:cubicBezTo>
                  <a:cubicBezTo>
                    <a:pt x="334869" y="78232"/>
                    <a:pt x="287341" y="202887"/>
                    <a:pt x="336884" y="120315"/>
                  </a:cubicBezTo>
                  <a:cubicBezTo>
                    <a:pt x="343409" y="109440"/>
                    <a:pt x="342624" y="95232"/>
                    <a:pt x="348916" y="84221"/>
                  </a:cubicBezTo>
                  <a:cubicBezTo>
                    <a:pt x="369497" y="48205"/>
                    <a:pt x="392658" y="28447"/>
                    <a:pt x="421105" y="0"/>
                  </a:cubicBezTo>
                  <a:cubicBezTo>
                    <a:pt x="433137" y="4010"/>
                    <a:pt x="445856" y="6359"/>
                    <a:pt x="457200" y="12031"/>
                  </a:cubicBezTo>
                  <a:cubicBezTo>
                    <a:pt x="487557" y="27209"/>
                    <a:pt x="494976" y="37775"/>
                    <a:pt x="517358" y="60158"/>
                  </a:cubicBezTo>
                  <a:cubicBezTo>
                    <a:pt x="561245" y="191810"/>
                    <a:pt x="491249" y="-7614"/>
                    <a:pt x="553453" y="132347"/>
                  </a:cubicBezTo>
                  <a:cubicBezTo>
                    <a:pt x="563755" y="155526"/>
                    <a:pt x="563446" y="183432"/>
                    <a:pt x="577516" y="204537"/>
                  </a:cubicBezTo>
                  <a:cubicBezTo>
                    <a:pt x="593558" y="228600"/>
                    <a:pt x="616496" y="249290"/>
                    <a:pt x="625642" y="276726"/>
                  </a:cubicBezTo>
                  <a:cubicBezTo>
                    <a:pt x="629653" y="288758"/>
                    <a:pt x="631515" y="301734"/>
                    <a:pt x="637674" y="312821"/>
                  </a:cubicBezTo>
                  <a:cubicBezTo>
                    <a:pt x="651719" y="338102"/>
                    <a:pt x="676654" y="357574"/>
                    <a:pt x="685800" y="385010"/>
                  </a:cubicBezTo>
                  <a:cubicBezTo>
                    <a:pt x="689811" y="397042"/>
                    <a:pt x="691673" y="410018"/>
                    <a:pt x="697832" y="421105"/>
                  </a:cubicBezTo>
                  <a:cubicBezTo>
                    <a:pt x="731843" y="482324"/>
                    <a:pt x="733514" y="480849"/>
                    <a:pt x="770021" y="517358"/>
                  </a:cubicBezTo>
                  <a:cubicBezTo>
                    <a:pt x="800267" y="608091"/>
                    <a:pt x="759465" y="496242"/>
                    <a:pt x="806116" y="589547"/>
                  </a:cubicBezTo>
                  <a:cubicBezTo>
                    <a:pt x="811788" y="600891"/>
                    <a:pt x="814137" y="613610"/>
                    <a:pt x="818147" y="625642"/>
                  </a:cubicBezTo>
                  <a:cubicBezTo>
                    <a:pt x="799964" y="698376"/>
                    <a:pt x="821803" y="668538"/>
                    <a:pt x="733926" y="697831"/>
                  </a:cubicBezTo>
                  <a:lnTo>
                    <a:pt x="697832" y="709863"/>
                  </a:lnTo>
                  <a:lnTo>
                    <a:pt x="661737" y="721894"/>
                  </a:lnTo>
                  <a:cubicBezTo>
                    <a:pt x="649705" y="733926"/>
                    <a:pt x="640415" y="749547"/>
                    <a:pt x="625642" y="757989"/>
                  </a:cubicBezTo>
                  <a:cubicBezTo>
                    <a:pt x="611285" y="766193"/>
                    <a:pt x="593354" y="765269"/>
                    <a:pt x="577516" y="770021"/>
                  </a:cubicBezTo>
                  <a:cubicBezTo>
                    <a:pt x="553221" y="777310"/>
                    <a:pt x="529389" y="786063"/>
                    <a:pt x="505326" y="794084"/>
                  </a:cubicBezTo>
                  <a:lnTo>
                    <a:pt x="469232" y="806115"/>
                  </a:lnTo>
                  <a:cubicBezTo>
                    <a:pt x="413085" y="802105"/>
                    <a:pt x="356736" y="800300"/>
                    <a:pt x="300790" y="794084"/>
                  </a:cubicBezTo>
                  <a:cubicBezTo>
                    <a:pt x="284355" y="792258"/>
                    <a:pt x="268502" y="786804"/>
                    <a:pt x="252663" y="782052"/>
                  </a:cubicBezTo>
                  <a:cubicBezTo>
                    <a:pt x="228368" y="774763"/>
                    <a:pt x="180474" y="757989"/>
                    <a:pt x="180474" y="757989"/>
                  </a:cubicBezTo>
                  <a:cubicBezTo>
                    <a:pt x="168442" y="745957"/>
                    <a:pt x="158537" y="731332"/>
                    <a:pt x="144379" y="721894"/>
                  </a:cubicBezTo>
                  <a:cubicBezTo>
                    <a:pt x="133827" y="714859"/>
                    <a:pt x="118430" y="717472"/>
                    <a:pt x="108284" y="709863"/>
                  </a:cubicBezTo>
                  <a:cubicBezTo>
                    <a:pt x="85597" y="692848"/>
                    <a:pt x="68179" y="669758"/>
                    <a:pt x="48126" y="649705"/>
                  </a:cubicBezTo>
                  <a:lnTo>
                    <a:pt x="0" y="589547"/>
                  </a:lnTo>
                  <a:close/>
                </a:path>
              </a:pathLst>
            </a:custGeom>
            <a:grpFill/>
            <a:ln w="5715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00">
                <a:solidFill>
                  <a:prstClr val="white"/>
                </a:solidFill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3898232" y="4207567"/>
              <a:ext cx="943856" cy="586622"/>
            </a:xfrm>
            <a:custGeom>
              <a:gdLst>
                <a:gd name="connsiteX0" fmla="*/ 97659 w 1072247"/>
                <a:gd name="connsiteY0" fmla="*/ 12031 h 312821"/>
                <a:gd name="connsiteX1" fmla="*/ 157817 w 1072247"/>
                <a:gd name="connsiteY1" fmla="*/ 36095 h 312821"/>
                <a:gd name="connsiteX2" fmla="*/ 266101 w 1072247"/>
                <a:gd name="connsiteY2" fmla="*/ 72189 h 312821"/>
                <a:gd name="connsiteX3" fmla="*/ 338290 w 1072247"/>
                <a:gd name="connsiteY3" fmla="*/ 96252 h 312821"/>
                <a:gd name="connsiteX4" fmla="*/ 398448 w 1072247"/>
                <a:gd name="connsiteY4" fmla="*/ 108284 h 312821"/>
                <a:gd name="connsiteX5" fmla="*/ 434543 w 1072247"/>
                <a:gd name="connsiteY5" fmla="*/ 120316 h 312821"/>
                <a:gd name="connsiteX6" fmla="*/ 506733 w 1072247"/>
                <a:gd name="connsiteY6" fmla="*/ 132347 h 312821"/>
                <a:gd name="connsiteX7" fmla="*/ 807522 w 1072247"/>
                <a:gd name="connsiteY7" fmla="*/ 120316 h 312821"/>
                <a:gd name="connsiteX8" fmla="*/ 843617 w 1072247"/>
                <a:gd name="connsiteY8" fmla="*/ 108284 h 312821"/>
                <a:gd name="connsiteX9" fmla="*/ 951901 w 1072247"/>
                <a:gd name="connsiteY9" fmla="*/ 96252 h 312821"/>
                <a:gd name="connsiteX10" fmla="*/ 1000027 w 1072247"/>
                <a:gd name="connsiteY10" fmla="*/ 84221 h 312821"/>
                <a:gd name="connsiteX11" fmla="*/ 1024090 w 1072247"/>
                <a:gd name="connsiteY11" fmla="*/ 12031 h 312821"/>
                <a:gd name="connsiteX12" fmla="*/ 1060185 w 1072247"/>
                <a:gd name="connsiteY12" fmla="*/ 24063 h 312821"/>
                <a:gd name="connsiteX13" fmla="*/ 1060185 w 1072247"/>
                <a:gd name="connsiteY13" fmla="*/ 240631 h 312821"/>
                <a:gd name="connsiteX14" fmla="*/ 1024090 w 1072247"/>
                <a:gd name="connsiteY14" fmla="*/ 264695 h 312821"/>
                <a:gd name="connsiteX15" fmla="*/ 675175 w 1072247"/>
                <a:gd name="connsiteY15" fmla="*/ 276726 h 312821"/>
                <a:gd name="connsiteX16" fmla="*/ 578922 w 1072247"/>
                <a:gd name="connsiteY16" fmla="*/ 288758 h 312821"/>
                <a:gd name="connsiteX17" fmla="*/ 506733 w 1072247"/>
                <a:gd name="connsiteY17" fmla="*/ 312821 h 312821"/>
                <a:gd name="connsiteX18" fmla="*/ 193912 w 1072247"/>
                <a:gd name="connsiteY18" fmla="*/ 276726 h 312821"/>
                <a:gd name="connsiteX19" fmla="*/ 109690 w 1072247"/>
                <a:gd name="connsiteY19" fmla="*/ 252663 h 312821"/>
                <a:gd name="connsiteX20" fmla="*/ 73596 w 1072247"/>
                <a:gd name="connsiteY20" fmla="*/ 228600 h 312821"/>
                <a:gd name="connsiteX21" fmla="*/ 49533 w 1072247"/>
                <a:gd name="connsiteY21" fmla="*/ 192505 h 312821"/>
                <a:gd name="connsiteX22" fmla="*/ 25469 w 1072247"/>
                <a:gd name="connsiteY22" fmla="*/ 168442 h 312821"/>
                <a:gd name="connsiteX23" fmla="*/ 1406 w 1072247"/>
                <a:gd name="connsiteY23" fmla="*/ 0 h 312821"/>
                <a:gd name="connsiteX0-1" fmla="*/ 157817 w 1072247"/>
                <a:gd name="connsiteY0-2" fmla="*/ 36095 h 312821"/>
                <a:gd name="connsiteX1-3" fmla="*/ 266101 w 1072247"/>
                <a:gd name="connsiteY1-4" fmla="*/ 72189 h 312821"/>
                <a:gd name="connsiteX2-5" fmla="*/ 338290 w 1072247"/>
                <a:gd name="connsiteY2-6" fmla="*/ 96252 h 312821"/>
                <a:gd name="connsiteX3-7" fmla="*/ 398448 w 1072247"/>
                <a:gd name="connsiteY3-8" fmla="*/ 108284 h 312821"/>
                <a:gd name="connsiteX4-9" fmla="*/ 434543 w 1072247"/>
                <a:gd name="connsiteY4-10" fmla="*/ 120316 h 312821"/>
                <a:gd name="connsiteX5-11" fmla="*/ 506733 w 1072247"/>
                <a:gd name="connsiteY5-12" fmla="*/ 132347 h 312821"/>
                <a:gd name="connsiteX6-13" fmla="*/ 807522 w 1072247"/>
                <a:gd name="connsiteY6-14" fmla="*/ 120316 h 312821"/>
                <a:gd name="connsiteX7-15" fmla="*/ 843617 w 1072247"/>
                <a:gd name="connsiteY7-16" fmla="*/ 108284 h 312821"/>
                <a:gd name="connsiteX8-17" fmla="*/ 951901 w 1072247"/>
                <a:gd name="connsiteY8-18" fmla="*/ 96252 h 312821"/>
                <a:gd name="connsiteX9-19" fmla="*/ 1000027 w 1072247"/>
                <a:gd name="connsiteY9-20" fmla="*/ 84221 h 312821"/>
                <a:gd name="connsiteX10-21" fmla="*/ 1024090 w 1072247"/>
                <a:gd name="connsiteY10-22" fmla="*/ 12031 h 312821"/>
                <a:gd name="connsiteX11-23" fmla="*/ 1060185 w 1072247"/>
                <a:gd name="connsiteY11-24" fmla="*/ 24063 h 312821"/>
                <a:gd name="connsiteX12-25" fmla="*/ 1060185 w 1072247"/>
                <a:gd name="connsiteY12-26" fmla="*/ 240631 h 312821"/>
                <a:gd name="connsiteX13-27" fmla="*/ 1024090 w 1072247"/>
                <a:gd name="connsiteY13-28" fmla="*/ 264695 h 312821"/>
                <a:gd name="connsiteX14-29" fmla="*/ 675175 w 1072247"/>
                <a:gd name="connsiteY14-30" fmla="*/ 276726 h 312821"/>
                <a:gd name="connsiteX15-31" fmla="*/ 578922 w 1072247"/>
                <a:gd name="connsiteY15-32" fmla="*/ 288758 h 312821"/>
                <a:gd name="connsiteX16-33" fmla="*/ 506733 w 1072247"/>
                <a:gd name="connsiteY16-34" fmla="*/ 312821 h 312821"/>
                <a:gd name="connsiteX17-35" fmla="*/ 193912 w 1072247"/>
                <a:gd name="connsiteY17-36" fmla="*/ 276726 h 312821"/>
                <a:gd name="connsiteX18-37" fmla="*/ 109690 w 1072247"/>
                <a:gd name="connsiteY18-38" fmla="*/ 252663 h 312821"/>
                <a:gd name="connsiteX19-39" fmla="*/ 73596 w 1072247"/>
                <a:gd name="connsiteY19-40" fmla="*/ 228600 h 312821"/>
                <a:gd name="connsiteX20-41" fmla="*/ 49533 w 1072247"/>
                <a:gd name="connsiteY20-42" fmla="*/ 192505 h 312821"/>
                <a:gd name="connsiteX21-43" fmla="*/ 25469 w 1072247"/>
                <a:gd name="connsiteY21-44" fmla="*/ 168442 h 312821"/>
                <a:gd name="connsiteX22-45" fmla="*/ 1406 w 1072247"/>
                <a:gd name="connsiteY22-46" fmla="*/ 0 h 312821"/>
                <a:gd name="connsiteX0-47" fmla="*/ 266101 w 1072247"/>
                <a:gd name="connsiteY0-48" fmla="*/ 72189 h 312821"/>
                <a:gd name="connsiteX1-49" fmla="*/ 338290 w 1072247"/>
                <a:gd name="connsiteY1-50" fmla="*/ 96252 h 312821"/>
                <a:gd name="connsiteX2-51" fmla="*/ 398448 w 1072247"/>
                <a:gd name="connsiteY2-52" fmla="*/ 108284 h 312821"/>
                <a:gd name="connsiteX3-53" fmla="*/ 434543 w 1072247"/>
                <a:gd name="connsiteY3-54" fmla="*/ 120316 h 312821"/>
                <a:gd name="connsiteX4-55" fmla="*/ 506733 w 1072247"/>
                <a:gd name="connsiteY4-56" fmla="*/ 132347 h 312821"/>
                <a:gd name="connsiteX5-57" fmla="*/ 807522 w 1072247"/>
                <a:gd name="connsiteY5-58" fmla="*/ 120316 h 312821"/>
                <a:gd name="connsiteX6-59" fmla="*/ 843617 w 1072247"/>
                <a:gd name="connsiteY6-60" fmla="*/ 108284 h 312821"/>
                <a:gd name="connsiteX7-61" fmla="*/ 951901 w 1072247"/>
                <a:gd name="connsiteY7-62" fmla="*/ 96252 h 312821"/>
                <a:gd name="connsiteX8-63" fmla="*/ 1000027 w 1072247"/>
                <a:gd name="connsiteY8-64" fmla="*/ 84221 h 312821"/>
                <a:gd name="connsiteX9-65" fmla="*/ 1024090 w 1072247"/>
                <a:gd name="connsiteY9-66" fmla="*/ 12031 h 312821"/>
                <a:gd name="connsiteX10-67" fmla="*/ 1060185 w 1072247"/>
                <a:gd name="connsiteY10-68" fmla="*/ 24063 h 312821"/>
                <a:gd name="connsiteX11-69" fmla="*/ 1060185 w 1072247"/>
                <a:gd name="connsiteY11-70" fmla="*/ 240631 h 312821"/>
                <a:gd name="connsiteX12-71" fmla="*/ 1024090 w 1072247"/>
                <a:gd name="connsiteY12-72" fmla="*/ 264695 h 312821"/>
                <a:gd name="connsiteX13-73" fmla="*/ 675175 w 1072247"/>
                <a:gd name="connsiteY13-74" fmla="*/ 276726 h 312821"/>
                <a:gd name="connsiteX14-75" fmla="*/ 578922 w 1072247"/>
                <a:gd name="connsiteY14-76" fmla="*/ 288758 h 312821"/>
                <a:gd name="connsiteX15-77" fmla="*/ 506733 w 1072247"/>
                <a:gd name="connsiteY15-78" fmla="*/ 312821 h 312821"/>
                <a:gd name="connsiteX16-79" fmla="*/ 193912 w 1072247"/>
                <a:gd name="connsiteY16-80" fmla="*/ 276726 h 312821"/>
                <a:gd name="connsiteX17-81" fmla="*/ 109690 w 1072247"/>
                <a:gd name="connsiteY17-82" fmla="*/ 252663 h 312821"/>
                <a:gd name="connsiteX18-83" fmla="*/ 73596 w 1072247"/>
                <a:gd name="connsiteY18-84" fmla="*/ 228600 h 312821"/>
                <a:gd name="connsiteX19-85" fmla="*/ 49533 w 1072247"/>
                <a:gd name="connsiteY19-86" fmla="*/ 192505 h 312821"/>
                <a:gd name="connsiteX20-87" fmla="*/ 25469 w 1072247"/>
                <a:gd name="connsiteY20-88" fmla="*/ 168442 h 312821"/>
                <a:gd name="connsiteX21-89" fmla="*/ 1406 w 1072247"/>
                <a:gd name="connsiteY21-90" fmla="*/ 0 h 312821"/>
                <a:gd name="connsiteX0-91" fmla="*/ 266101 w 1070891"/>
                <a:gd name="connsiteY0-92" fmla="*/ 72189 h 312821"/>
                <a:gd name="connsiteX1-93" fmla="*/ 338290 w 1070891"/>
                <a:gd name="connsiteY1-94" fmla="*/ 96252 h 312821"/>
                <a:gd name="connsiteX2-95" fmla="*/ 398448 w 1070891"/>
                <a:gd name="connsiteY2-96" fmla="*/ 108284 h 312821"/>
                <a:gd name="connsiteX3-97" fmla="*/ 434543 w 1070891"/>
                <a:gd name="connsiteY3-98" fmla="*/ 120316 h 312821"/>
                <a:gd name="connsiteX4-99" fmla="*/ 506733 w 1070891"/>
                <a:gd name="connsiteY4-100" fmla="*/ 132347 h 312821"/>
                <a:gd name="connsiteX5-101" fmla="*/ 807522 w 1070891"/>
                <a:gd name="connsiteY5-102" fmla="*/ 120316 h 312821"/>
                <a:gd name="connsiteX6-103" fmla="*/ 843617 w 1070891"/>
                <a:gd name="connsiteY6-104" fmla="*/ 108284 h 312821"/>
                <a:gd name="connsiteX7-105" fmla="*/ 951901 w 1070891"/>
                <a:gd name="connsiteY7-106" fmla="*/ 96252 h 312821"/>
                <a:gd name="connsiteX8-107" fmla="*/ 1000027 w 1070891"/>
                <a:gd name="connsiteY8-108" fmla="*/ 84221 h 312821"/>
                <a:gd name="connsiteX9-109" fmla="*/ 1060185 w 1070891"/>
                <a:gd name="connsiteY9-110" fmla="*/ 24063 h 312821"/>
                <a:gd name="connsiteX10-111" fmla="*/ 1060185 w 1070891"/>
                <a:gd name="connsiteY10-112" fmla="*/ 240631 h 312821"/>
                <a:gd name="connsiteX11-113" fmla="*/ 1024090 w 1070891"/>
                <a:gd name="connsiteY11-114" fmla="*/ 264695 h 312821"/>
                <a:gd name="connsiteX12-115" fmla="*/ 675175 w 1070891"/>
                <a:gd name="connsiteY12-116" fmla="*/ 276726 h 312821"/>
                <a:gd name="connsiteX13-117" fmla="*/ 578922 w 1070891"/>
                <a:gd name="connsiteY13-118" fmla="*/ 288758 h 312821"/>
                <a:gd name="connsiteX14-119" fmla="*/ 506733 w 1070891"/>
                <a:gd name="connsiteY14-120" fmla="*/ 312821 h 312821"/>
                <a:gd name="connsiteX15-121" fmla="*/ 193912 w 1070891"/>
                <a:gd name="connsiteY15-122" fmla="*/ 276726 h 312821"/>
                <a:gd name="connsiteX16-123" fmla="*/ 109690 w 1070891"/>
                <a:gd name="connsiteY16-124" fmla="*/ 252663 h 312821"/>
                <a:gd name="connsiteX17-125" fmla="*/ 73596 w 1070891"/>
                <a:gd name="connsiteY17-126" fmla="*/ 228600 h 312821"/>
                <a:gd name="connsiteX18-127" fmla="*/ 49533 w 1070891"/>
                <a:gd name="connsiteY18-128" fmla="*/ 192505 h 312821"/>
                <a:gd name="connsiteX19-129" fmla="*/ 25469 w 1070891"/>
                <a:gd name="connsiteY19-130" fmla="*/ 168442 h 312821"/>
                <a:gd name="connsiteX20-131" fmla="*/ 1406 w 1070891"/>
                <a:gd name="connsiteY20-132" fmla="*/ 0 h 31282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</a:cxnLst>
              <a:rect l="l" t="t" r="r" b="b"/>
              <a:pathLst>
                <a:path w="1070891" h="312821">
                  <a:moveTo>
                    <a:pt x="266101" y="72189"/>
                  </a:moveTo>
                  <a:lnTo>
                    <a:pt x="338290" y="96252"/>
                  </a:lnTo>
                  <a:cubicBezTo>
                    <a:pt x="358343" y="100263"/>
                    <a:pt x="378609" y="103324"/>
                    <a:pt x="398448" y="108284"/>
                  </a:cubicBezTo>
                  <a:cubicBezTo>
                    <a:pt x="410752" y="111360"/>
                    <a:pt x="422162" y="117565"/>
                    <a:pt x="434543" y="120316"/>
                  </a:cubicBezTo>
                  <a:cubicBezTo>
                    <a:pt x="458357" y="125608"/>
                    <a:pt x="482670" y="128337"/>
                    <a:pt x="506733" y="132347"/>
                  </a:cubicBezTo>
                  <a:cubicBezTo>
                    <a:pt x="606996" y="128337"/>
                    <a:pt x="707434" y="127465"/>
                    <a:pt x="807522" y="120316"/>
                  </a:cubicBezTo>
                  <a:cubicBezTo>
                    <a:pt x="820172" y="119412"/>
                    <a:pt x="831107" y="110369"/>
                    <a:pt x="843617" y="108284"/>
                  </a:cubicBezTo>
                  <a:cubicBezTo>
                    <a:pt x="879440" y="102313"/>
                    <a:pt x="915806" y="100263"/>
                    <a:pt x="951901" y="96252"/>
                  </a:cubicBezTo>
                  <a:cubicBezTo>
                    <a:pt x="967943" y="92242"/>
                    <a:pt x="981980" y="96253"/>
                    <a:pt x="1000027" y="84221"/>
                  </a:cubicBezTo>
                  <a:cubicBezTo>
                    <a:pt x="1018074" y="72190"/>
                    <a:pt x="1050159" y="-2005"/>
                    <a:pt x="1060185" y="24063"/>
                  </a:cubicBezTo>
                  <a:cubicBezTo>
                    <a:pt x="1070211" y="50131"/>
                    <a:pt x="1078165" y="195682"/>
                    <a:pt x="1060185" y="240631"/>
                  </a:cubicBezTo>
                  <a:cubicBezTo>
                    <a:pt x="1054814" y="254057"/>
                    <a:pt x="1038487" y="263345"/>
                    <a:pt x="1024090" y="264695"/>
                  </a:cubicBezTo>
                  <a:cubicBezTo>
                    <a:pt x="908224" y="275558"/>
                    <a:pt x="791480" y="272716"/>
                    <a:pt x="675175" y="276726"/>
                  </a:cubicBezTo>
                  <a:cubicBezTo>
                    <a:pt x="643091" y="280737"/>
                    <a:pt x="610538" y="281983"/>
                    <a:pt x="578922" y="288758"/>
                  </a:cubicBezTo>
                  <a:cubicBezTo>
                    <a:pt x="554120" y="294073"/>
                    <a:pt x="506733" y="312821"/>
                    <a:pt x="506733" y="312821"/>
                  </a:cubicBezTo>
                  <a:cubicBezTo>
                    <a:pt x="257134" y="298954"/>
                    <a:pt x="360311" y="318325"/>
                    <a:pt x="193912" y="276726"/>
                  </a:cubicBezTo>
                  <a:cubicBezTo>
                    <a:pt x="178486" y="272870"/>
                    <a:pt x="126955" y="261296"/>
                    <a:pt x="109690" y="252663"/>
                  </a:cubicBezTo>
                  <a:cubicBezTo>
                    <a:pt x="96757" y="246196"/>
                    <a:pt x="85627" y="236621"/>
                    <a:pt x="73596" y="228600"/>
                  </a:cubicBezTo>
                  <a:cubicBezTo>
                    <a:pt x="65575" y="216568"/>
                    <a:pt x="58566" y="203796"/>
                    <a:pt x="49533" y="192505"/>
                  </a:cubicBezTo>
                  <a:cubicBezTo>
                    <a:pt x="42447" y="183647"/>
                    <a:pt x="30542" y="178588"/>
                    <a:pt x="25469" y="168442"/>
                  </a:cubicBezTo>
                  <a:cubicBezTo>
                    <a:pt x="-8740" y="100025"/>
                    <a:pt x="1406" y="78344"/>
                    <a:pt x="1406" y="0"/>
                  </a:cubicBezTo>
                </a:path>
              </a:pathLst>
            </a:custGeom>
            <a:grpFill/>
            <a:ln w="5715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00">
                <a:solidFill>
                  <a:prstClr val="white"/>
                </a:solidFill>
              </a:endParaRPr>
            </a:p>
          </p:txBody>
        </p:sp>
      </p:grpSp>
      <p:sp>
        <p:nvSpPr>
          <p:cNvPr id="34" name="Freeform 16"/>
          <p:cNvSpPr>
            <a:spLocks noChangeArrowheads="1"/>
          </p:cNvSpPr>
          <p:nvPr/>
        </p:nvSpPr>
        <p:spPr bwMode="auto">
          <a:xfrm rot="-410774">
            <a:off x="8469" y="2895602"/>
            <a:ext cx="12009967" cy="2148417"/>
          </a:xfrm>
          <a:custGeom>
            <a:gdLst>
              <a:gd name="T0" fmla="*/ 471085 w 7763"/>
              <a:gd name="T1" fmla="*/ 928971 h 1176"/>
              <a:gd name="T2" fmla="*/ 942171 w 7763"/>
              <a:gd name="T3" fmla="*/ 1120794 h 1176"/>
              <a:gd name="T4" fmla="*/ 1400492 w 7763"/>
              <a:gd name="T5" fmla="*/ 1105722 h 1176"/>
              <a:gd name="T6" fmla="*/ 1721898 w 7763"/>
              <a:gd name="T7" fmla="*/ 913899 h 1176"/>
              <a:gd name="T8" fmla="*/ 2428526 w 7763"/>
              <a:gd name="T9" fmla="*/ 354873 h 1176"/>
              <a:gd name="T10" fmla="*/ 2675671 w 7763"/>
              <a:gd name="T11" fmla="*/ 206895 h 1176"/>
              <a:gd name="T12" fmla="*/ 2911214 w 7763"/>
              <a:gd name="T13" fmla="*/ 89061 h 1176"/>
              <a:gd name="T14" fmla="*/ 3159520 w 7763"/>
              <a:gd name="T15" fmla="*/ 73989 h 1176"/>
              <a:gd name="T16" fmla="*/ 3406666 w 7763"/>
              <a:gd name="T17" fmla="*/ 147978 h 1176"/>
              <a:gd name="T18" fmla="*/ 3642208 w 7763"/>
              <a:gd name="T19" fmla="*/ 324729 h 1176"/>
              <a:gd name="T20" fmla="*/ 4113294 w 7763"/>
              <a:gd name="T21" fmla="*/ 826209 h 1176"/>
              <a:gd name="T22" fmla="*/ 4571616 w 7763"/>
              <a:gd name="T23" fmla="*/ 1312617 h 1176"/>
              <a:gd name="T24" fmla="*/ 4905784 w 7763"/>
              <a:gd name="T25" fmla="*/ 1507181 h 1176"/>
              <a:gd name="T26" fmla="*/ 5241114 w 7763"/>
              <a:gd name="T27" fmla="*/ 1463335 h 1176"/>
              <a:gd name="T28" fmla="*/ 5599649 w 7763"/>
              <a:gd name="T29" fmla="*/ 1223557 h 1176"/>
              <a:gd name="T30" fmla="*/ 6194887 w 7763"/>
              <a:gd name="T31" fmla="*/ 634386 h 1176"/>
              <a:gd name="T32" fmla="*/ 6566186 w 7763"/>
              <a:gd name="T33" fmla="*/ 295955 h 1176"/>
              <a:gd name="T34" fmla="*/ 6814492 w 7763"/>
              <a:gd name="T35" fmla="*/ 132906 h 1176"/>
              <a:gd name="T36" fmla="*/ 7087164 w 7763"/>
              <a:gd name="T37" fmla="*/ 30144 h 1176"/>
              <a:gd name="T38" fmla="*/ 7805395 w 7763"/>
              <a:gd name="T39" fmla="*/ 15072 h 1176"/>
              <a:gd name="T40" fmla="*/ 8510863 w 7763"/>
              <a:gd name="T41" fmla="*/ 117834 h 1176"/>
              <a:gd name="T42" fmla="*/ 8846192 w 7763"/>
              <a:gd name="T43" fmla="*/ 178121 h 1176"/>
              <a:gd name="T44" fmla="*/ 9007475 w 7763"/>
              <a:gd name="T45" fmla="*/ 280884 h 1176"/>
              <a:gd name="T46" fmla="*/ 8734802 w 7763"/>
              <a:gd name="T47" fmla="*/ 250740 h 1176"/>
              <a:gd name="T48" fmla="*/ 8375107 w 7763"/>
              <a:gd name="T49" fmla="*/ 191823 h 1176"/>
              <a:gd name="T50" fmla="*/ 7508356 w 7763"/>
              <a:gd name="T51" fmla="*/ 89061 h 1176"/>
              <a:gd name="T52" fmla="*/ 6974614 w 7763"/>
              <a:gd name="T53" fmla="*/ 147978 h 1176"/>
              <a:gd name="T54" fmla="*/ 6616079 w 7763"/>
              <a:gd name="T55" fmla="*/ 368574 h 1176"/>
              <a:gd name="T56" fmla="*/ 6009238 w 7763"/>
              <a:gd name="T57" fmla="*/ 944043 h 1176"/>
              <a:gd name="T58" fmla="*/ 5513786 w 7763"/>
              <a:gd name="T59" fmla="*/ 1404418 h 1176"/>
              <a:gd name="T60" fmla="*/ 5265480 w 7763"/>
              <a:gd name="T61" fmla="*/ 1552396 h 1176"/>
              <a:gd name="T62" fmla="*/ 5005571 w 7763"/>
              <a:gd name="T63" fmla="*/ 1611313 h 1176"/>
              <a:gd name="T64" fmla="*/ 4645875 w 7763"/>
              <a:gd name="T65" fmla="*/ 1478407 h 1176"/>
              <a:gd name="T66" fmla="*/ 4410333 w 7763"/>
              <a:gd name="T67" fmla="*/ 1268772 h 1176"/>
              <a:gd name="T68" fmla="*/ 3827858 w 7763"/>
              <a:gd name="T69" fmla="*/ 634386 h 1176"/>
              <a:gd name="T70" fmla="*/ 3480926 w 7763"/>
              <a:gd name="T71" fmla="*/ 295955 h 1176"/>
              <a:gd name="T72" fmla="*/ 3159520 w 7763"/>
              <a:gd name="T73" fmla="*/ 147978 h 1176"/>
              <a:gd name="T74" fmla="*/ 2825351 w 7763"/>
              <a:gd name="T75" fmla="*/ 221967 h 1176"/>
              <a:gd name="T76" fmla="*/ 2465656 w 7763"/>
              <a:gd name="T77" fmla="*/ 427491 h 1176"/>
              <a:gd name="T78" fmla="*/ 1759028 w 7763"/>
              <a:gd name="T79" fmla="*/ 987888 h 1176"/>
              <a:gd name="T80" fmla="*/ 1523485 w 7763"/>
              <a:gd name="T81" fmla="*/ 1135866 h 1176"/>
              <a:gd name="T82" fmla="*/ 1313469 w 7763"/>
              <a:gd name="T83" fmla="*/ 1223557 h 1176"/>
              <a:gd name="T84" fmla="*/ 929407 w 7763"/>
              <a:gd name="T85" fmla="*/ 1208485 h 1176"/>
              <a:gd name="T86" fmla="*/ 606841 w 7763"/>
              <a:gd name="T87" fmla="*/ 1090651 h 1176"/>
              <a:gd name="T88" fmla="*/ 433955 w 7763"/>
              <a:gd name="T89" fmla="*/ 1002960 h 1176"/>
              <a:gd name="T90" fmla="*/ 37130 w 7763"/>
              <a:gd name="T91" fmla="*/ 590541 h 117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7763" h="1176">
                <a:moveTo>
                  <a:pt x="32" y="431"/>
                </a:moveTo>
                <a:lnTo>
                  <a:pt x="288" y="603"/>
                </a:lnTo>
                <a:lnTo>
                  <a:pt x="406" y="678"/>
                </a:lnTo>
                <a:lnTo>
                  <a:pt x="545" y="743"/>
                </a:lnTo>
                <a:lnTo>
                  <a:pt x="673" y="786"/>
                </a:lnTo>
                <a:lnTo>
                  <a:pt x="812" y="818"/>
                </a:lnTo>
                <a:lnTo>
                  <a:pt x="972" y="839"/>
                </a:lnTo>
                <a:lnTo>
                  <a:pt x="1121" y="829"/>
                </a:lnTo>
                <a:lnTo>
                  <a:pt x="1207" y="807"/>
                </a:lnTo>
                <a:lnTo>
                  <a:pt x="1292" y="775"/>
                </a:lnTo>
                <a:lnTo>
                  <a:pt x="1388" y="732"/>
                </a:lnTo>
                <a:lnTo>
                  <a:pt x="1484" y="667"/>
                </a:lnTo>
                <a:lnTo>
                  <a:pt x="1676" y="549"/>
                </a:lnTo>
                <a:lnTo>
                  <a:pt x="1879" y="398"/>
                </a:lnTo>
                <a:lnTo>
                  <a:pt x="2093" y="259"/>
                </a:lnTo>
                <a:lnTo>
                  <a:pt x="2189" y="194"/>
                </a:lnTo>
                <a:lnTo>
                  <a:pt x="2200" y="194"/>
                </a:lnTo>
                <a:lnTo>
                  <a:pt x="2306" y="151"/>
                </a:lnTo>
                <a:lnTo>
                  <a:pt x="2402" y="97"/>
                </a:lnTo>
                <a:lnTo>
                  <a:pt x="2413" y="97"/>
                </a:lnTo>
                <a:lnTo>
                  <a:pt x="2509" y="65"/>
                </a:lnTo>
                <a:lnTo>
                  <a:pt x="2520" y="65"/>
                </a:lnTo>
                <a:lnTo>
                  <a:pt x="2627" y="54"/>
                </a:lnTo>
                <a:lnTo>
                  <a:pt x="2723" y="54"/>
                </a:lnTo>
                <a:lnTo>
                  <a:pt x="2830" y="65"/>
                </a:lnTo>
                <a:lnTo>
                  <a:pt x="2840" y="65"/>
                </a:lnTo>
                <a:lnTo>
                  <a:pt x="2936" y="108"/>
                </a:lnTo>
                <a:lnTo>
                  <a:pt x="3032" y="162"/>
                </a:lnTo>
                <a:lnTo>
                  <a:pt x="3032" y="173"/>
                </a:lnTo>
                <a:lnTo>
                  <a:pt x="3139" y="237"/>
                </a:lnTo>
                <a:lnTo>
                  <a:pt x="3235" y="323"/>
                </a:lnTo>
                <a:lnTo>
                  <a:pt x="3342" y="409"/>
                </a:lnTo>
                <a:lnTo>
                  <a:pt x="3545" y="603"/>
                </a:lnTo>
                <a:lnTo>
                  <a:pt x="3748" y="786"/>
                </a:lnTo>
                <a:lnTo>
                  <a:pt x="3833" y="872"/>
                </a:lnTo>
                <a:lnTo>
                  <a:pt x="3940" y="958"/>
                </a:lnTo>
                <a:lnTo>
                  <a:pt x="4036" y="1014"/>
                </a:lnTo>
                <a:lnTo>
                  <a:pt x="4132" y="1068"/>
                </a:lnTo>
                <a:lnTo>
                  <a:pt x="4228" y="1100"/>
                </a:lnTo>
                <a:lnTo>
                  <a:pt x="4324" y="1111"/>
                </a:lnTo>
                <a:lnTo>
                  <a:pt x="4421" y="1090"/>
                </a:lnTo>
                <a:lnTo>
                  <a:pt x="4517" y="1068"/>
                </a:lnTo>
                <a:lnTo>
                  <a:pt x="4623" y="1025"/>
                </a:lnTo>
                <a:lnTo>
                  <a:pt x="4719" y="969"/>
                </a:lnTo>
                <a:lnTo>
                  <a:pt x="4826" y="893"/>
                </a:lnTo>
                <a:lnTo>
                  <a:pt x="4922" y="818"/>
                </a:lnTo>
                <a:lnTo>
                  <a:pt x="5136" y="646"/>
                </a:lnTo>
                <a:lnTo>
                  <a:pt x="5339" y="463"/>
                </a:lnTo>
                <a:lnTo>
                  <a:pt x="5339" y="452"/>
                </a:lnTo>
                <a:lnTo>
                  <a:pt x="5563" y="291"/>
                </a:lnTo>
                <a:lnTo>
                  <a:pt x="5659" y="216"/>
                </a:lnTo>
                <a:lnTo>
                  <a:pt x="5766" y="140"/>
                </a:lnTo>
                <a:lnTo>
                  <a:pt x="5777" y="140"/>
                </a:lnTo>
                <a:lnTo>
                  <a:pt x="5873" y="97"/>
                </a:lnTo>
                <a:lnTo>
                  <a:pt x="5883" y="86"/>
                </a:lnTo>
                <a:lnTo>
                  <a:pt x="5990" y="54"/>
                </a:lnTo>
                <a:lnTo>
                  <a:pt x="6108" y="22"/>
                </a:lnTo>
                <a:lnTo>
                  <a:pt x="6225" y="11"/>
                </a:lnTo>
                <a:lnTo>
                  <a:pt x="6471" y="0"/>
                </a:lnTo>
                <a:lnTo>
                  <a:pt x="6727" y="11"/>
                </a:lnTo>
                <a:lnTo>
                  <a:pt x="6983" y="43"/>
                </a:lnTo>
                <a:lnTo>
                  <a:pt x="7218" y="76"/>
                </a:lnTo>
                <a:lnTo>
                  <a:pt x="7335" y="86"/>
                </a:lnTo>
                <a:lnTo>
                  <a:pt x="7442" y="108"/>
                </a:lnTo>
                <a:lnTo>
                  <a:pt x="7538" y="119"/>
                </a:lnTo>
                <a:lnTo>
                  <a:pt x="7624" y="130"/>
                </a:lnTo>
                <a:lnTo>
                  <a:pt x="7688" y="140"/>
                </a:lnTo>
                <a:lnTo>
                  <a:pt x="7763" y="140"/>
                </a:lnTo>
                <a:lnTo>
                  <a:pt x="7763" y="205"/>
                </a:lnTo>
                <a:lnTo>
                  <a:pt x="7688" y="205"/>
                </a:lnTo>
                <a:lnTo>
                  <a:pt x="7613" y="194"/>
                </a:lnTo>
                <a:lnTo>
                  <a:pt x="7528" y="183"/>
                </a:lnTo>
                <a:lnTo>
                  <a:pt x="7432" y="173"/>
                </a:lnTo>
                <a:lnTo>
                  <a:pt x="7325" y="151"/>
                </a:lnTo>
                <a:lnTo>
                  <a:pt x="7218" y="140"/>
                </a:lnTo>
                <a:lnTo>
                  <a:pt x="6972" y="108"/>
                </a:lnTo>
                <a:lnTo>
                  <a:pt x="6716" y="76"/>
                </a:lnTo>
                <a:lnTo>
                  <a:pt x="6471" y="65"/>
                </a:lnTo>
                <a:lnTo>
                  <a:pt x="6225" y="76"/>
                </a:lnTo>
                <a:lnTo>
                  <a:pt x="6118" y="86"/>
                </a:lnTo>
                <a:lnTo>
                  <a:pt x="6011" y="108"/>
                </a:lnTo>
                <a:lnTo>
                  <a:pt x="5905" y="151"/>
                </a:lnTo>
                <a:lnTo>
                  <a:pt x="5798" y="194"/>
                </a:lnTo>
                <a:lnTo>
                  <a:pt x="5702" y="269"/>
                </a:lnTo>
                <a:lnTo>
                  <a:pt x="5595" y="334"/>
                </a:lnTo>
                <a:lnTo>
                  <a:pt x="5381" y="506"/>
                </a:lnTo>
                <a:lnTo>
                  <a:pt x="5179" y="689"/>
                </a:lnTo>
                <a:lnTo>
                  <a:pt x="4965" y="872"/>
                </a:lnTo>
                <a:lnTo>
                  <a:pt x="4858" y="947"/>
                </a:lnTo>
                <a:lnTo>
                  <a:pt x="4752" y="1025"/>
                </a:lnTo>
                <a:lnTo>
                  <a:pt x="4645" y="1079"/>
                </a:lnTo>
                <a:lnTo>
                  <a:pt x="4549" y="1133"/>
                </a:lnTo>
                <a:lnTo>
                  <a:pt x="4538" y="1133"/>
                </a:lnTo>
                <a:lnTo>
                  <a:pt x="4431" y="1154"/>
                </a:lnTo>
                <a:lnTo>
                  <a:pt x="4324" y="1176"/>
                </a:lnTo>
                <a:lnTo>
                  <a:pt x="4314" y="1176"/>
                </a:lnTo>
                <a:lnTo>
                  <a:pt x="4218" y="1154"/>
                </a:lnTo>
                <a:lnTo>
                  <a:pt x="4111" y="1122"/>
                </a:lnTo>
                <a:lnTo>
                  <a:pt x="4004" y="1079"/>
                </a:lnTo>
                <a:lnTo>
                  <a:pt x="4004" y="1068"/>
                </a:lnTo>
                <a:lnTo>
                  <a:pt x="3908" y="1004"/>
                </a:lnTo>
                <a:lnTo>
                  <a:pt x="3801" y="926"/>
                </a:lnTo>
                <a:lnTo>
                  <a:pt x="3705" y="839"/>
                </a:lnTo>
                <a:lnTo>
                  <a:pt x="3502" y="646"/>
                </a:lnTo>
                <a:lnTo>
                  <a:pt x="3299" y="463"/>
                </a:lnTo>
                <a:lnTo>
                  <a:pt x="3193" y="366"/>
                </a:lnTo>
                <a:lnTo>
                  <a:pt x="3107" y="291"/>
                </a:lnTo>
                <a:lnTo>
                  <a:pt x="3000" y="216"/>
                </a:lnTo>
                <a:lnTo>
                  <a:pt x="2904" y="162"/>
                </a:lnTo>
                <a:lnTo>
                  <a:pt x="2819" y="130"/>
                </a:lnTo>
                <a:lnTo>
                  <a:pt x="2723" y="108"/>
                </a:lnTo>
                <a:lnTo>
                  <a:pt x="2627" y="108"/>
                </a:lnTo>
                <a:lnTo>
                  <a:pt x="2531" y="130"/>
                </a:lnTo>
                <a:lnTo>
                  <a:pt x="2435" y="162"/>
                </a:lnTo>
                <a:lnTo>
                  <a:pt x="2328" y="205"/>
                </a:lnTo>
                <a:lnTo>
                  <a:pt x="2221" y="259"/>
                </a:lnTo>
                <a:lnTo>
                  <a:pt x="2125" y="312"/>
                </a:lnTo>
                <a:lnTo>
                  <a:pt x="1911" y="452"/>
                </a:lnTo>
                <a:lnTo>
                  <a:pt x="1708" y="592"/>
                </a:lnTo>
                <a:lnTo>
                  <a:pt x="1516" y="721"/>
                </a:lnTo>
                <a:lnTo>
                  <a:pt x="1420" y="786"/>
                </a:lnTo>
                <a:lnTo>
                  <a:pt x="1324" y="829"/>
                </a:lnTo>
                <a:lnTo>
                  <a:pt x="1313" y="829"/>
                </a:lnTo>
                <a:lnTo>
                  <a:pt x="1228" y="861"/>
                </a:lnTo>
                <a:lnTo>
                  <a:pt x="1143" y="893"/>
                </a:lnTo>
                <a:lnTo>
                  <a:pt x="1132" y="893"/>
                </a:lnTo>
                <a:lnTo>
                  <a:pt x="972" y="904"/>
                </a:lnTo>
                <a:lnTo>
                  <a:pt x="812" y="882"/>
                </a:lnTo>
                <a:lnTo>
                  <a:pt x="801" y="882"/>
                </a:lnTo>
                <a:lnTo>
                  <a:pt x="662" y="850"/>
                </a:lnTo>
                <a:lnTo>
                  <a:pt x="651" y="850"/>
                </a:lnTo>
                <a:lnTo>
                  <a:pt x="523" y="796"/>
                </a:lnTo>
                <a:lnTo>
                  <a:pt x="513" y="796"/>
                </a:lnTo>
                <a:lnTo>
                  <a:pt x="384" y="732"/>
                </a:lnTo>
                <a:lnTo>
                  <a:pt x="374" y="732"/>
                </a:lnTo>
                <a:lnTo>
                  <a:pt x="246" y="657"/>
                </a:lnTo>
                <a:lnTo>
                  <a:pt x="0" y="484"/>
                </a:lnTo>
                <a:lnTo>
                  <a:pt x="32" y="431"/>
                </a:lnTo>
                <a:close/>
              </a:path>
            </a:pathLst>
          </a:custGeom>
          <a:blipFill dpi="0" rotWithShape="1"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14" tIns="60957" rIns="121914" bIns="60957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3700">
              <a:solidFill>
                <a:prstClr val="black"/>
              </a:solidFill>
              <a:latin typeface="Nexa Light"/>
              <a:ea typeface="宋体" panose="02010600030101010101" pitchFamily="2" charset="-122"/>
            </a:endParaRPr>
          </a:p>
        </p:txBody>
      </p:sp>
      <p:sp>
        <p:nvSpPr>
          <p:cNvPr id="35" name="Freeform 6"/>
          <p:cNvSpPr>
            <a:spLocks noEditPoints="1" noChangeArrowheads="1"/>
          </p:cNvSpPr>
          <p:nvPr/>
        </p:nvSpPr>
        <p:spPr bwMode="auto">
          <a:xfrm>
            <a:off x="1337733" y="3687233"/>
            <a:ext cx="389467" cy="772584"/>
          </a:xfrm>
          <a:custGeom>
            <a:gdLst>
              <a:gd name="T0" fmla="*/ 153540 w 78"/>
              <a:gd name="T1" fmla="*/ 236204 h 157"/>
              <a:gd name="T2" fmla="*/ 97367 w 78"/>
              <a:gd name="T3" fmla="*/ 302636 h 157"/>
              <a:gd name="T4" fmla="*/ 26214 w 78"/>
              <a:gd name="T5" fmla="*/ 273111 h 157"/>
              <a:gd name="T6" fmla="*/ 0 w 78"/>
              <a:gd name="T7" fmla="*/ 202988 h 157"/>
              <a:gd name="T8" fmla="*/ 7490 w 78"/>
              <a:gd name="T9" fmla="*/ 202988 h 157"/>
              <a:gd name="T10" fmla="*/ 127326 w 78"/>
              <a:gd name="T11" fmla="*/ 33216 h 157"/>
              <a:gd name="T12" fmla="*/ 138560 w 78"/>
              <a:gd name="T13" fmla="*/ 11072 h 157"/>
              <a:gd name="T14" fmla="*/ 228437 w 78"/>
              <a:gd name="T15" fmla="*/ 14763 h 157"/>
              <a:gd name="T16" fmla="*/ 262141 w 78"/>
              <a:gd name="T17" fmla="*/ 70123 h 157"/>
              <a:gd name="T18" fmla="*/ 292100 w 78"/>
              <a:gd name="T19" fmla="*/ 560985 h 157"/>
              <a:gd name="T20" fmla="*/ 288355 w 78"/>
              <a:gd name="T21" fmla="*/ 564675 h 157"/>
              <a:gd name="T22" fmla="*/ 194733 w 78"/>
              <a:gd name="T23" fmla="*/ 579438 h 157"/>
              <a:gd name="T24" fmla="*/ 157285 w 78"/>
              <a:gd name="T25" fmla="*/ 546222 h 157"/>
              <a:gd name="T26" fmla="*/ 157285 w 78"/>
              <a:gd name="T27" fmla="*/ 498243 h 157"/>
              <a:gd name="T28" fmla="*/ 153540 w 78"/>
              <a:gd name="T29" fmla="*/ 236204 h 157"/>
              <a:gd name="T30" fmla="*/ 176009 w 78"/>
              <a:gd name="T31" fmla="*/ 527768 h 157"/>
              <a:gd name="T32" fmla="*/ 228437 w 78"/>
              <a:gd name="T33" fmla="*/ 524078 h 157"/>
              <a:gd name="T34" fmla="*/ 205968 w 78"/>
              <a:gd name="T35" fmla="*/ 29526 h 157"/>
              <a:gd name="T36" fmla="*/ 146050 w 78"/>
              <a:gd name="T37" fmla="*/ 29526 h 157"/>
              <a:gd name="T38" fmla="*/ 29959 w 78"/>
              <a:gd name="T39" fmla="*/ 206679 h 157"/>
              <a:gd name="T40" fmla="*/ 78642 w 78"/>
              <a:gd name="T41" fmla="*/ 239895 h 157"/>
              <a:gd name="T42" fmla="*/ 164774 w 78"/>
              <a:gd name="T43" fmla="*/ 129174 h 157"/>
              <a:gd name="T44" fmla="*/ 176009 w 78"/>
              <a:gd name="T45" fmla="*/ 527768 h 157"/>
              <a:gd name="T46" fmla="*/ 235927 w 78"/>
              <a:gd name="T47" fmla="*/ 254657 h 157"/>
              <a:gd name="T48" fmla="*/ 243417 w 78"/>
              <a:gd name="T49" fmla="*/ 402285 h 157"/>
              <a:gd name="T50" fmla="*/ 284610 w 78"/>
              <a:gd name="T51" fmla="*/ 546222 h 157"/>
              <a:gd name="T52" fmla="*/ 254651 w 78"/>
              <a:gd name="T53" fmla="*/ 77504 h 157"/>
              <a:gd name="T54" fmla="*/ 228437 w 78"/>
              <a:gd name="T55" fmla="*/ 51670 h 157"/>
              <a:gd name="T56" fmla="*/ 235927 w 78"/>
              <a:gd name="T57" fmla="*/ 254657 h 157"/>
              <a:gd name="T58" fmla="*/ 86132 w 78"/>
              <a:gd name="T59" fmla="*/ 258348 h 157"/>
              <a:gd name="T60" fmla="*/ 104856 w 78"/>
              <a:gd name="T61" fmla="*/ 284183 h 157"/>
              <a:gd name="T62" fmla="*/ 149795 w 78"/>
              <a:gd name="T63" fmla="*/ 177153 h 157"/>
              <a:gd name="T64" fmla="*/ 86132 w 78"/>
              <a:gd name="T65" fmla="*/ 258348 h 157"/>
              <a:gd name="T66" fmla="*/ 89877 w 78"/>
              <a:gd name="T67" fmla="*/ 287874 h 157"/>
              <a:gd name="T68" fmla="*/ 14979 w 78"/>
              <a:gd name="T69" fmla="*/ 225132 h 157"/>
              <a:gd name="T70" fmla="*/ 89877 w 78"/>
              <a:gd name="T71" fmla="*/ 287874 h 157"/>
              <a:gd name="T72" fmla="*/ 176009 w 78"/>
              <a:gd name="T73" fmla="*/ 549912 h 157"/>
              <a:gd name="T74" fmla="*/ 273376 w 78"/>
              <a:gd name="T75" fmla="*/ 553603 h 157"/>
              <a:gd name="T76" fmla="*/ 176009 w 78"/>
              <a:gd name="T77" fmla="*/ 549912 h 15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78" h="157">
                <a:moveTo>
                  <a:pt x="41" y="64"/>
                </a:moveTo>
                <a:cubicBezTo>
                  <a:pt x="35" y="64"/>
                  <a:pt x="32" y="82"/>
                  <a:pt x="26" y="82"/>
                </a:cubicBezTo>
                <a:cubicBezTo>
                  <a:pt x="20" y="83"/>
                  <a:pt x="14" y="74"/>
                  <a:pt x="7" y="74"/>
                </a:cubicBezTo>
                <a:cubicBezTo>
                  <a:pt x="6" y="67"/>
                  <a:pt x="0" y="62"/>
                  <a:pt x="0" y="55"/>
                </a:cubicBezTo>
                <a:cubicBezTo>
                  <a:pt x="0" y="53"/>
                  <a:pt x="2" y="55"/>
                  <a:pt x="2" y="55"/>
                </a:cubicBezTo>
                <a:cubicBezTo>
                  <a:pt x="10" y="40"/>
                  <a:pt x="26" y="24"/>
                  <a:pt x="34" y="9"/>
                </a:cubicBezTo>
                <a:cubicBezTo>
                  <a:pt x="35" y="6"/>
                  <a:pt x="35" y="4"/>
                  <a:pt x="37" y="3"/>
                </a:cubicBezTo>
                <a:cubicBezTo>
                  <a:pt x="41" y="0"/>
                  <a:pt x="58" y="1"/>
                  <a:pt x="61" y="4"/>
                </a:cubicBezTo>
                <a:cubicBezTo>
                  <a:pt x="64" y="7"/>
                  <a:pt x="65" y="17"/>
                  <a:pt x="70" y="19"/>
                </a:cubicBezTo>
                <a:cubicBezTo>
                  <a:pt x="74" y="63"/>
                  <a:pt x="75" y="105"/>
                  <a:pt x="78" y="152"/>
                </a:cubicBezTo>
                <a:cubicBezTo>
                  <a:pt x="77" y="151"/>
                  <a:pt x="77" y="153"/>
                  <a:pt x="77" y="153"/>
                </a:cubicBezTo>
                <a:cubicBezTo>
                  <a:pt x="75" y="154"/>
                  <a:pt x="53" y="157"/>
                  <a:pt x="52" y="157"/>
                </a:cubicBezTo>
                <a:cubicBezTo>
                  <a:pt x="51" y="157"/>
                  <a:pt x="42" y="149"/>
                  <a:pt x="42" y="148"/>
                </a:cubicBezTo>
                <a:cubicBezTo>
                  <a:pt x="41" y="145"/>
                  <a:pt x="42" y="139"/>
                  <a:pt x="42" y="135"/>
                </a:cubicBezTo>
                <a:cubicBezTo>
                  <a:pt x="41" y="113"/>
                  <a:pt x="42" y="86"/>
                  <a:pt x="41" y="64"/>
                </a:cubicBezTo>
                <a:close/>
                <a:moveTo>
                  <a:pt x="47" y="143"/>
                </a:moveTo>
                <a:cubicBezTo>
                  <a:pt x="52" y="142"/>
                  <a:pt x="55" y="142"/>
                  <a:pt x="61" y="142"/>
                </a:cubicBezTo>
                <a:cubicBezTo>
                  <a:pt x="60" y="103"/>
                  <a:pt x="58" y="52"/>
                  <a:pt x="55" y="8"/>
                </a:cubicBezTo>
                <a:cubicBezTo>
                  <a:pt x="49" y="7"/>
                  <a:pt x="45" y="9"/>
                  <a:pt x="39" y="8"/>
                </a:cubicBezTo>
                <a:cubicBezTo>
                  <a:pt x="30" y="25"/>
                  <a:pt x="19" y="41"/>
                  <a:pt x="8" y="56"/>
                </a:cubicBezTo>
                <a:cubicBezTo>
                  <a:pt x="13" y="59"/>
                  <a:pt x="18" y="61"/>
                  <a:pt x="21" y="65"/>
                </a:cubicBezTo>
                <a:cubicBezTo>
                  <a:pt x="32" y="58"/>
                  <a:pt x="34" y="43"/>
                  <a:pt x="44" y="35"/>
                </a:cubicBezTo>
                <a:cubicBezTo>
                  <a:pt x="47" y="70"/>
                  <a:pt x="44" y="102"/>
                  <a:pt x="47" y="143"/>
                </a:cubicBezTo>
                <a:close/>
                <a:moveTo>
                  <a:pt x="63" y="69"/>
                </a:moveTo>
                <a:cubicBezTo>
                  <a:pt x="63" y="82"/>
                  <a:pt x="65" y="96"/>
                  <a:pt x="65" y="109"/>
                </a:cubicBezTo>
                <a:cubicBezTo>
                  <a:pt x="66" y="126"/>
                  <a:pt x="63" y="144"/>
                  <a:pt x="76" y="148"/>
                </a:cubicBezTo>
                <a:cubicBezTo>
                  <a:pt x="74" y="108"/>
                  <a:pt x="70" y="60"/>
                  <a:pt x="68" y="21"/>
                </a:cubicBezTo>
                <a:cubicBezTo>
                  <a:pt x="65" y="19"/>
                  <a:pt x="64" y="16"/>
                  <a:pt x="61" y="14"/>
                </a:cubicBezTo>
                <a:cubicBezTo>
                  <a:pt x="64" y="31"/>
                  <a:pt x="62" y="49"/>
                  <a:pt x="63" y="69"/>
                </a:cubicBezTo>
                <a:close/>
                <a:moveTo>
                  <a:pt x="23" y="70"/>
                </a:moveTo>
                <a:cubicBezTo>
                  <a:pt x="22" y="73"/>
                  <a:pt x="26" y="75"/>
                  <a:pt x="28" y="77"/>
                </a:cubicBezTo>
                <a:cubicBezTo>
                  <a:pt x="32" y="68"/>
                  <a:pt x="43" y="62"/>
                  <a:pt x="40" y="48"/>
                </a:cubicBezTo>
                <a:cubicBezTo>
                  <a:pt x="35" y="56"/>
                  <a:pt x="27" y="66"/>
                  <a:pt x="23" y="70"/>
                </a:cubicBezTo>
                <a:close/>
                <a:moveTo>
                  <a:pt x="24" y="78"/>
                </a:moveTo>
                <a:cubicBezTo>
                  <a:pt x="19" y="71"/>
                  <a:pt x="13" y="63"/>
                  <a:pt x="4" y="61"/>
                </a:cubicBezTo>
                <a:cubicBezTo>
                  <a:pt x="6" y="71"/>
                  <a:pt x="16" y="76"/>
                  <a:pt x="24" y="78"/>
                </a:cubicBezTo>
                <a:close/>
                <a:moveTo>
                  <a:pt x="47" y="149"/>
                </a:moveTo>
                <a:cubicBezTo>
                  <a:pt x="52" y="155"/>
                  <a:pt x="66" y="153"/>
                  <a:pt x="73" y="150"/>
                </a:cubicBezTo>
                <a:cubicBezTo>
                  <a:pt x="68" y="144"/>
                  <a:pt x="54" y="147"/>
                  <a:pt x="47" y="149"/>
                </a:cubicBezTo>
                <a:close/>
              </a:path>
            </a:pathLst>
          </a:custGeom>
          <a:solidFill>
            <a:srgbClr val="478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14" tIns="60957" rIns="121914" bIns="60957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3700">
              <a:solidFill>
                <a:prstClr val="black"/>
              </a:solidFill>
              <a:latin typeface="Nexa Light"/>
              <a:ea typeface="宋体" panose="02010600030101010101" pitchFamily="2" charset="-122"/>
            </a:endParaRPr>
          </a:p>
        </p:txBody>
      </p:sp>
      <p:sp>
        <p:nvSpPr>
          <p:cNvPr id="36" name="Freeform 7"/>
          <p:cNvSpPr>
            <a:spLocks noEditPoints="1" noChangeArrowheads="1"/>
          </p:cNvSpPr>
          <p:nvPr/>
        </p:nvSpPr>
        <p:spPr bwMode="auto">
          <a:xfrm>
            <a:off x="3947586" y="3498852"/>
            <a:ext cx="613833" cy="899583"/>
          </a:xfrm>
          <a:custGeom>
            <a:gdLst>
              <a:gd name="T0" fmla="*/ 316772 w 109"/>
              <a:gd name="T1" fmla="*/ 507038 h 165"/>
              <a:gd name="T2" fmla="*/ 397021 w 109"/>
              <a:gd name="T3" fmla="*/ 507038 h 165"/>
              <a:gd name="T4" fmla="*/ 456151 w 109"/>
              <a:gd name="T5" fmla="*/ 560195 h 165"/>
              <a:gd name="T6" fmla="*/ 451928 w 109"/>
              <a:gd name="T7" fmla="*/ 658331 h 165"/>
              <a:gd name="T8" fmla="*/ 88696 w 109"/>
              <a:gd name="T9" fmla="*/ 666509 h 165"/>
              <a:gd name="T10" fmla="*/ 67578 w 109"/>
              <a:gd name="T11" fmla="*/ 674687 h 165"/>
              <a:gd name="T12" fmla="*/ 21118 w 109"/>
              <a:gd name="T13" fmla="*/ 621530 h 165"/>
              <a:gd name="T14" fmla="*/ 16894 w 109"/>
              <a:gd name="T15" fmla="*/ 556106 h 165"/>
              <a:gd name="T16" fmla="*/ 8447 w 109"/>
              <a:gd name="T17" fmla="*/ 527483 h 165"/>
              <a:gd name="T18" fmla="*/ 97143 w 109"/>
              <a:gd name="T19" fmla="*/ 462058 h 165"/>
              <a:gd name="T20" fmla="*/ 257641 w 109"/>
              <a:gd name="T21" fmla="*/ 343477 h 165"/>
              <a:gd name="T22" fmla="*/ 266088 w 109"/>
              <a:gd name="T23" fmla="*/ 273964 h 165"/>
              <a:gd name="T24" fmla="*/ 143603 w 109"/>
              <a:gd name="T25" fmla="*/ 294409 h 165"/>
              <a:gd name="T26" fmla="*/ 135156 w 109"/>
              <a:gd name="T27" fmla="*/ 318943 h 165"/>
              <a:gd name="T28" fmla="*/ 33789 w 109"/>
              <a:gd name="T29" fmla="*/ 273964 h 165"/>
              <a:gd name="T30" fmla="*/ 25342 w 109"/>
              <a:gd name="T31" fmla="*/ 265786 h 165"/>
              <a:gd name="T32" fmla="*/ 0 w 109"/>
              <a:gd name="T33" fmla="*/ 200362 h 165"/>
              <a:gd name="T34" fmla="*/ 367455 w 109"/>
              <a:gd name="T35" fmla="*/ 122670 h 165"/>
              <a:gd name="T36" fmla="*/ 422362 w 109"/>
              <a:gd name="T37" fmla="*/ 253519 h 165"/>
              <a:gd name="T38" fmla="*/ 430810 w 109"/>
              <a:gd name="T39" fmla="*/ 310765 h 165"/>
              <a:gd name="T40" fmla="*/ 316772 w 109"/>
              <a:gd name="T41" fmla="*/ 507038 h 165"/>
              <a:gd name="T42" fmla="*/ 236523 w 109"/>
              <a:gd name="T43" fmla="*/ 474325 h 165"/>
              <a:gd name="T44" fmla="*/ 375903 w 109"/>
              <a:gd name="T45" fmla="*/ 306676 h 165"/>
              <a:gd name="T46" fmla="*/ 337890 w 109"/>
              <a:gd name="T47" fmla="*/ 130848 h 165"/>
              <a:gd name="T48" fmla="*/ 29565 w 109"/>
              <a:gd name="T49" fmla="*/ 204451 h 165"/>
              <a:gd name="T50" fmla="*/ 101367 w 109"/>
              <a:gd name="T51" fmla="*/ 249430 h 165"/>
              <a:gd name="T52" fmla="*/ 244970 w 109"/>
              <a:gd name="T53" fmla="*/ 179917 h 165"/>
              <a:gd name="T54" fmla="*/ 308325 w 109"/>
              <a:gd name="T55" fmla="*/ 294409 h 165"/>
              <a:gd name="T56" fmla="*/ 101367 w 109"/>
              <a:gd name="T57" fmla="*/ 490681 h 165"/>
              <a:gd name="T58" fmla="*/ 38013 w 109"/>
              <a:gd name="T59" fmla="*/ 535661 h 165"/>
              <a:gd name="T60" fmla="*/ 46460 w 109"/>
              <a:gd name="T61" fmla="*/ 605174 h 165"/>
              <a:gd name="T62" fmla="*/ 392797 w 109"/>
              <a:gd name="T63" fmla="*/ 592907 h 165"/>
              <a:gd name="T64" fmla="*/ 392797 w 109"/>
              <a:gd name="T65" fmla="*/ 531572 h 165"/>
              <a:gd name="T66" fmla="*/ 173169 w 109"/>
              <a:gd name="T67" fmla="*/ 527483 h 165"/>
              <a:gd name="T68" fmla="*/ 236523 w 109"/>
              <a:gd name="T69" fmla="*/ 474325 h 165"/>
              <a:gd name="T70" fmla="*/ 240747 w 109"/>
              <a:gd name="T71" fmla="*/ 204451 h 165"/>
              <a:gd name="T72" fmla="*/ 126709 w 109"/>
              <a:gd name="T73" fmla="*/ 294409 h 165"/>
              <a:gd name="T74" fmla="*/ 278759 w 109"/>
              <a:gd name="T75" fmla="*/ 282142 h 165"/>
              <a:gd name="T76" fmla="*/ 240747 w 109"/>
              <a:gd name="T77" fmla="*/ 204451 h 165"/>
              <a:gd name="T78" fmla="*/ 122485 w 109"/>
              <a:gd name="T79" fmla="*/ 302587 h 165"/>
              <a:gd name="T80" fmla="*/ 25342 w 109"/>
              <a:gd name="T81" fmla="*/ 228985 h 165"/>
              <a:gd name="T82" fmla="*/ 122485 w 109"/>
              <a:gd name="T83" fmla="*/ 302587 h 165"/>
              <a:gd name="T84" fmla="*/ 236523 w 109"/>
              <a:gd name="T85" fmla="*/ 507038 h 165"/>
              <a:gd name="T86" fmla="*/ 354784 w 109"/>
              <a:gd name="T87" fmla="*/ 449791 h 165"/>
              <a:gd name="T88" fmla="*/ 413915 w 109"/>
              <a:gd name="T89" fmla="*/ 278053 h 165"/>
              <a:gd name="T90" fmla="*/ 236523 w 109"/>
              <a:gd name="T91" fmla="*/ 507038 h 165"/>
              <a:gd name="T92" fmla="*/ 426586 w 109"/>
              <a:gd name="T93" fmla="*/ 601085 h 165"/>
              <a:gd name="T94" fmla="*/ 447704 w 109"/>
              <a:gd name="T95" fmla="*/ 646064 h 165"/>
              <a:gd name="T96" fmla="*/ 413915 w 109"/>
              <a:gd name="T97" fmla="*/ 539750 h 165"/>
              <a:gd name="T98" fmla="*/ 426586 w 109"/>
              <a:gd name="T99" fmla="*/ 601085 h 165"/>
              <a:gd name="T100" fmla="*/ 329443 w 109"/>
              <a:gd name="T101" fmla="*/ 621530 h 165"/>
              <a:gd name="T102" fmla="*/ 50683 w 109"/>
              <a:gd name="T103" fmla="*/ 629708 h 165"/>
              <a:gd name="T104" fmla="*/ 67578 w 109"/>
              <a:gd name="T105" fmla="*/ 654242 h 165"/>
              <a:gd name="T106" fmla="*/ 435033 w 109"/>
              <a:gd name="T107" fmla="*/ 646064 h 165"/>
              <a:gd name="T108" fmla="*/ 329443 w 109"/>
              <a:gd name="T109" fmla="*/ 621530 h 16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09" h="165">
                <a:moveTo>
                  <a:pt x="75" y="124"/>
                </a:moveTo>
                <a:cubicBezTo>
                  <a:pt x="82" y="124"/>
                  <a:pt x="88" y="122"/>
                  <a:pt x="94" y="124"/>
                </a:cubicBezTo>
                <a:cubicBezTo>
                  <a:pt x="100" y="126"/>
                  <a:pt x="101" y="136"/>
                  <a:pt x="108" y="137"/>
                </a:cubicBezTo>
                <a:cubicBezTo>
                  <a:pt x="107" y="145"/>
                  <a:pt x="109" y="156"/>
                  <a:pt x="107" y="161"/>
                </a:cubicBezTo>
                <a:cubicBezTo>
                  <a:pt x="83" y="161"/>
                  <a:pt x="44" y="161"/>
                  <a:pt x="21" y="163"/>
                </a:cubicBezTo>
                <a:cubicBezTo>
                  <a:pt x="20" y="163"/>
                  <a:pt x="17" y="165"/>
                  <a:pt x="16" y="165"/>
                </a:cubicBezTo>
                <a:cubicBezTo>
                  <a:pt x="11" y="164"/>
                  <a:pt x="10" y="152"/>
                  <a:pt x="5" y="152"/>
                </a:cubicBezTo>
                <a:cubicBezTo>
                  <a:pt x="4" y="149"/>
                  <a:pt x="4" y="142"/>
                  <a:pt x="4" y="136"/>
                </a:cubicBezTo>
                <a:cubicBezTo>
                  <a:pt x="3" y="133"/>
                  <a:pt x="2" y="131"/>
                  <a:pt x="2" y="129"/>
                </a:cubicBezTo>
                <a:cubicBezTo>
                  <a:pt x="3" y="123"/>
                  <a:pt x="18" y="117"/>
                  <a:pt x="23" y="113"/>
                </a:cubicBezTo>
                <a:cubicBezTo>
                  <a:pt x="37" y="104"/>
                  <a:pt x="52" y="96"/>
                  <a:pt x="61" y="84"/>
                </a:cubicBezTo>
                <a:cubicBezTo>
                  <a:pt x="64" y="80"/>
                  <a:pt x="66" y="72"/>
                  <a:pt x="63" y="67"/>
                </a:cubicBezTo>
                <a:cubicBezTo>
                  <a:pt x="56" y="57"/>
                  <a:pt x="38" y="63"/>
                  <a:pt x="34" y="72"/>
                </a:cubicBezTo>
                <a:cubicBezTo>
                  <a:pt x="33" y="74"/>
                  <a:pt x="34" y="76"/>
                  <a:pt x="32" y="78"/>
                </a:cubicBezTo>
                <a:cubicBezTo>
                  <a:pt x="30" y="79"/>
                  <a:pt x="11" y="69"/>
                  <a:pt x="8" y="67"/>
                </a:cubicBezTo>
                <a:cubicBezTo>
                  <a:pt x="8" y="67"/>
                  <a:pt x="8" y="65"/>
                  <a:pt x="6" y="65"/>
                </a:cubicBezTo>
                <a:cubicBezTo>
                  <a:pt x="7" y="61"/>
                  <a:pt x="4" y="53"/>
                  <a:pt x="0" y="49"/>
                </a:cubicBezTo>
                <a:cubicBezTo>
                  <a:pt x="11" y="26"/>
                  <a:pt x="63" y="0"/>
                  <a:pt x="87" y="30"/>
                </a:cubicBezTo>
                <a:cubicBezTo>
                  <a:pt x="93" y="38"/>
                  <a:pt x="96" y="51"/>
                  <a:pt x="100" y="62"/>
                </a:cubicBezTo>
                <a:cubicBezTo>
                  <a:pt x="101" y="66"/>
                  <a:pt x="103" y="70"/>
                  <a:pt x="102" y="76"/>
                </a:cubicBezTo>
                <a:cubicBezTo>
                  <a:pt x="101" y="97"/>
                  <a:pt x="87" y="113"/>
                  <a:pt x="75" y="124"/>
                </a:cubicBezTo>
                <a:close/>
                <a:moveTo>
                  <a:pt x="56" y="116"/>
                </a:moveTo>
                <a:cubicBezTo>
                  <a:pt x="71" y="106"/>
                  <a:pt x="83" y="93"/>
                  <a:pt x="89" y="75"/>
                </a:cubicBezTo>
                <a:cubicBezTo>
                  <a:pt x="95" y="60"/>
                  <a:pt x="88" y="41"/>
                  <a:pt x="80" y="32"/>
                </a:cubicBezTo>
                <a:cubicBezTo>
                  <a:pt x="59" y="10"/>
                  <a:pt x="17" y="29"/>
                  <a:pt x="7" y="50"/>
                </a:cubicBezTo>
                <a:cubicBezTo>
                  <a:pt x="13" y="53"/>
                  <a:pt x="18" y="58"/>
                  <a:pt x="24" y="61"/>
                </a:cubicBezTo>
                <a:cubicBezTo>
                  <a:pt x="32" y="53"/>
                  <a:pt x="42" y="41"/>
                  <a:pt x="58" y="44"/>
                </a:cubicBezTo>
                <a:cubicBezTo>
                  <a:pt x="69" y="47"/>
                  <a:pt x="75" y="61"/>
                  <a:pt x="73" y="72"/>
                </a:cubicBezTo>
                <a:cubicBezTo>
                  <a:pt x="68" y="95"/>
                  <a:pt x="41" y="108"/>
                  <a:pt x="24" y="120"/>
                </a:cubicBezTo>
                <a:cubicBezTo>
                  <a:pt x="19" y="123"/>
                  <a:pt x="10" y="128"/>
                  <a:pt x="9" y="131"/>
                </a:cubicBezTo>
                <a:cubicBezTo>
                  <a:pt x="8" y="137"/>
                  <a:pt x="11" y="143"/>
                  <a:pt x="11" y="148"/>
                </a:cubicBezTo>
                <a:cubicBezTo>
                  <a:pt x="38" y="145"/>
                  <a:pt x="62" y="146"/>
                  <a:pt x="93" y="145"/>
                </a:cubicBezTo>
                <a:cubicBezTo>
                  <a:pt x="93" y="141"/>
                  <a:pt x="94" y="135"/>
                  <a:pt x="93" y="130"/>
                </a:cubicBezTo>
                <a:cubicBezTo>
                  <a:pt x="75" y="128"/>
                  <a:pt x="57" y="131"/>
                  <a:pt x="41" y="129"/>
                </a:cubicBezTo>
                <a:cubicBezTo>
                  <a:pt x="41" y="123"/>
                  <a:pt x="50" y="119"/>
                  <a:pt x="56" y="116"/>
                </a:cubicBezTo>
                <a:close/>
                <a:moveTo>
                  <a:pt x="57" y="50"/>
                </a:moveTo>
                <a:cubicBezTo>
                  <a:pt x="45" y="46"/>
                  <a:pt x="21" y="63"/>
                  <a:pt x="30" y="72"/>
                </a:cubicBezTo>
                <a:cubicBezTo>
                  <a:pt x="33" y="60"/>
                  <a:pt x="61" y="53"/>
                  <a:pt x="66" y="69"/>
                </a:cubicBezTo>
                <a:cubicBezTo>
                  <a:pt x="66" y="59"/>
                  <a:pt x="63" y="52"/>
                  <a:pt x="57" y="50"/>
                </a:cubicBezTo>
                <a:close/>
                <a:moveTo>
                  <a:pt x="29" y="74"/>
                </a:moveTo>
                <a:cubicBezTo>
                  <a:pt x="24" y="65"/>
                  <a:pt x="13" y="62"/>
                  <a:pt x="6" y="56"/>
                </a:cubicBezTo>
                <a:cubicBezTo>
                  <a:pt x="9" y="67"/>
                  <a:pt x="22" y="71"/>
                  <a:pt x="29" y="74"/>
                </a:cubicBezTo>
                <a:close/>
                <a:moveTo>
                  <a:pt x="56" y="124"/>
                </a:moveTo>
                <a:cubicBezTo>
                  <a:pt x="71" y="126"/>
                  <a:pt x="76" y="120"/>
                  <a:pt x="84" y="110"/>
                </a:cubicBezTo>
                <a:cubicBezTo>
                  <a:pt x="92" y="99"/>
                  <a:pt x="103" y="86"/>
                  <a:pt x="98" y="68"/>
                </a:cubicBezTo>
                <a:cubicBezTo>
                  <a:pt x="92" y="95"/>
                  <a:pt x="75" y="110"/>
                  <a:pt x="56" y="124"/>
                </a:cubicBezTo>
                <a:close/>
                <a:moveTo>
                  <a:pt x="101" y="147"/>
                </a:moveTo>
                <a:cubicBezTo>
                  <a:pt x="99" y="152"/>
                  <a:pt x="104" y="155"/>
                  <a:pt x="106" y="158"/>
                </a:cubicBezTo>
                <a:cubicBezTo>
                  <a:pt x="105" y="146"/>
                  <a:pt x="107" y="136"/>
                  <a:pt x="98" y="132"/>
                </a:cubicBezTo>
                <a:cubicBezTo>
                  <a:pt x="99" y="139"/>
                  <a:pt x="97" y="145"/>
                  <a:pt x="101" y="147"/>
                </a:cubicBezTo>
                <a:close/>
                <a:moveTo>
                  <a:pt x="78" y="152"/>
                </a:moveTo>
                <a:cubicBezTo>
                  <a:pt x="56" y="152"/>
                  <a:pt x="29" y="152"/>
                  <a:pt x="12" y="154"/>
                </a:cubicBezTo>
                <a:cubicBezTo>
                  <a:pt x="12" y="157"/>
                  <a:pt x="15" y="158"/>
                  <a:pt x="16" y="160"/>
                </a:cubicBezTo>
                <a:cubicBezTo>
                  <a:pt x="42" y="162"/>
                  <a:pt x="77" y="154"/>
                  <a:pt x="103" y="158"/>
                </a:cubicBezTo>
                <a:cubicBezTo>
                  <a:pt x="100" y="148"/>
                  <a:pt x="88" y="152"/>
                  <a:pt x="78" y="152"/>
                </a:cubicBezTo>
                <a:close/>
              </a:path>
            </a:pathLst>
          </a:custGeom>
          <a:solidFill>
            <a:srgbClr val="CCC5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14" tIns="60957" rIns="121914" bIns="60957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3700">
              <a:solidFill>
                <a:prstClr val="black"/>
              </a:solidFill>
              <a:latin typeface="Nexa Light"/>
              <a:ea typeface="宋体" panose="02010600030101010101" pitchFamily="2" charset="-122"/>
            </a:endParaRPr>
          </a:p>
        </p:txBody>
      </p:sp>
      <p:sp>
        <p:nvSpPr>
          <p:cNvPr id="37" name="Freeform 5"/>
          <p:cNvSpPr>
            <a:spLocks noEditPoints="1" noChangeArrowheads="1"/>
          </p:cNvSpPr>
          <p:nvPr/>
        </p:nvSpPr>
        <p:spPr bwMode="auto">
          <a:xfrm>
            <a:off x="6525685" y="3627966"/>
            <a:ext cx="658283" cy="770467"/>
          </a:xfrm>
          <a:custGeom>
            <a:gdLst>
              <a:gd name="T0" fmla="*/ 34445 w 86"/>
              <a:gd name="T1" fmla="*/ 424007 h 154"/>
              <a:gd name="T2" fmla="*/ 252597 w 86"/>
              <a:gd name="T3" fmla="*/ 424007 h 154"/>
              <a:gd name="T4" fmla="*/ 143521 w 86"/>
              <a:gd name="T5" fmla="*/ 341457 h 154"/>
              <a:gd name="T6" fmla="*/ 80372 w 86"/>
              <a:gd name="T7" fmla="*/ 232641 h 154"/>
              <a:gd name="T8" fmla="*/ 235374 w 86"/>
              <a:gd name="T9" fmla="*/ 183861 h 154"/>
              <a:gd name="T10" fmla="*/ 126298 w 86"/>
              <a:gd name="T11" fmla="*/ 150091 h 154"/>
              <a:gd name="T12" fmla="*/ 63149 w 86"/>
              <a:gd name="T13" fmla="*/ 30018 h 154"/>
              <a:gd name="T14" fmla="*/ 310005 w 86"/>
              <a:gd name="T15" fmla="*/ 37523 h 154"/>
              <a:gd name="T16" fmla="*/ 373154 w 86"/>
              <a:gd name="T17" fmla="*/ 228889 h 154"/>
              <a:gd name="T18" fmla="*/ 344450 w 86"/>
              <a:gd name="T19" fmla="*/ 255155 h 154"/>
              <a:gd name="T20" fmla="*/ 401859 w 86"/>
              <a:gd name="T21" fmla="*/ 281420 h 154"/>
              <a:gd name="T22" fmla="*/ 482230 w 86"/>
              <a:gd name="T23" fmla="*/ 424007 h 154"/>
              <a:gd name="T24" fmla="*/ 177966 w 86"/>
              <a:gd name="T25" fmla="*/ 577850 h 154"/>
              <a:gd name="T26" fmla="*/ 80372 w 86"/>
              <a:gd name="T27" fmla="*/ 570345 h 154"/>
              <a:gd name="T28" fmla="*/ 11482 w 86"/>
              <a:gd name="T29" fmla="*/ 499052 h 154"/>
              <a:gd name="T30" fmla="*/ 34445 w 86"/>
              <a:gd name="T31" fmla="*/ 424007 h 154"/>
              <a:gd name="T32" fmla="*/ 315746 w 86"/>
              <a:gd name="T33" fmla="*/ 408998 h 154"/>
              <a:gd name="T34" fmla="*/ 51668 w 86"/>
              <a:gd name="T35" fmla="*/ 446520 h 154"/>
              <a:gd name="T36" fmla="*/ 51668 w 86"/>
              <a:gd name="T37" fmla="*/ 491548 h 154"/>
              <a:gd name="T38" fmla="*/ 424822 w 86"/>
              <a:gd name="T39" fmla="*/ 337705 h 154"/>
              <a:gd name="T40" fmla="*/ 310005 w 86"/>
              <a:gd name="T41" fmla="*/ 270164 h 154"/>
              <a:gd name="T42" fmla="*/ 332969 w 86"/>
              <a:gd name="T43" fmla="*/ 225136 h 154"/>
              <a:gd name="T44" fmla="*/ 367414 w 86"/>
              <a:gd name="T45" fmla="*/ 146339 h 154"/>
              <a:gd name="T46" fmla="*/ 91853 w 86"/>
              <a:gd name="T47" fmla="*/ 37523 h 154"/>
              <a:gd name="T48" fmla="*/ 97594 w 86"/>
              <a:gd name="T49" fmla="*/ 97559 h 154"/>
              <a:gd name="T50" fmla="*/ 223893 w 86"/>
              <a:gd name="T51" fmla="*/ 120073 h 154"/>
              <a:gd name="T52" fmla="*/ 264079 w 86"/>
              <a:gd name="T53" fmla="*/ 168852 h 154"/>
              <a:gd name="T54" fmla="*/ 258338 w 86"/>
              <a:gd name="T55" fmla="*/ 161348 h 154"/>
              <a:gd name="T56" fmla="*/ 252597 w 86"/>
              <a:gd name="T57" fmla="*/ 213880 h 154"/>
              <a:gd name="T58" fmla="*/ 103335 w 86"/>
              <a:gd name="T59" fmla="*/ 255155 h 154"/>
              <a:gd name="T60" fmla="*/ 109076 w 86"/>
              <a:gd name="T61" fmla="*/ 281420 h 154"/>
              <a:gd name="T62" fmla="*/ 315746 w 86"/>
              <a:gd name="T63" fmla="*/ 408998 h 154"/>
              <a:gd name="T64" fmla="*/ 235374 w 86"/>
              <a:gd name="T65" fmla="*/ 161348 h 154"/>
              <a:gd name="T66" fmla="*/ 97594 w 86"/>
              <a:gd name="T67" fmla="*/ 116320 h 154"/>
              <a:gd name="T68" fmla="*/ 235374 w 86"/>
              <a:gd name="T69" fmla="*/ 161348 h 154"/>
              <a:gd name="T70" fmla="*/ 281301 w 86"/>
              <a:gd name="T71" fmla="*/ 378980 h 154"/>
              <a:gd name="T72" fmla="*/ 126298 w 86"/>
              <a:gd name="T73" fmla="*/ 307686 h 154"/>
              <a:gd name="T74" fmla="*/ 281301 w 86"/>
              <a:gd name="T75" fmla="*/ 378980 h 154"/>
              <a:gd name="T76" fmla="*/ 63149 w 86"/>
              <a:gd name="T77" fmla="*/ 517814 h 154"/>
              <a:gd name="T78" fmla="*/ 137780 w 86"/>
              <a:gd name="T79" fmla="*/ 570345 h 154"/>
              <a:gd name="T80" fmla="*/ 465008 w 86"/>
              <a:gd name="T81" fmla="*/ 412750 h 154"/>
              <a:gd name="T82" fmla="*/ 63149 w 86"/>
              <a:gd name="T83" fmla="*/ 517814 h 15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86" h="154">
                <a:moveTo>
                  <a:pt x="6" y="113"/>
                </a:moveTo>
                <a:cubicBezTo>
                  <a:pt x="15" y="116"/>
                  <a:pt x="34" y="120"/>
                  <a:pt x="44" y="113"/>
                </a:cubicBezTo>
                <a:cubicBezTo>
                  <a:pt x="58" y="105"/>
                  <a:pt x="37" y="91"/>
                  <a:pt x="25" y="91"/>
                </a:cubicBezTo>
                <a:cubicBezTo>
                  <a:pt x="20" y="84"/>
                  <a:pt x="10" y="75"/>
                  <a:pt x="14" y="62"/>
                </a:cubicBezTo>
                <a:cubicBezTo>
                  <a:pt x="23" y="62"/>
                  <a:pt x="41" y="58"/>
                  <a:pt x="41" y="49"/>
                </a:cubicBezTo>
                <a:cubicBezTo>
                  <a:pt x="41" y="42"/>
                  <a:pt x="27" y="42"/>
                  <a:pt x="22" y="40"/>
                </a:cubicBezTo>
                <a:cubicBezTo>
                  <a:pt x="10" y="35"/>
                  <a:pt x="11" y="20"/>
                  <a:pt x="11" y="8"/>
                </a:cubicBezTo>
                <a:cubicBezTo>
                  <a:pt x="20" y="0"/>
                  <a:pt x="45" y="5"/>
                  <a:pt x="54" y="10"/>
                </a:cubicBezTo>
                <a:cubicBezTo>
                  <a:pt x="69" y="17"/>
                  <a:pt x="75" y="45"/>
                  <a:pt x="65" y="61"/>
                </a:cubicBezTo>
                <a:cubicBezTo>
                  <a:pt x="64" y="63"/>
                  <a:pt x="59" y="67"/>
                  <a:pt x="60" y="68"/>
                </a:cubicBezTo>
                <a:cubicBezTo>
                  <a:pt x="60" y="68"/>
                  <a:pt x="68" y="73"/>
                  <a:pt x="70" y="75"/>
                </a:cubicBezTo>
                <a:cubicBezTo>
                  <a:pt x="79" y="83"/>
                  <a:pt x="84" y="98"/>
                  <a:pt x="84" y="113"/>
                </a:cubicBezTo>
                <a:cubicBezTo>
                  <a:pt x="86" y="140"/>
                  <a:pt x="58" y="153"/>
                  <a:pt x="31" y="154"/>
                </a:cubicBezTo>
                <a:cubicBezTo>
                  <a:pt x="26" y="154"/>
                  <a:pt x="18" y="154"/>
                  <a:pt x="14" y="152"/>
                </a:cubicBezTo>
                <a:cubicBezTo>
                  <a:pt x="13" y="151"/>
                  <a:pt x="3" y="136"/>
                  <a:pt x="2" y="133"/>
                </a:cubicBezTo>
                <a:cubicBezTo>
                  <a:pt x="0" y="126"/>
                  <a:pt x="4" y="118"/>
                  <a:pt x="6" y="113"/>
                </a:cubicBezTo>
                <a:close/>
                <a:moveTo>
                  <a:pt x="55" y="109"/>
                </a:moveTo>
                <a:cubicBezTo>
                  <a:pt x="52" y="124"/>
                  <a:pt x="26" y="126"/>
                  <a:pt x="9" y="119"/>
                </a:cubicBezTo>
                <a:cubicBezTo>
                  <a:pt x="10" y="124"/>
                  <a:pt x="8" y="128"/>
                  <a:pt x="9" y="131"/>
                </a:cubicBezTo>
                <a:cubicBezTo>
                  <a:pt x="45" y="144"/>
                  <a:pt x="86" y="129"/>
                  <a:pt x="74" y="90"/>
                </a:cubicBezTo>
                <a:cubicBezTo>
                  <a:pt x="72" y="81"/>
                  <a:pt x="61" y="74"/>
                  <a:pt x="54" y="72"/>
                </a:cubicBezTo>
                <a:cubicBezTo>
                  <a:pt x="42" y="67"/>
                  <a:pt x="53" y="65"/>
                  <a:pt x="58" y="60"/>
                </a:cubicBezTo>
                <a:cubicBezTo>
                  <a:pt x="62" y="56"/>
                  <a:pt x="65" y="47"/>
                  <a:pt x="64" y="39"/>
                </a:cubicBezTo>
                <a:cubicBezTo>
                  <a:pt x="62" y="14"/>
                  <a:pt x="38" y="9"/>
                  <a:pt x="16" y="10"/>
                </a:cubicBezTo>
                <a:cubicBezTo>
                  <a:pt x="15" y="15"/>
                  <a:pt x="16" y="21"/>
                  <a:pt x="17" y="26"/>
                </a:cubicBezTo>
                <a:cubicBezTo>
                  <a:pt x="24" y="26"/>
                  <a:pt x="33" y="27"/>
                  <a:pt x="39" y="32"/>
                </a:cubicBezTo>
                <a:cubicBezTo>
                  <a:pt x="41" y="33"/>
                  <a:pt x="48" y="42"/>
                  <a:pt x="46" y="45"/>
                </a:cubicBezTo>
                <a:cubicBezTo>
                  <a:pt x="46" y="44"/>
                  <a:pt x="45" y="43"/>
                  <a:pt x="45" y="43"/>
                </a:cubicBezTo>
                <a:cubicBezTo>
                  <a:pt x="45" y="48"/>
                  <a:pt x="44" y="52"/>
                  <a:pt x="44" y="57"/>
                </a:cubicBezTo>
                <a:cubicBezTo>
                  <a:pt x="35" y="56"/>
                  <a:pt x="32" y="67"/>
                  <a:pt x="18" y="68"/>
                </a:cubicBezTo>
                <a:cubicBezTo>
                  <a:pt x="19" y="71"/>
                  <a:pt x="19" y="71"/>
                  <a:pt x="19" y="75"/>
                </a:cubicBezTo>
                <a:cubicBezTo>
                  <a:pt x="38" y="77"/>
                  <a:pt x="61" y="85"/>
                  <a:pt x="55" y="109"/>
                </a:cubicBezTo>
                <a:close/>
                <a:moveTo>
                  <a:pt x="41" y="43"/>
                </a:moveTo>
                <a:cubicBezTo>
                  <a:pt x="38" y="34"/>
                  <a:pt x="28" y="30"/>
                  <a:pt x="17" y="31"/>
                </a:cubicBezTo>
                <a:cubicBezTo>
                  <a:pt x="20" y="40"/>
                  <a:pt x="37" y="39"/>
                  <a:pt x="41" y="43"/>
                </a:cubicBezTo>
                <a:close/>
                <a:moveTo>
                  <a:pt x="49" y="101"/>
                </a:moveTo>
                <a:cubicBezTo>
                  <a:pt x="49" y="85"/>
                  <a:pt x="35" y="83"/>
                  <a:pt x="22" y="82"/>
                </a:cubicBezTo>
                <a:cubicBezTo>
                  <a:pt x="25" y="94"/>
                  <a:pt x="46" y="89"/>
                  <a:pt x="49" y="101"/>
                </a:cubicBezTo>
                <a:close/>
                <a:moveTo>
                  <a:pt x="11" y="138"/>
                </a:moveTo>
                <a:cubicBezTo>
                  <a:pt x="13" y="145"/>
                  <a:pt x="16" y="151"/>
                  <a:pt x="24" y="152"/>
                </a:cubicBezTo>
                <a:cubicBezTo>
                  <a:pt x="54" y="154"/>
                  <a:pt x="86" y="139"/>
                  <a:pt x="81" y="110"/>
                </a:cubicBezTo>
                <a:cubicBezTo>
                  <a:pt x="78" y="141"/>
                  <a:pt x="40" y="146"/>
                  <a:pt x="11" y="138"/>
                </a:cubicBezTo>
                <a:close/>
              </a:path>
            </a:pathLst>
          </a:custGeom>
          <a:solidFill>
            <a:srgbClr val="7739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14" tIns="60957" rIns="121914" bIns="60957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3700">
              <a:solidFill>
                <a:prstClr val="black"/>
              </a:solidFill>
              <a:latin typeface="Nexa Light"/>
              <a:ea typeface="宋体" panose="02010600030101010101" pitchFamily="2" charset="-122"/>
            </a:endParaRPr>
          </a:p>
        </p:txBody>
      </p:sp>
      <p:sp>
        <p:nvSpPr>
          <p:cNvPr id="38" name="Freeform 8"/>
          <p:cNvSpPr>
            <a:spLocks noEditPoints="1" noChangeArrowheads="1"/>
          </p:cNvSpPr>
          <p:nvPr/>
        </p:nvSpPr>
        <p:spPr bwMode="auto">
          <a:xfrm>
            <a:off x="9675286" y="2639484"/>
            <a:ext cx="789516" cy="931333"/>
          </a:xfrm>
          <a:custGeom>
            <a:gdLst>
              <a:gd name="T0" fmla="*/ 273784 w 93"/>
              <a:gd name="T1" fmla="*/ 0 h 143"/>
              <a:gd name="T2" fmla="*/ 318353 w 93"/>
              <a:gd name="T3" fmla="*/ 78154 h 143"/>
              <a:gd name="T4" fmla="*/ 299252 w 93"/>
              <a:gd name="T5" fmla="*/ 112346 h 143"/>
              <a:gd name="T6" fmla="*/ 267417 w 93"/>
              <a:gd name="T7" fmla="*/ 244231 h 143"/>
              <a:gd name="T8" fmla="*/ 343821 w 93"/>
              <a:gd name="T9" fmla="*/ 249115 h 143"/>
              <a:gd name="T10" fmla="*/ 343821 w 93"/>
              <a:gd name="T11" fmla="*/ 127000 h 143"/>
              <a:gd name="T12" fmla="*/ 490264 w 93"/>
              <a:gd name="T13" fmla="*/ 112346 h 143"/>
              <a:gd name="T14" fmla="*/ 573036 w 93"/>
              <a:gd name="T15" fmla="*/ 185615 h 143"/>
              <a:gd name="T16" fmla="*/ 566669 w 93"/>
              <a:gd name="T17" fmla="*/ 214923 h 143"/>
              <a:gd name="T18" fmla="*/ 579403 w 93"/>
              <a:gd name="T19" fmla="*/ 317500 h 143"/>
              <a:gd name="T20" fmla="*/ 592137 w 93"/>
              <a:gd name="T21" fmla="*/ 683846 h 143"/>
              <a:gd name="T22" fmla="*/ 426593 w 93"/>
              <a:gd name="T23" fmla="*/ 683846 h 143"/>
              <a:gd name="T24" fmla="*/ 356556 w 93"/>
              <a:gd name="T25" fmla="*/ 615462 h 143"/>
              <a:gd name="T26" fmla="*/ 350189 w 93"/>
              <a:gd name="T27" fmla="*/ 508000 h 143"/>
              <a:gd name="T28" fmla="*/ 343821 w 93"/>
              <a:gd name="T29" fmla="*/ 405423 h 143"/>
              <a:gd name="T30" fmla="*/ 133708 w 93"/>
              <a:gd name="T31" fmla="*/ 405423 h 143"/>
              <a:gd name="T32" fmla="*/ 89139 w 93"/>
              <a:gd name="T33" fmla="*/ 415192 h 143"/>
              <a:gd name="T34" fmla="*/ 6367 w 93"/>
              <a:gd name="T35" fmla="*/ 341923 h 143"/>
              <a:gd name="T36" fmla="*/ 31835 w 93"/>
              <a:gd name="T37" fmla="*/ 283308 h 143"/>
              <a:gd name="T38" fmla="*/ 133708 w 93"/>
              <a:gd name="T39" fmla="*/ 4885 h 143"/>
              <a:gd name="T40" fmla="*/ 273784 w 93"/>
              <a:gd name="T41" fmla="*/ 0 h 143"/>
              <a:gd name="T42" fmla="*/ 152810 w 93"/>
              <a:gd name="T43" fmla="*/ 24423 h 143"/>
              <a:gd name="T44" fmla="*/ 50937 w 93"/>
              <a:gd name="T45" fmla="*/ 332154 h 143"/>
              <a:gd name="T46" fmla="*/ 362923 w 93"/>
              <a:gd name="T47" fmla="*/ 332154 h 143"/>
              <a:gd name="T48" fmla="*/ 401125 w 93"/>
              <a:gd name="T49" fmla="*/ 620346 h 143"/>
              <a:gd name="T50" fmla="*/ 496631 w 93"/>
              <a:gd name="T51" fmla="*/ 615462 h 143"/>
              <a:gd name="T52" fmla="*/ 477530 w 93"/>
              <a:gd name="T53" fmla="*/ 131885 h 143"/>
              <a:gd name="T54" fmla="*/ 369290 w 93"/>
              <a:gd name="T55" fmla="*/ 131885 h 143"/>
              <a:gd name="T56" fmla="*/ 375657 w 93"/>
              <a:gd name="T57" fmla="*/ 273538 h 143"/>
              <a:gd name="T58" fmla="*/ 362923 w 93"/>
              <a:gd name="T59" fmla="*/ 273538 h 143"/>
              <a:gd name="T60" fmla="*/ 261050 w 93"/>
              <a:gd name="T61" fmla="*/ 273538 h 143"/>
              <a:gd name="T62" fmla="*/ 165544 w 93"/>
              <a:gd name="T63" fmla="*/ 268654 h 143"/>
              <a:gd name="T64" fmla="*/ 203746 w 93"/>
              <a:gd name="T65" fmla="*/ 151423 h 143"/>
              <a:gd name="T66" fmla="*/ 241948 w 93"/>
              <a:gd name="T67" fmla="*/ 29308 h 143"/>
              <a:gd name="T68" fmla="*/ 152810 w 93"/>
              <a:gd name="T69" fmla="*/ 24423 h 143"/>
              <a:gd name="T70" fmla="*/ 203746 w 93"/>
              <a:gd name="T71" fmla="*/ 254000 h 143"/>
              <a:gd name="T72" fmla="*/ 254683 w 93"/>
              <a:gd name="T73" fmla="*/ 249115 h 143"/>
              <a:gd name="T74" fmla="*/ 267417 w 93"/>
              <a:gd name="T75" fmla="*/ 34192 h 143"/>
              <a:gd name="T76" fmla="*/ 203746 w 93"/>
              <a:gd name="T77" fmla="*/ 254000 h 143"/>
              <a:gd name="T78" fmla="*/ 522099 w 93"/>
              <a:gd name="T79" fmla="*/ 356577 h 143"/>
              <a:gd name="T80" fmla="*/ 522099 w 93"/>
              <a:gd name="T81" fmla="*/ 415192 h 143"/>
              <a:gd name="T82" fmla="*/ 573036 w 93"/>
              <a:gd name="T83" fmla="*/ 659423 h 143"/>
              <a:gd name="T84" fmla="*/ 560302 w 93"/>
              <a:gd name="T85" fmla="*/ 356577 h 143"/>
              <a:gd name="T86" fmla="*/ 515732 w 93"/>
              <a:gd name="T87" fmla="*/ 146538 h 143"/>
              <a:gd name="T88" fmla="*/ 522099 w 93"/>
              <a:gd name="T89" fmla="*/ 356577 h 143"/>
              <a:gd name="T90" fmla="*/ 38202 w 93"/>
              <a:gd name="T91" fmla="*/ 356577 h 143"/>
              <a:gd name="T92" fmla="*/ 343821 w 93"/>
              <a:gd name="T93" fmla="*/ 390769 h 143"/>
              <a:gd name="T94" fmla="*/ 331087 w 93"/>
              <a:gd name="T95" fmla="*/ 351692 h 143"/>
              <a:gd name="T96" fmla="*/ 38202 w 93"/>
              <a:gd name="T97" fmla="*/ 356577 h 143"/>
              <a:gd name="T98" fmla="*/ 560302 w 93"/>
              <a:gd name="T99" fmla="*/ 669192 h 143"/>
              <a:gd name="T100" fmla="*/ 528466 w 93"/>
              <a:gd name="T101" fmla="*/ 644769 h 143"/>
              <a:gd name="T102" fmla="*/ 407492 w 93"/>
              <a:gd name="T103" fmla="*/ 644769 h 143"/>
              <a:gd name="T104" fmla="*/ 560302 w 93"/>
              <a:gd name="T105" fmla="*/ 669192 h 14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93" h="143">
                <a:moveTo>
                  <a:pt x="43" y="0"/>
                </a:moveTo>
                <a:cubicBezTo>
                  <a:pt x="42" y="6"/>
                  <a:pt x="49" y="10"/>
                  <a:pt x="50" y="16"/>
                </a:cubicBezTo>
                <a:cubicBezTo>
                  <a:pt x="50" y="18"/>
                  <a:pt x="47" y="21"/>
                  <a:pt x="47" y="23"/>
                </a:cubicBezTo>
                <a:cubicBezTo>
                  <a:pt x="44" y="32"/>
                  <a:pt x="43" y="42"/>
                  <a:pt x="42" y="50"/>
                </a:cubicBezTo>
                <a:cubicBezTo>
                  <a:pt x="45" y="52"/>
                  <a:pt x="51" y="51"/>
                  <a:pt x="54" y="51"/>
                </a:cubicBezTo>
                <a:cubicBezTo>
                  <a:pt x="58" y="41"/>
                  <a:pt x="50" y="34"/>
                  <a:pt x="54" y="26"/>
                </a:cubicBezTo>
                <a:cubicBezTo>
                  <a:pt x="56" y="22"/>
                  <a:pt x="72" y="21"/>
                  <a:pt x="77" y="23"/>
                </a:cubicBezTo>
                <a:cubicBezTo>
                  <a:pt x="79" y="24"/>
                  <a:pt x="90" y="35"/>
                  <a:pt x="90" y="38"/>
                </a:cubicBezTo>
                <a:cubicBezTo>
                  <a:pt x="91" y="39"/>
                  <a:pt x="89" y="42"/>
                  <a:pt x="89" y="44"/>
                </a:cubicBezTo>
                <a:cubicBezTo>
                  <a:pt x="89" y="51"/>
                  <a:pt x="91" y="58"/>
                  <a:pt x="91" y="65"/>
                </a:cubicBezTo>
                <a:cubicBezTo>
                  <a:pt x="91" y="90"/>
                  <a:pt x="92" y="117"/>
                  <a:pt x="93" y="140"/>
                </a:cubicBezTo>
                <a:cubicBezTo>
                  <a:pt x="84" y="139"/>
                  <a:pt x="74" y="143"/>
                  <a:pt x="67" y="140"/>
                </a:cubicBezTo>
                <a:cubicBezTo>
                  <a:pt x="64" y="139"/>
                  <a:pt x="56" y="130"/>
                  <a:pt x="56" y="126"/>
                </a:cubicBezTo>
                <a:cubicBezTo>
                  <a:pt x="55" y="120"/>
                  <a:pt x="55" y="112"/>
                  <a:pt x="55" y="104"/>
                </a:cubicBezTo>
                <a:cubicBezTo>
                  <a:pt x="54" y="96"/>
                  <a:pt x="56" y="86"/>
                  <a:pt x="54" y="83"/>
                </a:cubicBezTo>
                <a:cubicBezTo>
                  <a:pt x="52" y="81"/>
                  <a:pt x="30" y="82"/>
                  <a:pt x="21" y="83"/>
                </a:cubicBezTo>
                <a:cubicBezTo>
                  <a:pt x="18" y="83"/>
                  <a:pt x="15" y="85"/>
                  <a:pt x="14" y="85"/>
                </a:cubicBezTo>
                <a:cubicBezTo>
                  <a:pt x="11" y="84"/>
                  <a:pt x="1" y="73"/>
                  <a:pt x="1" y="70"/>
                </a:cubicBezTo>
                <a:cubicBezTo>
                  <a:pt x="0" y="67"/>
                  <a:pt x="4" y="61"/>
                  <a:pt x="5" y="58"/>
                </a:cubicBezTo>
                <a:cubicBezTo>
                  <a:pt x="10" y="40"/>
                  <a:pt x="16" y="18"/>
                  <a:pt x="21" y="1"/>
                </a:cubicBezTo>
                <a:cubicBezTo>
                  <a:pt x="31" y="1"/>
                  <a:pt x="33" y="2"/>
                  <a:pt x="43" y="0"/>
                </a:cubicBezTo>
                <a:close/>
                <a:moveTo>
                  <a:pt x="24" y="5"/>
                </a:moveTo>
                <a:cubicBezTo>
                  <a:pt x="19" y="26"/>
                  <a:pt x="13" y="46"/>
                  <a:pt x="8" y="68"/>
                </a:cubicBezTo>
                <a:cubicBezTo>
                  <a:pt x="23" y="66"/>
                  <a:pt x="42" y="68"/>
                  <a:pt x="57" y="68"/>
                </a:cubicBezTo>
                <a:cubicBezTo>
                  <a:pt x="63" y="85"/>
                  <a:pt x="59" y="109"/>
                  <a:pt x="63" y="127"/>
                </a:cubicBezTo>
                <a:cubicBezTo>
                  <a:pt x="68" y="127"/>
                  <a:pt x="75" y="128"/>
                  <a:pt x="78" y="126"/>
                </a:cubicBezTo>
                <a:cubicBezTo>
                  <a:pt x="75" y="96"/>
                  <a:pt x="79" y="57"/>
                  <a:pt x="75" y="27"/>
                </a:cubicBezTo>
                <a:cubicBezTo>
                  <a:pt x="69" y="28"/>
                  <a:pt x="65" y="25"/>
                  <a:pt x="58" y="27"/>
                </a:cubicBezTo>
                <a:cubicBezTo>
                  <a:pt x="57" y="35"/>
                  <a:pt x="61" y="47"/>
                  <a:pt x="59" y="56"/>
                </a:cubicBezTo>
                <a:cubicBezTo>
                  <a:pt x="59" y="53"/>
                  <a:pt x="58" y="56"/>
                  <a:pt x="57" y="56"/>
                </a:cubicBezTo>
                <a:cubicBezTo>
                  <a:pt x="54" y="57"/>
                  <a:pt x="46" y="55"/>
                  <a:pt x="41" y="56"/>
                </a:cubicBezTo>
                <a:cubicBezTo>
                  <a:pt x="37" y="56"/>
                  <a:pt x="28" y="59"/>
                  <a:pt x="26" y="55"/>
                </a:cubicBezTo>
                <a:cubicBezTo>
                  <a:pt x="24" y="52"/>
                  <a:pt x="30" y="36"/>
                  <a:pt x="32" y="31"/>
                </a:cubicBezTo>
                <a:cubicBezTo>
                  <a:pt x="34" y="22"/>
                  <a:pt x="34" y="13"/>
                  <a:pt x="38" y="6"/>
                </a:cubicBezTo>
                <a:cubicBezTo>
                  <a:pt x="33" y="7"/>
                  <a:pt x="28" y="5"/>
                  <a:pt x="24" y="5"/>
                </a:cubicBezTo>
                <a:close/>
                <a:moveTo>
                  <a:pt x="32" y="52"/>
                </a:moveTo>
                <a:cubicBezTo>
                  <a:pt x="35" y="52"/>
                  <a:pt x="37" y="51"/>
                  <a:pt x="40" y="51"/>
                </a:cubicBezTo>
                <a:cubicBezTo>
                  <a:pt x="40" y="35"/>
                  <a:pt x="52" y="17"/>
                  <a:pt x="42" y="7"/>
                </a:cubicBezTo>
                <a:cubicBezTo>
                  <a:pt x="40" y="23"/>
                  <a:pt x="35" y="36"/>
                  <a:pt x="32" y="52"/>
                </a:cubicBezTo>
                <a:close/>
                <a:moveTo>
                  <a:pt x="82" y="73"/>
                </a:moveTo>
                <a:cubicBezTo>
                  <a:pt x="82" y="77"/>
                  <a:pt x="82" y="81"/>
                  <a:pt x="82" y="85"/>
                </a:cubicBezTo>
                <a:cubicBezTo>
                  <a:pt x="84" y="102"/>
                  <a:pt x="80" y="128"/>
                  <a:pt x="90" y="135"/>
                </a:cubicBezTo>
                <a:cubicBezTo>
                  <a:pt x="90" y="113"/>
                  <a:pt x="88" y="94"/>
                  <a:pt x="88" y="73"/>
                </a:cubicBezTo>
                <a:cubicBezTo>
                  <a:pt x="89" y="57"/>
                  <a:pt x="90" y="37"/>
                  <a:pt x="81" y="30"/>
                </a:cubicBezTo>
                <a:cubicBezTo>
                  <a:pt x="80" y="41"/>
                  <a:pt x="81" y="58"/>
                  <a:pt x="82" y="73"/>
                </a:cubicBezTo>
                <a:close/>
                <a:moveTo>
                  <a:pt x="6" y="73"/>
                </a:moveTo>
                <a:cubicBezTo>
                  <a:pt x="13" y="88"/>
                  <a:pt x="34" y="76"/>
                  <a:pt x="54" y="80"/>
                </a:cubicBezTo>
                <a:cubicBezTo>
                  <a:pt x="53" y="77"/>
                  <a:pt x="53" y="74"/>
                  <a:pt x="52" y="72"/>
                </a:cubicBezTo>
                <a:cubicBezTo>
                  <a:pt x="37" y="74"/>
                  <a:pt x="20" y="71"/>
                  <a:pt x="6" y="73"/>
                </a:cubicBezTo>
                <a:close/>
                <a:moveTo>
                  <a:pt x="88" y="137"/>
                </a:moveTo>
                <a:cubicBezTo>
                  <a:pt x="86" y="136"/>
                  <a:pt x="85" y="134"/>
                  <a:pt x="83" y="132"/>
                </a:cubicBezTo>
                <a:cubicBezTo>
                  <a:pt x="77" y="133"/>
                  <a:pt x="71" y="131"/>
                  <a:pt x="64" y="132"/>
                </a:cubicBezTo>
                <a:cubicBezTo>
                  <a:pt x="67" y="141"/>
                  <a:pt x="80" y="136"/>
                  <a:pt x="88" y="137"/>
                </a:cubicBezTo>
                <a:close/>
              </a:path>
            </a:pathLst>
          </a:custGeom>
          <a:solidFill>
            <a:srgbClr val="FC83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14" tIns="60957" rIns="121914" bIns="60957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3700">
              <a:solidFill>
                <a:prstClr val="black"/>
              </a:solidFill>
              <a:latin typeface="Nexa Light"/>
              <a:ea typeface="宋体" panose="02010600030101010101" pitchFamily="2" charset="-122"/>
            </a:endParaRPr>
          </a:p>
        </p:txBody>
      </p:sp>
      <p:sp>
        <p:nvSpPr>
          <p:cNvPr id="171019" name="Rectangle 11"/>
          <p:cNvSpPr>
            <a:spLocks noChangeArrowheads="1"/>
          </p:cNvSpPr>
          <p:nvPr/>
        </p:nvSpPr>
        <p:spPr bwMode="auto">
          <a:xfrm>
            <a:off x="1701800" y="258235"/>
            <a:ext cx="7103533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4" tIns="60957" rIns="121914" bIns="60957" anchor="ctr">
            <a:spAutoFit/>
          </a:bodyPr>
          <a:lstStyle/>
          <a:p>
            <a:pPr marL="1219200" indent="-121920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>
                <a:solidFill>
                  <a:srgbClr val="FFFFFF"/>
                </a:solidFill>
                <a:latin typeface="Nexa Light"/>
                <a:ea typeface="宋体" panose="02010600030101010101" pitchFamily="2" charset="-122"/>
              </a:rPr>
              <a:t>说明事物要抓住特征</a:t>
            </a:r>
            <a:endParaRPr lang="zh-CN" altLang="en-US" sz="4800" b="1">
              <a:solidFill>
                <a:srgbClr val="FFFFFF"/>
              </a:solidFill>
              <a:latin typeface="Nexa Light"/>
              <a:ea typeface="宋体" panose="02010600030101010101" pitchFamily="2" charset="-122"/>
            </a:endParaRPr>
          </a:p>
          <a:p>
            <a:pPr marL="1219200" indent="-121920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4800">
              <a:solidFill>
                <a:srgbClr val="000000"/>
              </a:solidFill>
              <a:latin typeface="Nexa Light"/>
              <a:ea typeface="宋体" panose="02010600030101010101" pitchFamily="2" charset="-122"/>
            </a:endParaRPr>
          </a:p>
        </p:txBody>
      </p:sp>
      <p:sp>
        <p:nvSpPr>
          <p:cNvPr id="39948" name="WordArt 12" descr="白色大理石"/>
          <p:cNvSpPr>
            <a:spLocks noChangeArrowheads="1" noChangeShapeType="1" noTextEdit="1"/>
          </p:cNvSpPr>
          <p:nvPr/>
        </p:nvSpPr>
        <p:spPr bwMode="auto">
          <a:xfrm>
            <a:off x="372533" y="2540000"/>
            <a:ext cx="3048000" cy="609600"/>
          </a:xfrm>
          <a:prstGeom prst="rect">
            <a:avLst/>
          </a:prstGeom>
        </p:spPr>
        <p:txBody>
          <a:bodyPr wrap="none" lIns="121914" tIns="60957" rIns="121914" bIns="60957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kern="10">
                <a:ln w="9525">
                  <a:round/>
                </a:ln>
                <a:blipFill dpi="0" rotWithShape="0">
                  <a:blip r:embed="rId6"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熟悉多一点</a:t>
            </a:r>
            <a:endParaRPr lang="zh-CN" altLang="en-US" sz="4800" kern="10">
              <a:ln w="9525">
                <a:round/>
              </a:ln>
              <a:blipFill dpi="0" rotWithShape="0">
                <a:blip r:embed="rId6"/>
                <a:tile tx="0" ty="0" sx="100000" sy="100000" flip="none" algn="tl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9" name="WordArt 13"/>
          <p:cNvSpPr>
            <a:spLocks noChangeArrowheads="1" noChangeShapeType="1" noTextEdit="1"/>
          </p:cNvSpPr>
          <p:nvPr/>
        </p:nvSpPr>
        <p:spPr bwMode="auto">
          <a:xfrm>
            <a:off x="2631019" y="4394200"/>
            <a:ext cx="2730500" cy="804333"/>
          </a:xfrm>
          <a:prstGeom prst="rect">
            <a:avLst/>
          </a:prstGeom>
        </p:spPr>
        <p:txBody>
          <a:bodyPr wrap="none" lIns="121914" tIns="60957" rIns="121914" bIns="60957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300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特征显一点</a:t>
            </a:r>
            <a:endParaRPr lang="zh-CN" altLang="en-US" sz="4300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50" name="WordArt 14"/>
          <p:cNvSpPr>
            <a:spLocks noChangeArrowheads="1" noChangeShapeType="1" noTextEdit="1"/>
          </p:cNvSpPr>
          <p:nvPr/>
        </p:nvSpPr>
        <p:spPr bwMode="auto">
          <a:xfrm>
            <a:off x="5046133" y="2787651"/>
            <a:ext cx="3048000" cy="609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914" tIns="60957" rIns="121914" bIns="60957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顺序理一点</a:t>
            </a:r>
            <a:endParaRPr lang="zh-CN" altLang="en-US" sz="48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51" name="WordArt 15"/>
          <p:cNvSpPr>
            <a:spLocks noChangeArrowheads="1" noChangeShapeType="1" noTextEdit="1"/>
          </p:cNvSpPr>
          <p:nvPr/>
        </p:nvSpPr>
        <p:spPr bwMode="auto">
          <a:xfrm>
            <a:off x="8252884" y="3668184"/>
            <a:ext cx="3048000" cy="609600"/>
          </a:xfrm>
          <a:prstGeom prst="rect">
            <a:avLst/>
          </a:prstGeom>
        </p:spPr>
        <p:txBody>
          <a:bodyPr wrap="none" lIns="121914" tIns="60957" rIns="121914" bIns="60957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方法用一点</a:t>
            </a:r>
            <a:endParaRPr lang="zh-CN" altLang="en-US" sz="48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1020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1430000" y="110236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 spd="slow" advTm="1455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7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20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8" dur="20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3" dur="20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171019" grpId="0"/>
      <p:bldP spid="39948" grpId="0"/>
      <p:bldP spid="39949" grpId="0"/>
      <p:bldP spid="39950" grpId="0"/>
      <p:bldP spid="399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itle 6"/>
          <p:cNvSpPr txBox="1"/>
          <p:nvPr userDrawn="1">
            <p:custDataLst>
              <p:tags r:id="rId3"/>
            </p:custDataLst>
          </p:nvPr>
        </p:nvSpPr>
        <p:spPr>
          <a:xfrm>
            <a:off x="180675" y="2273815"/>
            <a:ext cx="10973400" cy="10439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rmAutofit fontScale="25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14400" b="1" spc="5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同学们说明事物时，如何抓住事物的特征？我们以几处建筑物为例来探究其方法。</a:t>
            </a:r>
            <a:endParaRPr lang="zh-CN" altLang="en-US" sz="14400" b="1" spc="5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0700" b="1" spc="51"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itle 6"/>
          <p:cNvSpPr txBox="1"/>
          <p:nvPr userDrawn="1">
            <p:custDataLst>
              <p:tags r:id="rId4"/>
            </p:custDataLst>
          </p:nvPr>
        </p:nvSpPr>
        <p:spPr>
          <a:xfrm>
            <a:off x="22559" y="269837"/>
            <a:ext cx="10973400" cy="56514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800"/>
              </a:spcAft>
              <a:defRPr/>
            </a:pPr>
            <a:r>
              <a:rPr lang="zh-CN" altLang="en-US" sz="3900" b="1" spc="30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三、互动解疑</a:t>
            </a:r>
            <a:endParaRPr lang="zh-CN" altLang="en-US" sz="3900" b="1" spc="300">
              <a:ln w="3175">
                <a:noFill/>
                <a:prstDash val="dash"/>
              </a:ln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960121"/>
            <a:ext cx="10996296" cy="267971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6" tIns="45718" rIns="91386" bIns="45718" rtlCol="0" anchor="ctr"/>
          <a:lstStyle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itle 6"/>
          <p:cNvSpPr txBox="1"/>
          <p:nvPr userDrawn="1">
            <p:custDataLst>
              <p:tags r:id="rId3"/>
            </p:custDataLst>
          </p:nvPr>
        </p:nvSpPr>
        <p:spPr>
          <a:xfrm>
            <a:off x="22896" y="1378586"/>
            <a:ext cx="11878945" cy="10439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rmAutofit fontScale="25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altLang="zh-CN" sz="14400" b="1" spc="5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4400" b="1" spc="5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、首先要善于观察。</a:t>
            </a:r>
            <a:r>
              <a:rPr lang="zh-CN" altLang="en-US" sz="14400" b="1" spc="5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同学们仔细观察中国鸟巢的图片。既要注意它的总体面貌，也要观察其局部。</a:t>
            </a:r>
            <a:endParaRPr lang="zh-CN" altLang="en-US" sz="14400" b="1" spc="5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14400" b="1" spc="51"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itle 6"/>
          <p:cNvSpPr txBox="1"/>
          <p:nvPr userDrawn="1">
            <p:custDataLst>
              <p:tags r:id="rId4"/>
            </p:custDataLst>
          </p:nvPr>
        </p:nvSpPr>
        <p:spPr>
          <a:xfrm>
            <a:off x="22559" y="269837"/>
            <a:ext cx="10973400" cy="56514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800"/>
              </a:spcAft>
              <a:defRPr/>
            </a:pPr>
            <a:r>
              <a:rPr lang="zh-CN" altLang="en-US" sz="3900" b="1" spc="30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三、互动解疑</a:t>
            </a:r>
            <a:endParaRPr lang="zh-CN" altLang="en-US" sz="3900" b="1" spc="300">
              <a:ln w="3175">
                <a:noFill/>
                <a:prstDash val="dash"/>
              </a:ln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960121"/>
            <a:ext cx="10996296" cy="267971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6" tIns="45718" rIns="91386" bIns="45718" rtlCol="0" anchor="ctr"/>
          <a:lstStyle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itle 6"/>
          <p:cNvSpPr txBox="1"/>
          <p:nvPr userDrawn="1">
            <p:custDataLst>
              <p:tags r:id="rId3"/>
            </p:custDataLst>
          </p:nvPr>
        </p:nvSpPr>
        <p:spPr>
          <a:xfrm>
            <a:off x="22559" y="1378467"/>
            <a:ext cx="10973400" cy="10439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rmAutofit fontScale="25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14400" b="1" spc="51"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读下面这段解说词，说说这段解说词从哪些方面来介绍鸟巢的什么特征。</a:t>
            </a:r>
            <a:endParaRPr lang="zh-CN" altLang="en-US" sz="14400" b="1" spc="5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10700" b="1" spc="5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国家体育场（“鸟巢”）位于北京奥林匹克公园中心区南部。建筑面积25.8万平方米,占地面积20.4万平方米，容纳观众座席91，000个。</a:t>
            </a:r>
            <a:endParaRPr lang="zh-CN" altLang="en-US" sz="10700" b="1" spc="5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10700" b="1" spc="5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主体建筑为南北长333米、东西宽296米的椭圆型，最高处高69米。</a:t>
            </a:r>
            <a:endParaRPr lang="zh-CN" altLang="en-US" sz="10700" b="1" spc="5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10700" b="1" spc="5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由一系列钢桁架围绕碗状座席区编织而成的“鸟巢”外形，空间结构新颖，建筑和结构浑然一体，独特、美观。</a:t>
            </a:r>
            <a:endParaRPr lang="zh-CN" altLang="en-US" sz="10700" b="1" spc="5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itle 6"/>
          <p:cNvSpPr txBox="1"/>
          <p:nvPr userDrawn="1">
            <p:custDataLst>
              <p:tags r:id="rId4"/>
            </p:custDataLst>
          </p:nvPr>
        </p:nvSpPr>
        <p:spPr>
          <a:xfrm>
            <a:off x="22559" y="269837"/>
            <a:ext cx="10973400" cy="56514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16" tIns="46955" rIns="90116" bIns="46955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800"/>
              </a:spcAft>
              <a:defRPr/>
            </a:pPr>
            <a:r>
              <a:rPr lang="zh-CN" altLang="en-US" sz="3900" b="1" spc="30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三、互动解疑</a:t>
            </a:r>
            <a:endParaRPr lang="zh-CN" altLang="en-US" sz="3900" b="1" spc="300">
              <a:ln w="3175">
                <a:noFill/>
                <a:prstDash val="dash"/>
              </a:ln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960121"/>
            <a:ext cx="10996296" cy="267971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6" tIns="45718" rIns="91386" bIns="45718" rtlCol="0" anchor="ctr"/>
          <a:lstStyle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0.xml><?xml version="1.0" encoding="utf-8"?>
<p:tagLst xmlns:p="http://schemas.openxmlformats.org/presentationml/2006/main">
  <p:tag name="KSO_WM_BEAUTIFY_FLAG" val="#wm#"/>
  <p:tag name="KSO_WM_SLIDE_ID" val="custom20202824_6"/>
  <p:tag name="KSO_WM_SLIDE_INDEX" val="6"/>
  <p:tag name="KSO_WM_SLIDE_ITEM_CNT" val="0"/>
  <p:tag name="KSO_WM_SLIDE_LAYOUT" val="a_d_f"/>
  <p:tag name="KSO_WM_SLIDE_LAYOUT_CNT" val="1_1_1"/>
  <p:tag name="KSO_WM_SLIDE_POSITION" val="47*48"/>
  <p:tag name="KSO_WM_SLIDE_SIZE" val="864*443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2824"/>
  <p:tag name="KSO_WM_TEMPLATE_MASTER_TYPE" val="1"/>
  <p:tag name="KSO_WM_TEMPLATE_SUBCATEGORY" val="0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custom20202824_6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"/>
  <p:tag name="KSO_WM_UNIT_TYPE" val="f"/>
  <p:tag name="KSO_WM_UNIT_VALUE" val="14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custom20202824_6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30"/>
</p:tagLst>
</file>

<file path=ppt/tags/tag13.xml><?xml version="1.0" encoding="utf-8"?>
<p:tagLst xmlns:p="http://schemas.openxmlformats.org/presentationml/2006/main">
  <p:tag name="KSO_WM_BEAUTIFY_FLAG" val="#wm#"/>
  <p:tag name="KSO_WM_SLIDE_ID" val="custom20202824_6"/>
  <p:tag name="KSO_WM_SLIDE_INDEX" val="6"/>
  <p:tag name="KSO_WM_SLIDE_ITEM_CNT" val="0"/>
  <p:tag name="KSO_WM_SLIDE_LAYOUT" val="a_d_f"/>
  <p:tag name="KSO_WM_SLIDE_LAYOUT_CNT" val="1_1_1"/>
  <p:tag name="KSO_WM_SLIDE_POSITION" val="47*48"/>
  <p:tag name="KSO_WM_SLIDE_SIZE" val="864*443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2824"/>
  <p:tag name="KSO_WM_TEMPLATE_MASTER_TYPE" val="1"/>
  <p:tag name="KSO_WM_TEMPLATE_SUBCATEGORY" val="0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4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custom20202824_6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"/>
  <p:tag name="KSO_WM_UNIT_TYPE" val="f"/>
  <p:tag name="KSO_WM_UNIT_VALUE" val="14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custom20202824_6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30"/>
</p:tagLst>
</file>

<file path=ppt/tags/tag17.xml><?xml version="1.0" encoding="utf-8"?>
<p:tagLst xmlns:p="http://schemas.openxmlformats.org/presentationml/2006/main">
  <p:tag name="KSO_WM_BEAUTIFY_FLAG" val="#wm#"/>
  <p:tag name="KSO_WM_SLIDE_ID" val="custom20202824_6"/>
  <p:tag name="KSO_WM_SLIDE_INDEX" val="6"/>
  <p:tag name="KSO_WM_SLIDE_ITEM_CNT" val="0"/>
  <p:tag name="KSO_WM_SLIDE_LAYOUT" val="a_d_f"/>
  <p:tag name="KSO_WM_SLIDE_LAYOUT_CNT" val="1_1_1"/>
  <p:tag name="KSO_WM_SLIDE_POSITION" val="47*48"/>
  <p:tag name="KSO_WM_SLIDE_SIZE" val="864*443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2824"/>
  <p:tag name="KSO_WM_TEMPLATE_MASTER_TYPE" val="1"/>
  <p:tag name="KSO_WM_TEMPLATE_SUBCATEGORY" val="0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4"/>
</p:tagLst>
</file>

<file path=ppt/tags/tag19.xml><?xml version="1.0" encoding="utf-8"?>
<p:tagLst xmlns:p="http://schemas.openxmlformats.org/presentationml/2006/main">
  <p:tag name="KSO_WM_BEAUTIFY_FLAG" val="#wm#"/>
  <p:tag name="KSO_WM_DYNAMICNUM_SPEED" val="3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DIAGRAM_MODELTYPE" val="dynamicNum"/>
  <p:tag name="KSO_WM_UNIT_DYNMNUM_DGM_ANIMTYPE" val="5"/>
  <p:tag name="KSO_WM_UNIT_DYNMNUM_TYPE" val="1"/>
  <p:tag name="KSO_WM_UNIT_HIGHLIGHT" val="0"/>
  <p:tag name="KSO_WM_UNIT_ID" val="custom20202824_6*f*1"/>
  <p:tag name="KSO_WM_UNIT_INDEX" val="1602657376235_1_1"/>
  <p:tag name="KSO_WM_UNIT_LAYERLEVEL" val="1"/>
  <p:tag name="KSO_WM_UNIT_NOCLEAR" val="0"/>
  <p:tag name="KSO_WM_UNIT_PRESET_TEXT" val="点击此处添加正文，文字是您思想的提炼，为了演示发布的良好效果，请言简意赅的阐述您的观点。"/>
  <p:tag name="KSO_WM_UNIT_TYPE" val="ζ_h_f"/>
  <p:tag name="KSO_WM_UNIT_VALUE" val="141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4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custom20202824_6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30"/>
</p:tagLst>
</file>

<file path=ppt/tags/tag21.xml><?xml version="1.0" encoding="utf-8"?>
<p:tagLst xmlns:p="http://schemas.openxmlformats.org/presentationml/2006/main">
  <p:tag name="KSO_WM_BEAUTIFY_FLAG" val="#wm#"/>
  <p:tag name="KSO_WM_SLIDE_ID" val="custom20202824_6"/>
  <p:tag name="KSO_WM_SLIDE_INDEX" val="6"/>
  <p:tag name="KSO_WM_SLIDE_ITEM_CNT" val="0"/>
  <p:tag name="KSO_WM_SLIDE_LAYOUT" val="a_d_f"/>
  <p:tag name="KSO_WM_SLIDE_LAYOUT_CNT" val="1_1_1"/>
  <p:tag name="KSO_WM_SLIDE_POSITION" val="47*48"/>
  <p:tag name="KSO_WM_SLIDE_SIZE" val="864*443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2824"/>
  <p:tag name="KSO_WM_TEMPLATE_MASTER_TYPE" val="1"/>
  <p:tag name="KSO_WM_TEMPLATE_SUBCATEGORY" val="0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4"/>
</p:tagLst>
</file>

<file path=ppt/tags/tag23.xml><?xml version="1.0" encoding="utf-8"?>
<p:tagLst xmlns:p="http://schemas.openxmlformats.org/presentationml/2006/main">
  <p:tag name="KSO_WM_BEAUTIFY_FLAG" val="#wm#"/>
  <p:tag name="KSO_WM_DYNAMICNUM_SPEED" val="3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DIAGRAM_MODELTYPE" val="dynamicNum"/>
  <p:tag name="KSO_WM_UNIT_DYNMNUM_DGM_ANIMTYPE" val="5"/>
  <p:tag name="KSO_WM_UNIT_DYNMNUM_TYPE" val="1"/>
  <p:tag name="KSO_WM_UNIT_HIGHLIGHT" val="0"/>
  <p:tag name="KSO_WM_UNIT_ID" val="custom20202824_6*f*1"/>
  <p:tag name="KSO_WM_UNIT_INDEX" val="1602657376235_1_1"/>
  <p:tag name="KSO_WM_UNIT_LAYERLEVEL" val="1"/>
  <p:tag name="KSO_WM_UNIT_NOCLEAR" val="0"/>
  <p:tag name="KSO_WM_UNIT_PRESET_TEXT" val="点击此处添加正文，文字是您思想的提炼，为了演示发布的良好效果，请言简意赅的阐述您的观点。"/>
  <p:tag name="KSO_WM_UNIT_TYPE" val="ζ_h_f"/>
  <p:tag name="KSO_WM_UNIT_VALUE" val="14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custom20202824_6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30"/>
</p:tagLst>
</file>

<file path=ppt/tags/tag25.xml><?xml version="1.0" encoding="utf-8"?>
<p:tagLst xmlns:p="http://schemas.openxmlformats.org/presentationml/2006/main">
  <p:tag name="KSO_WM_BEAUTIFY_FLAG" val="#wm#"/>
  <p:tag name="KSO_WM_SLIDE_ID" val="custom20202824_6"/>
  <p:tag name="KSO_WM_SLIDE_INDEX" val="6"/>
  <p:tag name="KSO_WM_SLIDE_ITEM_CNT" val="0"/>
  <p:tag name="KSO_WM_SLIDE_LAYOUT" val="a_d_f"/>
  <p:tag name="KSO_WM_SLIDE_LAYOUT_CNT" val="1_1_1"/>
  <p:tag name="KSO_WM_SLIDE_POSITION" val="47*48"/>
  <p:tag name="KSO_WM_SLIDE_SIZE" val="864*443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2824"/>
  <p:tag name="KSO_WM_TEMPLATE_MASTER_TYPE" val="1"/>
  <p:tag name="KSO_WM_TEMPLATE_SUBCATEGORY" val="0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custom20202824_6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"/>
  <p:tag name="KSO_WM_UNIT_TYPE" val="f"/>
  <p:tag name="KSO_WM_UNIT_VALUE" val="14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custom20202824_6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30"/>
</p:tagLst>
</file>

<file path=ppt/tags/tag28.xml><?xml version="1.0" encoding="utf-8"?>
<p:tagLst xmlns:p="http://schemas.openxmlformats.org/presentationml/2006/main">
  <p:tag name="KSO_WM_BEAUTIFY_FLAG" val="#wm#"/>
  <p:tag name="KSO_WM_SLIDE_ID" val="custom20202824_6"/>
  <p:tag name="KSO_WM_SLIDE_INDEX" val="6"/>
  <p:tag name="KSO_WM_SLIDE_ITEM_CNT" val="0"/>
  <p:tag name="KSO_WM_SLIDE_LAYOUT" val="a_d_f"/>
  <p:tag name="KSO_WM_SLIDE_LAYOUT_CNT" val="1_1_1"/>
  <p:tag name="KSO_WM_SLIDE_POSITION" val="47*48"/>
  <p:tag name="KSO_WM_SLIDE_SIZE" val="864*443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2824"/>
  <p:tag name="KSO_WM_TEMPLATE_MASTER_TYPE" val="1"/>
  <p:tag name="KSO_WM_TEMPLATE_SUBCATEGORY" val="0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custom20202824_6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"/>
  <p:tag name="KSO_WM_UNIT_TYPE" val="f"/>
  <p:tag name="KSO_WM_UNIT_VALUE" val="141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4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custom20202824_6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30"/>
</p:tagLst>
</file>

<file path=ppt/tags/tag31.xml><?xml version="1.0" encoding="utf-8"?>
<p:tagLst xmlns:p="http://schemas.openxmlformats.org/presentationml/2006/main">
  <p:tag name="KSO_WM_BEAUTIFY_FLAG" val="#wm#"/>
  <p:tag name="KSO_WM_SLIDE_ID" val="custom20202824_6"/>
  <p:tag name="KSO_WM_SLIDE_INDEX" val="6"/>
  <p:tag name="KSO_WM_SLIDE_ITEM_CNT" val="0"/>
  <p:tag name="KSO_WM_SLIDE_LAYOUT" val="a_d_f"/>
  <p:tag name="KSO_WM_SLIDE_LAYOUT_CNT" val="1_1_1"/>
  <p:tag name="KSO_WM_SLIDE_POSITION" val="47*48"/>
  <p:tag name="KSO_WM_SLIDE_SIZE" val="864*443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2824"/>
  <p:tag name="KSO_WM_TEMPLATE_MASTER_TYPE" val="1"/>
  <p:tag name="KSO_WM_TEMPLATE_SUBCATEGORY" val="0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custom20202824_6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"/>
  <p:tag name="KSO_WM_UNIT_TYPE" val="f"/>
  <p:tag name="KSO_WM_UNIT_VALUE" val="14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custom20202824_6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30"/>
</p:tagLst>
</file>

<file path=ppt/tags/tag34.xml><?xml version="1.0" encoding="utf-8"?>
<p:tagLst xmlns:p="http://schemas.openxmlformats.org/presentationml/2006/main">
  <p:tag name="KSO_WM_BEAUTIFY_FLAG" val="#wm#"/>
  <p:tag name="KSO_WM_SLIDE_ID" val="custom20202824_6"/>
  <p:tag name="KSO_WM_SLIDE_INDEX" val="6"/>
  <p:tag name="KSO_WM_SLIDE_ITEM_CNT" val="0"/>
  <p:tag name="KSO_WM_SLIDE_LAYOUT" val="a_d_f"/>
  <p:tag name="KSO_WM_SLIDE_LAYOUT_CNT" val="1_1_1"/>
  <p:tag name="KSO_WM_SLIDE_POSITION" val="47*48"/>
  <p:tag name="KSO_WM_SLIDE_SIZE" val="864*443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2824"/>
  <p:tag name="KSO_WM_TEMPLATE_MASTER_TYPE" val="1"/>
  <p:tag name="KSO_WM_TEMPLATE_SUBCATEGORY" val="0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4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custom20202824_6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"/>
  <p:tag name="KSO_WM_UNIT_TYPE" val="f"/>
  <p:tag name="KSO_WM_UNIT_VALUE" val="14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custom20202824_6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30"/>
</p:tagLst>
</file>

<file path=ppt/tags/tag38.xml><?xml version="1.0" encoding="utf-8"?>
<p:tagLst xmlns:p="http://schemas.openxmlformats.org/presentationml/2006/main">
  <p:tag name="KSO_WM_BEAUTIFY_FLAG" val="#wm#"/>
  <p:tag name="KSO_WM_SLIDE_ID" val="custom20202824_6"/>
  <p:tag name="KSO_WM_SLIDE_INDEX" val="6"/>
  <p:tag name="KSO_WM_SLIDE_ITEM_CNT" val="0"/>
  <p:tag name="KSO_WM_SLIDE_LAYOUT" val="a_d_f"/>
  <p:tag name="KSO_WM_SLIDE_LAYOUT_CNT" val="1_1_1"/>
  <p:tag name="KSO_WM_SLIDE_POSITION" val="47*48"/>
  <p:tag name="KSO_WM_SLIDE_SIZE" val="864*443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2824"/>
  <p:tag name="KSO_WM_TEMPLATE_MASTER_TYPE" val="1"/>
  <p:tag name="KSO_WM_TEMPLATE_SUBCATEGORY" val="0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custom20202824_6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"/>
  <p:tag name="KSO_WM_UNIT_TYPE" val="f"/>
  <p:tag name="KSO_WM_UNIT_VALUE" val="14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custom20202824_6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"/>
  <p:tag name="KSO_WM_UNIT_TYPE" val="f"/>
  <p:tag name="KSO_WM_UNIT_VALUE" val="14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custom20202824_6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30"/>
</p:tagLst>
</file>

<file path=ppt/tags/tag41.xml><?xml version="1.0" encoding="utf-8"?>
<p:tagLst xmlns:p="http://schemas.openxmlformats.org/presentationml/2006/main">
  <p:tag name="KSO_WM_BEAUTIFY_FLAG" val="#wm#"/>
  <p:tag name="KSO_WM_SLIDE_ID" val="custom20202824_6"/>
  <p:tag name="KSO_WM_SLIDE_INDEX" val="6"/>
  <p:tag name="KSO_WM_SLIDE_ITEM_CNT" val="0"/>
  <p:tag name="KSO_WM_SLIDE_LAYOUT" val="a_d_f"/>
  <p:tag name="KSO_WM_SLIDE_LAYOUT_CNT" val="1_1_1"/>
  <p:tag name="KSO_WM_SLIDE_POSITION" val="47*48"/>
  <p:tag name="KSO_WM_SLIDE_SIZE" val="864*443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2824"/>
  <p:tag name="KSO_WM_TEMPLATE_MASTER_TYPE" val="1"/>
  <p:tag name="KSO_WM_TEMPLATE_SUBCATEGORY" val="0"/>
</p:tagLst>
</file>

<file path=ppt/tags/tag42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custom20202824_6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30"/>
</p:tagLst>
</file>

<file path=ppt/tags/tag6.xml><?xml version="1.0" encoding="utf-8"?>
<p:tagLst xmlns:p="http://schemas.openxmlformats.org/presentationml/2006/main">
  <p:tag name="KSO_WM_BEAUTIFY_FLAG" val="#wm#"/>
  <p:tag name="KSO_WM_SLIDE_ID" val="custom20202824_6"/>
  <p:tag name="KSO_WM_SLIDE_INDEX" val="6"/>
  <p:tag name="KSO_WM_SLIDE_ITEM_CNT" val="0"/>
  <p:tag name="KSO_WM_SLIDE_LAYOUT" val="a_d_f"/>
  <p:tag name="KSO_WM_SLIDE_LAYOUT_CNT" val="1_1_1"/>
  <p:tag name="KSO_WM_SLIDE_POSITION" val="47*48"/>
  <p:tag name="KSO_WM_SLIDE_SIZE" val="864*443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2824"/>
  <p:tag name="KSO_WM_TEMPLATE_MASTER_TYPE" val="1"/>
  <p:tag name="KSO_WM_TEMPLATE_SUBCATEGORY" val="0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4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custom20202824_6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"/>
  <p:tag name="KSO_WM_UNIT_TYPE" val="f"/>
  <p:tag name="KSO_WM_UNIT_VALUE" val="14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4"/>
  <p:tag name="KSO_WM_UNIT_COMPATIBLE" val="0"/>
  <p:tag name="KSO_WM_UNIT_DIAGRAM_ISNUMVISUAL" val="0"/>
  <p:tag name="KSO_WM_UNIT_DIAGRAM_ISREFERUNIT" val="0"/>
  <p:tag name="KSO_WM_UNIT_HIGHLIGHT" val="0"/>
  <p:tag name="KSO_WM_UNIT_ID" val="custom20202824_6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30"/>
</p:tagLst>
</file>

<file path=ppt/theme/theme1.xml><?xml version="1.0" encoding="utf-8"?>
<a:theme xmlns:r="http://schemas.openxmlformats.org/officeDocument/2006/relationships" xmlns:a="http://schemas.openxmlformats.org/drawingml/2006/main" name="6_自定义设计方案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WPS主题色">
    <a:dk1>
      <a:srgbClr val="000000"/>
    </a:dk1>
    <a:lt1>
      <a:srgbClr val="FFFFFF"/>
    </a:lt1>
    <a:dk2>
      <a:srgbClr val="E5EAF2"/>
    </a:dk2>
    <a:lt2>
      <a:srgbClr val="FFFFFF"/>
    </a:lt2>
    <a:accent1>
      <a:srgbClr val="5F769F"/>
    </a:accent1>
    <a:accent2>
      <a:srgbClr val="71729B"/>
    </a:accent2>
    <a:accent3>
      <a:srgbClr val="7E6B95"/>
    </a:accent3>
    <a:accent4>
      <a:srgbClr val="8A668D"/>
    </a:accent4>
    <a:accent5>
      <a:srgbClr val="955F82"/>
    </a:accent5>
    <a:accent6>
      <a:srgbClr val="9B5B75"/>
    </a:accent6>
    <a:hlink>
      <a:srgbClr val="292BBB"/>
    </a:hlink>
    <a:folHlink>
      <a:srgbClr val="580C6F"/>
    </a:folHlink>
  </a:clrScheme>
</a:themeOverride>
</file>

<file path=ppt/theme/themeOverride10.xml><?xml version="1.0" encoding="utf-8"?>
<a:themeOverride xmlns:r="http://schemas.openxmlformats.org/officeDocument/2006/relationships" xmlns:a="http://schemas.openxmlformats.org/drawingml/2006/main">
  <a:clrScheme name="WPS主题色">
    <a:dk1>
      <a:srgbClr val="000000"/>
    </a:dk1>
    <a:lt1>
      <a:srgbClr val="FFFFFF"/>
    </a:lt1>
    <a:dk2>
      <a:srgbClr val="E5EAF2"/>
    </a:dk2>
    <a:lt2>
      <a:srgbClr val="FFFFFF"/>
    </a:lt2>
    <a:accent1>
      <a:srgbClr val="5F769F"/>
    </a:accent1>
    <a:accent2>
      <a:srgbClr val="71729B"/>
    </a:accent2>
    <a:accent3>
      <a:srgbClr val="7E6B95"/>
    </a:accent3>
    <a:accent4>
      <a:srgbClr val="8A668D"/>
    </a:accent4>
    <a:accent5>
      <a:srgbClr val="955F82"/>
    </a:accent5>
    <a:accent6>
      <a:srgbClr val="9B5B75"/>
    </a:accent6>
    <a:hlink>
      <a:srgbClr val="292BBB"/>
    </a:hlink>
    <a:folHlink>
      <a:srgbClr val="580C6F"/>
    </a:folHlink>
  </a:clrScheme>
</a:themeOverride>
</file>

<file path=ppt/theme/themeOverride11.xml><?xml version="1.0" encoding="utf-8"?>
<a:themeOverride xmlns:r="http://schemas.openxmlformats.org/officeDocument/2006/relationships" xmlns:a="http://schemas.openxmlformats.org/drawingml/2006/main">
  <a:clrScheme name="WPS主题色">
    <a:dk1>
      <a:srgbClr val="000000"/>
    </a:dk1>
    <a:lt1>
      <a:srgbClr val="FFFFFF"/>
    </a:lt1>
    <a:dk2>
      <a:srgbClr val="E5EAF2"/>
    </a:dk2>
    <a:lt2>
      <a:srgbClr val="FFFFFF"/>
    </a:lt2>
    <a:accent1>
      <a:srgbClr val="5F769F"/>
    </a:accent1>
    <a:accent2>
      <a:srgbClr val="71729B"/>
    </a:accent2>
    <a:accent3>
      <a:srgbClr val="7E6B95"/>
    </a:accent3>
    <a:accent4>
      <a:srgbClr val="8A668D"/>
    </a:accent4>
    <a:accent5>
      <a:srgbClr val="955F82"/>
    </a:accent5>
    <a:accent6>
      <a:srgbClr val="9B5B75"/>
    </a:accent6>
    <a:hlink>
      <a:srgbClr val="292BBB"/>
    </a:hlink>
    <a:folHlink>
      <a:srgbClr val="580C6F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WPS主题色">
    <a:dk1>
      <a:srgbClr val="000000"/>
    </a:dk1>
    <a:lt1>
      <a:srgbClr val="FFFFFF"/>
    </a:lt1>
    <a:dk2>
      <a:srgbClr val="E5EAF2"/>
    </a:dk2>
    <a:lt2>
      <a:srgbClr val="FFFFFF"/>
    </a:lt2>
    <a:accent1>
      <a:srgbClr val="5F769F"/>
    </a:accent1>
    <a:accent2>
      <a:srgbClr val="71729B"/>
    </a:accent2>
    <a:accent3>
      <a:srgbClr val="7E6B95"/>
    </a:accent3>
    <a:accent4>
      <a:srgbClr val="8A668D"/>
    </a:accent4>
    <a:accent5>
      <a:srgbClr val="955F82"/>
    </a:accent5>
    <a:accent6>
      <a:srgbClr val="9B5B75"/>
    </a:accent6>
    <a:hlink>
      <a:srgbClr val="292BBB"/>
    </a:hlink>
    <a:folHlink>
      <a:srgbClr val="580C6F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WPS主题色">
    <a:dk1>
      <a:srgbClr val="000000"/>
    </a:dk1>
    <a:lt1>
      <a:srgbClr val="FFFFFF"/>
    </a:lt1>
    <a:dk2>
      <a:srgbClr val="E5EAF2"/>
    </a:dk2>
    <a:lt2>
      <a:srgbClr val="FFFFFF"/>
    </a:lt2>
    <a:accent1>
      <a:srgbClr val="5F769F"/>
    </a:accent1>
    <a:accent2>
      <a:srgbClr val="71729B"/>
    </a:accent2>
    <a:accent3>
      <a:srgbClr val="7E6B95"/>
    </a:accent3>
    <a:accent4>
      <a:srgbClr val="8A668D"/>
    </a:accent4>
    <a:accent5>
      <a:srgbClr val="955F82"/>
    </a:accent5>
    <a:accent6>
      <a:srgbClr val="9B5B75"/>
    </a:accent6>
    <a:hlink>
      <a:srgbClr val="292BBB"/>
    </a:hlink>
    <a:folHlink>
      <a:srgbClr val="580C6F"/>
    </a:folHlink>
  </a:clrScheme>
</a:themeOverride>
</file>

<file path=ppt/theme/themeOverride4.xml><?xml version="1.0" encoding="utf-8"?>
<a:themeOverride xmlns:r="http://schemas.openxmlformats.org/officeDocument/2006/relationships" xmlns:a="http://schemas.openxmlformats.org/drawingml/2006/main">
  <a:clrScheme name="WPS主题色">
    <a:dk1>
      <a:srgbClr val="000000"/>
    </a:dk1>
    <a:lt1>
      <a:srgbClr val="FFFFFF"/>
    </a:lt1>
    <a:dk2>
      <a:srgbClr val="E5EAF2"/>
    </a:dk2>
    <a:lt2>
      <a:srgbClr val="FFFFFF"/>
    </a:lt2>
    <a:accent1>
      <a:srgbClr val="5F769F"/>
    </a:accent1>
    <a:accent2>
      <a:srgbClr val="71729B"/>
    </a:accent2>
    <a:accent3>
      <a:srgbClr val="7E6B95"/>
    </a:accent3>
    <a:accent4>
      <a:srgbClr val="8A668D"/>
    </a:accent4>
    <a:accent5>
      <a:srgbClr val="955F82"/>
    </a:accent5>
    <a:accent6>
      <a:srgbClr val="9B5B75"/>
    </a:accent6>
    <a:hlink>
      <a:srgbClr val="292BBB"/>
    </a:hlink>
    <a:folHlink>
      <a:srgbClr val="580C6F"/>
    </a:folHlink>
  </a:clrScheme>
</a:themeOverride>
</file>

<file path=ppt/theme/themeOverride5.xml><?xml version="1.0" encoding="utf-8"?>
<a:themeOverride xmlns:r="http://schemas.openxmlformats.org/officeDocument/2006/relationships" xmlns:a="http://schemas.openxmlformats.org/drawingml/2006/main">
  <a:clrScheme name="WPS主题色">
    <a:dk1>
      <a:srgbClr val="000000"/>
    </a:dk1>
    <a:lt1>
      <a:srgbClr val="FFFFFF"/>
    </a:lt1>
    <a:dk2>
      <a:srgbClr val="E5EAF2"/>
    </a:dk2>
    <a:lt2>
      <a:srgbClr val="FFFFFF"/>
    </a:lt2>
    <a:accent1>
      <a:srgbClr val="5F769F"/>
    </a:accent1>
    <a:accent2>
      <a:srgbClr val="71729B"/>
    </a:accent2>
    <a:accent3>
      <a:srgbClr val="7E6B95"/>
    </a:accent3>
    <a:accent4>
      <a:srgbClr val="8A668D"/>
    </a:accent4>
    <a:accent5>
      <a:srgbClr val="955F82"/>
    </a:accent5>
    <a:accent6>
      <a:srgbClr val="9B5B75"/>
    </a:accent6>
    <a:hlink>
      <a:srgbClr val="292BBB"/>
    </a:hlink>
    <a:folHlink>
      <a:srgbClr val="580C6F"/>
    </a:folHlink>
  </a:clrScheme>
</a:themeOverride>
</file>

<file path=ppt/theme/themeOverride6.xml><?xml version="1.0" encoding="utf-8"?>
<a:themeOverride xmlns:r="http://schemas.openxmlformats.org/officeDocument/2006/relationships" xmlns:a="http://schemas.openxmlformats.org/drawingml/2006/main">
  <a:clrScheme name="WPS主题色">
    <a:dk1>
      <a:srgbClr val="000000"/>
    </a:dk1>
    <a:lt1>
      <a:srgbClr val="FFFFFF"/>
    </a:lt1>
    <a:dk2>
      <a:srgbClr val="E5EAF2"/>
    </a:dk2>
    <a:lt2>
      <a:srgbClr val="FFFFFF"/>
    </a:lt2>
    <a:accent1>
      <a:srgbClr val="5F769F"/>
    </a:accent1>
    <a:accent2>
      <a:srgbClr val="71729B"/>
    </a:accent2>
    <a:accent3>
      <a:srgbClr val="7E6B95"/>
    </a:accent3>
    <a:accent4>
      <a:srgbClr val="8A668D"/>
    </a:accent4>
    <a:accent5>
      <a:srgbClr val="955F82"/>
    </a:accent5>
    <a:accent6>
      <a:srgbClr val="9B5B75"/>
    </a:accent6>
    <a:hlink>
      <a:srgbClr val="292BBB"/>
    </a:hlink>
    <a:folHlink>
      <a:srgbClr val="580C6F"/>
    </a:folHlink>
  </a:clrScheme>
</a:themeOverride>
</file>

<file path=ppt/theme/themeOverride7.xml><?xml version="1.0" encoding="utf-8"?>
<a:themeOverride xmlns:r="http://schemas.openxmlformats.org/officeDocument/2006/relationships" xmlns:a="http://schemas.openxmlformats.org/drawingml/2006/main">
  <a:clrScheme name="WPS主题色">
    <a:dk1>
      <a:srgbClr val="000000"/>
    </a:dk1>
    <a:lt1>
      <a:srgbClr val="FFFFFF"/>
    </a:lt1>
    <a:dk2>
      <a:srgbClr val="E5EAF2"/>
    </a:dk2>
    <a:lt2>
      <a:srgbClr val="FFFFFF"/>
    </a:lt2>
    <a:accent1>
      <a:srgbClr val="5F769F"/>
    </a:accent1>
    <a:accent2>
      <a:srgbClr val="71729B"/>
    </a:accent2>
    <a:accent3>
      <a:srgbClr val="7E6B95"/>
    </a:accent3>
    <a:accent4>
      <a:srgbClr val="8A668D"/>
    </a:accent4>
    <a:accent5>
      <a:srgbClr val="955F82"/>
    </a:accent5>
    <a:accent6>
      <a:srgbClr val="9B5B75"/>
    </a:accent6>
    <a:hlink>
      <a:srgbClr val="292BBB"/>
    </a:hlink>
    <a:folHlink>
      <a:srgbClr val="580C6F"/>
    </a:folHlink>
  </a:clrScheme>
</a:themeOverride>
</file>

<file path=ppt/theme/themeOverride8.xml><?xml version="1.0" encoding="utf-8"?>
<a:themeOverride xmlns:r="http://schemas.openxmlformats.org/officeDocument/2006/relationships" xmlns:a="http://schemas.openxmlformats.org/drawingml/2006/main">
  <a:clrScheme name="WPS主题色">
    <a:dk1>
      <a:srgbClr val="000000"/>
    </a:dk1>
    <a:lt1>
      <a:srgbClr val="FFFFFF"/>
    </a:lt1>
    <a:dk2>
      <a:srgbClr val="E5EAF2"/>
    </a:dk2>
    <a:lt2>
      <a:srgbClr val="FFFFFF"/>
    </a:lt2>
    <a:accent1>
      <a:srgbClr val="5F769F"/>
    </a:accent1>
    <a:accent2>
      <a:srgbClr val="71729B"/>
    </a:accent2>
    <a:accent3>
      <a:srgbClr val="7E6B95"/>
    </a:accent3>
    <a:accent4>
      <a:srgbClr val="8A668D"/>
    </a:accent4>
    <a:accent5>
      <a:srgbClr val="955F82"/>
    </a:accent5>
    <a:accent6>
      <a:srgbClr val="9B5B75"/>
    </a:accent6>
    <a:hlink>
      <a:srgbClr val="292BBB"/>
    </a:hlink>
    <a:folHlink>
      <a:srgbClr val="580C6F"/>
    </a:folHlink>
  </a:clrScheme>
</a:themeOverride>
</file>

<file path=ppt/theme/themeOverride9.xml><?xml version="1.0" encoding="utf-8"?>
<a:themeOverride xmlns:r="http://schemas.openxmlformats.org/officeDocument/2006/relationships" xmlns:a="http://schemas.openxmlformats.org/drawingml/2006/main">
  <a:clrScheme name="WPS主题色">
    <a:dk1>
      <a:srgbClr val="000000"/>
    </a:dk1>
    <a:lt1>
      <a:srgbClr val="FFFFFF"/>
    </a:lt1>
    <a:dk2>
      <a:srgbClr val="E5EAF2"/>
    </a:dk2>
    <a:lt2>
      <a:srgbClr val="FFFFFF"/>
    </a:lt2>
    <a:accent1>
      <a:srgbClr val="5F769F"/>
    </a:accent1>
    <a:accent2>
      <a:srgbClr val="71729B"/>
    </a:accent2>
    <a:accent3>
      <a:srgbClr val="7E6B95"/>
    </a:accent3>
    <a:accent4>
      <a:srgbClr val="8A668D"/>
    </a:accent4>
    <a:accent5>
      <a:srgbClr val="955F82"/>
    </a:accent5>
    <a:accent6>
      <a:srgbClr val="9B5B75"/>
    </a:accent6>
    <a:hlink>
      <a:srgbClr val="292BBB"/>
    </a:hlink>
    <a:folHlink>
      <a:srgbClr val="580C6F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180</Paragraphs>
  <Slides>52</Slides>
  <Notes>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baseType="lpstr" size="66">
      <vt:lpstr>Arial</vt:lpstr>
      <vt:lpstr>Calibri</vt:lpstr>
      <vt:lpstr>宋体</vt:lpstr>
      <vt:lpstr>方正大标宋繁体</vt:lpstr>
      <vt:lpstr>方正准圆简体</vt:lpstr>
      <vt:lpstr>方正中等线简体</vt:lpstr>
      <vt:lpstr>Segoe UI</vt:lpstr>
      <vt:lpstr>微软雅黑</vt:lpstr>
      <vt:lpstr>楷体</vt:lpstr>
      <vt:lpstr>黑体</vt:lpstr>
      <vt:lpstr>楷体_GB2312</vt:lpstr>
      <vt:lpstr>Nexa Light</vt:lpstr>
      <vt:lpstr>Times New Roman</vt:lpstr>
      <vt:lpstr>6_自定义设计方案</vt:lpstr>
      <vt:lpstr>“特”立文行</vt:lpstr>
      <vt:lpstr>一、创境激趣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上面这段解说词依次从鸟巢所处的位置、规模、大小、外形和结构方面来介绍鸟巢的，说明了它位置独特，规模庞大，结构新颖的特点。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2021-08-30T21:30:38.808</cp:lastPrinted>
  <dcterms:created xsi:type="dcterms:W3CDTF">2021-08-30T21:30:38Z</dcterms:created>
  <dcterms:modified xsi:type="dcterms:W3CDTF">2021-08-30T13:30:44Z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