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theme/theme42.xml" ContentType="application/vnd.openxmlformats-officedocument.theme+xml"/>
  <Override PartName="/ppt/slideLayouts/slideLayout43.xml" ContentType="application/vnd.openxmlformats-officedocument.presentationml.slideLayout+xml"/>
  <Override PartName="/ppt/theme/theme43.xml" ContentType="application/vnd.openxmlformats-officedocument.theme+xml"/>
  <Override PartName="/ppt/slideLayouts/slideLayout44.xml" ContentType="application/vnd.openxmlformats-officedocument.presentationml.slideLayout+xml"/>
  <Override PartName="/ppt/theme/theme44.xml" ContentType="application/vnd.openxmlformats-officedocument.theme+xml"/>
  <Override PartName="/ppt/slideLayouts/slideLayout45.xml" ContentType="application/vnd.openxmlformats-officedocument.presentationml.slideLayout+xml"/>
  <Override PartName="/ppt/theme/theme45.xml" ContentType="application/vnd.openxmlformats-officedocument.theme+xml"/>
  <Override PartName="/ppt/slideLayouts/slideLayout46.xml" ContentType="application/vnd.openxmlformats-officedocument.presentationml.slideLayout+xml"/>
  <Override PartName="/ppt/theme/theme46.xml" ContentType="application/vnd.openxmlformats-officedocument.theme+xml"/>
  <Override PartName="/ppt/slideLayouts/slideLayout47.xml" ContentType="application/vnd.openxmlformats-officedocument.presentationml.slideLayout+xml"/>
  <Override PartName="/ppt/theme/theme47.xml" ContentType="application/vnd.openxmlformats-officedocument.theme+xml"/>
  <Override PartName="/ppt/slideLayouts/slideLayout48.xml" ContentType="application/vnd.openxmlformats-officedocument.presentationml.slideLayout+xml"/>
  <Override PartName="/ppt/theme/theme48.xml" ContentType="application/vnd.openxmlformats-officedocument.theme+xml"/>
  <Override PartName="/ppt/slideLayouts/slideLayout49.xml" ContentType="application/vnd.openxmlformats-officedocument.presentationml.slideLayout+xml"/>
  <Override PartName="/ppt/theme/theme49.xml" ContentType="application/vnd.openxmlformats-officedocument.theme+xml"/>
  <Override PartName="/ppt/slideLayouts/slideLayout50.xml" ContentType="application/vnd.openxmlformats-officedocument.presentationml.slideLayout+xml"/>
  <Override PartName="/ppt/theme/theme50.xml" ContentType="application/vnd.openxmlformats-officedocument.theme+xml"/>
  <Override PartName="/ppt/slideLayouts/slideLayout51.xml" ContentType="application/vnd.openxmlformats-officedocument.presentationml.slideLayout+xml"/>
  <Override PartName="/ppt/theme/theme5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  <p:sldMasterId id="2147483689" r:id="rId15"/>
    <p:sldMasterId id="2147483691" r:id="rId16"/>
    <p:sldMasterId id="2147483693" r:id="rId17"/>
    <p:sldMasterId id="2147483695" r:id="rId18"/>
    <p:sldMasterId id="2147483697" r:id="rId19"/>
    <p:sldMasterId id="2147483699" r:id="rId20"/>
    <p:sldMasterId id="2147483701" r:id="rId21"/>
    <p:sldMasterId id="2147483703" r:id="rId22"/>
    <p:sldMasterId id="2147483705" r:id="rId23"/>
    <p:sldMasterId id="2147483707" r:id="rId24"/>
    <p:sldMasterId id="2147483709" r:id="rId25"/>
    <p:sldMasterId id="2147483711" r:id="rId26"/>
    <p:sldMasterId id="2147483713" r:id="rId27"/>
    <p:sldMasterId id="2147483715" r:id="rId28"/>
    <p:sldMasterId id="2147483717" r:id="rId29"/>
    <p:sldMasterId id="2147483719" r:id="rId30"/>
    <p:sldMasterId id="2147483721" r:id="rId31"/>
    <p:sldMasterId id="2147483723" r:id="rId32"/>
    <p:sldMasterId id="2147483725" r:id="rId33"/>
    <p:sldMasterId id="2147483727" r:id="rId34"/>
    <p:sldMasterId id="2147483729" r:id="rId35"/>
    <p:sldMasterId id="2147483731" r:id="rId36"/>
    <p:sldMasterId id="2147483733" r:id="rId37"/>
    <p:sldMasterId id="2147483735" r:id="rId38"/>
    <p:sldMasterId id="2147483737" r:id="rId39"/>
    <p:sldMasterId id="2147483739" r:id="rId40"/>
    <p:sldMasterId id="2147483741" r:id="rId41"/>
    <p:sldMasterId id="2147483743" r:id="rId42"/>
    <p:sldMasterId id="2147483745" r:id="rId43"/>
    <p:sldMasterId id="2147483747" r:id="rId44"/>
    <p:sldMasterId id="2147483749" r:id="rId45"/>
    <p:sldMasterId id="2147483751" r:id="rId46"/>
    <p:sldMasterId id="2147483753" r:id="rId47"/>
    <p:sldMasterId id="2147483755" r:id="rId48"/>
    <p:sldMasterId id="2147483757" r:id="rId49"/>
    <p:sldMasterId id="2147483759" r:id="rId50"/>
    <p:sldMasterId id="2147483761" r:id="rId51"/>
  </p:sldMasterIdLst>
  <p:sldIdLst>
    <p:sldId id="259" r:id="rId52"/>
    <p:sldId id="262" r:id="rId53"/>
    <p:sldId id="265" r:id="rId54"/>
    <p:sldId id="268" r:id="rId55"/>
    <p:sldId id="271" r:id="rId56"/>
    <p:sldId id="274" r:id="rId57"/>
    <p:sldId id="277" r:id="rId58"/>
    <p:sldId id="280" r:id="rId59"/>
    <p:sldId id="283" r:id="rId60"/>
    <p:sldId id="286" r:id="rId61"/>
    <p:sldId id="289" r:id="rId62"/>
    <p:sldId id="292" r:id="rId63"/>
    <p:sldId id="295" r:id="rId64"/>
    <p:sldId id="298" r:id="rId65"/>
    <p:sldId id="301" r:id="rId66"/>
    <p:sldId id="304" r:id="rId67"/>
    <p:sldId id="307" r:id="rId68"/>
    <p:sldId id="310" r:id="rId69"/>
    <p:sldId id="313" r:id="rId70"/>
    <p:sldId id="316" r:id="rId71"/>
    <p:sldId id="319" r:id="rId72"/>
    <p:sldId id="322" r:id="rId73"/>
    <p:sldId id="325" r:id="rId74"/>
    <p:sldId id="328" r:id="rId75"/>
    <p:sldId id="331" r:id="rId76"/>
    <p:sldId id="334" r:id="rId77"/>
    <p:sldId id="337" r:id="rId78"/>
    <p:sldId id="340" r:id="rId79"/>
    <p:sldId id="343" r:id="rId80"/>
    <p:sldId id="346" r:id="rId81"/>
    <p:sldId id="349" r:id="rId82"/>
    <p:sldId id="352" r:id="rId83"/>
    <p:sldId id="355" r:id="rId84"/>
    <p:sldId id="358" r:id="rId85"/>
    <p:sldId id="361" r:id="rId86"/>
    <p:sldId id="364" r:id="rId87"/>
    <p:sldId id="367" r:id="rId88"/>
    <p:sldId id="370" r:id="rId89"/>
    <p:sldId id="373" r:id="rId90"/>
    <p:sldId id="376" r:id="rId91"/>
    <p:sldId id="379" r:id="rId92"/>
    <p:sldId id="382" r:id="rId93"/>
    <p:sldId id="385" r:id="rId94"/>
    <p:sldId id="388" r:id="rId95"/>
    <p:sldId id="391" r:id="rId96"/>
    <p:sldId id="394" r:id="rId97"/>
    <p:sldId id="397" r:id="rId98"/>
    <p:sldId id="400" r:id="rId99"/>
    <p:sldId id="403" r:id="rId100"/>
    <p:sldId id="406" r:id="rId101"/>
    <p:sldId id="409" r:id="rId102"/>
  </p:sldIdLst>
  <p:sldSz cx="9144000" cy="6858000" type="screen4x3"/>
  <p:notesSz cx="6858000" cy="9144000"/>
  <p:custDataLst>
    <p:tags r:id="rId103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" Target="slides/slide12.xml"/><Relationship Id="rId68" Type="http://schemas.openxmlformats.org/officeDocument/2006/relationships/slide" Target="slides/slide17.xml"/><Relationship Id="rId84" Type="http://schemas.openxmlformats.org/officeDocument/2006/relationships/slide" Target="slides/slide33.xml"/><Relationship Id="rId89" Type="http://schemas.openxmlformats.org/officeDocument/2006/relationships/slide" Target="slides/slide3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0.xml"/><Relationship Id="rId92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tableStyles" Target="tableStyles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" Target="slides/slide2.xml"/><Relationship Id="rId58" Type="http://schemas.openxmlformats.org/officeDocument/2006/relationships/slide" Target="slides/slide7.xml"/><Relationship Id="rId66" Type="http://schemas.openxmlformats.org/officeDocument/2006/relationships/slide" Target="slides/slide15.xml"/><Relationship Id="rId74" Type="http://schemas.openxmlformats.org/officeDocument/2006/relationships/slide" Target="slides/slide23.xml"/><Relationship Id="rId79" Type="http://schemas.openxmlformats.org/officeDocument/2006/relationships/slide" Target="slides/slide28.xml"/><Relationship Id="rId87" Type="http://schemas.openxmlformats.org/officeDocument/2006/relationships/slide" Target="slides/slide36.xml"/><Relationship Id="rId102" Type="http://schemas.openxmlformats.org/officeDocument/2006/relationships/slide" Target="slides/slide5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0.xml"/><Relationship Id="rId82" Type="http://schemas.openxmlformats.org/officeDocument/2006/relationships/slide" Target="slides/slide31.xml"/><Relationship Id="rId90" Type="http://schemas.openxmlformats.org/officeDocument/2006/relationships/slide" Target="slides/slide39.xml"/><Relationship Id="rId95" Type="http://schemas.openxmlformats.org/officeDocument/2006/relationships/slide" Target="slides/slide44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" Target="slides/slide5.xml"/><Relationship Id="rId64" Type="http://schemas.openxmlformats.org/officeDocument/2006/relationships/slide" Target="slides/slide13.xml"/><Relationship Id="rId69" Type="http://schemas.openxmlformats.org/officeDocument/2006/relationships/slide" Target="slides/slide18.xml"/><Relationship Id="rId77" Type="http://schemas.openxmlformats.org/officeDocument/2006/relationships/slide" Target="slides/slide26.xml"/><Relationship Id="rId100" Type="http://schemas.openxmlformats.org/officeDocument/2006/relationships/slide" Target="slides/slide49.xml"/><Relationship Id="rId10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21.xml"/><Relationship Id="rId80" Type="http://schemas.openxmlformats.org/officeDocument/2006/relationships/slide" Target="slides/slide29.xml"/><Relationship Id="rId85" Type="http://schemas.openxmlformats.org/officeDocument/2006/relationships/slide" Target="slides/slide34.xml"/><Relationship Id="rId93" Type="http://schemas.openxmlformats.org/officeDocument/2006/relationships/slide" Target="slides/slide42.xml"/><Relationship Id="rId98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" Target="slides/slide8.xml"/><Relationship Id="rId67" Type="http://schemas.openxmlformats.org/officeDocument/2006/relationships/slide" Target="slides/slide16.xml"/><Relationship Id="rId103" Type="http://schemas.openxmlformats.org/officeDocument/2006/relationships/tags" Target="tags/tag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3.xml"/><Relationship Id="rId62" Type="http://schemas.openxmlformats.org/officeDocument/2006/relationships/slide" Target="slides/slide11.xml"/><Relationship Id="rId70" Type="http://schemas.openxmlformats.org/officeDocument/2006/relationships/slide" Target="slides/slide19.xml"/><Relationship Id="rId75" Type="http://schemas.openxmlformats.org/officeDocument/2006/relationships/slide" Target="slides/slide24.xml"/><Relationship Id="rId83" Type="http://schemas.openxmlformats.org/officeDocument/2006/relationships/slide" Target="slides/slide32.xml"/><Relationship Id="rId88" Type="http://schemas.openxmlformats.org/officeDocument/2006/relationships/slide" Target="slides/slide37.xml"/><Relationship Id="rId91" Type="http://schemas.openxmlformats.org/officeDocument/2006/relationships/slide" Target="slides/slide40.xml"/><Relationship Id="rId96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" Target="slides/slide6.xml"/><Relationship Id="rId10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1.xml"/><Relationship Id="rId60" Type="http://schemas.openxmlformats.org/officeDocument/2006/relationships/slide" Target="slides/slide9.xml"/><Relationship Id="rId65" Type="http://schemas.openxmlformats.org/officeDocument/2006/relationships/slide" Target="slides/slide14.xml"/><Relationship Id="rId73" Type="http://schemas.openxmlformats.org/officeDocument/2006/relationships/slide" Target="slides/slide22.xml"/><Relationship Id="rId78" Type="http://schemas.openxmlformats.org/officeDocument/2006/relationships/slide" Target="slides/slide27.xml"/><Relationship Id="rId81" Type="http://schemas.openxmlformats.org/officeDocument/2006/relationships/slide" Target="slides/slide30.xml"/><Relationship Id="rId86" Type="http://schemas.openxmlformats.org/officeDocument/2006/relationships/slide" Target="slides/slide35.xml"/><Relationship Id="rId94" Type="http://schemas.openxmlformats.org/officeDocument/2006/relationships/slide" Target="slides/slide43.xml"/><Relationship Id="rId99" Type="http://schemas.openxmlformats.org/officeDocument/2006/relationships/slide" Target="slides/slide48.xml"/><Relationship Id="rId101" Type="http://schemas.openxmlformats.org/officeDocument/2006/relationships/slide" Target="slides/slide5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" Target="slides/slide4.xml"/><Relationship Id="rId76" Type="http://schemas.openxmlformats.org/officeDocument/2006/relationships/slide" Target="slides/slide25.xml"/><Relationship Id="rId97" Type="http://schemas.openxmlformats.org/officeDocument/2006/relationships/slide" Target="slides/slide46.xml"/><Relationship Id="rId10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4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20113" y="1682668"/>
            <a:ext cx="7079101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TSNAWK+STZhongsong"/>
                <a:cs typeface="TSNAWK+STZhongsong"/>
              </a:rPr>
              <a:t>传记新闻核心考点突破二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25621" y="330390"/>
            <a:ext cx="2444703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、手法题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6687" y="1430980"/>
            <a:ext cx="2853544" cy="1650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、人称手法</a:t>
            </a:r>
          </a:p>
          <a:p>
            <a:pPr marL="0" marR="0">
              <a:lnSpc>
                <a:spcPts val="3206"/>
              </a:lnSpc>
              <a:spcBef>
                <a:spcPts val="178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、叙述手法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6687" y="2699202"/>
            <a:ext cx="5862813" cy="1650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、描写手法（景物、人物）</a:t>
            </a:r>
          </a:p>
          <a:p>
            <a:pPr marL="0" marR="0">
              <a:lnSpc>
                <a:spcPts val="3206"/>
              </a:lnSpc>
              <a:spcBef>
                <a:spcPts val="178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、修辞手法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6687" y="3967551"/>
            <a:ext cx="2852425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、表现手法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73956"/>
            <a:ext cx="6806718" cy="21459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716146" marR="0">
              <a:lnSpc>
                <a:spcPts val="3995"/>
              </a:lnSpc>
              <a:spcBef>
                <a:spcPct val="0"/>
              </a:spcBef>
              <a:spcAft>
                <a:spcPct val="0"/>
              </a:spcAft>
            </a:pPr>
            <a:r>
              <a:rPr sz="4000" spc="14">
                <a:solidFill>
                  <a:srgbClr val="FF0000"/>
                </a:solidFill>
                <a:latin typeface="FangSong"/>
                <a:cs typeface="FangSong"/>
              </a:rPr>
              <a:t>探究题</a:t>
            </a:r>
          </a:p>
          <a:p>
            <a:pPr marL="3048635" marR="0">
              <a:lnSpc>
                <a:spcPts val="3204"/>
              </a:lnSpc>
              <a:spcBef>
                <a:spcPts val="768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242</a:t>
            </a:r>
            <a:r>
              <a:rPr sz="3200" spc="17">
                <a:solidFill>
                  <a:srgbClr val="000000"/>
                </a:solidFill>
                <a:latin typeface="FangSong"/>
                <a:cs typeface="FangSong"/>
              </a:rPr>
              <a:t>式（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131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式）</a:t>
            </a:r>
          </a:p>
          <a:p>
            <a:pPr marL="0" marR="0">
              <a:lnSpc>
                <a:spcPts val="3206"/>
              </a:lnSpc>
              <a:spcBef>
                <a:spcPts val="633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(1)</a:t>
            </a:r>
            <a:r>
              <a:rPr sz="3200" spc="14">
                <a:solidFill>
                  <a:srgbClr val="000000"/>
                </a:solidFill>
                <a:latin typeface="FangSong"/>
                <a:cs typeface="FangSong"/>
              </a:rPr>
              <a:t>观点：明白无误地</a:t>
            </a:r>
            <a:r>
              <a:rPr sz="3200" spc="14">
                <a:solidFill>
                  <a:srgbClr val="FF0000"/>
                </a:solidFill>
                <a:latin typeface="FangSong"/>
                <a:cs typeface="FangSong"/>
              </a:rPr>
              <a:t>表明观点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528260"/>
            <a:ext cx="10559414" cy="1992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(2)</a:t>
            </a: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引据论述：充分</a:t>
            </a:r>
            <a:r>
              <a:rPr sz="3200" spc="12">
                <a:solidFill>
                  <a:srgbClr val="FF0000"/>
                </a:solidFill>
                <a:latin typeface="FangSong"/>
                <a:cs typeface="FangSong"/>
              </a:rPr>
              <a:t>利用原文信息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，恰当</a:t>
            </a:r>
            <a:r>
              <a:rPr sz="3200" spc="10">
                <a:solidFill>
                  <a:srgbClr val="FF0000"/>
                </a:solidFill>
                <a:latin typeface="FangSong"/>
                <a:cs typeface="FangSong"/>
              </a:rPr>
              <a:t>引用论据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0" marR="0">
              <a:lnSpc>
                <a:spcPts val="3204"/>
              </a:lnSpc>
              <a:spcBef>
                <a:spcPts val="638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有条理地陈述。言之有据，言之成理，是得分的</a:t>
            </a:r>
          </a:p>
          <a:p>
            <a:pPr marL="0" marR="0">
              <a:lnSpc>
                <a:spcPts val="3204"/>
              </a:lnSpc>
              <a:spcBef>
                <a:spcPts val="685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关键点。（传记多从表现传主精神品质来谈）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479615"/>
            <a:ext cx="10087173" cy="19918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(3)联系现实：遵循“内引外联”的原则，除了引</a:t>
            </a:r>
          </a:p>
          <a:p>
            <a:pPr marL="0" marR="0">
              <a:lnSpc>
                <a:spcPts val="3204"/>
              </a:lnSpc>
              <a:spcBef>
                <a:spcPts val="635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用文本，还要</a:t>
            </a:r>
            <a:r>
              <a:rPr sz="3200" spc="14">
                <a:solidFill>
                  <a:srgbClr val="FF0000"/>
                </a:solidFill>
                <a:latin typeface="FangSong"/>
                <a:cs typeface="FangSong"/>
              </a:rPr>
              <a:t>合理联系生活现实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3200" spc="15">
                <a:solidFill>
                  <a:srgbClr val="FF0000"/>
                </a:solidFill>
                <a:latin typeface="FangSong"/>
                <a:cs typeface="FangSong"/>
              </a:rPr>
              <a:t>小结</a:t>
            </a: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：回扣观</a:t>
            </a:r>
          </a:p>
          <a:p>
            <a:pPr marL="0" marR="0">
              <a:lnSpc>
                <a:spcPts val="3206"/>
              </a:lnSpc>
              <a:spcBef>
                <a:spcPts val="68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点，简要作结。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25319" y="747927"/>
            <a:ext cx="4936051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个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式（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800" spc="21">
                <a:solidFill>
                  <a:srgbClr val="000000"/>
                </a:solidFill>
                <a:latin typeface="FangSong"/>
                <a:cs typeface="FangSong"/>
              </a:rPr>
              <a:t>个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式、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800" spc="23">
                <a:solidFill>
                  <a:srgbClr val="000000"/>
                </a:solidFill>
                <a:latin typeface="FangSong"/>
                <a:cs typeface="FangSong"/>
              </a:rPr>
              <a:t>个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式）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601621"/>
            <a:ext cx="10259202" cy="13152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632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4.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请结合魏华伟的成长历程，谈谈你对“亮出最有价</a:t>
            </a:r>
          </a:p>
          <a:p>
            <a:pPr marL="0" marR="0">
              <a:lnSpc>
                <a:spcPts val="2795"/>
              </a:lnSpc>
              <a:spcBef>
                <a:spcPts val="56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值的青春”的理解。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60876" y="2242383"/>
            <a:ext cx="183337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例题一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56405" y="2955869"/>
            <a:ext cx="2239673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史海远航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26825"/>
            <a:ext cx="10329364" cy="3044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1019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章开沅在华中师大历史系任教初期，对太平天国很感兴趣。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1954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年，德国贝喜</a:t>
            </a:r>
          </a:p>
          <a:p>
            <a:pPr marL="0" marR="0">
              <a:lnSpc>
                <a:spcPts val="1895"/>
              </a:lnSpc>
              <a:spcBef>
                <a:spcPts val="91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发博士专程来武汉搜集辛亥革命史料，接待与陪同的章开沅不由想：一个外国人不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远万里前来搜集辛亥革命史料，而就在首义之地武汉从事历史教学的自己为什么对</a:t>
            </a:r>
          </a:p>
          <a:p>
            <a:pPr marL="0" marR="0">
              <a:lnSpc>
                <a:spcPts val="1895"/>
              </a:lnSpc>
              <a:spcBef>
                <a:spcPts val="89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辛亥革命史漠不关心呢？接待期间，章开沅与辛亥老人朝夕相处畅谈往事，激发了</a:t>
            </a:r>
          </a:p>
          <a:p>
            <a:pPr marL="0" marR="0">
              <a:lnSpc>
                <a:spcPts val="1898"/>
              </a:lnSpc>
              <a:spcBef>
                <a:spcPts val="83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对辛亥革命史的研究兴趣，从此章开沅走进了辛亥革命历史研究领域。在他的倡议</a:t>
            </a:r>
          </a:p>
          <a:p>
            <a:pPr marL="0" marR="0">
              <a:lnSpc>
                <a:spcPts val="1895"/>
              </a:lnSpc>
              <a:spcBef>
                <a:spcPts val="893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下，第一个全国性纪念辛亥革命的会议——辛亥革命</a:t>
            </a:r>
            <a:r>
              <a:rPr sz="1900" spc="17">
                <a:solidFill>
                  <a:srgbClr val="000000"/>
                </a:solidFill>
                <a:latin typeface="FangSong"/>
                <a:cs typeface="FangSong"/>
              </a:rPr>
              <a:t>50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周年学术讨论会在武汉举办，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章开沅的两篇论文《武昌起义与湖北革命运动》《从辛亥革命看资产阶级性格》受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到与会者的关注。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043126"/>
            <a:ext cx="10055306" cy="40780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87679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经过数十年刻苦钻研，章开沅出版《辛亥革命与近代社会》《辛亥革命前后史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实论丛》等专著，与其他学者编撰多卷本的《辛亥革命史》，在编写组多次讨论的</a:t>
            </a:r>
          </a:p>
          <a:p>
            <a:pPr marL="0" marR="0">
              <a:lnSpc>
                <a:spcPts val="1895"/>
              </a:lnSpc>
              <a:spcBef>
                <a:spcPts val="89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基础上，他写成《解放思想，实事求是，努力研究辛亥革命史》一文，总结了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1949</a:t>
            </a:r>
          </a:p>
          <a:p>
            <a:pPr marL="0" marR="0">
              <a:lnSpc>
                <a:spcPts val="1898"/>
              </a:lnSpc>
              <a:spcBef>
                <a:spcPts val="83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年以来辛亥革命研究的历史与现状，并着重就指导思想、人物评价、中外关系、资</a:t>
            </a:r>
          </a:p>
          <a:p>
            <a:pPr marL="0" marR="0">
              <a:lnSpc>
                <a:spcPts val="1895"/>
              </a:lnSpc>
              <a:spcBef>
                <a:spcPts val="84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料工作、研究方法等重大问题阐明了自己的观点，增进了海外学者对中国大陆辛亥</a:t>
            </a:r>
          </a:p>
          <a:p>
            <a:pPr marL="0" marR="0">
              <a:lnSpc>
                <a:spcPts val="1895"/>
              </a:lnSpc>
              <a:spcBef>
                <a:spcPts val="889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革命研究的了解。章开沅和各界人士一起成立了武昌辛亥革命研究中心，定期举办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各种学术活动；培养了饶怀民、马敏、严昌洪、赵军等一大批辛亥革命研究者，章</a:t>
            </a:r>
          </a:p>
          <a:p>
            <a:pPr marL="0" marR="0">
              <a:lnSpc>
                <a:spcPts val="1898"/>
              </a:lnSpc>
              <a:spcBef>
                <a:spcPts val="88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开沅赴美国、日本访问，这是中国大陆辛亥革命研究者第一次走出国门，把中国辛</a:t>
            </a:r>
          </a:p>
          <a:p>
            <a:pPr marL="0" marR="0">
              <a:lnSpc>
                <a:spcPts val="1895"/>
              </a:lnSpc>
              <a:spcBef>
                <a:spcPts val="842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亥革命史研究推向国际。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1981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年，《辛亥革命史》正式出版，被称为研究辛亥革命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史的经典之作。美国学者称赞说：“在世界上的历史学者与专家当中，章开沅是辛</a:t>
            </a:r>
          </a:p>
          <a:p>
            <a:pPr marL="0" marR="0">
              <a:lnSpc>
                <a:spcPts val="1895"/>
              </a:lnSpc>
              <a:spcBef>
                <a:spcPts val="889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亥革命的学术带头人。”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42208"/>
            <a:ext cx="10582841" cy="4673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632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1962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年开始，章开沅决意研究张謇，以此个案作为研究中国近代资产阶级</a:t>
            </a:r>
          </a:p>
          <a:p>
            <a:pPr marL="0" marR="0">
              <a:lnSpc>
                <a:spcPts val="2004"/>
              </a:lnSpc>
              <a:spcBef>
                <a:spcPts val="9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的突破口。为了获取第一手资料，章开沅前往南通张謇的出生地、故居和相关历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史遗址实地调研，走访当年对张謇了解较多的高龄老人；到馆藏丰富的北京图书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馆阅读并抄录珍贵原始文献，经过认真的梳理和编纂资料后，章开沅完成了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3万</a:t>
            </a:r>
          </a:p>
          <a:p>
            <a:pPr marL="0" marR="0">
              <a:lnSpc>
                <a:spcPts val="2006"/>
              </a:lnSpc>
              <a:spcBef>
                <a:spcPts val="82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字的论文《论张謇的矛盾性格》写出了约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40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万字的《开拓者足迹——张謇传稿》。</a:t>
            </a:r>
          </a:p>
          <a:p>
            <a:pPr marL="0" marR="0">
              <a:lnSpc>
                <a:spcPts val="2004"/>
              </a:lnSpc>
              <a:spcBef>
                <a:spcPts val="879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章开沅在潜心研究中国近代资产阶级过程中，意识到商会研究是从整体上考究资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产阶级的重要课题，于是着力于这方面的研究。在漫长的治史生涯中，章开沅一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贯重视“原生态”史料，视“档案是具体研究课题的生命”。他前往苏州档案馆</a:t>
            </a:r>
          </a:p>
          <a:p>
            <a:pPr marL="0" marR="0">
              <a:lnSpc>
                <a:spcPts val="2004"/>
              </a:lnSpc>
              <a:spcBef>
                <a:spcPts val="877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查阅商会档案，随着资料的深入挖掘，他认识到商会研究对中国近代史研究具有</a:t>
            </a:r>
          </a:p>
          <a:p>
            <a:pPr marL="0" marR="0">
              <a:lnSpc>
                <a:spcPts val="2004"/>
              </a:lnSpc>
              <a:spcBef>
                <a:spcPts val="82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重要意义。章开沅把商会与中国早期现代化结合起来研究，把商会置于更为广阔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的的世界范围加以关照。章开沅认为，要还原历史的本质，探究历史的的奥秘，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应将人类历史视为一个整体，用全人类和大史观的理念进行研究。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4673068"/>
            <a:ext cx="10571752" cy="1733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358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章开沅中学、大学的学历都不完全，也没有多少师承，却在辛亥革命史、教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会大学史和南京大屠杀历史文献等多个领域成绩斐然。弟子桑兵说：“章师治学，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大度大气，绝不畛域自囿。他专深的研究背后有一套大的叙事框架，带动研究水</a:t>
            </a:r>
          </a:p>
          <a:p>
            <a:pPr marL="0" marR="0">
              <a:lnSpc>
                <a:spcPts val="2004"/>
              </a:lnSpc>
              <a:spcBef>
                <a:spcPts val="82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准不断攀升。”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9890" y="282614"/>
            <a:ext cx="10302132" cy="22123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318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面对当前重科技轻人文导致的精神文明缺失、道德滑坡、环境污染、</a:t>
            </a:r>
          </a:p>
          <a:p>
            <a:pPr marL="0" marR="0">
              <a:lnSpc>
                <a:spcPts val="2100"/>
              </a:lnSpc>
              <a:spcBef>
                <a:spcPts val="998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资源浪费等问题，以及学术界急于求成的浮躁学风，章开沅提出“参与史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学”，他认为，历史学关注的是整个人类和整个社会，历史学家应该成为把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现实与过去及未来连接起来的桥梁，用自己的研究成果丰富与影响现实。作</a:t>
            </a:r>
          </a:p>
          <a:p>
            <a:pPr marL="0" marR="0">
              <a:lnSpc>
                <a:spcPts val="2102"/>
              </a:lnSpc>
              <a:spcBef>
                <a:spcPts val="97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为历史学家，需要发掘的不仅是历史真实，而且是蕴藏于史实深处的智慧。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9890" y="2338998"/>
            <a:ext cx="10177697" cy="1819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4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相关链接：①章开沅，我国著名历史学家、教育家，华中师范大学资深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教授。在辛亥革命史、中国资产阶级研究、中国商会史研究、中国教会大学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史、南京大屠杀历史文献等研究领域都有开创性的学术贡献，在国际上享有</a:t>
            </a:r>
          </a:p>
          <a:p>
            <a:pPr marL="0" marR="0">
              <a:lnSpc>
                <a:spcPts val="2100"/>
              </a:lnSpc>
              <a:spcBef>
                <a:spcPts val="976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盛誉。（摘自《百度》）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890" y="4003587"/>
            <a:ext cx="10485804" cy="2587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80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②做学问的最佳精神状态是什么？一是“虚”，一是“静”。虚即是虚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空，脑中没有丝毫杂念，没有项目，没有考核，甚至于没有自己以前的理论</a:t>
            </a:r>
          </a:p>
          <a:p>
            <a:pPr marL="0" marR="0">
              <a:lnSpc>
                <a:spcPts val="2100"/>
              </a:lnSpc>
              <a:spcBef>
                <a:spcPts val="975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知识，将自己完全放空。静即宁静，不生活在热闹场中，不为外界诱惑所动。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能虚能静，便能神游万古，心神专一，思虑清明。虚静的学者是纯真的学者，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一个学者最终能达到什么样的境界，和纯真度大有关系。</a:t>
            </a:r>
            <a:r>
              <a:rPr sz="2100" spc="5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（章开沅《中国</a:t>
            </a:r>
          </a:p>
          <a:p>
            <a:pPr marL="0" marR="0">
              <a:lnSpc>
                <a:spcPts val="2100"/>
              </a:lnSpc>
              <a:spcBef>
                <a:spcPts val="926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学者出路何在？》）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2992" y="386651"/>
            <a:ext cx="933574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下列对材料有关内容的分析和概括，不恰当的一项是（3分）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6144" y="951793"/>
            <a:ext cx="8984850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A．上世纪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50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年代，章开沅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接待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德国研究辛亥革命的学者，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391348"/>
            <a:ext cx="1021736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又与辛亥老人</a:t>
            </a:r>
            <a:r>
              <a:rPr sz="2400" spc="14">
                <a:solidFill>
                  <a:srgbClr val="FF0000"/>
                </a:solidFill>
                <a:latin typeface="FangSong"/>
                <a:cs typeface="FangSong"/>
              </a:rPr>
              <a:t>畅谈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反思和激励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使他把研究重点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转向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辛亥革命史。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1958276"/>
            <a:ext cx="10216255" cy="16400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B．章开沅在辛亥革命史、中国资产阶级研究、中国商会史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研究、中国教会大学史等领域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都有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开创性的学术贡献，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获得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国内外</a:t>
            </a:r>
          </a:p>
          <a:p>
            <a:pPr marL="0" marR="0">
              <a:lnSpc>
                <a:spcPts val="2400"/>
              </a:lnSpc>
              <a:spcBef>
                <a:spcPts val="100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同行的高度认可。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401758"/>
            <a:ext cx="10214151" cy="16400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C．章开沅清醒地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认识到中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国史学研究存在的问题，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因而倡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导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史学研究者进入“虚”和“静”做学问的最佳精神状态，做纯真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的学者。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844978"/>
            <a:ext cx="10215905" cy="16404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D．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针对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当前社会重科技轻人文产生的诸多问题，章开沅</a:t>
            </a:r>
            <a:r>
              <a:rPr sz="2400">
                <a:solidFill>
                  <a:srgbClr val="FF0000"/>
                </a:solidFill>
                <a:latin typeface="FangSong"/>
                <a:cs typeface="FangSong"/>
              </a:rPr>
              <a:t>提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出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“参与史学”，用自己的研究成果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丰富、影响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现实，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表现出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强烈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的社会责任感。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26389"/>
            <a:ext cx="10329364" cy="30452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1019" marR="0">
              <a:lnSpc>
                <a:spcPts val="1900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章开沅在华中师大历史系任教初期，对太平天国很感兴趣。</a:t>
            </a:r>
            <a:r>
              <a:rPr sz="1900" u="sng" spc="12">
                <a:solidFill>
                  <a:srgbClr val="000000"/>
                </a:solidFill>
                <a:latin typeface="FangSong"/>
                <a:cs typeface="FangSong"/>
              </a:rPr>
              <a:t>1954</a:t>
            </a:r>
            <a:r>
              <a:rPr sz="1900" u="sng">
                <a:solidFill>
                  <a:srgbClr val="000000"/>
                </a:solidFill>
                <a:latin typeface="FangSong"/>
                <a:cs typeface="FangSong"/>
              </a:rPr>
              <a:t>年，德国贝喜</a:t>
            </a:r>
          </a:p>
          <a:p>
            <a:pPr marL="0" marR="0">
              <a:lnSpc>
                <a:spcPts val="1900"/>
              </a:lnSpc>
              <a:spcBef>
                <a:spcPts val="909"/>
              </a:spcBef>
              <a:spcAft>
                <a:spcPct val="0"/>
              </a:spcAft>
            </a:pPr>
            <a:r>
              <a:rPr sz="1900" u="sng" spc="10">
                <a:solidFill>
                  <a:srgbClr val="000000"/>
                </a:solidFill>
                <a:latin typeface="FangSong"/>
                <a:cs typeface="FangSong"/>
              </a:rPr>
              <a:t>发博士专程来武汉搜集辛亥革命史料，接待与陪同的章开沅不由想：一个外国人不</a:t>
            </a:r>
          </a:p>
          <a:p>
            <a:pPr marL="0" marR="0">
              <a:lnSpc>
                <a:spcPts val="1900"/>
              </a:lnSpc>
              <a:spcBef>
                <a:spcPts val="835"/>
              </a:spcBef>
              <a:spcAft>
                <a:spcPct val="0"/>
              </a:spcAft>
            </a:pPr>
            <a:r>
              <a:rPr sz="1900" u="sng" spc="10">
                <a:solidFill>
                  <a:srgbClr val="000000"/>
                </a:solidFill>
                <a:latin typeface="FangSong"/>
                <a:cs typeface="FangSong"/>
              </a:rPr>
              <a:t>远万里前来搜集辛亥革命史料，而就在首义之地武汉从事历史教学的自己为什么对</a:t>
            </a:r>
          </a:p>
          <a:p>
            <a:pPr marL="0" marR="0">
              <a:lnSpc>
                <a:spcPts val="1900"/>
              </a:lnSpc>
              <a:spcBef>
                <a:spcPts val="886"/>
              </a:spcBef>
              <a:spcAft>
                <a:spcPct val="0"/>
              </a:spcAft>
            </a:pPr>
            <a:r>
              <a:rPr sz="1900" u="sng" spc="10">
                <a:solidFill>
                  <a:srgbClr val="000000"/>
                </a:solidFill>
                <a:latin typeface="FangSong"/>
                <a:cs typeface="FangSong"/>
              </a:rPr>
              <a:t>辛亥革命史漠不关心呢？接待期间，章开沅与辛亥老人朝夕相处畅谈往事，激发了</a:t>
            </a:r>
          </a:p>
          <a:p>
            <a:pPr marL="0" marR="0">
              <a:lnSpc>
                <a:spcPts val="1900"/>
              </a:lnSpc>
              <a:spcBef>
                <a:spcPts val="835"/>
              </a:spcBef>
              <a:spcAft>
                <a:spcPct val="0"/>
              </a:spcAft>
            </a:pPr>
            <a:r>
              <a:rPr sz="1900" u="sng" spc="11">
                <a:solidFill>
                  <a:srgbClr val="000000"/>
                </a:solidFill>
                <a:latin typeface="FangSong"/>
                <a:cs typeface="FangSong"/>
              </a:rPr>
              <a:t>对辛亥革命史的研究兴趣，从此章开沅走进了辛亥革命历史研究领域。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在他的倡议</a:t>
            </a:r>
          </a:p>
          <a:p>
            <a:pPr marL="0" marR="0">
              <a:lnSpc>
                <a:spcPts val="1895"/>
              </a:lnSpc>
              <a:spcBef>
                <a:spcPts val="893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下，第一个全国性纪念辛亥革命的会议——辛亥革命</a:t>
            </a:r>
            <a:r>
              <a:rPr sz="1900" spc="17">
                <a:solidFill>
                  <a:srgbClr val="000000"/>
                </a:solidFill>
                <a:latin typeface="FangSong"/>
                <a:cs typeface="FangSong"/>
              </a:rPr>
              <a:t>50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周年学术讨论会在武汉举办，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章开沅的两篇论文《武昌起义与湖北革命运动》《从辛亥革命看资产阶级性格》受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到与会者的关注。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022536"/>
            <a:ext cx="10062559" cy="1381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RLTKMA+TwCenMT-Regular"/>
                <a:cs typeface="RLTKMA+TwCenMT-Regular"/>
              </a:rPr>
              <a:t>A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．上世纪</a:t>
            </a:r>
            <a:r>
              <a:rPr sz="2400">
                <a:solidFill>
                  <a:srgbClr val="000000"/>
                </a:solidFill>
                <a:latin typeface="RLTKMA+TwCenMT-Regular"/>
                <a:cs typeface="RLTKMA+TwCenMT-Regular"/>
              </a:rPr>
              <a:t>50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年代，章开沅接待德国研究辛亥革命的学者，又与辛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亥老人畅谈，反思和激励使他把研究重点转向辛亥革命史。</a:t>
            </a:r>
          </a:p>
          <a:p>
            <a:pPr marL="0" marR="0">
              <a:lnSpc>
                <a:spcPts val="1895"/>
              </a:lnSpc>
              <a:spcBef>
                <a:spcPts val="425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基础上，他写成《解放思想，实事求是，努力研究辛亥革命史》一文，总结了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1949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085280"/>
            <a:ext cx="10049894" cy="3035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8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年以来辛亥革命研究的历史与现状，并着重就指导思想、人物评价、中外关系、资</a:t>
            </a:r>
          </a:p>
          <a:p>
            <a:pPr marL="0" marR="0">
              <a:lnSpc>
                <a:spcPts val="1895"/>
              </a:lnSpc>
              <a:spcBef>
                <a:spcPts val="84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料工作、研究方法等重大问题阐明了自己的观点，增进了海外学者对中国大陆辛亥</a:t>
            </a:r>
          </a:p>
          <a:p>
            <a:pPr marL="0" marR="0">
              <a:lnSpc>
                <a:spcPts val="1895"/>
              </a:lnSpc>
              <a:spcBef>
                <a:spcPts val="889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革命研究的了解。章开沅和各界人士一起成立了武昌辛亥革命研究中心，定期举办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各种学术活动；培养了饶怀民、马敏、严昌洪、赵军等一大批辛亥革命研究者，章</a:t>
            </a:r>
          </a:p>
          <a:p>
            <a:pPr marL="0" marR="0">
              <a:lnSpc>
                <a:spcPts val="1898"/>
              </a:lnSpc>
              <a:spcBef>
                <a:spcPts val="83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开沅赴美国、日本访问，这是中国大陆辛亥革命研究者第一次走出国门，把中国辛</a:t>
            </a:r>
          </a:p>
          <a:p>
            <a:pPr marL="0" marR="0">
              <a:lnSpc>
                <a:spcPts val="1895"/>
              </a:lnSpc>
              <a:spcBef>
                <a:spcPts val="892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亥革命史研究推向国际。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1981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年，《辛亥革命史》正式出版，被称为研究辛亥革命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史的经典之作。美国学者称赞说：“在世界上的历史学者与专家当中，章开沅是辛</a:t>
            </a:r>
          </a:p>
          <a:p>
            <a:pPr marL="0" marR="0">
              <a:lnSpc>
                <a:spcPts val="1895"/>
              </a:lnSpc>
              <a:spcBef>
                <a:spcPts val="889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亥革命的学术带头人。”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03071" y="282614"/>
            <a:ext cx="9251974" cy="666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面对当前重科技轻人文导致的精神文明缺失、道德滑坡、环境污染、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776453"/>
            <a:ext cx="10097605" cy="9403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EKNPEN+TwCenMT-Regular"/>
                <a:cs typeface="EKNPEN+TwCenMT-Regular"/>
              </a:rPr>
              <a:t>B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．章开沅在辛亥革命史、中国资产阶级研究、中国商会史研究、中国教会大学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史等领域都有开创性的学术贡献，获得国内外同行的高度认可。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890" y="1444156"/>
            <a:ext cx="10177697" cy="1050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现实与过去及未来连接起来的桥梁，用自己的研究成果丰富与影响现实。作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为历史学家，需要发掘的不仅是历史真实，而且是蕴藏于史实深处的智慧。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9890" y="2338998"/>
            <a:ext cx="10177697" cy="1819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4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相关链接：①章开沅，我国著名历史学家、教育家，华中师范大学资深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教授。</a:t>
            </a: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在辛亥革命史、中国资产阶级研究、中国商会史研究、中国教会大学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史、南京大屠杀历史文献等研究领域都有开创性的学术贡献，在国际上享有</a:t>
            </a:r>
          </a:p>
          <a:p>
            <a:pPr marL="0" marR="0">
              <a:lnSpc>
                <a:spcPts val="2100"/>
              </a:lnSpc>
              <a:spcBef>
                <a:spcPts val="976"/>
              </a:spcBef>
              <a:spcAft>
                <a:spcPct val="0"/>
              </a:spcAft>
            </a:pPr>
            <a:r>
              <a:rPr sz="2100" u="sng" spc="12">
                <a:solidFill>
                  <a:srgbClr val="000000"/>
                </a:solidFill>
                <a:latin typeface="FangSong"/>
                <a:cs typeface="FangSong"/>
              </a:rPr>
              <a:t>盛誉。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（摘自《百度》）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9890" y="4003587"/>
            <a:ext cx="10485804" cy="2587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80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②做学问的最佳精神状态是什么？一是“虚”，一是“静”。虚即是虚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空，脑中没有丝毫杂念，没有项目，没有考核，甚至于没有自己以前的理论</a:t>
            </a:r>
          </a:p>
          <a:p>
            <a:pPr marL="0" marR="0">
              <a:lnSpc>
                <a:spcPts val="2100"/>
              </a:lnSpc>
              <a:spcBef>
                <a:spcPts val="975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知识，将自己完全放空。静即宁静，不生活在热闹场中，不为外界诱惑所动。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能虚能静，便能神游万古，心神专一，思虑清明。虚静的学者是纯真的学者，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一个学者最终能达到什么样的境界，和纯真度大有关系。</a:t>
            </a:r>
            <a:r>
              <a:rPr sz="2100" spc="5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（章开沅《中国</a:t>
            </a:r>
          </a:p>
          <a:p>
            <a:pPr marL="0" marR="0">
              <a:lnSpc>
                <a:spcPts val="2100"/>
              </a:lnSpc>
              <a:spcBef>
                <a:spcPts val="926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学者出路何在？》）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209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SSMFSR+å¾®è½¯é�»,Bold"/>
                <a:cs typeface="SSMFSR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583" y="2936402"/>
            <a:ext cx="1143304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SSMFSR+å¾®è½¯é�»,Bold"/>
                <a:cs typeface="SSMFSR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9890" y="282614"/>
            <a:ext cx="10302132" cy="22123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318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面对当前重科技轻人文导致的精神文明缺失、道德滑坡、环境污染、</a:t>
            </a:r>
          </a:p>
          <a:p>
            <a:pPr marL="0" marR="0">
              <a:lnSpc>
                <a:spcPts val="2100"/>
              </a:lnSpc>
              <a:spcBef>
                <a:spcPts val="998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资源浪费等问题，以及学术界急于求成的浮躁学风，章开沅提出“参与史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u="sng" spc="12">
                <a:solidFill>
                  <a:srgbClr val="000000"/>
                </a:solidFill>
                <a:latin typeface="FangSong"/>
                <a:cs typeface="FangSong"/>
              </a:rPr>
              <a:t>学”，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他认为，历史学关注的是整个人类和整个社会，历史学家应该成为把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现实与过去及未来连接起来的桥梁，用自己的研究成果丰富与影响现实。作</a:t>
            </a:r>
          </a:p>
          <a:p>
            <a:pPr marL="0" marR="0">
              <a:lnSpc>
                <a:spcPts val="2102"/>
              </a:lnSpc>
              <a:spcBef>
                <a:spcPts val="97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为历史学家，需要发掘的不仅是历史真实，而且是蕴藏于史实深处的智慧。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9890" y="2338998"/>
            <a:ext cx="10177347" cy="1050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4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相关链接：①章开沅，我国著名历史学家、教育家，华中师范大学资深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教授。在辛亥革命史、中国资产阶级研究、中国商会史研究、中国教会大学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102800"/>
            <a:ext cx="10515600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TIVSVK+TwCenMT-Regular"/>
                <a:cs typeface="TIVSVK+TwCenMT-Regular"/>
              </a:rPr>
              <a:t>C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．章开沅清醒地认识到中国史学研究存在的问题，因而倡导史学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研究者进入“虚”和“静”做学问的最佳精神状态，做纯真的学者。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9890" y="4003587"/>
            <a:ext cx="10487236" cy="2587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80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②做学问的最佳精神状态是什么？一是“虚”，一是“静”。虚即是虚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空，脑中没有丝毫杂念，没有项目，没有考核，甚至于没有自己以前的理论</a:t>
            </a:r>
          </a:p>
          <a:p>
            <a:pPr marL="0" marR="0">
              <a:lnSpc>
                <a:spcPts val="2100"/>
              </a:lnSpc>
              <a:spcBef>
                <a:spcPts val="975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知识，将自己完全放空。静即宁静，不生活在热闹场中，不为外界诱惑所动。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能虚能静，便能神游万古，心神专一，思虑清明。</a:t>
            </a: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虚静的学者是纯真的学者，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一个学者最终能达到什么样的境界，和纯真度大有关系。</a:t>
            </a:r>
            <a:r>
              <a:rPr sz="2100" u="sng" spc="5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-5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（章开沅《中国</a:t>
            </a:r>
          </a:p>
          <a:p>
            <a:pPr marL="0" marR="0">
              <a:lnSpc>
                <a:spcPts val="2100"/>
              </a:lnSpc>
              <a:spcBef>
                <a:spcPts val="926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学者出路何在？》）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9890" y="282614"/>
            <a:ext cx="10302132" cy="22126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318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面对当前重科技轻人文导致的精神文明缺失、道德滑坡、环境污染、</a:t>
            </a:r>
          </a:p>
          <a:p>
            <a:pPr marL="0" marR="0">
              <a:lnSpc>
                <a:spcPts val="2100"/>
              </a:lnSpc>
              <a:spcBef>
                <a:spcPts val="998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资源浪费等问题，以及学术界急于求成的浮躁学风，章开沅提出“参与史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学”，他认为，历史学关注的是整个人类和整个社会，历史学家应该成为把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现实与过去及未来连接起来的桥梁，用自己的研究成果丰富与影响现实。作</a:t>
            </a:r>
          </a:p>
          <a:p>
            <a:pPr marL="0" marR="0">
              <a:lnSpc>
                <a:spcPts val="2100"/>
              </a:lnSpc>
              <a:spcBef>
                <a:spcPts val="973"/>
              </a:spcBef>
              <a:spcAft>
                <a:spcPct val="0"/>
              </a:spcAft>
            </a:pPr>
            <a:r>
              <a:rPr sz="2100" u="sng" spc="11">
                <a:solidFill>
                  <a:srgbClr val="000000"/>
                </a:solidFill>
                <a:latin typeface="FangSong"/>
                <a:cs typeface="FangSong"/>
              </a:rPr>
              <a:t>为历史学家，需要发掘的不仅是历史真实，而且是蕴藏于史实深处的智慧。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338998"/>
            <a:ext cx="10290915" cy="14253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3834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相关链接：①章开沅，我国著名历史学家、教育家，华中师范大学资深</a:t>
            </a:r>
          </a:p>
          <a:p>
            <a:pPr marL="0" marR="0">
              <a:lnSpc>
                <a:spcPts val="1677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HEWLKQ+TwCenMT-Regular"/>
                <a:cs typeface="HEWLKQ+TwCenMT-Regular"/>
              </a:rPr>
              <a:t>D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．针对当前社会重科技轻人文产生的诸多问题，章开沅提出“参与史学”，用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自己的研究成果丰富、影响现实，表现出强烈的社会责任感。</a:t>
            </a:r>
          </a:p>
          <a:p>
            <a:pPr marL="98450" marR="0">
              <a:lnSpc>
                <a:spcPts val="197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史、南京大屠杀历史文献等研究领域都有开创性的学术贡献，在国际上享有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890" y="3491523"/>
            <a:ext cx="3391982" cy="666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盛誉。（摘自《百度》）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9890" y="4003587"/>
            <a:ext cx="10485804" cy="2587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80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②做学问的最佳精神状态是什么？一是“虚”，一是“静”。虚即是虚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空，脑中没有丝毫杂念，没有项目，没有考核，甚至于没有自己以前的理论</a:t>
            </a:r>
          </a:p>
          <a:p>
            <a:pPr marL="0" marR="0">
              <a:lnSpc>
                <a:spcPts val="2100"/>
              </a:lnSpc>
              <a:spcBef>
                <a:spcPts val="975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知识，将自己完全放空。静即宁静，不生活在热闹场中，不为外界诱惑所动。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能虚能静，便能神游万古，心神专一，思虑清明。虚静的学者是纯真的学者，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一个学者最终能达到什么样的境界，和纯真度大有关系。</a:t>
            </a:r>
            <a:r>
              <a:rPr sz="2100" spc="5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（章开沅《中国</a:t>
            </a:r>
          </a:p>
          <a:p>
            <a:pPr marL="0" marR="0">
              <a:lnSpc>
                <a:spcPts val="2100"/>
              </a:lnSpc>
              <a:spcBef>
                <a:spcPts val="926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学者出路何在？》）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93959"/>
            <a:ext cx="10026916" cy="18013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080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2.章开沅研究辛亥革命史，做出了哪些</a:t>
            </a:r>
          </a:p>
          <a:p>
            <a:pPr marL="0" marR="0">
              <a:lnSpc>
                <a:spcPts val="3600"/>
              </a:lnSpc>
              <a:spcBef>
                <a:spcPts val="1584"/>
              </a:spcBef>
              <a:spcAft>
                <a:spcPct val="0"/>
              </a:spcAft>
            </a:pP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方面的贡献？请简要分析。（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4分）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12240" y="693959"/>
            <a:ext cx="9231293" cy="2714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1.</a:t>
            </a: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分析题干限制条件</a:t>
            </a:r>
            <a:r>
              <a:rPr sz="3600">
                <a:solidFill>
                  <a:srgbClr val="000000"/>
                </a:solidFill>
                <a:latin typeface="FangSong"/>
                <a:cs typeface="FangSong"/>
              </a:rPr>
              <a:t> .</a:t>
            </a:r>
          </a:p>
          <a:p>
            <a:pPr marL="0" marR="0">
              <a:lnSpc>
                <a:spcPts val="3602"/>
              </a:lnSpc>
              <a:spcBef>
                <a:spcPts val="2577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2、定位，确定是在一段里还是在几段中</a:t>
            </a:r>
          </a:p>
          <a:p>
            <a:pPr marL="0" marR="0">
              <a:lnSpc>
                <a:spcPts val="3600"/>
              </a:lnSpc>
              <a:spcBef>
                <a:spcPts val="2594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3、分层转述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2240" y="3050182"/>
            <a:ext cx="4125772" cy="1143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4、能提炼要提炼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26825"/>
            <a:ext cx="10329364" cy="3044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1019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章开沅在华中师大历史系任教初期，对太平天国很感兴趣。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1954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年，德国贝喜</a:t>
            </a:r>
          </a:p>
          <a:p>
            <a:pPr marL="0" marR="0">
              <a:lnSpc>
                <a:spcPts val="1895"/>
              </a:lnSpc>
              <a:spcBef>
                <a:spcPts val="91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发博士专程来武汉搜集辛亥革命史料，接待与陪同的章开沅不由想：一个外国人不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远万里前来搜集辛亥革命史料，而就在首义之地武汉从事历史教学的自己为什么对</a:t>
            </a:r>
          </a:p>
          <a:p>
            <a:pPr marL="0" marR="0">
              <a:lnSpc>
                <a:spcPts val="1895"/>
              </a:lnSpc>
              <a:spcBef>
                <a:spcPts val="89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辛亥革命史漠不关心呢？接待期间，章开沅与辛亥老人朝夕相处畅谈往事，激发了</a:t>
            </a:r>
          </a:p>
          <a:p>
            <a:pPr marL="0" marR="0">
              <a:lnSpc>
                <a:spcPts val="1898"/>
              </a:lnSpc>
              <a:spcBef>
                <a:spcPts val="837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对辛亥革命史的研究兴趣，从此章开沅走进了辛亥革命历史研究领域。</a:t>
            </a:r>
            <a:r>
              <a:rPr sz="1900">
                <a:solidFill>
                  <a:srgbClr val="FF0000"/>
                </a:solidFill>
                <a:latin typeface="FangSong"/>
                <a:cs typeface="FangSong"/>
              </a:rPr>
              <a:t>在他的倡议</a:t>
            </a:r>
          </a:p>
          <a:p>
            <a:pPr marL="0" marR="0">
              <a:lnSpc>
                <a:spcPts val="1895"/>
              </a:lnSpc>
              <a:spcBef>
                <a:spcPts val="893"/>
              </a:spcBef>
              <a:spcAft>
                <a:spcPct val="0"/>
              </a:spcAft>
            </a:pPr>
            <a:r>
              <a:rPr sz="1900" spc="11">
                <a:solidFill>
                  <a:srgbClr val="FF0000"/>
                </a:solidFill>
                <a:latin typeface="FangSong"/>
                <a:cs typeface="FangSong"/>
              </a:rPr>
              <a:t>下，第一个全国性纪念辛亥革命的会议——辛亥革命</a:t>
            </a:r>
            <a:r>
              <a:rPr sz="1900" spc="17">
                <a:solidFill>
                  <a:srgbClr val="FF0000"/>
                </a:solidFill>
                <a:latin typeface="FangSong"/>
                <a:cs typeface="FangSong"/>
              </a:rPr>
              <a:t>50</a:t>
            </a:r>
            <a:r>
              <a:rPr sz="1900" spc="10">
                <a:solidFill>
                  <a:srgbClr val="FF0000"/>
                </a:solidFill>
                <a:latin typeface="FangSong"/>
                <a:cs typeface="FangSong"/>
              </a:rPr>
              <a:t>周年学术讨论会在武汉举办，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章开沅的两篇论文《武昌起义与湖北革命运动》《从辛亥革命看资产阶级性格》受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到与会者的关注。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043126"/>
            <a:ext cx="10055306" cy="40780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87679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FF0000"/>
                </a:solidFill>
                <a:latin typeface="FangSong"/>
                <a:cs typeface="FangSong"/>
              </a:rPr>
              <a:t>经过数十年刻苦钻研，章开沅出版《辛亥革命与近代社会》《辛亥革命前后史</a:t>
            </a:r>
          </a:p>
          <a:p>
            <a:pPr marL="0" marR="0">
              <a:lnSpc>
                <a:spcPts val="1895"/>
              </a:lnSpc>
              <a:spcBef>
                <a:spcPts val="839"/>
              </a:spcBef>
              <a:spcAft>
                <a:spcPct val="0"/>
              </a:spcAft>
            </a:pPr>
            <a:r>
              <a:rPr sz="1900" spc="11">
                <a:solidFill>
                  <a:srgbClr val="FF0000"/>
                </a:solidFill>
                <a:latin typeface="FangSong"/>
                <a:cs typeface="FangSong"/>
              </a:rPr>
              <a:t>实论丛》等专著，与其他学者编撰多卷本的《辛亥革命史》，在编写组多次讨论的</a:t>
            </a:r>
          </a:p>
          <a:p>
            <a:pPr marL="0" marR="0">
              <a:lnSpc>
                <a:spcPts val="1895"/>
              </a:lnSpc>
              <a:spcBef>
                <a:spcPts val="890"/>
              </a:spcBef>
              <a:spcAft>
                <a:spcPct val="0"/>
              </a:spcAft>
            </a:pPr>
            <a:r>
              <a:rPr sz="1900" spc="11">
                <a:solidFill>
                  <a:srgbClr val="FF0000"/>
                </a:solidFill>
                <a:latin typeface="FangSong"/>
                <a:cs typeface="FangSong"/>
              </a:rPr>
              <a:t>基础上，他写成《解放思想，实事求是，努力研究辛亥革命史》一文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，总结了1949</a:t>
            </a:r>
          </a:p>
          <a:p>
            <a:pPr marL="0" marR="0">
              <a:lnSpc>
                <a:spcPts val="1898"/>
              </a:lnSpc>
              <a:spcBef>
                <a:spcPts val="83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年以来辛亥革命研究的历史与现状，并着重就指导思想、人物评价、中外关系、资</a:t>
            </a:r>
          </a:p>
          <a:p>
            <a:pPr marL="0" marR="0">
              <a:lnSpc>
                <a:spcPts val="1895"/>
              </a:lnSpc>
              <a:spcBef>
                <a:spcPts val="84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料工作、研究方法等重大问题阐明了自己的观点，增进了海外学者对中国大陆辛亥</a:t>
            </a:r>
          </a:p>
          <a:p>
            <a:pPr marL="0" marR="0">
              <a:lnSpc>
                <a:spcPts val="1895"/>
              </a:lnSpc>
              <a:spcBef>
                <a:spcPts val="889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革命研究的了解。</a:t>
            </a:r>
            <a:r>
              <a:rPr sz="1900" spc="10">
                <a:solidFill>
                  <a:srgbClr val="7030A0"/>
                </a:solidFill>
                <a:latin typeface="FangSong"/>
                <a:cs typeface="FangSong"/>
              </a:rPr>
              <a:t>章开沅和各界人士一起成立了武昌辛亥革命研究中心，定期举办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 spc="11">
                <a:solidFill>
                  <a:srgbClr val="7030A0"/>
                </a:solidFill>
                <a:latin typeface="FangSong"/>
                <a:cs typeface="FangSong"/>
              </a:rPr>
              <a:t>各种学术活动；培养了饶怀民、马敏、严昌洪、赵军等一大批辛亥革命研究者，</a:t>
            </a:r>
            <a:r>
              <a:rPr sz="1900">
                <a:solidFill>
                  <a:srgbClr val="FF0000"/>
                </a:solidFill>
                <a:latin typeface="FangSong"/>
                <a:cs typeface="FangSong"/>
              </a:rPr>
              <a:t>章</a:t>
            </a:r>
          </a:p>
          <a:p>
            <a:pPr marL="0" marR="0">
              <a:lnSpc>
                <a:spcPts val="1898"/>
              </a:lnSpc>
              <a:spcBef>
                <a:spcPts val="887"/>
              </a:spcBef>
              <a:spcAft>
                <a:spcPct val="0"/>
              </a:spcAft>
            </a:pPr>
            <a:r>
              <a:rPr sz="1900" spc="10">
                <a:solidFill>
                  <a:srgbClr val="FF0000"/>
                </a:solidFill>
                <a:latin typeface="FangSong"/>
                <a:cs typeface="FangSong"/>
              </a:rPr>
              <a:t>开沅赴美国、日本访问，这是中国大陆辛亥革命研究者第一次走出国门，把中国辛</a:t>
            </a:r>
          </a:p>
          <a:p>
            <a:pPr marL="0" marR="0">
              <a:lnSpc>
                <a:spcPts val="1895"/>
              </a:lnSpc>
              <a:spcBef>
                <a:spcPts val="842"/>
              </a:spcBef>
              <a:spcAft>
                <a:spcPct val="0"/>
              </a:spcAft>
            </a:pPr>
            <a:r>
              <a:rPr sz="1900" spc="11">
                <a:solidFill>
                  <a:srgbClr val="FF0000"/>
                </a:solidFill>
                <a:latin typeface="FangSong"/>
                <a:cs typeface="FangSong"/>
              </a:rPr>
              <a:t>亥革命史研究推向国际。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1981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年，《辛亥革命史》正式出版，被称为研究辛亥革命</a:t>
            </a:r>
          </a:p>
          <a:p>
            <a:pPr marL="0" marR="0">
              <a:lnSpc>
                <a:spcPts val="1895"/>
              </a:lnSpc>
              <a:spcBef>
                <a:spcPts val="84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史的经典之作。美国学者称赞说：“在世界上的历史学者与专家当中，章开沅是辛</a:t>
            </a:r>
          </a:p>
          <a:p>
            <a:pPr marL="0" marR="0">
              <a:lnSpc>
                <a:spcPts val="1895"/>
              </a:lnSpc>
              <a:spcBef>
                <a:spcPts val="889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亥革命的学术带头人。”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42208"/>
            <a:ext cx="10582841" cy="4673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632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1962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年开始，章开沅决意研究张謇，以此个案作为研究中国近代资产阶级</a:t>
            </a:r>
          </a:p>
          <a:p>
            <a:pPr marL="0" marR="0">
              <a:lnSpc>
                <a:spcPts val="2004"/>
              </a:lnSpc>
              <a:spcBef>
                <a:spcPts val="9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的突破口。为了获取第一手资料，章开沅前往南通张謇的出生地、故居和相关历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史遗址实地调研，走访当年对张謇了解较多的高龄老人；到馆藏丰富的北京图书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馆阅读并抄录珍贵原始文献，经过认真的梳理和编纂资料后，章开沅完成了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3万</a:t>
            </a:r>
          </a:p>
          <a:p>
            <a:pPr marL="0" marR="0">
              <a:lnSpc>
                <a:spcPts val="2006"/>
              </a:lnSpc>
              <a:spcBef>
                <a:spcPts val="82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字的论文《论张謇的矛盾性格》写出了约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40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万字的《开拓者足迹——张謇传稿》。</a:t>
            </a:r>
          </a:p>
          <a:p>
            <a:pPr marL="0" marR="0">
              <a:lnSpc>
                <a:spcPts val="2004"/>
              </a:lnSpc>
              <a:spcBef>
                <a:spcPts val="879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章开沅在潜心研究中国近代资产阶级过程中，意识到商会研究是从整体上考究资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产阶级的重要课题，于是着力于这方面的研究。在漫长的治史生涯中，章开沅一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贯重视“原生态”史料，视“档案是具体研究课题的生命”。他前往苏州档案馆</a:t>
            </a:r>
          </a:p>
          <a:p>
            <a:pPr marL="0" marR="0">
              <a:lnSpc>
                <a:spcPts val="2004"/>
              </a:lnSpc>
              <a:spcBef>
                <a:spcPts val="877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查阅商会档案，随着资料的深入挖掘，他认识到商会研究对中国近代史研究具有</a:t>
            </a:r>
          </a:p>
          <a:p>
            <a:pPr marL="0" marR="0">
              <a:lnSpc>
                <a:spcPts val="2004"/>
              </a:lnSpc>
              <a:spcBef>
                <a:spcPts val="82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重要意义。章开沅把商会与中国早期现代化结合起来研究，把商会置于更为广阔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的的世界范围加以关照。章开沅认为，要还原历史的本质，探究历史的的奥秘，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应将人类历史视为一个整体，用全人类和大史观的理念进行研究。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4673068"/>
            <a:ext cx="10571752" cy="1733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358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章开沅中学、大学的学历都不完全，也没有多少师承，却在辛亥革命史、教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会大学史和南京大屠杀历史文献等多个领域成绩斐然。弟子桑兵说：“章师治学，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大度大气，绝不畛域自囿。他专深的研究背后有一套大的叙事框架，带动研究水</a:t>
            </a:r>
          </a:p>
          <a:p>
            <a:pPr marL="0" marR="0">
              <a:lnSpc>
                <a:spcPts val="2004"/>
              </a:lnSpc>
              <a:spcBef>
                <a:spcPts val="82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准不断攀升。”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71980"/>
            <a:ext cx="2314896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正确答案：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939353"/>
            <a:ext cx="10214151" cy="12009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①学术活动方面：倡议召开学术讨论会，成立辛亥革命研究中心，</a:t>
            </a:r>
          </a:p>
          <a:p>
            <a:pPr marL="0" marR="0">
              <a:lnSpc>
                <a:spcPts val="2400"/>
              </a:lnSpc>
              <a:spcBef>
                <a:spcPts val="105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举办各种学术活动。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509327"/>
            <a:ext cx="9861879" cy="18947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②学术著作方面：撰写论文，出版、编纂有影响的学术专著。</a:t>
            </a:r>
          </a:p>
          <a:p>
            <a:pPr marL="0" marR="0">
              <a:lnSpc>
                <a:spcPts val="2400"/>
              </a:lnSpc>
              <a:spcBef>
                <a:spcPts val="651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③培养研究人才方面：培养了饶怀民等一大批辛亥革命研究者。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774626"/>
            <a:ext cx="1056642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④学术交流方面：赴美国、日本交流，把辛亥革命史研究推向世界。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6213538"/>
            <a:ext cx="405060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（每点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1分，意思对即可）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82315"/>
            <a:ext cx="10088842" cy="2187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230122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3.</a:t>
            </a:r>
            <a:r>
              <a:rPr sz="3200" spc="7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作为享有盛誉的史学家，章开沅教授</a:t>
            </a:r>
            <a:r>
              <a:rPr sz="3200">
                <a:solidFill>
                  <a:srgbClr val="FF0000"/>
                </a:solidFill>
                <a:latin typeface="FangSong"/>
                <a:cs typeface="FangSong"/>
              </a:rPr>
              <a:t>治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7">
                <a:solidFill>
                  <a:srgbClr val="FF0000"/>
                </a:solidFill>
                <a:latin typeface="FangSong"/>
                <a:cs typeface="FangSong"/>
              </a:rPr>
              <a:t>学上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有哪些</a:t>
            </a:r>
            <a:r>
              <a:rPr sz="3200" spc="11">
                <a:solidFill>
                  <a:srgbClr val="FF0000"/>
                </a:solidFill>
                <a:latin typeface="FangSong"/>
                <a:cs typeface="FangSong"/>
              </a:rPr>
              <a:t>特点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？请结合全文谈谈你的看法。（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</a:p>
          <a:p>
            <a:pPr marL="0" marR="0">
              <a:lnSpc>
                <a:spcPts val="3204"/>
              </a:lnSpc>
              <a:spcBef>
                <a:spcPts val="1407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分）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42208"/>
            <a:ext cx="10582841" cy="4673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9632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1962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年开始，章开沅决意研究张謇，以此个案作为研究中国近代资产阶级</a:t>
            </a:r>
          </a:p>
          <a:p>
            <a:pPr marL="0" marR="0">
              <a:lnSpc>
                <a:spcPts val="2004"/>
              </a:lnSpc>
              <a:spcBef>
                <a:spcPts val="98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的突破口。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为了获取第一手资料，章开沅前往南通张謇的出生地、故居和相关历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史遗址实地调研，走访当年对张謇了解较多的高龄老人；到馆藏丰富的北京图书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馆阅读并抄录珍贵原始文献，经过认真的梳理和编纂资料后，章开沅完成了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3万</a:t>
            </a:r>
          </a:p>
          <a:p>
            <a:pPr marL="0" marR="0">
              <a:lnSpc>
                <a:spcPts val="2006"/>
              </a:lnSpc>
              <a:spcBef>
                <a:spcPts val="823"/>
              </a:spcBef>
              <a:spcAft>
                <a:spcPct val="0"/>
              </a:spcAft>
            </a:pP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字的论文《论张謇的矛盾性格》写出了约</a:t>
            </a:r>
            <a:r>
              <a:rPr sz="2000" spc="14">
                <a:solidFill>
                  <a:srgbClr val="FF0000"/>
                </a:solidFill>
                <a:latin typeface="FangSong"/>
                <a:cs typeface="FangSong"/>
              </a:rPr>
              <a:t>40</a:t>
            </a: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万字的《开拓者足迹——张謇传稿》。</a:t>
            </a:r>
          </a:p>
          <a:p>
            <a:pPr marL="0" marR="0">
              <a:lnSpc>
                <a:spcPts val="2004"/>
              </a:lnSpc>
              <a:spcBef>
                <a:spcPts val="879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章开沅在潜心研究中国近代资产阶级过程中，意识到商会研究是从整体上考究资</a:t>
            </a:r>
          </a:p>
          <a:p>
            <a:pPr marL="0" marR="0">
              <a:lnSpc>
                <a:spcPts val="2004"/>
              </a:lnSpc>
              <a:spcBef>
                <a:spcPts val="87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产阶级的重要课题，于是着力于这方面的研究。在漫长的治史生涯中，章开沅一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贯重视“原生态”史料，视“档案是具体研究课题的生命”。他前往苏州档案馆</a:t>
            </a:r>
          </a:p>
          <a:p>
            <a:pPr marL="0" marR="0">
              <a:lnSpc>
                <a:spcPts val="2004"/>
              </a:lnSpc>
              <a:spcBef>
                <a:spcPts val="877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查阅商会档案，随着资料的深入挖掘，他认识到商会研究对中国近代史研究具有</a:t>
            </a:r>
          </a:p>
          <a:p>
            <a:pPr marL="0" marR="0">
              <a:lnSpc>
                <a:spcPts val="2004"/>
              </a:lnSpc>
              <a:spcBef>
                <a:spcPts val="82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重要意义。章开沅把商会与中国早期现代化结合起来研究，把商会置于更为广阔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的的世界范围加以关照。章开沅认为，要还原历史的本质，探究历史的的奥秘，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应将人类历史视为一个整体，用全人类和大史观的理念进行研究。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4673068"/>
            <a:ext cx="10577839" cy="1733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358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章开沅中学、大学的学历都不完全，也没有多少师承，却在辛亥革命史、教</a:t>
            </a:r>
          </a:p>
          <a:p>
            <a:pPr marL="0" marR="0">
              <a:lnSpc>
                <a:spcPts val="2004"/>
              </a:lnSpc>
              <a:spcBef>
                <a:spcPts val="876"/>
              </a:spcBef>
              <a:spcAft>
                <a:spcPct val="0"/>
              </a:spcAft>
            </a:pP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会大学史和南京大屠杀历史文献等多个领域成绩斐然。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弟子桑兵说：“章师治学，</a:t>
            </a:r>
          </a:p>
          <a:p>
            <a:pPr marL="0" marR="0">
              <a:lnSpc>
                <a:spcPts val="2006"/>
              </a:lnSpc>
              <a:spcBef>
                <a:spcPts val="87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大度大气，绝不畛域自囿。他专深的研究背后有一套大的叙事框架，带动研究水</a:t>
            </a:r>
          </a:p>
          <a:p>
            <a:pPr marL="0" marR="0">
              <a:lnSpc>
                <a:spcPts val="2004"/>
              </a:lnSpc>
              <a:spcBef>
                <a:spcPts val="82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准不断攀升。”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9890" y="282614"/>
            <a:ext cx="10302132" cy="22123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318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面对当前重科技轻人文导致的精神文明缺失、道德滑坡、环境污染、</a:t>
            </a:r>
          </a:p>
          <a:p>
            <a:pPr marL="0" marR="0">
              <a:lnSpc>
                <a:spcPts val="2100"/>
              </a:lnSpc>
              <a:spcBef>
                <a:spcPts val="998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资源浪费等问题，以及学术界急于求成的浮躁学风，章开沅提出“参与史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学”，</a:t>
            </a: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他认为，历史学关注的是整个人类和整个社会，历史学家应该成为把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现实与过去及未来连接起来的桥梁，用自己的研究成果丰富与影响现实。作</a:t>
            </a:r>
          </a:p>
          <a:p>
            <a:pPr marL="0" marR="0">
              <a:lnSpc>
                <a:spcPts val="2102"/>
              </a:lnSpc>
              <a:spcBef>
                <a:spcPts val="971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为历史学家，需要发掘的不仅是历史真实，而且是蕴藏于史实深处的智慧。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9890" y="2338998"/>
            <a:ext cx="10177697" cy="1819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4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相关链接：①</a:t>
            </a:r>
            <a:r>
              <a:rPr sz="2100" spc="14">
                <a:solidFill>
                  <a:srgbClr val="FF0000"/>
                </a:solidFill>
                <a:latin typeface="FangSong"/>
                <a:cs typeface="FangSong"/>
              </a:rPr>
              <a:t>章开沅，我国著名历史学家、教育家，华中师范大学资深</a:t>
            </a:r>
          </a:p>
          <a:p>
            <a:pPr marL="0" marR="0">
              <a:lnSpc>
                <a:spcPts val="2100"/>
              </a:lnSpc>
              <a:spcBef>
                <a:spcPts val="923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教授。在辛亥革命史、中国资产阶级研究、中国商会史研究、中国教会大学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史、南京大屠杀历史文献等研究领域都有开创性的学术贡献，在国际上享有</a:t>
            </a:r>
          </a:p>
          <a:p>
            <a:pPr marL="0" marR="0">
              <a:lnSpc>
                <a:spcPts val="2100"/>
              </a:lnSpc>
              <a:spcBef>
                <a:spcPts val="976"/>
              </a:spcBef>
              <a:spcAft>
                <a:spcPct val="0"/>
              </a:spcAft>
            </a:pPr>
            <a:r>
              <a:rPr sz="2100" spc="12">
                <a:solidFill>
                  <a:srgbClr val="FF0000"/>
                </a:solidFill>
                <a:latin typeface="FangSong"/>
                <a:cs typeface="FangSong"/>
              </a:rPr>
              <a:t>盛誉。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（摘自《百度》）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89890" y="4003587"/>
            <a:ext cx="10485804" cy="2587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80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②做学问的最佳精神状态是什么？一是“虚”，一是“静”。</a:t>
            </a: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虚即是虚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空，脑中没有丝毫杂念，没有项目，没有考核，甚至于没有自己以前的理论</a:t>
            </a:r>
          </a:p>
          <a:p>
            <a:pPr marL="0" marR="0">
              <a:lnSpc>
                <a:spcPts val="2100"/>
              </a:lnSpc>
              <a:spcBef>
                <a:spcPts val="975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知识，将自己完全放空。静即宁静，不生活在热闹场中，不为外界诱惑所动。</a:t>
            </a:r>
          </a:p>
          <a:p>
            <a:pPr marL="0" marR="0">
              <a:lnSpc>
                <a:spcPts val="2100"/>
              </a:lnSpc>
              <a:spcBef>
                <a:spcPts val="924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能虚能静，便能神游万古，心神专一，思虑清明。虚静的学者是纯真的学者，</a:t>
            </a:r>
          </a:p>
          <a:p>
            <a:pPr marL="0" marR="0">
              <a:lnSpc>
                <a:spcPts val="2102"/>
              </a:lnSpc>
              <a:spcBef>
                <a:spcPts val="921"/>
              </a:spcBef>
              <a:spcAft>
                <a:spcPct val="0"/>
              </a:spcAft>
            </a:pPr>
            <a:r>
              <a:rPr sz="2100" spc="11">
                <a:solidFill>
                  <a:srgbClr val="FF0000"/>
                </a:solidFill>
                <a:latin typeface="FangSong"/>
                <a:cs typeface="FangSong"/>
              </a:rPr>
              <a:t>一个学者最终能达到什么样的境界，和纯真度大有关系。</a:t>
            </a:r>
            <a:r>
              <a:rPr sz="2100" spc="553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（章开沅《中国</a:t>
            </a:r>
          </a:p>
          <a:p>
            <a:pPr marL="0" marR="0">
              <a:lnSpc>
                <a:spcPts val="2100"/>
              </a:lnSpc>
              <a:spcBef>
                <a:spcPts val="926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学者出路何在？》）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18561" y="1732258"/>
            <a:ext cx="4679442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USGVR+MicrosoftYaHei"/>
                <a:cs typeface="IUSGVR+MicrosoftYaHei"/>
              </a:rPr>
              <a:t>实用类文本答题口诀：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3602" y="2667103"/>
            <a:ext cx="8369365" cy="2365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816" marR="0">
              <a:lnSpc>
                <a:spcPts val="5274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MDEVII+MicrosoftYaHei"/>
                <a:cs typeface="MDEVII+MicrosoftYaHei"/>
              </a:rPr>
              <a:t>1.</a:t>
            </a:r>
            <a:r>
              <a:rPr sz="4000">
                <a:solidFill>
                  <a:srgbClr val="000000"/>
                </a:solidFill>
                <a:latin typeface="IUSGVR+MicrosoftYaHei"/>
                <a:cs typeface="IUSGVR+MicrosoftYaHei"/>
              </a:rPr>
              <a:t>准备工作：</a:t>
            </a:r>
            <a:r>
              <a:rPr sz="4000" spc="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000">
                <a:solidFill>
                  <a:srgbClr val="000000"/>
                </a:solidFill>
                <a:latin typeface="IUSGVR+MicrosoftYaHei"/>
                <a:cs typeface="IUSGVR+MicrosoftYaHei"/>
              </a:rPr>
              <a:t>速读、标注、</a:t>
            </a:r>
            <a:r>
              <a:rPr sz="4000">
                <a:solidFill>
                  <a:srgbClr val="FF0000"/>
                </a:solidFill>
                <a:latin typeface="IUSGVR+MicrosoftYaHei"/>
                <a:cs typeface="IUSGVR+MicrosoftYaHei"/>
              </a:rPr>
              <a:t>题型</a:t>
            </a:r>
          </a:p>
          <a:p>
            <a:pPr marL="0" marR="0">
              <a:lnSpc>
                <a:spcPts val="5812"/>
              </a:lnSpc>
              <a:spcBef>
                <a:spcPts val="1389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MDEVII+MicrosoftYaHei"/>
                <a:cs typeface="MDEVII+MicrosoftYaHei"/>
              </a:rPr>
              <a:t>2.</a:t>
            </a:r>
            <a:r>
              <a:rPr sz="4000">
                <a:solidFill>
                  <a:srgbClr val="000000"/>
                </a:solidFill>
                <a:latin typeface="IUSGVR+MicrosoftYaHei"/>
                <a:cs typeface="IUSGVR+MicrosoftYaHei"/>
              </a:rPr>
              <a:t>答题核心：</a:t>
            </a:r>
            <a:r>
              <a:rPr sz="4000" spc="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>
                <a:solidFill>
                  <a:srgbClr val="FF0000"/>
                </a:solidFill>
                <a:latin typeface="IUSGVR+MicrosoftYaHei"/>
                <a:cs typeface="IUSGVR+MicrosoftYaHei"/>
              </a:rPr>
              <a:t>分析</a:t>
            </a:r>
            <a:r>
              <a:rPr sz="4000">
                <a:solidFill>
                  <a:srgbClr val="000000"/>
                </a:solidFill>
                <a:latin typeface="IUSGVR+MicrosoftYaHei"/>
                <a:cs typeface="IUSGVR+MicrosoftYaHei"/>
              </a:rPr>
              <a:t>、踩点、规范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71980"/>
            <a:ext cx="2314896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正确答案：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298892"/>
            <a:ext cx="10214151" cy="1200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①重视“原生态”史料，先后到南通、北京、苏州等地查阅资料和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实地调研，勤于著书立说；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70517"/>
            <a:ext cx="10214151" cy="12011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②史海远航，不断开拓新的研究领域，在辛亥革命史、中国资产阶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级研究、中国商会史研究等领域都有开创性的贡献；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441753"/>
            <a:ext cx="950995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③有先进的史学研究理念，用全人类大史观的理念进行研究。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572891"/>
            <a:ext cx="9868948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（答对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1点给1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分，答对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2点给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分，答对3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点给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5分，意思对即可）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59986" y="2242383"/>
            <a:ext cx="1833981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8">
                <a:solidFill>
                  <a:srgbClr val="000000"/>
                </a:solidFill>
                <a:latin typeface="FangSong"/>
                <a:cs typeface="FangSong"/>
              </a:rPr>
              <a:t>例题二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23185" y="2955869"/>
            <a:ext cx="562868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弗朗西斯·高尔顿与优生学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233735"/>
            <a:ext cx="10214151" cy="14940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1311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1）弗朗西斯·高尔顿以创立并且热情地传播优生学而被大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家牢牢记住。优生学是一种建议人类可以像动物一样促进“好的”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特性，抑制不必要的遗传的理论和计划。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59285"/>
            <a:ext cx="10230920" cy="2225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2）1822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年高尔顿生于英国伯明翰，父亲是一位银行家，母</a:t>
            </a:r>
          </a:p>
          <a:p>
            <a:pPr marL="0" marR="0">
              <a:lnSpc>
                <a:spcPts val="2400"/>
              </a:lnSpc>
              <a:spcBef>
                <a:spcPts val="48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亲是伊拉兹马斯·达尔文的女儿。父母最初计划让他学习医学，因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此十六岁的时候他开始在伯明翰综合医院学习，之后进入伦敦的国</a:t>
            </a:r>
          </a:p>
          <a:p>
            <a:pPr marL="0" marR="0">
              <a:lnSpc>
                <a:spcPts val="2400"/>
              </a:lnSpc>
              <a:spcBef>
                <a:spcPts val="43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王学院。1844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400" spc="6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月他在剑桥的三一学院获得文学学士学位，不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久他父亲去世了。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415474"/>
            <a:ext cx="10220140" cy="14935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3）高尔顿继承了巨额遗产变得十分富有，因此可以做一些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他感兴趣的事情。从</a:t>
            </a:r>
            <a:r>
              <a:rPr sz="2400" spc="6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1845 年开始，他和朋友一道赴尼罗河流域进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行考察，穿越萨哈拉大沙漠，游览贝鲁特和耶路撒冷。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639500"/>
            <a:ext cx="10230570" cy="1859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4）1850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年，经过与皇家地理学会协商，高尔顿决定考察从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非洲西部和南部到恩加米湖的道路。这次探险充满了困难和危险。</a:t>
            </a:r>
          </a:p>
          <a:p>
            <a:pPr marL="0" marR="0">
              <a:lnSpc>
                <a:spcPts val="2402"/>
              </a:lnSpc>
              <a:spcBef>
                <a:spcPts val="47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在两年的时间里，他与各种恶劣的自然环境作斗争，历尽艰辛，获</a:t>
            </a:r>
          </a:p>
          <a:p>
            <a:pPr marL="0" marR="0">
              <a:lnSpc>
                <a:spcPts val="2400"/>
              </a:lnSpc>
              <a:spcBef>
                <a:spcPts val="4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得了大量西南部非洲资源和风土人情的第一手资料。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90844"/>
            <a:ext cx="10178808" cy="16271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495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25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）到了夏季，他喜欢到设得兰群岛去捕鱼和收集海鸟标本，有时也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驶帆出海，或者乘热气球升空。后来，他通过观察发现了一种顺时针旋转的</a:t>
            </a:r>
          </a:p>
          <a:p>
            <a:pPr marL="0" marR="0">
              <a:lnSpc>
                <a:spcPts val="2100"/>
              </a:lnSpc>
              <a:spcBef>
                <a:spcPts val="419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大规模空气漩涡，并把它命名为“反气旋”——如今更为人所知的名称是高</a:t>
            </a:r>
          </a:p>
          <a:p>
            <a:pPr marL="0" marR="0">
              <a:lnSpc>
                <a:spcPts val="2100"/>
              </a:lnSpc>
              <a:spcBef>
                <a:spcPts val="47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压系统。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99012"/>
            <a:ext cx="10189674" cy="29079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495" marR="0">
              <a:lnSpc>
                <a:spcPts val="2102"/>
              </a:lnSpc>
              <a:spcBef>
                <a:spcPct val="0"/>
              </a:spcBef>
              <a:spcAft>
                <a:spcPct val="0"/>
              </a:spcAft>
            </a:pPr>
            <a:r>
              <a:rPr sz="2100" spc="25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）1859</a:t>
            </a:r>
            <a:r>
              <a:rPr sz="2100" spc="1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年高尔顿的表兄达尔文出版的《物种起源》引起了他对人类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遗传的兴趣。他的科学研究很快转移到与生命有关的领域。他把达尔文关于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围绕着群的平均值的偶发变异原理应用于人类研究，于</a:t>
            </a:r>
            <a:r>
              <a:rPr sz="2100" spc="5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1869</a:t>
            </a:r>
            <a:r>
              <a:rPr sz="2100" spc="1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年发表了专著</a:t>
            </a:r>
          </a:p>
          <a:p>
            <a:pPr marL="0" marR="0">
              <a:lnSpc>
                <a:spcPts val="2100"/>
              </a:lnSpc>
              <a:spcBef>
                <a:spcPts val="47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《遗传的天赋》。他确信身体特征、智力和性情等是遗传的，“在人类的发</a:t>
            </a:r>
          </a:p>
          <a:p>
            <a:pPr marL="0" marR="0">
              <a:lnSpc>
                <a:spcPts val="2102"/>
              </a:lnSpc>
              <a:spcBef>
                <a:spcPts val="417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展中，遗传是比自然有力得多的动因”。高尔顿写道：“我以一种最没有资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格的方式反对自然平等的主张。”他相信解决的办法是通过控制人类繁殖的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血统。“在培育者意愿的控制下，后代的身体结构看起来似乎像粘土一样具</a:t>
            </a:r>
          </a:p>
          <a:p>
            <a:pPr marL="0" marR="0">
              <a:lnSpc>
                <a:spcPts val="2100"/>
              </a:lnSpc>
              <a:spcBef>
                <a:spcPts val="419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有可塑性。”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186459"/>
            <a:ext cx="10177697" cy="2587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495" marR="0">
              <a:lnSpc>
                <a:spcPts val="2102"/>
              </a:lnSpc>
              <a:spcBef>
                <a:spcPct val="0"/>
              </a:spcBef>
              <a:spcAft>
                <a:spcPct val="0"/>
              </a:spcAft>
            </a:pPr>
            <a:r>
              <a:rPr sz="2100" spc="25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）在完成了智力天赋的家族谱系研究后，高尔顿又致力于建立更精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确的测量方法来考察人类才能的差异。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1883</a:t>
            </a:r>
            <a:r>
              <a:rPr sz="2100" spc="2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年他出版了专著《人类才能及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其发展的研究》，书中概述了自由联想和关于心理意象的问卷调查这两项在</a:t>
            </a:r>
          </a:p>
          <a:p>
            <a:pPr marL="0" marR="0">
              <a:lnSpc>
                <a:spcPts val="2100"/>
              </a:lnSpc>
              <a:spcBef>
                <a:spcPts val="469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实验心理学上划时代的研究方法和成果。在这本书中，高尔顿还第一次提出</a:t>
            </a:r>
          </a:p>
          <a:p>
            <a:pPr marL="0" marR="0">
              <a:lnSpc>
                <a:spcPts val="2102"/>
              </a:lnSpc>
              <a:spcBef>
                <a:spcPts val="417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了一个以人类的自觉选择来替代自然选择的社会计划，为此他还创作了“优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生学”这个词。如他后来定义的，“优生学是一门研究能够改进一个种族的</a:t>
            </a:r>
          </a:p>
          <a:p>
            <a:pPr marL="0" marR="0">
              <a:lnSpc>
                <a:spcPts val="2100"/>
              </a:lnSpc>
              <a:spcBef>
                <a:spcPts val="419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先天品质的所有影响以及将这些影响发展到极致的科学”。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226853"/>
            <a:ext cx="10181552" cy="19474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3" marR="0">
              <a:lnSpc>
                <a:spcPts val="2102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8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）然而，优生学也成了禁止不同种族间通婚的法规背后的智力动因。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丹尼尔·凯维勒斯写道，“从高尔顿开始，‘优生学’成为了一个具有丑陋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含意的词——这是理所应当的。”需要注意的是，高尔顿是在做一项有缺陷</a:t>
            </a:r>
          </a:p>
          <a:p>
            <a:pPr marL="0" marR="0">
              <a:lnSpc>
                <a:spcPts val="2100"/>
              </a:lnSpc>
              <a:spcBef>
                <a:spcPts val="469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的工作，它被称作“遗传的祖先定律”。他相信父母的每一方对后代的特征</a:t>
            </a:r>
          </a:p>
          <a:p>
            <a:pPr marL="0" marR="0">
              <a:lnSpc>
                <a:spcPts val="2102"/>
              </a:lnSpc>
              <a:spcBef>
                <a:spcPts val="417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做出的四分之一的贡献，每一方的祖先对剩下的部分负责。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955966"/>
            <a:ext cx="10485804" cy="19471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3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）高尔顿熟悉“高斯曲线”或者“钟形曲线”，他还成为生物测定学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的创始人之一。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1884</a:t>
            </a:r>
            <a:r>
              <a:rPr sz="2100" spc="2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年他在南肯辛顿举办的国际健康展览会上开设了人体</a:t>
            </a:r>
          </a:p>
          <a:p>
            <a:pPr marL="0" marR="0">
              <a:lnSpc>
                <a:spcPts val="2100"/>
              </a:lnSpc>
              <a:spcBef>
                <a:spcPts val="419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测量实验室，在那里测量参观者的体重、身高、肺活量、力量、视力和听力，</a:t>
            </a:r>
          </a:p>
          <a:p>
            <a:pPr marL="0" marR="0">
              <a:lnSpc>
                <a:spcPts val="2102"/>
              </a:lnSpc>
              <a:spcBef>
                <a:spcPts val="467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还有其他变量。为了优化社会，他提出了一种度量智力能力的方法，对阿尔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弗雷德·比奈的普通智力测验造成了一定的影响。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682912"/>
            <a:ext cx="10177639" cy="1307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3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10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1888</a:t>
            </a:r>
            <a:r>
              <a:rPr sz="2100" spc="1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年，他开始对指纹研究产生兴趣，并于</a:t>
            </a:r>
            <a:r>
              <a:rPr sz="2100" spc="5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1892</a:t>
            </a:r>
            <a:r>
              <a:rPr sz="2100" spc="18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年在其专著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《指纹学》中提出了指纹分类法。他的指纹编码法被伦敦警察局采用，作为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伯特隆测量系统的补充手段来建立犯人档案。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769778"/>
            <a:ext cx="9580733" cy="98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3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11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）高尔顿于</a:t>
            </a:r>
            <a:r>
              <a:rPr sz="2100" spc="5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1911</a:t>
            </a:r>
            <a:r>
              <a:rPr sz="2100" spc="1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100" spc="5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100" spc="5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 spc="17">
                <a:solidFill>
                  <a:srgbClr val="000000"/>
                </a:solidFill>
                <a:latin typeface="FangSong"/>
                <a:cs typeface="FangSong"/>
              </a:rPr>
              <a:t>17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日去世，他创立的优生学协会在</a:t>
            </a:r>
          </a:p>
          <a:p>
            <a:pPr marL="0" marR="0">
              <a:lnSpc>
                <a:spcPts val="2100"/>
              </a:lnSpc>
              <a:spcBef>
                <a:spcPts val="420"/>
              </a:spcBef>
              <a:spcAft>
                <a:spcPct val="0"/>
              </a:spcAft>
            </a:pPr>
            <a:r>
              <a:rPr sz="2100" spc="10">
                <a:solidFill>
                  <a:srgbClr val="000000"/>
                </a:solidFill>
                <a:latin typeface="FangSong"/>
                <a:cs typeface="FangSong"/>
              </a:rPr>
              <a:t>1989</a:t>
            </a:r>
            <a:r>
              <a:rPr sz="2100" spc="20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年由伦敦创办的高尔顿研究所继续下去。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537663"/>
            <a:ext cx="10189235" cy="9873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5383" marR="0">
              <a:lnSpc>
                <a:spcPts val="2102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100" spc="12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）高尔顿一生发表了</a:t>
            </a:r>
            <a:r>
              <a:rPr sz="2100" spc="5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100">
                <a:solidFill>
                  <a:srgbClr val="000000"/>
                </a:solidFill>
                <a:latin typeface="FangSong"/>
                <a:cs typeface="FangSong"/>
              </a:rPr>
              <a:t>300</a:t>
            </a:r>
            <a:r>
              <a:rPr sz="21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多部作品，范围很广，表现出不羁的好奇</a:t>
            </a:r>
          </a:p>
          <a:p>
            <a:pPr marL="0" marR="0">
              <a:lnSpc>
                <a:spcPts val="2100"/>
              </a:lnSpc>
              <a:spcBef>
                <a:spcPts val="422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心。在广泛的旅行中他成为一位卓越的超然物外的人类学家。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91756"/>
            <a:ext cx="10222915" cy="1254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相关链接：</a:t>
            </a:r>
          </a:p>
          <a:p>
            <a:pPr marL="615695" marR="0">
              <a:lnSpc>
                <a:spcPts val="2400"/>
              </a:lnSpc>
              <a:spcBef>
                <a:spcPts val="147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①弗朗西斯·高尔顿，从小就聪颖过人，出生</a:t>
            </a:r>
            <a:r>
              <a:rPr sz="2400" spc="6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个月后，便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49506"/>
            <a:ext cx="10571391" cy="29574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能认识所有的大写字母，18 个月后则能辨别大写和小写的字母。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岁时他学会签名，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岁时能写诗，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岁时能背诵并理解苏格兰叙事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诗《马米翁》，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400" spc="2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岁已精通《荷马史诗》。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岁对博物学产生兴趣，</a:t>
            </a:r>
          </a:p>
          <a:p>
            <a:pPr marL="0" marR="0">
              <a:lnSpc>
                <a:spcPts val="2400"/>
              </a:lnSpc>
              <a:spcBef>
                <a:spcPts val="4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并按自己的方法对昆虫、矿物标本进行分类。他曾到西南非洲探险，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因树立功绩而知名并被选为英国皇家地理学会会员，三年后又入选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英国皇家学会，晚年受封为爵士。他的学术研究兴趣广泛，包括人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类学、地理、气象学、心理学、统计学等方面。（百度百科）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631372"/>
            <a:ext cx="10226771" cy="14935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②高尔顿的遗传决定论重视遗传素质的研究，但夸大了遗传素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质在个体心理发展中的作用，忽视了后天生活环境的作用，这是欠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妥的。（佚名《高尔顿的遗传决定论》）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3016" y="375094"/>
            <a:ext cx="152857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1、评价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3016" y="868870"/>
            <a:ext cx="152857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2、家世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3016" y="1360860"/>
            <a:ext cx="2447544" cy="27334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、考察经历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1</a:t>
            </a:r>
          </a:p>
          <a:p>
            <a:pPr marL="0" marR="0">
              <a:lnSpc>
                <a:spcPts val="2400"/>
              </a:lnSpc>
              <a:spcBef>
                <a:spcPts val="1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、考察经历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2</a:t>
            </a:r>
          </a:p>
          <a:p>
            <a:pPr marL="0" marR="0">
              <a:lnSpc>
                <a:spcPts val="2400"/>
              </a:lnSpc>
              <a:spcBef>
                <a:spcPts val="148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、考察经历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3</a:t>
            </a:r>
          </a:p>
          <a:p>
            <a:pPr marL="0" marR="0">
              <a:lnSpc>
                <a:spcPts val="2400"/>
              </a:lnSpc>
              <a:spcBef>
                <a:spcPts val="14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6、研究与著作</a:t>
            </a:r>
          </a:p>
          <a:p>
            <a:pPr marL="0" marR="0">
              <a:lnSpc>
                <a:spcPts val="2400"/>
              </a:lnSpc>
              <a:spcBef>
                <a:spcPts val="147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7、成果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63016" y="3825803"/>
            <a:ext cx="1528876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8、弊端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63016" y="4318571"/>
            <a:ext cx="290931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9-12成就贡献影响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63016" y="5304980"/>
            <a:ext cx="1987295" cy="1254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相关链接：</a:t>
            </a:r>
          </a:p>
          <a:p>
            <a:pPr marL="0" marR="0">
              <a:lnSpc>
                <a:spcPts val="2400"/>
              </a:lnSpc>
              <a:spcBef>
                <a:spcPts val="147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1、经历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63016" y="6289171"/>
            <a:ext cx="214152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2、评价质疑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55166" y="693959"/>
            <a:ext cx="8442215" cy="114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2.</a:t>
            </a: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高尔顿在</a:t>
            </a:r>
            <a:r>
              <a:rPr sz="3600" spc="12">
                <a:solidFill>
                  <a:srgbClr val="FF0000"/>
                </a:solidFill>
                <a:latin typeface="FangSong"/>
                <a:cs typeface="FangSong"/>
              </a:rPr>
              <a:t>优生学的研究过程</a:t>
            </a:r>
            <a:r>
              <a:rPr sz="3600" spc="14">
                <a:solidFill>
                  <a:srgbClr val="000000"/>
                </a:solidFill>
                <a:latin typeface="FangSong"/>
                <a:cs typeface="FangSong"/>
              </a:rPr>
              <a:t>中有哪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34365" y="1352327"/>
            <a:ext cx="7384463" cy="114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些</a:t>
            </a:r>
            <a:r>
              <a:rPr sz="3600" spc="12">
                <a:solidFill>
                  <a:srgbClr val="FF0000"/>
                </a:solidFill>
                <a:latin typeface="FangSong"/>
                <a:cs typeface="FangSong"/>
              </a:rPr>
              <a:t>开创性的贡献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？请简要概括。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4365" y="2881923"/>
            <a:ext cx="2143505" cy="1177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8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、研究与著作</a:t>
            </a:r>
          </a:p>
          <a:p>
            <a:pPr marL="0" marR="0">
              <a:lnSpc>
                <a:spcPts val="2100"/>
              </a:lnSpc>
              <a:spcBef>
                <a:spcPts val="1922"/>
              </a:spcBef>
              <a:spcAft>
                <a:spcPct val="0"/>
              </a:spcAft>
            </a:pPr>
            <a:r>
              <a:rPr sz="2100" spc="18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、成果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4365" y="3903257"/>
            <a:ext cx="2548889" cy="666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r>
              <a:rPr sz="2100" spc="11">
                <a:solidFill>
                  <a:srgbClr val="000000"/>
                </a:solidFill>
                <a:latin typeface="FangSong"/>
                <a:cs typeface="FangSong"/>
              </a:rPr>
              <a:t>9-12</a:t>
            </a:r>
            <a:r>
              <a:rPr sz="2100" spc="14">
                <a:solidFill>
                  <a:srgbClr val="000000"/>
                </a:solidFill>
                <a:latin typeface="FangSong"/>
                <a:cs typeface="FangSong"/>
              </a:rPr>
              <a:t>成就贡献影响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96011"/>
            <a:ext cx="10138790" cy="31850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1019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）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1859</a:t>
            </a:r>
            <a:r>
              <a:rPr sz="2300" spc="2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年高尔顿的表兄达尔文出版的《物种起源》引起了他</a:t>
            </a:r>
          </a:p>
          <a:p>
            <a:pPr marL="0" marR="0">
              <a:lnSpc>
                <a:spcPts val="2304"/>
              </a:lnSpc>
              <a:spcBef>
                <a:spcPts val="458"/>
              </a:spcBef>
              <a:spcAft>
                <a:spcPct val="0"/>
              </a:spcAft>
            </a:pP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对人类遗传的兴趣。他的科学研究很快转移到与生命有关的领域。</a:t>
            </a:r>
            <a:r>
              <a:rPr sz="2300">
                <a:solidFill>
                  <a:srgbClr val="FF0000"/>
                </a:solidFill>
                <a:latin typeface="FangSong"/>
                <a:cs typeface="FangSong"/>
              </a:rPr>
              <a:t>他</a:t>
            </a:r>
          </a:p>
          <a:p>
            <a:pPr marL="0" marR="0">
              <a:lnSpc>
                <a:spcPts val="2304"/>
              </a:lnSpc>
              <a:spcBef>
                <a:spcPts val="405"/>
              </a:spcBef>
              <a:spcAft>
                <a:spcPct val="0"/>
              </a:spcAft>
            </a:pPr>
            <a:r>
              <a:rPr sz="2300" spc="11">
                <a:solidFill>
                  <a:srgbClr val="FF0000"/>
                </a:solidFill>
                <a:latin typeface="FangSong"/>
                <a:cs typeface="FangSong"/>
              </a:rPr>
              <a:t>把达尔文关于围绕着群的平均值的偶发变异原理应用于人类研究，于</a:t>
            </a:r>
          </a:p>
          <a:p>
            <a:pPr marL="0" marR="0">
              <a:lnSpc>
                <a:spcPts val="2304"/>
              </a:lnSpc>
              <a:spcBef>
                <a:spcPts val="456"/>
              </a:spcBef>
              <a:spcAft>
                <a:spcPct val="0"/>
              </a:spcAft>
            </a:pP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1869</a:t>
            </a:r>
            <a:r>
              <a:rPr sz="2300" spc="15">
                <a:solidFill>
                  <a:srgbClr val="FF0000"/>
                </a:solidFill>
                <a:latin typeface="FangSong"/>
                <a:cs typeface="FangSong"/>
              </a:rPr>
              <a:t> 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年发表了专著《遗传的天赋》</a:t>
            </a: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。他确信身体特征、智力和性情</a:t>
            </a:r>
          </a:p>
          <a:p>
            <a:pPr marL="0" marR="0">
              <a:lnSpc>
                <a:spcPts val="2306"/>
              </a:lnSpc>
              <a:spcBef>
                <a:spcPts val="403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等是遗传的，“在人类的发展中，遗传是比自然有力得多的动因”。</a:t>
            </a:r>
          </a:p>
          <a:p>
            <a:pPr marL="0" marR="0">
              <a:lnSpc>
                <a:spcPts val="2304"/>
              </a:lnSpc>
              <a:spcBef>
                <a:spcPts val="459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高尔顿写道：“我以一种最没有资格的方式反对自然平等的主张。”</a:t>
            </a:r>
          </a:p>
          <a:p>
            <a:pPr marL="0" marR="0">
              <a:lnSpc>
                <a:spcPts val="2304"/>
              </a:lnSpc>
              <a:spcBef>
                <a:spcPts val="456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他相信解决的办法是通过控制人类繁殖的血统。“在培育者意愿的控</a:t>
            </a:r>
          </a:p>
          <a:p>
            <a:pPr marL="0" marR="0">
              <a:lnSpc>
                <a:spcPts val="2304"/>
              </a:lnSpc>
              <a:spcBef>
                <a:spcPts val="405"/>
              </a:spcBef>
              <a:spcAft>
                <a:spcPct val="0"/>
              </a:spcAft>
            </a:pPr>
            <a:r>
              <a:rPr sz="2300" spc="10">
                <a:solidFill>
                  <a:srgbClr val="000000"/>
                </a:solidFill>
                <a:latin typeface="FangSong"/>
                <a:cs typeface="FangSong"/>
              </a:rPr>
              <a:t>制下，后代的身体结构看起来似乎像粘土一样具有可塑性。”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027552"/>
            <a:ext cx="10137868" cy="3185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1311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7）在完成了智力天赋的家族谱系研究后，</a:t>
            </a:r>
            <a:r>
              <a:rPr sz="2300" spc="11">
                <a:solidFill>
                  <a:srgbClr val="FF0000"/>
                </a:solidFill>
                <a:latin typeface="FangSong"/>
                <a:cs typeface="FangSong"/>
              </a:rPr>
              <a:t>高尔顿又致力于建</a:t>
            </a:r>
          </a:p>
          <a:p>
            <a:pPr marL="0" marR="0">
              <a:lnSpc>
                <a:spcPts val="2304"/>
              </a:lnSpc>
              <a:spcBef>
                <a:spcPts val="455"/>
              </a:spcBef>
              <a:spcAft>
                <a:spcPct val="0"/>
              </a:spcAft>
            </a:pP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立更精确的测量方法来考察人类才能的差异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1883 </a:t>
            </a:r>
            <a:r>
              <a:rPr sz="2300" spc="11">
                <a:solidFill>
                  <a:srgbClr val="FF0000"/>
                </a:solidFill>
                <a:latin typeface="FangSong"/>
                <a:cs typeface="FangSong"/>
              </a:rPr>
              <a:t>年他出版了专著</a:t>
            </a:r>
          </a:p>
          <a:p>
            <a:pPr marL="0" marR="0">
              <a:lnSpc>
                <a:spcPts val="2304"/>
              </a:lnSpc>
              <a:spcBef>
                <a:spcPts val="406"/>
              </a:spcBef>
              <a:spcAft>
                <a:spcPct val="0"/>
              </a:spcAft>
            </a:pPr>
            <a:r>
              <a:rPr sz="2300" spc="15">
                <a:solidFill>
                  <a:srgbClr val="FF0000"/>
                </a:solidFill>
                <a:latin typeface="FangSong"/>
                <a:cs typeface="FangSong"/>
              </a:rPr>
              <a:t>《人类才能及其发展的研究》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，书中概述了自由联想和关于心理意象</a:t>
            </a:r>
          </a:p>
          <a:p>
            <a:pPr marL="0" marR="0">
              <a:lnSpc>
                <a:spcPts val="2306"/>
              </a:lnSpc>
              <a:spcBef>
                <a:spcPts val="453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的问卷调查这两项在实验心理学上划时代的研究方法和成果。在这本</a:t>
            </a:r>
          </a:p>
          <a:p>
            <a:pPr marL="0" marR="0">
              <a:lnSpc>
                <a:spcPts val="2304"/>
              </a:lnSpc>
              <a:spcBef>
                <a:spcPts val="409"/>
              </a:spcBef>
              <a:spcAft>
                <a:spcPct val="0"/>
              </a:spcAft>
            </a:pPr>
            <a:r>
              <a:rPr sz="2300" spc="17">
                <a:solidFill>
                  <a:srgbClr val="000000"/>
                </a:solidFill>
                <a:latin typeface="FangSong"/>
                <a:cs typeface="FangSong"/>
              </a:rPr>
              <a:t>书中，</a:t>
            </a:r>
            <a:r>
              <a:rPr sz="2300" spc="10">
                <a:solidFill>
                  <a:srgbClr val="FF0000"/>
                </a:solidFill>
                <a:latin typeface="FangSong"/>
                <a:cs typeface="FangSong"/>
              </a:rPr>
              <a:t>高尔顿还第一次提出了一个以人类的自觉选择来替代自然选择</a:t>
            </a:r>
          </a:p>
          <a:p>
            <a:pPr marL="0" marR="0">
              <a:lnSpc>
                <a:spcPts val="2304"/>
              </a:lnSpc>
              <a:spcBef>
                <a:spcPts val="456"/>
              </a:spcBef>
              <a:spcAft>
                <a:spcPct val="0"/>
              </a:spcAft>
            </a:pP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的社会计划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为此他还创作了“优生学”这个词。</a:t>
            </a: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如他后来定义的，</a:t>
            </a:r>
          </a:p>
          <a:p>
            <a:pPr marL="0" marR="0">
              <a:lnSpc>
                <a:spcPts val="2304"/>
              </a:lnSpc>
              <a:spcBef>
                <a:spcPts val="456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“优生学是一门研究能够改进一个种族的先天品质的所有影响以及将</a:t>
            </a:r>
          </a:p>
          <a:p>
            <a:pPr marL="0" marR="0">
              <a:lnSpc>
                <a:spcPts val="2304"/>
              </a:lnSpc>
              <a:spcBef>
                <a:spcPts val="407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这些影响发展到极致的科学”。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5958840"/>
            <a:ext cx="9983582" cy="1081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1311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8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11</a:t>
            </a:r>
            <a:r>
              <a:rPr sz="2300" spc="10">
                <a:solidFill>
                  <a:srgbClr val="000000"/>
                </a:solidFill>
                <a:latin typeface="FangSong"/>
                <a:cs typeface="FangSong"/>
              </a:rPr>
              <a:t>）高尔顿于</a:t>
            </a:r>
            <a:r>
              <a:rPr sz="2300" spc="6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1911</a:t>
            </a:r>
            <a:r>
              <a:rPr sz="2300" spc="2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300" spc="6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300" spc="6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17 日去世，</a:t>
            </a:r>
            <a:r>
              <a:rPr sz="2300" spc="11">
                <a:solidFill>
                  <a:srgbClr val="FF0000"/>
                </a:solidFill>
                <a:latin typeface="FangSong"/>
                <a:cs typeface="FangSong"/>
              </a:rPr>
              <a:t>他创立的优生学协</a:t>
            </a:r>
          </a:p>
          <a:p>
            <a:pPr marL="0" marR="0">
              <a:lnSpc>
                <a:spcPts val="2304"/>
              </a:lnSpc>
              <a:spcBef>
                <a:spcPts val="455"/>
              </a:spcBef>
              <a:spcAft>
                <a:spcPct val="0"/>
              </a:spcAft>
            </a:pPr>
            <a:r>
              <a:rPr sz="2300" spc="15">
                <a:solidFill>
                  <a:srgbClr val="FF0000"/>
                </a:solidFill>
                <a:latin typeface="FangSong"/>
                <a:cs typeface="FangSong"/>
              </a:rPr>
              <a:t>会在</a:t>
            </a:r>
            <a:r>
              <a:rPr sz="2300" spc="59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1989</a:t>
            </a:r>
            <a:r>
              <a:rPr sz="2300">
                <a:solidFill>
                  <a:srgbClr val="FF0000"/>
                </a:solidFill>
                <a:latin typeface="FangSong"/>
                <a:cs typeface="FangSong"/>
              </a:rPr>
              <a:t> 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年由伦敦创办的高尔顿研究所继续下去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3042" y="398296"/>
            <a:ext cx="2314896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正确答案：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63042" y="1036590"/>
            <a:ext cx="9840015" cy="1401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①把达尔文关于围绕着群的平均值的偶发变异原理应用</a:t>
            </a:r>
          </a:p>
          <a:p>
            <a:pPr marL="0" marR="0">
              <a:lnSpc>
                <a:spcPts val="2795"/>
              </a:lnSpc>
              <a:spcBef>
                <a:spcPts val="1238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于人类研究。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3042" y="2828186"/>
            <a:ext cx="9021805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②研究更精确的测量方法来考察人类才能的差异。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63042" y="4107076"/>
            <a:ext cx="9840967" cy="1400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③第一次提出了一个以人类的自觉选择来代替自然选择</a:t>
            </a:r>
          </a:p>
          <a:p>
            <a:pPr marL="0" marR="0">
              <a:lnSpc>
                <a:spcPts val="2798"/>
              </a:lnSpc>
              <a:spcBef>
                <a:spcPts val="1233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的社会计划。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63042" y="5896346"/>
            <a:ext cx="7380828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④提出优生学概念，开创了优生学学派。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50468" y="806624"/>
            <a:ext cx="7621414" cy="15844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495374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实用类文本考点对应题型规律</a:t>
            </a:r>
          </a:p>
          <a:p>
            <a:pPr marL="0" marR="0">
              <a:lnSpc>
                <a:spcPts val="3095"/>
              </a:lnSpc>
              <a:spcBef>
                <a:spcPts val="1634"/>
              </a:spcBef>
              <a:spcAft>
                <a:spcPct val="0"/>
              </a:spcAft>
            </a:pPr>
            <a:r>
              <a:rPr sz="3100">
                <a:solidFill>
                  <a:srgbClr val="FF0000"/>
                </a:solidFill>
                <a:latin typeface="FangSong"/>
                <a:cs typeface="FangSong"/>
              </a:rPr>
              <a:t>一、主观题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0468" y="2006266"/>
            <a:ext cx="2367729" cy="9837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3100" spc="12">
                <a:solidFill>
                  <a:srgbClr val="FF0000"/>
                </a:solidFill>
                <a:latin typeface="FangSong"/>
                <a:cs typeface="FangSong"/>
              </a:rPr>
              <a:t>、概括题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0468" y="2605579"/>
            <a:ext cx="2367729" cy="9837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7030A0"/>
                </a:solidFill>
                <a:latin typeface="FangSong"/>
                <a:cs typeface="FangSong"/>
              </a:rPr>
              <a:t>2</a:t>
            </a:r>
            <a:r>
              <a:rPr sz="3100" spc="12">
                <a:solidFill>
                  <a:srgbClr val="7030A0"/>
                </a:solidFill>
                <a:latin typeface="FangSong"/>
                <a:cs typeface="FangSong"/>
              </a:rPr>
              <a:t>、作用题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50468" y="3206035"/>
            <a:ext cx="2367729" cy="9837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7030A0"/>
                </a:solidFill>
                <a:latin typeface="FangSong"/>
                <a:cs typeface="FangSong"/>
              </a:rPr>
              <a:t>3</a:t>
            </a:r>
            <a:r>
              <a:rPr sz="3100" spc="12">
                <a:solidFill>
                  <a:srgbClr val="7030A0"/>
                </a:solidFill>
                <a:latin typeface="FangSong"/>
                <a:cs typeface="FangSong"/>
              </a:rPr>
              <a:t>、特点题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0468" y="3804706"/>
            <a:ext cx="2367772" cy="984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、含义题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50468" y="4404153"/>
            <a:ext cx="2367729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100" spc="12">
                <a:solidFill>
                  <a:srgbClr val="000000"/>
                </a:solidFill>
                <a:latin typeface="FangSong"/>
                <a:cs typeface="FangSong"/>
              </a:rPr>
              <a:t>、手法题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50468" y="5004347"/>
            <a:ext cx="2367772" cy="984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3100" spc="11">
                <a:solidFill>
                  <a:srgbClr val="000000"/>
                </a:solidFill>
                <a:latin typeface="FangSong"/>
                <a:cs typeface="FangSong"/>
              </a:rPr>
              <a:t>、探究题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50468" y="5603871"/>
            <a:ext cx="5446397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>
                <a:solidFill>
                  <a:srgbClr val="FF0000"/>
                </a:solidFill>
                <a:latin typeface="FangSong"/>
                <a:cs typeface="FangSong"/>
              </a:rPr>
              <a:t>二、客观题（单选、多选）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1656" y="682315"/>
            <a:ext cx="9135953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3.</a:t>
            </a:r>
            <a:r>
              <a:rPr sz="3200" spc="39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高尔顿在优生学之外的</a:t>
            </a:r>
            <a:r>
              <a:rPr sz="3200" spc="11">
                <a:solidFill>
                  <a:srgbClr val="FF0000"/>
                </a:solidFill>
                <a:latin typeface="FangSong"/>
                <a:cs typeface="FangSong"/>
              </a:rPr>
              <a:t>其他科学领域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也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267531"/>
            <a:ext cx="9853116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能取得重大成就，请结合材料简析其</a:t>
            </a:r>
            <a:r>
              <a:rPr sz="3200" spc="12">
                <a:solidFill>
                  <a:srgbClr val="FF0000"/>
                </a:solidFill>
                <a:latin typeface="FangSong"/>
                <a:cs typeface="FangSong"/>
              </a:rPr>
              <a:t>内在原因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12704"/>
            <a:ext cx="10222915" cy="1327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相关链接：</a:t>
            </a:r>
          </a:p>
          <a:p>
            <a:pPr marL="615695" marR="0">
              <a:lnSpc>
                <a:spcPts val="2400"/>
              </a:lnSpc>
              <a:spcBef>
                <a:spcPts val="2054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①弗朗西斯·高尔顿，从小就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聪颖过人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，出生</a:t>
            </a:r>
            <a:r>
              <a:rPr sz="2400" spc="6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个月后，便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117536"/>
            <a:ext cx="10571391" cy="33961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能认识所有的大写字母，18 个月后则能辨别大写和小写的字母。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3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岁时他学会签名，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岁时能写诗，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岁时能背诵并理解苏格兰叙事</a:t>
            </a:r>
          </a:p>
          <a:p>
            <a:pPr marL="0" marR="0">
              <a:lnSpc>
                <a:spcPts val="2400"/>
              </a:lnSpc>
              <a:spcBef>
                <a:spcPts val="100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诗《马米翁》，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2400" spc="2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岁已精通《荷马史诗》。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7</a:t>
            </a:r>
            <a:r>
              <a:rPr sz="2400" spc="23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岁对博物学产生兴趣，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并按自己的方法对昆虫、矿物标本进行分类。他曾到西南非洲探险，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因树立功绩而知名并被选为英国皇家地理学会会员，三年后又入选</a:t>
            </a:r>
          </a:p>
          <a:p>
            <a:pPr marL="0" marR="0">
              <a:lnSpc>
                <a:spcPts val="2400"/>
              </a:lnSpc>
              <a:spcBef>
                <a:spcPts val="105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英国皇家学会，晚年受封为爵士。他的</a:t>
            </a: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学术研究兴趣广泛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，包括人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类学、地理、气象学、心理学、统计学等方面。（百度百科）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884356"/>
            <a:ext cx="10219701" cy="20789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（4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）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1850 年，经过与皇家地理学会协商，高尔顿决定考察从非洲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西部和南部到恩加米湖的道路。这次探险充满了困难和危险。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在两</a:t>
            </a:r>
          </a:p>
          <a:p>
            <a:pPr marL="0" marR="0">
              <a:lnSpc>
                <a:spcPts val="2400"/>
              </a:lnSpc>
              <a:spcBef>
                <a:spcPts val="1007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年的时间里，他与各种恶劣的自然环境作斗争，历尽艰辛，获得了</a:t>
            </a:r>
          </a:p>
          <a:p>
            <a:pPr marL="0" marR="0">
              <a:lnSpc>
                <a:spcPts val="2400"/>
              </a:lnSpc>
              <a:spcBef>
                <a:spcPts val="1056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大量西南部非洲资源和风土人情的第一手资料。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1388" y="660336"/>
            <a:ext cx="198851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正确答案：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1388" y="1225740"/>
            <a:ext cx="9691819" cy="1640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①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兴趣十分广泛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（好奇心强）。他热爱文学，一生发表</a:t>
            </a:r>
            <a:r>
              <a:rPr sz="2400" spc="6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300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多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部作品；他爱好探险，喜欢旅行，发现“反气旋”现象；他对</a:t>
            </a:r>
          </a:p>
          <a:p>
            <a:pPr marL="0" marR="0">
              <a:lnSpc>
                <a:spcPts val="2400"/>
              </a:lnSpc>
              <a:spcBef>
                <a:spcPts val="1008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人类学、地理、气象学、心理学、统计学等产生兴趣。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1388" y="3236531"/>
            <a:ext cx="9511301" cy="1200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②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天资聪明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（敏锐观察）。他年少时即精通《荷马史诗》，形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成自己的思考方法，表现出过人的天资。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1388" y="4808156"/>
            <a:ext cx="9518721" cy="1639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③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意志力强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（善于钻研）。他与各种恶劣的自然环境作斗争，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历尽艰辛，获得了大量西南部非洲资源和风土人情的第一手资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料。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34391" y="792043"/>
            <a:ext cx="9853175" cy="2809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21">
                <a:solidFill>
                  <a:srgbClr val="000000"/>
                </a:solidFill>
                <a:latin typeface="FangSong"/>
                <a:cs typeface="FangSong"/>
              </a:rPr>
              <a:t>4.</a:t>
            </a:r>
            <a:r>
              <a:rPr sz="3200" spc="31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1">
                <a:solidFill>
                  <a:srgbClr val="000000"/>
                </a:solidFill>
                <a:latin typeface="FangSong"/>
                <a:cs typeface="FangSong"/>
              </a:rPr>
              <a:t>作者在文中引入了丹尼尔·凯维勒斯</a:t>
            </a:r>
          </a:p>
          <a:p>
            <a:pPr marL="0" marR="0">
              <a:lnSpc>
                <a:spcPts val="3204"/>
              </a:lnSpc>
              <a:spcBef>
                <a:spcPts val="1691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的评价“从高尔顿开始，‘优生学’成为了一个</a:t>
            </a:r>
          </a:p>
          <a:p>
            <a:pPr marL="0" marR="0">
              <a:lnSpc>
                <a:spcPts val="3204"/>
              </a:lnSpc>
              <a:spcBef>
                <a:spcPts val="1407"/>
              </a:spcBef>
              <a:spcAft>
                <a:spcPct val="0"/>
              </a:spcAft>
            </a:pPr>
            <a:r>
              <a:rPr sz="3200" spc="12">
                <a:solidFill>
                  <a:srgbClr val="000000"/>
                </a:solidFill>
                <a:latin typeface="FangSong"/>
                <a:cs typeface="FangSong"/>
              </a:rPr>
              <a:t>具有丑陋含意的词”。对此，</a:t>
            </a:r>
            <a:r>
              <a:rPr sz="3200" spc="12">
                <a:solidFill>
                  <a:srgbClr val="FF0000"/>
                </a:solidFill>
                <a:latin typeface="FangSong"/>
                <a:cs typeface="FangSong"/>
              </a:rPr>
              <a:t>你有怎样的认识</a:t>
            </a:r>
            <a:r>
              <a:rPr sz="3200">
                <a:solidFill>
                  <a:srgbClr val="000000"/>
                </a:solidFill>
                <a:latin typeface="FangSong"/>
                <a:cs typeface="FangSong"/>
              </a:rPr>
              <a:t>？</a:t>
            </a:r>
          </a:p>
          <a:p>
            <a:pPr marL="0" marR="0">
              <a:lnSpc>
                <a:spcPts val="3204"/>
              </a:lnSpc>
              <a:spcBef>
                <a:spcPts val="1403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FangSong"/>
                <a:cs typeface="FangSong"/>
              </a:rPr>
              <a:t>请结合材料简要说明。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78624"/>
            <a:ext cx="10215525" cy="29569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（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8）然而，优生学也成了禁止不同种族间通婚的法规背后的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智力动因。丹尼尔·凯维勒斯写道，“从高尔顿开始，‘优生学’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成为了一个具有丑陋含意的词——这是理所应当的。”需要注意的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是，高尔顿是在做一项有缺陷的工作，它被称作“遗传的祖先定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律”。他相信父母的每一方对后代的特征做出的四分之一的贡献，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每一方的祖先对剩下的部分负责。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440747"/>
            <a:ext cx="198729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相关链接：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571936"/>
            <a:ext cx="10226771" cy="16398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5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②高尔顿的遗传决定论重视遗传素质的研究，但夸大了遗传素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质在个体心理发展中的作用，忽视了后天生活环境的作用，这是欠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妥的。（佚名《高尔顿的遗传决定论》）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379920"/>
            <a:ext cx="8452789" cy="2591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86702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FF0000"/>
                </a:solidFill>
                <a:latin typeface="FangSong"/>
                <a:cs typeface="FangSong"/>
              </a:rPr>
              <a:t>2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、作用题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句子（或内容）在文中的作用，要从三个方面去考虑：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一是在内容上：</a:t>
            </a:r>
          </a:p>
          <a:p>
            <a:pPr marL="0" marR="0">
              <a:lnSpc>
                <a:spcPts val="2400"/>
              </a:lnSpc>
              <a:spcBef>
                <a:spcPts val="4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1、突出陈述主体的某种特点、性格精神品质。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2、表达主旨，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3、表达作者对其的情感等；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940875"/>
            <a:ext cx="10038891" cy="2225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二是在结构上：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1、开头：统领全文、引出下文，或奠定某种感情基调、渲染气氛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等；为下文作铺垫（埋伏笔）等。</a:t>
            </a:r>
          </a:p>
          <a:p>
            <a:pPr marL="0" marR="0">
              <a:lnSpc>
                <a:spcPts val="2400"/>
              </a:lnSpc>
              <a:spcBef>
                <a:spcPts val="43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2、中间：承上启下、过渡、衬托（反衬）、深化主题、照应前文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等。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770056"/>
            <a:ext cx="10038891" cy="1128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3、结尾：呼应前文、点题、总结全文、点明题旨，升华主旨、卒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章显志、言有尽而意无穷、引入深思等。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867590"/>
            <a:ext cx="10214151" cy="1127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三是表现手法（修辞手法）的角度，去阐述效果。（先分析这个句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子有无使用了某种表现手法、修辞手法，有就讲，无不讲。）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76423" y="747927"/>
            <a:ext cx="4510290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特例（引用语句的作用）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679" y="1174384"/>
            <a:ext cx="10266731" cy="1742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991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一、引用别人或名人的话：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1、更好地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突出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人物的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特点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0" marR="0">
              <a:lnSpc>
                <a:spcPts val="2795"/>
              </a:lnSpc>
              <a:spcBef>
                <a:spcPts val="56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揭示人物的精神面貌，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、对人物做出客观公正的评价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增</a:t>
            </a:r>
          </a:p>
          <a:p>
            <a:pPr marL="1524" marR="0">
              <a:lnSpc>
                <a:spcPts val="2795"/>
              </a:lnSpc>
              <a:spcBef>
                <a:spcPts val="513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加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真实性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、丰富性。（注意是否运用衬托、对比等手法）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82161"/>
            <a:ext cx="10054497" cy="13152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二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引用诗词，可以从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侧面表现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和丰富传主的思想精神，</a:t>
            </a:r>
          </a:p>
          <a:p>
            <a:pPr marL="0" marR="0">
              <a:lnSpc>
                <a:spcPts val="2795"/>
              </a:lnSpc>
              <a:spcBef>
                <a:spcPts val="56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使传记显现出一种古朴文雅的风格。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162575"/>
            <a:ext cx="10471784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引用故事：增强文章的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活泼度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，使文章更具有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可读性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015753"/>
            <a:ext cx="10056396" cy="1315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四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引用传主在书信、日记：印证作者的观点，使传记具</a:t>
            </a:r>
          </a:p>
          <a:p>
            <a:pPr marL="0" marR="0">
              <a:lnSpc>
                <a:spcPts val="2795"/>
              </a:lnSpc>
              <a:spcBef>
                <a:spcPts val="56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有更为</a:t>
            </a:r>
            <a:r>
              <a:rPr sz="2800" spc="14">
                <a:solidFill>
                  <a:srgbClr val="FF0000"/>
                </a:solidFill>
                <a:latin typeface="FangSong"/>
                <a:cs typeface="FangSong"/>
              </a:rPr>
              <a:t>真实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感人的力量。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8154" y="390334"/>
            <a:ext cx="198729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正确答案：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63042" y="955738"/>
            <a:ext cx="9514544" cy="20789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5696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丹尼尔·凯维勒斯的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评价指出优生学的不足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。优生学夸大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了遗传素质在个体心理发展中的作用，忽视了后天生活环境的</a:t>
            </a:r>
          </a:p>
          <a:p>
            <a:pPr marL="0" marR="0">
              <a:lnSpc>
                <a:spcPts val="2400"/>
              </a:lnSpc>
              <a:spcBef>
                <a:spcPts val="100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作用，同时它也成了禁止不同种族间通婚的法规背后的智力动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63042" y="2840037"/>
            <a:ext cx="387324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引用这一评价的好处有：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63042" y="3405441"/>
            <a:ext cx="7396321" cy="13274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①表明作者对优生学的结论持保留态度。</a:t>
            </a:r>
          </a:p>
          <a:p>
            <a:pPr marL="0" marR="0">
              <a:lnSpc>
                <a:spcPts val="2402"/>
              </a:lnSpc>
              <a:spcBef>
                <a:spcPts val="209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②使读者对高尔顿及优生学有全面客观的认识。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63042" y="4538027"/>
            <a:ext cx="9509606" cy="12009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③指出高尔顿研究的弊端，使人们在运用优生学理论时能避害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趋利。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209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GBOUTH+å¾®è½¯é�»,Bold"/>
                <a:cs typeface="GBOUTH+å¾®è½¯é�»,Bold"/>
              </a:rPr>
              <a:t>例题演示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583" y="2936402"/>
            <a:ext cx="1143304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GBOUTH+å¾®è½¯é�»,Bold"/>
                <a:cs typeface="GBOUTH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707" y="2737716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AIJKUC+å¾®è½¯é�»,Bold"/>
                <a:cs typeface="AIJKUC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935" y="2804427"/>
            <a:ext cx="1397508" cy="1576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2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AIJKUC+å¾®è½¯é�»,Bold"/>
                <a:cs typeface="AIJKUC+å¾®è½¯é�»,Bold"/>
              </a:rPr>
              <a:t>五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10763" y="1413554"/>
            <a:ext cx="3282389" cy="132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66"/>
              </a:lnSpc>
              <a:spcBef>
                <a:spcPct val="0"/>
              </a:spcBef>
              <a:spcAft>
                <a:spcPct val="0"/>
              </a:spcAft>
            </a:pPr>
            <a:r>
              <a:rPr sz="4000" spc="400">
                <a:solidFill>
                  <a:srgbClr val="000000"/>
                </a:solidFill>
                <a:latin typeface="VIGHGP+ArialMT"/>
                <a:cs typeface="VIGHGP+ArialMT"/>
              </a:rPr>
              <a:t>•</a:t>
            </a:r>
            <a:r>
              <a:rPr sz="4000" spc="15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4000" spc="10">
                <a:solidFill>
                  <a:srgbClr val="FF0000"/>
                </a:solidFill>
                <a:latin typeface="FangSong"/>
                <a:cs typeface="FangSong"/>
              </a:rPr>
              <a:t>、概括题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7130" y="2245595"/>
            <a:ext cx="3257586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IGHGP+ArialMT"/>
                <a:cs typeface="VIGHG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一、提炼概括题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84405"/>
            <a:ext cx="5392834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IGHGP+ArialMT"/>
                <a:cs typeface="VIGHG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、条件、客观影响（环境）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524486"/>
            <a:ext cx="9907616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IGHGP+ArialMT"/>
                <a:cs typeface="VIGHG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、表现、做法、事迹、如何工作的、贡献业绩、效果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052585"/>
            <a:ext cx="4100550" cy="888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（表现、做法、结果）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675487"/>
            <a:ext cx="7034424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IGHGP+ArialMT"/>
                <a:cs typeface="VIGHG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、成就的原因、性格、品格（品质）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UKTDKG+å¾®è½¯é�»,Bold"/>
                <a:cs typeface="UKTDKG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851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AOGLPL+å¾®è½¯é�»,Bold"/>
                <a:cs typeface="AOGLPL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37818"/>
            <a:ext cx="8983826" cy="27866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022725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FF0000"/>
                </a:solidFill>
                <a:latin typeface="FangSong"/>
                <a:cs typeface="FangSong"/>
              </a:rPr>
              <a:t>作用题</a:t>
            </a:r>
          </a:p>
          <a:p>
            <a:pPr marL="461772" marR="0">
              <a:lnSpc>
                <a:spcPts val="2400"/>
              </a:lnSpc>
              <a:spcBef>
                <a:spcPts val="68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句子（或内容）在文中的作用，要从三个方面去考虑：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一是在内容上：</a:t>
            </a:r>
          </a:p>
          <a:p>
            <a:pPr marL="0" marR="0">
              <a:lnSpc>
                <a:spcPts val="2400"/>
              </a:lnSpc>
              <a:spcBef>
                <a:spcPts val="4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1、突出陈述主体的某种特点、性格精神品质。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2、表达主旨，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3、表达作者对其的情感等；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855650"/>
            <a:ext cx="2600248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二是在结构上：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221926"/>
            <a:ext cx="10038891" cy="25910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1、开头：统领全文、引出下文，或奠定某种感情基调、渲染气氛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等；为下文作铺垫（埋伏笔）等。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2、中间：承上启下、过渡、衬托（反衬）、深化主题、照应前文</a:t>
            </a:r>
          </a:p>
          <a:p>
            <a:pPr marL="0" marR="0">
              <a:lnSpc>
                <a:spcPts val="2402"/>
              </a:lnSpc>
              <a:spcBef>
                <a:spcPts val="42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等。</a:t>
            </a:r>
          </a:p>
          <a:p>
            <a:pPr marL="0" marR="0">
              <a:lnSpc>
                <a:spcPts val="2400"/>
              </a:lnSpc>
              <a:spcBef>
                <a:spcPts val="48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3、结尾：呼应前文、点题、总结全文、点明题旨，升华主旨、卒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章显志、言有尽而意无穷、引入深思等。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782856"/>
            <a:ext cx="10214443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三是表现手法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（修辞手法）的角度，去阐述效果。（先分析这个句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子有无使用了某种表现手法、修辞手法，有就讲，无不讲。）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76423" y="747927"/>
            <a:ext cx="4510290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特例（引用语句的作用）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6679" y="1174384"/>
            <a:ext cx="10266731" cy="1742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9915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一、引用别人或名人的话：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1、更好地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突出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人物的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特点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，</a:t>
            </a:r>
          </a:p>
          <a:p>
            <a:pPr marL="0" marR="0">
              <a:lnSpc>
                <a:spcPts val="2795"/>
              </a:lnSpc>
              <a:spcBef>
                <a:spcPts val="566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揭示人物的精神面貌，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、对人物做出客观公正的评价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增</a:t>
            </a:r>
          </a:p>
          <a:p>
            <a:pPr marL="1524" marR="0">
              <a:lnSpc>
                <a:spcPts val="2795"/>
              </a:lnSpc>
              <a:spcBef>
                <a:spcPts val="513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加</a:t>
            </a:r>
            <a:r>
              <a:rPr sz="2800">
                <a:solidFill>
                  <a:srgbClr val="FF0000"/>
                </a:solidFill>
                <a:latin typeface="FangSong"/>
                <a:cs typeface="FangSong"/>
              </a:rPr>
              <a:t>真实性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、丰富性。（注意是否运用衬托、对比等手法）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82161"/>
            <a:ext cx="10054497" cy="13152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二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引用诗词，可以从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侧面表现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和丰富传主的思想精神，</a:t>
            </a:r>
          </a:p>
          <a:p>
            <a:pPr marL="0" marR="0">
              <a:lnSpc>
                <a:spcPts val="2795"/>
              </a:lnSpc>
              <a:spcBef>
                <a:spcPts val="56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使传记显现出一种古朴文雅的风格。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162575"/>
            <a:ext cx="10471784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引用故事：增强文章的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活泼度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，使文章更具有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可读性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015753"/>
            <a:ext cx="10056396" cy="1315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四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引用传主在书信、日记：印证作者的观点，使传记具</a:t>
            </a:r>
          </a:p>
          <a:p>
            <a:pPr marL="0" marR="0">
              <a:lnSpc>
                <a:spcPts val="2795"/>
              </a:lnSpc>
              <a:spcBef>
                <a:spcPts val="566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有更为</a:t>
            </a:r>
            <a:r>
              <a:rPr sz="2800" spc="14">
                <a:solidFill>
                  <a:srgbClr val="FF0000"/>
                </a:solidFill>
                <a:latin typeface="FangSong"/>
                <a:cs typeface="FangSong"/>
              </a:rPr>
              <a:t>真实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感人的力量。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883786" y="123467"/>
            <a:ext cx="2061362" cy="1143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600" spc="14">
                <a:solidFill>
                  <a:srgbClr val="FF0000"/>
                </a:solidFill>
                <a:latin typeface="FangSong"/>
                <a:cs typeface="FangSong"/>
              </a:rPr>
              <a:t>特点题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46620"/>
            <a:ext cx="2599944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（一）叙述角度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012380"/>
            <a:ext cx="9337122" cy="14939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（1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）顺叙：能按某一顺序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(时间或空间)较清楚地进行记叙。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（2）倒叙（倒金字塔结构、悬念式结构）：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（3）夹叙夹议（真实客观）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475801"/>
            <a:ext cx="5282686" cy="1127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（二）开头结尾的角度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烘托铺垫、前后照应、设置悬念。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573335"/>
            <a:ext cx="10223265" cy="1127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（三）选材的角度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1、选材典型</a:t>
            </a:r>
            <a:r>
              <a:rPr sz="2400" spc="18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、点面结合、详略得当</a:t>
            </a:r>
            <a:r>
              <a:rPr sz="2400" spc="5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、正侧结合</a:t>
            </a:r>
            <a:r>
              <a:rPr sz="2400" spc="6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、以小见大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670996"/>
            <a:ext cx="10214151" cy="22252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①能增强文章的生动性，使文章产生悬念，更能引人入胜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②强调作用，这一段主要写了什么，放到开头强调了传主的什么。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（与传主精神、品质等的关系）</a:t>
            </a:r>
          </a:p>
          <a:p>
            <a:pPr marL="0" marR="0">
              <a:lnSpc>
                <a:spcPts val="2400"/>
              </a:lnSpc>
              <a:spcBef>
                <a:spcPts val="4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③表达作者对传主怎样的情感。（与作者情感的关系）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④深化了主旨。（与主旨的关系）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6499788"/>
            <a:ext cx="915768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⑤使文章结构富于变化，避免了叙述的平板和结构的单调。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43704" y="292258"/>
            <a:ext cx="2058314" cy="1143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FF0000"/>
                </a:solidFill>
                <a:latin typeface="FangSong"/>
                <a:cs typeface="FangSong"/>
              </a:rPr>
              <a:t>含义题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252116"/>
            <a:ext cx="10063259" cy="1315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8108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正确理解文中重要句子的含义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有助于我们把握文段</a:t>
            </a:r>
          </a:p>
          <a:p>
            <a:pPr marL="0" marR="0">
              <a:lnSpc>
                <a:spcPts val="2795"/>
              </a:lnSpc>
              <a:spcBef>
                <a:spcPts val="56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的意思和全文的主旨。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105294"/>
            <a:ext cx="10474880" cy="25961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18108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理解句子包括三层意思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一是理解句子的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表层意义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即</a:t>
            </a:r>
          </a:p>
          <a:p>
            <a:pPr marL="0" marR="0">
              <a:lnSpc>
                <a:spcPts val="2795"/>
              </a:lnSpc>
              <a:spcBef>
                <a:spcPts val="565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字面意义。二是理解句子的</a:t>
            </a: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句内意义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。是指句子的语境意</a:t>
            </a:r>
          </a:p>
          <a:p>
            <a:pPr marL="0" marR="0">
              <a:lnSpc>
                <a:spcPts val="2795"/>
              </a:lnSpc>
              <a:spcBef>
                <a:spcPts val="514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即在一定的语境中句子的临时意义。三是理解句子的</a:t>
            </a:r>
          </a:p>
          <a:p>
            <a:pPr marL="0" marR="0">
              <a:lnSpc>
                <a:spcPts val="2798"/>
              </a:lnSpc>
              <a:spcBef>
                <a:spcPts val="561"/>
              </a:spcBef>
              <a:spcAft>
                <a:spcPct val="0"/>
              </a:spcAft>
            </a:pPr>
            <a:r>
              <a:rPr sz="2800" spc="11">
                <a:solidFill>
                  <a:srgbClr val="FF0000"/>
                </a:solidFill>
                <a:latin typeface="FangSong"/>
                <a:cs typeface="FangSong"/>
              </a:rPr>
              <a:t>句外意义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即“言外之意”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言在此而意在彼所产生的意义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795"/>
              </a:lnSpc>
              <a:spcBef>
                <a:spcPts val="515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包括各种转义的修辞手法。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666123"/>
            <a:ext cx="10266199" cy="13158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8"/>
              </a:lnSpc>
              <a:spcBef>
                <a:spcPct val="0"/>
              </a:spcBef>
              <a:spcAft>
                <a:spcPct val="0"/>
              </a:spcAft>
            </a:pPr>
            <a:r>
              <a:rPr sz="2800" spc="17">
                <a:solidFill>
                  <a:srgbClr val="000000"/>
                </a:solidFill>
                <a:latin typeface="FangSong"/>
                <a:cs typeface="FangSong"/>
              </a:rPr>
              <a:t>思路：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、内容意（利用文本内容解释）。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、表现陈述主</a:t>
            </a:r>
          </a:p>
          <a:p>
            <a:pPr marL="0" marR="0">
              <a:lnSpc>
                <a:spcPts val="2795"/>
              </a:lnSpc>
              <a:spcBef>
                <a:spcPts val="566"/>
              </a:spcBef>
              <a:spcAft>
                <a:spcPct val="0"/>
              </a:spcAft>
            </a:pP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体的什么特点。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3、与作者的情感、目的相联系。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2952</Words>
  <Application>Microsoft Office PowerPoint</Application>
  <PresentationFormat>全屏显示(4:3)</PresentationFormat>
  <Paragraphs>491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51</vt:i4>
      </vt:variant>
      <vt:variant>
        <vt:lpstr>幻灯片标题</vt:lpstr>
      </vt:variant>
      <vt:variant>
        <vt:i4>51</vt:i4>
      </vt:variant>
    </vt:vector>
  </HeadingPairs>
  <TitlesOfParts>
    <vt:vector size="120" baseType="lpstr">
      <vt:lpstr>AIJKUC+å¾®è½¯é�»,Bold</vt:lpstr>
      <vt:lpstr>AOGLPL+å¾®è½¯é�»,Bold</vt:lpstr>
      <vt:lpstr>EKNPEN+TwCenMT-Regular</vt:lpstr>
      <vt:lpstr>FangSong</vt:lpstr>
      <vt:lpstr>GBOUTH+å¾®è½¯é�»,Bold</vt:lpstr>
      <vt:lpstr>HEWLKQ+TwCenMT-Regular</vt:lpstr>
      <vt:lpstr>IUSGVR+MicrosoftYaHei</vt:lpstr>
      <vt:lpstr>MDEVII+MicrosoftYaHei</vt:lpstr>
      <vt:lpstr>RLTKMA+TwCenMT-Regular</vt:lpstr>
      <vt:lpstr>SSMFSR+å¾®è½¯é�»,Bold</vt:lpstr>
      <vt:lpstr>TIVSVK+TwCenMT-Regular</vt:lpstr>
      <vt:lpstr>TSNAWK+STZhongsong</vt:lpstr>
      <vt:lpstr>UKTDKG+å¾®è½¯é�»,Bold</vt:lpstr>
      <vt:lpstr>VIGHGP+ArialMT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蒋</cp:lastModifiedBy>
  <cp:revision>2</cp:revision>
  <cp:lastPrinted>2018-10-02T12:07:03Z</cp:lastPrinted>
  <dcterms:created xsi:type="dcterms:W3CDTF">2018-10-02T04:07:03Z</dcterms:created>
  <dcterms:modified xsi:type="dcterms:W3CDTF">2018-10-02T07:48:16Z</dcterms:modified>
</cp:coreProperties>
</file>