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58" r:id="rId4"/>
    <p:sldId id="296" r:id="rId5"/>
    <p:sldId id="278" r:id="rId6"/>
    <p:sldId id="280" r:id="rId7"/>
    <p:sldId id="281" r:id="rId8"/>
    <p:sldId id="291" r:id="rId9"/>
    <p:sldId id="290" r:id="rId10"/>
    <p:sldId id="276" r:id="rId11"/>
    <p:sldId id="259" r:id="rId13"/>
    <p:sldId id="277" r:id="rId14"/>
    <p:sldId id="260" r:id="rId15"/>
    <p:sldId id="261" r:id="rId16"/>
    <p:sldId id="262" r:id="rId17"/>
    <p:sldId id="369" r:id="rId18"/>
    <p:sldId id="326" r:id="rId19"/>
    <p:sldId id="282" r:id="rId20"/>
    <p:sldId id="264" r:id="rId21"/>
    <p:sldId id="265" r:id="rId22"/>
    <p:sldId id="266" r:id="rId23"/>
    <p:sldId id="267" r:id="rId24"/>
    <p:sldId id="283" r:id="rId25"/>
    <p:sldId id="298" r:id="rId26"/>
    <p:sldId id="285" r:id="rId27"/>
    <p:sldId id="284" r:id="rId28"/>
    <p:sldId id="355" r:id="rId29"/>
    <p:sldId id="271" r:id="rId30"/>
    <p:sldId id="286" r:id="rId31"/>
    <p:sldId id="294" r:id="rId32"/>
    <p:sldId id="293" r:id="rId33"/>
    <p:sldId id="288" r:id="rId34"/>
    <p:sldId id="295" r:id="rId35"/>
    <p:sldId id="292" r:id="rId36"/>
    <p:sldId id="345" r:id="rId37"/>
    <p:sldId id="346" r:id="rId38"/>
    <p:sldId id="351" r:id="rId39"/>
    <p:sldId id="352" r:id="rId40"/>
    <p:sldId id="297" r:id="rId41"/>
    <p:sldId id="394" r:id="rId42"/>
    <p:sldId id="395" r:id="rId43"/>
    <p:sldId id="396" r:id="rId44"/>
    <p:sldId id="397" r:id="rId45"/>
    <p:sldId id="398" r:id="rId46"/>
    <p:sldId id="399" r:id="rId47"/>
    <p:sldId id="400" r:id="rId48"/>
    <p:sldId id="275" r:id="rId49"/>
    <p:sldId id="401" r:id="rId5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CC"/>
    <a:srgbClr val="FF6699"/>
    <a:srgbClr val="06E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2B2390F-54C7-4B52-BC98-A30EACB7A26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253B26C-B494-4266-9FBD-143EF0D3E67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9" name="Rectangle 3"/>
          <p:cNvSpPr>
            <a:spLocks noGrp="1" noChangeArrowheads="1" noTextEdit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312022-9158-425E-B396-8418FE7342E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96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zh-CN" altLang="en-US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DCF85-707B-48CB-8549-FE6FE9CEECB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0448-2715-4B4F-BEC5-DCB2169898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AF81B-15A2-4202-AFF6-B2620C6F88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3FCA-7201-4D10-8D37-D09D0C0E61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27EB0-99AA-4EA1-8F16-D42F8A37D3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DF779-7C7E-407E-AB45-D777E024FAB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5DE9A-E462-4142-83D7-84047F432EC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2B94A-3868-45B1-8FCD-4B389829CE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7F768-D61E-4810-9664-8ACD604A63A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4E90F-933E-4FC8-A361-48FCC5272E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E7C34-FE34-4258-9D63-65A5AECC2F2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141BE-3C7D-471B-96CC-913E7F7FEB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6446A-DD71-426D-8E73-D14F90010FD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44AD9-B5D7-48B9-8E50-2352F38026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0EBB-B782-4577-B9A8-00F03B81F65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D15CC-B60F-484A-AA64-8BE8D1CE25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1FB1A-7BC8-4220-81F0-F9F1E4A279F8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EA10-4187-45D3-8530-2BA8C139B9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ED40D-349C-442F-B165-EF492AABCDA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FD06D-1260-4AF0-9C24-FE7FC34D2A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A31D1-E9EA-4BC9-A01B-EFDBAD819D8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07F9C-3220-41A4-8DC1-EF24FE9B61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CB5227-0F2E-4CEC-BC5A-AFE53A619DF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F79EB7-AE30-4C51-BFA9-8DB39921AD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file:///C:\Users\asus\Desktop\&#20013;&#22269;&#20154;&#22833;&#25481;&#33258;&#20449;&#21147;&#20102;&#21527;_&#26631;&#28165;.flv" TargetMode="External"/><Relationship Id="rId1" Type="http://schemas.openxmlformats.org/officeDocument/2006/relationships/video" Target="file:///C:\Users\asus\Desktop\&#20013;&#22269;&#20154;&#22833;&#25481;&#33258;&#20449;&#21147;&#20102;&#21527;_&#26631;&#28165;.flv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8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8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hyperlink" Target="&#8220;&#40065;&#36805;&#8221;&#31508;&#21517;&#30340;&#30001;&#26469;.doc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71500" y="86360"/>
            <a:ext cx="10381615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70</a:t>
            </a:r>
            <a:r>
              <a:rPr lang="zh-CN" altLang="en-US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多年前，</a:t>
            </a:r>
            <a:endParaRPr lang="en-US" altLang="zh-CN" sz="5865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中国是怎样的面貌</a:t>
            </a:r>
            <a:r>
              <a:rPr lang="en-US" altLang="zh-CN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?</a:t>
            </a:r>
            <a:endParaRPr lang="en-US" altLang="zh-CN" sz="5865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中国人又是怎样的精神状态</a:t>
            </a:r>
            <a:r>
              <a:rPr lang="en-US" altLang="zh-CN" sz="5865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?</a:t>
            </a:r>
            <a:endParaRPr lang="zh-CN" altLang="en-US" sz="5865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2708910"/>
            <a:ext cx="11312525" cy="3291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200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当时，</a:t>
            </a:r>
            <a:endParaRPr lang="en-US" altLang="zh-CN" sz="5200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5200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有一位思想的巨人、顽强的战士</a:t>
            </a:r>
            <a:endParaRPr lang="en-US" altLang="zh-CN" sz="5200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5200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以犀利的目光洞悉着这一切</a:t>
            </a:r>
            <a:endParaRPr lang="en-US" altLang="zh-CN" sz="5200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5200" b="1">
                <a:solidFill>
                  <a:srgbClr val="00B05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一次次振臂呐喊、一次次冲锋陷阵</a:t>
            </a:r>
            <a:endParaRPr lang="zh-CN" altLang="en-US" sz="5200" b="1">
              <a:solidFill>
                <a:srgbClr val="00B05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4572000" y="5868036"/>
            <a:ext cx="5810251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5865" b="1">
                <a:solidFill>
                  <a:srgbClr val="0070C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他就是鲁迅</a:t>
            </a:r>
            <a:endParaRPr lang="zh-CN" altLang="en-US" sz="5865" b="1">
              <a:solidFill>
                <a:srgbClr val="0070C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153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3386" y="43181"/>
            <a:ext cx="10001249" cy="2390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回顾鲁迅：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原名周树人，浙江绍兴人。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伟大的文学家、思想家和革命家</a:t>
            </a:r>
            <a:r>
              <a:rPr lang="zh-CN" altLang="en-US" sz="5335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en-US" altLang="zh-CN" sz="5335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13385" y="2294890"/>
            <a:ext cx="1166241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回顾相关作品：</a:t>
            </a:r>
            <a:endParaRPr lang="en-US" altLang="zh-CN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小说集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呐喊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彷徨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故事新编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散文集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朝花夕拾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诗歌集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野草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杂文集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二心集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而已集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南腔北调集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》《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且介亭杂文集</a:t>
            </a:r>
            <a:r>
              <a:rPr lang="en-US" altLang="zh-CN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48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等。 </a:t>
            </a:r>
            <a:endParaRPr lang="en-US" altLang="zh-CN" sz="48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5343525" y="1477645"/>
            <a:ext cx="5489575" cy="52006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运交华盖欲何求，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未敢翻身已碰头。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破帽遮颜过闹市，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漏船载酒泛中流。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横眉冷对千夫指，</a:t>
            </a:r>
            <a:endParaRPr lang="zh-CN" altLang="en-US" sz="40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俯首甘为孺子牛。</a:t>
            </a:r>
            <a:endParaRPr lang="zh-CN" altLang="en-US" sz="40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躲进小楼成一统，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管它冬夏与春秋。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650" name="Picture 3" descr="luxu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4433" y="-27516"/>
            <a:ext cx="4298951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7012305" y="254000"/>
            <a:ext cx="1545590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335" b="1">
                <a:latin typeface="Times New Roman" panose="02020603050405020304" pitchFamily="18" charset="0"/>
              </a:rPr>
              <a:t>自嘲</a:t>
            </a:r>
            <a:endParaRPr lang="zh-CN" altLang="en-US" sz="5335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23875" y="15876"/>
            <a:ext cx="11144251" cy="6825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chemeClr val="tx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背景介绍</a:t>
            </a:r>
            <a:endParaRPr lang="en-US" altLang="zh-CN" sz="6400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5335" b="1">
                <a:solidFill>
                  <a:schemeClr val="tx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这篇文章写于</a:t>
            </a:r>
            <a:r>
              <a:rPr lang="en-US" altLang="zh-CN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1934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日，正是“九</a:t>
            </a:r>
            <a:r>
              <a:rPr lang="en-US" altLang="zh-CN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一八”事变三周年后。当时，</a:t>
            </a:r>
            <a:r>
              <a:rPr lang="zh-CN" altLang="en-US" sz="5335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有些人散布对抗日前途的悲观论调，指责中国人失掉了自信力，</a:t>
            </a:r>
            <a:r>
              <a:rPr lang="zh-CN" altLang="en-US" sz="5335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他们这样做只能瓦解斗志，甘做亡国奴。鲁迅这篇文章，就是为批驳这种错误论调，鼓舞民族的自信心而写的。</a:t>
            </a:r>
            <a:endParaRPr lang="en-US" altLang="zh-CN" sz="5865" b="1">
              <a:solidFill>
                <a:schemeClr val="tx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72110" y="449580"/>
            <a:ext cx="11447780" cy="32943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5335" b="1">
                <a:latin typeface="方正姚体" panose="02010601030101010101" pitchFamily="2" charset="-122"/>
                <a:ea typeface="方正姚体" panose="02010601030101010101" pitchFamily="2" charset="-122"/>
              </a:rPr>
              <a:t>“民族之自尊心与自信心，既已荡然无存，不待外侮之来，国家固早已濒于精神幻灭之域”      </a:t>
            </a:r>
            <a:endParaRPr lang="zh-CN" altLang="en-US" sz="5335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5335" b="1"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sz="3735" b="1">
                <a:latin typeface="Times New Roman" panose="02020603050405020304" pitchFamily="18" charset="0"/>
                <a:ea typeface="幼圆" panose="02010509060101010101" pitchFamily="49" charset="-122"/>
              </a:rPr>
              <a:t>——</a:t>
            </a: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选自</a:t>
            </a:r>
            <a:r>
              <a:rPr lang="en-US" altLang="zh-CN" sz="3735" b="1"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大公报</a:t>
            </a:r>
            <a:r>
              <a:rPr lang="en-US" altLang="zh-CN" sz="3735" b="1">
                <a:latin typeface="幼圆" panose="02010509060101010101" pitchFamily="49" charset="-122"/>
                <a:ea typeface="幼圆" panose="02010509060101010101" pitchFamily="49" charset="-122"/>
              </a:rPr>
              <a:t>》1934</a:t>
            </a: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en-US" altLang="zh-CN" sz="3735" b="1">
                <a:latin typeface="幼圆" panose="02010509060101010101" pitchFamily="49" charset="-122"/>
                <a:ea typeface="幼圆" panose="02010509060101010101" pitchFamily="49" charset="-122"/>
              </a:rPr>
              <a:t>8</a:t>
            </a: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3735" b="1">
                <a:latin typeface="幼圆" panose="02010509060101010101" pitchFamily="49" charset="-122"/>
                <a:ea typeface="幼圆" panose="02010509060101010101" pitchFamily="49" charset="-122"/>
              </a:rPr>
              <a:t>24</a:t>
            </a:r>
            <a:r>
              <a:rPr lang="zh-CN" altLang="en-US" sz="3735" b="1">
                <a:latin typeface="幼圆" panose="02010509060101010101" pitchFamily="49" charset="-122"/>
                <a:ea typeface="幼圆" panose="02010509060101010101" pitchFamily="49" charset="-122"/>
              </a:rPr>
              <a:t>日的社论</a:t>
            </a:r>
            <a:endParaRPr lang="zh-CN" altLang="en-US" sz="3735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2110" y="3743960"/>
            <a:ext cx="11447780" cy="2553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当时，这种散布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悲观主义、失败主义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的论调似有愈演愈烈的趋势。蒋介石于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月在庐山军官训练团，更是荒谬绝伦地大肆兜售“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三日亡国论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”。一味地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长敌人志气，灭自己威风</a:t>
            </a: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2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200811250173820785.jpg"/>
          <p:cNvPicPr>
            <a:picLocks noChangeAspect="1"/>
          </p:cNvPicPr>
          <p:nvPr/>
        </p:nvPicPr>
        <p:blipFill>
          <a:blip r:embed="rId1"/>
          <a:srcRect t="9768" b="-93"/>
          <a:stretch>
            <a:fillRect/>
          </a:stretch>
        </p:blipFill>
        <p:spPr bwMode="auto">
          <a:xfrm>
            <a:off x="0" y="393065"/>
            <a:ext cx="12192000" cy="649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43251" y="2095500"/>
            <a:ext cx="6667500" cy="25533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8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齐读课文，</a:t>
            </a:r>
            <a:endParaRPr lang="en-US" altLang="zh-CN" sz="8000" b="1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80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注意生字词。</a:t>
            </a:r>
            <a:endParaRPr lang="zh-CN" altLang="en-US" sz="8000" b="1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中国人失掉自信力了吗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350" y="-27305"/>
            <a:ext cx="12386945" cy="689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681991" y="919692"/>
            <a:ext cx="9696449" cy="528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宋体" panose="02010600030101010101" pitchFamily="2" charset="-122"/>
              </a:rPr>
              <a:t>生字积累：</a:t>
            </a:r>
            <a:endParaRPr lang="en-US" altLang="zh-CN" sz="5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65" b="1" u="sng" dirty="0">
                <a:latin typeface="宋体" panose="02010600030101010101" pitchFamily="2" charset="-122"/>
              </a:rPr>
              <a:t>诬</a:t>
            </a:r>
            <a:r>
              <a:rPr lang="zh-CN" altLang="en-US" sz="4265" b="1" dirty="0">
                <a:latin typeface="宋体" panose="02010600030101010101" pitchFamily="2" charset="-122"/>
              </a:rPr>
              <a:t>蔑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</a:t>
            </a:r>
            <a:r>
              <a:rPr lang="en-US" altLang="zh-CN" sz="4265" b="1" dirty="0" smtClean="0">
                <a:latin typeface="宋体" panose="02010600030101010101" pitchFamily="2" charset="-122"/>
              </a:rPr>
              <a:t> 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）           </a:t>
            </a:r>
            <a:r>
              <a:rPr lang="zh-CN" altLang="en-US" sz="4265" b="1" u="sng" dirty="0" smtClean="0">
                <a:latin typeface="宋体" panose="02010600030101010101" pitchFamily="2" charset="-122"/>
              </a:rPr>
              <a:t>省</a:t>
            </a:r>
            <a:r>
              <a:rPr lang="zh-CN" altLang="en-US" sz="4265" b="1" dirty="0">
                <a:latin typeface="宋体" panose="02010600030101010101" pitchFamily="2" charset="-122"/>
              </a:rPr>
              <a:t>悟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  ） </a:t>
            </a:r>
            <a:endParaRPr lang="en-US" altLang="zh-CN" sz="4265" b="1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65" b="1" dirty="0" smtClean="0">
                <a:latin typeface="宋体" panose="02010600030101010101" pitchFamily="2" charset="-122"/>
              </a:rPr>
              <a:t>家</a:t>
            </a:r>
            <a:r>
              <a:rPr lang="zh-CN" altLang="en-US" sz="4265" b="1" u="sng" dirty="0">
                <a:latin typeface="宋体" panose="02010600030101010101" pitchFamily="2" charset="-122"/>
              </a:rPr>
              <a:t>谱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 ）           </a:t>
            </a:r>
            <a:r>
              <a:rPr lang="zh-CN" altLang="en-US" sz="4265" b="1" u="sng" dirty="0" smtClean="0">
                <a:latin typeface="宋体" panose="02010600030101010101" pitchFamily="2" charset="-122"/>
              </a:rPr>
              <a:t>倘</a:t>
            </a:r>
            <a:r>
              <a:rPr lang="zh-CN" altLang="en-US" sz="4265" b="1" dirty="0">
                <a:latin typeface="宋体" panose="02010600030101010101" pitchFamily="2" charset="-122"/>
              </a:rPr>
              <a:t>若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  ）</a:t>
            </a:r>
            <a:endParaRPr lang="en-US" altLang="zh-CN" sz="4265" b="1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65" b="1" u="sng" dirty="0" smtClean="0">
                <a:latin typeface="宋体" panose="02010600030101010101" pitchFamily="2" charset="-122"/>
              </a:rPr>
              <a:t>搽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 </a:t>
            </a:r>
            <a:r>
              <a:rPr lang="en-US" altLang="zh-CN" sz="4265" b="1" dirty="0" smtClean="0">
                <a:latin typeface="宋体" panose="02010600030101010101" pitchFamily="2" charset="-122"/>
              </a:rPr>
              <a:t> 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）            </a:t>
            </a:r>
            <a:r>
              <a:rPr lang="zh-CN" altLang="en-US" sz="4265" b="1" u="sng" dirty="0" smtClean="0">
                <a:latin typeface="宋体" panose="02010600030101010101" pitchFamily="2" charset="-122"/>
              </a:rPr>
              <a:t>脂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粉（    ）</a:t>
            </a:r>
            <a:endParaRPr lang="en-US" altLang="zh-CN" sz="4265" b="1" dirty="0" smtClean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265" b="1" u="sng" dirty="0" smtClean="0">
                <a:latin typeface="宋体" panose="02010600030101010101" pitchFamily="2" charset="-122"/>
              </a:rPr>
              <a:t>诓</a:t>
            </a:r>
            <a:r>
              <a:rPr lang="zh-CN" altLang="en-US" sz="4265" b="1" dirty="0">
                <a:latin typeface="宋体" panose="02010600030101010101" pitchFamily="2" charset="-122"/>
              </a:rPr>
              <a:t>骗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（     ）         前</a:t>
            </a:r>
            <a:r>
              <a:rPr lang="zh-CN" altLang="en-US" sz="4265" b="1" u="sng" dirty="0" smtClean="0">
                <a:latin typeface="宋体" panose="02010600030101010101" pitchFamily="2" charset="-122"/>
              </a:rPr>
              <a:t>仆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后继</a:t>
            </a:r>
            <a:r>
              <a:rPr lang="en-US" altLang="zh-CN" sz="4265" b="1" dirty="0" smtClean="0">
                <a:latin typeface="宋体" panose="02010600030101010101" pitchFamily="2" charset="-122"/>
              </a:rPr>
              <a:t>(</a:t>
            </a:r>
            <a:r>
              <a:rPr lang="zh-CN" altLang="en-US" sz="4265" b="1" dirty="0" smtClean="0">
                <a:latin typeface="宋体" panose="02010600030101010101" pitchFamily="2" charset="-122"/>
              </a:rPr>
              <a:t>  ）</a:t>
            </a:r>
            <a:endParaRPr lang="zh-CN" altLang="en-US" sz="4265" b="1" dirty="0">
              <a:latin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6369" y="2358933"/>
            <a:ext cx="182420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xĭnɡ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1488" y="2358933"/>
            <a:ext cx="864096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wū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00646" y="3414289"/>
            <a:ext cx="2377909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tǎnɡ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61313" y="3414289"/>
            <a:ext cx="864096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pŭ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00130" y="4304996"/>
            <a:ext cx="1536171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zhī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19539" y="4469646"/>
            <a:ext cx="1536171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chá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57037" y="5318628"/>
            <a:ext cx="864096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pū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37686" y="5451343"/>
            <a:ext cx="2270816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5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4265" b="1" dirty="0" err="1" smtClean="0">
                <a:solidFill>
                  <a:srgbClr val="FF0000"/>
                </a:solidFill>
                <a:latin typeface="宋体" panose="02010600030101010101" pitchFamily="2" charset="-122"/>
              </a:rPr>
              <a:t>kuānɡ</a:t>
            </a:r>
            <a:endParaRPr lang="zh-CN" altLang="en-US" sz="4265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239183" y="308610"/>
            <a:ext cx="11425767" cy="9124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>
                <a:solidFill>
                  <a:schemeClr val="tx2"/>
                </a:solidFill>
                <a:latin typeface="Times New Roman" panose="02020603050405020304" pitchFamily="18" charset="0"/>
              </a:rPr>
              <a:t>给下列加线的字注音，并解释词语。</a:t>
            </a:r>
            <a:endParaRPr lang="zh-CN" altLang="en-US" sz="5335" b="1">
              <a:latin typeface="Times New Roman" panose="02020603050405020304" pitchFamily="18" charset="0"/>
            </a:endParaRPr>
          </a:p>
        </p:txBody>
      </p:sp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431800" y="1221317"/>
            <a:ext cx="2605617" cy="9124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 u="sng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玄</a:t>
            </a:r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虚</a:t>
            </a:r>
            <a:endParaRPr lang="zh-CN" altLang="en-US" sz="5335" b="1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431800" y="2794000"/>
            <a:ext cx="3181351" cy="9124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 u="sng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诓</a:t>
            </a:r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骗</a:t>
            </a:r>
            <a:endParaRPr lang="zh-CN" altLang="en-US" sz="5335" b="1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8" name="Text Box 5"/>
          <p:cNvSpPr txBox="1">
            <a:spLocks noChangeArrowheads="1"/>
          </p:cNvSpPr>
          <p:nvPr/>
        </p:nvSpPr>
        <p:spPr bwMode="auto">
          <a:xfrm>
            <a:off x="431800" y="4004733"/>
            <a:ext cx="4334933" cy="9124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怀古伤今</a:t>
            </a:r>
            <a:endParaRPr lang="zh-CN" altLang="en-US" sz="5335" b="1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239184" y="5456767"/>
            <a:ext cx="5198533" cy="91249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为民请命</a:t>
            </a:r>
            <a:endParaRPr lang="zh-CN" altLang="en-US" sz="5335" b="1">
              <a:solidFill>
                <a:srgbClr val="66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790951" y="1028700"/>
            <a:ext cx="80264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用使人迷惑的形式来掩盖真相的欺骗手段。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4271433" y="2984500"/>
            <a:ext cx="2133600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哄骗。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7" name="Text Box 9"/>
          <p:cNvSpPr txBox="1">
            <a:spLocks noChangeArrowheads="1"/>
          </p:cNvSpPr>
          <p:nvPr/>
        </p:nvSpPr>
        <p:spPr bwMode="auto">
          <a:xfrm>
            <a:off x="3445933" y="5541433"/>
            <a:ext cx="8026400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为人民保全生命或解除困苦。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3790951" y="4004733"/>
            <a:ext cx="7010400" cy="1568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追念古代的事情因现在的事而悲伤。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2063751" y="1221317"/>
            <a:ext cx="1919816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335" b="1">
                <a:solidFill>
                  <a:srgbClr val="FF0000"/>
                </a:solidFill>
                <a:latin typeface="Times New Roman" panose="02020603050405020304" pitchFamily="18" charset="0"/>
              </a:rPr>
              <a:t>xuán</a:t>
            </a:r>
            <a:endParaRPr lang="en-US" altLang="zh-CN" sz="5335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2063751" y="2794000"/>
            <a:ext cx="2400300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5335" b="1">
                <a:solidFill>
                  <a:srgbClr val="FF3300"/>
                </a:solidFill>
                <a:latin typeface="Times New Roman" panose="02020603050405020304" pitchFamily="18" charset="0"/>
              </a:rPr>
              <a:t>kuāng</a:t>
            </a:r>
            <a:endParaRPr lang="en-US" altLang="zh-CN" sz="5335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bldLvl="0" animBg="1" autoUpdateAnimBg="0"/>
      <p:bldP spid="43016" grpId="0" bldLvl="0" animBg="1" autoUpdateAnimBg="0"/>
      <p:bldP spid="43017" grpId="0" bldLvl="0" animBg="1" autoUpdateAnimBg="0"/>
      <p:bldP spid="43018" grpId="0" bldLvl="0" animBg="1" autoUpdateAnimBg="0"/>
      <p:bldP spid="43019" grpId="0" autoUpdateAnimBg="0"/>
      <p:bldP spid="4302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091291046397388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18160"/>
            <a:ext cx="12192000" cy="650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476251" y="1047751"/>
            <a:ext cx="10079567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对方的论据是什么？</a:t>
            </a: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得到的错误观点是什么？</a:t>
            </a: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作者为什么认为它是错误的？</a:t>
            </a:r>
            <a:endParaRPr lang="zh-CN" altLang="en-US" sz="4800" b="1" dirty="0">
              <a:solidFill>
                <a:schemeClr val="accent3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71751" y="190500"/>
            <a:ext cx="66675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r>
              <a:rPr lang="en-US" altLang="zh-CN" sz="4800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1~5</a:t>
            </a:r>
            <a:r>
              <a:rPr lang="zh-CN" altLang="en-US" sz="4800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自然段</a:t>
            </a:r>
            <a:endParaRPr lang="zh-CN" altLang="en-US" sz="4800" b="1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809751"/>
            <a:ext cx="2476500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两年以前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1809751"/>
            <a:ext cx="14287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不久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0" y="1809751"/>
            <a:ext cx="16192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现在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3333751"/>
            <a:ext cx="5715000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中国人失掉自信力了。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6250" y="4762500"/>
            <a:ext cx="2952750" cy="14046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两年前</a:t>
            </a:r>
            <a:endParaRPr lang="en-US" altLang="zh-CN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不久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6250" y="6191250"/>
            <a:ext cx="3410585" cy="7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现在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381251" y="5143500"/>
            <a:ext cx="762000" cy="66675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13" name="右箭头 12"/>
          <p:cNvSpPr/>
          <p:nvPr/>
        </p:nvSpPr>
        <p:spPr>
          <a:xfrm>
            <a:off x="2137411" y="6231890"/>
            <a:ext cx="762000" cy="666751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3238500" y="5048251"/>
            <a:ext cx="57150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失掉的是“他信力”</a:t>
            </a:r>
            <a:endParaRPr lang="zh-CN" altLang="en-US" sz="4800" b="1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143250" y="5878196"/>
            <a:ext cx="53340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发展着“自欺力”</a:t>
            </a:r>
            <a:endParaRPr lang="zh-CN" altLang="en-US" sz="4800" b="1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239462" y="2620011"/>
            <a:ext cx="1659890" cy="2952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4800" b="1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论据不能</a:t>
            </a:r>
            <a:endParaRPr lang="en-US" altLang="zh-CN" sz="4800" b="1">
              <a:solidFill>
                <a:srgbClr val="7030A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4800" b="1">
                <a:solidFill>
                  <a:srgbClr val="7030A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证明论点</a:t>
            </a:r>
            <a:endParaRPr lang="zh-CN" altLang="en-US" sz="4800" b="1">
              <a:solidFill>
                <a:srgbClr val="7030A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477250" y="5572760"/>
            <a:ext cx="3048000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335" b="1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直接反驳</a:t>
            </a:r>
            <a:endParaRPr lang="zh-CN" altLang="en-US" sz="5335" b="1"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0" grpId="0"/>
      <p:bldP spid="12" grpId="0" bldLvl="0" animBg="1"/>
      <p:bldP spid="13" grpId="0" bldLvl="0" animBg="1"/>
      <p:bldP spid="14" grpId="0" autoUpdateAnimBg="0"/>
      <p:bldP spid="15" grpId="0" autoUpdateAnimBg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91291046397388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9865"/>
            <a:ext cx="12192000" cy="6592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476251" y="1143000"/>
            <a:ext cx="10668000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作者正面提出的观点是什么</a:t>
            </a:r>
            <a:r>
              <a:rPr lang="en-US" altLang="zh-CN" sz="4800" b="1" dirty="0">
                <a:solidFill>
                  <a:schemeClr val="accent3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?</a:t>
            </a: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作者提出此观点的依据是什么</a:t>
            </a:r>
            <a:r>
              <a:rPr lang="en-US" altLang="zh-CN" sz="4800" b="1" dirty="0">
                <a:solidFill>
                  <a:schemeClr val="accent3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? </a:t>
            </a: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800" b="1" dirty="0">
              <a:solidFill>
                <a:schemeClr val="accent3">
                  <a:lumMod val="5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accent3">
                    <a:lumMod val="5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得到了一个怎样的结论？</a:t>
            </a:r>
            <a:r>
              <a:rPr lang="zh-CN" altLang="en-US" sz="2665" dirty="0">
                <a:latin typeface="华文行楷" panose="02010800040101010101" pitchFamily="2" charset="-122"/>
                <a:ea typeface="华文行楷" panose="02010800040101010101" pitchFamily="2" charset="-122"/>
              </a:rPr>
              <a:t>	</a:t>
            </a:r>
            <a:endParaRPr lang="zh-CN" altLang="en-US" sz="2665" dirty="0"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71751" y="190500"/>
            <a:ext cx="6667500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335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阅读</a:t>
            </a:r>
            <a:r>
              <a:rPr lang="en-US" altLang="zh-CN" sz="5335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6~9</a:t>
            </a:r>
            <a:r>
              <a:rPr lang="zh-CN" altLang="en-US" sz="5335" b="1">
                <a:solidFill>
                  <a:srgbClr val="0070C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自然段</a:t>
            </a:r>
            <a:endParaRPr lang="zh-CN" altLang="en-US" sz="5335" b="1">
              <a:solidFill>
                <a:srgbClr val="0070C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0" y="1905000"/>
            <a:ext cx="7620000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有并不失掉自信力的中国人在。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3333751"/>
            <a:ext cx="25717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从古以来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14751" y="3333751"/>
            <a:ext cx="3333749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现在何尝少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857751"/>
            <a:ext cx="9525000" cy="14046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2">
                    <a:lumMod val="75000"/>
                  </a:schemeClr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自信力的有无，状元宰相的文章是不足为据的，要自己去看地底下。</a:t>
            </a:r>
            <a:endParaRPr lang="zh-CN" altLang="en-US" sz="4265" b="1" dirty="0">
              <a:solidFill>
                <a:schemeClr val="accent2">
                  <a:lumMod val="75000"/>
                </a:schemeClr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382000" y="5562600"/>
            <a:ext cx="3369310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5335" b="1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间接反驳</a:t>
            </a:r>
            <a:endParaRPr lang="zh-CN" altLang="en-US" sz="5335" b="1"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ebb71f0d99f4788a50f520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560"/>
            <a:ext cx="12192000" cy="6464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3695" y="2795482"/>
            <a:ext cx="11748347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7200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17   </a:t>
            </a:r>
            <a:r>
              <a:rPr lang="zh-CN" altLang="en-US" sz="7200" b="1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中国人失掉自信力了吗 </a:t>
            </a:r>
            <a:endParaRPr lang="zh-CN" altLang="en-US" sz="7200" b="1">
              <a:solidFill>
                <a:srgbClr val="C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93747" y="2579793"/>
            <a:ext cx="4393353" cy="3909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8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</a:t>
            </a:r>
            <a:r>
              <a:rPr lang="en-US" altLang="zh-CN" sz="5335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  <a:r>
              <a:rPr lang="zh-CN" altLang="en-US" sz="5335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鲁迅</a:t>
            </a:r>
            <a:endParaRPr lang="en-US" altLang="zh-CN" sz="5335" b="1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5335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《</a:t>
            </a:r>
            <a:r>
              <a:rPr lang="zh-CN" altLang="en-US" sz="5335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且介亭杂文</a:t>
            </a:r>
            <a:r>
              <a:rPr lang="en-US" altLang="zh-CN" sz="5335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endParaRPr lang="zh-CN" altLang="en-US" sz="5335" b="1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 descr="69447024ff85b34735a80ffc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90500"/>
            <a:ext cx="12192000" cy="659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9126" y="55245"/>
            <a:ext cx="6000749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梳理结构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6251" y="762000"/>
            <a:ext cx="3143249" cy="1896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提出对方的论点和论据</a:t>
            </a:r>
            <a:endParaRPr lang="en-US" altLang="zh-CN" sz="4265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altLang="zh-CN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32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0" y="666751"/>
            <a:ext cx="14287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5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论据</a:t>
            </a:r>
            <a:endParaRPr lang="zh-CN" altLang="en-US" sz="4265" b="1" dirty="0">
              <a:solidFill>
                <a:schemeClr val="accent5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0" y="1905000"/>
            <a:ext cx="1428751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5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论点：</a:t>
            </a:r>
            <a:endParaRPr lang="zh-CN" altLang="en-US" sz="4265" b="1" dirty="0">
              <a:solidFill>
                <a:schemeClr val="accent5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燕尾形 7"/>
          <p:cNvSpPr/>
          <p:nvPr/>
        </p:nvSpPr>
        <p:spPr>
          <a:xfrm rot="10800000">
            <a:off x="3333751" y="1143000"/>
            <a:ext cx="571500" cy="952500"/>
          </a:xfrm>
          <a:prstGeom prst="chevron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143500" y="285751"/>
            <a:ext cx="476251" cy="1619249"/>
          </a:xfrm>
          <a:prstGeom prst="leftBrace">
            <a:avLst/>
          </a:prstGeom>
          <a:noFill/>
          <a:ln w="381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15000" y="190500"/>
            <a:ext cx="5524500" cy="1816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两年前：自夸“地大物博”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不久：只希望“国联”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现在：一味求神拜佛</a:t>
            </a:r>
            <a:endParaRPr lang="en-US" altLang="zh-CN" sz="266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38751" y="2007235"/>
            <a:ext cx="5524500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中国人失掉自信力了。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66751" y="2653031"/>
            <a:ext cx="3143249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265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直接反驳</a:t>
            </a:r>
            <a:endParaRPr lang="en-US" altLang="zh-CN" sz="4265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3--5</a:t>
            </a:r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32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524251" y="2797810"/>
            <a:ext cx="381000" cy="952500"/>
          </a:xfrm>
          <a:prstGeom prst="leftBrace">
            <a:avLst/>
          </a:prstGeom>
          <a:noFill/>
          <a:ln w="381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905250" y="2653030"/>
            <a:ext cx="5524500" cy="1241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失掉的是“他信力”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发展的是“自欺力”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6251" y="4175126"/>
            <a:ext cx="3143249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265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间接反驳</a:t>
            </a:r>
            <a:endParaRPr lang="en-US" altLang="zh-CN" sz="4265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6--8</a:t>
            </a:r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32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燕尾形 16"/>
          <p:cNvSpPr/>
          <p:nvPr/>
        </p:nvSpPr>
        <p:spPr>
          <a:xfrm rot="10800000">
            <a:off x="3333750" y="4196715"/>
            <a:ext cx="571500" cy="952500"/>
          </a:xfrm>
          <a:prstGeom prst="chevron">
            <a:avLst/>
          </a:prstGeom>
          <a:blipFill>
            <a:blip r:embed="rId2" cstate="print"/>
            <a:stretch>
              <a:fillRect/>
            </a:stretch>
          </a:blipFill>
          <a:ln w="952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05251" y="3919220"/>
            <a:ext cx="1428749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5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论点：</a:t>
            </a:r>
            <a:endParaRPr lang="zh-CN" altLang="en-US" sz="4265" b="1" dirty="0">
              <a:solidFill>
                <a:schemeClr val="accent5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05251" y="4667250"/>
            <a:ext cx="1428749" cy="7480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chemeClr val="accent5">
                    <a:lumMod val="7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论据：</a:t>
            </a:r>
            <a:endParaRPr lang="zh-CN" altLang="en-US" sz="4265" b="1" dirty="0">
              <a:solidFill>
                <a:schemeClr val="accent5">
                  <a:lumMod val="7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34000" y="3894455"/>
            <a:ext cx="6286500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有并不失掉自信力的中国人。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5334000" y="4420870"/>
            <a:ext cx="4422140" cy="1241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从古至今满怀自信的“中国脊梁”。</a:t>
            </a:r>
            <a:endParaRPr lang="en-US" altLang="zh-CN" sz="373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6251" y="5541011"/>
            <a:ext cx="3143249" cy="12401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265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结论</a:t>
            </a:r>
            <a:endParaRPr lang="en-US" altLang="zh-CN" sz="4265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en-US" altLang="zh-CN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2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32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29000" y="5541010"/>
            <a:ext cx="7334251" cy="1241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00B0F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自信力的有无，状元宰相的文章不足为据，要自己去看地底下。</a:t>
            </a:r>
            <a:endParaRPr lang="en-US" altLang="zh-CN" sz="4265" b="1">
              <a:solidFill>
                <a:srgbClr val="00B0F0"/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4450" y="28575"/>
            <a:ext cx="201358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结构严谨</a:t>
            </a:r>
            <a:endParaRPr lang="en-US" altLang="zh-CN" sz="28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层次清楚</a:t>
            </a:r>
            <a:endParaRPr lang="zh-CN" altLang="en-US" sz="28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  <p:bldP spid="8" grpId="0" bldLvl="0" animBg="1"/>
      <p:bldP spid="9" grpId="0" bldLvl="0" animBg="1"/>
      <p:bldP spid="12" grpId="0" uiExpand="1" build="p"/>
      <p:bldP spid="13" grpId="0" bldLvl="0" animBg="1"/>
      <p:bldP spid="15" grpId="0" uiExpand="1" build="p"/>
      <p:bldP spid="17" grpId="0" bldLvl="0" animBg="1"/>
      <p:bldP spid="18" grpId="0"/>
      <p:bldP spid="19" grpId="0"/>
      <p:bldP spid="22" grpId="0" build="p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0aaa541d81ee0eac86d6b6f3.jpg"/>
          <p:cNvPicPr>
            <a:picLocks noChangeAspect="1"/>
          </p:cNvPicPr>
          <p:nvPr/>
        </p:nvPicPr>
        <p:blipFill>
          <a:blip r:embed="rId1"/>
          <a:srcRect b="7918"/>
          <a:stretch>
            <a:fillRect/>
          </a:stretch>
        </p:blipFill>
        <p:spPr bwMode="auto">
          <a:xfrm>
            <a:off x="0" y="0"/>
            <a:ext cx="12192000" cy="6144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1054735" y="1005205"/>
            <a:ext cx="78105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探究学习</a:t>
            </a:r>
            <a:endParaRPr lang="zh-CN" altLang="en-US" sz="6400" b="1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54735" y="2702560"/>
            <a:ext cx="10401935" cy="1912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800" b="1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4800" b="1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辨析文中“中国人”的含义，谈谈“状元宰相”“地底下”指的是什么？</a:t>
            </a:r>
            <a:endParaRPr lang="en-US" altLang="zh-CN" sz="4800" b="1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en-US" altLang="zh-CN" sz="2135" b="1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884767" y="-603249"/>
            <a:ext cx="3098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233045" y="114301"/>
            <a:ext cx="11233151" cy="6862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911225" indent="-911225"/>
            <a:r>
              <a:rPr lang="zh-CN" altLang="en-US" sz="4000" b="1"/>
              <a:t>（</a:t>
            </a:r>
            <a:r>
              <a:rPr lang="en-US" altLang="zh-CN" sz="4000" b="1"/>
              <a:t>1</a:t>
            </a:r>
            <a:r>
              <a:rPr lang="zh-CN" altLang="en-US" sz="4000" b="1"/>
              <a:t>）于是有人慨叹曰：</a:t>
            </a:r>
            <a:r>
              <a:rPr lang="zh-CN" altLang="en-US" sz="4000" b="1">
                <a:solidFill>
                  <a:srgbClr val="FF3300"/>
                </a:solidFill>
                <a:sym typeface="Arial" panose="020B0604020202020204" pitchFamily="34" charset="0"/>
              </a:rPr>
              <a:t>中国人</a:t>
            </a:r>
            <a:r>
              <a:rPr lang="zh-CN" altLang="en-US" sz="4000" b="1"/>
              <a:t>失掉自信力了。</a:t>
            </a:r>
            <a:endParaRPr lang="zh-CN" altLang="en-US" sz="4000" b="1"/>
          </a:p>
          <a:p>
            <a:pPr marL="911225" indent="-911225"/>
            <a:r>
              <a:rPr lang="zh-CN" altLang="en-US" sz="4000" b="1"/>
              <a:t>（</a:t>
            </a:r>
            <a:r>
              <a:rPr lang="en-US" altLang="zh-CN" sz="4000" b="1"/>
              <a:t>2</a:t>
            </a:r>
            <a:r>
              <a:rPr lang="zh-CN" altLang="en-US" sz="4000" b="1"/>
              <a:t>）假使这也算一种“信”，那也只能说</a:t>
            </a:r>
            <a:r>
              <a:rPr lang="zh-CN" altLang="en-US" sz="4000" b="1">
                <a:solidFill>
                  <a:srgbClr val="FF3300"/>
                </a:solidFill>
                <a:sym typeface="Arial" panose="020B0604020202020204" pitchFamily="34" charset="0"/>
              </a:rPr>
              <a:t>中国人</a:t>
            </a:r>
            <a:r>
              <a:rPr lang="zh-CN" altLang="en-US" sz="4000" b="1"/>
              <a:t>曾经有过“他信力”，自从对国联失望之后，便把这他信力都失掉了。 </a:t>
            </a:r>
            <a:endParaRPr lang="zh-CN" altLang="en-US" sz="4000" b="1"/>
          </a:p>
          <a:p>
            <a:pPr marL="911225" indent="-911225"/>
            <a:r>
              <a:rPr lang="zh-CN" altLang="en-US" sz="4000" b="1"/>
              <a:t>（3）</a:t>
            </a:r>
            <a:r>
              <a:rPr lang="zh-CN" altLang="en-US" sz="4000" b="1">
                <a:solidFill>
                  <a:srgbClr val="FF3300"/>
                </a:solidFill>
                <a:sym typeface="Arial" panose="020B0604020202020204" pitchFamily="34" charset="0"/>
              </a:rPr>
              <a:t>中国人</a:t>
            </a:r>
            <a:r>
              <a:rPr lang="zh-CN" altLang="en-US" sz="4000" b="1"/>
              <a:t>现在是在发展着“自欺力”。</a:t>
            </a:r>
            <a:r>
              <a:rPr lang="zh-CN" altLang="en-US" sz="4000"/>
              <a:t> </a:t>
            </a:r>
            <a:endParaRPr lang="zh-CN" altLang="en-US" sz="4000"/>
          </a:p>
          <a:p>
            <a:pPr marL="911225" indent="-911225"/>
            <a:r>
              <a:rPr lang="zh-CN" altLang="en-US" sz="4000" b="1"/>
              <a:t>（</a:t>
            </a:r>
            <a:r>
              <a:rPr lang="en-US" altLang="zh-CN" sz="4000" b="1"/>
              <a:t>4</a:t>
            </a:r>
            <a:r>
              <a:rPr lang="zh-CN" altLang="en-US" sz="4000" b="1"/>
              <a:t>）然而，在这笼罩之下，我们有并不失掉自信力的</a:t>
            </a:r>
            <a:r>
              <a:rPr lang="zh-CN" altLang="en-US" sz="4000" b="1">
                <a:solidFill>
                  <a:srgbClr val="FF3300"/>
                </a:solidFill>
                <a:sym typeface="Arial" panose="020B0604020202020204" pitchFamily="34" charset="0"/>
              </a:rPr>
              <a:t>中国人</a:t>
            </a:r>
            <a:r>
              <a:rPr lang="zh-CN" altLang="en-US" sz="4000" b="1"/>
              <a:t>在。</a:t>
            </a:r>
            <a:endParaRPr lang="zh-CN" altLang="en-US" sz="4000" b="1"/>
          </a:p>
          <a:p>
            <a:pPr marL="911225" indent="-911225"/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4000" b="1">
                <a:latin typeface="+mn-ea"/>
                <a:ea typeface="+mn-ea"/>
              </a:rPr>
              <a:t>要论</a:t>
            </a:r>
            <a:r>
              <a:rPr lang="zh-CN" altLang="en-US" sz="4000" b="1">
                <a:solidFill>
                  <a:srgbClr val="FF3300"/>
                </a:solidFill>
                <a:latin typeface="+mn-ea"/>
                <a:ea typeface="+mn-ea"/>
              </a:rPr>
              <a:t>中国人</a:t>
            </a:r>
            <a:r>
              <a:rPr lang="zh-CN" altLang="en-US" sz="4000" b="1">
                <a:latin typeface="+mn-ea"/>
                <a:ea typeface="+mn-ea"/>
              </a:rPr>
              <a:t>，必须不被搽在表面的自欺欺人的脂粉所诓骗，却看看他的筋骨和脊梁。自信力的有无，</a:t>
            </a:r>
            <a:r>
              <a:rPr lang="zh-CN" altLang="en-US" sz="4000" b="1">
                <a:solidFill>
                  <a:srgbClr val="FF3300"/>
                </a:solidFill>
                <a:latin typeface="+mn-ea"/>
                <a:ea typeface="+mn-ea"/>
                <a:sym typeface="Arial" panose="020B0604020202020204" pitchFamily="34" charset="0"/>
              </a:rPr>
              <a:t>状元宰相</a:t>
            </a:r>
            <a:r>
              <a:rPr lang="zh-CN" altLang="en-US" sz="4000" b="1">
                <a:latin typeface="+mn-ea"/>
                <a:ea typeface="+mn-ea"/>
              </a:rPr>
              <a:t>的文章是不足为据的，要自己去看</a:t>
            </a:r>
            <a:r>
              <a:rPr lang="zh-CN" altLang="en-US" sz="4000" b="1">
                <a:solidFill>
                  <a:srgbClr val="FF3300"/>
                </a:solidFill>
                <a:latin typeface="+mn-ea"/>
                <a:ea typeface="+mn-ea"/>
                <a:sym typeface="Arial" panose="020B0604020202020204" pitchFamily="34" charset="0"/>
              </a:rPr>
              <a:t>地底下</a:t>
            </a:r>
            <a:r>
              <a:rPr lang="zh-CN" altLang="en-US" sz="4000" b="1">
                <a:latin typeface="+mn-ea"/>
                <a:ea typeface="+mn-ea"/>
              </a:rPr>
              <a:t>。</a:t>
            </a:r>
            <a:endParaRPr lang="zh-CN" altLang="en-US" sz="4000" b="1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238760" y="820738"/>
            <a:ext cx="10972800" cy="1143000"/>
          </a:xfrm>
        </p:spPr>
        <p:txBody>
          <a:bodyPr/>
          <a:lstStyle/>
          <a:p>
            <a:pPr algn="l"/>
            <a:r>
              <a:rPr lang="zh-CN" altLang="en-US" sz="5335" b="1" smtClean="0"/>
              <a:t>（</a:t>
            </a:r>
            <a:r>
              <a:rPr lang="en-US" altLang="zh-CN" sz="5335" b="1" smtClean="0"/>
              <a:t>1</a:t>
            </a:r>
            <a:r>
              <a:rPr lang="zh-CN" altLang="en-US" sz="5335" b="1" smtClean="0"/>
              <a:t>）于是有人慨叹曰：</a:t>
            </a:r>
            <a:r>
              <a:rPr lang="zh-CN" altLang="en-US" sz="5335" b="1" smtClean="0">
                <a:solidFill>
                  <a:srgbClr val="FF3300"/>
                </a:solidFill>
              </a:rPr>
              <a:t>中国人</a:t>
            </a:r>
            <a:r>
              <a:rPr lang="zh-CN" altLang="en-US" sz="5335" b="1" smtClean="0"/>
              <a:t>失掉自信力了。</a:t>
            </a:r>
            <a:endParaRPr lang="zh-CN" altLang="en-US" sz="5335" b="1" smtClean="0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09389" y="2385272"/>
            <a:ext cx="100795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指所有的中国人。</a:t>
            </a:r>
            <a:endParaRPr lang="zh-CN" altLang="en-US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1" name="Rectangle 5"/>
          <p:cNvSpPr>
            <a:spLocks noChangeArrowheads="1"/>
          </p:cNvSpPr>
          <p:nvPr/>
        </p:nvSpPr>
        <p:spPr bwMode="auto">
          <a:xfrm>
            <a:off x="238549" y="3215217"/>
            <a:ext cx="11713633" cy="2061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265" b="1"/>
              <a:t>（</a:t>
            </a:r>
            <a:r>
              <a:rPr lang="en-US" altLang="zh-CN" sz="4265" b="1"/>
              <a:t>2</a:t>
            </a:r>
            <a:r>
              <a:rPr lang="zh-CN" altLang="en-US" sz="4265" b="1"/>
              <a:t>）假使这也算一种“信”，那也只能说</a:t>
            </a:r>
            <a:r>
              <a:rPr lang="zh-CN" altLang="en-US" sz="4265" b="1">
                <a:solidFill>
                  <a:srgbClr val="FF3300"/>
                </a:solidFill>
              </a:rPr>
              <a:t>中国人</a:t>
            </a:r>
            <a:r>
              <a:rPr lang="zh-CN" altLang="en-US" sz="4265" b="1"/>
              <a:t>曾经有过“他信力”，自从对国联失望之后，便把这他信力都失掉了。</a:t>
            </a:r>
            <a:endParaRPr lang="zh-CN" altLang="en-US" sz="4265" b="1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609601" y="5422265"/>
            <a:ext cx="100795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指国民党反动统治者及其御用文人。</a:t>
            </a:r>
            <a:endParaRPr lang="zh-CN" altLang="en-US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 bldLvl="0" autoUpdateAnimBg="0"/>
      <p:bldP spid="4608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2"/>
          <p:cNvSpPr txBox="1">
            <a:spLocks noChangeArrowheads="1"/>
          </p:cNvSpPr>
          <p:nvPr/>
        </p:nvSpPr>
        <p:spPr bwMode="auto">
          <a:xfrm>
            <a:off x="884767" y="-603249"/>
            <a:ext cx="3098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307975" y="512446"/>
            <a:ext cx="11233151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2755" indent="-452755"/>
            <a:r>
              <a:rPr lang="zh-CN" altLang="en-US" sz="4800" b="1"/>
              <a:t>（3）</a:t>
            </a:r>
            <a:r>
              <a:rPr lang="zh-CN" altLang="en-US" sz="4800" b="1">
                <a:solidFill>
                  <a:srgbClr val="FF3300"/>
                </a:solidFill>
              </a:rPr>
              <a:t>中国人</a:t>
            </a:r>
            <a:r>
              <a:rPr lang="zh-CN" altLang="en-US" sz="4800" b="1"/>
              <a:t>现在是在发展着“自欺力”。</a:t>
            </a:r>
            <a:endParaRPr lang="zh-CN" altLang="en-US" sz="4800" b="1"/>
          </a:p>
          <a:p>
            <a:pPr marL="452755" indent="-452755"/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2755" indent="-452755"/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2755" indent="-452755"/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2755" indent="-452755"/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48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）然而，在这笼罩之下，我们有并不失掉自信力的</a:t>
            </a:r>
            <a:r>
              <a:rPr lang="zh-CN" altLang="en-US" sz="4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中国人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在。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2755" indent="-452755"/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2755" indent="-452755"/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884556" y="5032375"/>
            <a:ext cx="100795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指广大人民。</a:t>
            </a:r>
            <a:endParaRPr lang="zh-CN" altLang="en-US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056641" y="1582208"/>
            <a:ext cx="100795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4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指国民党反动统治者及其御用文人</a:t>
            </a:r>
            <a:endParaRPr lang="zh-CN" altLang="en-US" sz="4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bldLvl="0" autoUpdateAnimBg="0"/>
      <p:bldP spid="46085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2"/>
          <p:cNvSpPr txBox="1">
            <a:spLocks noChangeArrowheads="1"/>
          </p:cNvSpPr>
          <p:nvPr/>
        </p:nvSpPr>
        <p:spPr bwMode="auto">
          <a:xfrm>
            <a:off x="884767" y="-603249"/>
            <a:ext cx="3098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210185" y="447041"/>
            <a:ext cx="11233151" cy="2392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2755" indent="-452755"/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735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）要论</a:t>
            </a:r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中国人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，必须不被搽在表面的自欺欺人的脂粉所诓骗，却看看他的筋骨和脊梁。自信力的有无，</a:t>
            </a:r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状元宰相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的文章是不足为据的，要自己去看</a:t>
            </a:r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地底下</a:t>
            </a: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480483" y="3095837"/>
            <a:ext cx="2497667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中国人：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0" name="Text Box 5"/>
          <p:cNvSpPr txBox="1">
            <a:spLocks noChangeArrowheads="1"/>
          </p:cNvSpPr>
          <p:nvPr/>
        </p:nvSpPr>
        <p:spPr bwMode="auto">
          <a:xfrm>
            <a:off x="431588" y="4018280"/>
            <a:ext cx="3361267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状元宰相：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571501" y="5350722"/>
            <a:ext cx="2406649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地底下：</a:t>
            </a:r>
            <a:endParaRPr lang="zh-CN" altLang="en-US" sz="373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2978362" y="3095837"/>
            <a:ext cx="10081684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指极少数顽固分子以外的中国人民。</a:t>
            </a:r>
            <a:endParaRPr lang="zh-CN" altLang="en-US" sz="3735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3122507" y="4018280"/>
            <a:ext cx="10079567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指当时国民党反动政客及其御用文人。</a:t>
            </a:r>
            <a:endParaRPr lang="zh-CN" altLang="en-US" sz="3735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3119756" y="5062855"/>
            <a:ext cx="8688916" cy="1241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8255" indent="-8255"/>
            <a:r>
              <a:rPr lang="zh-CN" altLang="en-US" sz="3735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指当时还处于地下斗争状态的中国共产党及其领导下的革命力量。</a:t>
            </a:r>
            <a:endParaRPr lang="zh-CN" altLang="en-US" sz="3735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bldLvl="0" autoUpdateAnimBg="0"/>
      <p:bldP spid="45064" grpId="0" bldLvl="0" autoUpdateAnimBg="0"/>
      <p:bldP spid="45065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Text Box 2" descr="中国教育出版网"/>
          <p:cNvSpPr txBox="1">
            <a:spLocks noChangeArrowheads="1"/>
          </p:cNvSpPr>
          <p:nvPr/>
        </p:nvSpPr>
        <p:spPr bwMode="auto">
          <a:xfrm>
            <a:off x="4914900" y="32385"/>
            <a:ext cx="23622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欣赏品味</a:t>
            </a: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1" lang="zh-CN" altLang="en-US" sz="36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35171" name="Text Box 3" descr="中国教育出版网"/>
          <p:cNvSpPr txBox="1"/>
          <p:nvPr/>
        </p:nvSpPr>
        <p:spPr>
          <a:xfrm>
            <a:off x="358775" y="574675"/>
            <a:ext cx="114300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揣摩第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段话，三个副词“总”、“只”、“一味”能否互换位置？为什么？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5172" name="Text Box 4" descr="中国教育出版网"/>
          <p:cNvSpPr txBox="1"/>
          <p:nvPr/>
        </p:nvSpPr>
        <p:spPr>
          <a:xfrm>
            <a:off x="358775" y="1511935"/>
            <a:ext cx="11429365" cy="52622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不能。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“总”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让人看到国民党政府夸耀“地大物博”时的洋洋自得，同时“总”又写出夸耀者的底气不足，因为，夸来夸去只能夸这一样，且惟恐别人不知，这也暗接“只求国联”的必然性；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“只”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是抓救命稻草时的“执著”，仰人鼻息之状跃然纸上；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“一味”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则是深陷而不能自拔，沉迷于其中的滋味因而也不愿自拔。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这三个副词准确地写出了国民党政府在自欺的道路上越走越远的“事实”，极富讽刺意味。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3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 bldLvl="0" animBg="1"/>
      <p:bldP spid="135171" grpId="0"/>
      <p:bldP spid="13517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6" y="1858011"/>
            <a:ext cx="11430000" cy="193802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．揣摩下列加横线字词的表达效果：</a:t>
            </a:r>
            <a:endParaRPr lang="zh-CN" altLang="en-US" sz="40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不过一面</a:t>
            </a:r>
            <a:r>
              <a:rPr lang="zh-CN" altLang="en-US" sz="4000" b="1" u="sng" dirty="0">
                <a:solidFill>
                  <a:srgbClr val="7030A0"/>
                </a:solidFill>
                <a:uFill>
                  <a:solidFill>
                    <a:srgbClr val="7030A0"/>
                  </a:solidFill>
                </a:uFill>
                <a:latin typeface="隶书" panose="02010509060101010101" pitchFamily="49" charset="-122"/>
                <a:ea typeface="隶书" panose="02010509060101010101" pitchFamily="49" charset="-122"/>
              </a:rPr>
              <a:t>总</a:t>
            </a:r>
            <a:r>
              <a:rPr lang="zh-CN" altLang="en-US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在被摧残，被抹杀，</a:t>
            </a:r>
            <a:r>
              <a:rPr lang="en-US" altLang="zh-CN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r>
              <a:rPr lang="zh-CN" altLang="en-US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那</a:t>
            </a:r>
            <a:r>
              <a:rPr lang="zh-CN" altLang="en-US" sz="4000" b="1" u="sng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简直</a:t>
            </a:r>
            <a:r>
              <a:rPr lang="zh-CN" altLang="en-US" sz="4000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就是诬蔑。</a:t>
            </a:r>
            <a:endParaRPr lang="zh-CN" altLang="en-US" sz="40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09245" y="4040505"/>
            <a:ext cx="11573510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  总   ”：写出当时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社会的黑暗程度</a:t>
            </a:r>
            <a:r>
              <a:rPr lang="zh-CN" altLang="en-US" sz="40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，并间接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讴歌“中国的脊梁”屡挫屡战的精神</a:t>
            </a:r>
            <a:r>
              <a:rPr lang="zh-CN" altLang="en-US" sz="40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40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“简直”：表达了作者的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激愤之情</a:t>
            </a:r>
            <a:r>
              <a:rPr lang="zh-CN" altLang="en-US" sz="40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40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5170" name="Text Box 2" descr="中国教育出版网"/>
          <p:cNvSpPr txBox="1">
            <a:spLocks noChangeArrowheads="1"/>
          </p:cNvSpPr>
          <p:nvPr/>
        </p:nvSpPr>
        <p:spPr bwMode="auto">
          <a:xfrm>
            <a:off x="4914900" y="621665"/>
            <a:ext cx="23622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欣赏品味</a:t>
            </a: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kumimoji="1" lang="zh-CN" altLang="en-US" sz="3600" b="1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517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276860" y="121285"/>
            <a:ext cx="11580495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、文中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2" charset="-122"/>
              </a:rPr>
              <a:t>“</a:t>
            </a:r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中国的脊梁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黑体" panose="02010609060101010101" pitchFamily="2" charset="-122"/>
              </a:rPr>
              <a:t>”</a:t>
            </a:r>
            <a:r>
              <a:rPr lang="zh-CN" altLang="en-US" sz="48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指什么人?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你是如何理解的？能不能举例说明？作者强调他们在当时和现在有什么实际意义？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431800" y="2218056"/>
            <a:ext cx="55753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⑴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埋头苦干的人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4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431800" y="4468072"/>
            <a:ext cx="59520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⑵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拼命硬干的人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4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529167" y="3048000"/>
            <a:ext cx="11328400" cy="1419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指默默无闻、努力工作的广大劳动人民。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zh-CN" altLang="en-US" sz="4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毕昇、祖冲之、李时珍、詹天佑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等人。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276860" y="5297805"/>
            <a:ext cx="12022455" cy="1419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指那些不怕牺牲、不计得失、忠于祖国的人。如</a:t>
            </a:r>
            <a:r>
              <a:rPr lang="zh-CN" altLang="en-US" sz="4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岳飞、文天祥、戚继光、林则徐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等人。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bldLvl="0" autoUpdateAnimBg="0"/>
      <p:bldP spid="47109" grpId="0" bldLvl="0" autoUpdateAnimBg="0"/>
      <p:bldP spid="47110" grpId="0" bldLvl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652992" y="763482"/>
            <a:ext cx="537633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⑶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为民请命的人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4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431800" y="3659928"/>
            <a:ext cx="662305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⑷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48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舍身求法的人</a:t>
            </a:r>
            <a:r>
              <a:rPr lang="zh-CN" altLang="en-US" sz="4800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4800" b="1">
              <a:solidFill>
                <a:srgbClr val="66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431800" y="2069465"/>
            <a:ext cx="11600815" cy="1419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指同情人民，为人民鸣不平、伸张正义的人。如</a:t>
            </a:r>
            <a:r>
              <a:rPr lang="zh-CN" altLang="en-US" sz="4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屈原、关汉卿、海瑞、包公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等人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432012" y="4766945"/>
            <a:ext cx="11904133" cy="14198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指历尽艰辛、英勇献身、追求真理的人。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zh-CN" altLang="en-US" sz="48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商鞅、谭嗣同、玄奘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等人</a:t>
            </a:r>
            <a:endParaRPr lang="zh-CN" altLang="en-US" sz="4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ldLvl="0" autoUpdateAnimBg="0"/>
      <p:bldP spid="55299" grpId="0" bldLvl="0" autoUpdateAnimBg="0"/>
      <p:bldP spid="55300" grpId="0" bldLvl="0" autoUpdateAnimBg="0"/>
      <p:bldP spid="55301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8548" y="34291"/>
            <a:ext cx="3649133" cy="1151467"/>
          </a:xfrm>
        </p:spPr>
        <p:txBody>
          <a:bodyPr/>
          <a:lstStyle/>
          <a:p>
            <a:pPr eaLnBrk="1" hangingPunct="1"/>
            <a:r>
              <a:rPr lang="zh-CN" altLang="en-US" sz="5335" b="1" smtClean="0">
                <a:ea typeface="黑体" panose="02010609060101010101" pitchFamily="2" charset="-122"/>
              </a:rPr>
              <a:t>文学体裁：</a:t>
            </a:r>
            <a:endParaRPr lang="zh-CN" altLang="en-US" sz="3735" b="1" smtClean="0">
              <a:ea typeface="黑体" panose="02010609060101010101" pitchFamily="2" charset="-122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41088" y="1185757"/>
            <a:ext cx="4605867" cy="77893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5335" b="1" smtClean="0">
                <a:ea typeface="黑体" panose="02010609060101010101" pitchFamily="2" charset="-122"/>
              </a:rPr>
              <a:t>文章体裁：</a:t>
            </a:r>
            <a:endParaRPr lang="zh-CN" altLang="en-US" sz="5335" b="1" smtClean="0">
              <a:ea typeface="黑体" panose="02010609060101010101" pitchFamily="2" charset="-122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968500" y="2000251"/>
            <a:ext cx="49911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三要素：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688927" y="153670"/>
            <a:ext cx="8159749" cy="9124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335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小说、诗歌、散文、戏剧</a:t>
            </a:r>
            <a:endParaRPr lang="zh-CN" altLang="en-US" sz="5335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888317" y="1159510"/>
            <a:ext cx="9313333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记叙文、说明文、</a:t>
            </a: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议论文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4847167" y="1989667"/>
            <a:ext cx="7296151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论点、论据、论证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2070100" y="2948517"/>
            <a:ext cx="48006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论据：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4758267" y="2948517"/>
            <a:ext cx="7391400" cy="8299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事实论据、道理论据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1972733" y="3920067"/>
            <a:ext cx="50884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论证方法：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4855845" y="4271645"/>
            <a:ext cx="7117080" cy="13468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举例论证、道理论证、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对比论证、比喻论证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527051" y="2948517"/>
            <a:ext cx="864235" cy="2555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335" b="1">
                <a:latin typeface="Times New Roman" panose="02020603050405020304" pitchFamily="18" charset="0"/>
                <a:ea typeface="黑体" panose="02010609060101010101" pitchFamily="2" charset="-122"/>
              </a:rPr>
              <a:t>议</a:t>
            </a:r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5335" b="1">
                <a:latin typeface="Times New Roman" panose="02020603050405020304" pitchFamily="18" charset="0"/>
                <a:ea typeface="黑体" panose="02010609060101010101" pitchFamily="2" charset="-122"/>
              </a:rPr>
              <a:t>论</a:t>
            </a:r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5335" b="1">
                <a:latin typeface="Times New Roman" panose="02020603050405020304" pitchFamily="18" charset="0"/>
                <a:ea typeface="黑体" panose="02010609060101010101" pitchFamily="2" charset="-122"/>
              </a:rPr>
              <a:t>文</a:t>
            </a:r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50" name="AutoShape 14"/>
          <p:cNvSpPr/>
          <p:nvPr/>
        </p:nvSpPr>
        <p:spPr bwMode="auto">
          <a:xfrm>
            <a:off x="1583267" y="2673351"/>
            <a:ext cx="287867" cy="3829049"/>
          </a:xfrm>
          <a:prstGeom prst="leftBrace">
            <a:avLst>
              <a:gd name="adj1" fmla="val 11084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1871133" y="5839884"/>
            <a:ext cx="508846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论证方式：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52" name="Text Box 16"/>
          <p:cNvSpPr txBox="1">
            <a:spLocks noChangeArrowheads="1"/>
          </p:cNvSpPr>
          <p:nvPr/>
        </p:nvSpPr>
        <p:spPr bwMode="auto">
          <a:xfrm>
            <a:off x="4853517" y="6134100"/>
            <a:ext cx="7871883" cy="534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立论、驳论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uild="p"/>
      <p:bldP spid="39940" grpId="0"/>
      <p:bldP spid="39941" grpId="0" bldLvl="0" animBg="1"/>
      <p:bldP spid="39942" grpId="0"/>
      <p:bldP spid="39943" grpId="0" bldLvl="0" animBg="1"/>
      <p:bldP spid="39944" grpId="0"/>
      <p:bldP spid="39945" grpId="0" bldLvl="0" animBg="1"/>
      <p:bldP spid="39946" grpId="0"/>
      <p:bldP spid="39947" grpId="0" bldLvl="0" animBg="1"/>
      <p:bldP spid="39949" grpId="0"/>
      <p:bldP spid="39950" grpId="0" bldLvl="0" animBg="1"/>
      <p:bldP spid="39951" grpId="0"/>
      <p:bldP spid="3995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2"/>
          <p:cNvSpPr txBox="1">
            <a:spLocks noChangeArrowheads="1"/>
          </p:cNvSpPr>
          <p:nvPr/>
        </p:nvSpPr>
        <p:spPr bwMode="auto">
          <a:xfrm>
            <a:off x="353695" y="125095"/>
            <a:ext cx="29559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>
                <a:solidFill>
                  <a:srgbClr val="00B05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思考：</a:t>
            </a:r>
            <a:endParaRPr lang="zh-CN" altLang="en-US" sz="7200">
              <a:solidFill>
                <a:srgbClr val="00B05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735580" y="555625"/>
            <a:ext cx="93345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1.</a:t>
            </a:r>
            <a:r>
              <a:rPr lang="zh-CN" altLang="en-US" sz="4400" b="1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“中国的脊梁”在当时有什么意义</a:t>
            </a:r>
            <a:r>
              <a:rPr lang="en-US" altLang="zh-CN" sz="4400" b="1">
                <a:solidFill>
                  <a:srgbClr val="00B05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?</a:t>
            </a:r>
            <a:endParaRPr lang="zh-CN" altLang="en-US" sz="4400" b="1">
              <a:solidFill>
                <a:srgbClr val="00B05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76251" y="1428751"/>
            <a:ext cx="10953749" cy="2392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当时国民党到处散布悲观论调，广大民众也因“中国的脊梁”的总被摧残、被抹杀而看不到光明。鲁迅反复赞扬“中国的脊梁”，</a:t>
            </a:r>
            <a:r>
              <a:rPr lang="zh-CN" altLang="en-US" sz="3735" b="1">
                <a:latin typeface="华文新魏" panose="02010800040101010101" pitchFamily="2" charset="-122"/>
                <a:ea typeface="华文新魏" panose="02010800040101010101" pitchFamily="2" charset="-122"/>
              </a:rPr>
              <a:t>可以鼓舞斗志，增强中国人的自信力。</a:t>
            </a:r>
            <a:endParaRPr lang="zh-CN" altLang="en-US" sz="3735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53695" y="3639185"/>
            <a:ext cx="11198860" cy="316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赞颂那些有自信力的中国人。</a:t>
            </a:r>
            <a:endParaRPr lang="en-US" altLang="zh-CN" sz="4000" b="1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强调有自信力的中国人对民族生存和发展的巨大作用。</a:t>
            </a:r>
            <a:endParaRPr lang="en-US" altLang="zh-CN" sz="4000" b="1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4000" b="1">
                <a:solidFill>
                  <a:srgbClr val="FF33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说明只有他们才是我们民族的中坚，才能代表我们的民族。</a:t>
            </a:r>
            <a:endParaRPr lang="zh-CN" altLang="en-US" sz="4000" b="1">
              <a:solidFill>
                <a:srgbClr val="FF33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333798"/>
            <a:ext cx="10945284" cy="1824567"/>
          </a:xfrm>
        </p:spPr>
        <p:txBody>
          <a:bodyPr/>
          <a:lstStyle/>
          <a:p>
            <a:pPr algn="l" eaLnBrk="1" hangingPunct="1"/>
            <a:r>
              <a:rPr lang="zh-CN" altLang="en-US" sz="4265" b="1" smtClean="0">
                <a:ea typeface="黑体" panose="02010609060101010101" pitchFamily="2" charset="-122"/>
              </a:rPr>
              <a:t>2、“这一类的人们，就是现在也何尝少呢？”你能举出当时一些具体事例来证明作者的观点吗？</a:t>
            </a:r>
            <a:endParaRPr lang="zh-CN" altLang="en-US" sz="4265" b="1" smtClean="0">
              <a:ea typeface="黑体" panose="02010609060101010101" pitchFamily="2" charset="-122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300" y="2527935"/>
            <a:ext cx="11135995" cy="426529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九、一八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事变后，中共于</a:t>
            </a: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</a:t>
            </a: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日和</a:t>
            </a:r>
            <a:r>
              <a:rPr lang="en-US" altLang="zh-CN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22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日连续发表宣言，提出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组织群众的反帝运动，发动群众斗争，反抗日本帝国主义的侵略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”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的战斗口号。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36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在党的号召和领导下，全国掀起声势浩大的抗日运动，坚决反对蒋介石的不抵抗政策。</a:t>
            </a:r>
            <a:endParaRPr lang="zh-CN" altLang="en-US" sz="3600" b="1" smtClean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en-US" altLang="zh-CN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1931</a:t>
            </a:r>
            <a:r>
              <a:rPr lang="zh-CN" altLang="en-US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月至</a:t>
            </a:r>
            <a:r>
              <a:rPr lang="en-US" altLang="zh-CN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6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月，曾发生三次规模很大的学生请愿运动。</a:t>
            </a:r>
            <a:endParaRPr lang="zh-CN" altLang="en-US" sz="3600" b="1" smtClean="0">
              <a:solidFill>
                <a:srgbClr val="3333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title"/>
          </p:nvPr>
        </p:nvSpPr>
        <p:spPr>
          <a:xfrm>
            <a:off x="609600" y="435928"/>
            <a:ext cx="10972800" cy="1143000"/>
          </a:xfrm>
        </p:spPr>
        <p:txBody>
          <a:bodyPr/>
          <a:lstStyle/>
          <a:p>
            <a:pPr eaLnBrk="1" hangingPunct="1"/>
            <a:r>
              <a:rPr lang="zh-CN" altLang="en-US" sz="11735" b="1" smtClean="0">
                <a:solidFill>
                  <a:srgbClr val="FF33CC"/>
                </a:solidFill>
              </a:rPr>
              <a:t>课文小结</a:t>
            </a:r>
            <a:endParaRPr lang="zh-CN" altLang="en-US" sz="11735" b="1" smtClean="0">
              <a:solidFill>
                <a:srgbClr val="FF33CC"/>
              </a:solidFill>
            </a:endParaRPr>
          </a:p>
        </p:txBody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>
          <a:xfrm>
            <a:off x="212725" y="1924050"/>
            <a:ext cx="11854815" cy="452628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6000" b="1" smtClean="0"/>
              <a:t>1.</a:t>
            </a:r>
            <a:r>
              <a:rPr lang="zh-CN" altLang="en-US" sz="6000" b="1" smtClean="0"/>
              <a:t>板书本文结构</a:t>
            </a:r>
            <a:endParaRPr lang="zh-CN" altLang="en-US" sz="6000" b="1" smtClean="0"/>
          </a:p>
          <a:p>
            <a:pPr marL="0" indent="0" eaLnBrk="1" hangingPunct="1">
              <a:buNone/>
            </a:pPr>
            <a:r>
              <a:rPr lang="en-US" altLang="zh-CN" sz="6000" b="1" smtClean="0"/>
              <a:t>2.</a:t>
            </a:r>
            <a:r>
              <a:rPr lang="zh-CN" altLang="en-US" sz="6000" b="1" smtClean="0"/>
              <a:t>分析：论证的逻辑力量</a:t>
            </a:r>
            <a:endParaRPr lang="zh-CN" altLang="en-US" sz="6000" b="1" smtClean="0"/>
          </a:p>
          <a:p>
            <a:pPr marL="0" indent="0" eaLnBrk="1" hangingPunct="1">
              <a:buNone/>
            </a:pPr>
            <a:r>
              <a:rPr lang="en-US" altLang="zh-CN" sz="6000" b="1" smtClean="0"/>
              <a:t>3.</a:t>
            </a:r>
            <a:r>
              <a:rPr lang="zh-CN" altLang="en-US" sz="6000" b="1" smtClean="0"/>
              <a:t>品味犀利、讽刺、战斗性的语言</a:t>
            </a:r>
            <a:endParaRPr lang="zh-CN" altLang="en-US" sz="6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8"/>
          <p:cNvGrpSpPr/>
          <p:nvPr/>
        </p:nvGrpSpPr>
        <p:grpSpPr bwMode="auto">
          <a:xfrm rot="0">
            <a:off x="452755" y="5878830"/>
            <a:ext cx="1524000" cy="575945"/>
            <a:chOff x="0" y="0"/>
            <a:chExt cx="480" cy="720"/>
          </a:xfrm>
        </p:grpSpPr>
        <p:sp>
          <p:nvSpPr>
            <p:cNvPr id="9" name="Rectangle 29"/>
            <p:cNvSpPr>
              <a:spLocks noChangeArrowheads="1"/>
            </p:cNvSpPr>
            <p:nvPr/>
          </p:nvSpPr>
          <p:spPr bwMode="auto">
            <a:xfrm>
              <a:off x="0" y="48"/>
              <a:ext cx="432" cy="67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p>
              <a:endParaRPr lang="zh-CN" altLang="en-US" sz="100"/>
            </a:p>
          </p:txBody>
        </p:sp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0" y="0"/>
              <a:ext cx="480" cy="6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endParaRPr lang="zh-CN" altLang="en-US" sz="2665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Group 2"/>
          <p:cNvGrpSpPr/>
          <p:nvPr/>
        </p:nvGrpSpPr>
        <p:grpSpPr bwMode="auto">
          <a:xfrm>
            <a:off x="1718945" y="283210"/>
            <a:ext cx="10769600" cy="1295400"/>
            <a:chOff x="0" y="0"/>
            <a:chExt cx="5088" cy="612"/>
          </a:xfrm>
        </p:grpSpPr>
        <p:sp>
          <p:nvSpPr>
            <p:cNvPr id="47167" name="Text Box 3"/>
            <p:cNvSpPr txBox="1">
              <a:spLocks noChangeArrowheads="1"/>
            </p:cNvSpPr>
            <p:nvPr/>
          </p:nvSpPr>
          <p:spPr bwMode="auto">
            <a:xfrm>
              <a:off x="0" y="9"/>
              <a:ext cx="2544" cy="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2" charset="-122"/>
                </a:rPr>
                <a:t>两年前</a:t>
              </a:r>
              <a:r>
                <a:rPr lang="zh-CN" altLang="en-US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总自夸“地大物博”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7168" name="Text Box 4"/>
            <p:cNvSpPr txBox="1">
              <a:spLocks noChangeArrowheads="1"/>
            </p:cNvSpPr>
            <p:nvPr/>
          </p:nvSpPr>
          <p:spPr bwMode="auto">
            <a:xfrm>
              <a:off x="1152" y="336"/>
              <a:ext cx="2640" cy="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2" charset="-122"/>
                </a:rPr>
                <a:t>不久</a:t>
              </a:r>
              <a:r>
                <a:rPr lang="zh-CN" altLang="en-US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不自夸只希望国联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7169" name="Text Box 5"/>
            <p:cNvSpPr txBox="1">
              <a:spLocks noChangeArrowheads="1"/>
            </p:cNvSpPr>
            <p:nvPr/>
          </p:nvSpPr>
          <p:spPr bwMode="auto">
            <a:xfrm>
              <a:off x="2688" y="0"/>
              <a:ext cx="2400" cy="2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2" charset="-122"/>
                </a:rPr>
                <a:t>现在</a:t>
              </a:r>
              <a:r>
                <a:rPr lang="zh-CN" altLang="en-US" sz="3200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求神拜佛怀古伤今</a:t>
              </a:r>
              <a:endPara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291013" y="2482851"/>
            <a:ext cx="385762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中国人失掉自信力了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422400" y="3124200"/>
            <a:ext cx="39624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失掉了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他信力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3200" b="1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7315200" y="3124200"/>
            <a:ext cx="37592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发展着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自欺力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en-US" altLang="zh-CN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200" b="1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439035" y="1543685"/>
            <a:ext cx="7620000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735" b="1">
                <a:solidFill>
                  <a:srgbClr val="0033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以偏</a:t>
            </a:r>
            <a:r>
              <a:rPr lang="en-US" altLang="zh-CN" sz="3735" b="1">
                <a:solidFill>
                  <a:srgbClr val="003366"/>
                </a:solidFill>
                <a:latin typeface="Times New Roman" panose="02020603050405020304" pitchFamily="18" charset="0"/>
              </a:rPr>
              <a:t>                                              </a:t>
            </a:r>
            <a:r>
              <a:rPr lang="zh-CN" altLang="en-US" sz="3735" b="1">
                <a:solidFill>
                  <a:srgbClr val="0033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概全</a:t>
            </a:r>
            <a:r>
              <a:rPr lang="en-US" altLang="zh-CN" sz="3735" b="1">
                <a:solidFill>
                  <a:srgbClr val="003366"/>
                </a:solidFill>
                <a:latin typeface="Times New Roman" panose="02020603050405020304" pitchFamily="18" charset="0"/>
              </a:rPr>
              <a:t>  </a:t>
            </a:r>
            <a:endParaRPr lang="en-US" altLang="zh-CN" sz="3735" b="1">
              <a:solidFill>
                <a:srgbClr val="0033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3962400" y="76200"/>
            <a:ext cx="4673600" cy="2641600"/>
            <a:chOff x="0" y="0"/>
            <a:chExt cx="2208" cy="1248"/>
          </a:xfrm>
        </p:grpSpPr>
        <p:sp>
          <p:nvSpPr>
            <p:cNvPr id="47164" name="Line 11"/>
            <p:cNvSpPr>
              <a:spLocks noChangeShapeType="1"/>
            </p:cNvSpPr>
            <p:nvPr/>
          </p:nvSpPr>
          <p:spPr bwMode="auto">
            <a:xfrm>
              <a:off x="1056" y="528"/>
              <a:ext cx="0" cy="576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7165" name="Line 12"/>
            <p:cNvSpPr>
              <a:spLocks noChangeShapeType="1"/>
            </p:cNvSpPr>
            <p:nvPr/>
          </p:nvSpPr>
          <p:spPr bwMode="auto">
            <a:xfrm rot="-2056591">
              <a:off x="0" y="0"/>
              <a:ext cx="0" cy="1248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7166" name="Line 13"/>
            <p:cNvSpPr>
              <a:spLocks noChangeShapeType="1"/>
            </p:cNvSpPr>
            <p:nvPr/>
          </p:nvSpPr>
          <p:spPr bwMode="auto">
            <a:xfrm rot="2086522" flipH="1">
              <a:off x="2160" y="0"/>
              <a:ext cx="48" cy="1248"/>
            </a:xfrm>
            <a:prstGeom prst="line">
              <a:avLst/>
            </a:prstGeom>
            <a:noFill/>
            <a:ln w="76200">
              <a:solidFill>
                <a:srgbClr val="0099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4" name="Group 14"/>
          <p:cNvGrpSpPr/>
          <p:nvPr/>
        </p:nvGrpSpPr>
        <p:grpSpPr bwMode="auto">
          <a:xfrm>
            <a:off x="3454400" y="1092200"/>
            <a:ext cx="5588000" cy="1117600"/>
            <a:chOff x="0" y="0"/>
            <a:chExt cx="2640" cy="528"/>
          </a:xfrm>
        </p:grpSpPr>
        <p:grpSp>
          <p:nvGrpSpPr>
            <p:cNvPr id="47155" name="Group 15"/>
            <p:cNvGrpSpPr/>
            <p:nvPr/>
          </p:nvGrpSpPr>
          <p:grpSpPr bwMode="auto">
            <a:xfrm>
              <a:off x="1104" y="0"/>
              <a:ext cx="384" cy="528"/>
              <a:chOff x="0" y="0"/>
              <a:chExt cx="384" cy="528"/>
            </a:xfrm>
          </p:grpSpPr>
          <p:sp>
            <p:nvSpPr>
              <p:cNvPr id="47162" name="Line 1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7163" name="Line 17"/>
              <p:cNvSpPr>
                <a:spLocks noChangeShapeType="1"/>
              </p:cNvSpPr>
              <p:nvPr/>
            </p:nvSpPr>
            <p:spPr bwMode="auto">
              <a:xfrm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47156" name="Group 18"/>
            <p:cNvGrpSpPr/>
            <p:nvPr/>
          </p:nvGrpSpPr>
          <p:grpSpPr bwMode="auto">
            <a:xfrm>
              <a:off x="2256" y="0"/>
              <a:ext cx="384" cy="528"/>
              <a:chOff x="0" y="0"/>
              <a:chExt cx="384" cy="528"/>
            </a:xfrm>
          </p:grpSpPr>
          <p:sp>
            <p:nvSpPr>
              <p:cNvPr id="47160" name="Line 19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7161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grpSp>
          <p:nvGrpSpPr>
            <p:cNvPr id="47157" name="Group 21"/>
            <p:cNvGrpSpPr/>
            <p:nvPr/>
          </p:nvGrpSpPr>
          <p:grpSpPr bwMode="auto">
            <a:xfrm>
              <a:off x="0" y="0"/>
              <a:ext cx="384" cy="528"/>
              <a:chOff x="0" y="0"/>
              <a:chExt cx="384" cy="528"/>
            </a:xfrm>
          </p:grpSpPr>
          <p:sp>
            <p:nvSpPr>
              <p:cNvPr id="47158" name="Line 22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7159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384" cy="528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</p:grpSp>
      <p:sp>
        <p:nvSpPr>
          <p:cNvPr id="7192" name="Rectangle 24"/>
          <p:cNvSpPr>
            <a:spLocks noChangeArrowheads="1"/>
          </p:cNvSpPr>
          <p:nvPr/>
        </p:nvSpPr>
        <p:spPr bwMode="auto">
          <a:xfrm>
            <a:off x="3499803" y="4210051"/>
            <a:ext cx="549084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有并不失掉自信力的中国人在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93" name="AutoShape 25"/>
          <p:cNvSpPr>
            <a:spLocks noChangeArrowheads="1"/>
          </p:cNvSpPr>
          <p:nvPr/>
        </p:nvSpPr>
        <p:spPr bwMode="auto">
          <a:xfrm>
            <a:off x="5892800" y="3022600"/>
            <a:ext cx="609600" cy="1320800"/>
          </a:xfrm>
          <a:prstGeom prst="upDownArrow">
            <a:avLst>
              <a:gd name="adj1" fmla="val 50000"/>
              <a:gd name="adj2" fmla="val 43333"/>
            </a:avLst>
          </a:prstGeom>
          <a:solidFill>
            <a:srgbClr val="008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7194" name="Text Box 26"/>
          <p:cNvSpPr txBox="1">
            <a:spLocks noChangeArrowheads="1"/>
          </p:cNvSpPr>
          <p:nvPr/>
        </p:nvSpPr>
        <p:spPr bwMode="auto">
          <a:xfrm>
            <a:off x="4572000" y="5257800"/>
            <a:ext cx="34544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从古至今有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脊梁</a:t>
            </a:r>
            <a:r>
              <a:rPr lang="zh-CN" altLang="en-US" sz="3200" b="1">
                <a:solidFill>
                  <a:srgbClr val="66003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en-US" altLang="zh-CN" sz="3200" b="1">
                <a:solidFill>
                  <a:srgbClr val="6600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200" b="1">
              <a:solidFill>
                <a:srgbClr val="6600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27"/>
          <p:cNvGrpSpPr/>
          <p:nvPr/>
        </p:nvGrpSpPr>
        <p:grpSpPr bwMode="auto">
          <a:xfrm>
            <a:off x="300567" y="2413000"/>
            <a:ext cx="1528233" cy="599016"/>
            <a:chOff x="18" y="0"/>
            <a:chExt cx="722" cy="283"/>
          </a:xfrm>
        </p:grpSpPr>
        <p:grpSp>
          <p:nvGrpSpPr>
            <p:cNvPr id="47151" name="Group 28"/>
            <p:cNvGrpSpPr/>
            <p:nvPr/>
          </p:nvGrpSpPr>
          <p:grpSpPr bwMode="auto">
            <a:xfrm>
              <a:off x="20" y="0"/>
              <a:ext cx="720" cy="272"/>
              <a:chOff x="0" y="0"/>
              <a:chExt cx="480" cy="720"/>
            </a:xfrm>
          </p:grpSpPr>
          <p:sp>
            <p:nvSpPr>
              <p:cNvPr id="47153" name="Rectangle 29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432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47154" name="Text Box 3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80" cy="6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7152" name="Rectangle 31"/>
            <p:cNvSpPr>
              <a:spLocks noChangeArrowheads="1"/>
            </p:cNvSpPr>
            <p:nvPr/>
          </p:nvSpPr>
          <p:spPr bwMode="auto">
            <a:xfrm>
              <a:off x="18" y="46"/>
              <a:ext cx="692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rPr>
                <a:t>敌论点</a:t>
              </a:r>
              <a:endParaRPr lang="zh-CN" altLang="en-US" sz="2665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0" name="Group 32"/>
          <p:cNvGrpSpPr/>
          <p:nvPr/>
        </p:nvGrpSpPr>
        <p:grpSpPr bwMode="auto">
          <a:xfrm>
            <a:off x="347133" y="4280182"/>
            <a:ext cx="1524000" cy="537351"/>
            <a:chOff x="20" y="18"/>
            <a:chExt cx="720" cy="254"/>
          </a:xfrm>
        </p:grpSpPr>
        <p:grpSp>
          <p:nvGrpSpPr>
            <p:cNvPr id="47147" name="Group 33"/>
            <p:cNvGrpSpPr/>
            <p:nvPr/>
          </p:nvGrpSpPr>
          <p:grpSpPr bwMode="auto">
            <a:xfrm>
              <a:off x="20" y="18"/>
              <a:ext cx="720" cy="254"/>
              <a:chOff x="0" y="48"/>
              <a:chExt cx="480" cy="672"/>
            </a:xfrm>
          </p:grpSpPr>
          <p:sp>
            <p:nvSpPr>
              <p:cNvPr id="47149" name="Rectangle 34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432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47150" name="Text Box 35"/>
              <p:cNvSpPr txBox="1">
                <a:spLocks noChangeArrowheads="1"/>
              </p:cNvSpPr>
              <p:nvPr/>
            </p:nvSpPr>
            <p:spPr bwMode="auto">
              <a:xfrm flipH="1">
                <a:off x="19" y="92"/>
                <a:ext cx="461" cy="6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7148" name="Rectangle 36"/>
            <p:cNvSpPr>
              <a:spLocks noChangeArrowheads="1"/>
            </p:cNvSpPr>
            <p:nvPr/>
          </p:nvSpPr>
          <p:spPr bwMode="auto">
            <a:xfrm>
              <a:off x="48" y="35"/>
              <a:ext cx="692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rPr>
                <a:t>己论点</a:t>
              </a:r>
              <a:endParaRPr lang="zh-CN" altLang="en-US" sz="2665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Group 37"/>
          <p:cNvGrpSpPr/>
          <p:nvPr/>
        </p:nvGrpSpPr>
        <p:grpSpPr bwMode="auto">
          <a:xfrm>
            <a:off x="213148" y="283210"/>
            <a:ext cx="1564217" cy="575733"/>
            <a:chOff x="0" y="0"/>
            <a:chExt cx="740" cy="272"/>
          </a:xfrm>
        </p:grpSpPr>
        <p:grpSp>
          <p:nvGrpSpPr>
            <p:cNvPr id="47143" name="Group 38"/>
            <p:cNvGrpSpPr/>
            <p:nvPr/>
          </p:nvGrpSpPr>
          <p:grpSpPr bwMode="auto">
            <a:xfrm>
              <a:off x="20" y="0"/>
              <a:ext cx="720" cy="272"/>
              <a:chOff x="0" y="0"/>
              <a:chExt cx="480" cy="720"/>
            </a:xfrm>
          </p:grpSpPr>
          <p:sp>
            <p:nvSpPr>
              <p:cNvPr id="47145" name="Rectangle 39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432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47146" name="Text Box 4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80" cy="6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7144" name="Rectangle 41"/>
            <p:cNvSpPr>
              <a:spLocks noChangeArrowheads="1"/>
            </p:cNvSpPr>
            <p:nvPr/>
          </p:nvSpPr>
          <p:spPr bwMode="auto">
            <a:xfrm>
              <a:off x="0" y="0"/>
              <a:ext cx="692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rPr>
                <a:t>敌论据</a:t>
              </a:r>
              <a:endParaRPr lang="zh-CN" altLang="en-US" sz="2665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Group 42"/>
          <p:cNvGrpSpPr/>
          <p:nvPr/>
        </p:nvGrpSpPr>
        <p:grpSpPr bwMode="auto">
          <a:xfrm>
            <a:off x="361738" y="5060315"/>
            <a:ext cx="1524000" cy="575733"/>
            <a:chOff x="20" y="0"/>
            <a:chExt cx="720" cy="272"/>
          </a:xfrm>
        </p:grpSpPr>
        <p:grpSp>
          <p:nvGrpSpPr>
            <p:cNvPr id="47139" name="Group 43"/>
            <p:cNvGrpSpPr/>
            <p:nvPr/>
          </p:nvGrpSpPr>
          <p:grpSpPr bwMode="auto">
            <a:xfrm>
              <a:off x="20" y="0"/>
              <a:ext cx="720" cy="272"/>
              <a:chOff x="0" y="0"/>
              <a:chExt cx="480" cy="720"/>
            </a:xfrm>
          </p:grpSpPr>
          <p:sp>
            <p:nvSpPr>
              <p:cNvPr id="47141" name="Rectangle 44"/>
              <p:cNvSpPr>
                <a:spLocks noChangeArrowheads="1"/>
              </p:cNvSpPr>
              <p:nvPr/>
            </p:nvSpPr>
            <p:spPr bwMode="auto">
              <a:xfrm>
                <a:off x="0" y="48"/>
                <a:ext cx="432" cy="67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100"/>
              </a:p>
            </p:txBody>
          </p:sp>
          <p:sp>
            <p:nvSpPr>
              <p:cNvPr id="47142" name="Text Box 45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80" cy="6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endPara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7140" name="Rectangle 46"/>
            <p:cNvSpPr>
              <a:spLocks noChangeArrowheads="1"/>
            </p:cNvSpPr>
            <p:nvPr/>
          </p:nvSpPr>
          <p:spPr bwMode="auto">
            <a:xfrm>
              <a:off x="66" y="18"/>
              <a:ext cx="600" cy="2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665" b="1">
                  <a:latin typeface="黑体" panose="02010609060101010101" pitchFamily="2" charset="-122"/>
                  <a:ea typeface="黑体" panose="02010609060101010101" pitchFamily="2" charset="-122"/>
                </a:rPr>
                <a:t>己论据</a:t>
              </a:r>
              <a:endParaRPr lang="zh-CN" altLang="en-US" sz="2665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7215" name="Rectangle 47"/>
          <p:cNvSpPr>
            <a:spLocks noChangeArrowheads="1"/>
          </p:cNvSpPr>
          <p:nvPr/>
        </p:nvSpPr>
        <p:spPr bwMode="auto">
          <a:xfrm>
            <a:off x="1871451" y="5893647"/>
            <a:ext cx="91674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自信力的有无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状元宰相的文章不足为据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看地底下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7120" name="Text Box 48"/>
          <p:cNvSpPr txBox="1">
            <a:spLocks noChangeArrowheads="1"/>
          </p:cNvSpPr>
          <p:nvPr/>
        </p:nvSpPr>
        <p:spPr bwMode="auto">
          <a:xfrm>
            <a:off x="10871200" y="2819400"/>
            <a:ext cx="10160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7217" name="Line 49"/>
          <p:cNvSpPr>
            <a:spLocks noChangeShapeType="1"/>
          </p:cNvSpPr>
          <p:nvPr/>
        </p:nvSpPr>
        <p:spPr bwMode="auto">
          <a:xfrm flipV="1">
            <a:off x="6197600" y="4749800"/>
            <a:ext cx="0" cy="609600"/>
          </a:xfrm>
          <a:prstGeom prst="line">
            <a:avLst/>
          </a:prstGeom>
          <a:noFill/>
          <a:ln w="76200">
            <a:solidFill>
              <a:srgbClr val="339933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100"/>
          </a:p>
        </p:txBody>
      </p:sp>
      <p:grpSp>
        <p:nvGrpSpPr>
          <p:cNvPr id="16" name="Group 50"/>
          <p:cNvGrpSpPr/>
          <p:nvPr/>
        </p:nvGrpSpPr>
        <p:grpSpPr bwMode="auto">
          <a:xfrm>
            <a:off x="10261600" y="1803400"/>
            <a:ext cx="1016000" cy="1524000"/>
            <a:chOff x="0" y="0"/>
            <a:chExt cx="480" cy="720"/>
          </a:xfrm>
        </p:grpSpPr>
        <p:sp>
          <p:nvSpPr>
            <p:cNvPr id="47137" name="Text Box 51"/>
            <p:cNvSpPr txBox="1">
              <a:spLocks noChangeArrowheads="1"/>
            </p:cNvSpPr>
            <p:nvPr/>
          </p:nvSpPr>
          <p:spPr bwMode="auto">
            <a:xfrm>
              <a:off x="200" y="0"/>
              <a:ext cx="280" cy="7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65" b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驳敌论证</a:t>
              </a:r>
              <a:endParaRPr lang="zh-CN" altLang="en-US" sz="2665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7138" name="AutoShape 52"/>
            <p:cNvSpPr/>
            <p:nvPr/>
          </p:nvSpPr>
          <p:spPr bwMode="auto">
            <a:xfrm>
              <a:off x="0" y="0"/>
              <a:ext cx="192" cy="720"/>
            </a:xfrm>
            <a:prstGeom prst="rightBrace">
              <a:avLst>
                <a:gd name="adj1" fmla="val 3125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17" name="Group 53"/>
          <p:cNvGrpSpPr/>
          <p:nvPr/>
        </p:nvGrpSpPr>
        <p:grpSpPr bwMode="auto">
          <a:xfrm>
            <a:off x="10261600" y="4445000"/>
            <a:ext cx="956733" cy="1524000"/>
            <a:chOff x="0" y="0"/>
            <a:chExt cx="452" cy="720"/>
          </a:xfrm>
        </p:grpSpPr>
        <p:sp>
          <p:nvSpPr>
            <p:cNvPr id="47135" name="Text Box 54"/>
            <p:cNvSpPr txBox="1">
              <a:spLocks noChangeArrowheads="1"/>
            </p:cNvSpPr>
            <p:nvPr/>
          </p:nvSpPr>
          <p:spPr bwMode="auto">
            <a:xfrm>
              <a:off x="172" y="0"/>
              <a:ext cx="280" cy="7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65" b="1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正面立论</a:t>
              </a:r>
              <a:endParaRPr lang="zh-CN" altLang="en-US" sz="2665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7136" name="AutoShape 55"/>
            <p:cNvSpPr/>
            <p:nvPr/>
          </p:nvSpPr>
          <p:spPr bwMode="auto">
            <a:xfrm>
              <a:off x="0" y="0"/>
              <a:ext cx="192" cy="720"/>
            </a:xfrm>
            <a:prstGeom prst="rightBrace">
              <a:avLst>
                <a:gd name="adj1" fmla="val 3125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sp>
        <p:nvSpPr>
          <p:cNvPr id="5" name="Rectangle 46"/>
          <p:cNvSpPr>
            <a:spLocks noChangeArrowheads="1"/>
          </p:cNvSpPr>
          <p:nvPr/>
        </p:nvSpPr>
        <p:spPr bwMode="auto">
          <a:xfrm>
            <a:off x="255270" y="5975350"/>
            <a:ext cx="2031365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2665" b="1">
                <a:latin typeface="黑体" panose="02010609060101010101" pitchFamily="2" charset="-122"/>
                <a:ea typeface="黑体" panose="02010609060101010101" pitchFamily="2" charset="-122"/>
              </a:rPr>
              <a:t>己结论</a:t>
            </a:r>
            <a:endParaRPr lang="zh-CN" altLang="en-US" sz="2665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4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utoUpdateAnimBg="0"/>
      <p:bldP spid="7175" grpId="0" autoUpdateAnimBg="0"/>
      <p:bldP spid="7176" grpId="0" autoUpdateAnimBg="0"/>
      <p:bldP spid="7177" grpId="0" autoUpdateAnimBg="0"/>
      <p:bldP spid="7192" grpId="0" autoUpdateAnimBg="0"/>
      <p:bldP spid="7193" grpId="0" bldLvl="0" animBg="1"/>
      <p:bldP spid="7194" grpId="0" autoUpdateAnimBg="0"/>
      <p:bldP spid="7215" grpId="0" autoUpdateAnimBg="0"/>
      <p:bldP spid="7217" grpId="0" bldLvl="0" animBg="1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2640013" y="0"/>
            <a:ext cx="0" cy="112553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24113" y="90805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2783632" y="188639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 fontAlgn="base">
              <a:defRPr/>
            </a:pPr>
            <a:endParaRPr lang="en-US" sz="2800" b="1" strike="noStrike" kern="0" noProof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2" name="矩形 8"/>
          <p:cNvSpPr/>
          <p:nvPr/>
        </p:nvSpPr>
        <p:spPr>
          <a:xfrm>
            <a:off x="3000375" y="18891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研读课文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620" y="2244725"/>
            <a:ext cx="11165840" cy="442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作者承认所摆出的论据是事实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是“真”的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但推不出“中国人失掉自信力”的结论。只能得出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信“地”、信“物”、信“国联”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这分明是“他信力”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而不是“自信力”。用论敌的论据为论据来反驳论敌的论点的方法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使文章有一种无可辩驳的力量。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作者接着论述“玄虚之至”的求神拜佛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只能说明“中国人现在是发展着‘自欺力’”。层层递进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推理严密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证明论敌的论证不合逻辑。这样通过驳论证直接驳斥了对方的论点。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5115878" y="203200"/>
            <a:ext cx="2663825" cy="71913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293" name="矩形 7"/>
          <p:cNvSpPr/>
          <p:nvPr/>
        </p:nvSpPr>
        <p:spPr>
          <a:xfrm>
            <a:off x="5099050" y="324168"/>
            <a:ext cx="26981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逻辑的力量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620" y="922655"/>
            <a:ext cx="117900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作者既然认为对方的观点是错误的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为什么还要一再承认对方说的都是“事实”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zh-CN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2640013" y="0"/>
            <a:ext cx="0" cy="112553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24113" y="90805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2783632" y="188639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 fontAlgn="base">
              <a:defRPr/>
            </a:pPr>
            <a:endParaRPr lang="en-US" sz="2800" b="1" strike="noStrike" kern="0" noProof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556" name="矩形 8"/>
          <p:cNvSpPr/>
          <p:nvPr/>
        </p:nvSpPr>
        <p:spPr>
          <a:xfrm>
            <a:off x="3000375" y="188913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研读课文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5925" y="921385"/>
            <a:ext cx="1136015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接着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作者在驳倒了论敌的论点后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指出“自欺”并非现在的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新东西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于今更加浓烈明显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然而“我们有并不失掉自信力的中国人在”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正面提出自己的观点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然后回顾历史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关注现实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对这一观点进行了有力的论证。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这个论点与对方论点是针锋相对的。证明了这个论点的正确性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等于宣告对方论点不能成立。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这是间接驳斥了对方的论点。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直接批驳和间接批驳相结合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批驳就全面深刻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巧妙有力了。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2640013" y="0"/>
            <a:ext cx="0" cy="112553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24113" y="90805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2783632" y="188640"/>
            <a:ext cx="187220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 fontAlgn="base">
              <a:defRPr/>
            </a:pPr>
            <a:endParaRPr lang="en-US" sz="2800" b="1" strike="noStrike" kern="0" noProof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8" name="矩形 8"/>
          <p:cNvSpPr/>
          <p:nvPr/>
        </p:nvSpPr>
        <p:spPr>
          <a:xfrm>
            <a:off x="2782888" y="188913"/>
            <a:ext cx="1711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研读课文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9" name="矩形 7"/>
          <p:cNvSpPr/>
          <p:nvPr/>
        </p:nvSpPr>
        <p:spPr>
          <a:xfrm>
            <a:off x="5042218" y="324485"/>
            <a:ext cx="26981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语言的力量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4951730" y="166053"/>
            <a:ext cx="2879725" cy="792163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1770698" y="1269365"/>
            <a:ext cx="7921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试找一找充满讽刺性战斗性的语言。</a:t>
            </a:r>
            <a:endParaRPr lang="zh-CN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482725" y="1269365"/>
            <a:ext cx="8498205" cy="64770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386080" y="2060575"/>
            <a:ext cx="113436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“从公开的文字上看起来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两年以前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我们总自夸着“地大物博”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是事实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不久就不再自夸了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只希望着国联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也是事实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现在是既不夸自己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也不信国联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改为一味求神拜佛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怀古伤今了——却也是事实。”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         仿照“自信力”造出“自欺力”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“中国人现在是发展着‘自欺力’。”揭露本质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latin typeface="微软雅黑" panose="020B0503020204020204" charset="-122"/>
                <a:ea typeface="微软雅黑" panose="020B0503020204020204" charset="-122"/>
              </a:rPr>
              <a:t>可谓入木三分。</a:t>
            </a:r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283845" y="2172970"/>
            <a:ext cx="11620500" cy="459867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5" name="直接连接符 4"/>
          <p:cNvCxnSpPr/>
          <p:nvPr/>
        </p:nvCxnSpPr>
        <p:spPr>
          <a:xfrm>
            <a:off x="2640013" y="0"/>
            <a:ext cx="0" cy="112553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424113" y="90805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2783632" y="188640"/>
            <a:ext cx="187220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 fontAlgn="base">
              <a:defRPr/>
            </a:pPr>
            <a:endParaRPr lang="en-US" sz="2800" b="1" strike="noStrike" kern="0" noProof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412" name="矩形 8"/>
          <p:cNvSpPr/>
          <p:nvPr/>
        </p:nvSpPr>
        <p:spPr>
          <a:xfrm>
            <a:off x="2782888" y="188913"/>
            <a:ext cx="17113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揣摩语言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95550" y="1268730"/>
            <a:ext cx="51904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语言犀利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细品深味。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巧妙修辞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增强说理。</a:t>
            </a:r>
            <a:endParaRPr lang="zh-CN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2566988" y="1268413"/>
            <a:ext cx="3960813" cy="72072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1" name="对角圆角矩形 10"/>
          <p:cNvSpPr/>
          <p:nvPr/>
        </p:nvSpPr>
        <p:spPr>
          <a:xfrm>
            <a:off x="2566988" y="2133600"/>
            <a:ext cx="3960813" cy="790575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/>
        </p:nvSpPr>
        <p:spPr>
          <a:xfrm>
            <a:off x="332740" y="2997200"/>
            <a:ext cx="1135888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zh-CN" dirty="0">
                <a:latin typeface="Arial" panose="020B0604020202020204" pitchFamily="34" charset="0"/>
              </a:rPr>
              <a:t>　</a:t>
            </a:r>
            <a:r>
              <a:rPr lang="zh-CN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仿拟</a:t>
            </a:r>
            <a:r>
              <a:rPr lang="zh-CN" altLang="zh-CN" sz="2800" b="1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</a:rPr>
              <a:t>仿照“自信力”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</a:rPr>
              <a:t>造出“他信力”“自欺力”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</a:rPr>
              <a:t>显示了高超的语言艺术。仅仅改动一个字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</a:rPr>
              <a:t>就将反动当局仰人鼻息、自欺欺人的形象刻画得入木三分</a:t>
            </a:r>
            <a:r>
              <a:rPr lang="en-US" altLang="zh-CN" sz="3600" b="1" dirty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3600" b="1" dirty="0">
                <a:latin typeface="微软雅黑" panose="020B0503020204020204" charset="-122"/>
                <a:ea typeface="微软雅黑" panose="020B0503020204020204" charset="-122"/>
              </a:rPr>
              <a:t>令人难忘。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332740" y="3127375"/>
            <a:ext cx="11358245" cy="259080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e505e39ec96e0e5d462250a.jpg"/>
          <p:cNvPicPr>
            <a:picLocks noChangeAspect="1"/>
          </p:cNvPicPr>
          <p:nvPr/>
        </p:nvPicPr>
        <p:blipFill>
          <a:blip r:embed="rId1"/>
          <a:srcRect b="6475"/>
          <a:stretch>
            <a:fillRect/>
          </a:stretch>
        </p:blipFill>
        <p:spPr>
          <a:xfrm>
            <a:off x="0" y="219710"/>
            <a:ext cx="12192000" cy="61175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6251" y="1453515"/>
            <a:ext cx="11144249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rgbClr val="00B05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小结</a:t>
            </a:r>
            <a:endParaRPr lang="en-US" altLang="zh-CN" sz="6400" b="1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62000" y="2662555"/>
            <a:ext cx="10572751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4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鲁迅杂文的特点：</a:t>
            </a:r>
            <a:endParaRPr lang="en-US" altLang="zh-CN" sz="64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64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泼辣、犀利、有力，</a:t>
            </a:r>
            <a:endParaRPr lang="en-US" altLang="zh-CN" sz="6400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6400" b="1">
                <a:solidFill>
                  <a:srgbClr val="0070C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讽刺意味强，感情色彩浓。</a:t>
            </a:r>
            <a:endParaRPr lang="zh-CN" altLang="en-US" sz="4265" b="1">
              <a:solidFill>
                <a:srgbClr val="0070C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12"/>
          <p:cNvSpPr txBox="1">
            <a:spLocks noChangeArrowheads="1"/>
          </p:cNvSpPr>
          <p:nvPr/>
        </p:nvSpPr>
        <p:spPr bwMode="auto">
          <a:xfrm>
            <a:off x="1742017" y="1566333"/>
            <a:ext cx="6635749" cy="3172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665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、下列词语书写没有错误的一项是（     ）</a:t>
            </a:r>
            <a:endParaRPr lang="zh-CN" altLang="en-US" sz="2665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65" b="1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、地大物搏    怀古伤今    舍身求法</a:t>
            </a:r>
            <a:endParaRPr lang="zh-CN" altLang="en-US" sz="2665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65" b="1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、埋头苦干    拼命硬干    前扑后继</a:t>
            </a:r>
            <a:endParaRPr lang="zh-CN" altLang="en-US" sz="2665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65" b="1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、玄虚之至    筋骨脊梁    求神拜佛</a:t>
            </a:r>
            <a:endParaRPr lang="zh-CN" altLang="en-US" sz="2665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665" b="1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、自欺欺人    状元宰象    为民请命</a:t>
            </a:r>
            <a:endParaRPr lang="zh-CN" altLang="en-US" sz="2665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579784" y="1566333"/>
            <a:ext cx="573616" cy="70739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b="1" ker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C</a:t>
            </a:r>
            <a:endParaRPr lang="en-US" altLang="zh-CN" sz="2665" b="1" kern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47108" name="图片 3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0117" y="1377951"/>
            <a:ext cx="1231900" cy="1750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2" descr="http://f.zhihuishan.com/data/upload/201405/f_4d581de9db6a931d73a6cc7ed3ea62c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3188" y="4209838"/>
            <a:ext cx="3598333" cy="2353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7579784" y="2182284"/>
            <a:ext cx="922867" cy="2555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博   </a:t>
            </a:r>
            <a:endParaRPr lang="zh-CN" altLang="en-US" sz="2665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仆</a:t>
            </a:r>
            <a:endParaRPr lang="zh-CN" altLang="en-US" sz="2665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65" b="1" ker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相</a:t>
            </a:r>
            <a:endParaRPr lang="zh-CN" altLang="en-US" sz="2665" b="1" kern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1805" y="798195"/>
            <a:ext cx="5537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当堂训练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334645" y="370205"/>
            <a:ext cx="11523345" cy="2002790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3300"/>
                </a:solidFill>
                <a:ea typeface="黑体" panose="02010609060101010101" pitchFamily="2" charset="-122"/>
              </a:rPr>
              <a:t>杂文：</a:t>
            </a:r>
            <a:r>
              <a:rPr lang="zh-CN" altLang="en-US" b="1" smtClean="0">
                <a:solidFill>
                  <a:srgbClr val="6600FF"/>
                </a:solidFill>
                <a:ea typeface="黑体" panose="02010609060101010101" pitchFamily="2" charset="-122"/>
              </a:rPr>
              <a:t>不像一般的议论文那样地说理，而是</a:t>
            </a:r>
            <a:r>
              <a:rPr lang="zh-CN" altLang="en-US" b="1" smtClean="0">
                <a:ea typeface="黑体" panose="02010609060101010101" pitchFamily="2" charset="-122"/>
              </a:rPr>
              <a:t>用文艺性的笔调，形象化手法来议论说理</a:t>
            </a:r>
            <a:r>
              <a:rPr lang="zh-CN" altLang="en-US" b="1" smtClean="0">
                <a:solidFill>
                  <a:srgbClr val="6600FF"/>
                </a:solidFill>
                <a:ea typeface="黑体" panose="02010609060101010101" pitchFamily="2" charset="-122"/>
              </a:rPr>
              <a:t>。兼有政论、文艺两种因素。</a:t>
            </a:r>
            <a:endParaRPr lang="zh-CN" altLang="en-US" b="1" smtClean="0">
              <a:solidFill>
                <a:srgbClr val="6600FF"/>
              </a:solidFill>
              <a:ea typeface="黑体" panose="02010609060101010101" pitchFamily="2" charset="-122"/>
            </a:endParaRP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3990" y="2525395"/>
            <a:ext cx="11424920" cy="429323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65000"/>
              </a:lnSpc>
            </a:pPr>
            <a:r>
              <a:rPr lang="zh-CN" altLang="en-US" sz="44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特点：</a:t>
            </a:r>
            <a:endParaRPr lang="zh-CN" altLang="en-US" sz="4400" b="1" smtClean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en-US" altLang="zh-CN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、篇幅短小，取材广泛。</a:t>
            </a:r>
            <a:endParaRPr lang="zh-CN" altLang="en-US" sz="4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en-US" altLang="zh-CN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、敏锐迅速，泼辣犀利，战斗性强。</a:t>
            </a:r>
            <a:endParaRPr lang="zh-CN" altLang="en-US" sz="4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（像匕首、投枪，能和读者一同杀出一条血路）</a:t>
            </a:r>
            <a:endParaRPr lang="zh-CN" altLang="en-US" sz="4400" b="1" smtClean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en-US" altLang="zh-CN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、冷嘲热讽、幽默风趣。</a:t>
            </a:r>
            <a:endParaRPr lang="zh-CN" altLang="en-US" sz="4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5000"/>
              </a:lnSpc>
              <a:buFont typeface="Arial" panose="020B0604020202020204" pitchFamily="34" charset="0"/>
              <a:buNone/>
            </a:pPr>
            <a:r>
              <a:rPr lang="en-US" altLang="zh-CN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400" b="1" smtClean="0">
                <a:latin typeface="黑体" panose="02010609060101010101" pitchFamily="2" charset="-122"/>
                <a:ea typeface="黑体" panose="02010609060101010101" pitchFamily="2" charset="-122"/>
              </a:rPr>
              <a:t>、说理生动、议论生动。</a:t>
            </a:r>
            <a:endParaRPr lang="zh-CN" altLang="en-US" sz="4400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384300" y="749300"/>
            <a:ext cx="9997017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、下列句子中“中国人”的含义与其他三句不同的一项是（    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、于是有人慨叹曰：中国人失掉自信力了。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、中国人现在是在发展着“自欺力”。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、我们有并不失掉自信力的中国人在。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、假使这也算一种“信”，那也只能说中国人曾经有过“他信力”。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8131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36133"/>
            <a:ext cx="1234017" cy="174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5" descr="http://s3.sinaimg.cn/mw690/b0095d86gd854ccbfc4b2&amp;69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61500" y="2865967"/>
            <a:ext cx="2302933" cy="1748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2717800" y="1485900"/>
            <a:ext cx="6223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B</a:t>
            </a:r>
            <a:endParaRPr lang="zh-CN" altLang="en-US" sz="3200" b="1" kern="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8134" name="文本框 5" hidden="1"/>
          <p:cNvSpPr txBox="1">
            <a:spLocks noChangeArrowheads="1"/>
          </p:cNvSpPr>
          <p:nvPr/>
        </p:nvSpPr>
        <p:spPr bwMode="auto">
          <a:xfrm>
            <a:off x="5257800" y="7158567"/>
            <a:ext cx="963084" cy="255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065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en-US" altLang="zh-CN" sz="1065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8135" name="文本框 6" hidden="1"/>
          <p:cNvSpPr txBox="1">
            <a:spLocks noChangeArrowheads="1"/>
          </p:cNvSpPr>
          <p:nvPr/>
        </p:nvSpPr>
        <p:spPr bwMode="auto">
          <a:xfrm>
            <a:off x="6220884" y="7158567"/>
            <a:ext cx="1109133" cy="255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065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zh-CN" altLang="en-US" sz="1065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2"/>
          <p:cNvSpPr txBox="1">
            <a:spLocks noChangeArrowheads="1"/>
          </p:cNvSpPr>
          <p:nvPr/>
        </p:nvSpPr>
        <p:spPr bwMode="auto">
          <a:xfrm>
            <a:off x="1340485" y="575945"/>
            <a:ext cx="10476230" cy="5908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、链接中考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——2017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年烟台市初中学业水平考试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                        “寒门再难出贵子”吗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     ①近几年来，“寒门再难出贵子”的说法时常见诸舆论。在例如顶级高校农村娃比例渐少、招聘市场越发偏爱城市青年的报道中，人们似 乎发现，尽管中国人口素质、教育水平有了巨大提升，但物质条件、生活阅历方面的差距仍然是一大批“寒门青年”出人头地的障碍。情况是否如此有待验证，但“寒门再难出贵子”的社会焦虑却现实存在。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15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958" y="263102"/>
            <a:ext cx="1231900" cy="1750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23240" y="257387"/>
            <a:ext cx="10600267" cy="63290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  </a:t>
            </a:r>
            <a:r>
              <a:rPr lang="zh-CN" altLang="en-US" sz="28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③同时，网络文化高度繁荣的今天，寒门青年逆袭的方式也更加多元。之前，网名为“搬砖小伟”的湖北青年石神伟，凭借一系列自制的高难度健身视频，在短视频分享平台上吸引了超过百万粉丝。这位寒门青年从留守儿童、网瘾少年一路走来，用健身不断磨练和改变自己，传递着积极进取、拼搏向上的正能量，感动了无数网友。今天，许多像“搬砖小伟”这样寒门出身的“网红”，借助网络实现了自身的价值，也为社会进步传递着正能量。有人感慨，小伟的坚韧、低调和朴素，是这个时代的奢侈品，他是真正属于今天的“寒门贵子”。可以说，传播结构扁平化的互联网，为不少寒门青年打开了一扇改变人生的窗户，也创造了另外一种生命的可能。</a:t>
            </a:r>
            <a:endParaRPr lang="zh-CN" altLang="en-US" sz="2800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    </a:t>
            </a:r>
            <a:endParaRPr lang="zh-CN" altLang="en-US" sz="2800" b="1" kern="0" dirty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6085" y="505460"/>
            <a:ext cx="11307445" cy="5852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④现代社会科学的研究表明，一个人的成功很大程度上与他拥有的社会信任和社会支持力量相关。家庭出身、教育背景和工作平台确实影响着一个人的成长路径。然而在价值多元化、传播渠道扁平化的今天，不仅“贵子”的意涵有了更为丰富的面向，同时由网络构成的“强大朋友圈”，也时常能为寒门青年走向成功提供强大的社会支持力量。</a:t>
            </a:r>
            <a:endParaRPr lang="zh-CN" altLang="en-US" sz="3600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en-US" altLang="zh-CN" sz="3600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36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395307" y="804546"/>
            <a:ext cx="10210800" cy="444119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1.</a:t>
            </a: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第③段运用了                         论证方法，论述了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                                                                                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___________________________________________________________</a:t>
            </a: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的观点。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2.</a:t>
            </a: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简要分析下面短语的作用。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现代社会科学的研究表明，一个人的成功很大程度上与他拥有的社会信任和社会支持力量相关。</a:t>
            </a:r>
            <a:endParaRPr lang="zh-CN" altLang="en-US" sz="2800" b="1" kern="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kern="0" dirty="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51203" name="Picture 5" descr="http://s3.sinaimg.cn/mw690/b0095d86gd854ccbfc4b2&amp;69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13900" y="4233"/>
            <a:ext cx="1852084" cy="140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02902" y="450638"/>
            <a:ext cx="9086851" cy="2145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250000"/>
              </a:lnSpc>
            </a:pPr>
            <a:r>
              <a:rPr lang="zh-CN" altLang="en-US" sz="26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_____________</a:t>
            </a:r>
            <a:endParaRPr lang="zh-CN" altLang="en-US" sz="26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250000"/>
              </a:lnSpc>
            </a:pPr>
            <a:r>
              <a:rPr lang="zh-CN" altLang="en-US" sz="26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网络文化高度繁荣的今天，寒门青年逆袭的方式也更加多元</a:t>
            </a:r>
            <a:endParaRPr lang="zh-CN" altLang="en-US" sz="26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42595" y="4484370"/>
            <a:ext cx="11307445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6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“现代社会科学的研究表明，一个人的成功很大程度上与他拥有的社会信任和社会支持力量相关”是通过科学研究得出的结论，并非是编造出来的，这样更具有说服力，体现了议论文语言的准确与严谨性。</a:t>
            </a:r>
            <a:endParaRPr lang="zh-CN" altLang="en-US" sz="26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0960" y="241300"/>
            <a:ext cx="203517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2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举例论证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8" descr="https://timgsa.baidu.com/timg?image&amp;quality=80&amp;size=b10000_10000&amp;sec=1489727263&amp;di=c2f05d33ec0c20d6edcb01b7c3a1e3f8&amp;src=http://paper.jmnews.cn/jmwb/res/1/2/2014-07/08/19/res04_attpic_brief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90162" y="4828752"/>
            <a:ext cx="2976033" cy="1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704215" y="1064895"/>
            <a:ext cx="10975975" cy="307911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3.</a:t>
            </a: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下面材料用作本文的论据，是否恰当？说说理由。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  </a:t>
            </a:r>
            <a:endParaRPr lang="zh-CN" altLang="en-US" sz="2665" b="1" kern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5" b="1" kern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      </a:t>
            </a:r>
            <a:r>
              <a:rPr lang="zh-CN" altLang="en-US" sz="3200" b="1" kern="0"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范仲淹两岁丧父，家境贫寒，生活极其艰苦，但他对这种艰苦生活毫不介意，发奋苦读，最终成为北宋杰出的政治家、文学家。</a:t>
            </a:r>
            <a:endParaRPr lang="zh-CN" altLang="en-US" sz="3200" b="1" kern="0" dirty="0"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52228" name="Picture 5" descr="http://s3.sinaimg.cn/mw690/b0095d86gd854ccbfc4b2&amp;69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13900" y="4233"/>
            <a:ext cx="1852084" cy="140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04215" y="3910965"/>
            <a:ext cx="10709910" cy="193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665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恰当，因为范仲淹出身贫寒，生活艰苦，是一个“寒门弟子”，但他最终通过自己的努力，成为一名杰出的政治家、文学家，可见寒门是可以出贵子的，与本文作者的观点相符。</a:t>
            </a:r>
            <a:endParaRPr lang="zh-CN" altLang="en-US" sz="2665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431800" y="2773469"/>
            <a:ext cx="11233151" cy="39109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265" b="1">
                <a:solidFill>
                  <a:srgbClr val="000000"/>
                </a:solidFill>
              </a:rPr>
              <a:t>       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我们初三六或七班从七年级以来，就有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的人，有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的人，有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的人，有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的人，虽然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，也往往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，他们就是六或七班的脊梁。</a:t>
            </a:r>
            <a:endParaRPr lang="zh-CN" altLang="en-US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由此可见，六或七班的的确确是个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的班集体，说六或七班“是个落后的班集体”，那简直是</a:t>
            </a: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431800" y="178435"/>
            <a:ext cx="6054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课后作业：</a:t>
            </a:r>
            <a:r>
              <a:rPr lang="en-US" altLang="zh-CN" sz="4800" b="1">
                <a:solidFill>
                  <a:srgbClr val="FF0000"/>
                </a:solidFill>
              </a:rPr>
              <a:t>1.</a:t>
            </a:r>
            <a:r>
              <a:rPr lang="zh-CN" altLang="en-US" sz="4800" b="1">
                <a:solidFill>
                  <a:srgbClr val="FF0000"/>
                </a:solidFill>
              </a:rPr>
              <a:t>写句子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31800" y="836084"/>
            <a:ext cx="11472333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00"/>
                </a:solidFill>
              </a:rPr>
              <a:t>        有人说：我们班是个落后的班集体。</a:t>
            </a:r>
            <a:endParaRPr lang="zh-CN" altLang="en-US" sz="3735" b="1">
              <a:solidFill>
                <a:srgbClr val="000000"/>
              </a:solidFill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27051" y="1509184"/>
            <a:ext cx="11233149" cy="1264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solidFill>
                  <a:srgbClr val="000000"/>
                </a:solidFill>
              </a:rPr>
              <a:t>       你同意这个观点吗？仿用下面这段话的结构和句式写一段议论性的话，表明你的看法。</a:t>
            </a:r>
            <a:endParaRPr lang="zh-CN" altLang="en-US" sz="3735" b="1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10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/>
      <p:bldP spid="3482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7" descr="图片"/>
          <p:cNvPicPr>
            <a:picLocks noChangeAspect="1" noChangeArrowheads="1"/>
          </p:cNvPicPr>
          <p:nvPr/>
        </p:nvPicPr>
        <p:blipFill>
          <a:blip r:embed="rId1"/>
          <a:srcRect l="3764" t="3831" r="2921" b="7205"/>
          <a:stretch>
            <a:fillRect/>
          </a:stretch>
        </p:blipFill>
        <p:spPr bwMode="auto">
          <a:xfrm>
            <a:off x="309880" y="307975"/>
            <a:ext cx="11591925" cy="604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612265" y="1137920"/>
            <a:ext cx="10109200" cy="507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665" b="1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 课文说，“我们从古以来，就有埋头苦干的人，有拼命硬干的人，有为民请命的人，有舍身求法的人”，他们“是中国的脊梁”。“这一类的人们”，在上世纪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年代，“有确信，不自欺”，“在前仆后继的战斗”。在今天，他们是什么样的人呢？试写片段作文，作一番介绍。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276" name="文本框 5" hidden="1"/>
          <p:cNvSpPr txBox="1">
            <a:spLocks noChangeArrowheads="1"/>
          </p:cNvSpPr>
          <p:nvPr/>
        </p:nvSpPr>
        <p:spPr bwMode="auto">
          <a:xfrm>
            <a:off x="5257800" y="7158567"/>
            <a:ext cx="963084" cy="255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065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en-US" altLang="zh-CN" sz="1065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4277" name="文本框 6" hidden="1"/>
          <p:cNvSpPr txBox="1">
            <a:spLocks noChangeArrowheads="1"/>
          </p:cNvSpPr>
          <p:nvPr/>
        </p:nvSpPr>
        <p:spPr bwMode="auto">
          <a:xfrm>
            <a:off x="6220884" y="7158567"/>
            <a:ext cx="1109133" cy="2552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065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endParaRPr lang="zh-CN" altLang="en-US" sz="1065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1612265" y="461010"/>
            <a:ext cx="605409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课后作业：</a:t>
            </a:r>
            <a:r>
              <a:rPr lang="en-US" altLang="zh-CN" sz="4800" b="1">
                <a:solidFill>
                  <a:srgbClr val="FF0000"/>
                </a:solidFill>
              </a:rPr>
              <a:t>2.</a:t>
            </a:r>
            <a:r>
              <a:rPr lang="zh-CN" altLang="en-US" sz="4800" b="1">
                <a:solidFill>
                  <a:srgbClr val="FF0000"/>
                </a:solidFill>
              </a:rPr>
              <a:t>写片段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94808" y="1057699"/>
            <a:ext cx="3839633" cy="1331383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zh-CN" altLang="en-US" sz="5335" b="1" smtClean="0">
                <a:solidFill>
                  <a:srgbClr val="FF3300"/>
                </a:solidFill>
                <a:ea typeface="黑体" panose="02010609060101010101" pitchFamily="2" charset="-122"/>
              </a:rPr>
              <a:t>论证方式：</a:t>
            </a:r>
            <a:endParaRPr lang="zh-CN" altLang="en-US" sz="5335" b="1" smtClean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-165735" y="3739727"/>
            <a:ext cx="3359151" cy="13398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驳论：</a:t>
            </a:r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256367" y="1221317"/>
            <a:ext cx="9503833" cy="207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411095" y="3509010"/>
            <a:ext cx="934847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2" charset="-122"/>
              </a:rPr>
              <a:t>用正确的观点披露或驳斥错误的观点，从而进一步阐明和确立正确的观点。</a:t>
            </a:r>
            <a:endParaRPr lang="zh-CN" altLang="en-US" sz="4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4983903" y="1220893"/>
            <a:ext cx="3589655" cy="9124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335" b="1">
                <a:solidFill>
                  <a:srgbClr val="66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立论、驳论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 animBg="1"/>
      <p:bldP spid="40963" grpId="0"/>
      <p:bldP spid="40965" grpId="0"/>
      <p:bldP spid="409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ChangeArrowheads="1"/>
          </p:cNvSpPr>
          <p:nvPr/>
        </p:nvSpPr>
        <p:spPr bwMode="auto">
          <a:xfrm>
            <a:off x="2256367" y="1221317"/>
            <a:ext cx="9503833" cy="207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5335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717127" y="554779"/>
            <a:ext cx="1065953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立论文的一般结构形式是：</a:t>
            </a:r>
            <a:endParaRPr lang="zh-CN" altLang="en-US" sz="4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9324341" y="4039447"/>
            <a:ext cx="2880783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直接反驳</a:t>
            </a:r>
            <a:endParaRPr lang="zh-CN" altLang="en-US" sz="3735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39184" y="1363133"/>
            <a:ext cx="12194116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一、提出论点：是什么，不是什么；要什么，不要什么。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二、进行论证：为什么，怎么样。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三、做出结论：所以是什么，不是什么；要什么，不要什么。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9133417" y="5516457"/>
            <a:ext cx="2783417" cy="666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735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间接反驳</a:t>
            </a:r>
            <a:endParaRPr lang="zh-CN" altLang="en-US" sz="3735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717127" y="2931583"/>
            <a:ext cx="10657417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驳论文的一般结构形式是：</a:t>
            </a:r>
            <a:endParaRPr lang="zh-CN" altLang="en-US" sz="44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239395" y="3700145"/>
            <a:ext cx="908494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一、摆出错误论点、论据或论证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（树靶子）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二、批驳错误论点、论据或论证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（射靶子）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　　三、指明错误的实质或危害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（打倒靶子）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5" name="AutoShape 11"/>
          <p:cNvSpPr/>
          <p:nvPr/>
        </p:nvSpPr>
        <p:spPr bwMode="auto">
          <a:xfrm>
            <a:off x="8845762" y="3700145"/>
            <a:ext cx="287867" cy="1344084"/>
          </a:xfrm>
          <a:prstGeom prst="rightBrace">
            <a:avLst>
              <a:gd name="adj1" fmla="val 38909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3181138" y="5516245"/>
            <a:ext cx="595206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从正面提出自己的正确论点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用正面论据证明自己的论点</a:t>
            </a:r>
            <a:endParaRPr lang="zh-CN" altLang="en-US" sz="32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1997" name="AutoShape 13"/>
          <p:cNvSpPr/>
          <p:nvPr/>
        </p:nvSpPr>
        <p:spPr bwMode="auto">
          <a:xfrm>
            <a:off x="8557896" y="5383742"/>
            <a:ext cx="287867" cy="1341967"/>
          </a:xfrm>
          <a:prstGeom prst="rightBrace">
            <a:avLst>
              <a:gd name="adj1" fmla="val 3884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bldLvl="0" autoUpdateAnimBg="0"/>
      <p:bldP spid="41991" grpId="0" bldLvl="0" autoUpdateAnimBg="0"/>
      <p:bldP spid="41992" grpId="0" bldLvl="0" autoUpdateAnimBg="0"/>
      <p:bldP spid="41994" grpId="0" bldLvl="0" autoUpdateAnimBg="0"/>
      <p:bldP spid="41995" grpId="0" bldLvl="0" animBg="1"/>
      <p:bldP spid="41996" grpId="0" bldLvl="0" autoUpdateAnimBg="0"/>
      <p:bldP spid="41996" grpId="1" bldLvl="0" autoUpdateAnimBg="0"/>
      <p:bldP spid="4199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hlinkClick r:id="rId1" action="ppaction://hlinkfile"/>
          </p:cNvPr>
          <p:cNvSpPr>
            <a:spLocks noChangeArrowheads="1"/>
          </p:cNvSpPr>
          <p:nvPr/>
        </p:nvSpPr>
        <p:spPr bwMode="auto">
          <a:xfrm>
            <a:off x="2734733" y="1421554"/>
            <a:ext cx="9438640" cy="144526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1" lang="zh-CN" altLang="en-US" sz="8800" b="1">
                <a:latin typeface="Times New Roman" panose="02020603050405020304" pitchFamily="18" charset="0"/>
              </a:rPr>
              <a:t>鲁迅”笔名的由来</a:t>
            </a:r>
            <a:r>
              <a:rPr kumimoji="1" lang="zh-CN" altLang="en-US" sz="8800">
                <a:latin typeface="Times New Roman" panose="02020603050405020304" pitchFamily="18" charset="0"/>
              </a:rPr>
              <a:t> </a:t>
            </a:r>
            <a:endParaRPr kumimoji="1" lang="zh-CN" altLang="en-US" sz="8800">
              <a:latin typeface="Times New Roman" panose="02020603050405020304" pitchFamily="18" charset="0"/>
            </a:endParaRP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4367530" y="591820"/>
            <a:ext cx="7499985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kumimoji="1" lang="zh-CN" alt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民族魂</a:t>
            </a:r>
            <a:r>
              <a:rPr kumimoji="1" lang="zh-CN" altLang="en-US" sz="4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kumimoji="1" lang="en-US" altLang="zh-CN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kumimoji="1"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鲁迅</a:t>
            </a:r>
            <a:endParaRPr kumimoji="1"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52228" name="Picture 4" descr="鲁迅（木刻）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5245"/>
            <a:ext cx="12192000" cy="9146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 descr="鲁迅像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9805" y="-55245"/>
            <a:ext cx="6132195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 descr="鲁迅像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2" y="-55245"/>
            <a:ext cx="5990168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 descr="鲁迅像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836295"/>
            <a:ext cx="12192000" cy="914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414020" y="1260475"/>
            <a:ext cx="11363325" cy="5507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kumimoji="1" lang="zh-CN" altLang="en-US" sz="4265" b="1">
                <a:latin typeface="宋体" panose="02010600030101010101" pitchFamily="2" charset="-122"/>
              </a:rPr>
              <a:t>    </a:t>
            </a:r>
            <a:r>
              <a:rPr kumimoji="1" lang="zh-CN" altLang="en-US" sz="4400" b="1">
                <a:latin typeface="宋体" panose="02010600030101010101" pitchFamily="2" charset="-122"/>
              </a:rPr>
              <a:t>鲁迅是一位毕生追求中华民族的民主自由的战士。</a:t>
            </a:r>
            <a:endParaRPr kumimoji="1" lang="zh-CN" altLang="en-US" sz="4400" b="1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zh-CN" altLang="en-US" sz="4400" b="1">
                <a:latin typeface="宋体" panose="02010600030101010101" pitchFamily="2" charset="-122"/>
              </a:rPr>
              <a:t>    </a:t>
            </a:r>
            <a:r>
              <a:rPr kumimoji="1" lang="en-US" altLang="zh-CN" sz="4400" b="1">
                <a:latin typeface="宋体" panose="02010600030101010101" pitchFamily="2" charset="-122"/>
              </a:rPr>
              <a:t>1936</a:t>
            </a:r>
            <a:r>
              <a:rPr kumimoji="1" lang="zh-CN" altLang="en-US" sz="4400" b="1">
                <a:latin typeface="宋体" panose="02010600030101010101" pitchFamily="2" charset="-122"/>
              </a:rPr>
              <a:t>年他去世时，上海民众在他的遗体上覆盖了写有</a:t>
            </a: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民族魂</a:t>
            </a:r>
            <a:r>
              <a:rPr kumimoji="1" lang="zh-CN" altLang="en-US" sz="4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kumimoji="1" lang="zh-CN" altLang="en-US" sz="4400" b="1">
                <a:latin typeface="宋体" panose="02010600030101010101" pitchFamily="2" charset="-122"/>
              </a:rPr>
              <a:t>三个大字的白布，以表达对鲁迅伟大人格的深深敬仰。</a:t>
            </a:r>
            <a:endParaRPr kumimoji="1" lang="zh-CN" altLang="en-US" sz="4400" b="1"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  <a:defRPr/>
            </a:pPr>
            <a:r>
              <a:rPr kumimoji="1" lang="zh-CN" altLang="en-US" sz="4400" b="1">
                <a:latin typeface="宋体" panose="02010600030101010101" pitchFamily="2" charset="-122"/>
              </a:rPr>
              <a:t>    鲁迅先生博大精深的思想至今仍有极大的现实意义。</a:t>
            </a:r>
            <a:endParaRPr kumimoji="1"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2134870" y="282575"/>
            <a:ext cx="8277225" cy="1106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6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“</a:t>
            </a:r>
            <a:r>
              <a:rPr kumimoji="1" lang="zh-CN" altLang="en-US" sz="6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民族魂</a:t>
            </a:r>
            <a:r>
              <a:rPr kumimoji="1" lang="zh-CN" altLang="en-US" sz="6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”</a:t>
            </a:r>
            <a:r>
              <a:rPr kumimoji="1" lang="en-US" altLang="zh-CN" sz="66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——</a:t>
            </a:r>
            <a:r>
              <a:rPr kumimoji="1" lang="zh-CN" altLang="en-US" sz="66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鲁迅</a:t>
            </a:r>
            <a:endParaRPr kumimoji="1" lang="zh-CN" altLang="en-US" sz="66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3627755" y="652780"/>
            <a:ext cx="7776633" cy="26358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本文选自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且介亭杂文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，作者鲁迅（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1881-1936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），原名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周树人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，字豫才。鲁迅是他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1918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年为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新青年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写稿时开始使用的笔名。他是浙江人，伟大的爱国主义者、</a:t>
            </a:r>
            <a:r>
              <a:rPr lang="zh-CN" altLang="en-US" sz="3200" b="1">
                <a:solidFill>
                  <a:srgbClr val="66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文学家、思想家、革命家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3627967" y="165101"/>
            <a:ext cx="222504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作家作品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36551" y="165100"/>
            <a:ext cx="2976033" cy="297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432012" y="3141133"/>
            <a:ext cx="11328400" cy="362077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35" b="1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且介亭杂文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》1935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年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12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月编订，收入了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1934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年鲁迅创作的杂文。在这本杂文集的命名中，鲁迅用了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损形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的修辞手法，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且介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分别是租界二字的一半，即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租界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的意思。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当时，鲁迅生活在上海北四川路，这是帝国主义越过租界范围以后修筑马路的区域，被称为半租界。鲁迅以杂文集名告诉读者，这些杂文创作于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半租界的亭子间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，表达了对半封建半殖民地的旧中国的无比愤懑之情。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 autoUpdateAnimBg="0"/>
      <p:bldP spid="35846" grpId="0" bldLvl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6429</Words>
  <Application>WPS 演示</Application>
  <PresentationFormat>On-screen Show (4:3)</PresentationFormat>
  <Paragraphs>520</Paragraphs>
  <Slides>47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Arial</vt:lpstr>
      <vt:lpstr>宋体</vt:lpstr>
      <vt:lpstr>Wingdings</vt:lpstr>
      <vt:lpstr>Calibri</vt:lpstr>
      <vt:lpstr>华文隶书</vt:lpstr>
      <vt:lpstr>华文琥珀</vt:lpstr>
      <vt:lpstr>华文行楷</vt:lpstr>
      <vt:lpstr>黑体</vt:lpstr>
      <vt:lpstr>Times New Roman</vt:lpstr>
      <vt:lpstr>Times New Roman</vt:lpstr>
      <vt:lpstr>微软雅黑</vt:lpstr>
      <vt:lpstr>Arial Unicode MS</vt:lpstr>
      <vt:lpstr>华文新魏</vt:lpstr>
      <vt:lpstr>幼圆</vt:lpstr>
      <vt:lpstr>方正姚体</vt:lpstr>
      <vt:lpstr>华文宋体</vt:lpstr>
      <vt:lpstr>隶书</vt:lpstr>
      <vt:lpstr>楷体</vt:lpstr>
      <vt:lpstr>Office 主题</vt:lpstr>
      <vt:lpstr>PowerPoint 演示文稿</vt:lpstr>
      <vt:lpstr>PowerPoint 演示文稿</vt:lpstr>
      <vt:lpstr>文学体裁：</vt:lpstr>
      <vt:lpstr>杂文：不像一般的议论文那样地说理，而是用文艺性的笔调，形象化手法来议论说理。兼有政论、文艺两种因素。</vt:lpstr>
      <vt:lpstr>论证方式：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（1）于是有人慨叹曰：中国人失掉自信力了。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2、“这一类的人们，就是现在也何尝少呢？”你能举出当时一些具体事例来证明作者的观点吗？</vt:lpstr>
      <vt:lpstr>课文小结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郑德会</cp:lastModifiedBy>
  <cp:revision>97</cp:revision>
  <dcterms:created xsi:type="dcterms:W3CDTF">2009-11-25T05:44:00Z</dcterms:created>
  <dcterms:modified xsi:type="dcterms:W3CDTF">2018-07-09T07:37:34Z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