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8" r:id="rId4"/>
    <p:sldId id="259" r:id="rId5"/>
    <p:sldId id="260" r:id="rId6"/>
    <p:sldId id="275" r:id="rId7"/>
    <p:sldId id="276" r:id="rId8"/>
    <p:sldId id="292" r:id="rId9"/>
    <p:sldId id="277" r:id="rId10"/>
    <p:sldId id="278" r:id="rId11"/>
    <p:sldId id="279" r:id="rId12"/>
    <p:sldId id="290" r:id="rId13"/>
    <p:sldId id="291" r:id="rId14"/>
    <p:sldId id="280" r:id="rId15"/>
    <p:sldId id="288" r:id="rId16"/>
    <p:sldId id="289" r:id="rId17"/>
    <p:sldId id="281" r:id="rId18"/>
    <p:sldId id="285" r:id="rId19"/>
    <p:sldId id="287" r:id="rId20"/>
    <p:sldId id="282" r:id="rId21"/>
    <p:sldId id="283" r:id="rId22"/>
    <p:sldId id="284" r:id="rId23"/>
    <p:sldId id="261" r:id="rId24"/>
    <p:sldId id="262" r:id="rId25"/>
    <p:sldId id="263" r:id="rId26"/>
    <p:sldId id="264" r:id="rId27"/>
    <p:sldId id="265" r:id="rId28"/>
    <p:sldId id="266" r:id="rId29"/>
    <p:sldId id="267" r:id="rId30"/>
    <p:sldId id="268" r:id="rId31"/>
    <p:sldId id="269" r:id="rId32"/>
    <p:sldId id="270" r:id="rId33"/>
    <p:sldId id="271" r:id="rId34"/>
    <p:sldId id="272" r:id="rId35"/>
    <p:sldId id="273" r:id="rId36"/>
    <p:sldId id="293" r:id="rId37"/>
    <p:sldId id="294" r:id="rId38"/>
    <p:sldId id="295" r:id="rId39"/>
    <p:sldId id="296" r:id="rId40"/>
    <p:sldId id="300" r:id="rId41"/>
    <p:sldId id="297" r:id="rId42"/>
    <p:sldId id="298" r:id="rId43"/>
    <p:sldId id="299" r:id="rId44"/>
  </p:sldIdLst>
  <p:sldSz cx="12192000" cy="6858000"/>
  <p:notesSz cx="6858000" cy="9144000"/>
  <p:custDataLst>
    <p:tags r:id="rId4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8" d="100"/>
          <a:sy n="68" d="100"/>
        </p:scale>
        <p:origin x="84" y="282"/>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tags" Target="tags/tag2.xml" /><Relationship Id="rId46" Type="http://schemas.openxmlformats.org/officeDocument/2006/relationships/presProps" Target="presProps.xml" /><Relationship Id="rId47" Type="http://schemas.openxmlformats.org/officeDocument/2006/relationships/viewProps" Target="viewProps.xml" /><Relationship Id="rId48" Type="http://schemas.openxmlformats.org/officeDocument/2006/relationships/theme" Target="theme/theme1.xml" /><Relationship Id="rId49"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2021/5/13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2021/5/13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2021/5/13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2"/>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2021/5/13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file:///C:\Users\Administrator\AppData\Local\Temp\wps\INetCache\8c65c9d2b3026ad714b15074cb931d0e" TargetMode="External" /><Relationship Id="rId3"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file:///C:\Users\Administrator\AppData\Local\Temp\wps\INetCache\ddec92b97a1e257f3bdb9bb5724cc984" TargetMode="External" /><Relationship Id="rId3" Type="http://schemas.openxmlformats.org/officeDocument/2006/relationships/image" Target="../media/image3.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file:///C:\Users\Administrator\AppData\Local\Temp\wps\INetCache\73d4adc349ba18dc554ef37ccc236220" TargetMode="External" /><Relationship Id="rId3" Type="http://schemas.openxmlformats.org/officeDocument/2006/relationships/image" Target="../media/image4.png" /><Relationship Id="rId4" Type="http://schemas.openxmlformats.org/officeDocument/2006/relationships/tags" Target="../tags/tag1.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file:///C:\Users\Administrator\AppData\Local\Temp\wps\INetCache\73d4adc349ba18dc554ef37ccc236220" TargetMode="External" /><Relationship Id="rId3" Type="http://schemas.openxmlformats.org/officeDocument/2006/relationships/image" Target="../media/image4.png" /><Relationship Id="rId4" Type="http://schemas.openxmlformats.org/officeDocument/2006/relationships/image" Target="../media/image5.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p:nvPr/>
        </p:nvPicPr>
        <p:blipFill>
          <a:blip r:embed="rId3" r:link="rId2"/>
          <a:stretch>
            <a:fillRect/>
          </a:stretch>
        </p:blipFill>
        <p:spPr>
          <a:xfrm>
            <a:off x="3175" y="0"/>
            <a:ext cx="12185650" cy="6858000"/>
          </a:xfrm>
          <a:prstGeom prst="rect">
            <a:avLst/>
          </a:prstGeom>
          <a:noFill/>
          <a:ln w="9525">
            <a:noFill/>
          </a:ln>
        </p:spPr>
      </p:pic>
      <p:sp>
        <p:nvSpPr>
          <p:cNvPr id="2" name="标题 1"/>
          <p:cNvSpPr>
            <a:spLocks noGrp="1"/>
          </p:cNvSpPr>
          <p:nvPr>
            <p:ph type="ctrTitle"/>
          </p:nvPr>
        </p:nvSpPr>
        <p:spPr>
          <a:xfrm>
            <a:off x="1598295" y="482600"/>
            <a:ext cx="8465820" cy="4370705"/>
          </a:xfrm>
        </p:spPr>
        <p:txBody>
          <a:bodyPr>
            <a:normAutofit/>
          </a:bodyPr>
          <a:lstStyle/>
          <a:p>
            <a:pPr>
              <a:lnSpc>
                <a:spcPct val="160000"/>
              </a:lnSpc>
            </a:pPr>
            <a:r>
              <a:rPr lang="zh-CN" altLang="en-US" sz="7335" b="1">
                <a:solidFill>
                  <a:srgbClr val="FFFF00"/>
                </a:solidFill>
              </a:rPr>
              <a:t>如何写好一篇影评？</a:t>
            </a:r>
            <a:br>
              <a:rPr lang="zh-CN" altLang="en-US" sz="7335" b="1">
                <a:solidFill>
                  <a:srgbClr val="FFFF00"/>
                </a:solidFill>
              </a:rPr>
            </a:br>
            <a:endParaRPr lang="zh-CN" altLang="en-US" sz="7335" b="1">
              <a:solidFill>
                <a:srgbClr val="FFFF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5679440"/>
          </a:xfrm>
        </p:spPr>
        <p:txBody>
          <a:bodyPr>
            <a:normAutofit fontScale="90000"/>
          </a:bodyPr>
          <a:lstStyle/>
          <a:p>
            <a:pPr lvl="0">
              <a:lnSpc>
                <a:spcPct val="120000"/>
              </a:lnSpc>
            </a:pPr>
            <a:br>
              <a:rPr lang="zh-CN" altLang="en-US" b="1">
                <a:gradFill>
                  <a:gsLst>
                    <a:gs pos="0">
                      <a:srgbClr val="012D86"/>
                    </a:gs>
                    <a:gs pos="100000">
                      <a:srgbClr val="0E2557"/>
                    </a:gs>
                  </a:gsLst>
                  <a:lin scaled="0"/>
                </a:gradFill>
              </a:rPr>
            </a:br>
            <a:r>
              <a:rPr lang="zh-CN" altLang="en-US" b="1">
                <a:solidFill>
                  <a:srgbClr val="FF0000"/>
                </a:solidFill>
              </a:rPr>
              <a:t>3，视点</a:t>
            </a:r>
            <a:r>
              <a:rPr lang="zh-CN" altLang="en-US" b="1">
                <a:gradFill>
                  <a:gsLst>
                    <a:gs pos="0">
                      <a:srgbClr val="012D86"/>
                    </a:gs>
                    <a:gs pos="100000">
                      <a:srgbClr val="0E2557"/>
                    </a:gs>
                  </a:gsLst>
                  <a:lin scaled="0"/>
                </a:gradFill>
              </a:rPr>
              <a:t>（最好试着解释某种电影技巧是如何创造出一个试点的，比如用光，场面调度）</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---电影是以什么方式决定你所要看到的？</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---它以某种方式限制或控制了你的视野吗？</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---如果你是通过某个角色的视角来观看的，那么你对这些角色有何了解？</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---摄像机是什么时候和怎样创造出一个角色的视点的？</a:t>
            </a:r>
            <a:br>
              <a:rPr lang="zh-CN" altLang="en-US" b="1">
                <a:gradFill>
                  <a:gsLst>
                    <a:gs pos="0">
                      <a:srgbClr val="012D86"/>
                    </a:gs>
                    <a:gs pos="100000">
                      <a:srgbClr val="0E2557"/>
                    </a:gs>
                  </a:gsLst>
                  <a:lin scaled="0"/>
                </a:gradFill>
              </a:rPr>
            </a:br>
            <a:endParaRPr lang="zh-CN" altLang="en-US" b="1">
              <a:gradFill>
                <a:gsLst>
                  <a:gs pos="0">
                    <a:srgbClr val="012D86"/>
                  </a:gs>
                  <a:gs pos="100000">
                    <a:srgbClr val="0E2557"/>
                  </a:gs>
                </a:gsLst>
                <a:lin scaled="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12750" y="365125"/>
            <a:ext cx="11138535" cy="5817870"/>
          </a:xfrm>
        </p:spPr>
        <p:txBody>
          <a:bodyPr>
            <a:normAutofit fontScale="90000"/>
          </a:bodyPr>
          <a:lstStyle/>
          <a:p>
            <a:pPr lvl="0">
              <a:lnSpc>
                <a:spcPct val="110000"/>
              </a:lnSpc>
            </a:pP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4，场面调度，（对于理解力强的影评人来说，场面调度的工具和术语是所有电影最重要的特色）</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---布景中的物件和道具对影片中的人物和情节是否有特殊的意义？</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---影片中的布景道具和人物的位置安排是否有特殊意义？</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---布景和场地是否描述了主题，还是变得比情节和角色更重要？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793095" cy="5679440"/>
          </a:xfrm>
        </p:spPr>
        <p:txBody>
          <a:bodyPr>
            <a:normAutofit fontScale="90000"/>
          </a:bodyPr>
          <a:lstStyle/>
          <a:p>
            <a:pPr lvl="0">
              <a:lnSpc>
                <a:spcPct val="110000"/>
              </a:lnSpc>
            </a:pP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---布景和场地的制作系统或历史时期？</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---角色着装的方式暗示了他们看待自己方式或者他们期待被别人看待的方式吗？</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---某个角色是否一换衣服就变成另一个人？</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---一件衣服是否有助于你分析角色？</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---影片中是否有重要的光影图形意在强调一个场景？</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---光影的色调是自然的还是显得很人工？</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---有人一直处于阴影中吗？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5560695"/>
          </a:xfrm>
        </p:spPr>
        <p:txBody>
          <a:bodyPr>
            <a:normAutofit fontScale="90000"/>
          </a:bodyPr>
          <a:lstStyle/>
          <a:p>
            <a:pPr lvl="0">
              <a:lnSpc>
                <a:spcPct val="120000"/>
              </a:lnSpc>
            </a:pP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---人物和空间的关系式？</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---影片中的颜色是否真实？</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---影片用色是否有什么模式？</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---颜色的使用有什么象征意义？</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---颜色和色调是如何与主题产生联系的？</a:t>
            </a:r>
            <a:br>
              <a:rPr lang="zh-CN" altLang="en-US" b="1">
                <a:gradFill>
                  <a:gsLst>
                    <a:gs pos="0">
                      <a:srgbClr val="012D86"/>
                    </a:gs>
                    <a:gs pos="100000">
                      <a:srgbClr val="0E2557"/>
                    </a:gs>
                  </a:gsLst>
                  <a:lin scaled="0"/>
                </a:gradFill>
              </a:rPr>
            </a:br>
            <a:endParaRPr lang="zh-CN" altLang="en-US" b="1">
              <a:gradFill>
                <a:gsLst>
                  <a:gs pos="0">
                    <a:srgbClr val="012D86"/>
                  </a:gs>
                  <a:gs pos="100000">
                    <a:srgbClr val="0E2557"/>
                  </a:gs>
                </a:gsLst>
                <a:lin scaled="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812780" cy="5462270"/>
          </a:xfrm>
        </p:spPr>
        <p:txBody>
          <a:bodyPr>
            <a:normAutofit fontScale="90000"/>
          </a:bodyPr>
          <a:lstStyle/>
          <a:p>
            <a:pPr lvl="0">
              <a:lnSpc>
                <a:spcPct val="110000"/>
              </a:lnSpc>
            </a:pPr>
            <a:br>
              <a:rPr lang="zh-CN" altLang="en-US" b="1">
                <a:gradFill>
                  <a:gsLst>
                    <a:gs pos="0">
                      <a:srgbClr val="012D86"/>
                    </a:gs>
                    <a:gs pos="100000">
                      <a:srgbClr val="0E2557"/>
                    </a:gs>
                  </a:gsLst>
                  <a:lin scaled="0"/>
                </a:gradFill>
              </a:rPr>
            </a:br>
            <a:r>
              <a:rPr lang="zh-CN" altLang="en-US" b="1">
                <a:solidFill>
                  <a:srgbClr val="FF0000"/>
                </a:solidFill>
              </a:rPr>
              <a:t>5 构图与影像</a:t>
            </a:r>
            <a:r>
              <a:rPr lang="zh-CN" altLang="en-US" b="1">
                <a:gradFill>
                  <a:gsLst>
                    <a:gs pos="0">
                      <a:srgbClr val="012D86"/>
                    </a:gs>
                    <a:gs pos="100000">
                      <a:srgbClr val="0E2557"/>
                    </a:gs>
                  </a:gsLst>
                  <a:lin scaled="0"/>
                </a:gradFill>
              </a:rPr>
              <a:t>（你要让画面本身的力量在写作中显现出来）</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---画面的焦点是？</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---空间是否拥挤宽敞扭曲？</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---为什么用宽银幕？这对人物的世界有什么意义？</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---画面如何使你以何种方式和何种关系来看待人物和事件？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990580" cy="5720080"/>
          </a:xfrm>
        </p:spPr>
        <p:txBody>
          <a:bodyPr>
            <a:normAutofit/>
          </a:bodyPr>
          <a:lstStyle/>
          <a:p>
            <a:pPr lvl="0">
              <a:lnSpc>
                <a:spcPct val="110000"/>
              </a:lnSpc>
            </a:pPr>
            <a:r>
              <a:rPr lang="zh-CN" altLang="en-US" b="1">
                <a:gradFill>
                  <a:gsLst>
                    <a:gs pos="0">
                      <a:srgbClr val="012D86"/>
                    </a:gs>
                    <a:gs pos="100000">
                      <a:srgbClr val="0E2557"/>
                    </a:gs>
                  </a:gsLst>
                  <a:lin scaled="0"/>
                </a:gradFill>
              </a:rPr>
              <a:t>---摄影机的角度？与人物的关系是否符合？</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---摄影机境况与空间和动作的关系是否平衡或不平衡，那么在暗示什么？</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---景框与对象之间的距离，这些大众特远的镜头是否可以根据某些意义模型来理解？</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---景框外的空间的活动，声音，有什么含义？</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---影片如何用景框来强调人物周边的世界？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5719445"/>
          </a:xfrm>
        </p:spPr>
        <p:txBody>
          <a:bodyPr>
            <a:normAutofit fontScale="90000"/>
          </a:bodyPr>
          <a:lstStyle/>
          <a:p>
            <a:pPr lvl="0">
              <a:lnSpc>
                <a:spcPct val="150000"/>
              </a:lnSpc>
            </a:pPr>
            <a:r>
              <a:rPr lang="zh-CN" altLang="en-US" b="1">
                <a:gradFill>
                  <a:gsLst>
                    <a:gs pos="0">
                      <a:srgbClr val="012D86"/>
                    </a:gs>
                    <a:gs pos="100000">
                      <a:srgbClr val="0E2557"/>
                    </a:gs>
                  </a:gsLst>
                  <a:lin scaled="0"/>
                </a:gradFill>
              </a:rPr>
              <a:t>---景框是否暗示了对世界或某个人物的观点？</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---景框的静止或运动是否可以成为你从中可见的世界的基础？</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---景框的移动是否显现了那个世界的复杂性，（越能注意到这些复杂性你的分析越深刻）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53440" y="365125"/>
            <a:ext cx="10895330" cy="6115050"/>
          </a:xfrm>
        </p:spPr>
        <p:txBody>
          <a:bodyPr>
            <a:normAutofit fontScale="90000"/>
          </a:bodyPr>
          <a:lstStyle/>
          <a:p>
            <a:pPr lvl="0">
              <a:lnSpc>
                <a:spcPct val="120000"/>
              </a:lnSpc>
            </a:pPr>
            <a:br>
              <a:rPr lang="zh-CN" altLang="en-US" sz="4000" b="1">
                <a:gradFill>
                  <a:gsLst>
                    <a:gs pos="0">
                      <a:srgbClr val="012D86"/>
                    </a:gs>
                    <a:gs pos="100000">
                      <a:srgbClr val="0E2557"/>
                    </a:gs>
                  </a:gsLst>
                  <a:lin scaled="0"/>
                </a:gradFill>
              </a:rPr>
            </a:br>
            <a:r>
              <a:rPr lang="zh-CN" altLang="en-US" sz="4000" b="1">
                <a:solidFill>
                  <a:srgbClr val="FF0000"/>
                </a:solidFill>
              </a:rPr>
              <a:t>6，剪辑</a:t>
            </a:r>
            <a:r>
              <a:rPr lang="zh-CN" altLang="en-US" sz="4000" b="1">
                <a:gradFill>
                  <a:gsLst>
                    <a:gs pos="0">
                      <a:srgbClr val="012D86"/>
                    </a:gs>
                    <a:gs pos="100000">
                      <a:srgbClr val="0E2557"/>
                    </a:gs>
                  </a:gsLst>
                  <a:lin scaled="0"/>
                </a:gradFill>
              </a:rPr>
              <a:t>（有两个用于观察的普遍原则，首先看剪辑如何建立景物人物与情节之间的关系的，它是否在人物事件与动作之间建立了联系和对立，其次是注意影像间更加抽象的关系，空间，方向，节奏是如何对观众视觉和心理起作用的）</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---剪辑遵循的逻辑是？</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---这样剪辑的目的是？</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---剪辑的连贯性是否有更加广义的对于世界和社会的暗示？电影是否有意创造一个有逻辑且安全的世界？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970260" cy="6214745"/>
          </a:xfrm>
        </p:spPr>
        <p:txBody>
          <a:bodyPr>
            <a:normAutofit fontScale="90000"/>
          </a:bodyPr>
          <a:lstStyle/>
          <a:p>
            <a:pPr lvl="0">
              <a:lnSpc>
                <a:spcPct val="110000"/>
              </a:lnSpc>
            </a:pPr>
            <a:r>
              <a:rPr lang="zh-CN" altLang="en-US" sz="4000" b="1">
                <a:gradFill>
                  <a:gsLst>
                    <a:gs pos="0">
                      <a:srgbClr val="012D86"/>
                    </a:gs>
                    <a:gs pos="100000">
                      <a:srgbClr val="0E2557"/>
                    </a:gs>
                  </a:gsLst>
                  <a:lin scaled="0"/>
                </a:gradFill>
              </a:rPr>
              <a:t>---连贯性剪辑是否做出了某些调整以此来制造某种情绪反应？</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---为什么各路电影长镜头多而剪辑少？</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---西部片中的正反打为何常常是人与物而非人与人？</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---是否由连贯感中断？为什么这样？</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---某个段落中的正反打是否指出了角色的某些信息或者他们如何看待世界和彼此的？正反打中是否有一个人物的镜头更多，而在正反打营造的视线模式中两人永远没有视线交汇？</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---快速剪辑的应用是为了满足什么需要？</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6195060"/>
          </a:xfrm>
        </p:spPr>
        <p:txBody>
          <a:bodyPr>
            <a:normAutofit fontScale="90000"/>
          </a:bodyPr>
          <a:lstStyle/>
          <a:p>
            <a:pPr lvl="0">
              <a:lnSpc>
                <a:spcPct val="110000"/>
              </a:lnSpc>
            </a:pP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---影片中的定位镜头是否很少？人物是否和我们一样迷失了方向，这种迷失感与主题有关吗？</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---剪辑中是否用了很多跳接来暗示时间的推移？为什么要用这种方式来打断连续感</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---影片中是否因为缺少了正反打镜头而使我们无法认同某个角色？</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---导演是否强迫观众对某个角色产生认同感而与另一个保持距离？</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---某个剪辑方式是否令你困惑，因为它打乱了你对世界的一般理解？</a:t>
            </a:r>
            <a:br>
              <a:rPr lang="zh-CN" altLang="en-US" sz="4000" b="1">
                <a:gradFill>
                  <a:gsLst>
                    <a:gs pos="0">
                      <a:srgbClr val="012D86"/>
                    </a:gs>
                    <a:gs pos="100000">
                      <a:srgbClr val="0E2557"/>
                    </a:gs>
                  </a:gsLst>
                  <a:lin scaled="0"/>
                </a:gradFill>
              </a:rPr>
            </a:br>
            <a:endParaRPr lang="zh-CN" altLang="en-US" sz="4000" b="1">
              <a:gradFill>
                <a:gsLst>
                  <a:gs pos="0">
                    <a:srgbClr val="012D86"/>
                  </a:gs>
                  <a:gs pos="100000">
                    <a:srgbClr val="0E2557"/>
                  </a:gs>
                </a:gsLst>
                <a:lin scaled="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11505" y="365125"/>
            <a:ext cx="11073765" cy="5218430"/>
          </a:xfrm>
        </p:spPr>
        <p:txBody>
          <a:bodyPr>
            <a:normAutofit/>
          </a:bodyPr>
          <a:lstStyle/>
          <a:p>
            <a:pPr lvl="0">
              <a:lnSpc>
                <a:spcPct val="130000"/>
              </a:lnSpc>
            </a:pPr>
            <a:r>
              <a:rPr lang="zh-CN" altLang="en-US" sz="4000" b="1">
                <a:solidFill>
                  <a:srgbClr val="FF0000"/>
                </a:solidFill>
              </a:rPr>
              <a:t>影评是文艺评论的一种</a:t>
            </a:r>
            <a:r>
              <a:rPr lang="zh-CN" altLang="en-US" sz="4000" b="1">
                <a:gradFill>
                  <a:gsLst>
                    <a:gs pos="0">
                      <a:srgbClr val="012D86"/>
                    </a:gs>
                    <a:gs pos="100000">
                      <a:srgbClr val="0E2557"/>
                    </a:gs>
                  </a:gsLst>
                  <a:lin scaled="0"/>
                </a:gradFill>
              </a:rPr>
              <a:t>，根据某种思想原则和审美标准对蕴藏在电影艺术中的审美价值，认识价值及其思想意义进行理性分析和科学评定，做出</a:t>
            </a:r>
            <a:r>
              <a:rPr lang="zh-CN" altLang="en-US" sz="4000" b="1">
                <a:solidFill>
                  <a:srgbClr val="FF0000"/>
                </a:solidFill>
              </a:rPr>
              <a:t>评美，析丑，褒优，贬劣</a:t>
            </a:r>
            <a:r>
              <a:rPr lang="zh-CN" altLang="en-US" sz="4000" b="1">
                <a:gradFill>
                  <a:gsLst>
                    <a:gs pos="0">
                      <a:srgbClr val="012D86"/>
                    </a:gs>
                    <a:gs pos="100000">
                      <a:srgbClr val="0E2557"/>
                    </a:gs>
                  </a:gsLst>
                  <a:lin scaled="0"/>
                </a:gradFill>
              </a:rPr>
              <a:t>。是对电影艺术创作规律的探索，并从中找到人类共同的生活意义</a:t>
            </a:r>
            <a:r>
              <a:rPr lang="en-US" altLang="zh-CN" sz="4000" b="1">
                <a:gradFill>
                  <a:gsLst>
                    <a:gs pos="0">
                      <a:srgbClr val="012D86"/>
                    </a:gs>
                    <a:gs pos="100000">
                      <a:srgbClr val="0E2557"/>
                    </a:gs>
                  </a:gsLst>
                  <a:lin scaled="0"/>
                </a:gradFill>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5818505"/>
          </a:xfrm>
        </p:spPr>
        <p:txBody>
          <a:bodyPr>
            <a:normAutofit fontScale="90000"/>
          </a:bodyPr>
          <a:lstStyle/>
          <a:p>
            <a:pPr lvl="0"/>
            <a:br>
              <a:rPr lang="zh-CN" altLang="en-US" b="1">
                <a:gradFill>
                  <a:gsLst>
                    <a:gs pos="0">
                      <a:srgbClr val="012D86"/>
                    </a:gs>
                    <a:gs pos="100000">
                      <a:srgbClr val="0E2557"/>
                    </a:gs>
                  </a:gsLst>
                  <a:lin scaled="0"/>
                </a:gradFill>
              </a:rPr>
            </a:br>
            <a:r>
              <a:rPr lang="zh-CN" altLang="en-US" b="1">
                <a:solidFill>
                  <a:srgbClr val="FF0000"/>
                </a:solidFill>
              </a:rPr>
              <a:t>7 声音</a:t>
            </a:r>
            <a:br>
              <a:rPr lang="zh-CN" altLang="en-US" b="1">
                <a:solidFill>
                  <a:srgbClr val="FF0000"/>
                </a:solidFill>
              </a:rPr>
            </a:br>
            <a:r>
              <a:rPr lang="zh-CN" altLang="en-US" b="1">
                <a:gradFill>
                  <a:gsLst>
                    <a:gs pos="0">
                      <a:srgbClr val="012D86"/>
                    </a:gs>
                    <a:gs pos="100000">
                      <a:srgbClr val="0E2557"/>
                    </a:gs>
                  </a:gsLst>
                  <a:lin scaled="0"/>
                </a:gradFill>
              </a:rPr>
              <a:t>---声音和画面的关系？</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---声音是否扮演了引入和结束画面的传统角色？</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---声音是否比画面重要？为什么？</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---音乐对叙事的关系？</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---除了讲述故事外对话还有什么作用？</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---如果要你从影片中选出三段最主要的音乐，你会怎么选为什么？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53440" y="365125"/>
            <a:ext cx="10500360" cy="5600700"/>
          </a:xfrm>
        </p:spPr>
        <p:txBody>
          <a:bodyPr>
            <a:normAutofit fontScale="90000"/>
          </a:bodyPr>
          <a:lstStyle/>
          <a:p>
            <a:pPr lvl="0">
              <a:lnSpc>
                <a:spcPct val="110000"/>
              </a:lnSpc>
            </a:pPr>
            <a:r>
              <a:rPr lang="zh-CN" altLang="en-US" b="1">
                <a:gradFill>
                  <a:gsLst>
                    <a:gs pos="0">
                      <a:srgbClr val="012D86"/>
                    </a:gs>
                    <a:gs pos="100000">
                      <a:srgbClr val="0E2557"/>
                    </a:gs>
                  </a:gsLst>
                  <a:lin scaled="0"/>
                </a:gradFill>
              </a:rPr>
              <a:t>分析一部影片时了解你要使用的分析方法是很重要的，因为这种自觉会帮助你察觉该方法的局限性，观众的需要和文章的意义。</a:t>
            </a:r>
            <a:br>
              <a:rPr lang="zh-CN" altLang="en-US" b="1">
                <a:gradFill>
                  <a:gsLst>
                    <a:gs pos="0">
                      <a:srgbClr val="012D86"/>
                    </a:gs>
                    <a:gs pos="100000">
                      <a:srgbClr val="0E2557"/>
                    </a:gs>
                  </a:gsLst>
                  <a:lin scaled="0"/>
                </a:gradFill>
              </a:rPr>
            </a:br>
            <a:r>
              <a:rPr lang="zh-CN" altLang="en-US" b="1">
                <a:solidFill>
                  <a:srgbClr val="FF0000"/>
                </a:solidFill>
              </a:rPr>
              <a:t>1，历史的方法。</a:t>
            </a:r>
            <a:r>
              <a:rPr lang="zh-CN" altLang="en-US" b="1">
                <a:gradFill>
                  <a:gsLst>
                    <a:gs pos="0">
                      <a:srgbClr val="012D86"/>
                    </a:gs>
                    <a:gs pos="100000">
                      <a:srgbClr val="0E2557"/>
                    </a:gs>
                  </a:gsLst>
                  <a:lin scaled="0"/>
                </a:gradFill>
              </a:rPr>
              <a:t>电影自身之间，电影与其制作条件，与受众的历史关系。</a:t>
            </a:r>
            <a:br>
              <a:rPr lang="zh-CN" altLang="en-US" b="1">
                <a:gradFill>
                  <a:gsLst>
                    <a:gs pos="0">
                      <a:srgbClr val="012D86"/>
                    </a:gs>
                    <a:gs pos="100000">
                      <a:srgbClr val="0E2557"/>
                    </a:gs>
                  </a:gsLst>
                  <a:lin scaled="0"/>
                </a:gradFill>
              </a:rPr>
            </a:br>
            <a:r>
              <a:rPr lang="zh-CN" altLang="en-US" b="1">
                <a:solidFill>
                  <a:srgbClr val="FF0000"/>
                </a:solidFill>
              </a:rPr>
              <a:t>2，民族电影</a:t>
            </a:r>
            <a:r>
              <a:rPr lang="zh-CN" altLang="en-US" b="1">
                <a:gradFill>
                  <a:gsLst>
                    <a:gs pos="0">
                      <a:srgbClr val="012D86"/>
                    </a:gs>
                    <a:gs pos="100000">
                      <a:srgbClr val="0E2557"/>
                    </a:gs>
                  </a:gsLst>
                  <a:lin scaled="0"/>
                </a:gradFill>
              </a:rPr>
              <a:t>，就是说，从文化和民族性格的角度来讨论电影，这种方法背后的假设是电影通过相当数量的个体性来烟花和获得理解。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5758180"/>
          </a:xfrm>
        </p:spPr>
        <p:txBody>
          <a:bodyPr/>
          <a:lstStyle/>
          <a:p>
            <a:pPr lvl="0"/>
            <a:r>
              <a:rPr lang="zh-CN" altLang="en-US" b="1">
                <a:solidFill>
                  <a:srgbClr val="FF0000"/>
                </a:solidFill>
              </a:rPr>
              <a:t>3，类型电影。</a:t>
            </a:r>
            <a:r>
              <a:rPr lang="zh-CN" altLang="en-US" b="1">
                <a:gradFill>
                  <a:gsLst>
                    <a:gs pos="0">
                      <a:srgbClr val="012D86"/>
                    </a:gs>
                    <a:gs pos="100000">
                      <a:srgbClr val="0E2557"/>
                    </a:gs>
                  </a:gsLst>
                  <a:lin scaled="0"/>
                </a:gradFill>
              </a:rPr>
              <a:t>特定类型的电影有不同的结构，主体和风格技巧</a:t>
            </a:r>
            <a:br>
              <a:rPr lang="zh-CN" altLang="en-US" b="1">
                <a:gradFill>
                  <a:gsLst>
                    <a:gs pos="0">
                      <a:srgbClr val="012D86"/>
                    </a:gs>
                    <a:gs pos="100000">
                      <a:srgbClr val="0E2557"/>
                    </a:gs>
                  </a:gsLst>
                  <a:lin scaled="0"/>
                </a:gradFill>
              </a:rPr>
            </a:br>
            <a:r>
              <a:rPr lang="zh-CN" altLang="en-US" b="1">
                <a:solidFill>
                  <a:srgbClr val="FF0000"/>
                </a:solidFill>
              </a:rPr>
              <a:t>4，作者论</a:t>
            </a:r>
            <a:br>
              <a:rPr lang="zh-CN" altLang="en-US" b="1">
                <a:solidFill>
                  <a:srgbClr val="FF0000"/>
                </a:solidFill>
              </a:rPr>
            </a:br>
            <a:r>
              <a:rPr lang="zh-CN" altLang="en-US" b="1">
                <a:solidFill>
                  <a:srgbClr val="FF0000"/>
                </a:solidFill>
              </a:rPr>
              <a:t>5，形式主义</a:t>
            </a:r>
            <a:r>
              <a:rPr lang="zh-CN" altLang="en-US" b="1">
                <a:gradFill>
                  <a:gsLst>
                    <a:gs pos="0">
                      <a:srgbClr val="012D86"/>
                    </a:gs>
                    <a:gs pos="100000">
                      <a:srgbClr val="0E2557"/>
                    </a:gs>
                  </a:gsLst>
                  <a:lin scaled="0"/>
                </a:gradFill>
              </a:rPr>
              <a:t>，即电影的风格，结构，技巧是如何在电影中以某种方式组织起来的</a:t>
            </a:r>
            <a:br>
              <a:rPr lang="zh-CN" altLang="en-US" b="1">
                <a:gradFill>
                  <a:gsLst>
                    <a:gs pos="0">
                      <a:srgbClr val="012D86"/>
                    </a:gs>
                    <a:gs pos="100000">
                      <a:srgbClr val="0E2557"/>
                    </a:gs>
                  </a:gsLst>
                  <a:lin scaled="0"/>
                </a:gradFill>
              </a:rPr>
            </a:br>
            <a:r>
              <a:rPr lang="zh-CN" altLang="en-US" b="1">
                <a:solidFill>
                  <a:srgbClr val="FF0000"/>
                </a:solidFill>
              </a:rPr>
              <a:t>6，意识形态</a:t>
            </a:r>
            <a:r>
              <a:rPr lang="zh-CN" altLang="en-US" b="1">
                <a:gradFill>
                  <a:gsLst>
                    <a:gs pos="0">
                      <a:srgbClr val="012D86"/>
                    </a:gs>
                    <a:gs pos="100000">
                      <a:srgbClr val="0E2557"/>
                    </a:gs>
                  </a:gsLst>
                  <a:lin scaled="0"/>
                </a:gradFill>
              </a:rPr>
              <a:t>，比如分析好莱坞霸权，女性主义，种族主义，阶级论，后殖民主义，同性恋。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96900" y="365125"/>
            <a:ext cx="10756900" cy="5263515"/>
          </a:xfrm>
        </p:spPr>
        <p:txBody>
          <a:bodyPr>
            <a:normAutofit fontScale="90000"/>
          </a:bodyPr>
          <a:lstStyle/>
          <a:p>
            <a:pPr lvl="0">
              <a:lnSpc>
                <a:spcPct val="130000"/>
              </a:lnSpc>
            </a:pPr>
            <a:r>
              <a:rPr lang="zh-CN" altLang="en-US" sz="4000" b="1">
                <a:solidFill>
                  <a:srgbClr val="FF0000"/>
                </a:solidFill>
              </a:rPr>
              <a:t>影评框架</a:t>
            </a:r>
            <a:br>
              <a:rPr lang="zh-CN" altLang="en-US" sz="4000" b="1">
                <a:solidFill>
                  <a:srgbClr val="FF0000"/>
                </a:solidFill>
              </a:rPr>
            </a:br>
            <a:r>
              <a:rPr lang="zh-CN" altLang="en-US" sz="4000" b="1">
                <a:solidFill>
                  <a:srgbClr val="FF0000"/>
                </a:solidFill>
              </a:rPr>
              <a:t>一：题目</a:t>
            </a:r>
            <a:br>
              <a:rPr lang="zh-CN" altLang="en-US" sz="4000" b="1">
                <a:solidFill>
                  <a:srgbClr val="FF0000"/>
                </a:solidFill>
              </a:rPr>
            </a:br>
            <a:r>
              <a:rPr lang="zh-CN" altLang="en-US" sz="4000" b="1">
                <a:gradFill>
                  <a:gsLst>
                    <a:gs pos="0">
                      <a:srgbClr val="012D86"/>
                    </a:gs>
                    <a:gs pos="100000">
                      <a:srgbClr val="0E2557"/>
                    </a:gs>
                  </a:gsLst>
                  <a:lin scaled="0"/>
                </a:gradFill>
              </a:rPr>
              <a:t>  </a:t>
            </a:r>
            <a:r>
              <a:rPr lang="zh-CN" altLang="en-US" sz="4000" b="1">
                <a:solidFill>
                  <a:srgbClr val="FF0000"/>
                </a:solidFill>
              </a:rPr>
              <a:t>主+副标题；</a:t>
            </a:r>
            <a:r>
              <a:rPr lang="zh-CN" altLang="en-US" sz="4000" b="1">
                <a:gradFill>
                  <a:gsLst>
                    <a:gs pos="0">
                      <a:srgbClr val="012D86"/>
                    </a:gs>
                    <a:gs pos="100000">
                      <a:srgbClr val="0E2557"/>
                    </a:gs>
                  </a:gsLst>
                  <a:lin scaled="0"/>
                </a:gradFill>
              </a:rPr>
              <a:t>主标题五个字以上；能概括文章中心，语词凝练优美，和副标题有直接联系，是来形容副标题。</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   </a:t>
            </a:r>
            <a:r>
              <a:rPr lang="zh-CN" altLang="en-US" sz="4000" b="1">
                <a:solidFill>
                  <a:srgbClr val="FF0000"/>
                </a:solidFill>
              </a:rPr>
              <a:t>副标题：</a:t>
            </a:r>
            <a:r>
              <a:rPr lang="zh-CN" altLang="en-US" sz="4000" b="1">
                <a:gradFill>
                  <a:gsLst>
                    <a:gs pos="0">
                      <a:srgbClr val="012D86"/>
                    </a:gs>
                    <a:gs pos="100000">
                      <a:srgbClr val="0E2557"/>
                    </a:gs>
                  </a:gsLst>
                  <a:lin scaled="0"/>
                </a:gradFill>
              </a:rPr>
              <a:t>角度明确，例如：评xxx电影的光线/音乐</a:t>
            </a:r>
            <a:br>
              <a:rPr lang="zh-CN" altLang="en-US" sz="4000" b="1">
                <a:gradFill>
                  <a:gsLst>
                    <a:gs pos="0">
                      <a:srgbClr val="012D86"/>
                    </a:gs>
                    <a:gs pos="100000">
                      <a:srgbClr val="0E2557"/>
                    </a:gs>
                  </a:gsLst>
                  <a:lin scaled="0"/>
                </a:gradFill>
              </a:rPr>
            </a:br>
            <a:endParaRPr lang="zh-CN" altLang="en-US" sz="4000" b="1">
              <a:gradFill>
                <a:gsLst>
                  <a:gs pos="0">
                    <a:srgbClr val="012D86"/>
                  </a:gs>
                  <a:gs pos="100000">
                    <a:srgbClr val="0E2557"/>
                  </a:gs>
                </a:gsLst>
                <a:lin scaled="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727710"/>
            <a:ext cx="10515600" cy="5097780"/>
          </a:xfrm>
        </p:spPr>
        <p:txBody>
          <a:bodyPr>
            <a:normAutofit fontScale="90000"/>
          </a:bodyPr>
          <a:lstStyle/>
          <a:p>
            <a:pPr lvl="0">
              <a:lnSpc>
                <a:spcPct val="120000"/>
              </a:lnSpc>
            </a:pPr>
            <a:br>
              <a:rPr lang="zh-CN" altLang="en-US" b="1">
                <a:gradFill>
                  <a:gsLst>
                    <a:gs pos="0">
                      <a:srgbClr val="012D86"/>
                    </a:gs>
                    <a:gs pos="100000">
                      <a:srgbClr val="0E2557"/>
                    </a:gs>
                  </a:gsLst>
                  <a:lin scaled="0"/>
                </a:gradFill>
              </a:rPr>
            </a:br>
            <a:r>
              <a:rPr lang="zh-CN" altLang="en-US" b="1">
                <a:solidFill>
                  <a:srgbClr val="FF0000"/>
                </a:solidFill>
              </a:rPr>
              <a:t>二：开头（1-2个自然段）</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1:解释：引出题目，言辞优美</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2:联系，切入影片（不要介绍过多关于电影的基本信息）</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3:断尾明确提出中心论点</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4:开头切入方式：影片主题，导演，题材。</a:t>
            </a:r>
            <a:br>
              <a:rPr lang="zh-CN" altLang="en-US" b="1">
                <a:gradFill>
                  <a:gsLst>
                    <a:gs pos="0">
                      <a:srgbClr val="012D86"/>
                    </a:gs>
                    <a:gs pos="100000">
                      <a:srgbClr val="0E2557"/>
                    </a:gs>
                  </a:gsLst>
                  <a:lin scaled="0"/>
                </a:gradFill>
              </a:rPr>
            </a:br>
            <a:endParaRPr lang="zh-CN" altLang="en-US" b="1">
              <a:gradFill>
                <a:gsLst>
                  <a:gs pos="0">
                    <a:srgbClr val="012D86"/>
                  </a:gs>
                  <a:gs pos="100000">
                    <a:srgbClr val="0E2557"/>
                  </a:gs>
                </a:gsLst>
                <a:lin scaled="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5520055"/>
          </a:xfrm>
        </p:spPr>
        <p:txBody>
          <a:bodyPr>
            <a:normAutofit/>
          </a:bodyPr>
          <a:lstStyle/>
          <a:p>
            <a:pPr lvl="0">
              <a:lnSpc>
                <a:spcPct val="120000"/>
              </a:lnSpc>
            </a:pPr>
            <a:r>
              <a:rPr lang="zh-CN" altLang="en-US" sz="4000" b="1">
                <a:solidFill>
                  <a:srgbClr val="FF0000"/>
                </a:solidFill>
              </a:rPr>
              <a:t>三：分论点的写作要求</a:t>
            </a:r>
            <a:br>
              <a:rPr lang="zh-CN" altLang="en-US" sz="4000" b="1">
                <a:solidFill>
                  <a:srgbClr val="FF0000"/>
                </a:solidFill>
              </a:rPr>
            </a:br>
            <a:r>
              <a:rPr lang="zh-CN" altLang="en-US" sz="4000" b="1">
                <a:gradFill>
                  <a:gsLst>
                    <a:gs pos="0">
                      <a:srgbClr val="012D86"/>
                    </a:gs>
                    <a:gs pos="100000">
                      <a:srgbClr val="0E2557"/>
                    </a:gs>
                  </a:gsLst>
                  <a:lin scaled="0"/>
                </a:gradFill>
              </a:rPr>
              <a:t>1:一般分论点2-5个，3.4为宜。</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   一般比如说从学术性和艺术性两个点，中间会再分</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2:每一个分论点写作方式：提出分论点+理论解释+举例论证+小总结</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3:分论点写作要求拟定用长句子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4570095"/>
          </a:xfrm>
        </p:spPr>
        <p:txBody>
          <a:bodyPr>
            <a:normAutofit/>
          </a:bodyPr>
          <a:lstStyle/>
          <a:p>
            <a:pPr lvl="0">
              <a:lnSpc>
                <a:spcPct val="130000"/>
              </a:lnSpc>
            </a:pPr>
            <a:br>
              <a:rPr lang="zh-CN" altLang="en-US" b="1">
                <a:gradFill>
                  <a:gsLst>
                    <a:gs pos="0">
                      <a:srgbClr val="012D86"/>
                    </a:gs>
                    <a:gs pos="100000">
                      <a:srgbClr val="0E2557"/>
                    </a:gs>
                  </a:gsLst>
                  <a:lin scaled="0"/>
                </a:gradFill>
              </a:rPr>
            </a:br>
            <a:r>
              <a:rPr lang="zh-CN" altLang="en-US" b="1">
                <a:solidFill>
                  <a:srgbClr val="FF0000"/>
                </a:solidFill>
              </a:rPr>
              <a:t>四：结尾的作用</a:t>
            </a:r>
            <a:br>
              <a:rPr lang="zh-CN" altLang="en-US" b="1">
                <a:solidFill>
                  <a:srgbClr val="FF0000"/>
                </a:solidFill>
              </a:rPr>
            </a:br>
            <a:r>
              <a:rPr lang="zh-CN" altLang="en-US" b="1">
                <a:gradFill>
                  <a:gsLst>
                    <a:gs pos="0">
                      <a:srgbClr val="012D86"/>
                    </a:gs>
                    <a:gs pos="100000">
                      <a:srgbClr val="0E2557"/>
                    </a:gs>
                  </a:gsLst>
                  <a:lin scaled="0"/>
                </a:gradFill>
              </a:rPr>
              <a:t>1:总结全文 2:升华主题 3:回扣题目。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 name="图片 100"/>
          <p:cNvPicPr/>
          <p:nvPr/>
        </p:nvPicPr>
        <p:blipFill>
          <a:blip r:embed="rId3" r:link="rId2"/>
          <a:stretch>
            <a:fillRect/>
          </a:stretch>
        </p:blipFill>
        <p:spPr>
          <a:xfrm>
            <a:off x="419100" y="279400"/>
            <a:ext cx="11353165" cy="6299835"/>
          </a:xfrm>
          <a:prstGeom prst="rect">
            <a:avLst/>
          </a:prstGeom>
          <a:noFill/>
          <a:ln w="9525">
            <a:noFill/>
          </a:ln>
        </p:spPr>
      </p:pic>
      <p:sp>
        <p:nvSpPr>
          <p:cNvPr id="2" name="标题 1"/>
          <p:cNvSpPr>
            <a:spLocks noGrp="1"/>
          </p:cNvSpPr>
          <p:nvPr>
            <p:ph type="title"/>
          </p:nvPr>
        </p:nvSpPr>
        <p:spPr>
          <a:xfrm>
            <a:off x="974090" y="0"/>
            <a:ext cx="10515600" cy="3996690"/>
          </a:xfrm>
        </p:spPr>
        <p:txBody>
          <a:bodyPr/>
          <a:lstStyle/>
          <a:p>
            <a:pPr lvl="0"/>
            <a:br>
              <a:rPr lang="zh-CN" altLang="en-US" sz="5400" b="1">
                <a:gradFill>
                  <a:gsLst>
                    <a:gs pos="0">
                      <a:srgbClr val="012D86"/>
                    </a:gs>
                    <a:gs pos="100000">
                      <a:srgbClr val="0E2557"/>
                    </a:gs>
                  </a:gsLst>
                  <a:lin scaled="0"/>
                </a:gradFill>
              </a:rPr>
            </a:br>
            <a:r>
              <a:rPr lang="zh-CN" altLang="en-US" sz="5400" b="1">
                <a:solidFill>
                  <a:srgbClr val="FFFF00"/>
                </a:solidFill>
              </a:rPr>
              <a:t>影评写作的基本框架。</a:t>
            </a:r>
            <a:br>
              <a:rPr lang="zh-CN" altLang="en-US" sz="5400" b="1">
                <a:solidFill>
                  <a:srgbClr val="FF0000"/>
                </a:solidFill>
              </a:rPr>
            </a:br>
            <a:br>
              <a:rPr lang="zh-CN" altLang="en-US" sz="5400" b="1">
                <a:gradFill>
                  <a:gsLst>
                    <a:gs pos="0">
                      <a:srgbClr val="012D86"/>
                    </a:gs>
                    <a:gs pos="100000">
                      <a:srgbClr val="0E2557"/>
                    </a:gs>
                  </a:gsLst>
                  <a:lin scaled="0"/>
                </a:gradFill>
              </a:rPr>
            </a:br>
            <a:endParaRPr lang="zh-CN" altLang="en-US" sz="5400" b="1">
              <a:gradFill>
                <a:gsLst>
                  <a:gs pos="0">
                    <a:srgbClr val="012D86"/>
                  </a:gs>
                  <a:gs pos="100000">
                    <a:srgbClr val="0E2557"/>
                  </a:gs>
                </a:gsLst>
                <a:lin scaled="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strips(downLeft)">
                                      <p:cBhvr>
                                        <p:cTn id="7" dur="500"/>
                                        <p:tgtEl>
                                          <p:spTgt spid="10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5671185"/>
          </a:xfrm>
        </p:spPr>
        <p:txBody>
          <a:bodyPr>
            <a:normAutofit fontScale="90000"/>
          </a:bodyPr>
          <a:lstStyle/>
          <a:p>
            <a:pPr lvl="0"/>
            <a:br>
              <a:rPr lang="zh-CN" altLang="en-US" sz="4000" b="1">
                <a:gradFill>
                  <a:gsLst>
                    <a:gs pos="0">
                      <a:srgbClr val="012D86"/>
                    </a:gs>
                    <a:gs pos="100000">
                      <a:srgbClr val="0E2557"/>
                    </a:gs>
                  </a:gsLst>
                  <a:lin scaled="0"/>
                </a:gradFill>
              </a:rPr>
            </a:br>
            <a:r>
              <a:rPr lang="zh-CN" altLang="en-US" sz="4000" b="1">
                <a:solidFill>
                  <a:srgbClr val="FF0000"/>
                </a:solidFill>
              </a:rPr>
              <a:t>第1种参考写作框架：</a:t>
            </a:r>
            <a:br>
              <a:rPr lang="zh-CN" altLang="en-US" sz="4000" b="1">
                <a:solidFill>
                  <a:srgbClr val="FF0000"/>
                </a:solidFill>
              </a:rPr>
            </a:br>
            <a:r>
              <a:rPr lang="zh-CN" altLang="en-US" sz="4000" b="1">
                <a:gradFill>
                  <a:gsLst>
                    <a:gs pos="0">
                      <a:srgbClr val="012D86"/>
                    </a:gs>
                    <a:gs pos="100000">
                      <a:srgbClr val="0E2557"/>
                    </a:gs>
                  </a:gsLst>
                  <a:lin scaled="0"/>
                </a:gradFill>
              </a:rPr>
              <a:t>第一段：大体介绍一下电影的剧情。表达出文章的中心思想。</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第二段：从导演的意图出发评论电影的主题、导演要表达的思想。</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或第二段：评论印象最深刻的电影情节对于解释主题有什么样的帮助或者作用。</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第三段：分析视听语言，从摄影的角度评论电影画面。</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第四段：作最后的总结。</a:t>
            </a:r>
            <a:br>
              <a:rPr lang="zh-CN" altLang="en-US" sz="4000" b="1">
                <a:gradFill>
                  <a:gsLst>
                    <a:gs pos="0">
                      <a:srgbClr val="012D86"/>
                    </a:gs>
                    <a:gs pos="100000">
                      <a:srgbClr val="0E2557"/>
                    </a:gs>
                  </a:gsLst>
                  <a:lin scaled="0"/>
                </a:gradFill>
              </a:rPr>
            </a:br>
            <a:endParaRPr lang="zh-CN" altLang="en-US" sz="4000" b="1">
              <a:gradFill>
                <a:gsLst>
                  <a:gs pos="0">
                    <a:srgbClr val="012D86"/>
                  </a:gs>
                  <a:gs pos="100000">
                    <a:srgbClr val="0E2557"/>
                  </a:gs>
                </a:gsLst>
                <a:lin scaled="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5641340"/>
          </a:xfrm>
        </p:spPr>
        <p:txBody>
          <a:bodyPr>
            <a:normAutofit fontScale="90000"/>
          </a:bodyPr>
          <a:lstStyle/>
          <a:p>
            <a:pPr lvl="0">
              <a:lnSpc>
                <a:spcPct val="120000"/>
              </a:lnSpc>
            </a:pPr>
            <a:r>
              <a:rPr lang="zh-CN" altLang="en-US" sz="4000" b="1">
                <a:solidFill>
                  <a:srgbClr val="FF0000"/>
                </a:solidFill>
              </a:rPr>
              <a:t>第2种参考写作框架：</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第一段：先简单介绍导演的资历和作品，从而引申出要评论的这部电影。</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第二段：电影的音乐是如何衬托主题的。</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第三段：电影的色彩具有什么样的特点。</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第四段：评论这部电影最鲜明的风格。</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第五段：最后指出这部电影的一点瑕疵，并对整篇文章作总结。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55600" y="365125"/>
            <a:ext cx="11374755" cy="5807075"/>
          </a:xfrm>
        </p:spPr>
        <p:txBody>
          <a:bodyPr>
            <a:normAutofit fontScale="90000"/>
          </a:bodyPr>
          <a:lstStyle/>
          <a:p>
            <a:pPr lvl="0">
              <a:lnSpc>
                <a:spcPct val="100000"/>
              </a:lnSpc>
            </a:pPr>
            <a:br>
              <a:rPr lang="zh-CN" altLang="en-US" sz="4000" b="1">
                <a:gradFill>
                  <a:gsLst>
                    <a:gs pos="0">
                      <a:srgbClr val="012D86"/>
                    </a:gs>
                    <a:gs pos="100000">
                      <a:srgbClr val="0E2557"/>
                    </a:gs>
                  </a:gsLst>
                  <a:lin scaled="0"/>
                </a:gradFill>
              </a:rPr>
            </a:br>
            <a:r>
              <a:rPr lang="zh-CN" altLang="en-US" sz="4000" b="1">
                <a:solidFill>
                  <a:srgbClr val="FF0000"/>
                </a:solidFill>
              </a:rPr>
              <a:t>评论对象的三个特征</a:t>
            </a:r>
            <a:br>
              <a:rPr lang="zh-CN" altLang="en-US" sz="4000" b="1">
                <a:solidFill>
                  <a:srgbClr val="FF0000"/>
                </a:solidFill>
              </a:rPr>
            </a:br>
            <a:r>
              <a:rPr lang="zh-CN" altLang="en-US" sz="4000" b="1">
                <a:solidFill>
                  <a:srgbClr val="FF0000"/>
                </a:solidFill>
              </a:rPr>
              <a:t>一是对意识形态的反思性</a:t>
            </a:r>
            <a:br>
              <a:rPr lang="zh-CN" altLang="en-US" sz="4000" b="1">
                <a:solidFill>
                  <a:srgbClr val="FF0000"/>
                </a:solidFill>
              </a:rPr>
            </a:br>
            <a:r>
              <a:rPr lang="zh-CN" altLang="en-US" sz="4000" b="1">
                <a:gradFill>
                  <a:gsLst>
                    <a:gs pos="0">
                      <a:srgbClr val="012D86"/>
                    </a:gs>
                    <a:gs pos="100000">
                      <a:srgbClr val="0E2557"/>
                    </a:gs>
                  </a:gsLst>
                  <a:lin scaled="0"/>
                </a:gradFill>
              </a:rPr>
              <a:t>      例如早期鲁迅先生的文章，带有批判色彩。</a:t>
            </a:r>
            <a:br>
              <a:rPr lang="zh-CN" altLang="en-US" sz="4000" b="1">
                <a:gradFill>
                  <a:gsLst>
                    <a:gs pos="0">
                      <a:srgbClr val="012D86"/>
                    </a:gs>
                    <a:gs pos="100000">
                      <a:srgbClr val="0E2557"/>
                    </a:gs>
                  </a:gsLst>
                  <a:lin scaled="0"/>
                </a:gradFill>
              </a:rPr>
            </a:br>
            <a:r>
              <a:rPr lang="zh-CN" altLang="en-US" sz="4000" b="1">
                <a:solidFill>
                  <a:srgbClr val="FF0000"/>
                </a:solidFill>
              </a:rPr>
              <a:t>二是常规手段破坏的探索性</a:t>
            </a:r>
            <a:br>
              <a:rPr lang="zh-CN" altLang="en-US" sz="4000" b="1">
                <a:solidFill>
                  <a:srgbClr val="FF0000"/>
                </a:solidFill>
              </a:rPr>
            </a:br>
            <a:r>
              <a:rPr lang="zh-CN" altLang="en-US" sz="4000" b="1">
                <a:gradFill>
                  <a:gsLst>
                    <a:gs pos="0">
                      <a:srgbClr val="012D86"/>
                    </a:gs>
                    <a:gs pos="100000">
                      <a:srgbClr val="0E2557"/>
                    </a:gs>
                  </a:gsLst>
                  <a:lin scaled="0"/>
                </a:gradFill>
              </a:rPr>
              <a:t>       对视听手段的一种常规突破，例如早起认为镜头应该平稳，但是在不断探索中发现晃镜头在一些场合下使用会有更好的效果。</a:t>
            </a:r>
            <a:br>
              <a:rPr lang="zh-CN" altLang="en-US" sz="4000" b="1">
                <a:gradFill>
                  <a:gsLst>
                    <a:gs pos="0">
                      <a:srgbClr val="012D86"/>
                    </a:gs>
                    <a:gs pos="100000">
                      <a:srgbClr val="0E2557"/>
                    </a:gs>
                  </a:gsLst>
                  <a:lin scaled="0"/>
                </a:gradFill>
              </a:rPr>
            </a:br>
            <a:r>
              <a:rPr lang="zh-CN" altLang="en-US" sz="4000" b="1">
                <a:solidFill>
                  <a:srgbClr val="FF0000"/>
                </a:solidFill>
              </a:rPr>
              <a:t>三是审美手段的创造性</a:t>
            </a:r>
            <a:br>
              <a:rPr lang="zh-CN" altLang="en-US" sz="4000" b="1">
                <a:solidFill>
                  <a:srgbClr val="FF0000"/>
                </a:solidFill>
              </a:rPr>
            </a:br>
            <a:r>
              <a:rPr lang="zh-CN" altLang="en-US" sz="4000" b="1">
                <a:gradFill>
                  <a:gsLst>
                    <a:gs pos="0">
                      <a:srgbClr val="012D86"/>
                    </a:gs>
                    <a:gs pos="100000">
                      <a:srgbClr val="0E2557"/>
                    </a:gs>
                  </a:gsLst>
                  <a:lin scaled="0"/>
                </a:gradFill>
              </a:rPr>
              <a:t>       对整体的审美效果符合某一或所有的点都会成为被讨论的对象。</a:t>
            </a:r>
            <a:br>
              <a:rPr lang="zh-CN" altLang="en-US" sz="4000" b="1">
                <a:gradFill>
                  <a:gsLst>
                    <a:gs pos="0">
                      <a:srgbClr val="012D86"/>
                    </a:gs>
                    <a:gs pos="100000">
                      <a:srgbClr val="0E2557"/>
                    </a:gs>
                  </a:gsLst>
                  <a:lin scaled="0"/>
                </a:gradFill>
              </a:rPr>
            </a:br>
            <a:endParaRPr lang="zh-CN" altLang="en-US" sz="4000" b="1">
              <a:gradFill>
                <a:gsLst>
                  <a:gs pos="0">
                    <a:srgbClr val="012D86"/>
                  </a:gs>
                  <a:gs pos="100000">
                    <a:srgbClr val="0E2557"/>
                  </a:gs>
                </a:gsLst>
                <a:lin scaled="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876915" cy="5234940"/>
          </a:xfrm>
        </p:spPr>
        <p:txBody>
          <a:bodyPr/>
          <a:lstStyle/>
          <a:p>
            <a:pPr lvl="0">
              <a:lnSpc>
                <a:spcPct val="120000"/>
              </a:lnSpc>
            </a:pPr>
            <a:r>
              <a:rPr lang="zh-CN" altLang="en-US" sz="3600" b="1">
                <a:solidFill>
                  <a:srgbClr val="FF0000"/>
                </a:solidFill>
              </a:rPr>
              <a:t>第3种参考写作框架：</a:t>
            </a:r>
            <a:br>
              <a:rPr lang="zh-CN" altLang="en-US" sz="3600" b="1">
                <a:solidFill>
                  <a:srgbClr val="FF0000"/>
                </a:solidFill>
              </a:rPr>
            </a:br>
            <a:r>
              <a:rPr lang="zh-CN" altLang="en-US" sz="3600" b="1">
                <a:gradFill>
                  <a:gsLst>
                    <a:gs pos="0">
                      <a:srgbClr val="012D86"/>
                    </a:gs>
                    <a:gs pos="100000">
                      <a:srgbClr val="0E2557"/>
                    </a:gs>
                  </a:gsLst>
                  <a:lin scaled="0"/>
                </a:gradFill>
              </a:rPr>
              <a:t>第一段：直接开门见山。指出要评论电影的某个人物。</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第二段：电影人物的性格是怎样的。</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或第二段：导演如何塑造这个人物形象的。</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第三段：这个人物在电影中起什么作用。</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第四段：赞美导演对人物的选择能力。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923270" cy="5866765"/>
          </a:xfrm>
        </p:spPr>
        <p:txBody>
          <a:bodyPr>
            <a:normAutofit fontScale="90000"/>
          </a:bodyPr>
          <a:lstStyle/>
          <a:p>
            <a:pPr lvl="0">
              <a:lnSpc>
                <a:spcPct val="110000"/>
              </a:lnSpc>
            </a:pPr>
            <a:br>
              <a:rPr lang="zh-CN" altLang="en-US" sz="4000" b="1">
                <a:gradFill>
                  <a:gsLst>
                    <a:gs pos="0">
                      <a:srgbClr val="012D86"/>
                    </a:gs>
                    <a:gs pos="100000">
                      <a:srgbClr val="0E2557"/>
                    </a:gs>
                  </a:gsLst>
                  <a:lin scaled="0"/>
                </a:gradFill>
              </a:rPr>
            </a:br>
            <a:r>
              <a:rPr lang="zh-CN" altLang="en-US" sz="4000" b="1">
                <a:solidFill>
                  <a:srgbClr val="FF0000"/>
                </a:solidFill>
              </a:rPr>
              <a:t>第4种参考写作框架：</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第一段：概述一下电影剧情，说一下自己对电影的整体印象。</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第二段：评论电影的叙事风格或者说电影讲述故事的结构如何。</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第三段：令自己印象最深刻的镜头，这个镜头有什么样的作用。</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第四段：这部电影和导演的其他电影做一下横向的对比，评论电影之间的区别或者联系。</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第五段：和开头形成呼应，作总结。</a:t>
            </a:r>
            <a:br>
              <a:rPr lang="zh-CN" altLang="en-US" sz="4000" b="1">
                <a:gradFill>
                  <a:gsLst>
                    <a:gs pos="0">
                      <a:srgbClr val="012D86"/>
                    </a:gs>
                    <a:gs pos="100000">
                      <a:srgbClr val="0E2557"/>
                    </a:gs>
                  </a:gsLst>
                  <a:lin scaled="0"/>
                </a:gradFill>
              </a:rPr>
            </a:br>
            <a:endParaRPr lang="zh-CN" altLang="en-US" sz="4000" b="1">
              <a:gradFill>
                <a:gsLst>
                  <a:gs pos="0">
                    <a:srgbClr val="012D86"/>
                  </a:gs>
                  <a:gs pos="100000">
                    <a:srgbClr val="0E2557"/>
                  </a:gs>
                </a:gsLst>
                <a:lin scaled="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5671185"/>
          </a:xfrm>
        </p:spPr>
        <p:txBody>
          <a:bodyPr/>
          <a:lstStyle/>
          <a:p>
            <a:pPr lvl="0">
              <a:lnSpc>
                <a:spcPct val="110000"/>
              </a:lnSpc>
            </a:pPr>
            <a:r>
              <a:rPr lang="zh-CN" altLang="en-US" sz="3600" b="1">
                <a:solidFill>
                  <a:srgbClr val="FF0000"/>
                </a:solidFill>
              </a:rPr>
              <a:t>第5种参考写作框架：</a:t>
            </a:r>
            <a:br>
              <a:rPr lang="zh-CN" altLang="en-US" sz="3600" b="1">
                <a:solidFill>
                  <a:srgbClr val="FF0000"/>
                </a:solidFill>
              </a:rPr>
            </a:br>
            <a:r>
              <a:rPr lang="zh-CN" altLang="en-US" sz="3600" b="1">
                <a:gradFill>
                  <a:gsLst>
                    <a:gs pos="0">
                      <a:srgbClr val="012D86"/>
                    </a:gs>
                    <a:gs pos="100000">
                      <a:srgbClr val="0E2557"/>
                    </a:gs>
                  </a:gsLst>
                  <a:lin scaled="0"/>
                </a:gradFill>
              </a:rPr>
              <a:t>第一段：夸赞这部电影所带来的意义。</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第二段：详细说明这部电影有哪些突破。</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第三段：对于导演意图进行解读。</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第四段：评论电影镜头的风格。</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第五段：电影中所处的历史时代对自己有哪些启发或者新的发现。</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第六段：总结文章的整体思想。</a:t>
            </a:r>
            <a:br>
              <a:rPr lang="zh-CN" altLang="en-US" sz="3600" b="1">
                <a:gradFill>
                  <a:gsLst>
                    <a:gs pos="0">
                      <a:srgbClr val="012D86"/>
                    </a:gs>
                    <a:gs pos="100000">
                      <a:srgbClr val="0E2557"/>
                    </a:gs>
                  </a:gsLst>
                  <a:lin scaled="0"/>
                </a:gradFill>
              </a:rPr>
            </a:br>
            <a:endParaRPr lang="zh-CN" altLang="en-US" sz="3600" b="1">
              <a:gradFill>
                <a:gsLst>
                  <a:gs pos="0">
                    <a:srgbClr val="012D86"/>
                  </a:gs>
                  <a:gs pos="100000">
                    <a:srgbClr val="0E2557"/>
                  </a:gs>
                </a:gsLst>
                <a:lin scaled="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5611495"/>
          </a:xfrm>
        </p:spPr>
        <p:txBody>
          <a:bodyPr>
            <a:normAutofit fontScale="90000"/>
          </a:bodyPr>
          <a:lstStyle/>
          <a:p>
            <a:pPr lvl="0">
              <a:lnSpc>
                <a:spcPct val="110000"/>
              </a:lnSpc>
            </a:pPr>
            <a:br>
              <a:rPr lang="zh-CN" altLang="en-US" sz="4000" b="1">
                <a:gradFill>
                  <a:gsLst>
                    <a:gs pos="0">
                      <a:srgbClr val="012D86"/>
                    </a:gs>
                    <a:gs pos="100000">
                      <a:srgbClr val="0E2557"/>
                    </a:gs>
                  </a:gsLst>
                  <a:lin scaled="0"/>
                </a:gradFill>
              </a:rPr>
            </a:br>
            <a:r>
              <a:rPr lang="zh-CN" altLang="en-US" sz="4000" b="1">
                <a:solidFill>
                  <a:srgbClr val="FF0000"/>
                </a:solidFill>
              </a:rPr>
              <a:t>第6种参考写作框架：</a:t>
            </a:r>
            <a:br>
              <a:rPr lang="zh-CN" altLang="en-US" sz="4000" b="1">
                <a:solidFill>
                  <a:srgbClr val="FF0000"/>
                </a:solidFill>
              </a:rPr>
            </a:br>
            <a:r>
              <a:rPr lang="zh-CN" altLang="en-US" sz="4000" b="1">
                <a:gradFill>
                  <a:gsLst>
                    <a:gs pos="0">
                      <a:srgbClr val="012D86"/>
                    </a:gs>
                    <a:gs pos="100000">
                      <a:srgbClr val="0E2557"/>
                    </a:gs>
                  </a:gsLst>
                  <a:lin scaled="0"/>
                </a:gradFill>
              </a:rPr>
              <a:t>第一段：看完电影以后引起自己的思考，并带来一连串的疑问。</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第二段：讨论电影中最重要的意向或者说道具，说说这个道具的特殊意义在哪里。</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第三段：电影对现实社会的启示。</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第四段：电影的剪辑风格或者拍摄方式。</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第五段：最后解开自己的疑团，并指出导演的一些不足。</a:t>
            </a:r>
            <a:br>
              <a:rPr lang="zh-CN" altLang="en-US" sz="4000" b="1">
                <a:gradFill>
                  <a:gsLst>
                    <a:gs pos="0">
                      <a:srgbClr val="012D86"/>
                    </a:gs>
                    <a:gs pos="100000">
                      <a:srgbClr val="0E2557"/>
                    </a:gs>
                  </a:gsLst>
                  <a:lin scaled="0"/>
                </a:gradFill>
              </a:rPr>
            </a:br>
            <a:endParaRPr lang="zh-CN" altLang="en-US" sz="4000" b="1">
              <a:gradFill>
                <a:gsLst>
                  <a:gs pos="0">
                    <a:srgbClr val="012D86"/>
                  </a:gs>
                  <a:gs pos="100000">
                    <a:srgbClr val="0E2557"/>
                  </a:gs>
                </a:gsLst>
                <a:lin scaled="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5836920"/>
          </a:xfrm>
        </p:spPr>
        <p:txBody>
          <a:bodyPr>
            <a:normAutofit fontScale="90000"/>
          </a:bodyPr>
          <a:lstStyle/>
          <a:p>
            <a:pPr lvl="0">
              <a:lnSpc>
                <a:spcPct val="120000"/>
              </a:lnSpc>
            </a:pPr>
            <a:br>
              <a:rPr lang="zh-CN" altLang="en-US" sz="4000" b="1">
                <a:gradFill>
                  <a:gsLst>
                    <a:gs pos="0">
                      <a:srgbClr val="012D86"/>
                    </a:gs>
                    <a:gs pos="100000">
                      <a:srgbClr val="0E2557"/>
                    </a:gs>
                  </a:gsLst>
                  <a:lin scaled="0"/>
                </a:gradFill>
              </a:rPr>
            </a:br>
            <a:r>
              <a:rPr lang="zh-CN" altLang="en-US" sz="4000" b="1">
                <a:solidFill>
                  <a:srgbClr val="FF0000"/>
                </a:solidFill>
              </a:rPr>
              <a:t>第7种参考写作框架：</a:t>
            </a:r>
            <a:br>
              <a:rPr lang="zh-CN" altLang="en-US" sz="4000" b="1">
                <a:solidFill>
                  <a:srgbClr val="FF0000"/>
                </a:solidFill>
              </a:rPr>
            </a:br>
            <a:r>
              <a:rPr lang="zh-CN" altLang="en-US" sz="4000" b="1">
                <a:gradFill>
                  <a:gsLst>
                    <a:gs pos="0">
                      <a:srgbClr val="012D86"/>
                    </a:gs>
                    <a:gs pos="100000">
                      <a:srgbClr val="0E2557"/>
                    </a:gs>
                  </a:gsLst>
                  <a:lin scaled="0"/>
                </a:gradFill>
              </a:rPr>
              <a:t>第一段：从电影的片名引申出自己的观点。</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第二段：详细分析电影片名和导演意图之间的关系。</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第三段：分析电影的主题和电影的片名有什么样的特殊联系。</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第四段：分析电影中的符号化的具体道具。</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第五段：分析电影的色彩变化。</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第六段：总结自己对电影的想法。</a:t>
            </a:r>
            <a:br>
              <a:rPr lang="zh-CN" altLang="en-US" sz="4000" b="1">
                <a:gradFill>
                  <a:gsLst>
                    <a:gs pos="0">
                      <a:srgbClr val="012D86"/>
                    </a:gs>
                    <a:gs pos="100000">
                      <a:srgbClr val="0E2557"/>
                    </a:gs>
                  </a:gsLst>
                  <a:lin scaled="0"/>
                </a:gradFill>
              </a:rPr>
            </a:br>
            <a:endParaRPr lang="zh-CN" altLang="en-US" sz="4000" b="1">
              <a:gradFill>
                <a:gsLst>
                  <a:gs pos="0">
                    <a:srgbClr val="012D86"/>
                  </a:gs>
                  <a:gs pos="100000">
                    <a:srgbClr val="0E2557"/>
                  </a:gs>
                </a:gsLst>
                <a:lin scaled="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908030" cy="5625465"/>
          </a:xfrm>
        </p:spPr>
        <p:txBody>
          <a:bodyPr>
            <a:normAutofit fontScale="90000"/>
          </a:bodyPr>
          <a:lstStyle/>
          <a:p>
            <a:pPr lvl="0">
              <a:lnSpc>
                <a:spcPct val="110000"/>
              </a:lnSpc>
            </a:pPr>
            <a:br>
              <a:rPr lang="zh-CN" altLang="en-US" sz="4000" b="1">
                <a:gradFill>
                  <a:gsLst>
                    <a:gs pos="0">
                      <a:srgbClr val="012D86"/>
                    </a:gs>
                    <a:gs pos="100000">
                      <a:srgbClr val="0E2557"/>
                    </a:gs>
                  </a:gsLst>
                  <a:lin scaled="0"/>
                </a:gradFill>
              </a:rPr>
            </a:br>
            <a:r>
              <a:rPr lang="zh-CN" altLang="en-US" sz="4000" b="1">
                <a:solidFill>
                  <a:srgbClr val="FF0000"/>
                </a:solidFill>
              </a:rPr>
              <a:t>第8种参考写作框架：</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第一段：直接点题，要评论电影中的演员。</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第二段：演员在这部电影和其他电影中的表现有什么不同。</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第三段：评论演员在角色塑造方面是否具有可圈可点之处。</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第四段：根据自己的知识面和新闻积累，谈一下演员的发展潜力。</a:t>
            </a:r>
            <a:br>
              <a:rPr lang="zh-CN" altLang="en-US" sz="4000" b="1">
                <a:gradFill>
                  <a:gsLst>
                    <a:gs pos="0">
                      <a:srgbClr val="012D86"/>
                    </a:gs>
                    <a:gs pos="100000">
                      <a:srgbClr val="0E2557"/>
                    </a:gs>
                  </a:gsLst>
                  <a:lin scaled="0"/>
                </a:gradFill>
              </a:rPr>
            </a:br>
            <a:r>
              <a:rPr lang="zh-CN" altLang="en-US" sz="4000" b="1">
                <a:gradFill>
                  <a:gsLst>
                    <a:gs pos="0">
                      <a:srgbClr val="012D86"/>
                    </a:gs>
                    <a:gs pos="100000">
                      <a:srgbClr val="0E2557"/>
                    </a:gs>
                  </a:gsLst>
                  <a:lin scaled="0"/>
                </a:gradFill>
              </a:rPr>
              <a:t>第五段：整体评价演员，总结自己的观点。</a:t>
            </a:r>
            <a:br>
              <a:rPr lang="zh-CN" altLang="en-US" sz="4000" b="1">
                <a:gradFill>
                  <a:gsLst>
                    <a:gs pos="0">
                      <a:srgbClr val="012D86"/>
                    </a:gs>
                    <a:gs pos="100000">
                      <a:srgbClr val="0E2557"/>
                    </a:gs>
                  </a:gsLst>
                  <a:lin scaled="0"/>
                </a:gradFill>
              </a:rPr>
            </a:br>
            <a:endParaRPr lang="zh-CN" altLang="en-US" sz="4000" b="1">
              <a:gradFill>
                <a:gsLst>
                  <a:gs pos="0">
                    <a:srgbClr val="012D86"/>
                  </a:gs>
                  <a:gs pos="100000">
                    <a:srgbClr val="0E2557"/>
                  </a:gs>
                </a:gsLst>
                <a:lin scaled="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1014730"/>
            <a:ext cx="6562725" cy="4829175"/>
          </a:xfrm>
        </p:spPr>
        <p:txBody>
          <a:bodyPr/>
          <a:lstStyle/>
          <a:p>
            <a:pPr lvl="0">
              <a:lnSpc>
                <a:spcPct val="130000"/>
              </a:lnSpc>
            </a:pPr>
            <a:r>
              <a:rPr lang="zh-CN" altLang="en-US" sz="4000" b="1">
                <a:gradFill>
                  <a:gsLst>
                    <a:gs pos="0">
                      <a:srgbClr val="012D86"/>
                    </a:gs>
                    <a:gs pos="100000">
                      <a:srgbClr val="0E2557"/>
                    </a:gs>
                  </a:gsLst>
                  <a:lin scaled="0"/>
                </a:gradFill>
              </a:rPr>
              <a:t>例文：</a:t>
            </a:r>
            <a:r>
              <a:rPr lang="en-US" altLang="zh-CN" sz="4000" b="1">
                <a:gradFill>
                  <a:gsLst>
                    <a:gs pos="0">
                      <a:srgbClr val="012D86"/>
                    </a:gs>
                    <a:gs pos="100000">
                      <a:srgbClr val="0E2557"/>
                    </a:gs>
                  </a:gsLst>
                  <a:lin scaled="0"/>
                </a:gradFill>
              </a:rPr>
              <a:t> </a:t>
            </a:r>
            <a:br>
              <a:rPr lang="en-US" altLang="zh-CN" sz="4000" b="1">
                <a:gradFill>
                  <a:gsLst>
                    <a:gs pos="0">
                      <a:srgbClr val="012D86"/>
                    </a:gs>
                    <a:gs pos="100000">
                      <a:srgbClr val="0E2557"/>
                    </a:gs>
                  </a:gsLst>
                  <a:lin scaled="0"/>
                </a:gradFill>
              </a:rPr>
            </a:br>
            <a:r>
              <a:rPr lang="en-US" altLang="zh-CN" sz="4000" b="1">
                <a:gradFill>
                  <a:gsLst>
                    <a:gs pos="0">
                      <a:srgbClr val="012D86"/>
                    </a:gs>
                    <a:gs pos="100000">
                      <a:srgbClr val="0E2557"/>
                    </a:gs>
                  </a:gsLst>
                  <a:lin scaled="0"/>
                </a:gradFill>
              </a:rPr>
              <a:t> </a:t>
            </a:r>
            <a:r>
              <a:rPr lang="zh-CN" altLang="en-US" sz="4000" b="1">
                <a:solidFill>
                  <a:srgbClr val="FF0000"/>
                </a:solidFill>
              </a:rPr>
              <a:t>一朵小红花，送给你我他</a:t>
            </a:r>
            <a:br>
              <a:rPr lang="zh-CN" altLang="en-US" sz="4000" b="1">
                <a:solidFill>
                  <a:srgbClr val="FF0000"/>
                </a:solidFill>
              </a:rPr>
            </a:br>
            <a:r>
              <a:rPr lang="en-US" altLang="zh-CN" sz="4000" b="1">
                <a:gradFill>
                  <a:gsLst>
                    <a:gs pos="0">
                      <a:srgbClr val="012D86"/>
                    </a:gs>
                    <a:gs pos="100000">
                      <a:srgbClr val="0E2557"/>
                    </a:gs>
                  </a:gsLst>
                  <a:lin scaled="0"/>
                </a:gradFill>
              </a:rPr>
              <a:t>                        </a:t>
            </a:r>
            <a:r>
              <a:rPr lang="zh-CN" altLang="en-US" sz="4000" b="1">
                <a:gradFill>
                  <a:gsLst>
                    <a:gs pos="0">
                      <a:srgbClr val="012D86"/>
                    </a:gs>
                    <a:gs pos="100000">
                      <a:srgbClr val="0E2557"/>
                    </a:gs>
                  </a:gsLst>
                  <a:lin scaled="0"/>
                </a:gradFill>
              </a:rPr>
              <a:t>人民日报评论  </a:t>
            </a:r>
            <a:br>
              <a:rPr lang="zh-CN" altLang="en-US" sz="4000" b="1">
                <a:gradFill>
                  <a:gsLst>
                    <a:gs pos="0">
                      <a:srgbClr val="012D86"/>
                    </a:gs>
                    <a:gs pos="100000">
                      <a:srgbClr val="0E2557"/>
                    </a:gs>
                  </a:gsLst>
                  <a:lin scaled="0"/>
                </a:gradFill>
              </a:rPr>
            </a:br>
            <a:endParaRPr lang="zh-CN" altLang="en-US" sz="4000" b="1">
              <a:gradFill>
                <a:gsLst>
                  <a:gs pos="0">
                    <a:srgbClr val="012D86"/>
                  </a:gs>
                  <a:gs pos="100000">
                    <a:srgbClr val="0E2557"/>
                  </a:gs>
                </a:gsLst>
                <a:lin scaled="0"/>
              </a:gradFill>
            </a:endParaRPr>
          </a:p>
        </p:txBody>
      </p:sp>
      <p:pic>
        <p:nvPicPr>
          <p:cNvPr id="102" name="图片 101"/>
          <p:cNvPicPr/>
          <p:nvPr>
            <p:custDataLst>
              <p:tags r:id="rId4"/>
            </p:custDataLst>
          </p:nvPr>
        </p:nvPicPr>
        <p:blipFill>
          <a:blip r:embed="rId3" r:link="rId2"/>
          <a:stretch>
            <a:fillRect/>
          </a:stretch>
        </p:blipFill>
        <p:spPr>
          <a:xfrm>
            <a:off x="7863205" y="1252855"/>
            <a:ext cx="3105150" cy="45910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diamond(in)">
                                      <p:cBhvr>
                                        <p:cTn id="7" dur="20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5184775"/>
          </a:xfrm>
        </p:spPr>
        <p:txBody>
          <a:bodyPr>
            <a:normAutofit fontScale="90000"/>
          </a:bodyPr>
          <a:lstStyle/>
          <a:p>
            <a:pPr lvl="0">
              <a:lnSpc>
                <a:spcPct val="140000"/>
              </a:lnSpc>
            </a:pPr>
            <a:r>
              <a:rPr lang="zh-CN" altLang="en-US" sz="4000" b="1">
                <a:gradFill>
                  <a:gsLst>
                    <a:gs pos="0">
                      <a:srgbClr val="012D86"/>
                    </a:gs>
                    <a:gs pos="100000">
                      <a:srgbClr val="0E2557"/>
                    </a:gs>
                  </a:gsLst>
                  <a:lin scaled="0"/>
                </a:gradFill>
              </a:rPr>
              <a:t>　　不知你是否看了抗癌题材电影《送你一朵小红花》？这部元旦档上映的电影，以两个抗癌家庭的故事为主线，用轻松搞笑而又不失温情的手法，思考和直面了人们的终极问题——如何在死亡面前更好地活下去。今天，我们就来聊聊这个话题。　</a:t>
            </a: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5639435"/>
          </a:xfrm>
        </p:spPr>
        <p:txBody>
          <a:bodyPr>
            <a:normAutofit fontScale="90000"/>
          </a:bodyPr>
          <a:lstStyle/>
          <a:p>
            <a:pPr lvl="0">
              <a:lnSpc>
                <a:spcPct val="110000"/>
              </a:lnSpc>
            </a:pPr>
            <a:r>
              <a:rPr lang="zh-CN" altLang="en-US" sz="4000" b="1">
                <a:gradFill>
                  <a:gsLst>
                    <a:gs pos="0">
                      <a:srgbClr val="012D86"/>
                    </a:gs>
                    <a:gs pos="100000">
                      <a:srgbClr val="0E2557"/>
                    </a:gs>
                  </a:gsLst>
                  <a:lin scaled="0"/>
                </a:gradFill>
              </a:rPr>
              <a:t>　</a:t>
            </a:r>
            <a:r>
              <a:rPr lang="en-US" altLang="zh-CN" sz="4000" b="1">
                <a:gradFill>
                  <a:gsLst>
                    <a:gs pos="0">
                      <a:srgbClr val="012D86"/>
                    </a:gs>
                    <a:gs pos="100000">
                      <a:srgbClr val="0E2557"/>
                    </a:gs>
                  </a:gsLst>
                  <a:lin scaled="0"/>
                </a:gradFill>
              </a:rPr>
              <a:t>      </a:t>
            </a:r>
            <a:r>
              <a:rPr lang="zh-CN" altLang="en-US" sz="4000" b="1">
                <a:gradFill>
                  <a:gsLst>
                    <a:gs pos="0">
                      <a:srgbClr val="012D86"/>
                    </a:gs>
                    <a:gs pos="100000">
                      <a:srgbClr val="0E2557"/>
                    </a:gs>
                  </a:gsLst>
                  <a:lin scaled="0"/>
                </a:gradFill>
              </a:rPr>
              <a:t>一部电影，篇幅有限，却让人们看到抗癌群体的众生相。他们有着常人难以想象的痛苦，但也有着柴米油盐、聚会欢笑的平凡时刻，甚至病友追思会也选择以“cosplay”的形式举行。电影的题材足够沉重，但剧情设置却有着轻喜剧的色彩，让不少观众笑中带泪。这种讲述方式背后，隐藏着导演的善意与温情，也诉说着这样一个主旨：即便抗癌家庭群体正在经历艰难时刻，厄运也剥夺不了他们对美好生活的向往。　</a:t>
            </a: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6015990"/>
          </a:xfrm>
        </p:spPr>
        <p:txBody>
          <a:bodyPr>
            <a:normAutofit fontScale="90000"/>
          </a:bodyPr>
          <a:lstStyle/>
          <a:p>
            <a:pPr lvl="0">
              <a:lnSpc>
                <a:spcPct val="130000"/>
              </a:lnSpc>
            </a:pPr>
            <a:r>
              <a:rPr lang="zh-CN" altLang="en-US" sz="4000" b="1">
                <a:gradFill>
                  <a:gsLst>
                    <a:gs pos="0">
                      <a:srgbClr val="012D86"/>
                    </a:gs>
                    <a:gs pos="100000">
                      <a:srgbClr val="0E2557"/>
                    </a:gs>
                  </a:gsLst>
                  <a:lin scaled="0"/>
                </a:gradFill>
              </a:rPr>
              <a:t>　</a:t>
            </a:r>
            <a:r>
              <a:rPr lang="en-US" altLang="zh-CN" sz="4000" b="1">
                <a:gradFill>
                  <a:gsLst>
                    <a:gs pos="0">
                      <a:srgbClr val="012D86"/>
                    </a:gs>
                    <a:gs pos="100000">
                      <a:srgbClr val="0E2557"/>
                    </a:gs>
                  </a:gsLst>
                  <a:lin scaled="0"/>
                </a:gradFill>
              </a:rPr>
              <a:t>    </a:t>
            </a:r>
            <a:r>
              <a:rPr lang="zh-CN" altLang="en-US" sz="4000" b="1">
                <a:gradFill>
                  <a:gsLst>
                    <a:gs pos="0">
                      <a:srgbClr val="012D86"/>
                    </a:gs>
                    <a:gs pos="100000">
                      <a:srgbClr val="0E2557"/>
                    </a:gs>
                  </a:gsLst>
                  <a:lin scaled="0"/>
                </a:gradFill>
              </a:rPr>
              <a:t>电影中，生与死构成了难以调和的矛盾冲突。在这个充满张力的过程中，友情、亲情、爱情，却总能让人找到温暖的松弛。命运浮沉，世事难料。年轻的生命虽然面临随时可能降临的死亡威胁，但只要心有向往，“云朵的背后是阳光”；梦幻的年华虽然深陷荆棘，有人却穿过人山人海把手握紧，这是多么有力地支撑。珍惜每一个悸动的梦想，珍惜每一次勇敢的前往，“泥沙中也会有花朵绽放”。</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711815" cy="5656580"/>
          </a:xfrm>
        </p:spPr>
        <p:txBody>
          <a:bodyPr>
            <a:normAutofit/>
          </a:bodyPr>
          <a:lstStyle/>
          <a:p>
            <a:pPr lvl="0">
              <a:lnSpc>
                <a:spcPct val="140000"/>
              </a:lnSpc>
            </a:pPr>
            <a:r>
              <a:rPr lang="zh-CN" altLang="en-US" sz="3600" b="1">
                <a:solidFill>
                  <a:srgbClr val="FF0000"/>
                </a:solidFill>
              </a:rPr>
              <a:t>影评的意义及功能</a:t>
            </a:r>
            <a:br>
              <a:rPr lang="zh-CN" altLang="en-US" sz="3600" b="1">
                <a:solidFill>
                  <a:srgbClr val="FF0000"/>
                </a:solidFill>
              </a:rPr>
            </a:br>
            <a:r>
              <a:rPr lang="zh-CN" altLang="en-US" sz="3600" b="1">
                <a:gradFill>
                  <a:gsLst>
                    <a:gs pos="0">
                      <a:srgbClr val="012D86"/>
                    </a:gs>
                    <a:gs pos="100000">
                      <a:srgbClr val="0E2557"/>
                    </a:gs>
                  </a:gsLst>
                  <a:lin scaled="0"/>
                </a:gradFill>
              </a:rPr>
              <a:t>一：阐释作品的深刻意蕴，挖掘作品的内在价值。</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二：领导鉴赏：培养和提高观众的审美趣味与艺术鉴赏水平。</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三：总结创作经验，探索总结艺术的发展规律，给艺术发展以正确的理论导向。</a:t>
            </a:r>
            <a:br>
              <a:rPr lang="zh-CN" altLang="en-US" sz="3600" b="1">
                <a:gradFill>
                  <a:gsLst>
                    <a:gs pos="0">
                      <a:srgbClr val="012D86"/>
                    </a:gs>
                    <a:gs pos="100000">
                      <a:srgbClr val="0E2557"/>
                    </a:gs>
                  </a:gsLst>
                  <a:lin scaled="0"/>
                </a:gradFill>
              </a:rPr>
            </a:br>
            <a:endParaRPr lang="zh-CN" altLang="en-US" sz="3600" b="1">
              <a:gradFill>
                <a:gsLst>
                  <a:gs pos="0">
                    <a:srgbClr val="012D86"/>
                  </a:gs>
                  <a:gs pos="100000">
                    <a:srgbClr val="0E2557"/>
                  </a:gs>
                </a:gsLst>
                <a:lin scaled="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81660" y="365125"/>
            <a:ext cx="10989945" cy="6035675"/>
          </a:xfrm>
        </p:spPr>
        <p:txBody>
          <a:bodyPr>
            <a:normAutofit fontScale="90000"/>
          </a:bodyPr>
          <a:lstStyle/>
          <a:p>
            <a:pPr lvl="0">
              <a:lnSpc>
                <a:spcPct val="100000"/>
              </a:lnSpc>
            </a:pPr>
            <a:r>
              <a:rPr lang="zh-CN" altLang="en-US" sz="4000" b="1">
                <a:gradFill>
                  <a:gsLst>
                    <a:gs pos="0">
                      <a:srgbClr val="012D86"/>
                    </a:gs>
                    <a:gs pos="100000">
                      <a:srgbClr val="0E2557"/>
                    </a:gs>
                  </a:gsLst>
                  <a:lin scaled="0"/>
                </a:gradFill>
              </a:rPr>
              <a:t>　　当然，病痛面前，有乐观、积极，更有茫然、失落。故事的男女主人公就处在这样两个极端。韦一航整天“丧丧的”，看似自闭冷漠的他实则有着想爱而不敢爱的痛。而马小远则相信“人不管有病没病，有胆没胆，活的是个精气神儿”，她以少年特有的方式，在广场喷泉、高层楼梯间帮助韦一航实现到科罗拉多与喜马拉雅探险的梦想。他们的相遇，只有过程而没有结果。而正是过程中真切体验到的种种滋味，如同鲜活的画笔，在韦一航手上画下一朵小红花，也在他原本黯淡的心里种下了希望、信念与勇气。正如片尾曲所唱，“送你一朵小红花，开在你昨天新长的枝桠”。　</a:t>
            </a: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502285" y="365125"/>
            <a:ext cx="11326495" cy="6075680"/>
          </a:xfrm>
        </p:spPr>
        <p:txBody>
          <a:bodyPr>
            <a:normAutofit fontScale="90000"/>
          </a:bodyPr>
          <a:lstStyle/>
          <a:p>
            <a:pPr lvl="0">
              <a:lnSpc>
                <a:spcPct val="100000"/>
              </a:lnSpc>
            </a:pPr>
            <a:r>
              <a:rPr lang="zh-CN" altLang="en-US" sz="4000" b="1">
                <a:gradFill>
                  <a:gsLst>
                    <a:gs pos="0">
                      <a:srgbClr val="012D86"/>
                    </a:gs>
                    <a:gs pos="100000">
                      <a:srgbClr val="0E2557"/>
                    </a:gs>
                  </a:gsLst>
                  <a:lin scaled="0"/>
                </a:gradFill>
              </a:rPr>
              <a:t>　</a:t>
            </a:r>
            <a:r>
              <a:rPr lang="en-US" altLang="zh-CN" sz="4000" b="1">
                <a:gradFill>
                  <a:gsLst>
                    <a:gs pos="0">
                      <a:srgbClr val="012D86"/>
                    </a:gs>
                    <a:gs pos="100000">
                      <a:srgbClr val="0E2557"/>
                    </a:gs>
                  </a:gsLst>
                  <a:lin scaled="0"/>
                </a:gradFill>
              </a:rPr>
              <a:t>   </a:t>
            </a:r>
            <a:r>
              <a:rPr lang="zh-CN" altLang="en-US" sz="4000" b="1">
                <a:gradFill>
                  <a:gsLst>
                    <a:gs pos="0">
                      <a:srgbClr val="012D86"/>
                    </a:gs>
                    <a:gs pos="100000">
                      <a:srgbClr val="0E2557"/>
                    </a:gs>
                  </a:gsLst>
                  <a:lin scaled="0"/>
                </a:gradFill>
              </a:rPr>
              <a:t>近年来，抗癌题材的影视作品、文学作品在国内外都不鲜见。女白领“柱子哥”将她的抗癌经历写成《向阳而生》，已故复旦大学博士于娟写下《此生未完成》，她们对生命的透彻理解，在对抗疾病时展现出来的乐观与坚强，令无数人动容。在知乎热帖“既然所有的生命都要死亡，那么生命的意义是什么”中，获得高赞的一个回答是：活着本身就是意义。对人类这个有着敏锐感受力的物种来说，对生命的理解，和生命本身一样重要。苦难如同一把锉刀，在疼痛中加速人对生命本质的理解。人类或许无法战胜苦难，但即便被打得千疮百孔，只要还能感受到信念和爱，依然能保持人之为人的尊严，从而超越苦难。　</a:t>
            </a: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5817870"/>
          </a:xfrm>
        </p:spPr>
        <p:txBody>
          <a:bodyPr>
            <a:normAutofit fontScale="90000"/>
          </a:bodyPr>
          <a:lstStyle/>
          <a:p>
            <a:pPr lvl="0">
              <a:lnSpc>
                <a:spcPct val="110000"/>
              </a:lnSpc>
            </a:pPr>
            <a:r>
              <a:rPr lang="zh-CN" altLang="en-US" sz="4000" b="1">
                <a:gradFill>
                  <a:gsLst>
                    <a:gs pos="0">
                      <a:srgbClr val="012D86"/>
                    </a:gs>
                    <a:gs pos="100000">
                      <a:srgbClr val="0E2557"/>
                    </a:gs>
                  </a:gsLst>
                  <a:lin scaled="0"/>
                </a:gradFill>
              </a:rPr>
              <a:t>　</a:t>
            </a:r>
            <a:r>
              <a:rPr lang="en-US" altLang="zh-CN" sz="4000" b="1">
                <a:gradFill>
                  <a:gsLst>
                    <a:gs pos="0">
                      <a:srgbClr val="012D86"/>
                    </a:gs>
                    <a:gs pos="100000">
                      <a:srgbClr val="0E2557"/>
                    </a:gs>
                  </a:gsLst>
                  <a:lin scaled="0"/>
                </a:gradFill>
              </a:rPr>
              <a:t>    </a:t>
            </a:r>
            <a:r>
              <a:rPr lang="zh-CN" altLang="en-US" sz="4000" b="1">
                <a:gradFill>
                  <a:gsLst>
                    <a:gs pos="0">
                      <a:srgbClr val="012D86"/>
                    </a:gs>
                    <a:gs pos="100000">
                      <a:srgbClr val="0E2557"/>
                    </a:gs>
                  </a:gsLst>
                  <a:lin scaled="0"/>
                </a:gradFill>
              </a:rPr>
              <a:t>韦一航在影片中抱怨，“上天就是这么不喜欢我，只要一见我过得舒坦一点，就立马把我的生活调成困难模式”。有观影者认为，文艺作品里的灾难与痛苦，似乎总比现实生活中的更猛烈。事实上，很多人或许不曾遇到罹</a:t>
            </a:r>
            <a:r>
              <a:rPr lang="zh-CN" altLang="en-US" sz="4000" b="1">
                <a:solidFill>
                  <a:srgbClr val="FF0000"/>
                </a:solidFill>
              </a:rPr>
              <a:t>[ lí  ] </a:t>
            </a:r>
            <a:r>
              <a:rPr lang="zh-CN" altLang="en-US" sz="4000" b="1">
                <a:gradFill>
                  <a:gsLst>
                    <a:gs pos="0">
                      <a:srgbClr val="012D86"/>
                    </a:gs>
                    <a:gs pos="100000">
                      <a:srgbClr val="0E2557"/>
                    </a:gs>
                  </a:gsLst>
                  <a:lin scaled="0"/>
                </a:gradFill>
              </a:rPr>
              <a:t>患绝症的艰难处境，但谁的生活不曾经历过“困难模式”？当你觉得退无可退之时，与其纠结于苦楚的程度、抱怨命运的不公，不如接受现实、积极面对、勇敢坚持，也能开辟出广阔天地。这才是每个人都可以送给自己的一朵小红花。　　</a:t>
            </a: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702310" y="968375"/>
            <a:ext cx="6305550" cy="4528185"/>
          </a:xfrm>
        </p:spPr>
        <p:txBody>
          <a:bodyPr/>
          <a:lstStyle/>
          <a:p>
            <a:pPr lvl="0">
              <a:lnSpc>
                <a:spcPct val="140000"/>
              </a:lnSpc>
            </a:pPr>
            <a:r>
              <a:rPr lang="en-US" altLang="zh-CN" sz="4000" b="1">
                <a:gradFill>
                  <a:gsLst>
                    <a:gs pos="0">
                      <a:srgbClr val="012D86"/>
                    </a:gs>
                    <a:gs pos="100000">
                      <a:srgbClr val="0E2557"/>
                    </a:gs>
                  </a:gsLst>
                  <a:lin scaled="0"/>
                </a:gradFill>
              </a:rPr>
              <a:t>     </a:t>
            </a:r>
            <a:r>
              <a:rPr lang="zh-CN" altLang="en-US" sz="4000" b="1">
                <a:gradFill>
                  <a:gsLst>
                    <a:gs pos="0">
                      <a:srgbClr val="012D86"/>
                    </a:gs>
                    <a:gs pos="100000">
                      <a:srgbClr val="0E2557"/>
                    </a:gs>
                  </a:gsLst>
                  <a:lin scaled="0"/>
                </a:gradFill>
              </a:rPr>
              <a:t>这正是：一朵小红花，送给你我他。风吹和雨打，绽放满天涯。</a:t>
            </a:r>
          </a:p>
        </p:txBody>
      </p:sp>
      <p:pic>
        <p:nvPicPr>
          <p:cNvPr id="101" name="图片 100"/>
          <p:cNvPicPr/>
          <p:nvPr/>
        </p:nvPicPr>
        <p:blipFill>
          <a:blip r:embed="rId3" r:link="rId2"/>
          <a:stretch>
            <a:fillRect/>
          </a:stretch>
        </p:blipFill>
        <p:spPr>
          <a:xfrm>
            <a:off x="7772400" y="1133475"/>
            <a:ext cx="3105150" cy="4591050"/>
          </a:xfrm>
          <a:prstGeom prst="rect">
            <a:avLst/>
          </a:prstGeom>
          <a:noFill/>
          <a:ln w="9525">
            <a:noFill/>
          </a:ln>
        </p:spPr>
      </p:pic>
      <p:pic>
        <p:nvPicPr>
          <p:cNvPr id="102" name="New picture"/>
          <p:cNvPicPr/>
          <p:nvPr/>
        </p:nvPicPr>
        <p:blipFill>
          <a:blip r:embed="rId4"/>
          <a:stretch>
            <a:fillRect/>
          </a:stretch>
        </p:blipFill>
        <p:spPr>
          <a:xfrm>
            <a:off x="10731500" y="109601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969010"/>
            <a:ext cx="10515600" cy="5217795"/>
          </a:xfrm>
        </p:spPr>
        <p:txBody>
          <a:bodyPr>
            <a:normAutofit fontScale="90000"/>
          </a:bodyPr>
          <a:lstStyle/>
          <a:p>
            <a:pPr lvl="0">
              <a:lnSpc>
                <a:spcPct val="110000"/>
              </a:lnSpc>
            </a:pPr>
            <a:r>
              <a:rPr lang="zh-CN" altLang="en-US" sz="3600" b="1">
                <a:solidFill>
                  <a:srgbClr val="FF0000"/>
                </a:solidFill>
              </a:rPr>
              <a:t>观影笔记的记录（影评前期准备）</a:t>
            </a:r>
            <a:br>
              <a:rPr lang="zh-CN" altLang="en-US" sz="3600" b="1">
                <a:solidFill>
                  <a:srgbClr val="FF0000"/>
                </a:solidFill>
              </a:rPr>
            </a:br>
            <a:r>
              <a:rPr lang="zh-CN" altLang="en-US" sz="3600" b="1">
                <a:gradFill>
                  <a:gsLst>
                    <a:gs pos="0">
                      <a:srgbClr val="012D86"/>
                    </a:gs>
                    <a:gs pos="100000">
                      <a:srgbClr val="0E2557"/>
                    </a:gs>
                  </a:gsLst>
                  <a:lin scaled="0"/>
                </a:gradFill>
              </a:rPr>
              <a:t>1: 影片的基本信息</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 片名，导演，演员及角色，职员（摄像，编剧，音乐等），改编，获奖情况。</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2:影视元素（光影声色）</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 主题，人物，声音，镜头，色彩，道具，细节，蒙太奇，长镜头，空镜头，声画关系。</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3：其他一闪而过的灵感</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 1:影片情节 2:影视元素 3:作用特点。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5837555"/>
          </a:xfrm>
        </p:spPr>
        <p:txBody>
          <a:bodyPr/>
          <a:lstStyle/>
          <a:p>
            <a:pPr>
              <a:lnSpc>
                <a:spcPct val="130000"/>
              </a:lnSpc>
            </a:pPr>
            <a:r>
              <a:rPr lang="zh-CN" altLang="en-US" sz="3600" b="1">
                <a:gradFill>
                  <a:gsLst>
                    <a:gs pos="0">
                      <a:srgbClr val="012D86"/>
                    </a:gs>
                    <a:gs pos="100000">
                      <a:srgbClr val="0E2557"/>
                    </a:gs>
                  </a:gsLst>
                  <a:lin scaled="0"/>
                </a:gradFill>
              </a:rPr>
              <a:t>发问是写一篇好影评的关键，这些问题可以很基础：</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---谁是主角？</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---角色和其他人物的关系是怎样的？</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---角色的行为如何呈现故事？</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---故事是否在一直强调重复什么？</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---什么是被这部电影肯定或批评的？</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---电影激发了你怎样的感觉？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53440" y="365125"/>
            <a:ext cx="10500360" cy="5679440"/>
          </a:xfrm>
        </p:spPr>
        <p:txBody>
          <a:bodyPr/>
          <a:lstStyle/>
          <a:p>
            <a:pPr>
              <a:lnSpc>
                <a:spcPct val="130000"/>
              </a:lnSpc>
            </a:pPr>
            <a:r>
              <a:rPr lang="zh-CN" altLang="en-US" sz="3600" b="1">
                <a:solidFill>
                  <a:srgbClr val="FF0000"/>
                </a:solidFill>
              </a:rPr>
              <a:t>1 叙事</a:t>
            </a:r>
            <a:r>
              <a:rPr lang="zh-CN" altLang="en-US" sz="3600" b="1">
                <a:gradFill>
                  <a:gsLst>
                    <a:gs pos="0">
                      <a:srgbClr val="012D86"/>
                    </a:gs>
                    <a:gs pos="100000">
                      <a:srgbClr val="0E2557"/>
                    </a:gs>
                  </a:gsLst>
                  <a:lin scaled="0"/>
                </a:gradFill>
              </a:rPr>
              <a:t>（叙事包括故事和情节两个不同的部分，故事就是事件，情节是指对一系列事件的安排建构）</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---电影的叙事是如何被建构的？你如何认识影片的叙事结构？</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---这些情节是按什么顺序组织在一起的？</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---采用这种特定结构的原因？</a:t>
            </a:r>
            <a:br>
              <a:rPr lang="zh-CN" altLang="en-US" sz="3600" b="1">
                <a:gradFill>
                  <a:gsLst>
                    <a:gs pos="0">
                      <a:srgbClr val="012D86"/>
                    </a:gs>
                    <a:gs pos="100000">
                      <a:srgbClr val="0E2557"/>
                    </a:gs>
                  </a:gsLst>
                  <a:lin scaled="0"/>
                </a:gradFill>
              </a:rPr>
            </a:br>
            <a:r>
              <a:rPr lang="zh-CN" altLang="en-US" sz="3600" b="1">
                <a:gradFill>
                  <a:gsLst>
                    <a:gs pos="0">
                      <a:srgbClr val="012D86"/>
                    </a:gs>
                    <a:gs pos="100000">
                      <a:srgbClr val="0E2557"/>
                    </a:gs>
                  </a:gsLst>
                  <a:lin scaled="0"/>
                </a:gradFill>
              </a:rPr>
              <a:t>---选择这些情节而忽略其他一些情节的原因？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68045" y="365125"/>
            <a:ext cx="10485755" cy="5719445"/>
          </a:xfrm>
        </p:spPr>
        <p:txBody>
          <a:bodyPr>
            <a:normAutofit fontScale="90000"/>
          </a:bodyPr>
          <a:lstStyle/>
          <a:p>
            <a:pPr lvl="0">
              <a:lnSpc>
                <a:spcPct val="110000"/>
              </a:lnSpc>
            </a:pP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---故事被讲述的方式是个突出的特点吗？因而可以成为分析的焦点吗？</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---有旁白吗？是否由剧中人物来描述旁白？因此这个角色是情节的组织者？是否由技术性要素暗示了故事的结构方式？</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---这部影片是否特别关注历史和时间也因此影响了情节的建构？</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---什么在推动故事？</a:t>
            </a:r>
            <a:br>
              <a:rPr lang="zh-CN" altLang="en-US" b="1">
                <a:gradFill>
                  <a:gsLst>
                    <a:gs pos="0">
                      <a:srgbClr val="012D86"/>
                    </a:gs>
                    <a:gs pos="100000">
                      <a:srgbClr val="0E2557"/>
                    </a:gs>
                  </a:gsLst>
                  <a:lin scaled="0"/>
                </a:gradFill>
              </a:rPr>
            </a:br>
            <a:endParaRPr lang="zh-CN" altLang="en-US" b="1">
              <a:gradFill>
                <a:gsLst>
                  <a:gs pos="0">
                    <a:srgbClr val="012D86"/>
                  </a:gs>
                  <a:gs pos="100000">
                    <a:srgbClr val="0E2557"/>
                  </a:gs>
                </a:gsLst>
                <a:lin scaled="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5639435"/>
          </a:xfrm>
        </p:spPr>
        <p:txBody>
          <a:bodyPr>
            <a:normAutofit fontScale="90000"/>
          </a:bodyPr>
          <a:lstStyle/>
          <a:p>
            <a:pPr lvl="0">
              <a:lnSpc>
                <a:spcPct val="110000"/>
              </a:lnSpc>
            </a:pPr>
            <a:br>
              <a:rPr lang="zh-CN" altLang="en-US" b="1">
                <a:gradFill>
                  <a:gsLst>
                    <a:gs pos="0">
                      <a:srgbClr val="012D86"/>
                    </a:gs>
                    <a:gs pos="100000">
                      <a:srgbClr val="0E2557"/>
                    </a:gs>
                  </a:gsLst>
                  <a:lin scaled="0"/>
                </a:gradFill>
              </a:rPr>
            </a:br>
            <a:r>
              <a:rPr lang="zh-CN" altLang="en-US" b="1">
                <a:solidFill>
                  <a:srgbClr val="FF0000"/>
                </a:solidFill>
              </a:rPr>
              <a:t>2，角色</a:t>
            </a:r>
            <a:br>
              <a:rPr lang="zh-CN" altLang="en-US" b="1">
                <a:solidFill>
                  <a:srgbClr val="FF0000"/>
                </a:solidFill>
              </a:rPr>
            </a:br>
            <a:r>
              <a:rPr lang="zh-CN" altLang="en-US" b="1">
                <a:gradFill>
                  <a:gsLst>
                    <a:gs pos="0">
                      <a:srgbClr val="012D86"/>
                    </a:gs>
                    <a:gs pos="100000">
                      <a:srgbClr val="0E2557"/>
                    </a:gs>
                  </a:gsLst>
                  <a:lin scaled="0"/>
                </a:gradFill>
              </a:rPr>
              <a:t>---角色是否真实？是什么使他们具有真实感？服装，对话，其他？</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---角色如果不真实，为什么?是什么使他们显得不可思议？</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---角色适合故事的背景吗？</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---角色改变了吗？如果是，以什么方式？</a:t>
            </a:r>
            <a:br>
              <a:rPr lang="zh-CN" altLang="en-US" b="1">
                <a:gradFill>
                  <a:gsLst>
                    <a:gs pos="0">
                      <a:srgbClr val="012D86"/>
                    </a:gs>
                    <a:gs pos="100000">
                      <a:srgbClr val="0E2557"/>
                    </a:gs>
                  </a:gsLst>
                  <a:lin scaled="0"/>
                </a:gradFill>
              </a:rPr>
            </a:br>
            <a:r>
              <a:rPr lang="zh-CN" altLang="en-US" b="1">
                <a:gradFill>
                  <a:gsLst>
                    <a:gs pos="0">
                      <a:srgbClr val="012D86"/>
                    </a:gs>
                    <a:gs pos="100000">
                      <a:srgbClr val="0E2557"/>
                    </a:gs>
                  </a:gsLst>
                  <a:lin scaled="0"/>
                </a:gradFill>
              </a:rPr>
              <a:t>---角色代表了怎样的价值观？</a:t>
            </a:r>
            <a:br>
              <a:rPr lang="zh-CN" altLang="en-US" b="1">
                <a:gradFill>
                  <a:gsLst>
                    <a:gs pos="0">
                      <a:srgbClr val="012D86"/>
                    </a:gs>
                    <a:gs pos="100000">
                      <a:srgbClr val="0E2557"/>
                    </a:gs>
                  </a:gsLst>
                  <a:lin scaled="0"/>
                </a:gradFill>
              </a:rPr>
            </a:br>
            <a:endParaRPr lang="zh-CN" altLang="en-US" b="1">
              <a:gradFill>
                <a:gsLst>
                  <a:gs pos="0">
                    <a:srgbClr val="012D86"/>
                  </a:gs>
                  <a:gs pos="100000">
                    <a:srgbClr val="0E2557"/>
                  </a:gs>
                </a:gsLst>
                <a:lin scaled="0"/>
              </a:gra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UNIT_PLACING_PICTURE_USER_VIEWPORT" val="{&quot;height&quot;:7230,&quot;width&quot;:4890}"/>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43</Paragraphs>
  <Slides>43</Slides>
  <Notes>0</Notes>
  <TotalTime>0</TotalTime>
  <HiddenSlides>0</HiddenSlides>
  <MMClips>0</MMClips>
  <ScaleCrop>0</ScaleCrop>
  <HeadingPairs>
    <vt:vector baseType="variant" size="6">
      <vt:variant>
        <vt:lpstr>Fonts used</vt:lpstr>
      </vt:variant>
      <vt:variant>
        <vt:i4>2</vt:i4>
      </vt:variant>
      <vt:variant>
        <vt:lpstr>Theme</vt:lpstr>
      </vt:variant>
      <vt:variant>
        <vt:i4>1</vt:i4>
      </vt:variant>
      <vt:variant>
        <vt:lpstr>Slide Titles</vt:lpstr>
      </vt:variant>
      <vt:variant>
        <vt:i4>43</vt:i4>
      </vt:variant>
    </vt:vector>
  </HeadingPairs>
  <TitlesOfParts>
    <vt:vector baseType="lpstr" size="46">
      <vt:lpstr>Arial</vt:lpstr>
      <vt:lpstr>Calibri</vt:lpstr>
      <vt:lpstr>Office 主题</vt:lpstr>
      <vt:lpstr>如何写好一篇影评？</vt:lpstr>
      <vt:lpstr>影评是文艺评论的一种，根据某种思想原则和审美标准对蕴藏在电影艺术中的审美价值，认识价值及其思想意义进行理性分析和科学评定，做出评美，析丑，褒优，贬劣。是对电影艺术创作规律的探索，并从中找到人类共同的生活意义.</vt:lpstr>
      <vt:lpstr>评论对象的三个特征一是对意识形态的反思性      例如早期鲁迅先生的文章，带有批判色彩。二是常规手段破坏的探索性       对视听手段的一种常规突破，例如早起认为镜头应该平稳，但是在不断探索中发现晃镜头在一些场合下使用会有更好的效果。三是审美手段的创造性       对整体的审美效果符合某一或所有的点都会成为被讨论的对象。</vt:lpstr>
      <vt:lpstr>影评的意义及功能一：阐释作品的深刻意蕴，挖掘作品的内在价值。二：领导鉴赏：培养和提高观众的审美趣味与艺术鉴赏水平。三：总结创作经验，探索总结艺术的发展规律，给艺术发展以正确的理论导向。</vt:lpstr>
      <vt:lpstr>观影笔记的记录（影评前期准备）1: 影片的基本信息 片名，导演，演员及角色，职员（摄像，编剧，音乐等），改编，获奖情况。2:影视元素（光影声色） 主题，人物，声音，镜头，色彩，道具，细节，蒙太奇，长镜头，空镜头，声画关系。3：其他一闪而过的灵感 1:影片情节 2:影视元素 3:作用特点。</vt:lpstr>
      <vt:lpstr>发问是写一篇好影评的关键，这些问题可以很基础：---谁是主角？---角色和其他人物的关系是怎样的？---角色的行为如何呈现故事？---故事是否在一直强调重复什么？---什么是被这部电影肯定或批评的？---电影激发了你怎样的感觉？</vt:lpstr>
      <vt:lpstr>1 叙事（叙事包括故事和情节两个不同的部分，故事就是事件，情节是指对一系列事件的安排建构）---电影的叙事是如何被建构的？你如何认识影片的叙事结构？---这些情节是按什么顺序组织在一起的？---采用这种特定结构的原因？---选择这些情节而忽略其他一些情节的原因？</vt:lpstr>
      <vt:lpstr>---故事被讲述的方式是个突出的特点吗？因而可以成为分析的焦点吗？---有旁白吗？是否由剧中人物来描述旁白？因此这个角色是情节的组织者？是否由技术性要素暗示了故事的结构方式？---这部影片是否特别关注历史和时间也因此影响了情节的建构？---什么在推动故事？</vt:lpstr>
      <vt:lpstr>2，角色---角色是否真实？是什么使他们具有真实感？服装，对话，其他？---角色如果不真实，为什么?是什么使他们显得不可思议？---角色适合故事的背景吗？---角色改变了吗？如果是，以什么方式？---角色代表了怎样的价值观？</vt:lpstr>
      <vt:lpstr>3，视点（最好试着解释某种电影技巧是如何创造出一个试点的，比如用光，场面调度）---电影是以什么方式决定你所要看到的？---它以某种方式限制或控制了你的视野吗？---如果你是通过某个角色的视角来观看的，那么你对这些角色有何了解？---摄像机是什么时候和怎样创造出一个角色的视点的？</vt:lpstr>
      <vt:lpstr>4，场面调度，（对于理解力强的影评人来说，场面调度的工具和术语是所有电影最重要的特色）---布景中的物件和道具对影片中的人物和情节是否有特殊的意义？---影片中的布景道具和人物的位置安排是否有特殊意义？---布景和场地是否描述了主题，还是变得比情节和角色更重要？</vt:lpstr>
      <vt:lpstr>---布景和场地的制作系统或历史时期？---角色着装的方式暗示了他们看待自己方式或者他们期待被别人看待的方式吗？---某个角色是否一换衣服就变成另一个人？---一件衣服是否有助于你分析角色？---影片中是否有重要的光影图形意在强调一个场景？---光影的色调是自然的还是显得很人工？---有人一直处于阴影中吗？</vt:lpstr>
      <vt:lpstr>---人物和空间的关系式？---影片中的颜色是否真实？---影片用色是否有什么模式？---颜色的使用有什么象征意义？---颜色和色调是如何与主题产生联系的？</vt:lpstr>
      <vt:lpstr>5 构图与影像（你要让画面本身的力量在写作中显现出来）---画面的焦点是？---空间是否拥挤宽敞扭曲？---为什么用宽银幕？这对人物的世界有什么意义？---画面如何使你以何种方式和何种关系来看待人物和事件？</vt:lpstr>
      <vt:lpstr>---摄影机的角度？与人物的关系是否符合？---摄影机境况与空间和动作的关系是否平衡或不平衡，那么在暗示什么？---景框与对象之间的距离，这些大众特远的镜头是否可以根据某些意义模型来理解？---景框外的空间的活动，声音，有什么含义？---影片如何用景框来强调人物周边的世界？</vt:lpstr>
      <vt:lpstr>---景框是否暗示了对世界或某个人物的观点？---景框的静止或运动是否可以成为你从中可见的世界的基础？---景框的移动是否显现了那个世界的复杂性，（越能注意到这些复杂性你的分析越深刻）</vt:lpstr>
      <vt:lpstr>6，剪辑（有两个用于观察的普遍原则，首先看剪辑如何建立景物人物与情节之间的关系的，它是否在人物事件与动作之间建立了联系和对立，其次是注意影像间更加抽象的关系，空间，方向，节奏是如何对观众视觉和心理起作用的）---剪辑遵循的逻辑是？---这样剪辑的目的是？---剪辑的连贯性是否有更加广义的对于世界和社会的暗示？电影是否有意创造一个有逻辑且安全的世界？</vt:lpstr>
      <vt:lpstr>---连贯性剪辑是否做出了某些调整以此来制造某种情绪反应？---为什么各路电影长镜头多而剪辑少？---西部片中的正反打为何常常是人与物而非人与人？---是否由连贯感中断？为什么这样？---某个段落中的正反打是否指出了角色的某些信息或者他们如何看待世界和彼此的？正反打中是否有一个人物的镜头更多，而在正反打营造的视线模式中两人永远没有视线交汇？---快速剪辑的应用是为了满足什么需要？</vt:lpstr>
      <vt:lpstr>---影片中的定位镜头是否很少？人物是否和我们一样迷失了方向，这种迷失感与主题有关吗？---剪辑中是否用了很多跳接来暗示时间的推移？为什么要用这种方式来打断连续感---影片中是否因为缺少了正反打镜头而使我们无法认同某个角色？---导演是否强迫观众对某个角色产生认同感而与另一个保持距离？---某个剪辑方式是否令你困惑，因为它打乱了你对世界的一般理解？</vt:lpstr>
      <vt:lpstr>7 声音---声音和画面的关系？---声音是否扮演了引入和结束画面的传统角色？---声音是否比画面重要？为什么？---音乐对叙事的关系？---除了讲述故事外对话还有什么作用？---如果要你从影片中选出三段最主要的音乐，你会怎么选为什么？</vt:lpstr>
      <vt:lpstr>分析一部影片时了解你要使用的分析方法是很重要的，因为这种自觉会帮助你察觉该方法的局限性，观众的需要和文章的意义。1，历史的方法。电影自身之间，电影与其制作条件，与受众的历史关系。2，民族电影，就是说，从文化和民族性格的角度来讨论电影，这种方法背后的假设是电影通过相当数量的个体性来烟花和获得理解。</vt:lpstr>
      <vt:lpstr>3，类型电影。特定类型的电影有不同的结构，主体和风格技巧4，作者论5，形式主义，即电影的风格，结构，技巧是如何在电影中以某种方式组织起来的6，意识形态，比如分析好莱坞霸权，女性主义，种族主义，阶级论，后殖民主义，同性恋。</vt:lpstr>
      <vt:lpstr>影评框架一：题目  主+副标题；主标题五个字以上；能概括文章中心，语词凝练优美，和副标题有直接联系，是来形容副标题。   副标题：角度明确，例如：评xxx电影的光线/音乐</vt:lpstr>
      <vt:lpstr>二：开头（1-2个自然段）1:解释：引出题目，言辞优美2:联系，切入影片（不要介绍过多关于电影的基本信息）3:断尾明确提出中心论点4:开头切入方式：影片主题，导演，题材。</vt:lpstr>
      <vt:lpstr>三：分论点的写作要求1:一般分论点2-5个，3.4为宜。   一般比如说从学术性和艺术性两个点，中间会再分2:每一个分论点写作方式：提出分论点+理论解释+举例论证+小总结3:分论点写作要求拟定用长句子</vt:lpstr>
      <vt:lpstr>四：结尾的作用1:总结全文 2:升华主题 3:回扣题目。</vt:lpstr>
      <vt:lpstr>影评写作的基本框架。</vt:lpstr>
      <vt:lpstr>第1种参考写作框架：第一段：大体介绍一下电影的剧情。表达出文章的中心思想。第二段：从导演的意图出发评论电影的主题、导演要表达的思想。或第二段：评论印象最深刻的电影情节对于解释主题有什么样的帮助或者作用。第三段：分析视听语言，从摄影的角度评论电影画面。第四段：作最后的总结。</vt:lpstr>
      <vt:lpstr>第2种参考写作框架：第一段：先简单介绍导演的资历和作品，从而引申出要评论的这部电影。第二段：电影的音乐是如何衬托主题的。第三段：电影的色彩具有什么样的特点。第四段：评论这部电影最鲜明的风格。第五段：最后指出这部电影的一点瑕疵，并对整篇文章作总结。</vt:lpstr>
      <vt:lpstr>第3种参考写作框架：第一段：直接开门见山。指出要评论电影的某个人物。第二段：电影人物的性格是怎样的。或第二段：导演如何塑造这个人物形象的。第三段：这个人物在电影中起什么作用。第四段：赞美导演对人物的选择能力。</vt:lpstr>
      <vt:lpstr>第4种参考写作框架：第一段：概述一下电影剧情，说一下自己对电影的整体印象。第二段：评论电影的叙事风格或者说电影讲述故事的结构如何。第三段：令自己印象最深刻的镜头，这个镜头有什么样的作用。第四段：这部电影和导演的其他电影做一下横向的对比，评论电影之间的区别或者联系。第五段：和开头形成呼应，作总结。</vt:lpstr>
      <vt:lpstr>第5种参考写作框架：第一段：夸赞这部电影所带来的意义。第二段：详细说明这部电影有哪些突破。第三段：对于导演意图进行解读。第四段：评论电影镜头的风格。第五段：电影中所处的历史时代对自己有哪些启发或者新的发现。第六段：总结文章的整体思想。</vt:lpstr>
      <vt:lpstr>第6种参考写作框架：第一段：看完电影以后引起自己的思考，并带来一连串的疑问。第二段：讨论电影中最重要的意向或者说道具，说说这个道具的特殊意义在哪里。第三段：电影对现实社会的启示。第四段：电影的剪辑风格或者拍摄方式。第五段：最后解开自己的疑团，并指出导演的一些不足。</vt:lpstr>
      <vt:lpstr>第7种参考写作框架：第一段：从电影的片名引申出自己的观点。第二段：详细分析电影片名和导演意图之间的关系。第三段：分析电影的主题和电影的片名有什么样的特殊联系。第四段：分析电影中的符号化的具体道具。第五段：分析电影的色彩变化。第六段：总结自己对电影的想法。</vt:lpstr>
      <vt:lpstr>第8种参考写作框架：第一段：直接点题，要评论电影中的演员。第二段：演员在这部电影和其他电影中的表现有什么不同。第三段：评论演员在角色塑造方面是否具有可圈可点之处。第四段：根据自己的知识面和新闻积累，谈一下演员的发展潜力。第五段：整体评价演员，总结自己的观点。</vt:lpstr>
      <vt:lpstr>例文：  一朵小红花，送给你我他                        人民日报评论  </vt:lpstr>
      <vt:lpstr>　　不知你是否看了抗癌题材电影《送你一朵小红花》？这部元旦档上映的电影，以两个抗癌家庭的故事为主线，用轻松搞笑而又不失温情的手法，思考和直面了人们的终极问题——如何在死亡面前更好地活下去。今天，我们就来聊聊这个话题。　</vt:lpstr>
      <vt:lpstr>　      一部电影，篇幅有限，却让人们看到抗癌群体的众生相。他们有着常人难以想象的痛苦，但也有着柴米油盐、聚会欢笑的平凡时刻，甚至病友追思会也选择以“cosplay”的形式举行。电影的题材足够沉重，但剧情设置却有着轻喜剧的色彩，让不少观众笑中带泪。这种讲述方式背后，隐藏着导演的善意与温情，也诉说着这样一个主旨：即便抗癌家庭群体正在经历艰难时刻，厄运也剥夺不了他们对美好生活的向往。　</vt:lpstr>
      <vt:lpstr>　    电影中，生与死构成了难以调和的矛盾冲突。在这个充满张力的过程中，友情、亲情、爱情，却总能让人找到温暖的松弛。命运浮沉，世事难料。年轻的生命虽然面临随时可能降临的死亡威胁，但只要心有向往，“云朵的背后是阳光”；梦幻的年华虽然深陷荆棘，有人却穿过人山人海把手握紧，这是多么有力地支撑。珍惜每一个悸动的梦想，珍惜每一次勇敢的前往，“泥沙中也会有花朵绽放”。</vt:lpstr>
      <vt:lpstr>　　当然，病痛面前，有乐观、积极，更有茫然、失落。故事的男女主人公就处在这样两个极端。韦一航整天“丧丧的”，看似自闭冷漠的他实则有着想爱而不敢爱的痛。而马小远则相信“人不管有病没病，有胆没胆，活的是个精气神儿”，她以少年特有的方式，在广场喷泉、高层楼梯间帮助韦一航实现到科罗拉多与喜马拉雅探险的梦想。他们的相遇，只有过程而没有结果。而正是过程中真切体验到的种种滋味，如同鲜活的画笔，在韦一航手上画下一朵小红花，也在他原本黯淡的心里种下了希望、信念与勇气。正如片尾曲所唱，“送你一朵小红花，开在你昨天新长的枝桠”。　</vt:lpstr>
      <vt:lpstr>　   近年来，抗癌题材的影视作品、文学作品在国内外都不鲜见。女白领“柱子哥”将她的抗癌经历写成《向阳而生》，已故复旦大学博士于娟写下《此生未完成》，她们对生命的透彻理解，在对抗疾病时展现出来的乐观与坚强，令无数人动容。在知乎热帖“既然所有的生命都要死亡，那么生命的意义是什么”中，获得高赞的一个回答是：活着本身就是意义。对人类这个有着敏锐感受力的物种来说，对生命的理解，和生命本身一样重要。苦难如同一把锉刀，在疼痛中加速人对生命本质的理解。人类或许无法战胜苦难，但即便被打得千疮百孔，只要还能感受到信念和爱，依然能保持人之为人的尊严，从而超越苦难。　</vt:lpstr>
      <vt:lpstr>　    韦一航在影片中抱怨，“上天就是这么不喜欢我，只要一见我过得舒坦一点，就立马把我的生活调成困难模式”。有观影者认为，文艺作品里的灾难与痛苦，似乎总比现实生活中的更猛烈。事实上，很多人或许不曾遇到罹[ lí  ] 患绝症的艰难处境，但谁的生活不曾经历过“困难模式”？当你觉得退无可退之时，与其纠结于苦楚的程度、抱怨命运的不公，不如接受现实、积极面对、勇敢坚持，也能开辟出广阔天地。这才是每个人都可以送给自己的一朵小红花。　　</vt:lpstr>
      <vt:lpstr>     这正是：一朵小红花，送给你我他。风吹和雨打，绽放满天涯。</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2021-05-13T14:03:11.810</cp:lastPrinted>
  <dcterms:created xsi:type="dcterms:W3CDTF">2021-05-13T14:03:11Z</dcterms:created>
  <dcterms:modified xsi:type="dcterms:W3CDTF">2021-05-13T06:03:16Z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