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1"/>
  </p:notesMasterIdLst>
  <p:sldIdLst>
    <p:sldId id="299" r:id="rId4"/>
    <p:sldId id="574" r:id="rId5"/>
    <p:sldId id="573" r:id="rId6"/>
    <p:sldId id="501" r:id="rId7"/>
    <p:sldId id="651" r:id="rId8"/>
    <p:sldId id="502" r:id="rId9"/>
    <p:sldId id="648" r:id="rId10"/>
    <p:sldId id="504" r:id="rId12"/>
    <p:sldId id="433" r:id="rId13"/>
    <p:sldId id="434" r:id="rId14"/>
    <p:sldId id="435" r:id="rId15"/>
    <p:sldId id="650" r:id="rId16"/>
    <p:sldId id="436" r:id="rId17"/>
    <p:sldId id="652" r:id="rId18"/>
    <p:sldId id="437" r:id="rId19"/>
    <p:sldId id="438" r:id="rId20"/>
    <p:sldId id="439" r:id="rId21"/>
    <p:sldId id="440" r:id="rId22"/>
    <p:sldId id="441" r:id="rId23"/>
    <p:sldId id="667" r:id="rId24"/>
    <p:sldId id="668" r:id="rId25"/>
    <p:sldId id="669" r:id="rId26"/>
    <p:sldId id="670" r:id="rId27"/>
    <p:sldId id="671" r:id="rId28"/>
    <p:sldId id="672" r:id="rId29"/>
    <p:sldId id="673" r:id="rId30"/>
    <p:sldId id="674" r:id="rId31"/>
    <p:sldId id="675" r:id="rId32"/>
    <p:sldId id="67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03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p:restoredTop sz="94674"/>
  </p:normalViewPr>
  <p:slideViewPr>
    <p:cSldViewPr snapToGrid="0" snapToObjects="1">
      <p:cViewPr varScale="1">
        <p:scale>
          <a:sx n="107" d="100"/>
          <a:sy n="107" d="100"/>
        </p:scale>
        <p:origin x="200" y="528"/>
      </p:cViewPr>
      <p:guideLst>
        <p:guide orient="horz" pos="2087"/>
        <p:guide pos="38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CFC74-33FF-4D01-990E-C8E078BDED2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23D0F7-7F5F-4D35-87FD-58C2092FBF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8A71-33CA-46AE-990F-20B4935559B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A16AA21-1863-4931-97CB-99D0A168701B}"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772C379-9A7C-4C87-A116-CBE9F58B04C5}" type="datetimeFigureOut">
              <a:rPr lang="en-US" smtClean="0"/>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png"/><Relationship Id="rId14" Type="http://schemas.microsoft.com/office/2007/relationships/hdphoto" Target="../media/image4.wdp"/><Relationship Id="rId13" Type="http://schemas.openxmlformats.org/officeDocument/2006/relationships/image" Target="../media/image6.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5" Type="http://schemas.openxmlformats.org/officeDocument/2006/relationships/theme" Target="../theme/theme2.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23D0F7-7F5F-4D35-87FD-58C2092FBF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98A71-33CA-46AE-990F-20B4935559BE}"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9.xml"/><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20.png"/><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540500" y="3490595"/>
            <a:ext cx="5650865" cy="3362325"/>
          </a:xfrm>
          <a:prstGeom prst="rect">
            <a:avLst/>
          </a:prstGeom>
        </p:spPr>
      </p:pic>
      <p:pic>
        <p:nvPicPr>
          <p:cNvPr id="4" name="图片 3"/>
          <p:cNvPicPr>
            <a:picLocks noChangeAspect="1"/>
          </p:cNvPicPr>
          <p:nvPr/>
        </p:nvPicPr>
        <p:blipFill>
          <a:blip r:embed="rId2"/>
          <a:stretch>
            <a:fillRect/>
          </a:stretch>
        </p:blipFill>
        <p:spPr>
          <a:xfrm>
            <a:off x="0" y="3489960"/>
            <a:ext cx="6540500" cy="3362960"/>
          </a:xfrm>
          <a:prstGeom prst="rect">
            <a:avLst/>
          </a:prstGeom>
        </p:spPr>
      </p:pic>
      <p:pic>
        <p:nvPicPr>
          <p:cNvPr id="3" name="图片 2"/>
          <p:cNvPicPr>
            <a:picLocks noChangeAspect="1"/>
          </p:cNvPicPr>
          <p:nvPr/>
        </p:nvPicPr>
        <p:blipFill>
          <a:blip r:embed="rId3"/>
          <a:stretch>
            <a:fillRect/>
          </a:stretch>
        </p:blipFill>
        <p:spPr>
          <a:xfrm>
            <a:off x="6541135" y="-3175"/>
            <a:ext cx="5650230" cy="3493770"/>
          </a:xfrm>
          <a:prstGeom prst="rect">
            <a:avLst/>
          </a:prstGeom>
        </p:spPr>
      </p:pic>
      <p:pic>
        <p:nvPicPr>
          <p:cNvPr id="10" name="图片 9"/>
          <p:cNvPicPr>
            <a:picLocks noChangeAspect="1"/>
          </p:cNvPicPr>
          <p:nvPr/>
        </p:nvPicPr>
        <p:blipFill>
          <a:blip r:embed="rId4"/>
          <a:stretch>
            <a:fillRect/>
          </a:stretch>
        </p:blipFill>
        <p:spPr>
          <a:xfrm>
            <a:off x="0" y="0"/>
            <a:ext cx="6541135" cy="3489960"/>
          </a:xfrm>
          <a:prstGeom prst="rect">
            <a:avLst/>
          </a:prstGeom>
        </p:spPr>
      </p:pic>
      <p:sp>
        <p:nvSpPr>
          <p:cNvPr id="11269" name="Rectangle 3"/>
          <p:cNvSpPr/>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
        <p:nvSpPr>
          <p:cNvPr id="9" name="矩形 8"/>
          <p:cNvSpPr/>
          <p:nvPr/>
        </p:nvSpPr>
        <p:spPr>
          <a:xfrm>
            <a:off x="805815" y="1583055"/>
            <a:ext cx="10342880" cy="1322070"/>
          </a:xfrm>
          <a:prstGeom prst="rect">
            <a:avLst/>
          </a:prstGeom>
          <a:noFill/>
          <a:ln>
            <a:noFill/>
          </a:ln>
        </p:spPr>
        <p:txBody>
          <a:bodyPr wrap="none" rtlCol="0" anchor="t">
            <a:spAutoFit/>
          </a:bodyPr>
          <a:p>
            <a:pPr algn="ctr"/>
            <a:r>
              <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rPr>
              <a:t>《红楼梦》整本书阅读</a:t>
            </a:r>
            <a:endPar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endParaRPr>
          </a:p>
        </p:txBody>
      </p:sp>
      <p:sp>
        <p:nvSpPr>
          <p:cNvPr id="13" name="矩形 12"/>
          <p:cNvSpPr/>
          <p:nvPr/>
        </p:nvSpPr>
        <p:spPr>
          <a:xfrm>
            <a:off x="4324350" y="3570605"/>
            <a:ext cx="4246880" cy="1322070"/>
          </a:xfrm>
          <a:prstGeom prst="rect">
            <a:avLst/>
          </a:prstGeom>
          <a:noFill/>
          <a:ln>
            <a:noFill/>
          </a:ln>
        </p:spPr>
        <p:txBody>
          <a:bodyPr wrap="none" rtlCol="0" anchor="t">
            <a:spAutoFit/>
          </a:bodyPr>
          <a:p>
            <a:pPr algn="ctr"/>
            <a:r>
              <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rPr>
              <a:t>导读指导</a:t>
            </a:r>
            <a:endPar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4357370" y="1389380"/>
            <a:ext cx="7703820" cy="4078605"/>
          </a:xfrm>
          <a:prstGeom prst="rect">
            <a:avLst/>
          </a:prstGeom>
          <a:noFill/>
          <a:ln w="12700">
            <a:solidFill>
              <a:schemeClr val="bg1"/>
            </a:solidFill>
            <a:miter lim="800000"/>
          </a:ln>
          <a:effectLst/>
        </p:spPr>
        <p:txBody>
          <a:bodyPr wrap="square">
            <a:spAutoFit/>
          </a:bodyPr>
          <a:p>
            <a:pPr marR="0" defTabSz="914400">
              <a:lnSpc>
                <a:spcPct val="120000"/>
              </a:lnSpc>
              <a:spcBef>
                <a:spcPct val="50000"/>
              </a:spcBef>
              <a:buClrTx/>
              <a:buSzTx/>
              <a:buFont typeface="Arial" panose="020B0604020202020204" pitchFamily="34" charset="0"/>
              <a:defRPr/>
            </a:pPr>
            <a:r>
              <a:rPr kumimoji="0" sz="2400" b="1" kern="1200" cap="none" spc="0" normalizeH="0" baseline="0" noProof="0" dirty="0">
                <a:solidFill>
                  <a:schemeClr val="accent2">
                    <a:lumMod val="60000"/>
                    <a:lumOff val="40000"/>
                  </a:schemeClr>
                </a:solidFill>
                <a:latin typeface="新宋体" panose="02010609030101010101" charset="-122"/>
                <a:ea typeface="新宋体" panose="02010609030101010101" charset="-122"/>
                <a:cs typeface="新宋体" panose="02010609030101010101" charset="-122"/>
              </a:rPr>
              <a:t>曹雪芹一生经历了曹家由盛而衰的过程，他也由贵公子跌落为“寒士”。这种天壤之别的生活变化不能不引起他对过去经历的一切作一番痛苦而深刻的回忆，从而产生思想上的矛盾：一方面，少年时代贵族家庭生活在他身上留下的烙印，使他对本阶级怀有温情的眷念，思想上带有空幻的色彩；另一方面，社会的腐败，统治阶级的丑恶，使他对本阶级的面目有了认识，性格上具有叛逆的特征。这些都为他写出《红楼梦》这部伟大的作品提供了良好的基础。</a:t>
            </a:r>
            <a:endParaRPr kumimoji="0" sz="2400" b="1" kern="1200" cap="none" spc="0" normalizeH="0" baseline="0" noProof="0" dirty="0">
              <a:solidFill>
                <a:schemeClr val="accent2">
                  <a:lumMod val="60000"/>
                  <a:lumOff val="40000"/>
                </a:schemeClr>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曹雪芹</a:t>
            </a:r>
            <a:r>
              <a:rPr lang="zh-CN" altLang="zh-CN" sz="4400" dirty="0"/>
              <a:t> </a:t>
            </a:r>
            <a:endParaRPr kumimoji="1" lang="zh-CN" altLang="en-US" sz="4400" dirty="0"/>
          </a:p>
        </p:txBody>
      </p:sp>
      <p:pic>
        <p:nvPicPr>
          <p:cNvPr id="4" name="图片 3"/>
          <p:cNvPicPr>
            <a:picLocks noChangeAspect="1"/>
          </p:cNvPicPr>
          <p:nvPr/>
        </p:nvPicPr>
        <p:blipFill>
          <a:blip r:embed="rId2"/>
          <a:srcRect/>
          <a:stretch>
            <a:fillRect/>
          </a:stretch>
        </p:blipFill>
        <p:spPr>
          <a:xfrm>
            <a:off x="119380" y="1506220"/>
            <a:ext cx="4176395" cy="381317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buFont typeface="Arial" panose="020B0604020202020204" pitchFamily="34" charset="0"/>
              <a:buChar char="•"/>
            </a:pPr>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Text Box 4"/>
          <p:cNvSpPr txBox="1">
            <a:spLocks noChangeArrowheads="1"/>
          </p:cNvSpPr>
          <p:nvPr/>
        </p:nvSpPr>
        <p:spPr bwMode="auto">
          <a:xfrm>
            <a:off x="401320" y="1011555"/>
            <a:ext cx="11077575" cy="2306320"/>
          </a:xfrm>
          <a:prstGeom prst="rect">
            <a:avLst/>
          </a:prstGeom>
          <a:noFill/>
          <a:ln w="12700">
            <a:solidFill>
              <a:schemeClr val="bg1"/>
            </a:solidFill>
            <a:miter lim="800000"/>
          </a:ln>
          <a:effectLst/>
        </p:spPr>
        <p:txBody>
          <a:bodyPr wrap="square">
            <a:spAutoFit/>
          </a:bodyPr>
          <a:p>
            <a:pPr marR="0" defTabSz="914400">
              <a:lnSpc>
                <a:spcPct val="120000"/>
              </a:lnSpc>
              <a:spcBef>
                <a:spcPct val="5000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曹雪芹写《红楼梦》的具体年月已无从查考，只能从书中知道他“于悼红轩中披阅十载，增删五次”。据专家考证：全书共110回，因为曹雪芹留下了一份完整的提纲是110回。前八十回在他去世前已传抄于世。后三十回也基本完成，只是由于某种原因没有流传下来，后来终于迷失。这是不可弥补的损失。到十八世纪末，高鹗续写了后四十回，补成了现行的一百二十回本。</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曹雪芹</a:t>
            </a:r>
            <a:r>
              <a:rPr lang="zh-CN" altLang="zh-CN" sz="4400" dirty="0"/>
              <a:t> </a:t>
            </a:r>
            <a:endParaRPr kumimoji="1" lang="zh-CN" altLang="en-US" sz="4400" dirty="0"/>
          </a:p>
        </p:txBody>
      </p:sp>
      <p:pic>
        <p:nvPicPr>
          <p:cNvPr id="4" name="图片 3"/>
          <p:cNvPicPr>
            <a:picLocks noChangeAspect="1"/>
          </p:cNvPicPr>
          <p:nvPr/>
        </p:nvPicPr>
        <p:blipFill>
          <a:blip r:embed="rId2"/>
          <a:srcRect/>
          <a:stretch>
            <a:fillRect/>
          </a:stretch>
        </p:blipFill>
        <p:spPr>
          <a:xfrm>
            <a:off x="401320" y="3463925"/>
            <a:ext cx="5639435" cy="3205480"/>
          </a:xfrm>
          <a:prstGeom prst="rect">
            <a:avLst/>
          </a:prstGeom>
        </p:spPr>
      </p:pic>
      <p:pic>
        <p:nvPicPr>
          <p:cNvPr id="6" name="图片 5"/>
          <p:cNvPicPr>
            <a:picLocks noChangeAspect="1"/>
          </p:cNvPicPr>
          <p:nvPr/>
        </p:nvPicPr>
        <p:blipFill>
          <a:blip r:embed="rId3"/>
          <a:srcRect/>
          <a:stretch>
            <a:fillRect/>
          </a:stretch>
        </p:blipFill>
        <p:spPr>
          <a:xfrm>
            <a:off x="6305550" y="3464560"/>
            <a:ext cx="5115560" cy="320484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1" descr="290593288de26e323f712543c4420854"/>
          <p:cNvPicPr>
            <a:picLocks noChangeAspect="1"/>
          </p:cNvPicPr>
          <p:nvPr/>
        </p:nvPicPr>
        <p:blipFill>
          <a:blip r:embed="rId1"/>
          <a:srcRect/>
          <a:stretch>
            <a:fillRect/>
          </a:stretch>
        </p:blipFill>
        <p:spPr>
          <a:xfrm>
            <a:off x="1068070" y="414655"/>
            <a:ext cx="1443990" cy="1431925"/>
          </a:xfrm>
          <a:prstGeom prst="rect">
            <a:avLst/>
          </a:prstGeom>
        </p:spPr>
      </p:pic>
      <p:pic>
        <p:nvPicPr>
          <p:cNvPr id="24" name="Picture 77" descr="F:\Trabajos\Envato\Graphic River\Mica PPT\mountains.png"/>
          <p:cNvPicPr>
            <a:picLocks noChangeAspect="1" noChangeArrowheads="1"/>
          </p:cNvPicPr>
          <p:nvPr/>
        </p:nvPicPr>
        <p:blipFill rotWithShape="1">
          <a:blip r:embed="rId2"/>
          <a:srcRect/>
          <a:stretch>
            <a:fillRect/>
          </a:stretch>
        </p:blipFill>
        <p:spPr bwMode="auto">
          <a:xfrm>
            <a:off x="1193589" y="5409833"/>
            <a:ext cx="9956800" cy="1063503"/>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047057" y="199796"/>
            <a:ext cx="1485523" cy="1508288"/>
            <a:chOff x="5175841" y="2052081"/>
            <a:chExt cx="1845629" cy="1862563"/>
          </a:xfrm>
        </p:grpSpPr>
        <p:grpSp>
          <p:nvGrpSpPr>
            <p:cNvPr id="93" name="组合 92"/>
            <p:cNvGrpSpPr/>
            <p:nvPr/>
          </p:nvGrpSpPr>
          <p:grpSpPr>
            <a:xfrm rot="10800000">
              <a:off x="5175841" y="2052081"/>
              <a:ext cx="1845629" cy="934096"/>
              <a:chOff x="-4913823" y="-3294175"/>
              <a:chExt cx="7137808" cy="2972835"/>
            </a:xfrm>
            <a:solidFill>
              <a:srgbClr val="425363"/>
            </a:solidFill>
          </p:grpSpPr>
          <p:sp>
            <p:nvSpPr>
              <p:cNvPr id="109"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110"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11"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12"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13"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14"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15"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16"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17"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118"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19"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grpSp>
          <p:nvGrpSpPr>
            <p:cNvPr id="94" name="组合 93"/>
            <p:cNvGrpSpPr/>
            <p:nvPr/>
          </p:nvGrpSpPr>
          <p:grpSpPr>
            <a:xfrm>
              <a:off x="5175841" y="2980548"/>
              <a:ext cx="1845629" cy="934096"/>
              <a:chOff x="-4913823" y="-3294175"/>
              <a:chExt cx="7137808" cy="2972835"/>
            </a:xfrm>
            <a:solidFill>
              <a:srgbClr val="425363"/>
            </a:solidFill>
          </p:grpSpPr>
          <p:sp>
            <p:nvSpPr>
              <p:cNvPr id="98"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99"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00"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01"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02"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03"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04"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05"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06"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33"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08"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sp>
          <p:nvSpPr>
            <p:cNvPr id="96" name="菱形 95"/>
            <p:cNvSpPr/>
            <p:nvPr/>
          </p:nvSpPr>
          <p:spPr>
            <a:xfrm>
              <a:off x="5425498" y="2350187"/>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tx1"/>
                  </a:solidFill>
                  <a:latin typeface="微软雅黑" panose="020B0503020204020204" charset="-122"/>
                  <a:ea typeface="微软雅黑" panose="020B0503020204020204" charset="-122"/>
                  <a:cs typeface="+mn-ea"/>
                  <a:sym typeface="+mn-lt"/>
                </a:rPr>
                <a:t>叁</a:t>
              </a:r>
              <a:endParaRPr lang="zh-CN" altLang="en-US" sz="4800" b="1" dirty="0">
                <a:solidFill>
                  <a:schemeClr val="tx1"/>
                </a:solidFill>
                <a:latin typeface="微软雅黑" panose="020B0503020204020204" charset="-122"/>
                <a:ea typeface="微软雅黑" panose="020B0503020204020204" charset="-122"/>
                <a:cs typeface="+mn-ea"/>
                <a:sym typeface="+mn-lt"/>
              </a:endParaRPr>
            </a:p>
          </p:txBody>
        </p:sp>
      </p:grpSp>
      <p:pic>
        <p:nvPicPr>
          <p:cNvPr id="36" name="图片 35"/>
          <p:cNvPicPr>
            <a:picLocks noChangeAspect="1"/>
          </p:cNvPicPr>
          <p:nvPr/>
        </p:nvPicPr>
        <p:blipFill>
          <a:blip r:embed="rId3"/>
          <a:srcRect/>
          <a:stretch>
            <a:fillRect/>
          </a:stretch>
        </p:blipFill>
        <p:spPr>
          <a:xfrm>
            <a:off x="1115060" y="1898015"/>
            <a:ext cx="10034905" cy="4049395"/>
          </a:xfrm>
          <a:prstGeom prst="rect">
            <a:avLst/>
          </a:prstGeom>
        </p:spPr>
      </p:pic>
      <p:sp>
        <p:nvSpPr>
          <p:cNvPr id="38" name="文本框 37"/>
          <p:cNvSpPr txBox="1"/>
          <p:nvPr/>
        </p:nvSpPr>
        <p:spPr>
          <a:xfrm>
            <a:off x="3615055" y="441325"/>
            <a:ext cx="1247140" cy="1434778"/>
          </a:xfrm>
          <a:prstGeom prst="ellipse">
            <a:avLst/>
          </a:prstGeom>
          <a:solidFill>
            <a:srgbClr val="7030A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知</a:t>
            </a:r>
            <a:endParaRPr lang="zh-CN" altLang="en-US" sz="6000" b="1">
              <a:solidFill>
                <a:srgbClr val="FFFF00"/>
              </a:solidFill>
              <a:latin typeface="微软雅黑" panose="020B0503020204020204" charset="-122"/>
              <a:ea typeface="微软雅黑" panose="020B0503020204020204" charset="-122"/>
            </a:endParaRPr>
          </a:p>
        </p:txBody>
      </p:sp>
      <p:sp>
        <p:nvSpPr>
          <p:cNvPr id="39" name="文本框 38"/>
          <p:cNvSpPr txBox="1"/>
          <p:nvPr/>
        </p:nvSpPr>
        <p:spPr>
          <a:xfrm>
            <a:off x="5847080" y="441325"/>
            <a:ext cx="1295400" cy="1435020"/>
          </a:xfrm>
          <a:prstGeom prst="ellipse">
            <a:avLst/>
          </a:prstGeom>
          <a:solidFill>
            <a:srgbClr val="7030A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作</a:t>
            </a:r>
            <a:endParaRPr lang="zh-CN" altLang="en-US" sz="6000" b="1">
              <a:solidFill>
                <a:srgbClr val="FFFF00"/>
              </a:solidFill>
              <a:latin typeface="微软雅黑" panose="020B0503020204020204" charset="-122"/>
              <a:ea typeface="微软雅黑" panose="020B0503020204020204" charset="-122"/>
            </a:endParaRPr>
          </a:p>
        </p:txBody>
      </p:sp>
      <p:sp>
        <p:nvSpPr>
          <p:cNvPr id="40" name="文本框 39"/>
          <p:cNvSpPr txBox="1"/>
          <p:nvPr/>
        </p:nvSpPr>
        <p:spPr>
          <a:xfrm>
            <a:off x="8373745" y="414655"/>
            <a:ext cx="1311275" cy="1435020"/>
          </a:xfrm>
          <a:prstGeom prst="ellipse">
            <a:avLst/>
          </a:prstGeom>
          <a:solidFill>
            <a:srgbClr val="7030A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品</a:t>
            </a:r>
            <a:endParaRPr lang="zh-CN" altLang="en-US" sz="6000" b="1">
              <a:solidFill>
                <a:srgbClr val="FFFF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amond(in)">
                                      <p:cBhvr>
                                        <p:cTn id="7" dur="20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80">
                                          <p:stCondLst>
                                            <p:cond delay="0"/>
                                          </p:stCondLst>
                                        </p:cTn>
                                        <p:tgtEl>
                                          <p:spTgt spid="38"/>
                                        </p:tgtEl>
                                      </p:cBhvr>
                                    </p:animEffect>
                                    <p:anim calcmode="lin" valueType="num">
                                      <p:cBhvr>
                                        <p:cTn id="13"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8" dur="26">
                                          <p:stCondLst>
                                            <p:cond delay="650"/>
                                          </p:stCondLst>
                                        </p:cTn>
                                        <p:tgtEl>
                                          <p:spTgt spid="38"/>
                                        </p:tgtEl>
                                      </p:cBhvr>
                                      <p:to x="100000" y="60000"/>
                                    </p:animScale>
                                    <p:animScale>
                                      <p:cBhvr>
                                        <p:cTn id="19" dur="166" decel="50000">
                                          <p:stCondLst>
                                            <p:cond delay="676"/>
                                          </p:stCondLst>
                                        </p:cTn>
                                        <p:tgtEl>
                                          <p:spTgt spid="38"/>
                                        </p:tgtEl>
                                      </p:cBhvr>
                                      <p:to x="100000" y="100000"/>
                                    </p:animScale>
                                    <p:animScale>
                                      <p:cBhvr>
                                        <p:cTn id="20" dur="26">
                                          <p:stCondLst>
                                            <p:cond delay="1312"/>
                                          </p:stCondLst>
                                        </p:cTn>
                                        <p:tgtEl>
                                          <p:spTgt spid="38"/>
                                        </p:tgtEl>
                                      </p:cBhvr>
                                      <p:to x="100000" y="80000"/>
                                    </p:animScale>
                                    <p:animScale>
                                      <p:cBhvr>
                                        <p:cTn id="21" dur="166" decel="50000">
                                          <p:stCondLst>
                                            <p:cond delay="1338"/>
                                          </p:stCondLst>
                                        </p:cTn>
                                        <p:tgtEl>
                                          <p:spTgt spid="38"/>
                                        </p:tgtEl>
                                      </p:cBhvr>
                                      <p:to x="100000" y="100000"/>
                                    </p:animScale>
                                    <p:animScale>
                                      <p:cBhvr>
                                        <p:cTn id="22" dur="26">
                                          <p:stCondLst>
                                            <p:cond delay="1642"/>
                                          </p:stCondLst>
                                        </p:cTn>
                                        <p:tgtEl>
                                          <p:spTgt spid="38"/>
                                        </p:tgtEl>
                                      </p:cBhvr>
                                      <p:to x="100000" y="90000"/>
                                    </p:animScale>
                                    <p:animScale>
                                      <p:cBhvr>
                                        <p:cTn id="23" dur="166" decel="50000">
                                          <p:stCondLst>
                                            <p:cond delay="1668"/>
                                          </p:stCondLst>
                                        </p:cTn>
                                        <p:tgtEl>
                                          <p:spTgt spid="38"/>
                                        </p:tgtEl>
                                      </p:cBhvr>
                                      <p:to x="100000" y="100000"/>
                                    </p:animScale>
                                    <p:animScale>
                                      <p:cBhvr>
                                        <p:cTn id="24" dur="26">
                                          <p:stCondLst>
                                            <p:cond delay="1808"/>
                                          </p:stCondLst>
                                        </p:cTn>
                                        <p:tgtEl>
                                          <p:spTgt spid="38"/>
                                        </p:tgtEl>
                                      </p:cBhvr>
                                      <p:to x="100000" y="95000"/>
                                    </p:animScale>
                                    <p:animScale>
                                      <p:cBhvr>
                                        <p:cTn id="25" dur="166" decel="50000">
                                          <p:stCondLst>
                                            <p:cond delay="1834"/>
                                          </p:stCondLst>
                                        </p:cTn>
                                        <p:tgtEl>
                                          <p:spTgt spid="3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80">
                                          <p:stCondLst>
                                            <p:cond delay="0"/>
                                          </p:stCondLst>
                                        </p:cTn>
                                        <p:tgtEl>
                                          <p:spTgt spid="39"/>
                                        </p:tgtEl>
                                      </p:cBhvr>
                                    </p:animEffect>
                                    <p:anim calcmode="lin" valueType="num">
                                      <p:cBhvr>
                                        <p:cTn id="31"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6" dur="26">
                                          <p:stCondLst>
                                            <p:cond delay="650"/>
                                          </p:stCondLst>
                                        </p:cTn>
                                        <p:tgtEl>
                                          <p:spTgt spid="39"/>
                                        </p:tgtEl>
                                      </p:cBhvr>
                                      <p:to x="100000" y="60000"/>
                                    </p:animScale>
                                    <p:animScale>
                                      <p:cBhvr>
                                        <p:cTn id="37" dur="166" decel="50000">
                                          <p:stCondLst>
                                            <p:cond delay="676"/>
                                          </p:stCondLst>
                                        </p:cTn>
                                        <p:tgtEl>
                                          <p:spTgt spid="39"/>
                                        </p:tgtEl>
                                      </p:cBhvr>
                                      <p:to x="100000" y="100000"/>
                                    </p:animScale>
                                    <p:animScale>
                                      <p:cBhvr>
                                        <p:cTn id="38" dur="26">
                                          <p:stCondLst>
                                            <p:cond delay="1312"/>
                                          </p:stCondLst>
                                        </p:cTn>
                                        <p:tgtEl>
                                          <p:spTgt spid="39"/>
                                        </p:tgtEl>
                                      </p:cBhvr>
                                      <p:to x="100000" y="80000"/>
                                    </p:animScale>
                                    <p:animScale>
                                      <p:cBhvr>
                                        <p:cTn id="39" dur="166" decel="50000">
                                          <p:stCondLst>
                                            <p:cond delay="1338"/>
                                          </p:stCondLst>
                                        </p:cTn>
                                        <p:tgtEl>
                                          <p:spTgt spid="39"/>
                                        </p:tgtEl>
                                      </p:cBhvr>
                                      <p:to x="100000" y="100000"/>
                                    </p:animScale>
                                    <p:animScale>
                                      <p:cBhvr>
                                        <p:cTn id="40" dur="26">
                                          <p:stCondLst>
                                            <p:cond delay="1642"/>
                                          </p:stCondLst>
                                        </p:cTn>
                                        <p:tgtEl>
                                          <p:spTgt spid="39"/>
                                        </p:tgtEl>
                                      </p:cBhvr>
                                      <p:to x="100000" y="90000"/>
                                    </p:animScale>
                                    <p:animScale>
                                      <p:cBhvr>
                                        <p:cTn id="41" dur="166" decel="50000">
                                          <p:stCondLst>
                                            <p:cond delay="1668"/>
                                          </p:stCondLst>
                                        </p:cTn>
                                        <p:tgtEl>
                                          <p:spTgt spid="39"/>
                                        </p:tgtEl>
                                      </p:cBhvr>
                                      <p:to x="100000" y="100000"/>
                                    </p:animScale>
                                    <p:animScale>
                                      <p:cBhvr>
                                        <p:cTn id="42" dur="26">
                                          <p:stCondLst>
                                            <p:cond delay="1808"/>
                                          </p:stCondLst>
                                        </p:cTn>
                                        <p:tgtEl>
                                          <p:spTgt spid="39"/>
                                        </p:tgtEl>
                                      </p:cBhvr>
                                      <p:to x="100000" y="95000"/>
                                    </p:animScale>
                                    <p:animScale>
                                      <p:cBhvr>
                                        <p:cTn id="43" dur="166" decel="50000">
                                          <p:stCondLst>
                                            <p:cond delay="1834"/>
                                          </p:stCondLst>
                                        </p:cTn>
                                        <p:tgtEl>
                                          <p:spTgt spid="3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80">
                                          <p:stCondLst>
                                            <p:cond delay="0"/>
                                          </p:stCondLst>
                                        </p:cTn>
                                        <p:tgtEl>
                                          <p:spTgt spid="40"/>
                                        </p:tgtEl>
                                      </p:cBhvr>
                                    </p:animEffect>
                                    <p:anim calcmode="lin" valueType="num">
                                      <p:cBhvr>
                                        <p:cTn id="49"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54" dur="26">
                                          <p:stCondLst>
                                            <p:cond delay="650"/>
                                          </p:stCondLst>
                                        </p:cTn>
                                        <p:tgtEl>
                                          <p:spTgt spid="40"/>
                                        </p:tgtEl>
                                      </p:cBhvr>
                                      <p:to x="100000" y="60000"/>
                                    </p:animScale>
                                    <p:animScale>
                                      <p:cBhvr>
                                        <p:cTn id="55" dur="166" decel="50000">
                                          <p:stCondLst>
                                            <p:cond delay="676"/>
                                          </p:stCondLst>
                                        </p:cTn>
                                        <p:tgtEl>
                                          <p:spTgt spid="40"/>
                                        </p:tgtEl>
                                      </p:cBhvr>
                                      <p:to x="100000" y="100000"/>
                                    </p:animScale>
                                    <p:animScale>
                                      <p:cBhvr>
                                        <p:cTn id="56" dur="26">
                                          <p:stCondLst>
                                            <p:cond delay="1312"/>
                                          </p:stCondLst>
                                        </p:cTn>
                                        <p:tgtEl>
                                          <p:spTgt spid="40"/>
                                        </p:tgtEl>
                                      </p:cBhvr>
                                      <p:to x="100000" y="80000"/>
                                    </p:animScale>
                                    <p:animScale>
                                      <p:cBhvr>
                                        <p:cTn id="57" dur="166" decel="50000">
                                          <p:stCondLst>
                                            <p:cond delay="1338"/>
                                          </p:stCondLst>
                                        </p:cTn>
                                        <p:tgtEl>
                                          <p:spTgt spid="40"/>
                                        </p:tgtEl>
                                      </p:cBhvr>
                                      <p:to x="100000" y="100000"/>
                                    </p:animScale>
                                    <p:animScale>
                                      <p:cBhvr>
                                        <p:cTn id="58" dur="26">
                                          <p:stCondLst>
                                            <p:cond delay="1642"/>
                                          </p:stCondLst>
                                        </p:cTn>
                                        <p:tgtEl>
                                          <p:spTgt spid="40"/>
                                        </p:tgtEl>
                                      </p:cBhvr>
                                      <p:to x="100000" y="90000"/>
                                    </p:animScale>
                                    <p:animScale>
                                      <p:cBhvr>
                                        <p:cTn id="59" dur="166" decel="50000">
                                          <p:stCondLst>
                                            <p:cond delay="1668"/>
                                          </p:stCondLst>
                                        </p:cTn>
                                        <p:tgtEl>
                                          <p:spTgt spid="40"/>
                                        </p:tgtEl>
                                      </p:cBhvr>
                                      <p:to x="100000" y="100000"/>
                                    </p:animScale>
                                    <p:animScale>
                                      <p:cBhvr>
                                        <p:cTn id="60" dur="26">
                                          <p:stCondLst>
                                            <p:cond delay="1808"/>
                                          </p:stCondLst>
                                        </p:cTn>
                                        <p:tgtEl>
                                          <p:spTgt spid="40"/>
                                        </p:tgtEl>
                                      </p:cBhvr>
                                      <p:to x="100000" y="95000"/>
                                    </p:animScale>
                                    <p:animScale>
                                      <p:cBhvr>
                                        <p:cTn id="61"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sp>
        <p:nvSpPr>
          <p:cNvPr id="100" name="文本框 99"/>
          <p:cNvSpPr txBox="1"/>
          <p:nvPr/>
        </p:nvSpPr>
        <p:spPr>
          <a:xfrm>
            <a:off x="349885" y="1157605"/>
            <a:ext cx="11015345" cy="1430020"/>
          </a:xfrm>
          <a:prstGeom prst="rect">
            <a:avLst/>
          </a:prstGeom>
          <a:noFill/>
          <a:ln w="9525">
            <a:noFill/>
          </a:ln>
        </p:spPr>
        <p:txBody>
          <a:bodyPr wrap="square">
            <a:spAutoFit/>
          </a:bodyPr>
          <a:p>
            <a:pPr indent="0" fontAlgn="auto">
              <a:lnSpc>
                <a:spcPts val="3480"/>
              </a:lnSpc>
            </a:pPr>
            <a:r>
              <a:rPr lang="zh-CN" sz="2400" b="0">
                <a:solidFill>
                  <a:schemeClr val="tx1">
                    <a:lumMod val="65000"/>
                    <a:lumOff val="35000"/>
                  </a:schemeClr>
                </a:solidFill>
                <a:ea typeface="新宋体" panose="02010609030101010101" charset="-122"/>
              </a:rPr>
              <a:t>《红楼梦》别名：《石头记》《情僧录》《风月宝鉴》和《金陵十二衩》，是我国古代小说中最杰出的现实主义作品，世界文学名著，中华民族文学的代表作。它是一部章回体长篇小说，产生于18世纪中叶，是世界文学中最灿烂的明珠之一。</a:t>
            </a:r>
            <a:endParaRPr lang="zh-CN" altLang="en-US" sz="2400" b="0">
              <a:solidFill>
                <a:schemeClr val="tx1">
                  <a:lumMod val="65000"/>
                  <a:lumOff val="35000"/>
                </a:schemeClr>
              </a:solidFill>
              <a:ea typeface="新宋体" panose="02010609030101010101" charset="-122"/>
            </a:endParaRPr>
          </a:p>
        </p:txBody>
      </p:sp>
      <p:sp>
        <p:nvSpPr>
          <p:cNvPr id="4" name="文本框 3"/>
          <p:cNvSpPr txBox="1"/>
          <p:nvPr/>
        </p:nvSpPr>
        <p:spPr>
          <a:xfrm>
            <a:off x="461645" y="2944177"/>
            <a:ext cx="5080000" cy="2768600"/>
          </a:xfrm>
          <a:prstGeom prst="rect">
            <a:avLst/>
          </a:prstGeom>
          <a:noFill/>
          <a:ln w="9525">
            <a:noFill/>
          </a:ln>
        </p:spPr>
        <p:txBody>
          <a:bodyPr>
            <a:spAutoFit/>
          </a:bodyPr>
          <a:p>
            <a:pPr indent="0" fontAlgn="auto">
              <a:lnSpc>
                <a:spcPts val="3480"/>
              </a:lnSpc>
            </a:pPr>
            <a:r>
              <a:rPr lang="zh-CN" sz="2400" b="0">
                <a:solidFill>
                  <a:srgbClr val="7030A0"/>
                </a:solidFill>
                <a:ea typeface="新宋体" panose="02010609030101010101" charset="-122"/>
              </a:rPr>
              <a:t>世界文学史上为一个作家专门成立的文学研究会只有两个：一个是红学会，一个是莎学会，可见其影响之大。研究《红楼梦》的学会遍布世界各地。中国有专门的学术杂志《〈红楼梦〉研究》学刊。</a:t>
            </a:r>
            <a:endParaRPr lang="zh-CN" altLang="en-US" sz="2400" b="0">
              <a:solidFill>
                <a:srgbClr val="7030A0"/>
              </a:solidFill>
              <a:ea typeface="新宋体" panose="02010609030101010101" charset="-122"/>
            </a:endParaRPr>
          </a:p>
        </p:txBody>
      </p:sp>
      <p:sp>
        <p:nvSpPr>
          <p:cNvPr id="5" name="文本框 4"/>
          <p:cNvSpPr txBox="1"/>
          <p:nvPr/>
        </p:nvSpPr>
        <p:spPr>
          <a:xfrm>
            <a:off x="5935980" y="2943860"/>
            <a:ext cx="5697855" cy="2768600"/>
          </a:xfrm>
          <a:prstGeom prst="rect">
            <a:avLst/>
          </a:prstGeom>
          <a:noFill/>
          <a:ln w="9525">
            <a:noFill/>
          </a:ln>
        </p:spPr>
        <p:txBody>
          <a:bodyPr wrap="square">
            <a:spAutoFit/>
          </a:bodyPr>
          <a:p>
            <a:pPr indent="0" fontAlgn="auto">
              <a:lnSpc>
                <a:spcPts val="3480"/>
              </a:lnSpc>
            </a:pPr>
            <a:r>
              <a:rPr lang="zh-CN" sz="2400" b="0">
                <a:solidFill>
                  <a:srgbClr val="00B0F0"/>
                </a:solidFill>
                <a:ea typeface="新宋体" panose="02010609030101010101" charset="-122"/>
              </a:rPr>
              <a:t>王国维把《红楼梦》赞誉为可与西方伟大作家歌德的《浮士德》相媲美的文学巨著。在国外形成这样的看法：不了解《红楼梦》就几乎等于不了解中国的文化和社会。红学与甲骨学、敦煌学一起，被国外学者列为关于中国的三门世界性显学。</a:t>
            </a:r>
            <a:endParaRPr lang="zh-CN" altLang="en-US" sz="2400" b="0">
              <a:solidFill>
                <a:srgbClr val="00B0F0"/>
              </a:solidFill>
              <a:ea typeface="新宋体" panose="0201060903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sp>
        <p:nvSpPr>
          <p:cNvPr id="100" name="文本框 99"/>
          <p:cNvSpPr txBox="1"/>
          <p:nvPr/>
        </p:nvSpPr>
        <p:spPr>
          <a:xfrm>
            <a:off x="349885" y="990600"/>
            <a:ext cx="11015345" cy="2322830"/>
          </a:xfrm>
          <a:prstGeom prst="rect">
            <a:avLst/>
          </a:prstGeom>
          <a:noFill/>
          <a:ln w="9525">
            <a:noFill/>
          </a:ln>
        </p:spPr>
        <p:txBody>
          <a:bodyPr wrap="square">
            <a:spAutoFit/>
          </a:bodyPr>
          <a:p>
            <a:pPr indent="0" fontAlgn="auto">
              <a:lnSpc>
                <a:spcPts val="3480"/>
              </a:lnSpc>
            </a:pPr>
            <a:r>
              <a:rPr lang="zh-CN" sz="2400" b="0">
                <a:solidFill>
                  <a:schemeClr val="tx1">
                    <a:lumMod val="65000"/>
                    <a:lumOff val="35000"/>
                  </a:schemeClr>
                </a:solidFill>
                <a:ea typeface="新宋体" panose="02010609030101010101" charset="-122"/>
              </a:rPr>
              <a:t>《红楼梦》以贾、史、王、薛四大家族的兴衰为背景，着重叙述了贾家荣、宁两府逐渐衰败的过程，揭露了封建官僚地主家庭的荒淫腐败、虚伪欺诈及其各种罪恶活动，歌颂了贾宝玉、林黛玉的封建叛逆精神，描绘了一些纯洁少女的悲惨遭遇和反抗性格，对封建末期社会进行了剖析和批判，揭示了封建社会必然灭亡的历史趋势。</a:t>
            </a:r>
            <a:endParaRPr lang="zh-CN" sz="2400" b="0">
              <a:solidFill>
                <a:schemeClr val="tx1">
                  <a:lumMod val="65000"/>
                  <a:lumOff val="35000"/>
                </a:schemeClr>
              </a:solidFill>
              <a:ea typeface="新宋体" panose="02010609030101010101" charset="-122"/>
            </a:endParaRPr>
          </a:p>
        </p:txBody>
      </p:sp>
      <p:sp>
        <p:nvSpPr>
          <p:cNvPr id="4" name="文本框 3"/>
          <p:cNvSpPr txBox="1"/>
          <p:nvPr/>
        </p:nvSpPr>
        <p:spPr>
          <a:xfrm>
            <a:off x="298450" y="3313430"/>
            <a:ext cx="5638165" cy="3215005"/>
          </a:xfrm>
          <a:prstGeom prst="rect">
            <a:avLst/>
          </a:prstGeom>
          <a:noFill/>
          <a:ln w="9525">
            <a:noFill/>
          </a:ln>
        </p:spPr>
        <p:txBody>
          <a:bodyPr wrap="square">
            <a:spAutoFit/>
          </a:bodyPr>
          <a:p>
            <a:pPr indent="0" fontAlgn="auto">
              <a:lnSpc>
                <a:spcPts val="3480"/>
              </a:lnSpc>
            </a:pPr>
            <a:r>
              <a:rPr lang="zh-CN" sz="2400" b="0">
                <a:gradFill>
                  <a:gsLst>
                    <a:gs pos="0">
                      <a:srgbClr val="14CD68"/>
                    </a:gs>
                    <a:gs pos="100000">
                      <a:srgbClr val="035C7D"/>
                    </a:gs>
                  </a:gsLst>
                  <a:lin scaled="0"/>
                </a:gradFill>
                <a:ea typeface="新宋体" panose="02010609030101010101" charset="-122"/>
              </a:rPr>
              <a:t>小说以贾宝玉、林黛玉的爱情悲剧为线索，广泛地反映了当时的社会现象和各种矛盾，真实而艺术地反映了我国封建社会走向衰亡的历史趋势。全书规模宏伟，结构谨严，语言生动优美，善于刻画人物，塑造了许多富有典型性格的艺术形象，是我国古代小说艺术的最高峰。</a:t>
            </a:r>
            <a:endParaRPr lang="zh-CN" sz="2400" b="0">
              <a:gradFill>
                <a:gsLst>
                  <a:gs pos="0">
                    <a:srgbClr val="14CD68"/>
                  </a:gs>
                  <a:gs pos="100000">
                    <a:srgbClr val="035C7D"/>
                  </a:gs>
                </a:gsLst>
                <a:lin scaled="0"/>
              </a:gradFill>
              <a:ea typeface="新宋体" panose="02010609030101010101" charset="-122"/>
            </a:endParaRPr>
          </a:p>
        </p:txBody>
      </p:sp>
      <p:pic>
        <p:nvPicPr>
          <p:cNvPr id="2" name="图片 1"/>
          <p:cNvPicPr>
            <a:picLocks noChangeAspect="1"/>
          </p:cNvPicPr>
          <p:nvPr/>
        </p:nvPicPr>
        <p:blipFill>
          <a:blip r:embed="rId2"/>
          <a:stretch>
            <a:fillRect/>
          </a:stretch>
        </p:blipFill>
        <p:spPr>
          <a:xfrm>
            <a:off x="6132830" y="3390900"/>
            <a:ext cx="5064760" cy="313753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0" name="Text Box 6"/>
          <p:cNvSpPr txBox="1">
            <a:spLocks noChangeArrowheads="1"/>
          </p:cNvSpPr>
          <p:nvPr/>
        </p:nvSpPr>
        <p:spPr bwMode="auto">
          <a:xfrm>
            <a:off x="302895" y="989330"/>
            <a:ext cx="11240770" cy="460375"/>
          </a:xfrm>
          <a:prstGeom prst="rect">
            <a:avLst/>
          </a:prstGeom>
          <a:noFill/>
          <a:ln w="9525">
            <a:noFill/>
            <a:miter lim="800000"/>
          </a:ln>
          <a:effectLst/>
        </p:spPr>
        <p:txBody>
          <a:bodyPr wrap="square">
            <a:spAutoFit/>
          </a:bodyPr>
          <a:lstStyle/>
          <a:p>
            <a:pPr marR="0" defTabSz="914400">
              <a:spcBef>
                <a:spcPct val="50000"/>
              </a:spcBef>
              <a:buClrTx/>
              <a:buSzTx/>
              <a:buFont typeface="Arial" panose="020B0604020202020204" pitchFamily="34" charset="0"/>
              <a:defRPr/>
            </a:pPr>
            <a:r>
              <a:rPr kumimoji="0" lang="zh-CN" altLang="en-US" sz="2400" kern="1200" cap="none" spc="0" normalizeH="0" baseline="0" noProof="0" dirty="0">
                <a:effectLst>
                  <a:outerShdw blurRad="38100" dist="38100" dir="2700000" algn="tl">
                    <a:srgbClr val="C0C0C0"/>
                  </a:outerShdw>
                </a:effectLst>
                <a:latin typeface="新宋体" panose="02010609030101010101" charset="-122"/>
                <a:ea typeface="新宋体" panose="02010609030101010101" charset="-122"/>
                <a:cs typeface="+mn-cs"/>
              </a:rPr>
              <a:t>红学界有人说：</a:t>
            </a:r>
            <a:r>
              <a:rPr kumimoji="0" lang="en-US" sz="2400" kern="1200" cap="none" spc="0" normalizeH="0" baseline="0" noProof="0" dirty="0">
                <a:effectLst>
                  <a:outerShdw blurRad="38100" dist="38100" dir="2700000" algn="tl">
                    <a:srgbClr val="C0C0C0"/>
                  </a:outerShdw>
                </a:effectLst>
                <a:latin typeface="新宋体" panose="02010609030101010101" charset="-122"/>
                <a:ea typeface="新宋体" panose="02010609030101010101" charset="-122"/>
                <a:cs typeface="+mn-cs"/>
              </a:rPr>
              <a:t>《</a:t>
            </a:r>
            <a:r>
              <a:rPr kumimoji="0" lang="zh-CN" altLang="en-US" sz="2400" kern="1200" cap="none" spc="0" normalizeH="0" baseline="0" noProof="0" dirty="0">
                <a:effectLst>
                  <a:outerShdw blurRad="38100" dist="38100" dir="2700000" algn="tl">
                    <a:srgbClr val="C0C0C0"/>
                  </a:outerShdw>
                </a:effectLst>
                <a:latin typeface="新宋体" panose="02010609030101010101" charset="-122"/>
                <a:ea typeface="新宋体" panose="02010609030101010101" charset="-122"/>
                <a:cs typeface="+mn-cs"/>
              </a:rPr>
              <a:t>红楼梦</a:t>
            </a:r>
            <a:r>
              <a:rPr kumimoji="0" lang="en-US" sz="2400" kern="1200" cap="none" spc="0" normalizeH="0" baseline="0" noProof="0" dirty="0">
                <a:effectLst>
                  <a:outerShdw blurRad="38100" dist="38100" dir="2700000" algn="tl">
                    <a:srgbClr val="C0C0C0"/>
                  </a:outerShdw>
                </a:effectLst>
                <a:latin typeface="新宋体" panose="02010609030101010101" charset="-122"/>
                <a:ea typeface="新宋体" panose="02010609030101010101" charset="-122"/>
                <a:cs typeface="+mn-cs"/>
              </a:rPr>
              <a:t>》</a:t>
            </a:r>
            <a:r>
              <a:rPr kumimoji="0" lang="zh-CN" altLang="en-US" sz="2400" kern="1200" cap="none" spc="0" normalizeH="0" baseline="0" noProof="0" dirty="0">
                <a:effectLst>
                  <a:outerShdw blurRad="38100" dist="38100" dir="2700000" algn="tl">
                    <a:srgbClr val="C0C0C0"/>
                  </a:outerShdw>
                </a:effectLst>
                <a:latin typeface="新宋体" panose="02010609030101010101" charset="-122"/>
                <a:ea typeface="新宋体" panose="02010609030101010101" charset="-122"/>
                <a:cs typeface="+mn-cs"/>
              </a:rPr>
              <a:t>是中国古今第一奇书，是中国古典小说的金字塔。</a:t>
            </a:r>
            <a:endParaRPr kumimoji="0" lang="en-US" sz="2400" kern="1200" cap="none" spc="0" normalizeH="0" baseline="0" noProof="0" dirty="0">
              <a:solidFill>
                <a:srgbClr val="002060"/>
              </a:solidFill>
              <a:effectLst>
                <a:outerShdw blurRad="38100" dist="38100" dir="2700000" algn="tl">
                  <a:srgbClr val="C0C0C0"/>
                </a:outerShdw>
              </a:effectLst>
              <a:latin typeface="新宋体" panose="02010609030101010101" charset="-122"/>
              <a:ea typeface="新宋体" panose="02010609030101010101" charset="-122"/>
              <a:cs typeface="+mn-cs"/>
            </a:endParaRPr>
          </a:p>
        </p:txBody>
      </p:sp>
      <p:sp>
        <p:nvSpPr>
          <p:cNvPr id="3"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sp>
        <p:nvSpPr>
          <p:cNvPr id="2" name="Text Box 6"/>
          <p:cNvSpPr txBox="1">
            <a:spLocks noChangeArrowheads="1"/>
          </p:cNvSpPr>
          <p:nvPr/>
        </p:nvSpPr>
        <p:spPr bwMode="auto">
          <a:xfrm>
            <a:off x="242570" y="1605280"/>
            <a:ext cx="11240770" cy="460375"/>
          </a:xfrm>
          <a:prstGeom prst="rect">
            <a:avLst/>
          </a:prstGeom>
          <a:noFill/>
          <a:ln w="9525">
            <a:noFill/>
            <a:miter lim="800000"/>
          </a:ln>
          <a:effectLst/>
        </p:spPr>
        <p:txBody>
          <a:bodyPr wrap="square">
            <a:spAutoFit/>
          </a:bodyPr>
          <a:p>
            <a:pPr marR="0" defTabSz="914400">
              <a:spcBef>
                <a:spcPct val="50000"/>
              </a:spcBef>
              <a:buClrTx/>
              <a:buSzTx/>
              <a:buFont typeface="Arial" panose="020B0604020202020204" pitchFamily="34" charset="0"/>
              <a:defRPr/>
            </a:pPr>
            <a:r>
              <a:rPr kumimoji="0" sz="2400" kern="1200" cap="none" spc="0" normalizeH="0" baseline="0" noProof="0" dirty="0">
                <a:solidFill>
                  <a:srgbClr val="00B0F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rPr>
              <a:t>毛泽东称它是“中国封建社会的百科全书”,还称赞它是“中国的第五大发明”。</a:t>
            </a:r>
            <a:endParaRPr kumimoji="0" sz="2400" kern="1200" cap="none" spc="0" normalizeH="0" baseline="0" noProof="0" dirty="0">
              <a:solidFill>
                <a:srgbClr val="00B0F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endParaRPr>
          </a:p>
        </p:txBody>
      </p:sp>
      <p:sp>
        <p:nvSpPr>
          <p:cNvPr id="4" name="Text Box 6"/>
          <p:cNvSpPr txBox="1">
            <a:spLocks noChangeArrowheads="1"/>
          </p:cNvSpPr>
          <p:nvPr/>
        </p:nvSpPr>
        <p:spPr bwMode="auto">
          <a:xfrm>
            <a:off x="242570" y="2886710"/>
            <a:ext cx="6703695" cy="1753235"/>
          </a:xfrm>
          <a:prstGeom prst="rect">
            <a:avLst/>
          </a:prstGeom>
          <a:noFill/>
          <a:ln w="9525">
            <a:noFill/>
            <a:miter lim="800000"/>
          </a:ln>
          <a:effectLst/>
        </p:spPr>
        <p:txBody>
          <a:bodyPr wrap="square">
            <a:spAutoFit/>
          </a:bodyPr>
          <a:lstStyle/>
          <a:p>
            <a:pPr marR="0" defTabSz="914400" fontAlgn="auto">
              <a:lnSpc>
                <a:spcPct val="150000"/>
              </a:lnSpc>
              <a:spcBef>
                <a:spcPts val="0"/>
              </a:spcBef>
              <a:buClrTx/>
              <a:buSzTx/>
              <a:buFont typeface="Arial" panose="020B0604020202020204" pitchFamily="34" charset="0"/>
              <a:defRPr/>
            </a:pPr>
            <a:r>
              <a:rPr kumimoji="0" sz="2400" kern="1200" cap="none" spc="0" normalizeH="0" baseline="0" noProof="0" dirty="0">
                <a:solidFill>
                  <a:srgbClr val="7030A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rPr>
              <a:t>鲁迅先生在其《中国小说的历史变迁》这本书中说:“……自有《红楼梦》出来以后,传统的思想和写法都打破了 ……”</a:t>
            </a:r>
            <a:endParaRPr kumimoji="0" sz="2400" kern="1200" cap="none" spc="0" normalizeH="0" baseline="0" noProof="0" dirty="0">
              <a:solidFill>
                <a:srgbClr val="7030A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endParaRPr>
          </a:p>
        </p:txBody>
      </p:sp>
      <p:sp>
        <p:nvSpPr>
          <p:cNvPr id="5" name="Text Box 6"/>
          <p:cNvSpPr txBox="1">
            <a:spLocks noChangeArrowheads="1"/>
          </p:cNvSpPr>
          <p:nvPr/>
        </p:nvSpPr>
        <p:spPr bwMode="auto">
          <a:xfrm>
            <a:off x="302895" y="2316480"/>
            <a:ext cx="11240770" cy="460375"/>
          </a:xfrm>
          <a:prstGeom prst="rect">
            <a:avLst/>
          </a:prstGeom>
          <a:noFill/>
          <a:ln w="9525">
            <a:noFill/>
            <a:miter lim="800000"/>
          </a:ln>
          <a:effectLst/>
        </p:spPr>
        <p:txBody>
          <a:bodyPr wrap="square">
            <a:spAutoFit/>
          </a:bodyPr>
          <a:lstStyle/>
          <a:p>
            <a:pPr marR="0" defTabSz="914400">
              <a:spcBef>
                <a:spcPct val="50000"/>
              </a:spcBef>
              <a:buClrTx/>
              <a:buSzTx/>
              <a:buFont typeface="Arial" panose="020B0604020202020204" pitchFamily="34" charset="0"/>
              <a:defRPr/>
            </a:pPr>
            <a:r>
              <a:rPr kumimoji="0" sz="2400" kern="1200" cap="none" spc="0" normalizeH="0" baseline="0" noProof="0" dirty="0">
                <a:solidFill>
                  <a:srgbClr val="C0000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rPr>
              <a:t>冯其庸大唱:“大哉《红楼梦》,再论一千年。”</a:t>
            </a:r>
            <a:endParaRPr kumimoji="0" sz="2400" kern="1200" cap="none" spc="0" normalizeH="0" baseline="0" noProof="0" dirty="0">
              <a:solidFill>
                <a:srgbClr val="C0000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endParaRPr>
          </a:p>
        </p:txBody>
      </p:sp>
      <p:sp>
        <p:nvSpPr>
          <p:cNvPr id="6" name="Text Box 6"/>
          <p:cNvSpPr txBox="1">
            <a:spLocks noChangeArrowheads="1"/>
          </p:cNvSpPr>
          <p:nvPr/>
        </p:nvSpPr>
        <p:spPr bwMode="auto">
          <a:xfrm>
            <a:off x="302895" y="5562600"/>
            <a:ext cx="10913745" cy="1198880"/>
          </a:xfrm>
          <a:prstGeom prst="rect">
            <a:avLst/>
          </a:prstGeom>
          <a:noFill/>
          <a:ln w="9525">
            <a:no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kern="1200" cap="none" spc="0" normalizeH="0" baseline="0" noProof="0" dirty="0">
                <a:solidFill>
                  <a:srgbClr val="00B05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rPr>
              <a:t>王蒙点评:“《红楼梦》是一部令人解脱的书,是一部执着的书”,《红楼梦》与宇宙相通 ……</a:t>
            </a:r>
            <a:endParaRPr kumimoji="0" sz="2400" kern="1200" cap="none" spc="0" normalizeH="0" baseline="0" noProof="0" dirty="0">
              <a:solidFill>
                <a:srgbClr val="00B050"/>
              </a:solidFill>
              <a:effectLst>
                <a:outerShdw blurRad="38100" dist="38100" dir="2700000" algn="tl">
                  <a:srgbClr val="C0C0C0"/>
                </a:outerShdw>
              </a:effectLst>
              <a:latin typeface="新宋体" panose="02010609030101010101" charset="-122"/>
              <a:ea typeface="新宋体" panose="02010609030101010101" charset="-122"/>
              <a:cs typeface="新宋体" panose="02010609030101010101" charset="-122"/>
            </a:endParaRPr>
          </a:p>
        </p:txBody>
      </p:sp>
      <p:sp>
        <p:nvSpPr>
          <p:cNvPr id="7" name="文本框 6"/>
          <p:cNvSpPr txBox="1"/>
          <p:nvPr/>
        </p:nvSpPr>
        <p:spPr>
          <a:xfrm>
            <a:off x="302895" y="4639945"/>
            <a:ext cx="6245860" cy="977265"/>
          </a:xfrm>
          <a:prstGeom prst="rect">
            <a:avLst/>
          </a:prstGeom>
          <a:noFill/>
        </p:spPr>
        <p:txBody>
          <a:bodyPr wrap="square" rtlCol="0" anchor="t">
            <a:spAutoFit/>
          </a:bodyPr>
          <a:p>
            <a:pPr algn="just" fontAlgn="base">
              <a:lnSpc>
                <a:spcPct val="120000"/>
              </a:lnSpc>
            </a:pPr>
            <a:r>
              <a:rPr lang="zh-CN" altLang="en-US" sz="2400" dirty="0">
                <a:solidFill>
                  <a:srgbClr val="00B0F0"/>
                </a:solidFill>
                <a:latin typeface="新宋体" panose="02010609030101010101" charset="-122"/>
                <a:ea typeface="新宋体" panose="02010609030101010101" charset="-122"/>
                <a:cs typeface="新宋体" panose="02010609030101010101" charset="-122"/>
                <a:sym typeface="+mn-ea"/>
              </a:rPr>
              <a:t>清代就有</a:t>
            </a:r>
            <a:r>
              <a:rPr lang="zh-CN" altLang="en-US" sz="2400" i="1" dirty="0">
                <a:solidFill>
                  <a:srgbClr val="00B0F0"/>
                </a:solidFill>
                <a:latin typeface="新宋体" panose="02010609030101010101" charset="-122"/>
                <a:ea typeface="新宋体" panose="02010609030101010101" charset="-122"/>
                <a:cs typeface="新宋体" panose="02010609030101010101" charset="-122"/>
                <a:sym typeface="+mn-ea"/>
              </a:rPr>
              <a:t>“</a:t>
            </a:r>
            <a:r>
              <a:rPr lang="zh-CN" altLang="en-US" sz="2400" dirty="0">
                <a:solidFill>
                  <a:srgbClr val="00B0F0"/>
                </a:solidFill>
                <a:latin typeface="新宋体" panose="02010609030101010101" charset="-122"/>
                <a:ea typeface="新宋体" panose="02010609030101010101" charset="-122"/>
                <a:cs typeface="新宋体" panose="02010609030101010101" charset="-122"/>
                <a:sym typeface="+mn-ea"/>
              </a:rPr>
              <a:t>开谈不讲</a:t>
            </a:r>
            <a:r>
              <a:rPr lang="en-US" altLang="zh-CN" sz="2400" dirty="0">
                <a:solidFill>
                  <a:srgbClr val="00B0F0"/>
                </a:solidFill>
                <a:latin typeface="新宋体" panose="02010609030101010101" charset="-122"/>
                <a:ea typeface="新宋体" panose="02010609030101010101" charset="-122"/>
                <a:cs typeface="新宋体" panose="02010609030101010101" charset="-122"/>
                <a:sym typeface="+mn-ea"/>
              </a:rPr>
              <a:t>《</a:t>
            </a:r>
            <a:r>
              <a:rPr lang="zh-CN" altLang="en-US" sz="2400" dirty="0">
                <a:solidFill>
                  <a:srgbClr val="00B0F0"/>
                </a:solidFill>
                <a:latin typeface="新宋体" panose="02010609030101010101" charset="-122"/>
                <a:ea typeface="新宋体" panose="02010609030101010101" charset="-122"/>
                <a:cs typeface="新宋体" panose="02010609030101010101" charset="-122"/>
                <a:sym typeface="+mn-ea"/>
              </a:rPr>
              <a:t>红楼梦</a:t>
            </a:r>
            <a:r>
              <a:rPr lang="en-US" altLang="zh-CN" sz="2400" dirty="0">
                <a:solidFill>
                  <a:srgbClr val="00B0F0"/>
                </a:solidFill>
                <a:latin typeface="新宋体" panose="02010609030101010101" charset="-122"/>
                <a:ea typeface="新宋体" panose="02010609030101010101" charset="-122"/>
                <a:cs typeface="新宋体" panose="02010609030101010101" charset="-122"/>
                <a:sym typeface="+mn-ea"/>
              </a:rPr>
              <a:t>》</a:t>
            </a:r>
            <a:r>
              <a:rPr lang="zh-CN" altLang="en-US" sz="2400" dirty="0">
                <a:solidFill>
                  <a:srgbClr val="00B0F0"/>
                </a:solidFill>
                <a:latin typeface="新宋体" panose="02010609030101010101" charset="-122"/>
                <a:ea typeface="新宋体" panose="02010609030101010101" charset="-122"/>
                <a:cs typeface="新宋体" panose="02010609030101010101" charset="-122"/>
                <a:sym typeface="+mn-ea"/>
              </a:rPr>
              <a:t>，虽读诗书也枉然”之说。</a:t>
            </a:r>
            <a:endParaRPr lang="zh-CN" altLang="en-US" sz="2400" dirty="0">
              <a:solidFill>
                <a:srgbClr val="00B0F0"/>
              </a:solidFill>
              <a:latin typeface="新宋体" panose="02010609030101010101" charset="-122"/>
              <a:ea typeface="新宋体" panose="02010609030101010101" charset="-122"/>
              <a:cs typeface="新宋体" panose="02010609030101010101" charset="-122"/>
              <a:sym typeface="+mn-ea"/>
            </a:endParaRPr>
          </a:p>
        </p:txBody>
      </p:sp>
      <p:pic>
        <p:nvPicPr>
          <p:cNvPr id="12294" name="Picture 3" descr="46312385_12"/>
          <p:cNvPicPr>
            <a:picLocks noChangeAspect="1"/>
          </p:cNvPicPr>
          <p:nvPr/>
        </p:nvPicPr>
        <p:blipFill>
          <a:blip r:embed="rId2"/>
          <a:stretch>
            <a:fillRect/>
          </a:stretch>
        </p:blipFill>
        <p:spPr>
          <a:xfrm>
            <a:off x="7037705" y="2315845"/>
            <a:ext cx="3975100" cy="2996565"/>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wedge">
                                      <p:cBhvr>
                                        <p:cTn id="7" dur="2000"/>
                                        <p:tgtEl>
                                          <p:spTgt spid="1639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ircle(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12294"/>
                                        </p:tgtEl>
                                        <p:attrNameLst>
                                          <p:attrName>style.visibility</p:attrName>
                                        </p:attrNameLst>
                                      </p:cBhvr>
                                      <p:to>
                                        <p:strVal val="visible"/>
                                      </p:to>
                                    </p:set>
                                    <p:animEffect transition="in" filter="wedge">
                                      <p:cBhvr>
                                        <p:cTn id="37" dur="20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p:bldP spid="2" grpId="0" bldLvl="0" animBg="1"/>
      <p:bldP spid="4" grpId="0" bldLvl="0" animBg="1"/>
      <p:bldP spid="5" grpId="0" bldLvl="0" animBg="1"/>
      <p:bldP spid="6" grpId="0" bldLvl="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2"/>
          <p:cNvSpPr>
            <a:spLocks noGrp="1"/>
          </p:cNvSpPr>
          <p:nvPr>
            <p:ph idx="1"/>
          </p:nvPr>
        </p:nvSpPr>
        <p:spPr>
          <a:xfrm>
            <a:off x="349885" y="1002030"/>
            <a:ext cx="11179175" cy="1222375"/>
          </a:xfrm>
        </p:spPr>
        <p:txBody>
          <a:bodyPr wrap="square" lIns="91440" tIns="45720" rIns="91440" bIns="45720" anchor="t">
            <a:noAutofit/>
          </a:bodyPr>
          <a:p>
            <a:pPr fontAlgn="auto">
              <a:lnSpc>
                <a:spcPct val="150000"/>
              </a:lnSpc>
              <a:buNone/>
            </a:pPr>
            <a:r>
              <a:rPr lang="zh-CN" altLang="zh-CN" sz="2400" dirty="0">
                <a:latin typeface="新宋体" panose="02010609030101010101" charset="-122"/>
                <a:ea typeface="新宋体" panose="02010609030101010101" charset="-122"/>
              </a:rPr>
              <a:t>《红楼梦》的后四十回为清人高鹗所续。研究者一般认为高鹗在贾宝玉和林黛玉的爱情故事上以悲剧结束，还是遵循曹雪芹原旨的。</a:t>
            </a:r>
            <a:endParaRPr lang="zh-CN" altLang="zh-CN" sz="2400" dirty="0">
              <a:latin typeface="新宋体" panose="02010609030101010101" charset="-122"/>
              <a:ea typeface="新宋体" panose="02010609030101010101" charset="-122"/>
            </a:endParaRPr>
          </a:p>
        </p:txBody>
      </p:sp>
      <p:pic>
        <p:nvPicPr>
          <p:cNvPr id="13316" name="Picture 3" descr="s01"/>
          <p:cNvPicPr>
            <a:picLocks noChangeAspect="1"/>
          </p:cNvPicPr>
          <p:nvPr/>
        </p:nvPicPr>
        <p:blipFill>
          <a:blip r:embed="rId1"/>
          <a:stretch>
            <a:fillRect/>
          </a:stretch>
        </p:blipFill>
        <p:spPr>
          <a:xfrm>
            <a:off x="8570595" y="3249295"/>
            <a:ext cx="2958465" cy="2911475"/>
          </a:xfrm>
          <a:prstGeom prst="rect">
            <a:avLst/>
          </a:prstGeom>
          <a:solidFill>
            <a:schemeClr val="bg1"/>
          </a:solidFill>
          <a:ln w="19050" cap="flat" cmpd="sng">
            <a:solidFill>
              <a:schemeClr val="tx1"/>
            </a:solidFill>
            <a:prstDash val="solid"/>
            <a:miter/>
            <a:headEnd type="none" w="med" len="med"/>
            <a:tailEnd type="none" w="med" len="med"/>
          </a:ln>
        </p:spPr>
      </p:pic>
      <p:sp>
        <p:nvSpPr>
          <p:cNvPr id="13318" name="内容占位符 2"/>
          <p:cNvSpPr>
            <a:spLocks noGrp="1"/>
          </p:cNvSpPr>
          <p:nvPr/>
        </p:nvSpPr>
        <p:spPr>
          <a:xfrm>
            <a:off x="79375" y="3774440"/>
            <a:ext cx="8263890" cy="2386330"/>
          </a:xfrm>
          <a:prstGeom prst="rect">
            <a:avLst/>
          </a:prstGeom>
          <a:noFill/>
          <a:ln w="9525">
            <a:noFill/>
          </a:ln>
        </p:spPr>
        <p:txBody>
          <a:bodyPr wrap="square" lIns="91440" tIns="45720" rIns="91440" bIns="45720" anchor="t"/>
          <a:p>
            <a:pPr marL="342900" indent="-342900" fontAlgn="auto">
              <a:lnSpc>
                <a:spcPct val="150000"/>
              </a:lnSpc>
              <a:spcBef>
                <a:spcPts val="0"/>
              </a:spcBef>
            </a:pPr>
            <a:r>
              <a:rPr lang="en-US" altLang="zh-CN" sz="3200" b="1" dirty="0">
                <a:latin typeface="Arial" panose="020B0604020202020204" pitchFamily="34" charset="0"/>
                <a:ea typeface="宋体" panose="02010600030101010101" pitchFamily="2" charset="-122"/>
              </a:rPr>
              <a:t>  </a:t>
            </a:r>
            <a:r>
              <a:rPr lang="en-US" altLang="zh-CN" sz="2400" dirty="0">
                <a:latin typeface="新宋体" panose="02010609030101010101" charset="-122"/>
                <a:ea typeface="新宋体" panose="02010609030101010101" charset="-122"/>
                <a:cs typeface="新宋体" panose="02010609030101010101" charset="-122"/>
              </a:rPr>
              <a:t> </a:t>
            </a:r>
            <a:r>
              <a:rPr lang="zh-CN" altLang="zh-CN" sz="2400" dirty="0">
                <a:solidFill>
                  <a:srgbClr val="002060"/>
                </a:solidFill>
                <a:latin typeface="新宋体" panose="02010609030101010101" charset="-122"/>
                <a:ea typeface="新宋体" panose="02010609030101010101" charset="-122"/>
                <a:cs typeface="新宋体" panose="02010609030101010101" charset="-122"/>
              </a:rPr>
              <a:t>问题：①安排了贾府“兰桂齐芳，家道复初”的结局，违背了曹雪芹的创作原意，削弱了《红楼梦》对封建社会的批判力量。②某些方面歪曲、损害了人物形象的和谐统一，如黛玉支持宝玉读八股文。</a:t>
            </a:r>
            <a:endParaRPr lang="zh-CN" altLang="zh-CN" sz="2400" dirty="0">
              <a:solidFill>
                <a:srgbClr val="00206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sp>
        <p:nvSpPr>
          <p:cNvPr id="2" name="内容占位符 2"/>
          <p:cNvSpPr>
            <a:spLocks noGrp="1"/>
          </p:cNvSpPr>
          <p:nvPr/>
        </p:nvSpPr>
        <p:spPr>
          <a:xfrm>
            <a:off x="349885" y="2327275"/>
            <a:ext cx="11179175" cy="1222375"/>
          </a:xfrm>
          <a:prstGeom prst="rect">
            <a:avLst/>
          </a:prstGeom>
        </p:spPr>
        <p:txBody>
          <a:bodyPr vert="horz" wrap="square" lIns="91440" tIns="45720" rIns="91440" bIns="45720" rtlCol="0" anchor="t">
            <a:no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fontAlgn="auto">
              <a:lnSpc>
                <a:spcPct val="150000"/>
              </a:lnSpc>
              <a:buNone/>
            </a:pPr>
            <a:r>
              <a:rPr lang="en-US" altLang="zh-CN" sz="2400" dirty="0">
                <a:latin typeface="新宋体" panose="02010609030101010101" charset="-122"/>
                <a:ea typeface="新宋体" panose="02010609030101010101" charset="-122"/>
              </a:rPr>
              <a:t> </a:t>
            </a:r>
            <a:r>
              <a:rPr lang="zh-CN" altLang="zh-CN" sz="2400" dirty="0">
                <a:solidFill>
                  <a:srgbClr val="7030A0"/>
                </a:solidFill>
                <a:latin typeface="新宋体" panose="02010609030101010101" charset="-122"/>
                <a:ea typeface="新宋体" panose="02010609030101010101" charset="-122"/>
              </a:rPr>
              <a:t>功劳：①将全书写完，使故事、人物有了完整的结果。②依据原书线索，完成了宝黛爱情悲剧。③部分章节和环境描写很精彩。</a:t>
            </a:r>
            <a:endParaRPr lang="zh-CN" altLang="zh-CN" sz="2400" dirty="0">
              <a:solidFill>
                <a:srgbClr val="7030A0"/>
              </a:solidFill>
              <a:latin typeface="新宋体" panose="02010609030101010101" charset="-122"/>
              <a:ea typeface="新宋体" panose="0201060903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314">
                                            <p:txEl>
                                              <p:charRg st="0" end="67"/>
                                            </p:txEl>
                                          </p:spTgt>
                                        </p:tgtEl>
                                        <p:attrNameLst>
                                          <p:attrName>style.visibility</p:attrName>
                                        </p:attrNameLst>
                                      </p:cBhvr>
                                      <p:to>
                                        <p:strVal val="visible"/>
                                      </p:to>
                                    </p:set>
                                    <p:animEffect transition="in" filter="wedge">
                                      <p:cBhvr>
                                        <p:cTn id="7" dur="2000"/>
                                        <p:tgtEl>
                                          <p:spTgt spid="13314">
                                            <p:txEl>
                                              <p:charRg st="0"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xEl>
                                              <p:charRg st="0" end="67"/>
                                            </p:txEl>
                                          </p:spTgt>
                                        </p:tgtEl>
                                        <p:attrNameLst>
                                          <p:attrName>style.visibility</p:attrName>
                                        </p:attrNameLst>
                                      </p:cBhvr>
                                      <p:to>
                                        <p:strVal val="visible"/>
                                      </p:to>
                                    </p:set>
                                    <p:animEffect transition="in" filter="wedge">
                                      <p:cBhvr>
                                        <p:cTn id="12" dur="2000"/>
                                        <p:tgtEl>
                                          <p:spTgt spid="2">
                                            <p:txEl>
                                              <p:charRg st="0" end="6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Effect transition="in" filter="wedge">
                                      <p:cBhvr>
                                        <p:cTn id="17" dur="2000"/>
                                        <p:tgtEl>
                                          <p:spTgt spid="1331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circle(in)">
                                      <p:cBhvr>
                                        <p:cTn id="22"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P spid="13318" grpId="0"/>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2"/>
          <p:cNvSpPr txBox="1"/>
          <p:nvPr/>
        </p:nvSpPr>
        <p:spPr>
          <a:xfrm>
            <a:off x="3862705" y="1599565"/>
            <a:ext cx="4426585" cy="460375"/>
          </a:xfrm>
          <a:prstGeom prst="rect">
            <a:avLst/>
          </a:prstGeom>
          <a:noFill/>
          <a:ln w="12700">
            <a:solidFill>
              <a:schemeClr val="tx1"/>
            </a:solidFill>
          </a:ln>
        </p:spPr>
        <p:txBody>
          <a:bodyPr wrap="square" anchor="t">
            <a:spAutoFit/>
          </a:bodyPr>
          <a:p>
            <a:pPr>
              <a:spcBef>
                <a:spcPct val="50000"/>
              </a:spcBef>
            </a:pPr>
            <a:r>
              <a:rPr lang="zh-CN" altLang="en-US" sz="2400" b="1" dirty="0">
                <a:latin typeface="微软雅黑" panose="020B0503020204020204" charset="-122"/>
                <a:ea typeface="微软雅黑" panose="020B0503020204020204" charset="-122"/>
              </a:rPr>
              <a:t>甲戌本16回本</a:t>
            </a:r>
            <a:endParaRPr lang="zh-CN" altLang="en-US" sz="2400" b="1" dirty="0">
              <a:latin typeface="微软雅黑" panose="020B0503020204020204" charset="-122"/>
              <a:ea typeface="微软雅黑" panose="020B0503020204020204" charset="-122"/>
            </a:endParaRPr>
          </a:p>
        </p:txBody>
      </p:sp>
      <p:sp>
        <p:nvSpPr>
          <p:cNvPr id="9219" name="AutoShape 3"/>
          <p:cNvSpPr/>
          <p:nvPr/>
        </p:nvSpPr>
        <p:spPr>
          <a:xfrm>
            <a:off x="3545840" y="1761490"/>
            <a:ext cx="152400" cy="1751013"/>
          </a:xfrm>
          <a:prstGeom prst="leftBrace">
            <a:avLst>
              <a:gd name="adj1" fmla="val 62288"/>
              <a:gd name="adj2" fmla="val 50000"/>
            </a:avLst>
          </a:prstGeom>
          <a:noFill/>
          <a:ln w="38100"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9220" name="AutoShape 4"/>
          <p:cNvSpPr/>
          <p:nvPr/>
        </p:nvSpPr>
        <p:spPr>
          <a:xfrm>
            <a:off x="3609340" y="4300220"/>
            <a:ext cx="88900" cy="1971675"/>
          </a:xfrm>
          <a:prstGeom prst="leftBrace">
            <a:avLst>
              <a:gd name="adj1" fmla="val 83252"/>
              <a:gd name="adj2" fmla="val 50000"/>
            </a:avLst>
          </a:prstGeom>
          <a:noFill/>
          <a:ln w="38100"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9221" name="Text Box 5"/>
          <p:cNvSpPr txBox="1"/>
          <p:nvPr/>
        </p:nvSpPr>
        <p:spPr>
          <a:xfrm>
            <a:off x="1472565" y="2030095"/>
            <a:ext cx="2286000" cy="1076325"/>
          </a:xfrm>
          <a:prstGeom prst="rect">
            <a:avLst/>
          </a:prstGeom>
          <a:noFill/>
          <a:ln w="9525">
            <a:noFill/>
          </a:ln>
        </p:spPr>
        <p:txBody>
          <a:bodyPr anchor="t">
            <a:spAutoFit/>
          </a:bodyPr>
          <a:p>
            <a:pPr>
              <a:spcBef>
                <a:spcPct val="50000"/>
              </a:spcBef>
            </a:pPr>
            <a:r>
              <a:rPr lang="zh-CN" altLang="en-US" sz="3200" b="1" dirty="0">
                <a:solidFill>
                  <a:srgbClr val="FF0000"/>
                </a:solidFill>
                <a:latin typeface="微软雅黑" panose="020B0503020204020204" charset="-122"/>
                <a:ea typeface="微软雅黑" panose="020B0503020204020204" charset="-122"/>
              </a:rPr>
              <a:t>抄本系统（脂评本）</a:t>
            </a:r>
            <a:endParaRPr lang="zh-CN" altLang="en-US" sz="3200" b="1" dirty="0">
              <a:solidFill>
                <a:srgbClr val="FF0000"/>
              </a:solidFill>
              <a:latin typeface="微软雅黑" panose="020B0503020204020204" charset="-122"/>
              <a:ea typeface="微软雅黑" panose="020B0503020204020204" charset="-122"/>
            </a:endParaRPr>
          </a:p>
        </p:txBody>
      </p:sp>
      <p:sp>
        <p:nvSpPr>
          <p:cNvPr id="9222" name="Text Box 6"/>
          <p:cNvSpPr txBox="1"/>
          <p:nvPr/>
        </p:nvSpPr>
        <p:spPr>
          <a:xfrm>
            <a:off x="3862070" y="4232275"/>
            <a:ext cx="4408805" cy="829945"/>
          </a:xfrm>
          <a:prstGeom prst="rect">
            <a:avLst/>
          </a:prstGeom>
          <a:noFill/>
          <a:ln w="12700">
            <a:solidFill>
              <a:schemeClr val="tx1"/>
            </a:solidFill>
          </a:ln>
        </p:spPr>
        <p:txBody>
          <a:bodyPr wrap="square" anchor="t">
            <a:spAutoFit/>
          </a:bodyPr>
          <a:p>
            <a:pPr eaLnBrk="0" hangingPunct="0"/>
            <a:r>
              <a:rPr lang="zh-CN" altLang="en-US" sz="2400" b="1" dirty="0">
                <a:latin typeface="微软雅黑" panose="020B0503020204020204" charset="-122"/>
                <a:ea typeface="微软雅黑" panose="020B0503020204020204" charset="-122"/>
              </a:rPr>
              <a:t>程甲本。乾隆五十六，程伟元用排版印刷，高鹗补了四十回</a:t>
            </a:r>
            <a:endParaRPr lang="zh-CN" altLang="en-US" sz="2400" b="1" dirty="0">
              <a:latin typeface="微软雅黑" panose="020B0503020204020204" charset="-122"/>
              <a:ea typeface="微软雅黑" panose="020B0503020204020204" charset="-122"/>
            </a:endParaRPr>
          </a:p>
        </p:txBody>
      </p:sp>
      <p:sp>
        <p:nvSpPr>
          <p:cNvPr id="9223" name="Text Box 7"/>
          <p:cNvSpPr txBox="1"/>
          <p:nvPr/>
        </p:nvSpPr>
        <p:spPr>
          <a:xfrm>
            <a:off x="1411923" y="4994275"/>
            <a:ext cx="2286000" cy="583565"/>
          </a:xfrm>
          <a:prstGeom prst="rect">
            <a:avLst/>
          </a:prstGeom>
          <a:noFill/>
          <a:ln w="9525">
            <a:noFill/>
          </a:ln>
        </p:spPr>
        <p:txBody>
          <a:bodyPr anchor="t">
            <a:spAutoFit/>
          </a:bodyPr>
          <a:p>
            <a:pPr eaLnBrk="0" hangingPunct="0"/>
            <a:r>
              <a:rPr lang="zh-CN" altLang="en-US" sz="3200" b="1" dirty="0">
                <a:solidFill>
                  <a:srgbClr val="FF0000"/>
                </a:solidFill>
                <a:latin typeface="微软雅黑" panose="020B0503020204020204" charset="-122"/>
                <a:ea typeface="微软雅黑" panose="020B0503020204020204" charset="-122"/>
              </a:rPr>
              <a:t>印本系统</a:t>
            </a:r>
            <a:endParaRPr lang="zh-CN" altLang="en-US" sz="3200" b="1" dirty="0">
              <a:solidFill>
                <a:srgbClr val="FF0000"/>
              </a:solidFill>
              <a:latin typeface="微软雅黑" panose="020B0503020204020204" charset="-122"/>
              <a:ea typeface="微软雅黑" panose="020B0503020204020204" charset="-122"/>
            </a:endParaRPr>
          </a:p>
        </p:txBody>
      </p:sp>
      <p:sp>
        <p:nvSpPr>
          <p:cNvPr id="9224" name="Text Box 8"/>
          <p:cNvSpPr txBox="1"/>
          <p:nvPr/>
        </p:nvSpPr>
        <p:spPr>
          <a:xfrm>
            <a:off x="3862070" y="5441950"/>
            <a:ext cx="4427220" cy="829945"/>
          </a:xfrm>
          <a:prstGeom prst="rect">
            <a:avLst/>
          </a:prstGeom>
          <a:noFill/>
          <a:ln w="12700">
            <a:solidFill>
              <a:schemeClr val="tx1"/>
            </a:solidFill>
          </a:ln>
        </p:spPr>
        <p:txBody>
          <a:bodyPr wrap="square" anchor="t">
            <a:spAutoFit/>
          </a:bodyPr>
          <a:p>
            <a:pPr eaLnBrk="0" hangingPunct="0">
              <a:spcBef>
                <a:spcPct val="50000"/>
              </a:spcBef>
            </a:pPr>
            <a:r>
              <a:rPr lang="zh-CN" altLang="en-US" sz="2400" b="1" dirty="0">
                <a:latin typeface="微软雅黑" panose="020B0503020204020204" charset="-122"/>
                <a:ea typeface="微软雅黑" panose="020B0503020204020204" charset="-122"/>
              </a:rPr>
              <a:t>程乙本。程伟元第二次排版印刷，高鹗加工润色</a:t>
            </a:r>
            <a:endParaRPr lang="zh-CN" altLang="en-US" sz="2400" b="1" dirty="0">
              <a:latin typeface="微软雅黑" panose="020B0503020204020204" charset="-122"/>
              <a:ea typeface="微软雅黑" panose="020B0503020204020204" charset="-122"/>
            </a:endParaRPr>
          </a:p>
        </p:txBody>
      </p:sp>
      <p:sp>
        <p:nvSpPr>
          <p:cNvPr id="9225" name="AutoShape 9"/>
          <p:cNvSpPr/>
          <p:nvPr/>
        </p:nvSpPr>
        <p:spPr>
          <a:xfrm>
            <a:off x="1250633" y="2241550"/>
            <a:ext cx="76200" cy="3200400"/>
          </a:xfrm>
          <a:prstGeom prst="leftBrace">
            <a:avLst>
              <a:gd name="adj1" fmla="val 173250"/>
              <a:gd name="adj2" fmla="val 50000"/>
            </a:avLst>
          </a:prstGeom>
          <a:noFill/>
          <a:ln w="38100"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9226" name="Text Box 10"/>
          <p:cNvSpPr txBox="1"/>
          <p:nvPr/>
        </p:nvSpPr>
        <p:spPr>
          <a:xfrm>
            <a:off x="490855" y="1911033"/>
            <a:ext cx="675005" cy="3451225"/>
          </a:xfrm>
          <a:prstGeom prst="rect">
            <a:avLst/>
          </a:prstGeom>
          <a:noFill/>
          <a:ln w="9525">
            <a:noFill/>
          </a:ln>
        </p:spPr>
        <p:txBody>
          <a:bodyPr vert="eaVert"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《红楼梦》的版本</a:t>
            </a:r>
            <a:endParaRPr lang="zh-CN" altLang="en-US" sz="3200" b="1" dirty="0">
              <a:solidFill>
                <a:srgbClr val="0000CC"/>
              </a:solidFill>
              <a:latin typeface="微软雅黑" panose="020B0503020204020204" charset="-122"/>
              <a:ea typeface="微软雅黑" panose="020B0503020204020204" charset="-122"/>
            </a:endParaRPr>
          </a:p>
        </p:txBody>
      </p:sp>
      <p:sp>
        <p:nvSpPr>
          <p:cNvPr id="9229" name="Text Box 13"/>
          <p:cNvSpPr txBox="1"/>
          <p:nvPr/>
        </p:nvSpPr>
        <p:spPr>
          <a:xfrm>
            <a:off x="490220" y="831215"/>
            <a:ext cx="7799070" cy="706755"/>
          </a:xfrm>
          <a:prstGeom prst="rect">
            <a:avLst/>
          </a:prstGeom>
          <a:solidFill>
            <a:schemeClr val="accent6">
              <a:lumMod val="60000"/>
              <a:lumOff val="40000"/>
            </a:schemeClr>
          </a:solidFill>
          <a:ln w="9525">
            <a:noFill/>
          </a:ln>
        </p:spPr>
        <p:txBody>
          <a:bodyPr wrap="square" anchor="t">
            <a:spAutoFit/>
          </a:bodyPr>
          <a:p>
            <a:pPr algn="ctr">
              <a:spcBef>
                <a:spcPct val="50000"/>
              </a:spcBef>
            </a:pPr>
            <a:r>
              <a:rPr lang="zh-CN" altLang="zh-CN" sz="4000" b="1" dirty="0">
                <a:solidFill>
                  <a:srgbClr val="FF0066"/>
                </a:solidFill>
                <a:latin typeface="微软雅黑" panose="020B0503020204020204" charset="-122"/>
                <a:ea typeface="微软雅黑" panose="020B0503020204020204" charset="-122"/>
              </a:rPr>
              <a:t>《红楼梦》的版本</a:t>
            </a:r>
            <a:endParaRPr lang="zh-CN" altLang="zh-CN" sz="4000" b="1" dirty="0">
              <a:solidFill>
                <a:srgbClr val="FF0066"/>
              </a:solidFill>
              <a:latin typeface="微软雅黑" panose="020B0503020204020204" charset="-122"/>
              <a:ea typeface="微软雅黑" panose="020B0503020204020204" charset="-122"/>
            </a:endParaRPr>
          </a:p>
        </p:txBody>
      </p:sp>
      <p:sp>
        <p:nvSpPr>
          <p:cNvPr id="3" name="Text Box 2"/>
          <p:cNvSpPr txBox="1"/>
          <p:nvPr/>
        </p:nvSpPr>
        <p:spPr>
          <a:xfrm>
            <a:off x="3862705" y="2178050"/>
            <a:ext cx="4426585" cy="460375"/>
          </a:xfrm>
          <a:prstGeom prst="rect">
            <a:avLst/>
          </a:prstGeom>
          <a:noFill/>
          <a:ln w="12700">
            <a:solidFill>
              <a:schemeClr val="tx1"/>
            </a:solidFill>
          </a:ln>
        </p:spPr>
        <p:txBody>
          <a:bodyPr wrap="square" anchor="t">
            <a:spAutoFit/>
          </a:bodyPr>
          <a:p>
            <a:pPr>
              <a:spcBef>
                <a:spcPct val="50000"/>
              </a:spcBef>
            </a:pPr>
            <a:r>
              <a:rPr lang="zh-CN" altLang="en-US" sz="2400" b="1" dirty="0">
                <a:latin typeface="微软雅黑" panose="020B0503020204020204" charset="-122"/>
                <a:ea typeface="微软雅黑" panose="020B0503020204020204" charset="-122"/>
              </a:rPr>
              <a:t>己卯本41回加两个半回</a:t>
            </a:r>
            <a:endParaRPr lang="zh-CN" altLang="en-US" sz="2400" b="1" dirty="0">
              <a:latin typeface="微软雅黑" panose="020B0503020204020204" charset="-122"/>
              <a:ea typeface="微软雅黑" panose="020B0503020204020204" charset="-122"/>
            </a:endParaRPr>
          </a:p>
        </p:txBody>
      </p:sp>
      <p:sp>
        <p:nvSpPr>
          <p:cNvPr id="4" name="Text Box 2"/>
          <p:cNvSpPr txBox="1"/>
          <p:nvPr/>
        </p:nvSpPr>
        <p:spPr>
          <a:xfrm>
            <a:off x="3862705" y="2732405"/>
            <a:ext cx="4426585" cy="460375"/>
          </a:xfrm>
          <a:prstGeom prst="rect">
            <a:avLst/>
          </a:prstGeom>
          <a:noFill/>
          <a:ln w="12700">
            <a:solidFill>
              <a:schemeClr val="tx1"/>
            </a:solidFill>
          </a:ln>
        </p:spPr>
        <p:txBody>
          <a:bodyPr wrap="square" anchor="t">
            <a:spAutoFit/>
          </a:bodyPr>
          <a:p>
            <a:pPr>
              <a:spcBef>
                <a:spcPct val="50000"/>
              </a:spcBef>
            </a:pPr>
            <a:r>
              <a:rPr lang="zh-CN" altLang="en-US" sz="2400" b="1" dirty="0">
                <a:latin typeface="微软雅黑" panose="020B0503020204020204" charset="-122"/>
                <a:ea typeface="微软雅黑" panose="020B0503020204020204" charset="-122"/>
              </a:rPr>
              <a:t>庚辰本78回</a:t>
            </a:r>
            <a:endParaRPr lang="zh-CN" altLang="en-US" sz="2400" b="1" dirty="0">
              <a:latin typeface="微软雅黑" panose="020B0503020204020204" charset="-122"/>
              <a:ea typeface="微软雅黑" panose="020B0503020204020204" charset="-122"/>
            </a:endParaRPr>
          </a:p>
        </p:txBody>
      </p:sp>
      <p:sp>
        <p:nvSpPr>
          <p:cNvPr id="5" name="Text Box 2"/>
          <p:cNvSpPr txBox="1"/>
          <p:nvPr/>
        </p:nvSpPr>
        <p:spPr>
          <a:xfrm>
            <a:off x="3862070" y="3337560"/>
            <a:ext cx="4427220" cy="460375"/>
          </a:xfrm>
          <a:prstGeom prst="rect">
            <a:avLst/>
          </a:prstGeom>
          <a:noFill/>
          <a:ln w="12700">
            <a:solidFill>
              <a:schemeClr val="tx1"/>
            </a:solidFill>
          </a:ln>
        </p:spPr>
        <p:txBody>
          <a:bodyPr wrap="square" anchor="t">
            <a:spAutoFit/>
          </a:bodyPr>
          <a:p>
            <a:pPr>
              <a:spcBef>
                <a:spcPct val="50000"/>
              </a:spcBef>
            </a:pPr>
            <a:r>
              <a:rPr lang="zh-CN" altLang="en-US" sz="2400" b="1" dirty="0">
                <a:latin typeface="微软雅黑" panose="020B0503020204020204" charset="-122"/>
                <a:ea typeface="微软雅黑" panose="020B0503020204020204" charset="-122"/>
              </a:rPr>
              <a:t>戚蓼生序本80 回</a:t>
            </a:r>
            <a:endParaRPr lang="zh-CN" altLang="en-US" sz="2400" b="1" dirty="0">
              <a:latin typeface="微软雅黑" panose="020B0503020204020204" charset="-122"/>
              <a:ea typeface="微软雅黑" panose="020B0503020204020204" charset="-122"/>
            </a:endParaRPr>
          </a:p>
        </p:txBody>
      </p:sp>
      <p:sp>
        <p:nvSpPr>
          <p:cNvPr id="2"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pic>
        <p:nvPicPr>
          <p:cNvPr id="6" name="图片 5"/>
          <p:cNvPicPr>
            <a:picLocks noChangeAspect="1"/>
          </p:cNvPicPr>
          <p:nvPr/>
        </p:nvPicPr>
        <p:blipFill>
          <a:blip r:embed="rId2"/>
          <a:srcRect/>
          <a:stretch>
            <a:fillRect/>
          </a:stretch>
        </p:blipFill>
        <p:spPr>
          <a:xfrm>
            <a:off x="8427720" y="831215"/>
            <a:ext cx="3306445" cy="54406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9"/>
                                        </p:tgtEl>
                                        <p:attrNameLst>
                                          <p:attrName>style.visibility</p:attrName>
                                        </p:attrNameLst>
                                      </p:cBhvr>
                                      <p:to>
                                        <p:strVal val="visible"/>
                                      </p:to>
                                    </p:set>
                                    <p:anim calcmode="lin" valueType="num">
                                      <p:cBhvr>
                                        <p:cTn id="7" dur="500" fill="hold"/>
                                        <p:tgtEl>
                                          <p:spTgt spid="9229"/>
                                        </p:tgtEl>
                                        <p:attrNameLst>
                                          <p:attrName>ppt_x</p:attrName>
                                        </p:attrNameLst>
                                      </p:cBhvr>
                                      <p:tavLst>
                                        <p:tav tm="0">
                                          <p:val>
                                            <p:strVal val="#ppt_x"/>
                                          </p:val>
                                        </p:tav>
                                        <p:tav tm="100000">
                                          <p:val>
                                            <p:strVal val="#ppt_x"/>
                                          </p:val>
                                        </p:tav>
                                      </p:tavLst>
                                    </p:anim>
                                    <p:anim calcmode="lin" valueType="num">
                                      <p:cBhvr>
                                        <p:cTn id="8"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92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2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9221"/>
                                        </p:tgtEl>
                                        <p:attrNameLst>
                                          <p:attrName>style.visibility</p:attrName>
                                        </p:attrNameLst>
                                      </p:cBhvr>
                                      <p:to>
                                        <p:strVal val="visible"/>
                                      </p:to>
                                    </p:set>
                                    <p:animEffect transition="in" filter="box(in)">
                                      <p:cBhvr>
                                        <p:cTn id="21" dur="2000"/>
                                        <p:tgtEl>
                                          <p:spTgt spid="9221"/>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9223"/>
                                        </p:tgtEl>
                                        <p:attrNameLst>
                                          <p:attrName>style.visibility</p:attrName>
                                        </p:attrNameLst>
                                      </p:cBhvr>
                                      <p:to>
                                        <p:strVal val="visible"/>
                                      </p:to>
                                    </p:set>
                                    <p:animEffect transition="in" filter="box(in)">
                                      <p:cBhvr>
                                        <p:cTn id="26" dur="2000"/>
                                        <p:tgtEl>
                                          <p:spTgt spid="922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2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218"/>
                                        </p:tgtEl>
                                        <p:attrNameLst>
                                          <p:attrName>style.visibility</p:attrName>
                                        </p:attrNameLst>
                                      </p:cBhvr>
                                      <p:to>
                                        <p:strVal val="visible"/>
                                      </p:to>
                                    </p:set>
                                    <p:anim calcmode="lin" valueType="num">
                                      <p:cBhvr additive="base">
                                        <p:cTn id="35" dur="500" fill="hold"/>
                                        <p:tgtEl>
                                          <p:spTgt spid="9218"/>
                                        </p:tgtEl>
                                        <p:attrNameLst>
                                          <p:attrName>ppt_x</p:attrName>
                                        </p:attrNameLst>
                                      </p:cBhvr>
                                      <p:tavLst>
                                        <p:tav tm="0">
                                          <p:val>
                                            <p:strVal val="#ppt_x"/>
                                          </p:val>
                                        </p:tav>
                                        <p:tav tm="100000">
                                          <p:val>
                                            <p:strVal val="#ppt_x"/>
                                          </p:val>
                                        </p:tav>
                                      </p:tavLst>
                                    </p:anim>
                                    <p:anim calcmode="lin" valueType="num">
                                      <p:cBhvr additive="base">
                                        <p:cTn id="36"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ppt_x"/>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2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9222"/>
                                        </p:tgtEl>
                                        <p:attrNameLst>
                                          <p:attrName>style.visibility</p:attrName>
                                        </p:attrNameLst>
                                      </p:cBhvr>
                                      <p:to>
                                        <p:strVal val="visible"/>
                                      </p:to>
                                    </p:set>
                                    <p:anim calcmode="lin" valueType="num">
                                      <p:cBhvr additive="base">
                                        <p:cTn id="63" dur="500" fill="hold"/>
                                        <p:tgtEl>
                                          <p:spTgt spid="9222"/>
                                        </p:tgtEl>
                                        <p:attrNameLst>
                                          <p:attrName>ppt_x</p:attrName>
                                        </p:attrNameLst>
                                      </p:cBhvr>
                                      <p:tavLst>
                                        <p:tav tm="0">
                                          <p:val>
                                            <p:strVal val="#ppt_x"/>
                                          </p:val>
                                        </p:tav>
                                        <p:tav tm="100000">
                                          <p:val>
                                            <p:strVal val="#ppt_x"/>
                                          </p:val>
                                        </p:tav>
                                      </p:tavLst>
                                    </p:anim>
                                    <p:anim calcmode="lin" valueType="num">
                                      <p:cBhvr additive="base">
                                        <p:cTn id="64"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9224"/>
                                        </p:tgtEl>
                                        <p:attrNameLst>
                                          <p:attrName>style.visibility</p:attrName>
                                        </p:attrNameLst>
                                      </p:cBhvr>
                                      <p:to>
                                        <p:strVal val="visible"/>
                                      </p:to>
                                    </p:set>
                                    <p:anim calcmode="lin" valueType="num">
                                      <p:cBhvr additive="base">
                                        <p:cTn id="69" dur="500" fill="hold"/>
                                        <p:tgtEl>
                                          <p:spTgt spid="9224"/>
                                        </p:tgtEl>
                                        <p:attrNameLst>
                                          <p:attrName>ppt_x</p:attrName>
                                        </p:attrNameLst>
                                      </p:cBhvr>
                                      <p:tavLst>
                                        <p:tav tm="0">
                                          <p:val>
                                            <p:strVal val="#ppt_x"/>
                                          </p:val>
                                        </p:tav>
                                        <p:tav tm="100000">
                                          <p:val>
                                            <p:strVal val="#ppt_x"/>
                                          </p:val>
                                        </p:tav>
                                      </p:tavLst>
                                    </p:anim>
                                    <p:anim calcmode="lin" valueType="num">
                                      <p:cBhvr additive="base">
                                        <p:cTn id="70"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0" presetClass="entr" presetSubtype="0" fill="hold" nodeType="click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edge">
                                      <p:cBhvr>
                                        <p:cTn id="7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9" grpId="0" bldLvl="0" animBg="1"/>
      <p:bldP spid="9226" grpId="0"/>
      <p:bldP spid="9226" grpId="1"/>
      <p:bldP spid="9225" grpId="0" bldLvl="0" animBg="1"/>
      <p:bldP spid="9221" grpId="0"/>
      <p:bldP spid="9223" grpId="0"/>
      <p:bldP spid="9219" grpId="0" bldLvl="0" animBg="1"/>
      <p:bldP spid="9218" grpId="0" bldLvl="0" animBg="1"/>
      <p:bldP spid="3" grpId="0" bldLvl="0" animBg="1"/>
      <p:bldP spid="4" grpId="0" bldLvl="0" animBg="1"/>
      <p:bldP spid="5" grpId="0" bldLvl="0" animBg="1"/>
      <p:bldP spid="9220" grpId="0" bldLvl="0" animBg="1"/>
      <p:bldP spid="9222" grpId="0" bldLvl="0" animBg="1"/>
      <p:bldP spid="922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2" name="Text Box 6"/>
          <p:cNvSpPr txBox="1"/>
          <p:nvPr/>
        </p:nvSpPr>
        <p:spPr>
          <a:xfrm>
            <a:off x="272415" y="1878965"/>
            <a:ext cx="6784340" cy="3969385"/>
          </a:xfrm>
          <a:prstGeom prst="rect">
            <a:avLst/>
          </a:prstGeom>
          <a:noFill/>
          <a:ln w="9525">
            <a:noFill/>
          </a:ln>
        </p:spPr>
        <p:txBody>
          <a:bodyPr wrap="square" anchor="t">
            <a:spAutoFit/>
          </a:bodyPr>
          <a:p>
            <a:pPr eaLnBrk="0" fontAlgn="auto" hangingPunct="0">
              <a:lnSpc>
                <a:spcPct val="150000"/>
              </a:lnSpc>
            </a:pPr>
            <a:r>
              <a:rPr lang="zh-CN" altLang="en-US" sz="2800" dirty="0">
                <a:latin typeface="新宋体" panose="02010609030101010101" charset="-122"/>
                <a:ea typeface="新宋体" panose="02010609030101010101" charset="-122"/>
              </a:rPr>
              <a:t>《红楼梦》以贾宝玉、林黛玉的爱情悲剧为主要线索，以贾王史薛四大家族的生活为描写对象，真实而生动地刻画了封建社会末世的种种人情世态，全面深刻地批判了封建社会，揭示了封建社会必然灭亡的历史趋势，表达了作者进步的社会理想。</a:t>
            </a:r>
            <a:endParaRPr lang="zh-CN" altLang="en-US" sz="2800" dirty="0">
              <a:latin typeface="新宋体" panose="02010609030101010101" charset="-122"/>
              <a:ea typeface="新宋体" panose="02010609030101010101" charset="-122"/>
            </a:endParaRPr>
          </a:p>
        </p:txBody>
      </p:sp>
      <p:sp>
        <p:nvSpPr>
          <p:cNvPr id="9229" name="Text Box 13"/>
          <p:cNvSpPr txBox="1"/>
          <p:nvPr/>
        </p:nvSpPr>
        <p:spPr>
          <a:xfrm>
            <a:off x="465455" y="1104265"/>
            <a:ext cx="6327140" cy="706755"/>
          </a:xfrm>
          <a:prstGeom prst="rect">
            <a:avLst/>
          </a:prstGeom>
          <a:solidFill>
            <a:schemeClr val="accent2">
              <a:lumMod val="20000"/>
              <a:lumOff val="80000"/>
            </a:schemeClr>
          </a:solidFill>
          <a:ln w="9525">
            <a:noFill/>
          </a:ln>
        </p:spPr>
        <p:txBody>
          <a:bodyPr wrap="square" anchor="t">
            <a:spAutoFit/>
          </a:bodyPr>
          <a:p>
            <a:pPr algn="ctr">
              <a:spcBef>
                <a:spcPct val="50000"/>
              </a:spcBef>
            </a:pPr>
            <a:r>
              <a:rPr lang="zh-CN" altLang="zh-CN" sz="4000" b="1" dirty="0">
                <a:solidFill>
                  <a:srgbClr val="FF0066"/>
                </a:solidFill>
                <a:latin typeface="微软雅黑" panose="020B0503020204020204" charset="-122"/>
                <a:ea typeface="微软雅黑" panose="020B0503020204020204" charset="-122"/>
              </a:rPr>
              <a:t>《红楼梦》的基本思想</a:t>
            </a:r>
            <a:endParaRPr lang="zh-CN" altLang="zh-CN" sz="4000" b="1" dirty="0">
              <a:solidFill>
                <a:srgbClr val="FF0066"/>
              </a:solidFill>
              <a:latin typeface="微软雅黑" panose="020B0503020204020204" charset="-122"/>
              <a:ea typeface="微软雅黑" panose="020B0503020204020204" charset="-122"/>
            </a:endParaRPr>
          </a:p>
        </p:txBody>
      </p:sp>
      <p:pic>
        <p:nvPicPr>
          <p:cNvPr id="15364" name="图片 1" descr="图片10"/>
          <p:cNvPicPr>
            <a:picLocks noChangeAspect="1"/>
          </p:cNvPicPr>
          <p:nvPr/>
        </p:nvPicPr>
        <p:blipFill>
          <a:blip r:embed="rId1"/>
          <a:stretch>
            <a:fillRect/>
          </a:stretch>
        </p:blipFill>
        <p:spPr>
          <a:xfrm>
            <a:off x="7164070" y="1103630"/>
            <a:ext cx="4787265" cy="4744720"/>
          </a:xfrm>
          <a:prstGeom prst="rect">
            <a:avLst/>
          </a:prstGeom>
          <a:noFill/>
          <a:ln w="9525">
            <a:noFill/>
          </a:ln>
        </p:spPr>
      </p:pic>
      <p:sp>
        <p:nvSpPr>
          <p:cNvPr id="2"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9"/>
                                        </p:tgtEl>
                                        <p:attrNameLst>
                                          <p:attrName>style.visibility</p:attrName>
                                        </p:attrNameLst>
                                      </p:cBhvr>
                                      <p:to>
                                        <p:strVal val="visible"/>
                                      </p:to>
                                    </p:set>
                                    <p:anim calcmode="lin" valueType="num">
                                      <p:cBhvr>
                                        <p:cTn id="7" dur="500" fill="hold"/>
                                        <p:tgtEl>
                                          <p:spTgt spid="9229"/>
                                        </p:tgtEl>
                                        <p:attrNameLst>
                                          <p:attrName>ppt_x</p:attrName>
                                        </p:attrNameLst>
                                      </p:cBhvr>
                                      <p:tavLst>
                                        <p:tav tm="0">
                                          <p:val>
                                            <p:strVal val="#ppt_x"/>
                                          </p:val>
                                        </p:tav>
                                        <p:tav tm="100000">
                                          <p:val>
                                            <p:strVal val="#ppt_x"/>
                                          </p:val>
                                        </p:tav>
                                      </p:tavLst>
                                    </p:anim>
                                    <p:anim calcmode="lin" valueType="num">
                                      <p:cBhvr>
                                        <p:cTn id="8"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222"/>
                                        </p:tgtEl>
                                        <p:attrNameLst>
                                          <p:attrName>style.visibility</p:attrName>
                                        </p:attrNameLst>
                                      </p:cBhvr>
                                      <p:to>
                                        <p:strVal val="visible"/>
                                      </p:to>
                                    </p:set>
                                    <p:animEffect transition="in" filter="wipe(left)">
                                      <p:cBhvr>
                                        <p:cTn id="13" dur="500"/>
                                        <p:tgtEl>
                                          <p:spTgt spid="9222"/>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5364"/>
                                        </p:tgtEl>
                                        <p:attrNameLst>
                                          <p:attrName>style.visibility</p:attrName>
                                        </p:attrNameLst>
                                      </p:cBhvr>
                                      <p:to>
                                        <p:strVal val="visible"/>
                                      </p:to>
                                    </p:set>
                                    <p:animEffect transition="in" filter="wedge">
                                      <p:cBhvr>
                                        <p:cTn id="18" dur="20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4" name="Text Box 8"/>
          <p:cNvSpPr txBox="1"/>
          <p:nvPr/>
        </p:nvSpPr>
        <p:spPr>
          <a:xfrm>
            <a:off x="349885" y="2388870"/>
            <a:ext cx="10496550" cy="4338320"/>
          </a:xfrm>
          <a:prstGeom prst="rect">
            <a:avLst/>
          </a:prstGeom>
          <a:noFill/>
          <a:ln w="12700">
            <a:solidFill>
              <a:schemeClr val="tx1"/>
            </a:solidFill>
          </a:ln>
        </p:spPr>
        <p:txBody>
          <a:bodyPr wrap="square" anchor="t">
            <a:spAutoFit/>
          </a:bodyPr>
          <a:p>
            <a:pPr eaLnBrk="0" hangingPunct="0">
              <a:spcBef>
                <a:spcPct val="50000"/>
              </a:spcBef>
            </a:pPr>
            <a:r>
              <a:rPr lang="zh-CN" altLang="en-US" sz="2400" dirty="0">
                <a:latin typeface="新宋体" panose="02010609030101010101" charset="-122"/>
                <a:ea typeface="新宋体" panose="02010609030101010101" charset="-122"/>
              </a:rPr>
              <a:t>①揭露了贾府生活上的穷奢极欲，挥霍浪费。</a:t>
            </a:r>
            <a:endParaRPr lang="zh-CN" altLang="en-US" sz="2400" dirty="0">
              <a:latin typeface="新宋体" panose="02010609030101010101" charset="-122"/>
              <a:ea typeface="新宋体" panose="02010609030101010101" charset="-122"/>
            </a:endParaRPr>
          </a:p>
          <a:p>
            <a:pPr eaLnBrk="0" hangingPunct="0">
              <a:spcBef>
                <a:spcPct val="50000"/>
              </a:spcBef>
            </a:pPr>
            <a:r>
              <a:rPr lang="zh-CN" altLang="en-US" sz="2400" dirty="0">
                <a:solidFill>
                  <a:srgbClr val="7030A0"/>
                </a:solidFill>
                <a:latin typeface="新宋体" panose="02010609030101010101" charset="-122"/>
                <a:ea typeface="新宋体" panose="02010609030101010101" charset="-122"/>
              </a:rPr>
              <a:t>②揭露贾府理家的腐败。</a:t>
            </a:r>
            <a:endParaRPr lang="zh-CN" altLang="en-US" sz="2400" dirty="0">
              <a:solidFill>
                <a:srgbClr val="7030A0"/>
              </a:solidFill>
              <a:latin typeface="新宋体" panose="02010609030101010101" charset="-122"/>
              <a:ea typeface="新宋体" panose="02010609030101010101" charset="-122"/>
            </a:endParaRPr>
          </a:p>
          <a:p>
            <a:pPr eaLnBrk="0" hangingPunct="0">
              <a:spcBef>
                <a:spcPct val="50000"/>
              </a:spcBef>
            </a:pPr>
            <a:r>
              <a:rPr lang="zh-CN" altLang="en-US" sz="2400" dirty="0">
                <a:latin typeface="新宋体" panose="02010609030101010101" charset="-122"/>
                <a:ea typeface="新宋体" panose="02010609030101010101" charset="-122"/>
              </a:rPr>
              <a:t>③描写贾府经济上的日益枯竭，入不敷出。</a:t>
            </a:r>
            <a:endParaRPr lang="zh-CN" altLang="en-US" sz="2400" dirty="0">
              <a:latin typeface="新宋体" panose="02010609030101010101" charset="-122"/>
              <a:ea typeface="新宋体" panose="02010609030101010101" charset="-122"/>
            </a:endParaRPr>
          </a:p>
          <a:p>
            <a:pPr eaLnBrk="0" hangingPunct="0">
              <a:spcBef>
                <a:spcPct val="50000"/>
              </a:spcBef>
            </a:pPr>
            <a:r>
              <a:rPr lang="zh-CN" altLang="en-US" sz="2400" dirty="0">
                <a:solidFill>
                  <a:srgbClr val="7030A0"/>
                </a:solidFill>
                <a:latin typeface="新宋体" panose="02010609030101010101" charset="-122"/>
                <a:ea typeface="新宋体" panose="02010609030101010101" charset="-122"/>
              </a:rPr>
              <a:t>④揭示了贾府精神上的空虚。堕落，一代不</a:t>
            </a:r>
            <a:endParaRPr lang="zh-CN" altLang="en-US" sz="2400" dirty="0">
              <a:solidFill>
                <a:srgbClr val="7030A0"/>
              </a:solidFill>
              <a:latin typeface="新宋体" panose="02010609030101010101" charset="-122"/>
              <a:ea typeface="新宋体" panose="02010609030101010101" charset="-122"/>
            </a:endParaRPr>
          </a:p>
          <a:p>
            <a:pPr eaLnBrk="0" hangingPunct="0">
              <a:spcBef>
                <a:spcPct val="50000"/>
              </a:spcBef>
            </a:pPr>
            <a:r>
              <a:rPr lang="zh-CN" altLang="en-US" sz="2400" dirty="0">
                <a:solidFill>
                  <a:srgbClr val="7030A0"/>
                </a:solidFill>
                <a:latin typeface="新宋体" panose="02010609030101010101" charset="-122"/>
                <a:ea typeface="新宋体" panose="02010609030101010101" charset="-122"/>
              </a:rPr>
              <a:t>如一代。</a:t>
            </a:r>
            <a:endParaRPr lang="zh-CN" altLang="en-US" sz="2400" dirty="0">
              <a:solidFill>
                <a:srgbClr val="7030A0"/>
              </a:solidFill>
              <a:latin typeface="新宋体" panose="02010609030101010101" charset="-122"/>
              <a:ea typeface="新宋体" panose="02010609030101010101" charset="-122"/>
            </a:endParaRPr>
          </a:p>
          <a:p>
            <a:pPr eaLnBrk="0" hangingPunct="0">
              <a:spcBef>
                <a:spcPct val="50000"/>
              </a:spcBef>
            </a:pPr>
            <a:r>
              <a:rPr lang="zh-CN" altLang="en-US" sz="2400" dirty="0">
                <a:latin typeface="新宋体" panose="02010609030101010101" charset="-122"/>
                <a:ea typeface="新宋体" panose="02010609030101010101" charset="-122"/>
              </a:rPr>
              <a:t>⑤批判了贾府政治上的残酷统治，橫行霸道。</a:t>
            </a:r>
            <a:endParaRPr lang="zh-CN" altLang="en-US" sz="2400" dirty="0">
              <a:latin typeface="新宋体" panose="02010609030101010101" charset="-122"/>
              <a:ea typeface="新宋体" panose="02010609030101010101" charset="-122"/>
            </a:endParaRPr>
          </a:p>
          <a:p>
            <a:pPr eaLnBrk="0" hangingPunct="0">
              <a:spcBef>
                <a:spcPct val="50000"/>
              </a:spcBef>
            </a:pPr>
            <a:r>
              <a:rPr lang="zh-CN" altLang="en-US" sz="2400" dirty="0">
                <a:solidFill>
                  <a:srgbClr val="7030A0"/>
                </a:solidFill>
                <a:latin typeface="新宋体" panose="02010609030101010101" charset="-122"/>
                <a:ea typeface="新宋体" panose="02010609030101010101" charset="-122"/>
              </a:rPr>
              <a:t>⑥描写了贾府少男少女间的儿女真情，批判了贾府上下的淫乱关系。</a:t>
            </a:r>
            <a:endParaRPr lang="zh-CN" altLang="en-US" sz="2400" dirty="0">
              <a:solidFill>
                <a:srgbClr val="7030A0"/>
              </a:solidFill>
              <a:latin typeface="新宋体" panose="02010609030101010101" charset="-122"/>
              <a:ea typeface="新宋体" panose="02010609030101010101" charset="-122"/>
            </a:endParaRPr>
          </a:p>
          <a:p>
            <a:pPr eaLnBrk="0" hangingPunct="0">
              <a:spcBef>
                <a:spcPct val="50000"/>
              </a:spcBef>
            </a:pPr>
            <a:r>
              <a:rPr lang="zh-CN" altLang="en-US" sz="2400" dirty="0">
                <a:latin typeface="新宋体" panose="02010609030101010101" charset="-122"/>
                <a:ea typeface="新宋体" panose="02010609030101010101" charset="-122"/>
              </a:rPr>
              <a:t>⑦揭示了贾府与四大家族之间千丝万缕的联糸和贾府内部的重重矛盾。</a:t>
            </a:r>
            <a:endParaRPr lang="zh-CN" altLang="en-US" sz="2400" dirty="0">
              <a:latin typeface="新宋体" panose="02010609030101010101" charset="-122"/>
              <a:ea typeface="新宋体" panose="02010609030101010101" charset="-122"/>
            </a:endParaRPr>
          </a:p>
        </p:txBody>
      </p:sp>
      <p:sp>
        <p:nvSpPr>
          <p:cNvPr id="9229" name="Text Box 13"/>
          <p:cNvSpPr txBox="1"/>
          <p:nvPr/>
        </p:nvSpPr>
        <p:spPr>
          <a:xfrm>
            <a:off x="349885" y="1157605"/>
            <a:ext cx="10495915" cy="706755"/>
          </a:xfrm>
          <a:prstGeom prst="rect">
            <a:avLst/>
          </a:prstGeom>
          <a:solidFill>
            <a:schemeClr val="accent2">
              <a:lumMod val="20000"/>
              <a:lumOff val="80000"/>
            </a:schemeClr>
          </a:solidFill>
          <a:ln w="9525">
            <a:noFill/>
          </a:ln>
        </p:spPr>
        <p:txBody>
          <a:bodyPr wrap="square" anchor="t">
            <a:spAutoFit/>
          </a:bodyPr>
          <a:p>
            <a:pPr algn="ctr">
              <a:spcBef>
                <a:spcPct val="50000"/>
              </a:spcBef>
            </a:pPr>
            <a:r>
              <a:rPr lang="zh-CN" altLang="zh-CN" sz="4000" b="1" dirty="0">
                <a:solidFill>
                  <a:srgbClr val="FF0066"/>
                </a:solidFill>
                <a:latin typeface="微软雅黑" panose="020B0503020204020204" charset="-122"/>
                <a:ea typeface="微软雅黑" panose="020B0503020204020204" charset="-122"/>
              </a:rPr>
              <a:t>《红楼梦》的基本思想</a:t>
            </a:r>
            <a:endParaRPr lang="zh-CN" altLang="zh-CN" sz="4000" b="1" dirty="0">
              <a:solidFill>
                <a:srgbClr val="FF0066"/>
              </a:solidFill>
              <a:latin typeface="微软雅黑" panose="020B0503020204020204" charset="-122"/>
              <a:ea typeface="微软雅黑" panose="020B0503020204020204" charset="-122"/>
            </a:endParaRPr>
          </a:p>
        </p:txBody>
      </p:sp>
      <p:sp>
        <p:nvSpPr>
          <p:cNvPr id="2" name="标题 1"/>
          <p:cNvSpPr>
            <a:spLocks noGrp="1"/>
          </p:cNvSpPr>
          <p:nvPr/>
        </p:nvSpPr>
        <p:spPr>
          <a:xfrm>
            <a:off x="349885" y="0"/>
            <a:ext cx="2685415"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红楼梦</a:t>
            </a:r>
            <a:r>
              <a:rPr lang="zh-CN" altLang="zh-CN" sz="4400" dirty="0"/>
              <a:t> </a:t>
            </a:r>
            <a:endParaRPr kumimoji="1" lang="zh-CN" altLang="en-US" sz="4400" dirty="0"/>
          </a:p>
        </p:txBody>
      </p:sp>
      <p:pic>
        <p:nvPicPr>
          <p:cNvPr id="3" name="图片 2"/>
          <p:cNvPicPr>
            <a:picLocks noChangeAspect="1"/>
          </p:cNvPicPr>
          <p:nvPr/>
        </p:nvPicPr>
        <p:blipFill>
          <a:blip r:embed="rId2"/>
          <a:stretch>
            <a:fillRect/>
          </a:stretch>
        </p:blipFill>
        <p:spPr>
          <a:xfrm>
            <a:off x="6497955" y="2472690"/>
            <a:ext cx="4267835" cy="29705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9"/>
                                        </p:tgtEl>
                                        <p:attrNameLst>
                                          <p:attrName>style.visibility</p:attrName>
                                        </p:attrNameLst>
                                      </p:cBhvr>
                                      <p:to>
                                        <p:strVal val="visible"/>
                                      </p:to>
                                    </p:set>
                                    <p:anim calcmode="lin" valueType="num">
                                      <p:cBhvr>
                                        <p:cTn id="7" dur="500" fill="hold"/>
                                        <p:tgtEl>
                                          <p:spTgt spid="9229"/>
                                        </p:tgtEl>
                                        <p:attrNameLst>
                                          <p:attrName>ppt_x</p:attrName>
                                        </p:attrNameLst>
                                      </p:cBhvr>
                                      <p:tavLst>
                                        <p:tav tm="0">
                                          <p:val>
                                            <p:strVal val="#ppt_x"/>
                                          </p:val>
                                        </p:tav>
                                        <p:tav tm="100000">
                                          <p:val>
                                            <p:strVal val="#ppt_x"/>
                                          </p:val>
                                        </p:tav>
                                      </p:tavLst>
                                    </p:anim>
                                    <p:anim calcmode="lin" valueType="num">
                                      <p:cBhvr>
                                        <p:cTn id="8"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224"/>
                                        </p:tgtEl>
                                        <p:attrNameLst>
                                          <p:attrName>style.visibility</p:attrName>
                                        </p:attrNameLst>
                                      </p:cBhvr>
                                      <p:to>
                                        <p:strVal val="visible"/>
                                      </p:to>
                                    </p:set>
                                    <p:animEffect transition="in" filter="wipe(left)">
                                      <p:cBhvr>
                                        <p:cTn id="13" dur="500"/>
                                        <p:tgtEl>
                                          <p:spTgt spid="9224"/>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80">
                                          <p:stCondLst>
                                            <p:cond delay="0"/>
                                          </p:stCondLst>
                                        </p:cTn>
                                        <p:tgtEl>
                                          <p:spTgt spid="3"/>
                                        </p:tgtEl>
                                      </p:cBhvr>
                                    </p:animEffect>
                                    <p:anim calcmode="lin" valueType="num">
                                      <p:cBhvr>
                                        <p:cTn id="19"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4" dur="26">
                                          <p:stCondLst>
                                            <p:cond delay="650"/>
                                          </p:stCondLst>
                                        </p:cTn>
                                        <p:tgtEl>
                                          <p:spTgt spid="3"/>
                                        </p:tgtEl>
                                      </p:cBhvr>
                                      <p:to x="100000" y="60000"/>
                                    </p:animScale>
                                    <p:animScale>
                                      <p:cBhvr>
                                        <p:cTn id="25" dur="166" decel="50000">
                                          <p:stCondLst>
                                            <p:cond delay="676"/>
                                          </p:stCondLst>
                                        </p:cTn>
                                        <p:tgtEl>
                                          <p:spTgt spid="3"/>
                                        </p:tgtEl>
                                      </p:cBhvr>
                                      <p:to x="100000" y="100000"/>
                                    </p:animScale>
                                    <p:animScale>
                                      <p:cBhvr>
                                        <p:cTn id="26" dur="26">
                                          <p:stCondLst>
                                            <p:cond delay="1312"/>
                                          </p:stCondLst>
                                        </p:cTn>
                                        <p:tgtEl>
                                          <p:spTgt spid="3"/>
                                        </p:tgtEl>
                                      </p:cBhvr>
                                      <p:to x="100000" y="80000"/>
                                    </p:animScale>
                                    <p:animScale>
                                      <p:cBhvr>
                                        <p:cTn id="27" dur="166" decel="50000">
                                          <p:stCondLst>
                                            <p:cond delay="1338"/>
                                          </p:stCondLst>
                                        </p:cTn>
                                        <p:tgtEl>
                                          <p:spTgt spid="3"/>
                                        </p:tgtEl>
                                      </p:cBhvr>
                                      <p:to x="100000" y="100000"/>
                                    </p:animScale>
                                    <p:animScale>
                                      <p:cBhvr>
                                        <p:cTn id="28" dur="26">
                                          <p:stCondLst>
                                            <p:cond delay="1642"/>
                                          </p:stCondLst>
                                        </p:cTn>
                                        <p:tgtEl>
                                          <p:spTgt spid="3"/>
                                        </p:tgtEl>
                                      </p:cBhvr>
                                      <p:to x="100000" y="90000"/>
                                    </p:animScale>
                                    <p:animScale>
                                      <p:cBhvr>
                                        <p:cTn id="29" dur="166" decel="50000">
                                          <p:stCondLst>
                                            <p:cond delay="1668"/>
                                          </p:stCondLst>
                                        </p:cTn>
                                        <p:tgtEl>
                                          <p:spTgt spid="3"/>
                                        </p:tgtEl>
                                      </p:cBhvr>
                                      <p:to x="100000" y="100000"/>
                                    </p:animScale>
                                    <p:animScale>
                                      <p:cBhvr>
                                        <p:cTn id="30" dur="26">
                                          <p:stCondLst>
                                            <p:cond delay="1808"/>
                                          </p:stCondLst>
                                        </p:cTn>
                                        <p:tgtEl>
                                          <p:spTgt spid="3"/>
                                        </p:tgtEl>
                                      </p:cBhvr>
                                      <p:to x="100000" y="95000"/>
                                    </p:animScale>
                                    <p:animScale>
                                      <p:cBhvr>
                                        <p:cTn id="31"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bldLvl="0" animBg="1"/>
      <p:bldP spid="922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rotWithShape="1">
          <a:blip r:embed="rId1"/>
          <a:srcRect/>
          <a:stretch>
            <a:fillRect/>
          </a:stretch>
        </p:blipFill>
        <p:spPr>
          <a:xfrm>
            <a:off x="-53814" y="4270586"/>
            <a:ext cx="2693963" cy="2587837"/>
          </a:xfrm>
          <a:prstGeom prst="rect">
            <a:avLst/>
          </a:prstGeom>
        </p:spPr>
      </p:pic>
      <p:pic>
        <p:nvPicPr>
          <p:cNvPr id="24" name="Picture 77" descr="F:\Trabajos\Envato\Graphic River\Mica PPT\mountains.png"/>
          <p:cNvPicPr>
            <a:picLocks noChangeAspect="1" noChangeArrowheads="1"/>
          </p:cNvPicPr>
          <p:nvPr/>
        </p:nvPicPr>
        <p:blipFill rotWithShape="1">
          <a:blip r:embed="rId2"/>
          <a:srcRect/>
          <a:stretch>
            <a:fillRect/>
          </a:stretch>
        </p:blipFill>
        <p:spPr bwMode="auto">
          <a:xfrm>
            <a:off x="1193589" y="5409833"/>
            <a:ext cx="9956800" cy="1063503"/>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254727" y="4130186"/>
            <a:ext cx="7819796" cy="1768475"/>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5996831"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409700" y="2495550"/>
            <a:ext cx="1765300" cy="1543050"/>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A0204"/>
                <a:ea typeface="宋体" panose="02010600030101010101" pitchFamily="2" charset="-122"/>
                <a:cs typeface="+mn-cs"/>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A0204"/>
                <a:ea typeface="宋体" panose="02010600030101010101" pitchFamily="2" charset="-122"/>
                <a:cs typeface="+mn-cs"/>
              </a:endParaRPr>
            </a:p>
          </p:txBody>
        </p:sp>
      </p:grpSp>
      <p:grpSp>
        <p:nvGrpSpPr>
          <p:cNvPr id="12" name="组合 11"/>
          <p:cNvGrpSpPr/>
          <p:nvPr/>
        </p:nvGrpSpPr>
        <p:grpSpPr>
          <a:xfrm>
            <a:off x="3304540" y="2495550"/>
            <a:ext cx="1827530" cy="157480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A0204"/>
                <a:ea typeface="宋体" panose="02010600030101010101" pitchFamily="2" charset="-122"/>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A0204"/>
                <a:ea typeface="宋体" panose="02010600030101010101" pitchFamily="2" charset="-122"/>
                <a:cs typeface="+mn-cs"/>
              </a:endParaRPr>
            </a:p>
          </p:txBody>
        </p:sp>
      </p:grpSp>
      <p:grpSp>
        <p:nvGrpSpPr>
          <p:cNvPr id="15" name="组合 14"/>
          <p:cNvGrpSpPr/>
          <p:nvPr/>
        </p:nvGrpSpPr>
        <p:grpSpPr>
          <a:xfrm>
            <a:off x="5320030" y="2460625"/>
            <a:ext cx="1765300" cy="160909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A0204"/>
                <a:ea typeface="宋体" panose="02010600030101010101" pitchFamily="2" charset="-122"/>
                <a:cs typeface="+mn-cs"/>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A0204"/>
                <a:ea typeface="宋体" panose="02010600030101010101" pitchFamily="2" charset="-122"/>
                <a:cs typeface="+mn-cs"/>
              </a:endParaRPr>
            </a:p>
          </p:txBody>
        </p:sp>
      </p:grpSp>
      <p:grpSp>
        <p:nvGrpSpPr>
          <p:cNvPr id="18" name="组合 17"/>
          <p:cNvGrpSpPr/>
          <p:nvPr/>
        </p:nvGrpSpPr>
        <p:grpSpPr>
          <a:xfrm>
            <a:off x="7227570" y="2425700"/>
            <a:ext cx="1776095" cy="161226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A0204"/>
                <a:ea typeface="宋体" panose="02010600030101010101" pitchFamily="2" charset="-122"/>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A0204"/>
                <a:ea typeface="宋体" panose="02010600030101010101" pitchFamily="2" charset="-122"/>
                <a:cs typeface="+mn-cs"/>
              </a:endParaRPr>
            </a:p>
          </p:txBody>
        </p:sp>
      </p:grpSp>
      <p:grpSp>
        <p:nvGrpSpPr>
          <p:cNvPr id="21" name="组合 20"/>
          <p:cNvGrpSpPr/>
          <p:nvPr/>
        </p:nvGrpSpPr>
        <p:grpSpPr>
          <a:xfrm>
            <a:off x="9220835" y="2389505"/>
            <a:ext cx="1707515" cy="1679575"/>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A0204"/>
                <a:ea typeface="宋体" panose="02010600030101010101" pitchFamily="2" charset="-122"/>
                <a:cs typeface="+mn-cs"/>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A0204"/>
                <a:ea typeface="宋体" panose="02010600030101010101" pitchFamily="2" charset="-122"/>
                <a:cs typeface="+mn-cs"/>
              </a:endParaRPr>
            </a:p>
          </p:txBody>
        </p:sp>
      </p:grpSp>
      <p:sp>
        <p:nvSpPr>
          <p:cNvPr id="25" name="文本框 37"/>
          <p:cNvSpPr>
            <a:spLocks noChangeArrowheads="1"/>
          </p:cNvSpPr>
          <p:nvPr/>
        </p:nvSpPr>
        <p:spPr bwMode="auto">
          <a:xfrm>
            <a:off x="1409595" y="2929653"/>
            <a:ext cx="170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A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A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A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9pPr>
          </a:lstStyle>
          <a:p>
            <a:pPr algn="l">
              <a:spcBef>
                <a:spcPct val="0"/>
              </a:spcBef>
              <a:buNone/>
            </a:pPr>
            <a:r>
              <a:rPr lang="zh-CN" altLang="en-US" sz="4000" b="1" dirty="0">
                <a:solidFill>
                  <a:srgbClr val="7030A0"/>
                </a:solidFill>
                <a:sym typeface="微软雅黑" panose="020B0503020204020204" charset="-122"/>
              </a:rPr>
              <a:t>入课题</a:t>
            </a:r>
            <a:endParaRPr lang="zh-CN" altLang="en-US" sz="4000" b="1" dirty="0">
              <a:solidFill>
                <a:srgbClr val="7030A0"/>
              </a:solidFill>
              <a:sym typeface="微软雅黑" panose="020B0503020204020204" charset="-122"/>
            </a:endParaRPr>
          </a:p>
        </p:txBody>
      </p:sp>
      <p:sp>
        <p:nvSpPr>
          <p:cNvPr id="26" name="文本框 37"/>
          <p:cNvSpPr>
            <a:spLocks noChangeArrowheads="1"/>
          </p:cNvSpPr>
          <p:nvPr/>
        </p:nvSpPr>
        <p:spPr bwMode="auto">
          <a:xfrm>
            <a:off x="3425085" y="2929653"/>
            <a:ext cx="170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A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A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A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9pPr>
          </a:lstStyle>
          <a:p>
            <a:pPr algn="l">
              <a:spcBef>
                <a:spcPct val="0"/>
              </a:spcBef>
              <a:buNone/>
            </a:pPr>
            <a:r>
              <a:rPr lang="zh-CN" altLang="en-US" sz="4000" b="1" dirty="0">
                <a:solidFill>
                  <a:srgbClr val="7030A0"/>
                </a:solidFill>
                <a:sym typeface="微软雅黑" panose="020B0503020204020204" charset="-122"/>
              </a:rPr>
              <a:t>说作者</a:t>
            </a:r>
            <a:endParaRPr lang="zh-CN" altLang="en-US" sz="4000" b="1" dirty="0">
              <a:solidFill>
                <a:srgbClr val="7030A0"/>
              </a:solidFill>
              <a:sym typeface="微软雅黑" panose="020B0503020204020204" charset="-122"/>
            </a:endParaRPr>
          </a:p>
        </p:txBody>
      </p:sp>
      <p:sp>
        <p:nvSpPr>
          <p:cNvPr id="27" name="文本框 37"/>
          <p:cNvSpPr>
            <a:spLocks noChangeArrowheads="1"/>
          </p:cNvSpPr>
          <p:nvPr/>
        </p:nvSpPr>
        <p:spPr bwMode="auto">
          <a:xfrm>
            <a:off x="5378345" y="2929653"/>
            <a:ext cx="170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A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A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A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9pPr>
          </a:lstStyle>
          <a:p>
            <a:pPr algn="l">
              <a:spcBef>
                <a:spcPct val="0"/>
              </a:spcBef>
              <a:buNone/>
            </a:pPr>
            <a:r>
              <a:rPr lang="zh-CN" altLang="en-US" sz="4000" b="1" dirty="0">
                <a:solidFill>
                  <a:srgbClr val="7030A0"/>
                </a:solidFill>
                <a:sym typeface="微软雅黑" panose="020B0503020204020204" charset="-122"/>
              </a:rPr>
              <a:t>知作品</a:t>
            </a:r>
            <a:endParaRPr lang="zh-CN" altLang="en-US" sz="4000" b="1" dirty="0">
              <a:solidFill>
                <a:srgbClr val="7030A0"/>
              </a:solidFill>
              <a:sym typeface="微软雅黑" panose="020B0503020204020204" charset="-122"/>
            </a:endParaRPr>
          </a:p>
        </p:txBody>
      </p:sp>
      <p:sp>
        <p:nvSpPr>
          <p:cNvPr id="28" name="文本框 37"/>
          <p:cNvSpPr>
            <a:spLocks noChangeArrowheads="1"/>
          </p:cNvSpPr>
          <p:nvPr/>
        </p:nvSpPr>
        <p:spPr bwMode="auto">
          <a:xfrm>
            <a:off x="7296680" y="2929653"/>
            <a:ext cx="170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A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A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A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9pPr>
          </a:lstStyle>
          <a:p>
            <a:pPr algn="l">
              <a:spcBef>
                <a:spcPct val="0"/>
              </a:spcBef>
              <a:buNone/>
            </a:pPr>
            <a:r>
              <a:rPr lang="zh-CN" altLang="en-US" sz="4000" b="1" dirty="0">
                <a:solidFill>
                  <a:srgbClr val="7030A0"/>
                </a:solidFill>
                <a:sym typeface="微软雅黑" panose="020B0503020204020204" charset="-122"/>
              </a:rPr>
              <a:t>明方法</a:t>
            </a:r>
            <a:endParaRPr lang="zh-CN" altLang="en-US" sz="4000" b="1" dirty="0">
              <a:solidFill>
                <a:srgbClr val="7030A0"/>
              </a:solidFill>
              <a:sym typeface="微软雅黑" panose="020B0503020204020204" charset="-122"/>
            </a:endParaRPr>
          </a:p>
        </p:txBody>
      </p:sp>
      <p:sp>
        <p:nvSpPr>
          <p:cNvPr id="29" name="文本框 37"/>
          <p:cNvSpPr>
            <a:spLocks noChangeArrowheads="1"/>
          </p:cNvSpPr>
          <p:nvPr/>
        </p:nvSpPr>
        <p:spPr bwMode="auto">
          <a:xfrm>
            <a:off x="9258195" y="2876313"/>
            <a:ext cx="1706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A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A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A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A0204" charset="0"/>
              </a:defRPr>
            </a:lvl9pPr>
          </a:lstStyle>
          <a:p>
            <a:pPr algn="l">
              <a:spcBef>
                <a:spcPct val="0"/>
              </a:spcBef>
              <a:buNone/>
            </a:pPr>
            <a:r>
              <a:rPr lang="zh-CN" altLang="en-US" sz="4000" b="1" dirty="0">
                <a:solidFill>
                  <a:srgbClr val="7030A0"/>
                </a:solidFill>
                <a:sym typeface="微软雅黑" panose="020B0503020204020204" charset="-122"/>
              </a:rPr>
              <a:t>定任务</a:t>
            </a:r>
            <a:endParaRPr lang="zh-CN" altLang="en-US" sz="4000" b="1" dirty="0">
              <a:solidFill>
                <a:srgbClr val="7030A0"/>
              </a:solidFill>
              <a:sym typeface="微软雅黑" panose="020B0503020204020204" charset="-122"/>
            </a:endParaRPr>
          </a:p>
        </p:txBody>
      </p:sp>
      <p:pic>
        <p:nvPicPr>
          <p:cNvPr id="34" name="图片 33"/>
          <p:cNvPicPr>
            <a:picLocks noChangeAspect="1"/>
          </p:cNvPicPr>
          <p:nvPr/>
        </p:nvPicPr>
        <p:blipFill rotWithShape="1">
          <a:blip r:embed="rId1"/>
          <a:srcRect/>
          <a:stretch>
            <a:fillRect/>
          </a:stretch>
        </p:blipFill>
        <p:spPr>
          <a:xfrm>
            <a:off x="9598821" y="4270586"/>
            <a:ext cx="2693963" cy="2587837"/>
          </a:xfrm>
          <a:prstGeom prst="rect">
            <a:avLst/>
          </a:prstGeom>
        </p:spPr>
      </p:pic>
      <p:pic>
        <p:nvPicPr>
          <p:cNvPr id="35" name="图片 34"/>
          <p:cNvPicPr>
            <a:picLocks noChangeAspect="1"/>
          </p:cNvPicPr>
          <p:nvPr/>
        </p:nvPicPr>
        <p:blipFill>
          <a:blip r:embed="rId3"/>
          <a:stretch>
            <a:fillRect/>
          </a:stretch>
        </p:blipFill>
        <p:spPr>
          <a:xfrm>
            <a:off x="0" y="-20955"/>
            <a:ext cx="4305300" cy="2334895"/>
          </a:xfrm>
          <a:prstGeom prst="rect">
            <a:avLst/>
          </a:prstGeom>
        </p:spPr>
      </p:pic>
      <p:pic>
        <p:nvPicPr>
          <p:cNvPr id="36" name="图片 35"/>
          <p:cNvPicPr>
            <a:picLocks noChangeAspect="1"/>
          </p:cNvPicPr>
          <p:nvPr/>
        </p:nvPicPr>
        <p:blipFill>
          <a:blip r:embed="rId4"/>
          <a:stretch>
            <a:fillRect/>
          </a:stretch>
        </p:blipFill>
        <p:spPr>
          <a:xfrm>
            <a:off x="8384540" y="20320"/>
            <a:ext cx="3807460" cy="2314575"/>
          </a:xfrm>
          <a:prstGeom prst="rect">
            <a:avLst/>
          </a:prstGeom>
        </p:spPr>
      </p:pic>
      <p:pic>
        <p:nvPicPr>
          <p:cNvPr id="37" name="图片 36"/>
          <p:cNvPicPr>
            <a:picLocks noChangeAspect="1"/>
          </p:cNvPicPr>
          <p:nvPr/>
        </p:nvPicPr>
        <p:blipFill>
          <a:blip r:embed="rId5"/>
          <a:stretch>
            <a:fillRect/>
          </a:stretch>
        </p:blipFill>
        <p:spPr>
          <a:xfrm>
            <a:off x="4209415" y="0"/>
            <a:ext cx="4311650" cy="2334895"/>
          </a:xfrm>
          <a:prstGeom prst="rect">
            <a:avLst/>
          </a:prstGeom>
        </p:spPr>
      </p:pic>
      <p:sp>
        <p:nvSpPr>
          <p:cNvPr id="38" name="文本框 37"/>
          <p:cNvSpPr txBox="1"/>
          <p:nvPr/>
        </p:nvSpPr>
        <p:spPr>
          <a:xfrm>
            <a:off x="3377565" y="212090"/>
            <a:ext cx="1592662" cy="1746402"/>
          </a:xfrm>
          <a:prstGeom prst="ellipse">
            <a:avLst/>
          </a:prstGeom>
          <a:solidFill>
            <a:srgbClr val="00B0F0"/>
          </a:solidFill>
        </p:spPr>
        <p:txBody>
          <a:bodyPr wrap="none" rtlCol="0">
            <a:spAutoFit/>
          </a:bodyPr>
          <a:p>
            <a:r>
              <a:rPr lang="zh-CN" altLang="zh-CN" sz="7200" b="1">
                <a:solidFill>
                  <a:srgbClr val="FF0000"/>
                </a:solidFill>
                <a:latin typeface="微软雅黑" panose="020B0503020204020204" charset="-122"/>
                <a:ea typeface="微软雅黑" panose="020B0503020204020204" charset="-122"/>
              </a:rPr>
              <a:t>目</a:t>
            </a:r>
            <a:endParaRPr lang="zh-CN" altLang="zh-CN" sz="7200" b="1">
              <a:solidFill>
                <a:srgbClr val="FF0000"/>
              </a:solidFill>
              <a:latin typeface="微软雅黑" panose="020B0503020204020204" charset="-122"/>
              <a:ea typeface="微软雅黑" panose="020B0503020204020204" charset="-122"/>
            </a:endParaRPr>
          </a:p>
        </p:txBody>
      </p:sp>
      <p:sp>
        <p:nvSpPr>
          <p:cNvPr id="39" name="文本框 38"/>
          <p:cNvSpPr txBox="1"/>
          <p:nvPr/>
        </p:nvSpPr>
        <p:spPr>
          <a:xfrm>
            <a:off x="7628255" y="212090"/>
            <a:ext cx="1462405" cy="1695850"/>
          </a:xfrm>
          <a:prstGeom prst="ellipse">
            <a:avLst/>
          </a:prstGeom>
          <a:solidFill>
            <a:srgbClr val="00B0F0"/>
          </a:solidFill>
        </p:spPr>
        <p:txBody>
          <a:bodyPr wrap="square" rtlCol="0">
            <a:spAutoFit/>
          </a:bodyPr>
          <a:p>
            <a:r>
              <a:rPr lang="zh-CN" altLang="zh-CN" sz="7200" b="1">
                <a:solidFill>
                  <a:srgbClr val="FF0000"/>
                </a:solidFill>
                <a:latin typeface="微软雅黑" panose="020B0503020204020204" charset="-122"/>
                <a:ea typeface="微软雅黑" panose="020B0503020204020204" charset="-122"/>
              </a:rPr>
              <a:t>录</a:t>
            </a:r>
            <a:endParaRPr lang="zh-CN" altLang="zh-CN" sz="72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80">
                                          <p:stCondLst>
                                            <p:cond delay="0"/>
                                          </p:stCondLst>
                                        </p:cTn>
                                        <p:tgtEl>
                                          <p:spTgt spid="38"/>
                                        </p:tgtEl>
                                      </p:cBhvr>
                                    </p:animEffect>
                                    <p:anim calcmode="lin" valueType="num">
                                      <p:cBhvr>
                                        <p:cTn id="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3" dur="26">
                                          <p:stCondLst>
                                            <p:cond delay="650"/>
                                          </p:stCondLst>
                                        </p:cTn>
                                        <p:tgtEl>
                                          <p:spTgt spid="38"/>
                                        </p:tgtEl>
                                      </p:cBhvr>
                                      <p:to x="100000" y="60000"/>
                                    </p:animScale>
                                    <p:animScale>
                                      <p:cBhvr>
                                        <p:cTn id="14" dur="166" decel="50000">
                                          <p:stCondLst>
                                            <p:cond delay="676"/>
                                          </p:stCondLst>
                                        </p:cTn>
                                        <p:tgtEl>
                                          <p:spTgt spid="38"/>
                                        </p:tgtEl>
                                      </p:cBhvr>
                                      <p:to x="100000" y="100000"/>
                                    </p:animScale>
                                    <p:animScale>
                                      <p:cBhvr>
                                        <p:cTn id="15" dur="26">
                                          <p:stCondLst>
                                            <p:cond delay="1312"/>
                                          </p:stCondLst>
                                        </p:cTn>
                                        <p:tgtEl>
                                          <p:spTgt spid="38"/>
                                        </p:tgtEl>
                                      </p:cBhvr>
                                      <p:to x="100000" y="80000"/>
                                    </p:animScale>
                                    <p:animScale>
                                      <p:cBhvr>
                                        <p:cTn id="16" dur="166" decel="50000">
                                          <p:stCondLst>
                                            <p:cond delay="1338"/>
                                          </p:stCondLst>
                                        </p:cTn>
                                        <p:tgtEl>
                                          <p:spTgt spid="38"/>
                                        </p:tgtEl>
                                      </p:cBhvr>
                                      <p:to x="100000" y="100000"/>
                                    </p:animScale>
                                    <p:animScale>
                                      <p:cBhvr>
                                        <p:cTn id="17" dur="26">
                                          <p:stCondLst>
                                            <p:cond delay="1642"/>
                                          </p:stCondLst>
                                        </p:cTn>
                                        <p:tgtEl>
                                          <p:spTgt spid="38"/>
                                        </p:tgtEl>
                                      </p:cBhvr>
                                      <p:to x="100000" y="90000"/>
                                    </p:animScale>
                                    <p:animScale>
                                      <p:cBhvr>
                                        <p:cTn id="18" dur="166" decel="50000">
                                          <p:stCondLst>
                                            <p:cond delay="1668"/>
                                          </p:stCondLst>
                                        </p:cTn>
                                        <p:tgtEl>
                                          <p:spTgt spid="38"/>
                                        </p:tgtEl>
                                      </p:cBhvr>
                                      <p:to x="100000" y="100000"/>
                                    </p:animScale>
                                    <p:animScale>
                                      <p:cBhvr>
                                        <p:cTn id="19" dur="26">
                                          <p:stCondLst>
                                            <p:cond delay="1808"/>
                                          </p:stCondLst>
                                        </p:cTn>
                                        <p:tgtEl>
                                          <p:spTgt spid="38"/>
                                        </p:tgtEl>
                                      </p:cBhvr>
                                      <p:to x="100000" y="95000"/>
                                    </p:animScale>
                                    <p:animScale>
                                      <p:cBhvr>
                                        <p:cTn id="20" dur="166" decel="50000">
                                          <p:stCondLst>
                                            <p:cond delay="1834"/>
                                          </p:stCondLst>
                                        </p:cTn>
                                        <p:tgtEl>
                                          <p:spTgt spid="3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down)">
                                      <p:cBhvr>
                                        <p:cTn id="25" dur="580">
                                          <p:stCondLst>
                                            <p:cond delay="0"/>
                                          </p:stCondLst>
                                        </p:cTn>
                                        <p:tgtEl>
                                          <p:spTgt spid="39"/>
                                        </p:tgtEl>
                                      </p:cBhvr>
                                    </p:animEffect>
                                    <p:anim calcmode="lin" valueType="num">
                                      <p:cBhvr>
                                        <p:cTn id="26"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1" dur="26">
                                          <p:stCondLst>
                                            <p:cond delay="650"/>
                                          </p:stCondLst>
                                        </p:cTn>
                                        <p:tgtEl>
                                          <p:spTgt spid="39"/>
                                        </p:tgtEl>
                                      </p:cBhvr>
                                      <p:to x="100000" y="60000"/>
                                    </p:animScale>
                                    <p:animScale>
                                      <p:cBhvr>
                                        <p:cTn id="32" dur="166" decel="50000">
                                          <p:stCondLst>
                                            <p:cond delay="676"/>
                                          </p:stCondLst>
                                        </p:cTn>
                                        <p:tgtEl>
                                          <p:spTgt spid="39"/>
                                        </p:tgtEl>
                                      </p:cBhvr>
                                      <p:to x="100000" y="100000"/>
                                    </p:animScale>
                                    <p:animScale>
                                      <p:cBhvr>
                                        <p:cTn id="33" dur="26">
                                          <p:stCondLst>
                                            <p:cond delay="1312"/>
                                          </p:stCondLst>
                                        </p:cTn>
                                        <p:tgtEl>
                                          <p:spTgt spid="39"/>
                                        </p:tgtEl>
                                      </p:cBhvr>
                                      <p:to x="100000" y="80000"/>
                                    </p:animScale>
                                    <p:animScale>
                                      <p:cBhvr>
                                        <p:cTn id="34" dur="166" decel="50000">
                                          <p:stCondLst>
                                            <p:cond delay="1338"/>
                                          </p:stCondLst>
                                        </p:cTn>
                                        <p:tgtEl>
                                          <p:spTgt spid="39"/>
                                        </p:tgtEl>
                                      </p:cBhvr>
                                      <p:to x="100000" y="100000"/>
                                    </p:animScale>
                                    <p:animScale>
                                      <p:cBhvr>
                                        <p:cTn id="35" dur="26">
                                          <p:stCondLst>
                                            <p:cond delay="1642"/>
                                          </p:stCondLst>
                                        </p:cTn>
                                        <p:tgtEl>
                                          <p:spTgt spid="39"/>
                                        </p:tgtEl>
                                      </p:cBhvr>
                                      <p:to x="100000" y="90000"/>
                                    </p:animScale>
                                    <p:animScale>
                                      <p:cBhvr>
                                        <p:cTn id="36" dur="166" decel="50000">
                                          <p:stCondLst>
                                            <p:cond delay="1668"/>
                                          </p:stCondLst>
                                        </p:cTn>
                                        <p:tgtEl>
                                          <p:spTgt spid="39"/>
                                        </p:tgtEl>
                                      </p:cBhvr>
                                      <p:to x="100000" y="100000"/>
                                    </p:animScale>
                                    <p:animScale>
                                      <p:cBhvr>
                                        <p:cTn id="37" dur="26">
                                          <p:stCondLst>
                                            <p:cond delay="1808"/>
                                          </p:stCondLst>
                                        </p:cTn>
                                        <p:tgtEl>
                                          <p:spTgt spid="39"/>
                                        </p:tgtEl>
                                      </p:cBhvr>
                                      <p:to x="100000" y="95000"/>
                                    </p:animScale>
                                    <p:animScale>
                                      <p:cBhvr>
                                        <p:cTn id="38" dur="166" decel="50000">
                                          <p:stCondLst>
                                            <p:cond delay="1834"/>
                                          </p:stCondLst>
                                        </p:cTn>
                                        <p:tgtEl>
                                          <p:spTgt spid="3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circle(in)">
                                      <p:cBhvr>
                                        <p:cTn id="43" dur="2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circle(in)">
                                      <p:cBhvr>
                                        <p:cTn id="48" dur="20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circle(in)">
                                      <p:cBhvr>
                                        <p:cTn id="53" dur="20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6" presetClass="entr" presetSubtype="16"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circle(in)">
                                      <p:cBhvr>
                                        <p:cTn id="58" dur="20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circle(in)">
                                      <p:cBhvr>
                                        <p:cTn id="63" dur="20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diamond(in)">
                                      <p:cBhvr>
                                        <p:cTn id="68" dur="20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diamond(in)">
                                      <p:cBhvr>
                                        <p:cTn id="73" dur="20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diamond(in)">
                                      <p:cBhvr>
                                        <p:cTn id="78" dur="20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diamond(in)">
                                      <p:cBhvr>
                                        <p:cTn id="83" dur="2000"/>
                                        <p:tgtEl>
                                          <p:spTgt spid="27"/>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diamond(in)">
                                      <p:cBhvr>
                                        <p:cTn id="88" dur="2000"/>
                                        <p:tgtEl>
                                          <p:spTgt spid="28"/>
                                        </p:tgtEl>
                                      </p:cBhvr>
                                    </p:animEffect>
                                  </p:childTnLst>
                                </p:cTn>
                              </p:par>
                            </p:childTnLst>
                          </p:cTn>
                        </p:par>
                      </p:childTnLst>
                    </p:cTn>
                  </p:par>
                  <p:par>
                    <p:cTn id="89" fill="hold">
                      <p:stCondLst>
                        <p:cond delay="indefinite"/>
                      </p:stCondLst>
                      <p:childTnLst>
                        <p:par>
                          <p:cTn id="90" fill="hold">
                            <p:stCondLst>
                              <p:cond delay="0"/>
                            </p:stCondLst>
                            <p:childTnLst>
                              <p:par>
                                <p:cTn id="91" presetID="8" presetClass="entr" presetSubtype="16" fill="hold" grpId="0" nodeType="click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diamond(in)">
                                      <p:cBhvr>
                                        <p:cTn id="93"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8" grpId="0" animBg="1"/>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1" descr="290593288de26e323f712543c4420854"/>
          <p:cNvPicPr>
            <a:picLocks noChangeAspect="1"/>
          </p:cNvPicPr>
          <p:nvPr/>
        </p:nvPicPr>
        <p:blipFill>
          <a:blip r:embed="rId1"/>
          <a:srcRect/>
          <a:stretch>
            <a:fillRect/>
          </a:stretch>
        </p:blipFill>
        <p:spPr>
          <a:xfrm>
            <a:off x="1068070" y="414655"/>
            <a:ext cx="1443990" cy="1431925"/>
          </a:xfrm>
          <a:prstGeom prst="rect">
            <a:avLst/>
          </a:prstGeom>
        </p:spPr>
      </p:pic>
      <p:pic>
        <p:nvPicPr>
          <p:cNvPr id="24" name="Picture 77" descr="F:\Trabajos\Envato\Graphic River\Mica PPT\mountains.png"/>
          <p:cNvPicPr>
            <a:picLocks noChangeAspect="1" noChangeArrowheads="1"/>
          </p:cNvPicPr>
          <p:nvPr/>
        </p:nvPicPr>
        <p:blipFill rotWithShape="1">
          <a:blip r:embed="rId2"/>
          <a:srcRect/>
          <a:stretch>
            <a:fillRect/>
          </a:stretch>
        </p:blipFill>
        <p:spPr bwMode="auto">
          <a:xfrm>
            <a:off x="1193589" y="5409833"/>
            <a:ext cx="9956800" cy="1063503"/>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047057" y="199796"/>
            <a:ext cx="1485523" cy="1508288"/>
            <a:chOff x="5175841" y="2052081"/>
            <a:chExt cx="1845629" cy="1862563"/>
          </a:xfrm>
        </p:grpSpPr>
        <p:grpSp>
          <p:nvGrpSpPr>
            <p:cNvPr id="93" name="组合 92"/>
            <p:cNvGrpSpPr/>
            <p:nvPr/>
          </p:nvGrpSpPr>
          <p:grpSpPr>
            <a:xfrm rot="10800000">
              <a:off x="5175841" y="2052081"/>
              <a:ext cx="1845629" cy="934096"/>
              <a:chOff x="-4913823" y="-3294175"/>
              <a:chExt cx="7137808" cy="2972835"/>
            </a:xfrm>
            <a:solidFill>
              <a:srgbClr val="425363"/>
            </a:solidFill>
          </p:grpSpPr>
          <p:sp>
            <p:nvSpPr>
              <p:cNvPr id="109"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110"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11"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12"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13"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14"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15"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16"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17"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118"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19"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grpSp>
          <p:nvGrpSpPr>
            <p:cNvPr id="94" name="组合 93"/>
            <p:cNvGrpSpPr/>
            <p:nvPr/>
          </p:nvGrpSpPr>
          <p:grpSpPr>
            <a:xfrm>
              <a:off x="5175841" y="2980548"/>
              <a:ext cx="1845629" cy="934096"/>
              <a:chOff x="-4913823" y="-3294175"/>
              <a:chExt cx="7137808" cy="2972835"/>
            </a:xfrm>
            <a:solidFill>
              <a:srgbClr val="425363"/>
            </a:solidFill>
          </p:grpSpPr>
          <p:sp>
            <p:nvSpPr>
              <p:cNvPr id="98"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99"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00"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01"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02"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03"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04"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05"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06"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33"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08"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sp>
          <p:nvSpPr>
            <p:cNvPr id="96" name="菱形 95"/>
            <p:cNvSpPr/>
            <p:nvPr/>
          </p:nvSpPr>
          <p:spPr>
            <a:xfrm>
              <a:off x="5425498" y="2350187"/>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tx1"/>
                  </a:solidFill>
                  <a:latin typeface="微软雅黑" panose="020B0503020204020204" charset="-122"/>
                  <a:ea typeface="微软雅黑" panose="020B0503020204020204" charset="-122"/>
                  <a:cs typeface="+mn-ea"/>
                  <a:sym typeface="+mn-lt"/>
                </a:rPr>
                <a:t>肆</a:t>
              </a:r>
              <a:endParaRPr lang="zh-CN" altLang="en-US" sz="4800" b="1" dirty="0">
                <a:solidFill>
                  <a:schemeClr val="tx1"/>
                </a:solidFill>
                <a:latin typeface="微软雅黑" panose="020B0503020204020204" charset="-122"/>
                <a:ea typeface="微软雅黑" panose="020B0503020204020204" charset="-122"/>
                <a:cs typeface="+mn-ea"/>
                <a:sym typeface="+mn-lt"/>
              </a:endParaRPr>
            </a:p>
          </p:txBody>
        </p:sp>
      </p:grpSp>
      <p:pic>
        <p:nvPicPr>
          <p:cNvPr id="36" name="图片 35"/>
          <p:cNvPicPr>
            <a:picLocks noChangeAspect="1"/>
          </p:cNvPicPr>
          <p:nvPr/>
        </p:nvPicPr>
        <p:blipFill>
          <a:blip r:embed="rId3"/>
          <a:srcRect/>
          <a:stretch>
            <a:fillRect/>
          </a:stretch>
        </p:blipFill>
        <p:spPr>
          <a:xfrm>
            <a:off x="1115060" y="1898015"/>
            <a:ext cx="10034905" cy="4049395"/>
          </a:xfrm>
          <a:prstGeom prst="rect">
            <a:avLst/>
          </a:prstGeom>
        </p:spPr>
      </p:pic>
      <p:sp>
        <p:nvSpPr>
          <p:cNvPr id="38" name="文本框 37"/>
          <p:cNvSpPr txBox="1"/>
          <p:nvPr/>
        </p:nvSpPr>
        <p:spPr>
          <a:xfrm>
            <a:off x="3615055" y="441325"/>
            <a:ext cx="1247140" cy="1435020"/>
          </a:xfrm>
          <a:prstGeom prst="ellipse">
            <a:avLst/>
          </a:prstGeom>
          <a:solidFill>
            <a:srgbClr val="00B0F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明</a:t>
            </a:r>
            <a:endParaRPr lang="zh-CN" altLang="en-US" sz="6000" b="1">
              <a:solidFill>
                <a:srgbClr val="FFFF00"/>
              </a:solidFill>
              <a:latin typeface="微软雅黑" panose="020B0503020204020204" charset="-122"/>
              <a:ea typeface="微软雅黑" panose="020B0503020204020204" charset="-122"/>
            </a:endParaRPr>
          </a:p>
        </p:txBody>
      </p:sp>
      <p:sp>
        <p:nvSpPr>
          <p:cNvPr id="39" name="文本框 38"/>
          <p:cNvSpPr txBox="1"/>
          <p:nvPr/>
        </p:nvSpPr>
        <p:spPr>
          <a:xfrm>
            <a:off x="5847080" y="441325"/>
            <a:ext cx="1295400" cy="1435042"/>
          </a:xfrm>
          <a:prstGeom prst="ellipse">
            <a:avLst/>
          </a:prstGeom>
          <a:solidFill>
            <a:srgbClr val="00B0F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方</a:t>
            </a:r>
            <a:endParaRPr lang="zh-CN" altLang="en-US" sz="6000" b="1">
              <a:solidFill>
                <a:srgbClr val="FFFF00"/>
              </a:solidFill>
              <a:latin typeface="微软雅黑" panose="020B0503020204020204" charset="-122"/>
              <a:ea typeface="微软雅黑" panose="020B0503020204020204" charset="-122"/>
            </a:endParaRPr>
          </a:p>
        </p:txBody>
      </p:sp>
      <p:sp>
        <p:nvSpPr>
          <p:cNvPr id="40" name="文本框 39"/>
          <p:cNvSpPr txBox="1"/>
          <p:nvPr/>
        </p:nvSpPr>
        <p:spPr>
          <a:xfrm>
            <a:off x="8373745" y="414655"/>
            <a:ext cx="1311275" cy="1435042"/>
          </a:xfrm>
          <a:prstGeom prst="ellipse">
            <a:avLst/>
          </a:prstGeom>
          <a:solidFill>
            <a:srgbClr val="00B0F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法</a:t>
            </a:r>
            <a:endParaRPr lang="zh-CN" altLang="en-US" sz="6000" b="1">
              <a:solidFill>
                <a:srgbClr val="FFFF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80">
                                          <p:stCondLst>
                                            <p:cond delay="0"/>
                                          </p:stCondLst>
                                        </p:cTn>
                                        <p:tgtEl>
                                          <p:spTgt spid="38"/>
                                        </p:tgtEl>
                                      </p:cBhvr>
                                    </p:animEffect>
                                    <p:anim calcmode="lin" valueType="num">
                                      <p:cBhvr>
                                        <p:cTn id="14"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9" dur="26">
                                          <p:stCondLst>
                                            <p:cond delay="650"/>
                                          </p:stCondLst>
                                        </p:cTn>
                                        <p:tgtEl>
                                          <p:spTgt spid="38"/>
                                        </p:tgtEl>
                                      </p:cBhvr>
                                      <p:to x="100000" y="60000"/>
                                    </p:animScale>
                                    <p:animScale>
                                      <p:cBhvr>
                                        <p:cTn id="20" dur="166" decel="50000">
                                          <p:stCondLst>
                                            <p:cond delay="676"/>
                                          </p:stCondLst>
                                        </p:cTn>
                                        <p:tgtEl>
                                          <p:spTgt spid="38"/>
                                        </p:tgtEl>
                                      </p:cBhvr>
                                      <p:to x="100000" y="100000"/>
                                    </p:animScale>
                                    <p:animScale>
                                      <p:cBhvr>
                                        <p:cTn id="21" dur="26">
                                          <p:stCondLst>
                                            <p:cond delay="1312"/>
                                          </p:stCondLst>
                                        </p:cTn>
                                        <p:tgtEl>
                                          <p:spTgt spid="38"/>
                                        </p:tgtEl>
                                      </p:cBhvr>
                                      <p:to x="100000" y="80000"/>
                                    </p:animScale>
                                    <p:animScale>
                                      <p:cBhvr>
                                        <p:cTn id="22" dur="166" decel="50000">
                                          <p:stCondLst>
                                            <p:cond delay="1338"/>
                                          </p:stCondLst>
                                        </p:cTn>
                                        <p:tgtEl>
                                          <p:spTgt spid="38"/>
                                        </p:tgtEl>
                                      </p:cBhvr>
                                      <p:to x="100000" y="100000"/>
                                    </p:animScale>
                                    <p:animScale>
                                      <p:cBhvr>
                                        <p:cTn id="23" dur="26">
                                          <p:stCondLst>
                                            <p:cond delay="1642"/>
                                          </p:stCondLst>
                                        </p:cTn>
                                        <p:tgtEl>
                                          <p:spTgt spid="38"/>
                                        </p:tgtEl>
                                      </p:cBhvr>
                                      <p:to x="100000" y="90000"/>
                                    </p:animScale>
                                    <p:animScale>
                                      <p:cBhvr>
                                        <p:cTn id="24" dur="166" decel="50000">
                                          <p:stCondLst>
                                            <p:cond delay="1668"/>
                                          </p:stCondLst>
                                        </p:cTn>
                                        <p:tgtEl>
                                          <p:spTgt spid="38"/>
                                        </p:tgtEl>
                                      </p:cBhvr>
                                      <p:to x="100000" y="100000"/>
                                    </p:animScale>
                                    <p:animScale>
                                      <p:cBhvr>
                                        <p:cTn id="25" dur="26">
                                          <p:stCondLst>
                                            <p:cond delay="1808"/>
                                          </p:stCondLst>
                                        </p:cTn>
                                        <p:tgtEl>
                                          <p:spTgt spid="38"/>
                                        </p:tgtEl>
                                      </p:cBhvr>
                                      <p:to x="100000" y="95000"/>
                                    </p:animScale>
                                    <p:animScale>
                                      <p:cBhvr>
                                        <p:cTn id="26" dur="166" decel="50000">
                                          <p:stCondLst>
                                            <p:cond delay="1834"/>
                                          </p:stCondLst>
                                        </p:cTn>
                                        <p:tgtEl>
                                          <p:spTgt spid="3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580">
                                          <p:stCondLst>
                                            <p:cond delay="0"/>
                                          </p:stCondLst>
                                        </p:cTn>
                                        <p:tgtEl>
                                          <p:spTgt spid="39"/>
                                        </p:tgtEl>
                                      </p:cBhvr>
                                    </p:animEffect>
                                    <p:anim calcmode="lin" valueType="num">
                                      <p:cBhvr>
                                        <p:cTn id="32"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7" dur="26">
                                          <p:stCondLst>
                                            <p:cond delay="650"/>
                                          </p:stCondLst>
                                        </p:cTn>
                                        <p:tgtEl>
                                          <p:spTgt spid="39"/>
                                        </p:tgtEl>
                                      </p:cBhvr>
                                      <p:to x="100000" y="60000"/>
                                    </p:animScale>
                                    <p:animScale>
                                      <p:cBhvr>
                                        <p:cTn id="38" dur="166" decel="50000">
                                          <p:stCondLst>
                                            <p:cond delay="676"/>
                                          </p:stCondLst>
                                        </p:cTn>
                                        <p:tgtEl>
                                          <p:spTgt spid="39"/>
                                        </p:tgtEl>
                                      </p:cBhvr>
                                      <p:to x="100000" y="100000"/>
                                    </p:animScale>
                                    <p:animScale>
                                      <p:cBhvr>
                                        <p:cTn id="39" dur="26">
                                          <p:stCondLst>
                                            <p:cond delay="1312"/>
                                          </p:stCondLst>
                                        </p:cTn>
                                        <p:tgtEl>
                                          <p:spTgt spid="39"/>
                                        </p:tgtEl>
                                      </p:cBhvr>
                                      <p:to x="100000" y="80000"/>
                                    </p:animScale>
                                    <p:animScale>
                                      <p:cBhvr>
                                        <p:cTn id="40" dur="166" decel="50000">
                                          <p:stCondLst>
                                            <p:cond delay="1338"/>
                                          </p:stCondLst>
                                        </p:cTn>
                                        <p:tgtEl>
                                          <p:spTgt spid="39"/>
                                        </p:tgtEl>
                                      </p:cBhvr>
                                      <p:to x="100000" y="100000"/>
                                    </p:animScale>
                                    <p:animScale>
                                      <p:cBhvr>
                                        <p:cTn id="41" dur="26">
                                          <p:stCondLst>
                                            <p:cond delay="1642"/>
                                          </p:stCondLst>
                                        </p:cTn>
                                        <p:tgtEl>
                                          <p:spTgt spid="39"/>
                                        </p:tgtEl>
                                      </p:cBhvr>
                                      <p:to x="100000" y="90000"/>
                                    </p:animScale>
                                    <p:animScale>
                                      <p:cBhvr>
                                        <p:cTn id="42" dur="166" decel="50000">
                                          <p:stCondLst>
                                            <p:cond delay="1668"/>
                                          </p:stCondLst>
                                        </p:cTn>
                                        <p:tgtEl>
                                          <p:spTgt spid="39"/>
                                        </p:tgtEl>
                                      </p:cBhvr>
                                      <p:to x="100000" y="100000"/>
                                    </p:animScale>
                                    <p:animScale>
                                      <p:cBhvr>
                                        <p:cTn id="43" dur="26">
                                          <p:stCondLst>
                                            <p:cond delay="1808"/>
                                          </p:stCondLst>
                                        </p:cTn>
                                        <p:tgtEl>
                                          <p:spTgt spid="39"/>
                                        </p:tgtEl>
                                      </p:cBhvr>
                                      <p:to x="100000" y="95000"/>
                                    </p:animScale>
                                    <p:animScale>
                                      <p:cBhvr>
                                        <p:cTn id="44" dur="166" decel="50000">
                                          <p:stCondLst>
                                            <p:cond delay="1834"/>
                                          </p:stCondLst>
                                        </p:cTn>
                                        <p:tgtEl>
                                          <p:spTgt spid="3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80">
                                          <p:stCondLst>
                                            <p:cond delay="0"/>
                                          </p:stCondLst>
                                        </p:cTn>
                                        <p:tgtEl>
                                          <p:spTgt spid="40"/>
                                        </p:tgtEl>
                                      </p:cBhvr>
                                    </p:animEffect>
                                    <p:anim calcmode="lin" valueType="num">
                                      <p:cBhvr>
                                        <p:cTn id="50"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55" dur="26">
                                          <p:stCondLst>
                                            <p:cond delay="650"/>
                                          </p:stCondLst>
                                        </p:cTn>
                                        <p:tgtEl>
                                          <p:spTgt spid="40"/>
                                        </p:tgtEl>
                                      </p:cBhvr>
                                      <p:to x="100000" y="60000"/>
                                    </p:animScale>
                                    <p:animScale>
                                      <p:cBhvr>
                                        <p:cTn id="56" dur="166" decel="50000">
                                          <p:stCondLst>
                                            <p:cond delay="676"/>
                                          </p:stCondLst>
                                        </p:cTn>
                                        <p:tgtEl>
                                          <p:spTgt spid="40"/>
                                        </p:tgtEl>
                                      </p:cBhvr>
                                      <p:to x="100000" y="100000"/>
                                    </p:animScale>
                                    <p:animScale>
                                      <p:cBhvr>
                                        <p:cTn id="57" dur="26">
                                          <p:stCondLst>
                                            <p:cond delay="1312"/>
                                          </p:stCondLst>
                                        </p:cTn>
                                        <p:tgtEl>
                                          <p:spTgt spid="40"/>
                                        </p:tgtEl>
                                      </p:cBhvr>
                                      <p:to x="100000" y="80000"/>
                                    </p:animScale>
                                    <p:animScale>
                                      <p:cBhvr>
                                        <p:cTn id="58" dur="166" decel="50000">
                                          <p:stCondLst>
                                            <p:cond delay="1338"/>
                                          </p:stCondLst>
                                        </p:cTn>
                                        <p:tgtEl>
                                          <p:spTgt spid="40"/>
                                        </p:tgtEl>
                                      </p:cBhvr>
                                      <p:to x="100000" y="100000"/>
                                    </p:animScale>
                                    <p:animScale>
                                      <p:cBhvr>
                                        <p:cTn id="59" dur="26">
                                          <p:stCondLst>
                                            <p:cond delay="1642"/>
                                          </p:stCondLst>
                                        </p:cTn>
                                        <p:tgtEl>
                                          <p:spTgt spid="40"/>
                                        </p:tgtEl>
                                      </p:cBhvr>
                                      <p:to x="100000" y="90000"/>
                                    </p:animScale>
                                    <p:animScale>
                                      <p:cBhvr>
                                        <p:cTn id="60" dur="166" decel="50000">
                                          <p:stCondLst>
                                            <p:cond delay="1668"/>
                                          </p:stCondLst>
                                        </p:cTn>
                                        <p:tgtEl>
                                          <p:spTgt spid="40"/>
                                        </p:tgtEl>
                                      </p:cBhvr>
                                      <p:to x="100000" y="100000"/>
                                    </p:animScale>
                                    <p:animScale>
                                      <p:cBhvr>
                                        <p:cTn id="61" dur="26">
                                          <p:stCondLst>
                                            <p:cond delay="1808"/>
                                          </p:stCondLst>
                                        </p:cTn>
                                        <p:tgtEl>
                                          <p:spTgt spid="40"/>
                                        </p:tgtEl>
                                      </p:cBhvr>
                                      <p:to x="100000" y="95000"/>
                                    </p:animScale>
                                    <p:animScale>
                                      <p:cBhvr>
                                        <p:cTn id="62"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439420" y="1444625"/>
            <a:ext cx="11313160" cy="3969385"/>
          </a:xfrm>
          <a:prstGeom prst="rect">
            <a:avLst/>
          </a:prstGeom>
          <a:no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《红楼梦》在结构上分为两个部分：一是前五回，以“通灵宝玉”的来历为中心，扼要地描写了天上的太虚幻境和尘世的荣宁二府，既勾勒出贾府百年的兴盛，又预示了贾府末世的衰败。二是从第六回到第一百</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二十回，虽然写了十余年光景的生活，却是基</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于前五回铺叙的背景展开的。因此，阅读和把</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握前五回对于理解全书非常重要，可以说，读</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懂了前五回，才能更好地理解后面发生的故事。</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从了解小说的结构入手</a:t>
            </a:r>
            <a:r>
              <a:rPr lang="zh-CN" altLang="zh-CN" sz="4400" dirty="0"/>
              <a:t> </a:t>
            </a:r>
            <a:endParaRPr kumimoji="1" lang="zh-CN" altLang="en-US" sz="4400" dirty="0"/>
          </a:p>
        </p:txBody>
      </p:sp>
      <p:pic>
        <p:nvPicPr>
          <p:cNvPr id="4" name="图片 3"/>
          <p:cNvPicPr>
            <a:picLocks noChangeAspect="1"/>
          </p:cNvPicPr>
          <p:nvPr/>
        </p:nvPicPr>
        <p:blipFill>
          <a:blip r:embed="rId2"/>
          <a:stretch>
            <a:fillRect/>
          </a:stretch>
        </p:blipFill>
        <p:spPr>
          <a:xfrm>
            <a:off x="6962775" y="2741295"/>
            <a:ext cx="4592320" cy="255016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429260" y="1998345"/>
            <a:ext cx="7259320" cy="2861310"/>
          </a:xfrm>
          <a:prstGeom prst="rect">
            <a:avLst/>
          </a:prstGeom>
          <a:no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accent1"/>
                </a:solidFill>
                <a:latin typeface="新宋体" panose="02010609030101010101" charset="-122"/>
                <a:ea typeface="新宋体" panose="02010609030101010101" charset="-122"/>
                <a:cs typeface="新宋体" panose="02010609030101010101" charset="-122"/>
              </a:rPr>
              <a:t>《红楼梦》设计了由两条主线构成的网状形式：一条是以贾府为中心，叙述四大家族由鼎盛走向衰败的过程；一条是以宝黛钗爱情悲剧为中心，叙述大观园中人物的命运。阅读时可以梳理“家门败落”“人物聚散”这两方面的内容，体会纵横交错的结构特点。</a:t>
            </a:r>
            <a:endParaRPr kumimoji="0" sz="2400" b="1" kern="1200" cap="none" spc="0" normalizeH="0" baseline="0" noProof="0" dirty="0">
              <a:solidFill>
                <a:schemeClr val="accent1"/>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从梳理小说的主线切入</a:t>
            </a:r>
            <a:r>
              <a:rPr lang="zh-CN" altLang="zh-CN" sz="4400" dirty="0"/>
              <a:t> </a:t>
            </a:r>
            <a:endParaRPr kumimoji="1" lang="zh-CN" altLang="en-US" sz="4400" dirty="0"/>
          </a:p>
        </p:txBody>
      </p:sp>
      <p:pic>
        <p:nvPicPr>
          <p:cNvPr id="4" name="图片 3"/>
          <p:cNvPicPr>
            <a:picLocks noChangeAspect="1"/>
          </p:cNvPicPr>
          <p:nvPr/>
        </p:nvPicPr>
        <p:blipFill>
          <a:blip r:embed="rId2"/>
          <a:stretch>
            <a:fillRect/>
          </a:stretch>
        </p:blipFill>
        <p:spPr>
          <a:xfrm>
            <a:off x="7748905" y="2283460"/>
            <a:ext cx="4229100" cy="26670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290830" y="2275840"/>
            <a:ext cx="7249795" cy="2306955"/>
          </a:xfrm>
          <a:prstGeom prst="rect">
            <a:avLst/>
          </a:prstGeom>
          <a:no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B0F0"/>
                </a:solidFill>
                <a:latin typeface="新宋体" panose="02010609030101010101" charset="-122"/>
                <a:ea typeface="新宋体" panose="02010609030101010101" charset="-122"/>
                <a:cs typeface="新宋体" panose="02010609030101010101" charset="-122"/>
              </a:rPr>
              <a:t>全书人物近千，其中作者着力刻画、具有典型意义的主要人物有几十个。理清主要人物之间的关系，欣赏作者对人物形象的细腻描写，把握人物复杂的性格和丰富的内心世界，能更好地理解作品的内涵和主旨。</a:t>
            </a:r>
            <a:endParaRPr kumimoji="0" sz="2400" b="1" kern="1200" cap="none" spc="0" normalizeH="0" baseline="0" noProof="0" dirty="0">
              <a:solidFill>
                <a:srgbClr val="00B0F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从分析人物形象入手</a:t>
            </a:r>
            <a:r>
              <a:rPr lang="zh-CN" altLang="zh-CN" sz="4400" dirty="0"/>
              <a:t> </a:t>
            </a:r>
            <a:endParaRPr kumimoji="1" lang="zh-CN" altLang="en-US" sz="4400" dirty="0"/>
          </a:p>
        </p:txBody>
      </p:sp>
      <p:pic>
        <p:nvPicPr>
          <p:cNvPr id="4" name="图片 3"/>
          <p:cNvPicPr>
            <a:picLocks noChangeAspect="1"/>
          </p:cNvPicPr>
          <p:nvPr/>
        </p:nvPicPr>
        <p:blipFill>
          <a:blip r:embed="rId2"/>
          <a:stretch>
            <a:fillRect/>
          </a:stretch>
        </p:blipFill>
        <p:spPr>
          <a:xfrm>
            <a:off x="7640955" y="2393950"/>
            <a:ext cx="4326890" cy="208470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439420" y="1444625"/>
            <a:ext cx="11313160" cy="5077460"/>
          </a:xfrm>
          <a:prstGeom prst="rect">
            <a:avLst/>
          </a:prstGeom>
          <a:no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7030A0"/>
                </a:solidFill>
                <a:latin typeface="新宋体" panose="02010609030101010101" charset="-122"/>
                <a:ea typeface="新宋体" panose="02010609030101010101" charset="-122"/>
                <a:cs typeface="新宋体" panose="02010609030101010101" charset="-122"/>
              </a:rPr>
              <a:t>《红楼梦》像一棵参天大树，贾府盛衰和宝黛钗爱情悲剧是其主干，“淡淡写来”（脂砚斋）的日常生活细节则犹如茂盛的枝叶。小说中这些“家庭闺阁琐事”，既真实可信，又内涵深刻，具有以小见大的艺术容量，充分展示了小说家对现实生活敏锐的观察力和表现力。如贾宝玉在姐妹们都在场时向林黛玉使一个眼色，黛玉立刻便能会意，由此表现了宝黛之间不同于别人的心灵契合；又如中秋夜宴，满目热闹繁华，却听得桂花阴里传出一缕凄凉笛音，隐示了贾家日暮途穷的结局。这些看似琐屑平常的细节，其实全是小说家精妙的艺术创造。通过这些细节，小说不仅再现了古代社会的日常生活，更揭示出生活表层之下的人生真相，也令读者获得前所未有的精神享受。</a:t>
            </a:r>
            <a:endParaRPr kumimoji="0" sz="2400" b="1" kern="1200" cap="none" spc="0" normalizeH="0" baseline="0" noProof="0" dirty="0">
              <a:solidFill>
                <a:srgbClr val="7030A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 从品味日常生活细节入手</a:t>
            </a:r>
            <a:r>
              <a:rPr lang="zh-CN" altLang="zh-CN" sz="4400" dirty="0"/>
              <a:t> </a:t>
            </a:r>
            <a:endParaRPr kumimoji="1" lang="zh-CN" altLang="en-US" sz="4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4355465" y="1464945"/>
            <a:ext cx="7308850" cy="4523105"/>
          </a:xfrm>
          <a:prstGeom prst="rect">
            <a:avLst/>
          </a:prstGeom>
          <a:no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rPr>
              <a:t>作为一部百科全书式的艺术作品，《红楼梦》虽然聚焦于贾府盛衰和爱情悲剧，但反映的社会生活远远不止于此。书中所写的帝王贵胄、高官显宦、佃户庄头、佣夫帮闲、倡优贼盗等，以贾府为中心，构成了复杂的社会关系网。举凡世运升降、官场关系、经济生产、社会分工、舆论民情等社会生活的方方面面，在《红楼梦》中均有反映。了解这些内容，可以领悟小说的社会意义，有助于对小说艺术成就的把握。</a:t>
            </a:r>
            <a:endParaRPr kumimoji="0" sz="2400" b="1" kern="1200" cap="none" spc="0" normalizeH="0" baseline="0" noProof="0" dirty="0">
              <a:solidFill>
                <a:srgbClr val="0070C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从了解社会关系与生活习俗入手</a:t>
            </a:r>
            <a:r>
              <a:rPr lang="zh-CN" altLang="zh-CN" sz="4400" dirty="0"/>
              <a:t> </a:t>
            </a:r>
            <a:endParaRPr kumimoji="1" lang="zh-CN" altLang="en-US" sz="4400" dirty="0"/>
          </a:p>
        </p:txBody>
      </p:sp>
      <p:pic>
        <p:nvPicPr>
          <p:cNvPr id="5" name="图片 4"/>
          <p:cNvPicPr>
            <a:picLocks noChangeAspect="1"/>
          </p:cNvPicPr>
          <p:nvPr/>
        </p:nvPicPr>
        <p:blipFill>
          <a:blip r:embed="rId2"/>
          <a:srcRect/>
          <a:stretch>
            <a:fillRect/>
          </a:stretch>
        </p:blipFill>
        <p:spPr>
          <a:xfrm>
            <a:off x="222885" y="1741805"/>
            <a:ext cx="4133215" cy="411797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349885" y="1623060"/>
            <a:ext cx="7249795" cy="3969385"/>
          </a:xfrm>
          <a:prstGeom prst="rect">
            <a:avLst/>
          </a:prstGeom>
          <a:no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rgbClr val="00B050"/>
                </a:solidFill>
                <a:latin typeface="新宋体" panose="02010609030101010101" charset="-122"/>
                <a:ea typeface="新宋体" panose="02010609030101010101" charset="-122"/>
                <a:cs typeface="新宋体" panose="02010609030101010101" charset="-122"/>
              </a:rPr>
              <a:t>曹雪芹是善于创造和驾驭语言的艺术大师，往往三言两语，就能刻画出一个具有鲜明个性特征的人物形象，而在叙述语言上也随处可见其炼字锻句的功力。即便是穿插其间的诗词韵文，也是情思绵远，意味隽永，风格百变，不仅很好地表现出人物的性格，而且能与小说的叙事融为一体。品味和欣赏小说语言表达的精彩之处，可以提高语言的鉴赏能力和运用能力。</a:t>
            </a:r>
            <a:endParaRPr kumimoji="0" sz="2400" b="1" kern="1200" cap="none" spc="0" normalizeH="0" baseline="0" noProof="0" dirty="0">
              <a:solidFill>
                <a:srgbClr val="00B050"/>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从鉴赏语言入手</a:t>
            </a:r>
            <a:r>
              <a:rPr lang="zh-CN" altLang="zh-CN" sz="4400" dirty="0"/>
              <a:t> </a:t>
            </a:r>
            <a:endParaRPr kumimoji="1" lang="zh-CN" altLang="en-US" sz="4400" dirty="0"/>
          </a:p>
        </p:txBody>
      </p:sp>
      <p:pic>
        <p:nvPicPr>
          <p:cNvPr id="4" name="图片 3"/>
          <p:cNvPicPr>
            <a:picLocks noChangeAspect="1"/>
          </p:cNvPicPr>
          <p:nvPr/>
        </p:nvPicPr>
        <p:blipFill>
          <a:blip r:embed="rId2"/>
          <a:stretch>
            <a:fillRect/>
          </a:stretch>
        </p:blipFill>
        <p:spPr>
          <a:xfrm>
            <a:off x="7811770" y="1788160"/>
            <a:ext cx="3842385" cy="389318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1" descr="290593288de26e323f712543c4420854"/>
          <p:cNvPicPr>
            <a:picLocks noChangeAspect="1"/>
          </p:cNvPicPr>
          <p:nvPr/>
        </p:nvPicPr>
        <p:blipFill>
          <a:blip r:embed="rId1"/>
          <a:srcRect/>
          <a:stretch>
            <a:fillRect/>
          </a:stretch>
        </p:blipFill>
        <p:spPr>
          <a:xfrm>
            <a:off x="1068070" y="414655"/>
            <a:ext cx="1443990" cy="1431925"/>
          </a:xfrm>
          <a:prstGeom prst="rect">
            <a:avLst/>
          </a:prstGeom>
        </p:spPr>
      </p:pic>
      <p:pic>
        <p:nvPicPr>
          <p:cNvPr id="24" name="Picture 77" descr="F:\Trabajos\Envato\Graphic River\Mica PPT\mountains.png"/>
          <p:cNvPicPr>
            <a:picLocks noChangeAspect="1" noChangeArrowheads="1"/>
          </p:cNvPicPr>
          <p:nvPr/>
        </p:nvPicPr>
        <p:blipFill rotWithShape="1">
          <a:blip r:embed="rId2"/>
          <a:srcRect/>
          <a:stretch>
            <a:fillRect/>
          </a:stretch>
        </p:blipFill>
        <p:spPr bwMode="auto">
          <a:xfrm>
            <a:off x="1193589" y="5409833"/>
            <a:ext cx="9956800" cy="1063503"/>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047057" y="199796"/>
            <a:ext cx="1485523" cy="1508288"/>
            <a:chOff x="5175841" y="2052081"/>
            <a:chExt cx="1845629" cy="1862563"/>
          </a:xfrm>
        </p:grpSpPr>
        <p:grpSp>
          <p:nvGrpSpPr>
            <p:cNvPr id="93" name="组合 92"/>
            <p:cNvGrpSpPr/>
            <p:nvPr/>
          </p:nvGrpSpPr>
          <p:grpSpPr>
            <a:xfrm rot="10800000">
              <a:off x="5175841" y="2052081"/>
              <a:ext cx="1845629" cy="934096"/>
              <a:chOff x="-4913823" y="-3294175"/>
              <a:chExt cx="7137808" cy="2972835"/>
            </a:xfrm>
            <a:solidFill>
              <a:srgbClr val="425363"/>
            </a:solidFill>
          </p:grpSpPr>
          <p:sp>
            <p:nvSpPr>
              <p:cNvPr id="109"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110"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11"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12"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13"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14"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15"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16"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17"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118"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19"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grpSp>
          <p:nvGrpSpPr>
            <p:cNvPr id="94" name="组合 93"/>
            <p:cNvGrpSpPr/>
            <p:nvPr/>
          </p:nvGrpSpPr>
          <p:grpSpPr>
            <a:xfrm>
              <a:off x="5175841" y="2980548"/>
              <a:ext cx="1845629" cy="934096"/>
              <a:chOff x="-4913823" y="-3294175"/>
              <a:chExt cx="7137808" cy="2972835"/>
            </a:xfrm>
            <a:solidFill>
              <a:srgbClr val="425363"/>
            </a:solidFill>
          </p:grpSpPr>
          <p:sp>
            <p:nvSpPr>
              <p:cNvPr id="98"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99"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00"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01"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02"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03"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04"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05"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06"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33"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08"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sp>
          <p:nvSpPr>
            <p:cNvPr id="96" name="菱形 95"/>
            <p:cNvSpPr/>
            <p:nvPr/>
          </p:nvSpPr>
          <p:spPr>
            <a:xfrm>
              <a:off x="5425498" y="2350187"/>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tx1"/>
                  </a:solidFill>
                  <a:latin typeface="微软雅黑" panose="020B0503020204020204" charset="-122"/>
                  <a:ea typeface="微软雅黑" panose="020B0503020204020204" charset="-122"/>
                  <a:cs typeface="+mn-ea"/>
                  <a:sym typeface="+mn-lt"/>
                </a:rPr>
                <a:t>伍</a:t>
              </a:r>
              <a:endParaRPr lang="zh-CN" altLang="en-US" sz="4800" b="1" dirty="0">
                <a:solidFill>
                  <a:schemeClr val="tx1"/>
                </a:solidFill>
                <a:latin typeface="微软雅黑" panose="020B0503020204020204" charset="-122"/>
                <a:ea typeface="微软雅黑" panose="020B0503020204020204" charset="-122"/>
                <a:cs typeface="+mn-ea"/>
                <a:sym typeface="+mn-lt"/>
              </a:endParaRPr>
            </a:p>
          </p:txBody>
        </p:sp>
      </p:grpSp>
      <p:pic>
        <p:nvPicPr>
          <p:cNvPr id="36" name="图片 35"/>
          <p:cNvPicPr>
            <a:picLocks noChangeAspect="1"/>
          </p:cNvPicPr>
          <p:nvPr/>
        </p:nvPicPr>
        <p:blipFill>
          <a:blip r:embed="rId3"/>
          <a:srcRect/>
          <a:stretch>
            <a:fillRect/>
          </a:stretch>
        </p:blipFill>
        <p:spPr>
          <a:xfrm>
            <a:off x="1115060" y="1898015"/>
            <a:ext cx="10034905" cy="4049395"/>
          </a:xfrm>
          <a:prstGeom prst="rect">
            <a:avLst/>
          </a:prstGeom>
        </p:spPr>
      </p:pic>
      <p:sp>
        <p:nvSpPr>
          <p:cNvPr id="38" name="文本框 37"/>
          <p:cNvSpPr txBox="1"/>
          <p:nvPr/>
        </p:nvSpPr>
        <p:spPr>
          <a:xfrm>
            <a:off x="3615055" y="441325"/>
            <a:ext cx="1247140" cy="1435042"/>
          </a:xfrm>
          <a:prstGeom prst="ellipse">
            <a:avLst/>
          </a:prstGeom>
          <a:solidFill>
            <a:srgbClr val="FF000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定</a:t>
            </a:r>
            <a:endParaRPr lang="zh-CN" altLang="en-US" sz="6000" b="1">
              <a:solidFill>
                <a:srgbClr val="FFFF00"/>
              </a:solidFill>
              <a:latin typeface="微软雅黑" panose="020B0503020204020204" charset="-122"/>
              <a:ea typeface="微软雅黑" panose="020B0503020204020204" charset="-122"/>
            </a:endParaRPr>
          </a:p>
        </p:txBody>
      </p:sp>
      <p:sp>
        <p:nvSpPr>
          <p:cNvPr id="39" name="文本框 38"/>
          <p:cNvSpPr txBox="1"/>
          <p:nvPr/>
        </p:nvSpPr>
        <p:spPr>
          <a:xfrm>
            <a:off x="5847080" y="441325"/>
            <a:ext cx="1295400" cy="1435044"/>
          </a:xfrm>
          <a:prstGeom prst="ellipse">
            <a:avLst/>
          </a:prstGeom>
          <a:solidFill>
            <a:srgbClr val="FF000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任</a:t>
            </a:r>
            <a:endParaRPr lang="zh-CN" altLang="en-US" sz="6000" b="1">
              <a:solidFill>
                <a:srgbClr val="FFFF00"/>
              </a:solidFill>
              <a:latin typeface="微软雅黑" panose="020B0503020204020204" charset="-122"/>
              <a:ea typeface="微软雅黑" panose="020B0503020204020204" charset="-122"/>
            </a:endParaRPr>
          </a:p>
        </p:txBody>
      </p:sp>
      <p:sp>
        <p:nvSpPr>
          <p:cNvPr id="40" name="文本框 39"/>
          <p:cNvSpPr txBox="1"/>
          <p:nvPr/>
        </p:nvSpPr>
        <p:spPr>
          <a:xfrm>
            <a:off x="8373745" y="414655"/>
            <a:ext cx="1311275" cy="1435044"/>
          </a:xfrm>
          <a:prstGeom prst="ellipse">
            <a:avLst/>
          </a:prstGeom>
          <a:solidFill>
            <a:srgbClr val="FF000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务</a:t>
            </a:r>
            <a:endParaRPr lang="zh-CN" altLang="en-US" sz="6000" b="1">
              <a:solidFill>
                <a:srgbClr val="FFFF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80">
                                          <p:stCondLst>
                                            <p:cond delay="0"/>
                                          </p:stCondLst>
                                        </p:cTn>
                                        <p:tgtEl>
                                          <p:spTgt spid="38"/>
                                        </p:tgtEl>
                                      </p:cBhvr>
                                    </p:animEffect>
                                    <p:anim calcmode="lin" valueType="num">
                                      <p:cBhvr>
                                        <p:cTn id="14"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9" dur="26">
                                          <p:stCondLst>
                                            <p:cond delay="650"/>
                                          </p:stCondLst>
                                        </p:cTn>
                                        <p:tgtEl>
                                          <p:spTgt spid="38"/>
                                        </p:tgtEl>
                                      </p:cBhvr>
                                      <p:to x="100000" y="60000"/>
                                    </p:animScale>
                                    <p:animScale>
                                      <p:cBhvr>
                                        <p:cTn id="20" dur="166" decel="50000">
                                          <p:stCondLst>
                                            <p:cond delay="676"/>
                                          </p:stCondLst>
                                        </p:cTn>
                                        <p:tgtEl>
                                          <p:spTgt spid="38"/>
                                        </p:tgtEl>
                                      </p:cBhvr>
                                      <p:to x="100000" y="100000"/>
                                    </p:animScale>
                                    <p:animScale>
                                      <p:cBhvr>
                                        <p:cTn id="21" dur="26">
                                          <p:stCondLst>
                                            <p:cond delay="1312"/>
                                          </p:stCondLst>
                                        </p:cTn>
                                        <p:tgtEl>
                                          <p:spTgt spid="38"/>
                                        </p:tgtEl>
                                      </p:cBhvr>
                                      <p:to x="100000" y="80000"/>
                                    </p:animScale>
                                    <p:animScale>
                                      <p:cBhvr>
                                        <p:cTn id="22" dur="166" decel="50000">
                                          <p:stCondLst>
                                            <p:cond delay="1338"/>
                                          </p:stCondLst>
                                        </p:cTn>
                                        <p:tgtEl>
                                          <p:spTgt spid="38"/>
                                        </p:tgtEl>
                                      </p:cBhvr>
                                      <p:to x="100000" y="100000"/>
                                    </p:animScale>
                                    <p:animScale>
                                      <p:cBhvr>
                                        <p:cTn id="23" dur="26">
                                          <p:stCondLst>
                                            <p:cond delay="1642"/>
                                          </p:stCondLst>
                                        </p:cTn>
                                        <p:tgtEl>
                                          <p:spTgt spid="38"/>
                                        </p:tgtEl>
                                      </p:cBhvr>
                                      <p:to x="100000" y="90000"/>
                                    </p:animScale>
                                    <p:animScale>
                                      <p:cBhvr>
                                        <p:cTn id="24" dur="166" decel="50000">
                                          <p:stCondLst>
                                            <p:cond delay="1668"/>
                                          </p:stCondLst>
                                        </p:cTn>
                                        <p:tgtEl>
                                          <p:spTgt spid="38"/>
                                        </p:tgtEl>
                                      </p:cBhvr>
                                      <p:to x="100000" y="100000"/>
                                    </p:animScale>
                                    <p:animScale>
                                      <p:cBhvr>
                                        <p:cTn id="25" dur="26">
                                          <p:stCondLst>
                                            <p:cond delay="1808"/>
                                          </p:stCondLst>
                                        </p:cTn>
                                        <p:tgtEl>
                                          <p:spTgt spid="38"/>
                                        </p:tgtEl>
                                      </p:cBhvr>
                                      <p:to x="100000" y="95000"/>
                                    </p:animScale>
                                    <p:animScale>
                                      <p:cBhvr>
                                        <p:cTn id="26" dur="166" decel="50000">
                                          <p:stCondLst>
                                            <p:cond delay="1834"/>
                                          </p:stCondLst>
                                        </p:cTn>
                                        <p:tgtEl>
                                          <p:spTgt spid="3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580">
                                          <p:stCondLst>
                                            <p:cond delay="0"/>
                                          </p:stCondLst>
                                        </p:cTn>
                                        <p:tgtEl>
                                          <p:spTgt spid="39"/>
                                        </p:tgtEl>
                                      </p:cBhvr>
                                    </p:animEffect>
                                    <p:anim calcmode="lin" valueType="num">
                                      <p:cBhvr>
                                        <p:cTn id="32"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7" dur="26">
                                          <p:stCondLst>
                                            <p:cond delay="650"/>
                                          </p:stCondLst>
                                        </p:cTn>
                                        <p:tgtEl>
                                          <p:spTgt spid="39"/>
                                        </p:tgtEl>
                                      </p:cBhvr>
                                      <p:to x="100000" y="60000"/>
                                    </p:animScale>
                                    <p:animScale>
                                      <p:cBhvr>
                                        <p:cTn id="38" dur="166" decel="50000">
                                          <p:stCondLst>
                                            <p:cond delay="676"/>
                                          </p:stCondLst>
                                        </p:cTn>
                                        <p:tgtEl>
                                          <p:spTgt spid="39"/>
                                        </p:tgtEl>
                                      </p:cBhvr>
                                      <p:to x="100000" y="100000"/>
                                    </p:animScale>
                                    <p:animScale>
                                      <p:cBhvr>
                                        <p:cTn id="39" dur="26">
                                          <p:stCondLst>
                                            <p:cond delay="1312"/>
                                          </p:stCondLst>
                                        </p:cTn>
                                        <p:tgtEl>
                                          <p:spTgt spid="39"/>
                                        </p:tgtEl>
                                      </p:cBhvr>
                                      <p:to x="100000" y="80000"/>
                                    </p:animScale>
                                    <p:animScale>
                                      <p:cBhvr>
                                        <p:cTn id="40" dur="166" decel="50000">
                                          <p:stCondLst>
                                            <p:cond delay="1338"/>
                                          </p:stCondLst>
                                        </p:cTn>
                                        <p:tgtEl>
                                          <p:spTgt spid="39"/>
                                        </p:tgtEl>
                                      </p:cBhvr>
                                      <p:to x="100000" y="100000"/>
                                    </p:animScale>
                                    <p:animScale>
                                      <p:cBhvr>
                                        <p:cTn id="41" dur="26">
                                          <p:stCondLst>
                                            <p:cond delay="1642"/>
                                          </p:stCondLst>
                                        </p:cTn>
                                        <p:tgtEl>
                                          <p:spTgt spid="39"/>
                                        </p:tgtEl>
                                      </p:cBhvr>
                                      <p:to x="100000" y="90000"/>
                                    </p:animScale>
                                    <p:animScale>
                                      <p:cBhvr>
                                        <p:cTn id="42" dur="166" decel="50000">
                                          <p:stCondLst>
                                            <p:cond delay="1668"/>
                                          </p:stCondLst>
                                        </p:cTn>
                                        <p:tgtEl>
                                          <p:spTgt spid="39"/>
                                        </p:tgtEl>
                                      </p:cBhvr>
                                      <p:to x="100000" y="100000"/>
                                    </p:animScale>
                                    <p:animScale>
                                      <p:cBhvr>
                                        <p:cTn id="43" dur="26">
                                          <p:stCondLst>
                                            <p:cond delay="1808"/>
                                          </p:stCondLst>
                                        </p:cTn>
                                        <p:tgtEl>
                                          <p:spTgt spid="39"/>
                                        </p:tgtEl>
                                      </p:cBhvr>
                                      <p:to x="100000" y="95000"/>
                                    </p:animScale>
                                    <p:animScale>
                                      <p:cBhvr>
                                        <p:cTn id="44" dur="166" decel="50000">
                                          <p:stCondLst>
                                            <p:cond delay="1834"/>
                                          </p:stCondLst>
                                        </p:cTn>
                                        <p:tgtEl>
                                          <p:spTgt spid="3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80">
                                          <p:stCondLst>
                                            <p:cond delay="0"/>
                                          </p:stCondLst>
                                        </p:cTn>
                                        <p:tgtEl>
                                          <p:spTgt spid="40"/>
                                        </p:tgtEl>
                                      </p:cBhvr>
                                    </p:animEffect>
                                    <p:anim calcmode="lin" valueType="num">
                                      <p:cBhvr>
                                        <p:cTn id="50"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55" dur="26">
                                          <p:stCondLst>
                                            <p:cond delay="650"/>
                                          </p:stCondLst>
                                        </p:cTn>
                                        <p:tgtEl>
                                          <p:spTgt spid="40"/>
                                        </p:tgtEl>
                                      </p:cBhvr>
                                      <p:to x="100000" y="60000"/>
                                    </p:animScale>
                                    <p:animScale>
                                      <p:cBhvr>
                                        <p:cTn id="56" dur="166" decel="50000">
                                          <p:stCondLst>
                                            <p:cond delay="676"/>
                                          </p:stCondLst>
                                        </p:cTn>
                                        <p:tgtEl>
                                          <p:spTgt spid="40"/>
                                        </p:tgtEl>
                                      </p:cBhvr>
                                      <p:to x="100000" y="100000"/>
                                    </p:animScale>
                                    <p:animScale>
                                      <p:cBhvr>
                                        <p:cTn id="57" dur="26">
                                          <p:stCondLst>
                                            <p:cond delay="1312"/>
                                          </p:stCondLst>
                                        </p:cTn>
                                        <p:tgtEl>
                                          <p:spTgt spid="40"/>
                                        </p:tgtEl>
                                      </p:cBhvr>
                                      <p:to x="100000" y="80000"/>
                                    </p:animScale>
                                    <p:animScale>
                                      <p:cBhvr>
                                        <p:cTn id="58" dur="166" decel="50000">
                                          <p:stCondLst>
                                            <p:cond delay="1338"/>
                                          </p:stCondLst>
                                        </p:cTn>
                                        <p:tgtEl>
                                          <p:spTgt spid="40"/>
                                        </p:tgtEl>
                                      </p:cBhvr>
                                      <p:to x="100000" y="100000"/>
                                    </p:animScale>
                                    <p:animScale>
                                      <p:cBhvr>
                                        <p:cTn id="59" dur="26">
                                          <p:stCondLst>
                                            <p:cond delay="1642"/>
                                          </p:stCondLst>
                                        </p:cTn>
                                        <p:tgtEl>
                                          <p:spTgt spid="40"/>
                                        </p:tgtEl>
                                      </p:cBhvr>
                                      <p:to x="100000" y="90000"/>
                                    </p:animScale>
                                    <p:animScale>
                                      <p:cBhvr>
                                        <p:cTn id="60" dur="166" decel="50000">
                                          <p:stCondLst>
                                            <p:cond delay="1668"/>
                                          </p:stCondLst>
                                        </p:cTn>
                                        <p:tgtEl>
                                          <p:spTgt spid="40"/>
                                        </p:tgtEl>
                                      </p:cBhvr>
                                      <p:to x="100000" y="100000"/>
                                    </p:animScale>
                                    <p:animScale>
                                      <p:cBhvr>
                                        <p:cTn id="61" dur="26">
                                          <p:stCondLst>
                                            <p:cond delay="1808"/>
                                          </p:stCondLst>
                                        </p:cTn>
                                        <p:tgtEl>
                                          <p:spTgt spid="40"/>
                                        </p:tgtEl>
                                      </p:cBhvr>
                                      <p:to x="100000" y="95000"/>
                                    </p:animScale>
                                    <p:animScale>
                                      <p:cBhvr>
                                        <p:cTn id="62"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439420" y="4748530"/>
            <a:ext cx="11313160" cy="1198880"/>
          </a:xfrm>
          <a:prstGeom prst="rect">
            <a:avLst/>
          </a:prstGeom>
          <a:solidFill>
            <a:schemeClr val="accent6">
              <a:lumMod val="20000"/>
              <a:lumOff val="80000"/>
            </a:schemeClr>
          </a:solid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《红楼梦》可谓鸿篇巨制,再加上高中阶段学习时间紧、任务重,对本书的阅读应有一定的计划性,比如利用假期自读全书,或者计划安排每周完成几个回目的阅读。</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制定阅读计划</a:t>
            </a:r>
            <a:r>
              <a:rPr lang="zh-CN" altLang="zh-CN" sz="4400" dirty="0"/>
              <a:t> </a:t>
            </a:r>
            <a:endParaRPr kumimoji="1" lang="zh-CN" altLang="en-US" sz="4400" dirty="0"/>
          </a:p>
        </p:txBody>
      </p:sp>
      <p:pic>
        <p:nvPicPr>
          <p:cNvPr id="4" name="图片 3"/>
          <p:cNvPicPr>
            <a:picLocks noChangeAspect="1"/>
          </p:cNvPicPr>
          <p:nvPr/>
        </p:nvPicPr>
        <p:blipFill>
          <a:blip r:embed="rId2"/>
          <a:srcRect/>
          <a:stretch>
            <a:fillRect/>
          </a:stretch>
        </p:blipFill>
        <p:spPr>
          <a:xfrm>
            <a:off x="439420" y="1336040"/>
            <a:ext cx="5447665" cy="2949575"/>
          </a:xfrm>
          <a:prstGeom prst="rect">
            <a:avLst/>
          </a:prstGeom>
        </p:spPr>
      </p:pic>
      <p:pic>
        <p:nvPicPr>
          <p:cNvPr id="5" name="图片 4"/>
          <p:cNvPicPr>
            <a:picLocks noChangeAspect="1"/>
          </p:cNvPicPr>
          <p:nvPr/>
        </p:nvPicPr>
        <p:blipFill>
          <a:blip r:embed="rId3"/>
          <a:srcRect/>
          <a:stretch>
            <a:fillRect/>
          </a:stretch>
        </p:blipFill>
        <p:spPr>
          <a:xfrm>
            <a:off x="6283960" y="1336040"/>
            <a:ext cx="5468620" cy="295021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a:spLocks noChangeArrowheads="1"/>
          </p:cNvSpPr>
          <p:nvPr/>
        </p:nvSpPr>
        <p:spPr bwMode="auto">
          <a:xfrm>
            <a:off x="349885" y="1435100"/>
            <a:ext cx="7249795" cy="4523105"/>
          </a:xfrm>
          <a:prstGeom prst="rect">
            <a:avLst/>
          </a:prstGeom>
          <a:solidFill>
            <a:schemeClr val="bg1">
              <a:lumMod val="85000"/>
            </a:schemeClr>
          </a:solidFill>
          <a:ln w="12700">
            <a:solidFill>
              <a:schemeClr val="bg1"/>
            </a:solidFill>
            <a:miter lim="800000"/>
          </a:ln>
          <a:effectLst/>
        </p:spPr>
        <p:txBody>
          <a:bodyPr wrap="square">
            <a:spAutoFit/>
          </a:bodyPr>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微软雅黑" panose="020B0503020204020204" charset="-122"/>
                <a:ea typeface="微软雅黑" panose="020B0503020204020204" charset="-122"/>
                <a:cs typeface="新宋体" panose="02010609030101010101" charset="-122"/>
              </a:rPr>
              <a:t>读完小说后，先整体理解，然后以小组为单位重点完成下面六个研讨任务：</a:t>
            </a:r>
            <a:endParaRPr kumimoji="0" sz="2400" b="1" kern="1200" cap="none" spc="0" normalizeH="0" baseline="0" noProof="0" dirty="0">
              <a:solidFill>
                <a:schemeClr val="tx1">
                  <a:lumMod val="75000"/>
                  <a:lumOff val="25000"/>
                </a:schemeClr>
              </a:solidFill>
              <a:latin typeface="微软雅黑" panose="020B0503020204020204" charset="-122"/>
              <a:ea typeface="微软雅黑" panose="020B0503020204020204"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任务1 ：把握《红楼梦》中的人物关系</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任务2 ：体会人物性格的多样性和复杂性</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任务3 ：品味日常生活描写所表现的丰富内涵</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任务4 ：欣赏小说人物创作的诗词</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任务5：设想主要人物的命运或结局</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a:p>
            <a:pPr marR="0" defTabSz="914400" fontAlgn="auto">
              <a:lnSpc>
                <a:spcPct val="150000"/>
              </a:lnSpc>
              <a:spcBef>
                <a:spcPts val="0"/>
              </a:spcBef>
              <a:buClrTx/>
              <a:buSzTx/>
              <a:buFont typeface="Arial" panose="020B0604020202020204" pitchFamily="34" charset="0"/>
              <a:defRPr/>
            </a:pPr>
            <a:r>
              <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rPr>
              <a:t>任务6：体会《红楼梦》的主题</a:t>
            </a:r>
            <a:endParaRPr kumimoji="0" sz="2400" b="1" kern="1200" cap="none" spc="0" normalizeH="0" baseline="0" noProof="0" dirty="0">
              <a:solidFill>
                <a:schemeClr val="tx1">
                  <a:lumMod val="75000"/>
                  <a:lumOff val="25000"/>
                </a:schemeClr>
              </a:solidFill>
              <a:latin typeface="新宋体" panose="02010609030101010101" charset="-122"/>
              <a:ea typeface="新宋体" panose="02010609030101010101" charset="-122"/>
              <a:cs typeface="新宋体" panose="02010609030101010101" charset="-122"/>
            </a:endParaRPr>
          </a:p>
        </p:txBody>
      </p:sp>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1">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确定研讨任务</a:t>
            </a:r>
            <a:r>
              <a:rPr lang="zh-CN" altLang="zh-CN" sz="4400" dirty="0"/>
              <a:t> </a:t>
            </a:r>
            <a:endParaRPr kumimoji="1" lang="zh-CN" altLang="en-US" sz="4400" dirty="0"/>
          </a:p>
        </p:txBody>
      </p:sp>
      <p:pic>
        <p:nvPicPr>
          <p:cNvPr id="4" name="图片 3"/>
          <p:cNvPicPr>
            <a:picLocks noChangeAspect="1"/>
          </p:cNvPicPr>
          <p:nvPr/>
        </p:nvPicPr>
        <p:blipFill>
          <a:blip r:embed="rId2"/>
          <a:stretch>
            <a:fillRect/>
          </a:stretch>
        </p:blipFill>
        <p:spPr>
          <a:xfrm>
            <a:off x="7787640" y="1435100"/>
            <a:ext cx="3805555" cy="452310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1" descr="290593288de26e323f712543c4420854"/>
          <p:cNvPicPr>
            <a:picLocks noChangeAspect="1"/>
          </p:cNvPicPr>
          <p:nvPr/>
        </p:nvPicPr>
        <p:blipFill>
          <a:blip r:embed="rId1"/>
          <a:srcRect/>
          <a:stretch>
            <a:fillRect/>
          </a:stretch>
        </p:blipFill>
        <p:spPr>
          <a:xfrm>
            <a:off x="1068070" y="414655"/>
            <a:ext cx="1443990" cy="1431925"/>
          </a:xfrm>
          <a:prstGeom prst="rect">
            <a:avLst/>
          </a:prstGeom>
        </p:spPr>
      </p:pic>
      <p:pic>
        <p:nvPicPr>
          <p:cNvPr id="24" name="Picture 77" descr="F:\Trabajos\Envato\Graphic River\Mica PPT\mountains.png"/>
          <p:cNvPicPr>
            <a:picLocks noChangeAspect="1" noChangeArrowheads="1"/>
          </p:cNvPicPr>
          <p:nvPr/>
        </p:nvPicPr>
        <p:blipFill rotWithShape="1">
          <a:blip r:embed="rId2"/>
          <a:srcRect/>
          <a:stretch>
            <a:fillRect/>
          </a:stretch>
        </p:blipFill>
        <p:spPr bwMode="auto">
          <a:xfrm>
            <a:off x="1193589" y="5409833"/>
            <a:ext cx="9956800" cy="1063503"/>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047057" y="199796"/>
            <a:ext cx="1485523" cy="1508288"/>
            <a:chOff x="5175841" y="2052081"/>
            <a:chExt cx="1845629" cy="1862563"/>
          </a:xfrm>
        </p:grpSpPr>
        <p:grpSp>
          <p:nvGrpSpPr>
            <p:cNvPr id="93" name="组合 92"/>
            <p:cNvGrpSpPr/>
            <p:nvPr/>
          </p:nvGrpSpPr>
          <p:grpSpPr>
            <a:xfrm rot="10800000">
              <a:off x="5175841" y="2052081"/>
              <a:ext cx="1845629" cy="934096"/>
              <a:chOff x="-4913823" y="-3294175"/>
              <a:chExt cx="7137808" cy="2972835"/>
            </a:xfrm>
            <a:solidFill>
              <a:srgbClr val="425363"/>
            </a:solidFill>
          </p:grpSpPr>
          <p:sp>
            <p:nvSpPr>
              <p:cNvPr id="109"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110"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11"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12"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13"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14"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15"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16"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17"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118"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19"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grpSp>
          <p:nvGrpSpPr>
            <p:cNvPr id="94" name="组合 93"/>
            <p:cNvGrpSpPr/>
            <p:nvPr/>
          </p:nvGrpSpPr>
          <p:grpSpPr>
            <a:xfrm>
              <a:off x="5175841" y="2980548"/>
              <a:ext cx="1845629" cy="934096"/>
              <a:chOff x="-4913823" y="-3294175"/>
              <a:chExt cx="7137808" cy="2972835"/>
            </a:xfrm>
            <a:solidFill>
              <a:srgbClr val="425363"/>
            </a:solidFill>
          </p:grpSpPr>
          <p:sp>
            <p:nvSpPr>
              <p:cNvPr id="98"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99"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00"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01"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02"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03"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04"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05"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06"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33"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08"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sp>
          <p:nvSpPr>
            <p:cNvPr id="96" name="菱形 95"/>
            <p:cNvSpPr/>
            <p:nvPr/>
          </p:nvSpPr>
          <p:spPr>
            <a:xfrm>
              <a:off x="5425498" y="2350187"/>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tx1"/>
                  </a:solidFill>
                  <a:latin typeface="微软雅黑" panose="020B0503020204020204" charset="-122"/>
                  <a:ea typeface="微软雅黑" panose="020B0503020204020204" charset="-122"/>
                  <a:cs typeface="+mn-ea"/>
                  <a:sym typeface="+mn-lt"/>
                </a:rPr>
                <a:t>壹</a:t>
              </a:r>
              <a:endParaRPr lang="zh-CN" altLang="en-US" sz="4800" b="1" dirty="0">
                <a:solidFill>
                  <a:schemeClr val="tx1"/>
                </a:solidFill>
                <a:latin typeface="微软雅黑" panose="020B0503020204020204" charset="-122"/>
                <a:ea typeface="微软雅黑" panose="020B0503020204020204" charset="-122"/>
                <a:cs typeface="+mn-ea"/>
                <a:sym typeface="+mn-lt"/>
              </a:endParaRPr>
            </a:p>
          </p:txBody>
        </p:sp>
      </p:grpSp>
      <p:pic>
        <p:nvPicPr>
          <p:cNvPr id="36" name="图片 35"/>
          <p:cNvPicPr>
            <a:picLocks noChangeAspect="1"/>
          </p:cNvPicPr>
          <p:nvPr/>
        </p:nvPicPr>
        <p:blipFill>
          <a:blip r:embed="rId3"/>
          <a:srcRect/>
          <a:stretch>
            <a:fillRect/>
          </a:stretch>
        </p:blipFill>
        <p:spPr>
          <a:xfrm>
            <a:off x="1115060" y="1898015"/>
            <a:ext cx="10034905" cy="4049395"/>
          </a:xfrm>
          <a:prstGeom prst="rect">
            <a:avLst/>
          </a:prstGeom>
        </p:spPr>
      </p:pic>
      <p:sp>
        <p:nvSpPr>
          <p:cNvPr id="38" name="文本框 37"/>
          <p:cNvSpPr txBox="1"/>
          <p:nvPr/>
        </p:nvSpPr>
        <p:spPr>
          <a:xfrm>
            <a:off x="3615055" y="441325"/>
            <a:ext cx="1247140" cy="1431944"/>
          </a:xfrm>
          <a:prstGeom prst="ellipse">
            <a:avLst/>
          </a:prstGeom>
          <a:solidFill>
            <a:srgbClr val="FF000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入</a:t>
            </a:r>
            <a:endParaRPr lang="zh-CN" altLang="en-US" sz="6000" b="1">
              <a:solidFill>
                <a:srgbClr val="FFFF00"/>
              </a:solidFill>
              <a:latin typeface="微软雅黑" panose="020B0503020204020204" charset="-122"/>
              <a:ea typeface="微软雅黑" panose="020B0503020204020204" charset="-122"/>
            </a:endParaRPr>
          </a:p>
        </p:txBody>
      </p:sp>
      <p:sp>
        <p:nvSpPr>
          <p:cNvPr id="39" name="文本框 38"/>
          <p:cNvSpPr txBox="1"/>
          <p:nvPr/>
        </p:nvSpPr>
        <p:spPr>
          <a:xfrm>
            <a:off x="5847080" y="441325"/>
            <a:ext cx="1295400" cy="1434774"/>
          </a:xfrm>
          <a:prstGeom prst="ellipse">
            <a:avLst/>
          </a:prstGeom>
          <a:solidFill>
            <a:srgbClr val="FF000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课</a:t>
            </a:r>
            <a:endParaRPr lang="zh-CN" altLang="en-US" sz="6000" b="1">
              <a:solidFill>
                <a:srgbClr val="FFFF00"/>
              </a:solidFill>
              <a:latin typeface="微软雅黑" panose="020B0503020204020204" charset="-122"/>
              <a:ea typeface="微软雅黑" panose="020B0503020204020204" charset="-122"/>
            </a:endParaRPr>
          </a:p>
        </p:txBody>
      </p:sp>
      <p:sp>
        <p:nvSpPr>
          <p:cNvPr id="40" name="文本框 39"/>
          <p:cNvSpPr txBox="1"/>
          <p:nvPr/>
        </p:nvSpPr>
        <p:spPr>
          <a:xfrm>
            <a:off x="8373745" y="414655"/>
            <a:ext cx="1311275" cy="1434774"/>
          </a:xfrm>
          <a:prstGeom prst="ellipse">
            <a:avLst/>
          </a:prstGeom>
          <a:solidFill>
            <a:srgbClr val="FF000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题</a:t>
            </a:r>
            <a:endParaRPr lang="zh-CN" altLang="en-US" sz="6000" b="1">
              <a:solidFill>
                <a:srgbClr val="FFFF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circle(in)">
                                      <p:cBhvr>
                                        <p:cTn id="7" dur="20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80">
                                          <p:stCondLst>
                                            <p:cond delay="0"/>
                                          </p:stCondLst>
                                        </p:cTn>
                                        <p:tgtEl>
                                          <p:spTgt spid="38"/>
                                        </p:tgtEl>
                                      </p:cBhvr>
                                    </p:animEffect>
                                    <p:anim calcmode="lin" valueType="num">
                                      <p:cBhvr>
                                        <p:cTn id="13"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8" dur="26">
                                          <p:stCondLst>
                                            <p:cond delay="650"/>
                                          </p:stCondLst>
                                        </p:cTn>
                                        <p:tgtEl>
                                          <p:spTgt spid="38"/>
                                        </p:tgtEl>
                                      </p:cBhvr>
                                      <p:to x="100000" y="60000"/>
                                    </p:animScale>
                                    <p:animScale>
                                      <p:cBhvr>
                                        <p:cTn id="19" dur="166" decel="50000">
                                          <p:stCondLst>
                                            <p:cond delay="676"/>
                                          </p:stCondLst>
                                        </p:cTn>
                                        <p:tgtEl>
                                          <p:spTgt spid="38"/>
                                        </p:tgtEl>
                                      </p:cBhvr>
                                      <p:to x="100000" y="100000"/>
                                    </p:animScale>
                                    <p:animScale>
                                      <p:cBhvr>
                                        <p:cTn id="20" dur="26">
                                          <p:stCondLst>
                                            <p:cond delay="1312"/>
                                          </p:stCondLst>
                                        </p:cTn>
                                        <p:tgtEl>
                                          <p:spTgt spid="38"/>
                                        </p:tgtEl>
                                      </p:cBhvr>
                                      <p:to x="100000" y="80000"/>
                                    </p:animScale>
                                    <p:animScale>
                                      <p:cBhvr>
                                        <p:cTn id="21" dur="166" decel="50000">
                                          <p:stCondLst>
                                            <p:cond delay="1338"/>
                                          </p:stCondLst>
                                        </p:cTn>
                                        <p:tgtEl>
                                          <p:spTgt spid="38"/>
                                        </p:tgtEl>
                                      </p:cBhvr>
                                      <p:to x="100000" y="100000"/>
                                    </p:animScale>
                                    <p:animScale>
                                      <p:cBhvr>
                                        <p:cTn id="22" dur="26">
                                          <p:stCondLst>
                                            <p:cond delay="1642"/>
                                          </p:stCondLst>
                                        </p:cTn>
                                        <p:tgtEl>
                                          <p:spTgt spid="38"/>
                                        </p:tgtEl>
                                      </p:cBhvr>
                                      <p:to x="100000" y="90000"/>
                                    </p:animScale>
                                    <p:animScale>
                                      <p:cBhvr>
                                        <p:cTn id="23" dur="166" decel="50000">
                                          <p:stCondLst>
                                            <p:cond delay="1668"/>
                                          </p:stCondLst>
                                        </p:cTn>
                                        <p:tgtEl>
                                          <p:spTgt spid="38"/>
                                        </p:tgtEl>
                                      </p:cBhvr>
                                      <p:to x="100000" y="100000"/>
                                    </p:animScale>
                                    <p:animScale>
                                      <p:cBhvr>
                                        <p:cTn id="24" dur="26">
                                          <p:stCondLst>
                                            <p:cond delay="1808"/>
                                          </p:stCondLst>
                                        </p:cTn>
                                        <p:tgtEl>
                                          <p:spTgt spid="38"/>
                                        </p:tgtEl>
                                      </p:cBhvr>
                                      <p:to x="100000" y="95000"/>
                                    </p:animScale>
                                    <p:animScale>
                                      <p:cBhvr>
                                        <p:cTn id="25" dur="166" decel="50000">
                                          <p:stCondLst>
                                            <p:cond delay="1834"/>
                                          </p:stCondLst>
                                        </p:cTn>
                                        <p:tgtEl>
                                          <p:spTgt spid="3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80">
                                          <p:stCondLst>
                                            <p:cond delay="0"/>
                                          </p:stCondLst>
                                        </p:cTn>
                                        <p:tgtEl>
                                          <p:spTgt spid="39"/>
                                        </p:tgtEl>
                                      </p:cBhvr>
                                    </p:animEffect>
                                    <p:anim calcmode="lin" valueType="num">
                                      <p:cBhvr>
                                        <p:cTn id="31"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6" dur="26">
                                          <p:stCondLst>
                                            <p:cond delay="650"/>
                                          </p:stCondLst>
                                        </p:cTn>
                                        <p:tgtEl>
                                          <p:spTgt spid="39"/>
                                        </p:tgtEl>
                                      </p:cBhvr>
                                      <p:to x="100000" y="60000"/>
                                    </p:animScale>
                                    <p:animScale>
                                      <p:cBhvr>
                                        <p:cTn id="37" dur="166" decel="50000">
                                          <p:stCondLst>
                                            <p:cond delay="676"/>
                                          </p:stCondLst>
                                        </p:cTn>
                                        <p:tgtEl>
                                          <p:spTgt spid="39"/>
                                        </p:tgtEl>
                                      </p:cBhvr>
                                      <p:to x="100000" y="100000"/>
                                    </p:animScale>
                                    <p:animScale>
                                      <p:cBhvr>
                                        <p:cTn id="38" dur="26">
                                          <p:stCondLst>
                                            <p:cond delay="1312"/>
                                          </p:stCondLst>
                                        </p:cTn>
                                        <p:tgtEl>
                                          <p:spTgt spid="39"/>
                                        </p:tgtEl>
                                      </p:cBhvr>
                                      <p:to x="100000" y="80000"/>
                                    </p:animScale>
                                    <p:animScale>
                                      <p:cBhvr>
                                        <p:cTn id="39" dur="166" decel="50000">
                                          <p:stCondLst>
                                            <p:cond delay="1338"/>
                                          </p:stCondLst>
                                        </p:cTn>
                                        <p:tgtEl>
                                          <p:spTgt spid="39"/>
                                        </p:tgtEl>
                                      </p:cBhvr>
                                      <p:to x="100000" y="100000"/>
                                    </p:animScale>
                                    <p:animScale>
                                      <p:cBhvr>
                                        <p:cTn id="40" dur="26">
                                          <p:stCondLst>
                                            <p:cond delay="1642"/>
                                          </p:stCondLst>
                                        </p:cTn>
                                        <p:tgtEl>
                                          <p:spTgt spid="39"/>
                                        </p:tgtEl>
                                      </p:cBhvr>
                                      <p:to x="100000" y="90000"/>
                                    </p:animScale>
                                    <p:animScale>
                                      <p:cBhvr>
                                        <p:cTn id="41" dur="166" decel="50000">
                                          <p:stCondLst>
                                            <p:cond delay="1668"/>
                                          </p:stCondLst>
                                        </p:cTn>
                                        <p:tgtEl>
                                          <p:spTgt spid="39"/>
                                        </p:tgtEl>
                                      </p:cBhvr>
                                      <p:to x="100000" y="100000"/>
                                    </p:animScale>
                                    <p:animScale>
                                      <p:cBhvr>
                                        <p:cTn id="42" dur="26">
                                          <p:stCondLst>
                                            <p:cond delay="1808"/>
                                          </p:stCondLst>
                                        </p:cTn>
                                        <p:tgtEl>
                                          <p:spTgt spid="39"/>
                                        </p:tgtEl>
                                      </p:cBhvr>
                                      <p:to x="100000" y="95000"/>
                                    </p:animScale>
                                    <p:animScale>
                                      <p:cBhvr>
                                        <p:cTn id="43" dur="166" decel="50000">
                                          <p:stCondLst>
                                            <p:cond delay="1834"/>
                                          </p:stCondLst>
                                        </p:cTn>
                                        <p:tgtEl>
                                          <p:spTgt spid="3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80">
                                          <p:stCondLst>
                                            <p:cond delay="0"/>
                                          </p:stCondLst>
                                        </p:cTn>
                                        <p:tgtEl>
                                          <p:spTgt spid="40"/>
                                        </p:tgtEl>
                                      </p:cBhvr>
                                    </p:animEffect>
                                    <p:anim calcmode="lin" valueType="num">
                                      <p:cBhvr>
                                        <p:cTn id="49"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54" dur="26">
                                          <p:stCondLst>
                                            <p:cond delay="650"/>
                                          </p:stCondLst>
                                        </p:cTn>
                                        <p:tgtEl>
                                          <p:spTgt spid="40"/>
                                        </p:tgtEl>
                                      </p:cBhvr>
                                      <p:to x="100000" y="60000"/>
                                    </p:animScale>
                                    <p:animScale>
                                      <p:cBhvr>
                                        <p:cTn id="55" dur="166" decel="50000">
                                          <p:stCondLst>
                                            <p:cond delay="676"/>
                                          </p:stCondLst>
                                        </p:cTn>
                                        <p:tgtEl>
                                          <p:spTgt spid="40"/>
                                        </p:tgtEl>
                                      </p:cBhvr>
                                      <p:to x="100000" y="100000"/>
                                    </p:animScale>
                                    <p:animScale>
                                      <p:cBhvr>
                                        <p:cTn id="56" dur="26">
                                          <p:stCondLst>
                                            <p:cond delay="1312"/>
                                          </p:stCondLst>
                                        </p:cTn>
                                        <p:tgtEl>
                                          <p:spTgt spid="40"/>
                                        </p:tgtEl>
                                      </p:cBhvr>
                                      <p:to x="100000" y="80000"/>
                                    </p:animScale>
                                    <p:animScale>
                                      <p:cBhvr>
                                        <p:cTn id="57" dur="166" decel="50000">
                                          <p:stCondLst>
                                            <p:cond delay="1338"/>
                                          </p:stCondLst>
                                        </p:cTn>
                                        <p:tgtEl>
                                          <p:spTgt spid="40"/>
                                        </p:tgtEl>
                                      </p:cBhvr>
                                      <p:to x="100000" y="100000"/>
                                    </p:animScale>
                                    <p:animScale>
                                      <p:cBhvr>
                                        <p:cTn id="58" dur="26">
                                          <p:stCondLst>
                                            <p:cond delay="1642"/>
                                          </p:stCondLst>
                                        </p:cTn>
                                        <p:tgtEl>
                                          <p:spTgt spid="40"/>
                                        </p:tgtEl>
                                      </p:cBhvr>
                                      <p:to x="100000" y="90000"/>
                                    </p:animScale>
                                    <p:animScale>
                                      <p:cBhvr>
                                        <p:cTn id="59" dur="166" decel="50000">
                                          <p:stCondLst>
                                            <p:cond delay="1668"/>
                                          </p:stCondLst>
                                        </p:cTn>
                                        <p:tgtEl>
                                          <p:spTgt spid="40"/>
                                        </p:tgtEl>
                                      </p:cBhvr>
                                      <p:to x="100000" y="100000"/>
                                    </p:animScale>
                                    <p:animScale>
                                      <p:cBhvr>
                                        <p:cTn id="60" dur="26">
                                          <p:stCondLst>
                                            <p:cond delay="1808"/>
                                          </p:stCondLst>
                                        </p:cTn>
                                        <p:tgtEl>
                                          <p:spTgt spid="40"/>
                                        </p:tgtEl>
                                      </p:cBhvr>
                                      <p:to x="100000" y="95000"/>
                                    </p:animScale>
                                    <p:animScale>
                                      <p:cBhvr>
                                        <p:cTn id="61"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460" y="122555"/>
            <a:ext cx="10058400" cy="1157605"/>
          </a:xfrm>
        </p:spPr>
        <p:txBody>
          <a:bodyPr>
            <a:normAutofit/>
          </a:bodyPr>
          <a:lstStyle/>
          <a:p>
            <a:r>
              <a:rPr lang="zh-CN" altLang="zh-CN" b="1" dirty="0">
                <a:latin typeface="微软雅黑" panose="020B0503020204020204" charset="-122"/>
                <a:ea typeface="微软雅黑" panose="020B0503020204020204" charset="-122"/>
              </a:rPr>
              <a:t>木石前盟</a:t>
            </a:r>
            <a:r>
              <a:rPr lang="zh-CN" altLang="zh-CN" sz="4400" dirty="0"/>
              <a:t> </a:t>
            </a:r>
            <a:endParaRPr kumimoji="1" lang="zh-CN" altLang="en-US" sz="4400" dirty="0"/>
          </a:p>
        </p:txBody>
      </p:sp>
      <p:sp>
        <p:nvSpPr>
          <p:cNvPr id="3" name="内容占位符 2"/>
          <p:cNvSpPr>
            <a:spLocks noGrp="1"/>
          </p:cNvSpPr>
          <p:nvPr>
            <p:ph idx="1"/>
          </p:nvPr>
        </p:nvSpPr>
        <p:spPr>
          <a:xfrm>
            <a:off x="251460" y="1595755"/>
            <a:ext cx="6163310" cy="4503420"/>
          </a:xfrm>
          <a:prstGeom prst="rect">
            <a:avLst/>
          </a:prstGeom>
          <a:ln w="19050">
            <a:solidFill>
              <a:schemeClr val="bg1"/>
            </a:solidFill>
          </a:ln>
        </p:spPr>
        <p:txBody>
          <a:bodyPr>
            <a:normAutofit lnSpcReduction="10000"/>
          </a:bodyPr>
          <a:lstStyle/>
          <a:p>
            <a:pPr marL="0" indent="0" fontAlgn="auto">
              <a:lnSpc>
                <a:spcPct val="150000"/>
              </a:lnSpc>
              <a:buNone/>
            </a:pPr>
            <a:r>
              <a:rPr lang="zh-CN" sz="2400" kern="0" dirty="0"/>
              <a:t>黛玉前身是西方灵河岸上的—棵绛珠仙草，宝玉的前身是补天石，亦即神瑛侍者。神瑛侍者每天用甘露灌溉绛珠草，使仙草既受天地精华，又受雨露滋养，于是脱掉草胎木质，修成女体。后来神瑛侍者下凡造历，绛珠仙草决定也下凡为人，用一生的眼泪偿还神瑛侍者的甘露之恩 ……</a:t>
            </a:r>
            <a:endParaRPr lang="zh-CN" sz="2400" kern="0" dirty="0"/>
          </a:p>
        </p:txBody>
      </p:sp>
      <p:pic>
        <p:nvPicPr>
          <p:cNvPr id="5" name="图片 4"/>
          <p:cNvPicPr>
            <a:picLocks noChangeAspect="1"/>
          </p:cNvPicPr>
          <p:nvPr>
            <p:custDataLst>
              <p:tags r:id="rId1"/>
            </p:custDataLst>
          </p:nvPr>
        </p:nvPicPr>
        <p:blipFill>
          <a:blip r:embed="rId2"/>
          <a:srcRect/>
          <a:stretch>
            <a:fillRect/>
          </a:stretch>
        </p:blipFill>
        <p:spPr>
          <a:xfrm>
            <a:off x="6414770" y="1853565"/>
            <a:ext cx="5391785" cy="3532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1" descr="290593288de26e323f712543c4420854"/>
          <p:cNvPicPr>
            <a:picLocks noChangeAspect="1"/>
          </p:cNvPicPr>
          <p:nvPr/>
        </p:nvPicPr>
        <p:blipFill>
          <a:blip r:embed="rId1"/>
          <a:srcRect/>
          <a:stretch>
            <a:fillRect/>
          </a:stretch>
        </p:blipFill>
        <p:spPr>
          <a:xfrm>
            <a:off x="1068070" y="414655"/>
            <a:ext cx="1443990" cy="1431925"/>
          </a:xfrm>
          <a:prstGeom prst="rect">
            <a:avLst/>
          </a:prstGeom>
        </p:spPr>
      </p:pic>
      <p:pic>
        <p:nvPicPr>
          <p:cNvPr id="24" name="Picture 77" descr="F:\Trabajos\Envato\Graphic River\Mica PPT\mountains.png"/>
          <p:cNvPicPr>
            <a:picLocks noChangeAspect="1" noChangeArrowheads="1"/>
          </p:cNvPicPr>
          <p:nvPr/>
        </p:nvPicPr>
        <p:blipFill rotWithShape="1">
          <a:blip r:embed="rId2"/>
          <a:srcRect/>
          <a:stretch>
            <a:fillRect/>
          </a:stretch>
        </p:blipFill>
        <p:spPr bwMode="auto">
          <a:xfrm>
            <a:off x="1193589" y="5409833"/>
            <a:ext cx="9956800" cy="1063503"/>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047057" y="199796"/>
            <a:ext cx="1485523" cy="1508288"/>
            <a:chOff x="5175841" y="2052081"/>
            <a:chExt cx="1845629" cy="1862563"/>
          </a:xfrm>
        </p:grpSpPr>
        <p:grpSp>
          <p:nvGrpSpPr>
            <p:cNvPr id="93" name="组合 92"/>
            <p:cNvGrpSpPr/>
            <p:nvPr/>
          </p:nvGrpSpPr>
          <p:grpSpPr>
            <a:xfrm rot="10800000">
              <a:off x="5175841" y="2052081"/>
              <a:ext cx="1845629" cy="934096"/>
              <a:chOff x="-4913823" y="-3294175"/>
              <a:chExt cx="7137808" cy="2972835"/>
            </a:xfrm>
            <a:solidFill>
              <a:srgbClr val="425363"/>
            </a:solidFill>
          </p:grpSpPr>
          <p:sp>
            <p:nvSpPr>
              <p:cNvPr id="109"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110"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11"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12"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13"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14"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15"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16"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17"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118"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19"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grpSp>
          <p:nvGrpSpPr>
            <p:cNvPr id="94" name="组合 93"/>
            <p:cNvGrpSpPr/>
            <p:nvPr/>
          </p:nvGrpSpPr>
          <p:grpSpPr>
            <a:xfrm>
              <a:off x="5175841" y="2980548"/>
              <a:ext cx="1845629" cy="934096"/>
              <a:chOff x="-4913823" y="-3294175"/>
              <a:chExt cx="7137808" cy="2972835"/>
            </a:xfrm>
            <a:solidFill>
              <a:srgbClr val="425363"/>
            </a:solidFill>
          </p:grpSpPr>
          <p:sp>
            <p:nvSpPr>
              <p:cNvPr id="98" name="Freeform 5"/>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
                <a:endParaRPr lang="zh-CN" altLang="en-US"/>
              </a:p>
            </p:txBody>
          </p:sp>
          <p:sp>
            <p:nvSpPr>
              <p:cNvPr id="99" name="Freeform 6"/>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
                <a:endParaRPr lang="zh-CN" altLang="en-US"/>
              </a:p>
            </p:txBody>
          </p:sp>
          <p:sp>
            <p:nvSpPr>
              <p:cNvPr id="100" name="Freeform 7"/>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
                <a:endParaRPr lang="zh-CN" altLang="en-US"/>
              </a:p>
            </p:txBody>
          </p:sp>
          <p:sp>
            <p:nvSpPr>
              <p:cNvPr id="101" name="Freeform 8"/>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
                <a:endParaRPr lang="zh-CN" altLang="en-US"/>
              </a:p>
            </p:txBody>
          </p:sp>
          <p:sp>
            <p:nvSpPr>
              <p:cNvPr id="102" name="Freeform 9"/>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
                <a:endParaRPr lang="zh-CN" altLang="en-US"/>
              </a:p>
            </p:txBody>
          </p:sp>
          <p:sp>
            <p:nvSpPr>
              <p:cNvPr id="103" name="Freeform 10"/>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
                <a:endParaRPr lang="zh-CN" altLang="en-US"/>
              </a:p>
            </p:txBody>
          </p:sp>
          <p:sp>
            <p:nvSpPr>
              <p:cNvPr id="104" name="Freeform 11"/>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
                <a:endParaRPr lang="zh-CN" altLang="en-US"/>
              </a:p>
            </p:txBody>
          </p:sp>
          <p:sp>
            <p:nvSpPr>
              <p:cNvPr id="105" name="Freeform 12"/>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
                <a:endParaRPr lang="zh-CN" altLang="en-US"/>
              </a:p>
            </p:txBody>
          </p:sp>
          <p:sp>
            <p:nvSpPr>
              <p:cNvPr id="106" name="Freeform 13"/>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
                <a:endParaRPr lang="zh-CN" altLang="en-US"/>
              </a:p>
            </p:txBody>
          </p:sp>
          <p:sp>
            <p:nvSpPr>
              <p:cNvPr id="33" name="Freeform 14"/>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
                <a:endParaRPr lang="zh-CN" altLang="en-US"/>
              </a:p>
            </p:txBody>
          </p:sp>
          <p:sp>
            <p:nvSpPr>
              <p:cNvPr id="108" name="Freeform 15"/>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
                <a:endParaRPr lang="zh-CN" altLang="en-US"/>
              </a:p>
            </p:txBody>
          </p:sp>
        </p:grpSp>
        <p:sp>
          <p:nvSpPr>
            <p:cNvPr id="96" name="菱形 95"/>
            <p:cNvSpPr/>
            <p:nvPr/>
          </p:nvSpPr>
          <p:spPr>
            <a:xfrm>
              <a:off x="5425498" y="2350187"/>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tx1"/>
                  </a:solidFill>
                  <a:latin typeface="微软雅黑" panose="020B0503020204020204" charset="-122"/>
                  <a:ea typeface="微软雅黑" panose="020B0503020204020204" charset="-122"/>
                  <a:cs typeface="+mn-ea"/>
                  <a:sym typeface="+mn-lt"/>
                </a:rPr>
                <a:t>贰</a:t>
              </a:r>
              <a:endParaRPr lang="zh-CN" altLang="en-US" sz="4800" b="1" dirty="0">
                <a:solidFill>
                  <a:schemeClr val="tx1"/>
                </a:solidFill>
                <a:latin typeface="微软雅黑" panose="020B0503020204020204" charset="-122"/>
                <a:ea typeface="微软雅黑" panose="020B0503020204020204" charset="-122"/>
                <a:cs typeface="+mn-ea"/>
                <a:sym typeface="+mn-lt"/>
              </a:endParaRPr>
            </a:p>
          </p:txBody>
        </p:sp>
      </p:grpSp>
      <p:pic>
        <p:nvPicPr>
          <p:cNvPr id="36" name="图片 35"/>
          <p:cNvPicPr>
            <a:picLocks noChangeAspect="1"/>
          </p:cNvPicPr>
          <p:nvPr/>
        </p:nvPicPr>
        <p:blipFill>
          <a:blip r:embed="rId3"/>
          <a:srcRect/>
          <a:stretch>
            <a:fillRect/>
          </a:stretch>
        </p:blipFill>
        <p:spPr>
          <a:xfrm>
            <a:off x="1115060" y="1898015"/>
            <a:ext cx="10034905" cy="4049395"/>
          </a:xfrm>
          <a:prstGeom prst="rect">
            <a:avLst/>
          </a:prstGeom>
        </p:spPr>
      </p:pic>
      <p:sp>
        <p:nvSpPr>
          <p:cNvPr id="38" name="文本框 37"/>
          <p:cNvSpPr txBox="1"/>
          <p:nvPr/>
        </p:nvSpPr>
        <p:spPr>
          <a:xfrm>
            <a:off x="3615055" y="441325"/>
            <a:ext cx="1247140" cy="1434778"/>
          </a:xfrm>
          <a:prstGeom prst="ellipse">
            <a:avLst/>
          </a:prstGeom>
          <a:solidFill>
            <a:srgbClr val="0070C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说</a:t>
            </a:r>
            <a:endParaRPr lang="zh-CN" altLang="en-US" sz="6000" b="1">
              <a:solidFill>
                <a:srgbClr val="FFFF00"/>
              </a:solidFill>
              <a:latin typeface="微软雅黑" panose="020B0503020204020204" charset="-122"/>
              <a:ea typeface="微软雅黑" panose="020B0503020204020204" charset="-122"/>
            </a:endParaRPr>
          </a:p>
        </p:txBody>
      </p:sp>
      <p:sp>
        <p:nvSpPr>
          <p:cNvPr id="39" name="文本框 38"/>
          <p:cNvSpPr txBox="1"/>
          <p:nvPr/>
        </p:nvSpPr>
        <p:spPr>
          <a:xfrm>
            <a:off x="5847080" y="441325"/>
            <a:ext cx="1295400" cy="1435020"/>
          </a:xfrm>
          <a:prstGeom prst="ellipse">
            <a:avLst/>
          </a:prstGeom>
          <a:solidFill>
            <a:srgbClr val="0070C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作</a:t>
            </a:r>
            <a:endParaRPr lang="zh-CN" altLang="en-US" sz="6000" b="1">
              <a:solidFill>
                <a:srgbClr val="FFFF00"/>
              </a:solidFill>
              <a:latin typeface="微软雅黑" panose="020B0503020204020204" charset="-122"/>
              <a:ea typeface="微软雅黑" panose="020B0503020204020204" charset="-122"/>
            </a:endParaRPr>
          </a:p>
        </p:txBody>
      </p:sp>
      <p:sp>
        <p:nvSpPr>
          <p:cNvPr id="40" name="文本框 39"/>
          <p:cNvSpPr txBox="1"/>
          <p:nvPr/>
        </p:nvSpPr>
        <p:spPr>
          <a:xfrm>
            <a:off x="8373745" y="414655"/>
            <a:ext cx="1311275" cy="1435020"/>
          </a:xfrm>
          <a:prstGeom prst="ellipse">
            <a:avLst/>
          </a:prstGeom>
          <a:solidFill>
            <a:srgbClr val="0070C0"/>
          </a:solidFill>
        </p:spPr>
        <p:txBody>
          <a:bodyPr wrap="square" rtlCol="0">
            <a:spAutoFit/>
          </a:bodyPr>
          <a:p>
            <a:r>
              <a:rPr lang="zh-CN" altLang="en-US" sz="6000" b="1">
                <a:solidFill>
                  <a:srgbClr val="FFFF00"/>
                </a:solidFill>
                <a:latin typeface="微软雅黑" panose="020B0503020204020204" charset="-122"/>
                <a:ea typeface="微软雅黑" panose="020B0503020204020204" charset="-122"/>
              </a:rPr>
              <a:t>者</a:t>
            </a:r>
            <a:endParaRPr lang="zh-CN" altLang="en-US" sz="6000" b="1">
              <a:solidFill>
                <a:srgbClr val="FFFF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diamond(in)">
                                      <p:cBhvr>
                                        <p:cTn id="7" dur="20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80">
                                          <p:stCondLst>
                                            <p:cond delay="0"/>
                                          </p:stCondLst>
                                        </p:cTn>
                                        <p:tgtEl>
                                          <p:spTgt spid="38"/>
                                        </p:tgtEl>
                                      </p:cBhvr>
                                    </p:animEffect>
                                    <p:anim calcmode="lin" valueType="num">
                                      <p:cBhvr>
                                        <p:cTn id="13"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8" dur="26">
                                          <p:stCondLst>
                                            <p:cond delay="650"/>
                                          </p:stCondLst>
                                        </p:cTn>
                                        <p:tgtEl>
                                          <p:spTgt spid="38"/>
                                        </p:tgtEl>
                                      </p:cBhvr>
                                      <p:to x="100000" y="60000"/>
                                    </p:animScale>
                                    <p:animScale>
                                      <p:cBhvr>
                                        <p:cTn id="19" dur="166" decel="50000">
                                          <p:stCondLst>
                                            <p:cond delay="676"/>
                                          </p:stCondLst>
                                        </p:cTn>
                                        <p:tgtEl>
                                          <p:spTgt spid="38"/>
                                        </p:tgtEl>
                                      </p:cBhvr>
                                      <p:to x="100000" y="100000"/>
                                    </p:animScale>
                                    <p:animScale>
                                      <p:cBhvr>
                                        <p:cTn id="20" dur="26">
                                          <p:stCondLst>
                                            <p:cond delay="1312"/>
                                          </p:stCondLst>
                                        </p:cTn>
                                        <p:tgtEl>
                                          <p:spTgt spid="38"/>
                                        </p:tgtEl>
                                      </p:cBhvr>
                                      <p:to x="100000" y="80000"/>
                                    </p:animScale>
                                    <p:animScale>
                                      <p:cBhvr>
                                        <p:cTn id="21" dur="166" decel="50000">
                                          <p:stCondLst>
                                            <p:cond delay="1338"/>
                                          </p:stCondLst>
                                        </p:cTn>
                                        <p:tgtEl>
                                          <p:spTgt spid="38"/>
                                        </p:tgtEl>
                                      </p:cBhvr>
                                      <p:to x="100000" y="100000"/>
                                    </p:animScale>
                                    <p:animScale>
                                      <p:cBhvr>
                                        <p:cTn id="22" dur="26">
                                          <p:stCondLst>
                                            <p:cond delay="1642"/>
                                          </p:stCondLst>
                                        </p:cTn>
                                        <p:tgtEl>
                                          <p:spTgt spid="38"/>
                                        </p:tgtEl>
                                      </p:cBhvr>
                                      <p:to x="100000" y="90000"/>
                                    </p:animScale>
                                    <p:animScale>
                                      <p:cBhvr>
                                        <p:cTn id="23" dur="166" decel="50000">
                                          <p:stCondLst>
                                            <p:cond delay="1668"/>
                                          </p:stCondLst>
                                        </p:cTn>
                                        <p:tgtEl>
                                          <p:spTgt spid="38"/>
                                        </p:tgtEl>
                                      </p:cBhvr>
                                      <p:to x="100000" y="100000"/>
                                    </p:animScale>
                                    <p:animScale>
                                      <p:cBhvr>
                                        <p:cTn id="24" dur="26">
                                          <p:stCondLst>
                                            <p:cond delay="1808"/>
                                          </p:stCondLst>
                                        </p:cTn>
                                        <p:tgtEl>
                                          <p:spTgt spid="38"/>
                                        </p:tgtEl>
                                      </p:cBhvr>
                                      <p:to x="100000" y="95000"/>
                                    </p:animScale>
                                    <p:animScale>
                                      <p:cBhvr>
                                        <p:cTn id="25" dur="166" decel="50000">
                                          <p:stCondLst>
                                            <p:cond delay="1834"/>
                                          </p:stCondLst>
                                        </p:cTn>
                                        <p:tgtEl>
                                          <p:spTgt spid="3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80">
                                          <p:stCondLst>
                                            <p:cond delay="0"/>
                                          </p:stCondLst>
                                        </p:cTn>
                                        <p:tgtEl>
                                          <p:spTgt spid="39"/>
                                        </p:tgtEl>
                                      </p:cBhvr>
                                    </p:animEffect>
                                    <p:anim calcmode="lin" valueType="num">
                                      <p:cBhvr>
                                        <p:cTn id="31"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6" dur="26">
                                          <p:stCondLst>
                                            <p:cond delay="650"/>
                                          </p:stCondLst>
                                        </p:cTn>
                                        <p:tgtEl>
                                          <p:spTgt spid="39"/>
                                        </p:tgtEl>
                                      </p:cBhvr>
                                      <p:to x="100000" y="60000"/>
                                    </p:animScale>
                                    <p:animScale>
                                      <p:cBhvr>
                                        <p:cTn id="37" dur="166" decel="50000">
                                          <p:stCondLst>
                                            <p:cond delay="676"/>
                                          </p:stCondLst>
                                        </p:cTn>
                                        <p:tgtEl>
                                          <p:spTgt spid="39"/>
                                        </p:tgtEl>
                                      </p:cBhvr>
                                      <p:to x="100000" y="100000"/>
                                    </p:animScale>
                                    <p:animScale>
                                      <p:cBhvr>
                                        <p:cTn id="38" dur="26">
                                          <p:stCondLst>
                                            <p:cond delay="1312"/>
                                          </p:stCondLst>
                                        </p:cTn>
                                        <p:tgtEl>
                                          <p:spTgt spid="39"/>
                                        </p:tgtEl>
                                      </p:cBhvr>
                                      <p:to x="100000" y="80000"/>
                                    </p:animScale>
                                    <p:animScale>
                                      <p:cBhvr>
                                        <p:cTn id="39" dur="166" decel="50000">
                                          <p:stCondLst>
                                            <p:cond delay="1338"/>
                                          </p:stCondLst>
                                        </p:cTn>
                                        <p:tgtEl>
                                          <p:spTgt spid="39"/>
                                        </p:tgtEl>
                                      </p:cBhvr>
                                      <p:to x="100000" y="100000"/>
                                    </p:animScale>
                                    <p:animScale>
                                      <p:cBhvr>
                                        <p:cTn id="40" dur="26">
                                          <p:stCondLst>
                                            <p:cond delay="1642"/>
                                          </p:stCondLst>
                                        </p:cTn>
                                        <p:tgtEl>
                                          <p:spTgt spid="39"/>
                                        </p:tgtEl>
                                      </p:cBhvr>
                                      <p:to x="100000" y="90000"/>
                                    </p:animScale>
                                    <p:animScale>
                                      <p:cBhvr>
                                        <p:cTn id="41" dur="166" decel="50000">
                                          <p:stCondLst>
                                            <p:cond delay="1668"/>
                                          </p:stCondLst>
                                        </p:cTn>
                                        <p:tgtEl>
                                          <p:spTgt spid="39"/>
                                        </p:tgtEl>
                                      </p:cBhvr>
                                      <p:to x="100000" y="100000"/>
                                    </p:animScale>
                                    <p:animScale>
                                      <p:cBhvr>
                                        <p:cTn id="42" dur="26">
                                          <p:stCondLst>
                                            <p:cond delay="1808"/>
                                          </p:stCondLst>
                                        </p:cTn>
                                        <p:tgtEl>
                                          <p:spTgt spid="39"/>
                                        </p:tgtEl>
                                      </p:cBhvr>
                                      <p:to x="100000" y="95000"/>
                                    </p:animScale>
                                    <p:animScale>
                                      <p:cBhvr>
                                        <p:cTn id="43" dur="166" decel="50000">
                                          <p:stCondLst>
                                            <p:cond delay="1834"/>
                                          </p:stCondLst>
                                        </p:cTn>
                                        <p:tgtEl>
                                          <p:spTgt spid="3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80">
                                          <p:stCondLst>
                                            <p:cond delay="0"/>
                                          </p:stCondLst>
                                        </p:cTn>
                                        <p:tgtEl>
                                          <p:spTgt spid="40"/>
                                        </p:tgtEl>
                                      </p:cBhvr>
                                    </p:animEffect>
                                    <p:anim calcmode="lin" valueType="num">
                                      <p:cBhvr>
                                        <p:cTn id="49"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54" dur="26">
                                          <p:stCondLst>
                                            <p:cond delay="650"/>
                                          </p:stCondLst>
                                        </p:cTn>
                                        <p:tgtEl>
                                          <p:spTgt spid="40"/>
                                        </p:tgtEl>
                                      </p:cBhvr>
                                      <p:to x="100000" y="60000"/>
                                    </p:animScale>
                                    <p:animScale>
                                      <p:cBhvr>
                                        <p:cTn id="55" dur="166" decel="50000">
                                          <p:stCondLst>
                                            <p:cond delay="676"/>
                                          </p:stCondLst>
                                        </p:cTn>
                                        <p:tgtEl>
                                          <p:spTgt spid="40"/>
                                        </p:tgtEl>
                                      </p:cBhvr>
                                      <p:to x="100000" y="100000"/>
                                    </p:animScale>
                                    <p:animScale>
                                      <p:cBhvr>
                                        <p:cTn id="56" dur="26">
                                          <p:stCondLst>
                                            <p:cond delay="1312"/>
                                          </p:stCondLst>
                                        </p:cTn>
                                        <p:tgtEl>
                                          <p:spTgt spid="40"/>
                                        </p:tgtEl>
                                      </p:cBhvr>
                                      <p:to x="100000" y="80000"/>
                                    </p:animScale>
                                    <p:animScale>
                                      <p:cBhvr>
                                        <p:cTn id="57" dur="166" decel="50000">
                                          <p:stCondLst>
                                            <p:cond delay="1338"/>
                                          </p:stCondLst>
                                        </p:cTn>
                                        <p:tgtEl>
                                          <p:spTgt spid="40"/>
                                        </p:tgtEl>
                                      </p:cBhvr>
                                      <p:to x="100000" y="100000"/>
                                    </p:animScale>
                                    <p:animScale>
                                      <p:cBhvr>
                                        <p:cTn id="58" dur="26">
                                          <p:stCondLst>
                                            <p:cond delay="1642"/>
                                          </p:stCondLst>
                                        </p:cTn>
                                        <p:tgtEl>
                                          <p:spTgt spid="40"/>
                                        </p:tgtEl>
                                      </p:cBhvr>
                                      <p:to x="100000" y="90000"/>
                                    </p:animScale>
                                    <p:animScale>
                                      <p:cBhvr>
                                        <p:cTn id="59" dur="166" decel="50000">
                                          <p:stCondLst>
                                            <p:cond delay="1668"/>
                                          </p:stCondLst>
                                        </p:cTn>
                                        <p:tgtEl>
                                          <p:spTgt spid="40"/>
                                        </p:tgtEl>
                                      </p:cBhvr>
                                      <p:to x="100000" y="100000"/>
                                    </p:animScale>
                                    <p:animScale>
                                      <p:cBhvr>
                                        <p:cTn id="60" dur="26">
                                          <p:stCondLst>
                                            <p:cond delay="1808"/>
                                          </p:stCondLst>
                                        </p:cTn>
                                        <p:tgtEl>
                                          <p:spTgt spid="40"/>
                                        </p:tgtEl>
                                      </p:cBhvr>
                                      <p:to x="100000" y="95000"/>
                                    </p:animScale>
                                    <p:animScale>
                                      <p:cBhvr>
                                        <p:cTn id="61"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460" y="122555"/>
            <a:ext cx="10058400" cy="1157605"/>
          </a:xfrm>
        </p:spPr>
        <p:txBody>
          <a:bodyPr>
            <a:normAutofit/>
          </a:bodyPr>
          <a:lstStyle/>
          <a:p>
            <a:r>
              <a:rPr lang="zh-CN" altLang="zh-CN" b="1" dirty="0">
                <a:latin typeface="微软雅黑" panose="020B0503020204020204" charset="-122"/>
                <a:ea typeface="微软雅黑" panose="020B0503020204020204" charset="-122"/>
              </a:rPr>
              <a:t>曹雪芹</a:t>
            </a:r>
            <a:r>
              <a:rPr lang="zh-CN" altLang="zh-CN" sz="4400" dirty="0"/>
              <a:t> </a:t>
            </a:r>
            <a:endParaRPr kumimoji="1" lang="zh-CN" altLang="en-US" sz="4400" dirty="0"/>
          </a:p>
        </p:txBody>
      </p:sp>
      <p:sp>
        <p:nvSpPr>
          <p:cNvPr id="3" name="内容占位符 2"/>
          <p:cNvSpPr>
            <a:spLocks noGrp="1"/>
          </p:cNvSpPr>
          <p:nvPr>
            <p:ph idx="1"/>
          </p:nvPr>
        </p:nvSpPr>
        <p:spPr>
          <a:xfrm>
            <a:off x="265430" y="1099820"/>
            <a:ext cx="11661140" cy="1194435"/>
          </a:xfrm>
          <a:prstGeom prst="rect">
            <a:avLst/>
          </a:prstGeom>
          <a:solidFill>
            <a:schemeClr val="accent1">
              <a:lumMod val="20000"/>
              <a:lumOff val="80000"/>
            </a:schemeClr>
          </a:solidFill>
          <a:ln w="19050">
            <a:solidFill>
              <a:schemeClr val="bg1"/>
            </a:solidFill>
          </a:ln>
        </p:spPr>
        <p:txBody>
          <a:bodyPr>
            <a:noAutofit/>
          </a:bodyPr>
          <a:lstStyle/>
          <a:p>
            <a:pPr marL="0" indent="0" fontAlgn="auto">
              <a:lnSpc>
                <a:spcPct val="150000"/>
              </a:lnSpc>
              <a:buNone/>
            </a:pPr>
            <a:r>
              <a:rPr lang="zh-CN" sz="2400" kern="0" dirty="0">
                <a:solidFill>
                  <a:schemeClr val="tx1"/>
                </a:solidFill>
                <a:sym typeface="+mn-ea"/>
              </a:rPr>
              <a:t>曹雪芹，名霑，字梦阮，号雪芹，芹圃，芹溪。约生于公元1715年，卒于1763年左右，出身于一个有文化素养的皇家世仆家庭，历康熙、雍正、乾隆三朝。</a:t>
            </a:r>
            <a:endParaRPr lang="zh-CN" sz="2400" kern="0" dirty="0">
              <a:solidFill>
                <a:schemeClr val="tx1"/>
              </a:solidFill>
              <a:sym typeface="+mn-ea"/>
            </a:endParaRPr>
          </a:p>
          <a:p>
            <a:pPr marL="0" indent="0" fontAlgn="auto">
              <a:lnSpc>
                <a:spcPct val="150000"/>
              </a:lnSpc>
              <a:buNone/>
            </a:pPr>
            <a:endParaRPr lang="zh-CN" sz="2400" kern="0" dirty="0">
              <a:solidFill>
                <a:schemeClr val="tx1"/>
              </a:solidFill>
              <a:sym typeface="+mn-ea"/>
            </a:endParaRPr>
          </a:p>
        </p:txBody>
      </p:sp>
      <p:sp>
        <p:nvSpPr>
          <p:cNvPr id="4" name="内容占位符 2"/>
          <p:cNvSpPr>
            <a:spLocks noGrp="1"/>
          </p:cNvSpPr>
          <p:nvPr/>
        </p:nvSpPr>
        <p:spPr>
          <a:xfrm>
            <a:off x="265430" y="2412365"/>
            <a:ext cx="11661140" cy="4088765"/>
          </a:xfrm>
          <a:prstGeom prst="rect">
            <a:avLst/>
          </a:prstGeom>
          <a:ln w="19050">
            <a:solidFill>
              <a:schemeClr val="bg1"/>
            </a:solidFill>
          </a:ln>
        </p:spPr>
        <p:txBody>
          <a:bodyPr vert="horz" lIns="91440" tIns="45720" rIns="91440" bIns="45720" rtlCol="0">
            <a:no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marL="0" indent="0" fontAlgn="auto">
              <a:lnSpc>
                <a:spcPts val="3580"/>
              </a:lnSpc>
              <a:buNone/>
            </a:pPr>
            <a:r>
              <a:rPr lang="zh-CN" sz="2400" kern="0" dirty="0">
                <a:solidFill>
                  <a:schemeClr val="bg1">
                    <a:lumMod val="50000"/>
                  </a:schemeClr>
                </a:solidFill>
                <a:sym typeface="+mn-ea"/>
              </a:rPr>
              <a:t>曹家本是汉人，后被努尔哈赤俘虏，曹家就在皇家做包衣（满语奴隶之意），入了满籍。曹家祖上有战功，高祖曹振彦跟随多尔滚出生入死，是清朝的开国功臣。到康熙年间，曹家已发迹。曾祖父曹玺也有战功，官至工部侍郎。康熙登基以后，曾祖曹玺、祖父曹寅、伯父曹颙、父亲曹钊任江宁织造的官职达六十年之久，负责掌管宫廷所需各种织物的制造、采购、供应等任务，并为皇帝耳目，被封为一品大官，负有探听江南一带社会动向、随时上奏的政治使命。康熙六次南巡，以江宁织造署为行宫，其中四次是在曹寅任内。曹玺的妻子是康熙皇帝的乳母，曹玺的儿子曹寅又是康熙皇帝的侍读。曹寅还做过两淮巡盐御史，他两个女儿都被选做王妃。由此可见曹家的显赫以及与皇室的密切关系。</a:t>
            </a:r>
            <a:endParaRPr lang="zh-CN" sz="2400" kern="0" dirty="0">
              <a:solidFill>
                <a:schemeClr val="bg1">
                  <a:lumMod val="50000"/>
                </a:schemeClr>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edge">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edge">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wedge">
                                      <p:cBhvr>
                                        <p:cTn id="2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uiExpand="1" build="p"/>
      <p:bldP spid="4" grpId="0" animBg="1"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矩形 28"/>
          <p:cNvSpPr>
            <a:spLocks noChangeArrowheads="1"/>
          </p:cNvSpPr>
          <p:nvPr>
            <p:custDataLst>
              <p:tags r:id="rId1"/>
            </p:custDataLst>
          </p:nvPr>
        </p:nvSpPr>
        <p:spPr bwMode="auto">
          <a:xfrm>
            <a:off x="6989445" y="1464945"/>
            <a:ext cx="4511040" cy="3261360"/>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44000" rIns="144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endParaRPr lang="zh-CN" altLang="en-US" sz="1200">
              <a:solidFill>
                <a:srgbClr val="F9F9F9"/>
              </a:solidFill>
              <a:ea typeface="黑体" panose="02010609060101010101" charset="-122"/>
            </a:endParaRPr>
          </a:p>
        </p:txBody>
      </p:sp>
      <p:sp>
        <p:nvSpPr>
          <p:cNvPr id="24581" name="Text Box 5"/>
          <p:cNvSpPr txBox="1">
            <a:spLocks noChangeArrowheads="1"/>
          </p:cNvSpPr>
          <p:nvPr>
            <p:custDataLst>
              <p:tags r:id="rId2"/>
            </p:custDataLst>
          </p:nvPr>
        </p:nvSpPr>
        <p:spPr bwMode="auto">
          <a:xfrm>
            <a:off x="6989445" y="1587500"/>
            <a:ext cx="4672330" cy="3017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chor="ctr" anchorCtr="1">
            <a:noAutofit/>
          </a:bodyPr>
          <a:lstStyle/>
          <a:p>
            <a:pPr marL="0" indent="0" algn="l" fontAlgn="auto">
              <a:lnSpc>
                <a:spcPts val="3480"/>
              </a:lnSpc>
              <a:spcBef>
                <a:spcPts val="0"/>
              </a:spcBef>
              <a:spcAft>
                <a:spcPts val="0"/>
              </a:spcAft>
              <a:buSzPct val="100000"/>
            </a:pPr>
            <a:r>
              <a:rPr lang="zh-CN" sz="2400" dirty="0" smtClean="0">
                <a:solidFill>
                  <a:schemeClr val="bg1"/>
                </a:solidFill>
                <a:sym typeface="+mn-ea"/>
              </a:rPr>
              <a:t>曹家还是一个具有文学教养的世家。曹雪芹的祖父曹寅是当时有名的藏书家，又博学能文、能写诗填词谱曲。著名的《全唐诗》就是由他主持刻印的。这种家庭环境无疑地对曹雪芹的文学素养有直接的影响。</a:t>
            </a:r>
            <a:endParaRPr lang="zh-CN" sz="2400" dirty="0" smtClean="0">
              <a:solidFill>
                <a:schemeClr val="bg1"/>
              </a:solidFill>
              <a:sym typeface="+mn-ea"/>
            </a:endParaRPr>
          </a:p>
        </p:txBody>
      </p:sp>
      <p:sp>
        <p:nvSpPr>
          <p:cNvPr id="24582" name="矩形 2"/>
          <p:cNvSpPr>
            <a:spLocks noChangeArrowheads="1"/>
          </p:cNvSpPr>
          <p:nvPr>
            <p:custDataLst>
              <p:tags r:id="rId3"/>
            </p:custDataLst>
          </p:nvPr>
        </p:nvSpPr>
        <p:spPr bwMode="auto">
          <a:xfrm>
            <a:off x="1102360" y="4942840"/>
            <a:ext cx="10398125" cy="1530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bg2"/>
                </a:solidFill>
                <a:latin typeface="Arial" panose="020B0604020202020204" pitchFamily="34" charset="0"/>
                <a:ea typeface="黑体" panose="02010609060101010101" charset="-122"/>
                <a:sym typeface="Arial" panose="020B0604020202020204" pitchFamily="34" charset="0"/>
              </a:defRPr>
            </a:lvl1pPr>
            <a:lvl2pPr marL="742950" indent="-285750">
              <a:defRPr>
                <a:solidFill>
                  <a:schemeClr val="bg2"/>
                </a:solidFill>
                <a:latin typeface="Arial" panose="020B0604020202020204" pitchFamily="34" charset="0"/>
                <a:ea typeface="黑体" panose="02010609060101010101" charset="-122"/>
                <a:sym typeface="Arial" panose="020B0604020202020204" pitchFamily="34" charset="0"/>
              </a:defRPr>
            </a:lvl2pPr>
            <a:lvl3pPr marL="1143000" indent="-228600">
              <a:defRPr>
                <a:solidFill>
                  <a:schemeClr val="bg2"/>
                </a:solidFill>
                <a:latin typeface="Arial" panose="020B0604020202020204" pitchFamily="34" charset="0"/>
                <a:ea typeface="黑体" panose="02010609060101010101" charset="-122"/>
                <a:sym typeface="Arial" panose="020B0604020202020204" pitchFamily="34" charset="0"/>
              </a:defRPr>
            </a:lvl3pPr>
            <a:lvl4pPr marL="1600200" indent="-228600">
              <a:defRPr>
                <a:solidFill>
                  <a:schemeClr val="bg2"/>
                </a:solidFill>
                <a:latin typeface="Arial" panose="020B0604020202020204" pitchFamily="34" charset="0"/>
                <a:ea typeface="黑体" panose="02010609060101010101" charset="-122"/>
                <a:sym typeface="Arial" panose="020B0604020202020204" pitchFamily="34" charset="0"/>
              </a:defRPr>
            </a:lvl4pPr>
            <a:lvl5pPr marL="2057400" indent="-228600">
              <a:defRPr>
                <a:solidFill>
                  <a:schemeClr val="bg2"/>
                </a:solidFill>
                <a:latin typeface="Arial" panose="020B0604020202020204" pitchFamily="34" charset="0"/>
                <a:ea typeface="黑体" panose="02010609060101010101" charset="-122"/>
                <a:sym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bg2"/>
                </a:solidFill>
                <a:latin typeface="Arial" panose="020B0604020202020204" pitchFamily="34" charset="0"/>
                <a:ea typeface="黑体" panose="02010609060101010101" charset="-122"/>
                <a:sym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bg2"/>
                </a:solidFill>
                <a:latin typeface="Arial" panose="020B0604020202020204" pitchFamily="34" charset="0"/>
                <a:ea typeface="黑体" panose="02010609060101010101" charset="-122"/>
                <a:sym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bg2"/>
                </a:solidFill>
                <a:latin typeface="Arial" panose="020B0604020202020204" pitchFamily="34" charset="0"/>
                <a:ea typeface="黑体" panose="02010609060101010101" charset="-122"/>
                <a:sym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bg2"/>
                </a:solidFill>
                <a:latin typeface="Arial" panose="020B0604020202020204" pitchFamily="34" charset="0"/>
                <a:ea typeface="黑体" panose="02010609060101010101" charset="-122"/>
                <a:sym typeface="Arial" panose="020B0604020202020204" pitchFamily="34" charset="0"/>
              </a:defRPr>
            </a:lvl9pPr>
          </a:lstStyle>
          <a:p>
            <a:pPr marL="0" indent="0" algn="l" eaLnBrk="1" hangingPunct="1">
              <a:lnSpc>
                <a:spcPct val="130000"/>
              </a:lnSpc>
              <a:spcBef>
                <a:spcPts val="0"/>
              </a:spcBef>
              <a:spcAft>
                <a:spcPts val="0"/>
              </a:spcAft>
              <a:buSzPct val="100000"/>
            </a:pPr>
            <a:r>
              <a:rPr lang="zh-CN" sz="2400" dirty="0" smtClean="0">
                <a:latin typeface="+mn-lt"/>
                <a:ea typeface="+mn-ea"/>
                <a:sym typeface="+mn-ea"/>
              </a:rPr>
              <a:t>曹雪芹的生父叫曹顒，曹雪芹未出世时，曹顒已亡，曹雪芹是曹顒的遗腹子。曹寅只有曹顒一个儿子，曹顒死后，曹寅过继他弟弟曹宣的儿子曹頫为己子，承袭职位，故曹頫成为曹雪芹的养父。</a:t>
            </a:r>
            <a:endParaRPr lang="zh-CN" sz="2400" dirty="0" smtClean="0">
              <a:latin typeface="+mn-lt"/>
              <a:ea typeface="+mn-ea"/>
              <a:sym typeface="+mn-ea"/>
            </a:endParaRPr>
          </a:p>
        </p:txBody>
      </p:sp>
      <p:pic>
        <p:nvPicPr>
          <p:cNvPr id="2" name="图片 1"/>
          <p:cNvPicPr>
            <a:picLocks noChangeAspect="1"/>
          </p:cNvPicPr>
          <p:nvPr/>
        </p:nvPicPr>
        <p:blipFill>
          <a:blip r:embed="rId4"/>
          <a:srcRect/>
          <a:stretch>
            <a:fillRect/>
          </a:stretch>
        </p:blipFill>
        <p:spPr>
          <a:xfrm>
            <a:off x="1101725" y="1464945"/>
            <a:ext cx="5726430" cy="3261995"/>
          </a:xfrm>
          <a:prstGeom prst="rect">
            <a:avLst/>
          </a:prstGeom>
        </p:spPr>
      </p:pic>
      <p:sp>
        <p:nvSpPr>
          <p:cNvPr id="3" name="标题 1"/>
          <p:cNvSpPr>
            <a:spLocks noGrp="1"/>
          </p:cNvSpPr>
          <p:nvPr/>
        </p:nvSpPr>
        <p:spPr>
          <a:xfrm>
            <a:off x="1101725" y="216535"/>
            <a:ext cx="272796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曹雪芹</a:t>
            </a:r>
            <a:r>
              <a:rPr lang="zh-CN" altLang="zh-CN" sz="4400" dirty="0"/>
              <a:t> </a:t>
            </a:r>
            <a:endParaRPr kumimoji="1" lang="zh-CN" altLang="en-US" sz="4400" dirty="0"/>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circle(in)">
                                      <p:cBhvr>
                                        <p:cTn id="12" dur="20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4581"/>
                                        </p:tgtEl>
                                        <p:attrNameLst>
                                          <p:attrName>style.visibility</p:attrName>
                                        </p:attrNameLst>
                                      </p:cBhvr>
                                      <p:to>
                                        <p:strVal val="visible"/>
                                      </p:to>
                                    </p:set>
                                    <p:animEffect transition="in" filter="circle(in)">
                                      <p:cBhvr>
                                        <p:cTn id="17" dur="2000"/>
                                        <p:tgtEl>
                                          <p:spTgt spid="2458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4582"/>
                                        </p:tgtEl>
                                        <p:attrNameLst>
                                          <p:attrName>style.visibility</p:attrName>
                                        </p:attrNameLst>
                                      </p:cBhvr>
                                      <p:to>
                                        <p:strVal val="visible"/>
                                      </p:to>
                                    </p:set>
                                    <p:animEffect transition="in" filter="wedge">
                                      <p:cBhvr>
                                        <p:cTn id="22" dur="20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bldLvl="0" animBg="1"/>
      <p:bldP spid="2458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460" y="122555"/>
            <a:ext cx="10058400" cy="1157605"/>
          </a:xfrm>
        </p:spPr>
        <p:txBody>
          <a:bodyPr>
            <a:normAutofit/>
          </a:bodyPr>
          <a:lstStyle/>
          <a:p>
            <a:r>
              <a:rPr lang="zh-CN" altLang="zh-CN" b="1" dirty="0">
                <a:latin typeface="微软雅黑" panose="020B0503020204020204" charset="-122"/>
                <a:ea typeface="微软雅黑" panose="020B0503020204020204" charset="-122"/>
              </a:rPr>
              <a:t>曹雪芹</a:t>
            </a:r>
            <a:r>
              <a:rPr lang="zh-CN" altLang="zh-CN" sz="4400" dirty="0"/>
              <a:t> </a:t>
            </a:r>
            <a:endParaRPr kumimoji="1" lang="zh-CN" altLang="en-US" sz="4400" dirty="0"/>
          </a:p>
        </p:txBody>
      </p:sp>
      <p:sp>
        <p:nvSpPr>
          <p:cNvPr id="3" name="内容占位符 2"/>
          <p:cNvSpPr>
            <a:spLocks noGrp="1"/>
          </p:cNvSpPr>
          <p:nvPr>
            <p:ph idx="1"/>
          </p:nvPr>
        </p:nvSpPr>
        <p:spPr>
          <a:xfrm>
            <a:off x="251460" y="1072515"/>
            <a:ext cx="11433175" cy="5468620"/>
          </a:xfrm>
          <a:prstGeom prst="rect">
            <a:avLst/>
          </a:prstGeom>
          <a:ln w="19050">
            <a:solidFill>
              <a:schemeClr val="bg1"/>
            </a:solidFill>
          </a:ln>
        </p:spPr>
        <p:txBody>
          <a:bodyPr>
            <a:noAutofit/>
          </a:bodyPr>
          <a:lstStyle/>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曹雪芹在少年时代经历过一段“棉衣纨裤”“饫甘餍肥”的贵族生活，康熙末年，皇子们分朋树党，争权谋位。最后是四皇子胤祯夺得了帝位。雍正即位后，展开了一场残酷的清除政敌的斗争。残酷地迫害</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和镇压了与己争夺皇位的诸兄弟和异己的政</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治势力。他的父亲任期内财款亏空等原因，</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被罢官、抄家、下监狱。后又遣回北京，家</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道从此衰落，曹雪芹当时大约只有十二、三</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岁，还在南京，被遣送回北京，住在北京香</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山，即今香山公园脚下。《红楼梦》就是在</a:t>
            </a:r>
            <a:endParaRPr lang="zh-CN" altLang="zh-CN" sz="2400" b="1">
              <a:solidFill>
                <a:srgbClr val="00B0F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40000"/>
              </a:lnSpc>
              <a:spcBef>
                <a:spcPts val="0"/>
              </a:spcBef>
              <a:buNone/>
            </a:pPr>
            <a:r>
              <a:rPr lang="zh-CN" altLang="zh-CN" sz="2400" b="1">
                <a:solidFill>
                  <a:srgbClr val="00B0F0"/>
                </a:solidFill>
                <a:latin typeface="新宋体" panose="02010609030101010101" charset="-122"/>
                <a:ea typeface="新宋体" panose="02010609030101010101" charset="-122"/>
                <a:cs typeface="新宋体" panose="02010609030101010101" charset="-122"/>
                <a:sym typeface="+mn-ea"/>
              </a:rPr>
              <a:t>这里写成的。</a:t>
            </a:r>
            <a:endParaRPr lang="zh-CN" sz="2400" kern="0" dirty="0">
              <a:latin typeface="新宋体" panose="02010609030101010101" charset="-122"/>
              <a:ea typeface="新宋体" panose="02010609030101010101" charset="-122"/>
              <a:cs typeface="新宋体" panose="02010609030101010101" charset="-122"/>
              <a:sym typeface="+mn-ea"/>
            </a:endParaRPr>
          </a:p>
        </p:txBody>
      </p:sp>
      <p:pic>
        <p:nvPicPr>
          <p:cNvPr id="7171" name="图片 1" descr="463928"/>
          <p:cNvPicPr>
            <a:picLocks noChangeAspect="1"/>
          </p:cNvPicPr>
          <p:nvPr>
            <p:custDataLst>
              <p:tags r:id="rId1"/>
            </p:custDataLst>
          </p:nvPr>
        </p:nvPicPr>
        <p:blipFill>
          <a:blip r:embed="rId2"/>
          <a:srcRect/>
          <a:stretch>
            <a:fillRect/>
          </a:stretch>
        </p:blipFill>
        <p:spPr>
          <a:xfrm>
            <a:off x="6374765" y="2390775"/>
            <a:ext cx="4904105" cy="36626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edg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edg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edge">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7171"/>
                                        </p:tgtEl>
                                        <p:attrNameLst>
                                          <p:attrName>style.visibility</p:attrName>
                                        </p:attrNameLst>
                                      </p:cBhvr>
                                      <p:to>
                                        <p:strVal val="visible"/>
                                      </p:to>
                                    </p:set>
                                    <p:animEffect transition="in" filter="diamond(in)">
                                      <p:cBhvr>
                                        <p:cTn id="52"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0" name="Text Box 4"/>
          <p:cNvSpPr txBox="1">
            <a:spLocks noChangeArrowheads="1"/>
          </p:cNvSpPr>
          <p:nvPr/>
        </p:nvSpPr>
        <p:spPr bwMode="auto">
          <a:xfrm>
            <a:off x="476885" y="1157605"/>
            <a:ext cx="11424285" cy="607695"/>
          </a:xfrm>
          <a:prstGeom prst="rect">
            <a:avLst/>
          </a:prstGeom>
          <a:solidFill>
            <a:schemeClr val="tx2">
              <a:lumMod val="20000"/>
              <a:lumOff val="80000"/>
            </a:schemeClr>
          </a:solidFill>
          <a:ln w="9525">
            <a:noFill/>
            <a:miter lim="800000"/>
          </a:ln>
          <a:effectLst/>
        </p:spPr>
        <p:txBody>
          <a:bodyPr wrap="square">
            <a:spAutoFit/>
          </a:bodyPr>
          <a:lstStyle/>
          <a:p>
            <a:pPr marR="0" defTabSz="914400">
              <a:lnSpc>
                <a:spcPct val="120000"/>
              </a:lnSpc>
              <a:spcBef>
                <a:spcPct val="50000"/>
              </a:spcBef>
              <a:buClrTx/>
              <a:buSzTx/>
              <a:buFont typeface="Arial" panose="020B0604020202020204" pitchFamily="34" charset="0"/>
              <a:defRPr/>
            </a:pPr>
            <a:r>
              <a:rPr kumimoji="0" sz="2800" b="1" kern="1200" cap="none" spc="0" normalizeH="0" baseline="0" noProof="0" dirty="0">
                <a:latin typeface="微软雅黑" panose="020B0503020204020204" charset="-122"/>
                <a:ea typeface="微软雅黑" panose="020B0503020204020204" charset="-122"/>
                <a:cs typeface="+mn-cs"/>
              </a:rPr>
              <a:t>曹家特点：</a:t>
            </a:r>
            <a:r>
              <a:rPr kumimoji="0" sz="2800" b="1" kern="1200" cap="none" spc="0" normalizeH="0" baseline="0" noProof="0" dirty="0">
                <a:solidFill>
                  <a:srgbClr val="FF0000"/>
                </a:solidFill>
                <a:latin typeface="微软雅黑" panose="020B0503020204020204" charset="-122"/>
                <a:ea typeface="微软雅黑" panose="020B0503020204020204" charset="-122"/>
                <a:cs typeface="+mn-cs"/>
              </a:rPr>
              <a:t>①祖上有战功。②与皇室关系密切。③书香门第。</a:t>
            </a:r>
            <a:endParaRPr kumimoji="0" sz="2800" b="1" kern="1200" cap="none" spc="0" normalizeH="0" baseline="0" noProof="0" dirty="0">
              <a:solidFill>
                <a:srgbClr val="FF0000"/>
              </a:solidFill>
              <a:latin typeface="微软雅黑" panose="020B0503020204020204" charset="-122"/>
              <a:ea typeface="微软雅黑" panose="020B0503020204020204" charset="-122"/>
              <a:cs typeface="+mn-cs"/>
            </a:endParaRPr>
          </a:p>
        </p:txBody>
      </p:sp>
      <p:sp>
        <p:nvSpPr>
          <p:cNvPr id="2" name="Text Box 4"/>
          <p:cNvSpPr txBox="1">
            <a:spLocks noChangeArrowheads="1"/>
          </p:cNvSpPr>
          <p:nvPr/>
        </p:nvSpPr>
        <p:spPr bwMode="auto">
          <a:xfrm>
            <a:off x="4571365" y="2003425"/>
            <a:ext cx="7329805" cy="3636010"/>
          </a:xfrm>
          <a:prstGeom prst="rect">
            <a:avLst/>
          </a:prstGeom>
          <a:noFill/>
          <a:ln w="12700">
            <a:solidFill>
              <a:schemeClr val="bg1"/>
            </a:solidFill>
            <a:miter lim="800000"/>
          </a:ln>
          <a:effectLst/>
        </p:spPr>
        <p:txBody>
          <a:bodyPr wrap="square">
            <a:spAutoFit/>
          </a:bodyPr>
          <a:p>
            <a:pPr marR="0" defTabSz="914400">
              <a:lnSpc>
                <a:spcPct val="120000"/>
              </a:lnSpc>
              <a:spcBef>
                <a:spcPct val="50000"/>
              </a:spcBef>
              <a:buClrTx/>
              <a:buSzTx/>
              <a:buFont typeface="Arial" panose="020B0604020202020204" pitchFamily="34" charset="0"/>
              <a:defRPr/>
            </a:pPr>
            <a:r>
              <a:rPr kumimoji="0" sz="2400" b="1" kern="1200" cap="none" spc="0" normalizeH="0" baseline="0" noProof="0" dirty="0">
                <a:latin typeface="新宋体" panose="02010609030101010101" charset="-122"/>
                <a:ea typeface="新宋体" panose="02010609030101010101" charset="-122"/>
                <a:cs typeface="新宋体" panose="02010609030101010101" charset="-122"/>
              </a:rPr>
              <a:t>曹雪芹多才多艺，曹家遭贬以后，逐渐衰落，“举家食粥酒常赊”，成为一个落魄潦倒的文人。但他性格耿介，豪放。爱新觉罗·敦诚在诗中写道：“曹子大笑称快哉，击石作歌声琅琅。”曹雪芹五十岁方得一子，因生活穷困，儿子得病夭折。雪芹伤感成疾，在贫病交迫中，于大年三十搁笔长逝。死后，“留下琴剑在壁，新妇飘零”。连手稿也无人整理。几位好友草草殡埋了这位伟大作家。</a:t>
            </a:r>
            <a:endParaRPr kumimoji="0" sz="2400" b="1" kern="1200" cap="none" spc="0" normalizeH="0" baseline="0" noProof="0" dirty="0">
              <a:latin typeface="新宋体" panose="02010609030101010101" charset="-122"/>
              <a:ea typeface="新宋体" panose="02010609030101010101" charset="-122"/>
              <a:cs typeface="新宋体" panose="02010609030101010101" charset="-122"/>
            </a:endParaRPr>
          </a:p>
        </p:txBody>
      </p:sp>
      <p:pic>
        <p:nvPicPr>
          <p:cNvPr id="8199" name="图片 2" descr="3521773689"/>
          <p:cNvPicPr>
            <a:picLocks noChangeAspect="1"/>
          </p:cNvPicPr>
          <p:nvPr/>
        </p:nvPicPr>
        <p:blipFill>
          <a:blip r:embed="rId1"/>
          <a:stretch>
            <a:fillRect/>
          </a:stretch>
        </p:blipFill>
        <p:spPr>
          <a:xfrm>
            <a:off x="476885" y="2003425"/>
            <a:ext cx="3893820" cy="3623945"/>
          </a:xfrm>
          <a:prstGeom prst="rect">
            <a:avLst/>
          </a:prstGeom>
          <a:noFill/>
          <a:ln w="9525">
            <a:noFill/>
          </a:ln>
        </p:spPr>
      </p:pic>
      <p:sp>
        <p:nvSpPr>
          <p:cNvPr id="3" name="标题 1"/>
          <p:cNvSpPr>
            <a:spLocks noGrp="1"/>
          </p:cNvSpPr>
          <p:nvPr/>
        </p:nvSpPr>
        <p:spPr>
          <a:xfrm>
            <a:off x="349885" y="0"/>
            <a:ext cx="10058400" cy="11576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zh-CN" altLang="zh-CN" b="1" dirty="0">
                <a:latin typeface="微软雅黑" panose="020B0503020204020204" charset="-122"/>
                <a:ea typeface="微软雅黑" panose="020B0503020204020204" charset="-122"/>
              </a:rPr>
              <a:t>曹雪芹</a:t>
            </a:r>
            <a:r>
              <a:rPr lang="zh-CN" altLang="zh-CN" sz="4400" dirty="0"/>
              <a:t> </a:t>
            </a:r>
            <a:endParaRPr kumimoji="1" lang="zh-CN" altLang="en-US" sz="44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8199"/>
                                        </p:tgtEl>
                                        <p:attrNameLst>
                                          <p:attrName>style.visibility</p:attrName>
                                        </p:attrNameLst>
                                      </p:cBhvr>
                                      <p:to>
                                        <p:strVal val="visible"/>
                                      </p:to>
                                    </p:set>
                                    <p:animEffect transition="in" filter="circle(in)">
                                      <p:cBhvr>
                                        <p:cTn id="15" dur="20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P spid="2" grpId="0" bldLvl="0" animBg="1"/>
    </p:bldLst>
  </p:timing>
</p:sld>
</file>

<file path=ppt/tags/tag1.xml><?xml version="1.0" encoding="utf-8"?>
<p:tagLst xmlns:p="http://schemas.openxmlformats.org/presentationml/2006/main">
  <p:tag name="KSO_WM_TAG_VERSION" val="1.0"/>
  <p:tag name="KSO_WM_TEMPLATE_CATEGORY" val="diagram"/>
  <p:tag name="KSO_WM_TEMPLATE_INDEX" val="20182514"/>
</p:tagLst>
</file>

<file path=ppt/tags/tag2.xml><?xml version="1.0" encoding="utf-8"?>
<p:tagLst xmlns:p="http://schemas.openxmlformats.org/presentationml/2006/main">
  <p:tag name="KSO_WM_TAG_VERSION" val="1.0"/>
  <p:tag name="KSO_WM_TEMPLATE_CATEGORY" val="diagram"/>
  <p:tag name="KSO_WM_TEMPLATE_INDEX" val="20182514"/>
</p:tagLst>
</file>

<file path=ppt/tags/tag3.xml><?xml version="1.0" encoding="utf-8"?>
<p:tagLst xmlns:p="http://schemas.openxmlformats.org/presentationml/2006/main">
  <p:tag name="KSO_WM_BEAUTIFY_FLAG" val="#wm#"/>
  <p:tag name="KSO_WM_TEMPLATE_CATEGORY" val="diagram"/>
  <p:tag name="KSO_WM_TEMPLATE_INDEX" val="20182514"/>
  <p:tag name="KSO_WM_TAG_VERSION" val="1.0"/>
</p:tagLst>
</file>

<file path=ppt/tags/tag4.xml><?xml version="1.0" encoding="utf-8"?>
<p:tagLst xmlns:p="http://schemas.openxmlformats.org/presentationml/2006/main">
  <p:tag name="REFSHAPE" val="613654028"/>
  <p:tag name="KSO_WM_UNIT_PLACING_PICTURE_USER_VIEWPORT" val="{&quot;height&quot;:6300,&quot;width&quot;:10500}"/>
</p:tagLst>
</file>

<file path=ppt/tags/tag5.xml><?xml version="1.0" encoding="utf-8"?>
<p:tagLst xmlns:p="http://schemas.openxmlformats.org/presentationml/2006/main">
  <p:tag name="KSO_WM_TAG_VERSION" val="1.0"/>
  <p:tag name="KSO_WM_BEAUTIFY_FLAG" val="#wm#"/>
  <p:tag name="KSO_WM_UNIT_TYPE" val="i"/>
  <p:tag name="KSO_WM_UNIT_ID" val="diagram20182514_1*i*0"/>
  <p:tag name="KSO_WM_TEMPLATE_CATEGORY" val="diagram"/>
  <p:tag name="KSO_WM_TEMPLATE_INDEX" val="20182514"/>
  <p:tag name="KSO_WM_UNIT_INDEX" val="0"/>
</p:tagLst>
</file>

<file path=ppt/tags/tag6.xml><?xml version="1.0" encoding="utf-8"?>
<p:tagLst xmlns:p="http://schemas.openxmlformats.org/presentationml/2006/main">
  <p:tag name="KSO_WM_TEMPLATE_CATEGORY" val="diagram"/>
  <p:tag name="KSO_WM_TEMPLATE_INDEX" val="20182514"/>
  <p:tag name="KSO_WM_TAG_VERSION" val="1.0"/>
  <p:tag name="KSO_WM_BEAUTIFY_FLAG" val="#wm#"/>
  <p:tag name="KSO_WM_UNIT_TYPE" val="f"/>
  <p:tag name="KSO_WM_UNIT_INDEX" val="1"/>
  <p:tag name="KSO_WM_UNIT_ID" val="diagram20182514_1*f*1"/>
  <p:tag name="KSO_WM_UNIT_CLEAR" val="1"/>
  <p:tag name="KSO_WM_UNIT_LAYERLEVEL" val="1"/>
  <p:tag name="KSO_WM_UNIT_VALUE" val="160"/>
  <p:tag name="KSO_WM_UNIT_HIGHLIGHT" val="0"/>
  <p:tag name="KSO_WM_UNIT_COMPATIBLE" val="0"/>
  <p:tag name="KSO_WM_UNIT_PRESET_TEXT_INDEX" val="6"/>
  <p:tag name="KSO_WM_UNIT_PRESET_TEXT_LEN" val="20"/>
  <p:tag name="KSO_WM_UNIT_RELATE_UNITID" val="diagram169404_1*d*1"/>
</p:tagLst>
</file>

<file path=ppt/tags/tag7.xml><?xml version="1.0" encoding="utf-8"?>
<p:tagLst xmlns:p="http://schemas.openxmlformats.org/presentationml/2006/main">
  <p:tag name="KSO_WM_TEMPLATE_CATEGORY" val="diagram"/>
  <p:tag name="KSO_WM_TEMPLATE_INDEX" val="20182514"/>
  <p:tag name="KSO_WM_TAG_VERSION" val="1.0"/>
  <p:tag name="KSO_WM_BEAUTIFY_FLAG" val="#wm#"/>
  <p:tag name="KSO_WM_UNIT_TYPE" val="f"/>
  <p:tag name="KSO_WM_UNIT_INDEX" val="2"/>
  <p:tag name="KSO_WM_UNIT_ID" val="diagram20182514_1*f*2"/>
  <p:tag name="KSO_WM_UNIT_CLEAR" val="1"/>
  <p:tag name="KSO_WM_UNIT_LAYERLEVEL" val="1"/>
  <p:tag name="KSO_WM_UNIT_VALUE" val="210"/>
  <p:tag name="KSO_WM_UNIT_HIGHLIGHT" val="0"/>
  <p:tag name="KSO_WM_UNIT_COMPATIBLE" val="0"/>
  <p:tag name="KSO_WM_UNIT_PRESET_TEXT_INDEX" val="6"/>
  <p:tag name="KSO_WM_UNIT_PRESET_TEXT_LEN" val="50"/>
</p:tagLst>
</file>

<file path=ppt/tags/tag8.xml><?xml version="1.0" encoding="utf-8"?>
<p:tagLst xmlns:p="http://schemas.openxmlformats.org/presentationml/2006/main">
  <p:tag name="KSO_WM_SLIDE_ID" val="diagram20182514_1"/>
  <p:tag name="KSO_WM_SLIDE_INDEX" val="1"/>
  <p:tag name="KSO_WM_SLIDE_LAYOUT" val="a_f_d"/>
  <p:tag name="KSO_WM_SLIDE_LAYOUT_CNT" val="1_2_1"/>
  <p:tag name="KSO_WM_SLIDE_TYPE" val="text"/>
  <p:tag name="KSO_WM_BEAUTIFY_FLAG" val="#wm#"/>
  <p:tag name="KSO_WM_SLIDE_POSITION" val="86*117"/>
  <p:tag name="KSO_WM_SLIDE_SIZE" val="786*398"/>
  <p:tag name="KSO_WM_SLIDE_ITEM_CNT" val="3"/>
  <p:tag name="KSO_WM_TEMPLATE_CATEGORY" val="diagram"/>
  <p:tag name="KSO_WM_TEMPLATE_INDEX" val="20182514"/>
  <p:tag name="KSO_WM_TAG_VERSION" val="1.0"/>
</p:tagLst>
</file>

<file path=ppt/tags/tag9.xml><?xml version="1.0" encoding="utf-8"?>
<p:tagLst xmlns:p="http://schemas.openxmlformats.org/presentationml/2006/main">
  <p:tag name="REFSHAPE" val="230855372"/>
  <p:tag name="KSO_WM_UNIT_PLACING_PICTURE_USER_VIEWPORT" val="{&quot;height&quot;:7937.4992125984254,&quot;width&quot;:4662.4992125984254}"/>
</p:tagLst>
</file>

<file path=ppt/theme/_rels/theme1.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60018">
      <a:dk1>
        <a:srgbClr val="000000"/>
      </a:dk1>
      <a:lt1>
        <a:srgbClr val="FFFFFF"/>
      </a:lt1>
      <a:dk2>
        <a:srgbClr val="333399"/>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 2">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木头类型</Template>
  <TotalTime>0</TotalTime>
  <Words>4269</Words>
  <Application>WPS 演示</Application>
  <PresentationFormat>宽屏</PresentationFormat>
  <Paragraphs>223</Paragraphs>
  <Slides>29</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29</vt:i4>
      </vt:variant>
    </vt:vector>
  </HeadingPairs>
  <TitlesOfParts>
    <vt:vector size="46" baseType="lpstr">
      <vt:lpstr>Arial</vt:lpstr>
      <vt:lpstr>宋体</vt:lpstr>
      <vt:lpstr>Wingdings</vt:lpstr>
      <vt:lpstr>Rockwell Extra Bold</vt:lpstr>
      <vt:lpstr>Calibri</vt:lpstr>
      <vt:lpstr>微软雅黑</vt:lpstr>
      <vt:lpstr>Calibri</vt:lpstr>
      <vt:lpstr>黑体</vt:lpstr>
      <vt:lpstr>新宋体</vt:lpstr>
      <vt:lpstr>Arial Unicode MS</vt:lpstr>
      <vt:lpstr>方正姚体</vt:lpstr>
      <vt:lpstr>Courier New</vt:lpstr>
      <vt:lpstr>Rockwell Condensed</vt:lpstr>
      <vt:lpstr>Rockwell</vt:lpstr>
      <vt:lpstr>DengXian</vt:lpstr>
      <vt:lpstr>木活字</vt:lpstr>
      <vt:lpstr>1_Office 主题</vt:lpstr>
      <vt:lpstr>PowerPoint 演示文稿</vt:lpstr>
      <vt:lpstr>PowerPoint 演示文稿</vt:lpstr>
      <vt:lpstr>PowerPoint 演示文稿</vt:lpstr>
      <vt:lpstr>木石前盟 </vt:lpstr>
      <vt:lpstr>PowerPoint 演示文稿</vt:lpstr>
      <vt:lpstr>曹雪芹 </vt:lpstr>
      <vt:lpstr>PowerPoint 演示文稿</vt:lpstr>
      <vt:lpstr>曹雪芹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dc:title>
  <dc:creator>Microsoft Office 用户</dc:creator>
  <cp:lastModifiedBy>Administrator</cp:lastModifiedBy>
  <cp:revision>49</cp:revision>
  <dcterms:created xsi:type="dcterms:W3CDTF">2018-10-07T02:04:00Z</dcterms:created>
  <dcterms:modified xsi:type="dcterms:W3CDTF">2021-09-25T03:09:02Z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9FFAD3D75AE542F193502128ADFA4996</vt:lpwstr>
  </property>
</Properties>
</file>